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Layouts/slideLayout27.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42.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650" r:id="rId2"/>
    <p:sldMasterId id="2147484779" r:id="rId3"/>
    <p:sldMasterId id="2147484786" r:id="rId4"/>
    <p:sldMasterId id="2147484799" r:id="rId5"/>
  </p:sldMasterIdLst>
  <p:notesMasterIdLst>
    <p:notesMasterId r:id="rId65"/>
  </p:notesMasterIdLst>
  <p:handoutMasterIdLst>
    <p:handoutMasterId r:id="rId66"/>
  </p:handoutMasterIdLst>
  <p:sldIdLst>
    <p:sldId id="2147480397" r:id="rId6"/>
    <p:sldId id="2147480400" r:id="rId7"/>
    <p:sldId id="2147480401" r:id="rId8"/>
    <p:sldId id="2147480425" r:id="rId9"/>
    <p:sldId id="2147480433" r:id="rId10"/>
    <p:sldId id="2147480000" r:id="rId11"/>
    <p:sldId id="2147479999" r:id="rId12"/>
    <p:sldId id="2147480001" r:id="rId13"/>
    <p:sldId id="2147480002" r:id="rId14"/>
    <p:sldId id="2147480435" r:id="rId15"/>
    <p:sldId id="284" r:id="rId16"/>
    <p:sldId id="2147480426" r:id="rId17"/>
    <p:sldId id="2147480121" r:id="rId18"/>
    <p:sldId id="2147480434" r:id="rId19"/>
    <p:sldId id="2147480004" r:id="rId20"/>
    <p:sldId id="2147480003" r:id="rId21"/>
    <p:sldId id="2147480416" r:id="rId22"/>
    <p:sldId id="2147472667" r:id="rId23"/>
    <p:sldId id="2147472666" r:id="rId24"/>
    <p:sldId id="257" r:id="rId25"/>
    <p:sldId id="258" r:id="rId26"/>
    <p:sldId id="2147480407" r:id="rId27"/>
    <p:sldId id="259" r:id="rId28"/>
    <p:sldId id="260" r:id="rId29"/>
    <p:sldId id="2147480408" r:id="rId30"/>
    <p:sldId id="2147480427" r:id="rId31"/>
    <p:sldId id="2147480126" r:id="rId32"/>
    <p:sldId id="2147480122" r:id="rId33"/>
    <p:sldId id="2147480409" r:id="rId34"/>
    <p:sldId id="2147472662" r:id="rId35"/>
    <p:sldId id="2147472664" r:id="rId36"/>
    <p:sldId id="261" r:id="rId37"/>
    <p:sldId id="262" r:id="rId38"/>
    <p:sldId id="2147480411" r:id="rId39"/>
    <p:sldId id="2147480125" r:id="rId40"/>
    <p:sldId id="2147480415" r:id="rId41"/>
    <p:sldId id="2147480428" r:id="rId42"/>
    <p:sldId id="2147480124" r:id="rId43"/>
    <p:sldId id="263" r:id="rId44"/>
    <p:sldId id="264" r:id="rId45"/>
    <p:sldId id="2147480412" r:id="rId46"/>
    <p:sldId id="2147472668" r:id="rId47"/>
    <p:sldId id="2147472672" r:id="rId48"/>
    <p:sldId id="2147480413" r:id="rId49"/>
    <p:sldId id="2147480429" r:id="rId50"/>
    <p:sldId id="2147480424" r:id="rId51"/>
    <p:sldId id="2147480418" r:id="rId52"/>
    <p:sldId id="2147470539" r:id="rId53"/>
    <p:sldId id="265" r:id="rId54"/>
    <p:sldId id="266" r:id="rId55"/>
    <p:sldId id="267" r:id="rId56"/>
    <p:sldId id="2147480414" r:id="rId57"/>
    <p:sldId id="2147472669" r:id="rId58"/>
    <p:sldId id="2147472671" r:id="rId59"/>
    <p:sldId id="268" r:id="rId60"/>
    <p:sldId id="269" r:id="rId61"/>
    <p:sldId id="270" r:id="rId62"/>
    <p:sldId id="2147472670" r:id="rId63"/>
    <p:sldId id="2147472673" r:id="rId64"/>
  </p:sldIdLst>
  <p:sldSz cx="12192000" cy="6858000"/>
  <p:notesSz cx="7772400" cy="10058400"/>
  <p:custDataLst>
    <p:tags r:id="rId6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A2B58"/>
    <a:srgbClr val="FFFFFF"/>
    <a:srgbClr val="E8EBEB"/>
    <a:srgbClr val="0000C9"/>
    <a:srgbClr val="002AFA"/>
    <a:srgbClr val="0022E9"/>
    <a:srgbClr val="13467B"/>
    <a:srgbClr val="002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18" autoAdjust="0"/>
    <p:restoredTop sz="94898" autoAdjust="0"/>
  </p:normalViewPr>
  <p:slideViewPr>
    <p:cSldViewPr>
      <p:cViewPr varScale="1">
        <p:scale>
          <a:sx n="117" d="100"/>
          <a:sy n="117" d="100"/>
        </p:scale>
        <p:origin x="408" y="168"/>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8" d="100"/>
        <a:sy n="138"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74" Type="http://schemas.openxmlformats.org/officeDocument/2006/relationships/customXml" Target="../customXml/item2.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5/3/24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9025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75" rtl="0" eaLnBrk="1" fontAlgn="base" latinLnBrk="0" hangingPunct="1">
              <a:lnSpc>
                <a:spcPct val="100000"/>
              </a:lnSpc>
              <a:spcBef>
                <a:spcPct val="0"/>
              </a:spcBef>
              <a:spcAft>
                <a:spcPct val="0"/>
              </a:spcAft>
              <a:buClrTx/>
              <a:buSzTx/>
              <a:buFontTx/>
              <a:buNone/>
              <a:tabLst/>
              <a:defRPr/>
            </a:pPr>
            <a:fld id="{71BA88A3-FBBE-5B4F-9B61-26C8B8BD7752}"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609475"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844884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75" rtl="0" eaLnBrk="1" fontAlgn="base" latinLnBrk="0" hangingPunct="1">
              <a:lnSpc>
                <a:spcPct val="100000"/>
              </a:lnSpc>
              <a:spcBef>
                <a:spcPct val="0"/>
              </a:spcBef>
              <a:spcAft>
                <a:spcPct val="0"/>
              </a:spcAft>
              <a:buClrTx/>
              <a:buSzTx/>
              <a:buFontTx/>
              <a:buNone/>
              <a:tabLst/>
              <a:defRPr/>
            </a:pPr>
            <a:fld id="{71BA88A3-FBBE-5B4F-9B61-26C8B8BD7752}"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609475"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270352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8832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8776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3173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3693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6542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20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75" rtl="0" eaLnBrk="1" fontAlgn="base" latinLnBrk="0" hangingPunct="1">
              <a:lnSpc>
                <a:spcPct val="100000"/>
              </a:lnSpc>
              <a:spcBef>
                <a:spcPct val="0"/>
              </a:spcBef>
              <a:spcAft>
                <a:spcPct val="0"/>
              </a:spcAft>
              <a:buClrTx/>
              <a:buSzTx/>
              <a:buFontTx/>
              <a:buNone/>
              <a:tabLst/>
              <a:defRPr/>
            </a:pPr>
            <a:fld id="{71BA88A3-FBBE-5B4F-9B61-26C8B8BD7752}"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609475"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56663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75" rtl="0" eaLnBrk="1" fontAlgn="base" latinLnBrk="0" hangingPunct="1">
              <a:lnSpc>
                <a:spcPct val="100000"/>
              </a:lnSpc>
              <a:spcBef>
                <a:spcPct val="0"/>
              </a:spcBef>
              <a:spcAft>
                <a:spcPct val="0"/>
              </a:spcAft>
              <a:buClrTx/>
              <a:buSzTx/>
              <a:buFontTx/>
              <a:buNone/>
              <a:tabLst/>
              <a:defRPr/>
            </a:pPr>
            <a:fld id="{71BA88A3-FBBE-5B4F-9B61-26C8B8BD7752}"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609475"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81907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75" rtl="0" eaLnBrk="1" fontAlgn="base" latinLnBrk="0" hangingPunct="1">
              <a:lnSpc>
                <a:spcPct val="100000"/>
              </a:lnSpc>
              <a:spcBef>
                <a:spcPct val="0"/>
              </a:spcBef>
              <a:spcAft>
                <a:spcPct val="0"/>
              </a:spcAft>
              <a:buClrTx/>
              <a:buSzTx/>
              <a:buFontTx/>
              <a:buNone/>
              <a:tabLst/>
              <a:defRPr/>
            </a:pPr>
            <a:fld id="{71BA88A3-FBBE-5B4F-9B61-26C8B8BD7752}"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609475"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163063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75" rtl="0" eaLnBrk="1" fontAlgn="base" latinLnBrk="0" hangingPunct="1">
              <a:lnSpc>
                <a:spcPct val="100000"/>
              </a:lnSpc>
              <a:spcBef>
                <a:spcPct val="0"/>
              </a:spcBef>
              <a:spcAft>
                <a:spcPct val="0"/>
              </a:spcAft>
              <a:buClrTx/>
              <a:buSzTx/>
              <a:buFontTx/>
              <a:buNone/>
              <a:tabLst/>
              <a:defRPr/>
            </a:pPr>
            <a:fld id="{71BA88A3-FBBE-5B4F-9B61-26C8B8BD7752}"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609475"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957947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3D7C1-60A0-5F4B-A8D7-274F5773F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07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2181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4" name="shpTitleLine"/>
          <p:cNvSpPr>
            <a:spLocks noChangeShapeType="1"/>
          </p:cNvSpPr>
          <p:nvPr/>
        </p:nvSpPr>
        <p:spPr bwMode="auto">
          <a:xfrm>
            <a:off x="116" y="1738313"/>
            <a:ext cx="10882313" cy="0"/>
          </a:xfrm>
          <a:prstGeom prst="line">
            <a:avLst/>
          </a:prstGeom>
          <a:noFill/>
          <a:ln w="12700">
            <a:solidFill>
              <a:schemeClr val="tx1"/>
            </a:solidFill>
            <a:round/>
            <a:headEnd/>
            <a:tailEnd/>
          </a:ln>
          <a:effectLst/>
        </p:spPr>
        <p:txBody>
          <a:bodyPr>
            <a:spAutoFit/>
          </a:bodyPr>
          <a:lstStyle/>
          <a:p>
            <a:pPr eaLnBrk="0" fontAlgn="base" hangingPunct="0">
              <a:spcBef>
                <a:spcPct val="50000"/>
              </a:spcBef>
              <a:spcAft>
                <a:spcPct val="0"/>
              </a:spcAft>
              <a:defRPr/>
            </a:pPr>
            <a:endParaRPr lang="pl-PL" sz="1662">
              <a:solidFill>
                <a:srgbClr val="000000"/>
              </a:solidFill>
            </a:endParaRPr>
          </a:p>
        </p:txBody>
      </p:sp>
      <p:sp>
        <p:nvSpPr>
          <p:cNvPr id="12" name="shpPlaceholderTitle"/>
          <p:cNvSpPr>
            <a:spLocks noGrp="1" noChangeArrowheads="1"/>
          </p:cNvSpPr>
          <p:nvPr>
            <p:ph type="ctrTitle"/>
          </p:nvPr>
        </p:nvSpPr>
        <p:spPr>
          <a:xfrm>
            <a:off x="511908" y="2602302"/>
            <a:ext cx="11168184" cy="1008063"/>
          </a:xfrm>
        </p:spPr>
        <p:txBody>
          <a:bodyPr/>
          <a:lstStyle>
            <a:lvl1pPr>
              <a:defRPr sz="2800" b="1">
                <a:solidFill>
                  <a:schemeClr val="bg2"/>
                </a:solidFill>
              </a:defRPr>
            </a:lvl1pPr>
          </a:lstStyle>
          <a:p>
            <a:pPr lvl="0"/>
            <a:r>
              <a:rPr lang="en-US" noProof="0" dirty="0"/>
              <a:t>Click to edit Master title style</a:t>
            </a:r>
            <a:endParaRPr lang="fr-CH" noProof="0" dirty="0"/>
          </a:p>
        </p:txBody>
      </p:sp>
      <p:sp>
        <p:nvSpPr>
          <p:cNvPr id="13" name="shpPlaceholderMain"/>
          <p:cNvSpPr>
            <a:spLocks noGrp="1" noChangeArrowheads="1"/>
          </p:cNvSpPr>
          <p:nvPr>
            <p:ph type="subTitle" idx="1"/>
          </p:nvPr>
        </p:nvSpPr>
        <p:spPr>
          <a:xfrm>
            <a:off x="531576" y="3644936"/>
            <a:ext cx="11148647" cy="576263"/>
          </a:xfrm>
        </p:spPr>
        <p:txBody>
          <a:bodyPr/>
          <a:lstStyle>
            <a:lvl1pPr marL="0" indent="0">
              <a:buFontTx/>
              <a:buNone/>
              <a:defRPr sz="1846" b="0" i="0">
                <a:latin typeface="+mn-lt"/>
              </a:defRPr>
            </a:lvl1pPr>
          </a:lstStyle>
          <a:p>
            <a:pPr lvl="0"/>
            <a:r>
              <a:rPr lang="en-US" noProof="0" dirty="0"/>
              <a:t>Click to edit Master subtitle style</a:t>
            </a:r>
            <a:endParaRPr lang="fr-CH" noProof="0" dirty="0"/>
          </a:p>
        </p:txBody>
      </p:sp>
      <p:sp>
        <p:nvSpPr>
          <p:cNvPr id="5" name="Slide Number Placeholder 4"/>
          <p:cNvSpPr>
            <a:spLocks noGrp="1"/>
          </p:cNvSpPr>
          <p:nvPr>
            <p:ph type="sldNum" sz="quarter" idx="10"/>
          </p:nvPr>
        </p:nvSpPr>
        <p:spPr/>
        <p:txBody>
          <a:bodyPr/>
          <a:lstStyle>
            <a:lvl1pPr>
              <a:defRPr/>
            </a:lvl1pPr>
          </a:lstStyle>
          <a:p>
            <a:pPr>
              <a:defRPr/>
            </a:pPr>
            <a:fld id="{E0DE9193-691C-4A61-A252-ED7A7351A717}" type="slidenum">
              <a:rPr lang="en-GB" altLang="en-US"/>
              <a:pPr>
                <a:defRPr/>
              </a:pPr>
              <a:t>‹#›</a:t>
            </a:fld>
            <a:endParaRPr lang="en-GB" altLang="en-US"/>
          </a:p>
        </p:txBody>
      </p:sp>
    </p:spTree>
    <p:extLst>
      <p:ext uri="{BB962C8B-B14F-4D97-AF65-F5344CB8AC3E}">
        <p14:creationId xmlns:p14="http://schemas.microsoft.com/office/powerpoint/2010/main" val="1185302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4" name="shpTitleLine"/>
          <p:cNvSpPr>
            <a:spLocks noChangeShapeType="1"/>
          </p:cNvSpPr>
          <p:nvPr/>
        </p:nvSpPr>
        <p:spPr bwMode="auto">
          <a:xfrm>
            <a:off x="116" y="1738313"/>
            <a:ext cx="108823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GB" sz="1800">
              <a:solidFill>
                <a:srgbClr val="000000"/>
              </a:solidFill>
            </a:endParaRPr>
          </a:p>
        </p:txBody>
      </p:sp>
      <p:sp>
        <p:nvSpPr>
          <p:cNvPr id="5" name="shpTitleLine"/>
          <p:cNvSpPr>
            <a:spLocks noChangeShapeType="1"/>
          </p:cNvSpPr>
          <p:nvPr/>
        </p:nvSpPr>
        <p:spPr bwMode="auto">
          <a:xfrm>
            <a:off x="116" y="1738313"/>
            <a:ext cx="108823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GB" sz="1800">
              <a:solidFill>
                <a:srgbClr val="000000"/>
              </a:solidFill>
            </a:endParaRPr>
          </a:p>
        </p:txBody>
      </p:sp>
      <p:sp>
        <p:nvSpPr>
          <p:cNvPr id="8" name="shpTitleLine"/>
          <p:cNvSpPr>
            <a:spLocks noChangeShapeType="1"/>
          </p:cNvSpPr>
          <p:nvPr userDrawn="1"/>
        </p:nvSpPr>
        <p:spPr bwMode="auto">
          <a:xfrm>
            <a:off x="116" y="1738313"/>
            <a:ext cx="108823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GB" sz="1800">
              <a:solidFill>
                <a:srgbClr val="000000"/>
              </a:solidFill>
            </a:endParaRPr>
          </a:p>
        </p:txBody>
      </p:sp>
      <p:sp>
        <p:nvSpPr>
          <p:cNvPr id="6" name="shpPlaceholderMain"/>
          <p:cNvSpPr>
            <a:spLocks noGrp="1" noChangeArrowheads="1"/>
          </p:cNvSpPr>
          <p:nvPr>
            <p:ph type="subTitle" idx="1"/>
          </p:nvPr>
        </p:nvSpPr>
        <p:spPr>
          <a:xfrm>
            <a:off x="531576" y="3644936"/>
            <a:ext cx="11148647" cy="576263"/>
          </a:xfrm>
        </p:spPr>
        <p:txBody>
          <a:bodyPr/>
          <a:lstStyle>
            <a:lvl1pPr marL="0" indent="0">
              <a:buFontTx/>
              <a:buNone/>
              <a:defRPr sz="1800" b="0" i="0">
                <a:latin typeface="+mn-lt"/>
              </a:defRPr>
            </a:lvl1pPr>
          </a:lstStyle>
          <a:p>
            <a:pPr lvl="0"/>
            <a:r>
              <a:rPr lang="en-US" noProof="0"/>
              <a:t>Click to edit Master subtitle style</a:t>
            </a:r>
            <a:endParaRPr lang="fr-CH" noProof="0" dirty="0"/>
          </a:p>
        </p:txBody>
      </p:sp>
      <p:sp>
        <p:nvSpPr>
          <p:cNvPr id="7" name="shpPlaceholderTitle"/>
          <p:cNvSpPr>
            <a:spLocks noGrp="1" noChangeArrowheads="1"/>
          </p:cNvSpPr>
          <p:nvPr>
            <p:ph type="ctrTitle"/>
          </p:nvPr>
        </p:nvSpPr>
        <p:spPr>
          <a:xfrm>
            <a:off x="511908" y="2602302"/>
            <a:ext cx="11168184" cy="1008063"/>
          </a:xfrm>
        </p:spPr>
        <p:txBody>
          <a:bodyPr>
            <a:noAutofit/>
          </a:bodyPr>
          <a:lstStyle>
            <a:lvl1pPr>
              <a:defRPr sz="2800" b="1">
                <a:solidFill>
                  <a:schemeClr val="bg2"/>
                </a:solidFill>
              </a:defRPr>
            </a:lvl1pPr>
          </a:lstStyle>
          <a:p>
            <a:pPr lvl="0"/>
            <a:r>
              <a:rPr lang="en-US" noProof="0"/>
              <a:t>Click to edit Master title style</a:t>
            </a:r>
            <a:endParaRPr lang="fr-CH" noProof="0" dirty="0"/>
          </a:p>
        </p:txBody>
      </p:sp>
      <p:sp>
        <p:nvSpPr>
          <p:cNvPr id="9" name="Slide Number Placeholder 4"/>
          <p:cNvSpPr>
            <a:spLocks noGrp="1"/>
          </p:cNvSpPr>
          <p:nvPr>
            <p:ph type="sldNum" sz="quarter" idx="10"/>
          </p:nvPr>
        </p:nvSpPr>
        <p:spPr/>
        <p:txBody>
          <a:bodyPr/>
          <a:lstStyle>
            <a:lvl1pPr>
              <a:defRPr/>
            </a:lvl1pPr>
          </a:lstStyle>
          <a:p>
            <a:pPr>
              <a:defRPr/>
            </a:pPr>
            <a:fld id="{08D1B1FA-2C9C-42FB-95E1-325B7AD0C17C}" type="slidenum">
              <a:rPr lang="en-GB" altLang="en-US"/>
              <a:pPr>
                <a:defRPr/>
              </a:pPr>
              <a:t>‹#›</a:t>
            </a:fld>
            <a:endParaRPr lang="en-GB" altLang="en-US"/>
          </a:p>
        </p:txBody>
      </p:sp>
    </p:spTree>
    <p:extLst>
      <p:ext uri="{BB962C8B-B14F-4D97-AF65-F5344CB8AC3E}">
        <p14:creationId xmlns:p14="http://schemas.microsoft.com/office/powerpoint/2010/main" val="4125530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Text Placeholder 8"/>
          <p:cNvSpPr>
            <a:spLocks noGrp="1"/>
          </p:cNvSpPr>
          <p:nvPr>
            <p:ph type="body" sz="quarter" idx="10"/>
          </p:nvPr>
        </p:nvSpPr>
        <p:spPr>
          <a:xfrm>
            <a:off x="552451" y="6658688"/>
            <a:ext cx="5376000" cy="138499"/>
          </a:xfrm>
        </p:spPr>
        <p:txBody>
          <a:bodyPr anchor="b">
            <a:spAutoFit/>
          </a:bodyPr>
          <a:lstStyle>
            <a:lvl1pPr marL="0" indent="0">
              <a:buNone/>
              <a:defRPr sz="900"/>
            </a:lvl1pPr>
          </a:lstStyle>
          <a:p>
            <a:pPr lvl="0"/>
            <a:r>
              <a:rPr lang="en-US"/>
              <a:t>Click to edit Master text styles</a:t>
            </a:r>
          </a:p>
        </p:txBody>
      </p:sp>
      <p:sp>
        <p:nvSpPr>
          <p:cNvPr id="14" name="Text Placeholder 8"/>
          <p:cNvSpPr>
            <a:spLocks noGrp="1"/>
          </p:cNvSpPr>
          <p:nvPr>
            <p:ph type="body" sz="quarter" idx="11"/>
          </p:nvPr>
        </p:nvSpPr>
        <p:spPr>
          <a:xfrm>
            <a:off x="6281032" y="6658688"/>
            <a:ext cx="5376000" cy="138499"/>
          </a:xfrm>
        </p:spPr>
        <p:txBody>
          <a:bodyPr anchor="b">
            <a:spAutoFit/>
          </a:bodyPr>
          <a:lstStyle>
            <a:lvl1pPr marL="0" indent="0" algn="r">
              <a:buNone/>
              <a:defRPr sz="900"/>
            </a:lvl1pPr>
          </a:lstStyle>
          <a:p>
            <a:pPr lvl="0"/>
            <a:r>
              <a:rPr lang="en-US"/>
              <a:t>Click to edit Master text styles</a:t>
            </a:r>
          </a:p>
        </p:txBody>
      </p:sp>
      <p:sp>
        <p:nvSpPr>
          <p:cNvPr id="5" name="Slide Number Placeholder 4"/>
          <p:cNvSpPr>
            <a:spLocks noGrp="1"/>
          </p:cNvSpPr>
          <p:nvPr>
            <p:ph type="sldNum" sz="quarter" idx="12"/>
          </p:nvPr>
        </p:nvSpPr>
        <p:spPr/>
        <p:txBody>
          <a:bodyPr/>
          <a:lstStyle>
            <a:lvl1pPr>
              <a:defRPr/>
            </a:lvl1pPr>
          </a:lstStyle>
          <a:p>
            <a:pPr>
              <a:defRPr/>
            </a:pPr>
            <a:fld id="{F5C955F5-C2D2-442B-BAFB-953A3E6A741E}" type="slidenum">
              <a:rPr lang="en-GB" altLang="en-US"/>
              <a:pPr>
                <a:defRPr/>
              </a:pPr>
              <a:t>‹#›</a:t>
            </a:fld>
            <a:endParaRPr lang="en-GB" altLang="en-US"/>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49265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085" y="1275349"/>
            <a:ext cx="11140800" cy="5003053"/>
          </a:xfrm>
        </p:spPr>
        <p:txBody>
          <a:bodyPr/>
          <a:lstStyle>
            <a:lvl1pPr marL="342900" marR="0" indent="-342900" algn="l" defTabSz="914400" rtl="0" eaLnBrk="1" fontAlgn="base" latinLnBrk="0" hangingPunct="1">
              <a:lnSpc>
                <a:spcPct val="100000"/>
              </a:lnSpc>
              <a:spcBef>
                <a:spcPts val="1662"/>
              </a:spcBef>
              <a:spcAft>
                <a:spcPct val="0"/>
              </a:spcAft>
              <a:buClrTx/>
              <a:buSzPct val="100000"/>
              <a:buFont typeface="Arial" panose="020B0604020202020204" pitchFamily="34" charset="0"/>
              <a:buChar char="•"/>
              <a:tabLst/>
              <a:defRPr sz="1800"/>
            </a:lvl1pPr>
            <a:lvl2pPr marL="704510" marR="0" indent="-265853" algn="l" defTabSz="914400" rtl="0" eaLnBrk="1" fontAlgn="base" latinLnBrk="0" hangingPunct="1">
              <a:lnSpc>
                <a:spcPct val="100000"/>
              </a:lnSpc>
              <a:spcBef>
                <a:spcPct val="30000"/>
              </a:spcBef>
              <a:spcAft>
                <a:spcPct val="0"/>
              </a:spcAft>
              <a:buClrTx/>
              <a:buSzTx/>
              <a:buFontTx/>
              <a:buChar char="–"/>
              <a:tabLst/>
              <a:defRPr sz="1600"/>
            </a:lvl2pPr>
            <a:lvl3pPr marL="1146490" marR="0" indent="-265853" algn="l" defTabSz="914400" rtl="0" eaLnBrk="1" fontAlgn="base" latinLnBrk="0" hangingPunct="1">
              <a:lnSpc>
                <a:spcPct val="100000"/>
              </a:lnSpc>
              <a:spcBef>
                <a:spcPct val="20000"/>
              </a:spcBef>
              <a:spcAft>
                <a:spcPct val="0"/>
              </a:spcAft>
              <a:buClrTx/>
              <a:buSzTx/>
              <a:buFontTx/>
              <a:buChar char="•"/>
              <a:tabLst/>
              <a:defRPr sz="1400"/>
            </a:lvl3pPr>
            <a:lvl4pPr marL="1588470" marR="0" indent="-265853" algn="l" defTabSz="914400" rtl="0" eaLnBrk="1" fontAlgn="base" latinLnBrk="0" hangingPunct="1">
              <a:lnSpc>
                <a:spcPct val="100000"/>
              </a:lnSpc>
              <a:spcBef>
                <a:spcPct val="20000"/>
              </a:spcBef>
              <a:spcAft>
                <a:spcPct val="0"/>
              </a:spcAft>
              <a:buClrTx/>
              <a:buSzTx/>
              <a:buFontTx/>
              <a:buChar char="–"/>
              <a:tabLst/>
              <a:defRPr sz="1400"/>
            </a:lvl4pPr>
            <a:lvl5pPr marL="2027128" marR="0" indent="-262530" algn="l" defTabSz="914400" rtl="0" eaLnBrk="1" fontAlgn="base" latinLnBrk="0" hangingPunct="1">
              <a:lnSpc>
                <a:spcPct val="100000"/>
              </a:lnSpc>
              <a:spcBef>
                <a:spcPct val="20000"/>
              </a:spcBef>
              <a:spcAft>
                <a:spcPct val="0"/>
              </a:spcAft>
              <a:buClrTx/>
              <a:buSzTx/>
              <a:buFontTx/>
              <a:buChar char="»"/>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8"/>
          <p:cNvSpPr>
            <a:spLocks noGrp="1"/>
          </p:cNvSpPr>
          <p:nvPr>
            <p:ph type="body" sz="quarter" idx="10"/>
          </p:nvPr>
        </p:nvSpPr>
        <p:spPr>
          <a:xfrm>
            <a:off x="552451" y="6658688"/>
            <a:ext cx="5376000" cy="138499"/>
          </a:xfrm>
        </p:spPr>
        <p:txBody>
          <a:bodyPr anchor="b">
            <a:spAutoFit/>
          </a:bodyPr>
          <a:lstStyle>
            <a:lvl1pPr marL="0" indent="0">
              <a:buNone/>
              <a:defRPr sz="900"/>
            </a:lvl1pPr>
          </a:lstStyle>
          <a:p>
            <a:pPr lvl="0"/>
            <a:r>
              <a:rPr lang="en-US"/>
              <a:t>Click to edit Master text styles</a:t>
            </a:r>
          </a:p>
        </p:txBody>
      </p:sp>
      <p:sp>
        <p:nvSpPr>
          <p:cNvPr id="13" name="Text Placeholder 8"/>
          <p:cNvSpPr>
            <a:spLocks noGrp="1"/>
          </p:cNvSpPr>
          <p:nvPr>
            <p:ph type="body" sz="quarter" idx="11"/>
          </p:nvPr>
        </p:nvSpPr>
        <p:spPr>
          <a:xfrm>
            <a:off x="6281032" y="6658688"/>
            <a:ext cx="5376000" cy="138499"/>
          </a:xfrm>
        </p:spPr>
        <p:txBody>
          <a:bodyPr anchor="b">
            <a:spAutoFit/>
          </a:bodyPr>
          <a:lstStyle>
            <a:lvl1pPr marL="0" indent="0" algn="r">
              <a:buNone/>
              <a:defRPr sz="900"/>
            </a:lvl1pPr>
          </a:lstStyle>
          <a:p>
            <a:pPr lvl="0"/>
            <a:r>
              <a:rPr lang="en-US"/>
              <a:t>Click to edit Master text styles</a:t>
            </a:r>
          </a:p>
        </p:txBody>
      </p:sp>
      <p:sp>
        <p:nvSpPr>
          <p:cNvPr id="6" name="Slide Number Placeholder 4"/>
          <p:cNvSpPr>
            <a:spLocks noGrp="1"/>
          </p:cNvSpPr>
          <p:nvPr>
            <p:ph type="sldNum" sz="quarter" idx="12"/>
          </p:nvPr>
        </p:nvSpPr>
        <p:spPr/>
        <p:txBody>
          <a:bodyPr/>
          <a:lstStyle>
            <a:lvl1pPr>
              <a:defRPr/>
            </a:lvl1pPr>
          </a:lstStyle>
          <a:p>
            <a:pPr>
              <a:defRPr/>
            </a:pPr>
            <a:fld id="{4E8AF721-2040-432A-A838-BA1C331CB2EF}" type="slidenum">
              <a:rPr lang="en-GB" altLang="en-US"/>
              <a:pPr>
                <a:defRPr/>
              </a:pPr>
              <a:t>‹#›</a:t>
            </a:fld>
            <a:endParaRPr lang="en-GB" altLang="en-US"/>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57791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2 Contents">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556656" y="1275348"/>
            <a:ext cx="5376000" cy="5003055"/>
          </a:xfrm>
        </p:spPr>
        <p:txBody>
          <a:bodyPr/>
          <a:lstStyle>
            <a:lvl1pPr>
              <a:defRPr sz="1800"/>
            </a:lvl1pPr>
            <a:lvl2pPr>
              <a:defRPr sz="1600"/>
            </a:lvl2pPr>
            <a:lvl3pPr>
              <a:defRPr sz="14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4"/>
          <p:cNvSpPr>
            <a:spLocks noGrp="1"/>
          </p:cNvSpPr>
          <p:nvPr>
            <p:ph sz="quarter" idx="16"/>
          </p:nvPr>
        </p:nvSpPr>
        <p:spPr>
          <a:xfrm>
            <a:off x="6296183" y="1275348"/>
            <a:ext cx="5376000" cy="5003055"/>
          </a:xfrm>
        </p:spPr>
        <p:txBody>
          <a:bodyPr/>
          <a:lstStyle>
            <a:lvl1pPr>
              <a:defRPr sz="1800"/>
            </a:lvl1pPr>
            <a:lvl2pPr>
              <a:defRPr sz="1600"/>
            </a:lvl2pPr>
            <a:lvl3pPr>
              <a:defRPr sz="14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8"/>
          <p:cNvSpPr>
            <a:spLocks noGrp="1"/>
          </p:cNvSpPr>
          <p:nvPr>
            <p:ph type="body" sz="quarter" idx="10"/>
          </p:nvPr>
        </p:nvSpPr>
        <p:spPr>
          <a:xfrm>
            <a:off x="552451" y="6658688"/>
            <a:ext cx="5376000" cy="138499"/>
          </a:xfrm>
        </p:spPr>
        <p:txBody>
          <a:bodyPr anchor="b">
            <a:spAutoFit/>
          </a:bodyPr>
          <a:lstStyle>
            <a:lvl1pPr marL="0" indent="0">
              <a:buNone/>
              <a:defRPr sz="900"/>
            </a:lvl1pPr>
          </a:lstStyle>
          <a:p>
            <a:pPr lvl="0"/>
            <a:r>
              <a:rPr lang="en-US"/>
              <a:t>Click to edit Master text styles</a:t>
            </a:r>
          </a:p>
        </p:txBody>
      </p:sp>
      <p:sp>
        <p:nvSpPr>
          <p:cNvPr id="12" name="Text Placeholder 8"/>
          <p:cNvSpPr>
            <a:spLocks noGrp="1"/>
          </p:cNvSpPr>
          <p:nvPr>
            <p:ph type="body" sz="quarter" idx="11"/>
          </p:nvPr>
        </p:nvSpPr>
        <p:spPr>
          <a:xfrm>
            <a:off x="6281032" y="6658688"/>
            <a:ext cx="5376000" cy="138499"/>
          </a:xfrm>
        </p:spPr>
        <p:txBody>
          <a:bodyPr anchor="b">
            <a:spAutoFit/>
          </a:bodyPr>
          <a:lstStyle>
            <a:lvl1pPr marL="0" indent="0" algn="r">
              <a:buNone/>
              <a:defRPr sz="900"/>
            </a:lvl1pPr>
          </a:lstStyle>
          <a:p>
            <a:pPr lvl="0"/>
            <a:r>
              <a:rPr lang="en-US"/>
              <a:t>Click to edit Master text styles</a:t>
            </a:r>
          </a:p>
        </p:txBody>
      </p:sp>
      <p:sp>
        <p:nvSpPr>
          <p:cNvPr id="7" name="Slide Number Placeholder 4"/>
          <p:cNvSpPr>
            <a:spLocks noGrp="1"/>
          </p:cNvSpPr>
          <p:nvPr>
            <p:ph type="sldNum" sz="quarter" idx="17"/>
          </p:nvPr>
        </p:nvSpPr>
        <p:spPr/>
        <p:txBody>
          <a:bodyPr/>
          <a:lstStyle>
            <a:lvl1pPr>
              <a:defRPr/>
            </a:lvl1pPr>
          </a:lstStyle>
          <a:p>
            <a:pPr>
              <a:defRPr/>
            </a:pPr>
            <a:fld id="{CB957868-3A42-4630-BCC0-BD92DDAF2990}" type="slidenum">
              <a:rPr lang="en-GB" altLang="en-US"/>
              <a:pPr>
                <a:defRPr/>
              </a:pPr>
              <a:t>‹#›</a:t>
            </a:fld>
            <a:endParaRPr lang="en-GB" altLang="en-US"/>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0623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_for black triangle">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pPr>
              <a:defRPr/>
            </a:pPr>
            <a:fld id="{D1ACA735-72F2-4D7B-B8E8-2940F42EB31C}" type="slidenum">
              <a:rPr lang="en-GB" altLang="en-US"/>
              <a:pPr>
                <a:defRPr/>
              </a:pPr>
              <a:t>‹#›</a:t>
            </a:fld>
            <a:endParaRPr lang="en-GB" altLang="en-US"/>
          </a:p>
        </p:txBody>
      </p:sp>
    </p:spTree>
    <p:extLst>
      <p:ext uri="{BB962C8B-B14F-4D97-AF65-F5344CB8AC3E}">
        <p14:creationId xmlns:p14="http://schemas.microsoft.com/office/powerpoint/2010/main" val="2112745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Placeholder - blank">
    <p:spTree>
      <p:nvGrpSpPr>
        <p:cNvPr id="1" name=""/>
        <p:cNvGrpSpPr/>
        <p:nvPr/>
      </p:nvGrpSpPr>
      <p:grpSpPr>
        <a:xfrm>
          <a:off x="0" y="0"/>
          <a:ext cx="0" cy="0"/>
          <a:chOff x="0" y="0"/>
          <a:chExt cx="0" cy="0"/>
        </a:xfrm>
      </p:grpSpPr>
      <p:sp>
        <p:nvSpPr>
          <p:cNvPr id="2" name="TextBox 1"/>
          <p:cNvSpPr txBox="1"/>
          <p:nvPr/>
        </p:nvSpPr>
        <p:spPr>
          <a:xfrm>
            <a:off x="2019471" y="2835275"/>
            <a:ext cx="6131807" cy="1029834"/>
          </a:xfrm>
          <a:prstGeom prst="rect">
            <a:avLst/>
          </a:prstGeom>
          <a:noFill/>
        </p:spPr>
        <p:txBody>
          <a:bodyPr wrap="none">
            <a:spAutoFit/>
          </a:bodyPr>
          <a:lstStyle/>
          <a:p>
            <a:pPr>
              <a:defRPr/>
            </a:pPr>
            <a:r>
              <a:rPr lang="de-CH" sz="6092" b="1">
                <a:solidFill>
                  <a:srgbClr val="0066CC"/>
                </a:solidFill>
              </a:rPr>
              <a:t>PLACEHOLDER</a:t>
            </a:r>
            <a:endParaRPr lang="en-GB" sz="6092" b="1" dirty="0">
              <a:solidFill>
                <a:srgbClr val="0066CC"/>
              </a:solidFill>
            </a:endParaRPr>
          </a:p>
        </p:txBody>
      </p:sp>
      <p:sp>
        <p:nvSpPr>
          <p:cNvPr id="3" name="TextBox 2"/>
          <p:cNvSpPr txBox="1"/>
          <p:nvPr/>
        </p:nvSpPr>
        <p:spPr>
          <a:xfrm>
            <a:off x="2019471" y="2835275"/>
            <a:ext cx="6131807" cy="1029834"/>
          </a:xfrm>
          <a:prstGeom prst="rect">
            <a:avLst/>
          </a:prstGeom>
          <a:noFill/>
        </p:spPr>
        <p:txBody>
          <a:bodyPr wrap="none">
            <a:spAutoFit/>
          </a:bodyPr>
          <a:lstStyle/>
          <a:p>
            <a:pPr>
              <a:defRPr/>
            </a:pPr>
            <a:r>
              <a:rPr lang="de-CH" sz="6092" b="1">
                <a:solidFill>
                  <a:srgbClr val="0075C5"/>
                </a:solidFill>
              </a:rPr>
              <a:t>PLACEHOLDER</a:t>
            </a:r>
            <a:endParaRPr lang="en-GB" sz="6092" b="1" dirty="0">
              <a:solidFill>
                <a:srgbClr val="0075C5"/>
              </a:solidFill>
            </a:endParaRPr>
          </a:p>
        </p:txBody>
      </p:sp>
      <p:sp>
        <p:nvSpPr>
          <p:cNvPr id="4" name="TextBox 3"/>
          <p:cNvSpPr txBox="1"/>
          <p:nvPr userDrawn="1"/>
        </p:nvSpPr>
        <p:spPr>
          <a:xfrm>
            <a:off x="2019471" y="2835275"/>
            <a:ext cx="6131807" cy="1029834"/>
          </a:xfrm>
          <a:prstGeom prst="rect">
            <a:avLst/>
          </a:prstGeom>
          <a:noFill/>
        </p:spPr>
        <p:txBody>
          <a:bodyPr wrap="none">
            <a:spAutoFit/>
          </a:bodyPr>
          <a:lstStyle/>
          <a:p>
            <a:pPr>
              <a:defRPr/>
            </a:pPr>
            <a:r>
              <a:rPr lang="de-CH" sz="6092" b="1">
                <a:solidFill>
                  <a:srgbClr val="0075C5"/>
                </a:solidFill>
              </a:rPr>
              <a:t>PLACEHOLDER</a:t>
            </a:r>
            <a:endParaRPr lang="en-GB" sz="6092" b="1" dirty="0">
              <a:solidFill>
                <a:srgbClr val="0075C5"/>
              </a:solidFill>
            </a:endParaRPr>
          </a:p>
        </p:txBody>
      </p:sp>
      <p:sp>
        <p:nvSpPr>
          <p:cNvPr id="5" name="Slide Number Placeholder 4"/>
          <p:cNvSpPr>
            <a:spLocks noGrp="1"/>
          </p:cNvSpPr>
          <p:nvPr>
            <p:ph type="sldNum" sz="quarter" idx="10"/>
          </p:nvPr>
        </p:nvSpPr>
        <p:spPr/>
        <p:txBody>
          <a:bodyPr/>
          <a:lstStyle>
            <a:lvl1pPr>
              <a:defRPr/>
            </a:lvl1pPr>
          </a:lstStyle>
          <a:p>
            <a:pPr>
              <a:defRPr/>
            </a:pPr>
            <a:fld id="{7B064634-BAAE-4063-A22C-D30339526F77}" type="slidenum">
              <a:rPr lang="en-GB" altLang="en-US"/>
              <a:pPr>
                <a:defRPr/>
              </a:pPr>
              <a:t>‹#›</a:t>
            </a:fld>
            <a:endParaRPr lang="en-GB" altLang="en-US"/>
          </a:p>
        </p:txBody>
      </p:sp>
    </p:spTree>
    <p:extLst>
      <p:ext uri="{BB962C8B-B14F-4D97-AF65-F5344CB8AC3E}">
        <p14:creationId xmlns:p14="http://schemas.microsoft.com/office/powerpoint/2010/main" val="2651862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2813051"/>
            <a:ext cx="122174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10"/>
          </p:nvPr>
        </p:nvSpPr>
        <p:spPr/>
        <p:txBody>
          <a:bodyPr/>
          <a:lstStyle>
            <a:lvl1pPr>
              <a:defRPr/>
            </a:lvl1pPr>
          </a:lstStyle>
          <a:p>
            <a:pPr>
              <a:defRPr/>
            </a:pPr>
            <a:fld id="{A951F71E-596B-44F3-B298-DA69ACA257BB}" type="slidenum">
              <a:rPr lang="en-GB" altLang="en-US"/>
              <a:pPr>
                <a:defRPr/>
              </a:pPr>
              <a:t>‹#›</a:t>
            </a:fld>
            <a:endParaRPr lang="en-GB" altLang="en-US"/>
          </a:p>
        </p:txBody>
      </p:sp>
    </p:spTree>
    <p:extLst>
      <p:ext uri="{BB962C8B-B14F-4D97-AF65-F5344CB8AC3E}">
        <p14:creationId xmlns:p14="http://schemas.microsoft.com/office/powerpoint/2010/main" val="1371656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609600" y="6302653"/>
            <a:ext cx="5373992" cy="369888"/>
          </a:xfrm>
        </p:spPr>
        <p:txBody>
          <a:bodyPr anchor="b">
            <a:noAutofit/>
          </a:bodyPr>
          <a:lstStyle>
            <a:lvl1pPr marL="0" indent="0">
              <a:spcBef>
                <a:spcPts val="0"/>
              </a:spcBef>
              <a:buNone/>
              <a:defRPr sz="1000" baseline="0"/>
            </a:lvl1pPr>
          </a:lstStyle>
          <a:p>
            <a:pPr lvl="0"/>
            <a:r>
              <a:rPr lang="en-GB" dirty="0"/>
              <a:t>Footnotes</a:t>
            </a:r>
          </a:p>
        </p:txBody>
      </p:sp>
      <p:sp>
        <p:nvSpPr>
          <p:cNvPr id="7" name="Text Placeholder 12"/>
          <p:cNvSpPr>
            <a:spLocks noGrp="1"/>
          </p:cNvSpPr>
          <p:nvPr>
            <p:ph type="body" sz="quarter" idx="11" hasCustomPrompt="1"/>
          </p:nvPr>
        </p:nvSpPr>
        <p:spPr>
          <a:xfrm>
            <a:off x="6208408" y="6302653"/>
            <a:ext cx="5373992" cy="369888"/>
          </a:xfrm>
        </p:spPr>
        <p:txBody>
          <a:bodyPr anchor="b">
            <a:noAutofit/>
          </a:bodyPr>
          <a:lstStyle>
            <a:lvl1pPr marL="0" indent="0" algn="r">
              <a:spcBef>
                <a:spcPts val="0"/>
              </a:spcBef>
              <a:buNone/>
              <a:defRPr sz="1000" baseline="0"/>
            </a:lvl1pPr>
          </a:lstStyle>
          <a:p>
            <a:pPr lvl="0"/>
            <a:r>
              <a:rPr lang="en-GB" dirty="0"/>
              <a:t>References</a:t>
            </a:r>
          </a:p>
        </p:txBody>
      </p:sp>
      <p:sp>
        <p:nvSpPr>
          <p:cNvPr id="11" name="Title Placeholder 1"/>
          <p:cNvSpPr>
            <a:spLocks noGrp="1"/>
          </p:cNvSpPr>
          <p:nvPr>
            <p:ph type="title"/>
          </p:nvPr>
        </p:nvSpPr>
        <p:spPr>
          <a:xfrm>
            <a:off x="609600" y="122472"/>
            <a:ext cx="109728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72171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6" cy="1016168"/>
          </a:xfrm>
          <a:prstGeom prst="rect">
            <a:avLst/>
          </a:prstGeom>
        </p:spPr>
      </p:pic>
    </p:spTree>
    <p:extLst>
      <p:ext uri="{BB962C8B-B14F-4D97-AF65-F5344CB8AC3E}">
        <p14:creationId xmlns:p14="http://schemas.microsoft.com/office/powerpoint/2010/main" val="4036542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FD1CA-1529-402F-BB2E-BBBCD9A254F0}"/>
              </a:ext>
            </a:extLst>
          </p:cNvPr>
          <p:cNvSpPr>
            <a:spLocks noGrp="1"/>
          </p:cNvSpPr>
          <p:nvPr>
            <p:ph type="dt" sz="half" idx="10"/>
          </p:nvPr>
        </p:nvSpPr>
        <p:spPr/>
        <p:txBody>
          <a:bodyPr/>
          <a:lstStyle/>
          <a:p>
            <a:fld id="{0B8038AF-080F-4D34-9054-CFA989512E2F}" type="datetimeFigureOut">
              <a:rPr lang="en-CH" smtClean="0"/>
              <a:t>5/3/24</a:t>
            </a:fld>
            <a:endParaRPr lang="en-CH"/>
          </a:p>
        </p:txBody>
      </p:sp>
      <p:sp>
        <p:nvSpPr>
          <p:cNvPr id="3" name="Footer Placeholder 2">
            <a:extLst>
              <a:ext uri="{FF2B5EF4-FFF2-40B4-BE49-F238E27FC236}">
                <a16:creationId xmlns:a16="http://schemas.microsoft.com/office/drawing/2014/main" id="{EBC223FA-5B21-4556-A6FE-A7CB9CC0A578}"/>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56A69B7A-5C5B-4DAB-AC1A-EA6E3B535EC9}"/>
              </a:ext>
            </a:extLst>
          </p:cNvPr>
          <p:cNvSpPr>
            <a:spLocks noGrp="1"/>
          </p:cNvSpPr>
          <p:nvPr>
            <p:ph type="sldNum" sz="quarter" idx="12"/>
          </p:nvPr>
        </p:nvSpPr>
        <p:spPr/>
        <p:txBody>
          <a:bodyPr/>
          <a:lstStyle/>
          <a:p>
            <a:fld id="{B3459AEB-60C8-4D4C-A685-A85E86D31FC5}" type="slidenum">
              <a:rPr lang="en-CH" smtClean="0"/>
              <a:t>‹#›</a:t>
            </a:fld>
            <a:endParaRPr lang="en-CH"/>
          </a:p>
        </p:txBody>
      </p:sp>
    </p:spTree>
    <p:extLst>
      <p:ext uri="{BB962C8B-B14F-4D97-AF65-F5344CB8AC3E}">
        <p14:creationId xmlns:p14="http://schemas.microsoft.com/office/powerpoint/2010/main" val="418957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4"/>
          <p:cNvSpPr>
            <a:spLocks noGrp="1"/>
          </p:cNvSpPr>
          <p:nvPr>
            <p:ph type="body" sz="quarter" idx="10"/>
          </p:nvPr>
        </p:nvSpPr>
        <p:spPr>
          <a:xfrm>
            <a:off x="393267" y="6381330"/>
            <a:ext cx="5702733" cy="307084"/>
          </a:xfrm>
        </p:spPr>
        <p:txBody>
          <a:bodyPr tIns="0" rIns="0" bIns="0" anchor="b"/>
          <a:lstStyle>
            <a:lvl1pPr marL="0" indent="0">
              <a:buNone/>
              <a:defRPr sz="1200"/>
            </a:lvl1pPr>
          </a:lstStyle>
          <a:p>
            <a:pPr lvl="0"/>
            <a:r>
              <a:rPr lang="en-US"/>
              <a:t>Click to edit Master text styles</a:t>
            </a:r>
          </a:p>
        </p:txBody>
      </p:sp>
      <p:sp>
        <p:nvSpPr>
          <p:cNvPr id="4" name="Text Placeholder 4"/>
          <p:cNvSpPr>
            <a:spLocks noGrp="1"/>
          </p:cNvSpPr>
          <p:nvPr>
            <p:ph type="body" sz="quarter" idx="11"/>
          </p:nvPr>
        </p:nvSpPr>
        <p:spPr>
          <a:xfrm>
            <a:off x="6096000" y="6381330"/>
            <a:ext cx="5666317" cy="307084"/>
          </a:xfrm>
        </p:spPr>
        <p:txBody>
          <a:bodyPr tIns="0" rIns="0" bIns="0" anchor="b"/>
          <a:lstStyle>
            <a:lvl1pPr marL="0" indent="0" algn="r">
              <a:buNone/>
              <a:defRPr sz="1200"/>
            </a:lvl1pPr>
          </a:lstStyle>
          <a:p>
            <a:pPr lvl="0"/>
            <a:r>
              <a:rPr lang="en-US"/>
              <a:t>Click to edit Master text styles</a:t>
            </a:r>
          </a:p>
        </p:txBody>
      </p:sp>
    </p:spTree>
    <p:extLst>
      <p:ext uri="{BB962C8B-B14F-4D97-AF65-F5344CB8AC3E}">
        <p14:creationId xmlns:p14="http://schemas.microsoft.com/office/powerpoint/2010/main" val="3270414115"/>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89408823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600381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20953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513934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3E7E-9F8D-407F-913B-26542D690A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9E4192C-2810-4421-8311-8967343F62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F445F1F-81C1-4F28-9B53-B4456C3A4105}"/>
              </a:ext>
            </a:extLst>
          </p:cNvPr>
          <p:cNvSpPr>
            <a:spLocks noGrp="1"/>
          </p:cNvSpPr>
          <p:nvPr>
            <p:ph type="dt" sz="half" idx="10"/>
          </p:nvPr>
        </p:nvSpPr>
        <p:spPr/>
        <p:txBody>
          <a:bodyPr/>
          <a:lstStyle/>
          <a:p>
            <a:fld id="{AF23FA0E-8B59-440F-96E9-F4E79D763936}" type="datetimeFigureOut">
              <a:rPr lang="en-AU" smtClean="0"/>
              <a:t>3/5/2024</a:t>
            </a:fld>
            <a:endParaRPr lang="en-AU"/>
          </a:p>
        </p:txBody>
      </p:sp>
      <p:sp>
        <p:nvSpPr>
          <p:cNvPr id="5" name="Footer Placeholder 4">
            <a:extLst>
              <a:ext uri="{FF2B5EF4-FFF2-40B4-BE49-F238E27FC236}">
                <a16:creationId xmlns:a16="http://schemas.microsoft.com/office/drawing/2014/main" id="{F7F43CA2-DD58-48E6-A351-92508A1966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43A27DF-71C0-4D73-BE7F-E95E93D4C3CE}"/>
              </a:ext>
            </a:extLst>
          </p:cNvPr>
          <p:cNvSpPr>
            <a:spLocks noGrp="1"/>
          </p:cNvSpPr>
          <p:nvPr>
            <p:ph type="sldNum" sz="quarter" idx="12"/>
          </p:nvPr>
        </p:nvSpPr>
        <p:spPr/>
        <p:txBody>
          <a:bodyPr/>
          <a:lstStyle/>
          <a:p>
            <a:fld id="{B765D3E1-A81F-4993-A1AC-C6876F55142C}" type="slidenum">
              <a:rPr lang="en-AU" smtClean="0"/>
              <a:t>‹#›</a:t>
            </a:fld>
            <a:endParaRPr lang="en-AU"/>
          </a:p>
        </p:txBody>
      </p:sp>
    </p:spTree>
    <p:extLst>
      <p:ext uri="{BB962C8B-B14F-4D97-AF65-F5344CB8AC3E}">
        <p14:creationId xmlns:p14="http://schemas.microsoft.com/office/powerpoint/2010/main" val="3514234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F8589-EE31-0D30-00AC-E9A8AB3E3500}"/>
              </a:ext>
            </a:extLst>
          </p:cNvPr>
          <p:cNvSpPr>
            <a:spLocks noGrp="1"/>
          </p:cNvSpPr>
          <p:nvPr>
            <p:ph type="dt" sz="half" idx="10"/>
          </p:nvPr>
        </p:nvSpPr>
        <p:spPr/>
        <p:txBody>
          <a:bodyPr/>
          <a:lstStyle/>
          <a:p>
            <a:fld id="{9CCA856E-2F3B-4AD9-888C-27E749F76275}" type="datetimeFigureOut">
              <a:rPr lang="en-US" smtClean="0"/>
              <a:t>5/3/24</a:t>
            </a:fld>
            <a:endParaRPr lang="en-US"/>
          </a:p>
        </p:txBody>
      </p:sp>
      <p:sp>
        <p:nvSpPr>
          <p:cNvPr id="3" name="Footer Placeholder 2">
            <a:extLst>
              <a:ext uri="{FF2B5EF4-FFF2-40B4-BE49-F238E27FC236}">
                <a16:creationId xmlns:a16="http://schemas.microsoft.com/office/drawing/2014/main" id="{949CA3E0-5594-35DC-236D-0376B3A386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EE8CA2-F1A1-A9CC-B588-66B83340C8AD}"/>
              </a:ext>
            </a:extLst>
          </p:cNvPr>
          <p:cNvSpPr>
            <a:spLocks noGrp="1"/>
          </p:cNvSpPr>
          <p:nvPr>
            <p:ph type="sldNum" sz="quarter" idx="12"/>
          </p:nvPr>
        </p:nvSpPr>
        <p:spPr/>
        <p:txBody>
          <a:bodyPr/>
          <a:lstStyle/>
          <a:p>
            <a:fld id="{6894E875-666F-4783-ADE5-E0E758DD5B3D}" type="slidenum">
              <a:rPr lang="en-US" smtClean="0"/>
              <a:t>‹#›</a:t>
            </a:fld>
            <a:endParaRPr lang="en-US"/>
          </a:p>
        </p:txBody>
      </p:sp>
    </p:spTree>
    <p:extLst>
      <p:ext uri="{BB962C8B-B14F-4D97-AF65-F5344CB8AC3E}">
        <p14:creationId xmlns:p14="http://schemas.microsoft.com/office/powerpoint/2010/main" val="103404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9C71D-192D-FB8D-4445-E27F717916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C9C333-AFE3-06C2-FDCD-3F6777140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C31AC2-D564-C1D7-E677-0571CF0B6C32}"/>
              </a:ext>
            </a:extLst>
          </p:cNvPr>
          <p:cNvSpPr>
            <a:spLocks noGrp="1"/>
          </p:cNvSpPr>
          <p:nvPr>
            <p:ph type="dt" sz="half" idx="10"/>
          </p:nvPr>
        </p:nvSpPr>
        <p:spPr/>
        <p:txBody>
          <a:bodyPr/>
          <a:lstStyle/>
          <a:p>
            <a:fld id="{B6F4358C-F62E-4470-A5BB-BABE758FEF6B}" type="datetimeFigureOut">
              <a:rPr lang="en-US" smtClean="0"/>
              <a:t>5/3/24</a:t>
            </a:fld>
            <a:endParaRPr lang="en-US"/>
          </a:p>
        </p:txBody>
      </p:sp>
      <p:sp>
        <p:nvSpPr>
          <p:cNvPr id="5" name="Footer Placeholder 4">
            <a:extLst>
              <a:ext uri="{FF2B5EF4-FFF2-40B4-BE49-F238E27FC236}">
                <a16:creationId xmlns:a16="http://schemas.microsoft.com/office/drawing/2014/main" id="{AD4CA071-BB36-9C4C-1D26-0A646604E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B58E3-10D8-35B8-5822-49153F48364B}"/>
              </a:ext>
            </a:extLst>
          </p:cNvPr>
          <p:cNvSpPr>
            <a:spLocks noGrp="1"/>
          </p:cNvSpPr>
          <p:nvPr>
            <p:ph type="sldNum" sz="quarter" idx="12"/>
          </p:nvPr>
        </p:nvSpPr>
        <p:spPr/>
        <p:txBody>
          <a:bodyPr/>
          <a:lstStyle/>
          <a:p>
            <a:fld id="{169E68A5-F62F-4E80-9085-72680C91655C}" type="slidenum">
              <a:rPr lang="en-US" smtClean="0"/>
              <a:t>‹#›</a:t>
            </a:fld>
            <a:endParaRPr lang="en-US"/>
          </a:p>
        </p:txBody>
      </p:sp>
    </p:spTree>
    <p:extLst>
      <p:ext uri="{BB962C8B-B14F-4D97-AF65-F5344CB8AC3E}">
        <p14:creationId xmlns:p14="http://schemas.microsoft.com/office/powerpoint/2010/main" val="4144298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7D3B-F70C-1CFA-E496-040F05D7B4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1554B9-4B0A-E03E-CF9C-0945E65504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71809-B347-0B7A-EC21-77486FCB738E}"/>
              </a:ext>
            </a:extLst>
          </p:cNvPr>
          <p:cNvSpPr>
            <a:spLocks noGrp="1"/>
          </p:cNvSpPr>
          <p:nvPr>
            <p:ph type="dt" sz="half" idx="10"/>
          </p:nvPr>
        </p:nvSpPr>
        <p:spPr/>
        <p:txBody>
          <a:bodyPr/>
          <a:lstStyle/>
          <a:p>
            <a:fld id="{B6F4358C-F62E-4470-A5BB-BABE758FEF6B}" type="datetimeFigureOut">
              <a:rPr lang="en-US" smtClean="0"/>
              <a:t>5/3/24</a:t>
            </a:fld>
            <a:endParaRPr lang="en-US"/>
          </a:p>
        </p:txBody>
      </p:sp>
      <p:sp>
        <p:nvSpPr>
          <p:cNvPr id="5" name="Footer Placeholder 4">
            <a:extLst>
              <a:ext uri="{FF2B5EF4-FFF2-40B4-BE49-F238E27FC236}">
                <a16:creationId xmlns:a16="http://schemas.microsoft.com/office/drawing/2014/main" id="{C8F24AB9-05D4-7423-BB0D-EEEF79CC7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5BD5C-B44A-C1B3-54E6-ECDE380B58F9}"/>
              </a:ext>
            </a:extLst>
          </p:cNvPr>
          <p:cNvSpPr>
            <a:spLocks noGrp="1"/>
          </p:cNvSpPr>
          <p:nvPr>
            <p:ph type="sldNum" sz="quarter" idx="12"/>
          </p:nvPr>
        </p:nvSpPr>
        <p:spPr/>
        <p:txBody>
          <a:bodyPr/>
          <a:lstStyle/>
          <a:p>
            <a:fld id="{169E68A5-F62F-4E80-9085-72680C91655C}" type="slidenum">
              <a:rPr lang="en-US" smtClean="0"/>
              <a:t>‹#›</a:t>
            </a:fld>
            <a:endParaRPr lang="en-US"/>
          </a:p>
        </p:txBody>
      </p:sp>
    </p:spTree>
    <p:extLst>
      <p:ext uri="{BB962C8B-B14F-4D97-AF65-F5344CB8AC3E}">
        <p14:creationId xmlns:p14="http://schemas.microsoft.com/office/powerpoint/2010/main" val="8720810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2548-95D2-8A04-95B4-2F05FC7280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05B03-D3CF-0FAC-3CE4-A71579DF59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EBDB8D-66F8-6982-48CD-9CA7B66D0FE4}"/>
              </a:ext>
            </a:extLst>
          </p:cNvPr>
          <p:cNvSpPr>
            <a:spLocks noGrp="1"/>
          </p:cNvSpPr>
          <p:nvPr>
            <p:ph type="dt" sz="half" idx="10"/>
          </p:nvPr>
        </p:nvSpPr>
        <p:spPr/>
        <p:txBody>
          <a:bodyPr/>
          <a:lstStyle/>
          <a:p>
            <a:fld id="{B6F4358C-F62E-4470-A5BB-BABE758FEF6B}" type="datetimeFigureOut">
              <a:rPr lang="en-US" smtClean="0"/>
              <a:t>5/3/24</a:t>
            </a:fld>
            <a:endParaRPr lang="en-US"/>
          </a:p>
        </p:txBody>
      </p:sp>
      <p:sp>
        <p:nvSpPr>
          <p:cNvPr id="5" name="Footer Placeholder 4">
            <a:extLst>
              <a:ext uri="{FF2B5EF4-FFF2-40B4-BE49-F238E27FC236}">
                <a16:creationId xmlns:a16="http://schemas.microsoft.com/office/drawing/2014/main" id="{5D85A2BF-92CA-EF7E-416A-9F6F8A7F4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64AD9-768C-C90D-0CD7-64CF15B0CB89}"/>
              </a:ext>
            </a:extLst>
          </p:cNvPr>
          <p:cNvSpPr>
            <a:spLocks noGrp="1"/>
          </p:cNvSpPr>
          <p:nvPr>
            <p:ph type="sldNum" sz="quarter" idx="12"/>
          </p:nvPr>
        </p:nvSpPr>
        <p:spPr/>
        <p:txBody>
          <a:bodyPr/>
          <a:lstStyle/>
          <a:p>
            <a:fld id="{169E68A5-F62F-4E80-9085-72680C91655C}" type="slidenum">
              <a:rPr lang="en-US" smtClean="0"/>
              <a:t>‹#›</a:t>
            </a:fld>
            <a:endParaRPr lang="en-US"/>
          </a:p>
        </p:txBody>
      </p:sp>
    </p:spTree>
    <p:extLst>
      <p:ext uri="{BB962C8B-B14F-4D97-AF65-F5344CB8AC3E}">
        <p14:creationId xmlns:p14="http://schemas.microsoft.com/office/powerpoint/2010/main" val="11865914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2568-2A01-C2DF-1994-79D77B2D85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B61F33-D411-11A1-47C9-B1F6FD65EE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3A742-0775-7E3E-E6F4-8CF1761558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2E50B2-F689-7442-F75C-BD88D2719FAD}"/>
              </a:ext>
            </a:extLst>
          </p:cNvPr>
          <p:cNvSpPr>
            <a:spLocks noGrp="1"/>
          </p:cNvSpPr>
          <p:nvPr>
            <p:ph type="dt" sz="half" idx="10"/>
          </p:nvPr>
        </p:nvSpPr>
        <p:spPr/>
        <p:txBody>
          <a:bodyPr/>
          <a:lstStyle/>
          <a:p>
            <a:fld id="{B6F4358C-F62E-4470-A5BB-BABE758FEF6B}" type="datetimeFigureOut">
              <a:rPr lang="en-US" smtClean="0"/>
              <a:t>5/3/24</a:t>
            </a:fld>
            <a:endParaRPr lang="en-US"/>
          </a:p>
        </p:txBody>
      </p:sp>
      <p:sp>
        <p:nvSpPr>
          <p:cNvPr id="6" name="Footer Placeholder 5">
            <a:extLst>
              <a:ext uri="{FF2B5EF4-FFF2-40B4-BE49-F238E27FC236}">
                <a16:creationId xmlns:a16="http://schemas.microsoft.com/office/drawing/2014/main" id="{29A5ADC8-447D-B67B-6695-6E6AA88250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B5EBB-6356-6B37-E3ED-D210AA8A71C7}"/>
              </a:ext>
            </a:extLst>
          </p:cNvPr>
          <p:cNvSpPr>
            <a:spLocks noGrp="1"/>
          </p:cNvSpPr>
          <p:nvPr>
            <p:ph type="sldNum" sz="quarter" idx="12"/>
          </p:nvPr>
        </p:nvSpPr>
        <p:spPr/>
        <p:txBody>
          <a:bodyPr/>
          <a:lstStyle/>
          <a:p>
            <a:fld id="{169E68A5-F62F-4E80-9085-72680C91655C}" type="slidenum">
              <a:rPr lang="en-US" smtClean="0"/>
              <a:t>‹#›</a:t>
            </a:fld>
            <a:endParaRPr lang="en-US"/>
          </a:p>
        </p:txBody>
      </p:sp>
    </p:spTree>
    <p:extLst>
      <p:ext uri="{BB962C8B-B14F-4D97-AF65-F5344CB8AC3E}">
        <p14:creationId xmlns:p14="http://schemas.microsoft.com/office/powerpoint/2010/main" val="50998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C8E5-16BE-5030-0075-0D7BF44844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657577-8E8B-ADF8-17E1-D3DE621745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3DE6AC-0E7C-C3DA-CF76-9BC92BCA18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DBF53A-8209-3401-19A6-FC1B575044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2210F2-9F78-CEDF-BC1D-CD381CBF73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F2CA52-2E22-0145-929B-C7B5CDD8DACC}"/>
              </a:ext>
            </a:extLst>
          </p:cNvPr>
          <p:cNvSpPr>
            <a:spLocks noGrp="1"/>
          </p:cNvSpPr>
          <p:nvPr>
            <p:ph type="dt" sz="half" idx="10"/>
          </p:nvPr>
        </p:nvSpPr>
        <p:spPr/>
        <p:txBody>
          <a:bodyPr/>
          <a:lstStyle/>
          <a:p>
            <a:fld id="{B6F4358C-F62E-4470-A5BB-BABE758FEF6B}" type="datetimeFigureOut">
              <a:rPr lang="en-US" smtClean="0"/>
              <a:t>5/3/24</a:t>
            </a:fld>
            <a:endParaRPr lang="en-US"/>
          </a:p>
        </p:txBody>
      </p:sp>
      <p:sp>
        <p:nvSpPr>
          <p:cNvPr id="8" name="Footer Placeholder 7">
            <a:extLst>
              <a:ext uri="{FF2B5EF4-FFF2-40B4-BE49-F238E27FC236}">
                <a16:creationId xmlns:a16="http://schemas.microsoft.com/office/drawing/2014/main" id="{25B7DDFA-A3EE-853A-F5B8-641024B885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44CC23-A921-64C3-93E6-1D79334CC5E1}"/>
              </a:ext>
            </a:extLst>
          </p:cNvPr>
          <p:cNvSpPr>
            <a:spLocks noGrp="1"/>
          </p:cNvSpPr>
          <p:nvPr>
            <p:ph type="sldNum" sz="quarter" idx="12"/>
          </p:nvPr>
        </p:nvSpPr>
        <p:spPr/>
        <p:txBody>
          <a:bodyPr/>
          <a:lstStyle/>
          <a:p>
            <a:fld id="{169E68A5-F62F-4E80-9085-72680C91655C}" type="slidenum">
              <a:rPr lang="en-US" smtClean="0"/>
              <a:t>‹#›</a:t>
            </a:fld>
            <a:endParaRPr lang="en-US"/>
          </a:p>
        </p:txBody>
      </p:sp>
    </p:spTree>
    <p:extLst>
      <p:ext uri="{BB962C8B-B14F-4D97-AF65-F5344CB8AC3E}">
        <p14:creationId xmlns:p14="http://schemas.microsoft.com/office/powerpoint/2010/main" val="567810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0DD1-735A-0462-9F87-9B11419C37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50B156-F040-D22C-4B21-5B4F7ED19AE3}"/>
              </a:ext>
            </a:extLst>
          </p:cNvPr>
          <p:cNvSpPr>
            <a:spLocks noGrp="1"/>
          </p:cNvSpPr>
          <p:nvPr>
            <p:ph type="dt" sz="half" idx="10"/>
          </p:nvPr>
        </p:nvSpPr>
        <p:spPr/>
        <p:txBody>
          <a:bodyPr/>
          <a:lstStyle/>
          <a:p>
            <a:fld id="{B6F4358C-F62E-4470-A5BB-BABE758FEF6B}" type="datetimeFigureOut">
              <a:rPr lang="en-US" smtClean="0"/>
              <a:t>5/3/24</a:t>
            </a:fld>
            <a:endParaRPr lang="en-US"/>
          </a:p>
        </p:txBody>
      </p:sp>
      <p:sp>
        <p:nvSpPr>
          <p:cNvPr id="4" name="Footer Placeholder 3">
            <a:extLst>
              <a:ext uri="{FF2B5EF4-FFF2-40B4-BE49-F238E27FC236}">
                <a16:creationId xmlns:a16="http://schemas.microsoft.com/office/drawing/2014/main" id="{5C24A0D5-55A3-C390-8ED6-3EC3D4E47B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182E51-3256-5AE2-C2AC-924B4C62AA29}"/>
              </a:ext>
            </a:extLst>
          </p:cNvPr>
          <p:cNvSpPr>
            <a:spLocks noGrp="1"/>
          </p:cNvSpPr>
          <p:nvPr>
            <p:ph type="sldNum" sz="quarter" idx="12"/>
          </p:nvPr>
        </p:nvSpPr>
        <p:spPr/>
        <p:txBody>
          <a:bodyPr/>
          <a:lstStyle/>
          <a:p>
            <a:fld id="{169E68A5-F62F-4E80-9085-72680C91655C}" type="slidenum">
              <a:rPr lang="en-US" smtClean="0"/>
              <a:t>‹#›</a:t>
            </a:fld>
            <a:endParaRPr lang="en-US"/>
          </a:p>
        </p:txBody>
      </p:sp>
    </p:spTree>
    <p:extLst>
      <p:ext uri="{BB962C8B-B14F-4D97-AF65-F5344CB8AC3E}">
        <p14:creationId xmlns:p14="http://schemas.microsoft.com/office/powerpoint/2010/main" val="657186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F1E3E1-BCAA-5438-5BFA-09564D2A3EEA}"/>
              </a:ext>
            </a:extLst>
          </p:cNvPr>
          <p:cNvSpPr>
            <a:spLocks noGrp="1"/>
          </p:cNvSpPr>
          <p:nvPr>
            <p:ph type="dt" sz="half" idx="10"/>
          </p:nvPr>
        </p:nvSpPr>
        <p:spPr/>
        <p:txBody>
          <a:bodyPr/>
          <a:lstStyle/>
          <a:p>
            <a:fld id="{B6F4358C-F62E-4470-A5BB-BABE758FEF6B}" type="datetimeFigureOut">
              <a:rPr lang="en-US" smtClean="0"/>
              <a:t>5/3/24</a:t>
            </a:fld>
            <a:endParaRPr lang="en-US"/>
          </a:p>
        </p:txBody>
      </p:sp>
      <p:sp>
        <p:nvSpPr>
          <p:cNvPr id="3" name="Footer Placeholder 2">
            <a:extLst>
              <a:ext uri="{FF2B5EF4-FFF2-40B4-BE49-F238E27FC236}">
                <a16:creationId xmlns:a16="http://schemas.microsoft.com/office/drawing/2014/main" id="{41737D99-CC21-301F-60CD-AB3D026887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F1F501-33FB-C195-6928-A161A6B9234D}"/>
              </a:ext>
            </a:extLst>
          </p:cNvPr>
          <p:cNvSpPr>
            <a:spLocks noGrp="1"/>
          </p:cNvSpPr>
          <p:nvPr>
            <p:ph type="sldNum" sz="quarter" idx="12"/>
          </p:nvPr>
        </p:nvSpPr>
        <p:spPr/>
        <p:txBody>
          <a:bodyPr/>
          <a:lstStyle/>
          <a:p>
            <a:fld id="{169E68A5-F62F-4E80-9085-72680C91655C}" type="slidenum">
              <a:rPr lang="en-US" smtClean="0"/>
              <a:t>‹#›</a:t>
            </a:fld>
            <a:endParaRPr lang="en-US"/>
          </a:p>
        </p:txBody>
      </p:sp>
    </p:spTree>
    <p:extLst>
      <p:ext uri="{BB962C8B-B14F-4D97-AF65-F5344CB8AC3E}">
        <p14:creationId xmlns:p14="http://schemas.microsoft.com/office/powerpoint/2010/main" val="372964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CFA8-63C5-CD1D-0550-5D4013B3B4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BFF9E2-9A0B-4A58-3A18-D58627CBFA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F742D9-9827-3833-DADF-D994C16205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281809-844A-B17D-D105-12B31CBAA7AC}"/>
              </a:ext>
            </a:extLst>
          </p:cNvPr>
          <p:cNvSpPr>
            <a:spLocks noGrp="1"/>
          </p:cNvSpPr>
          <p:nvPr>
            <p:ph type="dt" sz="half" idx="10"/>
          </p:nvPr>
        </p:nvSpPr>
        <p:spPr/>
        <p:txBody>
          <a:bodyPr/>
          <a:lstStyle/>
          <a:p>
            <a:fld id="{B6F4358C-F62E-4470-A5BB-BABE758FEF6B}" type="datetimeFigureOut">
              <a:rPr lang="en-US" smtClean="0"/>
              <a:t>5/3/24</a:t>
            </a:fld>
            <a:endParaRPr lang="en-US"/>
          </a:p>
        </p:txBody>
      </p:sp>
      <p:sp>
        <p:nvSpPr>
          <p:cNvPr id="6" name="Footer Placeholder 5">
            <a:extLst>
              <a:ext uri="{FF2B5EF4-FFF2-40B4-BE49-F238E27FC236}">
                <a16:creationId xmlns:a16="http://schemas.microsoft.com/office/drawing/2014/main" id="{DEC10C23-8EC2-B2BD-266A-8CBD949A3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61551-D1DD-93D5-5A20-7A386DA51647}"/>
              </a:ext>
            </a:extLst>
          </p:cNvPr>
          <p:cNvSpPr>
            <a:spLocks noGrp="1"/>
          </p:cNvSpPr>
          <p:nvPr>
            <p:ph type="sldNum" sz="quarter" idx="12"/>
          </p:nvPr>
        </p:nvSpPr>
        <p:spPr/>
        <p:txBody>
          <a:bodyPr/>
          <a:lstStyle/>
          <a:p>
            <a:fld id="{169E68A5-F62F-4E80-9085-72680C91655C}" type="slidenum">
              <a:rPr lang="en-US" smtClean="0"/>
              <a:t>‹#›</a:t>
            </a:fld>
            <a:endParaRPr lang="en-US"/>
          </a:p>
        </p:txBody>
      </p:sp>
    </p:spTree>
    <p:extLst>
      <p:ext uri="{BB962C8B-B14F-4D97-AF65-F5344CB8AC3E}">
        <p14:creationId xmlns:p14="http://schemas.microsoft.com/office/powerpoint/2010/main" val="2671934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1E06-E1FB-B574-4E9E-B3FD42BA21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C04F60-79AA-C364-B5CD-B2E8BF2AA1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5B9A24-EBE0-EC8A-19F1-EC0518CA4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D2C91A-A5D3-2AA2-0346-609972859DA8}"/>
              </a:ext>
            </a:extLst>
          </p:cNvPr>
          <p:cNvSpPr>
            <a:spLocks noGrp="1"/>
          </p:cNvSpPr>
          <p:nvPr>
            <p:ph type="dt" sz="half" idx="10"/>
          </p:nvPr>
        </p:nvSpPr>
        <p:spPr/>
        <p:txBody>
          <a:bodyPr/>
          <a:lstStyle/>
          <a:p>
            <a:fld id="{B6F4358C-F62E-4470-A5BB-BABE758FEF6B}" type="datetimeFigureOut">
              <a:rPr lang="en-US" smtClean="0"/>
              <a:t>5/3/24</a:t>
            </a:fld>
            <a:endParaRPr lang="en-US"/>
          </a:p>
        </p:txBody>
      </p:sp>
      <p:sp>
        <p:nvSpPr>
          <p:cNvPr id="6" name="Footer Placeholder 5">
            <a:extLst>
              <a:ext uri="{FF2B5EF4-FFF2-40B4-BE49-F238E27FC236}">
                <a16:creationId xmlns:a16="http://schemas.microsoft.com/office/drawing/2014/main" id="{0D9D74C0-5711-6771-33F5-2E2311DA8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60E6D-FC7A-C552-F8ED-7F00D0BFA696}"/>
              </a:ext>
            </a:extLst>
          </p:cNvPr>
          <p:cNvSpPr>
            <a:spLocks noGrp="1"/>
          </p:cNvSpPr>
          <p:nvPr>
            <p:ph type="sldNum" sz="quarter" idx="12"/>
          </p:nvPr>
        </p:nvSpPr>
        <p:spPr/>
        <p:txBody>
          <a:bodyPr/>
          <a:lstStyle/>
          <a:p>
            <a:fld id="{169E68A5-F62F-4E80-9085-72680C91655C}" type="slidenum">
              <a:rPr lang="en-US" smtClean="0"/>
              <a:t>‹#›</a:t>
            </a:fld>
            <a:endParaRPr lang="en-US"/>
          </a:p>
        </p:txBody>
      </p:sp>
    </p:spTree>
    <p:extLst>
      <p:ext uri="{BB962C8B-B14F-4D97-AF65-F5344CB8AC3E}">
        <p14:creationId xmlns:p14="http://schemas.microsoft.com/office/powerpoint/2010/main" val="2346804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8A204-78FE-0F6C-0A45-44CEC5FB2D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A006B7-FF54-1EBA-6BA5-8877F1443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3E6AC-7803-0C53-11CD-7A3CEE407CD8}"/>
              </a:ext>
            </a:extLst>
          </p:cNvPr>
          <p:cNvSpPr>
            <a:spLocks noGrp="1"/>
          </p:cNvSpPr>
          <p:nvPr>
            <p:ph type="dt" sz="half" idx="10"/>
          </p:nvPr>
        </p:nvSpPr>
        <p:spPr/>
        <p:txBody>
          <a:bodyPr/>
          <a:lstStyle/>
          <a:p>
            <a:fld id="{B6F4358C-F62E-4470-A5BB-BABE758FEF6B}" type="datetimeFigureOut">
              <a:rPr lang="en-US" smtClean="0"/>
              <a:t>5/3/24</a:t>
            </a:fld>
            <a:endParaRPr lang="en-US"/>
          </a:p>
        </p:txBody>
      </p:sp>
      <p:sp>
        <p:nvSpPr>
          <p:cNvPr id="5" name="Footer Placeholder 4">
            <a:extLst>
              <a:ext uri="{FF2B5EF4-FFF2-40B4-BE49-F238E27FC236}">
                <a16:creationId xmlns:a16="http://schemas.microsoft.com/office/drawing/2014/main" id="{DE0565A4-91CA-AFDE-5CC3-B68F0AC96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1F1A5B-65A3-755E-D804-57C69A8372F6}"/>
              </a:ext>
            </a:extLst>
          </p:cNvPr>
          <p:cNvSpPr>
            <a:spLocks noGrp="1"/>
          </p:cNvSpPr>
          <p:nvPr>
            <p:ph type="sldNum" sz="quarter" idx="12"/>
          </p:nvPr>
        </p:nvSpPr>
        <p:spPr/>
        <p:txBody>
          <a:bodyPr/>
          <a:lstStyle/>
          <a:p>
            <a:fld id="{169E68A5-F62F-4E80-9085-72680C91655C}" type="slidenum">
              <a:rPr lang="en-US" smtClean="0"/>
              <a:t>‹#›</a:t>
            </a:fld>
            <a:endParaRPr lang="en-US"/>
          </a:p>
        </p:txBody>
      </p:sp>
    </p:spTree>
    <p:extLst>
      <p:ext uri="{BB962C8B-B14F-4D97-AF65-F5344CB8AC3E}">
        <p14:creationId xmlns:p14="http://schemas.microsoft.com/office/powerpoint/2010/main" val="37678831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823140-5BDF-7F13-3DA9-FCDCB8DE40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031268-2E58-C060-CF38-7AB24BD44A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0A95E-E041-767F-6D6E-24A7047BB570}"/>
              </a:ext>
            </a:extLst>
          </p:cNvPr>
          <p:cNvSpPr>
            <a:spLocks noGrp="1"/>
          </p:cNvSpPr>
          <p:nvPr>
            <p:ph type="dt" sz="half" idx="10"/>
          </p:nvPr>
        </p:nvSpPr>
        <p:spPr/>
        <p:txBody>
          <a:bodyPr/>
          <a:lstStyle/>
          <a:p>
            <a:fld id="{B6F4358C-F62E-4470-A5BB-BABE758FEF6B}" type="datetimeFigureOut">
              <a:rPr lang="en-US" smtClean="0"/>
              <a:t>5/3/24</a:t>
            </a:fld>
            <a:endParaRPr lang="en-US"/>
          </a:p>
        </p:txBody>
      </p:sp>
      <p:sp>
        <p:nvSpPr>
          <p:cNvPr id="5" name="Footer Placeholder 4">
            <a:extLst>
              <a:ext uri="{FF2B5EF4-FFF2-40B4-BE49-F238E27FC236}">
                <a16:creationId xmlns:a16="http://schemas.microsoft.com/office/drawing/2014/main" id="{E46B7139-352C-7B22-0039-F6D68BAB5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A84E9-A46D-793D-DB17-75E966D455EE}"/>
              </a:ext>
            </a:extLst>
          </p:cNvPr>
          <p:cNvSpPr>
            <a:spLocks noGrp="1"/>
          </p:cNvSpPr>
          <p:nvPr>
            <p:ph type="sldNum" sz="quarter" idx="12"/>
          </p:nvPr>
        </p:nvSpPr>
        <p:spPr/>
        <p:txBody>
          <a:bodyPr/>
          <a:lstStyle/>
          <a:p>
            <a:fld id="{169E68A5-F62F-4E80-9085-72680C91655C}" type="slidenum">
              <a:rPr lang="en-US" smtClean="0"/>
              <a:t>‹#›</a:t>
            </a:fld>
            <a:endParaRPr lang="en-US"/>
          </a:p>
        </p:txBody>
      </p:sp>
    </p:spTree>
    <p:extLst>
      <p:ext uri="{BB962C8B-B14F-4D97-AF65-F5344CB8AC3E}">
        <p14:creationId xmlns:p14="http://schemas.microsoft.com/office/powerpoint/2010/main" val="702216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D8E939-2AF0-8142-B455-AC6B0E31E992}"/>
              </a:ext>
            </a:extLst>
          </p:cNvPr>
          <p:cNvSpPr>
            <a:spLocks noGrp="1"/>
          </p:cNvSpPr>
          <p:nvPr>
            <p:ph type="title"/>
          </p:nvPr>
        </p:nvSpPr>
        <p:spPr>
          <a:xfrm>
            <a:off x="0" y="2345847"/>
            <a:ext cx="12192000" cy="2383172"/>
          </a:xfrm>
          <a:prstGeom prst="rect">
            <a:avLst/>
          </a:prstGeom>
        </p:spPr>
        <p:txBody>
          <a:bodyPr anchor="ctr" anchorCtr="0"/>
          <a:lstStyle>
            <a:lvl1pPr>
              <a:defRPr sz="4800" b="1">
                <a:latin typeface="Corbel" panose="020B0503020204020204" pitchFamily="34" charset="0"/>
              </a:defRPr>
            </a:lvl1pPr>
          </a:lstStyle>
          <a:p>
            <a:endParaRPr lang="en-US" dirty="0"/>
          </a:p>
        </p:txBody>
      </p:sp>
    </p:spTree>
    <p:extLst>
      <p:ext uri="{BB962C8B-B14F-4D97-AF65-F5344CB8AC3E}">
        <p14:creationId xmlns:p14="http://schemas.microsoft.com/office/powerpoint/2010/main" val="2340210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9282-8D59-5EE5-9B87-BF62C8AAD4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41FFDB-8C7A-A1E8-4142-E76DE57C93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A6F97B-C6AE-7F12-3C2A-947874B7035F}"/>
              </a:ext>
            </a:extLst>
          </p:cNvPr>
          <p:cNvSpPr>
            <a:spLocks noGrp="1"/>
          </p:cNvSpPr>
          <p:nvPr>
            <p:ph type="dt" sz="half" idx="10"/>
          </p:nvPr>
        </p:nvSpPr>
        <p:spPr/>
        <p:txBody>
          <a:bodyPr/>
          <a:lstStyle/>
          <a:p>
            <a:fld id="{9AA8BA87-B5C4-8E43-A240-5807CADE540C}" type="datetimeFigureOut">
              <a:rPr lang="en-US" smtClean="0"/>
              <a:t>5/3/24</a:t>
            </a:fld>
            <a:endParaRPr lang="en-US"/>
          </a:p>
        </p:txBody>
      </p:sp>
      <p:sp>
        <p:nvSpPr>
          <p:cNvPr id="5" name="Footer Placeholder 4">
            <a:extLst>
              <a:ext uri="{FF2B5EF4-FFF2-40B4-BE49-F238E27FC236}">
                <a16:creationId xmlns:a16="http://schemas.microsoft.com/office/drawing/2014/main" id="{A21D4603-24AF-443A-6D09-2B96A90AB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947EE-F80B-C178-9C42-EC1380684DD3}"/>
              </a:ext>
            </a:extLst>
          </p:cNvPr>
          <p:cNvSpPr>
            <a:spLocks noGrp="1"/>
          </p:cNvSpPr>
          <p:nvPr>
            <p:ph type="sldNum" sz="quarter" idx="12"/>
          </p:nvPr>
        </p:nvSpPr>
        <p:spPr/>
        <p:txBody>
          <a:bodyPr/>
          <a:lstStyle/>
          <a:p>
            <a:fld id="{47562428-7729-9F4A-91D2-B5BC36786778}" type="slidenum">
              <a:rPr lang="en-US" smtClean="0"/>
              <a:t>‹#›</a:t>
            </a:fld>
            <a:endParaRPr lang="en-US"/>
          </a:p>
        </p:txBody>
      </p:sp>
    </p:spTree>
    <p:extLst>
      <p:ext uri="{BB962C8B-B14F-4D97-AF65-F5344CB8AC3E}">
        <p14:creationId xmlns:p14="http://schemas.microsoft.com/office/powerpoint/2010/main" val="2710046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2367-9ACE-59D6-0863-452C262120DC}"/>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EE3AA150-B1D1-2BC4-CAAC-80C68799DA3D}"/>
              </a:ext>
            </a:extLst>
          </p:cNvPr>
          <p:cNvSpPr>
            <a:spLocks noGrp="1"/>
          </p:cNvSpPr>
          <p:nvPr>
            <p:ph idx="1"/>
          </p:nvPr>
        </p:nvSpPr>
        <p:spPr>
          <a:xfrm>
            <a:off x="838200" y="1460499"/>
            <a:ext cx="10515600" cy="52617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2655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A431-A3FD-CD08-D796-D78CDF9431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3ECA4B-49ED-FBBD-DEED-D05C76672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AFF67E-CB29-B930-3BEC-58B4A6DD7A04}"/>
              </a:ext>
            </a:extLst>
          </p:cNvPr>
          <p:cNvSpPr>
            <a:spLocks noGrp="1"/>
          </p:cNvSpPr>
          <p:nvPr>
            <p:ph type="dt" sz="half" idx="10"/>
          </p:nvPr>
        </p:nvSpPr>
        <p:spPr/>
        <p:txBody>
          <a:bodyPr/>
          <a:lstStyle/>
          <a:p>
            <a:fld id="{9AA8BA87-B5C4-8E43-A240-5807CADE540C}" type="datetimeFigureOut">
              <a:rPr lang="en-US" smtClean="0"/>
              <a:t>5/3/24</a:t>
            </a:fld>
            <a:endParaRPr lang="en-US"/>
          </a:p>
        </p:txBody>
      </p:sp>
      <p:sp>
        <p:nvSpPr>
          <p:cNvPr id="5" name="Footer Placeholder 4">
            <a:extLst>
              <a:ext uri="{FF2B5EF4-FFF2-40B4-BE49-F238E27FC236}">
                <a16:creationId xmlns:a16="http://schemas.microsoft.com/office/drawing/2014/main" id="{8864AEDE-A5A0-929B-AF08-85B1EB95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701AD-0268-C261-C245-93B9B7271E65}"/>
              </a:ext>
            </a:extLst>
          </p:cNvPr>
          <p:cNvSpPr>
            <a:spLocks noGrp="1"/>
          </p:cNvSpPr>
          <p:nvPr>
            <p:ph type="sldNum" sz="quarter" idx="12"/>
          </p:nvPr>
        </p:nvSpPr>
        <p:spPr/>
        <p:txBody>
          <a:bodyPr/>
          <a:lstStyle/>
          <a:p>
            <a:fld id="{47562428-7729-9F4A-91D2-B5BC36786778}" type="slidenum">
              <a:rPr lang="en-US" smtClean="0"/>
              <a:t>‹#›</a:t>
            </a:fld>
            <a:endParaRPr lang="en-US"/>
          </a:p>
        </p:txBody>
      </p:sp>
    </p:spTree>
    <p:extLst>
      <p:ext uri="{BB962C8B-B14F-4D97-AF65-F5344CB8AC3E}">
        <p14:creationId xmlns:p14="http://schemas.microsoft.com/office/powerpoint/2010/main" val="1852474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4A870-A9CB-4C17-4093-D60E241DC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3C768E-7181-0718-D8AF-80CB20195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8CE49-D551-5AAC-D68C-52181D9172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3B39AD-A438-BB05-66A8-F656B8C84059}"/>
              </a:ext>
            </a:extLst>
          </p:cNvPr>
          <p:cNvSpPr>
            <a:spLocks noGrp="1"/>
          </p:cNvSpPr>
          <p:nvPr>
            <p:ph type="dt" sz="half" idx="10"/>
          </p:nvPr>
        </p:nvSpPr>
        <p:spPr/>
        <p:txBody>
          <a:bodyPr/>
          <a:lstStyle/>
          <a:p>
            <a:fld id="{9AA8BA87-B5C4-8E43-A240-5807CADE540C}" type="datetimeFigureOut">
              <a:rPr lang="en-US" smtClean="0"/>
              <a:t>5/3/24</a:t>
            </a:fld>
            <a:endParaRPr lang="en-US"/>
          </a:p>
        </p:txBody>
      </p:sp>
      <p:sp>
        <p:nvSpPr>
          <p:cNvPr id="6" name="Footer Placeholder 5">
            <a:extLst>
              <a:ext uri="{FF2B5EF4-FFF2-40B4-BE49-F238E27FC236}">
                <a16:creationId xmlns:a16="http://schemas.microsoft.com/office/drawing/2014/main" id="{DD31F300-4CE6-CA67-212A-1D6B9EF1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65354-DE40-7551-C5D7-32DC74F05E2D}"/>
              </a:ext>
            </a:extLst>
          </p:cNvPr>
          <p:cNvSpPr>
            <a:spLocks noGrp="1"/>
          </p:cNvSpPr>
          <p:nvPr>
            <p:ph type="sldNum" sz="quarter" idx="12"/>
          </p:nvPr>
        </p:nvSpPr>
        <p:spPr/>
        <p:txBody>
          <a:bodyPr/>
          <a:lstStyle/>
          <a:p>
            <a:fld id="{47562428-7729-9F4A-91D2-B5BC36786778}" type="slidenum">
              <a:rPr lang="en-US" smtClean="0"/>
              <a:t>‹#›</a:t>
            </a:fld>
            <a:endParaRPr lang="en-US"/>
          </a:p>
        </p:txBody>
      </p:sp>
    </p:spTree>
    <p:extLst>
      <p:ext uri="{BB962C8B-B14F-4D97-AF65-F5344CB8AC3E}">
        <p14:creationId xmlns:p14="http://schemas.microsoft.com/office/powerpoint/2010/main" val="3178839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E5A78-22F6-51C2-969B-122856548E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8A55A3-0B14-FE5A-853B-692D080D9D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CFB4D-B6FE-45DD-D468-EF66C855B8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AB5450-3C84-E6F3-25F0-182CF7C3B0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534ECB-0692-322A-3706-C214D59299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0DC46-DBB4-05E9-B4D6-69670AE39A98}"/>
              </a:ext>
            </a:extLst>
          </p:cNvPr>
          <p:cNvSpPr>
            <a:spLocks noGrp="1"/>
          </p:cNvSpPr>
          <p:nvPr>
            <p:ph type="dt" sz="half" idx="10"/>
          </p:nvPr>
        </p:nvSpPr>
        <p:spPr/>
        <p:txBody>
          <a:bodyPr/>
          <a:lstStyle/>
          <a:p>
            <a:fld id="{9AA8BA87-B5C4-8E43-A240-5807CADE540C}" type="datetimeFigureOut">
              <a:rPr lang="en-US" smtClean="0"/>
              <a:t>5/3/24</a:t>
            </a:fld>
            <a:endParaRPr lang="en-US"/>
          </a:p>
        </p:txBody>
      </p:sp>
      <p:sp>
        <p:nvSpPr>
          <p:cNvPr id="8" name="Footer Placeholder 7">
            <a:extLst>
              <a:ext uri="{FF2B5EF4-FFF2-40B4-BE49-F238E27FC236}">
                <a16:creationId xmlns:a16="http://schemas.microsoft.com/office/drawing/2014/main" id="{9450E062-F499-D217-8857-4AE212FC85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A0BD61-2EE0-C698-1B67-0A19AFD31A9D}"/>
              </a:ext>
            </a:extLst>
          </p:cNvPr>
          <p:cNvSpPr>
            <a:spLocks noGrp="1"/>
          </p:cNvSpPr>
          <p:nvPr>
            <p:ph type="sldNum" sz="quarter" idx="12"/>
          </p:nvPr>
        </p:nvSpPr>
        <p:spPr/>
        <p:txBody>
          <a:bodyPr/>
          <a:lstStyle/>
          <a:p>
            <a:fld id="{47562428-7729-9F4A-91D2-B5BC36786778}" type="slidenum">
              <a:rPr lang="en-US" smtClean="0"/>
              <a:t>‹#›</a:t>
            </a:fld>
            <a:endParaRPr lang="en-US"/>
          </a:p>
        </p:txBody>
      </p:sp>
    </p:spTree>
    <p:extLst>
      <p:ext uri="{BB962C8B-B14F-4D97-AF65-F5344CB8AC3E}">
        <p14:creationId xmlns:p14="http://schemas.microsoft.com/office/powerpoint/2010/main" val="1366214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3203C-F2E8-62F4-CC7C-B96E153EA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79D483-FE26-3CE5-701C-F248DA8D9351}"/>
              </a:ext>
            </a:extLst>
          </p:cNvPr>
          <p:cNvSpPr>
            <a:spLocks noGrp="1"/>
          </p:cNvSpPr>
          <p:nvPr>
            <p:ph type="dt" sz="half" idx="10"/>
          </p:nvPr>
        </p:nvSpPr>
        <p:spPr/>
        <p:txBody>
          <a:bodyPr/>
          <a:lstStyle/>
          <a:p>
            <a:fld id="{9AA8BA87-B5C4-8E43-A240-5807CADE540C}" type="datetimeFigureOut">
              <a:rPr lang="en-US" smtClean="0"/>
              <a:t>5/3/24</a:t>
            </a:fld>
            <a:endParaRPr lang="en-US"/>
          </a:p>
        </p:txBody>
      </p:sp>
      <p:sp>
        <p:nvSpPr>
          <p:cNvPr id="4" name="Footer Placeholder 3">
            <a:extLst>
              <a:ext uri="{FF2B5EF4-FFF2-40B4-BE49-F238E27FC236}">
                <a16:creationId xmlns:a16="http://schemas.microsoft.com/office/drawing/2014/main" id="{BDCE0476-F37A-D39A-33FB-3651FDDB57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53BC2F-7D75-29A7-0DFB-A726FD95B5F7}"/>
              </a:ext>
            </a:extLst>
          </p:cNvPr>
          <p:cNvSpPr>
            <a:spLocks noGrp="1"/>
          </p:cNvSpPr>
          <p:nvPr>
            <p:ph type="sldNum" sz="quarter" idx="12"/>
          </p:nvPr>
        </p:nvSpPr>
        <p:spPr/>
        <p:txBody>
          <a:bodyPr/>
          <a:lstStyle/>
          <a:p>
            <a:fld id="{47562428-7729-9F4A-91D2-B5BC36786778}" type="slidenum">
              <a:rPr lang="en-US" smtClean="0"/>
              <a:t>‹#›</a:t>
            </a:fld>
            <a:endParaRPr lang="en-US"/>
          </a:p>
        </p:txBody>
      </p:sp>
    </p:spTree>
    <p:extLst>
      <p:ext uri="{BB962C8B-B14F-4D97-AF65-F5344CB8AC3E}">
        <p14:creationId xmlns:p14="http://schemas.microsoft.com/office/powerpoint/2010/main" val="37744237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2383F8-17BF-2817-EC76-C451A514A115}"/>
              </a:ext>
            </a:extLst>
          </p:cNvPr>
          <p:cNvSpPr>
            <a:spLocks noGrp="1"/>
          </p:cNvSpPr>
          <p:nvPr>
            <p:ph type="dt" sz="half" idx="10"/>
          </p:nvPr>
        </p:nvSpPr>
        <p:spPr/>
        <p:txBody>
          <a:bodyPr/>
          <a:lstStyle/>
          <a:p>
            <a:fld id="{9AA8BA87-B5C4-8E43-A240-5807CADE540C}" type="datetimeFigureOut">
              <a:rPr lang="en-US" smtClean="0"/>
              <a:t>5/3/24</a:t>
            </a:fld>
            <a:endParaRPr lang="en-US"/>
          </a:p>
        </p:txBody>
      </p:sp>
      <p:sp>
        <p:nvSpPr>
          <p:cNvPr id="3" name="Footer Placeholder 2">
            <a:extLst>
              <a:ext uri="{FF2B5EF4-FFF2-40B4-BE49-F238E27FC236}">
                <a16:creationId xmlns:a16="http://schemas.microsoft.com/office/drawing/2014/main" id="{F7268A4B-A371-7650-6F29-38CEDD868D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614028-3856-26E8-CFBB-617B637B5B6C}"/>
              </a:ext>
            </a:extLst>
          </p:cNvPr>
          <p:cNvSpPr>
            <a:spLocks noGrp="1"/>
          </p:cNvSpPr>
          <p:nvPr>
            <p:ph type="sldNum" sz="quarter" idx="12"/>
          </p:nvPr>
        </p:nvSpPr>
        <p:spPr/>
        <p:txBody>
          <a:bodyPr/>
          <a:lstStyle/>
          <a:p>
            <a:fld id="{47562428-7729-9F4A-91D2-B5BC36786778}" type="slidenum">
              <a:rPr lang="en-US" smtClean="0"/>
              <a:t>‹#›</a:t>
            </a:fld>
            <a:endParaRPr lang="en-US"/>
          </a:p>
        </p:txBody>
      </p:sp>
    </p:spTree>
    <p:extLst>
      <p:ext uri="{BB962C8B-B14F-4D97-AF65-F5344CB8AC3E}">
        <p14:creationId xmlns:p14="http://schemas.microsoft.com/office/powerpoint/2010/main" val="3810921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7F14-45E7-A4AC-F07F-158DF2275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8A040B-BDC0-9CF7-C8F1-C684541D0D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A62CDC-A7DB-7241-0A8E-B1695F683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6E8550-7D80-2EE7-5D59-051D4AA60849}"/>
              </a:ext>
            </a:extLst>
          </p:cNvPr>
          <p:cNvSpPr>
            <a:spLocks noGrp="1"/>
          </p:cNvSpPr>
          <p:nvPr>
            <p:ph type="dt" sz="half" idx="10"/>
          </p:nvPr>
        </p:nvSpPr>
        <p:spPr/>
        <p:txBody>
          <a:bodyPr/>
          <a:lstStyle/>
          <a:p>
            <a:fld id="{9AA8BA87-B5C4-8E43-A240-5807CADE540C}" type="datetimeFigureOut">
              <a:rPr lang="en-US" smtClean="0"/>
              <a:t>5/3/24</a:t>
            </a:fld>
            <a:endParaRPr lang="en-US"/>
          </a:p>
        </p:txBody>
      </p:sp>
      <p:sp>
        <p:nvSpPr>
          <p:cNvPr id="6" name="Footer Placeholder 5">
            <a:extLst>
              <a:ext uri="{FF2B5EF4-FFF2-40B4-BE49-F238E27FC236}">
                <a16:creationId xmlns:a16="http://schemas.microsoft.com/office/drawing/2014/main" id="{0E99A2CF-2E1E-B723-0DCC-B848B5756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D710E-2C70-159F-2C66-234388AF7D60}"/>
              </a:ext>
            </a:extLst>
          </p:cNvPr>
          <p:cNvSpPr>
            <a:spLocks noGrp="1"/>
          </p:cNvSpPr>
          <p:nvPr>
            <p:ph type="sldNum" sz="quarter" idx="12"/>
          </p:nvPr>
        </p:nvSpPr>
        <p:spPr/>
        <p:txBody>
          <a:bodyPr/>
          <a:lstStyle/>
          <a:p>
            <a:fld id="{47562428-7729-9F4A-91D2-B5BC36786778}" type="slidenum">
              <a:rPr lang="en-US" smtClean="0"/>
              <a:t>‹#›</a:t>
            </a:fld>
            <a:endParaRPr lang="en-US"/>
          </a:p>
        </p:txBody>
      </p:sp>
    </p:spTree>
    <p:extLst>
      <p:ext uri="{BB962C8B-B14F-4D97-AF65-F5344CB8AC3E}">
        <p14:creationId xmlns:p14="http://schemas.microsoft.com/office/powerpoint/2010/main" val="7740949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1A8B9-89F2-E860-63A7-EC02200624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D2F27-2E04-8D15-20F5-02573118B2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95B551-7A3E-EC7D-ABF7-1464E41E1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584C0B-74FC-A049-2C32-A71DFF3AFB83}"/>
              </a:ext>
            </a:extLst>
          </p:cNvPr>
          <p:cNvSpPr>
            <a:spLocks noGrp="1"/>
          </p:cNvSpPr>
          <p:nvPr>
            <p:ph type="dt" sz="half" idx="10"/>
          </p:nvPr>
        </p:nvSpPr>
        <p:spPr/>
        <p:txBody>
          <a:bodyPr/>
          <a:lstStyle/>
          <a:p>
            <a:fld id="{9AA8BA87-B5C4-8E43-A240-5807CADE540C}" type="datetimeFigureOut">
              <a:rPr lang="en-US" smtClean="0"/>
              <a:t>5/3/24</a:t>
            </a:fld>
            <a:endParaRPr lang="en-US"/>
          </a:p>
        </p:txBody>
      </p:sp>
      <p:sp>
        <p:nvSpPr>
          <p:cNvPr id="6" name="Footer Placeholder 5">
            <a:extLst>
              <a:ext uri="{FF2B5EF4-FFF2-40B4-BE49-F238E27FC236}">
                <a16:creationId xmlns:a16="http://schemas.microsoft.com/office/drawing/2014/main" id="{88A5229D-0E70-E566-5DE5-0197A8952E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E23F7D-34E5-BCD5-0422-6351B91B81EC}"/>
              </a:ext>
            </a:extLst>
          </p:cNvPr>
          <p:cNvSpPr>
            <a:spLocks noGrp="1"/>
          </p:cNvSpPr>
          <p:nvPr>
            <p:ph type="sldNum" sz="quarter" idx="12"/>
          </p:nvPr>
        </p:nvSpPr>
        <p:spPr/>
        <p:txBody>
          <a:bodyPr/>
          <a:lstStyle/>
          <a:p>
            <a:fld id="{47562428-7729-9F4A-91D2-B5BC36786778}" type="slidenum">
              <a:rPr lang="en-US" smtClean="0"/>
              <a:t>‹#›</a:t>
            </a:fld>
            <a:endParaRPr lang="en-US"/>
          </a:p>
        </p:txBody>
      </p:sp>
    </p:spTree>
    <p:extLst>
      <p:ext uri="{BB962C8B-B14F-4D97-AF65-F5344CB8AC3E}">
        <p14:creationId xmlns:p14="http://schemas.microsoft.com/office/powerpoint/2010/main" val="2249759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EC007-5BF1-30A7-249E-4CB4E76BB7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FF2349-27AC-27E0-1A7B-E24D51D3C9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005C4-0D7C-9F01-9772-CAD55AAF1626}"/>
              </a:ext>
            </a:extLst>
          </p:cNvPr>
          <p:cNvSpPr>
            <a:spLocks noGrp="1"/>
          </p:cNvSpPr>
          <p:nvPr>
            <p:ph type="dt" sz="half" idx="10"/>
          </p:nvPr>
        </p:nvSpPr>
        <p:spPr/>
        <p:txBody>
          <a:bodyPr/>
          <a:lstStyle/>
          <a:p>
            <a:fld id="{9AA8BA87-B5C4-8E43-A240-5807CADE540C}" type="datetimeFigureOut">
              <a:rPr lang="en-US" smtClean="0"/>
              <a:t>5/3/24</a:t>
            </a:fld>
            <a:endParaRPr lang="en-US"/>
          </a:p>
        </p:txBody>
      </p:sp>
      <p:sp>
        <p:nvSpPr>
          <p:cNvPr id="5" name="Footer Placeholder 4">
            <a:extLst>
              <a:ext uri="{FF2B5EF4-FFF2-40B4-BE49-F238E27FC236}">
                <a16:creationId xmlns:a16="http://schemas.microsoft.com/office/drawing/2014/main" id="{142B31EE-171B-B62E-8A1B-34382084E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2DBA9-B61A-F564-3599-E7C82C788A15}"/>
              </a:ext>
            </a:extLst>
          </p:cNvPr>
          <p:cNvSpPr>
            <a:spLocks noGrp="1"/>
          </p:cNvSpPr>
          <p:nvPr>
            <p:ph type="sldNum" sz="quarter" idx="12"/>
          </p:nvPr>
        </p:nvSpPr>
        <p:spPr/>
        <p:txBody>
          <a:bodyPr/>
          <a:lstStyle/>
          <a:p>
            <a:fld id="{47562428-7729-9F4A-91D2-B5BC36786778}" type="slidenum">
              <a:rPr lang="en-US" smtClean="0"/>
              <a:t>‹#›</a:t>
            </a:fld>
            <a:endParaRPr lang="en-US"/>
          </a:p>
        </p:txBody>
      </p:sp>
    </p:spTree>
    <p:extLst>
      <p:ext uri="{BB962C8B-B14F-4D97-AF65-F5344CB8AC3E}">
        <p14:creationId xmlns:p14="http://schemas.microsoft.com/office/powerpoint/2010/main" val="575399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2B013C-1B5F-4EFB-0A94-815F9764A3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06C1F3-1DB9-AC83-F632-F10E9C2AAF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BBD8F-6451-2EC7-576D-0DADD8AA7B7B}"/>
              </a:ext>
            </a:extLst>
          </p:cNvPr>
          <p:cNvSpPr>
            <a:spLocks noGrp="1"/>
          </p:cNvSpPr>
          <p:nvPr>
            <p:ph type="dt" sz="half" idx="10"/>
          </p:nvPr>
        </p:nvSpPr>
        <p:spPr/>
        <p:txBody>
          <a:bodyPr/>
          <a:lstStyle/>
          <a:p>
            <a:fld id="{9AA8BA87-B5C4-8E43-A240-5807CADE540C}" type="datetimeFigureOut">
              <a:rPr lang="en-US" smtClean="0"/>
              <a:t>5/3/24</a:t>
            </a:fld>
            <a:endParaRPr lang="en-US"/>
          </a:p>
        </p:txBody>
      </p:sp>
      <p:sp>
        <p:nvSpPr>
          <p:cNvPr id="5" name="Footer Placeholder 4">
            <a:extLst>
              <a:ext uri="{FF2B5EF4-FFF2-40B4-BE49-F238E27FC236}">
                <a16:creationId xmlns:a16="http://schemas.microsoft.com/office/drawing/2014/main" id="{D4C98B70-2E58-C66C-637E-B892F0D24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6EFE8-BBCE-7002-8EE4-44CA67062434}"/>
              </a:ext>
            </a:extLst>
          </p:cNvPr>
          <p:cNvSpPr>
            <a:spLocks noGrp="1"/>
          </p:cNvSpPr>
          <p:nvPr>
            <p:ph type="sldNum" sz="quarter" idx="12"/>
          </p:nvPr>
        </p:nvSpPr>
        <p:spPr/>
        <p:txBody>
          <a:bodyPr/>
          <a:lstStyle/>
          <a:p>
            <a:fld id="{47562428-7729-9F4A-91D2-B5BC36786778}" type="slidenum">
              <a:rPr lang="en-US" smtClean="0"/>
              <a:t>‹#›</a:t>
            </a:fld>
            <a:endParaRPr lang="en-US"/>
          </a:p>
        </p:txBody>
      </p:sp>
    </p:spTree>
    <p:extLst>
      <p:ext uri="{BB962C8B-B14F-4D97-AF65-F5344CB8AC3E}">
        <p14:creationId xmlns:p14="http://schemas.microsoft.com/office/powerpoint/2010/main" val="395665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9.xml"/><Relationship Id="rId7"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9113" y="561979"/>
            <a:ext cx="102520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Text Placeholder 2"/>
          <p:cNvSpPr>
            <a:spLocks noGrp="1"/>
          </p:cNvSpPr>
          <p:nvPr>
            <p:ph type="body" idx="1"/>
          </p:nvPr>
        </p:nvSpPr>
        <p:spPr bwMode="auto">
          <a:xfrm>
            <a:off x="544544" y="1274763"/>
            <a:ext cx="11139487"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6"/>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969832" y="179392"/>
            <a:ext cx="936625"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
          </p:nvPr>
        </p:nvSpPr>
        <p:spPr>
          <a:xfrm>
            <a:off x="11896949" y="6290135"/>
            <a:ext cx="141064" cy="138499"/>
          </a:xfrm>
          <a:prstGeom prst="rect">
            <a:avLst/>
          </a:prstGeom>
        </p:spPr>
        <p:txBody>
          <a:bodyPr vert="horz" wrap="none" lIns="0" tIns="0" rIns="0" bIns="0" numCol="1" anchor="t" anchorCtr="0" compatLnSpc="1">
            <a:prstTxWarp prst="textNoShape">
              <a:avLst/>
            </a:prstTxWarp>
            <a:spAutoFit/>
          </a:bodyPr>
          <a:lstStyle>
            <a:lvl1pPr algn="r" eaLnBrk="1" hangingPunct="1">
              <a:defRPr sz="900">
                <a:solidFill>
                  <a:srgbClr val="000000"/>
                </a:solidFill>
              </a:defRPr>
            </a:lvl1pPr>
          </a:lstStyle>
          <a:p>
            <a:pPr fontAlgn="base">
              <a:spcBef>
                <a:spcPct val="0"/>
              </a:spcBef>
              <a:spcAft>
                <a:spcPct val="0"/>
              </a:spcAft>
              <a:defRPr/>
            </a:pPr>
            <a:fld id="{E7E682A9-E2A1-46A2-8928-41391BBB530A}" type="slidenum">
              <a:rPr lang="en-GB" altLang="en-US"/>
              <a:pPr fontAlgn="base">
                <a:spcBef>
                  <a:spcPct val="0"/>
                </a:spcBef>
                <a:spcAft>
                  <a:spcPct val="0"/>
                </a:spcAft>
                <a:defRPr/>
              </a:pPr>
              <a:t>‹#›</a:t>
            </a:fld>
            <a:endParaRPr lang="en-GB" altLang="en-US"/>
          </a:p>
        </p:txBody>
      </p:sp>
      <p:sp>
        <p:nvSpPr>
          <p:cNvPr id="10" name="Rectangle 9"/>
          <p:cNvSpPr/>
          <p:nvPr userDrawn="1"/>
        </p:nvSpPr>
        <p:spPr>
          <a:xfrm>
            <a:off x="3864386" y="82549"/>
            <a:ext cx="4479110" cy="234360"/>
          </a:xfrm>
          <a:prstGeom prst="rect">
            <a:avLst/>
          </a:prstGeom>
        </p:spPr>
        <p:txBody>
          <a:bodyPr wrap="none">
            <a:spAutoFit/>
          </a:bodyPr>
          <a:lstStyle/>
          <a:p>
            <a:pPr algn="ctr">
              <a:defRPr/>
            </a:pPr>
            <a:r>
              <a:rPr lang="de-CH" sz="923" dirty="0">
                <a:solidFill>
                  <a:srgbClr val="000000"/>
                </a:solidFill>
              </a:rPr>
              <a:t>CONFIDENTIAL </a:t>
            </a:r>
            <a:r>
              <a:rPr lang="de-CH" sz="923" dirty="0">
                <a:solidFill>
                  <a:srgbClr val="000000"/>
                </a:solidFill>
                <a:cs typeface="Arial" panose="020B0604020202020204" pitchFamily="34" charset="0"/>
              </a:rPr>
              <a:t>– </a:t>
            </a:r>
            <a:r>
              <a:rPr lang="en-GB" sz="900" dirty="0">
                <a:solidFill>
                  <a:srgbClr val="000000"/>
                </a:solidFill>
              </a:rPr>
              <a:t>F</a:t>
            </a:r>
            <a:r>
              <a:rPr lang="en-GB" altLang="en-US" sz="900" dirty="0">
                <a:solidFill>
                  <a:srgbClr val="000000"/>
                </a:solidFill>
              </a:rPr>
              <a:t>inal version approved by the engagement owner: 02 June 2017</a:t>
            </a:r>
            <a:endParaRPr lang="en-GB" sz="923" dirty="0">
              <a:solidFill>
                <a:srgbClr val="000000"/>
              </a:solidFill>
            </a:endParaRPr>
          </a:p>
        </p:txBody>
      </p:sp>
    </p:spTree>
    <p:extLst>
      <p:ext uri="{BB962C8B-B14F-4D97-AF65-F5344CB8AC3E}">
        <p14:creationId xmlns:p14="http://schemas.microsoft.com/office/powerpoint/2010/main" val="279748672"/>
      </p:ext>
    </p:extLst>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60" r:id="rId9"/>
    <p:sldLayoutId id="2147484661" r:id="rId10"/>
    <p:sldLayoutId id="2147484662" r:id="rId11"/>
    <p:sldLayoutId id="2147484663" r:id="rId12"/>
  </p:sldLayoutIdLst>
  <p:hf hdr="0" ftr="0" dt="0"/>
  <p:txStyles>
    <p:titleStyle>
      <a:lvl1pPr algn="l" defTabSz="685800" rtl="0" eaLnBrk="0" fontAlgn="base" hangingPunct="0">
        <a:lnSpc>
          <a:spcPct val="90000"/>
        </a:lnSpc>
        <a:spcBef>
          <a:spcPct val="0"/>
        </a:spcBef>
        <a:spcAft>
          <a:spcPct val="0"/>
        </a:spcAft>
        <a:defRPr sz="2400" b="1"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2pPr>
      <a:lvl3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3pPr>
      <a:lvl4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4pPr>
      <a:lvl5pPr algn="l" defTabSz="685800" rtl="0" eaLnBrk="0" fontAlgn="base" hangingPunct="0">
        <a:lnSpc>
          <a:spcPct val="90000"/>
        </a:lnSpc>
        <a:spcBef>
          <a:spcPct val="0"/>
        </a:spcBef>
        <a:spcAft>
          <a:spcPct val="0"/>
        </a:spcAft>
        <a:defRPr sz="2400" b="1">
          <a:solidFill>
            <a:schemeClr val="tx1"/>
          </a:solidFill>
          <a:latin typeface="Arial" panose="020B0604020202020204" pitchFamily="34" charset="0"/>
        </a:defRPr>
      </a:lvl5pPr>
      <a:lvl6pPr marL="457200" algn="l" defTabSz="685800" rtl="0" fontAlgn="base">
        <a:lnSpc>
          <a:spcPct val="90000"/>
        </a:lnSpc>
        <a:spcBef>
          <a:spcPct val="0"/>
        </a:spcBef>
        <a:spcAft>
          <a:spcPct val="0"/>
        </a:spcAft>
        <a:defRPr sz="2400" b="1">
          <a:solidFill>
            <a:schemeClr val="tx1"/>
          </a:solidFill>
          <a:latin typeface="Arial" panose="020B0604020202020204" pitchFamily="34" charset="0"/>
        </a:defRPr>
      </a:lvl6pPr>
      <a:lvl7pPr marL="914400" algn="l" defTabSz="685800" rtl="0" fontAlgn="base">
        <a:lnSpc>
          <a:spcPct val="90000"/>
        </a:lnSpc>
        <a:spcBef>
          <a:spcPct val="0"/>
        </a:spcBef>
        <a:spcAft>
          <a:spcPct val="0"/>
        </a:spcAft>
        <a:defRPr sz="2400" b="1">
          <a:solidFill>
            <a:schemeClr val="tx1"/>
          </a:solidFill>
          <a:latin typeface="Arial" panose="020B0604020202020204" pitchFamily="34" charset="0"/>
        </a:defRPr>
      </a:lvl7pPr>
      <a:lvl8pPr marL="1371600" algn="l" defTabSz="685800" rtl="0" fontAlgn="base">
        <a:lnSpc>
          <a:spcPct val="90000"/>
        </a:lnSpc>
        <a:spcBef>
          <a:spcPct val="0"/>
        </a:spcBef>
        <a:spcAft>
          <a:spcPct val="0"/>
        </a:spcAft>
        <a:defRPr sz="2400" b="1">
          <a:solidFill>
            <a:schemeClr val="tx1"/>
          </a:solidFill>
          <a:latin typeface="Arial" panose="020B0604020202020204" pitchFamily="34" charset="0"/>
        </a:defRPr>
      </a:lvl8pPr>
      <a:lvl9pPr marL="1828800" algn="l" defTabSz="685800" rtl="0" fontAlgn="base">
        <a:lnSpc>
          <a:spcPct val="90000"/>
        </a:lnSpc>
        <a:spcBef>
          <a:spcPct val="0"/>
        </a:spcBef>
        <a:spcAft>
          <a:spcPct val="0"/>
        </a:spcAft>
        <a:defRPr sz="2400" b="1">
          <a:solidFill>
            <a:schemeClr val="tx1"/>
          </a:solidFill>
          <a:latin typeface="Arial" panose="020B0604020202020204" pitchFamily="34" charset="0"/>
        </a:defRPr>
      </a:lvl9pPr>
    </p:titleStyle>
    <p:bodyStyle>
      <a:lvl1pPr marL="342900" indent="-342900" algn="l" rtl="0" eaLnBrk="0" fontAlgn="base" hangingPunct="0">
        <a:spcBef>
          <a:spcPts val="1663"/>
        </a:spcBef>
        <a:spcAft>
          <a:spcPct val="0"/>
        </a:spcAft>
        <a:buSzPct val="100000"/>
        <a:buFont typeface="Arial" panose="020B0604020202020204" pitchFamily="34" charset="0"/>
        <a:buChar char="•"/>
        <a:defRPr lang="en-US" kern="1200">
          <a:solidFill>
            <a:schemeClr val="tx1"/>
          </a:solidFill>
          <a:latin typeface="+mn-lt"/>
          <a:ea typeface="+mn-ea"/>
          <a:cs typeface="+mn-cs"/>
        </a:defRPr>
      </a:lvl1pPr>
      <a:lvl2pPr marL="703263" indent="-265113" algn="l" rtl="0" eaLnBrk="0" fontAlgn="base" hangingPunct="0">
        <a:spcBef>
          <a:spcPct val="30000"/>
        </a:spcBef>
        <a:spcAft>
          <a:spcPct val="0"/>
        </a:spcAft>
        <a:buChar char="–"/>
        <a:defRPr kern="1200">
          <a:solidFill>
            <a:schemeClr val="tx1"/>
          </a:solidFill>
          <a:latin typeface="+mn-lt"/>
          <a:ea typeface="+mn-ea"/>
          <a:cs typeface="+mn-cs"/>
        </a:defRPr>
      </a:lvl2pPr>
      <a:lvl3pPr marL="1146175" indent="-265113" algn="l" rtl="0" eaLnBrk="0" fontAlgn="base" hangingPunct="0">
        <a:spcBef>
          <a:spcPct val="20000"/>
        </a:spcBef>
        <a:spcAft>
          <a:spcPct val="0"/>
        </a:spcAft>
        <a:buChar char="•"/>
        <a:defRPr kern="1200">
          <a:solidFill>
            <a:schemeClr val="tx1"/>
          </a:solidFill>
          <a:latin typeface="+mn-lt"/>
          <a:ea typeface="+mn-ea"/>
          <a:cs typeface="+mn-cs"/>
        </a:defRPr>
      </a:lvl3pPr>
      <a:lvl4pPr marL="1587500" indent="-265113" algn="l" rtl="0" eaLnBrk="0" fontAlgn="base" hangingPunct="0">
        <a:spcBef>
          <a:spcPct val="20000"/>
        </a:spcBef>
        <a:spcAft>
          <a:spcPct val="0"/>
        </a:spcAft>
        <a:buChar char="–"/>
        <a:defRPr kern="1200">
          <a:solidFill>
            <a:schemeClr val="tx1"/>
          </a:solidFill>
          <a:latin typeface="+mn-lt"/>
          <a:ea typeface="+mn-ea"/>
          <a:cs typeface="+mn-cs"/>
        </a:defRPr>
      </a:lvl4pPr>
      <a:lvl5pPr marL="2025650" indent="-261938" algn="l" rtl="0" eaLnBrk="0" fontAlgn="base" hangingPunct="0">
        <a:spcBef>
          <a:spcPct val="20000"/>
        </a:spcBef>
        <a:spcAft>
          <a:spcPct val="0"/>
        </a:spcAft>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46"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46"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2042004471"/>
      </p:ext>
    </p:extLst>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FDF60F-256E-1F9A-65E6-1D6EB3DC45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176DC1-9006-A7BD-6723-5881223EF3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FFE44-B589-B1F4-7D27-3FBB066B6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4358C-F62E-4470-A5BB-BABE758FEF6B}" type="datetimeFigureOut">
              <a:rPr lang="en-US" smtClean="0"/>
              <a:t>5/3/24</a:t>
            </a:fld>
            <a:endParaRPr lang="en-US"/>
          </a:p>
        </p:txBody>
      </p:sp>
      <p:sp>
        <p:nvSpPr>
          <p:cNvPr id="5" name="Footer Placeholder 4">
            <a:extLst>
              <a:ext uri="{FF2B5EF4-FFF2-40B4-BE49-F238E27FC236}">
                <a16:creationId xmlns:a16="http://schemas.microsoft.com/office/drawing/2014/main" id="{4438FD66-7004-D88D-3187-02FC0D253F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7FFE34-E7BA-E01C-D200-C91647105F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E68A5-F62F-4E80-9085-72680C91655C}" type="slidenum">
              <a:rPr lang="en-US" smtClean="0"/>
              <a:t>‹#›</a:t>
            </a:fld>
            <a:endParaRPr lang="en-US"/>
          </a:p>
        </p:txBody>
      </p:sp>
    </p:spTree>
    <p:extLst>
      <p:ext uri="{BB962C8B-B14F-4D97-AF65-F5344CB8AC3E}">
        <p14:creationId xmlns:p14="http://schemas.microsoft.com/office/powerpoint/2010/main" val="1316484126"/>
      </p:ext>
    </p:extLst>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 id="21474847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11D8D3-5BE9-2BB3-3F1C-96173E439908}"/>
              </a:ext>
            </a:extLst>
          </p:cNvPr>
          <p:cNvSpPr>
            <a:spLocks noGrp="1"/>
          </p:cNvSpPr>
          <p:nvPr>
            <p:ph type="title"/>
          </p:nvPr>
        </p:nvSpPr>
        <p:spPr>
          <a:xfrm>
            <a:off x="838200" y="0"/>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3185EC9-4481-4FD5-7058-3EF9208030E8}"/>
              </a:ext>
            </a:extLst>
          </p:cNvPr>
          <p:cNvSpPr>
            <a:spLocks noGrp="1"/>
          </p:cNvSpPr>
          <p:nvPr>
            <p:ph type="body" idx="1"/>
          </p:nvPr>
        </p:nvSpPr>
        <p:spPr>
          <a:xfrm>
            <a:off x="838200" y="1460500"/>
            <a:ext cx="10515600" cy="48958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42929-32E0-8648-CD34-DD14CEF33E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8BA87-B5C4-8E43-A240-5807CADE540C}" type="datetimeFigureOut">
              <a:rPr lang="en-US" smtClean="0"/>
              <a:t>5/3/24</a:t>
            </a:fld>
            <a:endParaRPr lang="en-US"/>
          </a:p>
        </p:txBody>
      </p:sp>
      <p:sp>
        <p:nvSpPr>
          <p:cNvPr id="5" name="Footer Placeholder 4">
            <a:extLst>
              <a:ext uri="{FF2B5EF4-FFF2-40B4-BE49-F238E27FC236}">
                <a16:creationId xmlns:a16="http://schemas.microsoft.com/office/drawing/2014/main" id="{F4DD5351-60D5-64DD-7C7A-F9D9198994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26ACBF-B4C6-784E-163E-CCF949EA71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62428-7729-9F4A-91D2-B5BC36786778}" type="slidenum">
              <a:rPr lang="en-US" smtClean="0"/>
              <a:t>‹#›</a:t>
            </a:fld>
            <a:endParaRPr lang="en-US"/>
          </a:p>
        </p:txBody>
      </p:sp>
    </p:spTree>
    <p:extLst>
      <p:ext uri="{BB962C8B-B14F-4D97-AF65-F5344CB8AC3E}">
        <p14:creationId xmlns:p14="http://schemas.microsoft.com/office/powerpoint/2010/main" val="1911908179"/>
      </p:ext>
    </p:extLst>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3.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9.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9.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9.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9.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9.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269672"/>
            <a:ext cx="12192000" cy="1143000"/>
          </a:xfrm>
        </p:spPr>
        <p:txBody>
          <a:bodyPr wrap="square" anchor="ctr">
            <a:noAutofit/>
          </a:bodyPr>
          <a:lstStyle/>
          <a:p>
            <a:r>
              <a:rPr lang="en-US" sz="3800"/>
              <a:t>Virtual Case Library: </a:t>
            </a:r>
            <a:br>
              <a:rPr lang="en-US" sz="3800"/>
            </a:br>
            <a:r>
              <a:rPr lang="en-US" sz="3800"/>
              <a:t>Metastatic Triple-Negative Breast Cancer</a:t>
            </a:r>
            <a:endParaRPr lang="en-US" sz="3800" dirty="0"/>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616662"/>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284422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1529945"/>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April 4, 2024</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12:30 PM – 3:00 PM ET</a:t>
            </a:r>
          </a:p>
        </p:txBody>
      </p:sp>
      <p:sp>
        <p:nvSpPr>
          <p:cNvPr id="2" name="Text Box 6">
            <a:extLst>
              <a:ext uri="{FF2B5EF4-FFF2-40B4-BE49-F238E27FC236}">
                <a16:creationId xmlns:a16="http://schemas.microsoft.com/office/drawing/2014/main" id="{AC91230F-5427-EFD9-A8A6-024166297175}"/>
              </a:ext>
            </a:extLst>
          </p:cNvPr>
          <p:cNvSpPr txBox="1">
            <a:spLocks noChangeArrowheads="1"/>
          </p:cNvSpPr>
          <p:nvPr/>
        </p:nvSpPr>
        <p:spPr bwMode="auto">
          <a:xfrm>
            <a:off x="531912" y="3451985"/>
            <a:ext cx="578011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Case Presenters</a:t>
            </a:r>
          </a:p>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Julia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Foldi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Laura Huppert, MD</a:t>
            </a:r>
          </a:p>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Saba Shaikh, MD</a:t>
            </a:r>
          </a:p>
        </p:txBody>
      </p:sp>
      <p:sp>
        <p:nvSpPr>
          <p:cNvPr id="3" name="Text Box 6">
            <a:extLst>
              <a:ext uri="{FF2B5EF4-FFF2-40B4-BE49-F238E27FC236}">
                <a16:creationId xmlns:a16="http://schemas.microsoft.com/office/drawing/2014/main" id="{8117D2F4-293B-8287-F8E3-51285D9E9C26}"/>
              </a:ext>
            </a:extLst>
          </p:cNvPr>
          <p:cNvSpPr txBox="1">
            <a:spLocks noChangeArrowheads="1"/>
          </p:cNvSpPr>
          <p:nvPr/>
        </p:nvSpPr>
        <p:spPr bwMode="auto">
          <a:xfrm>
            <a:off x="5974769" y="3451985"/>
            <a:ext cx="578011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Case Discussants</a:t>
            </a:r>
          </a:p>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 </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939817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50B-246A-A723-E2D4-63A782391E64}"/>
              </a:ext>
            </a:extLst>
          </p:cNvPr>
          <p:cNvSpPr>
            <a:spLocks noGrp="1"/>
          </p:cNvSpPr>
          <p:nvPr>
            <p:ph type="title"/>
          </p:nvPr>
        </p:nvSpPr>
        <p:spPr/>
        <p:txBody>
          <a:bodyPr/>
          <a:lstStyle/>
          <a:p>
            <a:br>
              <a:rPr lang="en-US" sz="2800" kern="1200" dirty="0">
                <a:solidFill>
                  <a:srgbClr val="0432FF"/>
                </a:solidFill>
                <a:latin typeface="Calibri" panose="020F0502020204030204" pitchFamily="34" charset="0"/>
                <a:ea typeface="MS PGothic" charset="0"/>
                <a:cs typeface="Calibri" panose="020F0502020204030204" pitchFamily="34" charset="0"/>
              </a:rPr>
            </a:br>
            <a:r>
              <a:rPr lang="en-US" sz="2800" kern="1200" dirty="0">
                <a:solidFill>
                  <a:srgbClr val="0432FF"/>
                </a:solidFill>
                <a:latin typeface="Calibri" panose="020F0502020204030204" pitchFamily="34" charset="0"/>
                <a:ea typeface="MS PGothic" charset="0"/>
                <a:cs typeface="Calibri" panose="020F0502020204030204" pitchFamily="34" charset="0"/>
              </a:rPr>
              <a:t>Key Data Sets</a:t>
            </a:r>
            <a:br>
              <a:rPr lang="en-US" sz="2800" kern="1200" dirty="0">
                <a:solidFill>
                  <a:srgbClr val="0432FF"/>
                </a:solidFill>
                <a:latin typeface="Calibri" panose="020F0502020204030204" pitchFamily="34" charset="0"/>
                <a:ea typeface="MS PGothic" charset="0"/>
                <a:cs typeface="Calibri" panose="020F0502020204030204" pitchFamily="34" charset="0"/>
              </a:rPr>
            </a:br>
            <a: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Introduction</a:t>
            </a:r>
            <a:b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6580F240-FC3E-7053-BC64-12981189B19D}"/>
              </a:ext>
            </a:extLst>
          </p:cNvPr>
          <p:cNvSpPr>
            <a:spLocks noGrp="1"/>
          </p:cNvSpPr>
          <p:nvPr>
            <p:ph idx="1"/>
          </p:nvPr>
        </p:nvSpPr>
        <p:spPr>
          <a:xfrm>
            <a:off x="912285" y="1268760"/>
            <a:ext cx="10224275" cy="4799013"/>
          </a:xfrm>
        </p:spPr>
        <p:txBody>
          <a:bodyPr/>
          <a:lstStyle/>
          <a:p>
            <a:pPr marL="285750" indent="-285750">
              <a:lnSpc>
                <a:spcPct val="100000"/>
              </a:lnSpc>
              <a:spcBef>
                <a:spcPts val="0"/>
              </a:spcBef>
              <a:spcAft>
                <a:spcPts val="0"/>
              </a:spcAft>
            </a:pPr>
            <a:r>
              <a:rPr lang="en-US" sz="2000" b="0" kern="100" dirty="0" err="1">
                <a:effectLst/>
                <a:latin typeface="+mn-lt"/>
                <a:ea typeface="Calibri" panose="020F0502020204030204" pitchFamily="34" charset="0"/>
                <a:cs typeface="Times New Roman" panose="02020603050405020304" pitchFamily="18" charset="0"/>
              </a:rPr>
              <a:t>Teli</a:t>
            </a:r>
            <a:r>
              <a:rPr lang="en-US" sz="2000" b="0" kern="100" dirty="0">
                <a:effectLst/>
                <a:latin typeface="+mn-lt"/>
                <a:ea typeface="Calibri" panose="020F0502020204030204" pitchFamily="34" charset="0"/>
                <a:cs typeface="Times New Roman" panose="02020603050405020304" pitchFamily="18" charset="0"/>
              </a:rPr>
              <a:t> et al. Recent advances in triple-negative breast cancer. SABCS 2023;Abstract PL-02. </a:t>
            </a:r>
          </a:p>
          <a:p>
            <a:pPr marL="285750" indent="-285750">
              <a:lnSpc>
                <a:spcPct val="100000"/>
              </a:lnSpc>
              <a:spcBef>
                <a:spcPts val="0"/>
              </a:spcBef>
              <a:spcAft>
                <a:spcPts val="0"/>
              </a:spcAft>
            </a:pPr>
            <a:endParaRPr lang="en-US" sz="2000" b="0" kern="100" dirty="0">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Avila J et al. Frequency of presentation and outcomes of stage IV breast cancer over the past decade: A population-based study. SABCS 2023;Abstract PO4-06-02.</a:t>
            </a:r>
          </a:p>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Leone JP et al. Estimating mortality in women with triple-negative breast cancer: The 'ESTIMATE triple-negative' tool. </a:t>
            </a:r>
            <a:r>
              <a:rPr lang="en-US" sz="2000" b="0" i="1" kern="100" dirty="0" err="1">
                <a:effectLst/>
                <a:latin typeface="+mn-lt"/>
                <a:ea typeface="Calibri" panose="020F0502020204030204" pitchFamily="34" charset="0"/>
                <a:cs typeface="Times New Roman" panose="02020603050405020304" pitchFamily="18" charset="0"/>
              </a:rPr>
              <a:t>Eur</a:t>
            </a:r>
            <a:r>
              <a:rPr lang="en-US" sz="2000" b="0" i="1" kern="100" dirty="0">
                <a:effectLst/>
                <a:latin typeface="+mn-lt"/>
                <a:ea typeface="Calibri" panose="020F0502020204030204" pitchFamily="34" charset="0"/>
                <a:cs typeface="Times New Roman" panose="02020603050405020304" pitchFamily="18" charset="0"/>
              </a:rPr>
              <a:t> J Cancer </a:t>
            </a:r>
            <a:r>
              <a:rPr lang="en-US" sz="2000" b="0" kern="100" dirty="0">
                <a:effectLst/>
                <a:latin typeface="+mn-lt"/>
                <a:ea typeface="Calibri" panose="020F0502020204030204" pitchFamily="34" charset="0"/>
                <a:cs typeface="Times New Roman" panose="02020603050405020304" pitchFamily="18" charset="0"/>
              </a:rPr>
              <a:t>2023;189:112930. </a:t>
            </a:r>
          </a:p>
          <a:p>
            <a:pPr marL="0" indent="0">
              <a:lnSpc>
                <a:spcPct val="100000"/>
              </a:lnSpc>
              <a:spcBef>
                <a:spcPts val="0"/>
              </a:spcBef>
              <a:spcAft>
                <a:spcPts val="0"/>
              </a:spcAft>
              <a:buNone/>
            </a:pPr>
            <a:endParaRPr lang="en-US" sz="2000" b="0" kern="100" dirty="0">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Shaikh SS, </a:t>
            </a:r>
            <a:r>
              <a:rPr lang="en-US" sz="2000" b="0" kern="100" dirty="0" err="1">
                <a:effectLst/>
                <a:latin typeface="+mn-lt"/>
                <a:ea typeface="Calibri" panose="020F0502020204030204" pitchFamily="34" charset="0"/>
                <a:cs typeface="Times New Roman" panose="02020603050405020304" pitchFamily="18" charset="0"/>
              </a:rPr>
              <a:t>Emens</a:t>
            </a:r>
            <a:r>
              <a:rPr lang="en-US" sz="2000" b="0" kern="100" dirty="0">
                <a:effectLst/>
                <a:latin typeface="+mn-lt"/>
                <a:ea typeface="Calibri" panose="020F0502020204030204" pitchFamily="34" charset="0"/>
                <a:cs typeface="Times New Roman" panose="02020603050405020304" pitchFamily="18" charset="0"/>
              </a:rPr>
              <a:t> LA. Current and emerging biologic therapies for triple negative breast cancer. </a:t>
            </a:r>
            <a:r>
              <a:rPr lang="en-US" sz="2000" b="0" i="1" kern="100" dirty="0">
                <a:effectLst/>
                <a:latin typeface="+mn-lt"/>
                <a:ea typeface="Calibri" panose="020F0502020204030204" pitchFamily="34" charset="0"/>
                <a:cs typeface="Times New Roman" panose="02020603050405020304" pitchFamily="18" charset="0"/>
              </a:rPr>
              <a:t>Expert </a:t>
            </a:r>
            <a:r>
              <a:rPr lang="en-US" sz="2000" b="0" i="1" kern="100" dirty="0" err="1">
                <a:effectLst/>
                <a:latin typeface="+mn-lt"/>
                <a:ea typeface="Calibri" panose="020F0502020204030204" pitchFamily="34" charset="0"/>
                <a:cs typeface="Times New Roman" panose="02020603050405020304" pitchFamily="18" charset="0"/>
              </a:rPr>
              <a:t>Opin</a:t>
            </a:r>
            <a:r>
              <a:rPr lang="en-US" sz="2000" b="0" i="1" kern="100" dirty="0">
                <a:effectLst/>
                <a:latin typeface="+mn-lt"/>
                <a:ea typeface="Calibri" panose="020F0502020204030204" pitchFamily="34" charset="0"/>
                <a:cs typeface="Times New Roman" panose="02020603050405020304" pitchFamily="18" charset="0"/>
              </a:rPr>
              <a:t> Biol </a:t>
            </a:r>
            <a:r>
              <a:rPr lang="en-US" sz="2000" b="0" i="1" kern="100" dirty="0" err="1">
                <a:effectLst/>
                <a:latin typeface="+mn-lt"/>
                <a:ea typeface="Calibri" panose="020F0502020204030204" pitchFamily="34" charset="0"/>
                <a:cs typeface="Times New Roman" panose="02020603050405020304" pitchFamily="18" charset="0"/>
              </a:rPr>
              <a:t>Ther</a:t>
            </a:r>
            <a:r>
              <a:rPr lang="en-US" sz="2000" b="0" i="1" kern="100" dirty="0">
                <a:effectLst/>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2022;22(5):591-602. </a:t>
            </a:r>
          </a:p>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Huppert LA et al. Emerging treatment strategies for metastatic triple-negative breast cancer. </a:t>
            </a:r>
            <a:r>
              <a:rPr lang="en-US" sz="2000" b="0" i="1" kern="100" dirty="0" err="1">
                <a:effectLst/>
                <a:latin typeface="+mn-lt"/>
                <a:ea typeface="Calibri" panose="020F0502020204030204" pitchFamily="34" charset="0"/>
                <a:cs typeface="Times New Roman" panose="02020603050405020304" pitchFamily="18" charset="0"/>
              </a:rPr>
              <a:t>Ther</a:t>
            </a:r>
            <a:r>
              <a:rPr lang="en-US" sz="2000" b="0" i="1" kern="100" dirty="0">
                <a:effectLst/>
                <a:latin typeface="+mn-lt"/>
                <a:ea typeface="Calibri" panose="020F0502020204030204" pitchFamily="34" charset="0"/>
                <a:cs typeface="Times New Roman" panose="02020603050405020304" pitchFamily="18" charset="0"/>
              </a:rPr>
              <a:t> Adv Med Oncol</a:t>
            </a:r>
            <a:r>
              <a:rPr lang="en-US" sz="2000" b="0" i="1" kern="100" dirty="0">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2022;14:17588359221086916.</a:t>
            </a:r>
          </a:p>
          <a:p>
            <a:pPr marL="285750" indent="-285750">
              <a:lnSpc>
                <a:spcPct val="100000"/>
              </a:lnSpc>
              <a:spcBef>
                <a:spcPts val="0"/>
              </a:spcBef>
              <a:spcAft>
                <a:spcPts val="0"/>
              </a:spcAft>
            </a:pPr>
            <a:endParaRPr lang="en-US" sz="2000" b="0" kern="100" dirty="0">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err="1">
                <a:effectLst/>
                <a:latin typeface="+mn-lt"/>
                <a:ea typeface="Calibri" panose="020F0502020204030204" pitchFamily="34" charset="0"/>
                <a:cs typeface="Times New Roman" panose="02020603050405020304" pitchFamily="18" charset="0"/>
              </a:rPr>
              <a:t>Foldi</a:t>
            </a:r>
            <a:r>
              <a:rPr lang="en-US" sz="2000" b="0" kern="100" dirty="0">
                <a:effectLst/>
                <a:latin typeface="+mn-lt"/>
                <a:ea typeface="Calibri" panose="020F0502020204030204" pitchFamily="34" charset="0"/>
                <a:cs typeface="Times New Roman" panose="02020603050405020304" pitchFamily="18" charset="0"/>
              </a:rPr>
              <a:t> J, Geyer CE Jr. Precision medicine for metastatic TNBC: The FUTURE is now. </a:t>
            </a:r>
            <a:r>
              <a:rPr lang="en-US" sz="2000" b="0" i="1" kern="100" dirty="0">
                <a:effectLst/>
                <a:latin typeface="+mn-lt"/>
                <a:ea typeface="Calibri" panose="020F0502020204030204" pitchFamily="34" charset="0"/>
                <a:cs typeface="Times New Roman" panose="02020603050405020304" pitchFamily="18" charset="0"/>
              </a:rPr>
              <a:t>Cell Res </a:t>
            </a:r>
            <a:r>
              <a:rPr lang="en-US" sz="2000" b="0" kern="100" dirty="0">
                <a:effectLst/>
                <a:latin typeface="+mn-lt"/>
                <a:ea typeface="Calibri" panose="020F0502020204030204" pitchFamily="34" charset="0"/>
                <a:cs typeface="Times New Roman" panose="02020603050405020304" pitchFamily="18" charset="0"/>
              </a:rPr>
              <a:t>2023;33(7):491-2.</a:t>
            </a:r>
          </a:p>
        </p:txBody>
      </p:sp>
    </p:spTree>
    <p:extLst>
      <p:ext uri="{BB962C8B-B14F-4D97-AF65-F5344CB8AC3E}">
        <p14:creationId xmlns:p14="http://schemas.microsoft.com/office/powerpoint/2010/main" val="3000220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ubtitle 2">
            <a:extLst>
              <a:ext uri="{FF2B5EF4-FFF2-40B4-BE49-F238E27FC236}">
                <a16:creationId xmlns:a16="http://schemas.microsoft.com/office/drawing/2014/main" id="{E8032713-7735-C14D-A949-9D43414ECB54}"/>
              </a:ext>
            </a:extLst>
          </p:cNvPr>
          <p:cNvSpPr txBox="1">
            <a:spLocks/>
          </p:cNvSpPr>
          <p:nvPr/>
        </p:nvSpPr>
        <p:spPr>
          <a:xfrm>
            <a:off x="297674" y="3226015"/>
            <a:ext cx="1034949" cy="369227"/>
          </a:xfrm>
          <a:prstGeom prst="rect">
            <a:avLst/>
          </a:prstGeom>
          <a:solidFill>
            <a:schemeClr val="accent4">
              <a:lumMod val="20000"/>
              <a:lumOff val="80000"/>
            </a:schemeClr>
          </a:solidFill>
          <a:ln w="28575">
            <a:solidFill>
              <a:schemeClr val="tx1"/>
            </a:solid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mTNBC</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Subtitle 2">
            <a:extLst>
              <a:ext uri="{FF2B5EF4-FFF2-40B4-BE49-F238E27FC236}">
                <a16:creationId xmlns:a16="http://schemas.microsoft.com/office/drawing/2014/main" id="{C23322F5-41CB-664E-A4EE-63DF2DB0A0BA}"/>
              </a:ext>
            </a:extLst>
          </p:cNvPr>
          <p:cNvSpPr txBox="1">
            <a:spLocks/>
          </p:cNvSpPr>
          <p:nvPr/>
        </p:nvSpPr>
        <p:spPr>
          <a:xfrm>
            <a:off x="1964148" y="2094373"/>
            <a:ext cx="1006755" cy="387636"/>
          </a:xfrm>
          <a:prstGeom prst="rect">
            <a:avLst/>
          </a:prstGeom>
          <a:solidFill>
            <a:schemeClr val="accent6">
              <a:lumMod val="40000"/>
              <a:lumOff val="60000"/>
            </a:schemeClr>
          </a:solidFill>
          <a:ln w="28575">
            <a:solidFill>
              <a:schemeClr val="tx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PD-L1+</a:t>
            </a:r>
          </a:p>
        </p:txBody>
      </p:sp>
      <p:sp>
        <p:nvSpPr>
          <p:cNvPr id="41" name="Subtitle 2">
            <a:extLst>
              <a:ext uri="{FF2B5EF4-FFF2-40B4-BE49-F238E27FC236}">
                <a16:creationId xmlns:a16="http://schemas.microsoft.com/office/drawing/2014/main" id="{DB83EC39-596D-6240-9ED6-056B698428A5}"/>
              </a:ext>
            </a:extLst>
          </p:cNvPr>
          <p:cNvSpPr txBox="1">
            <a:spLocks/>
          </p:cNvSpPr>
          <p:nvPr/>
        </p:nvSpPr>
        <p:spPr>
          <a:xfrm>
            <a:off x="1937931" y="4298473"/>
            <a:ext cx="1044887" cy="387636"/>
          </a:xfrm>
          <a:prstGeom prst="rect">
            <a:avLst/>
          </a:prstGeom>
          <a:solidFill>
            <a:srgbClr val="FFC0B5">
              <a:alpha val="50980"/>
            </a:srgbClr>
          </a:solidFill>
          <a:ln w="28575">
            <a:solidFill>
              <a:schemeClr val="tx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PD-L1-</a:t>
            </a:r>
          </a:p>
        </p:txBody>
      </p:sp>
      <p:cxnSp>
        <p:nvCxnSpPr>
          <p:cNvPr id="43" name="Straight Arrow Connector 42">
            <a:extLst>
              <a:ext uri="{FF2B5EF4-FFF2-40B4-BE49-F238E27FC236}">
                <a16:creationId xmlns:a16="http://schemas.microsoft.com/office/drawing/2014/main" id="{8ECE57F1-57FB-B44F-8DD1-DF7A8F7D000A}"/>
              </a:ext>
            </a:extLst>
          </p:cNvPr>
          <p:cNvCxnSpPr>
            <a:cxnSpLocks/>
          </p:cNvCxnSpPr>
          <p:nvPr/>
        </p:nvCxnSpPr>
        <p:spPr>
          <a:xfrm flipV="1">
            <a:off x="2982818" y="1805718"/>
            <a:ext cx="1387189" cy="2984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Subtitle 2">
            <a:extLst>
              <a:ext uri="{FF2B5EF4-FFF2-40B4-BE49-F238E27FC236}">
                <a16:creationId xmlns:a16="http://schemas.microsoft.com/office/drawing/2014/main" id="{0152B776-B2FC-A04A-9B1E-1A549FCE4EC4}"/>
              </a:ext>
            </a:extLst>
          </p:cNvPr>
          <p:cNvSpPr txBox="1">
            <a:spLocks/>
          </p:cNvSpPr>
          <p:nvPr/>
        </p:nvSpPr>
        <p:spPr>
          <a:xfrm>
            <a:off x="4370007" y="3896860"/>
            <a:ext cx="1649955" cy="350959"/>
          </a:xfrm>
          <a:prstGeom prst="rect">
            <a:avLst/>
          </a:prstGeom>
          <a:solidFill>
            <a:schemeClr val="accent1">
              <a:lumMod val="20000"/>
              <a:lumOff val="80000"/>
            </a:schemeClr>
          </a:solidFill>
          <a:ln w="28575">
            <a:solidFill>
              <a:schemeClr val="tx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Chemotherapy </a:t>
            </a:r>
          </a:p>
        </p:txBody>
      </p:sp>
      <p:sp>
        <p:nvSpPr>
          <p:cNvPr id="61" name="Subtitle 2">
            <a:extLst>
              <a:ext uri="{FF2B5EF4-FFF2-40B4-BE49-F238E27FC236}">
                <a16:creationId xmlns:a16="http://schemas.microsoft.com/office/drawing/2014/main" id="{6D521595-5424-4446-B50C-45387588DC18}"/>
              </a:ext>
            </a:extLst>
          </p:cNvPr>
          <p:cNvSpPr txBox="1">
            <a:spLocks/>
          </p:cNvSpPr>
          <p:nvPr/>
        </p:nvSpPr>
        <p:spPr>
          <a:xfrm>
            <a:off x="4370007" y="2429164"/>
            <a:ext cx="2614126" cy="946400"/>
          </a:xfrm>
          <a:prstGeom prst="rect">
            <a:avLst/>
          </a:prstGeom>
          <a:solidFill>
            <a:schemeClr val="accent1">
              <a:lumMod val="20000"/>
              <a:lumOff val="80000"/>
            </a:schemeClr>
          </a:solidFill>
          <a:ln w="28575">
            <a:solidFill>
              <a:schemeClr val="tx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Pembrolizumab + gemcitabine/carboplatin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KN355</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4" name="Subtitle 2">
            <a:extLst>
              <a:ext uri="{FF2B5EF4-FFF2-40B4-BE49-F238E27FC236}">
                <a16:creationId xmlns:a16="http://schemas.microsoft.com/office/drawing/2014/main" id="{77CB83AE-65BF-6E44-8778-69CE77D72881}"/>
              </a:ext>
            </a:extLst>
          </p:cNvPr>
          <p:cNvSpPr txBox="1">
            <a:spLocks/>
          </p:cNvSpPr>
          <p:nvPr/>
        </p:nvSpPr>
        <p:spPr>
          <a:xfrm>
            <a:off x="4492267" y="913011"/>
            <a:ext cx="1590404" cy="354482"/>
          </a:xfrm>
          <a:prstGeom prst="rect">
            <a:avLst/>
          </a:prstGeom>
          <a:solidFill>
            <a:schemeClr val="bg1"/>
          </a:solidFill>
          <a:ln>
            <a:solidFill>
              <a:schemeClr val="bg1"/>
            </a:solidFill>
          </a:ln>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line </a:t>
            </a:r>
          </a:p>
        </p:txBody>
      </p:sp>
      <p:cxnSp>
        <p:nvCxnSpPr>
          <p:cNvPr id="76" name="Straight Arrow Connector 75">
            <a:extLst>
              <a:ext uri="{FF2B5EF4-FFF2-40B4-BE49-F238E27FC236}">
                <a16:creationId xmlns:a16="http://schemas.microsoft.com/office/drawing/2014/main" id="{D3F02D16-9C09-2843-A321-6EDCCB7BF4D2}"/>
              </a:ext>
            </a:extLst>
          </p:cNvPr>
          <p:cNvCxnSpPr>
            <a:cxnSpLocks/>
          </p:cNvCxnSpPr>
          <p:nvPr/>
        </p:nvCxnSpPr>
        <p:spPr>
          <a:xfrm>
            <a:off x="1332540" y="3595242"/>
            <a:ext cx="605391" cy="7032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Subtitle 2">
            <a:extLst>
              <a:ext uri="{FF2B5EF4-FFF2-40B4-BE49-F238E27FC236}">
                <a16:creationId xmlns:a16="http://schemas.microsoft.com/office/drawing/2014/main" id="{68E9C03B-DD00-194E-976A-7945ED6E83FB}"/>
              </a:ext>
            </a:extLst>
          </p:cNvPr>
          <p:cNvSpPr txBox="1">
            <a:spLocks/>
          </p:cNvSpPr>
          <p:nvPr/>
        </p:nvSpPr>
        <p:spPr>
          <a:xfrm>
            <a:off x="4370007" y="1379016"/>
            <a:ext cx="2614126" cy="806800"/>
          </a:xfrm>
          <a:prstGeom prst="rect">
            <a:avLst/>
          </a:prstGeom>
          <a:solidFill>
            <a:schemeClr val="accent1">
              <a:lumMod val="20000"/>
              <a:lumOff val="80000"/>
            </a:schemeClr>
          </a:solidFill>
          <a:ln w="28575">
            <a:solidFill>
              <a:schemeClr val="tx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Pembrolizumab + paclitaxel or nab-paclitaxel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KN355</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9" name="TextBox 78">
            <a:extLst>
              <a:ext uri="{FF2B5EF4-FFF2-40B4-BE49-F238E27FC236}">
                <a16:creationId xmlns:a16="http://schemas.microsoft.com/office/drawing/2014/main" id="{264CFFD4-8767-B442-88B9-D359ACCC6CE0}"/>
              </a:ext>
            </a:extLst>
          </p:cNvPr>
          <p:cNvSpPr txBox="1"/>
          <p:nvPr/>
        </p:nvSpPr>
        <p:spPr>
          <a:xfrm rot="21035933">
            <a:off x="2898394" y="3827228"/>
            <a:ext cx="151134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t>
            </a:r>
            <a:r>
              <a:rPr kumimoji="0" lang="en-US" sz="1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BRCA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WT</a:t>
            </a:r>
          </a:p>
        </p:txBody>
      </p:sp>
      <p:sp>
        <p:nvSpPr>
          <p:cNvPr id="84" name="TextBox 83">
            <a:extLst>
              <a:ext uri="{FF2B5EF4-FFF2-40B4-BE49-F238E27FC236}">
                <a16:creationId xmlns:a16="http://schemas.microsoft.com/office/drawing/2014/main" id="{CD6AD967-FEF0-514F-B389-EFC30BD8A836}"/>
              </a:ext>
            </a:extLst>
          </p:cNvPr>
          <p:cNvSpPr txBox="1"/>
          <p:nvPr/>
        </p:nvSpPr>
        <p:spPr>
          <a:xfrm rot="1076281">
            <a:off x="2755486" y="4861398"/>
            <a:ext cx="15968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t>
            </a:r>
            <a:r>
              <a:rPr kumimoji="0" lang="en-US" sz="1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BRCA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mutant</a:t>
            </a:r>
          </a:p>
        </p:txBody>
      </p:sp>
      <p:sp>
        <p:nvSpPr>
          <p:cNvPr id="85" name="Subtitle 2">
            <a:extLst>
              <a:ext uri="{FF2B5EF4-FFF2-40B4-BE49-F238E27FC236}">
                <a16:creationId xmlns:a16="http://schemas.microsoft.com/office/drawing/2014/main" id="{189700E3-432A-D140-BE44-65511E4303AA}"/>
              </a:ext>
            </a:extLst>
          </p:cNvPr>
          <p:cNvSpPr txBox="1">
            <a:spLocks/>
          </p:cNvSpPr>
          <p:nvPr/>
        </p:nvSpPr>
        <p:spPr>
          <a:xfrm>
            <a:off x="4370007" y="4686109"/>
            <a:ext cx="2319522" cy="850004"/>
          </a:xfrm>
          <a:prstGeom prst="rect">
            <a:avLst/>
          </a:prstGeom>
          <a:solidFill>
            <a:schemeClr val="accent1">
              <a:lumMod val="20000"/>
              <a:lumOff val="80000"/>
            </a:schemeClr>
          </a:solidFill>
          <a:ln w="28575">
            <a:solidFill>
              <a:schemeClr val="tx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PARPi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OlympiAD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EMBRACA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6" name="TextBox 85">
            <a:extLst>
              <a:ext uri="{FF2B5EF4-FFF2-40B4-BE49-F238E27FC236}">
                <a16:creationId xmlns:a16="http://schemas.microsoft.com/office/drawing/2014/main" id="{C219A3CA-99CB-7E46-901A-6E29FE38C567}"/>
              </a:ext>
            </a:extLst>
          </p:cNvPr>
          <p:cNvSpPr txBox="1"/>
          <p:nvPr/>
        </p:nvSpPr>
        <p:spPr>
          <a:xfrm rot="1194852">
            <a:off x="2407653" y="2697976"/>
            <a:ext cx="20277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&lt;12mo from adj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tx</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7" name="Straight Arrow Connector 86">
            <a:extLst>
              <a:ext uri="{FF2B5EF4-FFF2-40B4-BE49-F238E27FC236}">
                <a16:creationId xmlns:a16="http://schemas.microsoft.com/office/drawing/2014/main" id="{70F5CCD1-99EE-3547-A912-699C25051E5D}"/>
              </a:ext>
            </a:extLst>
          </p:cNvPr>
          <p:cNvCxnSpPr>
            <a:cxnSpLocks/>
          </p:cNvCxnSpPr>
          <p:nvPr/>
        </p:nvCxnSpPr>
        <p:spPr>
          <a:xfrm flipV="1">
            <a:off x="1332540" y="2492634"/>
            <a:ext cx="619693" cy="7310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CBB2032-0228-934D-8A24-FA609316257D}"/>
              </a:ext>
            </a:extLst>
          </p:cNvPr>
          <p:cNvCxnSpPr>
            <a:cxnSpLocks/>
          </p:cNvCxnSpPr>
          <p:nvPr/>
        </p:nvCxnSpPr>
        <p:spPr>
          <a:xfrm>
            <a:off x="2970903" y="2492634"/>
            <a:ext cx="1317917" cy="4778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CAD7D4D4-18B4-0449-9496-40856A391DA8}"/>
              </a:ext>
            </a:extLst>
          </p:cNvPr>
          <p:cNvSpPr txBox="1"/>
          <p:nvPr/>
        </p:nvSpPr>
        <p:spPr>
          <a:xfrm rot="20884686">
            <a:off x="2611924" y="1393518"/>
            <a:ext cx="20358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12mo from adj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tx</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de novo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mTNBC</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0" name="Straight Arrow Connector 89">
            <a:extLst>
              <a:ext uri="{FF2B5EF4-FFF2-40B4-BE49-F238E27FC236}">
                <a16:creationId xmlns:a16="http://schemas.microsoft.com/office/drawing/2014/main" id="{9E702E5A-8FA5-4A43-A050-D9990ED4DB48}"/>
              </a:ext>
            </a:extLst>
          </p:cNvPr>
          <p:cNvCxnSpPr>
            <a:cxnSpLocks/>
            <a:endCxn id="85" idx="1"/>
          </p:cNvCxnSpPr>
          <p:nvPr/>
        </p:nvCxnSpPr>
        <p:spPr>
          <a:xfrm>
            <a:off x="2991344" y="4678480"/>
            <a:ext cx="1378663" cy="4326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2E27300-0B19-544E-ABFB-FC437D782015}"/>
              </a:ext>
            </a:extLst>
          </p:cNvPr>
          <p:cNvCxnSpPr>
            <a:cxnSpLocks/>
            <a:endCxn id="52" idx="1"/>
          </p:cNvCxnSpPr>
          <p:nvPr/>
        </p:nvCxnSpPr>
        <p:spPr>
          <a:xfrm flipV="1">
            <a:off x="2982818" y="4072340"/>
            <a:ext cx="1387189" cy="2261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Subtitle 2">
            <a:extLst>
              <a:ext uri="{FF2B5EF4-FFF2-40B4-BE49-F238E27FC236}">
                <a16:creationId xmlns:a16="http://schemas.microsoft.com/office/drawing/2014/main" id="{01D3330B-1ADA-EA42-A625-839C105BA42D}"/>
              </a:ext>
            </a:extLst>
          </p:cNvPr>
          <p:cNvSpPr txBox="1">
            <a:spLocks/>
          </p:cNvSpPr>
          <p:nvPr/>
        </p:nvSpPr>
        <p:spPr>
          <a:xfrm>
            <a:off x="7175696" y="913011"/>
            <a:ext cx="1590404" cy="354482"/>
          </a:xfrm>
          <a:prstGeom prst="rect">
            <a:avLst/>
          </a:prstGeom>
          <a:solidFill>
            <a:schemeClr val="bg1"/>
          </a:solidFill>
          <a:ln>
            <a:solidFill>
              <a:schemeClr val="bg1"/>
            </a:solidFill>
          </a:ln>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 line </a:t>
            </a:r>
          </a:p>
        </p:txBody>
      </p:sp>
      <p:sp>
        <p:nvSpPr>
          <p:cNvPr id="95" name="Subtitle 2">
            <a:extLst>
              <a:ext uri="{FF2B5EF4-FFF2-40B4-BE49-F238E27FC236}">
                <a16:creationId xmlns:a16="http://schemas.microsoft.com/office/drawing/2014/main" id="{F9A9E328-FDE4-BA4E-9884-4F786E7644D3}"/>
              </a:ext>
            </a:extLst>
          </p:cNvPr>
          <p:cNvSpPr txBox="1">
            <a:spLocks/>
          </p:cNvSpPr>
          <p:nvPr/>
        </p:nvSpPr>
        <p:spPr>
          <a:xfrm>
            <a:off x="7425181" y="1754338"/>
            <a:ext cx="1925530" cy="984249"/>
          </a:xfrm>
          <a:prstGeom prst="rect">
            <a:avLst/>
          </a:prstGeom>
          <a:solidFill>
            <a:schemeClr val="accent1">
              <a:lumMod val="20000"/>
              <a:lumOff val="80000"/>
            </a:schemeClr>
          </a:solidFill>
          <a:ln w="28575">
            <a:solidFill>
              <a:schemeClr val="tx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Sacituzumab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govitecan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ASCENT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96" name="Subtitle 2">
            <a:extLst>
              <a:ext uri="{FF2B5EF4-FFF2-40B4-BE49-F238E27FC236}">
                <a16:creationId xmlns:a16="http://schemas.microsoft.com/office/drawing/2014/main" id="{F54A43EF-44BA-004E-A583-2FBC28D094E9}"/>
              </a:ext>
            </a:extLst>
          </p:cNvPr>
          <p:cNvSpPr txBox="1">
            <a:spLocks/>
          </p:cNvSpPr>
          <p:nvPr/>
        </p:nvSpPr>
        <p:spPr>
          <a:xfrm>
            <a:off x="7432813" y="3932154"/>
            <a:ext cx="1917898" cy="870146"/>
          </a:xfrm>
          <a:prstGeom prst="rect">
            <a:avLst/>
          </a:prstGeom>
          <a:solidFill>
            <a:schemeClr val="accent1">
              <a:lumMod val="20000"/>
              <a:lumOff val="80000"/>
            </a:schemeClr>
          </a:solidFill>
          <a:ln w="28575">
            <a:solidFill>
              <a:schemeClr val="tx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PARPi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BRCA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mutant and not previously used)</a:t>
            </a:r>
            <a:endPar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Subtitle 2">
            <a:extLst>
              <a:ext uri="{FF2B5EF4-FFF2-40B4-BE49-F238E27FC236}">
                <a16:creationId xmlns:a16="http://schemas.microsoft.com/office/drawing/2014/main" id="{2814BE44-EE3C-2946-9FAB-0071B15E5EB3}"/>
              </a:ext>
            </a:extLst>
          </p:cNvPr>
          <p:cNvSpPr txBox="1">
            <a:spLocks/>
          </p:cNvSpPr>
          <p:nvPr/>
        </p:nvSpPr>
        <p:spPr>
          <a:xfrm>
            <a:off x="9240069" y="913011"/>
            <a:ext cx="1775073" cy="354482"/>
          </a:xfrm>
          <a:prstGeom prst="rect">
            <a:avLst/>
          </a:prstGeom>
          <a:solidFill>
            <a:schemeClr val="bg1"/>
          </a:solidFill>
          <a:ln>
            <a:solidFill>
              <a:schemeClr val="bg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Third line and Beyond </a:t>
            </a:r>
          </a:p>
        </p:txBody>
      </p:sp>
      <p:sp>
        <p:nvSpPr>
          <p:cNvPr id="99" name="Subtitle 2">
            <a:extLst>
              <a:ext uri="{FF2B5EF4-FFF2-40B4-BE49-F238E27FC236}">
                <a16:creationId xmlns:a16="http://schemas.microsoft.com/office/drawing/2014/main" id="{EB31CCA5-9DA0-2F46-A1EE-B29CFA0D69F4}"/>
              </a:ext>
            </a:extLst>
          </p:cNvPr>
          <p:cNvSpPr txBox="1">
            <a:spLocks/>
          </p:cNvSpPr>
          <p:nvPr/>
        </p:nvSpPr>
        <p:spPr>
          <a:xfrm>
            <a:off x="9954582" y="2750030"/>
            <a:ext cx="2104068" cy="1280369"/>
          </a:xfrm>
          <a:prstGeom prst="rect">
            <a:avLst/>
          </a:prstGeom>
          <a:solidFill>
            <a:schemeClr val="accent1">
              <a:lumMod val="20000"/>
              <a:lumOff val="80000"/>
            </a:schemeClr>
          </a:solidFill>
          <a:ln w="28575">
            <a:solidFill>
              <a:schemeClr val="tx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line option not previously used</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Chemotherapy</a:t>
            </a:r>
          </a:p>
        </p:txBody>
      </p:sp>
      <p:sp>
        <p:nvSpPr>
          <p:cNvPr id="33" name="Right Brace 32">
            <a:extLst>
              <a:ext uri="{FF2B5EF4-FFF2-40B4-BE49-F238E27FC236}">
                <a16:creationId xmlns:a16="http://schemas.microsoft.com/office/drawing/2014/main" id="{DD3D161D-41E2-0145-A30F-C49488061512}"/>
              </a:ext>
            </a:extLst>
          </p:cNvPr>
          <p:cNvSpPr/>
          <p:nvPr/>
        </p:nvSpPr>
        <p:spPr>
          <a:xfrm>
            <a:off x="6942683" y="1287814"/>
            <a:ext cx="409679" cy="398562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Straight Arrow Connector 35">
            <a:extLst>
              <a:ext uri="{FF2B5EF4-FFF2-40B4-BE49-F238E27FC236}">
                <a16:creationId xmlns:a16="http://schemas.microsoft.com/office/drawing/2014/main" id="{56902998-7BD8-F743-98AC-E9C2DC8B2FAD}"/>
              </a:ext>
            </a:extLst>
          </p:cNvPr>
          <p:cNvCxnSpPr>
            <a:cxnSpLocks/>
          </p:cNvCxnSpPr>
          <p:nvPr/>
        </p:nvCxnSpPr>
        <p:spPr>
          <a:xfrm>
            <a:off x="6984133" y="6056716"/>
            <a:ext cx="4511871"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Subtitle 2">
            <a:extLst>
              <a:ext uri="{FF2B5EF4-FFF2-40B4-BE49-F238E27FC236}">
                <a16:creationId xmlns:a16="http://schemas.microsoft.com/office/drawing/2014/main" id="{784AE38F-CDFF-0C45-AA7C-2324509B653F}"/>
              </a:ext>
            </a:extLst>
          </p:cNvPr>
          <p:cNvSpPr txBox="1">
            <a:spLocks/>
          </p:cNvSpPr>
          <p:nvPr/>
        </p:nvSpPr>
        <p:spPr>
          <a:xfrm>
            <a:off x="5652271" y="5892827"/>
            <a:ext cx="1618811" cy="370698"/>
          </a:xfrm>
          <a:prstGeom prst="rect">
            <a:avLst/>
          </a:prstGeom>
          <a:solidFill>
            <a:schemeClr val="bg1">
              <a:lumMod val="95000"/>
            </a:schemeClr>
          </a:solidFill>
          <a:ln w="28575">
            <a:solidFill>
              <a:schemeClr val="tx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Clinical trials</a:t>
            </a:r>
            <a:endParaRPr kumimoji="0" lang="en-US" sz="18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62" name="Straight Arrow Connector 61">
            <a:extLst>
              <a:ext uri="{FF2B5EF4-FFF2-40B4-BE49-F238E27FC236}">
                <a16:creationId xmlns:a16="http://schemas.microsoft.com/office/drawing/2014/main" id="{C36DC1C4-31A5-8C4B-8118-5EBB7A315677}"/>
              </a:ext>
            </a:extLst>
          </p:cNvPr>
          <p:cNvCxnSpPr>
            <a:cxnSpLocks/>
          </p:cNvCxnSpPr>
          <p:nvPr/>
        </p:nvCxnSpPr>
        <p:spPr>
          <a:xfrm flipH="1" flipV="1">
            <a:off x="2502255" y="6016659"/>
            <a:ext cx="3150016" cy="17501"/>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8AFFCAB-DA58-6246-ADCC-3166DE355534}"/>
              </a:ext>
            </a:extLst>
          </p:cNvPr>
          <p:cNvCxnSpPr>
            <a:cxnSpLocks/>
          </p:cNvCxnSpPr>
          <p:nvPr/>
        </p:nvCxnSpPr>
        <p:spPr>
          <a:xfrm>
            <a:off x="9137916" y="3332683"/>
            <a:ext cx="79985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71247F82-8EB9-E788-99B0-5AE39AC3F7FB}"/>
              </a:ext>
            </a:extLst>
          </p:cNvPr>
          <p:cNvSpPr txBox="1">
            <a:spLocks/>
          </p:cNvSpPr>
          <p:nvPr/>
        </p:nvSpPr>
        <p:spPr>
          <a:xfrm>
            <a:off x="7430921" y="2919288"/>
            <a:ext cx="1917898" cy="832165"/>
          </a:xfrm>
          <a:prstGeom prst="rect">
            <a:avLst/>
          </a:prstGeom>
          <a:solidFill>
            <a:schemeClr val="accent1">
              <a:lumMod val="20000"/>
              <a:lumOff val="80000"/>
            </a:schemeClr>
          </a:solidFill>
          <a:ln w="28575">
            <a:solidFill>
              <a:schemeClr val="tx1"/>
            </a:solidFill>
          </a:ln>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DXd</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(if HER2 low)</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DB04</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 name="Text Placeholder 1">
            <a:extLst>
              <a:ext uri="{FF2B5EF4-FFF2-40B4-BE49-F238E27FC236}">
                <a16:creationId xmlns:a16="http://schemas.microsoft.com/office/drawing/2014/main" id="{572E3EE9-0B94-FF52-798E-99141DC1E748}"/>
              </a:ext>
            </a:extLst>
          </p:cNvPr>
          <p:cNvSpPr txBox="1">
            <a:spLocks/>
          </p:cNvSpPr>
          <p:nvPr/>
        </p:nvSpPr>
        <p:spPr>
          <a:xfrm>
            <a:off x="328043" y="292446"/>
            <a:ext cx="8069036" cy="9842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44ABA3"/>
                </a:solidFill>
                <a:effectLst/>
                <a:uLnTx/>
                <a:uFillTx/>
                <a:latin typeface="Arial" panose="020B0604020202020204" pitchFamily="34" charset="0"/>
                <a:ea typeface="+mn-ea"/>
                <a:cs typeface="Arial" panose="020B0604020202020204" pitchFamily="34" charset="0"/>
              </a:rPr>
              <a:t>Roadmap: </a:t>
            </a:r>
            <a:r>
              <a:rPr kumimoji="0" lang="en-US" sz="3000" b="0" i="0" u="none" strike="noStrike" kern="1200" cap="none" spc="0" normalizeH="0" baseline="0" noProof="0" dirty="0" err="1">
                <a:ln>
                  <a:noFill/>
                </a:ln>
                <a:solidFill>
                  <a:srgbClr val="44ABA3"/>
                </a:solidFill>
                <a:effectLst/>
                <a:uLnTx/>
                <a:uFillTx/>
                <a:latin typeface="Arial" panose="020B0604020202020204" pitchFamily="34" charset="0"/>
                <a:ea typeface="+mn-ea"/>
                <a:cs typeface="Arial" panose="020B0604020202020204" pitchFamily="34" charset="0"/>
              </a:rPr>
              <a:t>mTNBC</a:t>
            </a:r>
            <a:endParaRPr kumimoji="0" lang="en-US" sz="3000" b="0" i="0" u="none" strike="noStrike" kern="1200" cap="none" spc="0" normalizeH="0" baseline="0" noProof="0" dirty="0">
              <a:ln>
                <a:noFill/>
              </a:ln>
              <a:solidFill>
                <a:srgbClr val="44ABA3"/>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801DDBA5-5C2B-B354-B534-41DAB400E1EC}"/>
              </a:ext>
            </a:extLst>
          </p:cNvPr>
          <p:cNvSpPr txBox="1"/>
          <p:nvPr/>
        </p:nvSpPr>
        <p:spPr>
          <a:xfrm>
            <a:off x="9248115" y="6505452"/>
            <a:ext cx="2652594" cy="323165"/>
          </a:xfrm>
          <a:prstGeom prst="rect">
            <a:avLst/>
          </a:prstGeom>
          <a:noFill/>
        </p:spPr>
        <p:txBody>
          <a:bodyPr wrap="square" rtlCol="0">
            <a:spAutoFit/>
          </a:bodyPr>
          <a:lstStyle/>
          <a:p>
            <a:pPr defTabSz="914400" fontAlgn="auto">
              <a:spcBef>
                <a:spcPts val="0"/>
              </a:spcBef>
              <a:spcAft>
                <a:spcPts val="0"/>
              </a:spcAft>
            </a:pPr>
            <a:r>
              <a:rPr lang="en-US" sz="1500" b="0" dirty="0">
                <a:solidFill>
                  <a:prstClr val="black"/>
                </a:solidFill>
                <a:latin typeface="Calibri" panose="020F0502020204030204" pitchFamily="34" charset="0"/>
                <a:ea typeface="+mn-ea"/>
                <a:cs typeface="Calibri" panose="020F0502020204030204" pitchFamily="34" charset="0"/>
              </a:rPr>
              <a:t>Courtesy of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Laura Huppert, MD </a:t>
            </a:r>
          </a:p>
        </p:txBody>
      </p:sp>
    </p:spTree>
    <p:extLst>
      <p:ext uri="{BB962C8B-B14F-4D97-AF65-F5344CB8AC3E}">
        <p14:creationId xmlns:p14="http://schemas.microsoft.com/office/powerpoint/2010/main" val="1883176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D3356-E6A2-1EDD-A04C-36D4A10737B0}"/>
              </a:ext>
            </a:extLst>
          </p:cNvPr>
          <p:cNvSpPr/>
          <p:nvPr/>
        </p:nvSpPr>
        <p:spPr bwMode="auto">
          <a:xfrm>
            <a:off x="623391" y="2014363"/>
            <a:ext cx="10801201" cy="55054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623392" y="1438299"/>
            <a:ext cx="10729192" cy="4799013"/>
          </a:xfrm>
        </p:spPr>
        <p:txBody>
          <a:bodyPr/>
          <a:lstStyle/>
          <a:p>
            <a:pPr marL="98425" indent="0">
              <a:lnSpc>
                <a:spcPct val="100000"/>
              </a:lnSpc>
              <a:spcBef>
                <a:spcPts val="2000"/>
              </a:spcBef>
              <a:spcAft>
                <a:spcPts val="600"/>
              </a:spcAft>
              <a:buNone/>
            </a:pPr>
            <a:r>
              <a:rPr lang="en-US" sz="2200" dirty="0">
                <a:solidFill>
                  <a:schemeClr val="tx1"/>
                </a:solidFill>
              </a:rPr>
              <a:t>Introduction: Overview of metastatic triple-negative breast cancer (</a:t>
            </a:r>
            <a:r>
              <a:rPr lang="en-US" sz="2200" dirty="0" err="1">
                <a:solidFill>
                  <a:schemeClr val="tx1"/>
                </a:solidFill>
              </a:rPr>
              <a:t>mTNBC</a:t>
            </a:r>
            <a:r>
              <a:rPr lang="en-US" sz="2200" dirty="0">
                <a:solidFill>
                  <a:schemeClr val="tx1"/>
                </a:solidFill>
              </a:rPr>
              <a:t>)</a:t>
            </a:r>
          </a:p>
          <a:p>
            <a:pPr marL="98425" indent="0">
              <a:lnSpc>
                <a:spcPct val="100000"/>
              </a:lnSpc>
              <a:spcBef>
                <a:spcPts val="2000"/>
              </a:spcBef>
              <a:spcAft>
                <a:spcPts val="600"/>
              </a:spcAft>
              <a:buNone/>
            </a:pPr>
            <a:r>
              <a:rPr lang="en-US" sz="2200" dirty="0">
                <a:solidFill>
                  <a:schemeClr val="bg1"/>
                </a:solidFill>
              </a:rPr>
              <a:t>Module 1: First-line treatment of </a:t>
            </a:r>
            <a:r>
              <a:rPr lang="en-US" sz="2200" dirty="0" err="1">
                <a:solidFill>
                  <a:schemeClr val="bg1"/>
                </a:solidFill>
              </a:rPr>
              <a:t>mTNBC</a:t>
            </a:r>
            <a:r>
              <a:rPr lang="en-US" sz="2200" dirty="0">
                <a:solidFill>
                  <a:schemeClr val="bg1"/>
                </a:solidFill>
              </a:rPr>
              <a:t> – Chemotherapy with or without immunotherapy</a:t>
            </a:r>
          </a:p>
          <a:p>
            <a:pPr marL="98425" indent="0">
              <a:lnSpc>
                <a:spcPct val="100000"/>
              </a:lnSpc>
              <a:spcBef>
                <a:spcPts val="2000"/>
              </a:spcBef>
              <a:spcAft>
                <a:spcPts val="600"/>
              </a:spcAft>
              <a:buNone/>
            </a:pPr>
            <a:r>
              <a:rPr lang="en-US" sz="2200" dirty="0">
                <a:solidFill>
                  <a:schemeClr val="tx1"/>
                </a:solidFill>
              </a:rPr>
              <a:t>Module 2: Antibody-drug conjugates in the management of </a:t>
            </a:r>
            <a:r>
              <a:rPr lang="en-US" sz="2200" dirty="0" err="1">
                <a:solidFill>
                  <a:schemeClr val="tx1"/>
                </a:solidFill>
              </a:rPr>
              <a:t>mTNBC</a:t>
            </a:r>
            <a:endParaRPr lang="en-US" sz="2200" dirty="0">
              <a:solidFill>
                <a:schemeClr val="tx1"/>
              </a:solidFill>
            </a:endParaRPr>
          </a:p>
          <a:p>
            <a:pPr marL="98425" marR="0" lvl="0" indent="0" algn="l" defTabSz="412750" rtl="0" eaLnBrk="0" fontAlgn="base" latinLnBrk="0" hangingPunct="0">
              <a:lnSpc>
                <a:spcPct val="100000"/>
              </a:lnSpc>
              <a:spcBef>
                <a:spcPts val="2000"/>
              </a:spcBef>
              <a:spcAft>
                <a:spcPts val="600"/>
              </a:spcAft>
              <a:buClr>
                <a:srgbClr val="000000"/>
              </a:buClr>
              <a:buSzPct val="100000"/>
              <a:buFont typeface="Arial" pitchFamily="-72" charset="0"/>
              <a:buNone/>
              <a:tabLst/>
              <a:defRPr/>
            </a:pPr>
            <a:r>
              <a:rPr lang="en-US" sz="2200" dirty="0">
                <a:solidFill>
                  <a:schemeClr val="tx1"/>
                </a:solidFill>
              </a:rPr>
              <a:t>Module 3: PARP inhibition </a:t>
            </a:r>
            <a:r>
              <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rPr>
              <a:t>for the treatment of </a:t>
            </a:r>
            <a:r>
              <a:rPr kumimoji="0" lang="en-US" sz="2200" b="1" i="0" u="none" strike="noStrike" kern="0" cap="none" spc="0" normalizeH="0" baseline="0" noProof="0" dirty="0" err="1">
                <a:ln>
                  <a:noFill/>
                </a:ln>
                <a:solidFill>
                  <a:srgbClr val="000000"/>
                </a:solidFill>
                <a:effectLst/>
                <a:uLnTx/>
                <a:uFillTx/>
                <a:latin typeface="Calibri" charset="0"/>
                <a:ea typeface="MS PGothic" pitchFamily="34" charset="-128"/>
              </a:rPr>
              <a:t>mTNBC</a:t>
            </a:r>
            <a:endParaRPr lang="en-US" sz="2200" dirty="0">
              <a:solidFill>
                <a:srgbClr val="FF40FF"/>
              </a:solidFill>
            </a:endParaRPr>
          </a:p>
          <a:p>
            <a:pPr marL="98425" indent="0">
              <a:lnSpc>
                <a:spcPct val="100000"/>
              </a:lnSpc>
              <a:spcBef>
                <a:spcPts val="2000"/>
              </a:spcBef>
              <a:spcAft>
                <a:spcPts val="0"/>
              </a:spcAft>
              <a:buNone/>
            </a:pPr>
            <a:endParaRPr lang="en-US" sz="2200" dirty="0">
              <a:solidFill>
                <a:schemeClr val="tx1"/>
              </a:solidFill>
            </a:endParaRPr>
          </a:p>
        </p:txBody>
      </p:sp>
    </p:spTree>
    <p:extLst>
      <p:ext uri="{BB962C8B-B14F-4D97-AF65-F5344CB8AC3E}">
        <p14:creationId xmlns:p14="http://schemas.microsoft.com/office/powerpoint/2010/main" val="1510602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50B-246A-A723-E2D4-63A782391E64}"/>
              </a:ext>
            </a:extLst>
          </p:cNvPr>
          <p:cNvSpPr>
            <a:spLocks noGrp="1"/>
          </p:cNvSpPr>
          <p:nvPr>
            <p:ph type="title"/>
          </p:nvPr>
        </p:nvSpPr>
        <p:spPr>
          <a:xfrm>
            <a:off x="912286" y="379417"/>
            <a:ext cx="10358967" cy="1143000"/>
          </a:xfrm>
        </p:spPr>
        <p:txBody>
          <a:bodyPr/>
          <a:lstStyle/>
          <a:p>
            <a:br>
              <a:rPr lang="en-US" sz="2800" kern="1200" dirty="0">
                <a:solidFill>
                  <a:srgbClr val="0432FF"/>
                </a:solidFill>
                <a:latin typeface="Calibri" panose="020F0502020204030204" pitchFamily="34" charset="0"/>
                <a:ea typeface="MS PGothic" charset="0"/>
                <a:cs typeface="Calibri" panose="020F0502020204030204" pitchFamily="34" charset="0"/>
              </a:rPr>
            </a:br>
            <a:r>
              <a:rPr lang="en-US" sz="2800" kern="1200" dirty="0">
                <a:solidFill>
                  <a:srgbClr val="0432FF"/>
                </a:solidFill>
                <a:latin typeface="Calibri" panose="020F0502020204030204" pitchFamily="34" charset="0"/>
                <a:ea typeface="MS PGothic" charset="0"/>
                <a:cs typeface="Calibri" panose="020F0502020204030204" pitchFamily="34" charset="0"/>
              </a:rPr>
              <a:t>Key Data Sets</a:t>
            </a:r>
            <a:br>
              <a:rPr lang="en-US" sz="2800" kern="1200" dirty="0">
                <a:solidFill>
                  <a:srgbClr val="0432FF"/>
                </a:solidFill>
                <a:latin typeface="Calibri" panose="020F0502020204030204" pitchFamily="34" charset="0"/>
                <a:ea typeface="MS PGothic" charset="0"/>
                <a:cs typeface="Calibri" panose="020F0502020204030204" pitchFamily="34" charset="0"/>
              </a:rPr>
            </a:br>
            <a: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Immunotherapy </a:t>
            </a:r>
            <a:b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b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6580F240-FC3E-7053-BC64-12981189B19D}"/>
              </a:ext>
            </a:extLst>
          </p:cNvPr>
          <p:cNvSpPr>
            <a:spLocks noGrp="1"/>
          </p:cNvSpPr>
          <p:nvPr>
            <p:ph idx="1"/>
          </p:nvPr>
        </p:nvSpPr>
        <p:spPr>
          <a:xfrm>
            <a:off x="912285" y="1438299"/>
            <a:ext cx="10152267" cy="4799013"/>
          </a:xfrm>
        </p:spPr>
        <p:txBody>
          <a:bodyPr/>
          <a:lstStyle/>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Howard FM et al. The emerging role of immune checkpoint inhibitors for the treatment of breast cancer. </a:t>
            </a:r>
            <a:r>
              <a:rPr lang="en-US" sz="2000" b="0" i="1" kern="100" dirty="0">
                <a:effectLst/>
                <a:latin typeface="+mn-lt"/>
                <a:ea typeface="Calibri" panose="020F0502020204030204" pitchFamily="34" charset="0"/>
                <a:cs typeface="Times New Roman" panose="02020603050405020304" pitchFamily="18" charset="0"/>
              </a:rPr>
              <a:t>Expert </a:t>
            </a:r>
            <a:r>
              <a:rPr lang="en-US" sz="2000" b="0" i="1" kern="100" dirty="0" err="1">
                <a:effectLst/>
                <a:latin typeface="+mn-lt"/>
                <a:ea typeface="Calibri" panose="020F0502020204030204" pitchFamily="34" charset="0"/>
                <a:cs typeface="Times New Roman" panose="02020603050405020304" pitchFamily="18" charset="0"/>
              </a:rPr>
              <a:t>Opin</a:t>
            </a:r>
            <a:r>
              <a:rPr lang="en-US" sz="2000" b="0" i="1" kern="100" dirty="0">
                <a:latin typeface="+mn-lt"/>
                <a:ea typeface="Calibri" panose="020F0502020204030204" pitchFamily="34" charset="0"/>
                <a:cs typeface="Times New Roman" panose="02020603050405020304" pitchFamily="18" charset="0"/>
              </a:rPr>
              <a:t> </a:t>
            </a:r>
            <a:r>
              <a:rPr lang="en-US" sz="2000" b="0" i="1" kern="100" dirty="0" err="1">
                <a:effectLst/>
                <a:latin typeface="+mn-lt"/>
                <a:ea typeface="Calibri" panose="020F0502020204030204" pitchFamily="34" charset="0"/>
                <a:cs typeface="Times New Roman" panose="02020603050405020304" pitchFamily="18" charset="0"/>
              </a:rPr>
              <a:t>Investig</a:t>
            </a:r>
            <a:r>
              <a:rPr lang="en-US" sz="2000" b="0" i="1" kern="100" dirty="0">
                <a:effectLst/>
                <a:latin typeface="+mn-lt"/>
                <a:ea typeface="Calibri" panose="020F0502020204030204" pitchFamily="34" charset="0"/>
                <a:cs typeface="Times New Roman" panose="02020603050405020304" pitchFamily="18" charset="0"/>
              </a:rPr>
              <a:t> Drugs </a:t>
            </a:r>
            <a:r>
              <a:rPr lang="en-US" sz="2000" b="0" kern="100" dirty="0">
                <a:effectLst/>
                <a:latin typeface="+mn-lt"/>
                <a:ea typeface="Calibri" panose="020F0502020204030204" pitchFamily="34" charset="0"/>
                <a:cs typeface="Times New Roman" panose="02020603050405020304" pitchFamily="18" charset="0"/>
              </a:rPr>
              <a:t>2022;31(6):531-48. </a:t>
            </a:r>
          </a:p>
          <a:p>
            <a:pPr marL="285750" indent="-285750">
              <a:lnSpc>
                <a:spcPct val="100000"/>
              </a:lnSpc>
              <a:spcBef>
                <a:spcPts val="0"/>
              </a:spcBef>
              <a:spcAft>
                <a:spcPts val="0"/>
              </a:spcAft>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Howard FM et al. Clinical trials of immunotherapy in triple-negative breast cancer. </a:t>
            </a:r>
            <a:r>
              <a:rPr lang="en-US" sz="2000" b="0" i="1" kern="100" dirty="0">
                <a:effectLst/>
                <a:latin typeface="+mn-lt"/>
                <a:ea typeface="Calibri" panose="020F0502020204030204" pitchFamily="34" charset="0"/>
                <a:cs typeface="Times New Roman" panose="02020603050405020304" pitchFamily="18" charset="0"/>
              </a:rPr>
              <a:t>Breast Cancer Res Treat</a:t>
            </a:r>
            <a:r>
              <a:rPr lang="en-US" sz="2000" b="0" kern="100" dirty="0">
                <a:effectLst/>
                <a:latin typeface="+mn-lt"/>
                <a:ea typeface="Calibri" panose="020F0502020204030204" pitchFamily="34" charset="0"/>
                <a:cs typeface="Times New Roman" panose="02020603050405020304" pitchFamily="18" charset="0"/>
              </a:rPr>
              <a:t> 2022;195(1):1-15. </a:t>
            </a:r>
          </a:p>
          <a:p>
            <a:pPr marL="285750" indent="-285750">
              <a:lnSpc>
                <a:spcPct val="100000"/>
              </a:lnSpc>
              <a:spcBef>
                <a:spcPts val="0"/>
              </a:spcBef>
              <a:spcAft>
                <a:spcPts val="0"/>
              </a:spcAft>
            </a:pPr>
            <a:endParaRPr lang="en-US" sz="2000" b="0" kern="100" dirty="0">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Jacob SL et al. Role of immunotherapy in breast cancer. </a:t>
            </a:r>
            <a:r>
              <a:rPr lang="en-US" sz="2000" b="0" i="1" kern="100" dirty="0">
                <a:effectLst/>
                <a:latin typeface="+mn-lt"/>
                <a:ea typeface="Calibri" panose="020F0502020204030204" pitchFamily="34" charset="0"/>
                <a:cs typeface="Times New Roman" panose="02020603050405020304" pitchFamily="18" charset="0"/>
              </a:rPr>
              <a:t>JCO Oncol </a:t>
            </a:r>
            <a:r>
              <a:rPr lang="en-US" sz="2000" b="0" i="1" kern="100" dirty="0" err="1">
                <a:effectLst/>
                <a:latin typeface="+mn-lt"/>
                <a:ea typeface="Calibri" panose="020F0502020204030204" pitchFamily="34" charset="0"/>
                <a:cs typeface="Times New Roman" panose="02020603050405020304" pitchFamily="18" charset="0"/>
              </a:rPr>
              <a:t>Pract</a:t>
            </a:r>
            <a:r>
              <a:rPr lang="en-US" sz="2000" b="0" i="1" kern="100" dirty="0">
                <a:effectLst/>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2023;19(4):167-79.</a:t>
            </a:r>
          </a:p>
          <a:p>
            <a:pPr marL="285750" indent="-285750">
              <a:lnSpc>
                <a:spcPct val="100000"/>
              </a:lnSpc>
              <a:spcBef>
                <a:spcPts val="0"/>
              </a:spcBef>
              <a:spcAft>
                <a:spcPts val="0"/>
              </a:spcAft>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err="1">
                <a:effectLst/>
                <a:latin typeface="+mn-lt"/>
                <a:ea typeface="Calibri" panose="020F0502020204030204" pitchFamily="34" charset="0"/>
                <a:cs typeface="Times New Roman" panose="02020603050405020304" pitchFamily="18" charset="0"/>
              </a:rPr>
              <a:t>Morganti</a:t>
            </a:r>
            <a:r>
              <a:rPr lang="en-US" sz="2000" b="0" kern="100" dirty="0">
                <a:effectLst/>
                <a:latin typeface="+mn-lt"/>
                <a:ea typeface="Calibri" panose="020F0502020204030204" pitchFamily="34" charset="0"/>
                <a:cs typeface="Times New Roman" panose="02020603050405020304" pitchFamily="18" charset="0"/>
              </a:rPr>
              <a:t> S, </a:t>
            </a:r>
            <a:r>
              <a:rPr lang="en-US" sz="2000" b="0" kern="100" dirty="0" err="1">
                <a:effectLst/>
                <a:latin typeface="+mn-lt"/>
                <a:ea typeface="Calibri" panose="020F0502020204030204" pitchFamily="34" charset="0"/>
                <a:cs typeface="Times New Roman" panose="02020603050405020304" pitchFamily="18" charset="0"/>
              </a:rPr>
              <a:t>Tolaney</a:t>
            </a:r>
            <a:r>
              <a:rPr lang="en-US" sz="2000" b="0" kern="100" dirty="0">
                <a:effectLst/>
                <a:latin typeface="+mn-lt"/>
                <a:ea typeface="Calibri" panose="020F0502020204030204" pitchFamily="34" charset="0"/>
                <a:cs typeface="Times New Roman" panose="02020603050405020304" pitchFamily="18" charset="0"/>
              </a:rPr>
              <a:t> SM. Role of immunotherapy in early- and late-stage triple-negative breast cancer. </a:t>
            </a:r>
            <a:r>
              <a:rPr lang="en-US" sz="2000" b="0" i="1" kern="100" dirty="0" err="1">
                <a:effectLst/>
                <a:latin typeface="+mn-lt"/>
                <a:ea typeface="Calibri" panose="020F0502020204030204" pitchFamily="34" charset="0"/>
                <a:cs typeface="Times New Roman" panose="02020603050405020304" pitchFamily="18" charset="0"/>
              </a:rPr>
              <a:t>Hematol</a:t>
            </a:r>
            <a:r>
              <a:rPr lang="en-US" sz="2000" b="0" i="1" kern="100" dirty="0">
                <a:effectLst/>
                <a:latin typeface="+mn-lt"/>
                <a:ea typeface="Calibri" panose="020F0502020204030204" pitchFamily="34" charset="0"/>
                <a:cs typeface="Times New Roman" panose="02020603050405020304" pitchFamily="18" charset="0"/>
              </a:rPr>
              <a:t> Oncol Clin North Am </a:t>
            </a:r>
            <a:r>
              <a:rPr lang="en-US" sz="2000" b="0" kern="100" dirty="0">
                <a:effectLst/>
                <a:latin typeface="+mn-lt"/>
                <a:ea typeface="Calibri" panose="020F0502020204030204" pitchFamily="34" charset="0"/>
                <a:cs typeface="Times New Roman" panose="02020603050405020304" pitchFamily="18" charset="0"/>
              </a:rPr>
              <a:t>2023;37(1):133-50. </a:t>
            </a:r>
          </a:p>
          <a:p>
            <a:pPr marL="285750" indent="-285750">
              <a:lnSpc>
                <a:spcPct val="100000"/>
              </a:lnSpc>
              <a:spcBef>
                <a:spcPts val="0"/>
              </a:spcBef>
              <a:spcAft>
                <a:spcPts val="0"/>
              </a:spcAft>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Cortes J et al; KEYNOTE-355 Investigators. Pembrolizumab plus chemotherapy in advanced triple-negative breast cancer. </a:t>
            </a:r>
            <a:r>
              <a:rPr lang="en-US" sz="2000" b="0" i="1" kern="100" dirty="0">
                <a:effectLst/>
                <a:latin typeface="+mn-lt"/>
                <a:ea typeface="Calibri" panose="020F0502020204030204" pitchFamily="34" charset="0"/>
                <a:cs typeface="Times New Roman" panose="02020603050405020304" pitchFamily="18" charset="0"/>
              </a:rPr>
              <a:t>N </a:t>
            </a:r>
            <a:r>
              <a:rPr lang="en-US" sz="2000" b="0" i="1" kern="100" dirty="0" err="1">
                <a:effectLst/>
                <a:latin typeface="+mn-lt"/>
                <a:ea typeface="Calibri" panose="020F0502020204030204" pitchFamily="34" charset="0"/>
                <a:cs typeface="Times New Roman" panose="02020603050405020304" pitchFamily="18" charset="0"/>
              </a:rPr>
              <a:t>Engl</a:t>
            </a:r>
            <a:r>
              <a:rPr lang="en-US" sz="2000" b="0" i="1" kern="100" dirty="0">
                <a:effectLst/>
                <a:latin typeface="+mn-lt"/>
                <a:ea typeface="Calibri" panose="020F0502020204030204" pitchFamily="34" charset="0"/>
                <a:cs typeface="Times New Roman" panose="02020603050405020304" pitchFamily="18" charset="0"/>
              </a:rPr>
              <a:t> J Med </a:t>
            </a:r>
            <a:r>
              <a:rPr lang="en-US" sz="2000" b="0" kern="100" dirty="0">
                <a:effectLst/>
                <a:latin typeface="+mn-lt"/>
                <a:ea typeface="Calibri" panose="020F0502020204030204" pitchFamily="34" charset="0"/>
                <a:cs typeface="Times New Roman" panose="02020603050405020304" pitchFamily="18" charset="0"/>
              </a:rPr>
              <a:t>2022;387(3):217-26.</a:t>
            </a:r>
          </a:p>
        </p:txBody>
      </p:sp>
    </p:spTree>
    <p:extLst>
      <p:ext uri="{BB962C8B-B14F-4D97-AF65-F5344CB8AC3E}">
        <p14:creationId xmlns:p14="http://schemas.microsoft.com/office/powerpoint/2010/main" val="43961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50B-246A-A723-E2D4-63A782391E64}"/>
              </a:ext>
            </a:extLst>
          </p:cNvPr>
          <p:cNvSpPr>
            <a:spLocks noGrp="1"/>
          </p:cNvSpPr>
          <p:nvPr>
            <p:ph type="title"/>
          </p:nvPr>
        </p:nvSpPr>
        <p:spPr>
          <a:xfrm>
            <a:off x="912286" y="379417"/>
            <a:ext cx="10358967" cy="1143000"/>
          </a:xfrm>
        </p:spPr>
        <p:txBody>
          <a:bodyPr/>
          <a:lstStyle/>
          <a:p>
            <a:br>
              <a:rPr lang="en-US" sz="2800" kern="1200" dirty="0">
                <a:solidFill>
                  <a:srgbClr val="0432FF"/>
                </a:solidFill>
                <a:latin typeface="Calibri" panose="020F0502020204030204" pitchFamily="34" charset="0"/>
                <a:ea typeface="MS PGothic" charset="0"/>
                <a:cs typeface="Calibri" panose="020F0502020204030204" pitchFamily="34" charset="0"/>
              </a:rPr>
            </a:br>
            <a:r>
              <a:rPr lang="en-US" sz="2800" kern="1200" dirty="0">
                <a:solidFill>
                  <a:srgbClr val="0432FF"/>
                </a:solidFill>
                <a:latin typeface="Calibri" panose="020F0502020204030204" pitchFamily="34" charset="0"/>
                <a:ea typeface="MS PGothic" charset="0"/>
                <a:cs typeface="Calibri" panose="020F0502020204030204" pitchFamily="34" charset="0"/>
              </a:rPr>
              <a:t>Key Data Sets</a:t>
            </a:r>
            <a:br>
              <a:rPr lang="en-US" sz="2800" kern="1200" dirty="0">
                <a:solidFill>
                  <a:srgbClr val="0432FF"/>
                </a:solidFill>
                <a:latin typeface="Calibri" panose="020F0502020204030204" pitchFamily="34" charset="0"/>
                <a:ea typeface="MS PGothic" charset="0"/>
                <a:cs typeface="Calibri" panose="020F0502020204030204" pitchFamily="34" charset="0"/>
              </a:rPr>
            </a:br>
            <a: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Immunotherapy </a:t>
            </a:r>
            <a:b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b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6580F240-FC3E-7053-BC64-12981189B19D}"/>
              </a:ext>
            </a:extLst>
          </p:cNvPr>
          <p:cNvSpPr>
            <a:spLocks noGrp="1"/>
          </p:cNvSpPr>
          <p:nvPr>
            <p:ph idx="1"/>
          </p:nvPr>
        </p:nvSpPr>
        <p:spPr>
          <a:xfrm>
            <a:off x="912285" y="1327474"/>
            <a:ext cx="10358967" cy="4799013"/>
          </a:xfrm>
        </p:spPr>
        <p:txBody>
          <a:bodyPr/>
          <a:lstStyle/>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err="1">
                <a:effectLst/>
                <a:latin typeface="+mn-lt"/>
                <a:ea typeface="Calibri" panose="020F0502020204030204" pitchFamily="34" charset="0"/>
                <a:cs typeface="Times New Roman" panose="02020603050405020304" pitchFamily="18" charset="0"/>
              </a:rPr>
              <a:t>Brastianos</a:t>
            </a:r>
            <a:r>
              <a:rPr lang="en-US" sz="2000" b="0" kern="100" dirty="0">
                <a:effectLst/>
                <a:latin typeface="+mn-lt"/>
                <a:ea typeface="Calibri" panose="020F0502020204030204" pitchFamily="34" charset="0"/>
                <a:cs typeface="Times New Roman" panose="02020603050405020304" pitchFamily="18" charset="0"/>
              </a:rPr>
              <a:t> PK et al. Pembrolizumab in brain metastases of diverse </a:t>
            </a:r>
            <a:r>
              <a:rPr lang="en-US" sz="2000" b="0" kern="100" dirty="0" err="1">
                <a:effectLst/>
                <a:latin typeface="+mn-lt"/>
                <a:ea typeface="Calibri" panose="020F0502020204030204" pitchFamily="34" charset="0"/>
                <a:cs typeface="Times New Roman" panose="02020603050405020304" pitchFamily="18" charset="0"/>
              </a:rPr>
              <a:t>histologies</a:t>
            </a:r>
            <a:r>
              <a:rPr lang="en-US" sz="2000" b="0" kern="100" dirty="0">
                <a:effectLst/>
                <a:latin typeface="+mn-lt"/>
                <a:ea typeface="Calibri" panose="020F0502020204030204" pitchFamily="34" charset="0"/>
                <a:cs typeface="Times New Roman" panose="02020603050405020304" pitchFamily="18" charset="0"/>
              </a:rPr>
              <a:t>: Phase 2 trial results. Nat Med 2023;29(7):1728-37.</a:t>
            </a:r>
          </a:p>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Kim AE et al. Abnormal</a:t>
            </a:r>
            <a:r>
              <a:rPr lang="en-US" sz="2000" b="0" kern="100" dirty="0">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vascular structure and function within brain metastases is linked to pembrolizumab resistance. </a:t>
            </a:r>
            <a:r>
              <a:rPr lang="en-US" sz="2000" b="0" i="1" kern="100" dirty="0">
                <a:effectLst/>
                <a:latin typeface="+mn-lt"/>
                <a:ea typeface="Calibri" panose="020F0502020204030204" pitchFamily="34" charset="0"/>
                <a:cs typeface="Times New Roman" panose="02020603050405020304" pitchFamily="18" charset="0"/>
              </a:rPr>
              <a:t>Neuro Oncol</a:t>
            </a:r>
            <a:r>
              <a:rPr lang="en-US" sz="2000" b="0" i="1" kern="100" dirty="0">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2023 Dec 9;[Online ahead of print]. </a:t>
            </a:r>
          </a:p>
          <a:p>
            <a:endParaRPr lang="en-US" sz="2000" b="0" dirty="0">
              <a:latin typeface="+mn-lt"/>
            </a:endParaRPr>
          </a:p>
        </p:txBody>
      </p:sp>
    </p:spTree>
    <p:extLst>
      <p:ext uri="{BB962C8B-B14F-4D97-AF65-F5344CB8AC3E}">
        <p14:creationId xmlns:p14="http://schemas.microsoft.com/office/powerpoint/2010/main" val="2231434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text&#10;&#10;Description automatically generated">
            <a:extLst>
              <a:ext uri="{FF2B5EF4-FFF2-40B4-BE49-F238E27FC236}">
                <a16:creationId xmlns:a16="http://schemas.microsoft.com/office/drawing/2014/main" id="{E5539303-C310-7665-B2E7-048DEA7E92E7}"/>
              </a:ext>
            </a:extLst>
          </p:cNvPr>
          <p:cNvPicPr>
            <a:picLocks noChangeAspect="1"/>
          </p:cNvPicPr>
          <p:nvPr/>
        </p:nvPicPr>
        <p:blipFill>
          <a:blip r:embed="rId4"/>
          <a:stretch>
            <a:fillRect/>
          </a:stretch>
        </p:blipFill>
        <p:spPr>
          <a:xfrm>
            <a:off x="928914" y="865415"/>
            <a:ext cx="10334171" cy="3903194"/>
          </a:xfrm>
          <a:prstGeom prst="rect">
            <a:avLst/>
          </a:prstGeom>
        </p:spPr>
      </p:pic>
      <p:sp>
        <p:nvSpPr>
          <p:cNvPr id="5" name="TextBox 15">
            <a:extLst>
              <a:ext uri="{FF2B5EF4-FFF2-40B4-BE49-F238E27FC236}">
                <a16:creationId xmlns:a16="http://schemas.microsoft.com/office/drawing/2014/main" id="{FCCC99B7-FF1C-4000-4C98-D8D4195BAA2A}"/>
              </a:ext>
            </a:extLst>
          </p:cNvPr>
          <p:cNvSpPr txBox="1">
            <a:spLocks noChangeArrowheads="1"/>
          </p:cNvSpPr>
          <p:nvPr/>
        </p:nvSpPr>
        <p:spPr bwMode="auto">
          <a:xfrm>
            <a:off x="5879977" y="4416546"/>
            <a:ext cx="537172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9144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Hematol</a:t>
            </a: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Oncol Clin North Am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 February;37(1):133-50. </a:t>
            </a:r>
            <a:endParaRPr kumimoji="0" lang="en-US" sz="1600" b="1" i="0"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spTree>
    <p:custDataLst>
      <p:tags r:id="rId1"/>
    </p:custDataLst>
    <p:extLst>
      <p:ext uri="{BB962C8B-B14F-4D97-AF65-F5344CB8AC3E}">
        <p14:creationId xmlns:p14="http://schemas.microsoft.com/office/powerpoint/2010/main" val="3022437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8A83-726A-8E4D-AA1A-9D1AE5AF7FB2}"/>
              </a:ext>
            </a:extLst>
          </p:cNvPr>
          <p:cNvSpPr>
            <a:spLocks noGrp="1"/>
          </p:cNvSpPr>
          <p:nvPr>
            <p:ph type="title"/>
          </p:nvPr>
        </p:nvSpPr>
        <p:spPr>
          <a:xfrm>
            <a:off x="685370" y="132652"/>
            <a:ext cx="11051007" cy="683777"/>
          </a:xfrm>
        </p:spPr>
        <p:txBody>
          <a:bodyPr/>
          <a:lstStyle/>
          <a:p>
            <a:r>
              <a:rPr lang="en-US" dirty="0"/>
              <a:t>Immunotherapy in Triple-Negative Breast Cancer: Open Questions</a:t>
            </a:r>
          </a:p>
        </p:txBody>
      </p:sp>
      <p:sp>
        <p:nvSpPr>
          <p:cNvPr id="5" name="TextBox 15">
            <a:extLst>
              <a:ext uri="{FF2B5EF4-FFF2-40B4-BE49-F238E27FC236}">
                <a16:creationId xmlns:a16="http://schemas.microsoft.com/office/drawing/2014/main" id="{8006F748-9B87-BC4E-B1BC-5796FD6687E5}"/>
              </a:ext>
            </a:extLst>
          </p:cNvPr>
          <p:cNvSpPr txBox="1">
            <a:spLocks noChangeArrowheads="1"/>
          </p:cNvSpPr>
          <p:nvPr/>
        </p:nvSpPr>
        <p:spPr bwMode="auto">
          <a:xfrm>
            <a:off x="167317" y="6319402"/>
            <a:ext cx="107291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9144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Morganti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S,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Tolaney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SM.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Hematol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Oncol Clin North Am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 February;37(1):133-50. </a:t>
            </a:r>
            <a:endParaRPr kumimoji="0" lang="en-US" sz="1500" b="0" i="0"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pic>
        <p:nvPicPr>
          <p:cNvPr id="7" name="Picture 6" descr="A collage of medical diagrams&#10;&#10;Description automatically generated">
            <a:extLst>
              <a:ext uri="{FF2B5EF4-FFF2-40B4-BE49-F238E27FC236}">
                <a16:creationId xmlns:a16="http://schemas.microsoft.com/office/drawing/2014/main" id="{9BFB47EE-7C6C-EC41-73CF-087BBA4CEDCF}"/>
              </a:ext>
            </a:extLst>
          </p:cNvPr>
          <p:cNvPicPr>
            <a:picLocks noChangeAspect="1"/>
          </p:cNvPicPr>
          <p:nvPr/>
        </p:nvPicPr>
        <p:blipFill>
          <a:blip r:embed="rId4"/>
          <a:stretch>
            <a:fillRect/>
          </a:stretch>
        </p:blipFill>
        <p:spPr>
          <a:xfrm>
            <a:off x="1591283" y="867623"/>
            <a:ext cx="9446831" cy="5208999"/>
          </a:xfrm>
          <a:prstGeom prst="rect">
            <a:avLst/>
          </a:prstGeom>
        </p:spPr>
      </p:pic>
    </p:spTree>
    <p:custDataLst>
      <p:tags r:id="rId1"/>
    </p:custDataLst>
    <p:extLst>
      <p:ext uri="{BB962C8B-B14F-4D97-AF65-F5344CB8AC3E}">
        <p14:creationId xmlns:p14="http://schemas.microsoft.com/office/powerpoint/2010/main" val="1245565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E40C-FC10-AAD5-EEA2-792E8C93A0EB}"/>
              </a:ext>
            </a:extLst>
          </p:cNvPr>
          <p:cNvSpPr>
            <a:spLocks noGrp="1"/>
          </p:cNvSpPr>
          <p:nvPr>
            <p:ph type="title"/>
          </p:nvPr>
        </p:nvSpPr>
        <p:spPr>
          <a:xfrm>
            <a:off x="911424" y="17246"/>
            <a:ext cx="10668856" cy="1356189"/>
          </a:xfrm>
        </p:spPr>
        <p:txBody>
          <a:bodyPr>
            <a:normAutofit/>
          </a:bodyPr>
          <a:lstStyle/>
          <a:p>
            <a:r>
              <a:rPr lang="en-US" dirty="0"/>
              <a:t>Dr Shaikh – A 60-year-old woman with a history of </a:t>
            </a:r>
            <a:br>
              <a:rPr lang="en-US" dirty="0"/>
            </a:br>
            <a:r>
              <a:rPr lang="en-US" dirty="0"/>
              <a:t>well-controlled HIV who is diagnosed with </a:t>
            </a:r>
            <a:r>
              <a:rPr lang="en-US" dirty="0" err="1"/>
              <a:t>mTNBC</a:t>
            </a:r>
            <a:endParaRPr lang="en-US" dirty="0"/>
          </a:p>
        </p:txBody>
      </p:sp>
      <p:sp>
        <p:nvSpPr>
          <p:cNvPr id="3" name="Content Placeholder 2">
            <a:extLst>
              <a:ext uri="{FF2B5EF4-FFF2-40B4-BE49-F238E27FC236}">
                <a16:creationId xmlns:a16="http://schemas.microsoft.com/office/drawing/2014/main" id="{AC9746E0-1957-D856-6911-1A74D824115B}"/>
              </a:ext>
            </a:extLst>
          </p:cNvPr>
          <p:cNvSpPr>
            <a:spLocks noGrp="1"/>
          </p:cNvSpPr>
          <p:nvPr>
            <p:ph idx="1"/>
          </p:nvPr>
        </p:nvSpPr>
        <p:spPr>
          <a:xfrm>
            <a:off x="838200" y="1356189"/>
            <a:ext cx="10515600" cy="5007083"/>
          </a:xfrm>
        </p:spPr>
        <p:txBody>
          <a:bodyPr>
            <a:noAutofit/>
          </a:bodyPr>
          <a:lstStyle/>
          <a:p>
            <a:pPr marL="0" marR="0" indent="0">
              <a:lnSpc>
                <a:spcPct val="107000"/>
              </a:lnSpc>
              <a:spcBef>
                <a:spcPts val="0"/>
              </a:spcBef>
              <a:spcAft>
                <a:spcPts val="80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60-year-old woman with well-controlled HIV on HAART for several decades. She self-palpated a R breast mass noted to be 2.5 cm on mammogram with no associated axillary adenopathy. Biopsy of the breast mass noted invasive ductal carcinoma, ER 0, PR 0, HER2 0. She reported back pain that was new for her in the past few weeks to months so we obtained a PET scan at baseline. It did not identify any evidence of disease in the back, but she did have a pleural based mass that was FDG-avid. She underwent biopsy which was consistent with metastatic triple negative breast cancer, CPS 20. She started </a:t>
            </a:r>
            <a:r>
              <a:rPr lang="en-US" sz="2000" i="1" dirty="0">
                <a:effectLst/>
                <a:latin typeface="Calibri" panose="020F0502020204030204" pitchFamily="34" charset="0"/>
                <a:ea typeface="Times New Roman" panose="02020603050405020304" pitchFamily="18" charset="0"/>
                <a:cs typeface="Calibri" panose="020F0502020204030204" pitchFamily="34" charset="0"/>
              </a:rPr>
              <a:t>nab</a:t>
            </a:r>
            <a:r>
              <a:rPr lang="en-US" sz="2000" dirty="0">
                <a:effectLst/>
                <a:latin typeface="Calibri" panose="020F0502020204030204" pitchFamily="34" charset="0"/>
                <a:ea typeface="Times New Roman" panose="02020603050405020304" pitchFamily="18" charset="0"/>
                <a:cs typeface="Calibri" panose="020F0502020204030204" pitchFamily="34" charset="0"/>
              </a:rPr>
              <a:t> paclitaxel and pembrolizumab and after the first cycle felt the breast mass started to shrink and soon it was no longer palpable. Repeat scans at 3 months noted complete resolution of the pleural based nodule, significant decrease in the breast mass, and on other evidence of disease. We discussed her case at the multidisciplinary tumor board to discuss possibility of local therapy and the plan is to continue treatment for at least 6 months. If at that time she has ongoing response can consider surgery and radiation.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7763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CCD38-6456-998C-70CB-9F5993B447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95D77-A0B1-4730-2244-9C28333F69E4}"/>
              </a:ext>
            </a:extLst>
          </p:cNvPr>
          <p:cNvSpPr>
            <a:spLocks noGrp="1"/>
          </p:cNvSpPr>
          <p:nvPr>
            <p:ph idx="1"/>
          </p:nvPr>
        </p:nvSpPr>
        <p:spPr>
          <a:xfrm>
            <a:off x="251209" y="954593"/>
            <a:ext cx="11689582" cy="5647492"/>
          </a:xfrm>
        </p:spPr>
        <p:txBody>
          <a:bodyPr>
            <a:noAutofit/>
          </a:bodyPr>
          <a:lstStyle/>
          <a:p>
            <a:pPr marL="0" indent="0">
              <a:lnSpc>
                <a:spcPct val="100000"/>
              </a:lnSpc>
              <a:spcBef>
                <a:spcPts val="0"/>
              </a:spcBef>
              <a:buNone/>
            </a:pPr>
            <a:r>
              <a:rPr lang="en-US" sz="1800" dirty="0">
                <a:latin typeface="Arial" panose="020B0604020202020204" pitchFamily="34" charset="0"/>
                <a:cs typeface="Arial" panose="020B0604020202020204" pitchFamily="34" charset="0"/>
              </a:rPr>
              <a:t>45yoF with a new diagnosis of de novo </a:t>
            </a:r>
            <a:r>
              <a:rPr lang="en-US" sz="1800" dirty="0" err="1">
                <a:latin typeface="Arial" panose="020B0604020202020204" pitchFamily="34" charset="0"/>
                <a:cs typeface="Arial" panose="020B0604020202020204" pitchFamily="34" charset="0"/>
              </a:rPr>
              <a:t>mTNBC</a:t>
            </a:r>
            <a:r>
              <a:rPr lang="en-US" sz="1800" dirty="0">
                <a:latin typeface="Arial" panose="020B0604020202020204" pitchFamily="34" charset="0"/>
                <a:cs typeface="Arial" panose="020B0604020202020204" pitchFamily="34" charset="0"/>
              </a:rPr>
              <a:t> to liver (PD-L1 CPS 10, no germline genetic mutations) here to establish care.</a:t>
            </a:r>
          </a:p>
          <a:p>
            <a:pPr marL="0" indent="0">
              <a:lnSpc>
                <a:spcPct val="100000"/>
              </a:lnSpc>
              <a:spcBef>
                <a:spcPts val="0"/>
              </a:spcBef>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endParaRPr lang="en-US" sz="4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dirty="0">
                <a:latin typeface="Arial" panose="020B0604020202020204" pitchFamily="34" charset="0"/>
                <a:cs typeface="Arial" panose="020B0604020202020204" pitchFamily="34" charset="0"/>
              </a:rPr>
              <a:t> </a:t>
            </a:r>
          </a:p>
        </p:txBody>
      </p:sp>
      <p:sp>
        <p:nvSpPr>
          <p:cNvPr id="6" name="Title 1">
            <a:extLst>
              <a:ext uri="{FF2B5EF4-FFF2-40B4-BE49-F238E27FC236}">
                <a16:creationId xmlns:a16="http://schemas.microsoft.com/office/drawing/2014/main" id="{720784D9-B857-DBE2-6121-DD05ED924CF8}"/>
              </a:ext>
            </a:extLst>
          </p:cNvPr>
          <p:cNvSpPr txBox="1">
            <a:spLocks/>
          </p:cNvSpPr>
          <p:nvPr/>
        </p:nvSpPr>
        <p:spPr>
          <a:xfrm>
            <a:off x="251209" y="255915"/>
            <a:ext cx="11792111" cy="1008112"/>
          </a:xfrm>
          <a:prstGeom prst="rect">
            <a:avLst/>
          </a:prstGeom>
        </p:spPr>
        <p:txBody>
          <a:bodyPr lIns="91436" tIns="45719" rIns="91436" bIns="45719">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Dr Huppert –</a:t>
            </a:r>
            <a:r>
              <a:rPr lang="en-US" sz="3000" dirty="0">
                <a:solidFill>
                  <a:prstClr val="black"/>
                </a:solidFill>
                <a:latin typeface="Arial" panose="020B0604020202020204" pitchFamily="34" charset="0"/>
                <a:cs typeface="Arial" panose="020B0604020202020204" pitchFamily="34" charset="0"/>
              </a:rPr>
              <a:t> A 45-year-old woman with de novo </a:t>
            </a:r>
            <a:r>
              <a:rPr lang="en-US" sz="3000" dirty="0" err="1">
                <a:solidFill>
                  <a:prstClr val="black"/>
                </a:solidFill>
                <a:latin typeface="Arial" panose="020B0604020202020204" pitchFamily="34" charset="0"/>
                <a:cs typeface="Arial" panose="020B0604020202020204" pitchFamily="34" charset="0"/>
              </a:rPr>
              <a:t>mTNBC</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4" name="Picture 3" descr="A close-up of a ct scan&#10;&#10;Description automatically generated">
            <a:extLst>
              <a:ext uri="{FF2B5EF4-FFF2-40B4-BE49-F238E27FC236}">
                <a16:creationId xmlns:a16="http://schemas.microsoft.com/office/drawing/2014/main" id="{34C5880C-E85C-0DCD-4051-7903DE847AC1}"/>
              </a:ext>
            </a:extLst>
          </p:cNvPr>
          <p:cNvPicPr>
            <a:picLocks noChangeAspect="1"/>
          </p:cNvPicPr>
          <p:nvPr/>
        </p:nvPicPr>
        <p:blipFill rotWithShape="1">
          <a:blip r:embed="rId2"/>
          <a:srcRect l="5084"/>
          <a:stretch/>
        </p:blipFill>
        <p:spPr>
          <a:xfrm>
            <a:off x="8562112" y="3951674"/>
            <a:ext cx="3414709" cy="2646634"/>
          </a:xfrm>
          <a:prstGeom prst="rect">
            <a:avLst/>
          </a:prstGeom>
        </p:spPr>
      </p:pic>
      <p:sp>
        <p:nvSpPr>
          <p:cNvPr id="7" name="TextBox 6">
            <a:extLst>
              <a:ext uri="{FF2B5EF4-FFF2-40B4-BE49-F238E27FC236}">
                <a16:creationId xmlns:a16="http://schemas.microsoft.com/office/drawing/2014/main" id="{8D05E456-128F-F839-304B-316411BFE821}"/>
              </a:ext>
            </a:extLst>
          </p:cNvPr>
          <p:cNvSpPr txBox="1"/>
          <p:nvPr/>
        </p:nvSpPr>
        <p:spPr>
          <a:xfrm>
            <a:off x="251209" y="1660178"/>
            <a:ext cx="1168958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novo metastatic disease</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10/23: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Developed right breast pain and swelling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11/18/23: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MRI breast demonstrated large breast mass involving most of the right breast, at least 10cm in size. +Level I-III adenopathy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11/24/23: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Right breast ultrasound-guided biopsy: Grade 3 IDC, ER neg, PR neg, HER2 neg (IHC 0), Ki67 80%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11/26/23: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PET/CT: Right breast mass and axillary LAD. 5cm hypermetabolic liver mass c/f metastatic disease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D2B07B56-F5C5-96E6-0831-C79DF057255F}"/>
              </a:ext>
            </a:extLst>
          </p:cNvPr>
          <p:cNvSpPr txBox="1"/>
          <p:nvPr/>
        </p:nvSpPr>
        <p:spPr>
          <a:xfrm>
            <a:off x="251207" y="3307425"/>
            <a:ext cx="8635098" cy="369331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12/4/23: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Image-guided liver biopsy: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Metastatic carcinoma c/w breast primary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 neg, PR neg, HER2 neg (IHC 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MAP2K4 loss, TP53 N29fs*15;</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PD-L1 CPS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12/13/23: Started on weekly nab-paclitaxel 2 weeks on, 1 week off + pembrolizumab q3wk per KN355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1/3/24: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Tbili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0.7, AST 255, ALT 255,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AlkP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180.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RUQ u/s with improved size of liver mass, no biliary ductal dilation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Viral and autoimmune hepatitis serologies negative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Suspected IRAE hepatitis – Held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pembro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started 1mg/kg PO prednisone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Continued nab-paclitaxel and held pembrolizumab for 8 weeks during steroid taper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C052C0B2-CEFB-D233-78F0-7C8E7DFC5098}"/>
              </a:ext>
            </a:extLst>
          </p:cNvPr>
          <p:cNvSpPr txBox="1"/>
          <p:nvPr/>
        </p:nvSpPr>
        <p:spPr>
          <a:xfrm>
            <a:off x="8531640" y="3593673"/>
            <a:ext cx="1574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Nov 2023:</a:t>
            </a:r>
          </a:p>
        </p:txBody>
      </p:sp>
    </p:spTree>
    <p:extLst>
      <p:ext uri="{BB962C8B-B14F-4D97-AF65-F5344CB8AC3E}">
        <p14:creationId xmlns:p14="http://schemas.microsoft.com/office/powerpoint/2010/main" val="3866914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CCD38-6456-998C-70CB-9F5993B447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95D77-A0B1-4730-2244-9C28333F69E4}"/>
              </a:ext>
            </a:extLst>
          </p:cNvPr>
          <p:cNvSpPr>
            <a:spLocks noGrp="1"/>
          </p:cNvSpPr>
          <p:nvPr>
            <p:ph idx="1"/>
          </p:nvPr>
        </p:nvSpPr>
        <p:spPr>
          <a:xfrm>
            <a:off x="251209" y="954593"/>
            <a:ext cx="11689582" cy="5647492"/>
          </a:xfrm>
        </p:spPr>
        <p:txBody>
          <a:bodyPr>
            <a:noAutofit/>
          </a:bodyPr>
          <a:lstStyle/>
          <a:p>
            <a:pPr marL="0" indent="0">
              <a:lnSpc>
                <a:spcPct val="100000"/>
              </a:lnSpc>
              <a:spcBef>
                <a:spcPts val="0"/>
              </a:spcBef>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endParaRPr lang="en-US" sz="4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dirty="0">
                <a:latin typeface="Arial" panose="020B0604020202020204" pitchFamily="34" charset="0"/>
                <a:cs typeface="Arial" panose="020B0604020202020204" pitchFamily="34" charset="0"/>
              </a:rPr>
              <a:t> </a:t>
            </a:r>
          </a:p>
        </p:txBody>
      </p:sp>
      <p:sp>
        <p:nvSpPr>
          <p:cNvPr id="6" name="Title 1">
            <a:extLst>
              <a:ext uri="{FF2B5EF4-FFF2-40B4-BE49-F238E27FC236}">
                <a16:creationId xmlns:a16="http://schemas.microsoft.com/office/drawing/2014/main" id="{720784D9-B857-DBE2-6121-DD05ED924CF8}"/>
              </a:ext>
            </a:extLst>
          </p:cNvPr>
          <p:cNvSpPr txBox="1">
            <a:spLocks/>
          </p:cNvSpPr>
          <p:nvPr/>
        </p:nvSpPr>
        <p:spPr>
          <a:xfrm>
            <a:off x="251209" y="255915"/>
            <a:ext cx="11792111" cy="1008112"/>
          </a:xfrm>
          <a:prstGeom prst="rect">
            <a:avLst/>
          </a:prstGeom>
        </p:spPr>
        <p:txBody>
          <a:bodyPr lIns="91436" tIns="45719" rIns="91436" bIns="45719">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7" fontAlgn="auto">
              <a:spcAft>
                <a:spcPts val="0"/>
              </a:spcAft>
              <a:defRPr/>
            </a:pPr>
            <a:r>
              <a:rPr kumimoji="0" lang="en-US" sz="29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Dr Huppert –</a:t>
            </a:r>
            <a:r>
              <a:rPr lang="en-US" sz="2900" dirty="0">
                <a:solidFill>
                  <a:prstClr val="black"/>
                </a:solidFill>
                <a:latin typeface="Arial" panose="020B0604020202020204" pitchFamily="34" charset="0"/>
                <a:cs typeface="Arial" panose="020B0604020202020204" pitchFamily="34" charset="0"/>
              </a:rPr>
              <a:t> A 45-year-old woman with de novo </a:t>
            </a:r>
            <a:r>
              <a:rPr lang="en-US" sz="2900" dirty="0" err="1">
                <a:solidFill>
                  <a:prstClr val="black"/>
                </a:solidFill>
                <a:latin typeface="Arial" panose="020B0604020202020204" pitchFamily="34" charset="0"/>
                <a:cs typeface="Arial" panose="020B0604020202020204" pitchFamily="34" charset="0"/>
              </a:rPr>
              <a:t>mTNBC</a:t>
            </a:r>
            <a:r>
              <a:rPr lang="en-US" sz="2900" dirty="0">
                <a:solidFill>
                  <a:prstClr val="black"/>
                </a:solidFill>
                <a:latin typeface="Arial" panose="020B0604020202020204" pitchFamily="34" charset="0"/>
                <a:cs typeface="Arial" panose="020B0604020202020204" pitchFamily="34" charset="0"/>
              </a:rPr>
              <a:t> </a:t>
            </a:r>
            <a:r>
              <a:rPr kumimoji="0" lang="en-US" sz="29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(continued)</a:t>
            </a:r>
          </a:p>
        </p:txBody>
      </p:sp>
      <p:pic>
        <p:nvPicPr>
          <p:cNvPr id="11" name="Picture 10">
            <a:extLst>
              <a:ext uri="{FF2B5EF4-FFF2-40B4-BE49-F238E27FC236}">
                <a16:creationId xmlns:a16="http://schemas.microsoft.com/office/drawing/2014/main" id="{A45C9E95-45A5-2C14-9B3A-500359819770}"/>
              </a:ext>
            </a:extLst>
          </p:cNvPr>
          <p:cNvPicPr>
            <a:picLocks noChangeAspect="1"/>
          </p:cNvPicPr>
          <p:nvPr/>
        </p:nvPicPr>
        <p:blipFill>
          <a:blip r:embed="rId2"/>
          <a:stretch>
            <a:fillRect/>
          </a:stretch>
        </p:blipFill>
        <p:spPr>
          <a:xfrm>
            <a:off x="8842920" y="1303143"/>
            <a:ext cx="3200400" cy="2362200"/>
          </a:xfrm>
          <a:prstGeom prst="rect">
            <a:avLst/>
          </a:prstGeom>
        </p:spPr>
      </p:pic>
      <p:sp>
        <p:nvSpPr>
          <p:cNvPr id="12" name="TextBox 11">
            <a:extLst>
              <a:ext uri="{FF2B5EF4-FFF2-40B4-BE49-F238E27FC236}">
                <a16:creationId xmlns:a16="http://schemas.microsoft.com/office/drawing/2014/main" id="{44CBB623-3DD4-16FF-1EF5-CE33433A28B7}"/>
              </a:ext>
            </a:extLst>
          </p:cNvPr>
          <p:cNvSpPr txBox="1"/>
          <p:nvPr/>
        </p:nvSpPr>
        <p:spPr>
          <a:xfrm>
            <a:off x="8802372" y="933811"/>
            <a:ext cx="1574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Feb 2024:</a:t>
            </a:r>
          </a:p>
        </p:txBody>
      </p:sp>
      <p:sp>
        <p:nvSpPr>
          <p:cNvPr id="13" name="TextBox 12">
            <a:extLst>
              <a:ext uri="{FF2B5EF4-FFF2-40B4-BE49-F238E27FC236}">
                <a16:creationId xmlns:a16="http://schemas.microsoft.com/office/drawing/2014/main" id="{40FB08BB-374B-0A05-B09C-E61C63C547B2}"/>
              </a:ext>
            </a:extLst>
          </p:cNvPr>
          <p:cNvSpPr txBox="1"/>
          <p:nvPr/>
        </p:nvSpPr>
        <p:spPr>
          <a:xfrm>
            <a:off x="266449" y="894695"/>
            <a:ext cx="8443462" cy="329320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2/14/24: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Completed 6-week steroid taper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2/16/24: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PET/CT: Significant improvement in size and hypermetabolism of solitary liver lesion, now 1.1cm in size on CT scan with minimal hypermetabolism above baseline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3/6/24: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LFTs remained normal off of pembrolizumab. Discussed pros/cons of restarting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pembro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hepatology and the patient. Counseled patient about 20-30% risk of recurrent IRAE hepatitis. Decision made to re-trial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pembro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3/6/24: Restarted pembrolizumab q3wk with ongoing nab-paclitaxel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LFTs remain normal to date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 for repeat scan in mid-May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ACEC83A1-87AD-4599-FB0F-B20E9DE8952B}"/>
              </a:ext>
            </a:extLst>
          </p:cNvPr>
          <p:cNvSpPr txBox="1"/>
          <p:nvPr/>
        </p:nvSpPr>
        <p:spPr>
          <a:xfrm>
            <a:off x="266449" y="3901949"/>
            <a:ext cx="11766803"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your chemotherapy partner of choice with pembrolizumab in patients with PD-L1 positive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mTNBC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In excellent responders, when do you consider dropping the chemotherapy and continuing pembrolizumab maintenance?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What is your approach to managing IRAE hepatitis? Have you re-trialed IO in these cases?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What are the most common IO toxicities you see and any tips for management? </a:t>
            </a:r>
          </a:p>
        </p:txBody>
      </p:sp>
    </p:spTree>
    <p:extLst>
      <p:ext uri="{BB962C8B-B14F-4D97-AF65-F5344CB8AC3E}">
        <p14:creationId xmlns:p14="http://schemas.microsoft.com/office/powerpoint/2010/main" val="3788710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741402"/>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26458" y="4554240"/>
            <a:ext cx="4582652" cy="160131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Saba Shaikh,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Mays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UT Health San Antonio MD Anderson Cancer Center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Antonio, Texas</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819" y="4554240"/>
            <a:ext cx="1261872" cy="1261872"/>
          </a:xfrm>
          <a:prstGeom prst="rect">
            <a:avLst/>
          </a:prstGeom>
        </p:spPr>
      </p:pic>
      <p:sp>
        <p:nvSpPr>
          <p:cNvPr id="7" name="Text Box 7">
            <a:extLst>
              <a:ext uri="{FF2B5EF4-FFF2-40B4-BE49-F238E27FC236}">
                <a16:creationId xmlns:a16="http://schemas.microsoft.com/office/drawing/2014/main" id="{B114051D-D1B8-7248-B4E4-8A7D863A65EA}"/>
              </a:ext>
            </a:extLst>
          </p:cNvPr>
          <p:cNvSpPr txBox="1">
            <a:spLocks noChangeArrowheads="1"/>
          </p:cNvSpPr>
          <p:nvPr/>
        </p:nvSpPr>
        <p:spPr bwMode="auto">
          <a:xfrm>
            <a:off x="8086330" y="1136288"/>
            <a:ext cx="3657600" cy="147315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Rita Nanda,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Breast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Section of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Chicago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Chicago, Illinois</a:t>
            </a:r>
          </a:p>
        </p:txBody>
      </p:sp>
      <p:pic>
        <p:nvPicPr>
          <p:cNvPr id="8" name="Picture 7">
            <a:extLst>
              <a:ext uri="{FF2B5EF4-FFF2-40B4-BE49-F238E27FC236}">
                <a16:creationId xmlns:a16="http://schemas.microsoft.com/office/drawing/2014/main" id="{E520B6F6-4A01-C84E-9569-8AD447E395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44074" y="1136288"/>
            <a:ext cx="1261872" cy="1261872"/>
          </a:xfrm>
          <a:prstGeom prst="rect">
            <a:avLst/>
          </a:prstGeom>
        </p:spPr>
      </p:pic>
      <p:sp>
        <p:nvSpPr>
          <p:cNvPr id="14" name="Text Box 7">
            <a:extLst>
              <a:ext uri="{FF2B5EF4-FFF2-40B4-BE49-F238E27FC236}">
                <a16:creationId xmlns:a16="http://schemas.microsoft.com/office/drawing/2014/main" id="{F93880A2-A075-7442-AC0A-30318FAD38E8}"/>
              </a:ext>
            </a:extLst>
          </p:cNvPr>
          <p:cNvSpPr txBox="1">
            <a:spLocks noChangeArrowheads="1"/>
          </p:cNvSpPr>
          <p:nvPr/>
        </p:nvSpPr>
        <p:spPr bwMode="auto">
          <a:xfrm>
            <a:off x="1926458" y="1136288"/>
            <a:ext cx="3953518" cy="160131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Julia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Foldi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of Medicine in Hematology and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Pittsburgh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Pittsburgh, Pennsylvania</a:t>
            </a:r>
          </a:p>
        </p:txBody>
      </p:sp>
      <p:pic>
        <p:nvPicPr>
          <p:cNvPr id="17" name="Picture 16">
            <a:extLst>
              <a:ext uri="{FF2B5EF4-FFF2-40B4-BE49-F238E27FC236}">
                <a16:creationId xmlns:a16="http://schemas.microsoft.com/office/drawing/2014/main" id="{9CD15CA4-88F3-CE43-8D89-1DD736E487D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4819" y="1136288"/>
            <a:ext cx="1261872" cy="1261872"/>
          </a:xfrm>
          <a:prstGeom prst="rect">
            <a:avLst/>
          </a:prstGeom>
        </p:spPr>
      </p:pic>
      <p:sp>
        <p:nvSpPr>
          <p:cNvPr id="3" name="Text Box 7">
            <a:extLst>
              <a:ext uri="{FF2B5EF4-FFF2-40B4-BE49-F238E27FC236}">
                <a16:creationId xmlns:a16="http://schemas.microsoft.com/office/drawing/2014/main" id="{AE7F48CF-7E66-4639-D520-B974158B6D74}"/>
              </a:ext>
            </a:extLst>
          </p:cNvPr>
          <p:cNvSpPr txBox="1">
            <a:spLocks noChangeArrowheads="1"/>
          </p:cNvSpPr>
          <p:nvPr/>
        </p:nvSpPr>
        <p:spPr bwMode="auto">
          <a:xfrm>
            <a:off x="1926458" y="2837465"/>
            <a:ext cx="4572000"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Laura Huppert,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California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Francisco, California</a:t>
            </a:r>
          </a:p>
        </p:txBody>
      </p:sp>
      <p:sp>
        <p:nvSpPr>
          <p:cNvPr id="9" name="Text Box 7">
            <a:extLst>
              <a:ext uri="{FF2B5EF4-FFF2-40B4-BE49-F238E27FC236}">
                <a16:creationId xmlns:a16="http://schemas.microsoft.com/office/drawing/2014/main" id="{2317A573-5304-4299-DD32-A15C22C4620A}"/>
              </a:ext>
            </a:extLst>
          </p:cNvPr>
          <p:cNvSpPr txBox="1">
            <a:spLocks noChangeArrowheads="1"/>
          </p:cNvSpPr>
          <p:nvPr/>
        </p:nvSpPr>
        <p:spPr bwMode="auto">
          <a:xfrm>
            <a:off x="8155007" y="5301208"/>
            <a:ext cx="320040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0" name="Picture 9">
            <a:extLst>
              <a:ext uri="{FF2B5EF4-FFF2-40B4-BE49-F238E27FC236}">
                <a16:creationId xmlns:a16="http://schemas.microsoft.com/office/drawing/2014/main" id="{E7FC95BE-C57D-BBCB-EFC8-F5FE822B5E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44074" y="5301208"/>
            <a:ext cx="1261872" cy="1261872"/>
          </a:xfrm>
          <a:prstGeom prst="rect">
            <a:avLst/>
          </a:prstGeom>
        </p:spPr>
      </p:pic>
      <p:pic>
        <p:nvPicPr>
          <p:cNvPr id="4" name="Picture 3">
            <a:extLst>
              <a:ext uri="{FF2B5EF4-FFF2-40B4-BE49-F238E27FC236}">
                <a16:creationId xmlns:a16="http://schemas.microsoft.com/office/drawing/2014/main" id="{FC2CC4FB-00F4-1257-D683-82330713684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4819" y="2837465"/>
            <a:ext cx="1261872" cy="1261872"/>
          </a:xfrm>
          <a:prstGeom prst="rect">
            <a:avLst/>
          </a:prstGeom>
        </p:spPr>
      </p:pic>
      <p:sp>
        <p:nvSpPr>
          <p:cNvPr id="5" name="Text Box 7">
            <a:extLst>
              <a:ext uri="{FF2B5EF4-FFF2-40B4-BE49-F238E27FC236}">
                <a16:creationId xmlns:a16="http://schemas.microsoft.com/office/drawing/2014/main" id="{28F29AED-DCB3-81B5-56B3-80BD3BEF4F69}"/>
              </a:ext>
            </a:extLst>
          </p:cNvPr>
          <p:cNvSpPr txBox="1">
            <a:spLocks noChangeArrowheads="1"/>
          </p:cNvSpPr>
          <p:nvPr/>
        </p:nvSpPr>
        <p:spPr bwMode="auto">
          <a:xfrm>
            <a:off x="8086330" y="2837465"/>
            <a:ext cx="3616972" cy="147315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Sara M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Tolaney</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MPH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Division of Breast Oncology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Susan F Smith Center for Women's Cancers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Senior Physician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6" name="Picture 5">
            <a:extLst>
              <a:ext uri="{FF2B5EF4-FFF2-40B4-BE49-F238E27FC236}">
                <a16:creationId xmlns:a16="http://schemas.microsoft.com/office/drawing/2014/main" id="{0C6BBD24-EC09-9AE6-9FEA-EB49A7B43E4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744074" y="2837465"/>
            <a:ext cx="1261872" cy="1261872"/>
          </a:xfrm>
          <a:prstGeom prst="rect">
            <a:avLst/>
          </a:prstGeom>
        </p:spPr>
      </p:pic>
      <p:sp>
        <p:nvSpPr>
          <p:cNvPr id="11" name="Title 1">
            <a:extLst>
              <a:ext uri="{FF2B5EF4-FFF2-40B4-BE49-F238E27FC236}">
                <a16:creationId xmlns:a16="http://schemas.microsoft.com/office/drawing/2014/main" id="{B3FC14A1-FEE7-1109-2E92-8CA071743C1D}"/>
              </a:ext>
            </a:extLst>
          </p:cNvPr>
          <p:cNvSpPr txBox="1">
            <a:spLocks/>
          </p:cNvSpPr>
          <p:nvPr/>
        </p:nvSpPr>
        <p:spPr bwMode="auto">
          <a:xfrm>
            <a:off x="695400" y="706432"/>
            <a:ext cx="4752528" cy="4295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CASE PRESENTERS</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3" name="Title 1">
            <a:extLst>
              <a:ext uri="{FF2B5EF4-FFF2-40B4-BE49-F238E27FC236}">
                <a16:creationId xmlns:a16="http://schemas.microsoft.com/office/drawing/2014/main" id="{4D6A934C-A8A9-5875-3CC1-B29C35A86ED4}"/>
              </a:ext>
            </a:extLst>
          </p:cNvPr>
          <p:cNvSpPr txBox="1">
            <a:spLocks/>
          </p:cNvSpPr>
          <p:nvPr/>
        </p:nvSpPr>
        <p:spPr bwMode="auto">
          <a:xfrm>
            <a:off x="6960096" y="706432"/>
            <a:ext cx="4752528" cy="4295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CASE DISCUSSANTS</a:t>
            </a:r>
          </a:p>
        </p:txBody>
      </p:sp>
    </p:spTree>
    <p:custDataLst>
      <p:tags r:id="rId1"/>
    </p:custDataLst>
    <p:extLst>
      <p:ext uri="{BB962C8B-B14F-4D97-AF65-F5344CB8AC3E}">
        <p14:creationId xmlns:p14="http://schemas.microsoft.com/office/powerpoint/2010/main" val="1572495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8FF5A8-D8E7-38E3-081C-F1291A6979CF}"/>
              </a:ext>
            </a:extLst>
          </p:cNvPr>
          <p:cNvSpPr txBox="1"/>
          <p:nvPr/>
        </p:nvSpPr>
        <p:spPr>
          <a:xfrm>
            <a:off x="288032" y="15280"/>
            <a:ext cx="11352584" cy="954107"/>
          </a:xfrm>
          <a:prstGeom prst="rect">
            <a:avLst/>
          </a:prstGeom>
          <a:noFill/>
        </p:spPr>
        <p:txBody>
          <a:bodyPr wrap="square" rtlCol="0">
            <a:spAutoFit/>
          </a:bodyPr>
          <a:lstStyle/>
          <a:p>
            <a:pPr defTabSz="914400" fontAlgn="auto">
              <a:spcBef>
                <a:spcPts val="0"/>
              </a:spcBef>
              <a:spcAft>
                <a:spcPts val="0"/>
              </a:spcAft>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A 59-year-old woman with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mTNBC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who received up-front pembrolizumab/chemotherapy</a:t>
            </a:r>
            <a:r>
              <a:rPr lang="en-US" sz="2800" dirty="0">
                <a:solidFill>
                  <a:prstClr val="black"/>
                </a:solidFill>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29D53BF8-471E-B5F0-95E7-DEF8275D46B6}"/>
              </a:ext>
            </a:extLst>
          </p:cNvPr>
          <p:cNvGrpSpPr/>
          <p:nvPr/>
        </p:nvGrpSpPr>
        <p:grpSpPr>
          <a:xfrm>
            <a:off x="720844" y="1074072"/>
            <a:ext cx="11083228" cy="5019224"/>
            <a:chOff x="720844" y="860519"/>
            <a:chExt cx="11083228" cy="5019224"/>
          </a:xfrm>
        </p:grpSpPr>
        <p:sp>
          <p:nvSpPr>
            <p:cNvPr id="2" name="TextBox 1">
              <a:extLst>
                <a:ext uri="{FF2B5EF4-FFF2-40B4-BE49-F238E27FC236}">
                  <a16:creationId xmlns:a16="http://schemas.microsoft.com/office/drawing/2014/main" id="{BE32460B-8DEB-F5E1-72F5-261D7539B9AA}"/>
                </a:ext>
              </a:extLst>
            </p:cNvPr>
            <p:cNvSpPr txBox="1"/>
            <p:nvPr/>
          </p:nvSpPr>
          <p:spPr>
            <a:xfrm>
              <a:off x="722132" y="860519"/>
              <a:ext cx="10901832"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59-year-old woman with history of a left-sided stage IA (pT1c pN0) ER/PR+, HER2- IDC diagnosed in 2016, MammaPrint low-risk, s/p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partial mastectomy, adjuvant RT and endocrine therapy with an AI until summer 2023</a:t>
              </a:r>
            </a:p>
          </p:txBody>
        </p:sp>
        <p:pic>
          <p:nvPicPr>
            <p:cNvPr id="3" name="Picture 2" descr="A close-up of a brain scan&#10;&#10;Description automatically generated">
              <a:extLst>
                <a:ext uri="{FF2B5EF4-FFF2-40B4-BE49-F238E27FC236}">
                  <a16:creationId xmlns:a16="http://schemas.microsoft.com/office/drawing/2014/main" id="{DF7027E0-6852-27A9-B6A0-53452802F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32" y="2792507"/>
              <a:ext cx="2660147" cy="3087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A mri of a brain&#10;&#10;Description automatically generated">
              <a:extLst>
                <a:ext uri="{FF2B5EF4-FFF2-40B4-BE49-F238E27FC236}">
                  <a16:creationId xmlns:a16="http://schemas.microsoft.com/office/drawing/2014/main" id="{ED8788CE-F4DA-9AA0-67D7-4EB742380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325" y="2792507"/>
              <a:ext cx="2287041" cy="30872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close-up of a mri scan&#10;&#10;Description automatically generated">
              <a:extLst>
                <a:ext uri="{FF2B5EF4-FFF2-40B4-BE49-F238E27FC236}">
                  <a16:creationId xmlns:a16="http://schemas.microsoft.com/office/drawing/2014/main" id="{68DD0686-794F-C3B9-8E27-ECC314B36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412" y="2792507"/>
              <a:ext cx="2277034" cy="30872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B464440-DF81-CFAA-6A5F-94956ABD5359}"/>
                </a:ext>
              </a:extLst>
            </p:cNvPr>
            <p:cNvSpPr txBox="1"/>
            <p:nvPr/>
          </p:nvSpPr>
          <p:spPr>
            <a:xfrm>
              <a:off x="720844" y="1949931"/>
              <a:ext cx="11083228"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August 2023 - Presented with headache and dizziness and seizure-like activity</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MRI brain 8/7/2023:</a:t>
              </a:r>
            </a:p>
          </p:txBody>
        </p:sp>
      </p:grpSp>
    </p:spTree>
    <p:extLst>
      <p:ext uri="{BB962C8B-B14F-4D97-AF65-F5344CB8AC3E}">
        <p14:creationId xmlns:p14="http://schemas.microsoft.com/office/powerpoint/2010/main" val="3567617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C479D7-D1C2-E68B-4926-974958631C0D}"/>
              </a:ext>
            </a:extLst>
          </p:cNvPr>
          <p:cNvSpPr txBox="1"/>
          <p:nvPr/>
        </p:nvSpPr>
        <p:spPr>
          <a:xfrm>
            <a:off x="632320" y="876776"/>
            <a:ext cx="11011250"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CT CAP revealed a LUL lung nodule, mediastinal adenopathy and an adrenal nodule</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A close-up of an x-ray of a lung&#10;&#10;Description automatically generated">
            <a:extLst>
              <a:ext uri="{FF2B5EF4-FFF2-40B4-BE49-F238E27FC236}">
                <a16:creationId xmlns:a16="http://schemas.microsoft.com/office/drawing/2014/main" id="{2E8AC215-FE9B-BC21-97F3-DFA2D25B8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769" y="1340286"/>
            <a:ext cx="3133201" cy="25207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close-up of a chest x-ray&#10;&#10;Description automatically generated">
            <a:extLst>
              <a:ext uri="{FF2B5EF4-FFF2-40B4-BE49-F238E27FC236}">
                <a16:creationId xmlns:a16="http://schemas.microsoft.com/office/drawing/2014/main" id="{4AC8C902-0539-19B8-4812-3D0D8E532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304" y="1350730"/>
            <a:ext cx="3282723" cy="2510318"/>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30B56538-36FB-B3AC-081F-B246FDE126FD}"/>
              </a:ext>
            </a:extLst>
          </p:cNvPr>
          <p:cNvSpPr/>
          <p:nvPr/>
        </p:nvSpPr>
        <p:spPr>
          <a:xfrm rot="10800000">
            <a:off x="8046263" y="2557166"/>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23F2167-9EE9-C19C-3313-1E0F1E8B10A7}"/>
              </a:ext>
            </a:extLst>
          </p:cNvPr>
          <p:cNvSpPr txBox="1"/>
          <p:nvPr/>
        </p:nvSpPr>
        <p:spPr>
          <a:xfrm>
            <a:off x="632319" y="3991704"/>
            <a:ext cx="11434989" cy="267765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Biopsy of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adrenal nodule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was consistent with metastatic carcinoma:</a:t>
            </a:r>
          </a:p>
          <a:p>
            <a:pPr marL="800100" marR="0" lvl="1" indent="-34290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GATA3+ and Keratin-7+</a:t>
            </a:r>
          </a:p>
          <a:p>
            <a:pPr marL="800100" marR="0" lvl="1" indent="-34290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Keratin-20-, TTF-1-,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napsin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p40-, synaptophysin- and chromogranin-negative</a:t>
            </a:r>
          </a:p>
          <a:p>
            <a:pPr marL="800100" marR="0" lvl="1" indent="-34290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Ki-67 &gt;90%</a:t>
            </a:r>
          </a:p>
          <a:p>
            <a:pPr marL="800100" marR="0" lvl="1" indent="-34290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ER&lt;1%, PR&lt;1%, HER2 0  on IHC</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PD-L1 negative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TMB=18 mut/Mb</a:t>
            </a:r>
          </a:p>
        </p:txBody>
      </p:sp>
      <p:sp>
        <p:nvSpPr>
          <p:cNvPr id="8" name="Arrow: Right 7">
            <a:extLst>
              <a:ext uri="{FF2B5EF4-FFF2-40B4-BE49-F238E27FC236}">
                <a16:creationId xmlns:a16="http://schemas.microsoft.com/office/drawing/2014/main" id="{D97ECE51-8855-8089-DFAE-CFD31095FF25}"/>
              </a:ext>
            </a:extLst>
          </p:cNvPr>
          <p:cNvSpPr/>
          <p:nvPr/>
        </p:nvSpPr>
        <p:spPr>
          <a:xfrm rot="10800000">
            <a:off x="3609885" y="2634921"/>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720F368-E96E-DFA0-5278-45EA2668D3E9}"/>
              </a:ext>
            </a:extLst>
          </p:cNvPr>
          <p:cNvSpPr txBox="1"/>
          <p:nvPr/>
        </p:nvSpPr>
        <p:spPr>
          <a:xfrm>
            <a:off x="288032" y="-45387"/>
            <a:ext cx="11352584" cy="954107"/>
          </a:xfrm>
          <a:prstGeom prst="rect">
            <a:avLst/>
          </a:prstGeom>
          <a:noFill/>
        </p:spPr>
        <p:txBody>
          <a:bodyPr wrap="square" rtlCol="0">
            <a:spAutoFit/>
          </a:bodyPr>
          <a:lstStyle/>
          <a:p>
            <a:pPr defTabSz="914400" fontAlgn="auto">
              <a:spcBef>
                <a:spcPts val="0"/>
              </a:spcBef>
              <a:spcAft>
                <a:spcPts val="0"/>
              </a:spcAft>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A 59-year-old woman with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mTNBC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who received up-front pembrolizumab/chemotherapy (continued)</a:t>
            </a:r>
            <a:r>
              <a:rPr lang="en-US" sz="2800" dirty="0">
                <a:solidFill>
                  <a:prstClr val="black"/>
                </a:solidFill>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547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C479D7-D1C2-E68B-4926-974958631C0D}"/>
              </a:ext>
            </a:extLst>
          </p:cNvPr>
          <p:cNvSpPr txBox="1"/>
          <p:nvPr/>
        </p:nvSpPr>
        <p:spPr>
          <a:xfrm>
            <a:off x="632320" y="836712"/>
            <a:ext cx="11011250"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CT CAP revealed a LUL lung nodule, mediastinal adenopathy and an adrenal nodule</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A close-up of an x-ray of a lung&#10;&#10;Description automatically generated">
            <a:extLst>
              <a:ext uri="{FF2B5EF4-FFF2-40B4-BE49-F238E27FC236}">
                <a16:creationId xmlns:a16="http://schemas.microsoft.com/office/drawing/2014/main" id="{2E8AC215-FE9B-BC21-97F3-DFA2D25B8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769" y="1268278"/>
            <a:ext cx="3133201" cy="25207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close-up of a chest x-ray&#10;&#10;Description automatically generated">
            <a:extLst>
              <a:ext uri="{FF2B5EF4-FFF2-40B4-BE49-F238E27FC236}">
                <a16:creationId xmlns:a16="http://schemas.microsoft.com/office/drawing/2014/main" id="{4AC8C902-0539-19B8-4812-3D0D8E532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304" y="1278722"/>
            <a:ext cx="3282723" cy="2510318"/>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30B56538-36FB-B3AC-081F-B246FDE126FD}"/>
              </a:ext>
            </a:extLst>
          </p:cNvPr>
          <p:cNvSpPr/>
          <p:nvPr/>
        </p:nvSpPr>
        <p:spPr>
          <a:xfrm rot="10800000">
            <a:off x="8046263" y="2557166"/>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23F2167-9EE9-C19C-3313-1E0F1E8B10A7}"/>
              </a:ext>
            </a:extLst>
          </p:cNvPr>
          <p:cNvSpPr txBox="1"/>
          <p:nvPr/>
        </p:nvSpPr>
        <p:spPr>
          <a:xfrm>
            <a:off x="632319" y="3919696"/>
            <a:ext cx="11434989" cy="267765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Biopsy of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adrenal nodule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was consistent with metastatic carcinoma:</a:t>
            </a:r>
          </a:p>
          <a:p>
            <a:pPr marL="800100" marR="0" lvl="1" indent="-34290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GATA3+ and Keratin-7+</a:t>
            </a:r>
          </a:p>
          <a:p>
            <a:pPr marL="800100" marR="0" lvl="1" indent="-34290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Keratin-20-, TTF-1-,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napsin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p40-, synaptophysin- and chromogranin-negative</a:t>
            </a:r>
          </a:p>
          <a:p>
            <a:pPr marL="800100" marR="0" lvl="1" indent="-34290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Ki-67 &gt;90%</a:t>
            </a:r>
          </a:p>
          <a:p>
            <a:pPr marL="800100" marR="0" lvl="1" indent="-34290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ER&lt;1%, PR&lt;1%, HER2 0  on IHC</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PD-L1 negative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TMB=18 mut/Mb</a:t>
            </a:r>
          </a:p>
        </p:txBody>
      </p:sp>
      <p:sp>
        <p:nvSpPr>
          <p:cNvPr id="7" name="Rectangle 6">
            <a:extLst>
              <a:ext uri="{FF2B5EF4-FFF2-40B4-BE49-F238E27FC236}">
                <a16:creationId xmlns:a16="http://schemas.microsoft.com/office/drawing/2014/main" id="{16C436CE-76C8-4716-4900-D1D271464AA0}"/>
              </a:ext>
            </a:extLst>
          </p:cNvPr>
          <p:cNvSpPr/>
          <p:nvPr/>
        </p:nvSpPr>
        <p:spPr>
          <a:xfrm>
            <a:off x="1445304" y="5793788"/>
            <a:ext cx="9809018" cy="8035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Overall consistent with metastatic carcinoma of breast origin, triple negative</a:t>
            </a:r>
          </a:p>
        </p:txBody>
      </p:sp>
      <p:sp>
        <p:nvSpPr>
          <p:cNvPr id="8" name="Arrow: Right 7">
            <a:extLst>
              <a:ext uri="{FF2B5EF4-FFF2-40B4-BE49-F238E27FC236}">
                <a16:creationId xmlns:a16="http://schemas.microsoft.com/office/drawing/2014/main" id="{D97ECE51-8855-8089-DFAE-CFD31095FF25}"/>
              </a:ext>
            </a:extLst>
          </p:cNvPr>
          <p:cNvSpPr/>
          <p:nvPr/>
        </p:nvSpPr>
        <p:spPr>
          <a:xfrm rot="10800000">
            <a:off x="3609885" y="2634921"/>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720F368-E96E-DFA0-5278-45EA2668D3E9}"/>
              </a:ext>
            </a:extLst>
          </p:cNvPr>
          <p:cNvSpPr txBox="1"/>
          <p:nvPr/>
        </p:nvSpPr>
        <p:spPr>
          <a:xfrm>
            <a:off x="288032" y="-45387"/>
            <a:ext cx="11352584" cy="954107"/>
          </a:xfrm>
          <a:prstGeom prst="rect">
            <a:avLst/>
          </a:prstGeom>
          <a:noFill/>
        </p:spPr>
        <p:txBody>
          <a:bodyPr wrap="square" rtlCol="0">
            <a:spAutoFit/>
          </a:bodyPr>
          <a:lstStyle/>
          <a:p>
            <a:pPr defTabSz="914400" fontAlgn="auto">
              <a:spcBef>
                <a:spcPts val="0"/>
              </a:spcBef>
              <a:spcAft>
                <a:spcPts val="0"/>
              </a:spcAft>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A 59-year-old woman with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mTNBC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who received up-front pembrolizumab/chemotherapy (continued)</a:t>
            </a:r>
            <a:r>
              <a:rPr lang="en-US" sz="2800" dirty="0">
                <a:solidFill>
                  <a:prstClr val="black"/>
                </a:solidFill>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813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F9F710-2FBD-7F93-BEF4-BD224D04E3A2}"/>
              </a:ext>
            </a:extLst>
          </p:cNvPr>
          <p:cNvSpPr txBox="1"/>
          <p:nvPr/>
        </p:nvSpPr>
        <p:spPr>
          <a:xfrm>
            <a:off x="436177" y="860519"/>
            <a:ext cx="11205595"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Started on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Nab</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-paclitaxel plus Pembrolizumab (based on high TMB) </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PET-CT 3 months later showed response to therapy </a:t>
            </a:r>
          </a:p>
        </p:txBody>
      </p:sp>
      <p:pic>
        <p:nvPicPr>
          <p:cNvPr id="8" name="Picture 7">
            <a:extLst>
              <a:ext uri="{FF2B5EF4-FFF2-40B4-BE49-F238E27FC236}">
                <a16:creationId xmlns:a16="http://schemas.microsoft.com/office/drawing/2014/main" id="{56FFAE24-48D9-03FF-56B3-4C01B47FD196}"/>
              </a:ext>
            </a:extLst>
          </p:cNvPr>
          <p:cNvPicPr>
            <a:picLocks noChangeAspect="1"/>
          </p:cNvPicPr>
          <p:nvPr/>
        </p:nvPicPr>
        <p:blipFill>
          <a:blip r:embed="rId2"/>
          <a:stretch>
            <a:fillRect/>
          </a:stretch>
        </p:blipFill>
        <p:spPr>
          <a:xfrm>
            <a:off x="8879235" y="2883983"/>
            <a:ext cx="2890888" cy="3744604"/>
          </a:xfrm>
          <a:prstGeom prst="rect">
            <a:avLst/>
          </a:prstGeom>
        </p:spPr>
      </p:pic>
      <p:sp>
        <p:nvSpPr>
          <p:cNvPr id="10" name="TextBox 9">
            <a:extLst>
              <a:ext uri="{FF2B5EF4-FFF2-40B4-BE49-F238E27FC236}">
                <a16:creationId xmlns:a16="http://schemas.microsoft.com/office/drawing/2014/main" id="{639E60EF-B9D5-4447-880C-CB04E3D96DE4}"/>
              </a:ext>
            </a:extLst>
          </p:cNvPr>
          <p:cNvSpPr txBox="1"/>
          <p:nvPr/>
        </p:nvSpPr>
        <p:spPr>
          <a:xfrm>
            <a:off x="436178" y="2165955"/>
            <a:ext cx="11205594"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 months later, was found down at home and MRI brain was done in the ED:</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E88A896-BCE7-54F3-46C3-DF7D37615DA8}"/>
              </a:ext>
            </a:extLst>
          </p:cNvPr>
          <p:cNvSpPr txBox="1"/>
          <p:nvPr/>
        </p:nvSpPr>
        <p:spPr>
          <a:xfrm>
            <a:off x="436177" y="2759646"/>
            <a:ext cx="11423314" cy="39703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Left frontal lobe mass resection:</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Metastatic carcinoma: GATA3+, CK7+, TRPS1 patchy, weak +</a:t>
            </a:r>
          </a:p>
          <a:p>
            <a:pPr marL="1257300" marR="0" lvl="2"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TTF-1, CK20, Synaptophysin negative</a:t>
            </a:r>
          </a:p>
          <a:p>
            <a:pPr marL="1257300" marR="0" lvl="2"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Ki-67 ~80%</a:t>
            </a:r>
          </a:p>
          <a:p>
            <a:pPr marL="1257300" marR="0" lvl="2"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ER, PR neg, HER2 0</a:t>
            </a:r>
          </a:p>
          <a:p>
            <a:pPr marL="1257300" marR="0" lvl="2"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Oncomine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714500" marR="0" lvl="3"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RB1 mutation p.R556* </a:t>
            </a:r>
          </a:p>
          <a:p>
            <a:pPr marL="1714500" marR="0" lvl="3"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TP53 mutation p.T155N</a:t>
            </a:r>
          </a:p>
          <a:p>
            <a:pPr marL="1714500" marR="0" lvl="3"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5q region copy number LOSS </a:t>
            </a:r>
          </a:p>
          <a:p>
            <a:pPr marL="1714500" marR="0" lvl="3"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7q region (BRAF) copy number GAIN (~5 copies) </a:t>
            </a:r>
          </a:p>
          <a:p>
            <a:pPr marL="1714500" marR="0" lvl="3"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8p region copy number LOSS </a:t>
            </a:r>
          </a:p>
          <a:p>
            <a:pPr marL="1714500" marR="0" lvl="3"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TMB = 19.2 mut/Mb </a:t>
            </a:r>
          </a:p>
        </p:txBody>
      </p:sp>
      <p:sp>
        <p:nvSpPr>
          <p:cNvPr id="3" name="TextBox 2">
            <a:extLst>
              <a:ext uri="{FF2B5EF4-FFF2-40B4-BE49-F238E27FC236}">
                <a16:creationId xmlns:a16="http://schemas.microsoft.com/office/drawing/2014/main" id="{32BFB3B9-FBFD-4D02-6D6A-D89EFF6647A4}"/>
              </a:ext>
            </a:extLst>
          </p:cNvPr>
          <p:cNvSpPr txBox="1"/>
          <p:nvPr/>
        </p:nvSpPr>
        <p:spPr>
          <a:xfrm>
            <a:off x="288032" y="-45387"/>
            <a:ext cx="11352584" cy="954107"/>
          </a:xfrm>
          <a:prstGeom prst="rect">
            <a:avLst/>
          </a:prstGeom>
          <a:noFill/>
        </p:spPr>
        <p:txBody>
          <a:bodyPr wrap="square" rtlCol="0">
            <a:spAutoFit/>
          </a:bodyPr>
          <a:lstStyle/>
          <a:p>
            <a:pPr defTabSz="914400" fontAlgn="auto">
              <a:spcBef>
                <a:spcPts val="0"/>
              </a:spcBef>
              <a:spcAft>
                <a:spcPts val="0"/>
              </a:spcAft>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A 59-year-old woman with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mTNBC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who received up-front pembrolizumab/chemotherapy (continued)</a:t>
            </a:r>
            <a:r>
              <a:rPr lang="en-US" sz="2800" dirty="0">
                <a:solidFill>
                  <a:prstClr val="black"/>
                </a:solidFill>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855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C67788D-8BE0-24C3-5D45-D993A545044C}"/>
              </a:ext>
            </a:extLst>
          </p:cNvPr>
          <p:cNvGrpSpPr/>
          <p:nvPr/>
        </p:nvGrpSpPr>
        <p:grpSpPr>
          <a:xfrm>
            <a:off x="643995" y="878587"/>
            <a:ext cx="11205595" cy="5646757"/>
            <a:chOff x="643995" y="807095"/>
            <a:chExt cx="11205595" cy="5646757"/>
          </a:xfrm>
        </p:grpSpPr>
        <p:pic>
          <p:nvPicPr>
            <p:cNvPr id="3074" name="Picture 2" descr="A close up of a chest x-ray&#10;&#10;Description automatically generated">
              <a:extLst>
                <a:ext uri="{FF2B5EF4-FFF2-40B4-BE49-F238E27FC236}">
                  <a16:creationId xmlns:a16="http://schemas.microsoft.com/office/drawing/2014/main" id="{A756E7B0-B80F-8040-32EB-A62D4174D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95" y="1232066"/>
              <a:ext cx="4301212" cy="25792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 close-up of a chest x-ray&#10;&#10;Description automatically generated">
              <a:extLst>
                <a:ext uri="{FF2B5EF4-FFF2-40B4-BE49-F238E27FC236}">
                  <a16:creationId xmlns:a16="http://schemas.microsoft.com/office/drawing/2014/main" id="{4AD10969-5152-5A30-33B1-8902314BD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634" y="1232065"/>
              <a:ext cx="2981297" cy="23953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close up of a chest x-ray&#10;&#10;Description automatically generated">
              <a:extLst>
                <a:ext uri="{FF2B5EF4-FFF2-40B4-BE49-F238E27FC236}">
                  <a16:creationId xmlns:a16="http://schemas.microsoft.com/office/drawing/2014/main" id="{D28312C5-80BB-3994-876A-1DEA58195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8423" y="1232066"/>
              <a:ext cx="2930742" cy="239531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A close-up of a ct scan&#10;&#10;Description automatically generated">
              <a:extLst>
                <a:ext uri="{FF2B5EF4-FFF2-40B4-BE49-F238E27FC236}">
                  <a16:creationId xmlns:a16="http://schemas.microsoft.com/office/drawing/2014/main" id="{643F2E23-08D3-B297-0799-77ADFF82C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995" y="4205951"/>
              <a:ext cx="3038475" cy="2247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560A33-C928-DF32-D6DC-041EDD629D29}"/>
                </a:ext>
              </a:extLst>
            </p:cNvPr>
            <p:cNvSpPr txBox="1"/>
            <p:nvPr/>
          </p:nvSpPr>
          <p:spPr>
            <a:xfrm>
              <a:off x="643995" y="807095"/>
              <a:ext cx="11205595"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Systemic restaging with a PET CT at the same time showed the following:</a:t>
              </a:r>
            </a:p>
          </p:txBody>
        </p:sp>
        <p:sp>
          <p:nvSpPr>
            <p:cNvPr id="4" name="TextBox 3">
              <a:extLst>
                <a:ext uri="{FF2B5EF4-FFF2-40B4-BE49-F238E27FC236}">
                  <a16:creationId xmlns:a16="http://schemas.microsoft.com/office/drawing/2014/main" id="{5875260E-C918-66CB-2649-8C1901DCAC21}"/>
                </a:ext>
              </a:extLst>
            </p:cNvPr>
            <p:cNvSpPr txBox="1"/>
            <p:nvPr/>
          </p:nvSpPr>
          <p:spPr>
            <a:xfrm>
              <a:off x="3941377" y="4139585"/>
              <a:ext cx="7717788"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ECOG Performance status = 1 after 2 weeks in rehab</a:t>
              </a:r>
            </a:p>
          </p:txBody>
        </p:sp>
      </p:grpSp>
      <p:sp>
        <p:nvSpPr>
          <p:cNvPr id="6" name="TextBox 5">
            <a:extLst>
              <a:ext uri="{FF2B5EF4-FFF2-40B4-BE49-F238E27FC236}">
                <a16:creationId xmlns:a16="http://schemas.microsoft.com/office/drawing/2014/main" id="{5EFF198E-AF7D-5832-3A58-44981CE5D566}"/>
              </a:ext>
            </a:extLst>
          </p:cNvPr>
          <p:cNvSpPr txBox="1"/>
          <p:nvPr/>
        </p:nvSpPr>
        <p:spPr>
          <a:xfrm>
            <a:off x="288032" y="-45387"/>
            <a:ext cx="11352584" cy="954107"/>
          </a:xfrm>
          <a:prstGeom prst="rect">
            <a:avLst/>
          </a:prstGeom>
          <a:noFill/>
        </p:spPr>
        <p:txBody>
          <a:bodyPr wrap="square" rtlCol="0">
            <a:spAutoFit/>
          </a:bodyPr>
          <a:lstStyle/>
          <a:p>
            <a:pPr defTabSz="914400" fontAlgn="auto">
              <a:spcBef>
                <a:spcPts val="0"/>
              </a:spcBef>
              <a:spcAft>
                <a:spcPts val="0"/>
              </a:spcAft>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A 59-year-old woman with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mTNBC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who received up-front pembrolizumab/chemotherapy (continued)</a:t>
            </a:r>
            <a:r>
              <a:rPr lang="en-US" sz="2800" dirty="0">
                <a:solidFill>
                  <a:prstClr val="black"/>
                </a:solidFill>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919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C798E76-D0E8-87FF-E23B-8E9A2EA3AB3C}"/>
              </a:ext>
            </a:extLst>
          </p:cNvPr>
          <p:cNvGrpSpPr/>
          <p:nvPr/>
        </p:nvGrpSpPr>
        <p:grpSpPr>
          <a:xfrm>
            <a:off x="643995" y="878587"/>
            <a:ext cx="11205595" cy="5646757"/>
            <a:chOff x="643995" y="807095"/>
            <a:chExt cx="11205595" cy="5646757"/>
          </a:xfrm>
        </p:grpSpPr>
        <p:pic>
          <p:nvPicPr>
            <p:cNvPr id="3074" name="Picture 2" descr="A close up of a chest x-ray&#10;&#10;Description automatically generated">
              <a:extLst>
                <a:ext uri="{FF2B5EF4-FFF2-40B4-BE49-F238E27FC236}">
                  <a16:creationId xmlns:a16="http://schemas.microsoft.com/office/drawing/2014/main" id="{A756E7B0-B80F-8040-32EB-A62D4174D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95" y="1232066"/>
              <a:ext cx="4301212" cy="25792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 close-up of a chest x-ray&#10;&#10;Description automatically generated">
              <a:extLst>
                <a:ext uri="{FF2B5EF4-FFF2-40B4-BE49-F238E27FC236}">
                  <a16:creationId xmlns:a16="http://schemas.microsoft.com/office/drawing/2014/main" id="{4AD10969-5152-5A30-33B1-8902314BD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634" y="1232065"/>
              <a:ext cx="2981297" cy="23953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close up of a chest x-ray&#10;&#10;Description automatically generated">
              <a:extLst>
                <a:ext uri="{FF2B5EF4-FFF2-40B4-BE49-F238E27FC236}">
                  <a16:creationId xmlns:a16="http://schemas.microsoft.com/office/drawing/2014/main" id="{D28312C5-80BB-3994-876A-1DEA58195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8423" y="1232066"/>
              <a:ext cx="2930742" cy="239531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A close-up of a ct scan&#10;&#10;Description automatically generated">
              <a:extLst>
                <a:ext uri="{FF2B5EF4-FFF2-40B4-BE49-F238E27FC236}">
                  <a16:creationId xmlns:a16="http://schemas.microsoft.com/office/drawing/2014/main" id="{643F2E23-08D3-B297-0799-77ADFF82C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995" y="4205951"/>
              <a:ext cx="3038475" cy="2247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2560A33-C928-DF32-D6DC-041EDD629D29}"/>
                </a:ext>
              </a:extLst>
            </p:cNvPr>
            <p:cNvSpPr txBox="1"/>
            <p:nvPr/>
          </p:nvSpPr>
          <p:spPr>
            <a:xfrm>
              <a:off x="643995" y="807095"/>
              <a:ext cx="11205595"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Systemic restaging with a PET CT at the same time showed the following:</a:t>
              </a:r>
            </a:p>
          </p:txBody>
        </p:sp>
        <p:sp>
          <p:nvSpPr>
            <p:cNvPr id="3" name="Rectangle 2">
              <a:extLst>
                <a:ext uri="{FF2B5EF4-FFF2-40B4-BE49-F238E27FC236}">
                  <a16:creationId xmlns:a16="http://schemas.microsoft.com/office/drawing/2014/main" id="{788C7E60-152F-EB21-B2B4-C1345DD9D42D}"/>
                </a:ext>
              </a:extLst>
            </p:cNvPr>
            <p:cNvSpPr/>
            <p:nvPr/>
          </p:nvSpPr>
          <p:spPr>
            <a:xfrm>
              <a:off x="4131802" y="5391136"/>
              <a:ext cx="7717788" cy="10342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What is the next step in the management </a:t>
              </a: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of her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mTNBC</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5875260E-C918-66CB-2649-8C1901DCAC21}"/>
                </a:ext>
              </a:extLst>
            </p:cNvPr>
            <p:cNvSpPr txBox="1"/>
            <p:nvPr/>
          </p:nvSpPr>
          <p:spPr>
            <a:xfrm>
              <a:off x="3941377" y="4139585"/>
              <a:ext cx="7717788"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ECOG Performance status = 1 after 2 weeks in rehab</a:t>
              </a:r>
            </a:p>
          </p:txBody>
        </p:sp>
      </p:grpSp>
      <p:sp>
        <p:nvSpPr>
          <p:cNvPr id="5" name="TextBox 4">
            <a:extLst>
              <a:ext uri="{FF2B5EF4-FFF2-40B4-BE49-F238E27FC236}">
                <a16:creationId xmlns:a16="http://schemas.microsoft.com/office/drawing/2014/main" id="{04CF8E5E-D0EC-A20A-E068-2676766668F3}"/>
              </a:ext>
            </a:extLst>
          </p:cNvPr>
          <p:cNvSpPr txBox="1"/>
          <p:nvPr/>
        </p:nvSpPr>
        <p:spPr>
          <a:xfrm>
            <a:off x="288032" y="-45387"/>
            <a:ext cx="11352584" cy="954107"/>
          </a:xfrm>
          <a:prstGeom prst="rect">
            <a:avLst/>
          </a:prstGeom>
          <a:noFill/>
        </p:spPr>
        <p:txBody>
          <a:bodyPr wrap="square" rtlCol="0">
            <a:spAutoFit/>
          </a:bodyPr>
          <a:lstStyle/>
          <a:p>
            <a:pPr defTabSz="914400" fontAlgn="auto">
              <a:spcBef>
                <a:spcPts val="0"/>
              </a:spcBef>
              <a:spcAft>
                <a:spcPts val="0"/>
              </a:spcAft>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A 59-year-old woman with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mTNBC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who received up-front pembrolizumab/chemotherapy (continued)</a:t>
            </a:r>
            <a:r>
              <a:rPr lang="en-US" sz="2800" dirty="0">
                <a:solidFill>
                  <a:prstClr val="black"/>
                </a:solidFill>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67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D3356-E6A2-1EDD-A04C-36D4A10737B0}"/>
              </a:ext>
            </a:extLst>
          </p:cNvPr>
          <p:cNvSpPr/>
          <p:nvPr/>
        </p:nvSpPr>
        <p:spPr bwMode="auto">
          <a:xfrm>
            <a:off x="623391" y="2662435"/>
            <a:ext cx="10801201" cy="55054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623392" y="1438299"/>
            <a:ext cx="10729192" cy="4799013"/>
          </a:xfrm>
        </p:spPr>
        <p:txBody>
          <a:bodyPr/>
          <a:lstStyle/>
          <a:p>
            <a:pPr marL="98425" indent="0">
              <a:lnSpc>
                <a:spcPct val="100000"/>
              </a:lnSpc>
              <a:spcBef>
                <a:spcPts val="2000"/>
              </a:spcBef>
              <a:spcAft>
                <a:spcPts val="600"/>
              </a:spcAft>
              <a:buNone/>
            </a:pPr>
            <a:r>
              <a:rPr lang="en-US" sz="2200" dirty="0">
                <a:solidFill>
                  <a:schemeClr val="tx1"/>
                </a:solidFill>
              </a:rPr>
              <a:t>Introduction: Overview of metastatic triple-negative breast cancer (</a:t>
            </a:r>
            <a:r>
              <a:rPr lang="en-US" sz="2200" dirty="0" err="1">
                <a:solidFill>
                  <a:schemeClr val="tx1"/>
                </a:solidFill>
              </a:rPr>
              <a:t>mTNBC</a:t>
            </a:r>
            <a:r>
              <a:rPr lang="en-US" sz="2200" dirty="0">
                <a:solidFill>
                  <a:schemeClr val="tx1"/>
                </a:solidFill>
              </a:rPr>
              <a:t>)</a:t>
            </a:r>
          </a:p>
          <a:p>
            <a:pPr marL="98425" indent="0">
              <a:lnSpc>
                <a:spcPct val="100000"/>
              </a:lnSpc>
              <a:spcBef>
                <a:spcPts val="2000"/>
              </a:spcBef>
              <a:spcAft>
                <a:spcPts val="600"/>
              </a:spcAft>
              <a:buNone/>
            </a:pPr>
            <a:r>
              <a:rPr lang="en-US" sz="2200" dirty="0">
                <a:solidFill>
                  <a:schemeClr val="tx1"/>
                </a:solidFill>
              </a:rPr>
              <a:t>Module 1: First-line treatment of </a:t>
            </a:r>
            <a:r>
              <a:rPr lang="en-US" sz="2200" dirty="0" err="1">
                <a:solidFill>
                  <a:schemeClr val="tx1"/>
                </a:solidFill>
              </a:rPr>
              <a:t>mTNBC</a:t>
            </a:r>
            <a:r>
              <a:rPr lang="en-US" sz="2200" dirty="0">
                <a:solidFill>
                  <a:schemeClr val="tx1"/>
                </a:solidFill>
              </a:rPr>
              <a:t> – Chemotherapy with or without immunotherapy</a:t>
            </a:r>
          </a:p>
          <a:p>
            <a:pPr marL="98425" indent="0">
              <a:lnSpc>
                <a:spcPct val="100000"/>
              </a:lnSpc>
              <a:spcBef>
                <a:spcPts val="2000"/>
              </a:spcBef>
              <a:spcAft>
                <a:spcPts val="600"/>
              </a:spcAft>
              <a:buNone/>
            </a:pPr>
            <a:r>
              <a:rPr lang="en-US" sz="2200" dirty="0">
                <a:solidFill>
                  <a:schemeClr val="bg1"/>
                </a:solidFill>
              </a:rPr>
              <a:t>Module 2: Antibody-drug conjugates in the management of </a:t>
            </a:r>
            <a:r>
              <a:rPr lang="en-US" sz="2200" dirty="0" err="1">
                <a:solidFill>
                  <a:schemeClr val="bg1"/>
                </a:solidFill>
              </a:rPr>
              <a:t>mTNBC</a:t>
            </a:r>
            <a:endParaRPr lang="en-US" sz="2200" dirty="0">
              <a:solidFill>
                <a:schemeClr val="bg1"/>
              </a:solidFill>
            </a:endParaRPr>
          </a:p>
          <a:p>
            <a:pPr marL="98425" marR="0" lvl="0" indent="0" algn="l" defTabSz="412750" rtl="0" eaLnBrk="0" fontAlgn="base" latinLnBrk="0" hangingPunct="0">
              <a:lnSpc>
                <a:spcPct val="100000"/>
              </a:lnSpc>
              <a:spcBef>
                <a:spcPts val="2000"/>
              </a:spcBef>
              <a:spcAft>
                <a:spcPts val="600"/>
              </a:spcAft>
              <a:buClr>
                <a:srgbClr val="000000"/>
              </a:buClr>
              <a:buSzPct val="100000"/>
              <a:buFont typeface="Arial" pitchFamily="-72" charset="0"/>
              <a:buNone/>
              <a:tabLst/>
              <a:defRPr/>
            </a:pPr>
            <a:r>
              <a:rPr lang="en-US" sz="2200" dirty="0">
                <a:solidFill>
                  <a:schemeClr val="tx1"/>
                </a:solidFill>
              </a:rPr>
              <a:t>Module 3: PARP inhibition </a:t>
            </a:r>
            <a:r>
              <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rPr>
              <a:t>for the treatment of </a:t>
            </a:r>
            <a:r>
              <a:rPr kumimoji="0" lang="en-US" sz="2200" b="1" i="0" u="none" strike="noStrike" kern="0" cap="none" spc="0" normalizeH="0" baseline="0" noProof="0" dirty="0" err="1">
                <a:ln>
                  <a:noFill/>
                </a:ln>
                <a:solidFill>
                  <a:srgbClr val="000000"/>
                </a:solidFill>
                <a:effectLst/>
                <a:uLnTx/>
                <a:uFillTx/>
                <a:latin typeface="Calibri" charset="0"/>
                <a:ea typeface="MS PGothic" pitchFamily="34" charset="-128"/>
              </a:rPr>
              <a:t>mTNBC</a:t>
            </a:r>
            <a:endParaRPr lang="en-US" sz="2200" dirty="0">
              <a:solidFill>
                <a:srgbClr val="FF40FF"/>
              </a:solidFill>
            </a:endParaRPr>
          </a:p>
          <a:p>
            <a:pPr marL="98425" indent="0">
              <a:lnSpc>
                <a:spcPct val="100000"/>
              </a:lnSpc>
              <a:spcBef>
                <a:spcPts val="2000"/>
              </a:spcBef>
              <a:spcAft>
                <a:spcPts val="0"/>
              </a:spcAft>
              <a:buNone/>
            </a:pPr>
            <a:endParaRPr lang="en-US" sz="2200" dirty="0">
              <a:solidFill>
                <a:schemeClr val="tx1"/>
              </a:solidFill>
            </a:endParaRPr>
          </a:p>
        </p:txBody>
      </p:sp>
    </p:spTree>
    <p:extLst>
      <p:ext uri="{BB962C8B-B14F-4D97-AF65-F5344CB8AC3E}">
        <p14:creationId xmlns:p14="http://schemas.microsoft.com/office/powerpoint/2010/main" val="360328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50B-246A-A723-E2D4-63A782391E64}"/>
              </a:ext>
            </a:extLst>
          </p:cNvPr>
          <p:cNvSpPr>
            <a:spLocks noGrp="1"/>
          </p:cNvSpPr>
          <p:nvPr>
            <p:ph type="title"/>
          </p:nvPr>
        </p:nvSpPr>
        <p:spPr>
          <a:xfrm>
            <a:off x="912286" y="118153"/>
            <a:ext cx="10358967" cy="1143000"/>
          </a:xfrm>
        </p:spPr>
        <p:txBody>
          <a:bodyPr/>
          <a:lstStyle/>
          <a:p>
            <a:br>
              <a:rPr lang="en-US" sz="2800" kern="1200" dirty="0">
                <a:solidFill>
                  <a:srgbClr val="0432FF"/>
                </a:solidFill>
                <a:latin typeface="Calibri" panose="020F0502020204030204" pitchFamily="34" charset="0"/>
                <a:ea typeface="MS PGothic" charset="0"/>
                <a:cs typeface="Calibri" panose="020F0502020204030204" pitchFamily="34" charset="0"/>
              </a:rPr>
            </a:br>
            <a:r>
              <a:rPr lang="en-US" sz="2800" kern="1200" dirty="0">
                <a:solidFill>
                  <a:srgbClr val="0432FF"/>
                </a:solidFill>
                <a:latin typeface="Calibri" panose="020F0502020204030204" pitchFamily="34" charset="0"/>
                <a:ea typeface="MS PGothic" charset="0"/>
                <a:cs typeface="Calibri" panose="020F0502020204030204" pitchFamily="34" charset="0"/>
              </a:rPr>
              <a:t>Key Data Sets</a:t>
            </a:r>
            <a:br>
              <a:rPr lang="en-US" sz="2800" kern="1200" dirty="0">
                <a:solidFill>
                  <a:srgbClr val="0432FF"/>
                </a:solidFill>
                <a:latin typeface="Calibri" panose="020F0502020204030204" pitchFamily="34" charset="0"/>
                <a:ea typeface="MS PGothic" charset="0"/>
                <a:cs typeface="Calibri" panose="020F0502020204030204" pitchFamily="34" charset="0"/>
              </a:rPr>
            </a:br>
            <a: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Antibody-drug conjugates: Sacituzumab govitecan</a:t>
            </a:r>
            <a:b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6580F240-FC3E-7053-BC64-12981189B19D}"/>
              </a:ext>
            </a:extLst>
          </p:cNvPr>
          <p:cNvSpPr>
            <a:spLocks noGrp="1"/>
          </p:cNvSpPr>
          <p:nvPr>
            <p:ph idx="1"/>
          </p:nvPr>
        </p:nvSpPr>
        <p:spPr>
          <a:xfrm>
            <a:off x="912285" y="1362097"/>
            <a:ext cx="10080259" cy="4799013"/>
          </a:xfrm>
        </p:spPr>
        <p:txBody>
          <a:bodyPr/>
          <a:lstStyle/>
          <a:p>
            <a:pPr marL="285750" indent="-285750">
              <a:lnSpc>
                <a:spcPct val="100000"/>
              </a:lnSpc>
              <a:spcBef>
                <a:spcPts val="0"/>
              </a:spcBef>
              <a:spcAft>
                <a:spcPts val="0"/>
              </a:spcAft>
            </a:pPr>
            <a:r>
              <a:rPr lang="en-US" sz="2000" b="0" kern="100" dirty="0" err="1">
                <a:effectLst/>
                <a:latin typeface="+mn-lt"/>
                <a:ea typeface="Calibri" panose="020F0502020204030204" pitchFamily="34" charset="0"/>
                <a:cs typeface="Times New Roman" panose="02020603050405020304" pitchFamily="18" charset="0"/>
              </a:rPr>
              <a:t>Schlam</a:t>
            </a:r>
            <a:r>
              <a:rPr lang="en-US" sz="2000" b="0" kern="100" dirty="0">
                <a:effectLst/>
                <a:latin typeface="+mn-lt"/>
                <a:ea typeface="Calibri" panose="020F0502020204030204" pitchFamily="34" charset="0"/>
                <a:cs typeface="Times New Roman" panose="02020603050405020304" pitchFamily="18" charset="0"/>
              </a:rPr>
              <a:t> I et al. Next-generation</a:t>
            </a:r>
            <a:r>
              <a:rPr lang="en-US" sz="2000" b="0" kern="100" dirty="0">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antibody-drug conjugates for breast cancer: Moving beyond HER2 and TROP2. </a:t>
            </a:r>
            <a:r>
              <a:rPr lang="en-US" sz="2000" b="0" i="1" kern="100" dirty="0">
                <a:effectLst/>
                <a:latin typeface="+mn-lt"/>
                <a:ea typeface="Calibri" panose="020F0502020204030204" pitchFamily="34" charset="0"/>
                <a:cs typeface="Times New Roman" panose="02020603050405020304" pitchFamily="18" charset="0"/>
              </a:rPr>
              <a:t>Crit Rev Oncol </a:t>
            </a:r>
            <a:r>
              <a:rPr lang="en-US" sz="2000" b="0" i="1" kern="100" dirty="0" err="1">
                <a:effectLst/>
                <a:latin typeface="+mn-lt"/>
                <a:ea typeface="Calibri" panose="020F0502020204030204" pitchFamily="34" charset="0"/>
                <a:cs typeface="Times New Roman" panose="02020603050405020304" pitchFamily="18" charset="0"/>
              </a:rPr>
              <a:t>Hematol</a:t>
            </a:r>
            <a:r>
              <a:rPr lang="en-US" sz="2000" b="0" i="1" kern="100" dirty="0">
                <a:effectLst/>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2023;190:104090. </a:t>
            </a:r>
          </a:p>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Tarantino P et al. Optimizing the safety of antibody-drug conjugates for patients with solid </a:t>
            </a:r>
            <a:r>
              <a:rPr lang="en-US" sz="2000" b="0" kern="100" dirty="0" err="1">
                <a:effectLst/>
                <a:latin typeface="+mn-lt"/>
                <a:ea typeface="Calibri" panose="020F0502020204030204" pitchFamily="34" charset="0"/>
                <a:cs typeface="Times New Roman" panose="02020603050405020304" pitchFamily="18" charset="0"/>
              </a:rPr>
              <a:t>tumours</a:t>
            </a:r>
            <a:r>
              <a:rPr lang="en-US" sz="2000" b="0" kern="100" dirty="0">
                <a:effectLst/>
                <a:latin typeface="+mn-lt"/>
                <a:ea typeface="Calibri" panose="020F0502020204030204" pitchFamily="34" charset="0"/>
                <a:cs typeface="Times New Roman" panose="02020603050405020304" pitchFamily="18" charset="0"/>
              </a:rPr>
              <a:t>. </a:t>
            </a:r>
            <a:r>
              <a:rPr lang="en-US" sz="2000" b="0" i="1" kern="100" dirty="0">
                <a:effectLst/>
                <a:latin typeface="+mn-lt"/>
                <a:ea typeface="Calibri" panose="020F0502020204030204" pitchFamily="34" charset="0"/>
                <a:cs typeface="Times New Roman" panose="02020603050405020304" pitchFamily="18" charset="0"/>
              </a:rPr>
              <a:t>Nat Rev Clin Oncol </a:t>
            </a:r>
            <a:r>
              <a:rPr lang="en-US" sz="2000" b="0" kern="100" dirty="0">
                <a:effectLst/>
                <a:latin typeface="+mn-lt"/>
                <a:ea typeface="Calibri" panose="020F0502020204030204" pitchFamily="34" charset="0"/>
                <a:cs typeface="Times New Roman" panose="02020603050405020304" pitchFamily="18" charset="0"/>
              </a:rPr>
              <a:t>2023;20(8):558-76. </a:t>
            </a:r>
          </a:p>
          <a:p>
            <a:pPr marL="0" indent="0">
              <a:lnSpc>
                <a:spcPct val="100000"/>
              </a:lnSpc>
              <a:spcBef>
                <a:spcPts val="0"/>
              </a:spcBef>
              <a:spcAft>
                <a:spcPts val="0"/>
              </a:spcAft>
              <a:buNone/>
            </a:pPr>
            <a:endParaRPr lang="en-US" sz="2000" b="0" kern="100" dirty="0">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Chen N et al. The evolving therapeutic landscape of antibody-drug conjugates in breast cancer. </a:t>
            </a:r>
            <a:r>
              <a:rPr lang="en-US" sz="2000" b="0" i="1" kern="100" dirty="0">
                <a:effectLst/>
                <a:latin typeface="+mn-lt"/>
                <a:ea typeface="Calibri" panose="020F0502020204030204" pitchFamily="34" charset="0"/>
                <a:cs typeface="Times New Roman" panose="02020603050405020304" pitchFamily="18" charset="0"/>
              </a:rPr>
              <a:t>Expert Rev Anticancer </a:t>
            </a:r>
            <a:r>
              <a:rPr lang="en-US" sz="2000" b="0" i="1" kern="100" dirty="0" err="1">
                <a:effectLst/>
                <a:latin typeface="+mn-lt"/>
                <a:ea typeface="Calibri" panose="020F0502020204030204" pitchFamily="34" charset="0"/>
                <a:cs typeface="Times New Roman" panose="02020603050405020304" pitchFamily="18" charset="0"/>
              </a:rPr>
              <a:t>Ther</a:t>
            </a:r>
            <a:r>
              <a:rPr lang="en-US" sz="2000" b="0" i="1" kern="100" dirty="0">
                <a:effectLst/>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2022;22(12):1325-31. </a:t>
            </a:r>
          </a:p>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err="1">
                <a:effectLst/>
                <a:latin typeface="+mn-lt"/>
                <a:ea typeface="Calibri" panose="020F0502020204030204" pitchFamily="34" charset="0"/>
                <a:cs typeface="Times New Roman" panose="02020603050405020304" pitchFamily="18" charset="0"/>
              </a:rPr>
              <a:t>Schlam</a:t>
            </a:r>
            <a:r>
              <a:rPr lang="en-US" sz="2000" b="0" kern="100" dirty="0">
                <a:effectLst/>
                <a:latin typeface="+mn-lt"/>
                <a:ea typeface="Calibri" panose="020F0502020204030204" pitchFamily="34" charset="0"/>
                <a:cs typeface="Times New Roman" panose="02020603050405020304" pitchFamily="18" charset="0"/>
              </a:rPr>
              <a:t> I et al. Managing adverse events of sacituzumab</a:t>
            </a:r>
            <a:r>
              <a:rPr lang="en-US" sz="2000" b="0" kern="100" dirty="0">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govitecan. </a:t>
            </a:r>
            <a:r>
              <a:rPr lang="en-US" sz="2000" b="0" i="1" kern="100" dirty="0">
                <a:effectLst/>
                <a:latin typeface="+mn-lt"/>
                <a:ea typeface="Calibri" panose="020F0502020204030204" pitchFamily="34" charset="0"/>
                <a:cs typeface="Times New Roman" panose="02020603050405020304" pitchFamily="18" charset="0"/>
              </a:rPr>
              <a:t>Expert </a:t>
            </a:r>
            <a:r>
              <a:rPr lang="en-US" sz="2000" b="0" i="1" kern="100" dirty="0" err="1">
                <a:effectLst/>
                <a:latin typeface="+mn-lt"/>
                <a:ea typeface="Calibri" panose="020F0502020204030204" pitchFamily="34" charset="0"/>
                <a:cs typeface="Times New Roman" panose="02020603050405020304" pitchFamily="18" charset="0"/>
              </a:rPr>
              <a:t>Opin</a:t>
            </a:r>
            <a:r>
              <a:rPr lang="en-US" sz="2000" b="0" i="1" kern="100" dirty="0">
                <a:effectLst/>
                <a:latin typeface="+mn-lt"/>
                <a:ea typeface="Calibri" panose="020F0502020204030204" pitchFamily="34" charset="0"/>
                <a:cs typeface="Times New Roman" panose="02020603050405020304" pitchFamily="18" charset="0"/>
              </a:rPr>
              <a:t> Biol </a:t>
            </a:r>
            <a:r>
              <a:rPr lang="en-US" sz="2000" b="0" i="1" kern="100" dirty="0" err="1">
                <a:effectLst/>
                <a:latin typeface="+mn-lt"/>
                <a:ea typeface="Calibri" panose="020F0502020204030204" pitchFamily="34" charset="0"/>
                <a:cs typeface="Times New Roman" panose="02020603050405020304" pitchFamily="18" charset="0"/>
              </a:rPr>
              <a:t>Ther</a:t>
            </a:r>
            <a:r>
              <a:rPr lang="en-US" sz="2000" b="0" i="1" kern="100" dirty="0">
                <a:effectLst/>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2023;23(11):1103-11. </a:t>
            </a:r>
          </a:p>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err="1">
                <a:effectLst/>
                <a:latin typeface="+mn-lt"/>
                <a:ea typeface="Calibri" panose="020F0502020204030204" pitchFamily="34" charset="0"/>
                <a:cs typeface="Times New Roman" panose="02020603050405020304" pitchFamily="18" charset="0"/>
              </a:rPr>
              <a:t>Bardia</a:t>
            </a:r>
            <a:r>
              <a:rPr lang="en-US" sz="2000" b="0" kern="100" dirty="0">
                <a:effectLst/>
                <a:latin typeface="+mn-lt"/>
                <a:ea typeface="Calibri" panose="020F0502020204030204" pitchFamily="34" charset="0"/>
                <a:cs typeface="Times New Roman" panose="02020603050405020304" pitchFamily="18" charset="0"/>
              </a:rPr>
              <a:t> A et al. Final results from the randomized phase III ASCENT clinical trial in metastatic triple-negative breast cancer and association of outcomes by human epidermal growth factor receptor 2 and trophoblast cell surface antigen 2 expression. </a:t>
            </a:r>
            <a:r>
              <a:rPr lang="en-US" sz="2000" b="0" i="1" kern="100" dirty="0">
                <a:effectLst/>
                <a:latin typeface="+mn-lt"/>
                <a:ea typeface="Calibri" panose="020F0502020204030204" pitchFamily="34" charset="0"/>
                <a:cs typeface="Times New Roman" panose="02020603050405020304" pitchFamily="18" charset="0"/>
              </a:rPr>
              <a:t>J Clin Oncol </a:t>
            </a:r>
            <a:r>
              <a:rPr lang="en-US" sz="2000" b="0" kern="100" dirty="0">
                <a:effectLst/>
                <a:latin typeface="+mn-lt"/>
                <a:ea typeface="Calibri" panose="020F0502020204030204" pitchFamily="34" charset="0"/>
                <a:cs typeface="Times New Roman" panose="02020603050405020304" pitchFamily="18" charset="0"/>
              </a:rPr>
              <a:t>2024;[Online ahead of print].</a:t>
            </a:r>
            <a:endParaRPr lang="en-US" sz="1800" b="0" kern="100" dirty="0">
              <a:latin typeface="+mn-lt"/>
              <a:ea typeface="Calibri" panose="020F0502020204030204" pitchFamily="34" charset="0"/>
              <a:cs typeface="Times New Roman" panose="02020603050405020304" pitchFamily="18" charset="0"/>
            </a:endParaRPr>
          </a:p>
          <a:p>
            <a:endParaRPr lang="en-US" sz="1800" b="0" dirty="0">
              <a:latin typeface="+mn-lt"/>
            </a:endParaRPr>
          </a:p>
        </p:txBody>
      </p:sp>
    </p:spTree>
    <p:extLst>
      <p:ext uri="{BB962C8B-B14F-4D97-AF65-F5344CB8AC3E}">
        <p14:creationId xmlns:p14="http://schemas.microsoft.com/office/powerpoint/2010/main" val="1627636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50B-246A-A723-E2D4-63A782391E64}"/>
              </a:ext>
            </a:extLst>
          </p:cNvPr>
          <p:cNvSpPr>
            <a:spLocks noGrp="1"/>
          </p:cNvSpPr>
          <p:nvPr>
            <p:ph type="title"/>
          </p:nvPr>
        </p:nvSpPr>
        <p:spPr>
          <a:xfrm>
            <a:off x="912286" y="118153"/>
            <a:ext cx="10358967" cy="1143000"/>
          </a:xfrm>
        </p:spPr>
        <p:txBody>
          <a:bodyPr/>
          <a:lstStyle/>
          <a:p>
            <a:br>
              <a:rPr lang="en-US" sz="2800" kern="1200" dirty="0">
                <a:solidFill>
                  <a:srgbClr val="0432FF"/>
                </a:solidFill>
                <a:latin typeface="Calibri" panose="020F0502020204030204" pitchFamily="34" charset="0"/>
                <a:ea typeface="MS PGothic" charset="0"/>
                <a:cs typeface="Calibri" panose="020F0502020204030204" pitchFamily="34" charset="0"/>
              </a:rPr>
            </a:br>
            <a:r>
              <a:rPr lang="en-US" sz="2800" kern="1200" dirty="0">
                <a:solidFill>
                  <a:srgbClr val="0432FF"/>
                </a:solidFill>
                <a:latin typeface="Calibri" panose="020F0502020204030204" pitchFamily="34" charset="0"/>
                <a:ea typeface="MS PGothic" charset="0"/>
                <a:cs typeface="Calibri" panose="020F0502020204030204" pitchFamily="34" charset="0"/>
              </a:rPr>
              <a:t>Key Data Sets</a:t>
            </a:r>
            <a:br>
              <a:rPr lang="en-US" sz="2800" kern="1200" dirty="0">
                <a:solidFill>
                  <a:srgbClr val="0432FF"/>
                </a:solidFill>
                <a:latin typeface="Calibri" panose="020F0502020204030204" pitchFamily="34" charset="0"/>
                <a:ea typeface="MS PGothic" charset="0"/>
                <a:cs typeface="Calibri" panose="020F0502020204030204" pitchFamily="34" charset="0"/>
              </a:rPr>
            </a:br>
            <a: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Antibody-drug conjugates: Sacituzumab govitecan (continued)</a:t>
            </a:r>
            <a:b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6580F240-FC3E-7053-BC64-12981189B19D}"/>
              </a:ext>
            </a:extLst>
          </p:cNvPr>
          <p:cNvSpPr>
            <a:spLocks noGrp="1"/>
          </p:cNvSpPr>
          <p:nvPr>
            <p:ph idx="1"/>
          </p:nvPr>
        </p:nvSpPr>
        <p:spPr>
          <a:xfrm>
            <a:off x="912285" y="1505318"/>
            <a:ext cx="10358967" cy="4799013"/>
          </a:xfrm>
        </p:spPr>
        <p:txBody>
          <a:bodyPr/>
          <a:lstStyle/>
          <a:p>
            <a:pPr marL="285750" indent="-285750">
              <a:lnSpc>
                <a:spcPct val="100000"/>
              </a:lnSpc>
              <a:spcBef>
                <a:spcPts val="0"/>
              </a:spcBef>
              <a:spcAft>
                <a:spcPts val="0"/>
              </a:spcAft>
            </a:pPr>
            <a:r>
              <a:rPr lang="en-US" sz="2000" b="0" kern="100" dirty="0" err="1">
                <a:effectLst/>
                <a:latin typeface="+mn-lt"/>
                <a:ea typeface="Calibri" panose="020F0502020204030204" pitchFamily="34" charset="0"/>
                <a:cs typeface="Times New Roman" panose="02020603050405020304" pitchFamily="18" charset="0"/>
              </a:rPr>
              <a:t>Kalinsky</a:t>
            </a:r>
            <a:r>
              <a:rPr lang="en-US" sz="2000" b="0" kern="100" dirty="0">
                <a:effectLst/>
                <a:latin typeface="+mn-lt"/>
                <a:ea typeface="Calibri" panose="020F0502020204030204" pitchFamily="34" charset="0"/>
                <a:cs typeface="Times New Roman" panose="02020603050405020304" pitchFamily="18" charset="0"/>
              </a:rPr>
              <a:t> K et al. Real-world (RW) use patterns, effectiveness, and tolerability of sacituzumab govitecan (SG) for second-line (2L) and later treatment of metastatic triple-negative breast cancer (</a:t>
            </a:r>
            <a:r>
              <a:rPr lang="en-US" sz="2000" b="0" kern="100" dirty="0" err="1">
                <a:effectLst/>
                <a:latin typeface="+mn-lt"/>
                <a:ea typeface="Calibri" panose="020F0502020204030204" pitchFamily="34" charset="0"/>
                <a:cs typeface="Times New Roman" panose="02020603050405020304" pitchFamily="18" charset="0"/>
              </a:rPr>
              <a:t>mTNBC</a:t>
            </a:r>
            <a:r>
              <a:rPr lang="en-US" sz="2000" b="0" kern="100" dirty="0">
                <a:effectLst/>
                <a:latin typeface="+mn-lt"/>
                <a:ea typeface="Calibri" panose="020F0502020204030204" pitchFamily="34" charset="0"/>
                <a:cs typeface="Times New Roman" panose="02020603050405020304" pitchFamily="18" charset="0"/>
              </a:rPr>
              <a:t>). ESMO 2023;Abstract 393P.</a:t>
            </a:r>
          </a:p>
          <a:p>
            <a:pPr marL="285750" indent="-285750">
              <a:lnSpc>
                <a:spcPct val="100000"/>
              </a:lnSpc>
              <a:spcBef>
                <a:spcPts val="0"/>
              </a:spcBef>
              <a:spcAft>
                <a:spcPts val="0"/>
              </a:spcAft>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err="1">
                <a:effectLst/>
                <a:latin typeface="+mn-lt"/>
                <a:ea typeface="Calibri" panose="020F0502020204030204" pitchFamily="34" charset="0"/>
                <a:cs typeface="Times New Roman" panose="02020603050405020304" pitchFamily="18" charset="0"/>
              </a:rPr>
              <a:t>Bardia</a:t>
            </a:r>
            <a:r>
              <a:rPr lang="en-US" sz="2000" b="0" kern="100" dirty="0">
                <a:effectLst/>
                <a:latin typeface="+mn-lt"/>
                <a:ea typeface="Calibri" panose="020F0502020204030204" pitchFamily="34" charset="0"/>
                <a:cs typeface="Times New Roman" panose="02020603050405020304" pitchFamily="18" charset="0"/>
              </a:rPr>
              <a:t> A et al. ASCENT-03: Phase III study of sacituzumab govitecan (SG) vs treatment of physician’s choice (TPC) in first-line (1L) metastatic triple-negative breast cancer (</a:t>
            </a:r>
            <a:r>
              <a:rPr lang="en-US" sz="2000" b="0" kern="100" dirty="0" err="1">
                <a:effectLst/>
                <a:latin typeface="+mn-lt"/>
                <a:ea typeface="Calibri" panose="020F0502020204030204" pitchFamily="34" charset="0"/>
                <a:cs typeface="Times New Roman" panose="02020603050405020304" pitchFamily="18" charset="0"/>
              </a:rPr>
              <a:t>mTNBC</a:t>
            </a:r>
            <a:r>
              <a:rPr lang="en-US" sz="2000" b="0" kern="100" dirty="0">
                <a:effectLst/>
                <a:latin typeface="+mn-lt"/>
                <a:ea typeface="Calibri" panose="020F0502020204030204" pitchFamily="34" charset="0"/>
                <a:cs typeface="Times New Roman" panose="02020603050405020304" pitchFamily="18" charset="0"/>
              </a:rPr>
              <a:t>). ESMO 2022;Abstract 275TiP.</a:t>
            </a:r>
          </a:p>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endParaRPr lang="en-US" sz="2000" b="0" dirty="0">
              <a:latin typeface="+mn-lt"/>
            </a:endParaRPr>
          </a:p>
        </p:txBody>
      </p:sp>
    </p:spTree>
    <p:extLst>
      <p:ext uri="{BB962C8B-B14F-4D97-AF65-F5344CB8AC3E}">
        <p14:creationId xmlns:p14="http://schemas.microsoft.com/office/powerpoint/2010/main" val="2872802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E40C-FC10-AAD5-EEA2-792E8C93A0EB}"/>
              </a:ext>
            </a:extLst>
          </p:cNvPr>
          <p:cNvSpPr>
            <a:spLocks noGrp="1"/>
          </p:cNvSpPr>
          <p:nvPr>
            <p:ph type="title"/>
          </p:nvPr>
        </p:nvSpPr>
        <p:spPr>
          <a:xfrm>
            <a:off x="838200" y="188640"/>
            <a:ext cx="9290248" cy="1356189"/>
          </a:xfrm>
        </p:spPr>
        <p:txBody>
          <a:bodyPr>
            <a:noAutofit/>
          </a:bodyPr>
          <a:lstStyle/>
          <a:p>
            <a:r>
              <a:rPr lang="en-US" sz="2800" dirty="0"/>
              <a:t>Dr Shaikh – A 50-year-old woman with </a:t>
            </a:r>
            <a:r>
              <a:rPr lang="en-US" sz="2800" dirty="0" err="1"/>
              <a:t>mTNBC</a:t>
            </a:r>
            <a:r>
              <a:rPr lang="en-US" sz="2800" dirty="0"/>
              <a:t> treated with first-line chemotherapy/immune checkpoint inhibitor followed by </a:t>
            </a:r>
            <a:r>
              <a:rPr lang="en-US" sz="2800" dirty="0" err="1"/>
              <a:t>sacituzumab</a:t>
            </a:r>
            <a:r>
              <a:rPr lang="en-US" sz="2800" dirty="0"/>
              <a:t> </a:t>
            </a:r>
            <a:r>
              <a:rPr lang="en-US" sz="2800" dirty="0" err="1"/>
              <a:t>govitecan</a:t>
            </a:r>
            <a:r>
              <a:rPr lang="en-US" sz="2800" dirty="0"/>
              <a:t> </a:t>
            </a:r>
          </a:p>
        </p:txBody>
      </p:sp>
      <p:sp>
        <p:nvSpPr>
          <p:cNvPr id="3" name="Content Placeholder 2">
            <a:extLst>
              <a:ext uri="{FF2B5EF4-FFF2-40B4-BE49-F238E27FC236}">
                <a16:creationId xmlns:a16="http://schemas.microsoft.com/office/drawing/2014/main" id="{AC9746E0-1957-D856-6911-1A74D824115B}"/>
              </a:ext>
            </a:extLst>
          </p:cNvPr>
          <p:cNvSpPr>
            <a:spLocks noGrp="1"/>
          </p:cNvSpPr>
          <p:nvPr>
            <p:ph idx="1"/>
          </p:nvPr>
        </p:nvSpPr>
        <p:spPr>
          <a:xfrm>
            <a:off x="838200" y="1544829"/>
            <a:ext cx="10515600" cy="5007083"/>
          </a:xfrm>
        </p:spPr>
        <p:txBody>
          <a:bodyPr>
            <a:noAutofit/>
          </a:bodyPr>
          <a:lstStyle/>
          <a:p>
            <a:pPr marL="0" marR="0" indent="0">
              <a:lnSpc>
                <a:spcPct val="107000"/>
              </a:lnSpc>
              <a:spcBef>
                <a:spcPts val="0"/>
              </a:spcBef>
              <a:spcAft>
                <a:spcPts val="80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50-year-old woman with no known past medical history initially diagnosed with breast cancer in 2022 after presenting with 2 months of a growing breast mass that was becoming painful. Mammogram noted 6.8 x 5.7 cm mass, no suspicious axillary adenopathy was identified. Biopsy reported invasive ductal carcinoma, grade 3, ER 0, PR 0, HER2 0, Ki67 60%. Pt reported back pain and headaches, PET and MRI brain ordered. No evidence of brain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mets</a:t>
            </a:r>
            <a:r>
              <a:rPr lang="en-US" sz="2000" dirty="0">
                <a:effectLst/>
                <a:latin typeface="Calibri" panose="020F0502020204030204" pitchFamily="34" charset="0"/>
                <a:ea typeface="Times New Roman" panose="02020603050405020304" pitchFamily="18" charset="0"/>
                <a:cs typeface="Calibri" panose="020F0502020204030204" pitchFamily="34" charset="0"/>
              </a:rPr>
              <a:t> on MRI brain. PET identified the breast mass, which measured about 7 cm with SUV 14, there was also a 3.5 cm right hepatic lobe mass SUV 15. She had a CT-guided liver biopsy which reported metastatic carcinoma, c/w breast primary. ER/PR/HER2 0. PD-L1 CPS 40. Germline genetic testing negative. She was started on </a:t>
            </a:r>
            <a:r>
              <a:rPr lang="en-US" sz="2000" dirty="0">
                <a:latin typeface="Calibri" panose="020F0502020204030204" pitchFamily="34" charset="0"/>
                <a:ea typeface="Times New Roman" panose="02020603050405020304" pitchFamily="18" charset="0"/>
                <a:cs typeface="Calibri" panose="020F0502020204030204" pitchFamily="34" charset="0"/>
              </a:rPr>
              <a:t>paclitaxel</a:t>
            </a:r>
            <a:r>
              <a:rPr lang="en-US" sz="2000" dirty="0">
                <a:effectLst/>
                <a:latin typeface="Calibri" panose="020F0502020204030204" pitchFamily="34" charset="0"/>
                <a:ea typeface="Times New Roman" panose="02020603050405020304" pitchFamily="18" charset="0"/>
                <a:cs typeface="Calibri" panose="020F0502020204030204" pitchFamily="34" charset="0"/>
              </a:rPr>
              <a:t>/pembrolizumab. She overall tolerated treatment well. She experienced fatigue for a few days after her infusions, and mild neuropathy for which she was on gabapentin. Breast pain improved. Scans showed initial partial response which lasted for 9 months after which she developed progressive disease. That’s when she started on Sacituzumab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Govitecan</a:t>
            </a:r>
            <a:r>
              <a:rPr lang="en-US" sz="2000" dirty="0">
                <a:effectLst/>
                <a:latin typeface="Calibri" panose="020F0502020204030204" pitchFamily="34" charset="0"/>
                <a:ea typeface="Times New Roman" panose="02020603050405020304" pitchFamily="18" charset="0"/>
                <a:cs typeface="Calibri" panose="020F0502020204030204" pitchFamily="34" charset="0"/>
              </a:rPr>
              <a:t> in the second line setting. Then developed grade 2 diarrhea with the first cycle that was controlled with loperamide. She has an ongoing response to treatment and continues on SG which she has been on for 9 months so far.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1304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623392" y="1438299"/>
            <a:ext cx="10729192" cy="4799013"/>
          </a:xfrm>
        </p:spPr>
        <p:txBody>
          <a:bodyPr/>
          <a:lstStyle/>
          <a:p>
            <a:pPr marL="98425" indent="0">
              <a:lnSpc>
                <a:spcPct val="100000"/>
              </a:lnSpc>
              <a:spcBef>
                <a:spcPts val="2000"/>
              </a:spcBef>
              <a:spcAft>
                <a:spcPts val="600"/>
              </a:spcAft>
              <a:buNone/>
            </a:pPr>
            <a:r>
              <a:rPr lang="en-US" sz="2200" dirty="0">
                <a:solidFill>
                  <a:schemeClr val="tx1"/>
                </a:solidFill>
              </a:rPr>
              <a:t>Introduction: Overview of metastatic triple-negative breast cancer (</a:t>
            </a:r>
            <a:r>
              <a:rPr lang="en-US" sz="2200" dirty="0" err="1">
                <a:solidFill>
                  <a:schemeClr val="tx1"/>
                </a:solidFill>
              </a:rPr>
              <a:t>mTNBC</a:t>
            </a:r>
            <a:r>
              <a:rPr lang="en-US" sz="2200" dirty="0">
                <a:solidFill>
                  <a:schemeClr val="tx1"/>
                </a:solidFill>
              </a:rPr>
              <a:t>)</a:t>
            </a:r>
          </a:p>
          <a:p>
            <a:pPr marL="98425" indent="0">
              <a:lnSpc>
                <a:spcPct val="100000"/>
              </a:lnSpc>
              <a:spcBef>
                <a:spcPts val="2000"/>
              </a:spcBef>
              <a:spcAft>
                <a:spcPts val="600"/>
              </a:spcAft>
              <a:buNone/>
            </a:pPr>
            <a:r>
              <a:rPr lang="en-US" sz="2200" dirty="0">
                <a:solidFill>
                  <a:schemeClr val="tx1"/>
                </a:solidFill>
              </a:rPr>
              <a:t>Module 1: First-line treatment of </a:t>
            </a:r>
            <a:r>
              <a:rPr lang="en-US" sz="2200" dirty="0" err="1">
                <a:solidFill>
                  <a:schemeClr val="tx1"/>
                </a:solidFill>
              </a:rPr>
              <a:t>mTNBC</a:t>
            </a:r>
            <a:r>
              <a:rPr lang="en-US" sz="2200" dirty="0">
                <a:solidFill>
                  <a:schemeClr val="tx1"/>
                </a:solidFill>
              </a:rPr>
              <a:t> – Chemotherapy with or without immunotherapy</a:t>
            </a:r>
          </a:p>
          <a:p>
            <a:pPr marL="98425" indent="0">
              <a:lnSpc>
                <a:spcPct val="100000"/>
              </a:lnSpc>
              <a:spcBef>
                <a:spcPts val="2000"/>
              </a:spcBef>
              <a:spcAft>
                <a:spcPts val="600"/>
              </a:spcAft>
              <a:buNone/>
            </a:pPr>
            <a:r>
              <a:rPr lang="en-US" sz="2200" dirty="0">
                <a:solidFill>
                  <a:schemeClr val="tx1"/>
                </a:solidFill>
              </a:rPr>
              <a:t>Module 2: Antibody-drug conjugates in the management of </a:t>
            </a:r>
            <a:r>
              <a:rPr lang="en-US" sz="2200" dirty="0" err="1">
                <a:solidFill>
                  <a:schemeClr val="tx1"/>
                </a:solidFill>
              </a:rPr>
              <a:t>mTNBC</a:t>
            </a:r>
            <a:endParaRPr lang="en-US" sz="2200" dirty="0">
              <a:solidFill>
                <a:schemeClr val="tx1"/>
              </a:solidFill>
            </a:endParaRPr>
          </a:p>
          <a:p>
            <a:pPr marL="98425" marR="0" lvl="0" indent="0" algn="l" defTabSz="412750" rtl="0" eaLnBrk="0" fontAlgn="base" latinLnBrk="0" hangingPunct="0">
              <a:lnSpc>
                <a:spcPct val="100000"/>
              </a:lnSpc>
              <a:spcBef>
                <a:spcPts val="2000"/>
              </a:spcBef>
              <a:spcAft>
                <a:spcPts val="600"/>
              </a:spcAft>
              <a:buClr>
                <a:srgbClr val="000000"/>
              </a:buClr>
              <a:buSzPct val="100000"/>
              <a:buFont typeface="Arial" pitchFamily="-72" charset="0"/>
              <a:buNone/>
              <a:tabLst/>
              <a:defRPr/>
            </a:pPr>
            <a:r>
              <a:rPr lang="en-US" sz="2200" dirty="0">
                <a:solidFill>
                  <a:schemeClr val="tx1"/>
                </a:solidFill>
              </a:rPr>
              <a:t>Module 3: PARP inhibition </a:t>
            </a:r>
            <a:r>
              <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rPr>
              <a:t>for the treatment of </a:t>
            </a:r>
            <a:r>
              <a:rPr kumimoji="0" lang="en-US" sz="2200" b="1" i="0" u="none" strike="noStrike" kern="0" cap="none" spc="0" normalizeH="0" baseline="0" noProof="0" dirty="0" err="1">
                <a:ln>
                  <a:noFill/>
                </a:ln>
                <a:solidFill>
                  <a:srgbClr val="000000"/>
                </a:solidFill>
                <a:effectLst/>
                <a:uLnTx/>
                <a:uFillTx/>
                <a:latin typeface="Calibri" charset="0"/>
                <a:ea typeface="MS PGothic" pitchFamily="34" charset="-128"/>
              </a:rPr>
              <a:t>mTNBC</a:t>
            </a:r>
            <a:endParaRPr lang="en-US" sz="2200" dirty="0">
              <a:solidFill>
                <a:srgbClr val="FF40FF"/>
              </a:solidFill>
            </a:endParaRPr>
          </a:p>
          <a:p>
            <a:pPr marL="98425" indent="0">
              <a:lnSpc>
                <a:spcPct val="100000"/>
              </a:lnSpc>
              <a:spcBef>
                <a:spcPts val="2000"/>
              </a:spcBef>
              <a:spcAft>
                <a:spcPts val="0"/>
              </a:spcAft>
              <a:buNone/>
            </a:pPr>
            <a:endParaRPr lang="en-US" sz="2200" dirty="0">
              <a:solidFill>
                <a:schemeClr val="tx1"/>
              </a:solidFill>
            </a:endParaRPr>
          </a:p>
        </p:txBody>
      </p:sp>
    </p:spTree>
    <p:extLst>
      <p:ext uri="{BB962C8B-B14F-4D97-AF65-F5344CB8AC3E}">
        <p14:creationId xmlns:p14="http://schemas.microsoft.com/office/powerpoint/2010/main" val="2301300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CCD38-6456-998C-70CB-9F5993B447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95D77-A0B1-4730-2244-9C28333F69E4}"/>
              </a:ext>
            </a:extLst>
          </p:cNvPr>
          <p:cNvSpPr>
            <a:spLocks noGrp="1"/>
          </p:cNvSpPr>
          <p:nvPr>
            <p:ph idx="1"/>
          </p:nvPr>
        </p:nvSpPr>
        <p:spPr>
          <a:xfrm>
            <a:off x="251209" y="954593"/>
            <a:ext cx="11792111" cy="5647492"/>
          </a:xfrm>
        </p:spPr>
        <p:txBody>
          <a:bodyPr>
            <a:noAutofit/>
          </a:bodyPr>
          <a:lstStyle/>
          <a:p>
            <a:pPr marL="0" indent="0">
              <a:lnSpc>
                <a:spcPct val="100000"/>
              </a:lnSpc>
              <a:spcBef>
                <a:spcPts val="0"/>
              </a:spcBef>
              <a:buNone/>
            </a:pPr>
            <a:r>
              <a:rPr lang="en-US" sz="1800" dirty="0">
                <a:latin typeface="Arial" panose="020B0604020202020204" pitchFamily="34" charset="0"/>
                <a:cs typeface="Arial" panose="020B0604020202020204" pitchFamily="34" charset="0"/>
              </a:rPr>
              <a:t>37yoF with h/o right breast cancer dx in 2021 (3.0cm grade 3 IDC, ER+ 71-80%, PR+ 61-70%, HER2 neg (IHC 1+), 1/4 SLN, pT2N1a, Oncotype 29 s/p TC x 4, radiation, tamoxifen x 18mo stopped 9/21) now with a diagnosis of </a:t>
            </a:r>
            <a:r>
              <a:rPr lang="en-US" sz="1800" dirty="0" err="1">
                <a:latin typeface="Arial" panose="020B0604020202020204" pitchFamily="34" charset="0"/>
                <a:cs typeface="Arial" panose="020B0604020202020204" pitchFamily="34" charset="0"/>
              </a:rPr>
              <a:t>mTNBC</a:t>
            </a:r>
            <a:r>
              <a:rPr lang="en-US" sz="1800" dirty="0">
                <a:latin typeface="Arial" panose="020B0604020202020204" pitchFamily="34" charset="0"/>
                <a:cs typeface="Arial" panose="020B0604020202020204" pitchFamily="34" charset="0"/>
              </a:rPr>
              <a:t> (diagnosed 11/23) to liver, LN, bone, malignant effusions, PD-L1 negative, no germline genetic mutations)</a:t>
            </a:r>
          </a:p>
          <a:p>
            <a:pPr marL="0" indent="0">
              <a:lnSpc>
                <a:spcPct val="100000"/>
              </a:lnSpc>
              <a:spcBef>
                <a:spcPts val="0"/>
              </a:spcBef>
              <a:buNone/>
            </a:pPr>
            <a:endParaRPr lang="en-US" sz="1000" dirty="0">
              <a:latin typeface="Arial" panose="020B0604020202020204" pitchFamily="34" charset="0"/>
              <a:cs typeface="Arial" panose="020B0604020202020204" pitchFamily="34" charset="0"/>
            </a:endParaRPr>
          </a:p>
          <a:p>
            <a:pPr marL="0" indent="0">
              <a:lnSpc>
                <a:spcPct val="100000"/>
              </a:lnSpc>
              <a:spcBef>
                <a:spcPts val="0"/>
              </a:spcBef>
              <a:buNone/>
            </a:pPr>
            <a:endParaRPr lang="en-US" sz="400"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u="sng" dirty="0">
                <a:latin typeface="Arial" panose="020B0604020202020204" pitchFamily="34" charset="0"/>
                <a:cs typeface="Arial" panose="020B0604020202020204" pitchFamily="34" charset="0"/>
              </a:rPr>
              <a:t>Right breast cancer</a:t>
            </a:r>
            <a:r>
              <a:rPr lang="en-US" sz="1800" b="1" dirty="0">
                <a:latin typeface="Arial" panose="020B0604020202020204" pitchFamily="34" charset="0"/>
                <a:cs typeface="Arial" panose="020B0604020202020204" pitchFamily="34" charset="0"/>
              </a:rPr>
              <a:t>:</a:t>
            </a:r>
          </a:p>
          <a:p>
            <a:pPr>
              <a:lnSpc>
                <a:spcPct val="100000"/>
              </a:lnSpc>
              <a:spcBef>
                <a:spcPts val="0"/>
              </a:spcBef>
            </a:pPr>
            <a:r>
              <a:rPr lang="en-US" sz="1800" b="1" dirty="0">
                <a:latin typeface="Arial" panose="020B0604020202020204" pitchFamily="34" charset="0"/>
                <a:cs typeface="Arial" panose="020B0604020202020204" pitchFamily="34" charset="0"/>
              </a:rPr>
              <a:t>3/21: </a:t>
            </a:r>
            <a:r>
              <a:rPr lang="en-US" sz="1800" dirty="0">
                <a:latin typeface="Arial" panose="020B0604020202020204" pitchFamily="34" charset="0"/>
                <a:cs typeface="Arial" panose="020B0604020202020204" pitchFamily="34" charset="0"/>
              </a:rPr>
              <a:t>S/p Right lumpectomy and SLNB with 3.0 cm grade 3 IDC, ER+ 71-80%, PR+ 61-70%, HER2 neg (IHC 0), 1/4 SLN with 3mm deposit, no ECE pT2N1a. Oncotype 29. </a:t>
            </a:r>
          </a:p>
          <a:p>
            <a:pPr>
              <a:lnSpc>
                <a:spcPct val="100000"/>
              </a:lnSpc>
              <a:spcBef>
                <a:spcPts val="0"/>
              </a:spcBef>
            </a:pPr>
            <a:r>
              <a:rPr lang="en-US" sz="1800" b="1" dirty="0">
                <a:latin typeface="Arial" panose="020B0604020202020204" pitchFamily="34" charset="0"/>
                <a:cs typeface="Arial" panose="020B0604020202020204" pitchFamily="34" charset="0"/>
              </a:rPr>
              <a:t>3/21: </a:t>
            </a:r>
            <a:r>
              <a:rPr lang="en-US" sz="1800" dirty="0">
                <a:latin typeface="Arial" panose="020B0604020202020204" pitchFamily="34" charset="0"/>
                <a:cs typeface="Arial" panose="020B0604020202020204" pitchFamily="34" charset="0"/>
              </a:rPr>
              <a:t>Germline genetic testing: No pathogenic mutations</a:t>
            </a:r>
          </a:p>
          <a:p>
            <a:pPr>
              <a:lnSpc>
                <a:spcPct val="100000"/>
              </a:lnSpc>
              <a:spcBef>
                <a:spcPts val="0"/>
              </a:spcBef>
            </a:pPr>
            <a:r>
              <a:rPr lang="en-US" sz="1800" b="1" dirty="0">
                <a:latin typeface="Arial" panose="020B0604020202020204" pitchFamily="34" charset="0"/>
                <a:cs typeface="Arial" panose="020B0604020202020204" pitchFamily="34" charset="0"/>
              </a:rPr>
              <a:t>5/21: Adjuvant TC x 4</a:t>
            </a:r>
          </a:p>
          <a:p>
            <a:pPr>
              <a:lnSpc>
                <a:spcPct val="100000"/>
              </a:lnSpc>
              <a:spcBef>
                <a:spcPts val="0"/>
              </a:spcBef>
            </a:pPr>
            <a:r>
              <a:rPr lang="en-US" sz="1800" b="1" dirty="0">
                <a:latin typeface="Arial" panose="020B0604020202020204" pitchFamily="34" charset="0"/>
                <a:cs typeface="Arial" panose="020B0604020202020204" pitchFamily="34" charset="0"/>
              </a:rPr>
              <a:t>8/21: </a:t>
            </a:r>
            <a:r>
              <a:rPr lang="en-US" sz="1800" dirty="0">
                <a:latin typeface="Arial" panose="020B0604020202020204" pitchFamily="34" charset="0"/>
                <a:cs typeface="Arial" panose="020B0604020202020204" pitchFamily="34" charset="0"/>
              </a:rPr>
              <a:t>Adjuvant radiation to breast and LN</a:t>
            </a:r>
          </a:p>
          <a:p>
            <a:pPr>
              <a:lnSpc>
                <a:spcPct val="100000"/>
              </a:lnSpc>
              <a:spcBef>
                <a:spcPts val="0"/>
              </a:spcBef>
            </a:pPr>
            <a:r>
              <a:rPr lang="en-US" sz="1800" b="1" dirty="0">
                <a:latin typeface="Arial" panose="020B0604020202020204" pitchFamily="34" charset="0"/>
                <a:cs typeface="Arial" panose="020B0604020202020204" pitchFamily="34" charset="0"/>
              </a:rPr>
              <a:t>8/21: Started on OFS/AI but didn’t tolerate (joint pains, hot flashes)</a:t>
            </a:r>
          </a:p>
          <a:p>
            <a:pPr>
              <a:lnSpc>
                <a:spcPct val="100000"/>
              </a:lnSpc>
              <a:spcBef>
                <a:spcPts val="0"/>
              </a:spcBef>
            </a:pPr>
            <a:r>
              <a:rPr lang="en-US" sz="1800" b="1" dirty="0">
                <a:latin typeface="Arial" panose="020B0604020202020204" pitchFamily="34" charset="0"/>
                <a:cs typeface="Arial" panose="020B0604020202020204" pitchFamily="34" charset="0"/>
              </a:rPr>
              <a:t>9/21-9/23: Switched to tamoxifen. </a:t>
            </a:r>
            <a:r>
              <a:rPr lang="en-US" sz="1800" dirty="0">
                <a:latin typeface="Arial" panose="020B0604020202020204" pitchFamily="34" charset="0"/>
                <a:cs typeface="Arial" panose="020B0604020202020204" pitchFamily="34" charset="0"/>
              </a:rPr>
              <a:t>Stopped due to intolerance (hot flashes, mood changes) after 2 yrs.</a:t>
            </a:r>
          </a:p>
          <a:p>
            <a:pPr marL="0" indent="0">
              <a:lnSpc>
                <a:spcPct val="100000"/>
              </a:lnSpc>
              <a:spcBef>
                <a:spcPts val="0"/>
              </a:spcBef>
              <a:buNone/>
            </a:pPr>
            <a:endParaRPr lang="en-US" sz="1000" dirty="0">
              <a:latin typeface="Arial" panose="020B0604020202020204" pitchFamily="34" charset="0"/>
              <a:cs typeface="Arial" panose="020B0604020202020204" pitchFamily="34" charset="0"/>
            </a:endParaRPr>
          </a:p>
          <a:p>
            <a:pPr marL="0" indent="0">
              <a:lnSpc>
                <a:spcPct val="100000"/>
              </a:lnSpc>
              <a:spcBef>
                <a:spcPts val="0"/>
              </a:spcBef>
              <a:buNone/>
            </a:pPr>
            <a:endParaRPr lang="en-US" sz="4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b="1" u="sng" dirty="0">
                <a:latin typeface="Arial" panose="020B0604020202020204" pitchFamily="34" charset="0"/>
                <a:cs typeface="Arial" panose="020B0604020202020204" pitchFamily="34" charset="0"/>
              </a:rPr>
              <a:t>Metastatic disease</a:t>
            </a:r>
            <a:r>
              <a:rPr lang="en-US" sz="1800" b="1" dirty="0">
                <a:latin typeface="Arial" panose="020B0604020202020204" pitchFamily="34" charset="0"/>
                <a:cs typeface="Arial" panose="020B0604020202020204" pitchFamily="34" charset="0"/>
              </a:rPr>
              <a:t>: </a:t>
            </a:r>
          </a:p>
          <a:p>
            <a:pPr>
              <a:lnSpc>
                <a:spcPct val="100000"/>
              </a:lnSpc>
              <a:spcBef>
                <a:spcPts val="0"/>
              </a:spcBef>
            </a:pPr>
            <a:r>
              <a:rPr lang="en-US" sz="1800" b="1" dirty="0">
                <a:latin typeface="Arial" panose="020B0604020202020204" pitchFamily="34" charset="0"/>
                <a:cs typeface="Arial" panose="020B0604020202020204" pitchFamily="34" charset="0"/>
              </a:rPr>
              <a:t>11/1/23: </a:t>
            </a:r>
            <a:r>
              <a:rPr lang="en-US" sz="1800" dirty="0">
                <a:latin typeface="Arial" panose="020B0604020202020204" pitchFamily="34" charset="0"/>
                <a:cs typeface="Arial" panose="020B0604020202020204" pitchFamily="34" charset="0"/>
              </a:rPr>
              <a:t>Developed abdominal pain; labs notable for </a:t>
            </a:r>
            <a:r>
              <a:rPr lang="en-US" sz="1800" dirty="0" err="1">
                <a:latin typeface="Arial" panose="020B0604020202020204" pitchFamily="34" charset="0"/>
                <a:cs typeface="Arial" panose="020B0604020202020204" pitchFamily="34" charset="0"/>
              </a:rPr>
              <a:t>Tbili</a:t>
            </a:r>
            <a:r>
              <a:rPr lang="en-US" sz="1800" dirty="0">
                <a:latin typeface="Arial" panose="020B0604020202020204" pitchFamily="34" charset="0"/>
                <a:cs typeface="Arial" panose="020B0604020202020204" pitchFamily="34" charset="0"/>
              </a:rPr>
              <a:t> 2.4. CT CAP with numerous liver lesions, osseous lesions, retroperitoneal LAD, large volume ascites. On exam, +fluid wave, weight 160lb (dry weight 125lb)</a:t>
            </a:r>
          </a:p>
          <a:p>
            <a:pPr>
              <a:lnSpc>
                <a:spcPct val="100000"/>
              </a:lnSpc>
              <a:spcBef>
                <a:spcPts val="0"/>
              </a:spcBef>
            </a:pPr>
            <a:r>
              <a:rPr lang="en-US" sz="1800" b="1" dirty="0">
                <a:latin typeface="Arial" panose="020B0604020202020204" pitchFamily="34" charset="0"/>
                <a:cs typeface="Arial" panose="020B0604020202020204" pitchFamily="34" charset="0"/>
              </a:rPr>
              <a:t>11/10/23: </a:t>
            </a:r>
            <a:r>
              <a:rPr lang="en-US" sz="1800" dirty="0">
                <a:latin typeface="Arial" panose="020B0604020202020204" pitchFamily="34" charset="0"/>
                <a:cs typeface="Arial" panose="020B0604020202020204" pitchFamily="34" charset="0"/>
              </a:rPr>
              <a:t>US-guided liver biopsy: Metastatic carcinoma c/w breast primary. ER neg, PR neg, HER2 neg (IHC 0), PD-L1 CPS 3.</a:t>
            </a:r>
          </a:p>
          <a:p>
            <a:pPr>
              <a:lnSpc>
                <a:spcPct val="100000"/>
              </a:lnSpc>
              <a:spcBef>
                <a:spcPts val="0"/>
              </a:spcBef>
            </a:pPr>
            <a:r>
              <a:rPr lang="en-US" sz="1800" b="1" dirty="0">
                <a:latin typeface="Arial" panose="020B0604020202020204" pitchFamily="34" charset="0"/>
                <a:cs typeface="Arial" panose="020B0604020202020204" pitchFamily="34" charset="0"/>
              </a:rPr>
              <a:t>11/11/23: </a:t>
            </a:r>
            <a:r>
              <a:rPr lang="en-US" sz="1800" dirty="0">
                <a:latin typeface="Arial" panose="020B0604020202020204" pitchFamily="34" charset="0"/>
                <a:cs typeface="Arial" panose="020B0604020202020204" pitchFamily="34" charset="0"/>
              </a:rPr>
              <a:t>Paracentesis - 2L fluid removed: +Malignant cells, ER neg, PR neg, HER2 neg (IHC 0) </a:t>
            </a:r>
          </a:p>
          <a:p>
            <a:pPr marL="0" indent="0">
              <a:lnSpc>
                <a:spcPct val="100000"/>
              </a:lnSpc>
              <a:spcBef>
                <a:spcPts val="0"/>
              </a:spcBef>
              <a:buNone/>
            </a:pPr>
            <a:r>
              <a:rPr lang="en-US" sz="1800" dirty="0">
                <a:latin typeface="Arial" panose="020B0604020202020204" pitchFamily="34" charset="0"/>
                <a:cs typeface="Arial" panose="020B0604020202020204" pitchFamily="34" charset="0"/>
              </a:rPr>
              <a:t> </a:t>
            </a:r>
          </a:p>
        </p:txBody>
      </p:sp>
      <p:sp>
        <p:nvSpPr>
          <p:cNvPr id="6" name="Title 1">
            <a:extLst>
              <a:ext uri="{FF2B5EF4-FFF2-40B4-BE49-F238E27FC236}">
                <a16:creationId xmlns:a16="http://schemas.microsoft.com/office/drawing/2014/main" id="{720784D9-B857-DBE2-6121-DD05ED924CF8}"/>
              </a:ext>
            </a:extLst>
          </p:cNvPr>
          <p:cNvSpPr txBox="1">
            <a:spLocks/>
          </p:cNvSpPr>
          <p:nvPr/>
        </p:nvSpPr>
        <p:spPr>
          <a:xfrm>
            <a:off x="251209" y="255915"/>
            <a:ext cx="11792111" cy="508789"/>
          </a:xfrm>
          <a:prstGeom prst="rect">
            <a:avLst/>
          </a:prstGeom>
        </p:spPr>
        <p:txBody>
          <a:bodyPr lIns="91436" tIns="45719" rIns="91436" bIns="45719">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defTabSz="914377" fontAlgn="auto">
              <a:spcAft>
                <a:spcPts val="0"/>
              </a:spcAf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Dr Huppert</a:t>
            </a:r>
            <a:r>
              <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 A 37-year-old woman with </a:t>
            </a:r>
            <a:r>
              <a:rPr lang="en-US" sz="2400" dirty="0" err="1">
                <a:solidFill>
                  <a:prstClr val="black"/>
                </a:solidFill>
                <a:latin typeface="Arial" panose="020B0604020202020204" pitchFamily="34" charset="0"/>
                <a:cs typeface="Arial" panose="020B0604020202020204" pitchFamily="34" charset="0"/>
              </a:rPr>
              <a:t>mTNBC</a:t>
            </a:r>
            <a:r>
              <a:rPr lang="en-US" sz="2400" dirty="0">
                <a:solidFill>
                  <a:prstClr val="black"/>
                </a:solidFill>
                <a:latin typeface="Arial" panose="020B0604020202020204" pitchFamily="34" charset="0"/>
                <a:cs typeface="Arial" panose="020B0604020202020204" pitchFamily="34" charset="0"/>
              </a:rPr>
              <a:t> treated with </a:t>
            </a:r>
            <a:r>
              <a:rPr lang="en-US" sz="2400" dirty="0" err="1">
                <a:solidFill>
                  <a:prstClr val="black"/>
                </a:solidFill>
                <a:latin typeface="Arial" panose="020B0604020202020204" pitchFamily="34" charset="0"/>
                <a:cs typeface="Arial" panose="020B0604020202020204" pitchFamily="34" charset="0"/>
              </a:rPr>
              <a:t>sacituzumab</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govitecan</a:t>
            </a:r>
            <a:r>
              <a:rPr lang="en-US" sz="2400" dirty="0">
                <a:solidFill>
                  <a:prstClr val="black"/>
                </a:solidFill>
                <a:latin typeface="Arial" panose="020B0604020202020204" pitchFamily="34" charset="0"/>
                <a:cs typeface="Arial" panose="020B0604020202020204" pitchFamily="34" charset="0"/>
              </a:rPr>
              <a:t> </a:t>
            </a:r>
            <a:endPar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437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BB7EFC-696B-1933-F213-C598DFD4A26E}"/>
              </a:ext>
            </a:extLst>
          </p:cNvPr>
          <p:cNvSpPr txBox="1"/>
          <p:nvPr/>
        </p:nvSpPr>
        <p:spPr>
          <a:xfrm>
            <a:off x="251208" y="818196"/>
            <a:ext cx="8148468" cy="535531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11/16/23: Started on weekly paclitaxel 60mg/m</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Overall LFTs improved – increased paclitaxel to 80mg/m</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2</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Malignant effusions improved; weight improved to 135lb</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1/28/24: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PET/CT: Lytic bone lesions now more sclerotic, liver lesions stable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Continued weekly paclitaxel, 3 weeks on/1 week off.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Requiring 2-3 doses of growth factor between weekly cycles.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3/20/24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PET/CT: New and increased hypermetabolic hepatic metastases. Additional foci of osseous hypermetabolism. Worsening right pleural effusions + moderate volume ascites.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3/27/24 C1D1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sacituzumab</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govitecan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10mg/kg per ASCENT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was IHC 1+ on early-stage biopsy. Do you typically use SG or T-</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DXd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 the preferred 2</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line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tx</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pts with HER2-low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mTNBC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patient had normal LFTs at SG start. There is limited data with SG in pts with elevated LFTs – what is your experience/practice?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your approach to management of neutropenia on SG: primary vs. secondary prophylaxis?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your approach to managing diarrhea on SG?</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endParaRPr>
          </a:p>
        </p:txBody>
      </p:sp>
      <p:pic>
        <p:nvPicPr>
          <p:cNvPr id="8" name="Picture 7">
            <a:extLst>
              <a:ext uri="{FF2B5EF4-FFF2-40B4-BE49-F238E27FC236}">
                <a16:creationId xmlns:a16="http://schemas.microsoft.com/office/drawing/2014/main" id="{C478CA1A-9EC2-0F2B-126A-B2E312A9395B}"/>
              </a:ext>
            </a:extLst>
          </p:cNvPr>
          <p:cNvPicPr>
            <a:picLocks noChangeAspect="1"/>
          </p:cNvPicPr>
          <p:nvPr/>
        </p:nvPicPr>
        <p:blipFill rotWithShape="1">
          <a:blip r:embed="rId2"/>
          <a:srcRect l="3814" r="2510" b="8892"/>
          <a:stretch/>
        </p:blipFill>
        <p:spPr>
          <a:xfrm>
            <a:off x="8604737" y="3655909"/>
            <a:ext cx="3336053" cy="2572547"/>
          </a:xfrm>
          <a:prstGeom prst="rect">
            <a:avLst/>
          </a:prstGeom>
        </p:spPr>
      </p:pic>
      <p:pic>
        <p:nvPicPr>
          <p:cNvPr id="12" name="Picture 11" descr="A close-up of a ct scan&#10;&#10;Description automatically generated">
            <a:extLst>
              <a:ext uri="{FF2B5EF4-FFF2-40B4-BE49-F238E27FC236}">
                <a16:creationId xmlns:a16="http://schemas.microsoft.com/office/drawing/2014/main" id="{82AD94D9-15CC-5A8D-0882-6881F0DC5D8E}"/>
              </a:ext>
            </a:extLst>
          </p:cNvPr>
          <p:cNvPicPr>
            <a:picLocks noChangeAspect="1"/>
          </p:cNvPicPr>
          <p:nvPr/>
        </p:nvPicPr>
        <p:blipFill>
          <a:blip r:embed="rId3"/>
          <a:stretch>
            <a:fillRect/>
          </a:stretch>
        </p:blipFill>
        <p:spPr>
          <a:xfrm>
            <a:off x="8604737" y="514042"/>
            <a:ext cx="3336053" cy="2491347"/>
          </a:xfrm>
          <a:prstGeom prst="rect">
            <a:avLst/>
          </a:prstGeom>
        </p:spPr>
      </p:pic>
      <p:sp>
        <p:nvSpPr>
          <p:cNvPr id="13" name="TextBox 12">
            <a:extLst>
              <a:ext uri="{FF2B5EF4-FFF2-40B4-BE49-F238E27FC236}">
                <a16:creationId xmlns:a16="http://schemas.microsoft.com/office/drawing/2014/main" id="{CE9A8BCC-6155-1D6E-810B-8000FD6557D1}"/>
              </a:ext>
            </a:extLst>
          </p:cNvPr>
          <p:cNvSpPr txBox="1"/>
          <p:nvPr/>
        </p:nvSpPr>
        <p:spPr>
          <a:xfrm>
            <a:off x="8502207" y="175710"/>
            <a:ext cx="1574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 2024:</a:t>
            </a:r>
          </a:p>
        </p:txBody>
      </p:sp>
      <p:sp>
        <p:nvSpPr>
          <p:cNvPr id="14" name="TextBox 13">
            <a:extLst>
              <a:ext uri="{FF2B5EF4-FFF2-40B4-BE49-F238E27FC236}">
                <a16:creationId xmlns:a16="http://schemas.microsoft.com/office/drawing/2014/main" id="{7DC07559-C2CD-40F9-83CE-23EF992797DD}"/>
              </a:ext>
            </a:extLst>
          </p:cNvPr>
          <p:cNvSpPr txBox="1"/>
          <p:nvPr/>
        </p:nvSpPr>
        <p:spPr>
          <a:xfrm>
            <a:off x="8502206" y="3303203"/>
            <a:ext cx="1574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March 2024:</a:t>
            </a:r>
          </a:p>
        </p:txBody>
      </p:sp>
      <p:sp>
        <p:nvSpPr>
          <p:cNvPr id="2" name="Title 1">
            <a:extLst>
              <a:ext uri="{FF2B5EF4-FFF2-40B4-BE49-F238E27FC236}">
                <a16:creationId xmlns:a16="http://schemas.microsoft.com/office/drawing/2014/main" id="{ABAD554B-4266-FE26-B086-80EF5C75163E}"/>
              </a:ext>
            </a:extLst>
          </p:cNvPr>
          <p:cNvSpPr txBox="1">
            <a:spLocks/>
          </p:cNvSpPr>
          <p:nvPr/>
        </p:nvSpPr>
        <p:spPr>
          <a:xfrm>
            <a:off x="323217" y="44624"/>
            <a:ext cx="7572983" cy="508789"/>
          </a:xfrm>
          <a:prstGeom prst="rect">
            <a:avLst/>
          </a:prstGeom>
        </p:spPr>
        <p:txBody>
          <a:bodyPr lIns="91436" tIns="45719" rIns="91436" bIns="45719">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defTabSz="914377" fontAlgn="auto">
              <a:spcAft>
                <a:spcPts val="0"/>
              </a:spcAf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Dr Huppert</a:t>
            </a:r>
            <a:r>
              <a:rPr kumimoji="0" lang="en-US" sz="20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 A 37-year-old woman with </a:t>
            </a:r>
            <a:r>
              <a:rPr lang="en-US" sz="2000" dirty="0" err="1">
                <a:solidFill>
                  <a:prstClr val="black"/>
                </a:solidFill>
                <a:latin typeface="Arial" panose="020B0604020202020204" pitchFamily="34" charset="0"/>
                <a:cs typeface="Arial" panose="020B0604020202020204" pitchFamily="34" charset="0"/>
              </a:rPr>
              <a:t>mTNBC</a:t>
            </a:r>
            <a:r>
              <a:rPr lang="en-US" sz="2000" dirty="0">
                <a:solidFill>
                  <a:prstClr val="black"/>
                </a:solidFill>
                <a:latin typeface="Arial" panose="020B0604020202020204" pitchFamily="34" charset="0"/>
                <a:cs typeface="Arial" panose="020B0604020202020204" pitchFamily="34" charset="0"/>
              </a:rPr>
              <a:t> treated with </a:t>
            </a:r>
            <a:r>
              <a:rPr lang="en-US" sz="2000" dirty="0" err="1">
                <a:solidFill>
                  <a:prstClr val="black"/>
                </a:solidFill>
                <a:latin typeface="Arial" panose="020B0604020202020204" pitchFamily="34" charset="0"/>
                <a:cs typeface="Arial" panose="020B0604020202020204" pitchFamily="34" charset="0"/>
              </a:rPr>
              <a:t>sacituzumab</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govitecan</a:t>
            </a:r>
            <a:r>
              <a:rPr lang="en-US" sz="2000" dirty="0">
                <a:solidFill>
                  <a:prstClr val="black"/>
                </a:solidFill>
                <a:latin typeface="Arial" panose="020B0604020202020204" pitchFamily="34" charset="0"/>
                <a:cs typeface="Arial" panose="020B0604020202020204" pitchFamily="34" charset="0"/>
              </a:rPr>
              <a:t> (continued) </a:t>
            </a:r>
            <a:endParaRPr kumimoji="0" lang="en-US" sz="20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249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32460B-8DEB-F5E1-72F5-261D7539B9AA}"/>
              </a:ext>
            </a:extLst>
          </p:cNvPr>
          <p:cNvSpPr txBox="1"/>
          <p:nvPr/>
        </p:nvSpPr>
        <p:spPr>
          <a:xfrm>
            <a:off x="703239" y="713931"/>
            <a:ext cx="10435226" cy="532453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1"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40-year-old woman was diagnosed with a </a:t>
            </a:r>
            <a:r>
              <a:rPr kumimoji="0" lang="pt-BR" sz="2000" b="1" i="0" u="none" strike="noStrike" kern="1200" cap="none" spc="0" normalizeH="0" baseline="0" noProof="0" dirty="0">
                <a:ln>
                  <a:noFill/>
                </a:ln>
                <a:solidFill>
                  <a:prstClr val="black"/>
                </a:solidFill>
                <a:effectLst/>
                <a:uLnTx/>
                <a:uFillTx/>
                <a:latin typeface="Calibri" panose="020F0502020204030204"/>
                <a:ea typeface="+mn-ea"/>
                <a:cs typeface="+mn-cs"/>
              </a:rPr>
              <a:t>cT2N0 TNBC, grade 3, Ki-67 40%</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pt-BR" sz="2000" b="0" i="0" u="none" strike="noStrike" kern="1200" cap="none" spc="0" normalizeH="0" baseline="0" noProof="0" dirty="0">
                <a:ln>
                  <a:noFill/>
                </a:ln>
                <a:solidFill>
                  <a:prstClr val="black"/>
                </a:solidFill>
                <a:effectLst/>
                <a:uLnTx/>
                <a:uFillTx/>
                <a:latin typeface="Calibri" panose="020F0502020204030204"/>
                <a:ea typeface="+mn-ea"/>
                <a:cs typeface="+mn-cs"/>
              </a:rPr>
              <a:t>Underwent neoadjuvant chemotherapy with the KEYNOTE-522 regimen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completed carboplatin x5 after which it was discontinued due to toxicity, and weekly paclitaxel x12 along with every 3-week pembrolizumab, followed by AC x4 with continued pembrolizumab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complicated by immune related hypopituitarism and secondary adrenal insufficiency requiring replacement hydrocortisone and levothyroxine, as well as a DVT requiring anticoagulation for 6 months </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Underwent right segmental mastectomy for a final pathologic stage of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yp</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T2N1mic with 2.5 cm residual tumor and 1/6 LN's with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micrometastasis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She completed adjuvant RT in 30 fractions and Capecitabine x 6 cycles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 months later, began to experience breast changes with development of skin nodules and skin discoloration and skin biopsy confirmed recurrent triple negative grade 3 IDC, Ki-67 50% </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Taken for completion mastectomy with ALND - pathology showing multifocal tumor found in all four quadrants of the breast with chest wall extension and 1/1 positive LN. </a:t>
            </a:r>
          </a:p>
        </p:txBody>
      </p:sp>
      <p:sp>
        <p:nvSpPr>
          <p:cNvPr id="3" name="TextBox 2">
            <a:extLst>
              <a:ext uri="{FF2B5EF4-FFF2-40B4-BE49-F238E27FC236}">
                <a16:creationId xmlns:a16="http://schemas.microsoft.com/office/drawing/2014/main" id="{72052A51-7CA5-DA84-6450-05401DB14A1F}"/>
              </a:ext>
            </a:extLst>
          </p:cNvPr>
          <p:cNvSpPr txBox="1"/>
          <p:nvPr/>
        </p:nvSpPr>
        <p:spPr>
          <a:xfrm>
            <a:off x="335360" y="128245"/>
            <a:ext cx="1144287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 – A 40-year-old woman with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rPr>
              <a:t>mTNB</a:t>
            </a:r>
            <a:r>
              <a:rPr lang="en-US" sz="2600" dirty="0">
                <a:solidFill>
                  <a:prstClr val="black"/>
                </a:solidFill>
                <a:latin typeface="Calibri" panose="020F0502020204030204"/>
                <a:ea typeface="+mn-ea"/>
                <a:cs typeface="+mn-cs"/>
              </a:rPr>
              <a:t>C treated with </a:t>
            </a:r>
            <a:r>
              <a:rPr lang="en-US" sz="2600" dirty="0" err="1">
                <a:solidFill>
                  <a:prstClr val="black"/>
                </a:solidFill>
                <a:latin typeface="Calibri" panose="020F0502020204030204"/>
                <a:ea typeface="+mn-ea"/>
                <a:cs typeface="+mn-cs"/>
              </a:rPr>
              <a:t>sacituzumab</a:t>
            </a:r>
            <a:r>
              <a:rPr lang="en-US" sz="2600" dirty="0">
                <a:solidFill>
                  <a:prstClr val="black"/>
                </a:solidFill>
                <a:latin typeface="Calibri" panose="020F0502020204030204"/>
                <a:ea typeface="+mn-ea"/>
                <a:cs typeface="+mn-cs"/>
              </a:rPr>
              <a:t> </a:t>
            </a:r>
            <a:r>
              <a:rPr lang="en-US" sz="2600" dirty="0" err="1">
                <a:solidFill>
                  <a:prstClr val="black"/>
                </a:solidFill>
                <a:latin typeface="Calibri" panose="020F0502020204030204"/>
                <a:ea typeface="+mn-ea"/>
                <a:cs typeface="+mn-cs"/>
              </a:rPr>
              <a:t>govitecan</a:t>
            </a:r>
            <a:r>
              <a:rPr lang="en-US" sz="2600" dirty="0">
                <a:solidFill>
                  <a:prstClr val="black"/>
                </a:solidFill>
                <a:latin typeface="Calibri" panose="020F0502020204030204"/>
                <a:ea typeface="+mn-ea"/>
                <a:cs typeface="+mn-cs"/>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183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2A4F78-4A3A-0354-BFA9-7E86AC46917A}"/>
              </a:ext>
            </a:extLst>
          </p:cNvPr>
          <p:cNvGrpSpPr/>
          <p:nvPr/>
        </p:nvGrpSpPr>
        <p:grpSpPr>
          <a:xfrm>
            <a:off x="96983" y="335716"/>
            <a:ext cx="12095017" cy="6549668"/>
            <a:chOff x="96983" y="285772"/>
            <a:chExt cx="12095017" cy="6549668"/>
          </a:xfrm>
        </p:grpSpPr>
        <p:pic>
          <p:nvPicPr>
            <p:cNvPr id="3" name="Picture 2">
              <a:extLst>
                <a:ext uri="{FF2B5EF4-FFF2-40B4-BE49-F238E27FC236}">
                  <a16:creationId xmlns:a16="http://schemas.microsoft.com/office/drawing/2014/main" id="{DBDDD26A-A1EF-117E-904D-E838EA9E3AC0}"/>
                </a:ext>
              </a:extLst>
            </p:cNvPr>
            <p:cNvPicPr>
              <a:picLocks noChangeAspect="1"/>
            </p:cNvPicPr>
            <p:nvPr/>
          </p:nvPicPr>
          <p:blipFill>
            <a:blip r:embed="rId2"/>
            <a:stretch>
              <a:fillRect/>
            </a:stretch>
          </p:blipFill>
          <p:spPr>
            <a:xfrm>
              <a:off x="7761390" y="1071097"/>
              <a:ext cx="4287792" cy="2559981"/>
            </a:xfrm>
            <a:prstGeom prst="rect">
              <a:avLst/>
            </a:prstGeom>
          </p:spPr>
        </p:pic>
        <p:pic>
          <p:nvPicPr>
            <p:cNvPr id="5" name="Picture 4">
              <a:extLst>
                <a:ext uri="{FF2B5EF4-FFF2-40B4-BE49-F238E27FC236}">
                  <a16:creationId xmlns:a16="http://schemas.microsoft.com/office/drawing/2014/main" id="{25865BE9-921B-C6D8-F048-3D44FDB0BEAC}"/>
                </a:ext>
              </a:extLst>
            </p:cNvPr>
            <p:cNvPicPr>
              <a:picLocks noChangeAspect="1"/>
            </p:cNvPicPr>
            <p:nvPr/>
          </p:nvPicPr>
          <p:blipFill>
            <a:blip r:embed="rId3"/>
            <a:stretch>
              <a:fillRect/>
            </a:stretch>
          </p:blipFill>
          <p:spPr>
            <a:xfrm>
              <a:off x="452138" y="1880753"/>
              <a:ext cx="3177752" cy="2973395"/>
            </a:xfrm>
            <a:prstGeom prst="rect">
              <a:avLst/>
            </a:prstGeom>
          </p:spPr>
        </p:pic>
        <p:sp>
          <p:nvSpPr>
            <p:cNvPr id="7" name="TextBox 6">
              <a:extLst>
                <a:ext uri="{FF2B5EF4-FFF2-40B4-BE49-F238E27FC236}">
                  <a16:creationId xmlns:a16="http://schemas.microsoft.com/office/drawing/2014/main" id="{F19BD307-C812-9BAA-44E3-3FD0EF142FC6}"/>
                </a:ext>
              </a:extLst>
            </p:cNvPr>
            <p:cNvSpPr txBox="1"/>
            <p:nvPr/>
          </p:nvSpPr>
          <p:spPr>
            <a:xfrm>
              <a:off x="96983" y="5265780"/>
              <a:ext cx="11712401"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Given short interval recurrence after completing neoadjuvant/adjuvant chemotherapy,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started Sacituzumab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govitecan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Complicated by grade 3 neutropenia despite receiving growth factor support with C1</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Chest wall disease progressed after 1 cycle of SG</a:t>
              </a:r>
            </a:p>
          </p:txBody>
        </p:sp>
        <p:sp>
          <p:nvSpPr>
            <p:cNvPr id="8" name="TextBox 7">
              <a:extLst>
                <a:ext uri="{FF2B5EF4-FFF2-40B4-BE49-F238E27FC236}">
                  <a16:creationId xmlns:a16="http://schemas.microsoft.com/office/drawing/2014/main" id="{906D5C08-C191-C559-08EB-E74F0588F67E}"/>
                </a:ext>
              </a:extLst>
            </p:cNvPr>
            <p:cNvSpPr txBox="1"/>
            <p:nvPr/>
          </p:nvSpPr>
          <p:spPr>
            <a:xfrm>
              <a:off x="1837531" y="285772"/>
              <a:ext cx="10354469"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Referred for a second opinion regarding systemic treatment options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Despite rapid local recurrence, was not systemically staged prior to completion mastectomy</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Her exam on my first visit with her:</a:t>
              </a:r>
            </a:p>
          </p:txBody>
        </p:sp>
        <p:pic>
          <p:nvPicPr>
            <p:cNvPr id="10" name="Picture 9">
              <a:extLst>
                <a:ext uri="{FF2B5EF4-FFF2-40B4-BE49-F238E27FC236}">
                  <a16:creationId xmlns:a16="http://schemas.microsoft.com/office/drawing/2014/main" id="{2E5C3338-99B1-524F-D13F-6C77203158D1}"/>
                </a:ext>
              </a:extLst>
            </p:cNvPr>
            <p:cNvPicPr>
              <a:picLocks noChangeAspect="1"/>
            </p:cNvPicPr>
            <p:nvPr/>
          </p:nvPicPr>
          <p:blipFill>
            <a:blip r:embed="rId4"/>
            <a:stretch>
              <a:fillRect/>
            </a:stretch>
          </p:blipFill>
          <p:spPr>
            <a:xfrm>
              <a:off x="3847955" y="2778430"/>
              <a:ext cx="4496089" cy="2368261"/>
            </a:xfrm>
            <a:prstGeom prst="rect">
              <a:avLst/>
            </a:prstGeom>
          </p:spPr>
        </p:pic>
        <p:sp>
          <p:nvSpPr>
            <p:cNvPr id="11" name="Arrow: Right 10">
              <a:extLst>
                <a:ext uri="{FF2B5EF4-FFF2-40B4-BE49-F238E27FC236}">
                  <a16:creationId xmlns:a16="http://schemas.microsoft.com/office/drawing/2014/main" id="{4EDD4CFD-99AC-3B03-3CFC-16B93C1895F9}"/>
                </a:ext>
              </a:extLst>
            </p:cNvPr>
            <p:cNvSpPr/>
            <p:nvPr/>
          </p:nvSpPr>
          <p:spPr>
            <a:xfrm>
              <a:off x="7761390" y="2477988"/>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E8148CB5-F241-A1A8-9AAC-32319BC6DF73}"/>
                </a:ext>
              </a:extLst>
            </p:cNvPr>
            <p:cNvSpPr/>
            <p:nvPr/>
          </p:nvSpPr>
          <p:spPr>
            <a:xfrm rot="10800000">
              <a:off x="7425477" y="3620500"/>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6DB9DC36-1B92-FE11-533F-0F406F655566}"/>
                </a:ext>
              </a:extLst>
            </p:cNvPr>
            <p:cNvSpPr/>
            <p:nvPr/>
          </p:nvSpPr>
          <p:spPr>
            <a:xfrm rot="5400000">
              <a:off x="5536418" y="2557298"/>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189D769A-BBF8-19A7-8FA0-9E1452405B7A}"/>
              </a:ext>
            </a:extLst>
          </p:cNvPr>
          <p:cNvSpPr txBox="1"/>
          <p:nvPr/>
        </p:nvSpPr>
        <p:spPr>
          <a:xfrm>
            <a:off x="191344" y="-27384"/>
            <a:ext cx="120006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 A 40-year-old woman with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mTNB</a:t>
            </a:r>
            <a:r>
              <a:rPr lang="en-US" sz="2400" dirty="0">
                <a:solidFill>
                  <a:prstClr val="black"/>
                </a:solidFill>
                <a:latin typeface="Calibri" panose="020F0502020204030204"/>
                <a:ea typeface="+mn-ea"/>
                <a:cs typeface="+mn-cs"/>
              </a:rPr>
              <a:t>C treated with </a:t>
            </a:r>
            <a:r>
              <a:rPr lang="en-US" sz="2400" dirty="0" err="1">
                <a:solidFill>
                  <a:prstClr val="black"/>
                </a:solidFill>
                <a:latin typeface="Calibri" panose="020F0502020204030204"/>
                <a:ea typeface="+mn-ea"/>
                <a:cs typeface="+mn-cs"/>
              </a:rPr>
              <a:t>sacituzumab</a:t>
            </a:r>
            <a:r>
              <a:rPr lang="en-US" sz="2400" dirty="0">
                <a:solidFill>
                  <a:prstClr val="black"/>
                </a:solidFill>
                <a:latin typeface="Calibri" panose="020F0502020204030204"/>
                <a:ea typeface="+mn-ea"/>
                <a:cs typeface="+mn-cs"/>
              </a:rPr>
              <a:t> </a:t>
            </a:r>
            <a:r>
              <a:rPr lang="en-US" sz="2400" dirty="0" err="1">
                <a:solidFill>
                  <a:prstClr val="black"/>
                </a:solidFill>
                <a:latin typeface="Calibri" panose="020F0502020204030204"/>
                <a:ea typeface="+mn-ea"/>
                <a:cs typeface="+mn-cs"/>
              </a:rPr>
              <a:t>govitecan</a:t>
            </a:r>
            <a:r>
              <a:rPr lang="en-US" sz="2400" dirty="0">
                <a:solidFill>
                  <a:prstClr val="black"/>
                </a:solidFill>
                <a:latin typeface="Calibri" panose="020F0502020204030204"/>
                <a:ea typeface="+mn-ea"/>
                <a:cs typeface="+mn-cs"/>
              </a:rPr>
              <a:t> (continued)</a:t>
            </a:r>
            <a:r>
              <a:rPr lang="en-US" sz="2600" dirty="0">
                <a:solidFill>
                  <a:prstClr val="black"/>
                </a:solidFill>
                <a:latin typeface="Calibri" panose="020F0502020204030204"/>
                <a:ea typeface="+mn-ea"/>
                <a:cs typeface="+mn-cs"/>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97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2A4F78-4A3A-0354-BFA9-7E86AC46917A}"/>
              </a:ext>
            </a:extLst>
          </p:cNvPr>
          <p:cNvGrpSpPr/>
          <p:nvPr/>
        </p:nvGrpSpPr>
        <p:grpSpPr>
          <a:xfrm>
            <a:off x="96983" y="335716"/>
            <a:ext cx="12095017" cy="6549668"/>
            <a:chOff x="96983" y="285772"/>
            <a:chExt cx="12095017" cy="6549668"/>
          </a:xfrm>
        </p:grpSpPr>
        <p:pic>
          <p:nvPicPr>
            <p:cNvPr id="3" name="Picture 2">
              <a:extLst>
                <a:ext uri="{FF2B5EF4-FFF2-40B4-BE49-F238E27FC236}">
                  <a16:creationId xmlns:a16="http://schemas.microsoft.com/office/drawing/2014/main" id="{DBDDD26A-A1EF-117E-904D-E838EA9E3AC0}"/>
                </a:ext>
              </a:extLst>
            </p:cNvPr>
            <p:cNvPicPr>
              <a:picLocks noChangeAspect="1"/>
            </p:cNvPicPr>
            <p:nvPr/>
          </p:nvPicPr>
          <p:blipFill>
            <a:blip r:embed="rId2"/>
            <a:stretch>
              <a:fillRect/>
            </a:stretch>
          </p:blipFill>
          <p:spPr>
            <a:xfrm>
              <a:off x="7761390" y="1071097"/>
              <a:ext cx="4287792" cy="2559981"/>
            </a:xfrm>
            <a:prstGeom prst="rect">
              <a:avLst/>
            </a:prstGeom>
          </p:spPr>
        </p:pic>
        <p:pic>
          <p:nvPicPr>
            <p:cNvPr id="5" name="Picture 4">
              <a:extLst>
                <a:ext uri="{FF2B5EF4-FFF2-40B4-BE49-F238E27FC236}">
                  <a16:creationId xmlns:a16="http://schemas.microsoft.com/office/drawing/2014/main" id="{25865BE9-921B-C6D8-F048-3D44FDB0BEAC}"/>
                </a:ext>
              </a:extLst>
            </p:cNvPr>
            <p:cNvPicPr>
              <a:picLocks noChangeAspect="1"/>
            </p:cNvPicPr>
            <p:nvPr/>
          </p:nvPicPr>
          <p:blipFill>
            <a:blip r:embed="rId3"/>
            <a:stretch>
              <a:fillRect/>
            </a:stretch>
          </p:blipFill>
          <p:spPr>
            <a:xfrm>
              <a:off x="452138" y="1880753"/>
              <a:ext cx="3177752" cy="2973395"/>
            </a:xfrm>
            <a:prstGeom prst="rect">
              <a:avLst/>
            </a:prstGeom>
          </p:spPr>
        </p:pic>
        <p:sp>
          <p:nvSpPr>
            <p:cNvPr id="7" name="TextBox 6">
              <a:extLst>
                <a:ext uri="{FF2B5EF4-FFF2-40B4-BE49-F238E27FC236}">
                  <a16:creationId xmlns:a16="http://schemas.microsoft.com/office/drawing/2014/main" id="{F19BD307-C812-9BAA-44E3-3FD0EF142FC6}"/>
                </a:ext>
              </a:extLst>
            </p:cNvPr>
            <p:cNvSpPr txBox="1"/>
            <p:nvPr/>
          </p:nvSpPr>
          <p:spPr>
            <a:xfrm>
              <a:off x="96983" y="5265780"/>
              <a:ext cx="11712401"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Given short interval recurrence after completing neoadjuvant/adjuvant chemotherapy,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started Sacituzumab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govitecan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Complicated by grade 3 neutropenia despite receiving growth factor support with C1</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Chest wall disease progressed after 1 cycle of SG</a:t>
              </a:r>
            </a:p>
          </p:txBody>
        </p:sp>
        <p:sp>
          <p:nvSpPr>
            <p:cNvPr id="8" name="TextBox 7">
              <a:extLst>
                <a:ext uri="{FF2B5EF4-FFF2-40B4-BE49-F238E27FC236}">
                  <a16:creationId xmlns:a16="http://schemas.microsoft.com/office/drawing/2014/main" id="{906D5C08-C191-C559-08EB-E74F0588F67E}"/>
                </a:ext>
              </a:extLst>
            </p:cNvPr>
            <p:cNvSpPr txBox="1"/>
            <p:nvPr/>
          </p:nvSpPr>
          <p:spPr>
            <a:xfrm>
              <a:off x="1837531" y="285772"/>
              <a:ext cx="10354469"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Referred for a second opinion regarding systemic treatment options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Despite rapid local recurrence, was not systemically staged prior to completion mastectomy</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Her exam on my first visit with her:</a:t>
              </a:r>
            </a:p>
          </p:txBody>
        </p:sp>
        <p:pic>
          <p:nvPicPr>
            <p:cNvPr id="10" name="Picture 9">
              <a:extLst>
                <a:ext uri="{FF2B5EF4-FFF2-40B4-BE49-F238E27FC236}">
                  <a16:creationId xmlns:a16="http://schemas.microsoft.com/office/drawing/2014/main" id="{2E5C3338-99B1-524F-D13F-6C77203158D1}"/>
                </a:ext>
              </a:extLst>
            </p:cNvPr>
            <p:cNvPicPr>
              <a:picLocks noChangeAspect="1"/>
            </p:cNvPicPr>
            <p:nvPr/>
          </p:nvPicPr>
          <p:blipFill>
            <a:blip r:embed="rId4"/>
            <a:stretch>
              <a:fillRect/>
            </a:stretch>
          </p:blipFill>
          <p:spPr>
            <a:xfrm>
              <a:off x="3847955" y="2778430"/>
              <a:ext cx="4496089" cy="2368261"/>
            </a:xfrm>
            <a:prstGeom prst="rect">
              <a:avLst/>
            </a:prstGeom>
          </p:spPr>
        </p:pic>
        <p:sp>
          <p:nvSpPr>
            <p:cNvPr id="11" name="Arrow: Right 10">
              <a:extLst>
                <a:ext uri="{FF2B5EF4-FFF2-40B4-BE49-F238E27FC236}">
                  <a16:creationId xmlns:a16="http://schemas.microsoft.com/office/drawing/2014/main" id="{4EDD4CFD-99AC-3B03-3CFC-16B93C1895F9}"/>
                </a:ext>
              </a:extLst>
            </p:cNvPr>
            <p:cNvSpPr/>
            <p:nvPr/>
          </p:nvSpPr>
          <p:spPr>
            <a:xfrm>
              <a:off x="7761390" y="2477988"/>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E8148CB5-F241-A1A8-9AAC-32319BC6DF73}"/>
                </a:ext>
              </a:extLst>
            </p:cNvPr>
            <p:cNvSpPr/>
            <p:nvPr/>
          </p:nvSpPr>
          <p:spPr>
            <a:xfrm rot="10800000">
              <a:off x="7425477" y="3620500"/>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6DB9DC36-1B92-FE11-533F-0F406F655566}"/>
                </a:ext>
              </a:extLst>
            </p:cNvPr>
            <p:cNvSpPr/>
            <p:nvPr/>
          </p:nvSpPr>
          <p:spPr>
            <a:xfrm rot="5400000">
              <a:off x="5536418" y="2557298"/>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189D769A-BBF8-19A7-8FA0-9E1452405B7A}"/>
              </a:ext>
            </a:extLst>
          </p:cNvPr>
          <p:cNvSpPr txBox="1"/>
          <p:nvPr/>
        </p:nvSpPr>
        <p:spPr>
          <a:xfrm>
            <a:off x="191344" y="-27384"/>
            <a:ext cx="120006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 A 40-year-old woman with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mTNB</a:t>
            </a:r>
            <a:r>
              <a:rPr lang="en-US" sz="2400" dirty="0">
                <a:solidFill>
                  <a:prstClr val="black"/>
                </a:solidFill>
                <a:latin typeface="Calibri" panose="020F0502020204030204"/>
                <a:ea typeface="+mn-ea"/>
                <a:cs typeface="+mn-cs"/>
              </a:rPr>
              <a:t>C treated with </a:t>
            </a:r>
            <a:r>
              <a:rPr lang="en-US" sz="2400" dirty="0" err="1">
                <a:solidFill>
                  <a:prstClr val="black"/>
                </a:solidFill>
                <a:latin typeface="Calibri" panose="020F0502020204030204"/>
                <a:ea typeface="+mn-ea"/>
                <a:cs typeface="+mn-cs"/>
              </a:rPr>
              <a:t>sacituzumab</a:t>
            </a:r>
            <a:r>
              <a:rPr lang="en-US" sz="2400" dirty="0">
                <a:solidFill>
                  <a:prstClr val="black"/>
                </a:solidFill>
                <a:latin typeface="Calibri" panose="020F0502020204030204"/>
                <a:ea typeface="+mn-ea"/>
                <a:cs typeface="+mn-cs"/>
              </a:rPr>
              <a:t> </a:t>
            </a:r>
            <a:r>
              <a:rPr lang="en-US" sz="2400" dirty="0" err="1">
                <a:solidFill>
                  <a:prstClr val="black"/>
                </a:solidFill>
                <a:latin typeface="Calibri" panose="020F0502020204030204"/>
                <a:ea typeface="+mn-ea"/>
                <a:cs typeface="+mn-cs"/>
              </a:rPr>
              <a:t>govitecan</a:t>
            </a:r>
            <a:r>
              <a:rPr lang="en-US" sz="2400" dirty="0">
                <a:solidFill>
                  <a:prstClr val="black"/>
                </a:solidFill>
                <a:latin typeface="Calibri" panose="020F0502020204030204"/>
                <a:ea typeface="+mn-ea"/>
                <a:cs typeface="+mn-cs"/>
              </a:rPr>
              <a:t> (continued)</a:t>
            </a:r>
            <a:r>
              <a:rPr lang="en-US" sz="2600" dirty="0">
                <a:solidFill>
                  <a:prstClr val="black"/>
                </a:solidFill>
                <a:latin typeface="Calibri" panose="020F0502020204030204"/>
                <a:ea typeface="+mn-ea"/>
                <a:cs typeface="+mn-cs"/>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F4A4885-E315-8A64-02B7-295381DD1D6D}"/>
              </a:ext>
            </a:extLst>
          </p:cNvPr>
          <p:cNvSpPr/>
          <p:nvPr/>
        </p:nvSpPr>
        <p:spPr>
          <a:xfrm>
            <a:off x="1583782" y="5635148"/>
            <a:ext cx="9024433" cy="10342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What is the next step in the management of her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mTNBC</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80562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50B-246A-A723-E2D4-63A782391E64}"/>
              </a:ext>
            </a:extLst>
          </p:cNvPr>
          <p:cNvSpPr>
            <a:spLocks noGrp="1"/>
          </p:cNvSpPr>
          <p:nvPr>
            <p:ph type="title"/>
          </p:nvPr>
        </p:nvSpPr>
        <p:spPr>
          <a:xfrm>
            <a:off x="912286" y="118153"/>
            <a:ext cx="10358967" cy="1143000"/>
          </a:xfrm>
        </p:spPr>
        <p:txBody>
          <a:bodyPr/>
          <a:lstStyle/>
          <a:p>
            <a:br>
              <a:rPr lang="en-US" sz="2800" kern="1200" dirty="0">
                <a:solidFill>
                  <a:srgbClr val="0432FF"/>
                </a:solidFill>
                <a:latin typeface="Calibri" panose="020F0502020204030204" pitchFamily="34" charset="0"/>
                <a:ea typeface="MS PGothic" charset="0"/>
                <a:cs typeface="Calibri" panose="020F0502020204030204" pitchFamily="34" charset="0"/>
              </a:rPr>
            </a:br>
            <a:r>
              <a:rPr lang="en-US" sz="2800" kern="1200" dirty="0">
                <a:solidFill>
                  <a:srgbClr val="0432FF"/>
                </a:solidFill>
                <a:latin typeface="Calibri" panose="020F0502020204030204" pitchFamily="34" charset="0"/>
                <a:ea typeface="MS PGothic" charset="0"/>
                <a:cs typeface="Calibri" panose="020F0502020204030204" pitchFamily="34" charset="0"/>
              </a:rPr>
              <a:t>Key Data Sets</a:t>
            </a:r>
            <a:br>
              <a:rPr lang="en-US" sz="2800" kern="1200" dirty="0">
                <a:solidFill>
                  <a:srgbClr val="0432FF"/>
                </a:solidFill>
                <a:latin typeface="Calibri" panose="020F0502020204030204" pitchFamily="34" charset="0"/>
                <a:ea typeface="MS PGothic" charset="0"/>
                <a:cs typeface="Calibri" panose="020F0502020204030204" pitchFamily="34" charset="0"/>
              </a:rPr>
            </a:br>
            <a: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Antibody-drug conjugates: Trastuzumab deruxtecan and </a:t>
            </a:r>
            <a:b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datopotamab deruxtecan</a:t>
            </a:r>
            <a:b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6580F240-FC3E-7053-BC64-12981189B19D}"/>
              </a:ext>
            </a:extLst>
          </p:cNvPr>
          <p:cNvSpPr>
            <a:spLocks noGrp="1"/>
          </p:cNvSpPr>
          <p:nvPr>
            <p:ph idx="1"/>
          </p:nvPr>
        </p:nvSpPr>
        <p:spPr>
          <a:xfrm>
            <a:off x="912285" y="1340768"/>
            <a:ext cx="10358967" cy="4799013"/>
          </a:xfrm>
        </p:spPr>
        <p:txBody>
          <a:bodyPr/>
          <a:lstStyle/>
          <a:p>
            <a:pPr marL="285750" indent="-285750">
              <a:spcBef>
                <a:spcPts val="0"/>
              </a:spcBef>
              <a:spcAft>
                <a:spcPts val="0"/>
              </a:spcAft>
            </a:pPr>
            <a:r>
              <a:rPr lang="en-US" sz="1900" b="0" kern="100" dirty="0" err="1">
                <a:effectLst/>
                <a:latin typeface="+mn-lt"/>
                <a:ea typeface="Aptos" panose="020B0004020202020204" pitchFamily="34" charset="0"/>
                <a:cs typeface="Times New Roman" panose="02020603050405020304" pitchFamily="18" charset="0"/>
              </a:rPr>
              <a:t>Schlam</a:t>
            </a:r>
            <a:r>
              <a:rPr lang="en-US" sz="1900" b="0" kern="100" dirty="0">
                <a:effectLst/>
                <a:latin typeface="+mn-lt"/>
                <a:ea typeface="Aptos" panose="020B0004020202020204" pitchFamily="34" charset="0"/>
                <a:cs typeface="Times New Roman" panose="02020603050405020304" pitchFamily="18" charset="0"/>
              </a:rPr>
              <a:t> I</a:t>
            </a:r>
            <a:r>
              <a:rPr lang="en-US" sz="1900" b="0" kern="100" dirty="0">
                <a:latin typeface="+mn-lt"/>
                <a:ea typeface="Aptos" panose="020B0004020202020204" pitchFamily="34" charset="0"/>
                <a:cs typeface="Times New Roman" panose="02020603050405020304" pitchFamily="18" charset="0"/>
              </a:rPr>
              <a:t> et al. </a:t>
            </a:r>
            <a:r>
              <a:rPr lang="en-US" sz="1900" b="0" kern="100" dirty="0">
                <a:effectLst/>
                <a:latin typeface="+mn-lt"/>
                <a:ea typeface="Aptos" panose="020B0004020202020204" pitchFamily="34" charset="0"/>
                <a:cs typeface="Times New Roman" panose="02020603050405020304" pitchFamily="18" charset="0"/>
              </a:rPr>
              <a:t>How I treat HER2-low advanced breast cancer. </a:t>
            </a:r>
            <a:r>
              <a:rPr lang="en-US" sz="1900" b="0" i="1" kern="100" dirty="0">
                <a:effectLst/>
                <a:latin typeface="+mn-lt"/>
                <a:ea typeface="Aptos" panose="020B0004020202020204" pitchFamily="34" charset="0"/>
                <a:cs typeface="Times New Roman" panose="02020603050405020304" pitchFamily="18" charset="0"/>
              </a:rPr>
              <a:t>Breast</a:t>
            </a:r>
            <a:r>
              <a:rPr lang="en-US" sz="1900" b="0" kern="100" dirty="0">
                <a:effectLst/>
                <a:latin typeface="+mn-lt"/>
                <a:ea typeface="Aptos" panose="020B0004020202020204" pitchFamily="34" charset="0"/>
                <a:cs typeface="Times New Roman" panose="02020603050405020304" pitchFamily="18" charset="0"/>
              </a:rPr>
              <a:t> 2023;67:116-23. </a:t>
            </a:r>
          </a:p>
          <a:p>
            <a:pPr marL="285750" indent="-285750">
              <a:spcBef>
                <a:spcPts val="0"/>
              </a:spcBef>
              <a:spcAft>
                <a:spcPts val="0"/>
              </a:spcAft>
            </a:pPr>
            <a:endParaRPr lang="en-US" sz="1900" b="0" kern="100" dirty="0">
              <a:effectLst/>
              <a:latin typeface="+mn-lt"/>
              <a:ea typeface="Aptos" panose="020B0004020202020204" pitchFamily="34" charset="0"/>
              <a:cs typeface="Times New Roman" panose="02020603050405020304" pitchFamily="18" charset="0"/>
            </a:endParaRPr>
          </a:p>
          <a:p>
            <a:pPr marL="285750" indent="-285750">
              <a:spcBef>
                <a:spcPts val="0"/>
              </a:spcBef>
              <a:spcAft>
                <a:spcPts val="0"/>
              </a:spcAft>
            </a:pPr>
            <a:r>
              <a:rPr lang="en-US" sz="1900" b="0" kern="100" dirty="0">
                <a:effectLst/>
                <a:latin typeface="+mn-lt"/>
                <a:ea typeface="Aptos" panose="020B0004020202020204" pitchFamily="34" charset="0"/>
                <a:cs typeface="Times New Roman" panose="02020603050405020304" pitchFamily="18" charset="0"/>
              </a:rPr>
              <a:t>Rugo HS et al. Real-world perspectives and practices for pneumonitis/interstitial lung disease associated with trastuzumab </a:t>
            </a:r>
            <a:r>
              <a:rPr lang="en-US" sz="1900" b="0" kern="100" dirty="0" err="1">
                <a:effectLst/>
                <a:latin typeface="+mn-lt"/>
                <a:ea typeface="Aptos" panose="020B0004020202020204" pitchFamily="34" charset="0"/>
                <a:cs typeface="Times New Roman" panose="02020603050405020304" pitchFamily="18" charset="0"/>
              </a:rPr>
              <a:t>deruxtecan</a:t>
            </a:r>
            <a:r>
              <a:rPr lang="en-US" sz="1900" b="0" kern="100" dirty="0">
                <a:effectLst/>
                <a:latin typeface="+mn-lt"/>
                <a:ea typeface="Aptos" panose="020B0004020202020204" pitchFamily="34" charset="0"/>
                <a:cs typeface="Times New Roman" panose="02020603050405020304" pitchFamily="18" charset="0"/>
              </a:rPr>
              <a:t> use in human epidermal growth factor receptor 2-expressing metastatic breast cancer. </a:t>
            </a:r>
            <a:r>
              <a:rPr lang="en-US" sz="1900" b="0" i="1" kern="100" dirty="0">
                <a:effectLst/>
                <a:latin typeface="+mn-lt"/>
                <a:ea typeface="Aptos" panose="020B0004020202020204" pitchFamily="34" charset="0"/>
                <a:cs typeface="Times New Roman" panose="02020603050405020304" pitchFamily="18" charset="0"/>
              </a:rPr>
              <a:t>JCO Oncol </a:t>
            </a:r>
            <a:r>
              <a:rPr lang="en-US" sz="1900" b="0" i="1" kern="100" dirty="0" err="1">
                <a:effectLst/>
                <a:latin typeface="+mn-lt"/>
                <a:ea typeface="Aptos" panose="020B0004020202020204" pitchFamily="34" charset="0"/>
                <a:cs typeface="Times New Roman" panose="02020603050405020304" pitchFamily="18" charset="0"/>
              </a:rPr>
              <a:t>Pract</a:t>
            </a:r>
            <a:r>
              <a:rPr lang="en-US" sz="1900" b="0" i="1" kern="100" dirty="0">
                <a:effectLst/>
                <a:latin typeface="+mn-lt"/>
                <a:ea typeface="Aptos" panose="020B0004020202020204" pitchFamily="34" charset="0"/>
                <a:cs typeface="Times New Roman" panose="02020603050405020304" pitchFamily="18" charset="0"/>
              </a:rPr>
              <a:t> </a:t>
            </a:r>
            <a:r>
              <a:rPr lang="en-US" sz="1900" b="0" kern="100" dirty="0">
                <a:effectLst/>
                <a:latin typeface="+mn-lt"/>
                <a:ea typeface="Aptos" panose="020B0004020202020204" pitchFamily="34" charset="0"/>
                <a:cs typeface="Times New Roman" panose="02020603050405020304" pitchFamily="18" charset="0"/>
              </a:rPr>
              <a:t>2023;19(8):539-46.</a:t>
            </a:r>
          </a:p>
          <a:p>
            <a:pPr marL="677863" lvl="1" indent="-285750">
              <a:spcBef>
                <a:spcPts val="0"/>
              </a:spcBef>
              <a:spcAft>
                <a:spcPts val="0"/>
              </a:spcAft>
            </a:pPr>
            <a:r>
              <a:rPr lang="en-US" sz="1800" b="0" kern="100" dirty="0">
                <a:effectLst/>
                <a:latin typeface="+mn-lt"/>
                <a:ea typeface="Aptos" panose="020B0004020202020204" pitchFamily="34" charset="0"/>
                <a:cs typeface="Times New Roman" panose="02020603050405020304" pitchFamily="18" charset="0"/>
              </a:rPr>
              <a:t>Tarantino P, </a:t>
            </a:r>
            <a:r>
              <a:rPr lang="en-US" sz="1800" b="0" kern="100" dirty="0" err="1">
                <a:effectLst/>
                <a:latin typeface="+mn-lt"/>
                <a:ea typeface="Aptos" panose="020B0004020202020204" pitchFamily="34" charset="0"/>
                <a:cs typeface="Times New Roman" panose="02020603050405020304" pitchFamily="18" charset="0"/>
              </a:rPr>
              <a:t>Tolaney</a:t>
            </a:r>
            <a:r>
              <a:rPr lang="en-US" sz="1800" b="0" kern="100" dirty="0">
                <a:effectLst/>
                <a:latin typeface="+mn-lt"/>
                <a:ea typeface="Aptos" panose="020B0004020202020204" pitchFamily="34" charset="0"/>
                <a:cs typeface="Times New Roman" panose="02020603050405020304" pitchFamily="18" charset="0"/>
              </a:rPr>
              <a:t> SM. Detecting and managing T-</a:t>
            </a:r>
            <a:r>
              <a:rPr lang="en-US" sz="1800" b="0" kern="100" dirty="0" err="1">
                <a:effectLst/>
                <a:latin typeface="+mn-lt"/>
                <a:ea typeface="Aptos" panose="020B0004020202020204" pitchFamily="34" charset="0"/>
                <a:cs typeface="Times New Roman" panose="02020603050405020304" pitchFamily="18" charset="0"/>
              </a:rPr>
              <a:t>DXd</a:t>
            </a:r>
            <a:r>
              <a:rPr lang="en-US" sz="1800" b="0" kern="100" dirty="0">
                <a:effectLst/>
                <a:latin typeface="+mn-lt"/>
                <a:ea typeface="Aptos" panose="020B0004020202020204" pitchFamily="34" charset="0"/>
                <a:cs typeface="Times New Roman" panose="02020603050405020304" pitchFamily="18" charset="0"/>
              </a:rPr>
              <a:t>-related interstitial lung disease: The five "S" rules. </a:t>
            </a:r>
            <a:r>
              <a:rPr lang="en-US" sz="1800" b="0" i="1" kern="100" dirty="0">
                <a:effectLst/>
                <a:latin typeface="+mn-lt"/>
                <a:ea typeface="Aptos" panose="020B0004020202020204" pitchFamily="34" charset="0"/>
                <a:cs typeface="Times New Roman" panose="02020603050405020304" pitchFamily="18" charset="0"/>
              </a:rPr>
              <a:t>JCO Oncol </a:t>
            </a:r>
            <a:r>
              <a:rPr lang="en-US" sz="1800" b="0" i="1" kern="100" dirty="0" err="1">
                <a:effectLst/>
                <a:latin typeface="+mn-lt"/>
                <a:ea typeface="Aptos" panose="020B0004020202020204" pitchFamily="34" charset="0"/>
                <a:cs typeface="Times New Roman" panose="02020603050405020304" pitchFamily="18" charset="0"/>
              </a:rPr>
              <a:t>Pract</a:t>
            </a:r>
            <a:r>
              <a:rPr lang="en-US" sz="1800" b="0" i="1" kern="100" dirty="0">
                <a:effectLst/>
                <a:latin typeface="+mn-lt"/>
                <a:ea typeface="Aptos" panose="020B0004020202020204" pitchFamily="34" charset="0"/>
                <a:cs typeface="Times New Roman" panose="02020603050405020304" pitchFamily="18" charset="0"/>
              </a:rPr>
              <a:t> </a:t>
            </a:r>
            <a:r>
              <a:rPr lang="en-US" sz="1800" b="0" kern="100" dirty="0">
                <a:effectLst/>
                <a:latin typeface="+mn-lt"/>
                <a:ea typeface="Aptos" panose="020B0004020202020204" pitchFamily="34" charset="0"/>
                <a:cs typeface="Times New Roman" panose="02020603050405020304" pitchFamily="18" charset="0"/>
              </a:rPr>
              <a:t>2023;19(8):526-7.</a:t>
            </a:r>
          </a:p>
          <a:p>
            <a:pPr marL="677863" lvl="1" indent="-285750">
              <a:spcBef>
                <a:spcPts val="0"/>
              </a:spcBef>
              <a:spcAft>
                <a:spcPts val="0"/>
              </a:spcAft>
            </a:pPr>
            <a:endParaRPr lang="en-US" sz="1900" b="0" kern="100" dirty="0">
              <a:latin typeface="+mn-lt"/>
              <a:ea typeface="Aptos" panose="020B0004020202020204" pitchFamily="34" charset="0"/>
              <a:cs typeface="Times New Roman" panose="02020603050405020304" pitchFamily="18" charset="0"/>
            </a:endParaRPr>
          </a:p>
          <a:p>
            <a:pPr marL="285750" indent="-285750">
              <a:spcBef>
                <a:spcPts val="0"/>
              </a:spcBef>
              <a:spcAft>
                <a:spcPts val="0"/>
              </a:spcAft>
            </a:pPr>
            <a:r>
              <a:rPr lang="en-US" sz="1900" b="0" kern="100" dirty="0" err="1">
                <a:effectLst/>
                <a:latin typeface="+mn-lt"/>
                <a:ea typeface="Aptos" panose="020B0004020202020204" pitchFamily="34" charset="0"/>
                <a:cs typeface="Times New Roman" panose="02020603050405020304" pitchFamily="18" charset="0"/>
              </a:rPr>
              <a:t>Notini</a:t>
            </a:r>
            <a:r>
              <a:rPr lang="en-US" sz="1900" b="0" kern="100" dirty="0">
                <a:effectLst/>
                <a:latin typeface="+mn-lt"/>
                <a:ea typeface="Aptos" panose="020B0004020202020204" pitchFamily="34" charset="0"/>
                <a:cs typeface="Times New Roman" panose="02020603050405020304" pitchFamily="18" charset="0"/>
              </a:rPr>
              <a:t> G et al. Management of trastuzumab </a:t>
            </a:r>
            <a:r>
              <a:rPr lang="en-US" sz="1900" b="0" kern="100" dirty="0" err="1">
                <a:effectLst/>
                <a:latin typeface="+mn-lt"/>
                <a:ea typeface="Aptos" panose="020B0004020202020204" pitchFamily="34" charset="0"/>
                <a:cs typeface="Times New Roman" panose="02020603050405020304" pitchFamily="18" charset="0"/>
              </a:rPr>
              <a:t>deruxtecan</a:t>
            </a:r>
            <a:r>
              <a:rPr lang="en-US" sz="1900" b="0" kern="100" dirty="0">
                <a:effectLst/>
                <a:latin typeface="+mn-lt"/>
                <a:ea typeface="Aptos" panose="020B0004020202020204" pitchFamily="34" charset="0"/>
                <a:cs typeface="Times New Roman" panose="02020603050405020304" pitchFamily="18" charset="0"/>
              </a:rPr>
              <a:t>-related nausea and vomiting in real-world practice. </a:t>
            </a:r>
            <a:r>
              <a:rPr lang="en-US" sz="1900" b="0" i="1" kern="100" dirty="0">
                <a:effectLst/>
                <a:latin typeface="+mn-lt"/>
                <a:ea typeface="Aptos" panose="020B0004020202020204" pitchFamily="34" charset="0"/>
                <a:cs typeface="Times New Roman" panose="02020603050405020304" pitchFamily="18" charset="0"/>
              </a:rPr>
              <a:t>Front Oncol </a:t>
            </a:r>
            <a:r>
              <a:rPr lang="en-US" sz="1900" b="0" kern="100" dirty="0">
                <a:effectLst/>
                <a:latin typeface="+mn-lt"/>
                <a:ea typeface="Aptos" panose="020B0004020202020204" pitchFamily="34" charset="0"/>
                <a:cs typeface="Times New Roman" panose="02020603050405020304" pitchFamily="18" charset="0"/>
              </a:rPr>
              <a:t>2024;14:1374547.  </a:t>
            </a:r>
          </a:p>
          <a:p>
            <a:pPr marL="0" indent="0">
              <a:spcBef>
                <a:spcPts val="0"/>
              </a:spcBef>
              <a:spcAft>
                <a:spcPts val="0"/>
              </a:spcAft>
              <a:buNone/>
            </a:pPr>
            <a:endParaRPr lang="en-US" sz="1900" b="0" kern="100" dirty="0">
              <a:effectLst/>
              <a:latin typeface="+mn-lt"/>
              <a:ea typeface="Aptos" panose="020B0004020202020204" pitchFamily="34" charset="0"/>
              <a:cs typeface="Times New Roman" panose="02020603050405020304" pitchFamily="18" charset="0"/>
            </a:endParaRPr>
          </a:p>
          <a:p>
            <a:pPr marL="285750" indent="-285750">
              <a:spcBef>
                <a:spcPts val="0"/>
              </a:spcBef>
              <a:spcAft>
                <a:spcPts val="0"/>
              </a:spcAft>
            </a:pPr>
            <a:r>
              <a:rPr lang="en-US" sz="1900" b="0" kern="100" dirty="0">
                <a:effectLst/>
                <a:latin typeface="+mn-lt"/>
                <a:ea typeface="Aptos" panose="020B0004020202020204" pitchFamily="34" charset="0"/>
                <a:cs typeface="Times New Roman" panose="02020603050405020304" pitchFamily="18" charset="0"/>
              </a:rPr>
              <a:t>Schreiber AR et al. The emergence of targeted therapy for HER2-low triple-negative breast cancer: A review of fam-trastuzumab deruxtecan. </a:t>
            </a:r>
            <a:r>
              <a:rPr lang="en-US" sz="1900" b="0" i="1" kern="100" dirty="0">
                <a:effectLst/>
                <a:latin typeface="+mn-lt"/>
                <a:ea typeface="Aptos" panose="020B0004020202020204" pitchFamily="34" charset="0"/>
                <a:cs typeface="Times New Roman" panose="02020603050405020304" pitchFamily="18" charset="0"/>
              </a:rPr>
              <a:t>Expert Rev Anticancer </a:t>
            </a:r>
            <a:r>
              <a:rPr lang="en-US" sz="1900" b="0" i="1" kern="100" dirty="0" err="1">
                <a:effectLst/>
                <a:latin typeface="+mn-lt"/>
                <a:ea typeface="Aptos" panose="020B0004020202020204" pitchFamily="34" charset="0"/>
                <a:cs typeface="Times New Roman" panose="02020603050405020304" pitchFamily="18" charset="0"/>
              </a:rPr>
              <a:t>Ther</a:t>
            </a:r>
            <a:r>
              <a:rPr lang="en-US" sz="1900" b="0" i="1" kern="100" dirty="0">
                <a:effectLst/>
                <a:latin typeface="+mn-lt"/>
                <a:ea typeface="Aptos" panose="020B0004020202020204" pitchFamily="34" charset="0"/>
                <a:cs typeface="Times New Roman" panose="02020603050405020304" pitchFamily="18" charset="0"/>
              </a:rPr>
              <a:t> </a:t>
            </a:r>
            <a:r>
              <a:rPr lang="en-US" sz="1900" b="0" kern="100" dirty="0">
                <a:effectLst/>
                <a:latin typeface="+mn-lt"/>
                <a:ea typeface="Aptos" panose="020B0004020202020204" pitchFamily="34" charset="0"/>
                <a:cs typeface="Times New Roman" panose="02020603050405020304" pitchFamily="18" charset="0"/>
              </a:rPr>
              <a:t>2023;23(10):1061-9.</a:t>
            </a:r>
          </a:p>
          <a:p>
            <a:pPr marL="285750" indent="-285750">
              <a:spcBef>
                <a:spcPts val="0"/>
              </a:spcBef>
              <a:spcAft>
                <a:spcPts val="0"/>
              </a:spcAft>
            </a:pPr>
            <a:endParaRPr lang="en-US" sz="1900" b="0" kern="100" dirty="0">
              <a:latin typeface="+mn-lt"/>
              <a:ea typeface="Aptos" panose="020B0004020202020204" pitchFamily="34" charset="0"/>
              <a:cs typeface="Times New Roman" panose="02020603050405020304" pitchFamily="18" charset="0"/>
            </a:endParaRPr>
          </a:p>
          <a:p>
            <a:pPr marL="285750" indent="-285750">
              <a:spcBef>
                <a:spcPts val="0"/>
              </a:spcBef>
              <a:spcAft>
                <a:spcPts val="0"/>
              </a:spcAft>
            </a:pPr>
            <a:r>
              <a:rPr lang="en-US" sz="1900" b="0" kern="100" dirty="0">
                <a:effectLst/>
                <a:latin typeface="+mn-lt"/>
                <a:ea typeface="Aptos" panose="020B0004020202020204" pitchFamily="34" charset="0"/>
                <a:cs typeface="Times New Roman" panose="02020603050405020304" pitchFamily="18" charset="0"/>
              </a:rPr>
              <a:t>Schmid P et al. Datopotamab deruxtecan (DATO-DXd) + durvalumab (D) as first-line (1L) treatment for unresectable locally advanced/metastatic triple-negative breast cancer (a/m TNBC). ESMO 2023;Abstract 379MO.</a:t>
            </a:r>
          </a:p>
          <a:p>
            <a:pPr marL="285750" indent="-285750">
              <a:spcBef>
                <a:spcPts val="0"/>
              </a:spcBef>
              <a:spcAft>
                <a:spcPts val="0"/>
              </a:spcAft>
            </a:pPr>
            <a:endParaRPr lang="en-US" sz="2100" b="0" kern="100" dirty="0">
              <a:effectLst/>
              <a:latin typeface="+mn-lt"/>
              <a:ea typeface="Aptos" panose="020B0004020202020204" pitchFamily="34" charset="0"/>
              <a:cs typeface="Times New Roman" panose="02020603050405020304" pitchFamily="18" charset="0"/>
            </a:endParaRPr>
          </a:p>
          <a:p>
            <a:pPr marL="0" indent="0">
              <a:spcBef>
                <a:spcPts val="0"/>
              </a:spcBef>
              <a:spcAft>
                <a:spcPts val="0"/>
              </a:spcAft>
              <a:buNone/>
            </a:pPr>
            <a:endParaRPr lang="en-US" sz="1800" b="0" kern="100" dirty="0">
              <a:effectLst/>
              <a:latin typeface="+mn-lt"/>
              <a:ea typeface="Aptos" panose="020B0004020202020204" pitchFamily="34" charset="0"/>
              <a:cs typeface="Times New Roman" panose="02020603050405020304" pitchFamily="18" charset="0"/>
            </a:endParaRPr>
          </a:p>
          <a:p>
            <a:pPr marL="0" indent="0">
              <a:lnSpc>
                <a:spcPct val="100000"/>
              </a:lnSpc>
              <a:spcBef>
                <a:spcPts val="0"/>
              </a:spcBef>
              <a:spcAft>
                <a:spcPts val="0"/>
              </a:spcAft>
              <a:buNone/>
            </a:pPr>
            <a:endParaRPr lang="en-US" sz="1800" b="0" kern="100" dirty="0">
              <a:effectLst/>
              <a:latin typeface="+mn-lt"/>
              <a:ea typeface="Calibri" panose="020F0502020204030204" pitchFamily="34" charset="0"/>
              <a:cs typeface="Times New Roman" panose="02020603050405020304" pitchFamily="18" charset="0"/>
            </a:endParaRPr>
          </a:p>
          <a:p>
            <a:endParaRPr lang="en-US" sz="1800" b="0" dirty="0">
              <a:latin typeface="+mn-lt"/>
            </a:endParaRPr>
          </a:p>
        </p:txBody>
      </p:sp>
    </p:spTree>
    <p:extLst>
      <p:ext uri="{BB962C8B-B14F-4D97-AF65-F5344CB8AC3E}">
        <p14:creationId xmlns:p14="http://schemas.microsoft.com/office/powerpoint/2010/main" val="4112604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E40C-FC10-AAD5-EEA2-792E8C93A0EB}"/>
              </a:ext>
            </a:extLst>
          </p:cNvPr>
          <p:cNvSpPr>
            <a:spLocks noGrp="1"/>
          </p:cNvSpPr>
          <p:nvPr>
            <p:ph type="title"/>
          </p:nvPr>
        </p:nvSpPr>
        <p:spPr>
          <a:xfrm>
            <a:off x="838200" y="0"/>
            <a:ext cx="10668856" cy="1356189"/>
          </a:xfrm>
        </p:spPr>
        <p:txBody>
          <a:bodyPr>
            <a:normAutofit/>
          </a:bodyPr>
          <a:lstStyle/>
          <a:p>
            <a:r>
              <a:rPr lang="en-US" dirty="0"/>
              <a:t>Dr Shaikh – A 55-year-old woman with HER2-low </a:t>
            </a:r>
            <a:r>
              <a:rPr lang="en-US" dirty="0" err="1"/>
              <a:t>mBC</a:t>
            </a:r>
            <a:r>
              <a:rPr lang="en-US" dirty="0"/>
              <a:t> treated with T-</a:t>
            </a:r>
            <a:r>
              <a:rPr lang="en-US" dirty="0" err="1"/>
              <a:t>DXd</a:t>
            </a:r>
            <a:endParaRPr lang="en-US" dirty="0"/>
          </a:p>
        </p:txBody>
      </p:sp>
      <p:sp>
        <p:nvSpPr>
          <p:cNvPr id="3" name="Content Placeholder 2">
            <a:extLst>
              <a:ext uri="{FF2B5EF4-FFF2-40B4-BE49-F238E27FC236}">
                <a16:creationId xmlns:a16="http://schemas.microsoft.com/office/drawing/2014/main" id="{AC9746E0-1957-D856-6911-1A74D824115B}"/>
              </a:ext>
            </a:extLst>
          </p:cNvPr>
          <p:cNvSpPr>
            <a:spLocks noGrp="1"/>
          </p:cNvSpPr>
          <p:nvPr>
            <p:ph idx="1"/>
          </p:nvPr>
        </p:nvSpPr>
        <p:spPr>
          <a:xfrm>
            <a:off x="838200" y="1446253"/>
            <a:ext cx="10515600" cy="5007083"/>
          </a:xfrm>
        </p:spPr>
        <p:txBody>
          <a:bodyPr>
            <a:noAutofit/>
          </a:bodyPr>
          <a:lstStyle/>
          <a:p>
            <a:pPr marL="0" marR="0" indent="0">
              <a:lnSpc>
                <a:spcPct val="107000"/>
              </a:lnSpc>
              <a:spcBef>
                <a:spcPts val="0"/>
              </a:spcBef>
              <a:spcAft>
                <a:spcPts val="80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55-year-old woman with germline BRCA1 mutation who had significant treatment history prior to transferring care. She was initially diagnosed with 3.3 cm breast cancer that was biopsied and noted to be invasive ductal carcinoma, ER 0, PR 0, HER2 0. She was treated with adjuvant AC-T and subsequently had a recurrence 2 years later that was triple negative breast cancer ER 0, PR 0, HER2 0, CPS 0. She had multiple lines of therapy including </a:t>
            </a:r>
            <a:r>
              <a:rPr lang="en-US" sz="2000" dirty="0">
                <a:latin typeface="Calibri" panose="020F0502020204030204" pitchFamily="34" charset="0"/>
                <a:ea typeface="Times New Roman" panose="02020603050405020304" pitchFamily="18" charset="0"/>
                <a:cs typeface="Calibri" panose="020F0502020204030204" pitchFamily="34" charset="0"/>
              </a:rPr>
              <a:t>capecitabine</a:t>
            </a:r>
            <a:r>
              <a:rPr lang="en-US" sz="2000" dirty="0">
                <a:effectLst/>
                <a:latin typeface="Calibri" panose="020F0502020204030204" pitchFamily="34" charset="0"/>
                <a:ea typeface="Times New Roman" panose="02020603050405020304" pitchFamily="18" charset="0"/>
                <a:cs typeface="Calibri" panose="020F0502020204030204" pitchFamily="34" charset="0"/>
              </a:rPr>
              <a:t>, Olaparib, vinorelbine, Sacituzumab, an immune checkpoint inhibitor clinical trial,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eribulin</a:t>
            </a:r>
            <a:r>
              <a:rPr lang="en-US" sz="2000" dirty="0">
                <a:effectLst/>
                <a:latin typeface="Calibri" panose="020F0502020204030204" pitchFamily="34" charset="0"/>
                <a:ea typeface="Times New Roman" panose="02020603050405020304" pitchFamily="18" charset="0"/>
                <a:cs typeface="Calibri" panose="020F0502020204030204" pitchFamily="34" charset="0"/>
              </a:rPr>
              <a:t>. She had a few lung nodules but she also had very extensive cutaneous metastases. A few which were very bothersome to her had been previously radiated. We biopsied a cutaneous met which noted triple negative breast cancer ER 0, PR 0, HER2 1+ and started treatment with </a:t>
            </a:r>
            <a:r>
              <a:rPr lang="en-US" sz="2000" dirty="0">
                <a:latin typeface="Calibri" panose="020F0502020204030204" pitchFamily="34" charset="0"/>
                <a:ea typeface="Times New Roman" panose="02020603050405020304" pitchFamily="18" charset="0"/>
                <a:cs typeface="Calibri" panose="020F0502020204030204" pitchFamily="34" charset="0"/>
              </a:rPr>
              <a:t>T-</a:t>
            </a:r>
            <a:r>
              <a:rPr lang="en-US" sz="2000" dirty="0" err="1">
                <a:latin typeface="Calibri" panose="020F0502020204030204" pitchFamily="34" charset="0"/>
                <a:ea typeface="Times New Roman" panose="02020603050405020304" pitchFamily="18" charset="0"/>
                <a:cs typeface="Calibri" panose="020F0502020204030204" pitchFamily="34" charset="0"/>
              </a:rPr>
              <a:t>DXd</a:t>
            </a:r>
            <a:r>
              <a:rPr lang="en-US" sz="2000" dirty="0">
                <a:effectLst/>
                <a:latin typeface="Calibri" panose="020F0502020204030204" pitchFamily="34" charset="0"/>
                <a:ea typeface="Times New Roman" panose="02020603050405020304" pitchFamily="18" charset="0"/>
                <a:cs typeface="Calibri" panose="020F0502020204030204" pitchFamily="34" charset="0"/>
              </a:rPr>
              <a:t>. She had a clinical response to </a:t>
            </a:r>
            <a:r>
              <a:rPr lang="en-US" sz="2000" dirty="0">
                <a:latin typeface="Calibri" panose="020F0502020204030204" pitchFamily="34" charset="0"/>
                <a:ea typeface="Times New Roman" panose="02020603050405020304" pitchFamily="18" charset="0"/>
                <a:cs typeface="Calibri" panose="020F0502020204030204" pitchFamily="34" charset="0"/>
              </a:rPr>
              <a:t>T-</a:t>
            </a:r>
            <a:r>
              <a:rPr lang="en-US" sz="2000" dirty="0" err="1">
                <a:latin typeface="Calibri" panose="020F0502020204030204" pitchFamily="34" charset="0"/>
                <a:ea typeface="Times New Roman" panose="02020603050405020304" pitchFamily="18" charset="0"/>
                <a:cs typeface="Calibri" panose="020F0502020204030204" pitchFamily="34" charset="0"/>
              </a:rPr>
              <a:t>DXd</a:t>
            </a:r>
            <a:r>
              <a:rPr lang="en-US" sz="2000" dirty="0">
                <a:effectLst/>
                <a:latin typeface="Calibri" panose="020F0502020204030204" pitchFamily="34" charset="0"/>
                <a:ea typeface="Times New Roman" panose="02020603050405020304" pitchFamily="18" charset="0"/>
                <a:cs typeface="Calibri" panose="020F0502020204030204" pitchFamily="34" charset="0"/>
              </a:rPr>
              <a:t> and noted shrinkage of the cutaneous metastases and has been on this for several months. She has nausea and fatigue. Her hair had previously thinned out with her prior therapies but she noted some additional hair loss on </a:t>
            </a:r>
            <a:r>
              <a:rPr lang="en-US" sz="2000" dirty="0">
                <a:latin typeface="Calibri" panose="020F0502020204030204" pitchFamily="34" charset="0"/>
                <a:ea typeface="Times New Roman" panose="02020603050405020304" pitchFamily="18" charset="0"/>
                <a:cs typeface="Calibri" panose="020F0502020204030204" pitchFamily="34" charset="0"/>
              </a:rPr>
              <a:t>T-</a:t>
            </a:r>
            <a:r>
              <a:rPr lang="en-US" sz="2000" dirty="0" err="1">
                <a:latin typeface="Calibri" panose="020F0502020204030204" pitchFamily="34" charset="0"/>
                <a:ea typeface="Times New Roman" panose="02020603050405020304" pitchFamily="18" charset="0"/>
                <a:cs typeface="Calibri" panose="020F0502020204030204" pitchFamily="34" charset="0"/>
              </a:rPr>
              <a:t>DXd</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5811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D3356-E6A2-1EDD-A04C-36D4A10737B0}"/>
              </a:ext>
            </a:extLst>
          </p:cNvPr>
          <p:cNvSpPr/>
          <p:nvPr/>
        </p:nvSpPr>
        <p:spPr bwMode="auto">
          <a:xfrm>
            <a:off x="623391" y="3356992"/>
            <a:ext cx="10801201" cy="55054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623392" y="1438299"/>
            <a:ext cx="10729192" cy="4799013"/>
          </a:xfrm>
        </p:spPr>
        <p:txBody>
          <a:bodyPr/>
          <a:lstStyle/>
          <a:p>
            <a:pPr marL="98425" indent="0">
              <a:lnSpc>
                <a:spcPct val="100000"/>
              </a:lnSpc>
              <a:spcBef>
                <a:spcPts val="2000"/>
              </a:spcBef>
              <a:spcAft>
                <a:spcPts val="600"/>
              </a:spcAft>
              <a:buNone/>
            </a:pPr>
            <a:r>
              <a:rPr lang="en-US" sz="2200" dirty="0">
                <a:solidFill>
                  <a:schemeClr val="tx1"/>
                </a:solidFill>
              </a:rPr>
              <a:t>Introduction: Overview of metastatic triple-negative breast cancer (</a:t>
            </a:r>
            <a:r>
              <a:rPr lang="en-US" sz="2200" dirty="0" err="1">
                <a:solidFill>
                  <a:schemeClr val="tx1"/>
                </a:solidFill>
              </a:rPr>
              <a:t>mTNBC</a:t>
            </a:r>
            <a:r>
              <a:rPr lang="en-US" sz="2200" dirty="0">
                <a:solidFill>
                  <a:schemeClr val="tx1"/>
                </a:solidFill>
              </a:rPr>
              <a:t>)</a:t>
            </a:r>
          </a:p>
          <a:p>
            <a:pPr marL="98425" indent="0">
              <a:lnSpc>
                <a:spcPct val="100000"/>
              </a:lnSpc>
              <a:spcBef>
                <a:spcPts val="2000"/>
              </a:spcBef>
              <a:spcAft>
                <a:spcPts val="600"/>
              </a:spcAft>
              <a:buNone/>
            </a:pPr>
            <a:r>
              <a:rPr lang="en-US" sz="2200" dirty="0">
                <a:solidFill>
                  <a:schemeClr val="tx1"/>
                </a:solidFill>
              </a:rPr>
              <a:t>Module 1: First-line treatment of </a:t>
            </a:r>
            <a:r>
              <a:rPr lang="en-US" sz="2200" dirty="0" err="1">
                <a:solidFill>
                  <a:schemeClr val="tx1"/>
                </a:solidFill>
              </a:rPr>
              <a:t>mTNBC</a:t>
            </a:r>
            <a:r>
              <a:rPr lang="en-US" sz="2200" dirty="0">
                <a:solidFill>
                  <a:schemeClr val="tx1"/>
                </a:solidFill>
              </a:rPr>
              <a:t> – Chemotherapy with or without immunotherapy</a:t>
            </a:r>
          </a:p>
          <a:p>
            <a:pPr marL="98425" indent="0">
              <a:lnSpc>
                <a:spcPct val="100000"/>
              </a:lnSpc>
              <a:spcBef>
                <a:spcPts val="2000"/>
              </a:spcBef>
              <a:spcAft>
                <a:spcPts val="600"/>
              </a:spcAft>
              <a:buNone/>
            </a:pPr>
            <a:r>
              <a:rPr lang="en-US" sz="2200" dirty="0">
                <a:solidFill>
                  <a:schemeClr val="tx1"/>
                </a:solidFill>
              </a:rPr>
              <a:t>Module 2: Antibody-drug conjugates in the management of </a:t>
            </a:r>
            <a:r>
              <a:rPr lang="en-US" sz="2200" dirty="0" err="1">
                <a:solidFill>
                  <a:schemeClr val="tx1"/>
                </a:solidFill>
              </a:rPr>
              <a:t>mTNBC</a:t>
            </a:r>
            <a:endParaRPr lang="en-US" sz="2200" dirty="0">
              <a:solidFill>
                <a:schemeClr val="tx1"/>
              </a:solidFill>
            </a:endParaRPr>
          </a:p>
          <a:p>
            <a:pPr marL="98425" marR="0" lvl="0" indent="0" algn="l" defTabSz="412750" rtl="0" eaLnBrk="0" fontAlgn="base" latinLnBrk="0" hangingPunct="0">
              <a:lnSpc>
                <a:spcPct val="100000"/>
              </a:lnSpc>
              <a:spcBef>
                <a:spcPts val="2000"/>
              </a:spcBef>
              <a:spcAft>
                <a:spcPts val="600"/>
              </a:spcAft>
              <a:buClr>
                <a:srgbClr val="000000"/>
              </a:buClr>
              <a:buSzPct val="100000"/>
              <a:buFont typeface="Arial" pitchFamily="-72" charset="0"/>
              <a:buNone/>
              <a:tabLst/>
              <a:defRPr/>
            </a:pPr>
            <a:r>
              <a:rPr lang="en-US" sz="2200" dirty="0">
                <a:solidFill>
                  <a:schemeClr val="bg1"/>
                </a:solidFill>
              </a:rPr>
              <a:t>Module 3: PARP inhibition </a:t>
            </a:r>
            <a:r>
              <a:rPr kumimoji="0" lang="en-US" sz="2200" b="1" i="0" u="none" strike="noStrike" kern="0" cap="none" spc="0" normalizeH="0" baseline="0" noProof="0" dirty="0">
                <a:ln>
                  <a:noFill/>
                </a:ln>
                <a:solidFill>
                  <a:schemeClr val="bg1"/>
                </a:solidFill>
                <a:effectLst/>
                <a:uLnTx/>
                <a:uFillTx/>
                <a:latin typeface="Calibri" charset="0"/>
                <a:ea typeface="MS PGothic" pitchFamily="34" charset="-128"/>
              </a:rPr>
              <a:t>for the treatment of </a:t>
            </a:r>
            <a:r>
              <a:rPr kumimoji="0" lang="en-US" sz="2200" b="1" i="0" u="none" strike="noStrike" kern="0" cap="none" spc="0" normalizeH="0" baseline="0" noProof="0" dirty="0" err="1">
                <a:ln>
                  <a:noFill/>
                </a:ln>
                <a:solidFill>
                  <a:schemeClr val="bg1"/>
                </a:solidFill>
                <a:effectLst/>
                <a:uLnTx/>
                <a:uFillTx/>
                <a:latin typeface="Calibri" charset="0"/>
                <a:ea typeface="MS PGothic" pitchFamily="34" charset="-128"/>
              </a:rPr>
              <a:t>mTNBC</a:t>
            </a:r>
            <a:endParaRPr lang="en-US" sz="2200" dirty="0">
              <a:solidFill>
                <a:schemeClr val="bg1"/>
              </a:solidFill>
            </a:endParaRPr>
          </a:p>
          <a:p>
            <a:pPr marL="98425" indent="0">
              <a:lnSpc>
                <a:spcPct val="100000"/>
              </a:lnSpc>
              <a:spcBef>
                <a:spcPts val="2000"/>
              </a:spcBef>
              <a:spcAft>
                <a:spcPts val="0"/>
              </a:spcAft>
              <a:buNone/>
            </a:pPr>
            <a:endParaRPr lang="en-US" sz="2200" dirty="0">
              <a:solidFill>
                <a:schemeClr val="tx1"/>
              </a:solidFill>
            </a:endParaRPr>
          </a:p>
        </p:txBody>
      </p:sp>
    </p:spTree>
    <p:extLst>
      <p:ext uri="{BB962C8B-B14F-4D97-AF65-F5344CB8AC3E}">
        <p14:creationId xmlns:p14="http://schemas.microsoft.com/office/powerpoint/2010/main" val="1387248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50B-246A-A723-E2D4-63A782391E64}"/>
              </a:ext>
            </a:extLst>
          </p:cNvPr>
          <p:cNvSpPr>
            <a:spLocks noGrp="1"/>
          </p:cNvSpPr>
          <p:nvPr>
            <p:ph type="title"/>
          </p:nvPr>
        </p:nvSpPr>
        <p:spPr>
          <a:xfrm>
            <a:off x="912286" y="118153"/>
            <a:ext cx="10358967" cy="1143000"/>
          </a:xfrm>
        </p:spPr>
        <p:txBody>
          <a:bodyPr/>
          <a:lstStyle/>
          <a:p>
            <a:br>
              <a:rPr lang="en-US" sz="2800" kern="1200" dirty="0">
                <a:solidFill>
                  <a:srgbClr val="0432FF"/>
                </a:solidFill>
                <a:latin typeface="Calibri" panose="020F0502020204030204" pitchFamily="34" charset="0"/>
                <a:ea typeface="MS PGothic" charset="0"/>
                <a:cs typeface="Calibri" panose="020F0502020204030204" pitchFamily="34" charset="0"/>
              </a:rPr>
            </a:br>
            <a:r>
              <a:rPr lang="en-US" sz="2800" kern="1200" dirty="0">
                <a:solidFill>
                  <a:srgbClr val="0432FF"/>
                </a:solidFill>
                <a:latin typeface="Calibri" panose="020F0502020204030204" pitchFamily="34" charset="0"/>
                <a:ea typeface="MS PGothic" charset="0"/>
                <a:cs typeface="Calibri" panose="020F0502020204030204" pitchFamily="34" charset="0"/>
              </a:rPr>
              <a:t>Key Data Sets</a:t>
            </a:r>
            <a:br>
              <a:rPr lang="en-US" sz="2800" kern="1200" dirty="0">
                <a:solidFill>
                  <a:srgbClr val="0432FF"/>
                </a:solidFill>
                <a:latin typeface="Calibri" panose="020F0502020204030204" pitchFamily="34" charset="0"/>
                <a:ea typeface="MS PGothic" charset="0"/>
                <a:cs typeface="Calibri" panose="020F0502020204030204" pitchFamily="34" charset="0"/>
              </a:rPr>
            </a:br>
            <a: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PARP inhibitors</a:t>
            </a:r>
            <a:b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6580F240-FC3E-7053-BC64-12981189B19D}"/>
              </a:ext>
            </a:extLst>
          </p:cNvPr>
          <p:cNvSpPr>
            <a:spLocks noGrp="1"/>
          </p:cNvSpPr>
          <p:nvPr>
            <p:ph idx="1"/>
          </p:nvPr>
        </p:nvSpPr>
        <p:spPr>
          <a:xfrm>
            <a:off x="912285" y="1450233"/>
            <a:ext cx="10358967" cy="4799013"/>
          </a:xfrm>
        </p:spPr>
        <p:txBody>
          <a:bodyPr/>
          <a:lstStyle/>
          <a:p>
            <a:pPr marL="285750" indent="-285750">
              <a:spcBef>
                <a:spcPts val="0"/>
              </a:spcBef>
              <a:spcAft>
                <a:spcPts val="0"/>
              </a:spcAft>
            </a:pPr>
            <a:r>
              <a:rPr lang="en-US" sz="2000" b="0" kern="100" dirty="0" err="1">
                <a:effectLst/>
                <a:latin typeface="+mn-lt"/>
                <a:ea typeface="Aptos" panose="020B0004020202020204" pitchFamily="34" charset="0"/>
                <a:cs typeface="Times New Roman" panose="02020603050405020304" pitchFamily="18" charset="0"/>
              </a:rPr>
              <a:t>Morganti</a:t>
            </a:r>
            <a:r>
              <a:rPr lang="en-US" sz="2000" b="0" kern="100" dirty="0">
                <a:effectLst/>
                <a:latin typeface="+mn-lt"/>
                <a:ea typeface="Aptos" panose="020B0004020202020204" pitchFamily="34" charset="0"/>
                <a:cs typeface="Times New Roman" panose="02020603050405020304" pitchFamily="18" charset="0"/>
              </a:rPr>
              <a:t> S et al. Adjuvant </a:t>
            </a:r>
            <a:r>
              <a:rPr lang="en-US" sz="2000" b="0" kern="100" dirty="0" err="1">
                <a:effectLst/>
                <a:latin typeface="+mn-lt"/>
                <a:ea typeface="Aptos" panose="020B0004020202020204" pitchFamily="34" charset="0"/>
                <a:cs typeface="Times New Roman" panose="02020603050405020304" pitchFamily="18" charset="0"/>
              </a:rPr>
              <a:t>olaparib</a:t>
            </a:r>
            <a:r>
              <a:rPr lang="en-US" sz="2000" b="0" kern="100" dirty="0">
                <a:effectLst/>
                <a:latin typeface="+mn-lt"/>
                <a:ea typeface="Aptos" panose="020B0004020202020204" pitchFamily="34" charset="0"/>
                <a:cs typeface="Times New Roman" panose="02020603050405020304" pitchFamily="18" charset="0"/>
              </a:rPr>
              <a:t> for germline BRCA carriers with HER2-negative early breast cancer: Evidence and controversies. </a:t>
            </a:r>
            <a:r>
              <a:rPr lang="en-US" sz="2000" b="0" i="1" kern="100" dirty="0">
                <a:effectLst/>
                <a:latin typeface="+mn-lt"/>
                <a:ea typeface="Aptos" panose="020B0004020202020204" pitchFamily="34" charset="0"/>
                <a:cs typeface="Times New Roman" panose="02020603050405020304" pitchFamily="18" charset="0"/>
              </a:rPr>
              <a:t>Oncologist </a:t>
            </a:r>
            <a:r>
              <a:rPr lang="en-US" sz="2000" b="0" kern="100" dirty="0">
                <a:effectLst/>
                <a:latin typeface="+mn-lt"/>
                <a:ea typeface="Aptos" panose="020B0004020202020204" pitchFamily="34" charset="0"/>
                <a:cs typeface="Times New Roman" panose="02020603050405020304" pitchFamily="18" charset="0"/>
              </a:rPr>
              <a:t>2023;28(7):565-74. </a:t>
            </a:r>
          </a:p>
          <a:p>
            <a:pPr marL="285750" indent="-285750">
              <a:spcBef>
                <a:spcPts val="0"/>
              </a:spcBef>
              <a:spcAft>
                <a:spcPts val="0"/>
              </a:spcAft>
            </a:pPr>
            <a:endParaRPr lang="en-US" sz="2000" b="0" kern="100" dirty="0">
              <a:latin typeface="+mn-lt"/>
              <a:ea typeface="Aptos" panose="020B0004020202020204" pitchFamily="34" charset="0"/>
              <a:cs typeface="Times New Roman" panose="02020603050405020304" pitchFamily="18" charset="0"/>
            </a:endParaRPr>
          </a:p>
          <a:p>
            <a:pPr marL="285750" indent="-285750">
              <a:spcBef>
                <a:spcPts val="0"/>
              </a:spcBef>
              <a:spcAft>
                <a:spcPts val="0"/>
              </a:spcAft>
            </a:pPr>
            <a:r>
              <a:rPr lang="en-US" sz="2000" b="0" kern="100" dirty="0" err="1">
                <a:effectLst/>
                <a:latin typeface="+mn-lt"/>
                <a:ea typeface="Aptos" panose="020B0004020202020204" pitchFamily="34" charset="0"/>
                <a:cs typeface="Times New Roman" panose="02020603050405020304" pitchFamily="18" charset="0"/>
              </a:rPr>
              <a:t>Senkus</a:t>
            </a:r>
            <a:r>
              <a:rPr lang="en-US" sz="2000" b="0" kern="100" dirty="0">
                <a:effectLst/>
                <a:latin typeface="+mn-lt"/>
                <a:ea typeface="Aptos" panose="020B0004020202020204" pitchFamily="34" charset="0"/>
                <a:cs typeface="Times New Roman" panose="02020603050405020304" pitchFamily="18" charset="0"/>
              </a:rPr>
              <a:t> E et al. Olaparib efficacy in patients with germline BRCA-mutated, HER2-negative metastatic breast cancer: Subgroup analyses from the phase III </a:t>
            </a:r>
            <a:r>
              <a:rPr lang="en-US" sz="2000" b="0" kern="100" dirty="0" err="1">
                <a:effectLst/>
                <a:latin typeface="+mn-lt"/>
                <a:ea typeface="Aptos" panose="020B0004020202020204" pitchFamily="34" charset="0"/>
                <a:cs typeface="Times New Roman" panose="02020603050405020304" pitchFamily="18" charset="0"/>
              </a:rPr>
              <a:t>OlympiAD</a:t>
            </a:r>
            <a:r>
              <a:rPr lang="en-US" sz="2000" b="0" kern="100" dirty="0">
                <a:effectLst/>
                <a:latin typeface="+mn-lt"/>
                <a:ea typeface="Aptos" panose="020B0004020202020204" pitchFamily="34" charset="0"/>
                <a:cs typeface="Times New Roman" panose="02020603050405020304" pitchFamily="18" charset="0"/>
              </a:rPr>
              <a:t> trial. </a:t>
            </a:r>
            <a:r>
              <a:rPr lang="en-US" sz="2000" b="0" i="1" kern="100" dirty="0">
                <a:effectLst/>
                <a:latin typeface="+mn-lt"/>
                <a:ea typeface="Aptos" panose="020B0004020202020204" pitchFamily="34" charset="0"/>
                <a:cs typeface="Times New Roman" panose="02020603050405020304" pitchFamily="18" charset="0"/>
              </a:rPr>
              <a:t>Int J Cancer </a:t>
            </a:r>
            <a:r>
              <a:rPr lang="en-US" sz="2000" b="0" kern="100" dirty="0">
                <a:effectLst/>
                <a:latin typeface="+mn-lt"/>
                <a:ea typeface="Aptos" panose="020B0004020202020204" pitchFamily="34" charset="0"/>
                <a:cs typeface="Times New Roman" panose="02020603050405020304" pitchFamily="18" charset="0"/>
              </a:rPr>
              <a:t>2023;153(4):803-14.</a:t>
            </a:r>
          </a:p>
          <a:p>
            <a:pPr marL="0" indent="0">
              <a:spcBef>
                <a:spcPts val="0"/>
              </a:spcBef>
              <a:spcAft>
                <a:spcPts val="0"/>
              </a:spcAft>
              <a:buNone/>
            </a:pPr>
            <a:endParaRPr lang="en-US" sz="1800" b="0" kern="100" dirty="0">
              <a:effectLst/>
              <a:latin typeface="+mn-lt"/>
              <a:ea typeface="Aptos" panose="020B0004020202020204" pitchFamily="34" charset="0"/>
              <a:cs typeface="Times New Roman" panose="02020603050405020304" pitchFamily="18" charset="0"/>
            </a:endParaRPr>
          </a:p>
          <a:p>
            <a:pPr marL="0" indent="0">
              <a:lnSpc>
                <a:spcPct val="100000"/>
              </a:lnSpc>
              <a:spcBef>
                <a:spcPts val="0"/>
              </a:spcBef>
              <a:spcAft>
                <a:spcPts val="0"/>
              </a:spcAft>
              <a:buNone/>
            </a:pPr>
            <a:endParaRPr lang="en-US" sz="1800" b="0" kern="100" dirty="0">
              <a:effectLst/>
              <a:latin typeface="+mn-lt"/>
              <a:ea typeface="Calibri" panose="020F0502020204030204" pitchFamily="34" charset="0"/>
              <a:cs typeface="Times New Roman" panose="02020603050405020304" pitchFamily="18" charset="0"/>
            </a:endParaRPr>
          </a:p>
          <a:p>
            <a:endParaRPr lang="en-US" sz="1800" b="0" dirty="0">
              <a:latin typeface="+mn-lt"/>
            </a:endParaRPr>
          </a:p>
        </p:txBody>
      </p:sp>
    </p:spTree>
    <p:extLst>
      <p:ext uri="{BB962C8B-B14F-4D97-AF65-F5344CB8AC3E}">
        <p14:creationId xmlns:p14="http://schemas.microsoft.com/office/powerpoint/2010/main" val="2996669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2AF924-6D17-1709-7CCC-46A90D015183}"/>
              </a:ext>
            </a:extLst>
          </p:cNvPr>
          <p:cNvSpPr txBox="1"/>
          <p:nvPr/>
        </p:nvSpPr>
        <p:spPr>
          <a:xfrm>
            <a:off x="400805" y="0"/>
            <a:ext cx="110957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ea typeface="+mn-ea"/>
                <a:cs typeface="+mn-cs"/>
              </a:rPr>
              <a:t>Dr </a:t>
            </a:r>
            <a:r>
              <a:rPr lang="en-US" sz="2800" dirty="0" err="1">
                <a:solidFill>
                  <a:prstClr val="black"/>
                </a:solidFill>
                <a:latin typeface="Calibri" panose="020F0502020204030204"/>
                <a:ea typeface="+mn-ea"/>
                <a:cs typeface="+mn-cs"/>
              </a:rPr>
              <a:t>Foldi</a:t>
            </a:r>
            <a:r>
              <a:rPr lang="en-US" sz="2800" dirty="0">
                <a:solidFill>
                  <a:prstClr val="black"/>
                </a:solidFill>
                <a:latin typeface="Calibri" panose="020F0502020204030204"/>
                <a:ea typeface="+mn-ea"/>
                <a:cs typeface="+mn-cs"/>
              </a:rPr>
              <a:t> – A 35-year-old woman with </a:t>
            </a:r>
            <a:r>
              <a:rPr lang="en-US" sz="2800" dirty="0" err="1">
                <a:solidFill>
                  <a:prstClr val="black"/>
                </a:solidFill>
                <a:latin typeface="Calibri" panose="020F0502020204030204"/>
                <a:ea typeface="+mn-ea"/>
                <a:cs typeface="+mn-cs"/>
              </a:rPr>
              <a:t>mTNBC</a:t>
            </a:r>
            <a:r>
              <a:rPr lang="en-US" sz="2800" dirty="0">
                <a:solidFill>
                  <a:prstClr val="black"/>
                </a:solidFill>
                <a:latin typeface="Calibri" panose="020F0502020204030204"/>
                <a:ea typeface="+mn-ea"/>
                <a:cs typeface="+mn-cs"/>
              </a:rPr>
              <a:t> treated with </a:t>
            </a:r>
            <a:r>
              <a:rPr lang="en-US" sz="2800" dirty="0" err="1">
                <a:solidFill>
                  <a:prstClr val="black"/>
                </a:solidFill>
                <a:latin typeface="Calibri" panose="020F0502020204030204"/>
                <a:ea typeface="+mn-ea"/>
                <a:cs typeface="+mn-cs"/>
              </a:rPr>
              <a:t>olaparib</a:t>
            </a:r>
            <a:endParaRPr lang="en-US" sz="2800" dirty="0">
              <a:solidFill>
                <a:prstClr val="black"/>
              </a:solidFill>
              <a:latin typeface="Calibri" panose="020F0502020204030204"/>
              <a:ea typeface="+mn-ea"/>
              <a:cs typeface="+mn-cs"/>
            </a:endParaRPr>
          </a:p>
        </p:txBody>
      </p:sp>
      <p:sp>
        <p:nvSpPr>
          <p:cNvPr id="3" name="TextBox 2">
            <a:extLst>
              <a:ext uri="{FF2B5EF4-FFF2-40B4-BE49-F238E27FC236}">
                <a16:creationId xmlns:a16="http://schemas.microsoft.com/office/drawing/2014/main" id="{0EC5D7F2-EE37-E44D-CCBF-A02D3FA9DEE3}"/>
              </a:ext>
            </a:extLst>
          </p:cNvPr>
          <p:cNvSpPr txBox="1"/>
          <p:nvPr/>
        </p:nvSpPr>
        <p:spPr>
          <a:xfrm>
            <a:off x="1096205" y="514409"/>
            <a:ext cx="10901832" cy="63709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35-year-old woman was found to have a right IDC,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clinical stage cT4 cN1/N2 cM0 </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grade 3, Ki-67 96%, ER low positive (3%), PR&lt;1% and HER2 0 on IHC</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MammaPrint with </a:t>
            </a:r>
            <a:r>
              <a:rPr kumimoji="0" lang="en-US" sz="2400" b="0" i="0" u="none" strike="noStrike" kern="1200" cap="none" spc="0" normalizeH="0" baseline="0" noProof="0" dirty="0" err="1">
                <a:ln>
                  <a:noFill/>
                </a:ln>
                <a:solidFill>
                  <a:srgbClr val="212121"/>
                </a:solidFill>
                <a:effectLst/>
                <a:uLnTx/>
                <a:uFillTx/>
                <a:latin typeface="Calibri" panose="020F0502020204030204"/>
                <a:ea typeface="Calibri" panose="020F0502020204030204" pitchFamily="34" charset="0"/>
                <a:cs typeface="+mn-cs"/>
              </a:rPr>
              <a:t>BluePrint</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rPr>
              <a:t>Genetic testing was negative for germline pathogenic variants </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rPr>
              <a:t>Underwent neoadjuvant dose dense AC x4 followed by weekly paclitaxel x12 concurrent with every 3-week carboplatin x4</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rPr>
              <a:t>Modified radical mastectomy </a:t>
            </a: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 pathologic complete response in breast and axilla</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Completed adjuvant XRT to chest wall </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Was placed on adjuvant Tamoxifen given low ER expression but could not tolerate</a:t>
            </a:r>
          </a:p>
        </p:txBody>
      </p:sp>
      <p:pic>
        <p:nvPicPr>
          <p:cNvPr id="7" name="Picture 6">
            <a:extLst>
              <a:ext uri="{FF2B5EF4-FFF2-40B4-BE49-F238E27FC236}">
                <a16:creationId xmlns:a16="http://schemas.microsoft.com/office/drawing/2014/main" id="{3D82E6EB-CA76-90F8-46E8-4BD04C8E9C4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5448" b="15448"/>
          <a:stretch/>
        </p:blipFill>
        <p:spPr>
          <a:xfrm>
            <a:off x="2757660" y="1704109"/>
            <a:ext cx="8268131" cy="946624"/>
          </a:xfrm>
          <a:prstGeom prst="rect">
            <a:avLst/>
          </a:prstGeom>
        </p:spPr>
      </p:pic>
    </p:spTree>
    <p:extLst>
      <p:ext uri="{BB962C8B-B14F-4D97-AF65-F5344CB8AC3E}">
        <p14:creationId xmlns:p14="http://schemas.microsoft.com/office/powerpoint/2010/main" val="2116198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D3356-E6A2-1EDD-A04C-36D4A10737B0}"/>
              </a:ext>
            </a:extLst>
          </p:cNvPr>
          <p:cNvSpPr/>
          <p:nvPr/>
        </p:nvSpPr>
        <p:spPr bwMode="auto">
          <a:xfrm>
            <a:off x="623391" y="1340768"/>
            <a:ext cx="10729191" cy="55054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25760"/>
            <a:ext cx="10358967" cy="903733"/>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623392" y="1438299"/>
            <a:ext cx="10729192" cy="4799013"/>
          </a:xfrm>
        </p:spPr>
        <p:txBody>
          <a:bodyPr/>
          <a:lstStyle/>
          <a:p>
            <a:pPr marL="98425" indent="0">
              <a:lnSpc>
                <a:spcPct val="100000"/>
              </a:lnSpc>
              <a:spcBef>
                <a:spcPts val="2000"/>
              </a:spcBef>
              <a:spcAft>
                <a:spcPts val="600"/>
              </a:spcAft>
              <a:buNone/>
            </a:pPr>
            <a:r>
              <a:rPr lang="en-US" sz="2200" dirty="0">
                <a:solidFill>
                  <a:schemeClr val="bg1"/>
                </a:solidFill>
              </a:rPr>
              <a:t>Introduction: Overview of metastatic triple-negative breast cancer (</a:t>
            </a:r>
            <a:r>
              <a:rPr lang="en-US" sz="2200" dirty="0" err="1">
                <a:solidFill>
                  <a:schemeClr val="bg1"/>
                </a:solidFill>
              </a:rPr>
              <a:t>mTNBC</a:t>
            </a:r>
            <a:r>
              <a:rPr lang="en-US" sz="2200" dirty="0">
                <a:solidFill>
                  <a:schemeClr val="bg1"/>
                </a:solidFill>
              </a:rPr>
              <a:t>)</a:t>
            </a:r>
          </a:p>
          <a:p>
            <a:pPr marL="98425" indent="0">
              <a:lnSpc>
                <a:spcPct val="100000"/>
              </a:lnSpc>
              <a:spcBef>
                <a:spcPts val="2000"/>
              </a:spcBef>
              <a:spcAft>
                <a:spcPts val="600"/>
              </a:spcAft>
              <a:buNone/>
            </a:pPr>
            <a:r>
              <a:rPr lang="en-US" sz="2200" dirty="0">
                <a:solidFill>
                  <a:schemeClr val="tx1"/>
                </a:solidFill>
              </a:rPr>
              <a:t>Module 1: First-line treatment of </a:t>
            </a:r>
            <a:r>
              <a:rPr lang="en-US" sz="2200" dirty="0" err="1">
                <a:solidFill>
                  <a:schemeClr val="tx1"/>
                </a:solidFill>
              </a:rPr>
              <a:t>mTNBC</a:t>
            </a:r>
            <a:r>
              <a:rPr lang="en-US" sz="2200" dirty="0">
                <a:solidFill>
                  <a:schemeClr val="tx1"/>
                </a:solidFill>
              </a:rPr>
              <a:t> – Chemotherapy with or without immunotherapy</a:t>
            </a:r>
          </a:p>
          <a:p>
            <a:pPr marL="98425" indent="0">
              <a:lnSpc>
                <a:spcPct val="100000"/>
              </a:lnSpc>
              <a:spcBef>
                <a:spcPts val="2000"/>
              </a:spcBef>
              <a:spcAft>
                <a:spcPts val="600"/>
              </a:spcAft>
              <a:buNone/>
            </a:pPr>
            <a:r>
              <a:rPr lang="en-US" sz="2200" dirty="0">
                <a:solidFill>
                  <a:schemeClr val="tx1"/>
                </a:solidFill>
              </a:rPr>
              <a:t>Module 2: Antibody-drug conjugates in the management of </a:t>
            </a:r>
            <a:r>
              <a:rPr lang="en-US" sz="2200" dirty="0" err="1">
                <a:solidFill>
                  <a:schemeClr val="tx1"/>
                </a:solidFill>
              </a:rPr>
              <a:t>mTNBC</a:t>
            </a:r>
            <a:endParaRPr lang="en-US" sz="2200" dirty="0">
              <a:solidFill>
                <a:schemeClr val="tx1"/>
              </a:solidFill>
            </a:endParaRPr>
          </a:p>
          <a:p>
            <a:pPr marL="98425" marR="0" lvl="0" indent="0" algn="l" defTabSz="412750" rtl="0" eaLnBrk="0" fontAlgn="base" latinLnBrk="0" hangingPunct="0">
              <a:lnSpc>
                <a:spcPct val="100000"/>
              </a:lnSpc>
              <a:spcBef>
                <a:spcPts val="2000"/>
              </a:spcBef>
              <a:spcAft>
                <a:spcPts val="600"/>
              </a:spcAft>
              <a:buClr>
                <a:srgbClr val="000000"/>
              </a:buClr>
              <a:buSzPct val="100000"/>
              <a:buFont typeface="Arial" pitchFamily="-72" charset="0"/>
              <a:buNone/>
              <a:tabLst/>
              <a:defRPr/>
            </a:pPr>
            <a:r>
              <a:rPr lang="en-US" sz="2200" dirty="0">
                <a:solidFill>
                  <a:schemeClr val="tx1"/>
                </a:solidFill>
              </a:rPr>
              <a:t>Module 3: PARP inhibition </a:t>
            </a:r>
            <a:r>
              <a:rPr kumimoji="0" lang="en-US" sz="2200" b="1" i="0" u="none" strike="noStrike" kern="0" cap="none" spc="0" normalizeH="0" baseline="0" noProof="0" dirty="0">
                <a:ln>
                  <a:noFill/>
                </a:ln>
                <a:solidFill>
                  <a:srgbClr val="000000"/>
                </a:solidFill>
                <a:effectLst/>
                <a:uLnTx/>
                <a:uFillTx/>
                <a:latin typeface="Calibri" charset="0"/>
                <a:ea typeface="MS PGothic" pitchFamily="34" charset="-128"/>
              </a:rPr>
              <a:t>for the treatment of </a:t>
            </a:r>
            <a:r>
              <a:rPr kumimoji="0" lang="en-US" sz="2200" b="1" i="0" u="none" strike="noStrike" kern="0" cap="none" spc="0" normalizeH="0" baseline="0" noProof="0" dirty="0" err="1">
                <a:ln>
                  <a:noFill/>
                </a:ln>
                <a:solidFill>
                  <a:srgbClr val="000000"/>
                </a:solidFill>
                <a:effectLst/>
                <a:uLnTx/>
                <a:uFillTx/>
                <a:latin typeface="Calibri" charset="0"/>
                <a:ea typeface="MS PGothic" pitchFamily="34" charset="-128"/>
              </a:rPr>
              <a:t>mTNBC</a:t>
            </a:r>
            <a:endParaRPr lang="en-US" sz="2200" dirty="0">
              <a:solidFill>
                <a:srgbClr val="FF40FF"/>
              </a:solidFill>
            </a:endParaRPr>
          </a:p>
          <a:p>
            <a:pPr marL="98425" indent="0">
              <a:lnSpc>
                <a:spcPct val="100000"/>
              </a:lnSpc>
              <a:spcBef>
                <a:spcPts val="2000"/>
              </a:spcBef>
              <a:spcAft>
                <a:spcPts val="0"/>
              </a:spcAft>
              <a:buNone/>
            </a:pPr>
            <a:endParaRPr lang="en-US" sz="2200" dirty="0">
              <a:solidFill>
                <a:schemeClr val="tx1"/>
              </a:solidFill>
            </a:endParaRPr>
          </a:p>
        </p:txBody>
      </p:sp>
    </p:spTree>
    <p:extLst>
      <p:ext uri="{BB962C8B-B14F-4D97-AF65-F5344CB8AC3E}">
        <p14:creationId xmlns:p14="http://schemas.microsoft.com/office/powerpoint/2010/main" val="1700808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C5D7F2-EE37-E44D-CCBF-A02D3FA9DEE3}"/>
              </a:ext>
            </a:extLst>
          </p:cNvPr>
          <p:cNvSpPr txBox="1"/>
          <p:nvPr/>
        </p:nvSpPr>
        <p:spPr>
          <a:xfrm>
            <a:off x="645084" y="3472473"/>
            <a:ext cx="10901832" cy="304698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Started on Capecitabine along with SBRT to mediastinal LN’s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Initially had some response and LN’s decreased in size, then developed new supraclavicular LN’s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Foundation One Liquid </a:t>
            </a:r>
            <a:r>
              <a:rPr kumimoji="0" lang="en-US" sz="2400" b="0" i="0" u="none" strike="noStrike" kern="1200" cap="none" spc="0" normalizeH="0" baseline="0" noProof="0" dirty="0" err="1">
                <a:ln>
                  <a:noFill/>
                </a:ln>
                <a:solidFill>
                  <a:srgbClr val="212121"/>
                </a:solidFill>
                <a:effectLst/>
                <a:uLnTx/>
                <a:uFillTx/>
                <a:latin typeface="Calibri" panose="020F0502020204030204"/>
                <a:ea typeface="Calibri" panose="020F0502020204030204" pitchFamily="34" charset="0"/>
                <a:cs typeface="+mn-cs"/>
              </a:rPr>
              <a:t>CDx</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somatic </a:t>
            </a:r>
            <a:r>
              <a:rPr kumimoji="0" lang="en-US" sz="2400" b="0" i="1"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BRCA1 </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E673* (pathogenic) mutation</a:t>
            </a: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1"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Started Olaparib 300mg BID with ongoing response at 1 year</a:t>
            </a:r>
          </a:p>
        </p:txBody>
      </p:sp>
      <p:sp>
        <p:nvSpPr>
          <p:cNvPr id="5" name="TextBox 4">
            <a:extLst>
              <a:ext uri="{FF2B5EF4-FFF2-40B4-BE49-F238E27FC236}">
                <a16:creationId xmlns:a16="http://schemas.microsoft.com/office/drawing/2014/main" id="{1D7A190E-FDCE-6EFB-CD28-165C80DF3520}"/>
              </a:ext>
            </a:extLst>
          </p:cNvPr>
          <p:cNvSpPr txBox="1"/>
          <p:nvPr/>
        </p:nvSpPr>
        <p:spPr>
          <a:xfrm>
            <a:off x="645084" y="523220"/>
            <a:ext cx="10901832" cy="267765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2 years after her initial diagnosis, she began to experience hoarseness and cough</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CT CAP revealed enlarged mediastinal LN’s (do not have images available)</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Biopsy of a LN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confirmed poorly differentiated carcinoma, consistent with breast primary that was ER, low positive (H score 1), PR negative and Her-2/neu negative, 1+, PD-L1 negative (CPS 5)</a:t>
            </a:r>
          </a:p>
        </p:txBody>
      </p:sp>
      <p:sp>
        <p:nvSpPr>
          <p:cNvPr id="2" name="TextBox 1">
            <a:extLst>
              <a:ext uri="{FF2B5EF4-FFF2-40B4-BE49-F238E27FC236}">
                <a16:creationId xmlns:a16="http://schemas.microsoft.com/office/drawing/2014/main" id="{DF84ABB0-4923-3D58-5E97-75A68D51B328}"/>
              </a:ext>
            </a:extLst>
          </p:cNvPr>
          <p:cNvSpPr txBox="1"/>
          <p:nvPr/>
        </p:nvSpPr>
        <p:spPr>
          <a:xfrm>
            <a:off x="191343" y="706"/>
            <a:ext cx="118093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ea typeface="+mn-ea"/>
                <a:cs typeface="+mn-cs"/>
              </a:rPr>
              <a:t>Dr </a:t>
            </a:r>
            <a:r>
              <a:rPr lang="en-US" sz="2800" dirty="0" err="1">
                <a:solidFill>
                  <a:prstClr val="black"/>
                </a:solidFill>
                <a:latin typeface="Calibri" panose="020F0502020204030204"/>
                <a:ea typeface="+mn-ea"/>
                <a:cs typeface="+mn-cs"/>
              </a:rPr>
              <a:t>Foldi</a:t>
            </a:r>
            <a:r>
              <a:rPr lang="en-US" sz="2800" dirty="0">
                <a:solidFill>
                  <a:prstClr val="black"/>
                </a:solidFill>
                <a:latin typeface="Calibri" panose="020F0502020204030204"/>
                <a:ea typeface="+mn-ea"/>
                <a:cs typeface="+mn-cs"/>
              </a:rPr>
              <a:t> – A 35-year-old woman with </a:t>
            </a:r>
            <a:r>
              <a:rPr lang="en-US" sz="2800" dirty="0" err="1">
                <a:solidFill>
                  <a:prstClr val="black"/>
                </a:solidFill>
                <a:latin typeface="Calibri" panose="020F0502020204030204"/>
                <a:ea typeface="+mn-ea"/>
                <a:cs typeface="+mn-cs"/>
              </a:rPr>
              <a:t>mTNBC</a:t>
            </a:r>
            <a:r>
              <a:rPr lang="en-US" sz="2800" dirty="0">
                <a:solidFill>
                  <a:prstClr val="black"/>
                </a:solidFill>
                <a:latin typeface="Calibri" panose="020F0502020204030204"/>
                <a:ea typeface="+mn-ea"/>
                <a:cs typeface="+mn-cs"/>
              </a:rPr>
              <a:t> treated with </a:t>
            </a:r>
            <a:r>
              <a:rPr lang="en-US" sz="2800" dirty="0" err="1">
                <a:solidFill>
                  <a:prstClr val="black"/>
                </a:solidFill>
                <a:latin typeface="Calibri" panose="020F0502020204030204"/>
                <a:ea typeface="+mn-ea"/>
                <a:cs typeface="+mn-cs"/>
              </a:rPr>
              <a:t>olaparib</a:t>
            </a:r>
            <a:r>
              <a:rPr lang="en-US" sz="2800" dirty="0">
                <a:solidFill>
                  <a:prstClr val="black"/>
                </a:solidFill>
                <a:latin typeface="Calibri" panose="020F0502020204030204"/>
                <a:ea typeface="+mn-ea"/>
                <a:cs typeface="+mn-cs"/>
              </a:rPr>
              <a:t> (continued)</a:t>
            </a:r>
          </a:p>
        </p:txBody>
      </p:sp>
    </p:spTree>
    <p:extLst>
      <p:ext uri="{BB962C8B-B14F-4D97-AF65-F5344CB8AC3E}">
        <p14:creationId xmlns:p14="http://schemas.microsoft.com/office/powerpoint/2010/main" val="494246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C5D7F2-EE37-E44D-CCBF-A02D3FA9DEE3}"/>
              </a:ext>
            </a:extLst>
          </p:cNvPr>
          <p:cNvSpPr txBox="1"/>
          <p:nvPr/>
        </p:nvSpPr>
        <p:spPr>
          <a:xfrm>
            <a:off x="645084" y="3472473"/>
            <a:ext cx="10901832" cy="304698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Started on Capecitabine along with SBRT to mediastinal LN’s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Initially had some response and LN’s decreased in size, then developed new supraclavicular LN’s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Foundation One Liquid </a:t>
            </a:r>
            <a:r>
              <a:rPr kumimoji="0" lang="en-US" sz="2400" b="0" i="0" u="none" strike="noStrike" kern="1200" cap="none" spc="0" normalizeH="0" baseline="0" noProof="0" dirty="0" err="1">
                <a:ln>
                  <a:noFill/>
                </a:ln>
                <a:solidFill>
                  <a:srgbClr val="212121"/>
                </a:solidFill>
                <a:effectLst/>
                <a:uLnTx/>
                <a:uFillTx/>
                <a:latin typeface="Calibri" panose="020F0502020204030204"/>
                <a:ea typeface="Calibri" panose="020F0502020204030204" pitchFamily="34" charset="0"/>
                <a:cs typeface="+mn-cs"/>
              </a:rPr>
              <a:t>CDx</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somatic </a:t>
            </a:r>
            <a:r>
              <a:rPr kumimoji="0" lang="en-US" sz="2400" b="0" i="1"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BRCA1 </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E673* (pathogenic) mutation</a:t>
            </a: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1"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Started Olaparib 300mg BID with ongoing response at 1 year</a:t>
            </a:r>
          </a:p>
        </p:txBody>
      </p:sp>
      <p:sp>
        <p:nvSpPr>
          <p:cNvPr id="5" name="TextBox 4">
            <a:extLst>
              <a:ext uri="{FF2B5EF4-FFF2-40B4-BE49-F238E27FC236}">
                <a16:creationId xmlns:a16="http://schemas.microsoft.com/office/drawing/2014/main" id="{1D7A190E-FDCE-6EFB-CD28-165C80DF3520}"/>
              </a:ext>
            </a:extLst>
          </p:cNvPr>
          <p:cNvSpPr txBox="1"/>
          <p:nvPr/>
        </p:nvSpPr>
        <p:spPr>
          <a:xfrm>
            <a:off x="645084" y="523220"/>
            <a:ext cx="10901832" cy="267765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2 years after her initial diagnosis, she began to experience hoarseness and cough</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CT CAP revealed enlarged mediastinal LN’s (do not have images available)</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mn-ea"/>
                <a:cs typeface="+mn-cs"/>
                <a:sym typeface="Wingdings" panose="05000000000000000000" pitchFamily="2" charset="2"/>
              </a:rPr>
              <a:t>Biopsy of a LN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confirmed poorly differentiated carcinoma, consistent with breast primary that was ER, low positive (H score 1), PR negative and Her-2/neu negative, 1+, PD-L1 negative (CPS 5)</a:t>
            </a:r>
          </a:p>
        </p:txBody>
      </p:sp>
      <p:sp>
        <p:nvSpPr>
          <p:cNvPr id="7" name="Rectangle 6">
            <a:extLst>
              <a:ext uri="{FF2B5EF4-FFF2-40B4-BE49-F238E27FC236}">
                <a16:creationId xmlns:a16="http://schemas.microsoft.com/office/drawing/2014/main" id="{8D7B3398-F8E6-7D57-1640-BC99B019C78C}"/>
              </a:ext>
            </a:extLst>
          </p:cNvPr>
          <p:cNvSpPr/>
          <p:nvPr/>
        </p:nvSpPr>
        <p:spPr>
          <a:xfrm>
            <a:off x="1583783" y="5300568"/>
            <a:ext cx="9024433" cy="10342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What is the evidence for using Olaparib in patients whose tumors harbor somatic </a:t>
            </a:r>
            <a:r>
              <a:rPr kumimoji="0" lang="en-US" sz="2800" b="1" i="1" u="none" strike="noStrike" kern="1200" cap="none" spc="0" normalizeH="0" baseline="0" noProof="0" dirty="0" err="1">
                <a:ln>
                  <a:noFill/>
                </a:ln>
                <a:solidFill>
                  <a:prstClr val="white"/>
                </a:solidFill>
                <a:effectLst/>
                <a:uLnTx/>
                <a:uFillTx/>
                <a:latin typeface="Calibri" panose="020F0502020204030204"/>
                <a:ea typeface="+mn-ea"/>
                <a:cs typeface="+mn-cs"/>
              </a:rPr>
              <a:t>BRCAmut</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F84ABB0-4923-3D58-5E97-75A68D51B328}"/>
              </a:ext>
            </a:extLst>
          </p:cNvPr>
          <p:cNvSpPr txBox="1"/>
          <p:nvPr/>
        </p:nvSpPr>
        <p:spPr>
          <a:xfrm>
            <a:off x="191343" y="706"/>
            <a:ext cx="118093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ea typeface="+mn-ea"/>
                <a:cs typeface="+mn-cs"/>
              </a:rPr>
              <a:t>Dr </a:t>
            </a:r>
            <a:r>
              <a:rPr lang="en-US" sz="2800" dirty="0" err="1">
                <a:solidFill>
                  <a:prstClr val="black"/>
                </a:solidFill>
                <a:latin typeface="Calibri" panose="020F0502020204030204"/>
                <a:ea typeface="+mn-ea"/>
                <a:cs typeface="+mn-cs"/>
              </a:rPr>
              <a:t>Foldi</a:t>
            </a:r>
            <a:r>
              <a:rPr lang="en-US" sz="2800" dirty="0">
                <a:solidFill>
                  <a:prstClr val="black"/>
                </a:solidFill>
                <a:latin typeface="Calibri" panose="020F0502020204030204"/>
                <a:ea typeface="+mn-ea"/>
                <a:cs typeface="+mn-cs"/>
              </a:rPr>
              <a:t> – A 35-year-old woman with </a:t>
            </a:r>
            <a:r>
              <a:rPr lang="en-US" sz="2800" dirty="0" err="1">
                <a:solidFill>
                  <a:prstClr val="black"/>
                </a:solidFill>
                <a:latin typeface="Calibri" panose="020F0502020204030204"/>
                <a:ea typeface="+mn-ea"/>
                <a:cs typeface="+mn-cs"/>
              </a:rPr>
              <a:t>mTNBC</a:t>
            </a:r>
            <a:r>
              <a:rPr lang="en-US" sz="2800" dirty="0">
                <a:solidFill>
                  <a:prstClr val="black"/>
                </a:solidFill>
                <a:latin typeface="Calibri" panose="020F0502020204030204"/>
                <a:ea typeface="+mn-ea"/>
                <a:cs typeface="+mn-cs"/>
              </a:rPr>
              <a:t> treated with </a:t>
            </a:r>
            <a:r>
              <a:rPr lang="en-US" sz="2800" dirty="0" err="1">
                <a:solidFill>
                  <a:prstClr val="black"/>
                </a:solidFill>
                <a:latin typeface="Calibri" panose="020F0502020204030204"/>
                <a:ea typeface="+mn-ea"/>
                <a:cs typeface="+mn-cs"/>
              </a:rPr>
              <a:t>olaparib</a:t>
            </a:r>
            <a:r>
              <a:rPr lang="en-US" sz="2800" dirty="0">
                <a:solidFill>
                  <a:prstClr val="black"/>
                </a:solidFill>
                <a:latin typeface="Calibri" panose="020F0502020204030204"/>
                <a:ea typeface="+mn-ea"/>
                <a:cs typeface="+mn-cs"/>
              </a:rPr>
              <a:t> (continued)</a:t>
            </a:r>
          </a:p>
        </p:txBody>
      </p:sp>
    </p:spTree>
    <p:extLst>
      <p:ext uri="{BB962C8B-B14F-4D97-AF65-F5344CB8AC3E}">
        <p14:creationId xmlns:p14="http://schemas.microsoft.com/office/powerpoint/2010/main" val="1174816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CCD38-6456-998C-70CB-9F5993B447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95D77-A0B1-4730-2244-9C28333F69E4}"/>
              </a:ext>
            </a:extLst>
          </p:cNvPr>
          <p:cNvSpPr>
            <a:spLocks noGrp="1"/>
          </p:cNvSpPr>
          <p:nvPr>
            <p:ph idx="1"/>
          </p:nvPr>
        </p:nvSpPr>
        <p:spPr>
          <a:xfrm>
            <a:off x="251209" y="1124744"/>
            <a:ext cx="11689582" cy="818223"/>
          </a:xfrm>
        </p:spPr>
        <p:txBody>
          <a:bodyPr>
            <a:noAutofit/>
          </a:bodyPr>
          <a:lstStyle/>
          <a:p>
            <a:pPr marL="0" indent="0">
              <a:lnSpc>
                <a:spcPct val="100000"/>
              </a:lnSpc>
              <a:spcBef>
                <a:spcPts val="0"/>
              </a:spcBef>
              <a:buNone/>
            </a:pPr>
            <a:r>
              <a:rPr lang="en-US" sz="1800" dirty="0">
                <a:latin typeface="Arial" panose="020B0604020202020204" pitchFamily="34" charset="0"/>
                <a:cs typeface="Arial" panose="020B0604020202020204" pitchFamily="34" charset="0"/>
              </a:rPr>
              <a:t>66yoF with pathogenic BRCA1 mutation and h/o left breast cancer (s/p upfront lumpectomy and SLNB in Russia with 3.1cm grade 3 IDC, TNBC, 0/1 LN s/p adjuvant AC/T) now presenting with back pain. </a:t>
            </a:r>
          </a:p>
          <a:p>
            <a:pPr marL="0" indent="0">
              <a:lnSpc>
                <a:spcPct val="100000"/>
              </a:lnSpc>
              <a:spcBef>
                <a:spcPts val="0"/>
              </a:spcBef>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endParaRPr lang="en-US" sz="4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1800" dirty="0">
                <a:latin typeface="Arial" panose="020B0604020202020204" pitchFamily="34" charset="0"/>
                <a:cs typeface="Arial" panose="020B0604020202020204" pitchFamily="34" charset="0"/>
              </a:rPr>
              <a:t> </a:t>
            </a:r>
          </a:p>
        </p:txBody>
      </p:sp>
      <p:sp>
        <p:nvSpPr>
          <p:cNvPr id="6" name="Title 1">
            <a:extLst>
              <a:ext uri="{FF2B5EF4-FFF2-40B4-BE49-F238E27FC236}">
                <a16:creationId xmlns:a16="http://schemas.microsoft.com/office/drawing/2014/main" id="{720784D9-B857-DBE2-6121-DD05ED924CF8}"/>
              </a:ext>
            </a:extLst>
          </p:cNvPr>
          <p:cNvSpPr txBox="1">
            <a:spLocks/>
          </p:cNvSpPr>
          <p:nvPr/>
        </p:nvSpPr>
        <p:spPr>
          <a:xfrm>
            <a:off x="251209" y="100212"/>
            <a:ext cx="10669327" cy="1008112"/>
          </a:xfrm>
          <a:prstGeom prst="rect">
            <a:avLst/>
          </a:prstGeom>
        </p:spPr>
        <p:txBody>
          <a:bodyPr lIns="91436" tIns="45719" rIns="91436" bIns="45719">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Dr Huppert –</a:t>
            </a:r>
            <a:r>
              <a:rPr lang="en-US" sz="3000" dirty="0">
                <a:solidFill>
                  <a:prstClr val="black"/>
                </a:solidFill>
                <a:latin typeface="Arial" panose="020B0604020202020204" pitchFamily="34" charset="0"/>
                <a:cs typeface="Arial" panose="020B0604020202020204" pitchFamily="34" charset="0"/>
              </a:rPr>
              <a:t> A 66-year-old woman with </a:t>
            </a:r>
            <a:r>
              <a:rPr lang="en-US" sz="3000" dirty="0" err="1">
                <a:solidFill>
                  <a:prstClr val="black"/>
                </a:solidFill>
                <a:latin typeface="Arial" panose="020B0604020202020204" pitchFamily="34" charset="0"/>
                <a:cs typeface="Arial" panose="020B0604020202020204" pitchFamily="34" charset="0"/>
              </a:rPr>
              <a:t>mTNBC</a:t>
            </a:r>
            <a:r>
              <a:rPr lang="en-US" sz="3000" dirty="0">
                <a:solidFill>
                  <a:prstClr val="black"/>
                </a:solidFill>
                <a:latin typeface="Arial" panose="020B0604020202020204" pitchFamily="34" charset="0"/>
                <a:cs typeface="Arial" panose="020B0604020202020204" pitchFamily="34" charset="0"/>
              </a:rPr>
              <a:t> who receives </a:t>
            </a:r>
            <a:r>
              <a:rPr lang="en-US" sz="3000" dirty="0" err="1">
                <a:solidFill>
                  <a:prstClr val="black"/>
                </a:solidFill>
                <a:latin typeface="Arial" panose="020B0604020202020204" pitchFamily="34" charset="0"/>
                <a:cs typeface="Arial" panose="020B0604020202020204" pitchFamily="34" charset="0"/>
              </a:rPr>
              <a:t>olaparib</a:t>
            </a:r>
            <a:r>
              <a:rPr lang="en-US" sz="3000" dirty="0">
                <a:solidFill>
                  <a:prstClr val="black"/>
                </a:solidFill>
                <a:latin typeface="Arial" panose="020B0604020202020204" pitchFamily="34" charset="0"/>
                <a:cs typeface="Arial" panose="020B0604020202020204" pitchFamily="34" charset="0"/>
              </a:rPr>
              <a:t> </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8D05E456-128F-F839-304B-316411BFE821}"/>
              </a:ext>
            </a:extLst>
          </p:cNvPr>
          <p:cNvSpPr txBox="1"/>
          <p:nvPr/>
        </p:nvSpPr>
        <p:spPr>
          <a:xfrm>
            <a:off x="251208" y="1830329"/>
            <a:ext cx="11940791"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Left breast cancer (initial care in Russia)</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11/21: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Self palpated a left breast mass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11/22: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Mammogram demonstrated 3cm right breast mass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12/15/21: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Left lumpectomy + SLNB: 3.1cm grade 3 IDC, ER neg, PR neg, HER2 neg (IHC 0), Ki67 90%, 1/3 LN with 3mm deposit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germline genetic testing performed at that time despite strong family history of breast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1/22/22: PET/CT non-contrast: No e/o metastatic disease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1/28/22-7/28/22: Adjuvant 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8/22: Radiation to left breast and axillary LN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 2023: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Moved to the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descr="A close-up of a spine mri&#10;&#10;Description automatically generated">
            <a:extLst>
              <a:ext uri="{FF2B5EF4-FFF2-40B4-BE49-F238E27FC236}">
                <a16:creationId xmlns:a16="http://schemas.microsoft.com/office/drawing/2014/main" id="{88EAE336-2ED8-7F2F-F26D-6F36D46ADF71}"/>
              </a:ext>
            </a:extLst>
          </p:cNvPr>
          <p:cNvPicPr>
            <a:picLocks noChangeAspect="1"/>
          </p:cNvPicPr>
          <p:nvPr/>
        </p:nvPicPr>
        <p:blipFill>
          <a:blip r:embed="rId2"/>
          <a:stretch>
            <a:fillRect/>
          </a:stretch>
        </p:blipFill>
        <p:spPr>
          <a:xfrm>
            <a:off x="9570878" y="3903687"/>
            <a:ext cx="2369913" cy="2897363"/>
          </a:xfrm>
          <a:prstGeom prst="rect">
            <a:avLst/>
          </a:prstGeom>
        </p:spPr>
      </p:pic>
      <p:sp>
        <p:nvSpPr>
          <p:cNvPr id="11" name="TextBox 10">
            <a:extLst>
              <a:ext uri="{FF2B5EF4-FFF2-40B4-BE49-F238E27FC236}">
                <a16:creationId xmlns:a16="http://schemas.microsoft.com/office/drawing/2014/main" id="{62B36E6D-6272-1820-367E-9CADC6CBE94E}"/>
              </a:ext>
            </a:extLst>
          </p:cNvPr>
          <p:cNvSpPr txBox="1"/>
          <p:nvPr/>
        </p:nvSpPr>
        <p:spPr>
          <a:xfrm>
            <a:off x="251206" y="4716781"/>
            <a:ext cx="877967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Metastatic disease</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Feb 2023: Presented to the ED with mid-back pain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3/4/23 MR total spine: New osseous lesions, including T4 compression fracture. No cord signal abnormality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Discussed with NGS, no surgery indicated. Radiation oncology recommended radiation.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3/5/23 CT CAP: Diffuse bone lesions, no other e/o metastatic lesions</a:t>
            </a:r>
          </a:p>
        </p:txBody>
      </p:sp>
      <p:sp>
        <p:nvSpPr>
          <p:cNvPr id="12" name="TextBox 11">
            <a:extLst>
              <a:ext uri="{FF2B5EF4-FFF2-40B4-BE49-F238E27FC236}">
                <a16:creationId xmlns:a16="http://schemas.microsoft.com/office/drawing/2014/main" id="{B71A2AEC-7B5F-F3BD-8127-C97A0BE2E9BA}"/>
              </a:ext>
            </a:extLst>
          </p:cNvPr>
          <p:cNvSpPr txBox="1"/>
          <p:nvPr/>
        </p:nvSpPr>
        <p:spPr>
          <a:xfrm>
            <a:off x="9570877" y="3534355"/>
            <a:ext cx="15827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Feb 2023:</a:t>
            </a:r>
          </a:p>
        </p:txBody>
      </p:sp>
    </p:spTree>
    <p:extLst>
      <p:ext uri="{BB962C8B-B14F-4D97-AF65-F5344CB8AC3E}">
        <p14:creationId xmlns:p14="http://schemas.microsoft.com/office/powerpoint/2010/main" val="3974923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91A337-D7E2-0AD5-2D4E-EC9DBF3B950E}"/>
              </a:ext>
            </a:extLst>
          </p:cNvPr>
          <p:cNvSpPr txBox="1"/>
          <p:nvPr/>
        </p:nvSpPr>
        <p:spPr>
          <a:xfrm>
            <a:off x="320512" y="925539"/>
            <a:ext cx="11722808" cy="535531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3/4/23 Germline genetic testing 94 gene panel confirmed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pathogenic BRCA1 mutation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(c.1961del pLys654Serfs*47), and VUS in DICER c1274A&gt;G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3/9/23 CT-guided bone bx: Metastatic adenocarcinoma c/w breast primary. ER neg, PR neg, HER2 neg (IHC 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NGS: MS stable, TMB 5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muts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/mb, BRCA1 K654fs.47, MSH3 rearrangement exon 18, TP53 R196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PD-L1 CPS 22C3 = 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3/10/23-3/14/23: Radiation to T4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3/17/23: Started on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olaparib</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300mg BID per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OlympiAD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Baseline Hg 10.7.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4/15/23: Hg 7.0, held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olaparib</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transfused 1u PRBC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4/20/23: Repeat Hg 9.2. Restarted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olaparib</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250mg BID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Moved back to Russia May 2023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 patient, had response to treatment on first staging scans in Russia and was on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olaparib</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~11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Discussed options for next lines of therapy: SG, gemcitabine/carboplatin, other standard chemotherapies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do you consider using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olaparib</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line vs. 2</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line and beyond for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mTNBC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Germline genetic testing – which patients do you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patient was treated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adjuvantly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her initial early-stage TNBC, but we would have preferred to treat her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neoadjuvantly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the KN522 regimen, with option to escalate adjuvant care if needed. If a patient gets adjuvant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olaparib</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early-stage disease, how does this impact your use of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PARPi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the metastatic setting?</a:t>
            </a:r>
          </a:p>
        </p:txBody>
      </p:sp>
      <p:sp>
        <p:nvSpPr>
          <p:cNvPr id="2" name="Title 1">
            <a:extLst>
              <a:ext uri="{FF2B5EF4-FFF2-40B4-BE49-F238E27FC236}">
                <a16:creationId xmlns:a16="http://schemas.microsoft.com/office/drawing/2014/main" id="{F0C5A218-A5C4-75BD-D403-DAEF2A8B203C}"/>
              </a:ext>
            </a:extLst>
          </p:cNvPr>
          <p:cNvSpPr txBox="1">
            <a:spLocks/>
          </p:cNvSpPr>
          <p:nvPr/>
        </p:nvSpPr>
        <p:spPr>
          <a:xfrm>
            <a:off x="251209" y="73093"/>
            <a:ext cx="11940791" cy="1008112"/>
          </a:xfrm>
          <a:prstGeom prst="rect">
            <a:avLst/>
          </a:prstGeom>
        </p:spPr>
        <p:txBody>
          <a:bodyPr lIns="91436" tIns="45719" rIns="91436" bIns="45719">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Dr Huppert –</a:t>
            </a:r>
            <a:r>
              <a:rPr lang="en-US" sz="2500" dirty="0">
                <a:solidFill>
                  <a:prstClr val="black"/>
                </a:solidFill>
                <a:latin typeface="Arial" panose="020B0604020202020204" pitchFamily="34" charset="0"/>
                <a:cs typeface="Arial" panose="020B0604020202020204" pitchFamily="34" charset="0"/>
              </a:rPr>
              <a:t> A 66-year-old woman with </a:t>
            </a:r>
            <a:r>
              <a:rPr lang="en-US" sz="2500" dirty="0" err="1">
                <a:solidFill>
                  <a:prstClr val="black"/>
                </a:solidFill>
                <a:latin typeface="Arial" panose="020B0604020202020204" pitchFamily="34" charset="0"/>
                <a:cs typeface="Arial" panose="020B0604020202020204" pitchFamily="34" charset="0"/>
              </a:rPr>
              <a:t>mTNBC</a:t>
            </a:r>
            <a:r>
              <a:rPr lang="en-US" sz="2500" dirty="0">
                <a:solidFill>
                  <a:prstClr val="black"/>
                </a:solidFill>
                <a:latin typeface="Arial" panose="020B0604020202020204" pitchFamily="34" charset="0"/>
                <a:cs typeface="Arial" panose="020B0604020202020204" pitchFamily="34" charset="0"/>
              </a:rPr>
              <a:t> who receives </a:t>
            </a:r>
            <a:r>
              <a:rPr lang="en-US" sz="2500" dirty="0" err="1">
                <a:solidFill>
                  <a:prstClr val="black"/>
                </a:solidFill>
                <a:latin typeface="Arial" panose="020B0604020202020204" pitchFamily="34" charset="0"/>
                <a:cs typeface="Arial" panose="020B0604020202020204" pitchFamily="34" charset="0"/>
              </a:rPr>
              <a:t>olaparib</a:t>
            </a:r>
            <a:r>
              <a:rPr lang="en-US" sz="2500" dirty="0">
                <a:solidFill>
                  <a:prstClr val="black"/>
                </a:solidFill>
                <a:latin typeface="Arial" panose="020B0604020202020204" pitchFamily="34" charset="0"/>
                <a:cs typeface="Arial" panose="020B0604020202020204" pitchFamily="34" charset="0"/>
              </a:rPr>
              <a:t> (continued) </a:t>
            </a:r>
            <a:endPar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54639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CE40C-FC10-AAD5-EEA2-792E8C93A0EB}"/>
              </a:ext>
            </a:extLst>
          </p:cNvPr>
          <p:cNvSpPr>
            <a:spLocks noGrp="1"/>
          </p:cNvSpPr>
          <p:nvPr>
            <p:ph type="title"/>
          </p:nvPr>
        </p:nvSpPr>
        <p:spPr>
          <a:xfrm>
            <a:off x="838200" y="0"/>
            <a:ext cx="10668856" cy="1356189"/>
          </a:xfrm>
        </p:spPr>
        <p:txBody>
          <a:bodyPr>
            <a:normAutofit/>
          </a:bodyPr>
          <a:lstStyle/>
          <a:p>
            <a:r>
              <a:rPr lang="en-US" sz="3200" dirty="0"/>
              <a:t>Dr Shaikh – A 45-year-old woman with </a:t>
            </a:r>
            <a:r>
              <a:rPr lang="en-US" sz="3200" dirty="0" err="1"/>
              <a:t>mTNBC</a:t>
            </a:r>
            <a:r>
              <a:rPr lang="en-US" sz="3200" dirty="0"/>
              <a:t> treated with </a:t>
            </a:r>
            <a:r>
              <a:rPr lang="en-US" sz="3200" dirty="0" err="1"/>
              <a:t>olaparib</a:t>
            </a:r>
            <a:endParaRPr lang="en-US" sz="3200" dirty="0"/>
          </a:p>
        </p:txBody>
      </p:sp>
      <p:sp>
        <p:nvSpPr>
          <p:cNvPr id="3" name="Content Placeholder 2">
            <a:extLst>
              <a:ext uri="{FF2B5EF4-FFF2-40B4-BE49-F238E27FC236}">
                <a16:creationId xmlns:a16="http://schemas.microsoft.com/office/drawing/2014/main" id="{AC9746E0-1957-D856-6911-1A74D824115B}"/>
              </a:ext>
            </a:extLst>
          </p:cNvPr>
          <p:cNvSpPr>
            <a:spLocks noGrp="1"/>
          </p:cNvSpPr>
          <p:nvPr>
            <p:ph idx="1"/>
          </p:nvPr>
        </p:nvSpPr>
        <p:spPr>
          <a:xfrm>
            <a:off x="838200" y="1356189"/>
            <a:ext cx="10515600" cy="5007083"/>
          </a:xfrm>
        </p:spPr>
        <p:txBody>
          <a:bodyPr>
            <a:noAutofit/>
          </a:bodyPr>
          <a:lstStyle/>
          <a:p>
            <a:pPr marL="0" marR="0" indent="0">
              <a:lnSpc>
                <a:spcPct val="107000"/>
              </a:lnSpc>
              <a:spcBef>
                <a:spcPts val="0"/>
              </a:spcBef>
              <a:spcAft>
                <a:spcPts val="0"/>
              </a:spcAft>
              <a:buNone/>
            </a:pPr>
            <a:r>
              <a:rPr lang="en-US" sz="2000" dirty="0">
                <a:effectLst/>
                <a:latin typeface="Calibri" panose="020F0502020204030204" pitchFamily="34" charset="0"/>
                <a:ea typeface="Times New Roman" panose="02020603050405020304" pitchFamily="18" charset="0"/>
                <a:cs typeface="Calibri" panose="020F0502020204030204" pitchFamily="34" charset="0"/>
              </a:rPr>
              <a:t>45-year-old woman with no significant past medical history presented with a painful R breast mass. Mammogram identified 2.5 cm R breast mass with associated abnormal axillary lymph nodes. She underwent a biopsy which showed invasive ductal carcinoma, ER 0, PR 0, HER2 0, Ki67 30%. R axillary node was biopsied and c/w metastatic carcinoma. She had genetic testing done and found to have BRCA1 germline mutation. No identification of metastatic disease on baseline scans. She completed neoadjuvant KN522 with carbo/</a:t>
            </a:r>
            <a:r>
              <a:rPr lang="en-US" sz="2000" dirty="0">
                <a:latin typeface="Calibri" panose="020F0502020204030204" pitchFamily="34" charset="0"/>
                <a:ea typeface="Times New Roman" panose="02020603050405020304" pitchFamily="18" charset="0"/>
                <a:cs typeface="Calibri" panose="020F0502020204030204" pitchFamily="34" charset="0"/>
              </a:rPr>
              <a:t>paclitaxel</a:t>
            </a:r>
            <a:r>
              <a:rPr lang="en-US" sz="2000" dirty="0">
                <a:effectLst/>
                <a:latin typeface="Calibri" panose="020F0502020204030204" pitchFamily="34" charset="0"/>
                <a:ea typeface="Times New Roman" panose="02020603050405020304" pitchFamily="18" charset="0"/>
                <a:cs typeface="Calibri" panose="020F0502020204030204" pitchFamily="34" charset="0"/>
              </a:rPr>
              <a:t>/</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pembro</a:t>
            </a:r>
            <a:r>
              <a:rPr lang="en-US" sz="2000" dirty="0">
                <a:effectLst/>
                <a:latin typeface="Calibri" panose="020F0502020204030204" pitchFamily="34" charset="0"/>
                <a:ea typeface="Times New Roman" panose="02020603050405020304" pitchFamily="18" charset="0"/>
                <a:cs typeface="Calibri" panose="020F0502020204030204" pitchFamily="34" charset="0"/>
              </a:rPr>
              <a:t> followed by doxorubicin/cyclophosphamide/</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pembro</a:t>
            </a:r>
            <a:r>
              <a:rPr lang="en-US" sz="2000" dirty="0">
                <a:effectLst/>
                <a:latin typeface="Calibri" panose="020F0502020204030204" pitchFamily="34" charset="0"/>
                <a:ea typeface="Times New Roman" panose="02020603050405020304" pitchFamily="18" charset="0"/>
                <a:cs typeface="Calibri" panose="020F0502020204030204" pitchFamily="34" charset="0"/>
              </a:rPr>
              <a:t> with no significant issue. She underwent R modified radical mastectomy, R targeted axillary dissection and had a complete pathologic response. She completed 9 cycles of adjuvant pembrolizumab. 6 months after completing adjuvant pembrolizumab she presented with a severe headache and was found to have a 2.5 cm brain metastasis which was resected. Biopsy c/w triple negative breast cancer, ER 0, PR 0, HER2 0. CPS 5. She received radiation to the tumor bed. Systemic scans completed and no distant metastases. She was started on Olaparib 300 BID. She reports nausea which is controlled with ondansetron and is otherwise tolerating it well.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3179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E88B92-72B0-CA45-88CC-46A6A8936233}"/>
              </a:ext>
            </a:extLst>
          </p:cNvPr>
          <p:cNvSpPr>
            <a:spLocks noGrp="1"/>
          </p:cNvSpPr>
          <p:nvPr>
            <p:ph type="title"/>
          </p:nvPr>
        </p:nvSpPr>
        <p:spPr>
          <a:xfrm>
            <a:off x="916516" y="2708920"/>
            <a:ext cx="10358967" cy="1143000"/>
          </a:xfrm>
        </p:spPr>
        <p:txBody>
          <a:bodyPr wrap="square" anchor="ctr">
            <a:normAutofit/>
          </a:bodyPr>
          <a:lstStyle/>
          <a:p>
            <a:r>
              <a:rPr lang="en-US" dirty="0"/>
              <a:t>Feedback on New Programs for TNBC</a:t>
            </a:r>
          </a:p>
        </p:txBody>
      </p:sp>
    </p:spTree>
    <p:extLst>
      <p:ext uri="{BB962C8B-B14F-4D97-AF65-F5344CB8AC3E}">
        <p14:creationId xmlns:p14="http://schemas.microsoft.com/office/powerpoint/2010/main" val="2512655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A324AE8-ABBC-B382-0D59-A05CB33D1852}"/>
              </a:ext>
            </a:extLst>
          </p:cNvPr>
          <p:cNvSpPr txBox="1"/>
          <p:nvPr/>
        </p:nvSpPr>
        <p:spPr>
          <a:xfrm>
            <a:off x="119336" y="6508374"/>
            <a:ext cx="7056784"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www.mbcalliance.org</a:t>
            </a:r>
            <a:r>
              <a:rPr lang="en-US" sz="1500" b="0" dirty="0">
                <a:solidFill>
                  <a:schemeClr val="tx1"/>
                </a:solidFill>
                <a:latin typeface="Calibri" panose="020F0502020204030204" pitchFamily="34" charset="0"/>
                <a:cs typeface="Calibri" panose="020F0502020204030204" pitchFamily="34" charset="0"/>
              </a:rPr>
              <a:t>/members/metastatic-breast-cancer-network/</a:t>
            </a:r>
          </a:p>
        </p:txBody>
      </p:sp>
      <p:pic>
        <p:nvPicPr>
          <p:cNvPr id="5" name="Content Placeholder 4" descr="A screenshot of a website&#10;&#10;Description automatically generated">
            <a:extLst>
              <a:ext uri="{FF2B5EF4-FFF2-40B4-BE49-F238E27FC236}">
                <a16:creationId xmlns:a16="http://schemas.microsoft.com/office/drawing/2014/main" id="{44D2917B-E3F2-41C1-D1C3-DB43582D11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4356" y="188640"/>
            <a:ext cx="10563287" cy="5870067"/>
          </a:xfrm>
        </p:spPr>
      </p:pic>
    </p:spTree>
    <p:extLst>
      <p:ext uri="{BB962C8B-B14F-4D97-AF65-F5344CB8AC3E}">
        <p14:creationId xmlns:p14="http://schemas.microsoft.com/office/powerpoint/2010/main" val="4177136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putting their hands together&#10;&#10;Description automatically generated">
            <a:extLst>
              <a:ext uri="{FF2B5EF4-FFF2-40B4-BE49-F238E27FC236}">
                <a16:creationId xmlns:a16="http://schemas.microsoft.com/office/drawing/2014/main" id="{9090B499-F217-33CA-BA0E-893788B086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2294" y="260648"/>
            <a:ext cx="11141790" cy="5638776"/>
          </a:xfr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0A324AE8-ABBC-B382-0D59-A05CB33D1852}"/>
              </a:ext>
            </a:extLst>
          </p:cNvPr>
          <p:cNvSpPr txBox="1"/>
          <p:nvPr/>
        </p:nvSpPr>
        <p:spPr>
          <a:xfrm>
            <a:off x="119336" y="6432174"/>
            <a:ext cx="2520280"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tnbcfoundation.org</a:t>
            </a:r>
            <a:endParaRPr lang="en-US" sz="15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6727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E88B92-72B0-CA45-88CC-46A6A8936233}"/>
              </a:ext>
            </a:extLst>
          </p:cNvPr>
          <p:cNvSpPr>
            <a:spLocks noGrp="1"/>
          </p:cNvSpPr>
          <p:nvPr>
            <p:ph type="title"/>
          </p:nvPr>
        </p:nvSpPr>
        <p:spPr>
          <a:xfrm>
            <a:off x="916516" y="2708920"/>
            <a:ext cx="10358967" cy="1143000"/>
          </a:xfrm>
        </p:spPr>
        <p:txBody>
          <a:bodyPr wrap="square" anchor="ctr">
            <a:normAutofit/>
          </a:bodyPr>
          <a:lstStyle/>
          <a:p>
            <a:r>
              <a:rPr lang="en-US" dirty="0"/>
              <a:t>Appendix of Additional Cases</a:t>
            </a:r>
          </a:p>
        </p:txBody>
      </p:sp>
    </p:spTree>
    <p:extLst>
      <p:ext uri="{BB962C8B-B14F-4D97-AF65-F5344CB8AC3E}">
        <p14:creationId xmlns:p14="http://schemas.microsoft.com/office/powerpoint/2010/main" val="879488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2AF924-6D17-1709-7CCC-46A90D015183}"/>
              </a:ext>
            </a:extLst>
          </p:cNvPr>
          <p:cNvSpPr txBox="1"/>
          <p:nvPr/>
        </p:nvSpPr>
        <p:spPr>
          <a:xfrm>
            <a:off x="135158" y="-13449"/>
            <a:ext cx="11073410" cy="954107"/>
          </a:xfrm>
          <a:prstGeom prst="rect">
            <a:avLst/>
          </a:prstGeom>
          <a:noFill/>
        </p:spPr>
        <p:txBody>
          <a:bodyPr wrap="square" rtlCol="0">
            <a:spAutoFit/>
          </a:bodyPr>
          <a:lstStyle/>
          <a:p>
            <a:pPr defTabSz="914400" fontAlgn="auto">
              <a:spcBef>
                <a:spcPts val="0"/>
              </a:spcBef>
              <a:spcAft>
                <a:spcPts val="0"/>
              </a:spcAft>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lang="en-US" sz="2800" dirty="0">
                <a:solidFill>
                  <a:prstClr val="black"/>
                </a:solidFill>
                <a:latin typeface="Calibri" panose="020F0502020204030204"/>
                <a:ea typeface="+mn-ea"/>
                <a:cs typeface="+mn-cs"/>
              </a:rPr>
              <a:t> – A 37-year-old woman with ER-negative, HER2-low </a:t>
            </a:r>
            <a:r>
              <a:rPr lang="en-US" sz="2800" dirty="0" err="1">
                <a:solidFill>
                  <a:prstClr val="black"/>
                </a:solidFill>
                <a:latin typeface="Calibri" panose="020F0502020204030204"/>
                <a:ea typeface="+mn-ea"/>
                <a:cs typeface="+mn-cs"/>
              </a:rPr>
              <a:t>mBC</a:t>
            </a:r>
            <a:endParaRPr lang="en-US" sz="2800" dirty="0">
              <a:solidFill>
                <a:prstClr val="black"/>
              </a:solidFill>
              <a:latin typeface="Calibri" panose="020F0502020204030204"/>
              <a:ea typeface="+mn-ea"/>
              <a:cs typeface="+mn-cs"/>
            </a:endParaRPr>
          </a:p>
          <a:p>
            <a:pPr defTabSz="914400" fontAlgn="auto">
              <a:spcBef>
                <a:spcPts val="0"/>
              </a:spcBef>
              <a:spcAft>
                <a:spcPts val="0"/>
              </a:spcAft>
            </a:pPr>
            <a:r>
              <a:rPr lang="en-US" sz="2800" dirty="0">
                <a:solidFill>
                  <a:prstClr val="black"/>
                </a:solidFill>
                <a:latin typeface="Calibri" panose="020F0502020204030204"/>
                <a:ea typeface="+mn-ea"/>
                <a:cs typeface="+mn-cs"/>
              </a:rPr>
              <a:t> </a:t>
            </a:r>
          </a:p>
        </p:txBody>
      </p:sp>
      <p:sp>
        <p:nvSpPr>
          <p:cNvPr id="3" name="TextBox 2">
            <a:extLst>
              <a:ext uri="{FF2B5EF4-FFF2-40B4-BE49-F238E27FC236}">
                <a16:creationId xmlns:a16="http://schemas.microsoft.com/office/drawing/2014/main" id="{0EC5D7F2-EE37-E44D-CCBF-A02D3FA9DEE3}"/>
              </a:ext>
            </a:extLst>
          </p:cNvPr>
          <p:cNvSpPr txBox="1"/>
          <p:nvPr/>
        </p:nvSpPr>
        <p:spPr>
          <a:xfrm>
            <a:off x="722132" y="509771"/>
            <a:ext cx="10901832"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37-year-old woman presented with a large right breast mass, and underwent biopsy and staging PET CT:</a:t>
            </a:r>
          </a:p>
        </p:txBody>
      </p:sp>
      <p:pic>
        <p:nvPicPr>
          <p:cNvPr id="5" name="Picture 4">
            <a:extLst>
              <a:ext uri="{FF2B5EF4-FFF2-40B4-BE49-F238E27FC236}">
                <a16:creationId xmlns:a16="http://schemas.microsoft.com/office/drawing/2014/main" id="{9E3D6EF6-B32C-FE2C-387D-015684DFDCB6}"/>
              </a:ext>
            </a:extLst>
          </p:cNvPr>
          <p:cNvPicPr>
            <a:picLocks noChangeAspect="1"/>
          </p:cNvPicPr>
          <p:nvPr/>
        </p:nvPicPr>
        <p:blipFill>
          <a:blip r:embed="rId2"/>
          <a:stretch>
            <a:fillRect/>
          </a:stretch>
        </p:blipFill>
        <p:spPr>
          <a:xfrm>
            <a:off x="135158" y="1297347"/>
            <a:ext cx="3803466" cy="2416320"/>
          </a:xfrm>
          <a:prstGeom prst="rect">
            <a:avLst/>
          </a:prstGeom>
        </p:spPr>
      </p:pic>
      <p:pic>
        <p:nvPicPr>
          <p:cNvPr id="10" name="Picture 9">
            <a:extLst>
              <a:ext uri="{FF2B5EF4-FFF2-40B4-BE49-F238E27FC236}">
                <a16:creationId xmlns:a16="http://schemas.microsoft.com/office/drawing/2014/main" id="{71F59DA0-F443-3D73-DE5B-7F45F56AFC50}"/>
              </a:ext>
            </a:extLst>
          </p:cNvPr>
          <p:cNvPicPr>
            <a:picLocks noChangeAspect="1"/>
          </p:cNvPicPr>
          <p:nvPr/>
        </p:nvPicPr>
        <p:blipFill>
          <a:blip r:embed="rId3"/>
          <a:stretch>
            <a:fillRect/>
          </a:stretch>
        </p:blipFill>
        <p:spPr>
          <a:xfrm>
            <a:off x="3047714" y="2951131"/>
            <a:ext cx="3732353" cy="2671762"/>
          </a:xfrm>
          <a:prstGeom prst="rect">
            <a:avLst/>
          </a:prstGeom>
        </p:spPr>
      </p:pic>
      <p:pic>
        <p:nvPicPr>
          <p:cNvPr id="11" name="Picture 10">
            <a:extLst>
              <a:ext uri="{FF2B5EF4-FFF2-40B4-BE49-F238E27FC236}">
                <a16:creationId xmlns:a16="http://schemas.microsoft.com/office/drawing/2014/main" id="{FF1379EC-D5BD-17F7-104A-8D9AF7975D57}"/>
              </a:ext>
            </a:extLst>
          </p:cNvPr>
          <p:cNvPicPr>
            <a:picLocks noChangeAspect="1"/>
          </p:cNvPicPr>
          <p:nvPr/>
        </p:nvPicPr>
        <p:blipFill>
          <a:blip r:embed="rId4"/>
          <a:stretch>
            <a:fillRect/>
          </a:stretch>
        </p:blipFill>
        <p:spPr>
          <a:xfrm>
            <a:off x="6173048" y="4054618"/>
            <a:ext cx="3808351" cy="2474879"/>
          </a:xfrm>
          <a:prstGeom prst="rect">
            <a:avLst/>
          </a:prstGeom>
        </p:spPr>
      </p:pic>
      <p:sp>
        <p:nvSpPr>
          <p:cNvPr id="12" name="TextBox 11">
            <a:extLst>
              <a:ext uri="{FF2B5EF4-FFF2-40B4-BE49-F238E27FC236}">
                <a16:creationId xmlns:a16="http://schemas.microsoft.com/office/drawing/2014/main" id="{1FE823B7-6796-6570-DDBD-4EBE4180F584}"/>
              </a:ext>
            </a:extLst>
          </p:cNvPr>
          <p:cNvSpPr txBox="1"/>
          <p:nvPr/>
        </p:nvSpPr>
        <p:spPr>
          <a:xfrm>
            <a:off x="7259782" y="1205061"/>
            <a:ext cx="4364182"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Pathology: Grade 3 IDC, Ki-67 95%</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ER: 0, PR: 0, HER2: 0 (IHC)</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PD-L1: CPS 0</a:t>
            </a:r>
          </a:p>
        </p:txBody>
      </p:sp>
    </p:spTree>
    <p:extLst>
      <p:ext uri="{BB962C8B-B14F-4D97-AF65-F5344CB8AC3E}">
        <p14:creationId xmlns:p14="http://schemas.microsoft.com/office/powerpoint/2010/main" val="2035294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50B-246A-A723-E2D4-63A782391E64}"/>
              </a:ext>
            </a:extLst>
          </p:cNvPr>
          <p:cNvSpPr>
            <a:spLocks noGrp="1"/>
          </p:cNvSpPr>
          <p:nvPr>
            <p:ph type="title"/>
          </p:nvPr>
        </p:nvSpPr>
        <p:spPr/>
        <p:txBody>
          <a:bodyPr/>
          <a:lstStyle/>
          <a:p>
            <a:br>
              <a:rPr lang="en-US" sz="2800" kern="1200" dirty="0">
                <a:solidFill>
                  <a:srgbClr val="0432FF"/>
                </a:solidFill>
                <a:latin typeface="Calibri" panose="020F0502020204030204" pitchFamily="34" charset="0"/>
                <a:ea typeface="MS PGothic" charset="0"/>
                <a:cs typeface="Calibri" panose="020F0502020204030204" pitchFamily="34" charset="0"/>
              </a:rPr>
            </a:br>
            <a:r>
              <a:rPr lang="en-US" sz="2800" kern="1200" dirty="0">
                <a:solidFill>
                  <a:srgbClr val="0432FF"/>
                </a:solidFill>
                <a:latin typeface="Calibri" panose="020F0502020204030204" pitchFamily="34" charset="0"/>
                <a:ea typeface="MS PGothic" charset="0"/>
                <a:cs typeface="Calibri" panose="020F0502020204030204" pitchFamily="34" charset="0"/>
              </a:rPr>
              <a:t>Key Data Sets</a:t>
            </a:r>
            <a:br>
              <a:rPr lang="en-US" sz="2800" kern="1200" dirty="0">
                <a:solidFill>
                  <a:srgbClr val="0432FF"/>
                </a:solidFill>
                <a:latin typeface="Calibri" panose="020F0502020204030204" pitchFamily="34" charset="0"/>
                <a:ea typeface="MS PGothic" charset="0"/>
                <a:cs typeface="Calibri" panose="020F0502020204030204" pitchFamily="34" charset="0"/>
              </a:rPr>
            </a:br>
            <a: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Introduction</a:t>
            </a:r>
            <a:br>
              <a:rPr kumimoji="0" lang="en-US" sz="28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6580F240-FC3E-7053-BC64-12981189B19D}"/>
              </a:ext>
            </a:extLst>
          </p:cNvPr>
          <p:cNvSpPr>
            <a:spLocks noGrp="1"/>
          </p:cNvSpPr>
          <p:nvPr>
            <p:ph idx="1"/>
          </p:nvPr>
        </p:nvSpPr>
        <p:spPr>
          <a:xfrm>
            <a:off x="912285" y="1268760"/>
            <a:ext cx="10224275" cy="4799013"/>
          </a:xfrm>
        </p:spPr>
        <p:txBody>
          <a:bodyPr/>
          <a:lstStyle/>
          <a:p>
            <a:pPr marL="285750" indent="-285750">
              <a:lnSpc>
                <a:spcPct val="100000"/>
              </a:lnSpc>
              <a:spcBef>
                <a:spcPts val="0"/>
              </a:spcBef>
              <a:spcAft>
                <a:spcPts val="0"/>
              </a:spcAft>
            </a:pPr>
            <a:r>
              <a:rPr lang="en-US" sz="2000" b="0" kern="100" dirty="0" err="1">
                <a:effectLst/>
                <a:latin typeface="+mn-lt"/>
                <a:ea typeface="Calibri" panose="020F0502020204030204" pitchFamily="34" charset="0"/>
                <a:cs typeface="Times New Roman" panose="02020603050405020304" pitchFamily="18" charset="0"/>
              </a:rPr>
              <a:t>Teli</a:t>
            </a:r>
            <a:r>
              <a:rPr lang="en-US" sz="2000" b="0" kern="100" dirty="0">
                <a:effectLst/>
                <a:latin typeface="+mn-lt"/>
                <a:ea typeface="Calibri" panose="020F0502020204030204" pitchFamily="34" charset="0"/>
                <a:cs typeface="Times New Roman" panose="02020603050405020304" pitchFamily="18" charset="0"/>
              </a:rPr>
              <a:t> et al. Recent advances in triple-negative breast cancer. SABCS 2023;Abstract PL-02. </a:t>
            </a:r>
          </a:p>
          <a:p>
            <a:pPr marL="285750" indent="-285750">
              <a:lnSpc>
                <a:spcPct val="100000"/>
              </a:lnSpc>
              <a:spcBef>
                <a:spcPts val="0"/>
              </a:spcBef>
              <a:spcAft>
                <a:spcPts val="0"/>
              </a:spcAft>
            </a:pPr>
            <a:endParaRPr lang="en-US" sz="2000" b="0" kern="100" dirty="0">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Avila J et al. Frequency of presentation and outcomes of stage IV breast cancer over the past decade: A population-based study. SABCS 2023;Abstract PO4-06-02.</a:t>
            </a:r>
          </a:p>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Leone JP et al. Estimating mortality in women with triple-negative breast cancer: The 'ESTIMATE triple-negative' tool. </a:t>
            </a:r>
            <a:r>
              <a:rPr lang="en-US" sz="2000" b="0" i="1" kern="100" dirty="0" err="1">
                <a:effectLst/>
                <a:latin typeface="+mn-lt"/>
                <a:ea typeface="Calibri" panose="020F0502020204030204" pitchFamily="34" charset="0"/>
                <a:cs typeface="Times New Roman" panose="02020603050405020304" pitchFamily="18" charset="0"/>
              </a:rPr>
              <a:t>Eur</a:t>
            </a:r>
            <a:r>
              <a:rPr lang="en-US" sz="2000" b="0" i="1" kern="100" dirty="0">
                <a:effectLst/>
                <a:latin typeface="+mn-lt"/>
                <a:ea typeface="Calibri" panose="020F0502020204030204" pitchFamily="34" charset="0"/>
                <a:cs typeface="Times New Roman" panose="02020603050405020304" pitchFamily="18" charset="0"/>
              </a:rPr>
              <a:t> J Cancer </a:t>
            </a:r>
            <a:r>
              <a:rPr lang="en-US" sz="2000" b="0" kern="100" dirty="0">
                <a:effectLst/>
                <a:latin typeface="+mn-lt"/>
                <a:ea typeface="Calibri" panose="020F0502020204030204" pitchFamily="34" charset="0"/>
                <a:cs typeface="Times New Roman" panose="02020603050405020304" pitchFamily="18" charset="0"/>
              </a:rPr>
              <a:t>2023;189:112930. </a:t>
            </a:r>
          </a:p>
          <a:p>
            <a:pPr marL="0" indent="0">
              <a:lnSpc>
                <a:spcPct val="100000"/>
              </a:lnSpc>
              <a:spcBef>
                <a:spcPts val="0"/>
              </a:spcBef>
              <a:spcAft>
                <a:spcPts val="0"/>
              </a:spcAft>
              <a:buNone/>
            </a:pPr>
            <a:endParaRPr lang="en-US" sz="2000" b="0" kern="100" dirty="0">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Shaikh SS, </a:t>
            </a:r>
            <a:r>
              <a:rPr lang="en-US" sz="2000" b="0" kern="100" dirty="0" err="1">
                <a:effectLst/>
                <a:latin typeface="+mn-lt"/>
                <a:ea typeface="Calibri" panose="020F0502020204030204" pitchFamily="34" charset="0"/>
                <a:cs typeface="Times New Roman" panose="02020603050405020304" pitchFamily="18" charset="0"/>
              </a:rPr>
              <a:t>Emens</a:t>
            </a:r>
            <a:r>
              <a:rPr lang="en-US" sz="2000" b="0" kern="100" dirty="0">
                <a:effectLst/>
                <a:latin typeface="+mn-lt"/>
                <a:ea typeface="Calibri" panose="020F0502020204030204" pitchFamily="34" charset="0"/>
                <a:cs typeface="Times New Roman" panose="02020603050405020304" pitchFamily="18" charset="0"/>
              </a:rPr>
              <a:t> LA. Current and emerging biologic therapies for triple negative breast cancer. </a:t>
            </a:r>
            <a:r>
              <a:rPr lang="en-US" sz="2000" b="0" i="1" kern="100" dirty="0">
                <a:effectLst/>
                <a:latin typeface="+mn-lt"/>
                <a:ea typeface="Calibri" panose="020F0502020204030204" pitchFamily="34" charset="0"/>
                <a:cs typeface="Times New Roman" panose="02020603050405020304" pitchFamily="18" charset="0"/>
              </a:rPr>
              <a:t>Expert </a:t>
            </a:r>
            <a:r>
              <a:rPr lang="en-US" sz="2000" b="0" i="1" kern="100" dirty="0" err="1">
                <a:effectLst/>
                <a:latin typeface="+mn-lt"/>
                <a:ea typeface="Calibri" panose="020F0502020204030204" pitchFamily="34" charset="0"/>
                <a:cs typeface="Times New Roman" panose="02020603050405020304" pitchFamily="18" charset="0"/>
              </a:rPr>
              <a:t>Opin</a:t>
            </a:r>
            <a:r>
              <a:rPr lang="en-US" sz="2000" b="0" i="1" kern="100" dirty="0">
                <a:effectLst/>
                <a:latin typeface="+mn-lt"/>
                <a:ea typeface="Calibri" panose="020F0502020204030204" pitchFamily="34" charset="0"/>
                <a:cs typeface="Times New Roman" panose="02020603050405020304" pitchFamily="18" charset="0"/>
              </a:rPr>
              <a:t> Biol </a:t>
            </a:r>
            <a:r>
              <a:rPr lang="en-US" sz="2000" b="0" i="1" kern="100" dirty="0" err="1">
                <a:effectLst/>
                <a:latin typeface="+mn-lt"/>
                <a:ea typeface="Calibri" panose="020F0502020204030204" pitchFamily="34" charset="0"/>
                <a:cs typeface="Times New Roman" panose="02020603050405020304" pitchFamily="18" charset="0"/>
              </a:rPr>
              <a:t>Ther</a:t>
            </a:r>
            <a:r>
              <a:rPr lang="en-US" sz="2000" b="0" i="1" kern="100" dirty="0">
                <a:effectLst/>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2022;22(5):591-602. </a:t>
            </a:r>
          </a:p>
          <a:p>
            <a:pPr marL="0" indent="0">
              <a:lnSpc>
                <a:spcPct val="100000"/>
              </a:lnSpc>
              <a:spcBef>
                <a:spcPts val="0"/>
              </a:spcBef>
              <a:spcAft>
                <a:spcPts val="0"/>
              </a:spcAft>
              <a:buNone/>
            </a:pPr>
            <a:endParaRPr lang="en-US" sz="2000" b="0" kern="1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a:effectLst/>
                <a:latin typeface="+mn-lt"/>
                <a:ea typeface="Calibri" panose="020F0502020204030204" pitchFamily="34" charset="0"/>
                <a:cs typeface="Times New Roman" panose="02020603050405020304" pitchFamily="18" charset="0"/>
              </a:rPr>
              <a:t>Huppert LA et al. Emerging treatment strategies for metastatic triple-negative breast cancer. </a:t>
            </a:r>
            <a:r>
              <a:rPr lang="en-US" sz="2000" b="0" i="1" kern="100" dirty="0" err="1">
                <a:effectLst/>
                <a:latin typeface="+mn-lt"/>
                <a:ea typeface="Calibri" panose="020F0502020204030204" pitchFamily="34" charset="0"/>
                <a:cs typeface="Times New Roman" panose="02020603050405020304" pitchFamily="18" charset="0"/>
              </a:rPr>
              <a:t>Ther</a:t>
            </a:r>
            <a:r>
              <a:rPr lang="en-US" sz="2000" b="0" i="1" kern="100" dirty="0">
                <a:effectLst/>
                <a:latin typeface="+mn-lt"/>
                <a:ea typeface="Calibri" panose="020F0502020204030204" pitchFamily="34" charset="0"/>
                <a:cs typeface="Times New Roman" panose="02020603050405020304" pitchFamily="18" charset="0"/>
              </a:rPr>
              <a:t> Adv Med Oncol</a:t>
            </a:r>
            <a:r>
              <a:rPr lang="en-US" sz="2000" b="0" i="1" kern="100" dirty="0">
                <a:latin typeface="+mn-lt"/>
                <a:ea typeface="Calibri" panose="020F0502020204030204" pitchFamily="34" charset="0"/>
                <a:cs typeface="Times New Roman" panose="02020603050405020304" pitchFamily="18" charset="0"/>
              </a:rPr>
              <a:t> </a:t>
            </a:r>
            <a:r>
              <a:rPr lang="en-US" sz="2000" b="0" kern="100" dirty="0">
                <a:effectLst/>
                <a:latin typeface="+mn-lt"/>
                <a:ea typeface="Calibri" panose="020F0502020204030204" pitchFamily="34" charset="0"/>
                <a:cs typeface="Times New Roman" panose="02020603050405020304" pitchFamily="18" charset="0"/>
              </a:rPr>
              <a:t>2022;14:17588359221086916.</a:t>
            </a:r>
          </a:p>
          <a:p>
            <a:pPr marL="285750" indent="-285750">
              <a:lnSpc>
                <a:spcPct val="100000"/>
              </a:lnSpc>
              <a:spcBef>
                <a:spcPts val="0"/>
              </a:spcBef>
              <a:spcAft>
                <a:spcPts val="0"/>
              </a:spcAft>
            </a:pPr>
            <a:endParaRPr lang="en-US" sz="2000" b="0" kern="100" dirty="0">
              <a:latin typeface="+mn-lt"/>
              <a:ea typeface="Calibri" panose="020F0502020204030204" pitchFamily="34" charset="0"/>
              <a:cs typeface="Times New Roman" panose="02020603050405020304" pitchFamily="18" charset="0"/>
            </a:endParaRPr>
          </a:p>
          <a:p>
            <a:pPr marL="285750" indent="-285750">
              <a:lnSpc>
                <a:spcPct val="100000"/>
              </a:lnSpc>
              <a:spcBef>
                <a:spcPts val="0"/>
              </a:spcBef>
              <a:spcAft>
                <a:spcPts val="0"/>
              </a:spcAft>
            </a:pPr>
            <a:r>
              <a:rPr lang="en-US" sz="2000" b="0" kern="100" dirty="0" err="1">
                <a:effectLst/>
                <a:latin typeface="+mn-lt"/>
                <a:ea typeface="Calibri" panose="020F0502020204030204" pitchFamily="34" charset="0"/>
                <a:cs typeface="Times New Roman" panose="02020603050405020304" pitchFamily="18" charset="0"/>
              </a:rPr>
              <a:t>Foldi</a:t>
            </a:r>
            <a:r>
              <a:rPr lang="en-US" sz="2000" b="0" kern="100" dirty="0">
                <a:effectLst/>
                <a:latin typeface="+mn-lt"/>
                <a:ea typeface="Calibri" panose="020F0502020204030204" pitchFamily="34" charset="0"/>
                <a:cs typeface="Times New Roman" panose="02020603050405020304" pitchFamily="18" charset="0"/>
              </a:rPr>
              <a:t> J, Geyer CE Jr. Precision medicine for metastatic TNBC: The FUTURE is now. </a:t>
            </a:r>
            <a:r>
              <a:rPr lang="en-US" sz="2000" b="0" i="1" kern="100" dirty="0">
                <a:effectLst/>
                <a:latin typeface="+mn-lt"/>
                <a:ea typeface="Calibri" panose="020F0502020204030204" pitchFamily="34" charset="0"/>
                <a:cs typeface="Times New Roman" panose="02020603050405020304" pitchFamily="18" charset="0"/>
              </a:rPr>
              <a:t>Cell Res </a:t>
            </a:r>
            <a:r>
              <a:rPr lang="en-US" sz="2000" b="0" kern="100" dirty="0">
                <a:effectLst/>
                <a:latin typeface="+mn-lt"/>
                <a:ea typeface="Calibri" panose="020F0502020204030204" pitchFamily="34" charset="0"/>
                <a:cs typeface="Times New Roman" panose="02020603050405020304" pitchFamily="18" charset="0"/>
              </a:rPr>
              <a:t>2023;33(7):491-2.</a:t>
            </a:r>
          </a:p>
        </p:txBody>
      </p:sp>
    </p:spTree>
    <p:extLst>
      <p:ext uri="{BB962C8B-B14F-4D97-AF65-F5344CB8AC3E}">
        <p14:creationId xmlns:p14="http://schemas.microsoft.com/office/powerpoint/2010/main" val="2689242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C5D7F2-EE37-E44D-CCBF-A02D3FA9DEE3}"/>
              </a:ext>
            </a:extLst>
          </p:cNvPr>
          <p:cNvSpPr txBox="1"/>
          <p:nvPr/>
        </p:nvSpPr>
        <p:spPr>
          <a:xfrm>
            <a:off x="645083" y="799557"/>
            <a:ext cx="11269825"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Given de novo metastatic disease, started chemotherapy with Carboplatin</a:t>
            </a:r>
            <a:r>
              <a:rPr lang="en-US" sz="2400" b="0" dirty="0">
                <a:solidFill>
                  <a:srgbClr val="212121"/>
                </a:solidFill>
                <a:latin typeface="Calibri" panose="020F0502020204030204"/>
                <a:ea typeface="Calibri" panose="020F0502020204030204" pitchFamily="34" charset="0"/>
                <a:cs typeface="+mn-cs"/>
              </a:rPr>
              <a:t> + </a:t>
            </a:r>
            <a:r>
              <a:rPr lang="en-US" sz="2400" b="0" i="1" dirty="0">
                <a:solidFill>
                  <a:srgbClr val="212121"/>
                </a:solidFill>
                <a:latin typeface="Calibri" panose="020F0502020204030204"/>
                <a:ea typeface="Calibri" panose="020F0502020204030204" pitchFamily="34" charset="0"/>
                <a:cs typeface="+mn-cs"/>
              </a:rPr>
              <a:t>Nab</a:t>
            </a:r>
            <a:r>
              <a:rPr lang="en-US" sz="2400" b="0" dirty="0">
                <a:solidFill>
                  <a:srgbClr val="212121"/>
                </a:solidFill>
                <a:latin typeface="Calibri" panose="020F0502020204030204"/>
                <a:ea typeface="Calibri" panose="020F0502020204030204" pitchFamily="34" charset="0"/>
                <a:cs typeface="+mn-cs"/>
              </a:rPr>
              <a:t> paclitaxel</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x 6 months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Progression of disease in multiple left axillary and mediastinal LN’s. New brain metastases found (at least 27)</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Underwent whole brain radiotherapy</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p:txBody>
      </p:sp>
      <p:pic>
        <p:nvPicPr>
          <p:cNvPr id="6" name="Picture 5">
            <a:extLst>
              <a:ext uri="{FF2B5EF4-FFF2-40B4-BE49-F238E27FC236}">
                <a16:creationId xmlns:a16="http://schemas.microsoft.com/office/drawing/2014/main" id="{0E09B18C-AD65-F0DD-17CF-98615684294C}"/>
              </a:ext>
            </a:extLst>
          </p:cNvPr>
          <p:cNvPicPr>
            <a:picLocks noChangeAspect="1"/>
          </p:cNvPicPr>
          <p:nvPr/>
        </p:nvPicPr>
        <p:blipFill>
          <a:blip r:embed="rId2"/>
          <a:stretch>
            <a:fillRect/>
          </a:stretch>
        </p:blipFill>
        <p:spPr>
          <a:xfrm>
            <a:off x="7117773" y="2735951"/>
            <a:ext cx="2541919" cy="2807600"/>
          </a:xfrm>
          <a:prstGeom prst="rect">
            <a:avLst/>
          </a:prstGeom>
        </p:spPr>
      </p:pic>
      <p:pic>
        <p:nvPicPr>
          <p:cNvPr id="8" name="Picture 7">
            <a:extLst>
              <a:ext uri="{FF2B5EF4-FFF2-40B4-BE49-F238E27FC236}">
                <a16:creationId xmlns:a16="http://schemas.microsoft.com/office/drawing/2014/main" id="{473A8193-B7C5-3749-D4A1-B07FE2DA4B47}"/>
              </a:ext>
            </a:extLst>
          </p:cNvPr>
          <p:cNvPicPr>
            <a:picLocks noChangeAspect="1"/>
          </p:cNvPicPr>
          <p:nvPr/>
        </p:nvPicPr>
        <p:blipFill>
          <a:blip r:embed="rId3"/>
          <a:stretch>
            <a:fillRect/>
          </a:stretch>
        </p:blipFill>
        <p:spPr>
          <a:xfrm>
            <a:off x="8981642" y="3429000"/>
            <a:ext cx="2721375" cy="2898088"/>
          </a:xfrm>
          <a:prstGeom prst="rect">
            <a:avLst/>
          </a:prstGeom>
        </p:spPr>
      </p:pic>
      <p:sp>
        <p:nvSpPr>
          <p:cNvPr id="2" name="TextBox 1">
            <a:extLst>
              <a:ext uri="{FF2B5EF4-FFF2-40B4-BE49-F238E27FC236}">
                <a16:creationId xmlns:a16="http://schemas.microsoft.com/office/drawing/2014/main" id="{0135AC57-8FC7-49E1-5910-9048F832ACDB}"/>
              </a:ext>
            </a:extLst>
          </p:cNvPr>
          <p:cNvSpPr txBox="1"/>
          <p:nvPr/>
        </p:nvSpPr>
        <p:spPr>
          <a:xfrm>
            <a:off x="277092" y="147686"/>
            <a:ext cx="11637816" cy="523220"/>
          </a:xfrm>
          <a:prstGeom prst="rect">
            <a:avLst/>
          </a:prstGeom>
          <a:noFill/>
        </p:spPr>
        <p:txBody>
          <a:bodyPr wrap="square" rtlCol="0">
            <a:spAutoFit/>
          </a:bodyPr>
          <a:lstStyle/>
          <a:p>
            <a:pPr defTabSz="914400" fontAlgn="auto">
              <a:spcBef>
                <a:spcPts val="0"/>
              </a:spcBef>
              <a:spcAft>
                <a:spcPts val="0"/>
              </a:spcAft>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lang="en-US" sz="2800" dirty="0">
                <a:solidFill>
                  <a:prstClr val="black"/>
                </a:solidFill>
                <a:latin typeface="Calibri" panose="020F0502020204030204"/>
                <a:ea typeface="+mn-ea"/>
                <a:cs typeface="+mn-cs"/>
              </a:rPr>
              <a:t> – A 37-year-old woman with ER-negative, HER2-low </a:t>
            </a:r>
            <a:r>
              <a:rPr lang="en-US" sz="2800" dirty="0" err="1">
                <a:solidFill>
                  <a:prstClr val="black"/>
                </a:solidFill>
                <a:latin typeface="Calibri" panose="020F0502020204030204"/>
                <a:ea typeface="+mn-ea"/>
                <a:cs typeface="+mn-cs"/>
              </a:rPr>
              <a:t>mBC</a:t>
            </a:r>
            <a:r>
              <a:rPr lang="en-US" sz="2800" dirty="0">
                <a:solidFill>
                  <a:prstClr val="black"/>
                </a:solidFill>
                <a:latin typeface="Calibri" panose="020F0502020204030204"/>
                <a:ea typeface="+mn-ea"/>
                <a:cs typeface="+mn-cs"/>
              </a:rPr>
              <a:t> (continued)</a:t>
            </a:r>
          </a:p>
        </p:txBody>
      </p:sp>
    </p:spTree>
    <p:extLst>
      <p:ext uri="{BB962C8B-B14F-4D97-AF65-F5344CB8AC3E}">
        <p14:creationId xmlns:p14="http://schemas.microsoft.com/office/powerpoint/2010/main" val="3217358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CC99F4-5C8C-B9B0-C46A-A0B981A72488}"/>
              </a:ext>
            </a:extLst>
          </p:cNvPr>
          <p:cNvSpPr txBox="1"/>
          <p:nvPr/>
        </p:nvSpPr>
        <p:spPr>
          <a:xfrm>
            <a:off x="342900" y="612844"/>
            <a:ext cx="11506200" cy="563231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Underwent left axillary LN biopsy:</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Pathology: metastatic carcinoma of breast origin</a:t>
            </a:r>
          </a:p>
          <a:p>
            <a:pPr marL="1257300" marR="0" lvl="2"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ER: 0, PR: 0, HER2: 1+ on IHC</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Started 2</a:t>
            </a:r>
            <a:r>
              <a:rPr kumimoji="0" lang="en-US" sz="2400" b="0" i="0" u="none" strike="noStrike" kern="1200" cap="none" spc="0" normalizeH="0" baseline="30000" noProof="0" dirty="0">
                <a:ln>
                  <a:noFill/>
                </a:ln>
                <a:solidFill>
                  <a:srgbClr val="212121"/>
                </a:solidFill>
                <a:effectLst/>
                <a:uLnTx/>
                <a:uFillTx/>
                <a:latin typeface="Calibri" panose="020F0502020204030204"/>
                <a:ea typeface="Calibri" panose="020F0502020204030204" pitchFamily="34" charset="0"/>
                <a:cs typeface="+mn-cs"/>
              </a:rPr>
              <a:t>nd</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line therapy with Sacituzumab </a:t>
            </a:r>
            <a:r>
              <a:rPr kumimoji="0" lang="en-US" sz="2400" b="0" i="0" u="none" strike="noStrike" kern="1200" cap="none" spc="0" normalizeH="0" baseline="0" noProof="0" dirty="0" err="1">
                <a:ln>
                  <a:noFill/>
                </a:ln>
                <a:solidFill>
                  <a:srgbClr val="212121"/>
                </a:solidFill>
                <a:effectLst/>
                <a:uLnTx/>
                <a:uFillTx/>
                <a:latin typeface="Calibri" panose="020F0502020204030204"/>
                <a:ea typeface="Calibri" panose="020F0502020204030204" pitchFamily="34" charset="0"/>
                <a:cs typeface="+mn-cs"/>
              </a:rPr>
              <a:t>govitecan</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x 5 months – progression in the chest and breast and new bone metastases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1"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Started 3</a:t>
            </a:r>
            <a:r>
              <a:rPr kumimoji="0" lang="en-US" sz="2400" b="1" i="0" u="none" strike="noStrike" kern="1200" cap="none" spc="0" normalizeH="0" baseline="30000" noProof="0" dirty="0">
                <a:ln>
                  <a:noFill/>
                </a:ln>
                <a:solidFill>
                  <a:srgbClr val="212121"/>
                </a:solidFill>
                <a:effectLst/>
                <a:uLnTx/>
                <a:uFillTx/>
                <a:latin typeface="Calibri" panose="020F0502020204030204"/>
                <a:ea typeface="Calibri" panose="020F0502020204030204" pitchFamily="34" charset="0"/>
                <a:cs typeface="+mn-cs"/>
              </a:rPr>
              <a:t>rd</a:t>
            </a:r>
            <a:r>
              <a:rPr kumimoji="0" lang="en-US" sz="2400" b="1"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line therapy with Trastuzumab </a:t>
            </a:r>
            <a:r>
              <a:rPr kumimoji="0" lang="en-US" sz="2400" b="1" i="0" u="none" strike="noStrike" kern="1200" cap="none" spc="0" normalizeH="0" baseline="0" noProof="0" dirty="0" err="1">
                <a:ln>
                  <a:noFill/>
                </a:ln>
                <a:solidFill>
                  <a:srgbClr val="212121"/>
                </a:solidFill>
                <a:effectLst/>
                <a:uLnTx/>
                <a:uFillTx/>
                <a:latin typeface="Calibri" panose="020F0502020204030204"/>
                <a:ea typeface="Calibri" panose="020F0502020204030204" pitchFamily="34" charset="0"/>
                <a:cs typeface="+mn-cs"/>
              </a:rPr>
              <a:t>deruxtecan</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with the addition of zoledronic acid</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POD after only 2 months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Enrolled on clinical trial of B7-H4 Ab – POD after 3 months with development of leptomeningeal disease</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Deceased shortly after</a:t>
            </a:r>
          </a:p>
        </p:txBody>
      </p:sp>
      <p:sp>
        <p:nvSpPr>
          <p:cNvPr id="4" name="TextBox 3">
            <a:extLst>
              <a:ext uri="{FF2B5EF4-FFF2-40B4-BE49-F238E27FC236}">
                <a16:creationId xmlns:a16="http://schemas.microsoft.com/office/drawing/2014/main" id="{32D4F8BE-DA26-FDCF-44F5-F5A804D37C29}"/>
              </a:ext>
            </a:extLst>
          </p:cNvPr>
          <p:cNvSpPr txBox="1"/>
          <p:nvPr/>
        </p:nvSpPr>
        <p:spPr>
          <a:xfrm>
            <a:off x="277092" y="147686"/>
            <a:ext cx="11637816" cy="954107"/>
          </a:xfrm>
          <a:prstGeom prst="rect">
            <a:avLst/>
          </a:prstGeom>
          <a:noFill/>
        </p:spPr>
        <p:txBody>
          <a:bodyPr wrap="square" rtlCol="0">
            <a:spAutoFit/>
          </a:bodyPr>
          <a:lstStyle/>
          <a:p>
            <a:pPr defTabSz="914400" fontAlgn="auto">
              <a:spcBef>
                <a:spcPts val="0"/>
              </a:spcBef>
              <a:spcAft>
                <a:spcPts val="0"/>
              </a:spcAft>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lang="en-US" sz="2800" dirty="0">
                <a:solidFill>
                  <a:prstClr val="black"/>
                </a:solidFill>
                <a:latin typeface="Calibri" panose="020F0502020204030204"/>
                <a:ea typeface="+mn-ea"/>
                <a:cs typeface="+mn-cs"/>
              </a:rPr>
              <a:t> – A 37-year-old woman with ER-negative, HER2-low </a:t>
            </a:r>
            <a:r>
              <a:rPr lang="en-US" sz="2800" dirty="0" err="1">
                <a:solidFill>
                  <a:prstClr val="black"/>
                </a:solidFill>
                <a:latin typeface="Calibri" panose="020F0502020204030204"/>
                <a:ea typeface="+mn-ea"/>
                <a:cs typeface="+mn-cs"/>
              </a:rPr>
              <a:t>mBC</a:t>
            </a:r>
            <a:r>
              <a:rPr lang="en-US" sz="2800" dirty="0">
                <a:solidFill>
                  <a:prstClr val="black"/>
                </a:solidFill>
                <a:latin typeface="Calibri" panose="020F0502020204030204"/>
                <a:ea typeface="+mn-ea"/>
                <a:cs typeface="+mn-cs"/>
              </a:rPr>
              <a:t> (continued)</a:t>
            </a:r>
          </a:p>
          <a:p>
            <a:pPr defTabSz="914400" fontAlgn="auto">
              <a:spcBef>
                <a:spcPts val="0"/>
              </a:spcBef>
              <a:spcAft>
                <a:spcPts val="0"/>
              </a:spcAft>
            </a:pPr>
            <a:r>
              <a:rPr lang="en-US" sz="2800" dirty="0">
                <a:solidFill>
                  <a:prstClr val="black"/>
                </a:solidFill>
                <a:latin typeface="Calibri" panose="020F0502020204030204"/>
                <a:ea typeface="+mn-ea"/>
                <a:cs typeface="+mn-cs"/>
              </a:rPr>
              <a:t> </a:t>
            </a:r>
          </a:p>
        </p:txBody>
      </p:sp>
    </p:spTree>
    <p:extLst>
      <p:ext uri="{BB962C8B-B14F-4D97-AF65-F5344CB8AC3E}">
        <p14:creationId xmlns:p14="http://schemas.microsoft.com/office/powerpoint/2010/main" val="772385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CC99F4-5C8C-B9B0-C46A-A0B981A72488}"/>
              </a:ext>
            </a:extLst>
          </p:cNvPr>
          <p:cNvSpPr txBox="1"/>
          <p:nvPr/>
        </p:nvSpPr>
        <p:spPr>
          <a:xfrm>
            <a:off x="342900" y="612844"/>
            <a:ext cx="11506200" cy="563231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Underwent left axillary LN biopsy:</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Pathology: metastatic carcinoma of breast origin</a:t>
            </a:r>
          </a:p>
          <a:p>
            <a:pPr marL="1257300" marR="0" lvl="2"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ER: 0, PR: 0, HER2: 1+ on IHC</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Started 2</a:t>
            </a:r>
            <a:r>
              <a:rPr kumimoji="0" lang="en-US" sz="2400" b="0" i="0" u="none" strike="noStrike" kern="1200" cap="none" spc="0" normalizeH="0" baseline="30000" noProof="0" dirty="0">
                <a:ln>
                  <a:noFill/>
                </a:ln>
                <a:solidFill>
                  <a:srgbClr val="212121"/>
                </a:solidFill>
                <a:effectLst/>
                <a:uLnTx/>
                <a:uFillTx/>
                <a:latin typeface="Calibri" panose="020F0502020204030204"/>
                <a:ea typeface="Calibri" panose="020F0502020204030204" pitchFamily="34" charset="0"/>
                <a:cs typeface="+mn-cs"/>
              </a:rPr>
              <a:t>nd</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line therapy with Sacituzumab </a:t>
            </a:r>
            <a:r>
              <a:rPr kumimoji="0" lang="en-US" sz="2400" b="0" i="0" u="none" strike="noStrike" kern="1200" cap="none" spc="0" normalizeH="0" baseline="0" noProof="0" dirty="0" err="1">
                <a:ln>
                  <a:noFill/>
                </a:ln>
                <a:solidFill>
                  <a:srgbClr val="212121"/>
                </a:solidFill>
                <a:effectLst/>
                <a:uLnTx/>
                <a:uFillTx/>
                <a:latin typeface="Calibri" panose="020F0502020204030204"/>
                <a:ea typeface="Calibri" panose="020F0502020204030204" pitchFamily="34" charset="0"/>
                <a:cs typeface="+mn-cs"/>
              </a:rPr>
              <a:t>govitecan</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x 5 months – progression in the chest and breast and new bone metastases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1"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Started 3</a:t>
            </a:r>
            <a:r>
              <a:rPr kumimoji="0" lang="en-US" sz="2400" b="1" i="0" u="none" strike="noStrike" kern="1200" cap="none" spc="0" normalizeH="0" baseline="30000" noProof="0" dirty="0">
                <a:ln>
                  <a:noFill/>
                </a:ln>
                <a:solidFill>
                  <a:srgbClr val="212121"/>
                </a:solidFill>
                <a:effectLst/>
                <a:uLnTx/>
                <a:uFillTx/>
                <a:latin typeface="Calibri" panose="020F0502020204030204"/>
                <a:ea typeface="Calibri" panose="020F0502020204030204" pitchFamily="34" charset="0"/>
                <a:cs typeface="+mn-cs"/>
              </a:rPr>
              <a:t>rd</a:t>
            </a:r>
            <a:r>
              <a:rPr kumimoji="0" lang="en-US" sz="2400" b="1"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line therapy with Trastuzumab </a:t>
            </a:r>
            <a:r>
              <a:rPr kumimoji="0" lang="en-US" sz="2400" b="1" i="0" u="none" strike="noStrike" kern="1200" cap="none" spc="0" normalizeH="0" baseline="0" noProof="0" dirty="0" err="1">
                <a:ln>
                  <a:noFill/>
                </a:ln>
                <a:solidFill>
                  <a:srgbClr val="212121"/>
                </a:solidFill>
                <a:effectLst/>
                <a:uLnTx/>
                <a:uFillTx/>
                <a:latin typeface="Calibri" panose="020F0502020204030204"/>
                <a:ea typeface="Calibri" panose="020F0502020204030204" pitchFamily="34" charset="0"/>
                <a:cs typeface="+mn-cs"/>
              </a:rPr>
              <a:t>deruxtecan</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with the addition of zoledronic acid</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POD after only 2 months </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Enrolled on clinical trial of B7-H4 Ab – POD after 3 months with development of leptomeningeal disease</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Deceased shortly after</a:t>
            </a:r>
          </a:p>
        </p:txBody>
      </p:sp>
      <p:sp>
        <p:nvSpPr>
          <p:cNvPr id="5" name="Rectangle 4">
            <a:extLst>
              <a:ext uri="{FF2B5EF4-FFF2-40B4-BE49-F238E27FC236}">
                <a16:creationId xmlns:a16="http://schemas.microsoft.com/office/drawing/2014/main" id="{73CEC8CD-0535-1E49-2EAE-44C54D2BC637}"/>
              </a:ext>
            </a:extLst>
          </p:cNvPr>
          <p:cNvSpPr/>
          <p:nvPr/>
        </p:nvSpPr>
        <p:spPr>
          <a:xfrm>
            <a:off x="1075909" y="4849091"/>
            <a:ext cx="10040181" cy="14856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How would you sequence ADC’s in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mTNBC</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What, if any,  is the evidence for efficacy of 2</a:t>
            </a:r>
            <a:r>
              <a:rPr kumimoji="0" lang="en-US" sz="2800" b="1"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ADC after ADC?</a:t>
            </a:r>
          </a:p>
        </p:txBody>
      </p:sp>
      <p:sp>
        <p:nvSpPr>
          <p:cNvPr id="4" name="TextBox 3">
            <a:extLst>
              <a:ext uri="{FF2B5EF4-FFF2-40B4-BE49-F238E27FC236}">
                <a16:creationId xmlns:a16="http://schemas.microsoft.com/office/drawing/2014/main" id="{32D4F8BE-DA26-FDCF-44F5-F5A804D37C29}"/>
              </a:ext>
            </a:extLst>
          </p:cNvPr>
          <p:cNvSpPr txBox="1"/>
          <p:nvPr/>
        </p:nvSpPr>
        <p:spPr>
          <a:xfrm>
            <a:off x="277092" y="147686"/>
            <a:ext cx="11637816" cy="954107"/>
          </a:xfrm>
          <a:prstGeom prst="rect">
            <a:avLst/>
          </a:prstGeom>
          <a:noFill/>
        </p:spPr>
        <p:txBody>
          <a:bodyPr wrap="square" rtlCol="0">
            <a:spAutoFit/>
          </a:bodyPr>
          <a:lstStyle/>
          <a:p>
            <a:pPr defTabSz="914400" fontAlgn="auto">
              <a:spcBef>
                <a:spcPts val="0"/>
              </a:spcBef>
              <a:spcAft>
                <a:spcPts val="0"/>
              </a:spcAft>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Foldi</a:t>
            </a:r>
            <a:r>
              <a:rPr lang="en-US" sz="2800" dirty="0">
                <a:solidFill>
                  <a:prstClr val="black"/>
                </a:solidFill>
                <a:latin typeface="Calibri" panose="020F0502020204030204"/>
                <a:ea typeface="+mn-ea"/>
                <a:cs typeface="+mn-cs"/>
              </a:rPr>
              <a:t> – A 37-year-old woman with ER-negative, HER2-low </a:t>
            </a:r>
            <a:r>
              <a:rPr lang="en-US" sz="2800" dirty="0" err="1">
                <a:solidFill>
                  <a:prstClr val="black"/>
                </a:solidFill>
                <a:latin typeface="Calibri" panose="020F0502020204030204"/>
                <a:ea typeface="+mn-ea"/>
                <a:cs typeface="+mn-cs"/>
              </a:rPr>
              <a:t>mBC</a:t>
            </a:r>
            <a:r>
              <a:rPr lang="en-US" sz="2800" dirty="0">
                <a:solidFill>
                  <a:prstClr val="black"/>
                </a:solidFill>
                <a:latin typeface="Calibri" panose="020F0502020204030204"/>
                <a:ea typeface="+mn-ea"/>
                <a:cs typeface="+mn-cs"/>
              </a:rPr>
              <a:t> (continued)</a:t>
            </a:r>
          </a:p>
          <a:p>
            <a:pPr defTabSz="914400" fontAlgn="auto">
              <a:spcBef>
                <a:spcPts val="0"/>
              </a:spcBef>
              <a:spcAft>
                <a:spcPts val="0"/>
              </a:spcAft>
            </a:pPr>
            <a:r>
              <a:rPr lang="en-US" sz="2800" dirty="0">
                <a:solidFill>
                  <a:prstClr val="black"/>
                </a:solidFill>
                <a:latin typeface="Calibri" panose="020F0502020204030204"/>
                <a:ea typeface="+mn-ea"/>
                <a:cs typeface="+mn-cs"/>
              </a:rPr>
              <a:t> </a:t>
            </a:r>
          </a:p>
        </p:txBody>
      </p:sp>
    </p:spTree>
    <p:extLst>
      <p:ext uri="{BB962C8B-B14F-4D97-AF65-F5344CB8AC3E}">
        <p14:creationId xmlns:p14="http://schemas.microsoft.com/office/powerpoint/2010/main" val="378460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CCD38-6456-998C-70CB-9F5993B447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95D77-A0B1-4730-2244-9C28333F69E4}"/>
              </a:ext>
            </a:extLst>
          </p:cNvPr>
          <p:cNvSpPr>
            <a:spLocks noGrp="1"/>
          </p:cNvSpPr>
          <p:nvPr>
            <p:ph idx="1"/>
          </p:nvPr>
        </p:nvSpPr>
        <p:spPr>
          <a:xfrm>
            <a:off x="251209" y="954593"/>
            <a:ext cx="11689582" cy="5647492"/>
          </a:xfrm>
        </p:spPr>
        <p:txBody>
          <a:bodyPr>
            <a:noAutofit/>
          </a:bodyPr>
          <a:lstStyle/>
          <a:p>
            <a:pPr marL="0" indent="0">
              <a:lnSpc>
                <a:spcPct val="100000"/>
              </a:lnSpc>
              <a:spcBef>
                <a:spcPts val="0"/>
              </a:spcBef>
              <a:buNone/>
            </a:pPr>
            <a:r>
              <a:rPr lang="en-US" sz="1800" dirty="0">
                <a:latin typeface="Arial" panose="020B0604020202020204" pitchFamily="34" charset="0"/>
                <a:cs typeface="Arial" panose="020B0604020202020204" pitchFamily="34" charset="0"/>
              </a:rPr>
              <a:t>36yoF with de novo </a:t>
            </a:r>
            <a:r>
              <a:rPr lang="en-US" sz="1800" dirty="0" err="1">
                <a:latin typeface="Arial" panose="020B0604020202020204" pitchFamily="34" charset="0"/>
                <a:cs typeface="Arial" panose="020B0604020202020204" pitchFamily="34" charset="0"/>
              </a:rPr>
              <a:t>mTNBC</a:t>
            </a:r>
            <a:r>
              <a:rPr lang="en-US" sz="1800" dirty="0">
                <a:latin typeface="Arial" panose="020B0604020202020204" pitchFamily="34" charset="0"/>
                <a:cs typeface="Arial" panose="020B0604020202020204" pitchFamily="34" charset="0"/>
              </a:rPr>
              <a:t> (to chest wall, LN, lung) </a:t>
            </a:r>
          </a:p>
          <a:p>
            <a:pPr marL="0" indent="0">
              <a:lnSpc>
                <a:spcPct val="100000"/>
              </a:lnSpc>
              <a:spcBef>
                <a:spcPts val="0"/>
              </a:spcBef>
              <a:buNone/>
            </a:pPr>
            <a:endParaRPr lang="en-US" sz="1800" dirty="0">
              <a:latin typeface="Arial" panose="020B0604020202020204" pitchFamily="34" charset="0"/>
              <a:cs typeface="Arial" panose="020B0604020202020204" pitchFamily="34" charset="0"/>
            </a:endParaRPr>
          </a:p>
          <a:p>
            <a:pPr marL="0" indent="0">
              <a:lnSpc>
                <a:spcPct val="100000"/>
              </a:lnSpc>
              <a:spcBef>
                <a:spcPts val="0"/>
              </a:spcBef>
              <a:buNone/>
            </a:pPr>
            <a:endParaRPr lang="en-US" sz="400"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720784D9-B857-DBE2-6121-DD05ED924CF8}"/>
              </a:ext>
            </a:extLst>
          </p:cNvPr>
          <p:cNvSpPr txBox="1">
            <a:spLocks/>
          </p:cNvSpPr>
          <p:nvPr/>
        </p:nvSpPr>
        <p:spPr>
          <a:xfrm>
            <a:off x="251209" y="255915"/>
            <a:ext cx="11792111" cy="1008112"/>
          </a:xfrm>
          <a:prstGeom prst="rect">
            <a:avLst/>
          </a:prstGeom>
        </p:spPr>
        <p:txBody>
          <a:bodyPr lIns="91436" tIns="45719" rIns="91436" bIns="45719">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Dr Huppert</a:t>
            </a:r>
            <a:r>
              <a:rPr kumimoji="0" lang="en-US" sz="3000" b="1" i="0" u="none" strike="noStrike" kern="1200" cap="none" spc="0" normalizeH="0" noProof="0" dirty="0">
                <a:ln>
                  <a:noFill/>
                </a:ln>
                <a:solidFill>
                  <a:prstClr val="black"/>
                </a:solidFill>
                <a:effectLst/>
                <a:uLnTx/>
                <a:uFillTx/>
                <a:latin typeface="Arial" panose="020B0604020202020204" pitchFamily="34" charset="0"/>
                <a:ea typeface="+mj-ea"/>
                <a:cs typeface="Arial" panose="020B0604020202020204" pitchFamily="34" charset="0"/>
              </a:rPr>
              <a:t> –</a:t>
            </a:r>
            <a:r>
              <a:rPr lang="en-US" sz="3000" dirty="0">
                <a:solidFill>
                  <a:prstClr val="black"/>
                </a:solidFill>
                <a:latin typeface="Arial" panose="020B0604020202020204" pitchFamily="34" charset="0"/>
                <a:cs typeface="Arial" panose="020B0604020202020204" pitchFamily="34" charset="0"/>
              </a:rPr>
              <a:t> A 36-year-old woman with de novo </a:t>
            </a:r>
            <a:r>
              <a:rPr lang="en-US" sz="3000" dirty="0" err="1">
                <a:solidFill>
                  <a:prstClr val="black"/>
                </a:solidFill>
                <a:latin typeface="Arial" panose="020B0604020202020204" pitchFamily="34" charset="0"/>
                <a:cs typeface="Arial" panose="020B0604020202020204" pitchFamily="34" charset="0"/>
              </a:rPr>
              <a:t>mTNBC</a:t>
            </a:r>
            <a:endParaRPr kumimoji="0" lang="en-US" sz="3000" b="1" i="0" u="none" strike="noStrike" kern="1200" cap="none" spc="0" normalizeH="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8D05E456-128F-F839-304B-316411BFE821}"/>
              </a:ext>
            </a:extLst>
          </p:cNvPr>
          <p:cNvSpPr txBox="1"/>
          <p:nvPr/>
        </p:nvSpPr>
        <p:spPr>
          <a:xfrm>
            <a:off x="251209" y="1397675"/>
            <a:ext cx="11689582"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novo metastatic disease</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6/22: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Developed swollen LN in her neck, changes in her left breast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9/4/22: CT CAP: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Left breast with diffuse involvement of disease, Hypermetabolic LN in neck mediastinum, left axilla, right inguinal region and diffuse bone lesions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9/10/22: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Left breast core needle biopsy: Grade 3 IDC, ER neg, PR neg, HER2 neg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IHC 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Ki67 90%.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NGS: MSI normal, TP53 p.Y234* (pathogenic), TP53 p.H233_Y234insV.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PD-L1 CPS 22C3 = 0</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9/14/22: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CT-guided bone biopsy: Adenocarcinoma c/w breast primary, ER neg, PR neg, HER2 neg (IHC 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9/14/22: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Germline genetic testing- negative 87 gene panel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9/20/22-11/30/22: Weekly paclitaxel 80mg/m</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weeks on, 1 week off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9/20/22 Started on monthly denosumab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11/17/22: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PET/CT: Interval increase in left breast primary disease along with increased hypermetabolic nodal, osseous, and soft tissue disease burden.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58188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t scan&#10;&#10;Description automatically generated">
            <a:extLst>
              <a:ext uri="{FF2B5EF4-FFF2-40B4-BE49-F238E27FC236}">
                <a16:creationId xmlns:a16="http://schemas.microsoft.com/office/drawing/2014/main" id="{FC32516C-FF63-21B1-BFA8-3EE14E867043}"/>
              </a:ext>
            </a:extLst>
          </p:cNvPr>
          <p:cNvPicPr>
            <a:picLocks noChangeAspect="1"/>
          </p:cNvPicPr>
          <p:nvPr/>
        </p:nvPicPr>
        <p:blipFill>
          <a:blip r:embed="rId2"/>
          <a:stretch>
            <a:fillRect/>
          </a:stretch>
        </p:blipFill>
        <p:spPr>
          <a:xfrm>
            <a:off x="8678744" y="3896066"/>
            <a:ext cx="3364576" cy="1849324"/>
          </a:xfrm>
          <a:prstGeom prst="rect">
            <a:avLst/>
          </a:prstGeom>
        </p:spPr>
      </p:pic>
      <p:pic>
        <p:nvPicPr>
          <p:cNvPr id="8" name="Picture 7" descr="A close-up of a ct scan&#10;&#10;Description automatically generated">
            <a:extLst>
              <a:ext uri="{FF2B5EF4-FFF2-40B4-BE49-F238E27FC236}">
                <a16:creationId xmlns:a16="http://schemas.microsoft.com/office/drawing/2014/main" id="{BFD28396-A219-3491-5F08-5AFD6110C080}"/>
              </a:ext>
            </a:extLst>
          </p:cNvPr>
          <p:cNvPicPr>
            <a:picLocks noChangeAspect="1"/>
          </p:cNvPicPr>
          <p:nvPr/>
        </p:nvPicPr>
        <p:blipFill>
          <a:blip r:embed="rId3"/>
          <a:stretch>
            <a:fillRect/>
          </a:stretch>
        </p:blipFill>
        <p:spPr>
          <a:xfrm>
            <a:off x="8638353" y="1075344"/>
            <a:ext cx="3388085" cy="2274686"/>
          </a:xfrm>
          <a:prstGeom prst="rect">
            <a:avLst/>
          </a:prstGeom>
        </p:spPr>
      </p:pic>
      <p:sp>
        <p:nvSpPr>
          <p:cNvPr id="10" name="TextBox 9">
            <a:extLst>
              <a:ext uri="{FF2B5EF4-FFF2-40B4-BE49-F238E27FC236}">
                <a16:creationId xmlns:a16="http://schemas.microsoft.com/office/drawing/2014/main" id="{BB6BD18A-8F7D-E45D-B46F-020270067C3B}"/>
              </a:ext>
            </a:extLst>
          </p:cNvPr>
          <p:cNvSpPr txBox="1"/>
          <p:nvPr/>
        </p:nvSpPr>
        <p:spPr>
          <a:xfrm>
            <a:off x="196042" y="850545"/>
            <a:ext cx="8425429" cy="618630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11/30/23-2/15/24: Sacituzumab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govitecan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 ASCENT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Initial clinical improvement in appearance of chest wall nodules C1-3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However, then clinical progression of chest wall lesions during C4 with more pain and development of left arm weakness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2/17/24: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PET/CT: Increased extent of confluent infiltrating hypermetabolic tumor in the left breast + chest wall and increased thoracic and cervical nodal metastases. Increased number and hypermetabolism of osseous metastases.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2/22/24: T-</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DXd</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 DESTINY-Breast04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2/27/24-3/10/24 Radiation to left chest wall (400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cGy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scapular lesion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Improvement in chest wall pain after starting T-</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DXd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with radiation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Due for first restaging scan mid-April 2024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this patient with HER2-low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mTNBC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which ADC do you typically use first – SG or T-</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DXd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What is your practice regarding use of ADC-after-ADC? Do you sequence ADCs back-to-back?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This patient appears to have fairly resistant disease with early progression on both 1st line chemo, 2</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nd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line SG. Thoughts?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What is your practice regarding monitoring for ILD in pts on T-</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DXd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D14C0F37-5D42-5870-DD5C-4421401B8843}"/>
              </a:ext>
            </a:extLst>
          </p:cNvPr>
          <p:cNvSpPr txBox="1">
            <a:spLocks/>
          </p:cNvSpPr>
          <p:nvPr/>
        </p:nvSpPr>
        <p:spPr>
          <a:xfrm>
            <a:off x="251209" y="188640"/>
            <a:ext cx="11792111" cy="1008112"/>
          </a:xfrm>
          <a:prstGeom prst="rect">
            <a:avLst/>
          </a:prstGeom>
        </p:spPr>
        <p:txBody>
          <a:bodyPr lIns="91436" tIns="45719" rIns="91436" bIns="45719">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377" fontAlgn="auto">
              <a:spcAft>
                <a:spcPts val="0"/>
              </a:spcAft>
              <a:defRPr/>
            </a:pPr>
            <a:r>
              <a:rPr lang="en-US" sz="2800" dirty="0">
                <a:solidFill>
                  <a:prstClr val="black"/>
                </a:solidFill>
                <a:latin typeface="Arial" panose="020B0604020202020204" pitchFamily="34" charset="0"/>
                <a:cs typeface="Arial" panose="020B0604020202020204" pitchFamily="34" charset="0"/>
              </a:rPr>
              <a:t>Dr Huppert – A 36-year-old woman with de novo </a:t>
            </a:r>
            <a:r>
              <a:rPr lang="en-US" sz="2800" dirty="0" err="1">
                <a:solidFill>
                  <a:prstClr val="black"/>
                </a:solidFill>
                <a:latin typeface="Arial" panose="020B0604020202020204" pitchFamily="34" charset="0"/>
                <a:cs typeface="Arial" panose="020B0604020202020204" pitchFamily="34" charset="0"/>
              </a:rPr>
              <a:t>mTNBC</a:t>
            </a:r>
            <a:r>
              <a:rPr lang="en-US" sz="2800" dirty="0">
                <a:solidFill>
                  <a:prstClr val="black"/>
                </a:solidFill>
                <a:latin typeface="Arial" panose="020B0604020202020204" pitchFamily="34" charset="0"/>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(continued)</a:t>
            </a:r>
          </a:p>
        </p:txBody>
      </p:sp>
      <p:sp>
        <p:nvSpPr>
          <p:cNvPr id="13" name="TextBox 12">
            <a:extLst>
              <a:ext uri="{FF2B5EF4-FFF2-40B4-BE49-F238E27FC236}">
                <a16:creationId xmlns:a16="http://schemas.microsoft.com/office/drawing/2014/main" id="{EC7EF050-392D-5F48-59C5-63DD859C833A}"/>
              </a:ext>
            </a:extLst>
          </p:cNvPr>
          <p:cNvSpPr txBox="1"/>
          <p:nvPr/>
        </p:nvSpPr>
        <p:spPr>
          <a:xfrm>
            <a:off x="8621472" y="706012"/>
            <a:ext cx="16146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Nov 2023:</a:t>
            </a:r>
          </a:p>
        </p:txBody>
      </p:sp>
      <p:sp>
        <p:nvSpPr>
          <p:cNvPr id="14" name="TextBox 13">
            <a:extLst>
              <a:ext uri="{FF2B5EF4-FFF2-40B4-BE49-F238E27FC236}">
                <a16:creationId xmlns:a16="http://schemas.microsoft.com/office/drawing/2014/main" id="{FA7380C2-B571-7298-662F-F8FB2BFFCAB3}"/>
              </a:ext>
            </a:extLst>
          </p:cNvPr>
          <p:cNvSpPr txBox="1"/>
          <p:nvPr/>
        </p:nvSpPr>
        <p:spPr>
          <a:xfrm>
            <a:off x="8678744" y="3540272"/>
            <a:ext cx="1574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Feb 2024:</a:t>
            </a:r>
          </a:p>
        </p:txBody>
      </p:sp>
    </p:spTree>
    <p:extLst>
      <p:ext uri="{BB962C8B-B14F-4D97-AF65-F5344CB8AC3E}">
        <p14:creationId xmlns:p14="http://schemas.microsoft.com/office/powerpoint/2010/main" val="7896824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6F3B10-2641-F24E-74F0-617C62C4C20C}"/>
              </a:ext>
            </a:extLst>
          </p:cNvPr>
          <p:cNvSpPr txBox="1"/>
          <p:nvPr/>
        </p:nvSpPr>
        <p:spPr>
          <a:xfrm>
            <a:off x="634648" y="94385"/>
            <a:ext cx="112332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ea typeface="+mn-ea"/>
                <a:cs typeface="+mn-cs"/>
              </a:rPr>
              <a:t>Dr </a:t>
            </a:r>
            <a:r>
              <a:rPr lang="en-US" sz="2400" dirty="0" err="1">
                <a:solidFill>
                  <a:prstClr val="black"/>
                </a:solidFill>
                <a:latin typeface="Calibri" panose="020F0502020204030204"/>
                <a:ea typeface="+mn-ea"/>
                <a:cs typeface="+mn-cs"/>
              </a:rPr>
              <a:t>Foldi</a:t>
            </a:r>
            <a:r>
              <a:rPr lang="en-US" sz="2400" dirty="0">
                <a:solidFill>
                  <a:prstClr val="black"/>
                </a:solidFill>
                <a:latin typeface="Calibri" panose="020F0502020204030204"/>
                <a:ea typeface="+mn-ea"/>
                <a:cs typeface="+mn-cs"/>
              </a:rPr>
              <a:t> – A 48-year-old woman with HER2-low </a:t>
            </a:r>
            <a:r>
              <a:rPr lang="en-US" sz="2400" dirty="0" err="1">
                <a:solidFill>
                  <a:prstClr val="black"/>
                </a:solidFill>
                <a:latin typeface="Calibri" panose="020F0502020204030204"/>
                <a:ea typeface="+mn-ea"/>
                <a:cs typeface="+mn-cs"/>
              </a:rPr>
              <a:t>mBC</a:t>
            </a:r>
            <a:r>
              <a:rPr lang="en-US" sz="2400" dirty="0">
                <a:solidFill>
                  <a:prstClr val="black"/>
                </a:solidFill>
                <a:latin typeface="Calibri" panose="020F0502020204030204"/>
                <a:ea typeface="+mn-ea"/>
                <a:cs typeface="+mn-cs"/>
              </a:rPr>
              <a:t> treated with atezolizumab plus </a:t>
            </a:r>
            <a:r>
              <a:rPr lang="en-US" sz="2400" i="1" dirty="0">
                <a:solidFill>
                  <a:prstClr val="black"/>
                </a:solidFill>
                <a:latin typeface="Calibri" panose="020F0502020204030204"/>
                <a:ea typeface="+mn-ea"/>
                <a:cs typeface="+mn-cs"/>
              </a:rPr>
              <a:t>nab </a:t>
            </a:r>
            <a:r>
              <a:rPr lang="en-US" sz="2400" dirty="0">
                <a:solidFill>
                  <a:prstClr val="black"/>
                </a:solidFill>
                <a:latin typeface="Calibri" panose="020F0502020204030204"/>
                <a:ea typeface="+mn-ea"/>
                <a:cs typeface="+mn-cs"/>
              </a:rPr>
              <a:t>paclitaxel</a:t>
            </a:r>
          </a:p>
        </p:txBody>
      </p:sp>
      <p:pic>
        <p:nvPicPr>
          <p:cNvPr id="5" name="Picture 4">
            <a:extLst>
              <a:ext uri="{FF2B5EF4-FFF2-40B4-BE49-F238E27FC236}">
                <a16:creationId xmlns:a16="http://schemas.microsoft.com/office/drawing/2014/main" id="{CEB8AA78-8C86-98DD-B118-5B9F84D1D29A}"/>
              </a:ext>
            </a:extLst>
          </p:cNvPr>
          <p:cNvPicPr>
            <a:picLocks noChangeAspect="1"/>
          </p:cNvPicPr>
          <p:nvPr/>
        </p:nvPicPr>
        <p:blipFill>
          <a:blip r:embed="rId2"/>
          <a:stretch>
            <a:fillRect/>
          </a:stretch>
        </p:blipFill>
        <p:spPr>
          <a:xfrm>
            <a:off x="151017" y="1603457"/>
            <a:ext cx="4894551" cy="2796886"/>
          </a:xfrm>
          <a:prstGeom prst="rect">
            <a:avLst/>
          </a:prstGeom>
        </p:spPr>
      </p:pic>
      <p:pic>
        <p:nvPicPr>
          <p:cNvPr id="7" name="Picture 6">
            <a:extLst>
              <a:ext uri="{FF2B5EF4-FFF2-40B4-BE49-F238E27FC236}">
                <a16:creationId xmlns:a16="http://schemas.microsoft.com/office/drawing/2014/main" id="{28744F47-5EBC-0969-D764-7AD03E65ACE8}"/>
              </a:ext>
            </a:extLst>
          </p:cNvPr>
          <p:cNvPicPr>
            <a:picLocks noChangeAspect="1"/>
          </p:cNvPicPr>
          <p:nvPr/>
        </p:nvPicPr>
        <p:blipFill>
          <a:blip r:embed="rId3"/>
          <a:stretch>
            <a:fillRect/>
          </a:stretch>
        </p:blipFill>
        <p:spPr>
          <a:xfrm>
            <a:off x="3582242" y="4089487"/>
            <a:ext cx="4169228" cy="2653145"/>
          </a:xfrm>
          <a:prstGeom prst="rect">
            <a:avLst/>
          </a:prstGeom>
        </p:spPr>
      </p:pic>
      <p:sp>
        <p:nvSpPr>
          <p:cNvPr id="8" name="Arrow: Right 7">
            <a:extLst>
              <a:ext uri="{FF2B5EF4-FFF2-40B4-BE49-F238E27FC236}">
                <a16:creationId xmlns:a16="http://schemas.microsoft.com/office/drawing/2014/main" id="{DC862E7F-6396-1ADD-F345-6C68F49E7397}"/>
              </a:ext>
            </a:extLst>
          </p:cNvPr>
          <p:cNvSpPr/>
          <p:nvPr/>
        </p:nvSpPr>
        <p:spPr>
          <a:xfrm rot="10800000">
            <a:off x="6666406" y="5711603"/>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394F9D4-0383-CBCB-5F0C-66142F808163}"/>
              </a:ext>
            </a:extLst>
          </p:cNvPr>
          <p:cNvPicPr>
            <a:picLocks noChangeAspect="1"/>
          </p:cNvPicPr>
          <p:nvPr/>
        </p:nvPicPr>
        <p:blipFill>
          <a:blip r:embed="rId4"/>
          <a:stretch>
            <a:fillRect/>
          </a:stretch>
        </p:blipFill>
        <p:spPr>
          <a:xfrm>
            <a:off x="7958915" y="4363900"/>
            <a:ext cx="4136102" cy="2274169"/>
          </a:xfrm>
          <a:prstGeom prst="rect">
            <a:avLst/>
          </a:prstGeom>
        </p:spPr>
      </p:pic>
      <p:sp>
        <p:nvSpPr>
          <p:cNvPr id="11" name="Arrow: Right 10">
            <a:extLst>
              <a:ext uri="{FF2B5EF4-FFF2-40B4-BE49-F238E27FC236}">
                <a16:creationId xmlns:a16="http://schemas.microsoft.com/office/drawing/2014/main" id="{83D2D8E5-8AE3-34C7-099F-F59F1679E357}"/>
              </a:ext>
            </a:extLst>
          </p:cNvPr>
          <p:cNvSpPr/>
          <p:nvPr/>
        </p:nvSpPr>
        <p:spPr>
          <a:xfrm rot="10800000">
            <a:off x="10680473" y="5416060"/>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51CD847-367A-7AD5-752D-DEAD6FF7E740}"/>
              </a:ext>
            </a:extLst>
          </p:cNvPr>
          <p:cNvSpPr txBox="1"/>
          <p:nvPr/>
        </p:nvSpPr>
        <p:spPr>
          <a:xfrm>
            <a:off x="616527" y="836712"/>
            <a:ext cx="109589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48-year-old woman presented with a large left breast mass that had been growing for about a year</a:t>
            </a:r>
          </a:p>
        </p:txBody>
      </p:sp>
      <p:sp>
        <p:nvSpPr>
          <p:cNvPr id="13" name="Arrow: Right 12">
            <a:extLst>
              <a:ext uri="{FF2B5EF4-FFF2-40B4-BE49-F238E27FC236}">
                <a16:creationId xmlns:a16="http://schemas.microsoft.com/office/drawing/2014/main" id="{E7D44EBE-C63B-27E7-F660-202B9A456C92}"/>
              </a:ext>
            </a:extLst>
          </p:cNvPr>
          <p:cNvSpPr/>
          <p:nvPr/>
        </p:nvSpPr>
        <p:spPr>
          <a:xfrm rot="8559194">
            <a:off x="4086741" y="2574041"/>
            <a:ext cx="536510" cy="15551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7D371FC-EF16-3BD1-EDC6-498D71E53885}"/>
              </a:ext>
            </a:extLst>
          </p:cNvPr>
          <p:cNvSpPr txBox="1"/>
          <p:nvPr/>
        </p:nvSpPr>
        <p:spPr>
          <a:xfrm>
            <a:off x="5428798" y="1477936"/>
            <a:ext cx="6260354"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Pathology: Grade 3 IDC, Ki-67 90%</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ER: 0, PR: 0, HER2: 1+ (IHC)</a:t>
            </a:r>
          </a:p>
          <a:p>
            <a:pPr marL="800100" marR="0" lvl="1"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1"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PD-L1 (SP142): 1% on immune cells (+)</a:t>
            </a:r>
          </a:p>
        </p:txBody>
      </p:sp>
    </p:spTree>
    <p:extLst>
      <p:ext uri="{BB962C8B-B14F-4D97-AF65-F5344CB8AC3E}">
        <p14:creationId xmlns:p14="http://schemas.microsoft.com/office/powerpoint/2010/main" val="3964160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CC99F4-5C8C-B9B0-C46A-A0B981A72488}"/>
              </a:ext>
            </a:extLst>
          </p:cNvPr>
          <p:cNvSpPr txBox="1"/>
          <p:nvPr/>
        </p:nvSpPr>
        <p:spPr>
          <a:xfrm>
            <a:off x="342900" y="848597"/>
            <a:ext cx="11506200"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Given PD-L1+ as per IMpassion130 criteria, started on </a:t>
            </a:r>
            <a:r>
              <a:rPr kumimoji="0" lang="en-US" sz="2400" b="0" i="1"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Nab</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paclitaxel + Atezolizumab</a:t>
            </a:r>
          </a:p>
        </p:txBody>
      </p:sp>
      <p:pic>
        <p:nvPicPr>
          <p:cNvPr id="5" name="Picture 4">
            <a:extLst>
              <a:ext uri="{FF2B5EF4-FFF2-40B4-BE49-F238E27FC236}">
                <a16:creationId xmlns:a16="http://schemas.microsoft.com/office/drawing/2014/main" id="{CA24C75E-C6E8-36BF-F358-FFDAA0711AF1}"/>
              </a:ext>
            </a:extLst>
          </p:cNvPr>
          <p:cNvPicPr>
            <a:picLocks noChangeAspect="1"/>
          </p:cNvPicPr>
          <p:nvPr/>
        </p:nvPicPr>
        <p:blipFill>
          <a:blip r:embed="rId2"/>
          <a:stretch>
            <a:fillRect/>
          </a:stretch>
        </p:blipFill>
        <p:spPr>
          <a:xfrm>
            <a:off x="6956331" y="1806475"/>
            <a:ext cx="4669536" cy="3245050"/>
          </a:xfrm>
          <a:prstGeom prst="rect">
            <a:avLst/>
          </a:prstGeom>
        </p:spPr>
      </p:pic>
      <p:pic>
        <p:nvPicPr>
          <p:cNvPr id="6" name="Picture 5">
            <a:extLst>
              <a:ext uri="{FF2B5EF4-FFF2-40B4-BE49-F238E27FC236}">
                <a16:creationId xmlns:a16="http://schemas.microsoft.com/office/drawing/2014/main" id="{A9B562EF-DECE-C3B2-0E2A-AC06D05C4CDD}"/>
              </a:ext>
            </a:extLst>
          </p:cNvPr>
          <p:cNvPicPr>
            <a:picLocks noChangeAspect="1"/>
          </p:cNvPicPr>
          <p:nvPr/>
        </p:nvPicPr>
        <p:blipFill>
          <a:blip r:embed="rId3"/>
          <a:stretch>
            <a:fillRect/>
          </a:stretch>
        </p:blipFill>
        <p:spPr>
          <a:xfrm>
            <a:off x="442406" y="1806474"/>
            <a:ext cx="5678838" cy="3245050"/>
          </a:xfrm>
          <a:prstGeom prst="rect">
            <a:avLst/>
          </a:prstGeom>
        </p:spPr>
      </p:pic>
      <p:sp>
        <p:nvSpPr>
          <p:cNvPr id="7" name="Arrow: Right 6">
            <a:extLst>
              <a:ext uri="{FF2B5EF4-FFF2-40B4-BE49-F238E27FC236}">
                <a16:creationId xmlns:a16="http://schemas.microsoft.com/office/drawing/2014/main" id="{1B7356B6-F1ED-004F-DB9A-89B57A09E85F}"/>
              </a:ext>
            </a:extLst>
          </p:cNvPr>
          <p:cNvSpPr/>
          <p:nvPr/>
        </p:nvSpPr>
        <p:spPr>
          <a:xfrm flipV="1">
            <a:off x="6249260" y="3223794"/>
            <a:ext cx="579055" cy="205205"/>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2C7AB02-D319-6FA8-FF71-5828DB8FEDFD}"/>
              </a:ext>
            </a:extLst>
          </p:cNvPr>
          <p:cNvSpPr txBox="1"/>
          <p:nvPr/>
        </p:nvSpPr>
        <p:spPr>
          <a:xfrm>
            <a:off x="2637183" y="1332710"/>
            <a:ext cx="9685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Baseline</a:t>
            </a:r>
          </a:p>
        </p:txBody>
      </p:sp>
      <p:sp>
        <p:nvSpPr>
          <p:cNvPr id="9" name="TextBox 8">
            <a:extLst>
              <a:ext uri="{FF2B5EF4-FFF2-40B4-BE49-F238E27FC236}">
                <a16:creationId xmlns:a16="http://schemas.microsoft.com/office/drawing/2014/main" id="{A2DE6883-F3C4-B87D-4044-C1795D80F469}"/>
              </a:ext>
            </a:extLst>
          </p:cNvPr>
          <p:cNvSpPr txBox="1"/>
          <p:nvPr/>
        </p:nvSpPr>
        <p:spPr>
          <a:xfrm>
            <a:off x="8806831" y="1332710"/>
            <a:ext cx="16058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 20 cycles</a:t>
            </a:r>
          </a:p>
        </p:txBody>
      </p:sp>
      <p:sp>
        <p:nvSpPr>
          <p:cNvPr id="10" name="TextBox 9">
            <a:extLst>
              <a:ext uri="{FF2B5EF4-FFF2-40B4-BE49-F238E27FC236}">
                <a16:creationId xmlns:a16="http://schemas.microsoft.com/office/drawing/2014/main" id="{C986B836-EAC7-22A6-CE5E-B075458B92EA}"/>
              </a:ext>
            </a:extLst>
          </p:cNvPr>
          <p:cNvSpPr txBox="1"/>
          <p:nvPr/>
        </p:nvSpPr>
        <p:spPr>
          <a:xfrm>
            <a:off x="368144" y="5623582"/>
            <a:ext cx="11506200"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1"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Nab</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 paclitaxel discontinued after 20 cycles given peripheral neuropathy and what appeared to be a complete response on imaging. Atezolizumab continued </a:t>
            </a:r>
          </a:p>
        </p:txBody>
      </p:sp>
      <p:sp>
        <p:nvSpPr>
          <p:cNvPr id="4" name="TextBox 3">
            <a:extLst>
              <a:ext uri="{FF2B5EF4-FFF2-40B4-BE49-F238E27FC236}">
                <a16:creationId xmlns:a16="http://schemas.microsoft.com/office/drawing/2014/main" id="{34193E5E-1FE8-2AEA-47AB-A7C5097005B7}"/>
              </a:ext>
            </a:extLst>
          </p:cNvPr>
          <p:cNvSpPr txBox="1"/>
          <p:nvPr/>
        </p:nvSpPr>
        <p:spPr>
          <a:xfrm>
            <a:off x="634648" y="113510"/>
            <a:ext cx="112332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ea typeface="+mn-ea"/>
                <a:cs typeface="+mn-cs"/>
              </a:rPr>
              <a:t>Dr </a:t>
            </a:r>
            <a:r>
              <a:rPr lang="en-US" sz="2400" dirty="0" err="1">
                <a:solidFill>
                  <a:prstClr val="black"/>
                </a:solidFill>
                <a:latin typeface="Calibri" panose="020F0502020204030204"/>
                <a:ea typeface="+mn-ea"/>
                <a:cs typeface="+mn-cs"/>
              </a:rPr>
              <a:t>Foldi</a:t>
            </a:r>
            <a:r>
              <a:rPr lang="en-US" sz="2400" dirty="0">
                <a:solidFill>
                  <a:prstClr val="black"/>
                </a:solidFill>
                <a:latin typeface="Calibri" panose="020F0502020204030204"/>
                <a:ea typeface="+mn-ea"/>
                <a:cs typeface="+mn-cs"/>
              </a:rPr>
              <a:t> – A 48-year-old woman with HER2-low </a:t>
            </a:r>
            <a:r>
              <a:rPr lang="en-US" sz="2400" dirty="0" err="1">
                <a:solidFill>
                  <a:prstClr val="black"/>
                </a:solidFill>
                <a:latin typeface="Calibri" panose="020F0502020204030204"/>
                <a:ea typeface="+mn-ea"/>
                <a:cs typeface="+mn-cs"/>
              </a:rPr>
              <a:t>mBC</a:t>
            </a:r>
            <a:r>
              <a:rPr lang="en-US" sz="2400" dirty="0">
                <a:solidFill>
                  <a:prstClr val="black"/>
                </a:solidFill>
                <a:latin typeface="Calibri" panose="020F0502020204030204"/>
                <a:ea typeface="+mn-ea"/>
                <a:cs typeface="+mn-cs"/>
              </a:rPr>
              <a:t> treated with atezolizumab plus </a:t>
            </a:r>
            <a:r>
              <a:rPr lang="en-US" sz="2400" i="1" dirty="0">
                <a:solidFill>
                  <a:prstClr val="black"/>
                </a:solidFill>
                <a:latin typeface="Calibri" panose="020F0502020204030204"/>
                <a:ea typeface="+mn-ea"/>
                <a:cs typeface="+mn-cs"/>
              </a:rPr>
              <a:t>nab</a:t>
            </a:r>
            <a:r>
              <a:rPr lang="en-US" sz="2400" dirty="0">
                <a:solidFill>
                  <a:prstClr val="black"/>
                </a:solidFill>
                <a:latin typeface="Calibri" panose="020F0502020204030204"/>
                <a:ea typeface="+mn-ea"/>
                <a:cs typeface="+mn-cs"/>
              </a:rPr>
              <a:t> paclitaxel (continued)</a:t>
            </a:r>
          </a:p>
        </p:txBody>
      </p:sp>
    </p:spTree>
    <p:extLst>
      <p:ext uri="{BB962C8B-B14F-4D97-AF65-F5344CB8AC3E}">
        <p14:creationId xmlns:p14="http://schemas.microsoft.com/office/powerpoint/2010/main" val="4015545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CC99F4-5C8C-B9B0-C46A-A0B981A72488}"/>
              </a:ext>
            </a:extLst>
          </p:cNvPr>
          <p:cNvSpPr txBox="1"/>
          <p:nvPr/>
        </p:nvSpPr>
        <p:spPr>
          <a:xfrm>
            <a:off x="342900" y="1101417"/>
            <a:ext cx="11506200"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Underwent bilateral mastectomy and L ALND </a:t>
            </a: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sym typeface="Wingdings" panose="05000000000000000000" pitchFamily="2" charset="2"/>
              </a:rPr>
              <a:t> pathologic complete response in breast and LN’s</a:t>
            </a:r>
            <a:endPar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endParaRPr>
          </a:p>
        </p:txBody>
      </p:sp>
      <p:sp>
        <p:nvSpPr>
          <p:cNvPr id="10" name="TextBox 9">
            <a:extLst>
              <a:ext uri="{FF2B5EF4-FFF2-40B4-BE49-F238E27FC236}">
                <a16:creationId xmlns:a16="http://schemas.microsoft.com/office/drawing/2014/main" id="{C986B836-EAC7-22A6-CE5E-B075458B92EA}"/>
              </a:ext>
            </a:extLst>
          </p:cNvPr>
          <p:cNvSpPr txBox="1"/>
          <p:nvPr/>
        </p:nvSpPr>
        <p:spPr>
          <a:xfrm>
            <a:off x="342900" y="2132856"/>
            <a:ext cx="11506200"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212121"/>
                </a:solidFill>
                <a:effectLst/>
                <a:uLnTx/>
                <a:uFillTx/>
                <a:latin typeface="Calibri" panose="020F0502020204030204"/>
                <a:ea typeface="Calibri" panose="020F0502020204030204" pitchFamily="34" charset="0"/>
                <a:cs typeface="+mn-cs"/>
              </a:rPr>
              <a:t>Continues on Atezolizumab indefinitely (currently cycle #41) with no evidence of disease</a:t>
            </a:r>
          </a:p>
        </p:txBody>
      </p:sp>
      <p:sp>
        <p:nvSpPr>
          <p:cNvPr id="5" name="Rectangle 4">
            <a:extLst>
              <a:ext uri="{FF2B5EF4-FFF2-40B4-BE49-F238E27FC236}">
                <a16:creationId xmlns:a16="http://schemas.microsoft.com/office/drawing/2014/main" id="{7BC31AC5-0655-335C-183E-E2A59F703E9D}"/>
              </a:ext>
            </a:extLst>
          </p:cNvPr>
          <p:cNvSpPr/>
          <p:nvPr/>
        </p:nvSpPr>
        <p:spPr>
          <a:xfrm>
            <a:off x="540327" y="4100946"/>
            <a:ext cx="11028218" cy="21368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In a patient with a complete and persistent response to checkpoint inhibitor therapy, at what point would you trial off treatment?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If disease progresses/relapses after being off treatment, would re-trialing an ICI be reasonable?</a:t>
            </a:r>
          </a:p>
        </p:txBody>
      </p:sp>
      <p:sp>
        <p:nvSpPr>
          <p:cNvPr id="4" name="TextBox 3">
            <a:extLst>
              <a:ext uri="{FF2B5EF4-FFF2-40B4-BE49-F238E27FC236}">
                <a16:creationId xmlns:a16="http://schemas.microsoft.com/office/drawing/2014/main" id="{33A224DE-DF9F-35CF-CCF9-9C3249DDF1DA}"/>
              </a:ext>
            </a:extLst>
          </p:cNvPr>
          <p:cNvSpPr txBox="1"/>
          <p:nvPr/>
        </p:nvSpPr>
        <p:spPr>
          <a:xfrm>
            <a:off x="634648" y="116632"/>
            <a:ext cx="112332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ea typeface="+mn-ea"/>
                <a:cs typeface="+mn-cs"/>
              </a:rPr>
              <a:t>Dr </a:t>
            </a:r>
            <a:r>
              <a:rPr lang="en-US" sz="2400" dirty="0" err="1">
                <a:solidFill>
                  <a:prstClr val="black"/>
                </a:solidFill>
                <a:latin typeface="Calibri" panose="020F0502020204030204"/>
                <a:ea typeface="+mn-ea"/>
                <a:cs typeface="+mn-cs"/>
              </a:rPr>
              <a:t>Foldi</a:t>
            </a:r>
            <a:r>
              <a:rPr lang="en-US" sz="2400" dirty="0">
                <a:solidFill>
                  <a:prstClr val="black"/>
                </a:solidFill>
                <a:latin typeface="Calibri" panose="020F0502020204030204"/>
                <a:ea typeface="+mn-ea"/>
                <a:cs typeface="+mn-cs"/>
              </a:rPr>
              <a:t> – A 48-year-old woman with HER2-low </a:t>
            </a:r>
            <a:r>
              <a:rPr lang="en-US" sz="2400" dirty="0" err="1">
                <a:solidFill>
                  <a:prstClr val="black"/>
                </a:solidFill>
                <a:latin typeface="Calibri" panose="020F0502020204030204"/>
                <a:ea typeface="+mn-ea"/>
                <a:cs typeface="+mn-cs"/>
              </a:rPr>
              <a:t>mBC</a:t>
            </a:r>
            <a:r>
              <a:rPr lang="en-US" sz="2400" dirty="0">
                <a:solidFill>
                  <a:prstClr val="black"/>
                </a:solidFill>
                <a:latin typeface="Calibri" panose="020F0502020204030204"/>
                <a:ea typeface="+mn-ea"/>
                <a:cs typeface="+mn-cs"/>
              </a:rPr>
              <a:t> treated with atezolizumab plus </a:t>
            </a:r>
            <a:r>
              <a:rPr lang="en-US" sz="2400" i="1" dirty="0">
                <a:solidFill>
                  <a:prstClr val="black"/>
                </a:solidFill>
                <a:latin typeface="Calibri" panose="020F0502020204030204"/>
                <a:ea typeface="+mn-ea"/>
                <a:cs typeface="+mn-cs"/>
              </a:rPr>
              <a:t>nab </a:t>
            </a:r>
            <a:r>
              <a:rPr lang="en-US" sz="2400" dirty="0">
                <a:solidFill>
                  <a:prstClr val="black"/>
                </a:solidFill>
                <a:latin typeface="Calibri" panose="020F0502020204030204"/>
                <a:ea typeface="+mn-ea"/>
                <a:cs typeface="+mn-cs"/>
              </a:rPr>
              <a:t>paclitaxel (continued)</a:t>
            </a:r>
          </a:p>
        </p:txBody>
      </p:sp>
    </p:spTree>
    <p:extLst>
      <p:ext uri="{BB962C8B-B14F-4D97-AF65-F5344CB8AC3E}">
        <p14:creationId xmlns:p14="http://schemas.microsoft.com/office/powerpoint/2010/main" val="1306030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CCD38-6456-998C-70CB-9F5993B447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95D77-A0B1-4730-2244-9C28333F69E4}"/>
              </a:ext>
            </a:extLst>
          </p:cNvPr>
          <p:cNvSpPr>
            <a:spLocks noGrp="1"/>
          </p:cNvSpPr>
          <p:nvPr>
            <p:ph idx="1"/>
          </p:nvPr>
        </p:nvSpPr>
        <p:spPr>
          <a:xfrm>
            <a:off x="251209" y="1083739"/>
            <a:ext cx="11689582" cy="761085"/>
          </a:xfrm>
        </p:spPr>
        <p:txBody>
          <a:bodyPr>
            <a:noAutofit/>
          </a:bodyPr>
          <a:lstStyle/>
          <a:p>
            <a:pPr marL="0" indent="0">
              <a:lnSpc>
                <a:spcPct val="100000"/>
              </a:lnSpc>
              <a:spcBef>
                <a:spcPts val="0"/>
              </a:spcBef>
              <a:buNone/>
            </a:pPr>
            <a:r>
              <a:rPr lang="en-US" sz="1800" dirty="0">
                <a:latin typeface="Arial" panose="020B0604020202020204" pitchFamily="34" charset="0"/>
                <a:cs typeface="Arial" panose="020B0604020202020204" pitchFamily="34" charset="0"/>
              </a:rPr>
              <a:t>45yoF with h/o right breast cancer (6cm mass with level I-II adenopathy s/p neoadjuvant chemo/IO with KN522 regimen with </a:t>
            </a:r>
            <a:r>
              <a:rPr lang="en-US" sz="1800" dirty="0" err="1">
                <a:latin typeface="Arial" panose="020B0604020202020204" pitchFamily="34" charset="0"/>
                <a:cs typeface="Arial" panose="020B0604020202020204" pitchFamily="34" charset="0"/>
              </a:rPr>
              <a:t>pCR</a:t>
            </a:r>
            <a:r>
              <a:rPr lang="en-US" sz="1800" dirty="0">
                <a:latin typeface="Arial" panose="020B0604020202020204" pitchFamily="34" charset="0"/>
                <a:cs typeface="Arial" panose="020B0604020202020204" pitchFamily="34" charset="0"/>
              </a:rPr>
              <a:t> at time of surgery) now with recent diagnosis of brain metastases and LMD. </a:t>
            </a:r>
          </a:p>
          <a:p>
            <a:pPr marL="0" indent="0">
              <a:lnSpc>
                <a:spcPct val="100000"/>
              </a:lnSpc>
              <a:spcBef>
                <a:spcPts val="0"/>
              </a:spcBef>
              <a:buNone/>
            </a:pPr>
            <a:endParaRPr lang="en-US" sz="18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720784D9-B857-DBE2-6121-DD05ED924CF8}"/>
              </a:ext>
            </a:extLst>
          </p:cNvPr>
          <p:cNvSpPr txBox="1">
            <a:spLocks/>
          </p:cNvSpPr>
          <p:nvPr/>
        </p:nvSpPr>
        <p:spPr>
          <a:xfrm>
            <a:off x="251209" y="188640"/>
            <a:ext cx="11792111" cy="1008112"/>
          </a:xfrm>
          <a:prstGeom prst="rect">
            <a:avLst/>
          </a:prstGeom>
        </p:spPr>
        <p:txBody>
          <a:bodyPr lIns="91436" tIns="45719" rIns="91436" bIns="45719">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Dr Huppert</a:t>
            </a:r>
            <a:r>
              <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 A 45-year-old woman with ER/PR-negative, HER2-low BC initially treated with neoadjuvant pembrolizumab/chemotherapy</a:t>
            </a:r>
            <a:endPar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D05E456-128F-F839-304B-316411BFE821}"/>
              </a:ext>
            </a:extLst>
          </p:cNvPr>
          <p:cNvSpPr txBox="1"/>
          <p:nvPr/>
        </p:nvSpPr>
        <p:spPr>
          <a:xfrm>
            <a:off x="251209" y="1715678"/>
            <a:ext cx="11792111"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Right breast cancer</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12/22: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Developed right breast pain and swelling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1/18/23: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MRI breast demonstrated large right breast mass, at least 6cm in size. +Level I-III adenopathy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1/24/23: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Right breast ultrasound-guided biopsy: Grade 3 IDC, ER neg, PR neg, HER2 neg (IHC 1+), Ki67 80%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1/26/23: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PET/CT: Right breast mass and axillary LAD. No evidence of metastatic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1/26/23: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Genetic testing: No pathogenic mutations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2/23/23-7/25/23: Neoadjuvant chemo/IO with KN522 regimen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8/28/23: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Left mastectomy and ALND: No evidence of residual disease, 0/9 SLN.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Aug 2023: Adjuvant pembrolizumab to complete one year</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3B6F512-5FF2-FD94-60DF-8C452D24C464}"/>
              </a:ext>
            </a:extLst>
          </p:cNvPr>
          <p:cNvSpPr txBox="1"/>
          <p:nvPr/>
        </p:nvSpPr>
        <p:spPr>
          <a:xfrm>
            <a:off x="251209" y="4442535"/>
            <a:ext cx="1168958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Metastatic disease</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Late Dec 2023: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Developed severe headaches while on adjuvant pembrolizumab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1/17/24:</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MRI brain: Extensive intracranial metastatic disease including both brain metastases and LMD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1/17/24:</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MRI spine: Abnormal leptomeningeal enhancement coating the entire spinal cord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1/18/24:</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PET/CT: +Osseous disease, 3cm liver lesion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52781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CCD38-6456-998C-70CB-9F5993B447D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3B6F512-5FF2-FD94-60DF-8C452D24C464}"/>
              </a:ext>
            </a:extLst>
          </p:cNvPr>
          <p:cNvSpPr txBox="1"/>
          <p:nvPr/>
        </p:nvSpPr>
        <p:spPr>
          <a:xfrm>
            <a:off x="251207" y="940235"/>
            <a:ext cx="8817379"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1/19/24</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Lumbar puncture: CSF positive for malignant cells. Insufficient cells for repeat receptor testing.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On exam, ECOG 1. Alert and oriented. Able to speak in full sentences and answer questions, but somewhat more confused per her husband. Ongoing headaches. No focal neurologic deficits.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Goals of care discussed at length with palliative care involvement; patient and her family clear they want to pursue cancer-directed therapy for now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1/20-1/31/24: Whole brain radiation therapy</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2/8/24: Started on T-</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DXd</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 DESTINY-Breast04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Improvement in mental status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 for repeat MRI and cross-sectional first week of April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descr="A picture containing medical imaging, radiology, medical, x-ray&#10;&#10;Description automatically generated">
            <a:extLst>
              <a:ext uri="{FF2B5EF4-FFF2-40B4-BE49-F238E27FC236}">
                <a16:creationId xmlns:a16="http://schemas.microsoft.com/office/drawing/2014/main" id="{E886E6E3-8417-8E35-AF8F-1ADE6DD449BE}"/>
              </a:ext>
            </a:extLst>
          </p:cNvPr>
          <p:cNvPicPr>
            <a:picLocks noChangeAspect="1"/>
          </p:cNvPicPr>
          <p:nvPr/>
        </p:nvPicPr>
        <p:blipFill rotWithShape="1">
          <a:blip r:embed="rId2">
            <a:extLst>
              <a:ext uri="{28A0092B-C50C-407E-A947-70E740481C1C}">
                <a14:useLocalDpi xmlns:a14="http://schemas.microsoft.com/office/drawing/2010/main" val="0"/>
              </a:ext>
            </a:extLst>
          </a:blip>
          <a:srcRect l="54489" r="6748"/>
          <a:stretch/>
        </p:blipFill>
        <p:spPr>
          <a:xfrm>
            <a:off x="9394385" y="1016013"/>
            <a:ext cx="2413261" cy="2734865"/>
          </a:xfrm>
          <a:prstGeom prst="rect">
            <a:avLst/>
          </a:prstGeom>
        </p:spPr>
      </p:pic>
      <p:pic>
        <p:nvPicPr>
          <p:cNvPr id="11" name="Picture 10" descr="A picture containing medical imaging, radiology, medical, x-ray&#10;&#10;Description automatically generated">
            <a:extLst>
              <a:ext uri="{FF2B5EF4-FFF2-40B4-BE49-F238E27FC236}">
                <a16:creationId xmlns:a16="http://schemas.microsoft.com/office/drawing/2014/main" id="{A132A9E7-7C3A-F9D4-2836-B068DA5E4CEE}"/>
              </a:ext>
            </a:extLst>
          </p:cNvPr>
          <p:cNvPicPr>
            <a:picLocks noChangeAspect="1"/>
          </p:cNvPicPr>
          <p:nvPr/>
        </p:nvPicPr>
        <p:blipFill rotWithShape="1">
          <a:blip r:embed="rId2">
            <a:extLst>
              <a:ext uri="{28A0092B-C50C-407E-A947-70E740481C1C}">
                <a14:useLocalDpi xmlns:a14="http://schemas.microsoft.com/office/drawing/2010/main" val="0"/>
              </a:ext>
            </a:extLst>
          </a:blip>
          <a:srcRect l="2322" r="59673"/>
          <a:stretch/>
        </p:blipFill>
        <p:spPr>
          <a:xfrm>
            <a:off x="9441518" y="3919194"/>
            <a:ext cx="2366128" cy="2734865"/>
          </a:xfrm>
          <a:prstGeom prst="rect">
            <a:avLst/>
          </a:prstGeom>
        </p:spPr>
      </p:pic>
      <p:sp>
        <p:nvSpPr>
          <p:cNvPr id="12" name="TextBox 11">
            <a:extLst>
              <a:ext uri="{FF2B5EF4-FFF2-40B4-BE49-F238E27FC236}">
                <a16:creationId xmlns:a16="http://schemas.microsoft.com/office/drawing/2014/main" id="{1E3A3FD3-706A-ECB1-C14B-B51558627175}"/>
              </a:ext>
            </a:extLst>
          </p:cNvPr>
          <p:cNvSpPr txBox="1"/>
          <p:nvPr/>
        </p:nvSpPr>
        <p:spPr>
          <a:xfrm>
            <a:off x="10200456" y="646681"/>
            <a:ext cx="1574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Jan 2024:</a:t>
            </a:r>
          </a:p>
        </p:txBody>
      </p:sp>
      <p:sp>
        <p:nvSpPr>
          <p:cNvPr id="13" name="Down Arrow 12">
            <a:extLst>
              <a:ext uri="{FF2B5EF4-FFF2-40B4-BE49-F238E27FC236}">
                <a16:creationId xmlns:a16="http://schemas.microsoft.com/office/drawing/2014/main" id="{9E406D47-8E0B-04B3-153F-14499D614E2E}"/>
              </a:ext>
            </a:extLst>
          </p:cNvPr>
          <p:cNvSpPr/>
          <p:nvPr/>
        </p:nvSpPr>
        <p:spPr>
          <a:xfrm rot="14700585">
            <a:off x="9818331" y="5906518"/>
            <a:ext cx="278744" cy="609600"/>
          </a:xfrm>
          <a:prstGeom prst="downArrow">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a:extLst>
              <a:ext uri="{FF2B5EF4-FFF2-40B4-BE49-F238E27FC236}">
                <a16:creationId xmlns:a16="http://schemas.microsoft.com/office/drawing/2014/main" id="{7D2A28B6-985B-73AB-A441-5A90F12C330E}"/>
              </a:ext>
            </a:extLst>
          </p:cNvPr>
          <p:cNvSpPr/>
          <p:nvPr/>
        </p:nvSpPr>
        <p:spPr>
          <a:xfrm rot="14700585">
            <a:off x="9354483" y="2493155"/>
            <a:ext cx="278744" cy="609600"/>
          </a:xfrm>
          <a:prstGeom prst="downArrow">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25BE959-D981-D63F-BA3F-BBF74F7DCAF8}"/>
              </a:ext>
            </a:extLst>
          </p:cNvPr>
          <p:cNvSpPr txBox="1"/>
          <p:nvPr/>
        </p:nvSpPr>
        <p:spPr>
          <a:xfrm>
            <a:off x="251207" y="4193436"/>
            <a:ext cx="8907503"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your approach to management of brain metastases and LMD for patients with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mTNBC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For initial management of her LMD: We had considered T-</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DXd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SG, or IT MTX with IV chemo. We opted for T-</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DXd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given most robust data for CNS penetration including case series of LMD. Do you agree with this rationale? What treatment would you consider next if PS remains good and she wants to continue therapy?</a:t>
            </a:r>
          </a:p>
        </p:txBody>
      </p:sp>
      <p:sp>
        <p:nvSpPr>
          <p:cNvPr id="2" name="Title 1">
            <a:extLst>
              <a:ext uri="{FF2B5EF4-FFF2-40B4-BE49-F238E27FC236}">
                <a16:creationId xmlns:a16="http://schemas.microsoft.com/office/drawing/2014/main" id="{B2F57494-8AFE-8292-097E-3DFD1E00644D}"/>
              </a:ext>
            </a:extLst>
          </p:cNvPr>
          <p:cNvSpPr txBox="1">
            <a:spLocks/>
          </p:cNvSpPr>
          <p:nvPr/>
        </p:nvSpPr>
        <p:spPr>
          <a:xfrm>
            <a:off x="251207" y="142625"/>
            <a:ext cx="11792111" cy="1008112"/>
          </a:xfrm>
          <a:prstGeom prst="rect">
            <a:avLst/>
          </a:prstGeom>
        </p:spPr>
        <p:txBody>
          <a:bodyPr lIns="91436" tIns="45719" rIns="91436" bIns="45719">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Dr Huppert</a:t>
            </a:r>
            <a:r>
              <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 A 45-year-old woman with ER/PR-negative, HER2-low BC initially treated with neoadjuvant pembrolizumab/chemotherapy (continued)</a:t>
            </a:r>
            <a:endParaRPr kumimoji="0" lang="en-US" sz="2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32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ard&#10;&#10;Description automatically generated">
            <a:extLst>
              <a:ext uri="{FF2B5EF4-FFF2-40B4-BE49-F238E27FC236}">
                <a16:creationId xmlns:a16="http://schemas.microsoft.com/office/drawing/2014/main" id="{1E98AF4D-BFB2-1A0C-9B17-71EDEB7908C1}"/>
              </a:ext>
            </a:extLst>
          </p:cNvPr>
          <p:cNvPicPr>
            <a:picLocks noChangeAspect="1"/>
          </p:cNvPicPr>
          <p:nvPr/>
        </p:nvPicPr>
        <p:blipFill>
          <a:blip r:embed="rId4"/>
          <a:stretch>
            <a:fillRect/>
          </a:stretch>
        </p:blipFill>
        <p:spPr>
          <a:xfrm>
            <a:off x="585107" y="707571"/>
            <a:ext cx="11021786" cy="4987961"/>
          </a:xfrm>
          <a:prstGeom prst="rect">
            <a:avLst/>
          </a:prstGeom>
        </p:spPr>
      </p:pic>
    </p:spTree>
    <p:custDataLst>
      <p:tags r:id="rId1"/>
    </p:custDataLst>
    <p:extLst>
      <p:ext uri="{BB962C8B-B14F-4D97-AF65-F5344CB8AC3E}">
        <p14:creationId xmlns:p14="http://schemas.microsoft.com/office/powerpoint/2010/main" val="2369107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a:extLst>
              <a:ext uri="{FF2B5EF4-FFF2-40B4-BE49-F238E27FC236}">
                <a16:creationId xmlns:a16="http://schemas.microsoft.com/office/drawing/2014/main" id="{8006F748-9B87-BC4E-B1BC-5796FD6687E5}"/>
              </a:ext>
            </a:extLst>
          </p:cNvPr>
          <p:cNvSpPr txBox="1">
            <a:spLocks noChangeArrowheads="1"/>
          </p:cNvSpPr>
          <p:nvPr/>
        </p:nvSpPr>
        <p:spPr bwMode="auto">
          <a:xfrm>
            <a:off x="407906" y="6330629"/>
            <a:ext cx="456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9144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Telli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 SABCS</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2023;Abstract PL-02. </a:t>
            </a:r>
            <a:endParaRPr kumimoji="0" lang="en-US" sz="1500" b="0" i="0"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pic>
        <p:nvPicPr>
          <p:cNvPr id="4" name="Picture 3" descr="A white background with black text&#10;&#10;Description automatically generated">
            <a:extLst>
              <a:ext uri="{FF2B5EF4-FFF2-40B4-BE49-F238E27FC236}">
                <a16:creationId xmlns:a16="http://schemas.microsoft.com/office/drawing/2014/main" id="{5BBF4622-EFD8-88E5-EFBF-6944041BF761}"/>
              </a:ext>
            </a:extLst>
          </p:cNvPr>
          <p:cNvPicPr>
            <a:picLocks noChangeAspect="1"/>
          </p:cNvPicPr>
          <p:nvPr/>
        </p:nvPicPr>
        <p:blipFill>
          <a:blip r:embed="rId4"/>
          <a:stretch>
            <a:fillRect/>
          </a:stretch>
        </p:blipFill>
        <p:spPr>
          <a:xfrm>
            <a:off x="587828" y="862709"/>
            <a:ext cx="11208505" cy="4654897"/>
          </a:xfrm>
          <a:prstGeom prst="rect">
            <a:avLst/>
          </a:prstGeom>
        </p:spPr>
      </p:pic>
    </p:spTree>
    <p:custDataLst>
      <p:tags r:id="rId1"/>
    </p:custDataLst>
    <p:extLst>
      <p:ext uri="{BB962C8B-B14F-4D97-AF65-F5344CB8AC3E}">
        <p14:creationId xmlns:p14="http://schemas.microsoft.com/office/powerpoint/2010/main" val="3821461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a:extLst>
              <a:ext uri="{FF2B5EF4-FFF2-40B4-BE49-F238E27FC236}">
                <a16:creationId xmlns:a16="http://schemas.microsoft.com/office/drawing/2014/main" id="{8006F748-9B87-BC4E-B1BC-5796FD6687E5}"/>
              </a:ext>
            </a:extLst>
          </p:cNvPr>
          <p:cNvSpPr txBox="1">
            <a:spLocks noChangeArrowheads="1"/>
          </p:cNvSpPr>
          <p:nvPr/>
        </p:nvSpPr>
        <p:spPr bwMode="auto">
          <a:xfrm>
            <a:off x="407906" y="6330629"/>
            <a:ext cx="456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9144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Telli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 SABCS</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2023;Abstract PL-02. </a:t>
            </a:r>
            <a:endParaRPr kumimoji="0" lang="en-US" sz="1500" b="0" i="0"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pic>
        <p:nvPicPr>
          <p:cNvPr id="3" name="Picture 2" descr="A screenshot of a medical information&#10;&#10;Description automatically generated">
            <a:extLst>
              <a:ext uri="{FF2B5EF4-FFF2-40B4-BE49-F238E27FC236}">
                <a16:creationId xmlns:a16="http://schemas.microsoft.com/office/drawing/2014/main" id="{E15D7922-4824-8A2B-D4BC-94A02BBB9B9A}"/>
              </a:ext>
            </a:extLst>
          </p:cNvPr>
          <p:cNvPicPr>
            <a:picLocks noChangeAspect="1"/>
          </p:cNvPicPr>
          <p:nvPr/>
        </p:nvPicPr>
        <p:blipFill>
          <a:blip r:embed="rId4"/>
          <a:stretch>
            <a:fillRect/>
          </a:stretch>
        </p:blipFill>
        <p:spPr>
          <a:xfrm>
            <a:off x="1135888" y="702325"/>
            <a:ext cx="10090680" cy="5120640"/>
          </a:xfrm>
          <a:prstGeom prst="rect">
            <a:avLst/>
          </a:prstGeom>
        </p:spPr>
      </p:pic>
    </p:spTree>
    <p:custDataLst>
      <p:tags r:id="rId1"/>
    </p:custDataLst>
    <p:extLst>
      <p:ext uri="{BB962C8B-B14F-4D97-AF65-F5344CB8AC3E}">
        <p14:creationId xmlns:p14="http://schemas.microsoft.com/office/powerpoint/2010/main" val="2769745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A9FE3AE-80C3-AE39-2948-0BF7B1415F0D}"/>
              </a:ext>
            </a:extLst>
          </p:cNvPr>
          <p:cNvSpPr txBox="1"/>
          <p:nvPr/>
        </p:nvSpPr>
        <p:spPr>
          <a:xfrm>
            <a:off x="1393367" y="5783149"/>
            <a:ext cx="9383637" cy="12779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15">
            <a:extLst>
              <a:ext uri="{FF2B5EF4-FFF2-40B4-BE49-F238E27FC236}">
                <a16:creationId xmlns:a16="http://schemas.microsoft.com/office/drawing/2014/main" id="{8006F748-9B87-BC4E-B1BC-5796FD6687E5}"/>
              </a:ext>
            </a:extLst>
          </p:cNvPr>
          <p:cNvSpPr txBox="1">
            <a:spLocks noChangeArrowheads="1"/>
          </p:cNvSpPr>
          <p:nvPr/>
        </p:nvSpPr>
        <p:spPr bwMode="auto">
          <a:xfrm>
            <a:off x="407906" y="6330629"/>
            <a:ext cx="4560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9144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Telli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 SABCS</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2023;Abstract PL-02. </a:t>
            </a:r>
            <a:endParaRPr kumimoji="0" lang="en-US" sz="1500" b="0" i="0" u="none" strike="noStrike" kern="1200" cap="none" spc="0" normalizeH="0" baseline="0" noProof="0" dirty="0">
              <a:ln>
                <a:noFill/>
              </a:ln>
              <a:solidFill>
                <a:srgbClr val="000000"/>
              </a:solidFill>
              <a:effectLst/>
              <a:uLnTx/>
              <a:uFillTx/>
              <a:latin typeface="Calibri" charset="0"/>
              <a:ea typeface="Calibri" charset="0"/>
              <a:cs typeface="Calibri" charset="0"/>
            </a:endParaRPr>
          </a:p>
        </p:txBody>
      </p:sp>
      <p:pic>
        <p:nvPicPr>
          <p:cNvPr id="3" name="Picture 2" descr="A screenshot of a medical report&#10;&#10;Description automatically generated">
            <a:extLst>
              <a:ext uri="{FF2B5EF4-FFF2-40B4-BE49-F238E27FC236}">
                <a16:creationId xmlns:a16="http://schemas.microsoft.com/office/drawing/2014/main" id="{5430C6D8-B27D-1053-8B2F-25D01A34BB1C}"/>
              </a:ext>
            </a:extLst>
          </p:cNvPr>
          <p:cNvPicPr>
            <a:picLocks noChangeAspect="1"/>
          </p:cNvPicPr>
          <p:nvPr/>
        </p:nvPicPr>
        <p:blipFill>
          <a:blip r:embed="rId4"/>
          <a:stretch>
            <a:fillRect/>
          </a:stretch>
        </p:blipFill>
        <p:spPr>
          <a:xfrm>
            <a:off x="1393367" y="662510"/>
            <a:ext cx="9383637" cy="5120640"/>
          </a:xfrm>
          <a:prstGeom prst="rect">
            <a:avLst/>
          </a:prstGeom>
        </p:spPr>
      </p:pic>
    </p:spTree>
    <p:custDataLst>
      <p:tags r:id="rId1"/>
    </p:custDataLst>
    <p:extLst>
      <p:ext uri="{BB962C8B-B14F-4D97-AF65-F5344CB8AC3E}">
        <p14:creationId xmlns:p14="http://schemas.microsoft.com/office/powerpoint/2010/main" val="3625655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Roche med ed deck - June 2015">
  <a:themeElements>
    <a:clrScheme name="Roche med ed deck - June 2015">
      <a:dk1>
        <a:srgbClr val="000000"/>
      </a:dk1>
      <a:lt1>
        <a:srgbClr val="FFFFFF"/>
      </a:lt1>
      <a:dk2>
        <a:srgbClr val="FFC000"/>
      </a:dk2>
      <a:lt2>
        <a:srgbClr val="0075C5"/>
      </a:lt2>
      <a:accent1>
        <a:srgbClr val="0075C5"/>
      </a:accent1>
      <a:accent2>
        <a:srgbClr val="112966"/>
      </a:accent2>
      <a:accent3>
        <a:srgbClr val="FF6600"/>
      </a:accent3>
      <a:accent4>
        <a:srgbClr val="FF0000"/>
      </a:accent4>
      <a:accent5>
        <a:srgbClr val="2CAE2C"/>
      </a:accent5>
      <a:accent6>
        <a:srgbClr val="00B0F0"/>
      </a:accent6>
      <a:hlink>
        <a:srgbClr val="0075C5"/>
      </a:hlink>
      <a:folHlink>
        <a:srgbClr val="1129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129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oche med ed template_300715.potx" id="{BD91E030-8D0D-455A-AA89-5A98B1B2956E}" vid="{6A43BC93-3F01-4DEE-BE9D-4A7F02F3680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DA343B57-CC8D-4D55-BB05-6CAEA4FB98C0}"/>
</file>

<file path=customXml/itemProps2.xml><?xml version="1.0" encoding="utf-8"?>
<ds:datastoreItem xmlns:ds="http://schemas.openxmlformats.org/officeDocument/2006/customXml" ds:itemID="{1A6DA680-EB07-489B-B414-0489E97D750B}"/>
</file>

<file path=customXml/itemProps3.xml><?xml version="1.0" encoding="utf-8"?>
<ds:datastoreItem xmlns:ds="http://schemas.openxmlformats.org/officeDocument/2006/customXml" ds:itemID="{8C4295BB-D7E5-48C6-B567-CCB667769B43}"/>
</file>

<file path=docProps/app.xml><?xml version="1.0" encoding="utf-8"?>
<Properties xmlns="http://schemas.openxmlformats.org/officeDocument/2006/extended-properties" xmlns:vt="http://schemas.openxmlformats.org/officeDocument/2006/docPropsVTypes">
  <Template/>
  <TotalTime>64830</TotalTime>
  <Words>6589</Words>
  <Application>Microsoft Macintosh PowerPoint</Application>
  <PresentationFormat>Widescreen</PresentationFormat>
  <Paragraphs>554</Paragraphs>
  <Slides>59</Slides>
  <Notes>15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59</vt:i4>
      </vt:variant>
    </vt:vector>
  </HeadingPairs>
  <TitlesOfParts>
    <vt:vector size="72" baseType="lpstr">
      <vt:lpstr>Arial</vt:lpstr>
      <vt:lpstr>Calibri</vt:lpstr>
      <vt:lpstr>Calibri Light</vt:lpstr>
      <vt:lpstr>Corbel</vt:lpstr>
      <vt:lpstr>Courier New</vt:lpstr>
      <vt:lpstr>Symbol</vt:lpstr>
      <vt:lpstr>Times New Roman</vt:lpstr>
      <vt:lpstr>Wingdings</vt:lpstr>
      <vt:lpstr>1_Default Design</vt:lpstr>
      <vt:lpstr>4_Roche med ed deck - June 2015</vt:lpstr>
      <vt:lpstr>2_Office Theme</vt:lpstr>
      <vt:lpstr>Office Theme</vt:lpstr>
      <vt:lpstr>Office Theme 2013 - 2022</vt:lpstr>
      <vt:lpstr>Virtual Case Library:  Metastatic Triple-Negative Breast Cancer</vt:lpstr>
      <vt:lpstr>Faculty</vt:lpstr>
      <vt:lpstr>Agenda</vt:lpstr>
      <vt:lpstr>Agenda</vt:lpstr>
      <vt:lpstr> Key Data Sets Introduction </vt:lpstr>
      <vt:lpstr>PowerPoint Presentation</vt:lpstr>
      <vt:lpstr>PowerPoint Presentation</vt:lpstr>
      <vt:lpstr>PowerPoint Presentation</vt:lpstr>
      <vt:lpstr>PowerPoint Presentation</vt:lpstr>
      <vt:lpstr> Key Data Sets Introduction </vt:lpstr>
      <vt:lpstr>PowerPoint Presentation</vt:lpstr>
      <vt:lpstr>Agenda</vt:lpstr>
      <vt:lpstr> Key Data Sets Immunotherapy   </vt:lpstr>
      <vt:lpstr> Key Data Sets Immunotherapy   </vt:lpstr>
      <vt:lpstr>PowerPoint Presentation</vt:lpstr>
      <vt:lpstr>Immunotherapy in Triple-Negative Breast Cancer: Open Questions</vt:lpstr>
      <vt:lpstr>Dr Shaikh – A 60-year-old woman with a history of  well-controlled HIV who is diagnosed with mTNBC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 Key Data Sets Antibody-drug conjugates: Sacituzumab govitecan </vt:lpstr>
      <vt:lpstr> Key Data Sets Antibody-drug conjugates: Sacituzumab govitecan (continued) </vt:lpstr>
      <vt:lpstr>Dr Shaikh – A 50-year-old woman with mTNBC treated with first-line chemotherapy/immune checkpoint inhibitor followed by sacituzumab govitecan </vt:lpstr>
      <vt:lpstr>PowerPoint Presentation</vt:lpstr>
      <vt:lpstr>PowerPoint Presentation</vt:lpstr>
      <vt:lpstr>PowerPoint Presentation</vt:lpstr>
      <vt:lpstr>PowerPoint Presentation</vt:lpstr>
      <vt:lpstr>PowerPoint Presentation</vt:lpstr>
      <vt:lpstr> Key Data Sets Antibody-drug conjugates: Trastuzumab deruxtecan and  datopotamab deruxtecan </vt:lpstr>
      <vt:lpstr>Dr Shaikh – A 55-year-old woman with HER2-low mBC treated with T-DXd</vt:lpstr>
      <vt:lpstr>Agenda</vt:lpstr>
      <vt:lpstr> Key Data Sets PARP inhibitors </vt:lpstr>
      <vt:lpstr>PowerPoint Presentation</vt:lpstr>
      <vt:lpstr>PowerPoint Presentation</vt:lpstr>
      <vt:lpstr>PowerPoint Presentation</vt:lpstr>
      <vt:lpstr>PowerPoint Presentation</vt:lpstr>
      <vt:lpstr>PowerPoint Presentation</vt:lpstr>
      <vt:lpstr>Dr Shaikh – A 45-year-old woman with mTNBC treated with olaparib</vt:lpstr>
      <vt:lpstr>Feedback on New Programs for TNBC</vt:lpstr>
      <vt:lpstr>PowerPoint Presentation</vt:lpstr>
      <vt:lpstr>PowerPoint Presentation</vt:lpstr>
      <vt:lpstr>Appendix of Additional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7954</cp:revision>
  <cp:lastPrinted>2020-08-04T16:05:31Z</cp:lastPrinted>
  <dcterms:created xsi:type="dcterms:W3CDTF">2013-03-19T19:50:02Z</dcterms:created>
  <dcterms:modified xsi:type="dcterms:W3CDTF">2024-05-03T18:31:12Z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