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entation.xml" ContentType="application/vnd.openxmlformats-officedocument.presentationml.presentation.main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Layouts/slideLayout20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59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6.xml" ContentType="application/vnd.openxmlformats-officedocument.theme+xml"/>
  <Override PartName="/ppt/theme/theme14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notesMasters/notesMaster1.xml" ContentType="application/vnd.openxmlformats-officedocument.presentationml.notesMaster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1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6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1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43" r:id="rId1"/>
    <p:sldMasterId id="2147485434" r:id="rId2"/>
    <p:sldMasterId id="2147485513" r:id="rId3"/>
    <p:sldMasterId id="2147485532" r:id="rId4"/>
    <p:sldMasterId id="2147485537" r:id="rId5"/>
    <p:sldMasterId id="2147485549" r:id="rId6"/>
    <p:sldMasterId id="2147485564" r:id="rId7"/>
    <p:sldMasterId id="2147485587" r:id="rId8"/>
    <p:sldMasterId id="2147485599" r:id="rId9"/>
    <p:sldMasterId id="2147485618" r:id="rId10"/>
    <p:sldMasterId id="2147485643" r:id="rId11"/>
    <p:sldMasterId id="2147485683" r:id="rId12"/>
    <p:sldMasterId id="2147485701" r:id="rId13"/>
    <p:sldMasterId id="2147485721" r:id="rId14"/>
  </p:sldMasterIdLst>
  <p:notesMasterIdLst>
    <p:notesMasterId r:id="rId100"/>
  </p:notesMasterIdLst>
  <p:handoutMasterIdLst>
    <p:handoutMasterId r:id="rId101"/>
  </p:handoutMasterIdLst>
  <p:sldIdLst>
    <p:sldId id="267" r:id="rId15"/>
    <p:sldId id="2147483557" r:id="rId16"/>
    <p:sldId id="2147483647" r:id="rId17"/>
    <p:sldId id="257" r:id="rId18"/>
    <p:sldId id="2147471659" r:id="rId19"/>
    <p:sldId id="13407" r:id="rId20"/>
    <p:sldId id="2147483567" r:id="rId21"/>
    <p:sldId id="266" r:id="rId22"/>
    <p:sldId id="261" r:id="rId23"/>
    <p:sldId id="303" r:id="rId24"/>
    <p:sldId id="262" r:id="rId25"/>
    <p:sldId id="287" r:id="rId26"/>
    <p:sldId id="2147482647" r:id="rId27"/>
    <p:sldId id="2076137075" r:id="rId28"/>
    <p:sldId id="2076137058" r:id="rId29"/>
    <p:sldId id="2147471748" r:id="rId30"/>
    <p:sldId id="2134958782" r:id="rId31"/>
    <p:sldId id="13585" r:id="rId32"/>
    <p:sldId id="2076137062" r:id="rId33"/>
    <p:sldId id="288" r:id="rId34"/>
    <p:sldId id="13143" r:id="rId35"/>
    <p:sldId id="289" r:id="rId36"/>
    <p:sldId id="2146847311" r:id="rId37"/>
    <p:sldId id="290" r:id="rId38"/>
    <p:sldId id="312" r:id="rId39"/>
    <p:sldId id="307" r:id="rId40"/>
    <p:sldId id="308" r:id="rId41"/>
    <p:sldId id="309" r:id="rId42"/>
    <p:sldId id="310" r:id="rId43"/>
    <p:sldId id="311" r:id="rId44"/>
    <p:sldId id="2147480305" r:id="rId45"/>
    <p:sldId id="302" r:id="rId46"/>
    <p:sldId id="291" r:id="rId47"/>
    <p:sldId id="2147473107" r:id="rId48"/>
    <p:sldId id="292" r:id="rId49"/>
    <p:sldId id="2140754794" r:id="rId50"/>
    <p:sldId id="2147475298" r:id="rId51"/>
    <p:sldId id="2147475296" r:id="rId52"/>
    <p:sldId id="2147475303" r:id="rId53"/>
    <p:sldId id="296" r:id="rId54"/>
    <p:sldId id="483" r:id="rId55"/>
    <p:sldId id="529" r:id="rId56"/>
    <p:sldId id="530" r:id="rId57"/>
    <p:sldId id="535" r:id="rId58"/>
    <p:sldId id="532" r:id="rId59"/>
    <p:sldId id="534" r:id="rId60"/>
    <p:sldId id="536" r:id="rId61"/>
    <p:sldId id="538" r:id="rId62"/>
    <p:sldId id="539" r:id="rId63"/>
    <p:sldId id="542" r:id="rId64"/>
    <p:sldId id="543" r:id="rId65"/>
    <p:sldId id="544" r:id="rId66"/>
    <p:sldId id="545" r:id="rId67"/>
    <p:sldId id="547" r:id="rId68"/>
    <p:sldId id="306" r:id="rId69"/>
    <p:sldId id="548" r:id="rId70"/>
    <p:sldId id="549" r:id="rId71"/>
    <p:sldId id="504" r:id="rId72"/>
    <p:sldId id="263" r:id="rId73"/>
    <p:sldId id="264" r:id="rId74"/>
    <p:sldId id="269" r:id="rId75"/>
    <p:sldId id="270" r:id="rId76"/>
    <p:sldId id="271" r:id="rId77"/>
    <p:sldId id="274" r:id="rId78"/>
    <p:sldId id="275" r:id="rId79"/>
    <p:sldId id="276" r:id="rId80"/>
    <p:sldId id="277" r:id="rId81"/>
    <p:sldId id="278" r:id="rId82"/>
    <p:sldId id="279" r:id="rId83"/>
    <p:sldId id="280" r:id="rId84"/>
    <p:sldId id="281" r:id="rId85"/>
    <p:sldId id="282" r:id="rId86"/>
    <p:sldId id="283" r:id="rId87"/>
    <p:sldId id="284" r:id="rId88"/>
    <p:sldId id="285" r:id="rId89"/>
    <p:sldId id="286" r:id="rId90"/>
    <p:sldId id="259" r:id="rId91"/>
    <p:sldId id="297" r:id="rId92"/>
    <p:sldId id="299" r:id="rId93"/>
    <p:sldId id="304" r:id="rId94"/>
    <p:sldId id="2147475304" r:id="rId95"/>
    <p:sldId id="2147475305" r:id="rId96"/>
    <p:sldId id="2147475306" r:id="rId97"/>
    <p:sldId id="2147475307" r:id="rId98"/>
    <p:sldId id="2147475308" r:id="rId99"/>
  </p:sldIdLst>
  <p:sldSz cx="12192000" cy="6858000"/>
  <p:notesSz cx="7772400" cy="10058400"/>
  <p:custDataLst>
    <p:tags r:id="rId102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  <p15:guide id="6" orient="horz" pos="1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0050"/>
    <a:srgbClr val="FF40FF"/>
    <a:srgbClr val="002656"/>
    <a:srgbClr val="0432FF"/>
    <a:srgbClr val="C8986D"/>
    <a:srgbClr val="09179F"/>
    <a:srgbClr val="EEEEEE"/>
    <a:srgbClr val="002857"/>
    <a:srgbClr val="002253"/>
    <a:srgbClr val="001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11" autoAdjust="0"/>
    <p:restoredTop sz="96654" autoAdjust="0"/>
  </p:normalViewPr>
  <p:slideViewPr>
    <p:cSldViewPr>
      <p:cViewPr varScale="1">
        <p:scale>
          <a:sx n="116" d="100"/>
          <a:sy n="116" d="100"/>
        </p:scale>
        <p:origin x="224" y="640"/>
      </p:cViewPr>
      <p:guideLst>
        <p:guide orient="horz" pos="4201"/>
        <p:guide pos="3719"/>
        <p:guide pos="211"/>
        <p:guide pos="6208"/>
        <p:guide pos="332"/>
        <p:guide orient="horz" pos="1434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tags" Target="tags/tag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commentAuthors" Target="commentAuthors.xml"/><Relationship Id="rId108" Type="http://schemas.openxmlformats.org/officeDocument/2006/relationships/customXml" Target="../customXml/item1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customXml" Target="../customXml/item2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notesMaster" Target="notesMasters/notesMaster1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10/9/24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54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8B22F-3CA6-7844-8251-7D6EE7F7E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900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8B22F-3CA6-7844-8251-7D6EE7F7E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81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80774-A77B-416E-9811-493631AD5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604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4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7" name="Google Shape;155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E2E5E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145C8-D9E2-457E-A7B5-F4432F3C96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366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02124"/>
              </a:solidFill>
              <a:effectLst/>
              <a:latin typeface="Roboto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55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57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07" name="Google Shape;160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E2E5E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9C5981-EE75-2449-B46D-58B1391435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90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D658-2364-49C0-BD6E-14A9EA888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10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181818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D658-2364-49C0-BD6E-14A9EA888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460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D658-2364-49C0-BD6E-14A9EA888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364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F9B29-05C0-FFA2-F80C-5CF53507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25C2A-D6DB-5B7D-AFAA-AC1CBB89A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C8412-3C92-7DCE-86DC-57BC299F8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4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B695-4959-034C-8CA3-8676768617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87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B695-4959-034C-8CA3-8676768617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163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86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1325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EFD0-69D1-0545-83FE-9D70C74CE8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9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EFD0-69D1-0545-83FE-9D70C74CE8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2842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B695-4959-034C-8CA3-8676768617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7257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9CFA-BCBE-4494-9804-0F9496E2F3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605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988A6-383E-F327-9280-97FE8B5CC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768DA7-4CD0-AF9C-293B-E252922CF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292020-EAC3-016E-BFFB-41219CC45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54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D658-2364-49C0-BD6E-14A9EA888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186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181818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D658-2364-49C0-BD6E-14A9EA888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79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D658-2364-49C0-BD6E-14A9EA888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8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70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9007D-EB23-9700-25DA-07F2A0CAF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DE8220-DC76-5FDD-4D44-1CA6120B8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EF5C5F-5189-11CA-C7DC-9B0365518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61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9D2ED-29C2-30C0-6D0B-EF508EDC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5E031-6E63-BFBF-6A81-2AB0E63A8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76CE7-2F2F-7F47-BD3E-44C6A1785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712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1" indent="0" defTabSz="685749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94A2"/>
              </a:buClr>
              <a:buFont typeface="+mj-lt"/>
              <a:buNone/>
              <a:defRPr/>
            </a:pPr>
            <a:endParaRPr lang="en-US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A3B4DF-526B-D344-B08E-39E8C8593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0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80774-A77B-416E-9811-493631AD5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011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4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18" Type="http://schemas.openxmlformats.org/officeDocument/2006/relationships/image" Target="../media/image32.png"/><Relationship Id="rId3" Type="http://schemas.openxmlformats.org/officeDocument/2006/relationships/image" Target="../media/image35.png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17" Type="http://schemas.openxmlformats.org/officeDocument/2006/relationships/image" Target="../media/image5.png"/><Relationship Id="rId25" Type="http://schemas.openxmlformats.org/officeDocument/2006/relationships/image" Target="../media/image24.png"/><Relationship Id="rId2" Type="http://schemas.openxmlformats.org/officeDocument/2006/relationships/image" Target="../media/image4.pn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24" Type="http://schemas.openxmlformats.org/officeDocument/2006/relationships/image" Target="../media/image37.png"/><Relationship Id="rId5" Type="http://schemas.openxmlformats.org/officeDocument/2006/relationships/image" Target="../media/image25.png"/><Relationship Id="rId15" Type="http://schemas.openxmlformats.org/officeDocument/2006/relationships/image" Target="../media/image18.png"/><Relationship Id="rId23" Type="http://schemas.openxmlformats.org/officeDocument/2006/relationships/image" Target="../media/image10.pn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36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32.png"/><Relationship Id="rId25" Type="http://schemas.openxmlformats.org/officeDocument/2006/relationships/image" Target="../media/image37.png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24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31.png"/><Relationship Id="rId23" Type="http://schemas.openxmlformats.org/officeDocument/2006/relationships/image" Target="../media/image36.png"/><Relationship Id="rId10" Type="http://schemas.openxmlformats.org/officeDocument/2006/relationships/image" Target="../media/image19.png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18.png"/><Relationship Id="rId22" Type="http://schemas.openxmlformats.org/officeDocument/2006/relationships/image" Target="../media/image35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32.png"/><Relationship Id="rId25" Type="http://schemas.openxmlformats.org/officeDocument/2006/relationships/image" Target="../media/image24.png"/><Relationship Id="rId2" Type="http://schemas.openxmlformats.org/officeDocument/2006/relationships/image" Target="../media/image4.png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24" Type="http://schemas.openxmlformats.org/officeDocument/2006/relationships/image" Target="../media/image35.png"/><Relationship Id="rId5" Type="http://schemas.openxmlformats.org/officeDocument/2006/relationships/image" Target="../media/image6.png"/><Relationship Id="rId15" Type="http://schemas.openxmlformats.org/officeDocument/2006/relationships/image" Target="../media/image31.png"/><Relationship Id="rId23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18.png"/><Relationship Id="rId22" Type="http://schemas.openxmlformats.org/officeDocument/2006/relationships/image" Target="../media/image10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. Title and Content">
  <p:cSld name="3. Title and Content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56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56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56"/>
          <p:cNvSpPr txBox="1">
            <a:spLocks noGrp="1"/>
          </p:cNvSpPr>
          <p:nvPr>
            <p:ph type="body" idx="1"/>
          </p:nvPr>
        </p:nvSpPr>
        <p:spPr>
          <a:xfrm>
            <a:off x="550863" y="1525934"/>
            <a:ext cx="110898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9" name="Google Shape;709;p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901" y="476672"/>
            <a:ext cx="1287717" cy="4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56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3937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wo Column">
  <p:cSld name="1. Two Column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57"/>
          <p:cNvSpPr txBox="1">
            <a:spLocks noGrp="1"/>
          </p:cNvSpPr>
          <p:nvPr>
            <p:ph type="body" idx="1"/>
          </p:nvPr>
        </p:nvSpPr>
        <p:spPr>
          <a:xfrm>
            <a:off x="551384" y="1525934"/>
            <a:ext cx="53286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3" name="Google Shape;713;p157"/>
          <p:cNvSpPr txBox="1">
            <a:spLocks noGrp="1"/>
          </p:cNvSpPr>
          <p:nvPr>
            <p:ph type="body" idx="2"/>
          </p:nvPr>
        </p:nvSpPr>
        <p:spPr>
          <a:xfrm>
            <a:off x="6312546" y="1525934"/>
            <a:ext cx="53286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4" name="Google Shape;714;p157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1069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 Two Column">
  <p:cSld name="2. Two Column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58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158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58"/>
          <p:cNvSpPr txBox="1">
            <a:spLocks noGrp="1"/>
          </p:cNvSpPr>
          <p:nvPr>
            <p:ph type="body" idx="1"/>
          </p:nvPr>
        </p:nvSpPr>
        <p:spPr>
          <a:xfrm>
            <a:off x="551384" y="1525934"/>
            <a:ext cx="53286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9" name="Google Shape;719;p158"/>
          <p:cNvSpPr txBox="1">
            <a:spLocks noGrp="1"/>
          </p:cNvSpPr>
          <p:nvPr>
            <p:ph type="body" idx="2"/>
          </p:nvPr>
        </p:nvSpPr>
        <p:spPr>
          <a:xfrm>
            <a:off x="6312546" y="1525934"/>
            <a:ext cx="53286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0" name="Google Shape;720;p158"/>
          <p:cNvSpPr txBox="1"/>
          <p:nvPr/>
        </p:nvSpPr>
        <p:spPr>
          <a:xfrm>
            <a:off x="11502671" y="6391869"/>
            <a:ext cx="141000" cy="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6E65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1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901" y="476672"/>
            <a:ext cx="1287717" cy="4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158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0989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. Two Column">
  <p:cSld name="3. Two Column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59"/>
          <p:cNvSpPr txBox="1">
            <a:spLocks noGrp="1"/>
          </p:cNvSpPr>
          <p:nvPr>
            <p:ph type="body" idx="1"/>
          </p:nvPr>
        </p:nvSpPr>
        <p:spPr>
          <a:xfrm>
            <a:off x="551384" y="1525934"/>
            <a:ext cx="53286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5" name="Google Shape;725;p159"/>
          <p:cNvSpPr txBox="1">
            <a:spLocks noGrp="1"/>
          </p:cNvSpPr>
          <p:nvPr>
            <p:ph type="body" idx="2"/>
          </p:nvPr>
        </p:nvSpPr>
        <p:spPr>
          <a:xfrm>
            <a:off x="6312546" y="1525934"/>
            <a:ext cx="53286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159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59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159"/>
          <p:cNvSpPr txBox="1"/>
          <p:nvPr/>
        </p:nvSpPr>
        <p:spPr>
          <a:xfrm>
            <a:off x="11502671" y="6391869"/>
            <a:ext cx="141000" cy="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6E65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9" name="Google Shape;729;p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901" y="476672"/>
            <a:ext cx="1287717" cy="4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159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925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. Two Column" type="twoObj">
  <p:cSld name="4. Two Column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60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60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60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1108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60"/>
          <p:cNvSpPr txBox="1">
            <a:spLocks noGrp="1"/>
          </p:cNvSpPr>
          <p:nvPr>
            <p:ph type="body" idx="1"/>
          </p:nvPr>
        </p:nvSpPr>
        <p:spPr>
          <a:xfrm>
            <a:off x="551384" y="1525934"/>
            <a:ext cx="53286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6" name="Google Shape;736;p160"/>
          <p:cNvSpPr txBox="1">
            <a:spLocks noGrp="1"/>
          </p:cNvSpPr>
          <p:nvPr>
            <p:ph type="body" idx="2"/>
          </p:nvPr>
        </p:nvSpPr>
        <p:spPr>
          <a:xfrm>
            <a:off x="6312546" y="1525934"/>
            <a:ext cx="53286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7" name="Google Shape;737;p160"/>
          <p:cNvSpPr txBox="1"/>
          <p:nvPr/>
        </p:nvSpPr>
        <p:spPr>
          <a:xfrm>
            <a:off x="11502671" y="6391869"/>
            <a:ext cx="141000" cy="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6E65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60"/>
          <p:cNvSpPr txBox="1"/>
          <p:nvPr/>
        </p:nvSpPr>
        <p:spPr>
          <a:xfrm>
            <a:off x="556998" y="6399179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0081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 + Wordmark">
  <p:cSld name="2_Blank + Wordmark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61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1" name="Google Shape;741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901" y="476672"/>
            <a:ext cx="1287717" cy="43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9404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fort Break">
  <p:cSld name="Comfort Break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62"/>
          <p:cNvSpPr/>
          <p:nvPr/>
        </p:nvSpPr>
        <p:spPr>
          <a:xfrm rot="10800000" flipH="1">
            <a:off x="0" y="1189669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162"/>
          <p:cNvSpPr/>
          <p:nvPr/>
        </p:nvSpPr>
        <p:spPr>
          <a:xfrm>
            <a:off x="0" y="4293096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Google Shape;745;p162" descr="D:\miim - world\miim - work\miim - corp id's\SWM - POLARIX - 13.11.17\P - Paint Files\Flare 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40135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3312" y="2788024"/>
            <a:ext cx="1670400" cy="208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7" name="Google Shape;747;p162"/>
          <p:cNvGrpSpPr/>
          <p:nvPr/>
        </p:nvGrpSpPr>
        <p:grpSpPr>
          <a:xfrm>
            <a:off x="1828409" y="2177458"/>
            <a:ext cx="1240088" cy="478860"/>
            <a:chOff x="4606925" y="2028825"/>
            <a:chExt cx="4217988" cy="1628775"/>
          </a:xfrm>
        </p:grpSpPr>
        <p:sp>
          <p:nvSpPr>
            <p:cNvPr id="748" name="Google Shape;748;p162"/>
            <p:cNvSpPr/>
            <p:nvPr/>
          </p:nvSpPr>
          <p:spPr>
            <a:xfrm>
              <a:off x="7237413" y="2028825"/>
              <a:ext cx="1587500" cy="1628775"/>
            </a:xfrm>
            <a:custGeom>
              <a:avLst/>
              <a:gdLst/>
              <a:ahLst/>
              <a:cxnLst/>
              <a:rect l="l" t="t" r="r" b="b"/>
              <a:pathLst>
                <a:path w="1000" h="1026" extrusionOk="0">
                  <a:moveTo>
                    <a:pt x="705" y="0"/>
                  </a:moveTo>
                  <a:lnTo>
                    <a:pt x="335" y="0"/>
                  </a:lnTo>
                  <a:lnTo>
                    <a:pt x="0" y="1026"/>
                  </a:lnTo>
                  <a:lnTo>
                    <a:pt x="250" y="1026"/>
                  </a:lnTo>
                  <a:lnTo>
                    <a:pt x="354" y="688"/>
                  </a:lnTo>
                  <a:lnTo>
                    <a:pt x="639" y="688"/>
                  </a:lnTo>
                  <a:lnTo>
                    <a:pt x="731" y="1026"/>
                  </a:lnTo>
                  <a:lnTo>
                    <a:pt x="1000" y="1026"/>
                  </a:lnTo>
                  <a:lnTo>
                    <a:pt x="705" y="0"/>
                  </a:lnTo>
                  <a:close/>
                  <a:moveTo>
                    <a:pt x="394" y="536"/>
                  </a:moveTo>
                  <a:lnTo>
                    <a:pt x="506" y="169"/>
                  </a:lnTo>
                  <a:lnTo>
                    <a:pt x="603" y="536"/>
                  </a:lnTo>
                  <a:lnTo>
                    <a:pt x="394" y="5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62"/>
            <p:cNvSpPr/>
            <p:nvPr/>
          </p:nvSpPr>
          <p:spPr>
            <a:xfrm>
              <a:off x="5854700" y="2028825"/>
              <a:ext cx="1390650" cy="1628775"/>
            </a:xfrm>
            <a:custGeom>
              <a:avLst/>
              <a:gdLst/>
              <a:ahLst/>
              <a:cxnLst/>
              <a:rect l="l" t="t" r="r" b="b"/>
              <a:pathLst>
                <a:path w="369" h="431" extrusionOk="0">
                  <a:moveTo>
                    <a:pt x="340" y="352"/>
                  </a:moveTo>
                  <a:cubicBezTo>
                    <a:pt x="334" y="322"/>
                    <a:pt x="334" y="322"/>
                    <a:pt x="334" y="322"/>
                  </a:cubicBezTo>
                  <a:cubicBezTo>
                    <a:pt x="329" y="298"/>
                    <a:pt x="320" y="266"/>
                    <a:pt x="304" y="246"/>
                  </a:cubicBezTo>
                  <a:cubicBezTo>
                    <a:pt x="285" y="224"/>
                    <a:pt x="259" y="220"/>
                    <a:pt x="250" y="219"/>
                  </a:cubicBezTo>
                  <a:cubicBezTo>
                    <a:pt x="274" y="215"/>
                    <a:pt x="339" y="202"/>
                    <a:pt x="339" y="111"/>
                  </a:cubicBezTo>
                  <a:cubicBezTo>
                    <a:pt x="339" y="34"/>
                    <a:pt x="29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08" y="431"/>
                    <a:pt x="108" y="431"/>
                    <a:pt x="108" y="431"/>
                  </a:cubicBezTo>
                  <a:cubicBezTo>
                    <a:pt x="108" y="249"/>
                    <a:pt x="108" y="249"/>
                    <a:pt x="108" y="249"/>
                  </a:cubicBezTo>
                  <a:cubicBezTo>
                    <a:pt x="135" y="249"/>
                    <a:pt x="135" y="249"/>
                    <a:pt x="135" y="249"/>
                  </a:cubicBezTo>
                  <a:cubicBezTo>
                    <a:pt x="148" y="249"/>
                    <a:pt x="172" y="249"/>
                    <a:pt x="189" y="262"/>
                  </a:cubicBezTo>
                  <a:cubicBezTo>
                    <a:pt x="208" y="277"/>
                    <a:pt x="215" y="293"/>
                    <a:pt x="223" y="336"/>
                  </a:cubicBezTo>
                  <a:cubicBezTo>
                    <a:pt x="227" y="357"/>
                    <a:pt x="227" y="357"/>
                    <a:pt x="227" y="357"/>
                  </a:cubicBezTo>
                  <a:cubicBezTo>
                    <a:pt x="235" y="393"/>
                    <a:pt x="240" y="421"/>
                    <a:pt x="255" y="431"/>
                  </a:cubicBezTo>
                  <a:cubicBezTo>
                    <a:pt x="369" y="431"/>
                    <a:pt x="369" y="431"/>
                    <a:pt x="369" y="431"/>
                  </a:cubicBezTo>
                  <a:cubicBezTo>
                    <a:pt x="354" y="413"/>
                    <a:pt x="349" y="397"/>
                    <a:pt x="340" y="352"/>
                  </a:cubicBezTo>
                  <a:close/>
                  <a:moveTo>
                    <a:pt x="155" y="193"/>
                  </a:moveTo>
                  <a:cubicBezTo>
                    <a:pt x="108" y="193"/>
                    <a:pt x="108" y="193"/>
                    <a:pt x="108" y="193"/>
                  </a:cubicBezTo>
                  <a:cubicBezTo>
                    <a:pt x="108" y="58"/>
                    <a:pt x="108" y="58"/>
                    <a:pt x="108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94" y="58"/>
                    <a:pt x="229" y="64"/>
                    <a:pt x="229" y="123"/>
                  </a:cubicBezTo>
                  <a:cubicBezTo>
                    <a:pt x="229" y="173"/>
                    <a:pt x="206" y="193"/>
                    <a:pt x="155" y="1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62"/>
            <p:cNvSpPr/>
            <p:nvPr/>
          </p:nvSpPr>
          <p:spPr>
            <a:xfrm>
              <a:off x="4606925" y="2028825"/>
              <a:ext cx="1066800" cy="1628775"/>
            </a:xfrm>
            <a:custGeom>
              <a:avLst/>
              <a:gdLst/>
              <a:ahLst/>
              <a:cxnLst/>
              <a:rect l="l" t="t" r="r" b="b"/>
              <a:pathLst>
                <a:path w="672" h="1026" extrusionOk="0">
                  <a:moveTo>
                    <a:pt x="672" y="1026"/>
                  </a:moveTo>
                  <a:lnTo>
                    <a:pt x="672" y="866"/>
                  </a:lnTo>
                  <a:lnTo>
                    <a:pt x="259" y="866"/>
                  </a:lnTo>
                  <a:lnTo>
                    <a:pt x="259" y="574"/>
                  </a:lnTo>
                  <a:lnTo>
                    <a:pt x="599" y="574"/>
                  </a:lnTo>
                  <a:lnTo>
                    <a:pt x="599" y="414"/>
                  </a:lnTo>
                  <a:lnTo>
                    <a:pt x="259" y="414"/>
                  </a:lnTo>
                  <a:lnTo>
                    <a:pt x="259" y="159"/>
                  </a:lnTo>
                  <a:lnTo>
                    <a:pt x="632" y="159"/>
                  </a:lnTo>
                  <a:lnTo>
                    <a:pt x="632" y="0"/>
                  </a:lnTo>
                  <a:lnTo>
                    <a:pt x="0" y="0"/>
                  </a:lnTo>
                  <a:lnTo>
                    <a:pt x="0" y="1026"/>
                  </a:lnTo>
                  <a:lnTo>
                    <a:pt x="672" y="10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1" name="Google Shape;751;p162"/>
          <p:cNvGrpSpPr/>
          <p:nvPr/>
        </p:nvGrpSpPr>
        <p:grpSpPr>
          <a:xfrm>
            <a:off x="1031552" y="2185933"/>
            <a:ext cx="680485" cy="478860"/>
            <a:chOff x="1905000" y="2047875"/>
            <a:chExt cx="2314575" cy="1628775"/>
          </a:xfrm>
        </p:grpSpPr>
        <p:sp>
          <p:nvSpPr>
            <p:cNvPr id="752" name="Google Shape;752;p162"/>
            <p:cNvSpPr/>
            <p:nvPr/>
          </p:nvSpPr>
          <p:spPr>
            <a:xfrm>
              <a:off x="1905000" y="2047875"/>
              <a:ext cx="369900" cy="1609800"/>
            </a:xfrm>
            <a:prstGeom prst="rect">
              <a:avLst/>
            </a:prstGeom>
            <a:solidFill>
              <a:srgbClr val="F05F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62"/>
            <p:cNvSpPr/>
            <p:nvPr/>
          </p:nvSpPr>
          <p:spPr>
            <a:xfrm>
              <a:off x="2524125" y="2058988"/>
              <a:ext cx="368300" cy="1598613"/>
            </a:xfrm>
            <a:custGeom>
              <a:avLst/>
              <a:gdLst/>
              <a:ahLst/>
              <a:cxnLst/>
              <a:rect l="l" t="t" r="r" b="b"/>
              <a:pathLst>
                <a:path w="232" h="1007" extrusionOk="0">
                  <a:moveTo>
                    <a:pt x="0" y="179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179"/>
                  </a:lnTo>
                  <a:lnTo>
                    <a:pt x="0" y="179"/>
                  </a:lnTo>
                  <a:close/>
                  <a:moveTo>
                    <a:pt x="0" y="1007"/>
                  </a:moveTo>
                  <a:lnTo>
                    <a:pt x="0" y="288"/>
                  </a:lnTo>
                  <a:lnTo>
                    <a:pt x="232" y="288"/>
                  </a:lnTo>
                  <a:lnTo>
                    <a:pt x="232" y="1007"/>
                  </a:lnTo>
                  <a:lnTo>
                    <a:pt x="0" y="1007"/>
                  </a:lnTo>
                  <a:close/>
                </a:path>
              </a:pathLst>
            </a:custGeom>
            <a:solidFill>
              <a:srgbClr val="F05F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62"/>
            <p:cNvSpPr/>
            <p:nvPr/>
          </p:nvSpPr>
          <p:spPr>
            <a:xfrm>
              <a:off x="3095625" y="2047875"/>
              <a:ext cx="1123950" cy="1628775"/>
            </a:xfrm>
            <a:custGeom>
              <a:avLst/>
              <a:gdLst/>
              <a:ahLst/>
              <a:cxnLst/>
              <a:rect l="l" t="t" r="r" b="b"/>
              <a:pathLst>
                <a:path w="298" h="431" extrusionOk="0">
                  <a:moveTo>
                    <a:pt x="202" y="426"/>
                  </a:moveTo>
                  <a:cubicBezTo>
                    <a:pt x="202" y="389"/>
                    <a:pt x="202" y="389"/>
                    <a:pt x="202" y="389"/>
                  </a:cubicBezTo>
                  <a:cubicBezTo>
                    <a:pt x="184" y="410"/>
                    <a:pt x="157" y="431"/>
                    <a:pt x="107" y="431"/>
                  </a:cubicBezTo>
                  <a:cubicBezTo>
                    <a:pt x="17" y="431"/>
                    <a:pt x="0" y="362"/>
                    <a:pt x="0" y="279"/>
                  </a:cubicBezTo>
                  <a:cubicBezTo>
                    <a:pt x="0" y="211"/>
                    <a:pt x="11" y="118"/>
                    <a:pt x="119" y="118"/>
                  </a:cubicBezTo>
                  <a:cubicBezTo>
                    <a:pt x="166" y="118"/>
                    <a:pt x="184" y="137"/>
                    <a:pt x="202" y="156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98" y="426"/>
                    <a:pt x="298" y="426"/>
                    <a:pt x="298" y="426"/>
                  </a:cubicBezTo>
                  <a:lnTo>
                    <a:pt x="202" y="426"/>
                  </a:lnTo>
                  <a:close/>
                  <a:moveTo>
                    <a:pt x="202" y="232"/>
                  </a:moveTo>
                  <a:cubicBezTo>
                    <a:pt x="202" y="197"/>
                    <a:pt x="186" y="169"/>
                    <a:pt x="153" y="169"/>
                  </a:cubicBezTo>
                  <a:cubicBezTo>
                    <a:pt x="116" y="169"/>
                    <a:pt x="99" y="195"/>
                    <a:pt x="99" y="283"/>
                  </a:cubicBezTo>
                  <a:cubicBezTo>
                    <a:pt x="99" y="362"/>
                    <a:pt x="119" y="381"/>
                    <a:pt x="149" y="381"/>
                  </a:cubicBezTo>
                  <a:cubicBezTo>
                    <a:pt x="167" y="381"/>
                    <a:pt x="180" y="375"/>
                    <a:pt x="188" y="364"/>
                  </a:cubicBezTo>
                  <a:cubicBezTo>
                    <a:pt x="198" y="351"/>
                    <a:pt x="202" y="332"/>
                    <a:pt x="202" y="308"/>
                  </a:cubicBezTo>
                  <a:lnTo>
                    <a:pt x="202" y="232"/>
                  </a:lnTo>
                  <a:close/>
                </a:path>
              </a:pathLst>
            </a:custGeom>
            <a:solidFill>
              <a:srgbClr val="F05F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5" name="Google Shape;755;p162"/>
          <p:cNvGrpSpPr/>
          <p:nvPr/>
        </p:nvGrpSpPr>
        <p:grpSpPr>
          <a:xfrm>
            <a:off x="2408834" y="4732932"/>
            <a:ext cx="1838295" cy="496267"/>
            <a:chOff x="2084388" y="-109538"/>
            <a:chExt cx="4016375" cy="1084263"/>
          </a:xfrm>
        </p:grpSpPr>
        <p:sp>
          <p:nvSpPr>
            <p:cNvPr id="756" name="Google Shape;756;p162"/>
            <p:cNvSpPr/>
            <p:nvPr/>
          </p:nvSpPr>
          <p:spPr>
            <a:xfrm>
              <a:off x="2084388" y="-109538"/>
              <a:ext cx="860425" cy="1062038"/>
            </a:xfrm>
            <a:custGeom>
              <a:avLst/>
              <a:gdLst/>
              <a:ahLst/>
              <a:cxnLst/>
              <a:rect l="l" t="t" r="r" b="b"/>
              <a:pathLst>
                <a:path w="228" h="281" extrusionOk="0">
                  <a:moveTo>
                    <a:pt x="0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26" y="0"/>
                    <a:pt x="156" y="0"/>
                    <a:pt x="175" y="8"/>
                  </a:cubicBezTo>
                  <a:cubicBezTo>
                    <a:pt x="190" y="14"/>
                    <a:pt x="212" y="30"/>
                    <a:pt x="212" y="67"/>
                  </a:cubicBezTo>
                  <a:cubicBezTo>
                    <a:pt x="212" y="81"/>
                    <a:pt x="208" y="115"/>
                    <a:pt x="167" y="130"/>
                  </a:cubicBezTo>
                  <a:cubicBezTo>
                    <a:pt x="179" y="130"/>
                    <a:pt x="228" y="142"/>
                    <a:pt x="228" y="200"/>
                  </a:cubicBezTo>
                  <a:cubicBezTo>
                    <a:pt x="228" y="274"/>
                    <a:pt x="168" y="281"/>
                    <a:pt x="124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0"/>
                  </a:lnTo>
                  <a:close/>
                  <a:moveTo>
                    <a:pt x="96" y="117"/>
                  </a:moveTo>
                  <a:cubicBezTo>
                    <a:pt x="117" y="117"/>
                    <a:pt x="129" y="114"/>
                    <a:pt x="137" y="101"/>
                  </a:cubicBezTo>
                  <a:cubicBezTo>
                    <a:pt x="144" y="91"/>
                    <a:pt x="144" y="81"/>
                    <a:pt x="144" y="75"/>
                  </a:cubicBezTo>
                  <a:cubicBezTo>
                    <a:pt x="144" y="68"/>
                    <a:pt x="144" y="51"/>
                    <a:pt x="127" y="42"/>
                  </a:cubicBezTo>
                  <a:cubicBezTo>
                    <a:pt x="119" y="37"/>
                    <a:pt x="108" y="36"/>
                    <a:pt x="89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117"/>
                    <a:pt x="71" y="117"/>
                    <a:pt x="71" y="117"/>
                  </a:cubicBezTo>
                  <a:lnTo>
                    <a:pt x="96" y="117"/>
                  </a:lnTo>
                  <a:close/>
                  <a:moveTo>
                    <a:pt x="71" y="245"/>
                  </a:moveTo>
                  <a:cubicBezTo>
                    <a:pt x="100" y="245"/>
                    <a:pt x="100" y="245"/>
                    <a:pt x="100" y="245"/>
                  </a:cubicBezTo>
                  <a:cubicBezTo>
                    <a:pt x="130" y="245"/>
                    <a:pt x="142" y="238"/>
                    <a:pt x="149" y="224"/>
                  </a:cubicBezTo>
                  <a:cubicBezTo>
                    <a:pt x="155" y="213"/>
                    <a:pt x="155" y="202"/>
                    <a:pt x="155" y="198"/>
                  </a:cubicBezTo>
                  <a:cubicBezTo>
                    <a:pt x="155" y="192"/>
                    <a:pt x="155" y="172"/>
                    <a:pt x="138" y="160"/>
                  </a:cubicBezTo>
                  <a:cubicBezTo>
                    <a:pt x="128" y="153"/>
                    <a:pt x="115" y="152"/>
                    <a:pt x="90" y="152"/>
                  </a:cubicBezTo>
                  <a:cubicBezTo>
                    <a:pt x="71" y="152"/>
                    <a:pt x="71" y="152"/>
                    <a:pt x="71" y="152"/>
                  </a:cubicBezTo>
                  <a:lnTo>
                    <a:pt x="71" y="2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62"/>
            <p:cNvSpPr/>
            <p:nvPr/>
          </p:nvSpPr>
          <p:spPr>
            <a:xfrm>
              <a:off x="3068638" y="188912"/>
              <a:ext cx="493713" cy="763588"/>
            </a:xfrm>
            <a:custGeom>
              <a:avLst/>
              <a:gdLst/>
              <a:ahLst/>
              <a:cxnLst/>
              <a:rect l="l" t="t" r="r" b="b"/>
              <a:pathLst>
                <a:path w="131" h="202" extrusionOk="0">
                  <a:moveTo>
                    <a:pt x="0" y="20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68" y="29"/>
                    <a:pt x="75" y="18"/>
                    <a:pt x="85" y="10"/>
                  </a:cubicBezTo>
                  <a:cubicBezTo>
                    <a:pt x="97" y="1"/>
                    <a:pt x="109" y="0"/>
                    <a:pt x="115" y="0"/>
                  </a:cubicBezTo>
                  <a:cubicBezTo>
                    <a:pt x="123" y="0"/>
                    <a:pt x="128" y="2"/>
                    <a:pt x="131" y="4"/>
                  </a:cubicBezTo>
                  <a:cubicBezTo>
                    <a:pt x="131" y="56"/>
                    <a:pt x="131" y="56"/>
                    <a:pt x="131" y="56"/>
                  </a:cubicBezTo>
                  <a:cubicBezTo>
                    <a:pt x="127" y="54"/>
                    <a:pt x="115" y="47"/>
                    <a:pt x="102" y="47"/>
                  </a:cubicBezTo>
                  <a:cubicBezTo>
                    <a:pt x="67" y="47"/>
                    <a:pt x="65" y="78"/>
                    <a:pt x="65" y="88"/>
                  </a:cubicBezTo>
                  <a:cubicBezTo>
                    <a:pt x="65" y="202"/>
                    <a:pt x="65" y="202"/>
                    <a:pt x="65" y="202"/>
                  </a:cubicBezTo>
                  <a:lnTo>
                    <a:pt x="0" y="2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62"/>
            <p:cNvSpPr/>
            <p:nvPr/>
          </p:nvSpPr>
          <p:spPr>
            <a:xfrm>
              <a:off x="3608388" y="180975"/>
              <a:ext cx="742950" cy="793750"/>
            </a:xfrm>
            <a:custGeom>
              <a:avLst/>
              <a:gdLst/>
              <a:ahLst/>
              <a:cxnLst/>
              <a:rect l="l" t="t" r="r" b="b"/>
              <a:pathLst>
                <a:path w="197" h="210" extrusionOk="0">
                  <a:moveTo>
                    <a:pt x="65" y="109"/>
                  </a:moveTo>
                  <a:cubicBezTo>
                    <a:pt x="65" y="116"/>
                    <a:pt x="65" y="116"/>
                    <a:pt x="65" y="116"/>
                  </a:cubicBezTo>
                  <a:cubicBezTo>
                    <a:pt x="65" y="143"/>
                    <a:pt x="68" y="179"/>
                    <a:pt x="101" y="179"/>
                  </a:cubicBezTo>
                  <a:cubicBezTo>
                    <a:pt x="132" y="179"/>
                    <a:pt x="134" y="149"/>
                    <a:pt x="134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77"/>
                    <a:pt x="169" y="210"/>
                    <a:pt x="100" y="210"/>
                  </a:cubicBezTo>
                  <a:cubicBezTo>
                    <a:pt x="19" y="210"/>
                    <a:pt x="0" y="166"/>
                    <a:pt x="0" y="108"/>
                  </a:cubicBezTo>
                  <a:cubicBezTo>
                    <a:pt x="0" y="21"/>
                    <a:pt x="48" y="0"/>
                    <a:pt x="103" y="0"/>
                  </a:cubicBezTo>
                  <a:cubicBezTo>
                    <a:pt x="188" y="0"/>
                    <a:pt x="197" y="54"/>
                    <a:pt x="197" y="93"/>
                  </a:cubicBezTo>
                  <a:cubicBezTo>
                    <a:pt x="197" y="109"/>
                    <a:pt x="197" y="109"/>
                    <a:pt x="197" y="109"/>
                  </a:cubicBezTo>
                  <a:lnTo>
                    <a:pt x="65" y="109"/>
                  </a:lnTo>
                  <a:close/>
                  <a:moveTo>
                    <a:pt x="133" y="82"/>
                  </a:moveTo>
                  <a:cubicBezTo>
                    <a:pt x="133" y="61"/>
                    <a:pt x="130" y="30"/>
                    <a:pt x="102" y="30"/>
                  </a:cubicBezTo>
                  <a:cubicBezTo>
                    <a:pt x="82" y="30"/>
                    <a:pt x="67" y="45"/>
                    <a:pt x="66" y="82"/>
                  </a:cubicBezTo>
                  <a:lnTo>
                    <a:pt x="133" y="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62"/>
            <p:cNvSpPr/>
            <p:nvPr/>
          </p:nvSpPr>
          <p:spPr>
            <a:xfrm>
              <a:off x="4452938" y="180975"/>
              <a:ext cx="749300" cy="793750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142" y="204"/>
                  </a:moveTo>
                  <a:cubicBezTo>
                    <a:pt x="129" y="204"/>
                    <a:pt x="124" y="201"/>
                    <a:pt x="124" y="184"/>
                  </a:cubicBezTo>
                  <a:cubicBezTo>
                    <a:pt x="124" y="182"/>
                    <a:pt x="124" y="182"/>
                    <a:pt x="124" y="182"/>
                  </a:cubicBezTo>
                  <a:cubicBezTo>
                    <a:pt x="113" y="194"/>
                    <a:pt x="95" y="210"/>
                    <a:pt x="59" y="210"/>
                  </a:cubicBezTo>
                  <a:cubicBezTo>
                    <a:pt x="20" y="210"/>
                    <a:pt x="0" y="186"/>
                    <a:pt x="0" y="150"/>
                  </a:cubicBezTo>
                  <a:cubicBezTo>
                    <a:pt x="0" y="121"/>
                    <a:pt x="13" y="104"/>
                    <a:pt x="40" y="95"/>
                  </a:cubicBezTo>
                  <a:cubicBezTo>
                    <a:pt x="61" y="88"/>
                    <a:pt x="89" y="84"/>
                    <a:pt x="126" y="82"/>
                  </a:cubicBezTo>
                  <a:cubicBezTo>
                    <a:pt x="126" y="59"/>
                    <a:pt x="126" y="59"/>
                    <a:pt x="126" y="59"/>
                  </a:cubicBezTo>
                  <a:cubicBezTo>
                    <a:pt x="126" y="49"/>
                    <a:pt x="124" y="30"/>
                    <a:pt x="99" y="30"/>
                  </a:cubicBezTo>
                  <a:cubicBezTo>
                    <a:pt x="75" y="30"/>
                    <a:pt x="67" y="47"/>
                    <a:pt x="6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27"/>
                    <a:pt x="27" y="0"/>
                    <a:pt x="103" y="0"/>
                  </a:cubicBezTo>
                  <a:cubicBezTo>
                    <a:pt x="176" y="0"/>
                    <a:pt x="190" y="24"/>
                    <a:pt x="190" y="66"/>
                  </a:cubicBezTo>
                  <a:cubicBezTo>
                    <a:pt x="190" y="164"/>
                    <a:pt x="190" y="164"/>
                    <a:pt x="190" y="164"/>
                  </a:cubicBezTo>
                  <a:cubicBezTo>
                    <a:pt x="190" y="185"/>
                    <a:pt x="192" y="196"/>
                    <a:pt x="199" y="202"/>
                  </a:cubicBezTo>
                  <a:cubicBezTo>
                    <a:pt x="199" y="204"/>
                    <a:pt x="199" y="204"/>
                    <a:pt x="199" y="204"/>
                  </a:cubicBezTo>
                  <a:lnTo>
                    <a:pt x="142" y="204"/>
                  </a:lnTo>
                  <a:close/>
                  <a:moveTo>
                    <a:pt x="126" y="107"/>
                  </a:moveTo>
                  <a:cubicBezTo>
                    <a:pt x="105" y="109"/>
                    <a:pt x="95" y="110"/>
                    <a:pt x="85" y="114"/>
                  </a:cubicBezTo>
                  <a:cubicBezTo>
                    <a:pt x="74" y="118"/>
                    <a:pt x="65" y="127"/>
                    <a:pt x="65" y="145"/>
                  </a:cubicBezTo>
                  <a:cubicBezTo>
                    <a:pt x="65" y="152"/>
                    <a:pt x="65" y="176"/>
                    <a:pt x="92" y="176"/>
                  </a:cubicBezTo>
                  <a:cubicBezTo>
                    <a:pt x="114" y="176"/>
                    <a:pt x="126" y="164"/>
                    <a:pt x="126" y="136"/>
                  </a:cubicBezTo>
                  <a:lnTo>
                    <a:pt x="126" y="1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62"/>
            <p:cNvSpPr/>
            <p:nvPr/>
          </p:nvSpPr>
          <p:spPr>
            <a:xfrm>
              <a:off x="5330825" y="-109538"/>
              <a:ext cx="769938" cy="1062038"/>
            </a:xfrm>
            <a:custGeom>
              <a:avLst/>
              <a:gdLst/>
              <a:ahLst/>
              <a:cxnLst/>
              <a:rect l="l" t="t" r="r" b="b"/>
              <a:pathLst>
                <a:path w="485" h="669" extrusionOk="0">
                  <a:moveTo>
                    <a:pt x="318" y="669"/>
                  </a:moveTo>
                  <a:lnTo>
                    <a:pt x="211" y="467"/>
                  </a:lnTo>
                  <a:lnTo>
                    <a:pt x="150" y="538"/>
                  </a:lnTo>
                  <a:lnTo>
                    <a:pt x="150" y="669"/>
                  </a:lnTo>
                  <a:lnTo>
                    <a:pt x="0" y="669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150" y="383"/>
                  </a:lnTo>
                  <a:lnTo>
                    <a:pt x="297" y="195"/>
                  </a:lnTo>
                  <a:lnTo>
                    <a:pt x="451" y="195"/>
                  </a:lnTo>
                  <a:lnTo>
                    <a:pt x="314" y="352"/>
                  </a:lnTo>
                  <a:lnTo>
                    <a:pt x="485" y="669"/>
                  </a:lnTo>
                  <a:lnTo>
                    <a:pt x="318" y="6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62"/>
          <p:cNvGrpSpPr/>
          <p:nvPr/>
        </p:nvGrpSpPr>
        <p:grpSpPr>
          <a:xfrm>
            <a:off x="1031896" y="4084174"/>
            <a:ext cx="2318125" cy="509841"/>
            <a:chOff x="1238250" y="-2112962"/>
            <a:chExt cx="5016501" cy="1103313"/>
          </a:xfrm>
        </p:grpSpPr>
        <p:sp>
          <p:nvSpPr>
            <p:cNvPr id="762" name="Google Shape;762;p162"/>
            <p:cNvSpPr/>
            <p:nvPr/>
          </p:nvSpPr>
          <p:spPr>
            <a:xfrm>
              <a:off x="1238250" y="-2112962"/>
              <a:ext cx="828675" cy="1103313"/>
            </a:xfrm>
            <a:custGeom>
              <a:avLst/>
              <a:gdLst/>
              <a:ahLst/>
              <a:cxnLst/>
              <a:rect l="l" t="t" r="r" b="b"/>
              <a:pathLst>
                <a:path w="220" h="292" extrusionOk="0">
                  <a:moveTo>
                    <a:pt x="180" y="92"/>
                  </a:moveTo>
                  <a:cubicBezTo>
                    <a:pt x="180" y="89"/>
                    <a:pt x="180" y="89"/>
                    <a:pt x="180" y="89"/>
                  </a:cubicBezTo>
                  <a:cubicBezTo>
                    <a:pt x="180" y="54"/>
                    <a:pt x="161" y="24"/>
                    <a:pt x="115" y="24"/>
                  </a:cubicBezTo>
                  <a:cubicBezTo>
                    <a:pt x="48" y="24"/>
                    <a:pt x="40" y="92"/>
                    <a:pt x="40" y="158"/>
                  </a:cubicBezTo>
                  <a:cubicBezTo>
                    <a:pt x="40" y="200"/>
                    <a:pt x="45" y="268"/>
                    <a:pt x="112" y="268"/>
                  </a:cubicBezTo>
                  <a:cubicBezTo>
                    <a:pt x="162" y="268"/>
                    <a:pt x="180" y="233"/>
                    <a:pt x="182" y="200"/>
                  </a:cubicBezTo>
                  <a:cubicBezTo>
                    <a:pt x="220" y="200"/>
                    <a:pt x="220" y="200"/>
                    <a:pt x="220" y="200"/>
                  </a:cubicBezTo>
                  <a:cubicBezTo>
                    <a:pt x="215" y="251"/>
                    <a:pt x="186" y="292"/>
                    <a:pt x="109" y="292"/>
                  </a:cubicBezTo>
                  <a:cubicBezTo>
                    <a:pt x="19" y="292"/>
                    <a:pt x="0" y="230"/>
                    <a:pt x="0" y="154"/>
                  </a:cubicBezTo>
                  <a:cubicBezTo>
                    <a:pt x="0" y="62"/>
                    <a:pt x="25" y="0"/>
                    <a:pt x="116" y="0"/>
                  </a:cubicBezTo>
                  <a:cubicBezTo>
                    <a:pt x="189" y="0"/>
                    <a:pt x="217" y="38"/>
                    <a:pt x="217" y="87"/>
                  </a:cubicBezTo>
                  <a:cubicBezTo>
                    <a:pt x="217" y="92"/>
                    <a:pt x="217" y="92"/>
                    <a:pt x="217" y="92"/>
                  </a:cubicBezTo>
                  <a:lnTo>
                    <a:pt x="180" y="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62"/>
            <p:cNvSpPr/>
            <p:nvPr/>
          </p:nvSpPr>
          <p:spPr>
            <a:xfrm>
              <a:off x="2165350" y="-1800225"/>
              <a:ext cx="660400" cy="782638"/>
            </a:xfrm>
            <a:custGeom>
              <a:avLst/>
              <a:gdLst/>
              <a:ahLst/>
              <a:cxnLst/>
              <a:rect l="l" t="t" r="r" b="b"/>
              <a:pathLst>
                <a:path w="175" h="207" extrusionOk="0">
                  <a:moveTo>
                    <a:pt x="89" y="0"/>
                  </a:moveTo>
                  <a:cubicBezTo>
                    <a:pt x="153" y="0"/>
                    <a:pt x="175" y="38"/>
                    <a:pt x="175" y="98"/>
                  </a:cubicBezTo>
                  <a:cubicBezTo>
                    <a:pt x="175" y="157"/>
                    <a:pt x="160" y="207"/>
                    <a:pt x="86" y="207"/>
                  </a:cubicBezTo>
                  <a:cubicBezTo>
                    <a:pt x="28" y="207"/>
                    <a:pt x="0" y="174"/>
                    <a:pt x="0" y="106"/>
                  </a:cubicBezTo>
                  <a:cubicBezTo>
                    <a:pt x="0" y="29"/>
                    <a:pt x="35" y="0"/>
                    <a:pt x="89" y="0"/>
                  </a:cubicBezTo>
                  <a:close/>
                  <a:moveTo>
                    <a:pt x="88" y="186"/>
                  </a:moveTo>
                  <a:cubicBezTo>
                    <a:pt x="135" y="186"/>
                    <a:pt x="139" y="135"/>
                    <a:pt x="139" y="102"/>
                  </a:cubicBezTo>
                  <a:cubicBezTo>
                    <a:pt x="139" y="53"/>
                    <a:pt x="126" y="22"/>
                    <a:pt x="89" y="22"/>
                  </a:cubicBezTo>
                  <a:cubicBezTo>
                    <a:pt x="45" y="22"/>
                    <a:pt x="36" y="66"/>
                    <a:pt x="36" y="105"/>
                  </a:cubicBezTo>
                  <a:cubicBezTo>
                    <a:pt x="36" y="134"/>
                    <a:pt x="38" y="186"/>
                    <a:pt x="88" y="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62"/>
            <p:cNvSpPr/>
            <p:nvPr/>
          </p:nvSpPr>
          <p:spPr>
            <a:xfrm>
              <a:off x="2995613" y="-1800225"/>
              <a:ext cx="969963" cy="766763"/>
            </a:xfrm>
            <a:custGeom>
              <a:avLst/>
              <a:gdLst/>
              <a:ahLst/>
              <a:cxnLst/>
              <a:rect l="l" t="t" r="r" b="b"/>
              <a:pathLst>
                <a:path w="257" h="203" extrusionOk="0">
                  <a:moveTo>
                    <a:pt x="223" y="203"/>
                  </a:moveTo>
                  <a:cubicBezTo>
                    <a:pt x="223" y="68"/>
                    <a:pt x="223" y="68"/>
                    <a:pt x="223" y="68"/>
                  </a:cubicBezTo>
                  <a:cubicBezTo>
                    <a:pt x="223" y="47"/>
                    <a:pt x="218" y="22"/>
                    <a:pt x="190" y="22"/>
                  </a:cubicBezTo>
                  <a:cubicBezTo>
                    <a:pt x="186" y="22"/>
                    <a:pt x="178" y="23"/>
                    <a:pt x="169" y="27"/>
                  </a:cubicBezTo>
                  <a:cubicBezTo>
                    <a:pt x="147" y="39"/>
                    <a:pt x="146" y="58"/>
                    <a:pt x="146" y="68"/>
                  </a:cubicBezTo>
                  <a:cubicBezTo>
                    <a:pt x="146" y="203"/>
                    <a:pt x="146" y="203"/>
                    <a:pt x="146" y="203"/>
                  </a:cubicBezTo>
                  <a:cubicBezTo>
                    <a:pt x="111" y="203"/>
                    <a:pt x="111" y="203"/>
                    <a:pt x="111" y="203"/>
                  </a:cubicBezTo>
                  <a:cubicBezTo>
                    <a:pt x="111" y="68"/>
                    <a:pt x="111" y="68"/>
                    <a:pt x="111" y="68"/>
                  </a:cubicBezTo>
                  <a:cubicBezTo>
                    <a:pt x="111" y="54"/>
                    <a:pt x="109" y="22"/>
                    <a:pt x="77" y="22"/>
                  </a:cubicBezTo>
                  <a:cubicBezTo>
                    <a:pt x="64" y="22"/>
                    <a:pt x="56" y="27"/>
                    <a:pt x="52" y="30"/>
                  </a:cubicBezTo>
                  <a:cubicBezTo>
                    <a:pt x="34" y="43"/>
                    <a:pt x="34" y="59"/>
                    <a:pt x="34" y="78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43" y="19"/>
                    <a:pt x="62" y="0"/>
                    <a:pt x="93" y="0"/>
                  </a:cubicBezTo>
                  <a:cubicBezTo>
                    <a:pt x="130" y="0"/>
                    <a:pt x="140" y="25"/>
                    <a:pt x="142" y="31"/>
                  </a:cubicBezTo>
                  <a:cubicBezTo>
                    <a:pt x="151" y="21"/>
                    <a:pt x="173" y="0"/>
                    <a:pt x="205" y="0"/>
                  </a:cubicBezTo>
                  <a:cubicBezTo>
                    <a:pt x="242" y="0"/>
                    <a:pt x="257" y="25"/>
                    <a:pt x="257" y="59"/>
                  </a:cubicBezTo>
                  <a:cubicBezTo>
                    <a:pt x="257" y="203"/>
                    <a:pt x="257" y="203"/>
                    <a:pt x="257" y="203"/>
                  </a:cubicBezTo>
                  <a:lnTo>
                    <a:pt x="223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62"/>
            <p:cNvSpPr/>
            <p:nvPr/>
          </p:nvSpPr>
          <p:spPr>
            <a:xfrm>
              <a:off x="4105275" y="-2098675"/>
              <a:ext cx="428625" cy="1065213"/>
            </a:xfrm>
            <a:custGeom>
              <a:avLst/>
              <a:gdLst/>
              <a:ahLst/>
              <a:cxnLst/>
              <a:rect l="l" t="t" r="r" b="b"/>
              <a:pathLst>
                <a:path w="114" h="282" extrusionOk="0">
                  <a:moveTo>
                    <a:pt x="30" y="282"/>
                  </a:moveTo>
                  <a:cubicBezTo>
                    <a:pt x="30" y="104"/>
                    <a:pt x="30" y="104"/>
                    <a:pt x="3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20"/>
                    <a:pt x="50" y="0"/>
                    <a:pt x="86" y="0"/>
                  </a:cubicBezTo>
                  <a:cubicBezTo>
                    <a:pt x="95" y="0"/>
                    <a:pt x="107" y="2"/>
                    <a:pt x="114" y="6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08" y="27"/>
                    <a:pt x="102" y="24"/>
                    <a:pt x="92" y="24"/>
                  </a:cubicBezTo>
                  <a:cubicBezTo>
                    <a:pt x="66" y="24"/>
                    <a:pt x="64" y="39"/>
                    <a:pt x="64" y="62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104"/>
                    <a:pt x="101" y="104"/>
                    <a:pt x="101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282"/>
                    <a:pt x="64" y="282"/>
                    <a:pt x="64" y="282"/>
                  </a:cubicBezTo>
                  <a:lnTo>
                    <a:pt x="30" y="2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62"/>
            <p:cNvSpPr/>
            <p:nvPr/>
          </p:nvSpPr>
          <p:spPr>
            <a:xfrm>
              <a:off x="4576763" y="-1800225"/>
              <a:ext cx="658813" cy="782638"/>
            </a:xfrm>
            <a:custGeom>
              <a:avLst/>
              <a:gdLst/>
              <a:ahLst/>
              <a:cxnLst/>
              <a:rect l="l" t="t" r="r" b="b"/>
              <a:pathLst>
                <a:path w="175" h="207" extrusionOk="0">
                  <a:moveTo>
                    <a:pt x="89" y="0"/>
                  </a:moveTo>
                  <a:cubicBezTo>
                    <a:pt x="153" y="0"/>
                    <a:pt x="175" y="38"/>
                    <a:pt x="175" y="98"/>
                  </a:cubicBezTo>
                  <a:cubicBezTo>
                    <a:pt x="175" y="157"/>
                    <a:pt x="160" y="207"/>
                    <a:pt x="86" y="207"/>
                  </a:cubicBezTo>
                  <a:cubicBezTo>
                    <a:pt x="28" y="207"/>
                    <a:pt x="0" y="174"/>
                    <a:pt x="0" y="106"/>
                  </a:cubicBezTo>
                  <a:cubicBezTo>
                    <a:pt x="0" y="29"/>
                    <a:pt x="35" y="0"/>
                    <a:pt x="89" y="0"/>
                  </a:cubicBezTo>
                  <a:close/>
                  <a:moveTo>
                    <a:pt x="88" y="186"/>
                  </a:moveTo>
                  <a:cubicBezTo>
                    <a:pt x="135" y="186"/>
                    <a:pt x="139" y="135"/>
                    <a:pt x="139" y="102"/>
                  </a:cubicBezTo>
                  <a:cubicBezTo>
                    <a:pt x="139" y="53"/>
                    <a:pt x="126" y="22"/>
                    <a:pt x="89" y="22"/>
                  </a:cubicBezTo>
                  <a:cubicBezTo>
                    <a:pt x="45" y="22"/>
                    <a:pt x="36" y="66"/>
                    <a:pt x="36" y="105"/>
                  </a:cubicBezTo>
                  <a:cubicBezTo>
                    <a:pt x="36" y="134"/>
                    <a:pt x="39" y="186"/>
                    <a:pt x="88" y="1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62"/>
            <p:cNvSpPr/>
            <p:nvPr/>
          </p:nvSpPr>
          <p:spPr>
            <a:xfrm>
              <a:off x="5405438" y="-1797050"/>
              <a:ext cx="400050" cy="763588"/>
            </a:xfrm>
            <a:custGeom>
              <a:avLst/>
              <a:gdLst/>
              <a:ahLst/>
              <a:cxnLst/>
              <a:rect l="l" t="t" r="r" b="b"/>
              <a:pathLst>
                <a:path w="106" h="202" extrusionOk="0">
                  <a:moveTo>
                    <a:pt x="0" y="20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9" y="23"/>
                    <a:pt x="55" y="0"/>
                    <a:pt x="83" y="0"/>
                  </a:cubicBezTo>
                  <a:cubicBezTo>
                    <a:pt x="95" y="0"/>
                    <a:pt x="102" y="4"/>
                    <a:pt x="106" y="7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1" y="35"/>
                    <a:pt x="91" y="27"/>
                    <a:pt x="73" y="27"/>
                  </a:cubicBezTo>
                  <a:cubicBezTo>
                    <a:pt x="39" y="27"/>
                    <a:pt x="34" y="54"/>
                    <a:pt x="34" y="65"/>
                  </a:cubicBezTo>
                  <a:cubicBezTo>
                    <a:pt x="34" y="202"/>
                    <a:pt x="34" y="202"/>
                    <a:pt x="34" y="202"/>
                  </a:cubicBezTo>
                  <a:lnTo>
                    <a:pt x="0" y="2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62"/>
            <p:cNvSpPr/>
            <p:nvPr/>
          </p:nvSpPr>
          <p:spPr>
            <a:xfrm>
              <a:off x="5827713" y="-1970087"/>
              <a:ext cx="427038" cy="952500"/>
            </a:xfrm>
            <a:custGeom>
              <a:avLst/>
              <a:gdLst/>
              <a:ahLst/>
              <a:cxnLst/>
              <a:rect l="l" t="t" r="r" b="b"/>
              <a:pathLst>
                <a:path w="113" h="252" extrusionOk="0">
                  <a:moveTo>
                    <a:pt x="64" y="190"/>
                  </a:moveTo>
                  <a:cubicBezTo>
                    <a:pt x="64" y="211"/>
                    <a:pt x="67" y="227"/>
                    <a:pt x="90" y="227"/>
                  </a:cubicBezTo>
                  <a:cubicBezTo>
                    <a:pt x="101" y="227"/>
                    <a:pt x="109" y="223"/>
                    <a:pt x="113" y="222"/>
                  </a:cubicBezTo>
                  <a:cubicBezTo>
                    <a:pt x="113" y="245"/>
                    <a:pt x="113" y="245"/>
                    <a:pt x="113" y="245"/>
                  </a:cubicBezTo>
                  <a:cubicBezTo>
                    <a:pt x="106" y="248"/>
                    <a:pt x="93" y="252"/>
                    <a:pt x="75" y="252"/>
                  </a:cubicBezTo>
                  <a:cubicBezTo>
                    <a:pt x="71" y="252"/>
                    <a:pt x="56" y="252"/>
                    <a:pt x="44" y="243"/>
                  </a:cubicBezTo>
                  <a:cubicBezTo>
                    <a:pt x="30" y="233"/>
                    <a:pt x="29" y="221"/>
                    <a:pt x="29" y="189"/>
                  </a:cubicBezTo>
                  <a:cubicBezTo>
                    <a:pt x="29" y="189"/>
                    <a:pt x="29" y="84"/>
                    <a:pt x="3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65" y="70"/>
                    <a:pt x="65" y="70"/>
                    <a:pt x="65" y="70"/>
                  </a:cubicBezTo>
                  <a:lnTo>
                    <a:pt x="64" y="1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9" name="Google Shape;769;p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8960" y="4824672"/>
            <a:ext cx="1815676" cy="219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62" descr="Shape, circ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5000" y="3543732"/>
            <a:ext cx="455184" cy="4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1074" y="683233"/>
            <a:ext cx="2598484" cy="345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16217" y="2443074"/>
            <a:ext cx="1285940" cy="172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6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107" y="1783643"/>
            <a:ext cx="2859419" cy="236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94699" y="2021963"/>
            <a:ext cx="1876411" cy="226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16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791914" y="3117405"/>
            <a:ext cx="1174210" cy="157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6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02316" y="129883"/>
            <a:ext cx="1734135" cy="229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6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66136" y="452273"/>
            <a:ext cx="2381036" cy="196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6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69028" y="1705964"/>
            <a:ext cx="1859166" cy="154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6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21545" y="2236035"/>
            <a:ext cx="698602" cy="92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6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91638" y="2672190"/>
            <a:ext cx="2268031" cy="187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6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826681" y="3753775"/>
            <a:ext cx="2152718" cy="161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6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735960" y="4292284"/>
            <a:ext cx="1633199" cy="162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16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02446" y="3974176"/>
            <a:ext cx="2147283" cy="161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62" descr="Shape, circle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151341" y="4500809"/>
            <a:ext cx="309362" cy="31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62" descr="Shape, circle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693039" y="1604886"/>
            <a:ext cx="566502" cy="567816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62"/>
          <p:cNvSpPr/>
          <p:nvPr/>
        </p:nvSpPr>
        <p:spPr>
          <a:xfrm>
            <a:off x="0" y="6430325"/>
            <a:ext cx="12192000" cy="42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162"/>
          <p:cNvSpPr txBox="1"/>
          <p:nvPr/>
        </p:nvSpPr>
        <p:spPr>
          <a:xfrm>
            <a:off x="556998" y="6597352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8" name="Google Shape;788;p16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419749" y="4521095"/>
            <a:ext cx="880658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62" descr="Shape&#10;&#10;Description automatically generated with medium confidence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008885" y="5659912"/>
            <a:ext cx="1054615" cy="141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16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383441" y="5655230"/>
            <a:ext cx="1913528" cy="158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6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924621" y="4829072"/>
            <a:ext cx="1668900" cy="138622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62"/>
          <p:cNvSpPr/>
          <p:nvPr/>
        </p:nvSpPr>
        <p:spPr>
          <a:xfrm>
            <a:off x="0" y="-1"/>
            <a:ext cx="12192000" cy="119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3" name="Google Shape;793;p16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947496" y="418486"/>
            <a:ext cx="693119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48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ractive Questions">
  <p:cSld name="Interactive Questions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63"/>
          <p:cNvSpPr/>
          <p:nvPr/>
        </p:nvSpPr>
        <p:spPr>
          <a:xfrm rot="10800000" flipH="1">
            <a:off x="0" y="1189669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63"/>
          <p:cNvSpPr/>
          <p:nvPr/>
        </p:nvSpPr>
        <p:spPr>
          <a:xfrm>
            <a:off x="0" y="4293096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7" name="Google Shape;797;p163" descr="D:\miim - world\miim - work\miim - corp id's\SWM - POLARIX - 13.11.17\P - Paint Files\Flare 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176" y="0"/>
            <a:ext cx="637482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163"/>
          <p:cNvSpPr/>
          <p:nvPr/>
        </p:nvSpPr>
        <p:spPr>
          <a:xfrm>
            <a:off x="0" y="-1"/>
            <a:ext cx="12192000" cy="119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7496" y="418486"/>
            <a:ext cx="693119" cy="3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163"/>
          <p:cNvGrpSpPr/>
          <p:nvPr/>
        </p:nvGrpSpPr>
        <p:grpSpPr>
          <a:xfrm>
            <a:off x="7028001" y="3652151"/>
            <a:ext cx="3919701" cy="713167"/>
            <a:chOff x="3049588" y="9196388"/>
            <a:chExt cx="6875462" cy="1250950"/>
          </a:xfrm>
        </p:grpSpPr>
        <p:sp>
          <p:nvSpPr>
            <p:cNvPr id="801" name="Google Shape;801;p163"/>
            <p:cNvSpPr/>
            <p:nvPr/>
          </p:nvSpPr>
          <p:spPr>
            <a:xfrm>
              <a:off x="3049588" y="9196388"/>
              <a:ext cx="1017587" cy="1250950"/>
            </a:xfrm>
            <a:custGeom>
              <a:avLst/>
              <a:gdLst/>
              <a:ahLst/>
              <a:cxnLst/>
              <a:rect l="l" t="t" r="r" b="b"/>
              <a:pathLst>
                <a:path w="270" h="331" extrusionOk="0">
                  <a:moveTo>
                    <a:pt x="211" y="331"/>
                  </a:moveTo>
                  <a:cubicBezTo>
                    <a:pt x="211" y="320"/>
                    <a:pt x="202" y="289"/>
                    <a:pt x="175" y="287"/>
                  </a:cubicBezTo>
                  <a:cubicBezTo>
                    <a:pt x="163" y="290"/>
                    <a:pt x="150" y="294"/>
                    <a:pt x="124" y="294"/>
                  </a:cubicBezTo>
                  <a:cubicBezTo>
                    <a:pt x="88" y="294"/>
                    <a:pt x="67" y="286"/>
                    <a:pt x="52" y="278"/>
                  </a:cubicBezTo>
                  <a:cubicBezTo>
                    <a:pt x="14" y="257"/>
                    <a:pt x="0" y="228"/>
                    <a:pt x="0" y="153"/>
                  </a:cubicBezTo>
                  <a:cubicBezTo>
                    <a:pt x="0" y="40"/>
                    <a:pt x="41" y="0"/>
                    <a:pt x="132" y="0"/>
                  </a:cubicBezTo>
                  <a:cubicBezTo>
                    <a:pt x="214" y="0"/>
                    <a:pt x="256" y="32"/>
                    <a:pt x="256" y="136"/>
                  </a:cubicBezTo>
                  <a:cubicBezTo>
                    <a:pt x="256" y="209"/>
                    <a:pt x="244" y="243"/>
                    <a:pt x="221" y="263"/>
                  </a:cubicBezTo>
                  <a:cubicBezTo>
                    <a:pt x="266" y="271"/>
                    <a:pt x="270" y="319"/>
                    <a:pt x="270" y="331"/>
                  </a:cubicBezTo>
                  <a:lnTo>
                    <a:pt x="211" y="331"/>
                  </a:lnTo>
                  <a:close/>
                  <a:moveTo>
                    <a:pt x="130" y="37"/>
                  </a:moveTo>
                  <a:cubicBezTo>
                    <a:pt x="78" y="37"/>
                    <a:pt x="75" y="96"/>
                    <a:pt x="75" y="154"/>
                  </a:cubicBezTo>
                  <a:cubicBezTo>
                    <a:pt x="75" y="233"/>
                    <a:pt x="90" y="256"/>
                    <a:pt x="127" y="256"/>
                  </a:cubicBezTo>
                  <a:cubicBezTo>
                    <a:pt x="165" y="256"/>
                    <a:pt x="182" y="231"/>
                    <a:pt x="182" y="143"/>
                  </a:cubicBezTo>
                  <a:cubicBezTo>
                    <a:pt x="182" y="87"/>
                    <a:pt x="180" y="37"/>
                    <a:pt x="130" y="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63"/>
            <p:cNvSpPr/>
            <p:nvPr/>
          </p:nvSpPr>
          <p:spPr>
            <a:xfrm>
              <a:off x="4162425" y="9528175"/>
              <a:ext cx="711200" cy="766763"/>
            </a:xfrm>
            <a:custGeom>
              <a:avLst/>
              <a:gdLst/>
              <a:ahLst/>
              <a:cxnLst/>
              <a:rect l="l" t="t" r="r" b="b"/>
              <a:pathLst>
                <a:path w="189" h="203" extrusionOk="0">
                  <a:moveTo>
                    <a:pt x="125" y="199"/>
                  </a:moveTo>
                  <a:cubicBezTo>
                    <a:pt x="125" y="177"/>
                    <a:pt x="125" y="177"/>
                    <a:pt x="125" y="177"/>
                  </a:cubicBezTo>
                  <a:cubicBezTo>
                    <a:pt x="114" y="187"/>
                    <a:pt x="95" y="203"/>
                    <a:pt x="58" y="203"/>
                  </a:cubicBezTo>
                  <a:cubicBezTo>
                    <a:pt x="24" y="203"/>
                    <a:pt x="0" y="187"/>
                    <a:pt x="0" y="1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4" y="155"/>
                    <a:pt x="70" y="170"/>
                    <a:pt x="93" y="170"/>
                  </a:cubicBezTo>
                  <a:cubicBezTo>
                    <a:pt x="108" y="170"/>
                    <a:pt x="125" y="161"/>
                    <a:pt x="125" y="137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199"/>
                    <a:pt x="189" y="199"/>
                    <a:pt x="189" y="199"/>
                  </a:cubicBezTo>
                  <a:lnTo>
                    <a:pt x="125" y="1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63"/>
            <p:cNvSpPr/>
            <p:nvPr/>
          </p:nvSpPr>
          <p:spPr>
            <a:xfrm>
              <a:off x="5013325" y="9510713"/>
              <a:ext cx="742950" cy="792163"/>
            </a:xfrm>
            <a:custGeom>
              <a:avLst/>
              <a:gdLst/>
              <a:ahLst/>
              <a:cxnLst/>
              <a:rect l="l" t="t" r="r" b="b"/>
              <a:pathLst>
                <a:path w="197" h="210" extrusionOk="0">
                  <a:moveTo>
                    <a:pt x="66" y="109"/>
                  </a:moveTo>
                  <a:cubicBezTo>
                    <a:pt x="66" y="116"/>
                    <a:pt x="66" y="116"/>
                    <a:pt x="66" y="116"/>
                  </a:cubicBezTo>
                  <a:cubicBezTo>
                    <a:pt x="66" y="143"/>
                    <a:pt x="68" y="179"/>
                    <a:pt x="101" y="179"/>
                  </a:cubicBezTo>
                  <a:cubicBezTo>
                    <a:pt x="133" y="179"/>
                    <a:pt x="135" y="149"/>
                    <a:pt x="135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77"/>
                    <a:pt x="169" y="210"/>
                    <a:pt x="100" y="210"/>
                  </a:cubicBezTo>
                  <a:cubicBezTo>
                    <a:pt x="19" y="210"/>
                    <a:pt x="0" y="166"/>
                    <a:pt x="0" y="108"/>
                  </a:cubicBezTo>
                  <a:cubicBezTo>
                    <a:pt x="0" y="21"/>
                    <a:pt x="48" y="0"/>
                    <a:pt x="103" y="0"/>
                  </a:cubicBezTo>
                  <a:cubicBezTo>
                    <a:pt x="188" y="0"/>
                    <a:pt x="197" y="54"/>
                    <a:pt x="197" y="93"/>
                  </a:cubicBezTo>
                  <a:cubicBezTo>
                    <a:pt x="197" y="109"/>
                    <a:pt x="197" y="109"/>
                    <a:pt x="197" y="109"/>
                  </a:cubicBezTo>
                  <a:lnTo>
                    <a:pt x="66" y="109"/>
                  </a:lnTo>
                  <a:close/>
                  <a:moveTo>
                    <a:pt x="134" y="82"/>
                  </a:moveTo>
                  <a:cubicBezTo>
                    <a:pt x="134" y="61"/>
                    <a:pt x="131" y="30"/>
                    <a:pt x="102" y="30"/>
                  </a:cubicBezTo>
                  <a:cubicBezTo>
                    <a:pt x="82" y="30"/>
                    <a:pt x="68" y="45"/>
                    <a:pt x="66" y="82"/>
                  </a:cubicBezTo>
                  <a:lnTo>
                    <a:pt x="134" y="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63"/>
            <p:cNvSpPr/>
            <p:nvPr/>
          </p:nvSpPr>
          <p:spPr>
            <a:xfrm>
              <a:off x="5854700" y="9510713"/>
              <a:ext cx="663575" cy="792163"/>
            </a:xfrm>
            <a:custGeom>
              <a:avLst/>
              <a:gdLst/>
              <a:ahLst/>
              <a:cxnLst/>
              <a:rect l="l" t="t" r="r" b="b"/>
              <a:pathLst>
                <a:path w="176" h="210" extrusionOk="0">
                  <a:moveTo>
                    <a:pt x="172" y="60"/>
                  </a:moveTo>
                  <a:cubicBezTo>
                    <a:pt x="172" y="60"/>
                    <a:pt x="130" y="59"/>
                    <a:pt x="117" y="59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47"/>
                    <a:pt x="113" y="29"/>
                    <a:pt x="89" y="29"/>
                  </a:cubicBezTo>
                  <a:cubicBezTo>
                    <a:pt x="76" y="29"/>
                    <a:pt x="62" y="35"/>
                    <a:pt x="62" y="51"/>
                  </a:cubicBezTo>
                  <a:cubicBezTo>
                    <a:pt x="62" y="67"/>
                    <a:pt x="83" y="73"/>
                    <a:pt x="96" y="76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47" y="88"/>
                    <a:pt x="176" y="101"/>
                    <a:pt x="176" y="143"/>
                  </a:cubicBezTo>
                  <a:cubicBezTo>
                    <a:pt x="176" y="190"/>
                    <a:pt x="140" y="210"/>
                    <a:pt x="86" y="210"/>
                  </a:cubicBezTo>
                  <a:cubicBezTo>
                    <a:pt x="56" y="210"/>
                    <a:pt x="0" y="206"/>
                    <a:pt x="0" y="151"/>
                  </a:cubicBezTo>
                  <a:cubicBezTo>
                    <a:pt x="0" y="149"/>
                    <a:pt x="0" y="145"/>
                    <a:pt x="0" y="145"/>
                  </a:cubicBezTo>
                  <a:cubicBezTo>
                    <a:pt x="3" y="145"/>
                    <a:pt x="59" y="146"/>
                    <a:pt x="59" y="146"/>
                  </a:cubicBezTo>
                  <a:cubicBezTo>
                    <a:pt x="59" y="149"/>
                    <a:pt x="59" y="149"/>
                    <a:pt x="59" y="149"/>
                  </a:cubicBezTo>
                  <a:cubicBezTo>
                    <a:pt x="59" y="165"/>
                    <a:pt x="66" y="180"/>
                    <a:pt x="92" y="180"/>
                  </a:cubicBezTo>
                  <a:cubicBezTo>
                    <a:pt x="107" y="180"/>
                    <a:pt x="119" y="172"/>
                    <a:pt x="119" y="155"/>
                  </a:cubicBezTo>
                  <a:cubicBezTo>
                    <a:pt x="119" y="136"/>
                    <a:pt x="101" y="132"/>
                    <a:pt x="87" y="128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41" y="117"/>
                    <a:pt x="4" y="107"/>
                    <a:pt x="4" y="65"/>
                  </a:cubicBezTo>
                  <a:cubicBezTo>
                    <a:pt x="4" y="23"/>
                    <a:pt x="34" y="0"/>
                    <a:pt x="89" y="0"/>
                  </a:cubicBezTo>
                  <a:cubicBezTo>
                    <a:pt x="132" y="0"/>
                    <a:pt x="172" y="10"/>
                    <a:pt x="172" y="57"/>
                  </a:cubicBezTo>
                  <a:lnTo>
                    <a:pt x="172" y="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63"/>
            <p:cNvSpPr/>
            <p:nvPr/>
          </p:nvSpPr>
          <p:spPr>
            <a:xfrm>
              <a:off x="6562725" y="9332913"/>
              <a:ext cx="482600" cy="958850"/>
            </a:xfrm>
            <a:custGeom>
              <a:avLst/>
              <a:gdLst/>
              <a:ahLst/>
              <a:cxnLst/>
              <a:rect l="l" t="t" r="r" b="b"/>
              <a:pathLst>
                <a:path w="128" h="254" extrusionOk="0">
                  <a:moveTo>
                    <a:pt x="90" y="182"/>
                  </a:moveTo>
                  <a:cubicBezTo>
                    <a:pt x="90" y="204"/>
                    <a:pt x="93" y="216"/>
                    <a:pt x="113" y="216"/>
                  </a:cubicBezTo>
                  <a:cubicBezTo>
                    <a:pt x="120" y="216"/>
                    <a:pt x="125" y="214"/>
                    <a:pt x="128" y="213"/>
                  </a:cubicBezTo>
                  <a:cubicBezTo>
                    <a:pt x="128" y="248"/>
                    <a:pt x="128" y="248"/>
                    <a:pt x="128" y="248"/>
                  </a:cubicBezTo>
                  <a:cubicBezTo>
                    <a:pt x="121" y="250"/>
                    <a:pt x="105" y="254"/>
                    <a:pt x="86" y="254"/>
                  </a:cubicBezTo>
                  <a:cubicBezTo>
                    <a:pt x="59" y="254"/>
                    <a:pt x="44" y="246"/>
                    <a:pt x="37" y="237"/>
                  </a:cubicBezTo>
                  <a:cubicBezTo>
                    <a:pt x="28" y="226"/>
                    <a:pt x="26" y="213"/>
                    <a:pt x="26" y="185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3" y="80"/>
                    <a:pt x="123" y="80"/>
                    <a:pt x="123" y="80"/>
                  </a:cubicBezTo>
                  <a:cubicBezTo>
                    <a:pt x="90" y="80"/>
                    <a:pt x="90" y="80"/>
                    <a:pt x="90" y="80"/>
                  </a:cubicBezTo>
                  <a:lnTo>
                    <a:pt x="90" y="1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63"/>
            <p:cNvSpPr/>
            <p:nvPr/>
          </p:nvSpPr>
          <p:spPr>
            <a:xfrm>
              <a:off x="7143750" y="9226550"/>
              <a:ext cx="244475" cy="1054100"/>
            </a:xfrm>
            <a:custGeom>
              <a:avLst/>
              <a:gdLst/>
              <a:ahLst/>
              <a:cxnLst/>
              <a:rect l="l" t="t" r="r" b="b"/>
              <a:pathLst>
                <a:path w="154" h="664" extrusionOk="0">
                  <a:moveTo>
                    <a:pt x="0" y="119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54" y="119"/>
                  </a:lnTo>
                  <a:lnTo>
                    <a:pt x="0" y="119"/>
                  </a:lnTo>
                  <a:close/>
                  <a:moveTo>
                    <a:pt x="0" y="664"/>
                  </a:moveTo>
                  <a:lnTo>
                    <a:pt x="0" y="190"/>
                  </a:lnTo>
                  <a:lnTo>
                    <a:pt x="154" y="190"/>
                  </a:lnTo>
                  <a:lnTo>
                    <a:pt x="154" y="664"/>
                  </a:lnTo>
                  <a:lnTo>
                    <a:pt x="0" y="6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63"/>
            <p:cNvSpPr/>
            <p:nvPr/>
          </p:nvSpPr>
          <p:spPr>
            <a:xfrm>
              <a:off x="7519988" y="9510713"/>
              <a:ext cx="773112" cy="792163"/>
            </a:xfrm>
            <a:custGeom>
              <a:avLst/>
              <a:gdLst/>
              <a:ahLst/>
              <a:cxnLst/>
              <a:rect l="l" t="t" r="r" b="b"/>
              <a:pathLst>
                <a:path w="205" h="210" extrusionOk="0">
                  <a:moveTo>
                    <a:pt x="102" y="210"/>
                  </a:moveTo>
                  <a:cubicBezTo>
                    <a:pt x="22" y="210"/>
                    <a:pt x="0" y="168"/>
                    <a:pt x="0" y="110"/>
                  </a:cubicBezTo>
                  <a:cubicBezTo>
                    <a:pt x="0" y="64"/>
                    <a:pt x="7" y="0"/>
                    <a:pt x="107" y="0"/>
                  </a:cubicBezTo>
                  <a:cubicBezTo>
                    <a:pt x="197" y="0"/>
                    <a:pt x="205" y="53"/>
                    <a:pt x="205" y="102"/>
                  </a:cubicBezTo>
                  <a:cubicBezTo>
                    <a:pt x="205" y="181"/>
                    <a:pt x="170" y="210"/>
                    <a:pt x="102" y="210"/>
                  </a:cubicBezTo>
                  <a:close/>
                  <a:moveTo>
                    <a:pt x="139" y="96"/>
                  </a:moveTo>
                  <a:cubicBezTo>
                    <a:pt x="139" y="52"/>
                    <a:pt x="130" y="30"/>
                    <a:pt x="104" y="30"/>
                  </a:cubicBezTo>
                  <a:cubicBezTo>
                    <a:pt x="80" y="30"/>
                    <a:pt x="66" y="48"/>
                    <a:pt x="66" y="102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53"/>
                    <a:pt x="73" y="179"/>
                    <a:pt x="102" y="179"/>
                  </a:cubicBezTo>
                  <a:cubicBezTo>
                    <a:pt x="130" y="179"/>
                    <a:pt x="139" y="153"/>
                    <a:pt x="139" y="109"/>
                  </a:cubicBezTo>
                  <a:lnTo>
                    <a:pt x="139" y="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63"/>
            <p:cNvSpPr/>
            <p:nvPr/>
          </p:nvSpPr>
          <p:spPr>
            <a:xfrm>
              <a:off x="8424863" y="9513888"/>
              <a:ext cx="712787" cy="766763"/>
            </a:xfrm>
            <a:custGeom>
              <a:avLst/>
              <a:gdLst/>
              <a:ahLst/>
              <a:cxnLst/>
              <a:rect l="l" t="t" r="r" b="b"/>
              <a:pathLst>
                <a:path w="189" h="203" extrusionOk="0">
                  <a:moveTo>
                    <a:pt x="125" y="203"/>
                  </a:moveTo>
                  <a:cubicBezTo>
                    <a:pt x="125" y="75"/>
                    <a:pt x="125" y="75"/>
                    <a:pt x="125" y="75"/>
                  </a:cubicBezTo>
                  <a:cubicBezTo>
                    <a:pt x="125" y="48"/>
                    <a:pt x="119" y="34"/>
                    <a:pt x="97" y="34"/>
                  </a:cubicBezTo>
                  <a:cubicBezTo>
                    <a:pt x="83" y="34"/>
                    <a:pt x="65" y="41"/>
                    <a:pt x="65" y="66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79" y="15"/>
                    <a:pt x="97" y="0"/>
                    <a:pt x="131" y="0"/>
                  </a:cubicBezTo>
                  <a:cubicBezTo>
                    <a:pt x="147" y="0"/>
                    <a:pt x="189" y="4"/>
                    <a:pt x="189" y="60"/>
                  </a:cubicBezTo>
                  <a:cubicBezTo>
                    <a:pt x="189" y="203"/>
                    <a:pt x="189" y="203"/>
                    <a:pt x="189" y="203"/>
                  </a:cubicBezTo>
                  <a:lnTo>
                    <a:pt x="125" y="2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63"/>
            <p:cNvSpPr/>
            <p:nvPr/>
          </p:nvSpPr>
          <p:spPr>
            <a:xfrm>
              <a:off x="9261475" y="9510713"/>
              <a:ext cx="663575" cy="792163"/>
            </a:xfrm>
            <a:custGeom>
              <a:avLst/>
              <a:gdLst/>
              <a:ahLst/>
              <a:cxnLst/>
              <a:rect l="l" t="t" r="r" b="b"/>
              <a:pathLst>
                <a:path w="176" h="210" extrusionOk="0">
                  <a:moveTo>
                    <a:pt x="172" y="60"/>
                  </a:moveTo>
                  <a:cubicBezTo>
                    <a:pt x="172" y="60"/>
                    <a:pt x="130" y="59"/>
                    <a:pt x="117" y="59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47"/>
                    <a:pt x="113" y="29"/>
                    <a:pt x="89" y="29"/>
                  </a:cubicBezTo>
                  <a:cubicBezTo>
                    <a:pt x="76" y="29"/>
                    <a:pt x="62" y="35"/>
                    <a:pt x="62" y="51"/>
                  </a:cubicBezTo>
                  <a:cubicBezTo>
                    <a:pt x="62" y="67"/>
                    <a:pt x="83" y="73"/>
                    <a:pt x="96" y="76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47" y="88"/>
                    <a:pt x="176" y="101"/>
                    <a:pt x="176" y="143"/>
                  </a:cubicBezTo>
                  <a:cubicBezTo>
                    <a:pt x="176" y="190"/>
                    <a:pt x="140" y="210"/>
                    <a:pt x="86" y="210"/>
                  </a:cubicBezTo>
                  <a:cubicBezTo>
                    <a:pt x="56" y="210"/>
                    <a:pt x="0" y="206"/>
                    <a:pt x="0" y="151"/>
                  </a:cubicBezTo>
                  <a:cubicBezTo>
                    <a:pt x="0" y="149"/>
                    <a:pt x="0" y="145"/>
                    <a:pt x="0" y="145"/>
                  </a:cubicBezTo>
                  <a:cubicBezTo>
                    <a:pt x="3" y="145"/>
                    <a:pt x="59" y="146"/>
                    <a:pt x="59" y="146"/>
                  </a:cubicBezTo>
                  <a:cubicBezTo>
                    <a:pt x="59" y="149"/>
                    <a:pt x="59" y="149"/>
                    <a:pt x="59" y="149"/>
                  </a:cubicBezTo>
                  <a:cubicBezTo>
                    <a:pt x="59" y="165"/>
                    <a:pt x="66" y="180"/>
                    <a:pt x="92" y="180"/>
                  </a:cubicBezTo>
                  <a:cubicBezTo>
                    <a:pt x="107" y="180"/>
                    <a:pt x="119" y="172"/>
                    <a:pt x="119" y="155"/>
                  </a:cubicBezTo>
                  <a:cubicBezTo>
                    <a:pt x="119" y="136"/>
                    <a:pt x="101" y="132"/>
                    <a:pt x="87" y="128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41" y="117"/>
                    <a:pt x="4" y="107"/>
                    <a:pt x="4" y="65"/>
                  </a:cubicBezTo>
                  <a:cubicBezTo>
                    <a:pt x="4" y="23"/>
                    <a:pt x="34" y="0"/>
                    <a:pt x="89" y="0"/>
                  </a:cubicBezTo>
                  <a:cubicBezTo>
                    <a:pt x="132" y="0"/>
                    <a:pt x="172" y="10"/>
                    <a:pt x="172" y="57"/>
                  </a:cubicBezTo>
                  <a:lnTo>
                    <a:pt x="172" y="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163"/>
          <p:cNvGrpSpPr/>
          <p:nvPr/>
        </p:nvGrpSpPr>
        <p:grpSpPr>
          <a:xfrm>
            <a:off x="7168200" y="2779976"/>
            <a:ext cx="3638829" cy="619182"/>
            <a:chOff x="3153198" y="-1465338"/>
            <a:chExt cx="6362701" cy="1082676"/>
          </a:xfrm>
        </p:grpSpPr>
        <p:sp>
          <p:nvSpPr>
            <p:cNvPr id="811" name="Google Shape;811;p163"/>
            <p:cNvSpPr/>
            <p:nvPr/>
          </p:nvSpPr>
          <p:spPr>
            <a:xfrm>
              <a:off x="3153198" y="-1465338"/>
              <a:ext cx="144600" cy="1068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63"/>
            <p:cNvSpPr/>
            <p:nvPr/>
          </p:nvSpPr>
          <p:spPr>
            <a:xfrm>
              <a:off x="3523086" y="-1168475"/>
              <a:ext cx="595313" cy="771525"/>
            </a:xfrm>
            <a:custGeom>
              <a:avLst/>
              <a:gdLst/>
              <a:ahLst/>
              <a:cxnLst/>
              <a:rect l="l" t="t" r="r" b="b"/>
              <a:pathLst>
                <a:path w="158" h="203" extrusionOk="0">
                  <a:moveTo>
                    <a:pt x="124" y="203"/>
                  </a:moveTo>
                  <a:cubicBezTo>
                    <a:pt x="124" y="79"/>
                    <a:pt x="124" y="79"/>
                    <a:pt x="124" y="79"/>
                  </a:cubicBezTo>
                  <a:cubicBezTo>
                    <a:pt x="124" y="56"/>
                    <a:pt x="122" y="43"/>
                    <a:pt x="112" y="33"/>
                  </a:cubicBezTo>
                  <a:cubicBezTo>
                    <a:pt x="102" y="22"/>
                    <a:pt x="89" y="22"/>
                    <a:pt x="84" y="22"/>
                  </a:cubicBezTo>
                  <a:cubicBezTo>
                    <a:pt x="56" y="22"/>
                    <a:pt x="34" y="39"/>
                    <a:pt x="34" y="68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43" y="18"/>
                    <a:pt x="64" y="0"/>
                    <a:pt x="99" y="0"/>
                  </a:cubicBezTo>
                  <a:cubicBezTo>
                    <a:pt x="104" y="0"/>
                    <a:pt x="118" y="0"/>
                    <a:pt x="132" y="8"/>
                  </a:cubicBezTo>
                  <a:cubicBezTo>
                    <a:pt x="156" y="21"/>
                    <a:pt x="158" y="44"/>
                    <a:pt x="158" y="68"/>
                  </a:cubicBezTo>
                  <a:cubicBezTo>
                    <a:pt x="158" y="203"/>
                    <a:pt x="158" y="203"/>
                    <a:pt x="158" y="203"/>
                  </a:cubicBezTo>
                  <a:lnTo>
                    <a:pt x="124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63"/>
            <p:cNvSpPr/>
            <p:nvPr/>
          </p:nvSpPr>
          <p:spPr>
            <a:xfrm>
              <a:off x="4239048" y="-1339925"/>
              <a:ext cx="425450" cy="957263"/>
            </a:xfrm>
            <a:custGeom>
              <a:avLst/>
              <a:gdLst/>
              <a:ahLst/>
              <a:cxnLst/>
              <a:rect l="l" t="t" r="r" b="b"/>
              <a:pathLst>
                <a:path w="113" h="252" extrusionOk="0">
                  <a:moveTo>
                    <a:pt x="65" y="190"/>
                  </a:moveTo>
                  <a:cubicBezTo>
                    <a:pt x="65" y="211"/>
                    <a:pt x="67" y="227"/>
                    <a:pt x="90" y="227"/>
                  </a:cubicBezTo>
                  <a:cubicBezTo>
                    <a:pt x="101" y="227"/>
                    <a:pt x="110" y="223"/>
                    <a:pt x="113" y="222"/>
                  </a:cubicBezTo>
                  <a:cubicBezTo>
                    <a:pt x="113" y="245"/>
                    <a:pt x="113" y="245"/>
                    <a:pt x="113" y="245"/>
                  </a:cubicBezTo>
                  <a:cubicBezTo>
                    <a:pt x="106" y="248"/>
                    <a:pt x="93" y="252"/>
                    <a:pt x="76" y="252"/>
                  </a:cubicBezTo>
                  <a:cubicBezTo>
                    <a:pt x="71" y="252"/>
                    <a:pt x="57" y="252"/>
                    <a:pt x="45" y="243"/>
                  </a:cubicBezTo>
                  <a:cubicBezTo>
                    <a:pt x="31" y="233"/>
                    <a:pt x="30" y="221"/>
                    <a:pt x="30" y="189"/>
                  </a:cubicBezTo>
                  <a:cubicBezTo>
                    <a:pt x="30" y="189"/>
                    <a:pt x="30" y="84"/>
                    <a:pt x="3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65" y="70"/>
                    <a:pt x="65" y="70"/>
                    <a:pt x="65" y="70"/>
                  </a:cubicBezTo>
                  <a:lnTo>
                    <a:pt x="65" y="1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63"/>
            <p:cNvSpPr/>
            <p:nvPr/>
          </p:nvSpPr>
          <p:spPr>
            <a:xfrm>
              <a:off x="4724823" y="-1168475"/>
              <a:ext cx="638175" cy="785813"/>
            </a:xfrm>
            <a:custGeom>
              <a:avLst/>
              <a:gdLst/>
              <a:ahLst/>
              <a:cxnLst/>
              <a:rect l="l" t="t" r="r" b="b"/>
              <a:pathLst>
                <a:path w="169" h="207" extrusionOk="0">
                  <a:moveTo>
                    <a:pt x="36" y="105"/>
                  </a:moveTo>
                  <a:cubicBezTo>
                    <a:pt x="36" y="130"/>
                    <a:pt x="37" y="185"/>
                    <a:pt x="89" y="185"/>
                  </a:cubicBezTo>
                  <a:cubicBezTo>
                    <a:pt x="101" y="185"/>
                    <a:pt x="132" y="180"/>
                    <a:pt x="134" y="142"/>
                  </a:cubicBezTo>
                  <a:cubicBezTo>
                    <a:pt x="168" y="142"/>
                    <a:pt x="168" y="142"/>
                    <a:pt x="168" y="142"/>
                  </a:cubicBezTo>
                  <a:cubicBezTo>
                    <a:pt x="168" y="176"/>
                    <a:pt x="141" y="207"/>
                    <a:pt x="87" y="207"/>
                  </a:cubicBezTo>
                  <a:cubicBezTo>
                    <a:pt x="24" y="207"/>
                    <a:pt x="0" y="167"/>
                    <a:pt x="0" y="109"/>
                  </a:cubicBezTo>
                  <a:cubicBezTo>
                    <a:pt x="0" y="45"/>
                    <a:pt x="26" y="0"/>
                    <a:pt x="89" y="0"/>
                  </a:cubicBezTo>
                  <a:cubicBezTo>
                    <a:pt x="140" y="0"/>
                    <a:pt x="169" y="29"/>
                    <a:pt x="169" y="93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36" y="103"/>
                    <a:pt x="36" y="103"/>
                    <a:pt x="36" y="103"/>
                  </a:cubicBezTo>
                  <a:lnTo>
                    <a:pt x="36" y="105"/>
                  </a:lnTo>
                  <a:close/>
                  <a:moveTo>
                    <a:pt x="135" y="82"/>
                  </a:moveTo>
                  <a:cubicBezTo>
                    <a:pt x="135" y="70"/>
                    <a:pt x="134" y="22"/>
                    <a:pt x="90" y="22"/>
                  </a:cubicBezTo>
                  <a:cubicBezTo>
                    <a:pt x="61" y="22"/>
                    <a:pt x="40" y="43"/>
                    <a:pt x="38" y="82"/>
                  </a:cubicBezTo>
                  <a:lnTo>
                    <a:pt x="135" y="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63"/>
            <p:cNvSpPr/>
            <p:nvPr/>
          </p:nvSpPr>
          <p:spPr>
            <a:xfrm>
              <a:off x="5524923" y="-1165300"/>
              <a:ext cx="403225" cy="768350"/>
            </a:xfrm>
            <a:custGeom>
              <a:avLst/>
              <a:gdLst/>
              <a:ahLst/>
              <a:cxnLst/>
              <a:rect l="l" t="t" r="r" b="b"/>
              <a:pathLst>
                <a:path w="107" h="202" extrusionOk="0">
                  <a:moveTo>
                    <a:pt x="0" y="20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9" y="23"/>
                    <a:pt x="55" y="0"/>
                    <a:pt x="83" y="0"/>
                  </a:cubicBezTo>
                  <a:cubicBezTo>
                    <a:pt x="96" y="0"/>
                    <a:pt x="102" y="4"/>
                    <a:pt x="107" y="7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2" y="35"/>
                    <a:pt x="91" y="27"/>
                    <a:pt x="74" y="27"/>
                  </a:cubicBezTo>
                  <a:cubicBezTo>
                    <a:pt x="39" y="27"/>
                    <a:pt x="35" y="54"/>
                    <a:pt x="35" y="65"/>
                  </a:cubicBezTo>
                  <a:cubicBezTo>
                    <a:pt x="35" y="202"/>
                    <a:pt x="35" y="202"/>
                    <a:pt x="35" y="202"/>
                  </a:cubicBezTo>
                  <a:lnTo>
                    <a:pt x="0" y="2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63"/>
            <p:cNvSpPr/>
            <p:nvPr/>
          </p:nvSpPr>
          <p:spPr>
            <a:xfrm>
              <a:off x="5972598" y="-1168475"/>
              <a:ext cx="622300" cy="785813"/>
            </a:xfrm>
            <a:custGeom>
              <a:avLst/>
              <a:gdLst/>
              <a:ahLst/>
              <a:cxnLst/>
              <a:rect l="l" t="t" r="r" b="b"/>
              <a:pathLst>
                <a:path w="165" h="207" extrusionOk="0">
                  <a:moveTo>
                    <a:pt x="138" y="203"/>
                  </a:moveTo>
                  <a:cubicBezTo>
                    <a:pt x="125" y="203"/>
                    <a:pt x="122" y="199"/>
                    <a:pt x="122" y="187"/>
                  </a:cubicBezTo>
                  <a:cubicBezTo>
                    <a:pt x="122" y="182"/>
                    <a:pt x="122" y="182"/>
                    <a:pt x="122" y="182"/>
                  </a:cubicBezTo>
                  <a:cubicBezTo>
                    <a:pt x="105" y="201"/>
                    <a:pt x="82" y="207"/>
                    <a:pt x="63" y="207"/>
                  </a:cubicBezTo>
                  <a:cubicBezTo>
                    <a:pt x="25" y="207"/>
                    <a:pt x="0" y="188"/>
                    <a:pt x="0" y="150"/>
                  </a:cubicBezTo>
                  <a:cubicBezTo>
                    <a:pt x="0" y="123"/>
                    <a:pt x="16" y="108"/>
                    <a:pt x="26" y="103"/>
                  </a:cubicBezTo>
                  <a:cubicBezTo>
                    <a:pt x="39" y="96"/>
                    <a:pt x="58" y="89"/>
                    <a:pt x="122" y="83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35"/>
                    <a:pt x="111" y="22"/>
                    <a:pt x="84" y="22"/>
                  </a:cubicBezTo>
                  <a:cubicBezTo>
                    <a:pt x="72" y="22"/>
                    <a:pt x="40" y="24"/>
                    <a:pt x="40" y="65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14"/>
                    <a:pt x="48" y="0"/>
                    <a:pt x="86" y="0"/>
                  </a:cubicBezTo>
                  <a:cubicBezTo>
                    <a:pt x="118" y="0"/>
                    <a:pt x="137" y="9"/>
                    <a:pt x="146" y="23"/>
                  </a:cubicBezTo>
                  <a:cubicBezTo>
                    <a:pt x="154" y="33"/>
                    <a:pt x="155" y="50"/>
                    <a:pt x="155" y="66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5" y="189"/>
                    <a:pt x="157" y="197"/>
                    <a:pt x="165" y="199"/>
                  </a:cubicBezTo>
                  <a:cubicBezTo>
                    <a:pt x="165" y="203"/>
                    <a:pt x="165" y="203"/>
                    <a:pt x="165" y="203"/>
                  </a:cubicBezTo>
                  <a:lnTo>
                    <a:pt x="138" y="203"/>
                  </a:lnTo>
                  <a:close/>
                  <a:moveTo>
                    <a:pt x="122" y="102"/>
                  </a:moveTo>
                  <a:cubicBezTo>
                    <a:pt x="81" y="107"/>
                    <a:pt x="63" y="111"/>
                    <a:pt x="55" y="117"/>
                  </a:cubicBezTo>
                  <a:cubicBezTo>
                    <a:pt x="41" y="125"/>
                    <a:pt x="37" y="137"/>
                    <a:pt x="37" y="149"/>
                  </a:cubicBezTo>
                  <a:cubicBezTo>
                    <a:pt x="37" y="171"/>
                    <a:pt x="50" y="185"/>
                    <a:pt x="73" y="185"/>
                  </a:cubicBezTo>
                  <a:cubicBezTo>
                    <a:pt x="85" y="185"/>
                    <a:pt x="96" y="182"/>
                    <a:pt x="104" y="176"/>
                  </a:cubicBezTo>
                  <a:cubicBezTo>
                    <a:pt x="121" y="165"/>
                    <a:pt x="122" y="146"/>
                    <a:pt x="122" y="132"/>
                  </a:cubicBezTo>
                  <a:lnTo>
                    <a:pt x="122" y="1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63"/>
            <p:cNvSpPr/>
            <p:nvPr/>
          </p:nvSpPr>
          <p:spPr>
            <a:xfrm>
              <a:off x="6726661" y="-1168475"/>
              <a:ext cx="625475" cy="785813"/>
            </a:xfrm>
            <a:custGeom>
              <a:avLst/>
              <a:gdLst/>
              <a:ahLst/>
              <a:cxnLst/>
              <a:rect l="l" t="t" r="r" b="b"/>
              <a:pathLst>
                <a:path w="166" h="207" extrusionOk="0">
                  <a:moveTo>
                    <a:pt x="133" y="72"/>
                  </a:moveTo>
                  <a:cubicBezTo>
                    <a:pt x="133" y="56"/>
                    <a:pt x="128" y="22"/>
                    <a:pt x="88" y="22"/>
                  </a:cubicBezTo>
                  <a:cubicBezTo>
                    <a:pt x="43" y="22"/>
                    <a:pt x="36" y="73"/>
                    <a:pt x="36" y="105"/>
                  </a:cubicBezTo>
                  <a:cubicBezTo>
                    <a:pt x="36" y="128"/>
                    <a:pt x="39" y="185"/>
                    <a:pt x="86" y="185"/>
                  </a:cubicBezTo>
                  <a:cubicBezTo>
                    <a:pt x="105" y="185"/>
                    <a:pt x="128" y="177"/>
                    <a:pt x="132" y="137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6" y="144"/>
                    <a:pt x="163" y="207"/>
                    <a:pt x="86" y="207"/>
                  </a:cubicBezTo>
                  <a:cubicBezTo>
                    <a:pt x="32" y="207"/>
                    <a:pt x="0" y="175"/>
                    <a:pt x="0" y="105"/>
                  </a:cubicBezTo>
                  <a:cubicBezTo>
                    <a:pt x="0" y="55"/>
                    <a:pt x="18" y="0"/>
                    <a:pt x="89" y="0"/>
                  </a:cubicBezTo>
                  <a:cubicBezTo>
                    <a:pt x="131" y="0"/>
                    <a:pt x="166" y="18"/>
                    <a:pt x="166" y="72"/>
                  </a:cubicBezTo>
                  <a:lnTo>
                    <a:pt x="133" y="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63"/>
            <p:cNvSpPr/>
            <p:nvPr/>
          </p:nvSpPr>
          <p:spPr>
            <a:xfrm>
              <a:off x="7423573" y="-1339925"/>
              <a:ext cx="422275" cy="957263"/>
            </a:xfrm>
            <a:custGeom>
              <a:avLst/>
              <a:gdLst/>
              <a:ahLst/>
              <a:cxnLst/>
              <a:rect l="l" t="t" r="r" b="b"/>
              <a:pathLst>
                <a:path w="112" h="252" extrusionOk="0">
                  <a:moveTo>
                    <a:pt x="64" y="190"/>
                  </a:moveTo>
                  <a:cubicBezTo>
                    <a:pt x="64" y="211"/>
                    <a:pt x="67" y="227"/>
                    <a:pt x="90" y="227"/>
                  </a:cubicBezTo>
                  <a:cubicBezTo>
                    <a:pt x="101" y="227"/>
                    <a:pt x="109" y="223"/>
                    <a:pt x="112" y="222"/>
                  </a:cubicBezTo>
                  <a:cubicBezTo>
                    <a:pt x="112" y="245"/>
                    <a:pt x="112" y="245"/>
                    <a:pt x="112" y="245"/>
                  </a:cubicBezTo>
                  <a:cubicBezTo>
                    <a:pt x="105" y="248"/>
                    <a:pt x="93" y="252"/>
                    <a:pt x="75" y="252"/>
                  </a:cubicBezTo>
                  <a:cubicBezTo>
                    <a:pt x="70" y="252"/>
                    <a:pt x="56" y="252"/>
                    <a:pt x="44" y="243"/>
                  </a:cubicBezTo>
                  <a:cubicBezTo>
                    <a:pt x="30" y="233"/>
                    <a:pt x="29" y="221"/>
                    <a:pt x="29" y="189"/>
                  </a:cubicBezTo>
                  <a:cubicBezTo>
                    <a:pt x="29" y="189"/>
                    <a:pt x="29" y="84"/>
                    <a:pt x="3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64" y="70"/>
                    <a:pt x="64" y="70"/>
                    <a:pt x="64" y="70"/>
                  </a:cubicBezTo>
                  <a:lnTo>
                    <a:pt x="64" y="1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63"/>
            <p:cNvSpPr/>
            <p:nvPr/>
          </p:nvSpPr>
          <p:spPr>
            <a:xfrm>
              <a:off x="7955386" y="-1446288"/>
              <a:ext cx="128588" cy="1049338"/>
            </a:xfrm>
            <a:custGeom>
              <a:avLst/>
              <a:gdLst/>
              <a:ahLst/>
              <a:cxnLst/>
              <a:rect l="l" t="t" r="r" b="b"/>
              <a:pathLst>
                <a:path w="81" h="661" extrusionOk="0">
                  <a:moveTo>
                    <a:pt x="0" y="81"/>
                  </a:moveTo>
                  <a:lnTo>
                    <a:pt x="0" y="0"/>
                  </a:lnTo>
                  <a:lnTo>
                    <a:pt x="81" y="0"/>
                  </a:lnTo>
                  <a:lnTo>
                    <a:pt x="81" y="81"/>
                  </a:lnTo>
                  <a:lnTo>
                    <a:pt x="0" y="81"/>
                  </a:lnTo>
                  <a:close/>
                  <a:moveTo>
                    <a:pt x="0" y="661"/>
                  </a:moveTo>
                  <a:lnTo>
                    <a:pt x="0" y="184"/>
                  </a:lnTo>
                  <a:lnTo>
                    <a:pt x="81" y="184"/>
                  </a:lnTo>
                  <a:lnTo>
                    <a:pt x="81" y="661"/>
                  </a:lnTo>
                  <a:lnTo>
                    <a:pt x="0" y="6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63"/>
            <p:cNvSpPr/>
            <p:nvPr/>
          </p:nvSpPr>
          <p:spPr>
            <a:xfrm>
              <a:off x="8193511" y="-1154188"/>
              <a:ext cx="655638" cy="757238"/>
            </a:xfrm>
            <a:custGeom>
              <a:avLst/>
              <a:gdLst/>
              <a:ahLst/>
              <a:cxnLst/>
              <a:rect l="l" t="t" r="r" b="b"/>
              <a:pathLst>
                <a:path w="413" h="477" extrusionOk="0">
                  <a:moveTo>
                    <a:pt x="242" y="477"/>
                  </a:moveTo>
                  <a:lnTo>
                    <a:pt x="154" y="477"/>
                  </a:lnTo>
                  <a:lnTo>
                    <a:pt x="0" y="0"/>
                  </a:lnTo>
                  <a:lnTo>
                    <a:pt x="87" y="0"/>
                  </a:lnTo>
                  <a:lnTo>
                    <a:pt x="206" y="393"/>
                  </a:lnTo>
                  <a:lnTo>
                    <a:pt x="339" y="0"/>
                  </a:lnTo>
                  <a:lnTo>
                    <a:pt x="413" y="0"/>
                  </a:lnTo>
                  <a:lnTo>
                    <a:pt x="242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63"/>
            <p:cNvSpPr/>
            <p:nvPr/>
          </p:nvSpPr>
          <p:spPr>
            <a:xfrm>
              <a:off x="8879311" y="-1168475"/>
              <a:ext cx="636588" cy="785813"/>
            </a:xfrm>
            <a:custGeom>
              <a:avLst/>
              <a:gdLst/>
              <a:ahLst/>
              <a:cxnLst/>
              <a:rect l="l" t="t" r="r" b="b"/>
              <a:pathLst>
                <a:path w="169" h="207" extrusionOk="0">
                  <a:moveTo>
                    <a:pt x="36" y="105"/>
                  </a:moveTo>
                  <a:cubicBezTo>
                    <a:pt x="36" y="130"/>
                    <a:pt x="37" y="185"/>
                    <a:pt x="88" y="185"/>
                  </a:cubicBezTo>
                  <a:cubicBezTo>
                    <a:pt x="101" y="185"/>
                    <a:pt x="131" y="180"/>
                    <a:pt x="134" y="142"/>
                  </a:cubicBezTo>
                  <a:cubicBezTo>
                    <a:pt x="168" y="142"/>
                    <a:pt x="168" y="142"/>
                    <a:pt x="168" y="142"/>
                  </a:cubicBezTo>
                  <a:cubicBezTo>
                    <a:pt x="168" y="176"/>
                    <a:pt x="140" y="207"/>
                    <a:pt x="86" y="207"/>
                  </a:cubicBezTo>
                  <a:cubicBezTo>
                    <a:pt x="24" y="207"/>
                    <a:pt x="0" y="167"/>
                    <a:pt x="0" y="109"/>
                  </a:cubicBezTo>
                  <a:cubicBezTo>
                    <a:pt x="0" y="45"/>
                    <a:pt x="26" y="0"/>
                    <a:pt x="89" y="0"/>
                  </a:cubicBezTo>
                  <a:cubicBezTo>
                    <a:pt x="140" y="0"/>
                    <a:pt x="169" y="29"/>
                    <a:pt x="169" y="93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36" y="103"/>
                    <a:pt x="36" y="103"/>
                    <a:pt x="36" y="103"/>
                  </a:cubicBezTo>
                  <a:lnTo>
                    <a:pt x="36" y="105"/>
                  </a:lnTo>
                  <a:close/>
                  <a:moveTo>
                    <a:pt x="135" y="82"/>
                  </a:moveTo>
                  <a:cubicBezTo>
                    <a:pt x="134" y="70"/>
                    <a:pt x="133" y="22"/>
                    <a:pt x="89" y="22"/>
                  </a:cubicBezTo>
                  <a:cubicBezTo>
                    <a:pt x="61" y="22"/>
                    <a:pt x="39" y="43"/>
                    <a:pt x="37" y="82"/>
                  </a:cubicBezTo>
                  <a:lnTo>
                    <a:pt x="135" y="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22" name="Google Shape;822;p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0753" y="4609539"/>
            <a:ext cx="1633199" cy="162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63" descr="A picture containing sha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456" y="626143"/>
            <a:ext cx="2593585" cy="345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33301" y="5752960"/>
            <a:ext cx="452684" cy="45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3998" y="4293437"/>
            <a:ext cx="307662" cy="30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1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51660" y="4397245"/>
            <a:ext cx="880658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16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2949" y="4672976"/>
            <a:ext cx="1913528" cy="158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63" descr="Shap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248816" y="4035006"/>
            <a:ext cx="2143235" cy="161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16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791654" y="1507682"/>
            <a:ext cx="2354856" cy="28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16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98032" y="2136274"/>
            <a:ext cx="1285940" cy="172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63" descr="Shape&#10;&#10;Description automatically generated with medium confidenc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70643" y="2856970"/>
            <a:ext cx="1171997" cy="156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73702" y="4513389"/>
            <a:ext cx="1815676" cy="219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6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7171" y="903289"/>
            <a:ext cx="1859166" cy="154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63" descr="Shape, circle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45157" y="1497387"/>
            <a:ext cx="3136176" cy="259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6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542345" y="2464252"/>
            <a:ext cx="2268031" cy="187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6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966276" y="195838"/>
            <a:ext cx="1723277" cy="228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63" descr="A picture containing text, comb, grate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10680001">
            <a:off x="844951" y="2643942"/>
            <a:ext cx="668484" cy="89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6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906505" y="4131503"/>
            <a:ext cx="347903" cy="348713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63"/>
          <p:cNvSpPr/>
          <p:nvPr/>
        </p:nvSpPr>
        <p:spPr>
          <a:xfrm>
            <a:off x="0" y="6430325"/>
            <a:ext cx="12192000" cy="42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163"/>
          <p:cNvSpPr txBox="1"/>
          <p:nvPr/>
        </p:nvSpPr>
        <p:spPr>
          <a:xfrm>
            <a:off x="556998" y="6597352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63"/>
          <p:cNvSpPr txBox="1"/>
          <p:nvPr/>
        </p:nvSpPr>
        <p:spPr>
          <a:xfrm>
            <a:off x="11518701" y="6597352"/>
            <a:ext cx="125100" cy="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6E65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9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eractive Questions">
  <p:cSld name="1_Interactive Questions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64"/>
          <p:cNvSpPr txBox="1">
            <a:spLocks noGrp="1"/>
          </p:cNvSpPr>
          <p:nvPr>
            <p:ph type="body" idx="1"/>
          </p:nvPr>
        </p:nvSpPr>
        <p:spPr>
          <a:xfrm>
            <a:off x="550863" y="1813966"/>
            <a:ext cx="11089800" cy="3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AutoNum type="arabicPeriod"/>
              <a:defRPr/>
            </a:lvl2pPr>
            <a:lvl3pPr marL="1371600" lvl="2" indent="-330200" algn="l">
              <a:lnSpc>
                <a:spcPct val="95000"/>
              </a:lnSpc>
              <a:spcBef>
                <a:spcPts val="3000"/>
              </a:spcBef>
              <a:spcAft>
                <a:spcPts val="0"/>
              </a:spcAft>
              <a:buSzPts val="1600"/>
              <a:buChar char="‒"/>
              <a:defRPr/>
            </a:lvl3pPr>
            <a:lvl4pPr marL="1828800" lvl="3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‒"/>
              <a:defRPr/>
            </a:lvl4pPr>
            <a:lvl5pPr marL="2286000" lvl="4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4" name="Google Shape;844;p164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0853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notes)">
  <p:cSld name="Title and Content (notes)">
    <p:bg>
      <p:bgPr>
        <a:solidFill>
          <a:srgbClr val="FFFFFF"/>
        </a:solidFill>
        <a:effectLst/>
      </p:bgPr>
    </p:bg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65"/>
          <p:cNvSpPr txBox="1">
            <a:spLocks noGrp="1"/>
          </p:cNvSpPr>
          <p:nvPr>
            <p:ph type="title"/>
          </p:nvPr>
        </p:nvSpPr>
        <p:spPr>
          <a:xfrm>
            <a:off x="425450" y="437551"/>
            <a:ext cx="103392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165"/>
          <p:cNvSpPr txBox="1">
            <a:spLocks noGrp="1"/>
          </p:cNvSpPr>
          <p:nvPr>
            <p:ph type="body" idx="1"/>
          </p:nvPr>
        </p:nvSpPr>
        <p:spPr>
          <a:xfrm>
            <a:off x="425450" y="1449389"/>
            <a:ext cx="11334900" cy="44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30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‒"/>
              <a:defRPr/>
            </a:lvl3pPr>
            <a:lvl4pPr marL="1828800" lvl="3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‒"/>
              <a:defRPr/>
            </a:lvl4pPr>
            <a:lvl5pPr marL="2286000" lvl="4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8" name="Google Shape;848;p165"/>
          <p:cNvSpPr txBox="1">
            <a:spLocks noGrp="1"/>
          </p:cNvSpPr>
          <p:nvPr>
            <p:ph type="body" idx="2"/>
          </p:nvPr>
        </p:nvSpPr>
        <p:spPr>
          <a:xfrm>
            <a:off x="2647951" y="6674751"/>
            <a:ext cx="91122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800"/>
            </a:lvl1pPr>
            <a:lvl2pPr marL="914400" lvl="1" indent="-342900" algn="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30200" algn="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‒"/>
              <a:defRPr/>
            </a:lvl3pPr>
            <a:lvl4pPr marL="1828800" lvl="3" indent="-317500" algn="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‒"/>
              <a:defRPr/>
            </a:lvl4pPr>
            <a:lvl5pPr marL="2286000" lvl="4" indent="-317500" algn="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2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508000" y="145431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49105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AF46"/>
              </a:buClr>
              <a:buSzPts val="2200"/>
              <a:buFont typeface="Noto Sans Symbols"/>
              <a:buChar char="▪"/>
              <a:defRPr sz="2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AF46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AF46"/>
              </a:buClr>
              <a:buSzPts val="1800"/>
              <a:buFont typeface="Noto Sans Symbols"/>
              <a:buChar char="❑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AF46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DAF46"/>
              </a:buClr>
              <a:buSzPts val="1400"/>
              <a:buFont typeface="Merriweather Sans"/>
              <a:buChar char="-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508000" y="55312"/>
            <a:ext cx="7737296" cy="949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792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2633472"/>
            <a:ext cx="10680192" cy="1600200"/>
          </a:xfrm>
        </p:spPr>
        <p:txBody>
          <a:bodyPr anchor="ctr">
            <a:noAutofit/>
          </a:bodyPr>
          <a:lstStyle>
            <a:lvl1pPr algn="ctr">
              <a:lnSpc>
                <a:spcPts val="3600"/>
              </a:lnSpc>
              <a:defRPr sz="3600" i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4119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4" y="384048"/>
            <a:ext cx="11362945" cy="868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795468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7"/>
            <a:ext cx="11362944" cy="69494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9354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365992" cy="868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3pPr marL="795468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6"/>
            <a:ext cx="11365992" cy="475488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4992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04" y="1609344"/>
            <a:ext cx="5538216" cy="4498848"/>
          </a:xfrm>
        </p:spPr>
        <p:txBody>
          <a:bodyPr>
            <a:noAutofit/>
          </a:bodyPr>
          <a:lstStyle>
            <a:lvl3pPr marL="795468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236208" y="1609344"/>
            <a:ext cx="5577840" cy="449884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6"/>
            <a:ext cx="11365992" cy="69494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0980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5"/>
            <a:ext cx="11365992" cy="69494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29522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_Abbrev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 sz="1800" b="0"/>
            </a:lvl1pPr>
            <a:lvl3pPr marL="795468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1743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304" y="1673352"/>
            <a:ext cx="9610344" cy="1837944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1000"/>
              </a:spcBef>
              <a:defRPr sz="4400" b="0" i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9304" y="3602736"/>
            <a:ext cx="9610344" cy="1581912"/>
          </a:xfrm>
        </p:spPr>
        <p:txBody>
          <a:bodyPr anchor="b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33032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_Thank You_HemOnc 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304" y="1673352"/>
            <a:ext cx="9610344" cy="1837944"/>
          </a:xfrm>
        </p:spPr>
        <p:txBody>
          <a:bodyPr lIns="91440" tIns="45720" rIns="91440" bIns="45720" anchor="ctr">
            <a:noAutofit/>
          </a:bodyPr>
          <a:lstStyle>
            <a:lvl1pPr algn="ctr">
              <a:spcBef>
                <a:spcPts val="1000"/>
              </a:spcBef>
              <a:defRPr sz="44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" y="4462272"/>
            <a:ext cx="11329416" cy="1581912"/>
          </a:xfrm>
        </p:spPr>
        <p:txBody>
          <a:bodyPr anchor="b">
            <a:norm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 b="0" i="0">
                <a:solidFill>
                  <a:schemeClr val="accent6"/>
                </a:solidFill>
                <a:latin typeface="+mn-lt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42380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0481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1919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719667" y="1604436"/>
            <a:ext cx="11089217" cy="45127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08D0EE8-6479-4001-8D42-625239B19F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4884" y="6605286"/>
            <a:ext cx="1154162" cy="138499"/>
          </a:xfrm>
        </p:spPr>
        <p:txBody>
          <a:bodyPr wrap="none" lIns="0" tIns="0" rIns="0" bIns="0" anchor="b" anchorCtr="0">
            <a:sp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000"/>
            </a:lvl1pPr>
          </a:lstStyle>
          <a:p>
            <a:pPr lvl="0"/>
            <a:r>
              <a:rPr lang="en-US" dirty="0"/>
              <a:t>Click to add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8657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A3777-12E0-3640-B75A-915743D59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9DC69-99D3-5A46-9CB2-BFE495AB1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C8F91-93C3-0B42-9662-07C81230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BB34C-74BC-E24F-BE16-598EFAC5B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79836-E113-BE43-817E-D7DEC7A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7553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853A-5795-4840-8651-08372D21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BABD-430D-C74E-B39B-161AA7F26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089FA-A6CC-EA4A-BF36-6CFC3605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50740-F95A-F14D-B8D1-3F5A531D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B3776-10C4-9740-8951-3BE2EEDE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7298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80FF-7784-8541-9282-F19F94AF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B401F-4794-B244-96A0-C4ADD5556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D54CB-8335-404C-88AD-7D01A750E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902D8-F92F-5F45-A3B8-6D3E357F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FFC76-9ECB-B946-85B4-CD78BC41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883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7ADA-4E14-D34B-A0EC-9522A183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78E50-C611-D841-958B-3DF4D2888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69109-9BAC-174D-8A65-F7BC87E5E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09703-81BD-AC47-9D6B-09C7D3DE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47750-E0CB-5745-8DEE-FA1602BFC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F372A-B63D-9F4E-B287-A8A567F7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808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0A52F-6BF1-9F4A-BB30-CA7FB42B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E7717-198A-4A40-B11A-895330D17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080EB-0A06-2146-98E4-CEA35759A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02D104-A7A2-0E4D-B7FC-67814A934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6367-42CA-624A-88D0-AD1A29694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3C8048-1CE4-E244-BD97-2CE90ECED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EAC8FA-744F-AE4B-BEB0-FD6C6FD8D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593B67-557C-A54F-98C3-60781421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23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67CF9-CEB7-2C49-9FBD-70B44E93B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FEE63-94F1-9B4F-B1F7-CC53BB40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16EAD-E07D-614B-877E-873158D56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5E7DB-0F8F-E44F-ACC1-DFA6E3FA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4474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48F2C-C010-3441-9F51-AD9A95DC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94064-7BD3-1446-8774-EB51AD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8AC89-50C3-5040-8F7D-6DA9EA709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844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6DC7-686A-F745-97AE-71718349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1BD80-86E6-664C-AD3A-70293379B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B4D44-FDE9-A146-BAD4-E718C6C39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7203E-4173-3349-8369-FC3C34C0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4DD91-8C09-5944-B303-8A74FFA3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75B3C-AFCA-B34B-99E2-77EF69BE3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997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D849-9553-FF4D-9E54-790BAC673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9C2CC8-AC1E-7549-81EC-F64DD5FCE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877FB-0BA7-3B4A-8EED-108B2D2E6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B0DF4-678D-D843-A52D-CAE920B0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41D7B-016B-C14A-98EB-544DD24E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55182-E13D-E24C-A8B2-A1BFDE76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2445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60071-0B8B-E243-88DF-6C0977A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F8EA7-756A-7B4A-954C-18907E1DB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C1690-359E-A845-A579-8528C1ABB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C6E1D-7937-764C-A93D-39866040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82621-71C1-0644-BB94-318BCADB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551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08040D-971A-A941-AC8B-366485C15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831FA-421C-A14E-9AC4-4F6C01914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8F3C7-6F30-D649-8CA0-63D8F682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4BB44-3A67-7F4E-B622-67544BA7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552D2-98E0-FD44-9214-5504A1EA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19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4B5320-02FA-C647-A6F1-0F705BC54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922"/>
            <a:ext cx="520700" cy="14859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08A089-3E35-D946-9563-F190D35355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8738" y="2017972"/>
            <a:ext cx="10025062" cy="40044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marR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  <a:tabLst/>
              <a:defRPr sz="3200"/>
            </a:lvl1pPr>
          </a:lstStyle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 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  <a:p>
            <a:pPr marL="571500" indent="-571500">
              <a:lnSpc>
                <a:spcPct val="150000"/>
              </a:lnSpc>
              <a:buClr>
                <a:srgbClr val="12689B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dirty="0"/>
              <a:t>Bullet Arial 32pt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3BB0DF8-3E0D-5042-957F-5388F78FC0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741565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</p:spTree>
    <p:extLst>
      <p:ext uri="{BB962C8B-B14F-4D97-AF65-F5344CB8AC3E}">
        <p14:creationId xmlns:p14="http://schemas.microsoft.com/office/powerpoint/2010/main" val="1514990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4B5320-02FA-C647-A6F1-0F705BC54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922"/>
            <a:ext cx="520700" cy="1485900"/>
          </a:xfrm>
          <a:prstGeom prst="rect">
            <a:avLst/>
          </a:prstGeom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AD6D959-1D85-244F-9DB6-2FFA9D932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8738" y="741566"/>
            <a:ext cx="10025062" cy="6746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Arial Bold 40pt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5E8A8-0EA1-D344-8690-95AFDB26F5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8738" y="1688541"/>
            <a:ext cx="10025062" cy="42749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here</a:t>
            </a:r>
          </a:p>
        </p:txBody>
      </p:sp>
    </p:spTree>
    <p:extLst>
      <p:ext uri="{BB962C8B-B14F-4D97-AF65-F5344CB8AC3E}">
        <p14:creationId xmlns:p14="http://schemas.microsoft.com/office/powerpoint/2010/main" val="4123799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6258"/>
            <a:ext cx="407988" cy="309145"/>
          </a:xfrm>
          <a:prstGeom prst="rect">
            <a:avLst/>
          </a:prstGeom>
        </p:spPr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454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spAutoFit/>
          </a:bodyPr>
          <a:lstStyle>
            <a:lvl1pPr>
              <a:defRPr/>
            </a:lvl1pPr>
            <a:lvl2pPr marL="576000" indent="-288000">
              <a:defRPr/>
            </a:lvl2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 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9" y="6200774"/>
            <a:ext cx="6958012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7667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9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CA76-7CE2-4970-BD02-33A3CA0C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D69F-3700-4BCF-955E-822513183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6E147-CA84-4258-821B-C5DD5FF2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F977-6C15-49B1-AA07-BEE9975E773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C76C54-2CFF-6D40-B53F-7312826CFB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8648" y="6356350"/>
            <a:ext cx="9628095" cy="501650"/>
          </a:xfrm>
        </p:spPr>
        <p:txBody>
          <a:bodyPr anchor="b">
            <a:norm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References/Footnotes/Abbreviations</a:t>
            </a:r>
          </a:p>
        </p:txBody>
      </p:sp>
    </p:spTree>
    <p:extLst>
      <p:ext uri="{BB962C8B-B14F-4D97-AF65-F5344CB8AC3E}">
        <p14:creationId xmlns:p14="http://schemas.microsoft.com/office/powerpoint/2010/main" val="27760471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062186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A59-0DEB-47C0-887E-BAF5F93E9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D5BFF-735A-4BEA-85BA-93ED4DE3D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DB24E-48F0-49E3-BFD5-F9B8CF18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D74D4-6E2E-4BCF-89AC-5AA83A1B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5F89F-C2F5-4761-9571-5D11D851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749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254FF-21FF-4CA5-85CF-2A7F0D5C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DBFE5-EE6D-49D0-99E6-29CB18811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88020-18CC-4539-9E49-81EE37B4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E11EE-F191-425B-AE76-BDB6FCAD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701E8-8000-46D6-AE1D-3CDD04A1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2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ED8C-DDE2-4A29-AD97-74F3E5D34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AAAA1-7DF8-4AD1-9787-9A0B16245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899FA-5F79-46EE-845E-0BAE0F1F3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7C602-40A6-4413-92E1-DD9FF2FA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04C43-7824-4F60-BF22-F3C787472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001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09D4C-3582-410C-9970-5FAC2005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51419-F7A4-4FFB-A9B0-310381C67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7245B-03CB-4AA5-A585-023DE7B07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C1365-EB13-4F2E-A9C9-E823D843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CA9EB-DBF0-40A2-A030-88D1F9F1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757E7-EE15-4B65-A21F-FA685F2F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519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271AB-3585-4710-8928-BE7D8695C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591EE-1619-426E-AD1D-47C2FAB22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D3090-E7E8-42A0-B654-C3ECE803E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DCF1D5-51CE-45F0-A24B-B68C93431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81E8C-ED23-4BA4-953F-A005B72CA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F8678-4041-470B-B20C-0E3F1A89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EFA2C-EAAC-464E-B7A1-708A2D61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4D0FAA-CA10-473F-96A5-D8C53E1F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056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5A6F5-9FBD-429D-878F-29D87F10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8A77D-4935-4772-B41F-13AB74BB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BAA0D-4C07-44DB-B743-7844737DC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1C71F-836C-45F8-BBE9-BFA72BD0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550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C805AA-547B-40E7-BF2D-FB9E4E13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701548-009E-4072-918E-3D80CBDB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0C809-AF85-4F82-A528-FC030ED11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393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2111-0300-49E2-B639-963537F0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31672-452D-4E38-896D-1ED273864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3D005-17EB-448F-85B1-EC70832CB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DD137-8819-4663-A3F2-968BFDC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486CC-1749-4C83-9D4C-B1E104A5E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6BC4F-68A1-4665-B20B-8E53A6EB3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734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915F-8ECA-42FC-BD9D-425BD02FD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D8F01-3030-4075-95EB-9D04BCB66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78F92-7CFF-453B-BD17-5CECC71E2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B902D-2E48-4B4C-A76A-601C606D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DDA99-401A-425B-AB2C-35C4423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0B707-565C-4065-AE8E-FA64D0FA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621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D0A0-FB33-43B0-A673-69E147C7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FA951-C11A-4E01-99C1-886B43E74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592FF-6E1A-49BD-AEE5-D15D5549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1E01C-0103-4481-A7D5-D1BDB47BD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C2AEB-8B64-4554-9374-E06A340A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0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12C113-FDCA-4F47-A6C1-6191AC549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94A23-87CF-4159-81FC-14E3A8B63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A2AB0-CFD6-4959-A1DE-78F5DD0A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CF680-C2D9-4358-8587-8E887E08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4AAE-A7E0-4F07-B712-935391D0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1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E3DF3E-8072-44B7-8103-25ADD2E1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10" y="134808"/>
            <a:ext cx="10684391" cy="974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27F7769-E504-4759-8E25-ECADA8E805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6125" y="1220400"/>
            <a:ext cx="5220000" cy="49355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6B3558C0-2590-4600-8828-CEB9722FA1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22700" y="1220400"/>
            <a:ext cx="5220000" cy="49355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8D714DC-0459-4370-9826-27EEEA8D7E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6126" y="6439158"/>
            <a:ext cx="1306512" cy="166199"/>
          </a:xfrm>
        </p:spPr>
        <p:txBody>
          <a:bodyPr wrap="non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636FCB0-32B4-4CA5-B4AB-9E5141646C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4413" y="6439158"/>
            <a:ext cx="1306512" cy="166199"/>
          </a:xfrm>
        </p:spPr>
        <p:txBody>
          <a:bodyPr wrap="none" lIns="0" tIns="0" rIns="0" bIns="0" anchor="b" anchorCtr="0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9400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with ASCO Abstr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84DF-B10E-4547-8B06-A31562AB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0245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58FCC"/>
                </a:solidFill>
              </a:defRPr>
            </a:lvl1pPr>
          </a:lstStyle>
          <a:p>
            <a:fld id="{5DD17A0F-4821-4802-8EF4-96BC11F9F8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62496-BC59-4C2F-A8C0-FEE7AF967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9" y="6385979"/>
            <a:ext cx="3352800" cy="364067"/>
          </a:xfrm>
        </p:spPr>
        <p:txBody>
          <a:bodyPr>
            <a:normAutofit/>
          </a:bodyPr>
          <a:lstStyle>
            <a:lvl1pPr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2880637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58FCC"/>
                </a:solidFill>
              </a:defRPr>
            </a:lvl1pPr>
          </a:lstStyle>
          <a:p>
            <a:fld id="{5DD17A0F-4821-4802-8EF4-96BC11F9F8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46259FF-AEE4-4177-B9AB-10AA87E134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9" y="6385979"/>
            <a:ext cx="3352800" cy="364067"/>
          </a:xfrm>
        </p:spPr>
        <p:txBody>
          <a:bodyPr>
            <a:normAutofit/>
          </a:bodyPr>
          <a:lstStyle>
            <a:lvl1pPr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440811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98A3-1A4F-4436-B933-EC0F4959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702A1-6E50-4C0E-8D16-D5A7F9C82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16" y="1295400"/>
            <a:ext cx="11295782" cy="46027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39C3BF8-8733-42CF-8C6A-57CAE6D4E0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8173" y="5808616"/>
            <a:ext cx="11293397" cy="350412"/>
          </a:xfrm>
        </p:spPr>
        <p:txBody>
          <a:bodyPr tIns="0" bIns="45720" anchor="b"/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6977447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52EED39-476F-3D4D-9B1F-DF7741CD2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7877"/>
          <a:stretch/>
        </p:blipFill>
        <p:spPr>
          <a:xfrm>
            <a:off x="624789" y="6301103"/>
            <a:ext cx="2510384" cy="218079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0D479CD-6884-40DF-BEDA-3BE2C7815B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491" y="1282547"/>
            <a:ext cx="11213019" cy="4469893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>
              <a:buSzPct val="100000"/>
              <a:buFont typeface="Arial" panose="020B0604020202020204" pitchFamily="34" charset="0"/>
              <a:buChar char="•"/>
              <a:defRPr sz="3200" baseline="0">
                <a:solidFill>
                  <a:schemeClr val="tx1"/>
                </a:solidFill>
              </a:defRPr>
            </a:lvl1pPr>
            <a:lvl2pPr>
              <a:defRPr sz="2667"/>
            </a:lvl2pPr>
          </a:lstStyle>
          <a:p>
            <a:pPr lvl="0"/>
            <a:r>
              <a:rPr lang="en-US" dirty="0"/>
              <a:t>Click to edit Master text </a:t>
            </a:r>
            <a:r>
              <a:rPr lang="en-US" dirty="0" err="1"/>
              <a:t>stylesc</a:t>
            </a: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7FF027-A814-452F-A9FE-592699965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220780"/>
            <a:ext cx="11213020" cy="8406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4267" b="1" i="0" cap="none" baseline="0">
                <a:solidFill>
                  <a:schemeClr val="tx1"/>
                </a:solidFill>
                <a:latin typeface="+mn-lt"/>
                <a:cs typeface="Arial Narrow"/>
              </a:defRPr>
            </a:lvl1pPr>
          </a:lstStyle>
          <a:p>
            <a:endParaRPr lang="en-US" dirty="0"/>
          </a:p>
        </p:txBody>
      </p:sp>
      <p:pic>
        <p:nvPicPr>
          <p:cNvPr id="12" name="Image 6" descr="Une image contenant lumière, fenêtre&#10;&#10;Description générée automatiquement">
            <a:extLst>
              <a:ext uri="{FF2B5EF4-FFF2-40B4-BE49-F238E27FC236}">
                <a16:creationId xmlns:a16="http://schemas.microsoft.com/office/drawing/2014/main" id="{792474B1-C278-40C8-B46B-4F9FE4EE7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289" t="84895" r="12945" b="-192"/>
          <a:stretch/>
        </p:blipFill>
        <p:spPr>
          <a:xfrm>
            <a:off x="8486525" y="-329"/>
            <a:ext cx="3705476" cy="6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40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0483770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8298"/>
            <a:ext cx="10515600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C3810-B220-0E43-90BE-1EED7A66762D}"/>
              </a:ext>
            </a:extLst>
          </p:cNvPr>
          <p:cNvSpPr txBox="1"/>
          <p:nvPr/>
        </p:nvSpPr>
        <p:spPr>
          <a:xfrm>
            <a:off x="643467" y="6417733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3200" b="1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B88050-5855-754D-B6D1-27F5E829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1157"/>
            <a:ext cx="10972800" cy="10824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8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lang="en-US" sz="1000" smtClean="0">
                <a:solidFill>
                  <a:srgbClr val="113468"/>
                </a:solidFill>
                <a:latin typeface="Arial" panose="020B0604020202020204" pitchFamily="34" charset="0"/>
              </a:defRPr>
            </a:lvl1pPr>
          </a:lstStyle>
          <a:p>
            <a:pPr defTabSz="685783">
              <a:defRPr/>
            </a:pPr>
            <a:r>
              <a:rPr lang="en-US"/>
              <a:t>@ErikaHamilton9</a:t>
            </a:r>
          </a:p>
        </p:txBody>
      </p:sp>
    </p:spTree>
    <p:extLst>
      <p:ext uri="{BB962C8B-B14F-4D97-AF65-F5344CB8AC3E}">
        <p14:creationId xmlns:p14="http://schemas.microsoft.com/office/powerpoint/2010/main" val="35313461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CA76-7CE2-4970-BD02-33A3CA0C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D69F-3700-4BCF-955E-822513183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6E147-CA84-4258-821B-C5DD5FF2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F977-6C15-49B1-AA07-BEE9975E773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C76C54-2CFF-6D40-B53F-7312826CFB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8648" y="6356350"/>
            <a:ext cx="9628095" cy="501650"/>
          </a:xfrm>
        </p:spPr>
        <p:txBody>
          <a:bodyPr anchor="b">
            <a:normAutofit/>
          </a:bodyPr>
          <a:lstStyle>
            <a:lvl1pPr marL="0" indent="0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References/Footnotes/Abbreviations</a:t>
            </a:r>
          </a:p>
        </p:txBody>
      </p:sp>
    </p:spTree>
    <p:extLst>
      <p:ext uri="{BB962C8B-B14F-4D97-AF65-F5344CB8AC3E}">
        <p14:creationId xmlns:p14="http://schemas.microsoft.com/office/powerpoint/2010/main" val="211420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58FCC"/>
                </a:solidFill>
              </a:defRPr>
            </a:lvl1pPr>
          </a:lstStyle>
          <a:p>
            <a:fld id="{5DD17A0F-4821-4802-8EF4-96BC11F9F8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46259FF-AEE4-4177-B9AB-10AA87E134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9" y="6385979"/>
            <a:ext cx="3352800" cy="364067"/>
          </a:xfrm>
        </p:spPr>
        <p:txBody>
          <a:bodyPr>
            <a:normAutofit/>
          </a:bodyPr>
          <a:lstStyle>
            <a:lvl1pPr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221935547"/>
      </p:ext>
    </p:extLst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9598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r>
              <a:rPr lang="en-US"/>
              <a:t>Hope S. </a:t>
            </a:r>
            <a:r>
              <a:rPr lang="en-US" err="1"/>
              <a:t>Rugo</a:t>
            </a:r>
            <a:r>
              <a:rPr lang="en-US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7665815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AE6AD-B7D4-B04A-86FE-7779FC9A2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5651" y="6408817"/>
            <a:ext cx="206592" cy="27545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596899" y="1825097"/>
            <a:ext cx="11007725" cy="4359803"/>
          </a:xfrm>
        </p:spPr>
        <p:txBody>
          <a:bodyPr r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6899" y="136731"/>
            <a:ext cx="11007726" cy="1093408"/>
          </a:xfrm>
        </p:spPr>
        <p:txBody>
          <a:bodyPr rIns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63D5ADE7-7134-4598-B2FA-AF904400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016" y="6442999"/>
            <a:ext cx="376360" cy="29149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>
              <a:defRPr lang="en-US" sz="1000" smtClean="0">
                <a:solidFill>
                  <a:schemeClr val="bg2"/>
                </a:solidFill>
                <a:latin typeface="+mj-lt"/>
              </a:defRPr>
            </a:lvl1pPr>
          </a:lstStyle>
          <a:p>
            <a:fld id="{4BEAA09E-D67E-864E-8466-C38E88600C4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261A62FF-BE64-40E7-B334-9966898C0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7375" y="6442999"/>
            <a:ext cx="8719448" cy="291492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l">
              <a:defRPr sz="8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2453119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touching a screen&#10;&#10;Description automatically generated">
            <a:extLst>
              <a:ext uri="{FF2B5EF4-FFF2-40B4-BE49-F238E27FC236}">
                <a16:creationId xmlns:a16="http://schemas.microsoft.com/office/drawing/2014/main" id="{FF0A1901-BB77-3C5B-1442-2DD6DA5EF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 b="27519"/>
          <a:stretch/>
        </p:blipFill>
        <p:spPr>
          <a:xfrm>
            <a:off x="6114256" y="3678238"/>
            <a:ext cx="6077743" cy="3179761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751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5224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8E9B7-4949-28BD-165C-8A19BAED805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E1A95-6077-6510-20C5-471AD5466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6C0729-2E40-00EB-212A-99D70594C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441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868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5767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E1199-B50F-0114-1C29-82C8B63ED0EB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4C4F00-A86F-1C51-F733-91E92FCA1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CF191-AD96-1DB9-DF2E-4B2B4833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908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6789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C27F-8158-D95C-0270-6C5A18C09C1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715040-51BB-5EAD-7551-4E1CFE3430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0B323-4A45-FF99-0514-1788CD00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5336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51478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CB4C5-8216-244E-3D93-41E212F404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B3AFF3-C9AF-6406-A52C-986F17667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472F0-4C6A-6FBF-3D23-4A0861C31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7096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9750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A659D-6BF1-8E0D-2D7B-19BCEFEA43F4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5B2744-BE30-7F59-641C-E8EE271BF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61F54A-476D-1E85-D460-3390FD497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1004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610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1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9"/>
          <p:cNvSpPr txBox="1">
            <a:spLocks noGrp="1"/>
          </p:cNvSpPr>
          <p:nvPr>
            <p:ph type="body"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/>
            </a:lvl1pPr>
            <a:lvl2pPr marL="1219170" lvl="1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/>
            </a:lvl2pPr>
            <a:lvl3pPr marL="1828754" lvl="2" indent="-4470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3200"/>
            </a:lvl3pPr>
            <a:lvl4pPr marL="2438339" lvl="3" indent="-50798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7924" lvl="4" indent="-50798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7509" lvl="5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09"/>
          <p:cNvSpPr txBox="1">
            <a:spLocks noGrp="1"/>
          </p:cNvSpPr>
          <p:nvPr>
            <p:ph type="ftr" idx="11"/>
          </p:nvPr>
        </p:nvSpPr>
        <p:spPr>
          <a:xfrm>
            <a:off x="126568" y="6419015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9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6808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251603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4701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6956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25653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540449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55442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71574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3666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4382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1690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782925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8020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0966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045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76011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28525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8549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0940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23236190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5721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944024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2521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9692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18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4780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7460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7845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0683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924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356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79156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13775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32451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7383944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6218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4884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595703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Plain Cropp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272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792179" cy="920998"/>
          </a:xfrm>
        </p:spPr>
        <p:txBody>
          <a:bodyPr/>
          <a:lstStyle>
            <a:lvl1pPr>
              <a:defRPr sz="319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911" y="1365814"/>
            <a:ext cx="10746920" cy="458357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7" y="6463723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199">
                <a:solidFill>
                  <a:schemeClr val="accent4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FE31-F981-4B47-ABF8-4E35F06D0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3" y="6149088"/>
            <a:ext cx="6317577" cy="598841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899"/>
            </a:lvl1pPr>
            <a:lvl2pPr marL="456777" indent="0">
              <a:buNone/>
              <a:defRPr sz="999"/>
            </a:lvl2pPr>
            <a:lvl3pPr marL="913554" indent="0">
              <a:buNone/>
              <a:defRPr sz="9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7663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5021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06818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4681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72060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1369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905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69856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0054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99018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4593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453020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4701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456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432810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6685179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746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5803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53586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4359765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20pt. Trebuchet Bold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C5503-BF05-4844-AA86-A0AFB12250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80" y="2084832"/>
            <a:ext cx="3560064" cy="3560064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txBody>
          <a:bodyPr lIns="137160" rIns="137160">
            <a:normAutofit/>
          </a:bodyPr>
          <a:lstStyle>
            <a:lvl1pPr marL="0" indent="0" algn="ctr">
              <a:buNone/>
              <a:defRPr sz="1600" baseline="0"/>
            </a:lvl1pPr>
            <a:lvl2pPr marL="228594" indent="0" algn="ctr">
              <a:buNone/>
              <a:defRPr sz="1600" baseline="0"/>
            </a:lvl2pPr>
            <a:lvl3pPr marL="457189" indent="0" algn="ctr">
              <a:buNone/>
              <a:defRPr sz="1600" baseline="0"/>
            </a:lvl3pPr>
            <a:lvl4pPr marL="685783" indent="0" algn="ctr">
              <a:buNone/>
              <a:defRPr sz="1600" baseline="0"/>
            </a:lvl4pPr>
            <a:lvl5pPr marL="914377" indent="0" algn="ctr">
              <a:buNone/>
              <a:defRPr sz="1600" baseline="0"/>
            </a:lvl5pPr>
          </a:lstStyle>
          <a:p>
            <a:pPr lvl="0"/>
            <a:r>
              <a:rPr lang="en-US"/>
              <a:t>1st Level/12pt. Trebuchet Regular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20AD94-FCAC-ED49-A435-127219E699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776" y="2084832"/>
            <a:ext cx="3560064" cy="3560064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txBody>
          <a:bodyPr lIns="137160" rIns="137160">
            <a:normAutofit/>
          </a:bodyPr>
          <a:lstStyle>
            <a:lvl1pPr marL="0" indent="0" algn="ctr">
              <a:buNone/>
              <a:defRPr sz="1600" baseline="0"/>
            </a:lvl1pPr>
            <a:lvl2pPr marL="228594" indent="0" algn="ctr">
              <a:buNone/>
              <a:defRPr sz="1600" baseline="0"/>
            </a:lvl2pPr>
            <a:lvl3pPr marL="457189" indent="0" algn="ctr">
              <a:buNone/>
              <a:defRPr sz="1600" baseline="0"/>
            </a:lvl3pPr>
            <a:lvl4pPr marL="685783" indent="0" algn="ctr">
              <a:buNone/>
              <a:defRPr sz="1600" baseline="0"/>
            </a:lvl4pPr>
            <a:lvl5pPr marL="914377" indent="0" algn="ctr">
              <a:buNone/>
              <a:defRPr sz="1600" baseline="0"/>
            </a:lvl5pPr>
          </a:lstStyle>
          <a:p>
            <a:pPr lvl="0"/>
            <a:r>
              <a:rPr lang="en-US"/>
              <a:t>1st Level/12pt. Trebuchet Regular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6759D6-D915-C740-AE6B-9C6C916D5B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9872" y="2084832"/>
            <a:ext cx="3560064" cy="3560064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txBody>
          <a:bodyPr lIns="137160" rIns="137160">
            <a:normAutofit/>
          </a:bodyPr>
          <a:lstStyle>
            <a:lvl1pPr marL="0" indent="0" algn="ctr">
              <a:buNone/>
              <a:defRPr sz="1600" baseline="0"/>
            </a:lvl1pPr>
            <a:lvl2pPr marL="228594" indent="0" algn="ctr">
              <a:buNone/>
              <a:defRPr sz="1600" baseline="0"/>
            </a:lvl2pPr>
            <a:lvl3pPr marL="457189" indent="0" algn="ctr">
              <a:buNone/>
              <a:defRPr sz="1600" baseline="0"/>
            </a:lvl3pPr>
            <a:lvl4pPr marL="685783" indent="0" algn="ctr">
              <a:buNone/>
              <a:defRPr sz="1600" baseline="0"/>
            </a:lvl4pPr>
            <a:lvl5pPr marL="914377" indent="0" algn="ctr">
              <a:buNone/>
              <a:defRPr sz="1600" baseline="0"/>
            </a:lvl5pPr>
          </a:lstStyle>
          <a:p>
            <a:pPr lvl="0"/>
            <a:r>
              <a:rPr lang="en-US"/>
              <a:t>1st Level/12pt. Trebuchet Regular</a:t>
            </a:r>
          </a:p>
        </p:txBody>
      </p:sp>
    </p:spTree>
    <p:extLst>
      <p:ext uri="{BB962C8B-B14F-4D97-AF65-F5344CB8AC3E}">
        <p14:creationId xmlns:p14="http://schemas.microsoft.com/office/powerpoint/2010/main" val="37210970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F106-793C-426D-814D-7F437D45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ED245-90FF-472E-A862-9236008C9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9829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EAA83-E4E6-474F-9814-28F6B50E4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6854" y="1825625"/>
            <a:ext cx="339829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88E5DFB-9D80-243D-63A0-A359DE437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456813"/>
            <a:ext cx="10515600" cy="1128712"/>
          </a:xfrm>
          <a:noFill/>
          <a:ln>
            <a:noFill/>
          </a:ln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BE387FE-1385-847D-25B0-8BEDC42CA11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955507" y="1825625"/>
            <a:ext cx="339829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072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84">
          <p15:clr>
            <a:srgbClr val="FBAE40"/>
          </p15:clr>
        </p15:guide>
        <p15:guide id="2" pos="3796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F106-793C-426D-814D-7F437D45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ED245-90FF-472E-A862-9236008C9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AEAA83-E4E6-474F-9814-28F6B50E4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88E5DFB-9D80-243D-63A0-A359DE437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456813"/>
            <a:ext cx="10515600" cy="1128712"/>
          </a:xfrm>
          <a:noFill/>
          <a:ln>
            <a:noFill/>
          </a:ln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774275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84">
          <p15:clr>
            <a:srgbClr val="FBAE40"/>
          </p15:clr>
        </p15:guide>
        <p15:guide id="2" pos="3796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AA39B4E-6369-7A4C-AEBC-E5041664B9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507" y="300282"/>
            <a:ext cx="10820401" cy="9881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Arial Bold 32pt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86596-390E-3248-87B9-968CFA788F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788" y="1600923"/>
            <a:ext cx="10820400" cy="4259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19993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DBF4C-1879-480E-AD88-99FF5834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7CF7-AC1F-4710-B928-A0A19ADC1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85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224C97-FD33-72BE-8C27-D3D94EFEE0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456813"/>
            <a:ext cx="10515600" cy="1128712"/>
          </a:xfrm>
          <a:noFill/>
          <a:ln>
            <a:noFill/>
          </a:ln>
        </p:spPr>
        <p:txBody>
          <a:bodyPr anchor="b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30341243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20pt. Trebuchet Bold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0AE6C0-0DF0-9340-8277-82A0596ED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682496"/>
            <a:ext cx="10972800" cy="4389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1st Level/14pt. Trebuchet Regular</a:t>
            </a:r>
          </a:p>
          <a:p>
            <a:pPr lvl="1"/>
            <a:r>
              <a:rPr lang="en-US"/>
              <a:t>2nd level/12pt. Trebuchet Regular</a:t>
            </a:r>
          </a:p>
          <a:p>
            <a:pPr lvl="2"/>
            <a:r>
              <a:rPr lang="en-US"/>
              <a:t>3rd level/12pt. Trebuchet Regular</a:t>
            </a:r>
          </a:p>
          <a:p>
            <a:pPr lvl="3"/>
            <a:r>
              <a:rPr lang="en-US"/>
              <a:t>4th level/11pt. Trebuchet Regular</a:t>
            </a:r>
          </a:p>
          <a:p>
            <a:pPr lvl="4"/>
            <a:r>
              <a:rPr lang="en-US"/>
              <a:t>5th level/10pt. Trebuchet Regular</a:t>
            </a:r>
          </a:p>
        </p:txBody>
      </p:sp>
    </p:spTree>
    <p:extLst>
      <p:ext uri="{BB962C8B-B14F-4D97-AF65-F5344CB8AC3E}">
        <p14:creationId xmlns:p14="http://schemas.microsoft.com/office/powerpoint/2010/main" val="4044792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5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620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860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0485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283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311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20458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84010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62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452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63067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3130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07710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41971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81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181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903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11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505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077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5126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268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253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495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77196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6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8319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5931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400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7852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608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54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0945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573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879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095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041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FF8F6F-CD57-4A4C-A46C-F178B7473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54311"/>
            <a:ext cx="10972800" cy="4525963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Font typeface="Wingdings" pitchFamily="2" charset="2"/>
              <a:buChar char="§"/>
              <a:defRPr sz="29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Font typeface="Arial" panose="020B0604020202020204" pitchFamily="34" charset="0"/>
              <a:buChar char="•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76358" indent="-457189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Font typeface="Wingdings" pitchFamily="2" charset="2"/>
              <a:buChar char="q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SzPct val="100000"/>
              <a:buFont typeface="Courier New" panose="02070309020205020404" pitchFamily="49" charset="0"/>
              <a:buChar char="o"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>
              <a:lnSpc>
                <a:spcPct val="100000"/>
              </a:lnSpc>
              <a:spcBef>
                <a:spcPts val="1200"/>
              </a:spcBef>
              <a:buClr>
                <a:srgbClr val="4DAF46"/>
              </a:buClr>
              <a:buSzPct val="100000"/>
              <a:buFont typeface="Lucida Grande"/>
              <a:buChar char="-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A0CC44-D3C5-4A46-ACF1-ADFBA933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5312"/>
            <a:ext cx="7737296" cy="949648"/>
          </a:xfrm>
          <a:prstGeom prst="rect">
            <a:avLst/>
          </a:prstGeom>
        </p:spPr>
        <p:txBody>
          <a:bodyPr anchor="b"/>
          <a:lstStyle>
            <a:lvl1pPr algn="l">
              <a:defRPr sz="3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4547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5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9699523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0571-F1AB-4DFE-D1E6-F55F73E6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364EF0-D476-8275-073A-E67F60941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4" y="6142328"/>
            <a:ext cx="8966201" cy="655637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8169650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9178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5889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399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9483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873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31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7741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7418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8727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304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876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14D22-35E6-5538-9350-7B8EDF7F7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9CEA6-B191-FC48-817E-6D707B770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0F863-2814-836A-BAF7-6B692E18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60CF-CE31-B7D6-8351-D7B3EAEA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D1D27-5595-3733-C463-6273A8BF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95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DA590-C131-F042-2912-F2A980E35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7248-C711-1EC1-AEEE-1570DC7E8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EF5C-8957-6887-0A65-BAB345ED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0B033-57E8-BD98-7EE7-484A9326F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5416B-73DD-994C-CAAE-9ED9D699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374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85B25-FB50-358C-CEF4-8AF2CB95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96CB6-0C00-CDB2-26C9-63BB1DFDC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26A86-6947-ECCC-2B2D-86E91D531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F481D-5565-7B29-889C-551CFC61F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14B15-1C38-F6FE-8BB8-4FE346B6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86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C7D4-764A-8493-5484-8B038C3D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7F813-A25B-7C23-2114-55B699D58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B66B1-0266-B91D-C946-40BE19A77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B3631-F526-348C-DA9B-458C5491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3E4ED-6AB1-7F85-30A4-C93D33E97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A1ABC-F0AE-84CA-C695-078B3152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427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5DC9-C9B8-897C-C360-2EBF11B7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0E109-4408-336F-0C45-53D4E051A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C74E9-A146-B95A-1B87-2B7F34CA1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36F85C-5C55-0917-6887-09AF25117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6A3C-934D-BC7C-DE1C-941989E7F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55C6-F1A9-8BDC-CCFC-A1AC01FD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632D2-F489-F819-E505-73BB910B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31C44-D4B2-4EF6-D699-264A66CC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7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FF88B-47C8-261E-F298-D8244348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CDB2F-E7C4-C8BA-73F1-C3EE7702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E45A4-889C-55DB-D04A-03FAE8BC7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BDCC5-B155-BE94-CCF9-6593958F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09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586D99-2C7F-4B61-06FD-161813F7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D3D90-CCAE-2658-EE54-7F852B447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374FD-EB4F-05CC-D471-E74D5995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130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BE78-C51A-1369-9832-7D2444EF7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1CBD7-1A3B-D4AF-99F7-8CEA457C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6FAB4-E126-E498-CAA4-D1BC906B8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0D0AB-C731-4D2A-9EDE-BED6F784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972D6-3770-9113-B6A6-B5EA3171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C48A1-22A9-3C77-368C-7EC6B234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603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EC2F7-BFCC-0128-8055-8AE9826A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AF1174-6EAF-3B71-FD16-340F3ADDC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F7DE7-2399-BDCD-38EA-592CE84A0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610E7-3535-0570-8A1A-633ECB989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1F189-41E2-75F1-56EF-AD068B5E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E06CF-71AA-DA9F-ACBC-EF5F460F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898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A58F-6DE5-955A-3F71-F8189F0EE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4F7E4-3763-66DF-6970-8DD117B15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55F82-7B77-7299-2A8C-161CE552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66571-C2ED-F01A-33EF-86096064B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1BF39-1D12-0453-0620-4C033258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217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F3F149-9254-CEEE-DBB3-39AD78676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BB9BC-5C63-17B6-2C6E-CD8D89CC8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C6E33-9D84-24AD-196B-704636070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3121E-3E63-0C90-16D2-B8C84206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E69C3-81B4-0861-EFDE-5A3F669E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012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1104" y="6163055"/>
            <a:ext cx="11365992" cy="69494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7984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BF9FC5-73CA-47D5-891A-42CBDE79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6258"/>
            <a:ext cx="407988" cy="309145"/>
          </a:xfrm>
          <a:prstGeom prst="rect">
            <a:avLst/>
          </a:prstGeom>
        </p:spPr>
        <p:txBody>
          <a:bodyPr/>
          <a:lstStyle/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462FAF15-0CB5-418E-A59C-EA8FADE526AE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>
              <a:spcAft>
                <a:spcPts val="30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8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76299" y="527707"/>
            <a:ext cx="10453845" cy="1072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9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Google Shape;22;p3">
            <a:extLst>
              <a:ext uri="{FF2B5EF4-FFF2-40B4-BE49-F238E27FC236}">
                <a16:creationId xmlns:a16="http://schemas.microsoft.com/office/drawing/2014/main" id="{7C7D033C-9D45-4143-6461-4304142ED25B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0758" y="6633585"/>
            <a:ext cx="419546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Clr>
                <a:srgbClr val="8A93A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3A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Clr>
                <a:srgbClr val="8A93A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3A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Clr>
                <a:srgbClr val="8A93A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3A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Clr>
                <a:srgbClr val="8A93A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3A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Clr>
                <a:srgbClr val="8A93A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3A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Clr>
                <a:srgbClr val="8A93A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3A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Clr>
                <a:srgbClr val="8A93A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3A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Clr>
                <a:srgbClr val="8A93A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3A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Clr>
                <a:srgbClr val="8A93A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3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0984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. Title Only">
  <p:cSld name="5. Title Only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1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1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1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1"/>
          <p:cNvSpPr txBox="1">
            <a:spLocks noGrp="1"/>
          </p:cNvSpPr>
          <p:nvPr>
            <p:ph type="body" idx="1"/>
          </p:nvPr>
        </p:nvSpPr>
        <p:spPr>
          <a:xfrm>
            <a:off x="552449" y="6039075"/>
            <a:ext cx="11096625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800" b="0">
                <a:solidFill>
                  <a:srgbClr val="60566E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1" name="Google Shape;541;p71"/>
          <p:cNvSpPr txBox="1"/>
          <p:nvPr/>
        </p:nvSpPr>
        <p:spPr>
          <a:xfrm>
            <a:off x="556998" y="6399179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84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Slide">
  <p:cSld name="Section Slide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46"/>
          <p:cNvSpPr/>
          <p:nvPr/>
        </p:nvSpPr>
        <p:spPr>
          <a:xfrm>
            <a:off x="0" y="4293096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46"/>
          <p:cNvSpPr/>
          <p:nvPr/>
        </p:nvSpPr>
        <p:spPr>
          <a:xfrm rot="10800000" flipH="1">
            <a:off x="0" y="1189669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146" descr="D:\miim - world\miim - work\miim - corp id's\SWM - POLARIX - 13.11.17\P - Paint Files\Flare 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176" y="0"/>
            <a:ext cx="637482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46"/>
          <p:cNvSpPr txBox="1">
            <a:spLocks noGrp="1"/>
          </p:cNvSpPr>
          <p:nvPr>
            <p:ph type="title"/>
          </p:nvPr>
        </p:nvSpPr>
        <p:spPr>
          <a:xfrm>
            <a:off x="6758454" y="2836693"/>
            <a:ext cx="48777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46"/>
          <p:cNvSpPr/>
          <p:nvPr/>
        </p:nvSpPr>
        <p:spPr>
          <a:xfrm>
            <a:off x="0" y="-1"/>
            <a:ext cx="12192000" cy="119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0753" y="4609539"/>
            <a:ext cx="1633199" cy="162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46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456" y="626143"/>
            <a:ext cx="2593585" cy="345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3301" y="5752960"/>
            <a:ext cx="452684" cy="45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3998" y="4293437"/>
            <a:ext cx="307662" cy="30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51660" y="4397245"/>
            <a:ext cx="880658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2949" y="4672976"/>
            <a:ext cx="1913528" cy="158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46" descr="Sha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248816" y="4035006"/>
            <a:ext cx="2143235" cy="161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791654" y="1507682"/>
            <a:ext cx="2354856" cy="28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4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98032" y="2136274"/>
            <a:ext cx="1285940" cy="172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46" descr="Shape&#10;&#10;Description automatically generated with medium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70643" y="2856970"/>
            <a:ext cx="1171997" cy="156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14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73702" y="4513389"/>
            <a:ext cx="1815676" cy="219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4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37171" y="903289"/>
            <a:ext cx="1859166" cy="154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46" descr="Shape, circle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45157" y="1497387"/>
            <a:ext cx="3136176" cy="259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4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542345" y="2464252"/>
            <a:ext cx="2268031" cy="187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4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966276" y="195838"/>
            <a:ext cx="1723277" cy="228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46" descr="A picture containing text, comb, grate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680001">
            <a:off x="844951" y="2643942"/>
            <a:ext cx="668484" cy="89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14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906505" y="4131503"/>
            <a:ext cx="347903" cy="34871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46"/>
          <p:cNvSpPr/>
          <p:nvPr/>
        </p:nvSpPr>
        <p:spPr>
          <a:xfrm>
            <a:off x="0" y="6433570"/>
            <a:ext cx="12192000" cy="42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46"/>
          <p:cNvSpPr txBox="1"/>
          <p:nvPr/>
        </p:nvSpPr>
        <p:spPr>
          <a:xfrm>
            <a:off x="556998" y="6597352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3775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Title Only">
  <p:cSld name="1. Title Only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47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6796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. Title and Content">
  <p:cSld name="4. Title and Content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48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48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48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110841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48"/>
          <p:cNvSpPr txBox="1">
            <a:spLocks noGrp="1"/>
          </p:cNvSpPr>
          <p:nvPr>
            <p:ph type="body" idx="1"/>
          </p:nvPr>
        </p:nvSpPr>
        <p:spPr>
          <a:xfrm>
            <a:off x="550863" y="1525934"/>
            <a:ext cx="110898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148"/>
          <p:cNvSpPr txBox="1"/>
          <p:nvPr/>
        </p:nvSpPr>
        <p:spPr>
          <a:xfrm>
            <a:off x="556998" y="6399179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2714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CT Title &amp; Content">
  <p:cSld name="LCT Title &amp; Content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49"/>
          <p:cNvSpPr/>
          <p:nvPr/>
        </p:nvSpPr>
        <p:spPr>
          <a:xfrm>
            <a:off x="0" y="0"/>
            <a:ext cx="12192000" cy="999900"/>
          </a:xfrm>
          <a:prstGeom prst="rect">
            <a:avLst/>
          </a:prstGeom>
          <a:gradFill>
            <a:gsLst>
              <a:gs pos="0">
                <a:srgbClr val="7E479B"/>
              </a:gs>
              <a:gs pos="51000">
                <a:srgbClr val="DF0D7A"/>
              </a:gs>
              <a:gs pos="100000">
                <a:srgbClr val="EE2B4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49"/>
          <p:cNvSpPr txBox="1">
            <a:spLocks noGrp="1"/>
          </p:cNvSpPr>
          <p:nvPr>
            <p:ph type="title"/>
          </p:nvPr>
        </p:nvSpPr>
        <p:spPr>
          <a:xfrm>
            <a:off x="517525" y="99391"/>
            <a:ext cx="95805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49"/>
          <p:cNvSpPr txBox="1">
            <a:spLocks noGrp="1"/>
          </p:cNvSpPr>
          <p:nvPr>
            <p:ph type="body" idx="1"/>
          </p:nvPr>
        </p:nvSpPr>
        <p:spPr>
          <a:xfrm>
            <a:off x="530225" y="1806575"/>
            <a:ext cx="11137800" cy="4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38414A"/>
              </a:buClr>
              <a:buSzPts val="2200"/>
              <a:buFont typeface="NTR"/>
              <a:buChar char="●"/>
              <a:defRPr>
                <a:solidFill>
                  <a:srgbClr val="3841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414A"/>
              </a:buClr>
              <a:buSzPts val="2000"/>
              <a:buFont typeface="NTR"/>
              <a:buChar char="○"/>
              <a:defRPr>
                <a:solidFill>
                  <a:srgbClr val="38414A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8414A"/>
              </a:buClr>
              <a:buSzPts val="2000"/>
              <a:buFont typeface="Arial"/>
              <a:buChar char="•"/>
              <a:defRPr>
                <a:solidFill>
                  <a:srgbClr val="38414A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8414A"/>
              </a:buClr>
              <a:buSzPts val="2000"/>
              <a:buFont typeface="Arial"/>
              <a:buChar char="–"/>
              <a:defRPr>
                <a:solidFill>
                  <a:srgbClr val="38414A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8414A"/>
              </a:buClr>
              <a:buSzPts val="2000"/>
              <a:buFont typeface="Arial"/>
              <a:buChar char="»"/>
              <a:defRPr>
                <a:solidFill>
                  <a:srgbClr val="38414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9" name="Google Shape;579;p149" descr="RoLo_sRGB_Blu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53750" y="179388"/>
            <a:ext cx="977900" cy="65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5408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. Title Only">
  <p:cSld name="3. Title Only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50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50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50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84" name="Google Shape;584;p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901" y="476672"/>
            <a:ext cx="1287717" cy="4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150"/>
          <p:cNvSpPr txBox="1"/>
          <p:nvPr/>
        </p:nvSpPr>
        <p:spPr>
          <a:xfrm>
            <a:off x="556998" y="6399179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0782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 Title Only" type="titleOnly">
  <p:cSld name="2. Title Only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51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51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51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51"/>
          <p:cNvSpPr txBox="1"/>
          <p:nvPr/>
        </p:nvSpPr>
        <p:spPr>
          <a:xfrm>
            <a:off x="556998" y="6399179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Google Shape;591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901" y="476672"/>
            <a:ext cx="1287717" cy="43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0889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&amp;A">
  <p:cSld name="Q&amp;A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52"/>
          <p:cNvSpPr/>
          <p:nvPr/>
        </p:nvSpPr>
        <p:spPr>
          <a:xfrm rot="10800000" flipH="1">
            <a:off x="0" y="1189669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52"/>
          <p:cNvSpPr/>
          <p:nvPr/>
        </p:nvSpPr>
        <p:spPr>
          <a:xfrm>
            <a:off x="0" y="4293096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p152" descr="D:\miim - world\miim - work\miim - corp id's\SWM - POLARIX - 13.11.17\P - Paint Files\Flare 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7176" y="0"/>
            <a:ext cx="637482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152"/>
          <p:cNvSpPr/>
          <p:nvPr/>
        </p:nvSpPr>
        <p:spPr>
          <a:xfrm>
            <a:off x="0" y="-1"/>
            <a:ext cx="12192000" cy="119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7496" y="418486"/>
            <a:ext cx="693119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52"/>
          <p:cNvSpPr/>
          <p:nvPr/>
        </p:nvSpPr>
        <p:spPr>
          <a:xfrm>
            <a:off x="8179297" y="2866611"/>
            <a:ext cx="1248071" cy="1445795"/>
          </a:xfrm>
          <a:custGeom>
            <a:avLst/>
            <a:gdLst/>
            <a:ahLst/>
            <a:cxnLst/>
            <a:rect l="l" t="t" r="r" b="b"/>
            <a:pathLst>
              <a:path w="250" h="290" extrusionOk="0">
                <a:moveTo>
                  <a:pt x="232" y="170"/>
                </a:moveTo>
                <a:cubicBezTo>
                  <a:pt x="232" y="201"/>
                  <a:pt x="226" y="217"/>
                  <a:pt x="209" y="238"/>
                </a:cubicBezTo>
                <a:cubicBezTo>
                  <a:pt x="250" y="286"/>
                  <a:pt x="250" y="286"/>
                  <a:pt x="250" y="286"/>
                </a:cubicBezTo>
                <a:cubicBezTo>
                  <a:pt x="203" y="286"/>
                  <a:pt x="203" y="286"/>
                  <a:pt x="203" y="286"/>
                </a:cubicBezTo>
                <a:cubicBezTo>
                  <a:pt x="184" y="264"/>
                  <a:pt x="184" y="264"/>
                  <a:pt x="184" y="264"/>
                </a:cubicBezTo>
                <a:cubicBezTo>
                  <a:pt x="154" y="285"/>
                  <a:pt x="133" y="290"/>
                  <a:pt x="101" y="290"/>
                </a:cubicBezTo>
                <a:cubicBezTo>
                  <a:pt x="40" y="290"/>
                  <a:pt x="0" y="256"/>
                  <a:pt x="0" y="204"/>
                </a:cubicBezTo>
                <a:cubicBezTo>
                  <a:pt x="0" y="168"/>
                  <a:pt x="15" y="145"/>
                  <a:pt x="66" y="121"/>
                </a:cubicBezTo>
                <a:cubicBezTo>
                  <a:pt x="46" y="98"/>
                  <a:pt x="39" y="81"/>
                  <a:pt x="39" y="61"/>
                </a:cubicBezTo>
                <a:cubicBezTo>
                  <a:pt x="39" y="25"/>
                  <a:pt x="68" y="0"/>
                  <a:pt x="113" y="0"/>
                </a:cubicBezTo>
                <a:cubicBezTo>
                  <a:pt x="153" y="0"/>
                  <a:pt x="180" y="22"/>
                  <a:pt x="180" y="56"/>
                </a:cubicBezTo>
                <a:cubicBezTo>
                  <a:pt x="180" y="91"/>
                  <a:pt x="154" y="104"/>
                  <a:pt x="113" y="123"/>
                </a:cubicBezTo>
                <a:cubicBezTo>
                  <a:pt x="192" y="217"/>
                  <a:pt x="192" y="217"/>
                  <a:pt x="192" y="217"/>
                </a:cubicBezTo>
                <a:cubicBezTo>
                  <a:pt x="197" y="206"/>
                  <a:pt x="199" y="194"/>
                  <a:pt x="199" y="173"/>
                </a:cubicBezTo>
                <a:cubicBezTo>
                  <a:pt x="199" y="142"/>
                  <a:pt x="199" y="142"/>
                  <a:pt x="199" y="142"/>
                </a:cubicBezTo>
                <a:cubicBezTo>
                  <a:pt x="232" y="142"/>
                  <a:pt x="232" y="142"/>
                  <a:pt x="232" y="142"/>
                </a:cubicBezTo>
                <a:lnTo>
                  <a:pt x="232" y="170"/>
                </a:lnTo>
                <a:close/>
                <a:moveTo>
                  <a:pt x="80" y="138"/>
                </a:moveTo>
                <a:cubicBezTo>
                  <a:pt x="50" y="152"/>
                  <a:pt x="38" y="169"/>
                  <a:pt x="38" y="196"/>
                </a:cubicBezTo>
                <a:cubicBezTo>
                  <a:pt x="38" y="237"/>
                  <a:pt x="69" y="266"/>
                  <a:pt x="115" y="266"/>
                </a:cubicBezTo>
                <a:cubicBezTo>
                  <a:pt x="137" y="266"/>
                  <a:pt x="151" y="261"/>
                  <a:pt x="170" y="246"/>
                </a:cubicBezTo>
                <a:lnTo>
                  <a:pt x="80" y="138"/>
                </a:lnTo>
                <a:close/>
                <a:moveTo>
                  <a:pt x="147" y="57"/>
                </a:moveTo>
                <a:cubicBezTo>
                  <a:pt x="147" y="36"/>
                  <a:pt x="133" y="21"/>
                  <a:pt x="111" y="21"/>
                </a:cubicBezTo>
                <a:cubicBezTo>
                  <a:pt x="89" y="21"/>
                  <a:pt x="73" y="35"/>
                  <a:pt x="73" y="55"/>
                </a:cubicBezTo>
                <a:cubicBezTo>
                  <a:pt x="73" y="70"/>
                  <a:pt x="80" y="83"/>
                  <a:pt x="100" y="106"/>
                </a:cubicBezTo>
                <a:cubicBezTo>
                  <a:pt x="134" y="90"/>
                  <a:pt x="147" y="77"/>
                  <a:pt x="147" y="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52"/>
          <p:cNvSpPr/>
          <p:nvPr/>
        </p:nvSpPr>
        <p:spPr>
          <a:xfrm>
            <a:off x="6805307" y="2832267"/>
            <a:ext cx="1359967" cy="1676853"/>
          </a:xfrm>
          <a:custGeom>
            <a:avLst/>
            <a:gdLst/>
            <a:ahLst/>
            <a:cxnLst/>
            <a:rect l="l" t="t" r="r" b="b"/>
            <a:pathLst>
              <a:path w="270" h="331" extrusionOk="0">
                <a:moveTo>
                  <a:pt x="211" y="331"/>
                </a:moveTo>
                <a:cubicBezTo>
                  <a:pt x="211" y="320"/>
                  <a:pt x="202" y="289"/>
                  <a:pt x="175" y="287"/>
                </a:cubicBezTo>
                <a:cubicBezTo>
                  <a:pt x="163" y="290"/>
                  <a:pt x="150" y="294"/>
                  <a:pt x="124" y="294"/>
                </a:cubicBezTo>
                <a:cubicBezTo>
                  <a:pt x="88" y="294"/>
                  <a:pt x="67" y="286"/>
                  <a:pt x="52" y="278"/>
                </a:cubicBezTo>
                <a:cubicBezTo>
                  <a:pt x="14" y="258"/>
                  <a:pt x="0" y="228"/>
                  <a:pt x="0" y="153"/>
                </a:cubicBezTo>
                <a:cubicBezTo>
                  <a:pt x="0" y="40"/>
                  <a:pt x="41" y="0"/>
                  <a:pt x="132" y="0"/>
                </a:cubicBezTo>
                <a:cubicBezTo>
                  <a:pt x="214" y="0"/>
                  <a:pt x="256" y="32"/>
                  <a:pt x="256" y="136"/>
                </a:cubicBezTo>
                <a:cubicBezTo>
                  <a:pt x="256" y="209"/>
                  <a:pt x="244" y="244"/>
                  <a:pt x="221" y="264"/>
                </a:cubicBezTo>
                <a:cubicBezTo>
                  <a:pt x="266" y="271"/>
                  <a:pt x="270" y="320"/>
                  <a:pt x="270" y="331"/>
                </a:cubicBezTo>
                <a:lnTo>
                  <a:pt x="211" y="331"/>
                </a:lnTo>
                <a:close/>
                <a:moveTo>
                  <a:pt x="130" y="38"/>
                </a:moveTo>
                <a:cubicBezTo>
                  <a:pt x="78" y="38"/>
                  <a:pt x="75" y="96"/>
                  <a:pt x="75" y="154"/>
                </a:cubicBezTo>
                <a:cubicBezTo>
                  <a:pt x="75" y="233"/>
                  <a:pt x="90" y="257"/>
                  <a:pt x="127" y="257"/>
                </a:cubicBezTo>
                <a:cubicBezTo>
                  <a:pt x="165" y="257"/>
                  <a:pt x="182" y="232"/>
                  <a:pt x="182" y="143"/>
                </a:cubicBezTo>
                <a:cubicBezTo>
                  <a:pt x="182" y="87"/>
                  <a:pt x="180" y="38"/>
                  <a:pt x="130" y="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52"/>
          <p:cNvSpPr/>
          <p:nvPr/>
        </p:nvSpPr>
        <p:spPr>
          <a:xfrm>
            <a:off x="9320338" y="2867476"/>
            <a:ext cx="1384174" cy="1423785"/>
          </a:xfrm>
          <a:custGeom>
            <a:avLst/>
            <a:gdLst/>
            <a:ahLst/>
            <a:cxnLst/>
            <a:rect l="l" t="t" r="r" b="b"/>
            <a:pathLst>
              <a:path w="1258" h="1294" extrusionOk="0">
                <a:moveTo>
                  <a:pt x="920" y="1294"/>
                </a:moveTo>
                <a:lnTo>
                  <a:pt x="805" y="866"/>
                </a:lnTo>
                <a:lnTo>
                  <a:pt x="444" y="866"/>
                </a:lnTo>
                <a:lnTo>
                  <a:pt x="311" y="1294"/>
                </a:lnTo>
                <a:lnTo>
                  <a:pt x="0" y="1294"/>
                </a:lnTo>
                <a:lnTo>
                  <a:pt x="421" y="0"/>
                </a:lnTo>
                <a:lnTo>
                  <a:pt x="888" y="0"/>
                </a:lnTo>
                <a:lnTo>
                  <a:pt x="1258" y="1294"/>
                </a:lnTo>
                <a:lnTo>
                  <a:pt x="920" y="1294"/>
                </a:lnTo>
                <a:close/>
                <a:moveTo>
                  <a:pt x="636" y="212"/>
                </a:moveTo>
                <a:lnTo>
                  <a:pt x="494" y="672"/>
                </a:lnTo>
                <a:lnTo>
                  <a:pt x="760" y="672"/>
                </a:lnTo>
                <a:lnTo>
                  <a:pt x="636" y="2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0753" y="4609539"/>
            <a:ext cx="1633199" cy="162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52" descr="A picture containing sha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456" y="626143"/>
            <a:ext cx="2593585" cy="345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33301" y="5752960"/>
            <a:ext cx="452684" cy="45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3998" y="4293437"/>
            <a:ext cx="307662" cy="30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51660" y="4397245"/>
            <a:ext cx="880658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2949" y="4672976"/>
            <a:ext cx="1913528" cy="158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52" descr="Shap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248816" y="4035006"/>
            <a:ext cx="2143235" cy="161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5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791654" y="1507682"/>
            <a:ext cx="2354856" cy="28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5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98032" y="2136274"/>
            <a:ext cx="1285940" cy="172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52" descr="Shape&#10;&#10;Description automatically generated with medium confidenc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70643" y="2856970"/>
            <a:ext cx="1171997" cy="156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15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73702" y="4513389"/>
            <a:ext cx="1815676" cy="219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5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7171" y="903289"/>
            <a:ext cx="1859166" cy="154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152" descr="Shape, circle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45157" y="1497387"/>
            <a:ext cx="3136176" cy="259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15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542345" y="2464252"/>
            <a:ext cx="2268031" cy="187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15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966276" y="195838"/>
            <a:ext cx="1723277" cy="228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52" descr="A picture containing text, comb, grate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10680001">
            <a:off x="844951" y="2643942"/>
            <a:ext cx="668484" cy="89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5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906505" y="4131503"/>
            <a:ext cx="347903" cy="348713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52"/>
          <p:cNvSpPr/>
          <p:nvPr/>
        </p:nvSpPr>
        <p:spPr>
          <a:xfrm>
            <a:off x="0" y="6430325"/>
            <a:ext cx="12192000" cy="42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52"/>
          <p:cNvSpPr txBox="1"/>
          <p:nvPr/>
        </p:nvSpPr>
        <p:spPr>
          <a:xfrm>
            <a:off x="556998" y="6597352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6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Slide" type="title">
  <p:cSld name="Name Slide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53"/>
          <p:cNvSpPr/>
          <p:nvPr/>
        </p:nvSpPr>
        <p:spPr>
          <a:xfrm rot="10800000" flipH="1">
            <a:off x="0" y="1189669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53"/>
          <p:cNvSpPr/>
          <p:nvPr/>
        </p:nvSpPr>
        <p:spPr>
          <a:xfrm>
            <a:off x="0" y="4293096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53" descr="D:\miim - world\miim - work\miim - corp id's\SWM - POLARIX - 13.11.17\P - Paint Files\Flare 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4013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53"/>
          <p:cNvSpPr txBox="1">
            <a:spLocks noGrp="1"/>
          </p:cNvSpPr>
          <p:nvPr>
            <p:ph type="ctrTitle"/>
          </p:nvPr>
        </p:nvSpPr>
        <p:spPr>
          <a:xfrm>
            <a:off x="839416" y="3933056"/>
            <a:ext cx="5472600" cy="9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53"/>
          <p:cNvSpPr txBox="1">
            <a:spLocks noGrp="1"/>
          </p:cNvSpPr>
          <p:nvPr>
            <p:ph type="subTitle" idx="1"/>
          </p:nvPr>
        </p:nvSpPr>
        <p:spPr>
          <a:xfrm>
            <a:off x="839416" y="5106084"/>
            <a:ext cx="54726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lvl="1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26" name="Google Shape;626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8960" y="4824672"/>
            <a:ext cx="1815676" cy="219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53" descr="Shape, circ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7209" y="4877964"/>
            <a:ext cx="455184" cy="4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1074" y="683233"/>
            <a:ext cx="2598484" cy="345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1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6217" y="2443074"/>
            <a:ext cx="1285940" cy="172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43107" y="1783643"/>
            <a:ext cx="2859419" cy="236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94699" y="2021963"/>
            <a:ext cx="1876411" cy="226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1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91914" y="3117405"/>
            <a:ext cx="1174210" cy="157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5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02316" y="129883"/>
            <a:ext cx="1734135" cy="229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5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468517" y="452273"/>
            <a:ext cx="2381036" cy="196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5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69028" y="1705964"/>
            <a:ext cx="1859166" cy="154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5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21545" y="2236035"/>
            <a:ext cx="698602" cy="92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5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691638" y="2672190"/>
            <a:ext cx="2268031" cy="187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5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826681" y="3753775"/>
            <a:ext cx="2152718" cy="161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5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002490" y="2893322"/>
            <a:ext cx="1633199" cy="162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15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863409" y="6910164"/>
            <a:ext cx="2147283" cy="161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53" descr="Shape, circle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151341" y="4500809"/>
            <a:ext cx="309362" cy="31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153" descr="Shape, circle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693039" y="1604886"/>
            <a:ext cx="566502" cy="567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15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419749" y="4521095"/>
            <a:ext cx="880658" cy="1119848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53"/>
          <p:cNvSpPr/>
          <p:nvPr/>
        </p:nvSpPr>
        <p:spPr>
          <a:xfrm>
            <a:off x="0" y="-1"/>
            <a:ext cx="12192000" cy="119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p15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947496" y="418486"/>
            <a:ext cx="693119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5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645700" y="2660460"/>
            <a:ext cx="1694456" cy="2119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7" name="Google Shape;647;p153"/>
          <p:cNvGrpSpPr/>
          <p:nvPr/>
        </p:nvGrpSpPr>
        <p:grpSpPr>
          <a:xfrm>
            <a:off x="1645496" y="2038512"/>
            <a:ext cx="1259913" cy="486515"/>
            <a:chOff x="4606925" y="2028825"/>
            <a:chExt cx="4217988" cy="1628775"/>
          </a:xfrm>
        </p:grpSpPr>
        <p:sp>
          <p:nvSpPr>
            <p:cNvPr id="648" name="Google Shape;648;p153"/>
            <p:cNvSpPr/>
            <p:nvPr/>
          </p:nvSpPr>
          <p:spPr>
            <a:xfrm>
              <a:off x="7237413" y="2028825"/>
              <a:ext cx="1587500" cy="1628775"/>
            </a:xfrm>
            <a:custGeom>
              <a:avLst/>
              <a:gdLst/>
              <a:ahLst/>
              <a:cxnLst/>
              <a:rect l="l" t="t" r="r" b="b"/>
              <a:pathLst>
                <a:path w="1000" h="1026" extrusionOk="0">
                  <a:moveTo>
                    <a:pt x="705" y="0"/>
                  </a:moveTo>
                  <a:lnTo>
                    <a:pt x="335" y="0"/>
                  </a:lnTo>
                  <a:lnTo>
                    <a:pt x="0" y="1026"/>
                  </a:lnTo>
                  <a:lnTo>
                    <a:pt x="250" y="1026"/>
                  </a:lnTo>
                  <a:lnTo>
                    <a:pt x="354" y="688"/>
                  </a:lnTo>
                  <a:lnTo>
                    <a:pt x="639" y="688"/>
                  </a:lnTo>
                  <a:lnTo>
                    <a:pt x="731" y="1026"/>
                  </a:lnTo>
                  <a:lnTo>
                    <a:pt x="1000" y="1026"/>
                  </a:lnTo>
                  <a:lnTo>
                    <a:pt x="705" y="0"/>
                  </a:lnTo>
                  <a:close/>
                  <a:moveTo>
                    <a:pt x="394" y="536"/>
                  </a:moveTo>
                  <a:lnTo>
                    <a:pt x="506" y="169"/>
                  </a:lnTo>
                  <a:lnTo>
                    <a:pt x="603" y="536"/>
                  </a:lnTo>
                  <a:lnTo>
                    <a:pt x="394" y="5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53"/>
            <p:cNvSpPr/>
            <p:nvPr/>
          </p:nvSpPr>
          <p:spPr>
            <a:xfrm>
              <a:off x="5854700" y="2028825"/>
              <a:ext cx="1390650" cy="1628775"/>
            </a:xfrm>
            <a:custGeom>
              <a:avLst/>
              <a:gdLst/>
              <a:ahLst/>
              <a:cxnLst/>
              <a:rect l="l" t="t" r="r" b="b"/>
              <a:pathLst>
                <a:path w="369" h="431" extrusionOk="0">
                  <a:moveTo>
                    <a:pt x="340" y="352"/>
                  </a:moveTo>
                  <a:cubicBezTo>
                    <a:pt x="334" y="322"/>
                    <a:pt x="334" y="322"/>
                    <a:pt x="334" y="322"/>
                  </a:cubicBezTo>
                  <a:cubicBezTo>
                    <a:pt x="329" y="298"/>
                    <a:pt x="320" y="266"/>
                    <a:pt x="304" y="246"/>
                  </a:cubicBezTo>
                  <a:cubicBezTo>
                    <a:pt x="285" y="224"/>
                    <a:pt x="259" y="220"/>
                    <a:pt x="250" y="219"/>
                  </a:cubicBezTo>
                  <a:cubicBezTo>
                    <a:pt x="274" y="215"/>
                    <a:pt x="339" y="202"/>
                    <a:pt x="339" y="111"/>
                  </a:cubicBezTo>
                  <a:cubicBezTo>
                    <a:pt x="339" y="34"/>
                    <a:pt x="29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08" y="431"/>
                    <a:pt x="108" y="431"/>
                    <a:pt x="108" y="431"/>
                  </a:cubicBezTo>
                  <a:cubicBezTo>
                    <a:pt x="108" y="249"/>
                    <a:pt x="108" y="249"/>
                    <a:pt x="108" y="249"/>
                  </a:cubicBezTo>
                  <a:cubicBezTo>
                    <a:pt x="135" y="249"/>
                    <a:pt x="135" y="249"/>
                    <a:pt x="135" y="249"/>
                  </a:cubicBezTo>
                  <a:cubicBezTo>
                    <a:pt x="148" y="249"/>
                    <a:pt x="172" y="249"/>
                    <a:pt x="189" y="262"/>
                  </a:cubicBezTo>
                  <a:cubicBezTo>
                    <a:pt x="208" y="277"/>
                    <a:pt x="215" y="293"/>
                    <a:pt x="223" y="336"/>
                  </a:cubicBezTo>
                  <a:cubicBezTo>
                    <a:pt x="227" y="357"/>
                    <a:pt x="227" y="357"/>
                    <a:pt x="227" y="357"/>
                  </a:cubicBezTo>
                  <a:cubicBezTo>
                    <a:pt x="235" y="393"/>
                    <a:pt x="240" y="421"/>
                    <a:pt x="255" y="431"/>
                  </a:cubicBezTo>
                  <a:cubicBezTo>
                    <a:pt x="369" y="431"/>
                    <a:pt x="369" y="431"/>
                    <a:pt x="369" y="431"/>
                  </a:cubicBezTo>
                  <a:cubicBezTo>
                    <a:pt x="354" y="413"/>
                    <a:pt x="349" y="397"/>
                    <a:pt x="340" y="352"/>
                  </a:cubicBezTo>
                  <a:close/>
                  <a:moveTo>
                    <a:pt x="155" y="193"/>
                  </a:moveTo>
                  <a:cubicBezTo>
                    <a:pt x="108" y="193"/>
                    <a:pt x="108" y="193"/>
                    <a:pt x="108" y="193"/>
                  </a:cubicBezTo>
                  <a:cubicBezTo>
                    <a:pt x="108" y="58"/>
                    <a:pt x="108" y="58"/>
                    <a:pt x="108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94" y="58"/>
                    <a:pt x="229" y="64"/>
                    <a:pt x="229" y="123"/>
                  </a:cubicBezTo>
                  <a:cubicBezTo>
                    <a:pt x="229" y="173"/>
                    <a:pt x="206" y="193"/>
                    <a:pt x="155" y="1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53"/>
            <p:cNvSpPr/>
            <p:nvPr/>
          </p:nvSpPr>
          <p:spPr>
            <a:xfrm>
              <a:off x="4606925" y="2028825"/>
              <a:ext cx="1066800" cy="1628775"/>
            </a:xfrm>
            <a:custGeom>
              <a:avLst/>
              <a:gdLst/>
              <a:ahLst/>
              <a:cxnLst/>
              <a:rect l="l" t="t" r="r" b="b"/>
              <a:pathLst>
                <a:path w="672" h="1026" extrusionOk="0">
                  <a:moveTo>
                    <a:pt x="672" y="1026"/>
                  </a:moveTo>
                  <a:lnTo>
                    <a:pt x="672" y="866"/>
                  </a:lnTo>
                  <a:lnTo>
                    <a:pt x="259" y="866"/>
                  </a:lnTo>
                  <a:lnTo>
                    <a:pt x="259" y="574"/>
                  </a:lnTo>
                  <a:lnTo>
                    <a:pt x="599" y="574"/>
                  </a:lnTo>
                  <a:lnTo>
                    <a:pt x="599" y="414"/>
                  </a:lnTo>
                  <a:lnTo>
                    <a:pt x="259" y="414"/>
                  </a:lnTo>
                  <a:lnTo>
                    <a:pt x="259" y="159"/>
                  </a:lnTo>
                  <a:lnTo>
                    <a:pt x="632" y="159"/>
                  </a:lnTo>
                  <a:lnTo>
                    <a:pt x="632" y="0"/>
                  </a:lnTo>
                  <a:lnTo>
                    <a:pt x="0" y="0"/>
                  </a:lnTo>
                  <a:lnTo>
                    <a:pt x="0" y="1026"/>
                  </a:lnTo>
                  <a:lnTo>
                    <a:pt x="672" y="10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153"/>
          <p:cNvGrpSpPr/>
          <p:nvPr/>
        </p:nvGrpSpPr>
        <p:grpSpPr>
          <a:xfrm>
            <a:off x="839332" y="2038514"/>
            <a:ext cx="691364" cy="486515"/>
            <a:chOff x="1905000" y="2047875"/>
            <a:chExt cx="2314575" cy="1628775"/>
          </a:xfrm>
        </p:grpSpPr>
        <p:sp>
          <p:nvSpPr>
            <p:cNvPr id="652" name="Google Shape;652;p153"/>
            <p:cNvSpPr/>
            <p:nvPr/>
          </p:nvSpPr>
          <p:spPr>
            <a:xfrm>
              <a:off x="1905000" y="2047875"/>
              <a:ext cx="369900" cy="1609800"/>
            </a:xfrm>
            <a:prstGeom prst="rect">
              <a:avLst/>
            </a:prstGeom>
            <a:solidFill>
              <a:srgbClr val="F05F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53"/>
            <p:cNvSpPr/>
            <p:nvPr/>
          </p:nvSpPr>
          <p:spPr>
            <a:xfrm>
              <a:off x="2524125" y="2058988"/>
              <a:ext cx="368300" cy="1598613"/>
            </a:xfrm>
            <a:custGeom>
              <a:avLst/>
              <a:gdLst/>
              <a:ahLst/>
              <a:cxnLst/>
              <a:rect l="l" t="t" r="r" b="b"/>
              <a:pathLst>
                <a:path w="232" h="1007" extrusionOk="0">
                  <a:moveTo>
                    <a:pt x="0" y="179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179"/>
                  </a:lnTo>
                  <a:lnTo>
                    <a:pt x="0" y="179"/>
                  </a:lnTo>
                  <a:close/>
                  <a:moveTo>
                    <a:pt x="0" y="1007"/>
                  </a:moveTo>
                  <a:lnTo>
                    <a:pt x="0" y="288"/>
                  </a:lnTo>
                  <a:lnTo>
                    <a:pt x="232" y="288"/>
                  </a:lnTo>
                  <a:lnTo>
                    <a:pt x="232" y="1007"/>
                  </a:lnTo>
                  <a:lnTo>
                    <a:pt x="0" y="1007"/>
                  </a:lnTo>
                  <a:close/>
                </a:path>
              </a:pathLst>
            </a:custGeom>
            <a:solidFill>
              <a:srgbClr val="F05F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53"/>
            <p:cNvSpPr/>
            <p:nvPr/>
          </p:nvSpPr>
          <p:spPr>
            <a:xfrm>
              <a:off x="3095625" y="2047875"/>
              <a:ext cx="1123950" cy="1628775"/>
            </a:xfrm>
            <a:custGeom>
              <a:avLst/>
              <a:gdLst/>
              <a:ahLst/>
              <a:cxnLst/>
              <a:rect l="l" t="t" r="r" b="b"/>
              <a:pathLst>
                <a:path w="298" h="431" extrusionOk="0">
                  <a:moveTo>
                    <a:pt x="202" y="426"/>
                  </a:moveTo>
                  <a:cubicBezTo>
                    <a:pt x="202" y="389"/>
                    <a:pt x="202" y="389"/>
                    <a:pt x="202" y="389"/>
                  </a:cubicBezTo>
                  <a:cubicBezTo>
                    <a:pt x="184" y="410"/>
                    <a:pt x="157" y="431"/>
                    <a:pt x="107" y="431"/>
                  </a:cubicBezTo>
                  <a:cubicBezTo>
                    <a:pt x="17" y="431"/>
                    <a:pt x="0" y="362"/>
                    <a:pt x="0" y="279"/>
                  </a:cubicBezTo>
                  <a:cubicBezTo>
                    <a:pt x="0" y="211"/>
                    <a:pt x="11" y="118"/>
                    <a:pt x="119" y="118"/>
                  </a:cubicBezTo>
                  <a:cubicBezTo>
                    <a:pt x="166" y="118"/>
                    <a:pt x="184" y="137"/>
                    <a:pt x="202" y="156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98" y="426"/>
                    <a:pt x="298" y="426"/>
                    <a:pt x="298" y="426"/>
                  </a:cubicBezTo>
                  <a:lnTo>
                    <a:pt x="202" y="426"/>
                  </a:lnTo>
                  <a:close/>
                  <a:moveTo>
                    <a:pt x="202" y="232"/>
                  </a:moveTo>
                  <a:cubicBezTo>
                    <a:pt x="202" y="197"/>
                    <a:pt x="186" y="169"/>
                    <a:pt x="153" y="169"/>
                  </a:cubicBezTo>
                  <a:cubicBezTo>
                    <a:pt x="116" y="169"/>
                    <a:pt x="99" y="195"/>
                    <a:pt x="99" y="283"/>
                  </a:cubicBezTo>
                  <a:cubicBezTo>
                    <a:pt x="99" y="362"/>
                    <a:pt x="119" y="381"/>
                    <a:pt x="149" y="381"/>
                  </a:cubicBezTo>
                  <a:cubicBezTo>
                    <a:pt x="167" y="381"/>
                    <a:pt x="180" y="375"/>
                    <a:pt x="188" y="364"/>
                  </a:cubicBezTo>
                  <a:cubicBezTo>
                    <a:pt x="198" y="351"/>
                    <a:pt x="202" y="332"/>
                    <a:pt x="202" y="308"/>
                  </a:cubicBezTo>
                  <a:lnTo>
                    <a:pt x="202" y="232"/>
                  </a:lnTo>
                  <a:close/>
                </a:path>
              </a:pathLst>
            </a:custGeom>
            <a:solidFill>
              <a:srgbClr val="F05F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153"/>
          <p:cNvSpPr/>
          <p:nvPr/>
        </p:nvSpPr>
        <p:spPr>
          <a:xfrm>
            <a:off x="0" y="6430325"/>
            <a:ext cx="12192000" cy="42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53"/>
          <p:cNvSpPr txBox="1"/>
          <p:nvPr/>
        </p:nvSpPr>
        <p:spPr>
          <a:xfrm>
            <a:off x="556998" y="6597352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" name="Google Shape;657;p153" descr="Shape&#10;&#10;Description automatically generated with medium confidenc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008885" y="5659912"/>
            <a:ext cx="1054615" cy="141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5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383441" y="5655230"/>
            <a:ext cx="1913528" cy="158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5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924621" y="4829072"/>
            <a:ext cx="1668900" cy="1386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8066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olding Slide">
  <p:cSld name="Holding Slide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54"/>
          <p:cNvSpPr/>
          <p:nvPr/>
        </p:nvSpPr>
        <p:spPr>
          <a:xfrm>
            <a:off x="0" y="4293096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154"/>
          <p:cNvSpPr/>
          <p:nvPr/>
        </p:nvSpPr>
        <p:spPr>
          <a:xfrm rot="10800000" flipH="1">
            <a:off x="0" y="1189669"/>
            <a:ext cx="12192000" cy="21372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" name="Google Shape;663;p154" descr="D:\miim - world\miim - work\miim - corp id's\SWM - POLARIX - 13.11.17\P - Paint Files\Flare 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40135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8960" y="4824672"/>
            <a:ext cx="1815676" cy="219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154" descr="Shape, circ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018" y="5318275"/>
            <a:ext cx="455184" cy="4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1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1074" y="683233"/>
            <a:ext cx="2598484" cy="345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1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6217" y="2443074"/>
            <a:ext cx="1285940" cy="172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43107" y="1783643"/>
            <a:ext cx="2859419" cy="236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94699" y="2021963"/>
            <a:ext cx="1876411" cy="226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91914" y="3117405"/>
            <a:ext cx="1174210" cy="157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02316" y="129883"/>
            <a:ext cx="1734135" cy="229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466136" y="452273"/>
            <a:ext cx="2381036" cy="196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15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69028" y="1705964"/>
            <a:ext cx="1859166" cy="154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15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21545" y="2236035"/>
            <a:ext cx="698602" cy="92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5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691638" y="2672190"/>
            <a:ext cx="2268031" cy="187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15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826681" y="3753775"/>
            <a:ext cx="2152718" cy="161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5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35960" y="4292284"/>
            <a:ext cx="1633199" cy="162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15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202446" y="3974176"/>
            <a:ext cx="2147283" cy="161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154" descr="Shape, circle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151341" y="4500809"/>
            <a:ext cx="309362" cy="31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154" descr="Shape, circle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693039" y="1604886"/>
            <a:ext cx="566502" cy="567816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54"/>
          <p:cNvSpPr/>
          <p:nvPr/>
        </p:nvSpPr>
        <p:spPr>
          <a:xfrm>
            <a:off x="0" y="6430325"/>
            <a:ext cx="12192000" cy="42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154"/>
          <p:cNvSpPr txBox="1"/>
          <p:nvPr/>
        </p:nvSpPr>
        <p:spPr>
          <a:xfrm>
            <a:off x="556998" y="6601007"/>
            <a:ext cx="17436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" name="Google Shape;683;p15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419749" y="4521095"/>
            <a:ext cx="880658" cy="111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54" descr="Shape&#10;&#10;Description automatically generated with medium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008885" y="5659912"/>
            <a:ext cx="1054615" cy="141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15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383441" y="5655230"/>
            <a:ext cx="1913528" cy="158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5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924621" y="4829072"/>
            <a:ext cx="1668900" cy="138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5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408900" y="3877055"/>
            <a:ext cx="2174931" cy="2720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154"/>
          <p:cNvGrpSpPr/>
          <p:nvPr/>
        </p:nvGrpSpPr>
        <p:grpSpPr>
          <a:xfrm>
            <a:off x="2408720" y="3069009"/>
            <a:ext cx="1629409" cy="629196"/>
            <a:chOff x="4606925" y="2028825"/>
            <a:chExt cx="4217988" cy="1628775"/>
          </a:xfrm>
        </p:grpSpPr>
        <p:sp>
          <p:nvSpPr>
            <p:cNvPr id="689" name="Google Shape;689;p154"/>
            <p:cNvSpPr/>
            <p:nvPr/>
          </p:nvSpPr>
          <p:spPr>
            <a:xfrm>
              <a:off x="7237413" y="2028825"/>
              <a:ext cx="1587500" cy="1628775"/>
            </a:xfrm>
            <a:custGeom>
              <a:avLst/>
              <a:gdLst/>
              <a:ahLst/>
              <a:cxnLst/>
              <a:rect l="l" t="t" r="r" b="b"/>
              <a:pathLst>
                <a:path w="1000" h="1026" extrusionOk="0">
                  <a:moveTo>
                    <a:pt x="705" y="0"/>
                  </a:moveTo>
                  <a:lnTo>
                    <a:pt x="335" y="0"/>
                  </a:lnTo>
                  <a:lnTo>
                    <a:pt x="0" y="1026"/>
                  </a:lnTo>
                  <a:lnTo>
                    <a:pt x="250" y="1026"/>
                  </a:lnTo>
                  <a:lnTo>
                    <a:pt x="354" y="688"/>
                  </a:lnTo>
                  <a:lnTo>
                    <a:pt x="639" y="688"/>
                  </a:lnTo>
                  <a:lnTo>
                    <a:pt x="731" y="1026"/>
                  </a:lnTo>
                  <a:lnTo>
                    <a:pt x="1000" y="1026"/>
                  </a:lnTo>
                  <a:lnTo>
                    <a:pt x="705" y="0"/>
                  </a:lnTo>
                  <a:close/>
                  <a:moveTo>
                    <a:pt x="394" y="536"/>
                  </a:moveTo>
                  <a:lnTo>
                    <a:pt x="506" y="169"/>
                  </a:lnTo>
                  <a:lnTo>
                    <a:pt x="603" y="536"/>
                  </a:lnTo>
                  <a:lnTo>
                    <a:pt x="394" y="5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54"/>
            <p:cNvSpPr/>
            <p:nvPr/>
          </p:nvSpPr>
          <p:spPr>
            <a:xfrm>
              <a:off x="5854700" y="2028825"/>
              <a:ext cx="1390650" cy="1628775"/>
            </a:xfrm>
            <a:custGeom>
              <a:avLst/>
              <a:gdLst/>
              <a:ahLst/>
              <a:cxnLst/>
              <a:rect l="l" t="t" r="r" b="b"/>
              <a:pathLst>
                <a:path w="369" h="431" extrusionOk="0">
                  <a:moveTo>
                    <a:pt x="340" y="352"/>
                  </a:moveTo>
                  <a:cubicBezTo>
                    <a:pt x="334" y="322"/>
                    <a:pt x="334" y="322"/>
                    <a:pt x="334" y="322"/>
                  </a:cubicBezTo>
                  <a:cubicBezTo>
                    <a:pt x="329" y="298"/>
                    <a:pt x="320" y="266"/>
                    <a:pt x="304" y="246"/>
                  </a:cubicBezTo>
                  <a:cubicBezTo>
                    <a:pt x="285" y="224"/>
                    <a:pt x="259" y="220"/>
                    <a:pt x="250" y="219"/>
                  </a:cubicBezTo>
                  <a:cubicBezTo>
                    <a:pt x="274" y="215"/>
                    <a:pt x="339" y="202"/>
                    <a:pt x="339" y="111"/>
                  </a:cubicBezTo>
                  <a:cubicBezTo>
                    <a:pt x="339" y="34"/>
                    <a:pt x="29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108" y="431"/>
                    <a:pt x="108" y="431"/>
                    <a:pt x="108" y="431"/>
                  </a:cubicBezTo>
                  <a:cubicBezTo>
                    <a:pt x="108" y="249"/>
                    <a:pt x="108" y="249"/>
                    <a:pt x="108" y="249"/>
                  </a:cubicBezTo>
                  <a:cubicBezTo>
                    <a:pt x="135" y="249"/>
                    <a:pt x="135" y="249"/>
                    <a:pt x="135" y="249"/>
                  </a:cubicBezTo>
                  <a:cubicBezTo>
                    <a:pt x="148" y="249"/>
                    <a:pt x="172" y="249"/>
                    <a:pt x="189" y="262"/>
                  </a:cubicBezTo>
                  <a:cubicBezTo>
                    <a:pt x="208" y="277"/>
                    <a:pt x="215" y="293"/>
                    <a:pt x="223" y="336"/>
                  </a:cubicBezTo>
                  <a:cubicBezTo>
                    <a:pt x="227" y="357"/>
                    <a:pt x="227" y="357"/>
                    <a:pt x="227" y="357"/>
                  </a:cubicBezTo>
                  <a:cubicBezTo>
                    <a:pt x="235" y="393"/>
                    <a:pt x="240" y="421"/>
                    <a:pt x="255" y="431"/>
                  </a:cubicBezTo>
                  <a:cubicBezTo>
                    <a:pt x="369" y="431"/>
                    <a:pt x="369" y="431"/>
                    <a:pt x="369" y="431"/>
                  </a:cubicBezTo>
                  <a:cubicBezTo>
                    <a:pt x="354" y="413"/>
                    <a:pt x="349" y="397"/>
                    <a:pt x="340" y="352"/>
                  </a:cubicBezTo>
                  <a:close/>
                  <a:moveTo>
                    <a:pt x="155" y="193"/>
                  </a:moveTo>
                  <a:cubicBezTo>
                    <a:pt x="108" y="193"/>
                    <a:pt x="108" y="193"/>
                    <a:pt x="108" y="193"/>
                  </a:cubicBezTo>
                  <a:cubicBezTo>
                    <a:pt x="108" y="58"/>
                    <a:pt x="108" y="58"/>
                    <a:pt x="108" y="58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194" y="58"/>
                    <a:pt x="229" y="64"/>
                    <a:pt x="229" y="123"/>
                  </a:cubicBezTo>
                  <a:cubicBezTo>
                    <a:pt x="229" y="173"/>
                    <a:pt x="206" y="193"/>
                    <a:pt x="155" y="1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54"/>
            <p:cNvSpPr/>
            <p:nvPr/>
          </p:nvSpPr>
          <p:spPr>
            <a:xfrm>
              <a:off x="4606925" y="2028825"/>
              <a:ext cx="1066800" cy="1628775"/>
            </a:xfrm>
            <a:custGeom>
              <a:avLst/>
              <a:gdLst/>
              <a:ahLst/>
              <a:cxnLst/>
              <a:rect l="l" t="t" r="r" b="b"/>
              <a:pathLst>
                <a:path w="672" h="1026" extrusionOk="0">
                  <a:moveTo>
                    <a:pt x="672" y="1026"/>
                  </a:moveTo>
                  <a:lnTo>
                    <a:pt x="672" y="866"/>
                  </a:lnTo>
                  <a:lnTo>
                    <a:pt x="259" y="866"/>
                  </a:lnTo>
                  <a:lnTo>
                    <a:pt x="259" y="574"/>
                  </a:lnTo>
                  <a:lnTo>
                    <a:pt x="599" y="574"/>
                  </a:lnTo>
                  <a:lnTo>
                    <a:pt x="599" y="414"/>
                  </a:lnTo>
                  <a:lnTo>
                    <a:pt x="259" y="414"/>
                  </a:lnTo>
                  <a:lnTo>
                    <a:pt x="259" y="159"/>
                  </a:lnTo>
                  <a:lnTo>
                    <a:pt x="632" y="159"/>
                  </a:lnTo>
                  <a:lnTo>
                    <a:pt x="632" y="0"/>
                  </a:lnTo>
                  <a:lnTo>
                    <a:pt x="0" y="0"/>
                  </a:lnTo>
                  <a:lnTo>
                    <a:pt x="0" y="1026"/>
                  </a:lnTo>
                  <a:lnTo>
                    <a:pt x="672" y="10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2" name="Google Shape;692;p154"/>
          <p:cNvGrpSpPr/>
          <p:nvPr/>
        </p:nvGrpSpPr>
        <p:grpSpPr>
          <a:xfrm>
            <a:off x="1367199" y="3077434"/>
            <a:ext cx="894120" cy="629196"/>
            <a:chOff x="1905000" y="2047875"/>
            <a:chExt cx="2314575" cy="1628775"/>
          </a:xfrm>
        </p:grpSpPr>
        <p:sp>
          <p:nvSpPr>
            <p:cNvPr id="693" name="Google Shape;693;p154"/>
            <p:cNvSpPr/>
            <p:nvPr/>
          </p:nvSpPr>
          <p:spPr>
            <a:xfrm>
              <a:off x="1905000" y="2047875"/>
              <a:ext cx="369900" cy="1609800"/>
            </a:xfrm>
            <a:prstGeom prst="rect">
              <a:avLst/>
            </a:prstGeom>
            <a:solidFill>
              <a:srgbClr val="F05F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54"/>
            <p:cNvSpPr/>
            <p:nvPr/>
          </p:nvSpPr>
          <p:spPr>
            <a:xfrm>
              <a:off x="2524125" y="2058988"/>
              <a:ext cx="368300" cy="1598613"/>
            </a:xfrm>
            <a:custGeom>
              <a:avLst/>
              <a:gdLst/>
              <a:ahLst/>
              <a:cxnLst/>
              <a:rect l="l" t="t" r="r" b="b"/>
              <a:pathLst>
                <a:path w="232" h="1007" extrusionOk="0">
                  <a:moveTo>
                    <a:pt x="0" y="179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179"/>
                  </a:lnTo>
                  <a:lnTo>
                    <a:pt x="0" y="179"/>
                  </a:lnTo>
                  <a:close/>
                  <a:moveTo>
                    <a:pt x="0" y="1007"/>
                  </a:moveTo>
                  <a:lnTo>
                    <a:pt x="0" y="288"/>
                  </a:lnTo>
                  <a:lnTo>
                    <a:pt x="232" y="288"/>
                  </a:lnTo>
                  <a:lnTo>
                    <a:pt x="232" y="1007"/>
                  </a:lnTo>
                  <a:lnTo>
                    <a:pt x="0" y="1007"/>
                  </a:lnTo>
                  <a:close/>
                </a:path>
              </a:pathLst>
            </a:custGeom>
            <a:solidFill>
              <a:srgbClr val="F05F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54"/>
            <p:cNvSpPr/>
            <p:nvPr/>
          </p:nvSpPr>
          <p:spPr>
            <a:xfrm>
              <a:off x="3095625" y="2047875"/>
              <a:ext cx="1123950" cy="1628775"/>
            </a:xfrm>
            <a:custGeom>
              <a:avLst/>
              <a:gdLst/>
              <a:ahLst/>
              <a:cxnLst/>
              <a:rect l="l" t="t" r="r" b="b"/>
              <a:pathLst>
                <a:path w="298" h="431" extrusionOk="0">
                  <a:moveTo>
                    <a:pt x="202" y="426"/>
                  </a:moveTo>
                  <a:cubicBezTo>
                    <a:pt x="202" y="389"/>
                    <a:pt x="202" y="389"/>
                    <a:pt x="202" y="389"/>
                  </a:cubicBezTo>
                  <a:cubicBezTo>
                    <a:pt x="184" y="410"/>
                    <a:pt x="157" y="431"/>
                    <a:pt x="107" y="431"/>
                  </a:cubicBezTo>
                  <a:cubicBezTo>
                    <a:pt x="17" y="431"/>
                    <a:pt x="0" y="362"/>
                    <a:pt x="0" y="279"/>
                  </a:cubicBezTo>
                  <a:cubicBezTo>
                    <a:pt x="0" y="211"/>
                    <a:pt x="11" y="118"/>
                    <a:pt x="119" y="118"/>
                  </a:cubicBezTo>
                  <a:cubicBezTo>
                    <a:pt x="166" y="118"/>
                    <a:pt x="184" y="137"/>
                    <a:pt x="202" y="156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98" y="426"/>
                    <a:pt x="298" y="426"/>
                    <a:pt x="298" y="426"/>
                  </a:cubicBezTo>
                  <a:lnTo>
                    <a:pt x="202" y="426"/>
                  </a:lnTo>
                  <a:close/>
                  <a:moveTo>
                    <a:pt x="202" y="232"/>
                  </a:moveTo>
                  <a:cubicBezTo>
                    <a:pt x="202" y="197"/>
                    <a:pt x="186" y="169"/>
                    <a:pt x="153" y="169"/>
                  </a:cubicBezTo>
                  <a:cubicBezTo>
                    <a:pt x="116" y="169"/>
                    <a:pt x="99" y="195"/>
                    <a:pt x="99" y="283"/>
                  </a:cubicBezTo>
                  <a:cubicBezTo>
                    <a:pt x="99" y="362"/>
                    <a:pt x="119" y="381"/>
                    <a:pt x="149" y="381"/>
                  </a:cubicBezTo>
                  <a:cubicBezTo>
                    <a:pt x="167" y="381"/>
                    <a:pt x="180" y="375"/>
                    <a:pt x="188" y="364"/>
                  </a:cubicBezTo>
                  <a:cubicBezTo>
                    <a:pt x="198" y="351"/>
                    <a:pt x="202" y="332"/>
                    <a:pt x="202" y="308"/>
                  </a:cubicBezTo>
                  <a:lnTo>
                    <a:pt x="202" y="232"/>
                  </a:lnTo>
                  <a:close/>
                </a:path>
              </a:pathLst>
            </a:custGeom>
            <a:solidFill>
              <a:srgbClr val="F05F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6" name="Google Shape;696;p154"/>
          <p:cNvSpPr/>
          <p:nvPr/>
        </p:nvSpPr>
        <p:spPr>
          <a:xfrm>
            <a:off x="0" y="-1"/>
            <a:ext cx="12192000" cy="119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15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947496" y="418486"/>
            <a:ext cx="693119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9073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. Title and Content">
  <p:cSld name="2. Title and Conten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55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55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155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55"/>
          <p:cNvSpPr txBox="1">
            <a:spLocks noGrp="1"/>
          </p:cNvSpPr>
          <p:nvPr>
            <p:ph type="body" idx="1"/>
          </p:nvPr>
        </p:nvSpPr>
        <p:spPr>
          <a:xfrm>
            <a:off x="550863" y="1525934"/>
            <a:ext cx="110898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‒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3" name="Google Shape;703;p155"/>
          <p:cNvSpPr txBox="1"/>
          <p:nvPr/>
        </p:nvSpPr>
        <p:spPr>
          <a:xfrm>
            <a:off x="556998" y="6399179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1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901" y="476672"/>
            <a:ext cx="1287717" cy="43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71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24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23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Relationship Id="rId22" Type="http://schemas.openxmlformats.org/officeDocument/2006/relationships/slideLayout" Target="../slideLayouts/slideLayout16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19" Type="http://schemas.openxmlformats.org/officeDocument/2006/relationships/image" Target="../media/image46.jpeg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19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</p:sldLayoutIdLs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76A2B2-1350-4335-8FFF-059111FC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BEDDB-23BD-4ECD-B871-4179CDFD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53FF3-03AE-4761-A73C-468FFCB17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4FAD7-E84B-4F74-8E7C-4C9FD01153A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B4B7C-320A-4795-8157-F9FC1E375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1A77A-779A-4FE6-AB78-B369B4D02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E9755-7E40-4890-92F3-5931431C9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3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9" r:id="rId1"/>
    <p:sldLayoutId id="2147485620" r:id="rId2"/>
    <p:sldLayoutId id="2147485621" r:id="rId3"/>
    <p:sldLayoutId id="2147485622" r:id="rId4"/>
    <p:sldLayoutId id="2147485623" r:id="rId5"/>
    <p:sldLayoutId id="2147485624" r:id="rId6"/>
    <p:sldLayoutId id="2147485625" r:id="rId7"/>
    <p:sldLayoutId id="2147485626" r:id="rId8"/>
    <p:sldLayoutId id="2147485627" r:id="rId9"/>
    <p:sldLayoutId id="2147485628" r:id="rId10"/>
    <p:sldLayoutId id="2147485629" r:id="rId11"/>
    <p:sldLayoutId id="2147485630" r:id="rId12"/>
    <p:sldLayoutId id="2147485631" r:id="rId13"/>
    <p:sldLayoutId id="2147485632" r:id="rId14"/>
    <p:sldLayoutId id="2147485633" r:id="rId15"/>
    <p:sldLayoutId id="2147485634" r:id="rId16"/>
    <p:sldLayoutId id="2147485635" r:id="rId17"/>
    <p:sldLayoutId id="2147485636" r:id="rId18"/>
    <p:sldLayoutId id="2147485637" r:id="rId19"/>
    <p:sldLayoutId id="2147485638" r:id="rId20"/>
    <p:sldLayoutId id="2147485639" r:id="rId21"/>
    <p:sldLayoutId id="2147485640" r:id="rId22"/>
    <p:sldLayoutId id="2147485641" r:id="rId23"/>
    <p:sldLayoutId id="214748564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8549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644" r:id="rId1"/>
    <p:sldLayoutId id="2147485645" r:id="rId2"/>
    <p:sldLayoutId id="2147485646" r:id="rId3"/>
    <p:sldLayoutId id="2147485647" r:id="rId4"/>
    <p:sldLayoutId id="2147485648" r:id="rId5"/>
    <p:sldLayoutId id="2147485649" r:id="rId6"/>
    <p:sldLayoutId id="2147485650" r:id="rId7"/>
    <p:sldLayoutId id="2147485651" r:id="rId8"/>
    <p:sldLayoutId id="2147485652" r:id="rId9"/>
    <p:sldLayoutId id="2147485653" r:id="rId10"/>
    <p:sldLayoutId id="2147485654" r:id="rId11"/>
    <p:sldLayoutId id="2147485655" r:id="rId12"/>
    <p:sldLayoutId id="2147485656" r:id="rId13"/>
    <p:sldLayoutId id="2147485657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12">
          <p15:clr>
            <a:srgbClr val="F26B43"/>
          </p15:clr>
        </p15:guide>
        <p15:guide id="8" pos="7248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4" r:id="rId1"/>
    <p:sldLayoutId id="2147485685" r:id="rId2"/>
    <p:sldLayoutId id="2147485686" r:id="rId3"/>
    <p:sldLayoutId id="2147485687" r:id="rId4"/>
    <p:sldLayoutId id="2147485688" r:id="rId5"/>
    <p:sldLayoutId id="2147485689" r:id="rId6"/>
    <p:sldLayoutId id="2147485690" r:id="rId7"/>
    <p:sldLayoutId id="2147485691" r:id="rId8"/>
    <p:sldLayoutId id="2147485692" r:id="rId9"/>
    <p:sldLayoutId id="2147485693" r:id="rId10"/>
    <p:sldLayoutId id="2147485694" r:id="rId11"/>
    <p:sldLayoutId id="2147485695" r:id="rId12"/>
    <p:sldLayoutId id="2147485696" r:id="rId13"/>
    <p:sldLayoutId id="2147485697" r:id="rId14"/>
    <p:sldLayoutId id="2147485698" r:id="rId15"/>
    <p:sldLayoutId id="2147485699" r:id="rId16"/>
    <p:sldLayoutId id="2147485700" r:id="rId17"/>
  </p:sldLayoutIdLs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2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2" r:id="rId1"/>
    <p:sldLayoutId id="2147485703" r:id="rId2"/>
    <p:sldLayoutId id="2147485704" r:id="rId3"/>
    <p:sldLayoutId id="2147485705" r:id="rId4"/>
    <p:sldLayoutId id="2147485706" r:id="rId5"/>
    <p:sldLayoutId id="2147485707" r:id="rId6"/>
    <p:sldLayoutId id="2147485708" r:id="rId7"/>
    <p:sldLayoutId id="2147485709" r:id="rId8"/>
    <p:sldLayoutId id="2147485710" r:id="rId9"/>
    <p:sldLayoutId id="2147485711" r:id="rId10"/>
    <p:sldLayoutId id="2147485712" r:id="rId11"/>
    <p:sldLayoutId id="2147485713" r:id="rId12"/>
    <p:sldLayoutId id="2147485714" r:id="rId13"/>
    <p:sldLayoutId id="2147485715" r:id="rId14"/>
    <p:sldLayoutId id="2147485716" r:id="rId15"/>
    <p:sldLayoutId id="2147485717" r:id="rId16"/>
    <p:sldLayoutId id="2147485718" r:id="rId17"/>
    <p:sldLayoutId id="2147485719" r:id="rId18"/>
    <p:sldLayoutId id="2147485720" r:id="rId19"/>
  </p:sldLayoutIdLs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22" r:id="rId1"/>
    <p:sldLayoutId id="2147485723" r:id="rId2"/>
    <p:sldLayoutId id="2147485724" r:id="rId3"/>
    <p:sldLayoutId id="2147485725" r:id="rId4"/>
    <p:sldLayoutId id="2147485726" r:id="rId5"/>
    <p:sldLayoutId id="2147485727" r:id="rId6"/>
    <p:sldLayoutId id="2147485728" r:id="rId7"/>
    <p:sldLayoutId id="2147485729" r:id="rId8"/>
    <p:sldLayoutId id="2147485730" r:id="rId9"/>
    <p:sldLayoutId id="2147485731" r:id="rId10"/>
    <p:sldLayoutId id="2147485732" r:id="rId11"/>
    <p:sldLayoutId id="2147485733" r:id="rId12"/>
    <p:sldLayoutId id="2147485734" r:id="rId13"/>
    <p:sldLayoutId id="2147485735" r:id="rId14"/>
    <p:sldLayoutId id="2147485736" r:id="rId15"/>
    <p:sldLayoutId id="2147485737" r:id="rId16"/>
    <p:sldLayoutId id="2147485738" r:id="rId17"/>
    <p:sldLayoutId id="2147485739" r:id="rId18"/>
    <p:sldLayoutId id="2147485740" r:id="rId19"/>
    <p:sldLayoutId id="2147485741" r:id="rId20"/>
    <p:sldLayoutId id="2147485742" r:id="rId21"/>
    <p:sldLayoutId id="2147485743" r:id="rId22"/>
    <p:sldLayoutId id="2147485744" r:id="rId23"/>
  </p:sldLayoutIdLs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9785479" y="6134301"/>
            <a:ext cx="2389449" cy="563910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4041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5" r:id="rId1"/>
    <p:sldLayoutId id="2147485436" r:id="rId2"/>
    <p:sldLayoutId id="2147485437" r:id="rId3"/>
    <p:sldLayoutId id="2147485438" r:id="rId4"/>
    <p:sldLayoutId id="2147485439" r:id="rId5"/>
    <p:sldLayoutId id="2147485440" r:id="rId6"/>
    <p:sldLayoutId id="2147485441" r:id="rId7"/>
    <p:sldLayoutId id="2147485442" r:id="rId8"/>
    <p:sldLayoutId id="2147485443" r:id="rId9"/>
    <p:sldLayoutId id="2147485444" r:id="rId10"/>
    <p:sldLayoutId id="2147485445" r:id="rId11"/>
    <p:sldLayoutId id="2147485446" r:id="rId12"/>
    <p:sldLayoutId id="2147485447" r:id="rId13"/>
    <p:sldLayoutId id="2147485448" r:id="rId14"/>
    <p:sldLayoutId id="2147485449" r:id="rId15"/>
    <p:sldLayoutId id="2147485450" r:id="rId16"/>
    <p:sldLayoutId id="2147485451" r:id="rId17"/>
    <p:sldLayoutId id="2147485452" r:id="rId18"/>
    <p:sldLayoutId id="2147485453" r:id="rId19"/>
    <p:sldLayoutId id="2147485454" r:id="rId20"/>
    <p:sldLayoutId id="2147485455" r:id="rId21"/>
    <p:sldLayoutId id="2147485456" r:id="rId22"/>
    <p:sldLayoutId id="2147485457" r:id="rId23"/>
    <p:sldLayoutId id="2147485458" r:id="rId24"/>
    <p:sldLayoutId id="2147485459" r:id="rId25"/>
  </p:sldLayoutIdLs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18" r:id="rId5"/>
    <p:sldLayoutId id="2147485519" r:id="rId6"/>
    <p:sldLayoutId id="2147485520" r:id="rId7"/>
    <p:sldLayoutId id="2147485521" r:id="rId8"/>
    <p:sldLayoutId id="2147485522" r:id="rId9"/>
    <p:sldLayoutId id="2147485523" r:id="rId10"/>
    <p:sldLayoutId id="2147485524" r:id="rId11"/>
    <p:sldLayoutId id="2147485525" r:id="rId12"/>
    <p:sldLayoutId id="2147485526" r:id="rId13"/>
    <p:sldLayoutId id="2147485527" r:id="rId14"/>
    <p:sldLayoutId id="2147485528" r:id="rId15"/>
    <p:sldLayoutId id="2147485529" r:id="rId16"/>
    <p:sldLayoutId id="2147485530" r:id="rId17"/>
  </p:sldLayoutIdLs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68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D4D84-8B51-4882-A9BA-5D8D46E07290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4E520-603C-4AF6-A37C-162103A6C81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4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  <p:sldLayoutId id="2147485539" r:id="rId2"/>
    <p:sldLayoutId id="2147485540" r:id="rId3"/>
    <p:sldLayoutId id="2147485541" r:id="rId4"/>
    <p:sldLayoutId id="2147485542" r:id="rId5"/>
    <p:sldLayoutId id="2147485543" r:id="rId6"/>
    <p:sldLayoutId id="2147485544" r:id="rId7"/>
    <p:sldLayoutId id="2147485545" r:id="rId8"/>
    <p:sldLayoutId id="2147485546" r:id="rId9"/>
    <p:sldLayoutId id="2147485547" r:id="rId10"/>
    <p:sldLayoutId id="21474855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40AC2-F7B3-84E9-B3CB-19D6AB1ED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14F8A-C83A-332B-3330-240031341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90596-8D96-8046-020B-9AE7D31FA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B6BDF-3383-CC43-BDEE-72B0A2E8A244}" type="datetimeFigureOut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E8E56-796B-DD01-B673-23CCB361C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355E2-9ECC-3627-7E5D-AA137F772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81D8A-5804-464C-BDE5-7E1E21FAD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3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51" r:id="rId2"/>
    <p:sldLayoutId id="2147485552" r:id="rId3"/>
    <p:sldLayoutId id="2147485553" r:id="rId4"/>
    <p:sldLayoutId id="2147485554" r:id="rId5"/>
    <p:sldLayoutId id="2147485555" r:id="rId6"/>
    <p:sldLayoutId id="2147485556" r:id="rId7"/>
    <p:sldLayoutId id="2147485557" r:id="rId8"/>
    <p:sldLayoutId id="2147485558" r:id="rId9"/>
    <p:sldLayoutId id="2147485559" r:id="rId10"/>
    <p:sldLayoutId id="2147485560" r:id="rId11"/>
    <p:sldLayoutId id="2147485561" r:id="rId12"/>
    <p:sldLayoutId id="2147485562" r:id="rId13"/>
    <p:sldLayoutId id="21474855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0"/>
          <p:cNvSpPr txBox="1">
            <a:spLocks noGrp="1"/>
          </p:cNvSpPr>
          <p:nvPr>
            <p:ph type="title"/>
          </p:nvPr>
        </p:nvSpPr>
        <p:spPr>
          <a:xfrm>
            <a:off x="556998" y="260648"/>
            <a:ext cx="942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2" name="Google Shape;532;p70"/>
          <p:cNvSpPr txBox="1">
            <a:spLocks noGrp="1"/>
          </p:cNvSpPr>
          <p:nvPr>
            <p:ph type="body" idx="1"/>
          </p:nvPr>
        </p:nvSpPr>
        <p:spPr>
          <a:xfrm>
            <a:off x="550863" y="1525934"/>
            <a:ext cx="11089800" cy="4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Char char="&gt;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F59FB4"/>
              </a:buClr>
              <a:buSzPts val="1600"/>
              <a:buFont typeface="Calibri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F59FB4"/>
              </a:buClr>
              <a:buSzPts val="1400"/>
              <a:buFont typeface="Calibri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F59FB4"/>
              </a:buClr>
              <a:buSzPts val="1400"/>
              <a:buFont typeface="Calibri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3" name="Google Shape;533;p70"/>
          <p:cNvSpPr txBox="1"/>
          <p:nvPr/>
        </p:nvSpPr>
        <p:spPr>
          <a:xfrm>
            <a:off x="556998" y="6399179"/>
            <a:ext cx="18561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 i="0" u="none" strike="noStrike" cap="none">
                <a:solidFill>
                  <a:srgbClr val="6E657F"/>
                </a:solidFill>
                <a:latin typeface="Arial"/>
                <a:ea typeface="Arial"/>
                <a:cs typeface="Arial"/>
                <a:sym typeface="Arial"/>
              </a:rPr>
              <a:t>CONFIDENTIAL AND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70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gradFill>
            <a:gsLst>
              <a:gs pos="0">
                <a:schemeClr val="accent2"/>
              </a:gs>
              <a:gs pos="4300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70"/>
          <p:cNvSpPr/>
          <p:nvPr/>
        </p:nvSpPr>
        <p:spPr>
          <a:xfrm>
            <a:off x="0" y="1196752"/>
            <a:ext cx="12192000" cy="144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2396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565" r:id="rId1"/>
    <p:sldLayoutId id="2147485566" r:id="rId2"/>
    <p:sldLayoutId id="2147485567" r:id="rId3"/>
    <p:sldLayoutId id="2147485568" r:id="rId4"/>
    <p:sldLayoutId id="2147485569" r:id="rId5"/>
    <p:sldLayoutId id="2147485570" r:id="rId6"/>
    <p:sldLayoutId id="2147485571" r:id="rId7"/>
    <p:sldLayoutId id="2147485572" r:id="rId8"/>
    <p:sldLayoutId id="2147485573" r:id="rId9"/>
    <p:sldLayoutId id="2147485574" r:id="rId10"/>
    <p:sldLayoutId id="2147485575" r:id="rId11"/>
    <p:sldLayoutId id="2147485576" r:id="rId12"/>
    <p:sldLayoutId id="2147485577" r:id="rId13"/>
    <p:sldLayoutId id="2147485578" r:id="rId14"/>
    <p:sldLayoutId id="2147485579" r:id="rId15"/>
    <p:sldLayoutId id="2147485580" r:id="rId16"/>
    <p:sldLayoutId id="2147485581" r:id="rId17"/>
    <p:sldLayoutId id="2147485582" r:id="rId18"/>
    <p:sldLayoutId id="2147485583" r:id="rId19"/>
    <p:sldLayoutId id="2147485584" r:id="rId20"/>
    <p:sldLayoutId id="2147485585" r:id="rId21"/>
    <p:sldLayoutId id="214748558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48">
          <p15:clr>
            <a:srgbClr val="F26B43"/>
          </p15:clr>
        </p15:guide>
        <p15:guide id="2" pos="7338">
          <p15:clr>
            <a:srgbClr val="F26B43"/>
          </p15:clr>
        </p15:guide>
        <p15:guide id="3" orient="horz" pos="966">
          <p15:clr>
            <a:srgbClr val="F26B43"/>
          </p15:clr>
        </p15:guide>
        <p15:guide id="4" orient="horz" pos="383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104" y="384048"/>
            <a:ext cx="11365992" cy="86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104" y="1609344"/>
            <a:ext cx="11365992" cy="4498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737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88" r:id="rId1"/>
    <p:sldLayoutId id="2147485589" r:id="rId2"/>
    <p:sldLayoutId id="2147485590" r:id="rId3"/>
    <p:sldLayoutId id="2147485591" r:id="rId4"/>
    <p:sldLayoutId id="2147485592" r:id="rId5"/>
    <p:sldLayoutId id="2147485593" r:id="rId6"/>
    <p:sldLayoutId id="2147485594" r:id="rId7"/>
    <p:sldLayoutId id="2147485595" r:id="rId8"/>
    <p:sldLayoutId id="2147485596" r:id="rId9"/>
    <p:sldLayoutId id="2147485597" r:id="rId10"/>
    <p:sldLayoutId id="2147485598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26997" indent="-226997" algn="l" defTabSz="914332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95468" indent="-339701" algn="l" defTabSz="914332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8795" indent="-231758" algn="l" defTabSz="914332" rtl="0" eaLnBrk="1" latinLnBrk="0" hangingPunct="1">
        <a:lnSpc>
          <a:spcPct val="90000"/>
        </a:lnSpc>
        <a:spcBef>
          <a:spcPts val="500"/>
        </a:spcBef>
        <a:buClrTx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800" indent="-231758" algn="l" defTabSz="914332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7CC1E-0BE1-C546-8114-02B82453F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79913-327E-764F-83B5-9E701DB9A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0665A-F022-E141-84BA-6D5E10F15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40B6-9EFA-8A48-90B2-86EA54FF9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AC2CB-42FC-784B-B93B-571AF038A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DC125-8852-C449-ABE2-40019F6B9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576C5-C55F-5149-B772-76CDDC568D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3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0" r:id="rId1"/>
    <p:sldLayoutId id="2147485601" r:id="rId2"/>
    <p:sldLayoutId id="2147485602" r:id="rId3"/>
    <p:sldLayoutId id="2147485603" r:id="rId4"/>
    <p:sldLayoutId id="2147485604" r:id="rId5"/>
    <p:sldLayoutId id="2147485605" r:id="rId6"/>
    <p:sldLayoutId id="2147485606" r:id="rId7"/>
    <p:sldLayoutId id="2147485607" r:id="rId8"/>
    <p:sldLayoutId id="2147485608" r:id="rId9"/>
    <p:sldLayoutId id="2147485609" r:id="rId10"/>
    <p:sldLayoutId id="2147485610" r:id="rId11"/>
    <p:sldLayoutId id="2147485611" r:id="rId12"/>
    <p:sldLayoutId id="2147485612" r:id="rId13"/>
    <p:sldLayoutId id="2147485613" r:id="rId14"/>
    <p:sldLayoutId id="2147485614" r:id="rId15"/>
    <p:sldLayoutId id="2147485615" r:id="rId16"/>
    <p:sldLayoutId id="2147485616" r:id="rId17"/>
    <p:sldLayoutId id="214748561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57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57C"/>
        </a:buClr>
        <a:buFont typeface="Wingdings" charset="2"/>
        <a:buChar char="§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57C"/>
        </a:buClr>
        <a:buFont typeface="Wingdings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57C"/>
        </a:buClr>
        <a:buFont typeface="Wingdings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57C"/>
        </a:buClr>
        <a:buFont typeface="Wingdings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57C"/>
        </a:buClr>
        <a:buFont typeface="Wingdings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6" Type="http://schemas.microsoft.com/office/2007/relationships/hdphoto" Target="../media/hdphoto3.wdp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3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9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licensing@asco.org" TargetMode="External"/><Relationship Id="rId2" Type="http://schemas.openxmlformats.org/officeDocument/2006/relationships/hyperlink" Target="http://www.asco.org/genitourinary-cancer-guidelines" TargetMode="External"/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3.xml"/><Relationship Id="rId1" Type="http://schemas.openxmlformats.org/officeDocument/2006/relationships/tags" Target="../tags/tag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icaltrials.gov/study/NCT0496493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icaltrials.gov/study/NCT0496493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4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4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4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10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5FFA0E9-3A99-EA4E-901A-E81B0F171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790928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3600" dirty="0"/>
              <a:t>Improving Outcomes with First-Line </a:t>
            </a:r>
            <a:br>
              <a:rPr lang="en-US" sz="3600" dirty="0"/>
            </a:br>
            <a:r>
              <a:rPr lang="en-US" sz="3600" dirty="0"/>
              <a:t>Endocrine-Based Therapy for Patients with HR-Positive, </a:t>
            </a:r>
            <a:br>
              <a:rPr lang="en-US" sz="3600" dirty="0"/>
            </a:br>
            <a:r>
              <a:rPr lang="en-US" sz="3600" dirty="0"/>
              <a:t>HER2-Negative Metastatic Breast Cancer</a:t>
            </a:r>
            <a:br>
              <a:rPr lang="en-US" sz="3600" dirty="0"/>
            </a:br>
            <a:br>
              <a:rPr lang="en-US" sz="1000" dirty="0"/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CME/MOC-Accredited Live Webinar</a:t>
            </a:r>
            <a:endParaRPr lang="en-US" sz="2800" dirty="0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31974"/>
            <a:ext cx="12192000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5E19C6F-C502-CD4A-A2BB-D7430F1B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792638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5F8A6CD-FCA1-E840-88A9-EDC709243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87872"/>
            <a:ext cx="12192000" cy="9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Tuesday, October 8, 2024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5:00 PM – 6:00 PM ET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A643E66-527F-8143-B289-74DF2BD16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" y="4336592"/>
            <a:ext cx="12188952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Francois-Clement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Bidard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MD, PhD</a:t>
            </a: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Kevin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Kalinsky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MD, 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574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6654-0770-6600-3C0D-A5B42E3C4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08" y="1384532"/>
            <a:ext cx="11435348" cy="396591"/>
          </a:xfrm>
        </p:spPr>
        <p:txBody>
          <a:bodyPr vert="horz" wrap="square" lIns="35967" tIns="60904" rIns="121807" bIns="6090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US" sz="1599" b="1" dirty="0"/>
              <a:t>HR-Positive, HER2-Negative </a:t>
            </a:r>
            <a:r>
              <a:rPr lang="en-US" sz="1599" b="1" dirty="0" err="1"/>
              <a:t>mBC</a:t>
            </a:r>
            <a:r>
              <a:rPr lang="en-US" sz="1599" b="1" dirty="0"/>
              <a:t> and Postmenopausal Patients or Premenopausal Patients Receiving Ovarian Ablation or Suppression </a:t>
            </a:r>
          </a:p>
          <a:p>
            <a:endParaRPr lang="en-US" sz="1599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CE8CD-48E2-7CFA-C83B-0AE8F4534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360" y="6268708"/>
            <a:ext cx="9343530" cy="461346"/>
          </a:xfrm>
        </p:spPr>
        <p:txBody>
          <a:bodyPr/>
          <a:lstStyle/>
          <a:p>
            <a:r>
              <a:rPr lang="en-US" sz="1500" b="0" dirty="0">
                <a:latin typeface="Calibri" panose="020F0502020204030204" pitchFamily="34" charset="0"/>
                <a:cs typeface="Calibri" panose="020F0502020204030204" pitchFamily="34" charset="0"/>
              </a:rPr>
              <a:t>NCCN Clinical Practice Guidelines in Oncology for Breast Cancer. v4.2024. Accessed October 2024.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6100A043-1997-BE29-91EA-E90511863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50358"/>
              </p:ext>
            </p:extLst>
          </p:nvPr>
        </p:nvGraphicFramePr>
        <p:xfrm>
          <a:off x="565308" y="1813501"/>
          <a:ext cx="11215005" cy="4054190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280091">
                  <a:extLst>
                    <a:ext uri="{9D8B030D-6E8A-4147-A177-3AD203B41FA5}">
                      <a16:colId xmlns:a16="http://schemas.microsoft.com/office/drawing/2014/main" val="3564131286"/>
                    </a:ext>
                  </a:extLst>
                </a:gridCol>
                <a:gridCol w="4685784">
                  <a:extLst>
                    <a:ext uri="{9D8B030D-6E8A-4147-A177-3AD203B41FA5}">
                      <a16:colId xmlns:a16="http://schemas.microsoft.com/office/drawing/2014/main" val="4203860903"/>
                    </a:ext>
                  </a:extLst>
                </a:gridCol>
                <a:gridCol w="5249130">
                  <a:extLst>
                    <a:ext uri="{9D8B030D-6E8A-4147-A177-3AD203B41FA5}">
                      <a16:colId xmlns:a16="http://schemas.microsoft.com/office/drawing/2014/main" val="3104908760"/>
                    </a:ext>
                  </a:extLst>
                </a:gridCol>
              </a:tblGrid>
              <a:tr h="32364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Setting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71933" marR="45678" marT="18271" marB="1827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Preferred regimens</a:t>
                      </a:r>
                    </a:p>
                  </a:txBody>
                  <a:tcPr marL="71933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Other recommended regimens (first and subsequent lines)</a:t>
                      </a:r>
                    </a:p>
                  </a:txBody>
                  <a:tcPr marL="71933" marR="45678" marT="18271" marB="182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0703044"/>
                  </a:ext>
                </a:extLst>
              </a:tr>
              <a:tr h="694301">
                <a:tc row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First line</a:t>
                      </a:r>
                    </a:p>
                  </a:txBody>
                  <a:tcPr marL="71933" marR="45678" marT="18271" marB="1827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Aromatase inhibitor + CDK4/6 inhibitor</a:t>
                      </a:r>
                    </a:p>
                    <a:p>
                      <a:pPr marL="99450" indent="-99450">
                        <a:lnSpc>
                          <a:spcPct val="90000"/>
                        </a:lnSpc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Aromatase inhibitor + ribociclib (Category 1)</a:t>
                      </a:r>
                    </a:p>
                    <a:p>
                      <a:pPr marL="99450" indent="-99450">
                        <a:lnSpc>
                          <a:spcPct val="90000"/>
                        </a:lnSpc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Aromatase inhibitor + abemaciclib</a:t>
                      </a:r>
                    </a:p>
                    <a:p>
                      <a:pPr marL="99450" indent="-99450">
                        <a:lnSpc>
                          <a:spcPct val="90000"/>
                        </a:lnSpc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Aromatase inhibitor + palbociclib</a:t>
                      </a:r>
                    </a:p>
                  </a:txBody>
                  <a:tcPr marL="107900" marR="45678" marT="18271" marB="182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2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Selective ER downregulator</a:t>
                      </a:r>
                    </a:p>
                    <a:p>
                      <a:pPr marL="99450" indent="-99450">
                        <a:lnSpc>
                          <a:spcPct val="90000"/>
                        </a:lnSpc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Fulvestrant</a:t>
                      </a:r>
                    </a:p>
                    <a:p>
                      <a:pPr marL="99450" indent="-99450">
                        <a:lnSpc>
                          <a:spcPct val="90000"/>
                        </a:lnSpc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Elacestrant 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for ESR1-mutated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tumors </a:t>
                      </a:r>
                    </a:p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Selective ER downregulator (fulvestrant, Category 1) + nonsteroidal aromatase inhibitor (anastrozole, letrozole) (Category 1)</a:t>
                      </a:r>
                    </a:p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Nonsteroidal aromatase inhibitor</a:t>
                      </a:r>
                    </a:p>
                    <a:p>
                      <a:pPr marL="99450" indent="-99450">
                        <a:lnSpc>
                          <a:spcPct val="90000"/>
                        </a:lnSpc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Anastrozole</a:t>
                      </a:r>
                    </a:p>
                    <a:p>
                      <a:pPr marL="99450" indent="-99450">
                        <a:lnSpc>
                          <a:spcPct val="90000"/>
                        </a:lnSpc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Letrozole</a:t>
                      </a:r>
                    </a:p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Selective ER modulator</a:t>
                      </a:r>
                    </a:p>
                    <a:p>
                      <a:pPr marL="99450" indent="-99450">
                        <a:lnSpc>
                          <a:spcPct val="90000"/>
                        </a:lnSpc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Tamoxifen</a:t>
                      </a:r>
                    </a:p>
                    <a:p>
                      <a:pPr marL="0" indent="0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Steroidal aromatase inactivator</a:t>
                      </a:r>
                    </a:p>
                    <a:p>
                      <a:pPr marL="99450" indent="-99450">
                        <a:lnSpc>
                          <a:spcPct val="90000"/>
                        </a:lnSpc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Exemestane </a:t>
                      </a:r>
                    </a:p>
                  </a:txBody>
                  <a:tcPr marL="107900" marR="45678" marT="18271" marB="182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078588"/>
                  </a:ext>
                </a:extLst>
              </a:tr>
              <a:tr h="6943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Fulvestrant + CDK4/6 inhibitor</a:t>
                      </a:r>
                    </a:p>
                    <a:p>
                      <a:pPr marL="99450" marR="0" lvl="0" indent="-99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Fulvestrant + ribociclib (Category 1)</a:t>
                      </a:r>
                    </a:p>
                    <a:p>
                      <a:pPr marL="99450" marR="0" lvl="0" indent="-99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Fulvestrant + abemaciclib (Category 1)</a:t>
                      </a:r>
                    </a:p>
                    <a:p>
                      <a:pPr marL="99450" marR="0" lvl="0" indent="-99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ct val="85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Fulvestrant + palbociclib </a:t>
                      </a:r>
                    </a:p>
                  </a:txBody>
                  <a:tcPr marL="107900" marR="45678" marT="18271" marB="182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45305"/>
                  </a:ext>
                </a:extLst>
              </a:tr>
              <a:tr h="365422">
                <a:tc rowSpan="4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Second line</a:t>
                      </a:r>
                    </a:p>
                  </a:txBody>
                  <a:tcPr marL="71933" marR="45678" marT="18271" marB="18271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Fulvestrant + CDK4/6 inhibitor if CDK4/6 inhibitor not previously used (Category 1)</a:t>
                      </a:r>
                    </a:p>
                  </a:txBody>
                  <a:tcPr marL="107900" marR="45678" marT="18271" marB="182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224258"/>
                  </a:ext>
                </a:extLst>
              </a:tr>
              <a:tr h="365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Fulvestrant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en-US" sz="1600" i="0" dirty="0" err="1">
                          <a:solidFill>
                            <a:schemeClr val="tx1"/>
                          </a:solidFill>
                        </a:rPr>
                        <a:t>capivasertib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 for PIK3CA-, AKT1-mutated or PTEN-altered tumors (Category 1)</a:t>
                      </a:r>
                    </a:p>
                  </a:txBody>
                  <a:tcPr marL="107900" marR="45678" marT="18271" marB="182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961799"/>
                  </a:ext>
                </a:extLst>
              </a:tr>
              <a:tr h="200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Alpelisib +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fulvestrant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for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</a:rPr>
                        <a:t> PIK3CA-mutated tumors (Category 1)</a:t>
                      </a:r>
                    </a:p>
                  </a:txBody>
                  <a:tcPr marL="107900" marR="45678" marT="18271" marB="182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61379"/>
                  </a:ext>
                </a:extLst>
              </a:tr>
              <a:tr h="460837">
                <a:tc v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Everolimus + endocrine therapy (exemestane, fulvestrant, tamoxifen)</a:t>
                      </a:r>
                    </a:p>
                  </a:txBody>
                  <a:tcPr marL="107900" marR="45678" marT="18271" marB="1827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49992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D8CD25-F511-673E-0930-967EBA2F7F84}"/>
              </a:ext>
            </a:extLst>
          </p:cNvPr>
          <p:cNvSpPr txBox="1"/>
          <p:nvPr/>
        </p:nvSpPr>
        <p:spPr>
          <a:xfrm>
            <a:off x="620342" y="196926"/>
            <a:ext cx="1098773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NCCN Guidelines for Invasive Breast Cancer</a:t>
            </a:r>
          </a:p>
          <a:p>
            <a:pPr marL="0" marR="0" lvl="0" indent="0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HR-Positive, HER2-Negative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mBC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62C520-B0F7-4F44-9806-95CE5AAA56B0}"/>
              </a:ext>
            </a:extLst>
          </p:cNvPr>
          <p:cNvSpPr/>
          <p:nvPr/>
        </p:nvSpPr>
        <p:spPr>
          <a:xfrm>
            <a:off x="6600056" y="2839754"/>
            <a:ext cx="4396169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77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C4DBD-CB8B-0417-18D2-DDFB2D3E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F9D55D-AB2D-8FF1-95A4-9DCFBC36D96F}"/>
              </a:ext>
            </a:extLst>
          </p:cNvPr>
          <p:cNvSpPr/>
          <p:nvPr/>
        </p:nvSpPr>
        <p:spPr bwMode="auto">
          <a:xfrm>
            <a:off x="694746" y="1844824"/>
            <a:ext cx="11017878" cy="936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013B4-489F-FC6D-AF55-6F9344CB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Agenda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D4CF3-3B39-81C9-04D9-47A3D06BB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256" y="1268760"/>
            <a:ext cx="10323336" cy="53035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Introduction: </a:t>
            </a:r>
            <a:r>
              <a:rPr lang="en-US" sz="2400" dirty="0">
                <a:solidFill>
                  <a:schemeClr val="tx1"/>
                </a:solidFill>
              </a:rPr>
              <a:t>Confronting Metastatic Breast Cancer (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1: Mechanisms of Resistance to Endocrine Therapy in HR-Positive </a:t>
            </a:r>
            <a:r>
              <a:rPr lang="en-US" sz="2400" dirty="0" err="1">
                <a:solidFill>
                  <a:schemeClr val="bg1"/>
                </a:solidFill>
              </a:rPr>
              <a:t>mBC</a:t>
            </a:r>
            <a:r>
              <a:rPr lang="en-US" sz="2400" dirty="0">
                <a:solidFill>
                  <a:schemeClr val="bg1"/>
                </a:solidFill>
              </a:rPr>
              <a:t>; Use of Oral Selective Estrogen Receptor Degraders (SERDs) — Dr </a:t>
            </a:r>
            <a:r>
              <a:rPr lang="en-US" sz="2400" dirty="0" err="1">
                <a:solidFill>
                  <a:schemeClr val="bg1"/>
                </a:solidFill>
              </a:rPr>
              <a:t>Kalinsky</a:t>
            </a:r>
            <a:endParaRPr lang="en-US" sz="2400" dirty="0">
              <a:solidFill>
                <a:schemeClr val="bg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Ongoing Evaluation of Early Therapeutic Switching for HR-Positive 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 Harboring ESR1 Mutations — Prof </a:t>
            </a:r>
            <a:r>
              <a:rPr lang="en-US" sz="2400" dirty="0" err="1">
                <a:solidFill>
                  <a:schemeClr val="tx1"/>
                </a:solidFill>
              </a:rPr>
              <a:t>Bidard</a:t>
            </a:r>
            <a:endParaRPr lang="en-US" sz="24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Other Key Datasets and Ongoing Trials in HR-Positive Breast Cancer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93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E784-9C53-C32D-A347-EF8788DCF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6500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i="0" dirty="0">
                <a:solidFill>
                  <a:srgbClr val="2424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Mechanisms of Resistance to Endocrine Therapy in Hormone Receptor (HR)-Positive Metastatic Breast Cancer (mBC) and Rationale for the Use of Oral Selective Estrogen Receptor Degraders (SERDs) in this Setting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E6EAC-C541-BD4C-4439-3EB1BA7AA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70000" lnSpcReduction="20000"/>
          </a:bodyPr>
          <a:lstStyle/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Kevin Kalinsky, MD, MS</a:t>
            </a:r>
          </a:p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Professor of Medicine</a:t>
            </a:r>
          </a:p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Director, Glenn Family Breast Center</a:t>
            </a:r>
          </a:p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Director, Breast Medical Oncology</a:t>
            </a:r>
          </a:p>
          <a:p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Louisa and Rand Glenn Family Chair in Breast Cancer Research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6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45158-F9BA-88AF-3BD8-E99D29EE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42455"/>
            <a:ext cx="10837863" cy="1325563"/>
          </a:xfrm>
        </p:spPr>
        <p:txBody>
          <a:bodyPr>
            <a:normAutofit/>
          </a:bodyPr>
          <a:lstStyle/>
          <a:p>
            <a:pPr algn="ctr"/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Endocrine resistance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is associated with poor prognosis in HR+ BC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48">
            <a:extLst>
              <a:ext uri="{FF2B5EF4-FFF2-40B4-BE49-F238E27FC236}">
                <a16:creationId xmlns:a16="http://schemas.microsoft.com/office/drawing/2014/main" id="{8CCE63EC-8120-A463-0284-9F66437A51DF}"/>
              </a:ext>
            </a:extLst>
          </p:cNvPr>
          <p:cNvSpPr txBox="1">
            <a:spLocks/>
          </p:cNvSpPr>
          <p:nvPr/>
        </p:nvSpPr>
        <p:spPr>
          <a:xfrm>
            <a:off x="515937" y="6022975"/>
            <a:ext cx="9575801" cy="6637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alibri"/>
              <a:buNone/>
              <a:tabLst/>
              <a:defRPr/>
            </a:pPr>
            <a:b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 = 9,058; n = 6,612 had HR+, HER2– BC and, of those, n = 493 had distant relapse as the first DFS event. </a:t>
            </a:r>
            <a:b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900" b="0" i="0" u="none" strike="noStrike" kern="1200" cap="none" spc="0" normalizeH="0" baseline="3000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†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Median follow-up from the occurrence of distant relapse was 3.8 years (IQR 1.6–7.5).</a:t>
            </a:r>
            <a:b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1ER, primary endocrine resistance; 2ER, secondary endocrine resistance; BC, breast cancer; DFS, disease-free survival; ES, endocrine sensitive; HR+, hormone receptor-positive; </a:t>
            </a:r>
            <a:b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IQR, interquartile range; OS, overall survival.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alibri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Lambertini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M, </a:t>
            </a:r>
            <a:r>
              <a:rPr kumimoji="0" lang="en-GB" sz="900" b="0" i="1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 </a:t>
            </a:r>
            <a:r>
              <a:rPr kumimoji="0" lang="en-GB" sz="900" b="0" i="1" u="none" strike="noStrike" kern="1200" cap="none" spc="0" normalizeH="0" baseline="0" noProof="0" err="1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eClinicalMedicine</a:t>
            </a:r>
            <a:r>
              <a:rPr kumimoji="0" lang="en-GB" sz="900" b="0" i="1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2023; </a:t>
            </a:r>
            <a:r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59: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101931.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oogle Shape;217;p25">
            <a:extLst>
              <a:ext uri="{FF2B5EF4-FFF2-40B4-BE49-F238E27FC236}">
                <a16:creationId xmlns:a16="http://schemas.microsoft.com/office/drawing/2014/main" id="{BC2407E5-A020-025A-2E9E-CCFC0575C734}"/>
              </a:ext>
            </a:extLst>
          </p:cNvPr>
          <p:cNvGraphicFramePr/>
          <p:nvPr/>
        </p:nvGraphicFramePr>
        <p:xfrm>
          <a:off x="5778595" y="2093679"/>
          <a:ext cx="4345409" cy="138412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72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9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0872">
                <a:tc>
                  <a:txBody>
                    <a:bodyPr/>
                    <a:lstStyle/>
                    <a:p>
                      <a:pPr marL="177800" marR="0" lvl="4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2"/>
                        </a:solidFill>
                        <a:latin typeface="+mn-lt"/>
                      </a:endParaRPr>
                    </a:p>
                  </a:txBody>
                  <a:tcPr marL="3900" marR="39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2"/>
                          </a:solidFill>
                          <a:latin typeface="+mn-lt"/>
                        </a:rPr>
                        <a:t>Cohort</a:t>
                      </a:r>
                      <a:endParaRPr sz="1400" u="none" strike="noStrike" cap="none">
                        <a:solidFill>
                          <a:schemeClr val="dk2"/>
                        </a:solidFill>
                        <a:latin typeface="+mn-lt"/>
                      </a:endParaRPr>
                    </a:p>
                  </a:txBody>
                  <a:tcPr marL="3900" marR="39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72">
                <a:tc>
                  <a:txBody>
                    <a:bodyPr/>
                    <a:lstStyle/>
                    <a:p>
                      <a:pPr marL="177800" marR="0" lvl="4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2"/>
                        </a:solidFill>
                        <a:latin typeface="+mn-lt"/>
                      </a:endParaRPr>
                    </a:p>
                  </a:txBody>
                  <a:tcPr marL="3900" marR="39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accent1"/>
                          </a:solidFill>
                          <a:latin typeface="+mn-lt"/>
                        </a:rPr>
                        <a:t>1ER</a:t>
                      </a:r>
                      <a:endParaRPr sz="1400" b="1" u="none" strike="noStrike" cap="none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3900" marR="39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accent2"/>
                          </a:solidFill>
                          <a:latin typeface="+mn-lt"/>
                        </a:rPr>
                        <a:t>2ER</a:t>
                      </a:r>
                      <a:endParaRPr sz="1400" b="1" u="none" strike="noStrike" cap="none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3900" marR="39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accent3"/>
                          </a:solidFill>
                          <a:latin typeface="+mn-lt"/>
                        </a:rPr>
                        <a:t>ES</a:t>
                      </a:r>
                      <a:endParaRPr sz="1400" b="1" u="none" strike="noStrike" cap="none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3900" marR="39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172">
                <a:tc>
                  <a:txBody>
                    <a:bodyPr/>
                    <a:lstStyle/>
                    <a:p>
                      <a:pPr marL="177800" marR="0" lvl="3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dk2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Median OS, months</a:t>
                      </a:r>
                      <a:endParaRPr sz="1400" u="none" strike="noStrike" cap="none">
                        <a:solidFill>
                          <a:schemeClr val="dk2"/>
                        </a:solidFill>
                        <a:latin typeface="+mn-lt"/>
                      </a:endParaRPr>
                    </a:p>
                  </a:txBody>
                  <a:tcPr marL="72000" marR="720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chemeClr val="accent1"/>
                          </a:solidFill>
                          <a:latin typeface="+mn-lt"/>
                        </a:rPr>
                        <a:t>27.2</a:t>
                      </a:r>
                      <a:endParaRPr sz="1400" u="none" strike="noStrike" cap="none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chemeClr val="accent2"/>
                          </a:solidFill>
                          <a:latin typeface="+mn-lt"/>
                        </a:rPr>
                        <a:t>38.4</a:t>
                      </a:r>
                      <a:endParaRPr sz="1400" u="none" strike="noStrike" cap="none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36000" marR="1725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chemeClr val="accent3"/>
                          </a:solidFill>
                          <a:latin typeface="+mn-lt"/>
                        </a:rPr>
                        <a:t>43.2</a:t>
                      </a:r>
                      <a:endParaRPr sz="1400" u="none" strike="noStrike" cap="none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36000" marR="1725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7800" marR="0" lvl="3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2"/>
                          </a:solidFill>
                          <a:latin typeface="+mn-lt"/>
                        </a:rPr>
                        <a:t>IQR</a:t>
                      </a:r>
                      <a:endParaRPr sz="1400" b="1" u="none" strike="noStrike" cap="none">
                        <a:solidFill>
                          <a:schemeClr val="dk2"/>
                        </a:solidFill>
                        <a:latin typeface="+mn-lt"/>
                      </a:endParaRPr>
                    </a:p>
                  </a:txBody>
                  <a:tcPr marL="72000" marR="720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chemeClr val="accent1"/>
                          </a:solidFill>
                          <a:latin typeface="+mn-lt"/>
                        </a:rPr>
                        <a:t>14.9–50.1</a:t>
                      </a:r>
                      <a:endParaRPr sz="1400" u="none" strike="noStrike" cap="none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chemeClr val="accent2"/>
                          </a:solidFill>
                          <a:latin typeface="+mn-lt"/>
                        </a:rPr>
                        <a:t>16.3–66.9</a:t>
                      </a:r>
                      <a:endParaRPr sz="1400" u="none" strike="noStrike" cap="none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36000" marR="1725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chemeClr val="accent3"/>
                          </a:solidFill>
                          <a:latin typeface="+mn-lt"/>
                        </a:rPr>
                        <a:t>20.4–81.8</a:t>
                      </a:r>
                      <a:endParaRPr sz="1400" u="none" strike="noStrike" cap="none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36000" marR="1725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172">
                <a:tc gridSpan="4">
                  <a:txBody>
                    <a:bodyPr/>
                    <a:lstStyle/>
                    <a:p>
                      <a:pPr marL="177800" marR="0" lvl="3" indent="-1778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2"/>
                          </a:solidFill>
                          <a:latin typeface="+mn-lt"/>
                        </a:rPr>
                        <a:t>p = 0.03</a:t>
                      </a:r>
                      <a:endParaRPr sz="1400" b="1" u="none" strike="noStrike" cap="none">
                        <a:solidFill>
                          <a:schemeClr val="dk2"/>
                        </a:solidFill>
                        <a:latin typeface="+mn-lt"/>
                      </a:endParaRPr>
                    </a:p>
                  </a:txBody>
                  <a:tcPr marL="72000" marR="72000" marT="36000" marB="360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36000" marR="1725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36000" marR="1725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776190"/>
                  </a:ext>
                </a:extLst>
              </a:tr>
            </a:tbl>
          </a:graphicData>
        </a:graphic>
      </p:graphicFrame>
      <p:sp>
        <p:nvSpPr>
          <p:cNvPr id="6" name="Google Shape;218;p25">
            <a:extLst>
              <a:ext uri="{FF2B5EF4-FFF2-40B4-BE49-F238E27FC236}">
                <a16:creationId xmlns:a16="http://schemas.microsoft.com/office/drawing/2014/main" id="{71E0CE4B-2C90-DEFF-5B05-F49771E9CADB}"/>
              </a:ext>
            </a:extLst>
          </p:cNvPr>
          <p:cNvSpPr txBox="1"/>
          <p:nvPr/>
        </p:nvSpPr>
        <p:spPr>
          <a:xfrm>
            <a:off x="1221623" y="1428130"/>
            <a:ext cx="94677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48A7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Patient-level data from four randomised clinical trials* (n = 493 with 1ER, 2ER or ES)†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48A7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B5D89B-B0FF-1966-7CC4-4B92E6585ABF}"/>
              </a:ext>
            </a:extLst>
          </p:cNvPr>
          <p:cNvGrpSpPr/>
          <p:nvPr/>
        </p:nvGrpSpPr>
        <p:grpSpPr>
          <a:xfrm>
            <a:off x="2159062" y="2244330"/>
            <a:ext cx="6242750" cy="3456384"/>
            <a:chOff x="2907455" y="1769569"/>
            <a:chExt cx="6242750" cy="34563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D98F6D-B2C5-5052-DDE6-9BEE993F5AD0}"/>
                </a:ext>
              </a:extLst>
            </p:cNvPr>
            <p:cNvGrpSpPr/>
            <p:nvPr/>
          </p:nvGrpSpPr>
          <p:grpSpPr>
            <a:xfrm>
              <a:off x="3803421" y="1858304"/>
              <a:ext cx="5346784" cy="2520391"/>
              <a:chOff x="3803421" y="1858304"/>
              <a:chExt cx="5346784" cy="2520391"/>
            </a:xfrm>
          </p:grpSpPr>
          <p:grpSp>
            <p:nvGrpSpPr>
              <p:cNvPr id="75" name="Graphic 200">
                <a:extLst>
                  <a:ext uri="{FF2B5EF4-FFF2-40B4-BE49-F238E27FC236}">
                    <a16:creationId xmlns:a16="http://schemas.microsoft.com/office/drawing/2014/main" id="{922DE9CC-5A9E-31A5-6B70-1CB0B81FD925}"/>
                  </a:ext>
                </a:extLst>
              </p:cNvPr>
              <p:cNvGrpSpPr/>
              <p:nvPr/>
            </p:nvGrpSpPr>
            <p:grpSpPr>
              <a:xfrm>
                <a:off x="3829384" y="1858304"/>
                <a:ext cx="4226778" cy="2454247"/>
                <a:chOff x="3829384" y="1858304"/>
                <a:chExt cx="4226778" cy="2454247"/>
              </a:xfrm>
              <a:noFill/>
            </p:grpSpPr>
            <p:sp>
              <p:nvSpPr>
                <p:cNvPr id="503" name="Freeform: Shape 203">
                  <a:extLst>
                    <a:ext uri="{FF2B5EF4-FFF2-40B4-BE49-F238E27FC236}">
                      <a16:creationId xmlns:a16="http://schemas.microsoft.com/office/drawing/2014/main" id="{E7366A44-0899-945E-F3C6-60186187CBCD}"/>
                    </a:ext>
                  </a:extLst>
                </p:cNvPr>
                <p:cNvSpPr/>
                <p:nvPr/>
              </p:nvSpPr>
              <p:spPr>
                <a:xfrm>
                  <a:off x="3856721" y="1887839"/>
                  <a:ext cx="4199440" cy="2397237"/>
                </a:xfrm>
                <a:custGeom>
                  <a:avLst/>
                  <a:gdLst>
                    <a:gd name="connsiteX0" fmla="*/ 0 w 4199440"/>
                    <a:gd name="connsiteY0" fmla="*/ 0 h 2397237"/>
                    <a:gd name="connsiteX1" fmla="*/ 18065 w 4199440"/>
                    <a:gd name="connsiteY1" fmla="*/ 0 h 2397237"/>
                    <a:gd name="connsiteX2" fmla="*/ 18065 w 4199440"/>
                    <a:gd name="connsiteY2" fmla="*/ 37297 h 2397237"/>
                    <a:gd name="connsiteX3" fmla="*/ 26788 w 4199440"/>
                    <a:gd name="connsiteY3" fmla="*/ 37297 h 2397237"/>
                    <a:gd name="connsiteX4" fmla="*/ 26788 w 4199440"/>
                    <a:gd name="connsiteY4" fmla="*/ 75624 h 2397237"/>
                    <a:gd name="connsiteX5" fmla="*/ 34893 w 4199440"/>
                    <a:gd name="connsiteY5" fmla="*/ 75624 h 2397237"/>
                    <a:gd name="connsiteX6" fmla="*/ 34893 w 4199440"/>
                    <a:gd name="connsiteY6" fmla="*/ 84004 h 2397237"/>
                    <a:gd name="connsiteX7" fmla="*/ 53026 w 4199440"/>
                    <a:gd name="connsiteY7" fmla="*/ 84004 h 2397237"/>
                    <a:gd name="connsiteX8" fmla="*/ 53026 w 4199440"/>
                    <a:gd name="connsiteY8" fmla="*/ 120477 h 2397237"/>
                    <a:gd name="connsiteX9" fmla="*/ 79814 w 4199440"/>
                    <a:gd name="connsiteY9" fmla="*/ 120477 h 2397237"/>
                    <a:gd name="connsiteX10" fmla="*/ 79814 w 4199440"/>
                    <a:gd name="connsiteY10" fmla="*/ 160109 h 2397237"/>
                    <a:gd name="connsiteX11" fmla="*/ 88949 w 4199440"/>
                    <a:gd name="connsiteY11" fmla="*/ 160109 h 2397237"/>
                    <a:gd name="connsiteX12" fmla="*/ 88949 w 4199440"/>
                    <a:gd name="connsiteY12" fmla="*/ 197887 h 2397237"/>
                    <a:gd name="connsiteX13" fmla="*/ 204481 w 4199440"/>
                    <a:gd name="connsiteY13" fmla="*/ 197887 h 2397237"/>
                    <a:gd name="connsiteX14" fmla="*/ 204481 w 4199440"/>
                    <a:gd name="connsiteY14" fmla="*/ 212586 h 2397237"/>
                    <a:gd name="connsiteX15" fmla="*/ 204481 w 4199440"/>
                    <a:gd name="connsiteY15" fmla="*/ 311289 h 2397237"/>
                    <a:gd name="connsiteX16" fmla="*/ 204481 w 4199440"/>
                    <a:gd name="connsiteY16" fmla="*/ 318157 h 2397237"/>
                    <a:gd name="connsiteX17" fmla="*/ 221790 w 4199440"/>
                    <a:gd name="connsiteY17" fmla="*/ 318157 h 2397237"/>
                    <a:gd name="connsiteX18" fmla="*/ 221790 w 4199440"/>
                    <a:gd name="connsiteY18" fmla="*/ 360674 h 2397237"/>
                    <a:gd name="connsiteX19" fmla="*/ 399001 w 4199440"/>
                    <a:gd name="connsiteY19" fmla="*/ 360674 h 2397237"/>
                    <a:gd name="connsiteX20" fmla="*/ 399001 w 4199440"/>
                    <a:gd name="connsiteY20" fmla="*/ 419195 h 2397237"/>
                    <a:gd name="connsiteX21" fmla="*/ 399001 w 4199440"/>
                    <a:gd name="connsiteY21" fmla="*/ 441107 h 2397237"/>
                    <a:gd name="connsiteX22" fmla="*/ 435612 w 4199440"/>
                    <a:gd name="connsiteY22" fmla="*/ 441107 h 2397237"/>
                    <a:gd name="connsiteX23" fmla="*/ 435612 w 4199440"/>
                    <a:gd name="connsiteY23" fmla="*/ 479296 h 2397237"/>
                    <a:gd name="connsiteX24" fmla="*/ 462399 w 4199440"/>
                    <a:gd name="connsiteY24" fmla="*/ 479296 h 2397237"/>
                    <a:gd name="connsiteX25" fmla="*/ 462399 w 4199440"/>
                    <a:gd name="connsiteY25" fmla="*/ 486028 h 2397237"/>
                    <a:gd name="connsiteX26" fmla="*/ 470230 w 4199440"/>
                    <a:gd name="connsiteY26" fmla="*/ 486028 h 2397237"/>
                    <a:gd name="connsiteX27" fmla="*/ 470230 w 4199440"/>
                    <a:gd name="connsiteY27" fmla="*/ 518311 h 2397237"/>
                    <a:gd name="connsiteX28" fmla="*/ 533628 w 4199440"/>
                    <a:gd name="connsiteY28" fmla="*/ 518311 h 2397237"/>
                    <a:gd name="connsiteX29" fmla="*/ 533628 w 4199440"/>
                    <a:gd name="connsiteY29" fmla="*/ 524630 h 2397237"/>
                    <a:gd name="connsiteX30" fmla="*/ 542694 w 4199440"/>
                    <a:gd name="connsiteY30" fmla="*/ 524630 h 2397237"/>
                    <a:gd name="connsiteX31" fmla="*/ 542694 w 4199440"/>
                    <a:gd name="connsiteY31" fmla="*/ 554921 h 2397237"/>
                    <a:gd name="connsiteX32" fmla="*/ 551349 w 4199440"/>
                    <a:gd name="connsiteY32" fmla="*/ 554921 h 2397237"/>
                    <a:gd name="connsiteX33" fmla="*/ 551349 w 4199440"/>
                    <a:gd name="connsiteY33" fmla="*/ 571062 h 2397237"/>
                    <a:gd name="connsiteX34" fmla="*/ 551349 w 4199440"/>
                    <a:gd name="connsiteY34" fmla="*/ 601009 h 2397237"/>
                    <a:gd name="connsiteX35" fmla="*/ 586997 w 4199440"/>
                    <a:gd name="connsiteY35" fmla="*/ 601009 h 2397237"/>
                    <a:gd name="connsiteX36" fmla="*/ 586997 w 4199440"/>
                    <a:gd name="connsiteY36" fmla="*/ 646686 h 2397237"/>
                    <a:gd name="connsiteX37" fmla="*/ 605131 w 4199440"/>
                    <a:gd name="connsiteY37" fmla="*/ 646686 h 2397237"/>
                    <a:gd name="connsiteX38" fmla="*/ 605131 w 4199440"/>
                    <a:gd name="connsiteY38" fmla="*/ 691539 h 2397237"/>
                    <a:gd name="connsiteX39" fmla="*/ 622234 w 4199440"/>
                    <a:gd name="connsiteY39" fmla="*/ 691539 h 2397237"/>
                    <a:gd name="connsiteX40" fmla="*/ 622234 w 4199440"/>
                    <a:gd name="connsiteY40" fmla="*/ 711595 h 2397237"/>
                    <a:gd name="connsiteX41" fmla="*/ 622234 w 4199440"/>
                    <a:gd name="connsiteY41" fmla="*/ 775817 h 2397237"/>
                    <a:gd name="connsiteX42" fmla="*/ 684258 w 4199440"/>
                    <a:gd name="connsiteY42" fmla="*/ 775817 h 2397237"/>
                    <a:gd name="connsiteX43" fmla="*/ 684258 w 4199440"/>
                    <a:gd name="connsiteY43" fmla="*/ 786601 h 2397237"/>
                    <a:gd name="connsiteX44" fmla="*/ 684258 w 4199440"/>
                    <a:gd name="connsiteY44" fmla="*/ 821082 h 2397237"/>
                    <a:gd name="connsiteX45" fmla="*/ 720662 w 4199440"/>
                    <a:gd name="connsiteY45" fmla="*/ 821082 h 2397237"/>
                    <a:gd name="connsiteX46" fmla="*/ 720662 w 4199440"/>
                    <a:gd name="connsiteY46" fmla="*/ 866965 h 2397237"/>
                    <a:gd name="connsiteX47" fmla="*/ 729316 w 4199440"/>
                    <a:gd name="connsiteY47" fmla="*/ 866965 h 2397237"/>
                    <a:gd name="connsiteX48" fmla="*/ 729316 w 4199440"/>
                    <a:gd name="connsiteY48" fmla="*/ 913191 h 2397237"/>
                    <a:gd name="connsiteX49" fmla="*/ 844710 w 4199440"/>
                    <a:gd name="connsiteY49" fmla="*/ 913191 h 2397237"/>
                    <a:gd name="connsiteX50" fmla="*/ 844710 w 4199440"/>
                    <a:gd name="connsiteY50" fmla="*/ 951037 h 2397237"/>
                    <a:gd name="connsiteX51" fmla="*/ 853777 w 4199440"/>
                    <a:gd name="connsiteY51" fmla="*/ 951037 h 2397237"/>
                    <a:gd name="connsiteX52" fmla="*/ 853777 w 4199440"/>
                    <a:gd name="connsiteY52" fmla="*/ 958524 h 2397237"/>
                    <a:gd name="connsiteX53" fmla="*/ 889013 w 4199440"/>
                    <a:gd name="connsiteY53" fmla="*/ 958524 h 2397237"/>
                    <a:gd name="connsiteX54" fmla="*/ 889013 w 4199440"/>
                    <a:gd name="connsiteY54" fmla="*/ 982358 h 2397237"/>
                    <a:gd name="connsiteX55" fmla="*/ 889013 w 4199440"/>
                    <a:gd name="connsiteY55" fmla="*/ 1004750 h 2397237"/>
                    <a:gd name="connsiteX56" fmla="*/ 897461 w 4199440"/>
                    <a:gd name="connsiteY56" fmla="*/ 1004750 h 2397237"/>
                    <a:gd name="connsiteX57" fmla="*/ 897461 w 4199440"/>
                    <a:gd name="connsiteY57" fmla="*/ 1050084 h 2397237"/>
                    <a:gd name="connsiteX58" fmla="*/ 950831 w 4199440"/>
                    <a:gd name="connsiteY58" fmla="*/ 1050084 h 2397237"/>
                    <a:gd name="connsiteX59" fmla="*/ 950831 w 4199440"/>
                    <a:gd name="connsiteY59" fmla="*/ 1094730 h 2397237"/>
                    <a:gd name="connsiteX60" fmla="*/ 996096 w 4199440"/>
                    <a:gd name="connsiteY60" fmla="*/ 1094730 h 2397237"/>
                    <a:gd name="connsiteX61" fmla="*/ 996096 w 4199440"/>
                    <a:gd name="connsiteY61" fmla="*/ 1134088 h 2397237"/>
                    <a:gd name="connsiteX62" fmla="*/ 1004750 w 4199440"/>
                    <a:gd name="connsiteY62" fmla="*/ 1134088 h 2397237"/>
                    <a:gd name="connsiteX63" fmla="*/ 1004750 w 4199440"/>
                    <a:gd name="connsiteY63" fmla="*/ 1141231 h 2397237"/>
                    <a:gd name="connsiteX64" fmla="*/ 1031950 w 4199440"/>
                    <a:gd name="connsiteY64" fmla="*/ 1141231 h 2397237"/>
                    <a:gd name="connsiteX65" fmla="*/ 1031950 w 4199440"/>
                    <a:gd name="connsiteY65" fmla="*/ 1187457 h 2397237"/>
                    <a:gd name="connsiteX66" fmla="*/ 1094112 w 4199440"/>
                    <a:gd name="connsiteY66" fmla="*/ 1187457 h 2397237"/>
                    <a:gd name="connsiteX67" fmla="*/ 1094112 w 4199440"/>
                    <a:gd name="connsiteY67" fmla="*/ 1245566 h 2397237"/>
                    <a:gd name="connsiteX68" fmla="*/ 1094112 w 4199440"/>
                    <a:gd name="connsiteY68" fmla="*/ 1278605 h 2397237"/>
                    <a:gd name="connsiteX69" fmla="*/ 1129279 w 4199440"/>
                    <a:gd name="connsiteY69" fmla="*/ 1278605 h 2397237"/>
                    <a:gd name="connsiteX70" fmla="*/ 1129279 w 4199440"/>
                    <a:gd name="connsiteY70" fmla="*/ 1332455 h 2397237"/>
                    <a:gd name="connsiteX71" fmla="*/ 1137384 w 4199440"/>
                    <a:gd name="connsiteY71" fmla="*/ 1332455 h 2397237"/>
                    <a:gd name="connsiteX72" fmla="*/ 1137384 w 4199440"/>
                    <a:gd name="connsiteY72" fmla="*/ 1377308 h 2397237"/>
                    <a:gd name="connsiteX73" fmla="*/ 1164928 w 4199440"/>
                    <a:gd name="connsiteY73" fmla="*/ 1377308 h 2397237"/>
                    <a:gd name="connsiteX74" fmla="*/ 1164928 w 4199440"/>
                    <a:gd name="connsiteY74" fmla="*/ 1422984 h 2397237"/>
                    <a:gd name="connsiteX75" fmla="*/ 1218778 w 4199440"/>
                    <a:gd name="connsiteY75" fmla="*/ 1422984 h 2397237"/>
                    <a:gd name="connsiteX76" fmla="*/ 1218778 w 4199440"/>
                    <a:gd name="connsiteY76" fmla="*/ 1430334 h 2397237"/>
                    <a:gd name="connsiteX77" fmla="*/ 1226128 w 4199440"/>
                    <a:gd name="connsiteY77" fmla="*/ 1430334 h 2397237"/>
                    <a:gd name="connsiteX78" fmla="*/ 1226128 w 4199440"/>
                    <a:gd name="connsiteY78" fmla="*/ 1469210 h 2397237"/>
                    <a:gd name="connsiteX79" fmla="*/ 1279909 w 4199440"/>
                    <a:gd name="connsiteY79" fmla="*/ 1469210 h 2397237"/>
                    <a:gd name="connsiteX80" fmla="*/ 1279909 w 4199440"/>
                    <a:gd name="connsiteY80" fmla="*/ 1515162 h 2397237"/>
                    <a:gd name="connsiteX81" fmla="*/ 1360273 w 4199440"/>
                    <a:gd name="connsiteY81" fmla="*/ 1515162 h 2397237"/>
                    <a:gd name="connsiteX82" fmla="*/ 1360273 w 4199440"/>
                    <a:gd name="connsiteY82" fmla="*/ 1522717 h 2397237"/>
                    <a:gd name="connsiteX83" fmla="*/ 1369683 w 4199440"/>
                    <a:gd name="connsiteY83" fmla="*/ 1522717 h 2397237"/>
                    <a:gd name="connsiteX84" fmla="*/ 1369683 w 4199440"/>
                    <a:gd name="connsiteY84" fmla="*/ 1535081 h 2397237"/>
                    <a:gd name="connsiteX85" fmla="*/ 1369683 w 4199440"/>
                    <a:gd name="connsiteY85" fmla="*/ 1614071 h 2397237"/>
                    <a:gd name="connsiteX86" fmla="*/ 1377307 w 4199440"/>
                    <a:gd name="connsiteY86" fmla="*/ 1614071 h 2397237"/>
                    <a:gd name="connsiteX87" fmla="*/ 1377307 w 4199440"/>
                    <a:gd name="connsiteY87" fmla="*/ 1621420 h 2397237"/>
                    <a:gd name="connsiteX88" fmla="*/ 1476010 w 4199440"/>
                    <a:gd name="connsiteY88" fmla="*/ 1621420 h 2397237"/>
                    <a:gd name="connsiteX89" fmla="*/ 1476010 w 4199440"/>
                    <a:gd name="connsiteY89" fmla="*/ 1666341 h 2397237"/>
                    <a:gd name="connsiteX90" fmla="*/ 1510628 w 4199440"/>
                    <a:gd name="connsiteY90" fmla="*/ 1666341 h 2397237"/>
                    <a:gd name="connsiteX91" fmla="*/ 1510628 w 4199440"/>
                    <a:gd name="connsiteY91" fmla="*/ 1674996 h 2397237"/>
                    <a:gd name="connsiteX92" fmla="*/ 1519558 w 4199440"/>
                    <a:gd name="connsiteY92" fmla="*/ 1674996 h 2397237"/>
                    <a:gd name="connsiteX93" fmla="*/ 1519558 w 4199440"/>
                    <a:gd name="connsiteY93" fmla="*/ 1720123 h 2397237"/>
                    <a:gd name="connsiteX94" fmla="*/ 1569699 w 4199440"/>
                    <a:gd name="connsiteY94" fmla="*/ 1720123 h 2397237"/>
                    <a:gd name="connsiteX95" fmla="*/ 1697525 w 4199440"/>
                    <a:gd name="connsiteY95" fmla="*/ 1720123 h 2397237"/>
                    <a:gd name="connsiteX96" fmla="*/ 1697525 w 4199440"/>
                    <a:gd name="connsiteY96" fmla="*/ 1774455 h 2397237"/>
                    <a:gd name="connsiteX97" fmla="*/ 1724313 w 4199440"/>
                    <a:gd name="connsiteY97" fmla="*/ 1774455 h 2397237"/>
                    <a:gd name="connsiteX98" fmla="*/ 1724313 w 4199440"/>
                    <a:gd name="connsiteY98" fmla="*/ 1818070 h 2397237"/>
                    <a:gd name="connsiteX99" fmla="*/ 1724313 w 4199440"/>
                    <a:gd name="connsiteY99" fmla="*/ 1841905 h 2397237"/>
                    <a:gd name="connsiteX100" fmla="*/ 1761335 w 4199440"/>
                    <a:gd name="connsiteY100" fmla="*/ 1841905 h 2397237"/>
                    <a:gd name="connsiteX101" fmla="*/ 1761335 w 4199440"/>
                    <a:gd name="connsiteY101" fmla="*/ 1902555 h 2397237"/>
                    <a:gd name="connsiteX102" fmla="*/ 1796503 w 4199440"/>
                    <a:gd name="connsiteY102" fmla="*/ 1902555 h 2397237"/>
                    <a:gd name="connsiteX103" fmla="*/ 1796503 w 4199440"/>
                    <a:gd name="connsiteY103" fmla="*/ 1962450 h 2397237"/>
                    <a:gd name="connsiteX104" fmla="*/ 1955581 w 4199440"/>
                    <a:gd name="connsiteY104" fmla="*/ 1962450 h 2397237"/>
                    <a:gd name="connsiteX105" fmla="*/ 1955581 w 4199440"/>
                    <a:gd name="connsiteY105" fmla="*/ 2016507 h 2397237"/>
                    <a:gd name="connsiteX106" fmla="*/ 1964510 w 4199440"/>
                    <a:gd name="connsiteY106" fmla="*/ 2016507 h 2397237"/>
                    <a:gd name="connsiteX107" fmla="*/ 1964510 w 4199440"/>
                    <a:gd name="connsiteY107" fmla="*/ 2024612 h 2397237"/>
                    <a:gd name="connsiteX108" fmla="*/ 2115209 w 4199440"/>
                    <a:gd name="connsiteY108" fmla="*/ 2024612 h 2397237"/>
                    <a:gd name="connsiteX109" fmla="*/ 2115209 w 4199440"/>
                    <a:gd name="connsiteY109" fmla="*/ 2093436 h 2397237"/>
                    <a:gd name="connsiteX110" fmla="*/ 2186300 w 4199440"/>
                    <a:gd name="connsiteY110" fmla="*/ 2093436 h 2397237"/>
                    <a:gd name="connsiteX111" fmla="*/ 2710518 w 4199440"/>
                    <a:gd name="connsiteY111" fmla="*/ 2093436 h 2397237"/>
                    <a:gd name="connsiteX112" fmla="*/ 3022905 w 4199440"/>
                    <a:gd name="connsiteY112" fmla="*/ 2093436 h 2397237"/>
                    <a:gd name="connsiteX113" fmla="*/ 3067002 w 4199440"/>
                    <a:gd name="connsiteY113" fmla="*/ 2093436 h 2397237"/>
                    <a:gd name="connsiteX114" fmla="*/ 3067002 w 4199440"/>
                    <a:gd name="connsiteY114" fmla="*/ 2246058 h 2397237"/>
                    <a:gd name="connsiteX115" fmla="*/ 3170169 w 4199440"/>
                    <a:gd name="connsiteY115" fmla="*/ 2246058 h 2397237"/>
                    <a:gd name="connsiteX116" fmla="*/ 3351709 w 4199440"/>
                    <a:gd name="connsiteY116" fmla="*/ 2246058 h 2397237"/>
                    <a:gd name="connsiteX117" fmla="*/ 3351709 w 4199440"/>
                    <a:gd name="connsiteY117" fmla="*/ 2390575 h 2397237"/>
                    <a:gd name="connsiteX118" fmla="*/ 3359951 w 4199440"/>
                    <a:gd name="connsiteY118" fmla="*/ 2390575 h 2397237"/>
                    <a:gd name="connsiteX119" fmla="*/ 3359951 w 4199440"/>
                    <a:gd name="connsiteY119" fmla="*/ 2397238 h 2397237"/>
                    <a:gd name="connsiteX120" fmla="*/ 3416618 w 4199440"/>
                    <a:gd name="connsiteY120" fmla="*/ 2397238 h 2397237"/>
                    <a:gd name="connsiteX121" fmla="*/ 3639918 w 4199440"/>
                    <a:gd name="connsiteY121" fmla="*/ 2397238 h 2397237"/>
                    <a:gd name="connsiteX122" fmla="*/ 4199441 w 4199440"/>
                    <a:gd name="connsiteY122" fmla="*/ 2397238 h 239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</a:cxnLst>
                  <a:rect l="l" t="t" r="r" b="b"/>
                  <a:pathLst>
                    <a:path w="4199440" h="2397237">
                      <a:moveTo>
                        <a:pt x="0" y="0"/>
                      </a:moveTo>
                      <a:lnTo>
                        <a:pt x="18065" y="0"/>
                      </a:lnTo>
                      <a:lnTo>
                        <a:pt x="18065" y="37297"/>
                      </a:lnTo>
                      <a:lnTo>
                        <a:pt x="26788" y="37297"/>
                      </a:lnTo>
                      <a:lnTo>
                        <a:pt x="26788" y="75624"/>
                      </a:lnTo>
                      <a:lnTo>
                        <a:pt x="34893" y="75624"/>
                      </a:lnTo>
                      <a:lnTo>
                        <a:pt x="34893" y="84004"/>
                      </a:lnTo>
                      <a:lnTo>
                        <a:pt x="53026" y="84004"/>
                      </a:lnTo>
                      <a:lnTo>
                        <a:pt x="53026" y="120477"/>
                      </a:lnTo>
                      <a:lnTo>
                        <a:pt x="79814" y="120477"/>
                      </a:lnTo>
                      <a:lnTo>
                        <a:pt x="79814" y="160109"/>
                      </a:lnTo>
                      <a:lnTo>
                        <a:pt x="88949" y="160109"/>
                      </a:lnTo>
                      <a:lnTo>
                        <a:pt x="88949" y="197887"/>
                      </a:lnTo>
                      <a:lnTo>
                        <a:pt x="204481" y="197887"/>
                      </a:lnTo>
                      <a:lnTo>
                        <a:pt x="204481" y="212586"/>
                      </a:lnTo>
                      <a:lnTo>
                        <a:pt x="204481" y="311289"/>
                      </a:lnTo>
                      <a:lnTo>
                        <a:pt x="204481" y="318157"/>
                      </a:lnTo>
                      <a:lnTo>
                        <a:pt x="221790" y="318157"/>
                      </a:lnTo>
                      <a:lnTo>
                        <a:pt x="221790" y="360674"/>
                      </a:lnTo>
                      <a:lnTo>
                        <a:pt x="399001" y="360674"/>
                      </a:lnTo>
                      <a:lnTo>
                        <a:pt x="399001" y="419195"/>
                      </a:lnTo>
                      <a:lnTo>
                        <a:pt x="399001" y="441107"/>
                      </a:lnTo>
                      <a:lnTo>
                        <a:pt x="435612" y="441107"/>
                      </a:lnTo>
                      <a:lnTo>
                        <a:pt x="435612" y="479296"/>
                      </a:lnTo>
                      <a:lnTo>
                        <a:pt x="462399" y="479296"/>
                      </a:lnTo>
                      <a:lnTo>
                        <a:pt x="462399" y="486028"/>
                      </a:lnTo>
                      <a:lnTo>
                        <a:pt x="470230" y="486028"/>
                      </a:lnTo>
                      <a:lnTo>
                        <a:pt x="470230" y="518311"/>
                      </a:lnTo>
                      <a:lnTo>
                        <a:pt x="533628" y="518311"/>
                      </a:lnTo>
                      <a:lnTo>
                        <a:pt x="533628" y="524630"/>
                      </a:lnTo>
                      <a:lnTo>
                        <a:pt x="542694" y="524630"/>
                      </a:lnTo>
                      <a:lnTo>
                        <a:pt x="542694" y="554921"/>
                      </a:lnTo>
                      <a:lnTo>
                        <a:pt x="551349" y="554921"/>
                      </a:lnTo>
                      <a:lnTo>
                        <a:pt x="551349" y="571062"/>
                      </a:lnTo>
                      <a:lnTo>
                        <a:pt x="551349" y="601009"/>
                      </a:lnTo>
                      <a:lnTo>
                        <a:pt x="586997" y="601009"/>
                      </a:lnTo>
                      <a:lnTo>
                        <a:pt x="586997" y="646686"/>
                      </a:lnTo>
                      <a:lnTo>
                        <a:pt x="605131" y="646686"/>
                      </a:lnTo>
                      <a:lnTo>
                        <a:pt x="605131" y="691539"/>
                      </a:lnTo>
                      <a:lnTo>
                        <a:pt x="622234" y="691539"/>
                      </a:lnTo>
                      <a:lnTo>
                        <a:pt x="622234" y="711595"/>
                      </a:lnTo>
                      <a:lnTo>
                        <a:pt x="622234" y="775817"/>
                      </a:lnTo>
                      <a:lnTo>
                        <a:pt x="684258" y="775817"/>
                      </a:lnTo>
                      <a:lnTo>
                        <a:pt x="684258" y="786601"/>
                      </a:lnTo>
                      <a:lnTo>
                        <a:pt x="684258" y="821082"/>
                      </a:lnTo>
                      <a:lnTo>
                        <a:pt x="720662" y="821082"/>
                      </a:lnTo>
                      <a:lnTo>
                        <a:pt x="720662" y="866965"/>
                      </a:lnTo>
                      <a:lnTo>
                        <a:pt x="729316" y="866965"/>
                      </a:lnTo>
                      <a:lnTo>
                        <a:pt x="729316" y="913191"/>
                      </a:lnTo>
                      <a:lnTo>
                        <a:pt x="844710" y="913191"/>
                      </a:lnTo>
                      <a:lnTo>
                        <a:pt x="844710" y="951037"/>
                      </a:lnTo>
                      <a:lnTo>
                        <a:pt x="853777" y="951037"/>
                      </a:lnTo>
                      <a:lnTo>
                        <a:pt x="853777" y="958524"/>
                      </a:lnTo>
                      <a:lnTo>
                        <a:pt x="889013" y="958524"/>
                      </a:lnTo>
                      <a:lnTo>
                        <a:pt x="889013" y="982358"/>
                      </a:lnTo>
                      <a:lnTo>
                        <a:pt x="889013" y="1004750"/>
                      </a:lnTo>
                      <a:lnTo>
                        <a:pt x="897461" y="1004750"/>
                      </a:lnTo>
                      <a:lnTo>
                        <a:pt x="897461" y="1050084"/>
                      </a:lnTo>
                      <a:lnTo>
                        <a:pt x="950831" y="1050084"/>
                      </a:lnTo>
                      <a:lnTo>
                        <a:pt x="950831" y="1094730"/>
                      </a:lnTo>
                      <a:lnTo>
                        <a:pt x="996096" y="1094730"/>
                      </a:lnTo>
                      <a:lnTo>
                        <a:pt x="996096" y="1134088"/>
                      </a:lnTo>
                      <a:lnTo>
                        <a:pt x="1004750" y="1134088"/>
                      </a:lnTo>
                      <a:lnTo>
                        <a:pt x="1004750" y="1141231"/>
                      </a:lnTo>
                      <a:lnTo>
                        <a:pt x="1031950" y="1141231"/>
                      </a:lnTo>
                      <a:lnTo>
                        <a:pt x="1031950" y="1187457"/>
                      </a:lnTo>
                      <a:lnTo>
                        <a:pt x="1094112" y="1187457"/>
                      </a:lnTo>
                      <a:lnTo>
                        <a:pt x="1094112" y="1245566"/>
                      </a:lnTo>
                      <a:lnTo>
                        <a:pt x="1094112" y="1278605"/>
                      </a:lnTo>
                      <a:lnTo>
                        <a:pt x="1129279" y="1278605"/>
                      </a:lnTo>
                      <a:lnTo>
                        <a:pt x="1129279" y="1332455"/>
                      </a:lnTo>
                      <a:lnTo>
                        <a:pt x="1137384" y="1332455"/>
                      </a:lnTo>
                      <a:lnTo>
                        <a:pt x="1137384" y="1377308"/>
                      </a:lnTo>
                      <a:lnTo>
                        <a:pt x="1164928" y="1377308"/>
                      </a:lnTo>
                      <a:lnTo>
                        <a:pt x="1164928" y="1422984"/>
                      </a:lnTo>
                      <a:lnTo>
                        <a:pt x="1218778" y="1422984"/>
                      </a:lnTo>
                      <a:lnTo>
                        <a:pt x="1218778" y="1430334"/>
                      </a:lnTo>
                      <a:lnTo>
                        <a:pt x="1226128" y="1430334"/>
                      </a:lnTo>
                      <a:lnTo>
                        <a:pt x="1226128" y="1469210"/>
                      </a:lnTo>
                      <a:lnTo>
                        <a:pt x="1279909" y="1469210"/>
                      </a:lnTo>
                      <a:lnTo>
                        <a:pt x="1279909" y="1515162"/>
                      </a:lnTo>
                      <a:lnTo>
                        <a:pt x="1360273" y="1515162"/>
                      </a:lnTo>
                      <a:lnTo>
                        <a:pt x="1360273" y="1522717"/>
                      </a:lnTo>
                      <a:lnTo>
                        <a:pt x="1369683" y="1522717"/>
                      </a:lnTo>
                      <a:lnTo>
                        <a:pt x="1369683" y="1535081"/>
                      </a:lnTo>
                      <a:lnTo>
                        <a:pt x="1369683" y="1614071"/>
                      </a:lnTo>
                      <a:lnTo>
                        <a:pt x="1377307" y="1614071"/>
                      </a:lnTo>
                      <a:lnTo>
                        <a:pt x="1377307" y="1621420"/>
                      </a:lnTo>
                      <a:lnTo>
                        <a:pt x="1476010" y="1621420"/>
                      </a:lnTo>
                      <a:lnTo>
                        <a:pt x="1476010" y="1666341"/>
                      </a:lnTo>
                      <a:lnTo>
                        <a:pt x="1510628" y="1666341"/>
                      </a:lnTo>
                      <a:lnTo>
                        <a:pt x="1510628" y="1674996"/>
                      </a:lnTo>
                      <a:lnTo>
                        <a:pt x="1519558" y="1674996"/>
                      </a:lnTo>
                      <a:lnTo>
                        <a:pt x="1519558" y="1720123"/>
                      </a:lnTo>
                      <a:lnTo>
                        <a:pt x="1569699" y="1720123"/>
                      </a:lnTo>
                      <a:lnTo>
                        <a:pt x="1697525" y="1720123"/>
                      </a:lnTo>
                      <a:lnTo>
                        <a:pt x="1697525" y="1774455"/>
                      </a:lnTo>
                      <a:lnTo>
                        <a:pt x="1724313" y="1774455"/>
                      </a:lnTo>
                      <a:lnTo>
                        <a:pt x="1724313" y="1818070"/>
                      </a:lnTo>
                      <a:lnTo>
                        <a:pt x="1724313" y="1841905"/>
                      </a:lnTo>
                      <a:lnTo>
                        <a:pt x="1761335" y="1841905"/>
                      </a:lnTo>
                      <a:lnTo>
                        <a:pt x="1761335" y="1902555"/>
                      </a:lnTo>
                      <a:lnTo>
                        <a:pt x="1796503" y="1902555"/>
                      </a:lnTo>
                      <a:lnTo>
                        <a:pt x="1796503" y="1962450"/>
                      </a:lnTo>
                      <a:lnTo>
                        <a:pt x="1955581" y="1962450"/>
                      </a:lnTo>
                      <a:lnTo>
                        <a:pt x="1955581" y="2016507"/>
                      </a:lnTo>
                      <a:lnTo>
                        <a:pt x="1964510" y="2016507"/>
                      </a:lnTo>
                      <a:lnTo>
                        <a:pt x="1964510" y="2024612"/>
                      </a:lnTo>
                      <a:lnTo>
                        <a:pt x="2115209" y="2024612"/>
                      </a:lnTo>
                      <a:lnTo>
                        <a:pt x="2115209" y="2093436"/>
                      </a:lnTo>
                      <a:lnTo>
                        <a:pt x="2186300" y="2093436"/>
                      </a:lnTo>
                      <a:lnTo>
                        <a:pt x="2710518" y="2093436"/>
                      </a:lnTo>
                      <a:lnTo>
                        <a:pt x="3022905" y="2093436"/>
                      </a:lnTo>
                      <a:lnTo>
                        <a:pt x="3067002" y="2093436"/>
                      </a:lnTo>
                      <a:lnTo>
                        <a:pt x="3067002" y="2246058"/>
                      </a:lnTo>
                      <a:lnTo>
                        <a:pt x="3170169" y="2246058"/>
                      </a:lnTo>
                      <a:lnTo>
                        <a:pt x="3351709" y="2246058"/>
                      </a:lnTo>
                      <a:lnTo>
                        <a:pt x="3351709" y="2390575"/>
                      </a:lnTo>
                      <a:lnTo>
                        <a:pt x="3359951" y="2390575"/>
                      </a:lnTo>
                      <a:lnTo>
                        <a:pt x="3359951" y="2397238"/>
                      </a:lnTo>
                      <a:lnTo>
                        <a:pt x="3416618" y="2397238"/>
                      </a:lnTo>
                      <a:lnTo>
                        <a:pt x="3639918" y="2397238"/>
                      </a:lnTo>
                      <a:lnTo>
                        <a:pt x="4199441" y="2397238"/>
                      </a:lnTo>
                    </a:path>
                  </a:pathLst>
                </a:custGeom>
                <a:noFill/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Freeform: Shape 204">
                  <a:extLst>
                    <a:ext uri="{FF2B5EF4-FFF2-40B4-BE49-F238E27FC236}">
                      <a16:creationId xmlns:a16="http://schemas.microsoft.com/office/drawing/2014/main" id="{CA781FFC-AA67-D4FD-D292-D97262012BD0}"/>
                    </a:ext>
                  </a:extLst>
                </p:cNvPr>
                <p:cNvSpPr/>
                <p:nvPr/>
              </p:nvSpPr>
              <p:spPr>
                <a:xfrm>
                  <a:off x="8034869" y="4257945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Freeform: Shape 205">
                  <a:extLst>
                    <a:ext uri="{FF2B5EF4-FFF2-40B4-BE49-F238E27FC236}">
                      <a16:creationId xmlns:a16="http://schemas.microsoft.com/office/drawing/2014/main" id="{C80FF83A-F262-11FB-37F4-C479E93FFB2D}"/>
                    </a:ext>
                  </a:extLst>
                </p:cNvPr>
                <p:cNvSpPr/>
                <p:nvPr/>
              </p:nvSpPr>
              <p:spPr>
                <a:xfrm>
                  <a:off x="8003136" y="4257808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Freeform: Shape 206">
                  <a:extLst>
                    <a:ext uri="{FF2B5EF4-FFF2-40B4-BE49-F238E27FC236}">
                      <a16:creationId xmlns:a16="http://schemas.microsoft.com/office/drawing/2014/main" id="{09FAE24D-3793-EB76-EE6D-1BDFC2A90674}"/>
                    </a:ext>
                  </a:extLst>
                </p:cNvPr>
                <p:cNvSpPr/>
                <p:nvPr/>
              </p:nvSpPr>
              <p:spPr>
                <a:xfrm>
                  <a:off x="6594576" y="395434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Freeform: Shape 207">
                  <a:extLst>
                    <a:ext uri="{FF2B5EF4-FFF2-40B4-BE49-F238E27FC236}">
                      <a16:creationId xmlns:a16="http://schemas.microsoft.com/office/drawing/2014/main" id="{03CF4480-294A-19F1-750F-FFB071AB5ECA}"/>
                    </a:ext>
                  </a:extLst>
                </p:cNvPr>
                <p:cNvSpPr/>
                <p:nvPr/>
              </p:nvSpPr>
              <p:spPr>
                <a:xfrm>
                  <a:off x="6489829" y="395434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Freeform: Shape 208">
                  <a:extLst>
                    <a:ext uri="{FF2B5EF4-FFF2-40B4-BE49-F238E27FC236}">
                      <a16:creationId xmlns:a16="http://schemas.microsoft.com/office/drawing/2014/main" id="{A49AFDC1-5A29-492B-409E-B3EE13BB5A76}"/>
                    </a:ext>
                  </a:extLst>
                </p:cNvPr>
                <p:cNvSpPr/>
                <p:nvPr/>
              </p:nvSpPr>
              <p:spPr>
                <a:xfrm>
                  <a:off x="6483784" y="395434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Freeform: Shape 209">
                  <a:extLst>
                    <a:ext uri="{FF2B5EF4-FFF2-40B4-BE49-F238E27FC236}">
                      <a16:creationId xmlns:a16="http://schemas.microsoft.com/office/drawing/2014/main" id="{A10A0107-EB74-0ADE-6085-FE6D4337E826}"/>
                    </a:ext>
                  </a:extLst>
                </p:cNvPr>
                <p:cNvSpPr/>
                <p:nvPr/>
              </p:nvSpPr>
              <p:spPr>
                <a:xfrm>
                  <a:off x="6477191" y="395434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Freeform: Shape 210">
                  <a:extLst>
                    <a:ext uri="{FF2B5EF4-FFF2-40B4-BE49-F238E27FC236}">
                      <a16:creationId xmlns:a16="http://schemas.microsoft.com/office/drawing/2014/main" id="{CFD4BE76-C934-C519-26C7-EC3B59492689}"/>
                    </a:ext>
                  </a:extLst>
                </p:cNvPr>
                <p:cNvSpPr/>
                <p:nvPr/>
              </p:nvSpPr>
              <p:spPr>
                <a:xfrm>
                  <a:off x="6274565" y="395434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Freeform: Shape 211">
                  <a:extLst>
                    <a:ext uri="{FF2B5EF4-FFF2-40B4-BE49-F238E27FC236}">
                      <a16:creationId xmlns:a16="http://schemas.microsoft.com/office/drawing/2014/main" id="{995F5C9F-BC7E-189C-9DBD-47867CB42631}"/>
                    </a:ext>
                  </a:extLst>
                </p:cNvPr>
                <p:cNvSpPr/>
                <p:nvPr/>
              </p:nvSpPr>
              <p:spPr>
                <a:xfrm>
                  <a:off x="6130460" y="395434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Freeform: Shape 219">
                  <a:extLst>
                    <a:ext uri="{FF2B5EF4-FFF2-40B4-BE49-F238E27FC236}">
                      <a16:creationId xmlns:a16="http://schemas.microsoft.com/office/drawing/2014/main" id="{5389D8FB-8254-3366-4AD6-0C3ABF8FEC17}"/>
                    </a:ext>
                  </a:extLst>
                </p:cNvPr>
                <p:cNvSpPr/>
                <p:nvPr/>
              </p:nvSpPr>
              <p:spPr>
                <a:xfrm>
                  <a:off x="6124141" y="395434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Freeform: Shape 220">
                  <a:extLst>
                    <a:ext uri="{FF2B5EF4-FFF2-40B4-BE49-F238E27FC236}">
                      <a16:creationId xmlns:a16="http://schemas.microsoft.com/office/drawing/2014/main" id="{FD6BB29C-0FA4-C489-AEB4-E4D5F556AEF8}"/>
                    </a:ext>
                  </a:extLst>
                </p:cNvPr>
                <p:cNvSpPr/>
                <p:nvPr/>
              </p:nvSpPr>
              <p:spPr>
                <a:xfrm>
                  <a:off x="5838816" y="3883602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4" name="Freeform: Shape 221">
                  <a:extLst>
                    <a:ext uri="{FF2B5EF4-FFF2-40B4-BE49-F238E27FC236}">
                      <a16:creationId xmlns:a16="http://schemas.microsoft.com/office/drawing/2014/main" id="{B2CCB127-C347-D84D-BA13-E05824814345}"/>
                    </a:ext>
                  </a:extLst>
                </p:cNvPr>
                <p:cNvSpPr/>
                <p:nvPr/>
              </p:nvSpPr>
              <p:spPr>
                <a:xfrm>
                  <a:off x="5479172" y="3581311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Freeform: Shape 222">
                  <a:extLst>
                    <a:ext uri="{FF2B5EF4-FFF2-40B4-BE49-F238E27FC236}">
                      <a16:creationId xmlns:a16="http://schemas.microsoft.com/office/drawing/2014/main" id="{404668E5-EED3-4100-3A77-64DB8CEE0EDF}"/>
                    </a:ext>
                  </a:extLst>
                </p:cNvPr>
                <p:cNvSpPr/>
                <p:nvPr/>
              </p:nvSpPr>
              <p:spPr>
                <a:xfrm>
                  <a:off x="5398602" y="3581311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Freeform: Shape 223">
                  <a:extLst>
                    <a:ext uri="{FF2B5EF4-FFF2-40B4-BE49-F238E27FC236}">
                      <a16:creationId xmlns:a16="http://schemas.microsoft.com/office/drawing/2014/main" id="{C9288250-362E-2687-AA8C-8FB03561EDE1}"/>
                    </a:ext>
                  </a:extLst>
                </p:cNvPr>
                <p:cNvSpPr/>
                <p:nvPr/>
              </p:nvSpPr>
              <p:spPr>
                <a:xfrm>
                  <a:off x="5580759" y="3641481"/>
                  <a:ext cx="6868" cy="54537"/>
                </a:xfrm>
                <a:custGeom>
                  <a:avLst/>
                  <a:gdLst>
                    <a:gd name="connsiteX0" fmla="*/ 0 w 6868"/>
                    <a:gd name="connsiteY0" fmla="*/ 0 h 54537"/>
                    <a:gd name="connsiteX1" fmla="*/ 0 w 6868"/>
                    <a:gd name="connsiteY1" fmla="*/ 54537 h 54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537">
                      <a:moveTo>
                        <a:pt x="0" y="0"/>
                      </a:moveTo>
                      <a:lnTo>
                        <a:pt x="0" y="54537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7" name="Freeform: Shape 224">
                  <a:extLst>
                    <a:ext uri="{FF2B5EF4-FFF2-40B4-BE49-F238E27FC236}">
                      <a16:creationId xmlns:a16="http://schemas.microsoft.com/office/drawing/2014/main" id="{100A7F7A-5A3A-8182-A715-69278982D92A}"/>
                    </a:ext>
                  </a:extLst>
                </p:cNvPr>
                <p:cNvSpPr/>
                <p:nvPr/>
              </p:nvSpPr>
              <p:spPr>
                <a:xfrm>
                  <a:off x="5552598" y="3662087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Freeform: Shape 225">
                  <a:extLst>
                    <a:ext uri="{FF2B5EF4-FFF2-40B4-BE49-F238E27FC236}">
                      <a16:creationId xmlns:a16="http://schemas.microsoft.com/office/drawing/2014/main" id="{7E137C69-DCA3-FCA8-3769-48CE274DCB22}"/>
                    </a:ext>
                  </a:extLst>
                </p:cNvPr>
                <p:cNvSpPr/>
                <p:nvPr/>
              </p:nvSpPr>
              <p:spPr>
                <a:xfrm>
                  <a:off x="5260816" y="348260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Freeform: Shape 226">
                  <a:extLst>
                    <a:ext uri="{FF2B5EF4-FFF2-40B4-BE49-F238E27FC236}">
                      <a16:creationId xmlns:a16="http://schemas.microsoft.com/office/drawing/2014/main" id="{6C9544AE-B7B3-53D4-FE2F-6E9D13C1505D}"/>
                    </a:ext>
                  </a:extLst>
                </p:cNvPr>
                <p:cNvSpPr/>
                <p:nvPr/>
              </p:nvSpPr>
              <p:spPr>
                <a:xfrm>
                  <a:off x="5198861" y="3376075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Freeform: Shape 227">
                  <a:extLst>
                    <a:ext uri="{FF2B5EF4-FFF2-40B4-BE49-F238E27FC236}">
                      <a16:creationId xmlns:a16="http://schemas.microsoft.com/office/drawing/2014/main" id="{DE90E49D-D0F9-7192-3A2B-0B5FC528C6F8}"/>
                    </a:ext>
                  </a:extLst>
                </p:cNvPr>
                <p:cNvSpPr/>
                <p:nvPr/>
              </p:nvSpPr>
              <p:spPr>
                <a:xfrm>
                  <a:off x="4826373" y="2955300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Freeform: Shape 228">
                  <a:extLst>
                    <a:ext uri="{FF2B5EF4-FFF2-40B4-BE49-F238E27FC236}">
                      <a16:creationId xmlns:a16="http://schemas.microsoft.com/office/drawing/2014/main" id="{7361633C-CED8-C05F-7BB2-3E4CEAF12A77}"/>
                    </a:ext>
                  </a:extLst>
                </p:cNvPr>
                <p:cNvSpPr/>
                <p:nvPr/>
              </p:nvSpPr>
              <p:spPr>
                <a:xfrm>
                  <a:off x="4585900" y="2725612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Freeform: Shape 229">
                  <a:extLst>
                    <a:ext uri="{FF2B5EF4-FFF2-40B4-BE49-F238E27FC236}">
                      <a16:creationId xmlns:a16="http://schemas.microsoft.com/office/drawing/2014/main" id="{496EEE8F-7211-F2C4-DCBF-D9B324EC059B}"/>
                    </a:ext>
                  </a:extLst>
                </p:cNvPr>
                <p:cNvSpPr/>
                <p:nvPr/>
              </p:nvSpPr>
              <p:spPr>
                <a:xfrm>
                  <a:off x="4553274" y="2755902"/>
                  <a:ext cx="54537" cy="6868"/>
                </a:xfrm>
                <a:custGeom>
                  <a:avLst/>
                  <a:gdLst>
                    <a:gd name="connsiteX0" fmla="*/ 54537 w 54537"/>
                    <a:gd name="connsiteY0" fmla="*/ 0 h 6868"/>
                    <a:gd name="connsiteX1" fmla="*/ 0 w 54537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37" h="6868">
                      <a:moveTo>
                        <a:pt x="54537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3" name="Freeform: Shape 230">
                  <a:extLst>
                    <a:ext uri="{FF2B5EF4-FFF2-40B4-BE49-F238E27FC236}">
                      <a16:creationId xmlns:a16="http://schemas.microsoft.com/office/drawing/2014/main" id="{58834703-6B11-68FE-7D19-6FE60E4EDC4D}"/>
                    </a:ext>
                  </a:extLst>
                </p:cNvPr>
                <p:cNvSpPr/>
                <p:nvPr/>
              </p:nvSpPr>
              <p:spPr>
                <a:xfrm>
                  <a:off x="4541529" y="267464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Freeform: Shape 231">
                  <a:extLst>
                    <a:ext uri="{FF2B5EF4-FFF2-40B4-BE49-F238E27FC236}">
                      <a16:creationId xmlns:a16="http://schemas.microsoft.com/office/drawing/2014/main" id="{C70869D5-3869-1116-1DA9-8BDACB0E14C0}"/>
                    </a:ext>
                  </a:extLst>
                </p:cNvPr>
                <p:cNvSpPr/>
                <p:nvPr/>
              </p:nvSpPr>
              <p:spPr>
                <a:xfrm>
                  <a:off x="4478955" y="2634258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Freeform: Shape 232">
                  <a:extLst>
                    <a:ext uri="{FF2B5EF4-FFF2-40B4-BE49-F238E27FC236}">
                      <a16:creationId xmlns:a16="http://schemas.microsoft.com/office/drawing/2014/main" id="{AF6D8300-68D6-37DE-D7E4-19B4640B7602}"/>
                    </a:ext>
                  </a:extLst>
                </p:cNvPr>
                <p:cNvSpPr/>
                <p:nvPr/>
              </p:nvSpPr>
              <p:spPr>
                <a:xfrm>
                  <a:off x="4511650" y="270892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Freeform: Shape 233">
                  <a:extLst>
                    <a:ext uri="{FF2B5EF4-FFF2-40B4-BE49-F238E27FC236}">
                      <a16:creationId xmlns:a16="http://schemas.microsoft.com/office/drawing/2014/main" id="{3C9E68BB-631A-B6B2-EE8C-89F9E7513AA3}"/>
                    </a:ext>
                  </a:extLst>
                </p:cNvPr>
                <p:cNvSpPr/>
                <p:nvPr/>
              </p:nvSpPr>
              <p:spPr>
                <a:xfrm>
                  <a:off x="4451686" y="2663793"/>
                  <a:ext cx="54537" cy="6868"/>
                </a:xfrm>
                <a:custGeom>
                  <a:avLst/>
                  <a:gdLst>
                    <a:gd name="connsiteX0" fmla="*/ 54537 w 54537"/>
                    <a:gd name="connsiteY0" fmla="*/ 0 h 6868"/>
                    <a:gd name="connsiteX1" fmla="*/ 0 w 54537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37" h="6868">
                      <a:moveTo>
                        <a:pt x="54537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Freeform: Shape 234">
                  <a:extLst>
                    <a:ext uri="{FF2B5EF4-FFF2-40B4-BE49-F238E27FC236}">
                      <a16:creationId xmlns:a16="http://schemas.microsoft.com/office/drawing/2014/main" id="{1FEB7737-5248-8525-7207-57231F9C06CD}"/>
                    </a:ext>
                  </a:extLst>
                </p:cNvPr>
                <p:cNvSpPr/>
                <p:nvPr/>
              </p:nvSpPr>
              <p:spPr>
                <a:xfrm>
                  <a:off x="4408070" y="2459313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Freeform: Shape 235">
                  <a:extLst>
                    <a:ext uri="{FF2B5EF4-FFF2-40B4-BE49-F238E27FC236}">
                      <a16:creationId xmlns:a16="http://schemas.microsoft.com/office/drawing/2014/main" id="{EEF92619-0920-4055-55BF-1FC6E25BC929}"/>
                    </a:ext>
                  </a:extLst>
                </p:cNvPr>
                <p:cNvSpPr/>
                <p:nvPr/>
              </p:nvSpPr>
              <p:spPr>
                <a:xfrm>
                  <a:off x="4380802" y="2488848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Freeform: Shape 236">
                  <a:extLst>
                    <a:ext uri="{FF2B5EF4-FFF2-40B4-BE49-F238E27FC236}">
                      <a16:creationId xmlns:a16="http://schemas.microsoft.com/office/drawing/2014/main" id="{FA870891-3972-3CAC-67BA-86F262151A65}"/>
                    </a:ext>
                  </a:extLst>
                </p:cNvPr>
                <p:cNvSpPr/>
                <p:nvPr/>
              </p:nvSpPr>
              <p:spPr>
                <a:xfrm>
                  <a:off x="4408070" y="2421123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Freeform: Shape 237">
                  <a:extLst>
                    <a:ext uri="{FF2B5EF4-FFF2-40B4-BE49-F238E27FC236}">
                      <a16:creationId xmlns:a16="http://schemas.microsoft.com/office/drawing/2014/main" id="{1F4853C9-950E-6812-70F0-89B3BE4ED90C}"/>
                    </a:ext>
                  </a:extLst>
                </p:cNvPr>
                <p:cNvSpPr/>
                <p:nvPr/>
              </p:nvSpPr>
              <p:spPr>
                <a:xfrm>
                  <a:off x="4380802" y="2450658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Freeform: Shape 238">
                  <a:extLst>
                    <a:ext uri="{FF2B5EF4-FFF2-40B4-BE49-F238E27FC236}">
                      <a16:creationId xmlns:a16="http://schemas.microsoft.com/office/drawing/2014/main" id="{9A90AA4B-4DE0-E0B7-18DD-57E54DCC4DC2}"/>
                    </a:ext>
                  </a:extLst>
                </p:cNvPr>
                <p:cNvSpPr/>
                <p:nvPr/>
              </p:nvSpPr>
              <p:spPr>
                <a:xfrm>
                  <a:off x="4389937" y="237846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Freeform: Shape 239">
                  <a:extLst>
                    <a:ext uri="{FF2B5EF4-FFF2-40B4-BE49-F238E27FC236}">
                      <a16:creationId xmlns:a16="http://schemas.microsoft.com/office/drawing/2014/main" id="{E57D01FE-DE6F-6CC1-6089-5C8F38E8A74B}"/>
                    </a:ext>
                  </a:extLst>
                </p:cNvPr>
                <p:cNvSpPr/>
                <p:nvPr/>
              </p:nvSpPr>
              <p:spPr>
                <a:xfrm>
                  <a:off x="4362668" y="2405737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Freeform: Shape 240">
                  <a:extLst>
                    <a:ext uri="{FF2B5EF4-FFF2-40B4-BE49-F238E27FC236}">
                      <a16:creationId xmlns:a16="http://schemas.microsoft.com/office/drawing/2014/main" id="{86B7F9C9-AA1F-7CFB-52A8-3503634512B1}"/>
                    </a:ext>
                  </a:extLst>
                </p:cNvPr>
                <p:cNvSpPr/>
                <p:nvPr/>
              </p:nvSpPr>
              <p:spPr>
                <a:xfrm>
                  <a:off x="4043206" y="2056259"/>
                  <a:ext cx="6868" cy="54537"/>
                </a:xfrm>
                <a:custGeom>
                  <a:avLst/>
                  <a:gdLst>
                    <a:gd name="connsiteX0" fmla="*/ 0 w 6868"/>
                    <a:gd name="connsiteY0" fmla="*/ 0 h 54537"/>
                    <a:gd name="connsiteX1" fmla="*/ 0 w 6868"/>
                    <a:gd name="connsiteY1" fmla="*/ 54537 h 54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537">
                      <a:moveTo>
                        <a:pt x="0" y="0"/>
                      </a:moveTo>
                      <a:lnTo>
                        <a:pt x="0" y="54537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Freeform: Shape 241">
                  <a:extLst>
                    <a:ext uri="{FF2B5EF4-FFF2-40B4-BE49-F238E27FC236}">
                      <a16:creationId xmlns:a16="http://schemas.microsoft.com/office/drawing/2014/main" id="{F8104E6F-9785-5958-752D-DC478E63F0EB}"/>
                    </a:ext>
                  </a:extLst>
                </p:cNvPr>
                <p:cNvSpPr/>
                <p:nvPr/>
              </p:nvSpPr>
              <p:spPr>
                <a:xfrm>
                  <a:off x="4015937" y="208572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Freeform: Shape 242">
                  <a:extLst>
                    <a:ext uri="{FF2B5EF4-FFF2-40B4-BE49-F238E27FC236}">
                      <a16:creationId xmlns:a16="http://schemas.microsoft.com/office/drawing/2014/main" id="{B7C4D51E-DB23-9C99-254E-0B39D0C5F1BB}"/>
                    </a:ext>
                  </a:extLst>
                </p:cNvPr>
                <p:cNvSpPr/>
                <p:nvPr/>
              </p:nvSpPr>
              <p:spPr>
                <a:xfrm>
                  <a:off x="3856721" y="185830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Freeform: Shape 243">
                  <a:extLst>
                    <a:ext uri="{FF2B5EF4-FFF2-40B4-BE49-F238E27FC236}">
                      <a16:creationId xmlns:a16="http://schemas.microsoft.com/office/drawing/2014/main" id="{9AA314D3-687B-1716-24F8-704D45AF2204}"/>
                    </a:ext>
                  </a:extLst>
                </p:cNvPr>
                <p:cNvSpPr/>
                <p:nvPr/>
              </p:nvSpPr>
              <p:spPr>
                <a:xfrm>
                  <a:off x="3829384" y="1887839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6" name="Graphic 200">
                <a:extLst>
                  <a:ext uri="{FF2B5EF4-FFF2-40B4-BE49-F238E27FC236}">
                    <a16:creationId xmlns:a16="http://schemas.microsoft.com/office/drawing/2014/main" id="{2F15B0D5-FD0A-C1A7-4CEC-3936504F1FAA}"/>
                  </a:ext>
                </a:extLst>
              </p:cNvPr>
              <p:cNvGrpSpPr/>
              <p:nvPr/>
            </p:nvGrpSpPr>
            <p:grpSpPr>
              <a:xfrm>
                <a:off x="3803421" y="1890174"/>
                <a:ext cx="5346784" cy="2475883"/>
                <a:chOff x="3803421" y="1890174"/>
                <a:chExt cx="5346784" cy="2475883"/>
              </a:xfrm>
              <a:noFill/>
            </p:grpSpPr>
            <p:sp>
              <p:nvSpPr>
                <p:cNvPr id="310" name="Freeform: Shape 245">
                  <a:extLst>
                    <a:ext uri="{FF2B5EF4-FFF2-40B4-BE49-F238E27FC236}">
                      <a16:creationId xmlns:a16="http://schemas.microsoft.com/office/drawing/2014/main" id="{75BC7649-5A55-5B28-5F08-A6A6DC53D712}"/>
                    </a:ext>
                  </a:extLst>
                </p:cNvPr>
                <p:cNvSpPr/>
                <p:nvPr/>
              </p:nvSpPr>
              <p:spPr>
                <a:xfrm>
                  <a:off x="3830689" y="1917512"/>
                  <a:ext cx="5319515" cy="2421277"/>
                </a:xfrm>
                <a:custGeom>
                  <a:avLst/>
                  <a:gdLst>
                    <a:gd name="connsiteX0" fmla="*/ 0 w 5319515"/>
                    <a:gd name="connsiteY0" fmla="*/ 0 h 2421277"/>
                    <a:gd name="connsiteX1" fmla="*/ 8723 w 5319515"/>
                    <a:gd name="connsiteY1" fmla="*/ 0 h 2421277"/>
                    <a:gd name="connsiteX2" fmla="*/ 8723 w 5319515"/>
                    <a:gd name="connsiteY2" fmla="*/ 22323 h 2421277"/>
                    <a:gd name="connsiteX3" fmla="*/ 8723 w 5319515"/>
                    <a:gd name="connsiteY3" fmla="*/ 38602 h 2421277"/>
                    <a:gd name="connsiteX4" fmla="*/ 26788 w 5319515"/>
                    <a:gd name="connsiteY4" fmla="*/ 38602 h 2421277"/>
                    <a:gd name="connsiteX5" fmla="*/ 26788 w 5319515"/>
                    <a:gd name="connsiteY5" fmla="*/ 61131 h 2421277"/>
                    <a:gd name="connsiteX6" fmla="*/ 44372 w 5319515"/>
                    <a:gd name="connsiteY6" fmla="*/ 61131 h 2421277"/>
                    <a:gd name="connsiteX7" fmla="*/ 44372 w 5319515"/>
                    <a:gd name="connsiteY7" fmla="*/ 90804 h 2421277"/>
                    <a:gd name="connsiteX8" fmla="*/ 70404 w 5319515"/>
                    <a:gd name="connsiteY8" fmla="*/ 90804 h 2421277"/>
                    <a:gd name="connsiteX9" fmla="*/ 70404 w 5319515"/>
                    <a:gd name="connsiteY9" fmla="*/ 121507 h 2421277"/>
                    <a:gd name="connsiteX10" fmla="*/ 114776 w 5319515"/>
                    <a:gd name="connsiteY10" fmla="*/ 121507 h 2421277"/>
                    <a:gd name="connsiteX11" fmla="*/ 114776 w 5319515"/>
                    <a:gd name="connsiteY11" fmla="*/ 137030 h 2421277"/>
                    <a:gd name="connsiteX12" fmla="*/ 123430 w 5319515"/>
                    <a:gd name="connsiteY12" fmla="*/ 137030 h 2421277"/>
                    <a:gd name="connsiteX13" fmla="*/ 123430 w 5319515"/>
                    <a:gd name="connsiteY13" fmla="*/ 145135 h 2421277"/>
                    <a:gd name="connsiteX14" fmla="*/ 132565 w 5319515"/>
                    <a:gd name="connsiteY14" fmla="*/ 145135 h 2421277"/>
                    <a:gd name="connsiteX15" fmla="*/ 132565 w 5319515"/>
                    <a:gd name="connsiteY15" fmla="*/ 151729 h 2421277"/>
                    <a:gd name="connsiteX16" fmla="*/ 141770 w 5319515"/>
                    <a:gd name="connsiteY16" fmla="*/ 151729 h 2421277"/>
                    <a:gd name="connsiteX17" fmla="*/ 141770 w 5319515"/>
                    <a:gd name="connsiteY17" fmla="*/ 198161 h 2421277"/>
                    <a:gd name="connsiteX18" fmla="*/ 160384 w 5319515"/>
                    <a:gd name="connsiteY18" fmla="*/ 198161 h 2421277"/>
                    <a:gd name="connsiteX19" fmla="*/ 160384 w 5319515"/>
                    <a:gd name="connsiteY19" fmla="*/ 205511 h 2421277"/>
                    <a:gd name="connsiteX20" fmla="*/ 177761 w 5319515"/>
                    <a:gd name="connsiteY20" fmla="*/ 205511 h 2421277"/>
                    <a:gd name="connsiteX21" fmla="*/ 177761 w 5319515"/>
                    <a:gd name="connsiteY21" fmla="*/ 227834 h 2421277"/>
                    <a:gd name="connsiteX22" fmla="*/ 186141 w 5319515"/>
                    <a:gd name="connsiteY22" fmla="*/ 227834 h 2421277"/>
                    <a:gd name="connsiteX23" fmla="*/ 186141 w 5319515"/>
                    <a:gd name="connsiteY23" fmla="*/ 244662 h 2421277"/>
                    <a:gd name="connsiteX24" fmla="*/ 195345 w 5319515"/>
                    <a:gd name="connsiteY24" fmla="*/ 244662 h 2421277"/>
                    <a:gd name="connsiteX25" fmla="*/ 195345 w 5319515"/>
                    <a:gd name="connsiteY25" fmla="*/ 258812 h 2421277"/>
                    <a:gd name="connsiteX26" fmla="*/ 256751 w 5319515"/>
                    <a:gd name="connsiteY26" fmla="*/ 258812 h 2421277"/>
                    <a:gd name="connsiteX27" fmla="*/ 256751 w 5319515"/>
                    <a:gd name="connsiteY27" fmla="*/ 273786 h 2421277"/>
                    <a:gd name="connsiteX28" fmla="*/ 328666 w 5319515"/>
                    <a:gd name="connsiteY28" fmla="*/ 273786 h 2421277"/>
                    <a:gd name="connsiteX29" fmla="*/ 328666 w 5319515"/>
                    <a:gd name="connsiteY29" fmla="*/ 289515 h 2421277"/>
                    <a:gd name="connsiteX30" fmla="*/ 338145 w 5319515"/>
                    <a:gd name="connsiteY30" fmla="*/ 289515 h 2421277"/>
                    <a:gd name="connsiteX31" fmla="*/ 338145 w 5319515"/>
                    <a:gd name="connsiteY31" fmla="*/ 296315 h 2421277"/>
                    <a:gd name="connsiteX32" fmla="*/ 346250 w 5319515"/>
                    <a:gd name="connsiteY32" fmla="*/ 296315 h 2421277"/>
                    <a:gd name="connsiteX33" fmla="*/ 346250 w 5319515"/>
                    <a:gd name="connsiteY33" fmla="*/ 304489 h 2421277"/>
                    <a:gd name="connsiteX34" fmla="*/ 381143 w 5319515"/>
                    <a:gd name="connsiteY34" fmla="*/ 304489 h 2421277"/>
                    <a:gd name="connsiteX35" fmla="*/ 381143 w 5319515"/>
                    <a:gd name="connsiteY35" fmla="*/ 320493 h 2421277"/>
                    <a:gd name="connsiteX36" fmla="*/ 418440 w 5319515"/>
                    <a:gd name="connsiteY36" fmla="*/ 320493 h 2421277"/>
                    <a:gd name="connsiteX37" fmla="*/ 418440 w 5319515"/>
                    <a:gd name="connsiteY37" fmla="*/ 334917 h 2421277"/>
                    <a:gd name="connsiteX38" fmla="*/ 425789 w 5319515"/>
                    <a:gd name="connsiteY38" fmla="*/ 334917 h 2421277"/>
                    <a:gd name="connsiteX39" fmla="*/ 425789 w 5319515"/>
                    <a:gd name="connsiteY39" fmla="*/ 365620 h 2421277"/>
                    <a:gd name="connsiteX40" fmla="*/ 452852 w 5319515"/>
                    <a:gd name="connsiteY40" fmla="*/ 365620 h 2421277"/>
                    <a:gd name="connsiteX41" fmla="*/ 452852 w 5319515"/>
                    <a:gd name="connsiteY41" fmla="*/ 411022 h 2421277"/>
                    <a:gd name="connsiteX42" fmla="*/ 506359 w 5319515"/>
                    <a:gd name="connsiteY42" fmla="*/ 411022 h 2421277"/>
                    <a:gd name="connsiteX43" fmla="*/ 506359 w 5319515"/>
                    <a:gd name="connsiteY43" fmla="*/ 426270 h 2421277"/>
                    <a:gd name="connsiteX44" fmla="*/ 514258 w 5319515"/>
                    <a:gd name="connsiteY44" fmla="*/ 426270 h 2421277"/>
                    <a:gd name="connsiteX45" fmla="*/ 514258 w 5319515"/>
                    <a:gd name="connsiteY45" fmla="*/ 441793 h 2421277"/>
                    <a:gd name="connsiteX46" fmla="*/ 551005 w 5319515"/>
                    <a:gd name="connsiteY46" fmla="*/ 441793 h 2421277"/>
                    <a:gd name="connsiteX47" fmla="*/ 551005 w 5319515"/>
                    <a:gd name="connsiteY47" fmla="*/ 456218 h 2421277"/>
                    <a:gd name="connsiteX48" fmla="*/ 593797 w 5319515"/>
                    <a:gd name="connsiteY48" fmla="*/ 456218 h 2421277"/>
                    <a:gd name="connsiteX49" fmla="*/ 593797 w 5319515"/>
                    <a:gd name="connsiteY49" fmla="*/ 471397 h 2421277"/>
                    <a:gd name="connsiteX50" fmla="*/ 603757 w 5319515"/>
                    <a:gd name="connsiteY50" fmla="*/ 471397 h 2421277"/>
                    <a:gd name="connsiteX51" fmla="*/ 603757 w 5319515"/>
                    <a:gd name="connsiteY51" fmla="*/ 486371 h 2421277"/>
                    <a:gd name="connsiteX52" fmla="*/ 667017 w 5319515"/>
                    <a:gd name="connsiteY52" fmla="*/ 486371 h 2421277"/>
                    <a:gd name="connsiteX53" fmla="*/ 667017 w 5319515"/>
                    <a:gd name="connsiteY53" fmla="*/ 502650 h 2421277"/>
                    <a:gd name="connsiteX54" fmla="*/ 684120 w 5319515"/>
                    <a:gd name="connsiteY54" fmla="*/ 502650 h 2421277"/>
                    <a:gd name="connsiteX55" fmla="*/ 684120 w 5319515"/>
                    <a:gd name="connsiteY55" fmla="*/ 518654 h 2421277"/>
                    <a:gd name="connsiteX56" fmla="*/ 709809 w 5319515"/>
                    <a:gd name="connsiteY56" fmla="*/ 518654 h 2421277"/>
                    <a:gd name="connsiteX57" fmla="*/ 709809 w 5319515"/>
                    <a:gd name="connsiteY57" fmla="*/ 540496 h 2421277"/>
                    <a:gd name="connsiteX58" fmla="*/ 781243 w 5319515"/>
                    <a:gd name="connsiteY58" fmla="*/ 540496 h 2421277"/>
                    <a:gd name="connsiteX59" fmla="*/ 781243 w 5319515"/>
                    <a:gd name="connsiteY59" fmla="*/ 556500 h 2421277"/>
                    <a:gd name="connsiteX60" fmla="*/ 821150 w 5319515"/>
                    <a:gd name="connsiteY60" fmla="*/ 556500 h 2421277"/>
                    <a:gd name="connsiteX61" fmla="*/ 821150 w 5319515"/>
                    <a:gd name="connsiteY61" fmla="*/ 594003 h 2421277"/>
                    <a:gd name="connsiteX62" fmla="*/ 843954 w 5319515"/>
                    <a:gd name="connsiteY62" fmla="*/ 594003 h 2421277"/>
                    <a:gd name="connsiteX63" fmla="*/ 843954 w 5319515"/>
                    <a:gd name="connsiteY63" fmla="*/ 611106 h 2421277"/>
                    <a:gd name="connsiteX64" fmla="*/ 843954 w 5319515"/>
                    <a:gd name="connsiteY64" fmla="*/ 623676 h 2421277"/>
                    <a:gd name="connsiteX65" fmla="*/ 862088 w 5319515"/>
                    <a:gd name="connsiteY65" fmla="*/ 623676 h 2421277"/>
                    <a:gd name="connsiteX66" fmla="*/ 862088 w 5319515"/>
                    <a:gd name="connsiteY66" fmla="*/ 647304 h 2421277"/>
                    <a:gd name="connsiteX67" fmla="*/ 880152 w 5319515"/>
                    <a:gd name="connsiteY67" fmla="*/ 647304 h 2421277"/>
                    <a:gd name="connsiteX68" fmla="*/ 880152 w 5319515"/>
                    <a:gd name="connsiteY68" fmla="*/ 662553 h 2421277"/>
                    <a:gd name="connsiteX69" fmla="*/ 915114 w 5319515"/>
                    <a:gd name="connsiteY69" fmla="*/ 662553 h 2421277"/>
                    <a:gd name="connsiteX70" fmla="*/ 915114 w 5319515"/>
                    <a:gd name="connsiteY70" fmla="*/ 677252 h 2421277"/>
                    <a:gd name="connsiteX71" fmla="*/ 987304 w 5319515"/>
                    <a:gd name="connsiteY71" fmla="*/ 677252 h 2421277"/>
                    <a:gd name="connsiteX72" fmla="*/ 987304 w 5319515"/>
                    <a:gd name="connsiteY72" fmla="*/ 700331 h 2421277"/>
                    <a:gd name="connsiteX73" fmla="*/ 1012512 w 5319515"/>
                    <a:gd name="connsiteY73" fmla="*/ 700331 h 2421277"/>
                    <a:gd name="connsiteX74" fmla="*/ 1012512 w 5319515"/>
                    <a:gd name="connsiteY74" fmla="*/ 730484 h 2421277"/>
                    <a:gd name="connsiteX75" fmla="*/ 1065263 w 5319515"/>
                    <a:gd name="connsiteY75" fmla="*/ 730484 h 2421277"/>
                    <a:gd name="connsiteX76" fmla="*/ 1065263 w 5319515"/>
                    <a:gd name="connsiteY76" fmla="*/ 768811 h 2421277"/>
                    <a:gd name="connsiteX77" fmla="*/ 1075772 w 5319515"/>
                    <a:gd name="connsiteY77" fmla="*/ 768811 h 2421277"/>
                    <a:gd name="connsiteX78" fmla="*/ 1075772 w 5319515"/>
                    <a:gd name="connsiteY78" fmla="*/ 791409 h 2421277"/>
                    <a:gd name="connsiteX79" fmla="*/ 1083328 w 5319515"/>
                    <a:gd name="connsiteY79" fmla="*/ 791409 h 2421277"/>
                    <a:gd name="connsiteX80" fmla="*/ 1083328 w 5319515"/>
                    <a:gd name="connsiteY80" fmla="*/ 806383 h 2421277"/>
                    <a:gd name="connsiteX81" fmla="*/ 1164447 w 5319515"/>
                    <a:gd name="connsiteY81" fmla="*/ 806383 h 2421277"/>
                    <a:gd name="connsiteX82" fmla="*/ 1164447 w 5319515"/>
                    <a:gd name="connsiteY82" fmla="*/ 822936 h 2421277"/>
                    <a:gd name="connsiteX83" fmla="*/ 1164447 w 5319515"/>
                    <a:gd name="connsiteY83" fmla="*/ 885647 h 2421277"/>
                    <a:gd name="connsiteX84" fmla="*/ 1225922 w 5319515"/>
                    <a:gd name="connsiteY84" fmla="*/ 885647 h 2421277"/>
                    <a:gd name="connsiteX85" fmla="*/ 1225922 w 5319515"/>
                    <a:gd name="connsiteY85" fmla="*/ 928165 h 2421277"/>
                    <a:gd name="connsiteX86" fmla="*/ 1279154 w 5319515"/>
                    <a:gd name="connsiteY86" fmla="*/ 928165 h 2421277"/>
                    <a:gd name="connsiteX87" fmla="*/ 1279154 w 5319515"/>
                    <a:gd name="connsiteY87" fmla="*/ 944169 h 2421277"/>
                    <a:gd name="connsiteX88" fmla="*/ 1298111 w 5319515"/>
                    <a:gd name="connsiteY88" fmla="*/ 944169 h 2421277"/>
                    <a:gd name="connsiteX89" fmla="*/ 1298111 w 5319515"/>
                    <a:gd name="connsiteY89" fmla="*/ 967522 h 2421277"/>
                    <a:gd name="connsiteX90" fmla="*/ 1340354 w 5319515"/>
                    <a:gd name="connsiteY90" fmla="*/ 967522 h 2421277"/>
                    <a:gd name="connsiteX91" fmla="*/ 1340354 w 5319515"/>
                    <a:gd name="connsiteY91" fmla="*/ 989365 h 2421277"/>
                    <a:gd name="connsiteX92" fmla="*/ 1421198 w 5319515"/>
                    <a:gd name="connsiteY92" fmla="*/ 989365 h 2421277"/>
                    <a:gd name="connsiteX93" fmla="*/ 1421198 w 5319515"/>
                    <a:gd name="connsiteY93" fmla="*/ 1012443 h 2421277"/>
                    <a:gd name="connsiteX94" fmla="*/ 1546139 w 5319515"/>
                    <a:gd name="connsiteY94" fmla="*/ 1012443 h 2421277"/>
                    <a:gd name="connsiteX95" fmla="*/ 1546139 w 5319515"/>
                    <a:gd name="connsiteY95" fmla="*/ 1051320 h 2421277"/>
                    <a:gd name="connsiteX96" fmla="*/ 1554519 w 5319515"/>
                    <a:gd name="connsiteY96" fmla="*/ 1051320 h 2421277"/>
                    <a:gd name="connsiteX97" fmla="*/ 1554519 w 5319515"/>
                    <a:gd name="connsiteY97" fmla="*/ 1073574 h 2421277"/>
                    <a:gd name="connsiteX98" fmla="*/ 1563174 w 5319515"/>
                    <a:gd name="connsiteY98" fmla="*/ 1073574 h 2421277"/>
                    <a:gd name="connsiteX99" fmla="*/ 1563174 w 5319515"/>
                    <a:gd name="connsiteY99" fmla="*/ 1096928 h 2421277"/>
                    <a:gd name="connsiteX100" fmla="*/ 1599715 w 5319515"/>
                    <a:gd name="connsiteY100" fmla="*/ 1096928 h 2421277"/>
                    <a:gd name="connsiteX101" fmla="*/ 1599715 w 5319515"/>
                    <a:gd name="connsiteY101" fmla="*/ 1141300 h 2421277"/>
                    <a:gd name="connsiteX102" fmla="*/ 1608644 w 5319515"/>
                    <a:gd name="connsiteY102" fmla="*/ 1141300 h 2421277"/>
                    <a:gd name="connsiteX103" fmla="*/ 1608644 w 5319515"/>
                    <a:gd name="connsiteY103" fmla="*/ 1158403 h 2421277"/>
                    <a:gd name="connsiteX104" fmla="*/ 1635638 w 5319515"/>
                    <a:gd name="connsiteY104" fmla="*/ 1158403 h 2421277"/>
                    <a:gd name="connsiteX105" fmla="*/ 1635638 w 5319515"/>
                    <a:gd name="connsiteY105" fmla="*/ 1203255 h 2421277"/>
                    <a:gd name="connsiteX106" fmla="*/ 1670806 w 5319515"/>
                    <a:gd name="connsiteY106" fmla="*/ 1203255 h 2421277"/>
                    <a:gd name="connsiteX107" fmla="*/ 1670806 w 5319515"/>
                    <a:gd name="connsiteY107" fmla="*/ 1211910 h 2421277"/>
                    <a:gd name="connsiteX108" fmla="*/ 1678705 w 5319515"/>
                    <a:gd name="connsiteY108" fmla="*/ 1211910 h 2421277"/>
                    <a:gd name="connsiteX109" fmla="*/ 1678705 w 5319515"/>
                    <a:gd name="connsiteY109" fmla="*/ 1225578 h 2421277"/>
                    <a:gd name="connsiteX110" fmla="*/ 1688390 w 5319515"/>
                    <a:gd name="connsiteY110" fmla="*/ 1225578 h 2421277"/>
                    <a:gd name="connsiteX111" fmla="*/ 1688390 w 5319515"/>
                    <a:gd name="connsiteY111" fmla="*/ 1248451 h 2421277"/>
                    <a:gd name="connsiteX112" fmla="*/ 1759824 w 5319515"/>
                    <a:gd name="connsiteY112" fmla="*/ 1248451 h 2421277"/>
                    <a:gd name="connsiteX113" fmla="*/ 1759824 w 5319515"/>
                    <a:gd name="connsiteY113" fmla="*/ 1271530 h 2421277"/>
                    <a:gd name="connsiteX114" fmla="*/ 1830709 w 5319515"/>
                    <a:gd name="connsiteY114" fmla="*/ 1271530 h 2421277"/>
                    <a:gd name="connsiteX115" fmla="*/ 1830709 w 5319515"/>
                    <a:gd name="connsiteY115" fmla="*/ 1301477 h 2421277"/>
                    <a:gd name="connsiteX116" fmla="*/ 1848018 w 5319515"/>
                    <a:gd name="connsiteY116" fmla="*/ 1301477 h 2421277"/>
                    <a:gd name="connsiteX117" fmla="*/ 1848018 w 5319515"/>
                    <a:gd name="connsiteY117" fmla="*/ 1317687 h 2421277"/>
                    <a:gd name="connsiteX118" fmla="*/ 1910248 w 5319515"/>
                    <a:gd name="connsiteY118" fmla="*/ 1317687 h 2421277"/>
                    <a:gd name="connsiteX119" fmla="*/ 1910248 w 5319515"/>
                    <a:gd name="connsiteY119" fmla="*/ 1347154 h 2421277"/>
                    <a:gd name="connsiteX120" fmla="*/ 2053048 w 5319515"/>
                    <a:gd name="connsiteY120" fmla="*/ 1347154 h 2421277"/>
                    <a:gd name="connsiteX121" fmla="*/ 2053048 w 5319515"/>
                    <a:gd name="connsiteY121" fmla="*/ 1379162 h 2421277"/>
                    <a:gd name="connsiteX122" fmla="*/ 2124139 w 5319515"/>
                    <a:gd name="connsiteY122" fmla="*/ 1379162 h 2421277"/>
                    <a:gd name="connsiteX123" fmla="*/ 2124139 w 5319515"/>
                    <a:gd name="connsiteY123" fmla="*/ 1401210 h 2421277"/>
                    <a:gd name="connsiteX124" fmla="*/ 2132038 w 5319515"/>
                    <a:gd name="connsiteY124" fmla="*/ 1401210 h 2421277"/>
                    <a:gd name="connsiteX125" fmla="*/ 2132038 w 5319515"/>
                    <a:gd name="connsiteY125" fmla="*/ 1458152 h 2421277"/>
                    <a:gd name="connsiteX126" fmla="*/ 2150171 w 5319515"/>
                    <a:gd name="connsiteY126" fmla="*/ 1458152 h 2421277"/>
                    <a:gd name="connsiteX127" fmla="*/ 2150171 w 5319515"/>
                    <a:gd name="connsiteY127" fmla="*/ 1485489 h 2421277"/>
                    <a:gd name="connsiteX128" fmla="*/ 2168785 w 5319515"/>
                    <a:gd name="connsiteY128" fmla="*/ 1485489 h 2421277"/>
                    <a:gd name="connsiteX129" fmla="*/ 2168785 w 5319515"/>
                    <a:gd name="connsiteY129" fmla="*/ 1523748 h 2421277"/>
                    <a:gd name="connsiteX130" fmla="*/ 2195848 w 5319515"/>
                    <a:gd name="connsiteY130" fmla="*/ 1523748 h 2421277"/>
                    <a:gd name="connsiteX131" fmla="*/ 2195848 w 5319515"/>
                    <a:gd name="connsiteY131" fmla="*/ 1538515 h 2421277"/>
                    <a:gd name="connsiteX132" fmla="*/ 2203403 w 5319515"/>
                    <a:gd name="connsiteY132" fmla="*/ 1538515 h 2421277"/>
                    <a:gd name="connsiteX133" fmla="*/ 2203403 w 5319515"/>
                    <a:gd name="connsiteY133" fmla="*/ 1552665 h 2421277"/>
                    <a:gd name="connsiteX134" fmla="*/ 2319484 w 5319515"/>
                    <a:gd name="connsiteY134" fmla="*/ 1552665 h 2421277"/>
                    <a:gd name="connsiteX135" fmla="*/ 2319484 w 5319515"/>
                    <a:gd name="connsiteY135" fmla="*/ 1585222 h 2421277"/>
                    <a:gd name="connsiteX136" fmla="*/ 2328138 w 5319515"/>
                    <a:gd name="connsiteY136" fmla="*/ 1585222 h 2421277"/>
                    <a:gd name="connsiteX137" fmla="*/ 2328138 w 5319515"/>
                    <a:gd name="connsiteY137" fmla="*/ 1591473 h 2421277"/>
                    <a:gd name="connsiteX138" fmla="*/ 2442296 w 5319515"/>
                    <a:gd name="connsiteY138" fmla="*/ 1591473 h 2421277"/>
                    <a:gd name="connsiteX139" fmla="*/ 2442296 w 5319515"/>
                    <a:gd name="connsiteY139" fmla="*/ 1621695 h 2421277"/>
                    <a:gd name="connsiteX140" fmla="*/ 2509471 w 5319515"/>
                    <a:gd name="connsiteY140" fmla="*/ 1621695 h 2421277"/>
                    <a:gd name="connsiteX141" fmla="*/ 2509471 w 5319515"/>
                    <a:gd name="connsiteY141" fmla="*/ 1653703 h 2421277"/>
                    <a:gd name="connsiteX142" fmla="*/ 2551508 w 5319515"/>
                    <a:gd name="connsiteY142" fmla="*/ 1653703 h 2421277"/>
                    <a:gd name="connsiteX143" fmla="*/ 2551508 w 5319515"/>
                    <a:gd name="connsiteY143" fmla="*/ 1691000 h 2421277"/>
                    <a:gd name="connsiteX144" fmla="*/ 2558033 w 5319515"/>
                    <a:gd name="connsiteY144" fmla="*/ 1691000 h 2421277"/>
                    <a:gd name="connsiteX145" fmla="*/ 2558033 w 5319515"/>
                    <a:gd name="connsiteY145" fmla="*/ 1720673 h 2421277"/>
                    <a:gd name="connsiteX146" fmla="*/ 2586401 w 5319515"/>
                    <a:gd name="connsiteY146" fmla="*/ 1720673 h 2421277"/>
                    <a:gd name="connsiteX147" fmla="*/ 2586401 w 5319515"/>
                    <a:gd name="connsiteY147" fmla="*/ 1757695 h 2421277"/>
                    <a:gd name="connsiteX148" fmla="*/ 2693277 w 5319515"/>
                    <a:gd name="connsiteY148" fmla="*/ 1757695 h 2421277"/>
                    <a:gd name="connsiteX149" fmla="*/ 2786966 w 5319515"/>
                    <a:gd name="connsiteY149" fmla="*/ 1757695 h 2421277"/>
                    <a:gd name="connsiteX150" fmla="*/ 2786966 w 5319515"/>
                    <a:gd name="connsiteY150" fmla="*/ 1797327 h 2421277"/>
                    <a:gd name="connsiteX151" fmla="*/ 2879899 w 5319515"/>
                    <a:gd name="connsiteY151" fmla="*/ 1797327 h 2421277"/>
                    <a:gd name="connsiteX152" fmla="*/ 3171543 w 5319515"/>
                    <a:gd name="connsiteY152" fmla="*/ 1797327 h 2421277"/>
                    <a:gd name="connsiteX153" fmla="*/ 3171543 w 5319515"/>
                    <a:gd name="connsiteY153" fmla="*/ 1850559 h 2421277"/>
                    <a:gd name="connsiteX154" fmla="*/ 3234804 w 5319515"/>
                    <a:gd name="connsiteY154" fmla="*/ 1850559 h 2421277"/>
                    <a:gd name="connsiteX155" fmla="*/ 3363385 w 5319515"/>
                    <a:gd name="connsiteY155" fmla="*/ 1850559 h 2421277"/>
                    <a:gd name="connsiteX156" fmla="*/ 3373414 w 5319515"/>
                    <a:gd name="connsiteY156" fmla="*/ 1850559 h 2421277"/>
                    <a:gd name="connsiteX157" fmla="*/ 3373414 w 5319515"/>
                    <a:gd name="connsiteY157" fmla="*/ 1904410 h 2421277"/>
                    <a:gd name="connsiteX158" fmla="*/ 3435094 w 5319515"/>
                    <a:gd name="connsiteY158" fmla="*/ 1904410 h 2421277"/>
                    <a:gd name="connsiteX159" fmla="*/ 3451579 w 5319515"/>
                    <a:gd name="connsiteY159" fmla="*/ 1904410 h 2421277"/>
                    <a:gd name="connsiteX160" fmla="*/ 3451579 w 5319515"/>
                    <a:gd name="connsiteY160" fmla="*/ 1964511 h 2421277"/>
                    <a:gd name="connsiteX161" fmla="*/ 3492310 w 5319515"/>
                    <a:gd name="connsiteY161" fmla="*/ 1964511 h 2421277"/>
                    <a:gd name="connsiteX162" fmla="*/ 3492310 w 5319515"/>
                    <a:gd name="connsiteY162" fmla="*/ 2017537 h 2421277"/>
                    <a:gd name="connsiteX163" fmla="*/ 3501721 w 5319515"/>
                    <a:gd name="connsiteY163" fmla="*/ 2017537 h 2421277"/>
                    <a:gd name="connsiteX164" fmla="*/ 3501721 w 5319515"/>
                    <a:gd name="connsiteY164" fmla="*/ 2069808 h 2421277"/>
                    <a:gd name="connsiteX165" fmla="*/ 3608322 w 5319515"/>
                    <a:gd name="connsiteY165" fmla="*/ 2069808 h 2421277"/>
                    <a:gd name="connsiteX166" fmla="*/ 3608322 w 5319515"/>
                    <a:gd name="connsiteY166" fmla="*/ 2156903 h 2421277"/>
                    <a:gd name="connsiteX167" fmla="*/ 3634835 w 5319515"/>
                    <a:gd name="connsiteY167" fmla="*/ 2156903 h 2421277"/>
                    <a:gd name="connsiteX168" fmla="*/ 3634835 w 5319515"/>
                    <a:gd name="connsiteY168" fmla="*/ 2177371 h 2421277"/>
                    <a:gd name="connsiteX169" fmla="*/ 3670553 w 5319515"/>
                    <a:gd name="connsiteY169" fmla="*/ 2177371 h 2421277"/>
                    <a:gd name="connsiteX170" fmla="*/ 3670553 w 5319515"/>
                    <a:gd name="connsiteY170" fmla="*/ 2231771 h 2421277"/>
                    <a:gd name="connsiteX171" fmla="*/ 3794944 w 5319515"/>
                    <a:gd name="connsiteY171" fmla="*/ 2231771 h 2421277"/>
                    <a:gd name="connsiteX172" fmla="*/ 3794944 w 5319515"/>
                    <a:gd name="connsiteY172" fmla="*/ 2280058 h 2421277"/>
                    <a:gd name="connsiteX173" fmla="*/ 3794944 w 5319515"/>
                    <a:gd name="connsiteY173" fmla="*/ 2299702 h 2421277"/>
                    <a:gd name="connsiteX174" fmla="*/ 3848520 w 5319515"/>
                    <a:gd name="connsiteY174" fmla="*/ 2299702 h 2421277"/>
                    <a:gd name="connsiteX175" fmla="*/ 3848520 w 5319515"/>
                    <a:gd name="connsiteY175" fmla="*/ 2361658 h 2421277"/>
                    <a:gd name="connsiteX176" fmla="*/ 4212835 w 5319515"/>
                    <a:gd name="connsiteY176" fmla="*/ 2361658 h 2421277"/>
                    <a:gd name="connsiteX177" fmla="*/ 4212835 w 5319515"/>
                    <a:gd name="connsiteY177" fmla="*/ 2421278 h 2421277"/>
                    <a:gd name="connsiteX178" fmla="*/ 5319516 w 5319515"/>
                    <a:gd name="connsiteY178" fmla="*/ 2421278 h 242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</a:cxnLst>
                  <a:rect l="l" t="t" r="r" b="b"/>
                  <a:pathLst>
                    <a:path w="5319515" h="2421277">
                      <a:moveTo>
                        <a:pt x="0" y="0"/>
                      </a:moveTo>
                      <a:lnTo>
                        <a:pt x="8723" y="0"/>
                      </a:lnTo>
                      <a:lnTo>
                        <a:pt x="8723" y="22323"/>
                      </a:lnTo>
                      <a:lnTo>
                        <a:pt x="8723" y="38602"/>
                      </a:lnTo>
                      <a:lnTo>
                        <a:pt x="26788" y="38602"/>
                      </a:lnTo>
                      <a:lnTo>
                        <a:pt x="26788" y="61131"/>
                      </a:lnTo>
                      <a:lnTo>
                        <a:pt x="44372" y="61131"/>
                      </a:lnTo>
                      <a:lnTo>
                        <a:pt x="44372" y="90804"/>
                      </a:lnTo>
                      <a:lnTo>
                        <a:pt x="70404" y="90804"/>
                      </a:lnTo>
                      <a:lnTo>
                        <a:pt x="70404" y="121507"/>
                      </a:lnTo>
                      <a:lnTo>
                        <a:pt x="114776" y="121507"/>
                      </a:lnTo>
                      <a:lnTo>
                        <a:pt x="114776" y="137030"/>
                      </a:lnTo>
                      <a:lnTo>
                        <a:pt x="123430" y="137030"/>
                      </a:lnTo>
                      <a:lnTo>
                        <a:pt x="123430" y="145135"/>
                      </a:lnTo>
                      <a:lnTo>
                        <a:pt x="132565" y="145135"/>
                      </a:lnTo>
                      <a:lnTo>
                        <a:pt x="132565" y="151729"/>
                      </a:lnTo>
                      <a:lnTo>
                        <a:pt x="141770" y="151729"/>
                      </a:lnTo>
                      <a:lnTo>
                        <a:pt x="141770" y="198161"/>
                      </a:lnTo>
                      <a:lnTo>
                        <a:pt x="160384" y="198161"/>
                      </a:lnTo>
                      <a:lnTo>
                        <a:pt x="160384" y="205511"/>
                      </a:lnTo>
                      <a:lnTo>
                        <a:pt x="177761" y="205511"/>
                      </a:lnTo>
                      <a:lnTo>
                        <a:pt x="177761" y="227834"/>
                      </a:lnTo>
                      <a:lnTo>
                        <a:pt x="186141" y="227834"/>
                      </a:lnTo>
                      <a:lnTo>
                        <a:pt x="186141" y="244662"/>
                      </a:lnTo>
                      <a:lnTo>
                        <a:pt x="195345" y="244662"/>
                      </a:lnTo>
                      <a:lnTo>
                        <a:pt x="195345" y="258812"/>
                      </a:lnTo>
                      <a:lnTo>
                        <a:pt x="256751" y="258812"/>
                      </a:lnTo>
                      <a:lnTo>
                        <a:pt x="256751" y="273786"/>
                      </a:lnTo>
                      <a:lnTo>
                        <a:pt x="328666" y="273786"/>
                      </a:lnTo>
                      <a:lnTo>
                        <a:pt x="328666" y="289515"/>
                      </a:lnTo>
                      <a:lnTo>
                        <a:pt x="338145" y="289515"/>
                      </a:lnTo>
                      <a:lnTo>
                        <a:pt x="338145" y="296315"/>
                      </a:lnTo>
                      <a:lnTo>
                        <a:pt x="346250" y="296315"/>
                      </a:lnTo>
                      <a:lnTo>
                        <a:pt x="346250" y="304489"/>
                      </a:lnTo>
                      <a:lnTo>
                        <a:pt x="381143" y="304489"/>
                      </a:lnTo>
                      <a:lnTo>
                        <a:pt x="381143" y="320493"/>
                      </a:lnTo>
                      <a:lnTo>
                        <a:pt x="418440" y="320493"/>
                      </a:lnTo>
                      <a:lnTo>
                        <a:pt x="418440" y="334917"/>
                      </a:lnTo>
                      <a:lnTo>
                        <a:pt x="425789" y="334917"/>
                      </a:lnTo>
                      <a:lnTo>
                        <a:pt x="425789" y="365620"/>
                      </a:lnTo>
                      <a:lnTo>
                        <a:pt x="452852" y="365620"/>
                      </a:lnTo>
                      <a:lnTo>
                        <a:pt x="452852" y="411022"/>
                      </a:lnTo>
                      <a:lnTo>
                        <a:pt x="506359" y="411022"/>
                      </a:lnTo>
                      <a:lnTo>
                        <a:pt x="506359" y="426270"/>
                      </a:lnTo>
                      <a:lnTo>
                        <a:pt x="514258" y="426270"/>
                      </a:lnTo>
                      <a:lnTo>
                        <a:pt x="514258" y="441793"/>
                      </a:lnTo>
                      <a:lnTo>
                        <a:pt x="551005" y="441793"/>
                      </a:lnTo>
                      <a:lnTo>
                        <a:pt x="551005" y="456218"/>
                      </a:lnTo>
                      <a:lnTo>
                        <a:pt x="593797" y="456218"/>
                      </a:lnTo>
                      <a:lnTo>
                        <a:pt x="593797" y="471397"/>
                      </a:lnTo>
                      <a:lnTo>
                        <a:pt x="603757" y="471397"/>
                      </a:lnTo>
                      <a:lnTo>
                        <a:pt x="603757" y="486371"/>
                      </a:lnTo>
                      <a:lnTo>
                        <a:pt x="667017" y="486371"/>
                      </a:lnTo>
                      <a:lnTo>
                        <a:pt x="667017" y="502650"/>
                      </a:lnTo>
                      <a:lnTo>
                        <a:pt x="684120" y="502650"/>
                      </a:lnTo>
                      <a:lnTo>
                        <a:pt x="684120" y="518654"/>
                      </a:lnTo>
                      <a:lnTo>
                        <a:pt x="709809" y="518654"/>
                      </a:lnTo>
                      <a:lnTo>
                        <a:pt x="709809" y="540496"/>
                      </a:lnTo>
                      <a:lnTo>
                        <a:pt x="781243" y="540496"/>
                      </a:lnTo>
                      <a:lnTo>
                        <a:pt x="781243" y="556500"/>
                      </a:lnTo>
                      <a:lnTo>
                        <a:pt x="821150" y="556500"/>
                      </a:lnTo>
                      <a:lnTo>
                        <a:pt x="821150" y="594003"/>
                      </a:lnTo>
                      <a:lnTo>
                        <a:pt x="843954" y="594003"/>
                      </a:lnTo>
                      <a:lnTo>
                        <a:pt x="843954" y="611106"/>
                      </a:lnTo>
                      <a:lnTo>
                        <a:pt x="843954" y="623676"/>
                      </a:lnTo>
                      <a:lnTo>
                        <a:pt x="862088" y="623676"/>
                      </a:lnTo>
                      <a:lnTo>
                        <a:pt x="862088" y="647304"/>
                      </a:lnTo>
                      <a:lnTo>
                        <a:pt x="880152" y="647304"/>
                      </a:lnTo>
                      <a:lnTo>
                        <a:pt x="880152" y="662553"/>
                      </a:lnTo>
                      <a:lnTo>
                        <a:pt x="915114" y="662553"/>
                      </a:lnTo>
                      <a:lnTo>
                        <a:pt x="915114" y="677252"/>
                      </a:lnTo>
                      <a:lnTo>
                        <a:pt x="987304" y="677252"/>
                      </a:lnTo>
                      <a:lnTo>
                        <a:pt x="987304" y="700331"/>
                      </a:lnTo>
                      <a:lnTo>
                        <a:pt x="1012512" y="700331"/>
                      </a:lnTo>
                      <a:lnTo>
                        <a:pt x="1012512" y="730484"/>
                      </a:lnTo>
                      <a:lnTo>
                        <a:pt x="1065263" y="730484"/>
                      </a:lnTo>
                      <a:lnTo>
                        <a:pt x="1065263" y="768811"/>
                      </a:lnTo>
                      <a:lnTo>
                        <a:pt x="1075772" y="768811"/>
                      </a:lnTo>
                      <a:lnTo>
                        <a:pt x="1075772" y="791409"/>
                      </a:lnTo>
                      <a:lnTo>
                        <a:pt x="1083328" y="791409"/>
                      </a:lnTo>
                      <a:lnTo>
                        <a:pt x="1083328" y="806383"/>
                      </a:lnTo>
                      <a:lnTo>
                        <a:pt x="1164447" y="806383"/>
                      </a:lnTo>
                      <a:lnTo>
                        <a:pt x="1164447" y="822936"/>
                      </a:lnTo>
                      <a:lnTo>
                        <a:pt x="1164447" y="885647"/>
                      </a:lnTo>
                      <a:lnTo>
                        <a:pt x="1225922" y="885647"/>
                      </a:lnTo>
                      <a:lnTo>
                        <a:pt x="1225922" y="928165"/>
                      </a:lnTo>
                      <a:lnTo>
                        <a:pt x="1279154" y="928165"/>
                      </a:lnTo>
                      <a:lnTo>
                        <a:pt x="1279154" y="944169"/>
                      </a:lnTo>
                      <a:lnTo>
                        <a:pt x="1298111" y="944169"/>
                      </a:lnTo>
                      <a:lnTo>
                        <a:pt x="1298111" y="967522"/>
                      </a:lnTo>
                      <a:lnTo>
                        <a:pt x="1340354" y="967522"/>
                      </a:lnTo>
                      <a:lnTo>
                        <a:pt x="1340354" y="989365"/>
                      </a:lnTo>
                      <a:lnTo>
                        <a:pt x="1421198" y="989365"/>
                      </a:lnTo>
                      <a:lnTo>
                        <a:pt x="1421198" y="1012443"/>
                      </a:lnTo>
                      <a:lnTo>
                        <a:pt x="1546139" y="1012443"/>
                      </a:lnTo>
                      <a:lnTo>
                        <a:pt x="1546139" y="1051320"/>
                      </a:lnTo>
                      <a:lnTo>
                        <a:pt x="1554519" y="1051320"/>
                      </a:lnTo>
                      <a:lnTo>
                        <a:pt x="1554519" y="1073574"/>
                      </a:lnTo>
                      <a:lnTo>
                        <a:pt x="1563174" y="1073574"/>
                      </a:lnTo>
                      <a:lnTo>
                        <a:pt x="1563174" y="1096928"/>
                      </a:lnTo>
                      <a:lnTo>
                        <a:pt x="1599715" y="1096928"/>
                      </a:lnTo>
                      <a:lnTo>
                        <a:pt x="1599715" y="1141300"/>
                      </a:lnTo>
                      <a:lnTo>
                        <a:pt x="1608644" y="1141300"/>
                      </a:lnTo>
                      <a:lnTo>
                        <a:pt x="1608644" y="1158403"/>
                      </a:lnTo>
                      <a:lnTo>
                        <a:pt x="1635638" y="1158403"/>
                      </a:lnTo>
                      <a:lnTo>
                        <a:pt x="1635638" y="1203255"/>
                      </a:lnTo>
                      <a:lnTo>
                        <a:pt x="1670806" y="1203255"/>
                      </a:lnTo>
                      <a:lnTo>
                        <a:pt x="1670806" y="1211910"/>
                      </a:lnTo>
                      <a:lnTo>
                        <a:pt x="1678705" y="1211910"/>
                      </a:lnTo>
                      <a:lnTo>
                        <a:pt x="1678705" y="1225578"/>
                      </a:lnTo>
                      <a:lnTo>
                        <a:pt x="1688390" y="1225578"/>
                      </a:lnTo>
                      <a:lnTo>
                        <a:pt x="1688390" y="1248451"/>
                      </a:lnTo>
                      <a:lnTo>
                        <a:pt x="1759824" y="1248451"/>
                      </a:lnTo>
                      <a:lnTo>
                        <a:pt x="1759824" y="1271530"/>
                      </a:lnTo>
                      <a:lnTo>
                        <a:pt x="1830709" y="1271530"/>
                      </a:lnTo>
                      <a:lnTo>
                        <a:pt x="1830709" y="1301477"/>
                      </a:lnTo>
                      <a:lnTo>
                        <a:pt x="1848018" y="1301477"/>
                      </a:lnTo>
                      <a:lnTo>
                        <a:pt x="1848018" y="1317687"/>
                      </a:lnTo>
                      <a:lnTo>
                        <a:pt x="1910248" y="1317687"/>
                      </a:lnTo>
                      <a:lnTo>
                        <a:pt x="1910248" y="1347154"/>
                      </a:lnTo>
                      <a:lnTo>
                        <a:pt x="2053048" y="1347154"/>
                      </a:lnTo>
                      <a:lnTo>
                        <a:pt x="2053048" y="1379162"/>
                      </a:lnTo>
                      <a:lnTo>
                        <a:pt x="2124139" y="1379162"/>
                      </a:lnTo>
                      <a:lnTo>
                        <a:pt x="2124139" y="1401210"/>
                      </a:lnTo>
                      <a:lnTo>
                        <a:pt x="2132038" y="1401210"/>
                      </a:lnTo>
                      <a:lnTo>
                        <a:pt x="2132038" y="1458152"/>
                      </a:lnTo>
                      <a:lnTo>
                        <a:pt x="2150171" y="1458152"/>
                      </a:lnTo>
                      <a:lnTo>
                        <a:pt x="2150171" y="1485489"/>
                      </a:lnTo>
                      <a:lnTo>
                        <a:pt x="2168785" y="1485489"/>
                      </a:lnTo>
                      <a:lnTo>
                        <a:pt x="2168785" y="1523748"/>
                      </a:lnTo>
                      <a:lnTo>
                        <a:pt x="2195848" y="1523748"/>
                      </a:lnTo>
                      <a:lnTo>
                        <a:pt x="2195848" y="1538515"/>
                      </a:lnTo>
                      <a:lnTo>
                        <a:pt x="2203403" y="1538515"/>
                      </a:lnTo>
                      <a:lnTo>
                        <a:pt x="2203403" y="1552665"/>
                      </a:lnTo>
                      <a:lnTo>
                        <a:pt x="2319484" y="1552665"/>
                      </a:lnTo>
                      <a:lnTo>
                        <a:pt x="2319484" y="1585222"/>
                      </a:lnTo>
                      <a:lnTo>
                        <a:pt x="2328138" y="1585222"/>
                      </a:lnTo>
                      <a:lnTo>
                        <a:pt x="2328138" y="1591473"/>
                      </a:lnTo>
                      <a:lnTo>
                        <a:pt x="2442296" y="1591473"/>
                      </a:lnTo>
                      <a:lnTo>
                        <a:pt x="2442296" y="1621695"/>
                      </a:lnTo>
                      <a:lnTo>
                        <a:pt x="2509471" y="1621695"/>
                      </a:lnTo>
                      <a:lnTo>
                        <a:pt x="2509471" y="1653703"/>
                      </a:lnTo>
                      <a:lnTo>
                        <a:pt x="2551508" y="1653703"/>
                      </a:lnTo>
                      <a:lnTo>
                        <a:pt x="2551508" y="1691000"/>
                      </a:lnTo>
                      <a:lnTo>
                        <a:pt x="2558033" y="1691000"/>
                      </a:lnTo>
                      <a:lnTo>
                        <a:pt x="2558033" y="1720673"/>
                      </a:lnTo>
                      <a:lnTo>
                        <a:pt x="2586401" y="1720673"/>
                      </a:lnTo>
                      <a:lnTo>
                        <a:pt x="2586401" y="1757695"/>
                      </a:lnTo>
                      <a:lnTo>
                        <a:pt x="2693277" y="1757695"/>
                      </a:lnTo>
                      <a:lnTo>
                        <a:pt x="2786966" y="1757695"/>
                      </a:lnTo>
                      <a:lnTo>
                        <a:pt x="2786966" y="1797327"/>
                      </a:lnTo>
                      <a:lnTo>
                        <a:pt x="2879899" y="1797327"/>
                      </a:lnTo>
                      <a:lnTo>
                        <a:pt x="3171543" y="1797327"/>
                      </a:lnTo>
                      <a:lnTo>
                        <a:pt x="3171543" y="1850559"/>
                      </a:lnTo>
                      <a:lnTo>
                        <a:pt x="3234804" y="1850559"/>
                      </a:lnTo>
                      <a:lnTo>
                        <a:pt x="3363385" y="1850559"/>
                      </a:lnTo>
                      <a:lnTo>
                        <a:pt x="3373414" y="1850559"/>
                      </a:lnTo>
                      <a:lnTo>
                        <a:pt x="3373414" y="1904410"/>
                      </a:lnTo>
                      <a:lnTo>
                        <a:pt x="3435094" y="1904410"/>
                      </a:lnTo>
                      <a:lnTo>
                        <a:pt x="3451579" y="1904410"/>
                      </a:lnTo>
                      <a:lnTo>
                        <a:pt x="3451579" y="1964511"/>
                      </a:lnTo>
                      <a:lnTo>
                        <a:pt x="3492310" y="1964511"/>
                      </a:lnTo>
                      <a:lnTo>
                        <a:pt x="3492310" y="2017537"/>
                      </a:lnTo>
                      <a:lnTo>
                        <a:pt x="3501721" y="2017537"/>
                      </a:lnTo>
                      <a:lnTo>
                        <a:pt x="3501721" y="2069808"/>
                      </a:lnTo>
                      <a:lnTo>
                        <a:pt x="3608322" y="2069808"/>
                      </a:lnTo>
                      <a:lnTo>
                        <a:pt x="3608322" y="2156903"/>
                      </a:lnTo>
                      <a:lnTo>
                        <a:pt x="3634835" y="2156903"/>
                      </a:lnTo>
                      <a:lnTo>
                        <a:pt x="3634835" y="2177371"/>
                      </a:lnTo>
                      <a:lnTo>
                        <a:pt x="3670553" y="2177371"/>
                      </a:lnTo>
                      <a:lnTo>
                        <a:pt x="3670553" y="2231771"/>
                      </a:lnTo>
                      <a:lnTo>
                        <a:pt x="3794944" y="2231771"/>
                      </a:lnTo>
                      <a:lnTo>
                        <a:pt x="3794944" y="2280058"/>
                      </a:lnTo>
                      <a:lnTo>
                        <a:pt x="3794944" y="2299702"/>
                      </a:lnTo>
                      <a:lnTo>
                        <a:pt x="3848520" y="2299702"/>
                      </a:lnTo>
                      <a:lnTo>
                        <a:pt x="3848520" y="2361658"/>
                      </a:lnTo>
                      <a:lnTo>
                        <a:pt x="4212835" y="2361658"/>
                      </a:lnTo>
                      <a:lnTo>
                        <a:pt x="4212835" y="2421278"/>
                      </a:lnTo>
                      <a:lnTo>
                        <a:pt x="5319516" y="2421278"/>
                      </a:lnTo>
                    </a:path>
                  </a:pathLst>
                </a:custGeom>
                <a:noFill/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Freeform: Shape 246">
                  <a:extLst>
                    <a:ext uri="{FF2B5EF4-FFF2-40B4-BE49-F238E27FC236}">
                      <a16:creationId xmlns:a16="http://schemas.microsoft.com/office/drawing/2014/main" id="{03A4101A-FB14-2BD3-5432-67DC3CD001DB}"/>
                    </a:ext>
                  </a:extLst>
                </p:cNvPr>
                <p:cNvSpPr/>
                <p:nvPr/>
              </p:nvSpPr>
              <p:spPr>
                <a:xfrm>
                  <a:off x="7152725" y="3740802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Freeform: Shape 247">
                  <a:extLst>
                    <a:ext uri="{FF2B5EF4-FFF2-40B4-BE49-F238E27FC236}">
                      <a16:creationId xmlns:a16="http://schemas.microsoft.com/office/drawing/2014/main" id="{6E9FB0A9-27A6-F29C-1CDD-024A0B3B47F4}"/>
                    </a:ext>
                  </a:extLst>
                </p:cNvPr>
                <p:cNvSpPr/>
                <p:nvPr/>
              </p:nvSpPr>
              <p:spPr>
                <a:xfrm>
                  <a:off x="7125456" y="376807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Freeform: Shape 248">
                  <a:extLst>
                    <a:ext uri="{FF2B5EF4-FFF2-40B4-BE49-F238E27FC236}">
                      <a16:creationId xmlns:a16="http://schemas.microsoft.com/office/drawing/2014/main" id="{9F7FD7A3-6BD7-1B9F-68A2-3FCF11C229A7}"/>
                    </a:ext>
                  </a:extLst>
                </p:cNvPr>
                <p:cNvSpPr/>
                <p:nvPr/>
              </p:nvSpPr>
              <p:spPr>
                <a:xfrm>
                  <a:off x="8576945" y="4311452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Freeform: Shape 249">
                  <a:extLst>
                    <a:ext uri="{FF2B5EF4-FFF2-40B4-BE49-F238E27FC236}">
                      <a16:creationId xmlns:a16="http://schemas.microsoft.com/office/drawing/2014/main" id="{ED13EAAB-0C0B-6800-0E15-5B01F418EEDB}"/>
                    </a:ext>
                  </a:extLst>
                </p:cNvPr>
                <p:cNvSpPr/>
                <p:nvPr/>
              </p:nvSpPr>
              <p:spPr>
                <a:xfrm>
                  <a:off x="8549608" y="4338789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Freeform: Shape 250">
                  <a:extLst>
                    <a:ext uri="{FF2B5EF4-FFF2-40B4-BE49-F238E27FC236}">
                      <a16:creationId xmlns:a16="http://schemas.microsoft.com/office/drawing/2014/main" id="{44D91DB8-8C5A-7EFF-FE88-64CA3F772654}"/>
                    </a:ext>
                  </a:extLst>
                </p:cNvPr>
                <p:cNvSpPr/>
                <p:nvPr/>
              </p:nvSpPr>
              <p:spPr>
                <a:xfrm>
                  <a:off x="8069899" y="4311452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Freeform: Shape 251">
                  <a:extLst>
                    <a:ext uri="{FF2B5EF4-FFF2-40B4-BE49-F238E27FC236}">
                      <a16:creationId xmlns:a16="http://schemas.microsoft.com/office/drawing/2014/main" id="{7FDA093C-DFE9-1B3A-E8B6-F53BD708CB56}"/>
                    </a:ext>
                  </a:extLst>
                </p:cNvPr>
                <p:cNvSpPr/>
                <p:nvPr/>
              </p:nvSpPr>
              <p:spPr>
                <a:xfrm>
                  <a:off x="8042631" y="4338789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Freeform: Shape 252">
                  <a:extLst>
                    <a:ext uri="{FF2B5EF4-FFF2-40B4-BE49-F238E27FC236}">
                      <a16:creationId xmlns:a16="http://schemas.microsoft.com/office/drawing/2014/main" id="{62ECBF0F-05DA-64FD-E097-AB15E73033E9}"/>
                    </a:ext>
                  </a:extLst>
                </p:cNvPr>
                <p:cNvSpPr/>
                <p:nvPr/>
              </p:nvSpPr>
              <p:spPr>
                <a:xfrm>
                  <a:off x="7562648" y="4121945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Freeform: Shape 253">
                  <a:extLst>
                    <a:ext uri="{FF2B5EF4-FFF2-40B4-BE49-F238E27FC236}">
                      <a16:creationId xmlns:a16="http://schemas.microsoft.com/office/drawing/2014/main" id="{0A7AE58B-4DE1-9D15-5FC5-5E997ED810D6}"/>
                    </a:ext>
                  </a:extLst>
                </p:cNvPr>
                <p:cNvSpPr/>
                <p:nvPr/>
              </p:nvSpPr>
              <p:spPr>
                <a:xfrm>
                  <a:off x="7535310" y="4149283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Freeform: Shape 254">
                  <a:extLst>
                    <a:ext uri="{FF2B5EF4-FFF2-40B4-BE49-F238E27FC236}">
                      <a16:creationId xmlns:a16="http://schemas.microsoft.com/office/drawing/2014/main" id="{2FE234AC-DD82-0C9D-B3DD-49684A8024FD}"/>
                    </a:ext>
                  </a:extLst>
                </p:cNvPr>
                <p:cNvSpPr/>
                <p:nvPr/>
              </p:nvSpPr>
              <p:spPr>
                <a:xfrm>
                  <a:off x="6968644" y="368736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Freeform: Shape 255">
                  <a:extLst>
                    <a:ext uri="{FF2B5EF4-FFF2-40B4-BE49-F238E27FC236}">
                      <a16:creationId xmlns:a16="http://schemas.microsoft.com/office/drawing/2014/main" id="{678AF49A-69B7-B788-B3D5-63EB7E3A16FB}"/>
                    </a:ext>
                  </a:extLst>
                </p:cNvPr>
                <p:cNvSpPr/>
                <p:nvPr/>
              </p:nvSpPr>
              <p:spPr>
                <a:xfrm>
                  <a:off x="6941307" y="371470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Freeform: Shape 256">
                  <a:extLst>
                    <a:ext uri="{FF2B5EF4-FFF2-40B4-BE49-F238E27FC236}">
                      <a16:creationId xmlns:a16="http://schemas.microsoft.com/office/drawing/2014/main" id="{3072EC9D-D36F-4403-261D-CB19EC8E0A69}"/>
                    </a:ext>
                  </a:extLst>
                </p:cNvPr>
                <p:cNvSpPr/>
                <p:nvPr/>
              </p:nvSpPr>
              <p:spPr>
                <a:xfrm>
                  <a:off x="6923861" y="368736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Freeform: Shape 257">
                  <a:extLst>
                    <a:ext uri="{FF2B5EF4-FFF2-40B4-BE49-F238E27FC236}">
                      <a16:creationId xmlns:a16="http://schemas.microsoft.com/office/drawing/2014/main" id="{31A3CE4B-440F-392B-60F3-665068490895}"/>
                    </a:ext>
                  </a:extLst>
                </p:cNvPr>
                <p:cNvSpPr/>
                <p:nvPr/>
              </p:nvSpPr>
              <p:spPr>
                <a:xfrm>
                  <a:off x="6896523" y="371470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Freeform: Shape 258">
                  <a:extLst>
                    <a:ext uri="{FF2B5EF4-FFF2-40B4-BE49-F238E27FC236}">
                      <a16:creationId xmlns:a16="http://schemas.microsoft.com/office/drawing/2014/main" id="{0D377779-3494-7E85-E5A1-8180C1C28C6E}"/>
                    </a:ext>
                  </a:extLst>
                </p:cNvPr>
                <p:cNvSpPr/>
                <p:nvPr/>
              </p:nvSpPr>
              <p:spPr>
                <a:xfrm>
                  <a:off x="6753243" y="368736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Freeform: Shape 259">
                  <a:extLst>
                    <a:ext uri="{FF2B5EF4-FFF2-40B4-BE49-F238E27FC236}">
                      <a16:creationId xmlns:a16="http://schemas.microsoft.com/office/drawing/2014/main" id="{6D90AC19-B805-173E-92D5-7A8A067F6816}"/>
                    </a:ext>
                  </a:extLst>
                </p:cNvPr>
                <p:cNvSpPr/>
                <p:nvPr/>
              </p:nvSpPr>
              <p:spPr>
                <a:xfrm>
                  <a:off x="6725905" y="371470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Freeform: Shape 260">
                  <a:extLst>
                    <a:ext uri="{FF2B5EF4-FFF2-40B4-BE49-F238E27FC236}">
                      <a16:creationId xmlns:a16="http://schemas.microsoft.com/office/drawing/2014/main" id="{74F3F097-418C-E730-5105-8DC3DB37D5CA}"/>
                    </a:ext>
                  </a:extLst>
                </p:cNvPr>
                <p:cNvSpPr/>
                <p:nvPr/>
              </p:nvSpPr>
              <p:spPr>
                <a:xfrm>
                  <a:off x="6701659" y="368736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Freeform: Shape 261">
                  <a:extLst>
                    <a:ext uri="{FF2B5EF4-FFF2-40B4-BE49-F238E27FC236}">
                      <a16:creationId xmlns:a16="http://schemas.microsoft.com/office/drawing/2014/main" id="{BF988F99-3869-AE87-0257-744C8152C0A0}"/>
                    </a:ext>
                  </a:extLst>
                </p:cNvPr>
                <p:cNvSpPr/>
                <p:nvPr/>
              </p:nvSpPr>
              <p:spPr>
                <a:xfrm>
                  <a:off x="6674322" y="371470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Freeform: Shape 262">
                  <a:extLst>
                    <a:ext uri="{FF2B5EF4-FFF2-40B4-BE49-F238E27FC236}">
                      <a16:creationId xmlns:a16="http://schemas.microsoft.com/office/drawing/2014/main" id="{7ED7B62C-8632-8F3C-15F1-1DE978788108}"/>
                    </a:ext>
                  </a:extLst>
                </p:cNvPr>
                <p:cNvSpPr/>
                <p:nvPr/>
              </p:nvSpPr>
              <p:spPr>
                <a:xfrm>
                  <a:off x="6665324" y="368736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Freeform: Shape 263">
                  <a:extLst>
                    <a:ext uri="{FF2B5EF4-FFF2-40B4-BE49-F238E27FC236}">
                      <a16:creationId xmlns:a16="http://schemas.microsoft.com/office/drawing/2014/main" id="{2A8E53A5-1EF8-286B-26B7-539350A80BAF}"/>
                    </a:ext>
                  </a:extLst>
                </p:cNvPr>
                <p:cNvSpPr/>
                <p:nvPr/>
              </p:nvSpPr>
              <p:spPr>
                <a:xfrm>
                  <a:off x="6637986" y="371470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Freeform: Shape 264">
                  <a:extLst>
                    <a:ext uri="{FF2B5EF4-FFF2-40B4-BE49-F238E27FC236}">
                      <a16:creationId xmlns:a16="http://schemas.microsoft.com/office/drawing/2014/main" id="{3C9D8284-5A1A-80A1-ABDA-7D5AB434C4F5}"/>
                    </a:ext>
                  </a:extLst>
                </p:cNvPr>
                <p:cNvSpPr/>
                <p:nvPr/>
              </p:nvSpPr>
              <p:spPr>
                <a:xfrm>
                  <a:off x="6658180" y="368736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Freeform: Shape 265">
                  <a:extLst>
                    <a:ext uri="{FF2B5EF4-FFF2-40B4-BE49-F238E27FC236}">
                      <a16:creationId xmlns:a16="http://schemas.microsoft.com/office/drawing/2014/main" id="{C7086B7E-7CDB-0B0E-18E9-6E5120607ED1}"/>
                    </a:ext>
                  </a:extLst>
                </p:cNvPr>
                <p:cNvSpPr/>
                <p:nvPr/>
              </p:nvSpPr>
              <p:spPr>
                <a:xfrm>
                  <a:off x="6630912" y="371470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Freeform: Shape 266">
                  <a:extLst>
                    <a:ext uri="{FF2B5EF4-FFF2-40B4-BE49-F238E27FC236}">
                      <a16:creationId xmlns:a16="http://schemas.microsoft.com/office/drawing/2014/main" id="{306BBB84-7189-7BD7-D83E-5401D27C157D}"/>
                    </a:ext>
                  </a:extLst>
                </p:cNvPr>
                <p:cNvSpPr/>
                <p:nvPr/>
              </p:nvSpPr>
              <p:spPr>
                <a:xfrm>
                  <a:off x="6652411" y="368736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Freeform: Shape 267">
                  <a:extLst>
                    <a:ext uri="{FF2B5EF4-FFF2-40B4-BE49-F238E27FC236}">
                      <a16:creationId xmlns:a16="http://schemas.microsoft.com/office/drawing/2014/main" id="{BC5D8430-9828-AE00-4546-5D850CFBEF68}"/>
                    </a:ext>
                  </a:extLst>
                </p:cNvPr>
                <p:cNvSpPr/>
                <p:nvPr/>
              </p:nvSpPr>
              <p:spPr>
                <a:xfrm>
                  <a:off x="6625142" y="371470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Freeform: Shape 268">
                  <a:extLst>
                    <a:ext uri="{FF2B5EF4-FFF2-40B4-BE49-F238E27FC236}">
                      <a16:creationId xmlns:a16="http://schemas.microsoft.com/office/drawing/2014/main" id="{F9DA9470-BE1F-91E9-356C-D32B20482F79}"/>
                    </a:ext>
                  </a:extLst>
                </p:cNvPr>
                <p:cNvSpPr/>
                <p:nvPr/>
              </p:nvSpPr>
              <p:spPr>
                <a:xfrm>
                  <a:off x="6647053" y="368736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Freeform: Shape 269">
                  <a:extLst>
                    <a:ext uri="{FF2B5EF4-FFF2-40B4-BE49-F238E27FC236}">
                      <a16:creationId xmlns:a16="http://schemas.microsoft.com/office/drawing/2014/main" id="{F73BD93F-FAB6-920B-A368-064C56527395}"/>
                    </a:ext>
                  </a:extLst>
                </p:cNvPr>
                <p:cNvSpPr/>
                <p:nvPr/>
              </p:nvSpPr>
              <p:spPr>
                <a:xfrm>
                  <a:off x="6619784" y="3714701"/>
                  <a:ext cx="54537" cy="6868"/>
                </a:xfrm>
                <a:custGeom>
                  <a:avLst/>
                  <a:gdLst>
                    <a:gd name="connsiteX0" fmla="*/ 54537 w 54537"/>
                    <a:gd name="connsiteY0" fmla="*/ 0 h 6868"/>
                    <a:gd name="connsiteX1" fmla="*/ 0 w 54537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37" h="6868">
                      <a:moveTo>
                        <a:pt x="54537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Freeform: Shape 270">
                  <a:extLst>
                    <a:ext uri="{FF2B5EF4-FFF2-40B4-BE49-F238E27FC236}">
                      <a16:creationId xmlns:a16="http://schemas.microsoft.com/office/drawing/2014/main" id="{86DCC47F-DE50-27D1-E282-BF0555C08E24}"/>
                    </a:ext>
                  </a:extLst>
                </p:cNvPr>
                <p:cNvSpPr/>
                <p:nvPr/>
              </p:nvSpPr>
              <p:spPr>
                <a:xfrm>
                  <a:off x="6523554" y="364800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Freeform: Shape 271">
                  <a:extLst>
                    <a:ext uri="{FF2B5EF4-FFF2-40B4-BE49-F238E27FC236}">
                      <a16:creationId xmlns:a16="http://schemas.microsoft.com/office/drawing/2014/main" id="{F4B16BF3-82A0-E2EF-F428-C873D696EE81}"/>
                    </a:ext>
                  </a:extLst>
                </p:cNvPr>
                <p:cNvSpPr/>
                <p:nvPr/>
              </p:nvSpPr>
              <p:spPr>
                <a:xfrm>
                  <a:off x="6496217" y="367534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Freeform: Shape 272">
                  <a:extLst>
                    <a:ext uri="{FF2B5EF4-FFF2-40B4-BE49-F238E27FC236}">
                      <a16:creationId xmlns:a16="http://schemas.microsoft.com/office/drawing/2014/main" id="{F3F9B4BA-4511-CF19-1B32-B751F8433EAD}"/>
                    </a:ext>
                  </a:extLst>
                </p:cNvPr>
                <p:cNvSpPr/>
                <p:nvPr/>
              </p:nvSpPr>
              <p:spPr>
                <a:xfrm>
                  <a:off x="6443465" y="364800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Freeform: Shape 273">
                  <a:extLst>
                    <a:ext uri="{FF2B5EF4-FFF2-40B4-BE49-F238E27FC236}">
                      <a16:creationId xmlns:a16="http://schemas.microsoft.com/office/drawing/2014/main" id="{F12AB33D-18FA-B0B6-D047-52D15DDABA5B}"/>
                    </a:ext>
                  </a:extLst>
                </p:cNvPr>
                <p:cNvSpPr/>
                <p:nvPr/>
              </p:nvSpPr>
              <p:spPr>
                <a:xfrm>
                  <a:off x="6416197" y="367534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Freeform: Shape 274">
                  <a:extLst>
                    <a:ext uri="{FF2B5EF4-FFF2-40B4-BE49-F238E27FC236}">
                      <a16:creationId xmlns:a16="http://schemas.microsoft.com/office/drawing/2014/main" id="{03A65DD0-57AB-8942-217A-DBE4243180E7}"/>
                    </a:ext>
                  </a:extLst>
                </p:cNvPr>
                <p:cNvSpPr/>
                <p:nvPr/>
              </p:nvSpPr>
              <p:spPr>
                <a:xfrm>
                  <a:off x="6407267" y="361036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Freeform: Shape 275">
                  <a:extLst>
                    <a:ext uri="{FF2B5EF4-FFF2-40B4-BE49-F238E27FC236}">
                      <a16:creationId xmlns:a16="http://schemas.microsoft.com/office/drawing/2014/main" id="{7422965C-B194-87A6-0902-002FDAB9A785}"/>
                    </a:ext>
                  </a:extLst>
                </p:cNvPr>
                <p:cNvSpPr/>
                <p:nvPr/>
              </p:nvSpPr>
              <p:spPr>
                <a:xfrm>
                  <a:off x="6379930" y="363763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Freeform: Shape 276">
                  <a:extLst>
                    <a:ext uri="{FF2B5EF4-FFF2-40B4-BE49-F238E27FC236}">
                      <a16:creationId xmlns:a16="http://schemas.microsoft.com/office/drawing/2014/main" id="{64A82207-3483-9B59-9B17-2685E94F4E0B}"/>
                    </a:ext>
                  </a:extLst>
                </p:cNvPr>
                <p:cNvSpPr/>
                <p:nvPr/>
              </p:nvSpPr>
              <p:spPr>
                <a:xfrm>
                  <a:off x="6412762" y="361036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Freeform: Shape 277">
                  <a:extLst>
                    <a:ext uri="{FF2B5EF4-FFF2-40B4-BE49-F238E27FC236}">
                      <a16:creationId xmlns:a16="http://schemas.microsoft.com/office/drawing/2014/main" id="{24FB163E-4941-E2FF-778E-184197B0A5EA}"/>
                    </a:ext>
                  </a:extLst>
                </p:cNvPr>
                <p:cNvSpPr/>
                <p:nvPr/>
              </p:nvSpPr>
              <p:spPr>
                <a:xfrm>
                  <a:off x="6385494" y="363763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Freeform: Shape 278">
                  <a:extLst>
                    <a:ext uri="{FF2B5EF4-FFF2-40B4-BE49-F238E27FC236}">
                      <a16:creationId xmlns:a16="http://schemas.microsoft.com/office/drawing/2014/main" id="{6170A30A-B4C7-C505-2A67-D96E3A6AD728}"/>
                    </a:ext>
                  </a:extLst>
                </p:cNvPr>
                <p:cNvSpPr/>
                <p:nvPr/>
              </p:nvSpPr>
              <p:spPr>
                <a:xfrm>
                  <a:off x="6417776" y="361036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Freeform: Shape 279">
                  <a:extLst>
                    <a:ext uri="{FF2B5EF4-FFF2-40B4-BE49-F238E27FC236}">
                      <a16:creationId xmlns:a16="http://schemas.microsoft.com/office/drawing/2014/main" id="{234504D7-6E50-4013-8416-CEA9FC2E9A92}"/>
                    </a:ext>
                  </a:extLst>
                </p:cNvPr>
                <p:cNvSpPr/>
                <p:nvPr/>
              </p:nvSpPr>
              <p:spPr>
                <a:xfrm>
                  <a:off x="6390439" y="363763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Freeform: Shape 280">
                  <a:extLst>
                    <a:ext uri="{FF2B5EF4-FFF2-40B4-BE49-F238E27FC236}">
                      <a16:creationId xmlns:a16="http://schemas.microsoft.com/office/drawing/2014/main" id="{8B06C542-53E6-8FD2-D5B5-C676228D8151}"/>
                    </a:ext>
                  </a:extLst>
                </p:cNvPr>
                <p:cNvSpPr/>
                <p:nvPr/>
              </p:nvSpPr>
              <p:spPr>
                <a:xfrm>
                  <a:off x="6238504" y="348171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Freeform: Shape 281">
                  <a:extLst>
                    <a:ext uri="{FF2B5EF4-FFF2-40B4-BE49-F238E27FC236}">
                      <a16:creationId xmlns:a16="http://schemas.microsoft.com/office/drawing/2014/main" id="{37E23BF2-0F03-189B-9481-563772F67BB7}"/>
                    </a:ext>
                  </a:extLst>
                </p:cNvPr>
                <p:cNvSpPr/>
                <p:nvPr/>
              </p:nvSpPr>
              <p:spPr>
                <a:xfrm>
                  <a:off x="6211167" y="350898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Freeform: Shape 282">
                  <a:extLst>
                    <a:ext uri="{FF2B5EF4-FFF2-40B4-BE49-F238E27FC236}">
                      <a16:creationId xmlns:a16="http://schemas.microsoft.com/office/drawing/2014/main" id="{6F843EC6-76E4-8FEB-0702-CD78F00CE9BF}"/>
                    </a:ext>
                  </a:extLst>
                </p:cNvPr>
                <p:cNvSpPr/>
                <p:nvPr/>
              </p:nvSpPr>
              <p:spPr>
                <a:xfrm>
                  <a:off x="6097147" y="344283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Freeform: Shape 283">
                  <a:extLst>
                    <a:ext uri="{FF2B5EF4-FFF2-40B4-BE49-F238E27FC236}">
                      <a16:creationId xmlns:a16="http://schemas.microsoft.com/office/drawing/2014/main" id="{F08F398D-64DF-6B24-5E66-D7614517B57F}"/>
                    </a:ext>
                  </a:extLst>
                </p:cNvPr>
                <p:cNvSpPr/>
                <p:nvPr/>
              </p:nvSpPr>
              <p:spPr>
                <a:xfrm>
                  <a:off x="6069809" y="3470176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Freeform: Shape 284">
                  <a:extLst>
                    <a:ext uri="{FF2B5EF4-FFF2-40B4-BE49-F238E27FC236}">
                      <a16:creationId xmlns:a16="http://schemas.microsoft.com/office/drawing/2014/main" id="{20F22A37-7E3C-2241-71A4-5A8BA3BE59DB}"/>
                    </a:ext>
                  </a:extLst>
                </p:cNvPr>
                <p:cNvSpPr/>
                <p:nvPr/>
              </p:nvSpPr>
              <p:spPr>
                <a:xfrm>
                  <a:off x="6034504" y="344283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Freeform: Shape 285">
                  <a:extLst>
                    <a:ext uri="{FF2B5EF4-FFF2-40B4-BE49-F238E27FC236}">
                      <a16:creationId xmlns:a16="http://schemas.microsoft.com/office/drawing/2014/main" id="{3C2A5F6E-6CAE-8FA5-12B3-3DF679F70643}"/>
                    </a:ext>
                  </a:extLst>
                </p:cNvPr>
                <p:cNvSpPr/>
                <p:nvPr/>
              </p:nvSpPr>
              <p:spPr>
                <a:xfrm>
                  <a:off x="6007236" y="3470176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Freeform: Shape 286">
                  <a:extLst>
                    <a:ext uri="{FF2B5EF4-FFF2-40B4-BE49-F238E27FC236}">
                      <a16:creationId xmlns:a16="http://schemas.microsoft.com/office/drawing/2014/main" id="{F357604E-140F-C6E0-6A54-9467084CE9C9}"/>
                    </a:ext>
                  </a:extLst>
                </p:cNvPr>
                <p:cNvSpPr/>
                <p:nvPr/>
              </p:nvSpPr>
              <p:spPr>
                <a:xfrm>
                  <a:off x="6025575" y="3413235"/>
                  <a:ext cx="6868" cy="54537"/>
                </a:xfrm>
                <a:custGeom>
                  <a:avLst/>
                  <a:gdLst>
                    <a:gd name="connsiteX0" fmla="*/ 0 w 6868"/>
                    <a:gd name="connsiteY0" fmla="*/ 0 h 54537"/>
                    <a:gd name="connsiteX1" fmla="*/ 0 w 6868"/>
                    <a:gd name="connsiteY1" fmla="*/ 54537 h 54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537">
                      <a:moveTo>
                        <a:pt x="0" y="0"/>
                      </a:moveTo>
                      <a:lnTo>
                        <a:pt x="0" y="54537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Freeform: Shape 287">
                  <a:extLst>
                    <a:ext uri="{FF2B5EF4-FFF2-40B4-BE49-F238E27FC236}">
                      <a16:creationId xmlns:a16="http://schemas.microsoft.com/office/drawing/2014/main" id="{A79FD7B5-5E06-6E76-DC10-56EABCCD7B19}"/>
                    </a:ext>
                  </a:extLst>
                </p:cNvPr>
                <p:cNvSpPr/>
                <p:nvPr/>
              </p:nvSpPr>
              <p:spPr>
                <a:xfrm>
                  <a:off x="5998306" y="344050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Freeform: Shape 288">
                  <a:extLst>
                    <a:ext uri="{FF2B5EF4-FFF2-40B4-BE49-F238E27FC236}">
                      <a16:creationId xmlns:a16="http://schemas.microsoft.com/office/drawing/2014/main" id="{8FFD18EF-89F3-89B6-E105-37F98F80B959}"/>
                    </a:ext>
                  </a:extLst>
                </p:cNvPr>
                <p:cNvSpPr/>
                <p:nvPr/>
              </p:nvSpPr>
              <p:spPr>
                <a:xfrm>
                  <a:off x="5962589" y="3322362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Freeform: Shape 289">
                  <a:extLst>
                    <a:ext uri="{FF2B5EF4-FFF2-40B4-BE49-F238E27FC236}">
                      <a16:creationId xmlns:a16="http://schemas.microsoft.com/office/drawing/2014/main" id="{BF3B945E-8458-98ED-E386-0B050D18C7DC}"/>
                    </a:ext>
                  </a:extLst>
                </p:cNvPr>
                <p:cNvSpPr/>
                <p:nvPr/>
              </p:nvSpPr>
              <p:spPr>
                <a:xfrm>
                  <a:off x="5935321" y="3349700"/>
                  <a:ext cx="54537" cy="6868"/>
                </a:xfrm>
                <a:custGeom>
                  <a:avLst/>
                  <a:gdLst>
                    <a:gd name="connsiteX0" fmla="*/ 54537 w 54537"/>
                    <a:gd name="connsiteY0" fmla="*/ 0 h 6868"/>
                    <a:gd name="connsiteX1" fmla="*/ 0 w 54537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37" h="6868">
                      <a:moveTo>
                        <a:pt x="54537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Freeform: Shape 290">
                  <a:extLst>
                    <a:ext uri="{FF2B5EF4-FFF2-40B4-BE49-F238E27FC236}">
                      <a16:creationId xmlns:a16="http://schemas.microsoft.com/office/drawing/2014/main" id="{4BEE25FA-55CE-DC1A-0244-07A2DB945AD3}"/>
                    </a:ext>
                  </a:extLst>
                </p:cNvPr>
                <p:cNvSpPr/>
                <p:nvPr/>
              </p:nvSpPr>
              <p:spPr>
                <a:xfrm>
                  <a:off x="5945555" y="326933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Freeform: Shape 291">
                  <a:extLst>
                    <a:ext uri="{FF2B5EF4-FFF2-40B4-BE49-F238E27FC236}">
                      <a16:creationId xmlns:a16="http://schemas.microsoft.com/office/drawing/2014/main" id="{086D07BE-72A1-1311-A938-80E1E20A403D}"/>
                    </a:ext>
                  </a:extLst>
                </p:cNvPr>
                <p:cNvSpPr/>
                <p:nvPr/>
              </p:nvSpPr>
              <p:spPr>
                <a:xfrm>
                  <a:off x="5918218" y="3296673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Freeform: Shape 292">
                  <a:extLst>
                    <a:ext uri="{FF2B5EF4-FFF2-40B4-BE49-F238E27FC236}">
                      <a16:creationId xmlns:a16="http://schemas.microsoft.com/office/drawing/2014/main" id="{A37A4225-20FC-902A-3954-0C53B682AD50}"/>
                    </a:ext>
                  </a:extLst>
                </p:cNvPr>
                <p:cNvSpPr/>
                <p:nvPr/>
              </p:nvSpPr>
              <p:spPr>
                <a:xfrm>
                  <a:off x="5927696" y="326933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Freeform: Shape 293">
                  <a:extLst>
                    <a:ext uri="{FF2B5EF4-FFF2-40B4-BE49-F238E27FC236}">
                      <a16:creationId xmlns:a16="http://schemas.microsoft.com/office/drawing/2014/main" id="{433F01F1-8597-A985-5157-FA2C494B98D2}"/>
                    </a:ext>
                  </a:extLst>
                </p:cNvPr>
                <p:cNvSpPr/>
                <p:nvPr/>
              </p:nvSpPr>
              <p:spPr>
                <a:xfrm>
                  <a:off x="5900359" y="3296673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Freeform: Shape 294">
                  <a:extLst>
                    <a:ext uri="{FF2B5EF4-FFF2-40B4-BE49-F238E27FC236}">
                      <a16:creationId xmlns:a16="http://schemas.microsoft.com/office/drawing/2014/main" id="{B5FFF5AA-4E5F-2BF9-C5D8-092795E164D9}"/>
                    </a:ext>
                  </a:extLst>
                </p:cNvPr>
                <p:cNvSpPr/>
                <p:nvPr/>
              </p:nvSpPr>
              <p:spPr>
                <a:xfrm>
                  <a:off x="5910593" y="326933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Freeform: Shape 295">
                  <a:extLst>
                    <a:ext uri="{FF2B5EF4-FFF2-40B4-BE49-F238E27FC236}">
                      <a16:creationId xmlns:a16="http://schemas.microsoft.com/office/drawing/2014/main" id="{1F43F8CA-413F-4803-4FDC-16C51B1D6011}"/>
                    </a:ext>
                  </a:extLst>
                </p:cNvPr>
                <p:cNvSpPr/>
                <p:nvPr/>
              </p:nvSpPr>
              <p:spPr>
                <a:xfrm>
                  <a:off x="5883325" y="3296673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Freeform: Shape 296">
                  <a:extLst>
                    <a:ext uri="{FF2B5EF4-FFF2-40B4-BE49-F238E27FC236}">
                      <a16:creationId xmlns:a16="http://schemas.microsoft.com/office/drawing/2014/main" id="{8C53AC86-D6CB-E555-97B2-F419D5332E44}"/>
                    </a:ext>
                  </a:extLst>
                </p:cNvPr>
                <p:cNvSpPr/>
                <p:nvPr/>
              </p:nvSpPr>
              <p:spPr>
                <a:xfrm>
                  <a:off x="5865466" y="3237328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Freeform: Shape 297">
                  <a:extLst>
                    <a:ext uri="{FF2B5EF4-FFF2-40B4-BE49-F238E27FC236}">
                      <a16:creationId xmlns:a16="http://schemas.microsoft.com/office/drawing/2014/main" id="{9290E5BB-FDA1-65A6-D6FD-67D24336CE6B}"/>
                    </a:ext>
                  </a:extLst>
                </p:cNvPr>
                <p:cNvSpPr/>
                <p:nvPr/>
              </p:nvSpPr>
              <p:spPr>
                <a:xfrm>
                  <a:off x="5838197" y="3264665"/>
                  <a:ext cx="54537" cy="6868"/>
                </a:xfrm>
                <a:custGeom>
                  <a:avLst/>
                  <a:gdLst>
                    <a:gd name="connsiteX0" fmla="*/ 54537 w 54537"/>
                    <a:gd name="connsiteY0" fmla="*/ 0 h 6868"/>
                    <a:gd name="connsiteX1" fmla="*/ 0 w 54537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37" h="6868">
                      <a:moveTo>
                        <a:pt x="54537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Freeform: Shape 298">
                  <a:extLst>
                    <a:ext uri="{FF2B5EF4-FFF2-40B4-BE49-F238E27FC236}">
                      <a16:creationId xmlns:a16="http://schemas.microsoft.com/office/drawing/2014/main" id="{78A9C432-35D6-07EC-2E70-5CA363F841F6}"/>
                    </a:ext>
                  </a:extLst>
                </p:cNvPr>
                <p:cNvSpPr/>
                <p:nvPr/>
              </p:nvSpPr>
              <p:spPr>
                <a:xfrm>
                  <a:off x="5839228" y="3237328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Freeform: Shape 299">
                  <a:extLst>
                    <a:ext uri="{FF2B5EF4-FFF2-40B4-BE49-F238E27FC236}">
                      <a16:creationId xmlns:a16="http://schemas.microsoft.com/office/drawing/2014/main" id="{2E175490-330A-B1A9-FA08-C916BD234146}"/>
                    </a:ext>
                  </a:extLst>
                </p:cNvPr>
                <p:cNvSpPr/>
                <p:nvPr/>
              </p:nvSpPr>
              <p:spPr>
                <a:xfrm>
                  <a:off x="5811890" y="326466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Freeform: Shape 300">
                  <a:extLst>
                    <a:ext uri="{FF2B5EF4-FFF2-40B4-BE49-F238E27FC236}">
                      <a16:creationId xmlns:a16="http://schemas.microsoft.com/office/drawing/2014/main" id="{1EBE8394-9449-FA59-CE63-B9DBA6E45E43}"/>
                    </a:ext>
                  </a:extLst>
                </p:cNvPr>
                <p:cNvSpPr/>
                <p:nvPr/>
              </p:nvSpPr>
              <p:spPr>
                <a:xfrm>
                  <a:off x="5776998" y="3237328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Freeform: Shape 301">
                  <a:extLst>
                    <a:ext uri="{FF2B5EF4-FFF2-40B4-BE49-F238E27FC236}">
                      <a16:creationId xmlns:a16="http://schemas.microsoft.com/office/drawing/2014/main" id="{D15EC846-4778-78CA-08E3-65950E653D64}"/>
                    </a:ext>
                  </a:extLst>
                </p:cNvPr>
                <p:cNvSpPr/>
                <p:nvPr/>
              </p:nvSpPr>
              <p:spPr>
                <a:xfrm>
                  <a:off x="5749729" y="326466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Freeform: Shape 302">
                  <a:extLst>
                    <a:ext uri="{FF2B5EF4-FFF2-40B4-BE49-F238E27FC236}">
                      <a16:creationId xmlns:a16="http://schemas.microsoft.com/office/drawing/2014/main" id="{46EF85C1-8D93-89FE-CC90-F7B0A5218483}"/>
                    </a:ext>
                  </a:extLst>
                </p:cNvPr>
                <p:cNvSpPr/>
                <p:nvPr/>
              </p:nvSpPr>
              <p:spPr>
                <a:xfrm>
                  <a:off x="5749729" y="3237328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Freeform: Shape 303">
                  <a:extLst>
                    <a:ext uri="{FF2B5EF4-FFF2-40B4-BE49-F238E27FC236}">
                      <a16:creationId xmlns:a16="http://schemas.microsoft.com/office/drawing/2014/main" id="{620FD255-978A-A86A-879B-04885F80E2BB}"/>
                    </a:ext>
                  </a:extLst>
                </p:cNvPr>
                <p:cNvSpPr/>
                <p:nvPr/>
              </p:nvSpPr>
              <p:spPr>
                <a:xfrm>
                  <a:off x="5722392" y="326466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9" name="Freeform: Shape 304">
                  <a:extLst>
                    <a:ext uri="{FF2B5EF4-FFF2-40B4-BE49-F238E27FC236}">
                      <a16:creationId xmlns:a16="http://schemas.microsoft.com/office/drawing/2014/main" id="{CCE3A14C-6B62-3F1E-97C2-66C7BDF9C5CC}"/>
                    </a:ext>
                  </a:extLst>
                </p:cNvPr>
                <p:cNvSpPr/>
                <p:nvPr/>
              </p:nvSpPr>
              <p:spPr>
                <a:xfrm>
                  <a:off x="5740525" y="3207930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0" name="Freeform: Shape 305">
                  <a:extLst>
                    <a:ext uri="{FF2B5EF4-FFF2-40B4-BE49-F238E27FC236}">
                      <a16:creationId xmlns:a16="http://schemas.microsoft.com/office/drawing/2014/main" id="{83089F6E-5571-321C-16C6-FB97FC45B7BD}"/>
                    </a:ext>
                  </a:extLst>
                </p:cNvPr>
                <p:cNvSpPr/>
                <p:nvPr/>
              </p:nvSpPr>
              <p:spPr>
                <a:xfrm>
                  <a:off x="5713188" y="3235199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Freeform: Shape 306">
                  <a:extLst>
                    <a:ext uri="{FF2B5EF4-FFF2-40B4-BE49-F238E27FC236}">
                      <a16:creationId xmlns:a16="http://schemas.microsoft.com/office/drawing/2014/main" id="{89BCF2BE-1699-B370-CCBF-788BF3D2E78A}"/>
                    </a:ext>
                  </a:extLst>
                </p:cNvPr>
                <p:cNvSpPr/>
                <p:nvPr/>
              </p:nvSpPr>
              <p:spPr>
                <a:xfrm>
                  <a:off x="5607410" y="316170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Freeform: Shape 307">
                  <a:extLst>
                    <a:ext uri="{FF2B5EF4-FFF2-40B4-BE49-F238E27FC236}">
                      <a16:creationId xmlns:a16="http://schemas.microsoft.com/office/drawing/2014/main" id="{A9CCFA96-09AD-FEEB-B16A-A60D96133A7C}"/>
                    </a:ext>
                  </a:extLst>
                </p:cNvPr>
                <p:cNvSpPr/>
                <p:nvPr/>
              </p:nvSpPr>
              <p:spPr>
                <a:xfrm>
                  <a:off x="5580141" y="318904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Freeform: Shape 308">
                  <a:extLst>
                    <a:ext uri="{FF2B5EF4-FFF2-40B4-BE49-F238E27FC236}">
                      <a16:creationId xmlns:a16="http://schemas.microsoft.com/office/drawing/2014/main" id="{F8891FFA-E8A1-52C3-C57C-0061824FD61A}"/>
                    </a:ext>
                  </a:extLst>
                </p:cNvPr>
                <p:cNvSpPr/>
                <p:nvPr/>
              </p:nvSpPr>
              <p:spPr>
                <a:xfrm>
                  <a:off x="5601159" y="316170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Freeform: Shape 309">
                  <a:extLst>
                    <a:ext uri="{FF2B5EF4-FFF2-40B4-BE49-F238E27FC236}">
                      <a16:creationId xmlns:a16="http://schemas.microsoft.com/office/drawing/2014/main" id="{C4FC87C6-7D56-4337-64A1-09575F4F0C54}"/>
                    </a:ext>
                  </a:extLst>
                </p:cNvPr>
                <p:cNvSpPr/>
                <p:nvPr/>
              </p:nvSpPr>
              <p:spPr>
                <a:xfrm>
                  <a:off x="5573822" y="318904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Freeform: Shape 310">
                  <a:extLst>
                    <a:ext uri="{FF2B5EF4-FFF2-40B4-BE49-F238E27FC236}">
                      <a16:creationId xmlns:a16="http://schemas.microsoft.com/office/drawing/2014/main" id="{0B8C3724-C69E-C368-3710-327EFAE48342}"/>
                    </a:ext>
                  </a:extLst>
                </p:cNvPr>
                <p:cNvSpPr/>
                <p:nvPr/>
              </p:nvSpPr>
              <p:spPr>
                <a:xfrm>
                  <a:off x="5580141" y="3138625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6" name="Freeform: Shape 311">
                  <a:extLst>
                    <a:ext uri="{FF2B5EF4-FFF2-40B4-BE49-F238E27FC236}">
                      <a16:creationId xmlns:a16="http://schemas.microsoft.com/office/drawing/2014/main" id="{FB0024CF-F4A4-AE9D-1866-C074D784FB96}"/>
                    </a:ext>
                  </a:extLst>
                </p:cNvPr>
                <p:cNvSpPr/>
                <p:nvPr/>
              </p:nvSpPr>
              <p:spPr>
                <a:xfrm>
                  <a:off x="5552804" y="3165963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7" name="Freeform: Shape 312">
                  <a:extLst>
                    <a:ext uri="{FF2B5EF4-FFF2-40B4-BE49-F238E27FC236}">
                      <a16:creationId xmlns:a16="http://schemas.microsoft.com/office/drawing/2014/main" id="{A9E68EF6-9CC1-22EF-2EFA-6C569C47309F}"/>
                    </a:ext>
                  </a:extLst>
                </p:cNvPr>
                <p:cNvSpPr/>
                <p:nvPr/>
              </p:nvSpPr>
              <p:spPr>
                <a:xfrm>
                  <a:off x="5545248" y="3138625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Freeform: Shape 313">
                  <a:extLst>
                    <a:ext uri="{FF2B5EF4-FFF2-40B4-BE49-F238E27FC236}">
                      <a16:creationId xmlns:a16="http://schemas.microsoft.com/office/drawing/2014/main" id="{509B12B4-A2AE-B03E-3F75-B3DCBB934DCF}"/>
                    </a:ext>
                  </a:extLst>
                </p:cNvPr>
                <p:cNvSpPr/>
                <p:nvPr/>
              </p:nvSpPr>
              <p:spPr>
                <a:xfrm>
                  <a:off x="5517911" y="3165963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Freeform: Shape 314">
                  <a:extLst>
                    <a:ext uri="{FF2B5EF4-FFF2-40B4-BE49-F238E27FC236}">
                      <a16:creationId xmlns:a16="http://schemas.microsoft.com/office/drawing/2014/main" id="{528723EB-24E9-65D2-7CDB-BEECB9E32957}"/>
                    </a:ext>
                  </a:extLst>
                </p:cNvPr>
                <p:cNvSpPr/>
                <p:nvPr/>
              </p:nvSpPr>
              <p:spPr>
                <a:xfrm>
                  <a:off x="5519766" y="3138625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Freeform: Shape 315">
                  <a:extLst>
                    <a:ext uri="{FF2B5EF4-FFF2-40B4-BE49-F238E27FC236}">
                      <a16:creationId xmlns:a16="http://schemas.microsoft.com/office/drawing/2014/main" id="{B2743204-3292-65D3-971F-170F71BDDF41}"/>
                    </a:ext>
                  </a:extLst>
                </p:cNvPr>
                <p:cNvSpPr/>
                <p:nvPr/>
              </p:nvSpPr>
              <p:spPr>
                <a:xfrm>
                  <a:off x="5492428" y="3165963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Freeform: Shape 316">
                  <a:extLst>
                    <a:ext uri="{FF2B5EF4-FFF2-40B4-BE49-F238E27FC236}">
                      <a16:creationId xmlns:a16="http://schemas.microsoft.com/office/drawing/2014/main" id="{7DE83BA7-3612-E423-961B-8D8AB78CFFD5}"/>
                    </a:ext>
                  </a:extLst>
                </p:cNvPr>
                <p:cNvSpPr/>
                <p:nvPr/>
              </p:nvSpPr>
              <p:spPr>
                <a:xfrm>
                  <a:off x="5473059" y="3070900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Freeform: Shape 317">
                  <a:extLst>
                    <a:ext uri="{FF2B5EF4-FFF2-40B4-BE49-F238E27FC236}">
                      <a16:creationId xmlns:a16="http://schemas.microsoft.com/office/drawing/2014/main" id="{99317179-DDA8-05EE-809F-2494240E1612}"/>
                    </a:ext>
                  </a:extLst>
                </p:cNvPr>
                <p:cNvSpPr/>
                <p:nvPr/>
              </p:nvSpPr>
              <p:spPr>
                <a:xfrm>
                  <a:off x="5445721" y="3098237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Freeform: Shape 318">
                  <a:extLst>
                    <a:ext uri="{FF2B5EF4-FFF2-40B4-BE49-F238E27FC236}">
                      <a16:creationId xmlns:a16="http://schemas.microsoft.com/office/drawing/2014/main" id="{F5C12194-A5F9-B1E5-A8F2-1EDA190D6358}"/>
                    </a:ext>
                  </a:extLst>
                </p:cNvPr>
                <p:cNvSpPr/>
                <p:nvPr/>
              </p:nvSpPr>
              <p:spPr>
                <a:xfrm>
                  <a:off x="5412683" y="2987171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Freeform: Shape 319">
                  <a:extLst>
                    <a:ext uri="{FF2B5EF4-FFF2-40B4-BE49-F238E27FC236}">
                      <a16:creationId xmlns:a16="http://schemas.microsoft.com/office/drawing/2014/main" id="{230651B6-A8E5-0038-4335-320E10463A82}"/>
                    </a:ext>
                  </a:extLst>
                </p:cNvPr>
                <p:cNvSpPr/>
                <p:nvPr/>
              </p:nvSpPr>
              <p:spPr>
                <a:xfrm>
                  <a:off x="5385346" y="3014439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5" name="Freeform: Shape 320">
                  <a:extLst>
                    <a:ext uri="{FF2B5EF4-FFF2-40B4-BE49-F238E27FC236}">
                      <a16:creationId xmlns:a16="http://schemas.microsoft.com/office/drawing/2014/main" id="{DA49458C-C5FB-7248-9B49-1463909F7F6F}"/>
                    </a:ext>
                  </a:extLst>
                </p:cNvPr>
                <p:cNvSpPr/>
                <p:nvPr/>
              </p:nvSpPr>
              <p:spPr>
                <a:xfrm>
                  <a:off x="5376142" y="291889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Freeform: Shape 321">
                  <a:extLst>
                    <a:ext uri="{FF2B5EF4-FFF2-40B4-BE49-F238E27FC236}">
                      <a16:creationId xmlns:a16="http://schemas.microsoft.com/office/drawing/2014/main" id="{BFCA3DC1-B7A3-46C9-C8F4-B54A40120F8B}"/>
                    </a:ext>
                  </a:extLst>
                </p:cNvPr>
                <p:cNvSpPr/>
                <p:nvPr/>
              </p:nvSpPr>
              <p:spPr>
                <a:xfrm>
                  <a:off x="5348873" y="2946233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Freeform: Shape 322">
                  <a:extLst>
                    <a:ext uri="{FF2B5EF4-FFF2-40B4-BE49-F238E27FC236}">
                      <a16:creationId xmlns:a16="http://schemas.microsoft.com/office/drawing/2014/main" id="{DCA0B40E-E2FE-0156-2A7E-D5FE85B9E1B7}"/>
                    </a:ext>
                  </a:extLst>
                </p:cNvPr>
                <p:cNvSpPr/>
                <p:nvPr/>
              </p:nvSpPr>
              <p:spPr>
                <a:xfrm>
                  <a:off x="5251887" y="2902617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Freeform: Shape 323">
                  <a:extLst>
                    <a:ext uri="{FF2B5EF4-FFF2-40B4-BE49-F238E27FC236}">
                      <a16:creationId xmlns:a16="http://schemas.microsoft.com/office/drawing/2014/main" id="{A85A5492-A115-B4C7-2DB8-03FA6EFA86F8}"/>
                    </a:ext>
                  </a:extLst>
                </p:cNvPr>
                <p:cNvSpPr/>
                <p:nvPr/>
              </p:nvSpPr>
              <p:spPr>
                <a:xfrm>
                  <a:off x="5224550" y="292995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Freeform: Shape 324">
                  <a:extLst>
                    <a:ext uri="{FF2B5EF4-FFF2-40B4-BE49-F238E27FC236}">
                      <a16:creationId xmlns:a16="http://schemas.microsoft.com/office/drawing/2014/main" id="{957A5EFB-C892-BE45-F47A-9C8975D86205}"/>
                    </a:ext>
                  </a:extLst>
                </p:cNvPr>
                <p:cNvSpPr/>
                <p:nvPr/>
              </p:nvSpPr>
              <p:spPr>
                <a:xfrm>
                  <a:off x="5233754" y="287953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Freeform: Shape 325">
                  <a:extLst>
                    <a:ext uri="{FF2B5EF4-FFF2-40B4-BE49-F238E27FC236}">
                      <a16:creationId xmlns:a16="http://schemas.microsoft.com/office/drawing/2014/main" id="{888AD455-0CB2-7919-9BB9-7C4616E78251}"/>
                    </a:ext>
                  </a:extLst>
                </p:cNvPr>
                <p:cNvSpPr/>
                <p:nvPr/>
              </p:nvSpPr>
              <p:spPr>
                <a:xfrm>
                  <a:off x="5206485" y="2906876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Freeform: Shape 326">
                  <a:extLst>
                    <a:ext uri="{FF2B5EF4-FFF2-40B4-BE49-F238E27FC236}">
                      <a16:creationId xmlns:a16="http://schemas.microsoft.com/office/drawing/2014/main" id="{9B3BA44F-A6C0-8B56-EDD3-31A535B60743}"/>
                    </a:ext>
                  </a:extLst>
                </p:cNvPr>
                <p:cNvSpPr/>
                <p:nvPr/>
              </p:nvSpPr>
              <p:spPr>
                <a:xfrm>
                  <a:off x="5163007" y="2857765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Freeform: Shape 327">
                  <a:extLst>
                    <a:ext uri="{FF2B5EF4-FFF2-40B4-BE49-F238E27FC236}">
                      <a16:creationId xmlns:a16="http://schemas.microsoft.com/office/drawing/2014/main" id="{00EEBBE0-E751-C544-C946-AD80D075BEAA}"/>
                    </a:ext>
                  </a:extLst>
                </p:cNvPr>
                <p:cNvSpPr/>
                <p:nvPr/>
              </p:nvSpPr>
              <p:spPr>
                <a:xfrm>
                  <a:off x="5135738" y="288503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Freeform: Shape 328">
                  <a:extLst>
                    <a:ext uri="{FF2B5EF4-FFF2-40B4-BE49-F238E27FC236}">
                      <a16:creationId xmlns:a16="http://schemas.microsoft.com/office/drawing/2014/main" id="{1EBD4758-A981-397A-D782-F75964F488B2}"/>
                    </a:ext>
                  </a:extLst>
                </p:cNvPr>
                <p:cNvSpPr/>
                <p:nvPr/>
              </p:nvSpPr>
              <p:spPr>
                <a:xfrm>
                  <a:off x="5145423" y="2857765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Freeform: Shape 329">
                  <a:extLst>
                    <a:ext uri="{FF2B5EF4-FFF2-40B4-BE49-F238E27FC236}">
                      <a16:creationId xmlns:a16="http://schemas.microsoft.com/office/drawing/2014/main" id="{20CBABBD-FCEF-0660-2FFC-06FC37CA323B}"/>
                    </a:ext>
                  </a:extLst>
                </p:cNvPr>
                <p:cNvSpPr/>
                <p:nvPr/>
              </p:nvSpPr>
              <p:spPr>
                <a:xfrm>
                  <a:off x="5118154" y="288503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Freeform: Shape 330">
                  <a:extLst>
                    <a:ext uri="{FF2B5EF4-FFF2-40B4-BE49-F238E27FC236}">
                      <a16:creationId xmlns:a16="http://schemas.microsoft.com/office/drawing/2014/main" id="{05AAC14F-5108-4229-193A-A00F6F68ACA2}"/>
                    </a:ext>
                  </a:extLst>
                </p:cNvPr>
                <p:cNvSpPr/>
                <p:nvPr/>
              </p:nvSpPr>
              <p:spPr>
                <a:xfrm>
                  <a:off x="5100570" y="2817858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Freeform: Shape 331">
                  <a:extLst>
                    <a:ext uri="{FF2B5EF4-FFF2-40B4-BE49-F238E27FC236}">
                      <a16:creationId xmlns:a16="http://schemas.microsoft.com/office/drawing/2014/main" id="{3B6438F4-CC3A-7CF4-D9C9-2499EA954EEB}"/>
                    </a:ext>
                  </a:extLst>
                </p:cNvPr>
                <p:cNvSpPr/>
                <p:nvPr/>
              </p:nvSpPr>
              <p:spPr>
                <a:xfrm>
                  <a:off x="5073233" y="284519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Freeform: Shape 332">
                  <a:extLst>
                    <a:ext uri="{FF2B5EF4-FFF2-40B4-BE49-F238E27FC236}">
                      <a16:creationId xmlns:a16="http://schemas.microsoft.com/office/drawing/2014/main" id="{435B7983-14CC-99F0-4B2F-5D1192EF177F}"/>
                    </a:ext>
                  </a:extLst>
                </p:cNvPr>
                <p:cNvSpPr/>
                <p:nvPr/>
              </p:nvSpPr>
              <p:spPr>
                <a:xfrm>
                  <a:off x="5094801" y="2817858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Freeform: Shape 333">
                  <a:extLst>
                    <a:ext uri="{FF2B5EF4-FFF2-40B4-BE49-F238E27FC236}">
                      <a16:creationId xmlns:a16="http://schemas.microsoft.com/office/drawing/2014/main" id="{68E4F349-2702-FA9B-22C8-C137D19AC387}"/>
                    </a:ext>
                  </a:extLst>
                </p:cNvPr>
                <p:cNvSpPr/>
                <p:nvPr/>
              </p:nvSpPr>
              <p:spPr>
                <a:xfrm>
                  <a:off x="5067463" y="284519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Freeform: Shape 334">
                  <a:extLst>
                    <a:ext uri="{FF2B5EF4-FFF2-40B4-BE49-F238E27FC236}">
                      <a16:creationId xmlns:a16="http://schemas.microsoft.com/office/drawing/2014/main" id="{6B2EA39F-5A1F-EA3A-6AAF-3C998559890C}"/>
                    </a:ext>
                  </a:extLst>
                </p:cNvPr>
                <p:cNvSpPr/>
                <p:nvPr/>
              </p:nvSpPr>
              <p:spPr>
                <a:xfrm>
                  <a:off x="5054069" y="2775890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0" name="Freeform: Shape 335">
                  <a:extLst>
                    <a:ext uri="{FF2B5EF4-FFF2-40B4-BE49-F238E27FC236}">
                      <a16:creationId xmlns:a16="http://schemas.microsoft.com/office/drawing/2014/main" id="{55C408C2-01A1-A09D-161F-BB542AA858AB}"/>
                    </a:ext>
                  </a:extLst>
                </p:cNvPr>
                <p:cNvSpPr/>
                <p:nvPr/>
              </p:nvSpPr>
              <p:spPr>
                <a:xfrm>
                  <a:off x="5026801" y="2803159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1" name="Freeform: Shape 336">
                  <a:extLst>
                    <a:ext uri="{FF2B5EF4-FFF2-40B4-BE49-F238E27FC236}">
                      <a16:creationId xmlns:a16="http://schemas.microsoft.com/office/drawing/2014/main" id="{08C5EBAD-E38E-C7CB-285B-DD3184FFE818}"/>
                    </a:ext>
                  </a:extLst>
                </p:cNvPr>
                <p:cNvSpPr/>
                <p:nvPr/>
              </p:nvSpPr>
              <p:spPr>
                <a:xfrm>
                  <a:off x="5048300" y="2775890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Freeform: Shape 337">
                  <a:extLst>
                    <a:ext uri="{FF2B5EF4-FFF2-40B4-BE49-F238E27FC236}">
                      <a16:creationId xmlns:a16="http://schemas.microsoft.com/office/drawing/2014/main" id="{EE97422F-ECB7-E376-677C-816385469DCB}"/>
                    </a:ext>
                  </a:extLst>
                </p:cNvPr>
                <p:cNvSpPr/>
                <p:nvPr/>
              </p:nvSpPr>
              <p:spPr>
                <a:xfrm>
                  <a:off x="5021031" y="2803159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Freeform: Shape 338">
                  <a:extLst>
                    <a:ext uri="{FF2B5EF4-FFF2-40B4-BE49-F238E27FC236}">
                      <a16:creationId xmlns:a16="http://schemas.microsoft.com/office/drawing/2014/main" id="{5694A8F8-E0A3-6E53-5AFB-CE94DACB016D}"/>
                    </a:ext>
                  </a:extLst>
                </p:cNvPr>
                <p:cNvSpPr/>
                <p:nvPr/>
              </p:nvSpPr>
              <p:spPr>
                <a:xfrm>
                  <a:off x="4861128" y="2620727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4" name="Freeform: Shape 339">
                  <a:extLst>
                    <a:ext uri="{FF2B5EF4-FFF2-40B4-BE49-F238E27FC236}">
                      <a16:creationId xmlns:a16="http://schemas.microsoft.com/office/drawing/2014/main" id="{6C8F95DC-9B4C-0838-46C9-6EBB7EFBF782}"/>
                    </a:ext>
                  </a:extLst>
                </p:cNvPr>
                <p:cNvSpPr/>
                <p:nvPr/>
              </p:nvSpPr>
              <p:spPr>
                <a:xfrm>
                  <a:off x="4833859" y="264799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5" name="Freeform: Shape 340">
                  <a:extLst>
                    <a:ext uri="{FF2B5EF4-FFF2-40B4-BE49-F238E27FC236}">
                      <a16:creationId xmlns:a16="http://schemas.microsoft.com/office/drawing/2014/main" id="{536D55EE-E577-C713-63DC-27C521E4330A}"/>
                    </a:ext>
                  </a:extLst>
                </p:cNvPr>
                <p:cNvSpPr/>
                <p:nvPr/>
              </p:nvSpPr>
              <p:spPr>
                <a:xfrm>
                  <a:off x="4899730" y="2644492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6" name="Freeform: Shape 341">
                  <a:extLst>
                    <a:ext uri="{FF2B5EF4-FFF2-40B4-BE49-F238E27FC236}">
                      <a16:creationId xmlns:a16="http://schemas.microsoft.com/office/drawing/2014/main" id="{8C198C3E-CAB2-8DB6-2B68-DEFD4C86C917}"/>
                    </a:ext>
                  </a:extLst>
                </p:cNvPr>
                <p:cNvSpPr/>
                <p:nvPr/>
              </p:nvSpPr>
              <p:spPr>
                <a:xfrm>
                  <a:off x="4872461" y="2671761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7" name="Freeform: Shape 342">
                  <a:extLst>
                    <a:ext uri="{FF2B5EF4-FFF2-40B4-BE49-F238E27FC236}">
                      <a16:creationId xmlns:a16="http://schemas.microsoft.com/office/drawing/2014/main" id="{7F6F7DA9-AEF3-B2F7-9EDE-834F7893E160}"/>
                    </a:ext>
                  </a:extLst>
                </p:cNvPr>
                <p:cNvSpPr/>
                <p:nvPr/>
              </p:nvSpPr>
              <p:spPr>
                <a:xfrm>
                  <a:off x="4902340" y="2658779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8" name="Freeform: Shape 343">
                  <a:extLst>
                    <a:ext uri="{FF2B5EF4-FFF2-40B4-BE49-F238E27FC236}">
                      <a16:creationId xmlns:a16="http://schemas.microsoft.com/office/drawing/2014/main" id="{B732A124-12B2-5118-A6F2-8F2CCB00339E}"/>
                    </a:ext>
                  </a:extLst>
                </p:cNvPr>
                <p:cNvSpPr/>
                <p:nvPr/>
              </p:nvSpPr>
              <p:spPr>
                <a:xfrm>
                  <a:off x="4875072" y="2686117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9" name="Freeform: Shape 344">
                  <a:extLst>
                    <a:ext uri="{FF2B5EF4-FFF2-40B4-BE49-F238E27FC236}">
                      <a16:creationId xmlns:a16="http://schemas.microsoft.com/office/drawing/2014/main" id="{21626902-D0AB-4F2B-FF46-456314ED06D2}"/>
                    </a:ext>
                  </a:extLst>
                </p:cNvPr>
                <p:cNvSpPr/>
                <p:nvPr/>
              </p:nvSpPr>
              <p:spPr>
                <a:xfrm>
                  <a:off x="4910239" y="2682682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0" name="Freeform: Shape 345">
                  <a:extLst>
                    <a:ext uri="{FF2B5EF4-FFF2-40B4-BE49-F238E27FC236}">
                      <a16:creationId xmlns:a16="http://schemas.microsoft.com/office/drawing/2014/main" id="{111B7063-3B44-6DE8-91D0-DF6DF98FF354}"/>
                    </a:ext>
                  </a:extLst>
                </p:cNvPr>
                <p:cNvSpPr/>
                <p:nvPr/>
              </p:nvSpPr>
              <p:spPr>
                <a:xfrm>
                  <a:off x="4882971" y="2709951"/>
                  <a:ext cx="54537" cy="6868"/>
                </a:xfrm>
                <a:custGeom>
                  <a:avLst/>
                  <a:gdLst>
                    <a:gd name="connsiteX0" fmla="*/ 54537 w 54537"/>
                    <a:gd name="connsiteY0" fmla="*/ 0 h 6868"/>
                    <a:gd name="connsiteX1" fmla="*/ 0 w 54537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37" h="6868">
                      <a:moveTo>
                        <a:pt x="54537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1" name="Freeform: Shape 346">
                  <a:extLst>
                    <a:ext uri="{FF2B5EF4-FFF2-40B4-BE49-F238E27FC236}">
                      <a16:creationId xmlns:a16="http://schemas.microsoft.com/office/drawing/2014/main" id="{4FBC7784-5EE3-8EF9-5485-9B9FA9B99B42}"/>
                    </a:ext>
                  </a:extLst>
                </p:cNvPr>
                <p:cNvSpPr/>
                <p:nvPr/>
              </p:nvSpPr>
              <p:spPr>
                <a:xfrm>
                  <a:off x="4923358" y="2696557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2" name="Freeform: Shape 347">
                  <a:extLst>
                    <a:ext uri="{FF2B5EF4-FFF2-40B4-BE49-F238E27FC236}">
                      <a16:creationId xmlns:a16="http://schemas.microsoft.com/office/drawing/2014/main" id="{72763C13-7BC5-7742-AE83-02D803E29EE7}"/>
                    </a:ext>
                  </a:extLst>
                </p:cNvPr>
                <p:cNvSpPr/>
                <p:nvPr/>
              </p:nvSpPr>
              <p:spPr>
                <a:xfrm>
                  <a:off x="4896090" y="272389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Freeform: Shape 348">
                  <a:extLst>
                    <a:ext uri="{FF2B5EF4-FFF2-40B4-BE49-F238E27FC236}">
                      <a16:creationId xmlns:a16="http://schemas.microsoft.com/office/drawing/2014/main" id="{061ADE87-43AC-E6FA-450A-35C1171434B1}"/>
                    </a:ext>
                  </a:extLst>
                </p:cNvPr>
                <p:cNvSpPr/>
                <p:nvPr/>
              </p:nvSpPr>
              <p:spPr>
                <a:xfrm>
                  <a:off x="4950146" y="2696557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Freeform: Shape 349">
                  <a:extLst>
                    <a:ext uri="{FF2B5EF4-FFF2-40B4-BE49-F238E27FC236}">
                      <a16:creationId xmlns:a16="http://schemas.microsoft.com/office/drawing/2014/main" id="{7D95C04C-96A2-9F74-6A26-9EEDDB1A428D}"/>
                    </a:ext>
                  </a:extLst>
                </p:cNvPr>
                <p:cNvSpPr/>
                <p:nvPr/>
              </p:nvSpPr>
              <p:spPr>
                <a:xfrm>
                  <a:off x="4922809" y="272389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Freeform: Shape 350">
                  <a:extLst>
                    <a:ext uri="{FF2B5EF4-FFF2-40B4-BE49-F238E27FC236}">
                      <a16:creationId xmlns:a16="http://schemas.microsoft.com/office/drawing/2014/main" id="{993E1845-7995-5CDA-545A-D6C884AB396A}"/>
                    </a:ext>
                  </a:extLst>
                </p:cNvPr>
                <p:cNvSpPr/>
                <p:nvPr/>
              </p:nvSpPr>
              <p:spPr>
                <a:xfrm>
                  <a:off x="4977415" y="2696557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6" name="Freeform: Shape 351">
                  <a:extLst>
                    <a:ext uri="{FF2B5EF4-FFF2-40B4-BE49-F238E27FC236}">
                      <a16:creationId xmlns:a16="http://schemas.microsoft.com/office/drawing/2014/main" id="{2C4F82D1-8A3B-DC09-E1FE-E13B3FEC19AB}"/>
                    </a:ext>
                  </a:extLst>
                </p:cNvPr>
                <p:cNvSpPr/>
                <p:nvPr/>
              </p:nvSpPr>
              <p:spPr>
                <a:xfrm>
                  <a:off x="4950146" y="272389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7" name="Freeform: Shape 352">
                  <a:extLst>
                    <a:ext uri="{FF2B5EF4-FFF2-40B4-BE49-F238E27FC236}">
                      <a16:creationId xmlns:a16="http://schemas.microsoft.com/office/drawing/2014/main" id="{567BC779-580D-9573-1EFC-8F41D62A6A03}"/>
                    </a:ext>
                  </a:extLst>
                </p:cNvPr>
                <p:cNvSpPr/>
                <p:nvPr/>
              </p:nvSpPr>
              <p:spPr>
                <a:xfrm>
                  <a:off x="4995273" y="2713385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Freeform: Shape 353">
                  <a:extLst>
                    <a:ext uri="{FF2B5EF4-FFF2-40B4-BE49-F238E27FC236}">
                      <a16:creationId xmlns:a16="http://schemas.microsoft.com/office/drawing/2014/main" id="{C9BF53FA-C3C3-F679-17D5-E0FA4B66479A}"/>
                    </a:ext>
                  </a:extLst>
                </p:cNvPr>
                <p:cNvSpPr/>
                <p:nvPr/>
              </p:nvSpPr>
              <p:spPr>
                <a:xfrm>
                  <a:off x="4968005" y="2740654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Freeform: Shape 354">
                  <a:extLst>
                    <a:ext uri="{FF2B5EF4-FFF2-40B4-BE49-F238E27FC236}">
                      <a16:creationId xmlns:a16="http://schemas.microsoft.com/office/drawing/2014/main" id="{789AAB54-0846-C2C7-3334-46CBCDAC633C}"/>
                    </a:ext>
                  </a:extLst>
                </p:cNvPr>
                <p:cNvSpPr/>
                <p:nvPr/>
              </p:nvSpPr>
              <p:spPr>
                <a:xfrm>
                  <a:off x="4710223" y="2553002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0" name="Freeform: Shape 355">
                  <a:extLst>
                    <a:ext uri="{FF2B5EF4-FFF2-40B4-BE49-F238E27FC236}">
                      <a16:creationId xmlns:a16="http://schemas.microsoft.com/office/drawing/2014/main" id="{B1064B2D-E582-F00B-CBD2-FCD6AC1EBCDB}"/>
                    </a:ext>
                  </a:extLst>
                </p:cNvPr>
                <p:cNvSpPr/>
                <p:nvPr/>
              </p:nvSpPr>
              <p:spPr>
                <a:xfrm>
                  <a:off x="4682886" y="2580270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1" name="Freeform: Shape 356">
                  <a:extLst>
                    <a:ext uri="{FF2B5EF4-FFF2-40B4-BE49-F238E27FC236}">
                      <a16:creationId xmlns:a16="http://schemas.microsoft.com/office/drawing/2014/main" id="{D073B7B0-2067-0349-3296-C3D8057B99A4}"/>
                    </a:ext>
                  </a:extLst>
                </p:cNvPr>
                <p:cNvSpPr/>
                <p:nvPr/>
              </p:nvSpPr>
              <p:spPr>
                <a:xfrm>
                  <a:off x="4682130" y="2513919"/>
                  <a:ext cx="6868" cy="54537"/>
                </a:xfrm>
                <a:custGeom>
                  <a:avLst/>
                  <a:gdLst>
                    <a:gd name="connsiteX0" fmla="*/ 0 w 6868"/>
                    <a:gd name="connsiteY0" fmla="*/ 0 h 54537"/>
                    <a:gd name="connsiteX1" fmla="*/ 0 w 6868"/>
                    <a:gd name="connsiteY1" fmla="*/ 54537 h 54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537">
                      <a:moveTo>
                        <a:pt x="0" y="0"/>
                      </a:moveTo>
                      <a:lnTo>
                        <a:pt x="0" y="54537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2" name="Freeform: Shape 357">
                  <a:extLst>
                    <a:ext uri="{FF2B5EF4-FFF2-40B4-BE49-F238E27FC236}">
                      <a16:creationId xmlns:a16="http://schemas.microsoft.com/office/drawing/2014/main" id="{30028C4B-AACC-B2BC-A44A-7934DFB644F8}"/>
                    </a:ext>
                  </a:extLst>
                </p:cNvPr>
                <p:cNvSpPr/>
                <p:nvPr/>
              </p:nvSpPr>
              <p:spPr>
                <a:xfrm>
                  <a:off x="4654862" y="2541188"/>
                  <a:ext cx="54537" cy="6868"/>
                </a:xfrm>
                <a:custGeom>
                  <a:avLst/>
                  <a:gdLst>
                    <a:gd name="connsiteX0" fmla="*/ 54537 w 54537"/>
                    <a:gd name="connsiteY0" fmla="*/ 0 h 6868"/>
                    <a:gd name="connsiteX1" fmla="*/ 0 w 54537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37" h="6868">
                      <a:moveTo>
                        <a:pt x="54537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Freeform: Shape 358">
                  <a:extLst>
                    <a:ext uri="{FF2B5EF4-FFF2-40B4-BE49-F238E27FC236}">
                      <a16:creationId xmlns:a16="http://schemas.microsoft.com/office/drawing/2014/main" id="{6A290944-DF3A-407E-91C5-2C66AB525DD8}"/>
                    </a:ext>
                  </a:extLst>
                </p:cNvPr>
                <p:cNvSpPr/>
                <p:nvPr/>
              </p:nvSpPr>
              <p:spPr>
                <a:xfrm>
                  <a:off x="4651702" y="2484246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Freeform: Shape 359">
                  <a:extLst>
                    <a:ext uri="{FF2B5EF4-FFF2-40B4-BE49-F238E27FC236}">
                      <a16:creationId xmlns:a16="http://schemas.microsoft.com/office/drawing/2014/main" id="{E05AFFF0-2DA4-A836-229B-54D13AD7E319}"/>
                    </a:ext>
                  </a:extLst>
                </p:cNvPr>
                <p:cNvSpPr/>
                <p:nvPr/>
              </p:nvSpPr>
              <p:spPr>
                <a:xfrm>
                  <a:off x="4624365" y="251151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Freeform: Shape 360">
                  <a:extLst>
                    <a:ext uri="{FF2B5EF4-FFF2-40B4-BE49-F238E27FC236}">
                      <a16:creationId xmlns:a16="http://schemas.microsoft.com/office/drawing/2014/main" id="{A4081753-A499-18AC-7F99-EEA5A50D9970}"/>
                    </a:ext>
                  </a:extLst>
                </p:cNvPr>
                <p:cNvSpPr/>
                <p:nvPr/>
              </p:nvSpPr>
              <p:spPr>
                <a:xfrm>
                  <a:off x="4603896" y="2429640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Freeform: Shape 361">
                  <a:extLst>
                    <a:ext uri="{FF2B5EF4-FFF2-40B4-BE49-F238E27FC236}">
                      <a16:creationId xmlns:a16="http://schemas.microsoft.com/office/drawing/2014/main" id="{A05B4009-5642-2D1C-779B-9DE21D7A76D8}"/>
                    </a:ext>
                  </a:extLst>
                </p:cNvPr>
                <p:cNvSpPr/>
                <p:nvPr/>
              </p:nvSpPr>
              <p:spPr>
                <a:xfrm>
                  <a:off x="4576628" y="2456909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7" name="Freeform: Shape 362">
                  <a:extLst>
                    <a:ext uri="{FF2B5EF4-FFF2-40B4-BE49-F238E27FC236}">
                      <a16:creationId xmlns:a16="http://schemas.microsoft.com/office/drawing/2014/main" id="{705FF4F8-1D29-37EB-8DDD-13EE42965D9E}"/>
                    </a:ext>
                  </a:extLst>
                </p:cNvPr>
                <p:cNvSpPr/>
                <p:nvPr/>
              </p:nvSpPr>
              <p:spPr>
                <a:xfrm>
                  <a:off x="4568316" y="2429640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8" name="Freeform: Shape 363">
                  <a:extLst>
                    <a:ext uri="{FF2B5EF4-FFF2-40B4-BE49-F238E27FC236}">
                      <a16:creationId xmlns:a16="http://schemas.microsoft.com/office/drawing/2014/main" id="{5DF03A28-5072-D4D5-58C2-2034C9B55A03}"/>
                    </a:ext>
                  </a:extLst>
                </p:cNvPr>
                <p:cNvSpPr/>
                <p:nvPr/>
              </p:nvSpPr>
              <p:spPr>
                <a:xfrm>
                  <a:off x="4541048" y="2456909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Freeform: Shape 364">
                  <a:extLst>
                    <a:ext uri="{FF2B5EF4-FFF2-40B4-BE49-F238E27FC236}">
                      <a16:creationId xmlns:a16="http://schemas.microsoft.com/office/drawing/2014/main" id="{F005DA29-1504-1567-B977-763F01EE7B6C}"/>
                    </a:ext>
                  </a:extLst>
                </p:cNvPr>
                <p:cNvSpPr/>
                <p:nvPr/>
              </p:nvSpPr>
              <p:spPr>
                <a:xfrm>
                  <a:off x="4541048" y="2408347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Freeform: Shape 365">
                  <a:extLst>
                    <a:ext uri="{FF2B5EF4-FFF2-40B4-BE49-F238E27FC236}">
                      <a16:creationId xmlns:a16="http://schemas.microsoft.com/office/drawing/2014/main" id="{D5BEC22F-3FD6-05AE-E7E0-C0D3BC16806C}"/>
                    </a:ext>
                  </a:extLst>
                </p:cNvPr>
                <p:cNvSpPr/>
                <p:nvPr/>
              </p:nvSpPr>
              <p:spPr>
                <a:xfrm>
                  <a:off x="4513710" y="243568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Freeform: Shape 366">
                  <a:extLst>
                    <a:ext uri="{FF2B5EF4-FFF2-40B4-BE49-F238E27FC236}">
                      <a16:creationId xmlns:a16="http://schemas.microsoft.com/office/drawing/2014/main" id="{110A40F4-E3AF-E78E-CC7F-6EE3E0EA2BEB}"/>
                    </a:ext>
                  </a:extLst>
                </p:cNvPr>
                <p:cNvSpPr/>
                <p:nvPr/>
              </p:nvSpPr>
              <p:spPr>
                <a:xfrm>
                  <a:off x="4535553" y="2408347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2" name="Freeform: Shape 367">
                  <a:extLst>
                    <a:ext uri="{FF2B5EF4-FFF2-40B4-BE49-F238E27FC236}">
                      <a16:creationId xmlns:a16="http://schemas.microsoft.com/office/drawing/2014/main" id="{C3081B54-1114-5E13-B6B5-D08A27C8A700}"/>
                    </a:ext>
                  </a:extLst>
                </p:cNvPr>
                <p:cNvSpPr/>
                <p:nvPr/>
              </p:nvSpPr>
              <p:spPr>
                <a:xfrm>
                  <a:off x="4508215" y="243568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3" name="Freeform: Shape 368">
                  <a:extLst>
                    <a:ext uri="{FF2B5EF4-FFF2-40B4-BE49-F238E27FC236}">
                      <a16:creationId xmlns:a16="http://schemas.microsoft.com/office/drawing/2014/main" id="{B1D66F08-B47A-287B-9614-A3347E929C62}"/>
                    </a:ext>
                  </a:extLst>
                </p:cNvPr>
                <p:cNvSpPr/>
                <p:nvPr/>
              </p:nvSpPr>
              <p:spPr>
                <a:xfrm>
                  <a:off x="4530676" y="2408347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Freeform: Shape 369">
                  <a:extLst>
                    <a:ext uri="{FF2B5EF4-FFF2-40B4-BE49-F238E27FC236}">
                      <a16:creationId xmlns:a16="http://schemas.microsoft.com/office/drawing/2014/main" id="{70A2D7E8-1CCA-3C29-B71B-BBEBB3901274}"/>
                    </a:ext>
                  </a:extLst>
                </p:cNvPr>
                <p:cNvSpPr/>
                <p:nvPr/>
              </p:nvSpPr>
              <p:spPr>
                <a:xfrm>
                  <a:off x="4503339" y="2435685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Freeform: Shape 370">
                  <a:extLst>
                    <a:ext uri="{FF2B5EF4-FFF2-40B4-BE49-F238E27FC236}">
                      <a16:creationId xmlns:a16="http://schemas.microsoft.com/office/drawing/2014/main" id="{6A957AC6-6BED-4F5D-24AD-97814746180B}"/>
                    </a:ext>
                  </a:extLst>
                </p:cNvPr>
                <p:cNvSpPr/>
                <p:nvPr/>
              </p:nvSpPr>
              <p:spPr>
                <a:xfrm>
                  <a:off x="4461096" y="2377644"/>
                  <a:ext cx="6868" cy="54605"/>
                </a:xfrm>
                <a:custGeom>
                  <a:avLst/>
                  <a:gdLst>
                    <a:gd name="connsiteX0" fmla="*/ 0 w 6868"/>
                    <a:gd name="connsiteY0" fmla="*/ 0 h 54605"/>
                    <a:gd name="connsiteX1" fmla="*/ 0 w 6868"/>
                    <a:gd name="connsiteY1" fmla="*/ 54606 h 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868" h="54605">
                      <a:moveTo>
                        <a:pt x="0" y="0"/>
                      </a:moveTo>
                      <a:lnTo>
                        <a:pt x="0" y="54606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Freeform: Shape 371">
                  <a:extLst>
                    <a:ext uri="{FF2B5EF4-FFF2-40B4-BE49-F238E27FC236}">
                      <a16:creationId xmlns:a16="http://schemas.microsoft.com/office/drawing/2014/main" id="{4B959E4D-093B-CD5B-9316-B8726E5759DF}"/>
                    </a:ext>
                  </a:extLst>
                </p:cNvPr>
                <p:cNvSpPr/>
                <p:nvPr/>
              </p:nvSpPr>
              <p:spPr>
                <a:xfrm>
                  <a:off x="4433828" y="2404982"/>
                  <a:ext cx="54605" cy="6868"/>
                </a:xfrm>
                <a:custGeom>
                  <a:avLst/>
                  <a:gdLst>
                    <a:gd name="connsiteX0" fmla="*/ 54606 w 54605"/>
                    <a:gd name="connsiteY0" fmla="*/ 0 h 6868"/>
                    <a:gd name="connsiteX1" fmla="*/ 0 w 54605"/>
                    <a:gd name="connsiteY1" fmla="*/ 0 h 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605" h="6868">
                      <a:moveTo>
                        <a:pt x="54606" y="0"/>
                      </a:moveTo>
                      <a:lnTo>
                        <a:pt x="0" y="0"/>
                      </a:lnTo>
                    </a:path>
                  </a:pathLst>
                </a:custGeom>
                <a:ln w="1587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437" name="Graphic 200">
                  <a:extLst>
                    <a:ext uri="{FF2B5EF4-FFF2-40B4-BE49-F238E27FC236}">
                      <a16:creationId xmlns:a16="http://schemas.microsoft.com/office/drawing/2014/main" id="{7C763676-2A1E-2DC3-B1EA-394A428D74F8}"/>
                    </a:ext>
                  </a:extLst>
                </p:cNvPr>
                <p:cNvGrpSpPr/>
                <p:nvPr/>
              </p:nvGrpSpPr>
              <p:grpSpPr>
                <a:xfrm>
                  <a:off x="4388632" y="2346392"/>
                  <a:ext cx="54605" cy="54605"/>
                  <a:chOff x="4388632" y="2346392"/>
                  <a:chExt cx="54605" cy="54605"/>
                </a:xfrm>
              </p:grpSpPr>
              <p:sp>
                <p:nvSpPr>
                  <p:cNvPr id="501" name="Freeform: Shape 373">
                    <a:extLst>
                      <a:ext uri="{FF2B5EF4-FFF2-40B4-BE49-F238E27FC236}">
                        <a16:creationId xmlns:a16="http://schemas.microsoft.com/office/drawing/2014/main" id="{1B29887B-50D2-14FC-00FD-FF1B673A704D}"/>
                      </a:ext>
                    </a:extLst>
                  </p:cNvPr>
                  <p:cNvSpPr/>
                  <p:nvPr/>
                </p:nvSpPr>
                <p:spPr>
                  <a:xfrm>
                    <a:off x="4415969" y="2346392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" name="Freeform: Shape 374">
                    <a:extLst>
                      <a:ext uri="{FF2B5EF4-FFF2-40B4-BE49-F238E27FC236}">
                        <a16:creationId xmlns:a16="http://schemas.microsoft.com/office/drawing/2014/main" id="{9CD3A148-AB18-CB71-B2CE-9897E07BFF82}"/>
                      </a:ext>
                    </a:extLst>
                  </p:cNvPr>
                  <p:cNvSpPr/>
                  <p:nvPr/>
                </p:nvSpPr>
                <p:spPr>
                  <a:xfrm>
                    <a:off x="4388632" y="2373729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38" name="Graphic 200">
                  <a:extLst>
                    <a:ext uri="{FF2B5EF4-FFF2-40B4-BE49-F238E27FC236}">
                      <a16:creationId xmlns:a16="http://schemas.microsoft.com/office/drawing/2014/main" id="{9ABD89E9-7FB7-F2F3-0E63-2E39C7903237}"/>
                    </a:ext>
                  </a:extLst>
                </p:cNvPr>
                <p:cNvGrpSpPr/>
                <p:nvPr/>
              </p:nvGrpSpPr>
              <p:grpSpPr>
                <a:xfrm>
                  <a:off x="4408345" y="2378949"/>
                  <a:ext cx="54605" cy="54605"/>
                  <a:chOff x="4408345" y="2378949"/>
                  <a:chExt cx="54605" cy="54605"/>
                </a:xfrm>
              </p:grpSpPr>
              <p:sp>
                <p:nvSpPr>
                  <p:cNvPr id="499" name="Freeform: Shape 376">
                    <a:extLst>
                      <a:ext uri="{FF2B5EF4-FFF2-40B4-BE49-F238E27FC236}">
                        <a16:creationId xmlns:a16="http://schemas.microsoft.com/office/drawing/2014/main" id="{37CDFF8F-6528-5FFE-D2EF-0F7BB4DA99D9}"/>
                      </a:ext>
                    </a:extLst>
                  </p:cNvPr>
                  <p:cNvSpPr/>
                  <p:nvPr/>
                </p:nvSpPr>
                <p:spPr>
                  <a:xfrm>
                    <a:off x="4435614" y="237894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" name="Freeform: Shape 377">
                    <a:extLst>
                      <a:ext uri="{FF2B5EF4-FFF2-40B4-BE49-F238E27FC236}">
                        <a16:creationId xmlns:a16="http://schemas.microsoft.com/office/drawing/2014/main" id="{86A6973A-49AD-EA1F-EC8C-15E3715367DA}"/>
                      </a:ext>
                    </a:extLst>
                  </p:cNvPr>
                  <p:cNvSpPr/>
                  <p:nvPr/>
                </p:nvSpPr>
                <p:spPr>
                  <a:xfrm>
                    <a:off x="4408345" y="240628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39" name="Graphic 200">
                  <a:extLst>
                    <a:ext uri="{FF2B5EF4-FFF2-40B4-BE49-F238E27FC236}">
                      <a16:creationId xmlns:a16="http://schemas.microsoft.com/office/drawing/2014/main" id="{CBC87D16-F489-121F-6DC1-A76D28A323D9}"/>
                    </a:ext>
                  </a:extLst>
                </p:cNvPr>
                <p:cNvGrpSpPr/>
                <p:nvPr/>
              </p:nvGrpSpPr>
              <p:grpSpPr>
                <a:xfrm>
                  <a:off x="4414664" y="2378949"/>
                  <a:ext cx="54605" cy="54605"/>
                  <a:chOff x="4414664" y="2378949"/>
                  <a:chExt cx="54605" cy="54605"/>
                </a:xfrm>
              </p:grpSpPr>
              <p:sp>
                <p:nvSpPr>
                  <p:cNvPr id="497" name="Freeform: Shape 379">
                    <a:extLst>
                      <a:ext uri="{FF2B5EF4-FFF2-40B4-BE49-F238E27FC236}">
                        <a16:creationId xmlns:a16="http://schemas.microsoft.com/office/drawing/2014/main" id="{13F91050-EF39-D132-AE90-7C2844438BA0}"/>
                      </a:ext>
                    </a:extLst>
                  </p:cNvPr>
                  <p:cNvSpPr/>
                  <p:nvPr/>
                </p:nvSpPr>
                <p:spPr>
                  <a:xfrm>
                    <a:off x="4441933" y="237894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" name="Freeform: Shape 380">
                    <a:extLst>
                      <a:ext uri="{FF2B5EF4-FFF2-40B4-BE49-F238E27FC236}">
                        <a16:creationId xmlns:a16="http://schemas.microsoft.com/office/drawing/2014/main" id="{46977B80-52D6-26A5-F3EF-01D55D15384F}"/>
                      </a:ext>
                    </a:extLst>
                  </p:cNvPr>
                  <p:cNvSpPr/>
                  <p:nvPr/>
                </p:nvSpPr>
                <p:spPr>
                  <a:xfrm>
                    <a:off x="4414664" y="240628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0" name="Graphic 200">
                  <a:extLst>
                    <a:ext uri="{FF2B5EF4-FFF2-40B4-BE49-F238E27FC236}">
                      <a16:creationId xmlns:a16="http://schemas.microsoft.com/office/drawing/2014/main" id="{EF9AE303-59BE-F930-2C0B-F675571C3131}"/>
                    </a:ext>
                  </a:extLst>
                </p:cNvPr>
                <p:cNvGrpSpPr/>
                <p:nvPr/>
              </p:nvGrpSpPr>
              <p:grpSpPr>
                <a:xfrm>
                  <a:off x="4347694" y="2331968"/>
                  <a:ext cx="54605" cy="54605"/>
                  <a:chOff x="4347694" y="2331968"/>
                  <a:chExt cx="54605" cy="54605"/>
                </a:xfrm>
              </p:grpSpPr>
              <p:sp>
                <p:nvSpPr>
                  <p:cNvPr id="495" name="Freeform: Shape 382">
                    <a:extLst>
                      <a:ext uri="{FF2B5EF4-FFF2-40B4-BE49-F238E27FC236}">
                        <a16:creationId xmlns:a16="http://schemas.microsoft.com/office/drawing/2014/main" id="{5BB2DE79-57BD-0F0E-C61F-30AFA1DB3999}"/>
                      </a:ext>
                    </a:extLst>
                  </p:cNvPr>
                  <p:cNvSpPr/>
                  <p:nvPr/>
                </p:nvSpPr>
                <p:spPr>
                  <a:xfrm>
                    <a:off x="4375032" y="233196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" name="Freeform: Shape 383">
                    <a:extLst>
                      <a:ext uri="{FF2B5EF4-FFF2-40B4-BE49-F238E27FC236}">
                        <a16:creationId xmlns:a16="http://schemas.microsoft.com/office/drawing/2014/main" id="{1AF4991C-2511-C4C9-AF08-9EC25C15694C}"/>
                      </a:ext>
                    </a:extLst>
                  </p:cNvPr>
                  <p:cNvSpPr/>
                  <p:nvPr/>
                </p:nvSpPr>
                <p:spPr>
                  <a:xfrm>
                    <a:off x="4347694" y="235930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1" name="Graphic 200">
                  <a:extLst>
                    <a:ext uri="{FF2B5EF4-FFF2-40B4-BE49-F238E27FC236}">
                      <a16:creationId xmlns:a16="http://schemas.microsoft.com/office/drawing/2014/main" id="{9B71A65F-A06F-8CA4-4918-53810C3F3190}"/>
                    </a:ext>
                  </a:extLst>
                </p:cNvPr>
                <p:cNvGrpSpPr/>
                <p:nvPr/>
              </p:nvGrpSpPr>
              <p:grpSpPr>
                <a:xfrm>
                  <a:off x="4354769" y="2331968"/>
                  <a:ext cx="54605" cy="54605"/>
                  <a:chOff x="4354769" y="2331968"/>
                  <a:chExt cx="54605" cy="54605"/>
                </a:xfrm>
              </p:grpSpPr>
              <p:sp>
                <p:nvSpPr>
                  <p:cNvPr id="493" name="Freeform: Shape 385">
                    <a:extLst>
                      <a:ext uri="{FF2B5EF4-FFF2-40B4-BE49-F238E27FC236}">
                        <a16:creationId xmlns:a16="http://schemas.microsoft.com/office/drawing/2014/main" id="{8B27AFEB-1295-4882-3780-4E1D5E874E53}"/>
                      </a:ext>
                    </a:extLst>
                  </p:cNvPr>
                  <p:cNvSpPr/>
                  <p:nvPr/>
                </p:nvSpPr>
                <p:spPr>
                  <a:xfrm>
                    <a:off x="4382107" y="233196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" name="Freeform: Shape 386">
                    <a:extLst>
                      <a:ext uri="{FF2B5EF4-FFF2-40B4-BE49-F238E27FC236}">
                        <a16:creationId xmlns:a16="http://schemas.microsoft.com/office/drawing/2014/main" id="{CE58090B-71CE-441D-48D5-B3B670F7C873}"/>
                      </a:ext>
                    </a:extLst>
                  </p:cNvPr>
                  <p:cNvSpPr/>
                  <p:nvPr/>
                </p:nvSpPr>
                <p:spPr>
                  <a:xfrm>
                    <a:off x="4354769" y="235930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2" name="Graphic 200">
                  <a:extLst>
                    <a:ext uri="{FF2B5EF4-FFF2-40B4-BE49-F238E27FC236}">
                      <a16:creationId xmlns:a16="http://schemas.microsoft.com/office/drawing/2014/main" id="{F296ECF3-6D98-2CE5-0720-A8C971550C7E}"/>
                    </a:ext>
                  </a:extLst>
                </p:cNvPr>
                <p:cNvGrpSpPr/>
                <p:nvPr/>
              </p:nvGrpSpPr>
              <p:grpSpPr>
                <a:xfrm>
                  <a:off x="4361363" y="2331968"/>
                  <a:ext cx="54605" cy="54605"/>
                  <a:chOff x="4361363" y="2331968"/>
                  <a:chExt cx="54605" cy="54605"/>
                </a:xfrm>
              </p:grpSpPr>
              <p:sp>
                <p:nvSpPr>
                  <p:cNvPr id="491" name="Freeform: Shape 388">
                    <a:extLst>
                      <a:ext uri="{FF2B5EF4-FFF2-40B4-BE49-F238E27FC236}">
                        <a16:creationId xmlns:a16="http://schemas.microsoft.com/office/drawing/2014/main" id="{8F87663D-02EA-4D24-0613-C2581216F5C2}"/>
                      </a:ext>
                    </a:extLst>
                  </p:cNvPr>
                  <p:cNvSpPr/>
                  <p:nvPr/>
                </p:nvSpPr>
                <p:spPr>
                  <a:xfrm>
                    <a:off x="4388632" y="233196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" name="Freeform: Shape 389">
                    <a:extLst>
                      <a:ext uri="{FF2B5EF4-FFF2-40B4-BE49-F238E27FC236}">
                        <a16:creationId xmlns:a16="http://schemas.microsoft.com/office/drawing/2014/main" id="{C08447F5-EBDB-EA99-9BD8-9D2CA07281B7}"/>
                      </a:ext>
                    </a:extLst>
                  </p:cNvPr>
                  <p:cNvSpPr/>
                  <p:nvPr/>
                </p:nvSpPr>
                <p:spPr>
                  <a:xfrm>
                    <a:off x="4361363" y="235930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3" name="Graphic 200">
                  <a:extLst>
                    <a:ext uri="{FF2B5EF4-FFF2-40B4-BE49-F238E27FC236}">
                      <a16:creationId xmlns:a16="http://schemas.microsoft.com/office/drawing/2014/main" id="{8DABE2D7-1158-7565-D7E1-4B9CD1D2315F}"/>
                    </a:ext>
                  </a:extLst>
                </p:cNvPr>
                <p:cNvGrpSpPr/>
                <p:nvPr/>
              </p:nvGrpSpPr>
              <p:grpSpPr>
                <a:xfrm>
                  <a:off x="4319121" y="2331968"/>
                  <a:ext cx="54605" cy="54605"/>
                  <a:chOff x="4319121" y="2331968"/>
                  <a:chExt cx="54605" cy="54605"/>
                </a:xfrm>
              </p:grpSpPr>
              <p:sp>
                <p:nvSpPr>
                  <p:cNvPr id="489" name="Freeform: Shape 391">
                    <a:extLst>
                      <a:ext uri="{FF2B5EF4-FFF2-40B4-BE49-F238E27FC236}">
                        <a16:creationId xmlns:a16="http://schemas.microsoft.com/office/drawing/2014/main" id="{AF3C3BDC-B9DB-FF35-AF58-E3170A535477}"/>
                      </a:ext>
                    </a:extLst>
                  </p:cNvPr>
                  <p:cNvSpPr/>
                  <p:nvPr/>
                </p:nvSpPr>
                <p:spPr>
                  <a:xfrm>
                    <a:off x="4346389" y="233196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" name="Freeform: Shape 392">
                    <a:extLst>
                      <a:ext uri="{FF2B5EF4-FFF2-40B4-BE49-F238E27FC236}">
                        <a16:creationId xmlns:a16="http://schemas.microsoft.com/office/drawing/2014/main" id="{CBB6D158-B516-BDAE-8FE8-A10F1414B14D}"/>
                      </a:ext>
                    </a:extLst>
                  </p:cNvPr>
                  <p:cNvSpPr/>
                  <p:nvPr/>
                </p:nvSpPr>
                <p:spPr>
                  <a:xfrm>
                    <a:off x="4319121" y="235930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4" name="Graphic 200">
                  <a:extLst>
                    <a:ext uri="{FF2B5EF4-FFF2-40B4-BE49-F238E27FC236}">
                      <a16:creationId xmlns:a16="http://schemas.microsoft.com/office/drawing/2014/main" id="{B9FAA4B3-0B00-B911-C3C7-116C34FE1609}"/>
                    </a:ext>
                  </a:extLst>
                </p:cNvPr>
                <p:cNvGrpSpPr/>
                <p:nvPr/>
              </p:nvGrpSpPr>
              <p:grpSpPr>
                <a:xfrm>
                  <a:off x="4291783" y="2301265"/>
                  <a:ext cx="54605" cy="54605"/>
                  <a:chOff x="4291783" y="2301265"/>
                  <a:chExt cx="54605" cy="54605"/>
                </a:xfrm>
              </p:grpSpPr>
              <p:sp>
                <p:nvSpPr>
                  <p:cNvPr id="487" name="Freeform: Shape 394">
                    <a:extLst>
                      <a:ext uri="{FF2B5EF4-FFF2-40B4-BE49-F238E27FC236}">
                        <a16:creationId xmlns:a16="http://schemas.microsoft.com/office/drawing/2014/main" id="{58ED50CD-EA22-F957-5E8D-68EFBA976200}"/>
                      </a:ext>
                    </a:extLst>
                  </p:cNvPr>
                  <p:cNvSpPr/>
                  <p:nvPr/>
                </p:nvSpPr>
                <p:spPr>
                  <a:xfrm>
                    <a:off x="4319121" y="2301265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" name="Freeform: Shape 395">
                    <a:extLst>
                      <a:ext uri="{FF2B5EF4-FFF2-40B4-BE49-F238E27FC236}">
                        <a16:creationId xmlns:a16="http://schemas.microsoft.com/office/drawing/2014/main" id="{936D3B53-B6ED-41A8-7775-4F282111AE7F}"/>
                      </a:ext>
                    </a:extLst>
                  </p:cNvPr>
                  <p:cNvSpPr/>
                  <p:nvPr/>
                </p:nvSpPr>
                <p:spPr>
                  <a:xfrm>
                    <a:off x="4291783" y="232853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5" name="Graphic 200">
                  <a:extLst>
                    <a:ext uri="{FF2B5EF4-FFF2-40B4-BE49-F238E27FC236}">
                      <a16:creationId xmlns:a16="http://schemas.microsoft.com/office/drawing/2014/main" id="{9193297C-5E1A-D210-72ED-C285A9D9602F}"/>
                    </a:ext>
                  </a:extLst>
                </p:cNvPr>
                <p:cNvGrpSpPr/>
                <p:nvPr/>
              </p:nvGrpSpPr>
              <p:grpSpPr>
                <a:xfrm>
                  <a:off x="4256341" y="2269257"/>
                  <a:ext cx="54605" cy="54605"/>
                  <a:chOff x="4256341" y="2269257"/>
                  <a:chExt cx="54605" cy="54605"/>
                </a:xfrm>
              </p:grpSpPr>
              <p:sp>
                <p:nvSpPr>
                  <p:cNvPr id="485" name="Freeform: Shape 397">
                    <a:extLst>
                      <a:ext uri="{FF2B5EF4-FFF2-40B4-BE49-F238E27FC236}">
                        <a16:creationId xmlns:a16="http://schemas.microsoft.com/office/drawing/2014/main" id="{EFC865B3-0C60-C468-AC63-54BD65CF0710}"/>
                      </a:ext>
                    </a:extLst>
                  </p:cNvPr>
                  <p:cNvSpPr/>
                  <p:nvPr/>
                </p:nvSpPr>
                <p:spPr>
                  <a:xfrm>
                    <a:off x="4283678" y="2269257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" name="Freeform: Shape 398">
                    <a:extLst>
                      <a:ext uri="{FF2B5EF4-FFF2-40B4-BE49-F238E27FC236}">
                        <a16:creationId xmlns:a16="http://schemas.microsoft.com/office/drawing/2014/main" id="{FB78ED9C-E009-036B-2E58-CE0F799D85FC}"/>
                      </a:ext>
                    </a:extLst>
                  </p:cNvPr>
                  <p:cNvSpPr/>
                  <p:nvPr/>
                </p:nvSpPr>
                <p:spPr>
                  <a:xfrm>
                    <a:off x="4256341" y="229652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6" name="Graphic 200">
                  <a:extLst>
                    <a:ext uri="{FF2B5EF4-FFF2-40B4-BE49-F238E27FC236}">
                      <a16:creationId xmlns:a16="http://schemas.microsoft.com/office/drawing/2014/main" id="{04601F19-EE98-60D2-C2B1-6473764A9C0F}"/>
                    </a:ext>
                  </a:extLst>
                </p:cNvPr>
                <p:cNvGrpSpPr/>
                <p:nvPr/>
              </p:nvGrpSpPr>
              <p:grpSpPr>
                <a:xfrm>
                  <a:off x="4229072" y="2255450"/>
                  <a:ext cx="54605" cy="54605"/>
                  <a:chOff x="4229072" y="2255450"/>
                  <a:chExt cx="54605" cy="54605"/>
                </a:xfrm>
              </p:grpSpPr>
              <p:sp>
                <p:nvSpPr>
                  <p:cNvPr id="483" name="Freeform: Shape 400">
                    <a:extLst>
                      <a:ext uri="{FF2B5EF4-FFF2-40B4-BE49-F238E27FC236}">
                        <a16:creationId xmlns:a16="http://schemas.microsoft.com/office/drawing/2014/main" id="{3C608446-2F78-1DBC-B514-072298CFD5E9}"/>
                      </a:ext>
                    </a:extLst>
                  </p:cNvPr>
                  <p:cNvSpPr/>
                  <p:nvPr/>
                </p:nvSpPr>
                <p:spPr>
                  <a:xfrm>
                    <a:off x="4256341" y="2255450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" name="Freeform: Shape 401">
                    <a:extLst>
                      <a:ext uri="{FF2B5EF4-FFF2-40B4-BE49-F238E27FC236}">
                        <a16:creationId xmlns:a16="http://schemas.microsoft.com/office/drawing/2014/main" id="{A0924972-5DE3-B2B4-4848-60287CE46654}"/>
                      </a:ext>
                    </a:extLst>
                  </p:cNvPr>
                  <p:cNvSpPr/>
                  <p:nvPr/>
                </p:nvSpPr>
                <p:spPr>
                  <a:xfrm>
                    <a:off x="4229072" y="228278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7" name="Graphic 200">
                  <a:extLst>
                    <a:ext uri="{FF2B5EF4-FFF2-40B4-BE49-F238E27FC236}">
                      <a16:creationId xmlns:a16="http://schemas.microsoft.com/office/drawing/2014/main" id="{3C641CC2-F8D4-EA25-DDC4-10AD1FCA55A4}"/>
                    </a:ext>
                  </a:extLst>
                </p:cNvPr>
                <p:cNvGrpSpPr/>
                <p:nvPr/>
              </p:nvGrpSpPr>
              <p:grpSpPr>
                <a:xfrm>
                  <a:off x="4229072" y="2226190"/>
                  <a:ext cx="54605" cy="54605"/>
                  <a:chOff x="4229072" y="2226190"/>
                  <a:chExt cx="54605" cy="54605"/>
                </a:xfrm>
              </p:grpSpPr>
              <p:sp>
                <p:nvSpPr>
                  <p:cNvPr id="481" name="Freeform: Shape 403">
                    <a:extLst>
                      <a:ext uri="{FF2B5EF4-FFF2-40B4-BE49-F238E27FC236}">
                        <a16:creationId xmlns:a16="http://schemas.microsoft.com/office/drawing/2014/main" id="{549F6460-1E2E-BA78-A44A-5557E0957BA2}"/>
                      </a:ext>
                    </a:extLst>
                  </p:cNvPr>
                  <p:cNvSpPr/>
                  <p:nvPr/>
                </p:nvSpPr>
                <p:spPr>
                  <a:xfrm>
                    <a:off x="4256341" y="2226190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" name="Freeform: Shape 404">
                    <a:extLst>
                      <a:ext uri="{FF2B5EF4-FFF2-40B4-BE49-F238E27FC236}">
                        <a16:creationId xmlns:a16="http://schemas.microsoft.com/office/drawing/2014/main" id="{18A5E91E-3108-2C9A-E7EE-D39132DD0F4F}"/>
                      </a:ext>
                    </a:extLst>
                  </p:cNvPr>
                  <p:cNvSpPr/>
                  <p:nvPr/>
                </p:nvSpPr>
                <p:spPr>
                  <a:xfrm>
                    <a:off x="4229072" y="225352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8" name="Graphic 200">
                  <a:extLst>
                    <a:ext uri="{FF2B5EF4-FFF2-40B4-BE49-F238E27FC236}">
                      <a16:creationId xmlns:a16="http://schemas.microsoft.com/office/drawing/2014/main" id="{B46F2C97-5C3C-DCE9-89C4-6DE696B00FFC}"/>
                    </a:ext>
                  </a:extLst>
                </p:cNvPr>
                <p:cNvGrpSpPr/>
                <p:nvPr/>
              </p:nvGrpSpPr>
              <p:grpSpPr>
                <a:xfrm>
                  <a:off x="4203315" y="2210735"/>
                  <a:ext cx="54605" cy="54537"/>
                  <a:chOff x="4203315" y="2210735"/>
                  <a:chExt cx="54605" cy="54537"/>
                </a:xfrm>
              </p:grpSpPr>
              <p:sp>
                <p:nvSpPr>
                  <p:cNvPr id="479" name="Freeform: Shape 406">
                    <a:extLst>
                      <a:ext uri="{FF2B5EF4-FFF2-40B4-BE49-F238E27FC236}">
                        <a16:creationId xmlns:a16="http://schemas.microsoft.com/office/drawing/2014/main" id="{BEC9ED62-BE36-6124-7D3F-CDE2AF1EB72D}"/>
                      </a:ext>
                    </a:extLst>
                  </p:cNvPr>
                  <p:cNvSpPr/>
                  <p:nvPr/>
                </p:nvSpPr>
                <p:spPr>
                  <a:xfrm>
                    <a:off x="4230652" y="2210735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" name="Freeform: Shape 407">
                    <a:extLst>
                      <a:ext uri="{FF2B5EF4-FFF2-40B4-BE49-F238E27FC236}">
                        <a16:creationId xmlns:a16="http://schemas.microsoft.com/office/drawing/2014/main" id="{976CDB11-88A4-C15D-2572-11E8CE681BFB}"/>
                      </a:ext>
                    </a:extLst>
                  </p:cNvPr>
                  <p:cNvSpPr/>
                  <p:nvPr/>
                </p:nvSpPr>
                <p:spPr>
                  <a:xfrm>
                    <a:off x="4203315" y="2238004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9" name="Graphic 200">
                  <a:extLst>
                    <a:ext uri="{FF2B5EF4-FFF2-40B4-BE49-F238E27FC236}">
                      <a16:creationId xmlns:a16="http://schemas.microsoft.com/office/drawing/2014/main" id="{FB3BC46E-F746-A49D-4207-C11C1446BAE8}"/>
                    </a:ext>
                  </a:extLst>
                </p:cNvPr>
                <p:cNvGrpSpPr/>
                <p:nvPr/>
              </p:nvGrpSpPr>
              <p:grpSpPr>
                <a:xfrm>
                  <a:off x="4132224" y="2163685"/>
                  <a:ext cx="54605" cy="54605"/>
                  <a:chOff x="4132224" y="2163685"/>
                  <a:chExt cx="54605" cy="54605"/>
                </a:xfrm>
              </p:grpSpPr>
              <p:sp>
                <p:nvSpPr>
                  <p:cNvPr id="477" name="Freeform: Shape 409">
                    <a:extLst>
                      <a:ext uri="{FF2B5EF4-FFF2-40B4-BE49-F238E27FC236}">
                        <a16:creationId xmlns:a16="http://schemas.microsoft.com/office/drawing/2014/main" id="{111806F4-E59A-DB76-F275-740D1EA3EB14}"/>
                      </a:ext>
                    </a:extLst>
                  </p:cNvPr>
                  <p:cNvSpPr/>
                  <p:nvPr/>
                </p:nvSpPr>
                <p:spPr>
                  <a:xfrm>
                    <a:off x="4159493" y="2163685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" name="Freeform: Shape 410">
                    <a:extLst>
                      <a:ext uri="{FF2B5EF4-FFF2-40B4-BE49-F238E27FC236}">
                        <a16:creationId xmlns:a16="http://schemas.microsoft.com/office/drawing/2014/main" id="{034EEBC1-F093-A986-6C08-5334B1F1FF4D}"/>
                      </a:ext>
                    </a:extLst>
                  </p:cNvPr>
                  <p:cNvSpPr/>
                  <p:nvPr/>
                </p:nvSpPr>
                <p:spPr>
                  <a:xfrm>
                    <a:off x="4132224" y="2191022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50" name="Graphic 200">
                  <a:extLst>
                    <a:ext uri="{FF2B5EF4-FFF2-40B4-BE49-F238E27FC236}">
                      <a16:creationId xmlns:a16="http://schemas.microsoft.com/office/drawing/2014/main" id="{1DF8687A-5EFE-ABE4-A3AC-BC4E289C786A}"/>
                    </a:ext>
                  </a:extLst>
                </p:cNvPr>
                <p:cNvGrpSpPr/>
                <p:nvPr/>
              </p:nvGrpSpPr>
              <p:grpSpPr>
                <a:xfrm>
                  <a:off x="4078648" y="2163685"/>
                  <a:ext cx="54605" cy="54605"/>
                  <a:chOff x="4078648" y="2163685"/>
                  <a:chExt cx="54605" cy="54605"/>
                </a:xfrm>
              </p:grpSpPr>
              <p:sp>
                <p:nvSpPr>
                  <p:cNvPr id="475" name="Freeform: Shape 412">
                    <a:extLst>
                      <a:ext uri="{FF2B5EF4-FFF2-40B4-BE49-F238E27FC236}">
                        <a16:creationId xmlns:a16="http://schemas.microsoft.com/office/drawing/2014/main" id="{30F7925D-8771-7D9C-ECE1-E9CB72E47407}"/>
                      </a:ext>
                    </a:extLst>
                  </p:cNvPr>
                  <p:cNvSpPr/>
                  <p:nvPr/>
                </p:nvSpPr>
                <p:spPr>
                  <a:xfrm>
                    <a:off x="4105917" y="2163685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" name="Freeform: Shape 413">
                    <a:extLst>
                      <a:ext uri="{FF2B5EF4-FFF2-40B4-BE49-F238E27FC236}">
                        <a16:creationId xmlns:a16="http://schemas.microsoft.com/office/drawing/2014/main" id="{34DE59F4-B5FB-0EA0-B1F6-07C53F49024B}"/>
                      </a:ext>
                    </a:extLst>
                  </p:cNvPr>
                  <p:cNvSpPr/>
                  <p:nvPr/>
                </p:nvSpPr>
                <p:spPr>
                  <a:xfrm>
                    <a:off x="4078648" y="2191022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51" name="Graphic 200">
                  <a:extLst>
                    <a:ext uri="{FF2B5EF4-FFF2-40B4-BE49-F238E27FC236}">
                      <a16:creationId xmlns:a16="http://schemas.microsoft.com/office/drawing/2014/main" id="{FA707D32-533F-9417-3063-65C342764F34}"/>
                    </a:ext>
                  </a:extLst>
                </p:cNvPr>
                <p:cNvGrpSpPr/>
                <p:nvPr/>
              </p:nvGrpSpPr>
              <p:grpSpPr>
                <a:xfrm>
                  <a:off x="4051380" y="2148986"/>
                  <a:ext cx="54537" cy="54605"/>
                  <a:chOff x="4051380" y="2148986"/>
                  <a:chExt cx="54537" cy="54605"/>
                </a:xfrm>
              </p:grpSpPr>
              <p:sp>
                <p:nvSpPr>
                  <p:cNvPr id="473" name="Freeform: Shape 415">
                    <a:extLst>
                      <a:ext uri="{FF2B5EF4-FFF2-40B4-BE49-F238E27FC236}">
                        <a16:creationId xmlns:a16="http://schemas.microsoft.com/office/drawing/2014/main" id="{24A96334-4407-C3AD-3FF6-0F40E03950CE}"/>
                      </a:ext>
                    </a:extLst>
                  </p:cNvPr>
                  <p:cNvSpPr/>
                  <p:nvPr/>
                </p:nvSpPr>
                <p:spPr>
                  <a:xfrm>
                    <a:off x="4078648" y="2148986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" name="Freeform: Shape 416">
                    <a:extLst>
                      <a:ext uri="{FF2B5EF4-FFF2-40B4-BE49-F238E27FC236}">
                        <a16:creationId xmlns:a16="http://schemas.microsoft.com/office/drawing/2014/main" id="{3B53FBF7-9617-50E6-1253-F7100170FD1E}"/>
                      </a:ext>
                    </a:extLst>
                  </p:cNvPr>
                  <p:cNvSpPr/>
                  <p:nvPr/>
                </p:nvSpPr>
                <p:spPr>
                  <a:xfrm>
                    <a:off x="4051380" y="2176323"/>
                    <a:ext cx="54537" cy="6868"/>
                  </a:xfrm>
                  <a:custGeom>
                    <a:avLst/>
                    <a:gdLst>
                      <a:gd name="connsiteX0" fmla="*/ 54537 w 54537"/>
                      <a:gd name="connsiteY0" fmla="*/ 0 h 6868"/>
                      <a:gd name="connsiteX1" fmla="*/ 0 w 54537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37" h="6868">
                        <a:moveTo>
                          <a:pt x="5453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52" name="Graphic 200">
                  <a:extLst>
                    <a:ext uri="{FF2B5EF4-FFF2-40B4-BE49-F238E27FC236}">
                      <a16:creationId xmlns:a16="http://schemas.microsoft.com/office/drawing/2014/main" id="{0AC6132A-BEDC-8739-5CC3-58953C59A81D}"/>
                    </a:ext>
                  </a:extLst>
                </p:cNvPr>
                <p:cNvGrpSpPr/>
                <p:nvPr/>
              </p:nvGrpSpPr>
              <p:grpSpPr>
                <a:xfrm>
                  <a:off x="3963667" y="2089160"/>
                  <a:ext cx="54605" cy="54605"/>
                  <a:chOff x="3963667" y="2089160"/>
                  <a:chExt cx="54605" cy="54605"/>
                </a:xfrm>
              </p:grpSpPr>
              <p:sp>
                <p:nvSpPr>
                  <p:cNvPr id="471" name="Freeform: Shape 418">
                    <a:extLst>
                      <a:ext uri="{FF2B5EF4-FFF2-40B4-BE49-F238E27FC236}">
                        <a16:creationId xmlns:a16="http://schemas.microsoft.com/office/drawing/2014/main" id="{392DD14D-09EB-AF93-ACF2-BC46BCA0AD6D}"/>
                      </a:ext>
                    </a:extLst>
                  </p:cNvPr>
                  <p:cNvSpPr/>
                  <p:nvPr/>
                </p:nvSpPr>
                <p:spPr>
                  <a:xfrm>
                    <a:off x="3991004" y="2089160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" name="Freeform: Shape 419">
                    <a:extLst>
                      <a:ext uri="{FF2B5EF4-FFF2-40B4-BE49-F238E27FC236}">
                        <a16:creationId xmlns:a16="http://schemas.microsoft.com/office/drawing/2014/main" id="{9CB4F24D-D443-C360-74EF-DEEE328CB0B0}"/>
                      </a:ext>
                    </a:extLst>
                  </p:cNvPr>
                  <p:cNvSpPr/>
                  <p:nvPr/>
                </p:nvSpPr>
                <p:spPr>
                  <a:xfrm>
                    <a:off x="3963667" y="211649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53" name="Graphic 200">
                  <a:extLst>
                    <a:ext uri="{FF2B5EF4-FFF2-40B4-BE49-F238E27FC236}">
                      <a16:creationId xmlns:a16="http://schemas.microsoft.com/office/drawing/2014/main" id="{7F83FE14-205B-FC97-C012-5DDEAEE7B21E}"/>
                    </a:ext>
                  </a:extLst>
                </p:cNvPr>
                <p:cNvGrpSpPr/>
                <p:nvPr/>
              </p:nvGrpSpPr>
              <p:grpSpPr>
                <a:xfrm>
                  <a:off x="3917715" y="2012025"/>
                  <a:ext cx="54605" cy="54537"/>
                  <a:chOff x="3917715" y="2012025"/>
                  <a:chExt cx="54605" cy="54537"/>
                </a:xfrm>
              </p:grpSpPr>
              <p:sp>
                <p:nvSpPr>
                  <p:cNvPr id="469" name="Freeform: Shape 421">
                    <a:extLst>
                      <a:ext uri="{FF2B5EF4-FFF2-40B4-BE49-F238E27FC236}">
                        <a16:creationId xmlns:a16="http://schemas.microsoft.com/office/drawing/2014/main" id="{4E001EF2-8FB7-B396-6E3D-EFA86E55D65A}"/>
                      </a:ext>
                    </a:extLst>
                  </p:cNvPr>
                  <p:cNvSpPr/>
                  <p:nvPr/>
                </p:nvSpPr>
                <p:spPr>
                  <a:xfrm>
                    <a:off x="3945053" y="2012025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" name="Freeform: Shape 422">
                    <a:extLst>
                      <a:ext uri="{FF2B5EF4-FFF2-40B4-BE49-F238E27FC236}">
                        <a16:creationId xmlns:a16="http://schemas.microsoft.com/office/drawing/2014/main" id="{42FED8A4-65C7-9EDC-0FAC-8808DC844A98}"/>
                      </a:ext>
                    </a:extLst>
                  </p:cNvPr>
                  <p:cNvSpPr/>
                  <p:nvPr/>
                </p:nvSpPr>
                <p:spPr>
                  <a:xfrm>
                    <a:off x="3917715" y="203929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54" name="Graphic 200">
                  <a:extLst>
                    <a:ext uri="{FF2B5EF4-FFF2-40B4-BE49-F238E27FC236}">
                      <a16:creationId xmlns:a16="http://schemas.microsoft.com/office/drawing/2014/main" id="{5B2849D5-7E80-9E74-7072-BD2D95EF3AD7}"/>
                    </a:ext>
                  </a:extLst>
                </p:cNvPr>
                <p:cNvGrpSpPr/>
                <p:nvPr/>
              </p:nvGrpSpPr>
              <p:grpSpPr>
                <a:xfrm>
                  <a:off x="3945053" y="2066562"/>
                  <a:ext cx="54605" cy="54605"/>
                  <a:chOff x="3945053" y="2066562"/>
                  <a:chExt cx="54605" cy="54605"/>
                </a:xfrm>
              </p:grpSpPr>
              <p:sp>
                <p:nvSpPr>
                  <p:cNvPr id="467" name="Freeform: Shape 424">
                    <a:extLst>
                      <a:ext uri="{FF2B5EF4-FFF2-40B4-BE49-F238E27FC236}">
                        <a16:creationId xmlns:a16="http://schemas.microsoft.com/office/drawing/2014/main" id="{B82B9321-4AA9-2A0A-EDBC-F8AF792C0E1D}"/>
                      </a:ext>
                    </a:extLst>
                  </p:cNvPr>
                  <p:cNvSpPr/>
                  <p:nvPr/>
                </p:nvSpPr>
                <p:spPr>
                  <a:xfrm>
                    <a:off x="3972321" y="2066562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" name="Freeform: Shape 425">
                    <a:extLst>
                      <a:ext uri="{FF2B5EF4-FFF2-40B4-BE49-F238E27FC236}">
                        <a16:creationId xmlns:a16="http://schemas.microsoft.com/office/drawing/2014/main" id="{0B4CF938-64EF-6807-15BA-19C90B1F8505}"/>
                      </a:ext>
                    </a:extLst>
                  </p:cNvPr>
                  <p:cNvSpPr/>
                  <p:nvPr/>
                </p:nvSpPr>
                <p:spPr>
                  <a:xfrm>
                    <a:off x="3945053" y="2093899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55" name="Graphic 200">
                  <a:extLst>
                    <a:ext uri="{FF2B5EF4-FFF2-40B4-BE49-F238E27FC236}">
                      <a16:creationId xmlns:a16="http://schemas.microsoft.com/office/drawing/2014/main" id="{9F5842FE-ED1E-5D32-3760-71D4F9AF1651}"/>
                    </a:ext>
                  </a:extLst>
                </p:cNvPr>
                <p:cNvGrpSpPr/>
                <p:nvPr/>
              </p:nvGrpSpPr>
              <p:grpSpPr>
                <a:xfrm>
                  <a:off x="3873893" y="2012025"/>
                  <a:ext cx="54605" cy="54537"/>
                  <a:chOff x="3873893" y="2012025"/>
                  <a:chExt cx="54605" cy="54537"/>
                </a:xfrm>
              </p:grpSpPr>
              <p:sp>
                <p:nvSpPr>
                  <p:cNvPr id="465" name="Freeform: Shape 427">
                    <a:extLst>
                      <a:ext uri="{FF2B5EF4-FFF2-40B4-BE49-F238E27FC236}">
                        <a16:creationId xmlns:a16="http://schemas.microsoft.com/office/drawing/2014/main" id="{09204761-B8AF-3BAB-8B51-7ABF4BA776B6}"/>
                      </a:ext>
                    </a:extLst>
                  </p:cNvPr>
                  <p:cNvSpPr/>
                  <p:nvPr/>
                </p:nvSpPr>
                <p:spPr>
                  <a:xfrm>
                    <a:off x="3901230" y="2012025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6" name="Freeform: Shape 428">
                    <a:extLst>
                      <a:ext uri="{FF2B5EF4-FFF2-40B4-BE49-F238E27FC236}">
                        <a16:creationId xmlns:a16="http://schemas.microsoft.com/office/drawing/2014/main" id="{7A9F94B4-27E7-5CB5-DB70-285CF9D76A9F}"/>
                      </a:ext>
                    </a:extLst>
                  </p:cNvPr>
                  <p:cNvSpPr/>
                  <p:nvPr/>
                </p:nvSpPr>
                <p:spPr>
                  <a:xfrm>
                    <a:off x="3873893" y="203929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56" name="Graphic 200">
                  <a:extLst>
                    <a:ext uri="{FF2B5EF4-FFF2-40B4-BE49-F238E27FC236}">
                      <a16:creationId xmlns:a16="http://schemas.microsoft.com/office/drawing/2014/main" id="{A15D5E18-3515-7E77-2A56-25A76D132F85}"/>
                    </a:ext>
                  </a:extLst>
                </p:cNvPr>
                <p:cNvGrpSpPr/>
                <p:nvPr/>
              </p:nvGrpSpPr>
              <p:grpSpPr>
                <a:xfrm>
                  <a:off x="3848204" y="1950825"/>
                  <a:ext cx="54537" cy="54605"/>
                  <a:chOff x="3848204" y="1950825"/>
                  <a:chExt cx="54537" cy="54605"/>
                </a:xfrm>
              </p:grpSpPr>
              <p:sp>
                <p:nvSpPr>
                  <p:cNvPr id="463" name="Freeform: Shape 430">
                    <a:extLst>
                      <a:ext uri="{FF2B5EF4-FFF2-40B4-BE49-F238E27FC236}">
                        <a16:creationId xmlns:a16="http://schemas.microsoft.com/office/drawing/2014/main" id="{0C232BA4-7A5A-09E4-5295-6C715743C7AD}"/>
                      </a:ext>
                    </a:extLst>
                  </p:cNvPr>
                  <p:cNvSpPr/>
                  <p:nvPr/>
                </p:nvSpPr>
                <p:spPr>
                  <a:xfrm>
                    <a:off x="3875473" y="1950825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4" name="Freeform: Shape 431">
                    <a:extLst>
                      <a:ext uri="{FF2B5EF4-FFF2-40B4-BE49-F238E27FC236}">
                        <a16:creationId xmlns:a16="http://schemas.microsoft.com/office/drawing/2014/main" id="{0542A756-C637-0BD1-DCC0-5640BA9F1E2A}"/>
                      </a:ext>
                    </a:extLst>
                  </p:cNvPr>
                  <p:cNvSpPr/>
                  <p:nvPr/>
                </p:nvSpPr>
                <p:spPr>
                  <a:xfrm>
                    <a:off x="3848204" y="1978162"/>
                    <a:ext cx="54537" cy="6868"/>
                  </a:xfrm>
                  <a:custGeom>
                    <a:avLst/>
                    <a:gdLst>
                      <a:gd name="connsiteX0" fmla="*/ 54537 w 54537"/>
                      <a:gd name="connsiteY0" fmla="*/ 0 h 6868"/>
                      <a:gd name="connsiteX1" fmla="*/ 0 w 54537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37" h="6868">
                        <a:moveTo>
                          <a:pt x="5453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57" name="Graphic 200">
                  <a:extLst>
                    <a:ext uri="{FF2B5EF4-FFF2-40B4-BE49-F238E27FC236}">
                      <a16:creationId xmlns:a16="http://schemas.microsoft.com/office/drawing/2014/main" id="{4BF8ADB9-A42A-29D1-2138-B8148EDFC535}"/>
                    </a:ext>
                  </a:extLst>
                </p:cNvPr>
                <p:cNvGrpSpPr/>
                <p:nvPr/>
              </p:nvGrpSpPr>
              <p:grpSpPr>
                <a:xfrm>
                  <a:off x="3812212" y="1913528"/>
                  <a:ext cx="54605" cy="54605"/>
                  <a:chOff x="3812212" y="1913528"/>
                  <a:chExt cx="54605" cy="54605"/>
                </a:xfrm>
              </p:grpSpPr>
              <p:sp>
                <p:nvSpPr>
                  <p:cNvPr id="461" name="Freeform: Shape 433">
                    <a:extLst>
                      <a:ext uri="{FF2B5EF4-FFF2-40B4-BE49-F238E27FC236}">
                        <a16:creationId xmlns:a16="http://schemas.microsoft.com/office/drawing/2014/main" id="{48C8F11B-BB4A-D5EA-BC41-F63206546ECD}"/>
                      </a:ext>
                    </a:extLst>
                  </p:cNvPr>
                  <p:cNvSpPr/>
                  <p:nvPr/>
                </p:nvSpPr>
                <p:spPr>
                  <a:xfrm>
                    <a:off x="3839481" y="191352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2" name="Freeform: Shape 434">
                    <a:extLst>
                      <a:ext uri="{FF2B5EF4-FFF2-40B4-BE49-F238E27FC236}">
                        <a16:creationId xmlns:a16="http://schemas.microsoft.com/office/drawing/2014/main" id="{2BE0A8C0-02DD-8E4E-71C4-72ED986798C8}"/>
                      </a:ext>
                    </a:extLst>
                  </p:cNvPr>
                  <p:cNvSpPr/>
                  <p:nvPr/>
                </p:nvSpPr>
                <p:spPr>
                  <a:xfrm>
                    <a:off x="3812212" y="194086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58" name="Graphic 200">
                  <a:extLst>
                    <a:ext uri="{FF2B5EF4-FFF2-40B4-BE49-F238E27FC236}">
                      <a16:creationId xmlns:a16="http://schemas.microsoft.com/office/drawing/2014/main" id="{C1E18111-26EA-E412-8815-3938B24C9318}"/>
                    </a:ext>
                  </a:extLst>
                </p:cNvPr>
                <p:cNvGrpSpPr/>
                <p:nvPr/>
              </p:nvGrpSpPr>
              <p:grpSpPr>
                <a:xfrm>
                  <a:off x="3803421" y="1890174"/>
                  <a:ext cx="54605" cy="54605"/>
                  <a:chOff x="3803421" y="1890174"/>
                  <a:chExt cx="54605" cy="54605"/>
                </a:xfrm>
              </p:grpSpPr>
              <p:sp>
                <p:nvSpPr>
                  <p:cNvPr id="459" name="Freeform: Shape 436">
                    <a:extLst>
                      <a:ext uri="{FF2B5EF4-FFF2-40B4-BE49-F238E27FC236}">
                        <a16:creationId xmlns:a16="http://schemas.microsoft.com/office/drawing/2014/main" id="{E3916AC9-4507-23BF-9CDF-9962E4303ACE}"/>
                      </a:ext>
                    </a:extLst>
                  </p:cNvPr>
                  <p:cNvSpPr/>
                  <p:nvPr/>
                </p:nvSpPr>
                <p:spPr>
                  <a:xfrm>
                    <a:off x="3830689" y="189017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0" name="Freeform: Shape 437">
                    <a:extLst>
                      <a:ext uri="{FF2B5EF4-FFF2-40B4-BE49-F238E27FC236}">
                        <a16:creationId xmlns:a16="http://schemas.microsoft.com/office/drawing/2014/main" id="{0C8033FF-8889-AEB6-AB4B-7A2151129B2E}"/>
                      </a:ext>
                    </a:extLst>
                  </p:cNvPr>
                  <p:cNvSpPr/>
                  <p:nvPr/>
                </p:nvSpPr>
                <p:spPr>
                  <a:xfrm>
                    <a:off x="3803421" y="1917512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7" name="Graphic 200">
                <a:extLst>
                  <a:ext uri="{FF2B5EF4-FFF2-40B4-BE49-F238E27FC236}">
                    <a16:creationId xmlns:a16="http://schemas.microsoft.com/office/drawing/2014/main" id="{6CAD7497-CDD1-9B50-779D-0BA0A2DC8ADE}"/>
                  </a:ext>
                </a:extLst>
              </p:cNvPr>
              <p:cNvGrpSpPr/>
              <p:nvPr/>
            </p:nvGrpSpPr>
            <p:grpSpPr>
              <a:xfrm>
                <a:off x="3809465" y="1883099"/>
                <a:ext cx="5333390" cy="2495596"/>
                <a:chOff x="3809465" y="1883099"/>
                <a:chExt cx="5333390" cy="2495596"/>
              </a:xfrm>
              <a:noFill/>
            </p:grpSpPr>
            <p:sp>
              <p:nvSpPr>
                <p:cNvPr id="78" name="Freeform: Shape 439">
                  <a:extLst>
                    <a:ext uri="{FF2B5EF4-FFF2-40B4-BE49-F238E27FC236}">
                      <a16:creationId xmlns:a16="http://schemas.microsoft.com/office/drawing/2014/main" id="{A3FB865C-3729-B232-89AA-C3F55CB251FC}"/>
                    </a:ext>
                  </a:extLst>
                </p:cNvPr>
                <p:cNvSpPr/>
                <p:nvPr/>
              </p:nvSpPr>
              <p:spPr>
                <a:xfrm>
                  <a:off x="3829659" y="1910437"/>
                  <a:ext cx="5313196" cy="2468259"/>
                </a:xfrm>
                <a:custGeom>
                  <a:avLst/>
                  <a:gdLst>
                    <a:gd name="connsiteX0" fmla="*/ 0 w 5313196"/>
                    <a:gd name="connsiteY0" fmla="*/ 0 h 2468259"/>
                    <a:gd name="connsiteX1" fmla="*/ 19438 w 5313196"/>
                    <a:gd name="connsiteY1" fmla="*/ 0 h 2468259"/>
                    <a:gd name="connsiteX2" fmla="*/ 19438 w 5313196"/>
                    <a:gd name="connsiteY2" fmla="*/ 52202 h 2468259"/>
                    <a:gd name="connsiteX3" fmla="*/ 27818 w 5313196"/>
                    <a:gd name="connsiteY3" fmla="*/ 52202 h 2468259"/>
                    <a:gd name="connsiteX4" fmla="*/ 27818 w 5313196"/>
                    <a:gd name="connsiteY4" fmla="*/ 60582 h 2468259"/>
                    <a:gd name="connsiteX5" fmla="*/ 38052 w 5313196"/>
                    <a:gd name="connsiteY5" fmla="*/ 60582 h 2468259"/>
                    <a:gd name="connsiteX6" fmla="*/ 38052 w 5313196"/>
                    <a:gd name="connsiteY6" fmla="*/ 83454 h 2468259"/>
                    <a:gd name="connsiteX7" fmla="*/ 44646 w 5313196"/>
                    <a:gd name="connsiteY7" fmla="*/ 83454 h 2468259"/>
                    <a:gd name="connsiteX8" fmla="*/ 44646 w 5313196"/>
                    <a:gd name="connsiteY8" fmla="*/ 106258 h 2468259"/>
                    <a:gd name="connsiteX9" fmla="*/ 53576 w 5313196"/>
                    <a:gd name="connsiteY9" fmla="*/ 106258 h 2468259"/>
                    <a:gd name="connsiteX10" fmla="*/ 53576 w 5313196"/>
                    <a:gd name="connsiteY10" fmla="*/ 136206 h 2468259"/>
                    <a:gd name="connsiteX11" fmla="*/ 63810 w 5313196"/>
                    <a:gd name="connsiteY11" fmla="*/ 136206 h 2468259"/>
                    <a:gd name="connsiteX12" fmla="*/ 63810 w 5313196"/>
                    <a:gd name="connsiteY12" fmla="*/ 151935 h 2468259"/>
                    <a:gd name="connsiteX13" fmla="*/ 116768 w 5313196"/>
                    <a:gd name="connsiteY13" fmla="*/ 151935 h 2468259"/>
                    <a:gd name="connsiteX14" fmla="*/ 116768 w 5313196"/>
                    <a:gd name="connsiteY14" fmla="*/ 175976 h 2468259"/>
                    <a:gd name="connsiteX15" fmla="*/ 127002 w 5313196"/>
                    <a:gd name="connsiteY15" fmla="*/ 175976 h 2468259"/>
                    <a:gd name="connsiteX16" fmla="*/ 127002 w 5313196"/>
                    <a:gd name="connsiteY16" fmla="*/ 189369 h 2468259"/>
                    <a:gd name="connsiteX17" fmla="*/ 141151 w 5313196"/>
                    <a:gd name="connsiteY17" fmla="*/ 189369 h 2468259"/>
                    <a:gd name="connsiteX18" fmla="*/ 141151 w 5313196"/>
                    <a:gd name="connsiteY18" fmla="*/ 212173 h 2468259"/>
                    <a:gd name="connsiteX19" fmla="*/ 167733 w 5313196"/>
                    <a:gd name="connsiteY19" fmla="*/ 212173 h 2468259"/>
                    <a:gd name="connsiteX20" fmla="*/ 167733 w 5313196"/>
                    <a:gd name="connsiteY20" fmla="*/ 234840 h 2468259"/>
                    <a:gd name="connsiteX21" fmla="*/ 179341 w 5313196"/>
                    <a:gd name="connsiteY21" fmla="*/ 234840 h 2468259"/>
                    <a:gd name="connsiteX22" fmla="*/ 179341 w 5313196"/>
                    <a:gd name="connsiteY22" fmla="*/ 250226 h 2468259"/>
                    <a:gd name="connsiteX23" fmla="*/ 196513 w 5313196"/>
                    <a:gd name="connsiteY23" fmla="*/ 250226 h 2468259"/>
                    <a:gd name="connsiteX24" fmla="*/ 196513 w 5313196"/>
                    <a:gd name="connsiteY24" fmla="*/ 265543 h 2468259"/>
                    <a:gd name="connsiteX25" fmla="*/ 206335 w 5313196"/>
                    <a:gd name="connsiteY25" fmla="*/ 265543 h 2468259"/>
                    <a:gd name="connsiteX26" fmla="*/ 206335 w 5313196"/>
                    <a:gd name="connsiteY26" fmla="*/ 282715 h 2468259"/>
                    <a:gd name="connsiteX27" fmla="*/ 213822 w 5313196"/>
                    <a:gd name="connsiteY27" fmla="*/ 282715 h 2468259"/>
                    <a:gd name="connsiteX28" fmla="*/ 213822 w 5313196"/>
                    <a:gd name="connsiteY28" fmla="*/ 292743 h 2468259"/>
                    <a:gd name="connsiteX29" fmla="*/ 213822 w 5313196"/>
                    <a:gd name="connsiteY29" fmla="*/ 295903 h 2468259"/>
                    <a:gd name="connsiteX30" fmla="*/ 249814 w 5313196"/>
                    <a:gd name="connsiteY30" fmla="*/ 295903 h 2468259"/>
                    <a:gd name="connsiteX31" fmla="*/ 249814 w 5313196"/>
                    <a:gd name="connsiteY31" fmla="*/ 326812 h 2468259"/>
                    <a:gd name="connsiteX32" fmla="*/ 275640 w 5313196"/>
                    <a:gd name="connsiteY32" fmla="*/ 326812 h 2468259"/>
                    <a:gd name="connsiteX33" fmla="*/ 275640 w 5313196"/>
                    <a:gd name="connsiteY33" fmla="*/ 342747 h 2468259"/>
                    <a:gd name="connsiteX34" fmla="*/ 303183 w 5313196"/>
                    <a:gd name="connsiteY34" fmla="*/ 342747 h 2468259"/>
                    <a:gd name="connsiteX35" fmla="*/ 303183 w 5313196"/>
                    <a:gd name="connsiteY35" fmla="*/ 357515 h 2468259"/>
                    <a:gd name="connsiteX36" fmla="*/ 365620 w 5313196"/>
                    <a:gd name="connsiteY36" fmla="*/ 357515 h 2468259"/>
                    <a:gd name="connsiteX37" fmla="*/ 365620 w 5313196"/>
                    <a:gd name="connsiteY37" fmla="*/ 372626 h 2468259"/>
                    <a:gd name="connsiteX38" fmla="*/ 374480 w 5313196"/>
                    <a:gd name="connsiteY38" fmla="*/ 372626 h 2468259"/>
                    <a:gd name="connsiteX39" fmla="*/ 374480 w 5313196"/>
                    <a:gd name="connsiteY39" fmla="*/ 380319 h 2468259"/>
                    <a:gd name="connsiteX40" fmla="*/ 383547 w 5313196"/>
                    <a:gd name="connsiteY40" fmla="*/ 380319 h 2468259"/>
                    <a:gd name="connsiteX41" fmla="*/ 383547 w 5313196"/>
                    <a:gd name="connsiteY41" fmla="*/ 391583 h 2468259"/>
                    <a:gd name="connsiteX42" fmla="*/ 383547 w 5313196"/>
                    <a:gd name="connsiteY42" fmla="*/ 406145 h 2468259"/>
                    <a:gd name="connsiteX43" fmla="*/ 427026 w 5313196"/>
                    <a:gd name="connsiteY43" fmla="*/ 406145 h 2468259"/>
                    <a:gd name="connsiteX44" fmla="*/ 427026 w 5313196"/>
                    <a:gd name="connsiteY44" fmla="*/ 418096 h 2468259"/>
                    <a:gd name="connsiteX45" fmla="*/ 436642 w 5313196"/>
                    <a:gd name="connsiteY45" fmla="*/ 418096 h 2468259"/>
                    <a:gd name="connsiteX46" fmla="*/ 436642 w 5313196"/>
                    <a:gd name="connsiteY46" fmla="*/ 440351 h 2468259"/>
                    <a:gd name="connsiteX47" fmla="*/ 445365 w 5313196"/>
                    <a:gd name="connsiteY47" fmla="*/ 440351 h 2468259"/>
                    <a:gd name="connsiteX48" fmla="*/ 445365 w 5313196"/>
                    <a:gd name="connsiteY48" fmla="*/ 463979 h 2468259"/>
                    <a:gd name="connsiteX49" fmla="*/ 454775 w 5313196"/>
                    <a:gd name="connsiteY49" fmla="*/ 463979 h 2468259"/>
                    <a:gd name="connsiteX50" fmla="*/ 454775 w 5313196"/>
                    <a:gd name="connsiteY50" fmla="*/ 479571 h 2468259"/>
                    <a:gd name="connsiteX51" fmla="*/ 471947 w 5313196"/>
                    <a:gd name="connsiteY51" fmla="*/ 479571 h 2468259"/>
                    <a:gd name="connsiteX52" fmla="*/ 471947 w 5313196"/>
                    <a:gd name="connsiteY52" fmla="*/ 494545 h 2468259"/>
                    <a:gd name="connsiteX53" fmla="*/ 481151 w 5313196"/>
                    <a:gd name="connsiteY53" fmla="*/ 494545 h 2468259"/>
                    <a:gd name="connsiteX54" fmla="*/ 481151 w 5313196"/>
                    <a:gd name="connsiteY54" fmla="*/ 524836 h 2468259"/>
                    <a:gd name="connsiteX55" fmla="*/ 518173 w 5313196"/>
                    <a:gd name="connsiteY55" fmla="*/ 524836 h 2468259"/>
                    <a:gd name="connsiteX56" fmla="*/ 518173 w 5313196"/>
                    <a:gd name="connsiteY56" fmla="*/ 540771 h 2468259"/>
                    <a:gd name="connsiteX57" fmla="*/ 550868 w 5313196"/>
                    <a:gd name="connsiteY57" fmla="*/ 540771 h 2468259"/>
                    <a:gd name="connsiteX58" fmla="*/ 550868 w 5313196"/>
                    <a:gd name="connsiteY58" fmla="*/ 563850 h 2468259"/>
                    <a:gd name="connsiteX59" fmla="*/ 561720 w 5313196"/>
                    <a:gd name="connsiteY59" fmla="*/ 563850 h 2468259"/>
                    <a:gd name="connsiteX60" fmla="*/ 561720 w 5313196"/>
                    <a:gd name="connsiteY60" fmla="*/ 577793 h 2468259"/>
                    <a:gd name="connsiteX61" fmla="*/ 587684 w 5313196"/>
                    <a:gd name="connsiteY61" fmla="*/ 577793 h 2468259"/>
                    <a:gd name="connsiteX62" fmla="*/ 587684 w 5313196"/>
                    <a:gd name="connsiteY62" fmla="*/ 593316 h 2468259"/>
                    <a:gd name="connsiteX63" fmla="*/ 595926 w 5313196"/>
                    <a:gd name="connsiteY63" fmla="*/ 593316 h 2468259"/>
                    <a:gd name="connsiteX64" fmla="*/ 595926 w 5313196"/>
                    <a:gd name="connsiteY64" fmla="*/ 607535 h 2468259"/>
                    <a:gd name="connsiteX65" fmla="*/ 679999 w 5313196"/>
                    <a:gd name="connsiteY65" fmla="*/ 607535 h 2468259"/>
                    <a:gd name="connsiteX66" fmla="*/ 692775 w 5313196"/>
                    <a:gd name="connsiteY66" fmla="*/ 607535 h 2468259"/>
                    <a:gd name="connsiteX67" fmla="*/ 692775 w 5313196"/>
                    <a:gd name="connsiteY67" fmla="*/ 677183 h 2468259"/>
                    <a:gd name="connsiteX68" fmla="*/ 729247 w 5313196"/>
                    <a:gd name="connsiteY68" fmla="*/ 677183 h 2468259"/>
                    <a:gd name="connsiteX69" fmla="*/ 729247 w 5313196"/>
                    <a:gd name="connsiteY69" fmla="*/ 693530 h 2468259"/>
                    <a:gd name="connsiteX70" fmla="*/ 790860 w 5313196"/>
                    <a:gd name="connsiteY70" fmla="*/ 693530 h 2468259"/>
                    <a:gd name="connsiteX71" fmla="*/ 790860 w 5313196"/>
                    <a:gd name="connsiteY71" fmla="*/ 707337 h 2468259"/>
                    <a:gd name="connsiteX72" fmla="*/ 809130 w 5313196"/>
                    <a:gd name="connsiteY72" fmla="*/ 707337 h 2468259"/>
                    <a:gd name="connsiteX73" fmla="*/ 809130 w 5313196"/>
                    <a:gd name="connsiteY73" fmla="*/ 716197 h 2468259"/>
                    <a:gd name="connsiteX74" fmla="*/ 818403 w 5313196"/>
                    <a:gd name="connsiteY74" fmla="*/ 716197 h 2468259"/>
                    <a:gd name="connsiteX75" fmla="*/ 818403 w 5313196"/>
                    <a:gd name="connsiteY75" fmla="*/ 725676 h 2468259"/>
                    <a:gd name="connsiteX76" fmla="*/ 818403 w 5313196"/>
                    <a:gd name="connsiteY76" fmla="*/ 776435 h 2468259"/>
                    <a:gd name="connsiteX77" fmla="*/ 871773 w 5313196"/>
                    <a:gd name="connsiteY77" fmla="*/ 776435 h 2468259"/>
                    <a:gd name="connsiteX78" fmla="*/ 871773 w 5313196"/>
                    <a:gd name="connsiteY78" fmla="*/ 798278 h 2468259"/>
                    <a:gd name="connsiteX79" fmla="*/ 898904 w 5313196"/>
                    <a:gd name="connsiteY79" fmla="*/ 798278 h 2468259"/>
                    <a:gd name="connsiteX80" fmla="*/ 898904 w 5313196"/>
                    <a:gd name="connsiteY80" fmla="*/ 814831 h 2468259"/>
                    <a:gd name="connsiteX81" fmla="*/ 907627 w 5313196"/>
                    <a:gd name="connsiteY81" fmla="*/ 814831 h 2468259"/>
                    <a:gd name="connsiteX82" fmla="*/ 907627 w 5313196"/>
                    <a:gd name="connsiteY82" fmla="*/ 838666 h 2468259"/>
                    <a:gd name="connsiteX83" fmla="*/ 917655 w 5313196"/>
                    <a:gd name="connsiteY83" fmla="*/ 838666 h 2468259"/>
                    <a:gd name="connsiteX84" fmla="*/ 917655 w 5313196"/>
                    <a:gd name="connsiteY84" fmla="*/ 869369 h 2468259"/>
                    <a:gd name="connsiteX85" fmla="*/ 927272 w 5313196"/>
                    <a:gd name="connsiteY85" fmla="*/ 869369 h 2468259"/>
                    <a:gd name="connsiteX86" fmla="*/ 927272 w 5313196"/>
                    <a:gd name="connsiteY86" fmla="*/ 883724 h 2468259"/>
                    <a:gd name="connsiteX87" fmla="*/ 969789 w 5313196"/>
                    <a:gd name="connsiteY87" fmla="*/ 883724 h 2468259"/>
                    <a:gd name="connsiteX88" fmla="*/ 969789 w 5313196"/>
                    <a:gd name="connsiteY88" fmla="*/ 920334 h 2468259"/>
                    <a:gd name="connsiteX89" fmla="*/ 995203 w 5313196"/>
                    <a:gd name="connsiteY89" fmla="*/ 920334 h 2468259"/>
                    <a:gd name="connsiteX90" fmla="*/ 995203 w 5313196"/>
                    <a:gd name="connsiteY90" fmla="*/ 935308 h 2468259"/>
                    <a:gd name="connsiteX91" fmla="*/ 1006261 w 5313196"/>
                    <a:gd name="connsiteY91" fmla="*/ 935308 h 2468259"/>
                    <a:gd name="connsiteX92" fmla="*/ 1006261 w 5313196"/>
                    <a:gd name="connsiteY92" fmla="*/ 951449 h 2468259"/>
                    <a:gd name="connsiteX93" fmla="*/ 1035934 w 5313196"/>
                    <a:gd name="connsiteY93" fmla="*/ 951449 h 2468259"/>
                    <a:gd name="connsiteX94" fmla="*/ 1035934 w 5313196"/>
                    <a:gd name="connsiteY94" fmla="*/ 972948 h 2468259"/>
                    <a:gd name="connsiteX95" fmla="*/ 1119801 w 5313196"/>
                    <a:gd name="connsiteY95" fmla="*/ 972948 h 2468259"/>
                    <a:gd name="connsiteX96" fmla="*/ 1119801 w 5313196"/>
                    <a:gd name="connsiteY96" fmla="*/ 1012718 h 2468259"/>
                    <a:gd name="connsiteX97" fmla="*/ 1130653 w 5313196"/>
                    <a:gd name="connsiteY97" fmla="*/ 1012718 h 2468259"/>
                    <a:gd name="connsiteX98" fmla="*/ 1130653 w 5313196"/>
                    <a:gd name="connsiteY98" fmla="*/ 1027280 h 2468259"/>
                    <a:gd name="connsiteX99" fmla="*/ 1147756 w 5313196"/>
                    <a:gd name="connsiteY99" fmla="*/ 1027280 h 2468259"/>
                    <a:gd name="connsiteX100" fmla="*/ 1147756 w 5313196"/>
                    <a:gd name="connsiteY100" fmla="*/ 1043215 h 2468259"/>
                    <a:gd name="connsiteX101" fmla="*/ 1164722 w 5313196"/>
                    <a:gd name="connsiteY101" fmla="*/ 1043215 h 2468259"/>
                    <a:gd name="connsiteX102" fmla="*/ 1164722 w 5313196"/>
                    <a:gd name="connsiteY102" fmla="*/ 1050290 h 2468259"/>
                    <a:gd name="connsiteX103" fmla="*/ 1173170 w 5313196"/>
                    <a:gd name="connsiteY103" fmla="*/ 1050290 h 2468259"/>
                    <a:gd name="connsiteX104" fmla="*/ 1173170 w 5313196"/>
                    <a:gd name="connsiteY104" fmla="*/ 1064645 h 2468259"/>
                    <a:gd name="connsiteX105" fmla="*/ 1182443 w 5313196"/>
                    <a:gd name="connsiteY105" fmla="*/ 1064645 h 2468259"/>
                    <a:gd name="connsiteX106" fmla="*/ 1182443 w 5313196"/>
                    <a:gd name="connsiteY106" fmla="*/ 1080581 h 2468259"/>
                    <a:gd name="connsiteX107" fmla="*/ 1192059 w 5313196"/>
                    <a:gd name="connsiteY107" fmla="*/ 1080581 h 2468259"/>
                    <a:gd name="connsiteX108" fmla="*/ 1192059 w 5313196"/>
                    <a:gd name="connsiteY108" fmla="*/ 1103659 h 2468259"/>
                    <a:gd name="connsiteX109" fmla="*/ 1209780 w 5313196"/>
                    <a:gd name="connsiteY109" fmla="*/ 1103659 h 2468259"/>
                    <a:gd name="connsiteX110" fmla="*/ 1226128 w 5313196"/>
                    <a:gd name="connsiteY110" fmla="*/ 1103659 h 2468259"/>
                    <a:gd name="connsiteX111" fmla="*/ 1226128 w 5313196"/>
                    <a:gd name="connsiteY111" fmla="*/ 1157166 h 2468259"/>
                    <a:gd name="connsiteX112" fmla="*/ 1317687 w 5313196"/>
                    <a:gd name="connsiteY112" fmla="*/ 1157166 h 2468259"/>
                    <a:gd name="connsiteX113" fmla="*/ 1360822 w 5313196"/>
                    <a:gd name="connsiteY113" fmla="*/ 1157166 h 2468259"/>
                    <a:gd name="connsiteX114" fmla="*/ 1360822 w 5313196"/>
                    <a:gd name="connsiteY114" fmla="*/ 1179627 h 2468259"/>
                    <a:gd name="connsiteX115" fmla="*/ 1379711 w 5313196"/>
                    <a:gd name="connsiteY115" fmla="*/ 1179627 h 2468259"/>
                    <a:gd name="connsiteX116" fmla="*/ 1379711 w 5313196"/>
                    <a:gd name="connsiteY116" fmla="*/ 1216924 h 2468259"/>
                    <a:gd name="connsiteX117" fmla="*/ 1436103 w 5313196"/>
                    <a:gd name="connsiteY117" fmla="*/ 1216924 h 2468259"/>
                    <a:gd name="connsiteX118" fmla="*/ 1501768 w 5313196"/>
                    <a:gd name="connsiteY118" fmla="*/ 1216924 h 2468259"/>
                    <a:gd name="connsiteX119" fmla="*/ 1501768 w 5313196"/>
                    <a:gd name="connsiteY119" fmla="*/ 1240827 h 2468259"/>
                    <a:gd name="connsiteX120" fmla="*/ 1528281 w 5313196"/>
                    <a:gd name="connsiteY120" fmla="*/ 1240827 h 2468259"/>
                    <a:gd name="connsiteX121" fmla="*/ 1528281 w 5313196"/>
                    <a:gd name="connsiteY121" fmla="*/ 1256556 h 2468259"/>
                    <a:gd name="connsiteX122" fmla="*/ 1547170 w 5313196"/>
                    <a:gd name="connsiteY122" fmla="*/ 1256556 h 2468259"/>
                    <a:gd name="connsiteX123" fmla="*/ 1547170 w 5313196"/>
                    <a:gd name="connsiteY123" fmla="*/ 1278879 h 2468259"/>
                    <a:gd name="connsiteX124" fmla="*/ 1573957 w 5313196"/>
                    <a:gd name="connsiteY124" fmla="*/ 1278879 h 2468259"/>
                    <a:gd name="connsiteX125" fmla="*/ 1573957 w 5313196"/>
                    <a:gd name="connsiteY125" fmla="*/ 1303538 h 2468259"/>
                    <a:gd name="connsiteX126" fmla="*/ 1627258 w 5313196"/>
                    <a:gd name="connsiteY126" fmla="*/ 1303538 h 2468259"/>
                    <a:gd name="connsiteX127" fmla="*/ 1627258 w 5313196"/>
                    <a:gd name="connsiteY127" fmla="*/ 1324762 h 2468259"/>
                    <a:gd name="connsiteX128" fmla="*/ 1637218 w 5313196"/>
                    <a:gd name="connsiteY128" fmla="*/ 1324762 h 2468259"/>
                    <a:gd name="connsiteX129" fmla="*/ 1637218 w 5313196"/>
                    <a:gd name="connsiteY129" fmla="*/ 1347085 h 2468259"/>
                    <a:gd name="connsiteX130" fmla="*/ 1715727 w 5313196"/>
                    <a:gd name="connsiteY130" fmla="*/ 1347085 h 2468259"/>
                    <a:gd name="connsiteX131" fmla="*/ 1715727 w 5313196"/>
                    <a:gd name="connsiteY131" fmla="*/ 1370713 h 2468259"/>
                    <a:gd name="connsiteX132" fmla="*/ 1747460 w 5313196"/>
                    <a:gd name="connsiteY132" fmla="*/ 1370713 h 2468259"/>
                    <a:gd name="connsiteX133" fmla="*/ 1747460 w 5313196"/>
                    <a:gd name="connsiteY133" fmla="*/ 1396952 h 2468259"/>
                    <a:gd name="connsiteX134" fmla="*/ 1805981 w 5313196"/>
                    <a:gd name="connsiteY134" fmla="*/ 1396952 h 2468259"/>
                    <a:gd name="connsiteX135" fmla="*/ 1805981 w 5313196"/>
                    <a:gd name="connsiteY135" fmla="*/ 1445788 h 2468259"/>
                    <a:gd name="connsiteX136" fmla="*/ 1813056 w 5313196"/>
                    <a:gd name="connsiteY136" fmla="*/ 1445788 h 2468259"/>
                    <a:gd name="connsiteX137" fmla="*/ 1813056 w 5313196"/>
                    <a:gd name="connsiteY137" fmla="*/ 1469142 h 2468259"/>
                    <a:gd name="connsiteX138" fmla="*/ 1823084 w 5313196"/>
                    <a:gd name="connsiteY138" fmla="*/ 1469142 h 2468259"/>
                    <a:gd name="connsiteX139" fmla="*/ 1823084 w 5313196"/>
                    <a:gd name="connsiteY139" fmla="*/ 1499639 h 2468259"/>
                    <a:gd name="connsiteX140" fmla="*/ 1855848 w 5313196"/>
                    <a:gd name="connsiteY140" fmla="*/ 1499639 h 2468259"/>
                    <a:gd name="connsiteX141" fmla="*/ 1855848 w 5313196"/>
                    <a:gd name="connsiteY141" fmla="*/ 1549986 h 2468259"/>
                    <a:gd name="connsiteX142" fmla="*/ 1928862 w 5313196"/>
                    <a:gd name="connsiteY142" fmla="*/ 1549986 h 2468259"/>
                    <a:gd name="connsiteX143" fmla="*/ 1928862 w 5313196"/>
                    <a:gd name="connsiteY143" fmla="*/ 1556031 h 2468259"/>
                    <a:gd name="connsiteX144" fmla="*/ 1938547 w 5313196"/>
                    <a:gd name="connsiteY144" fmla="*/ 1556031 h 2468259"/>
                    <a:gd name="connsiteX145" fmla="*/ 1938547 w 5313196"/>
                    <a:gd name="connsiteY145" fmla="*/ 1574988 h 2468259"/>
                    <a:gd name="connsiteX146" fmla="*/ 2000502 w 5313196"/>
                    <a:gd name="connsiteY146" fmla="*/ 1574988 h 2468259"/>
                    <a:gd name="connsiteX147" fmla="*/ 2000502 w 5313196"/>
                    <a:gd name="connsiteY147" fmla="*/ 1599097 h 2468259"/>
                    <a:gd name="connsiteX148" fmla="*/ 2088147 w 5313196"/>
                    <a:gd name="connsiteY148" fmla="*/ 1599097 h 2468259"/>
                    <a:gd name="connsiteX149" fmla="*/ 2088147 w 5313196"/>
                    <a:gd name="connsiteY149" fmla="*/ 1628770 h 2468259"/>
                    <a:gd name="connsiteX150" fmla="*/ 2106829 w 5313196"/>
                    <a:gd name="connsiteY150" fmla="*/ 1628770 h 2468259"/>
                    <a:gd name="connsiteX151" fmla="*/ 2106829 w 5313196"/>
                    <a:gd name="connsiteY151" fmla="*/ 1659747 h 2468259"/>
                    <a:gd name="connsiteX152" fmla="*/ 2186644 w 5313196"/>
                    <a:gd name="connsiteY152" fmla="*/ 1659747 h 2468259"/>
                    <a:gd name="connsiteX153" fmla="*/ 2186644 w 5313196"/>
                    <a:gd name="connsiteY153" fmla="*/ 1713804 h 2468259"/>
                    <a:gd name="connsiteX154" fmla="*/ 2258559 w 5313196"/>
                    <a:gd name="connsiteY154" fmla="*/ 1713804 h 2468259"/>
                    <a:gd name="connsiteX155" fmla="*/ 2258559 w 5313196"/>
                    <a:gd name="connsiteY155" fmla="*/ 1742446 h 2468259"/>
                    <a:gd name="connsiteX156" fmla="*/ 2276143 w 5313196"/>
                    <a:gd name="connsiteY156" fmla="*/ 1742446 h 2468259"/>
                    <a:gd name="connsiteX157" fmla="*/ 2276143 w 5313196"/>
                    <a:gd name="connsiteY157" fmla="*/ 1771020 h 2468259"/>
                    <a:gd name="connsiteX158" fmla="*/ 2429932 w 5313196"/>
                    <a:gd name="connsiteY158" fmla="*/ 1771020 h 2468259"/>
                    <a:gd name="connsiteX159" fmla="*/ 2515653 w 5313196"/>
                    <a:gd name="connsiteY159" fmla="*/ 1771020 h 2468259"/>
                    <a:gd name="connsiteX160" fmla="*/ 2515653 w 5313196"/>
                    <a:gd name="connsiteY160" fmla="*/ 1803715 h 2468259"/>
                    <a:gd name="connsiteX161" fmla="*/ 2524720 w 5313196"/>
                    <a:gd name="connsiteY161" fmla="*/ 1803715 h 2468259"/>
                    <a:gd name="connsiteX162" fmla="*/ 2524720 w 5313196"/>
                    <a:gd name="connsiteY162" fmla="*/ 1834074 h 2468259"/>
                    <a:gd name="connsiteX163" fmla="*/ 2534542 w 5313196"/>
                    <a:gd name="connsiteY163" fmla="*/ 1834074 h 2468259"/>
                    <a:gd name="connsiteX164" fmla="*/ 2534542 w 5313196"/>
                    <a:gd name="connsiteY164" fmla="*/ 1893489 h 2468259"/>
                    <a:gd name="connsiteX165" fmla="*/ 2558995 w 5313196"/>
                    <a:gd name="connsiteY165" fmla="*/ 1893489 h 2468259"/>
                    <a:gd name="connsiteX166" fmla="*/ 2558995 w 5313196"/>
                    <a:gd name="connsiteY166" fmla="*/ 1935250 h 2468259"/>
                    <a:gd name="connsiteX167" fmla="*/ 2666489 w 5313196"/>
                    <a:gd name="connsiteY167" fmla="*/ 1935250 h 2468259"/>
                    <a:gd name="connsiteX168" fmla="*/ 2666489 w 5313196"/>
                    <a:gd name="connsiteY168" fmla="*/ 1963206 h 2468259"/>
                    <a:gd name="connsiteX169" fmla="*/ 2684966 w 5313196"/>
                    <a:gd name="connsiteY169" fmla="*/ 1963206 h 2468259"/>
                    <a:gd name="connsiteX170" fmla="*/ 2684966 w 5313196"/>
                    <a:gd name="connsiteY170" fmla="*/ 2000228 h 2468259"/>
                    <a:gd name="connsiteX171" fmla="*/ 2853455 w 5313196"/>
                    <a:gd name="connsiteY171" fmla="*/ 2000228 h 2468259"/>
                    <a:gd name="connsiteX172" fmla="*/ 2853455 w 5313196"/>
                    <a:gd name="connsiteY172" fmla="*/ 2033678 h 2468259"/>
                    <a:gd name="connsiteX173" fmla="*/ 2923584 w 5313196"/>
                    <a:gd name="connsiteY173" fmla="*/ 2033678 h 2468259"/>
                    <a:gd name="connsiteX174" fmla="*/ 2923584 w 5313196"/>
                    <a:gd name="connsiteY174" fmla="*/ 2083682 h 2468259"/>
                    <a:gd name="connsiteX175" fmla="*/ 2923584 w 5313196"/>
                    <a:gd name="connsiteY175" fmla="*/ 2100579 h 2468259"/>
                    <a:gd name="connsiteX176" fmla="*/ 2978327 w 5313196"/>
                    <a:gd name="connsiteY176" fmla="*/ 2100579 h 2468259"/>
                    <a:gd name="connsiteX177" fmla="*/ 2978327 w 5313196"/>
                    <a:gd name="connsiteY177" fmla="*/ 2136434 h 2468259"/>
                    <a:gd name="connsiteX178" fmla="*/ 3173192 w 5313196"/>
                    <a:gd name="connsiteY178" fmla="*/ 2136434 h 2468259"/>
                    <a:gd name="connsiteX179" fmla="*/ 3173192 w 5313196"/>
                    <a:gd name="connsiteY179" fmla="*/ 2171464 h 2468259"/>
                    <a:gd name="connsiteX180" fmla="*/ 3181503 w 5313196"/>
                    <a:gd name="connsiteY180" fmla="*/ 2171464 h 2468259"/>
                    <a:gd name="connsiteX181" fmla="*/ 3181503 w 5313196"/>
                    <a:gd name="connsiteY181" fmla="*/ 2201412 h 2468259"/>
                    <a:gd name="connsiteX182" fmla="*/ 3279931 w 5313196"/>
                    <a:gd name="connsiteY182" fmla="*/ 2201412 h 2468259"/>
                    <a:gd name="connsiteX183" fmla="*/ 3279931 w 5313196"/>
                    <a:gd name="connsiteY183" fmla="*/ 2238434 h 2468259"/>
                    <a:gd name="connsiteX184" fmla="*/ 3432278 w 5313196"/>
                    <a:gd name="connsiteY184" fmla="*/ 2238434 h 2468259"/>
                    <a:gd name="connsiteX185" fmla="*/ 3665813 w 5313196"/>
                    <a:gd name="connsiteY185" fmla="*/ 2238434 h 2468259"/>
                    <a:gd name="connsiteX186" fmla="*/ 3808338 w 5313196"/>
                    <a:gd name="connsiteY186" fmla="*/ 2238434 h 2468259"/>
                    <a:gd name="connsiteX187" fmla="*/ 3808338 w 5313196"/>
                    <a:gd name="connsiteY187" fmla="*/ 2277036 h 2468259"/>
                    <a:gd name="connsiteX188" fmla="*/ 3857518 w 5313196"/>
                    <a:gd name="connsiteY188" fmla="*/ 2277036 h 2468259"/>
                    <a:gd name="connsiteX189" fmla="*/ 3964257 w 5313196"/>
                    <a:gd name="connsiteY189" fmla="*/ 2277036 h 2468259"/>
                    <a:gd name="connsiteX190" fmla="*/ 3964257 w 5313196"/>
                    <a:gd name="connsiteY190" fmla="*/ 2322300 h 2468259"/>
                    <a:gd name="connsiteX191" fmla="*/ 4065433 w 5313196"/>
                    <a:gd name="connsiteY191" fmla="*/ 2322300 h 2468259"/>
                    <a:gd name="connsiteX192" fmla="*/ 4178697 w 5313196"/>
                    <a:gd name="connsiteY192" fmla="*/ 2322300 h 2468259"/>
                    <a:gd name="connsiteX193" fmla="*/ 4178697 w 5313196"/>
                    <a:gd name="connsiteY193" fmla="*/ 2369557 h 2468259"/>
                    <a:gd name="connsiteX194" fmla="*/ 4292099 w 5313196"/>
                    <a:gd name="connsiteY194" fmla="*/ 2369557 h 2468259"/>
                    <a:gd name="connsiteX195" fmla="*/ 4292099 w 5313196"/>
                    <a:gd name="connsiteY195" fmla="*/ 2413104 h 2468259"/>
                    <a:gd name="connsiteX196" fmla="*/ 4392932 w 5313196"/>
                    <a:gd name="connsiteY196" fmla="*/ 2413104 h 2468259"/>
                    <a:gd name="connsiteX197" fmla="*/ 4525703 w 5313196"/>
                    <a:gd name="connsiteY197" fmla="*/ 2413104 h 2468259"/>
                    <a:gd name="connsiteX198" fmla="*/ 4525703 w 5313196"/>
                    <a:gd name="connsiteY198" fmla="*/ 2468260 h 2468259"/>
                    <a:gd name="connsiteX199" fmla="*/ 4719468 w 5313196"/>
                    <a:gd name="connsiteY199" fmla="*/ 2468260 h 2468259"/>
                    <a:gd name="connsiteX200" fmla="*/ 5047036 w 5313196"/>
                    <a:gd name="connsiteY200" fmla="*/ 2468260 h 2468259"/>
                    <a:gd name="connsiteX201" fmla="*/ 5313197 w 5313196"/>
                    <a:gd name="connsiteY201" fmla="*/ 2468260 h 246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</a:cxnLst>
                  <a:rect l="l" t="t" r="r" b="b"/>
                  <a:pathLst>
                    <a:path w="5313196" h="2468259">
                      <a:moveTo>
                        <a:pt x="0" y="0"/>
                      </a:moveTo>
                      <a:lnTo>
                        <a:pt x="19438" y="0"/>
                      </a:lnTo>
                      <a:lnTo>
                        <a:pt x="19438" y="52202"/>
                      </a:lnTo>
                      <a:lnTo>
                        <a:pt x="27818" y="52202"/>
                      </a:lnTo>
                      <a:lnTo>
                        <a:pt x="27818" y="60582"/>
                      </a:lnTo>
                      <a:lnTo>
                        <a:pt x="38052" y="60582"/>
                      </a:lnTo>
                      <a:lnTo>
                        <a:pt x="38052" y="83454"/>
                      </a:lnTo>
                      <a:lnTo>
                        <a:pt x="44646" y="83454"/>
                      </a:lnTo>
                      <a:lnTo>
                        <a:pt x="44646" y="106258"/>
                      </a:lnTo>
                      <a:lnTo>
                        <a:pt x="53576" y="106258"/>
                      </a:lnTo>
                      <a:lnTo>
                        <a:pt x="53576" y="136206"/>
                      </a:lnTo>
                      <a:lnTo>
                        <a:pt x="63810" y="136206"/>
                      </a:lnTo>
                      <a:lnTo>
                        <a:pt x="63810" y="151935"/>
                      </a:lnTo>
                      <a:lnTo>
                        <a:pt x="116768" y="151935"/>
                      </a:lnTo>
                      <a:lnTo>
                        <a:pt x="116768" y="175976"/>
                      </a:lnTo>
                      <a:lnTo>
                        <a:pt x="127002" y="175976"/>
                      </a:lnTo>
                      <a:lnTo>
                        <a:pt x="127002" y="189369"/>
                      </a:lnTo>
                      <a:lnTo>
                        <a:pt x="141151" y="189369"/>
                      </a:lnTo>
                      <a:lnTo>
                        <a:pt x="141151" y="212173"/>
                      </a:lnTo>
                      <a:lnTo>
                        <a:pt x="167733" y="212173"/>
                      </a:lnTo>
                      <a:lnTo>
                        <a:pt x="167733" y="234840"/>
                      </a:lnTo>
                      <a:lnTo>
                        <a:pt x="179341" y="234840"/>
                      </a:lnTo>
                      <a:lnTo>
                        <a:pt x="179341" y="250226"/>
                      </a:lnTo>
                      <a:lnTo>
                        <a:pt x="196513" y="250226"/>
                      </a:lnTo>
                      <a:lnTo>
                        <a:pt x="196513" y="265543"/>
                      </a:lnTo>
                      <a:lnTo>
                        <a:pt x="206335" y="265543"/>
                      </a:lnTo>
                      <a:lnTo>
                        <a:pt x="206335" y="282715"/>
                      </a:lnTo>
                      <a:lnTo>
                        <a:pt x="213822" y="282715"/>
                      </a:lnTo>
                      <a:lnTo>
                        <a:pt x="213822" y="292743"/>
                      </a:lnTo>
                      <a:lnTo>
                        <a:pt x="213822" y="295903"/>
                      </a:lnTo>
                      <a:lnTo>
                        <a:pt x="249814" y="295903"/>
                      </a:lnTo>
                      <a:lnTo>
                        <a:pt x="249814" y="326812"/>
                      </a:lnTo>
                      <a:lnTo>
                        <a:pt x="275640" y="326812"/>
                      </a:lnTo>
                      <a:lnTo>
                        <a:pt x="275640" y="342747"/>
                      </a:lnTo>
                      <a:lnTo>
                        <a:pt x="303183" y="342747"/>
                      </a:lnTo>
                      <a:lnTo>
                        <a:pt x="303183" y="357515"/>
                      </a:lnTo>
                      <a:lnTo>
                        <a:pt x="365620" y="357515"/>
                      </a:lnTo>
                      <a:lnTo>
                        <a:pt x="365620" y="372626"/>
                      </a:lnTo>
                      <a:lnTo>
                        <a:pt x="374480" y="372626"/>
                      </a:lnTo>
                      <a:lnTo>
                        <a:pt x="374480" y="380319"/>
                      </a:lnTo>
                      <a:lnTo>
                        <a:pt x="383547" y="380319"/>
                      </a:lnTo>
                      <a:lnTo>
                        <a:pt x="383547" y="391583"/>
                      </a:lnTo>
                      <a:lnTo>
                        <a:pt x="383547" y="406145"/>
                      </a:lnTo>
                      <a:lnTo>
                        <a:pt x="427026" y="406145"/>
                      </a:lnTo>
                      <a:lnTo>
                        <a:pt x="427026" y="418096"/>
                      </a:lnTo>
                      <a:lnTo>
                        <a:pt x="436642" y="418096"/>
                      </a:lnTo>
                      <a:lnTo>
                        <a:pt x="436642" y="440351"/>
                      </a:lnTo>
                      <a:lnTo>
                        <a:pt x="445365" y="440351"/>
                      </a:lnTo>
                      <a:lnTo>
                        <a:pt x="445365" y="463979"/>
                      </a:lnTo>
                      <a:lnTo>
                        <a:pt x="454775" y="463979"/>
                      </a:lnTo>
                      <a:lnTo>
                        <a:pt x="454775" y="479571"/>
                      </a:lnTo>
                      <a:lnTo>
                        <a:pt x="471947" y="479571"/>
                      </a:lnTo>
                      <a:lnTo>
                        <a:pt x="471947" y="494545"/>
                      </a:lnTo>
                      <a:lnTo>
                        <a:pt x="481151" y="494545"/>
                      </a:lnTo>
                      <a:lnTo>
                        <a:pt x="481151" y="524836"/>
                      </a:lnTo>
                      <a:lnTo>
                        <a:pt x="518173" y="524836"/>
                      </a:lnTo>
                      <a:lnTo>
                        <a:pt x="518173" y="540771"/>
                      </a:lnTo>
                      <a:lnTo>
                        <a:pt x="550868" y="540771"/>
                      </a:lnTo>
                      <a:lnTo>
                        <a:pt x="550868" y="563850"/>
                      </a:lnTo>
                      <a:lnTo>
                        <a:pt x="561720" y="563850"/>
                      </a:lnTo>
                      <a:lnTo>
                        <a:pt x="561720" y="577793"/>
                      </a:lnTo>
                      <a:lnTo>
                        <a:pt x="587684" y="577793"/>
                      </a:lnTo>
                      <a:lnTo>
                        <a:pt x="587684" y="593316"/>
                      </a:lnTo>
                      <a:lnTo>
                        <a:pt x="595926" y="593316"/>
                      </a:lnTo>
                      <a:lnTo>
                        <a:pt x="595926" y="607535"/>
                      </a:lnTo>
                      <a:lnTo>
                        <a:pt x="679999" y="607535"/>
                      </a:lnTo>
                      <a:lnTo>
                        <a:pt x="692775" y="607535"/>
                      </a:lnTo>
                      <a:lnTo>
                        <a:pt x="692775" y="677183"/>
                      </a:lnTo>
                      <a:lnTo>
                        <a:pt x="729247" y="677183"/>
                      </a:lnTo>
                      <a:lnTo>
                        <a:pt x="729247" y="693530"/>
                      </a:lnTo>
                      <a:lnTo>
                        <a:pt x="790860" y="693530"/>
                      </a:lnTo>
                      <a:lnTo>
                        <a:pt x="790860" y="707337"/>
                      </a:lnTo>
                      <a:lnTo>
                        <a:pt x="809130" y="707337"/>
                      </a:lnTo>
                      <a:lnTo>
                        <a:pt x="809130" y="716197"/>
                      </a:lnTo>
                      <a:lnTo>
                        <a:pt x="818403" y="716197"/>
                      </a:lnTo>
                      <a:lnTo>
                        <a:pt x="818403" y="725676"/>
                      </a:lnTo>
                      <a:lnTo>
                        <a:pt x="818403" y="776435"/>
                      </a:lnTo>
                      <a:lnTo>
                        <a:pt x="871773" y="776435"/>
                      </a:lnTo>
                      <a:lnTo>
                        <a:pt x="871773" y="798278"/>
                      </a:lnTo>
                      <a:lnTo>
                        <a:pt x="898904" y="798278"/>
                      </a:lnTo>
                      <a:lnTo>
                        <a:pt x="898904" y="814831"/>
                      </a:lnTo>
                      <a:lnTo>
                        <a:pt x="907627" y="814831"/>
                      </a:lnTo>
                      <a:lnTo>
                        <a:pt x="907627" y="838666"/>
                      </a:lnTo>
                      <a:lnTo>
                        <a:pt x="917655" y="838666"/>
                      </a:lnTo>
                      <a:lnTo>
                        <a:pt x="917655" y="869369"/>
                      </a:lnTo>
                      <a:lnTo>
                        <a:pt x="927272" y="869369"/>
                      </a:lnTo>
                      <a:lnTo>
                        <a:pt x="927272" y="883724"/>
                      </a:lnTo>
                      <a:lnTo>
                        <a:pt x="969789" y="883724"/>
                      </a:lnTo>
                      <a:lnTo>
                        <a:pt x="969789" y="920334"/>
                      </a:lnTo>
                      <a:lnTo>
                        <a:pt x="995203" y="920334"/>
                      </a:lnTo>
                      <a:lnTo>
                        <a:pt x="995203" y="935308"/>
                      </a:lnTo>
                      <a:lnTo>
                        <a:pt x="1006261" y="935308"/>
                      </a:lnTo>
                      <a:lnTo>
                        <a:pt x="1006261" y="951449"/>
                      </a:lnTo>
                      <a:lnTo>
                        <a:pt x="1035934" y="951449"/>
                      </a:lnTo>
                      <a:lnTo>
                        <a:pt x="1035934" y="972948"/>
                      </a:lnTo>
                      <a:lnTo>
                        <a:pt x="1119801" y="972948"/>
                      </a:lnTo>
                      <a:lnTo>
                        <a:pt x="1119801" y="1012718"/>
                      </a:lnTo>
                      <a:lnTo>
                        <a:pt x="1130653" y="1012718"/>
                      </a:lnTo>
                      <a:lnTo>
                        <a:pt x="1130653" y="1027280"/>
                      </a:lnTo>
                      <a:lnTo>
                        <a:pt x="1147756" y="1027280"/>
                      </a:lnTo>
                      <a:lnTo>
                        <a:pt x="1147756" y="1043215"/>
                      </a:lnTo>
                      <a:lnTo>
                        <a:pt x="1164722" y="1043215"/>
                      </a:lnTo>
                      <a:lnTo>
                        <a:pt x="1164722" y="1050290"/>
                      </a:lnTo>
                      <a:lnTo>
                        <a:pt x="1173170" y="1050290"/>
                      </a:lnTo>
                      <a:lnTo>
                        <a:pt x="1173170" y="1064645"/>
                      </a:lnTo>
                      <a:lnTo>
                        <a:pt x="1182443" y="1064645"/>
                      </a:lnTo>
                      <a:lnTo>
                        <a:pt x="1182443" y="1080581"/>
                      </a:lnTo>
                      <a:lnTo>
                        <a:pt x="1192059" y="1080581"/>
                      </a:lnTo>
                      <a:lnTo>
                        <a:pt x="1192059" y="1103659"/>
                      </a:lnTo>
                      <a:lnTo>
                        <a:pt x="1209780" y="1103659"/>
                      </a:lnTo>
                      <a:lnTo>
                        <a:pt x="1226128" y="1103659"/>
                      </a:lnTo>
                      <a:lnTo>
                        <a:pt x="1226128" y="1157166"/>
                      </a:lnTo>
                      <a:lnTo>
                        <a:pt x="1317687" y="1157166"/>
                      </a:lnTo>
                      <a:lnTo>
                        <a:pt x="1360822" y="1157166"/>
                      </a:lnTo>
                      <a:lnTo>
                        <a:pt x="1360822" y="1179627"/>
                      </a:lnTo>
                      <a:lnTo>
                        <a:pt x="1379711" y="1179627"/>
                      </a:lnTo>
                      <a:lnTo>
                        <a:pt x="1379711" y="1216924"/>
                      </a:lnTo>
                      <a:lnTo>
                        <a:pt x="1436103" y="1216924"/>
                      </a:lnTo>
                      <a:lnTo>
                        <a:pt x="1501768" y="1216924"/>
                      </a:lnTo>
                      <a:lnTo>
                        <a:pt x="1501768" y="1240827"/>
                      </a:lnTo>
                      <a:lnTo>
                        <a:pt x="1528281" y="1240827"/>
                      </a:lnTo>
                      <a:lnTo>
                        <a:pt x="1528281" y="1256556"/>
                      </a:lnTo>
                      <a:lnTo>
                        <a:pt x="1547170" y="1256556"/>
                      </a:lnTo>
                      <a:lnTo>
                        <a:pt x="1547170" y="1278879"/>
                      </a:lnTo>
                      <a:lnTo>
                        <a:pt x="1573957" y="1278879"/>
                      </a:lnTo>
                      <a:lnTo>
                        <a:pt x="1573957" y="1303538"/>
                      </a:lnTo>
                      <a:lnTo>
                        <a:pt x="1627258" y="1303538"/>
                      </a:lnTo>
                      <a:lnTo>
                        <a:pt x="1627258" y="1324762"/>
                      </a:lnTo>
                      <a:lnTo>
                        <a:pt x="1637218" y="1324762"/>
                      </a:lnTo>
                      <a:lnTo>
                        <a:pt x="1637218" y="1347085"/>
                      </a:lnTo>
                      <a:lnTo>
                        <a:pt x="1715727" y="1347085"/>
                      </a:lnTo>
                      <a:lnTo>
                        <a:pt x="1715727" y="1370713"/>
                      </a:lnTo>
                      <a:lnTo>
                        <a:pt x="1747460" y="1370713"/>
                      </a:lnTo>
                      <a:lnTo>
                        <a:pt x="1747460" y="1396952"/>
                      </a:lnTo>
                      <a:lnTo>
                        <a:pt x="1805981" y="1396952"/>
                      </a:lnTo>
                      <a:lnTo>
                        <a:pt x="1805981" y="1445788"/>
                      </a:lnTo>
                      <a:lnTo>
                        <a:pt x="1813056" y="1445788"/>
                      </a:lnTo>
                      <a:lnTo>
                        <a:pt x="1813056" y="1469142"/>
                      </a:lnTo>
                      <a:lnTo>
                        <a:pt x="1823084" y="1469142"/>
                      </a:lnTo>
                      <a:lnTo>
                        <a:pt x="1823084" y="1499639"/>
                      </a:lnTo>
                      <a:lnTo>
                        <a:pt x="1855848" y="1499639"/>
                      </a:lnTo>
                      <a:lnTo>
                        <a:pt x="1855848" y="1549986"/>
                      </a:lnTo>
                      <a:lnTo>
                        <a:pt x="1928862" y="1549986"/>
                      </a:lnTo>
                      <a:lnTo>
                        <a:pt x="1928862" y="1556031"/>
                      </a:lnTo>
                      <a:lnTo>
                        <a:pt x="1938547" y="1556031"/>
                      </a:lnTo>
                      <a:lnTo>
                        <a:pt x="1938547" y="1574988"/>
                      </a:lnTo>
                      <a:lnTo>
                        <a:pt x="2000502" y="1574988"/>
                      </a:lnTo>
                      <a:lnTo>
                        <a:pt x="2000502" y="1599097"/>
                      </a:lnTo>
                      <a:lnTo>
                        <a:pt x="2088147" y="1599097"/>
                      </a:lnTo>
                      <a:lnTo>
                        <a:pt x="2088147" y="1628770"/>
                      </a:lnTo>
                      <a:lnTo>
                        <a:pt x="2106829" y="1628770"/>
                      </a:lnTo>
                      <a:lnTo>
                        <a:pt x="2106829" y="1659747"/>
                      </a:lnTo>
                      <a:lnTo>
                        <a:pt x="2186644" y="1659747"/>
                      </a:lnTo>
                      <a:lnTo>
                        <a:pt x="2186644" y="1713804"/>
                      </a:lnTo>
                      <a:lnTo>
                        <a:pt x="2258559" y="1713804"/>
                      </a:lnTo>
                      <a:lnTo>
                        <a:pt x="2258559" y="1742446"/>
                      </a:lnTo>
                      <a:lnTo>
                        <a:pt x="2276143" y="1742446"/>
                      </a:lnTo>
                      <a:lnTo>
                        <a:pt x="2276143" y="1771020"/>
                      </a:lnTo>
                      <a:lnTo>
                        <a:pt x="2429932" y="1771020"/>
                      </a:lnTo>
                      <a:lnTo>
                        <a:pt x="2515653" y="1771020"/>
                      </a:lnTo>
                      <a:lnTo>
                        <a:pt x="2515653" y="1803715"/>
                      </a:lnTo>
                      <a:lnTo>
                        <a:pt x="2524720" y="1803715"/>
                      </a:lnTo>
                      <a:lnTo>
                        <a:pt x="2524720" y="1834074"/>
                      </a:lnTo>
                      <a:lnTo>
                        <a:pt x="2534542" y="1834074"/>
                      </a:lnTo>
                      <a:lnTo>
                        <a:pt x="2534542" y="1893489"/>
                      </a:lnTo>
                      <a:lnTo>
                        <a:pt x="2558995" y="1893489"/>
                      </a:lnTo>
                      <a:lnTo>
                        <a:pt x="2558995" y="1935250"/>
                      </a:lnTo>
                      <a:lnTo>
                        <a:pt x="2666489" y="1935250"/>
                      </a:lnTo>
                      <a:lnTo>
                        <a:pt x="2666489" y="1963206"/>
                      </a:lnTo>
                      <a:lnTo>
                        <a:pt x="2684966" y="1963206"/>
                      </a:lnTo>
                      <a:lnTo>
                        <a:pt x="2684966" y="2000228"/>
                      </a:lnTo>
                      <a:lnTo>
                        <a:pt x="2853455" y="2000228"/>
                      </a:lnTo>
                      <a:lnTo>
                        <a:pt x="2853455" y="2033678"/>
                      </a:lnTo>
                      <a:lnTo>
                        <a:pt x="2923584" y="2033678"/>
                      </a:lnTo>
                      <a:lnTo>
                        <a:pt x="2923584" y="2083682"/>
                      </a:lnTo>
                      <a:lnTo>
                        <a:pt x="2923584" y="2100579"/>
                      </a:lnTo>
                      <a:lnTo>
                        <a:pt x="2978327" y="2100579"/>
                      </a:lnTo>
                      <a:lnTo>
                        <a:pt x="2978327" y="2136434"/>
                      </a:lnTo>
                      <a:lnTo>
                        <a:pt x="3173192" y="2136434"/>
                      </a:lnTo>
                      <a:lnTo>
                        <a:pt x="3173192" y="2171464"/>
                      </a:lnTo>
                      <a:lnTo>
                        <a:pt x="3181503" y="2171464"/>
                      </a:lnTo>
                      <a:lnTo>
                        <a:pt x="3181503" y="2201412"/>
                      </a:lnTo>
                      <a:lnTo>
                        <a:pt x="3279931" y="2201412"/>
                      </a:lnTo>
                      <a:lnTo>
                        <a:pt x="3279931" y="2238434"/>
                      </a:lnTo>
                      <a:lnTo>
                        <a:pt x="3432278" y="2238434"/>
                      </a:lnTo>
                      <a:lnTo>
                        <a:pt x="3665813" y="2238434"/>
                      </a:lnTo>
                      <a:lnTo>
                        <a:pt x="3808338" y="2238434"/>
                      </a:lnTo>
                      <a:lnTo>
                        <a:pt x="3808338" y="2277036"/>
                      </a:lnTo>
                      <a:lnTo>
                        <a:pt x="3857518" y="2277036"/>
                      </a:lnTo>
                      <a:lnTo>
                        <a:pt x="3964257" y="2277036"/>
                      </a:lnTo>
                      <a:lnTo>
                        <a:pt x="3964257" y="2322300"/>
                      </a:lnTo>
                      <a:lnTo>
                        <a:pt x="4065433" y="2322300"/>
                      </a:lnTo>
                      <a:lnTo>
                        <a:pt x="4178697" y="2322300"/>
                      </a:lnTo>
                      <a:lnTo>
                        <a:pt x="4178697" y="2369557"/>
                      </a:lnTo>
                      <a:lnTo>
                        <a:pt x="4292099" y="2369557"/>
                      </a:lnTo>
                      <a:lnTo>
                        <a:pt x="4292099" y="2413104"/>
                      </a:lnTo>
                      <a:lnTo>
                        <a:pt x="4392932" y="2413104"/>
                      </a:lnTo>
                      <a:lnTo>
                        <a:pt x="4525703" y="2413104"/>
                      </a:lnTo>
                      <a:lnTo>
                        <a:pt x="4525703" y="2468260"/>
                      </a:lnTo>
                      <a:lnTo>
                        <a:pt x="4719468" y="2468260"/>
                      </a:lnTo>
                      <a:lnTo>
                        <a:pt x="5047036" y="2468260"/>
                      </a:lnTo>
                      <a:lnTo>
                        <a:pt x="5313197" y="2468260"/>
                      </a:lnTo>
                    </a:path>
                  </a:pathLst>
                </a:custGeom>
                <a:noFill/>
                <a:ln w="1587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79" name="Graphic 200">
                  <a:extLst>
                    <a:ext uri="{FF2B5EF4-FFF2-40B4-BE49-F238E27FC236}">
                      <a16:creationId xmlns:a16="http://schemas.microsoft.com/office/drawing/2014/main" id="{61ED9B6D-AF57-DE53-DA36-C299BFF814BA}"/>
                    </a:ext>
                  </a:extLst>
                </p:cNvPr>
                <p:cNvGrpSpPr/>
                <p:nvPr/>
              </p:nvGrpSpPr>
              <p:grpSpPr>
                <a:xfrm>
                  <a:off x="7660664" y="4160135"/>
                  <a:ext cx="54605" cy="54605"/>
                  <a:chOff x="7660664" y="4160135"/>
                  <a:chExt cx="54605" cy="54605"/>
                </a:xfrm>
              </p:grpSpPr>
              <p:sp>
                <p:nvSpPr>
                  <p:cNvPr id="308" name="Freeform: Shape 441">
                    <a:extLst>
                      <a:ext uri="{FF2B5EF4-FFF2-40B4-BE49-F238E27FC236}">
                        <a16:creationId xmlns:a16="http://schemas.microsoft.com/office/drawing/2014/main" id="{101986C6-3B4E-CE8B-63B4-3BE0715C29E0}"/>
                      </a:ext>
                    </a:extLst>
                  </p:cNvPr>
                  <p:cNvSpPr/>
                  <p:nvPr/>
                </p:nvSpPr>
                <p:spPr>
                  <a:xfrm>
                    <a:off x="7688001" y="4160135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" name="Freeform: Shape 442">
                    <a:extLst>
                      <a:ext uri="{FF2B5EF4-FFF2-40B4-BE49-F238E27FC236}">
                        <a16:creationId xmlns:a16="http://schemas.microsoft.com/office/drawing/2014/main" id="{C218FB90-53D7-016F-0497-FB81306D592C}"/>
                      </a:ext>
                    </a:extLst>
                  </p:cNvPr>
                  <p:cNvSpPr/>
                  <p:nvPr/>
                </p:nvSpPr>
                <p:spPr>
                  <a:xfrm>
                    <a:off x="7660664" y="4187472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0" name="Graphic 200">
                  <a:extLst>
                    <a:ext uri="{FF2B5EF4-FFF2-40B4-BE49-F238E27FC236}">
                      <a16:creationId xmlns:a16="http://schemas.microsoft.com/office/drawing/2014/main" id="{728A16CC-2FF6-C40D-76D0-5E041FC22639}"/>
                    </a:ext>
                  </a:extLst>
                </p:cNvPr>
                <p:cNvGrpSpPr/>
                <p:nvPr/>
              </p:nvGrpSpPr>
              <p:grpSpPr>
                <a:xfrm>
                  <a:off x="7224434" y="4121533"/>
                  <a:ext cx="54605" cy="54605"/>
                  <a:chOff x="7224434" y="4121533"/>
                  <a:chExt cx="54605" cy="54605"/>
                </a:xfrm>
              </p:grpSpPr>
              <p:sp>
                <p:nvSpPr>
                  <p:cNvPr id="306" name="Freeform: Shape 444">
                    <a:extLst>
                      <a:ext uri="{FF2B5EF4-FFF2-40B4-BE49-F238E27FC236}">
                        <a16:creationId xmlns:a16="http://schemas.microsoft.com/office/drawing/2014/main" id="{998D962D-D44C-9A8F-1B28-BBCFC68E0120}"/>
                      </a:ext>
                    </a:extLst>
                  </p:cNvPr>
                  <p:cNvSpPr/>
                  <p:nvPr/>
                </p:nvSpPr>
                <p:spPr>
                  <a:xfrm>
                    <a:off x="7251703" y="4121533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Freeform: Shape 445">
                    <a:extLst>
                      <a:ext uri="{FF2B5EF4-FFF2-40B4-BE49-F238E27FC236}">
                        <a16:creationId xmlns:a16="http://schemas.microsoft.com/office/drawing/2014/main" id="{8DDE688C-BF0A-30CC-E022-AC0EB0C4C042}"/>
                      </a:ext>
                    </a:extLst>
                  </p:cNvPr>
                  <p:cNvSpPr/>
                  <p:nvPr/>
                </p:nvSpPr>
                <p:spPr>
                  <a:xfrm>
                    <a:off x="7224434" y="4148870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1" name="Graphic 200">
                  <a:extLst>
                    <a:ext uri="{FF2B5EF4-FFF2-40B4-BE49-F238E27FC236}">
                      <a16:creationId xmlns:a16="http://schemas.microsoft.com/office/drawing/2014/main" id="{9AF8F6E8-8A91-F834-9E7F-02A33D7BF3DD}"/>
                    </a:ext>
                  </a:extLst>
                </p:cNvPr>
                <p:cNvGrpSpPr/>
                <p:nvPr/>
              </p:nvGrpSpPr>
              <p:grpSpPr>
                <a:xfrm>
                  <a:off x="7153137" y="4121533"/>
                  <a:ext cx="54605" cy="54605"/>
                  <a:chOff x="7153137" y="4121533"/>
                  <a:chExt cx="54605" cy="54605"/>
                </a:xfrm>
              </p:grpSpPr>
              <p:sp>
                <p:nvSpPr>
                  <p:cNvPr id="304" name="Freeform: Shape 447">
                    <a:extLst>
                      <a:ext uri="{FF2B5EF4-FFF2-40B4-BE49-F238E27FC236}">
                        <a16:creationId xmlns:a16="http://schemas.microsoft.com/office/drawing/2014/main" id="{47CA9348-DC0D-EF6A-E878-7E4F9B0AD04D}"/>
                      </a:ext>
                    </a:extLst>
                  </p:cNvPr>
                  <p:cNvSpPr/>
                  <p:nvPr/>
                </p:nvSpPr>
                <p:spPr>
                  <a:xfrm>
                    <a:off x="7180474" y="4121533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Freeform: Shape 448">
                    <a:extLst>
                      <a:ext uri="{FF2B5EF4-FFF2-40B4-BE49-F238E27FC236}">
                        <a16:creationId xmlns:a16="http://schemas.microsoft.com/office/drawing/2014/main" id="{D998099E-8CE2-224C-E64D-CAEE05427915}"/>
                      </a:ext>
                    </a:extLst>
                  </p:cNvPr>
                  <p:cNvSpPr/>
                  <p:nvPr/>
                </p:nvSpPr>
                <p:spPr>
                  <a:xfrm>
                    <a:off x="7153137" y="4148870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2" name="Graphic 200">
                  <a:extLst>
                    <a:ext uri="{FF2B5EF4-FFF2-40B4-BE49-F238E27FC236}">
                      <a16:creationId xmlns:a16="http://schemas.microsoft.com/office/drawing/2014/main" id="{3AACC156-1BF0-5FA0-7DBC-4223A56F4A5C}"/>
                    </a:ext>
                  </a:extLst>
                </p:cNvPr>
                <p:cNvGrpSpPr/>
                <p:nvPr/>
              </p:nvGrpSpPr>
              <p:grpSpPr>
                <a:xfrm>
                  <a:off x="6367635" y="3818350"/>
                  <a:ext cx="54605" cy="54605"/>
                  <a:chOff x="6367635" y="3818350"/>
                  <a:chExt cx="54605" cy="54605"/>
                </a:xfrm>
              </p:grpSpPr>
              <p:sp>
                <p:nvSpPr>
                  <p:cNvPr id="302" name="Freeform: Shape 450">
                    <a:extLst>
                      <a:ext uri="{FF2B5EF4-FFF2-40B4-BE49-F238E27FC236}">
                        <a16:creationId xmlns:a16="http://schemas.microsoft.com/office/drawing/2014/main" id="{91251A3C-6E8A-9A50-0B59-C20C7CEB011A}"/>
                      </a:ext>
                    </a:extLst>
                  </p:cNvPr>
                  <p:cNvSpPr/>
                  <p:nvPr/>
                </p:nvSpPr>
                <p:spPr>
                  <a:xfrm>
                    <a:off x="6394904" y="3818350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" name="Freeform: Shape 451">
                    <a:extLst>
                      <a:ext uri="{FF2B5EF4-FFF2-40B4-BE49-F238E27FC236}">
                        <a16:creationId xmlns:a16="http://schemas.microsoft.com/office/drawing/2014/main" id="{F8154E8B-9139-CE95-AF08-41D806A68229}"/>
                      </a:ext>
                    </a:extLst>
                  </p:cNvPr>
                  <p:cNvSpPr/>
                  <p:nvPr/>
                </p:nvSpPr>
                <p:spPr>
                  <a:xfrm>
                    <a:off x="6367635" y="384568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3" name="Graphic 200">
                  <a:extLst>
                    <a:ext uri="{FF2B5EF4-FFF2-40B4-BE49-F238E27FC236}">
                      <a16:creationId xmlns:a16="http://schemas.microsoft.com/office/drawing/2014/main" id="{9387A0BF-F1D2-E18C-A09D-0D85EC992700}"/>
                    </a:ext>
                  </a:extLst>
                </p:cNvPr>
                <p:cNvGrpSpPr/>
                <p:nvPr/>
              </p:nvGrpSpPr>
              <p:grpSpPr>
                <a:xfrm>
                  <a:off x="6374298" y="3818350"/>
                  <a:ext cx="54605" cy="54605"/>
                  <a:chOff x="6374298" y="3818350"/>
                  <a:chExt cx="54605" cy="54605"/>
                </a:xfrm>
              </p:grpSpPr>
              <p:sp>
                <p:nvSpPr>
                  <p:cNvPr id="300" name="Freeform: Shape 453">
                    <a:extLst>
                      <a:ext uri="{FF2B5EF4-FFF2-40B4-BE49-F238E27FC236}">
                        <a16:creationId xmlns:a16="http://schemas.microsoft.com/office/drawing/2014/main" id="{DF4FF7BC-69EE-4786-9CC5-6F7F3FACC19E}"/>
                      </a:ext>
                    </a:extLst>
                  </p:cNvPr>
                  <p:cNvSpPr/>
                  <p:nvPr/>
                </p:nvSpPr>
                <p:spPr>
                  <a:xfrm>
                    <a:off x="6401635" y="3818350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" name="Freeform: Shape 454">
                    <a:extLst>
                      <a:ext uri="{FF2B5EF4-FFF2-40B4-BE49-F238E27FC236}">
                        <a16:creationId xmlns:a16="http://schemas.microsoft.com/office/drawing/2014/main" id="{FFF2EBA0-0322-D679-E714-81D3398BC4AC}"/>
                      </a:ext>
                    </a:extLst>
                  </p:cNvPr>
                  <p:cNvSpPr/>
                  <p:nvPr/>
                </p:nvSpPr>
                <p:spPr>
                  <a:xfrm>
                    <a:off x="6374298" y="384568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4" name="Graphic 200">
                  <a:extLst>
                    <a:ext uri="{FF2B5EF4-FFF2-40B4-BE49-F238E27FC236}">
                      <a16:creationId xmlns:a16="http://schemas.microsoft.com/office/drawing/2014/main" id="{00703792-C566-92EB-FEF0-D804D27FA077}"/>
                    </a:ext>
                  </a:extLst>
                </p:cNvPr>
                <p:cNvGrpSpPr/>
                <p:nvPr/>
              </p:nvGrpSpPr>
              <p:grpSpPr>
                <a:xfrm>
                  <a:off x="6273397" y="3654188"/>
                  <a:ext cx="54605" cy="54605"/>
                  <a:chOff x="6273397" y="3654188"/>
                  <a:chExt cx="54605" cy="54605"/>
                </a:xfrm>
              </p:grpSpPr>
              <p:sp>
                <p:nvSpPr>
                  <p:cNvPr id="298" name="Freeform: Shape 456">
                    <a:extLst>
                      <a:ext uri="{FF2B5EF4-FFF2-40B4-BE49-F238E27FC236}">
                        <a16:creationId xmlns:a16="http://schemas.microsoft.com/office/drawing/2014/main" id="{48DF2666-4F67-78D4-B1FB-15DBF61D7E2D}"/>
                      </a:ext>
                    </a:extLst>
                  </p:cNvPr>
                  <p:cNvSpPr/>
                  <p:nvPr/>
                </p:nvSpPr>
                <p:spPr>
                  <a:xfrm>
                    <a:off x="6300666" y="365418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" name="Freeform: Shape 457">
                    <a:extLst>
                      <a:ext uri="{FF2B5EF4-FFF2-40B4-BE49-F238E27FC236}">
                        <a16:creationId xmlns:a16="http://schemas.microsoft.com/office/drawing/2014/main" id="{646CE856-7D3C-BD80-C426-7E75A33C4F9E}"/>
                      </a:ext>
                    </a:extLst>
                  </p:cNvPr>
                  <p:cNvSpPr/>
                  <p:nvPr/>
                </p:nvSpPr>
                <p:spPr>
                  <a:xfrm>
                    <a:off x="6273397" y="368145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5" name="Graphic 200">
                  <a:extLst>
                    <a:ext uri="{FF2B5EF4-FFF2-40B4-BE49-F238E27FC236}">
                      <a16:creationId xmlns:a16="http://schemas.microsoft.com/office/drawing/2014/main" id="{D7FFBA7F-77BC-1F60-D7FC-C4B920849B01}"/>
                    </a:ext>
                  </a:extLst>
                </p:cNvPr>
                <p:cNvGrpSpPr/>
                <p:nvPr/>
              </p:nvGrpSpPr>
              <p:grpSpPr>
                <a:xfrm>
                  <a:off x="6202650" y="3654188"/>
                  <a:ext cx="54605" cy="54605"/>
                  <a:chOff x="6202650" y="3654188"/>
                  <a:chExt cx="54605" cy="54605"/>
                </a:xfrm>
              </p:grpSpPr>
              <p:sp>
                <p:nvSpPr>
                  <p:cNvPr id="296" name="Freeform: Shape 459">
                    <a:extLst>
                      <a:ext uri="{FF2B5EF4-FFF2-40B4-BE49-F238E27FC236}">
                        <a16:creationId xmlns:a16="http://schemas.microsoft.com/office/drawing/2014/main" id="{29DC2C55-83B2-779F-3A74-9B29FA91D655}"/>
                      </a:ext>
                    </a:extLst>
                  </p:cNvPr>
                  <p:cNvSpPr/>
                  <p:nvPr/>
                </p:nvSpPr>
                <p:spPr>
                  <a:xfrm>
                    <a:off x="6229918" y="365418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" name="Freeform: Shape 460">
                    <a:extLst>
                      <a:ext uri="{FF2B5EF4-FFF2-40B4-BE49-F238E27FC236}">
                        <a16:creationId xmlns:a16="http://schemas.microsoft.com/office/drawing/2014/main" id="{7A7C1DE0-BFAD-3DD8-F46E-3E65D3A22063}"/>
                      </a:ext>
                    </a:extLst>
                  </p:cNvPr>
                  <p:cNvSpPr/>
                  <p:nvPr/>
                </p:nvSpPr>
                <p:spPr>
                  <a:xfrm>
                    <a:off x="6202650" y="368145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6" name="Graphic 200">
                  <a:extLst>
                    <a:ext uri="{FF2B5EF4-FFF2-40B4-BE49-F238E27FC236}">
                      <a16:creationId xmlns:a16="http://schemas.microsoft.com/office/drawing/2014/main" id="{74E52F91-6380-4BFC-0FA7-661F916FB6D5}"/>
                    </a:ext>
                  </a:extLst>
                </p:cNvPr>
                <p:cNvGrpSpPr/>
                <p:nvPr/>
              </p:nvGrpSpPr>
              <p:grpSpPr>
                <a:xfrm>
                  <a:off x="6141587" y="3654188"/>
                  <a:ext cx="54605" cy="54605"/>
                  <a:chOff x="6141587" y="3654188"/>
                  <a:chExt cx="54605" cy="54605"/>
                </a:xfrm>
              </p:grpSpPr>
              <p:sp>
                <p:nvSpPr>
                  <p:cNvPr id="294" name="Freeform: Shape 462">
                    <a:extLst>
                      <a:ext uri="{FF2B5EF4-FFF2-40B4-BE49-F238E27FC236}">
                        <a16:creationId xmlns:a16="http://schemas.microsoft.com/office/drawing/2014/main" id="{F13DB55A-A54C-E0D0-6E95-E2A740857491}"/>
                      </a:ext>
                    </a:extLst>
                  </p:cNvPr>
                  <p:cNvSpPr/>
                  <p:nvPr/>
                </p:nvSpPr>
                <p:spPr>
                  <a:xfrm>
                    <a:off x="6168924" y="365418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" name="Freeform: Shape 463">
                    <a:extLst>
                      <a:ext uri="{FF2B5EF4-FFF2-40B4-BE49-F238E27FC236}">
                        <a16:creationId xmlns:a16="http://schemas.microsoft.com/office/drawing/2014/main" id="{18A2077C-E63E-6530-D7F8-281B43E261AE}"/>
                      </a:ext>
                    </a:extLst>
                  </p:cNvPr>
                  <p:cNvSpPr/>
                  <p:nvPr/>
                </p:nvSpPr>
                <p:spPr>
                  <a:xfrm>
                    <a:off x="6141587" y="368145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" name="Graphic 200">
                  <a:extLst>
                    <a:ext uri="{FF2B5EF4-FFF2-40B4-BE49-F238E27FC236}">
                      <a16:creationId xmlns:a16="http://schemas.microsoft.com/office/drawing/2014/main" id="{33911E77-BD4D-F0E8-E8A9-656B15FF53DB}"/>
                    </a:ext>
                  </a:extLst>
                </p:cNvPr>
                <p:cNvGrpSpPr/>
                <p:nvPr/>
              </p:nvGrpSpPr>
              <p:grpSpPr>
                <a:xfrm>
                  <a:off x="6196193" y="3654188"/>
                  <a:ext cx="54605" cy="54605"/>
                  <a:chOff x="6196193" y="3654188"/>
                  <a:chExt cx="54605" cy="54605"/>
                </a:xfrm>
              </p:grpSpPr>
              <p:sp>
                <p:nvSpPr>
                  <p:cNvPr id="292" name="Freeform: Shape 465">
                    <a:extLst>
                      <a:ext uri="{FF2B5EF4-FFF2-40B4-BE49-F238E27FC236}">
                        <a16:creationId xmlns:a16="http://schemas.microsoft.com/office/drawing/2014/main" id="{D4EB89BA-2757-175D-CF17-356E394E9B9D}"/>
                      </a:ext>
                    </a:extLst>
                  </p:cNvPr>
                  <p:cNvSpPr/>
                  <p:nvPr/>
                </p:nvSpPr>
                <p:spPr>
                  <a:xfrm>
                    <a:off x="6223530" y="365418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Freeform: Shape 466">
                    <a:extLst>
                      <a:ext uri="{FF2B5EF4-FFF2-40B4-BE49-F238E27FC236}">
                        <a16:creationId xmlns:a16="http://schemas.microsoft.com/office/drawing/2014/main" id="{142DA448-5FA7-5FD7-2498-F00B65B52700}"/>
                      </a:ext>
                    </a:extLst>
                  </p:cNvPr>
                  <p:cNvSpPr/>
                  <p:nvPr/>
                </p:nvSpPr>
                <p:spPr>
                  <a:xfrm>
                    <a:off x="6196193" y="368145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8" name="Graphic 200">
                  <a:extLst>
                    <a:ext uri="{FF2B5EF4-FFF2-40B4-BE49-F238E27FC236}">
                      <a16:creationId xmlns:a16="http://schemas.microsoft.com/office/drawing/2014/main" id="{EFA60CFA-FA19-F79F-5191-EBB7C6F12D4D}"/>
                    </a:ext>
                  </a:extLst>
                </p:cNvPr>
                <p:cNvGrpSpPr/>
                <p:nvPr/>
              </p:nvGrpSpPr>
              <p:grpSpPr>
                <a:xfrm>
                  <a:off x="6094743" y="3654188"/>
                  <a:ext cx="54605" cy="54605"/>
                  <a:chOff x="6094743" y="3654188"/>
                  <a:chExt cx="54605" cy="54605"/>
                </a:xfrm>
              </p:grpSpPr>
              <p:sp>
                <p:nvSpPr>
                  <p:cNvPr id="290" name="Freeform: Shape 468">
                    <a:extLst>
                      <a:ext uri="{FF2B5EF4-FFF2-40B4-BE49-F238E27FC236}">
                        <a16:creationId xmlns:a16="http://schemas.microsoft.com/office/drawing/2014/main" id="{A0AE59EC-29EA-4590-97A5-3ECF0E06A61E}"/>
                      </a:ext>
                    </a:extLst>
                  </p:cNvPr>
                  <p:cNvSpPr/>
                  <p:nvPr/>
                </p:nvSpPr>
                <p:spPr>
                  <a:xfrm>
                    <a:off x="6122080" y="365418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Freeform: Shape 469">
                    <a:extLst>
                      <a:ext uri="{FF2B5EF4-FFF2-40B4-BE49-F238E27FC236}">
                        <a16:creationId xmlns:a16="http://schemas.microsoft.com/office/drawing/2014/main" id="{D2EAE9A7-42E7-E87F-C87F-75C7500A43D7}"/>
                      </a:ext>
                    </a:extLst>
                  </p:cNvPr>
                  <p:cNvSpPr/>
                  <p:nvPr/>
                </p:nvSpPr>
                <p:spPr>
                  <a:xfrm>
                    <a:off x="6094743" y="368145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9" name="Graphic 200">
                  <a:extLst>
                    <a:ext uri="{FF2B5EF4-FFF2-40B4-BE49-F238E27FC236}">
                      <a16:creationId xmlns:a16="http://schemas.microsoft.com/office/drawing/2014/main" id="{55A86091-DF38-9142-B9CC-DE5DFF3428BC}"/>
                    </a:ext>
                  </a:extLst>
                </p:cNvPr>
                <p:cNvGrpSpPr/>
                <p:nvPr/>
              </p:nvGrpSpPr>
              <p:grpSpPr>
                <a:xfrm>
                  <a:off x="5988965" y="3566406"/>
                  <a:ext cx="54605" cy="54537"/>
                  <a:chOff x="5988965" y="3566406"/>
                  <a:chExt cx="54605" cy="54537"/>
                </a:xfrm>
              </p:grpSpPr>
              <p:sp>
                <p:nvSpPr>
                  <p:cNvPr id="288" name="Freeform: Shape 471">
                    <a:extLst>
                      <a:ext uri="{FF2B5EF4-FFF2-40B4-BE49-F238E27FC236}">
                        <a16:creationId xmlns:a16="http://schemas.microsoft.com/office/drawing/2014/main" id="{A7EA4BBD-5197-284C-358C-6A929A08E1A4}"/>
                      </a:ext>
                    </a:extLst>
                  </p:cNvPr>
                  <p:cNvSpPr/>
                  <p:nvPr/>
                </p:nvSpPr>
                <p:spPr>
                  <a:xfrm>
                    <a:off x="6016302" y="3566406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" name="Freeform: Shape 472">
                    <a:extLst>
                      <a:ext uri="{FF2B5EF4-FFF2-40B4-BE49-F238E27FC236}">
                        <a16:creationId xmlns:a16="http://schemas.microsoft.com/office/drawing/2014/main" id="{915B3756-6F17-0939-B650-F15CBE64978A}"/>
                      </a:ext>
                    </a:extLst>
                  </p:cNvPr>
                  <p:cNvSpPr/>
                  <p:nvPr/>
                </p:nvSpPr>
                <p:spPr>
                  <a:xfrm>
                    <a:off x="5988965" y="359367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0" name="Graphic 200">
                  <a:extLst>
                    <a:ext uri="{FF2B5EF4-FFF2-40B4-BE49-F238E27FC236}">
                      <a16:creationId xmlns:a16="http://schemas.microsoft.com/office/drawing/2014/main" id="{36AB8516-A06D-72A6-9003-1845FF0B5260}"/>
                    </a:ext>
                  </a:extLst>
                </p:cNvPr>
                <p:cNvGrpSpPr/>
                <p:nvPr/>
              </p:nvGrpSpPr>
              <p:grpSpPr>
                <a:xfrm>
                  <a:off x="5864024" y="3482265"/>
                  <a:ext cx="54605" cy="54605"/>
                  <a:chOff x="5864024" y="3482265"/>
                  <a:chExt cx="54605" cy="54605"/>
                </a:xfrm>
              </p:grpSpPr>
              <p:sp>
                <p:nvSpPr>
                  <p:cNvPr id="286" name="Freeform: Shape 474">
                    <a:extLst>
                      <a:ext uri="{FF2B5EF4-FFF2-40B4-BE49-F238E27FC236}">
                        <a16:creationId xmlns:a16="http://schemas.microsoft.com/office/drawing/2014/main" id="{99346285-2927-7EB8-8C0F-8A954B2E0F17}"/>
                      </a:ext>
                    </a:extLst>
                  </p:cNvPr>
                  <p:cNvSpPr/>
                  <p:nvPr/>
                </p:nvSpPr>
                <p:spPr>
                  <a:xfrm>
                    <a:off x="5891292" y="3482265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" name="Freeform: Shape 475">
                    <a:extLst>
                      <a:ext uri="{FF2B5EF4-FFF2-40B4-BE49-F238E27FC236}">
                        <a16:creationId xmlns:a16="http://schemas.microsoft.com/office/drawing/2014/main" id="{FAC2E8E4-D87E-F7A2-00A2-EE2753D2E541}"/>
                      </a:ext>
                    </a:extLst>
                  </p:cNvPr>
                  <p:cNvSpPr/>
                  <p:nvPr/>
                </p:nvSpPr>
                <p:spPr>
                  <a:xfrm>
                    <a:off x="5864024" y="3509534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1" name="Graphic 200">
                  <a:extLst>
                    <a:ext uri="{FF2B5EF4-FFF2-40B4-BE49-F238E27FC236}">
                      <a16:creationId xmlns:a16="http://schemas.microsoft.com/office/drawing/2014/main" id="{14855CE0-B7C7-4D03-B285-880C92820A5B}"/>
                    </a:ext>
                  </a:extLst>
                </p:cNvPr>
                <p:cNvGrpSpPr/>
                <p:nvPr/>
              </p:nvGrpSpPr>
              <p:grpSpPr>
                <a:xfrm>
                  <a:off x="5859696" y="3482265"/>
                  <a:ext cx="54605" cy="54605"/>
                  <a:chOff x="5859696" y="3482265"/>
                  <a:chExt cx="54605" cy="54605"/>
                </a:xfrm>
              </p:grpSpPr>
              <p:sp>
                <p:nvSpPr>
                  <p:cNvPr id="284" name="Freeform: Shape 477">
                    <a:extLst>
                      <a:ext uri="{FF2B5EF4-FFF2-40B4-BE49-F238E27FC236}">
                        <a16:creationId xmlns:a16="http://schemas.microsoft.com/office/drawing/2014/main" id="{517225F7-E3E8-58B1-0F82-011DEA77F6AD}"/>
                      </a:ext>
                    </a:extLst>
                  </p:cNvPr>
                  <p:cNvSpPr/>
                  <p:nvPr/>
                </p:nvSpPr>
                <p:spPr>
                  <a:xfrm>
                    <a:off x="5886965" y="3482265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" name="Freeform: Shape 478">
                    <a:extLst>
                      <a:ext uri="{FF2B5EF4-FFF2-40B4-BE49-F238E27FC236}">
                        <a16:creationId xmlns:a16="http://schemas.microsoft.com/office/drawing/2014/main" id="{7FFEC269-9769-9829-4DC7-4138EF275AF6}"/>
                      </a:ext>
                    </a:extLst>
                  </p:cNvPr>
                  <p:cNvSpPr/>
                  <p:nvPr/>
                </p:nvSpPr>
                <p:spPr>
                  <a:xfrm>
                    <a:off x="5859696" y="3509534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2" name="Graphic 200">
                  <a:extLst>
                    <a:ext uri="{FF2B5EF4-FFF2-40B4-BE49-F238E27FC236}">
                      <a16:creationId xmlns:a16="http://schemas.microsoft.com/office/drawing/2014/main" id="{C6975B88-816F-609D-770C-9FED9C8CED7C}"/>
                    </a:ext>
                  </a:extLst>
                </p:cNvPr>
                <p:cNvGrpSpPr/>
                <p:nvPr/>
              </p:nvGrpSpPr>
              <p:grpSpPr>
                <a:xfrm>
                  <a:off x="5748630" y="3458087"/>
                  <a:ext cx="54605" cy="54605"/>
                  <a:chOff x="5748630" y="3458087"/>
                  <a:chExt cx="54605" cy="54605"/>
                </a:xfrm>
              </p:grpSpPr>
              <p:sp>
                <p:nvSpPr>
                  <p:cNvPr id="282" name="Freeform: Shape 480">
                    <a:extLst>
                      <a:ext uri="{FF2B5EF4-FFF2-40B4-BE49-F238E27FC236}">
                        <a16:creationId xmlns:a16="http://schemas.microsoft.com/office/drawing/2014/main" id="{A2CC80A8-326F-A65B-DC0F-130C28385F0C}"/>
                      </a:ext>
                    </a:extLst>
                  </p:cNvPr>
                  <p:cNvSpPr/>
                  <p:nvPr/>
                </p:nvSpPr>
                <p:spPr>
                  <a:xfrm>
                    <a:off x="5775967" y="3458087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Freeform: Shape 481">
                    <a:extLst>
                      <a:ext uri="{FF2B5EF4-FFF2-40B4-BE49-F238E27FC236}">
                        <a16:creationId xmlns:a16="http://schemas.microsoft.com/office/drawing/2014/main" id="{5342F8EC-0B4A-2550-0415-20B0EBF2A13F}"/>
                      </a:ext>
                    </a:extLst>
                  </p:cNvPr>
                  <p:cNvSpPr/>
                  <p:nvPr/>
                </p:nvSpPr>
                <p:spPr>
                  <a:xfrm>
                    <a:off x="5748630" y="348542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3" name="Graphic 200">
                  <a:extLst>
                    <a:ext uri="{FF2B5EF4-FFF2-40B4-BE49-F238E27FC236}">
                      <a16:creationId xmlns:a16="http://schemas.microsoft.com/office/drawing/2014/main" id="{189627C1-BF47-2BDC-C719-01FFEB1259A7}"/>
                    </a:ext>
                  </a:extLst>
                </p:cNvPr>
                <p:cNvGrpSpPr/>
                <p:nvPr/>
              </p:nvGrpSpPr>
              <p:grpSpPr>
                <a:xfrm>
                  <a:off x="5742379" y="3458087"/>
                  <a:ext cx="54605" cy="54605"/>
                  <a:chOff x="5742379" y="3458087"/>
                  <a:chExt cx="54605" cy="54605"/>
                </a:xfrm>
              </p:grpSpPr>
              <p:sp>
                <p:nvSpPr>
                  <p:cNvPr id="280" name="Freeform: Shape 483">
                    <a:extLst>
                      <a:ext uri="{FF2B5EF4-FFF2-40B4-BE49-F238E27FC236}">
                        <a16:creationId xmlns:a16="http://schemas.microsoft.com/office/drawing/2014/main" id="{AB6778EE-9E98-C254-64C5-6A002B7262D3}"/>
                      </a:ext>
                    </a:extLst>
                  </p:cNvPr>
                  <p:cNvSpPr/>
                  <p:nvPr/>
                </p:nvSpPr>
                <p:spPr>
                  <a:xfrm>
                    <a:off x="5769648" y="3458087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1" name="Freeform: Shape 484">
                    <a:extLst>
                      <a:ext uri="{FF2B5EF4-FFF2-40B4-BE49-F238E27FC236}">
                        <a16:creationId xmlns:a16="http://schemas.microsoft.com/office/drawing/2014/main" id="{1842CC3C-3559-F515-FBA2-6A4BEC4FCB0B}"/>
                      </a:ext>
                    </a:extLst>
                  </p:cNvPr>
                  <p:cNvSpPr/>
                  <p:nvPr/>
                </p:nvSpPr>
                <p:spPr>
                  <a:xfrm>
                    <a:off x="5742379" y="348542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4" name="Graphic 200">
                  <a:extLst>
                    <a:ext uri="{FF2B5EF4-FFF2-40B4-BE49-F238E27FC236}">
                      <a16:creationId xmlns:a16="http://schemas.microsoft.com/office/drawing/2014/main" id="{9B98C68D-B741-D124-6C35-35832F32D1B2}"/>
                    </a:ext>
                  </a:extLst>
                </p:cNvPr>
                <p:cNvGrpSpPr/>
                <p:nvPr/>
              </p:nvGrpSpPr>
              <p:grpSpPr>
                <a:xfrm>
                  <a:off x="5607685" y="3280875"/>
                  <a:ext cx="54605" cy="54605"/>
                  <a:chOff x="5607685" y="3280875"/>
                  <a:chExt cx="54605" cy="54605"/>
                </a:xfrm>
              </p:grpSpPr>
              <p:sp>
                <p:nvSpPr>
                  <p:cNvPr id="278" name="Freeform: Shape 486">
                    <a:extLst>
                      <a:ext uri="{FF2B5EF4-FFF2-40B4-BE49-F238E27FC236}">
                        <a16:creationId xmlns:a16="http://schemas.microsoft.com/office/drawing/2014/main" id="{1C08AF0D-8BE8-578A-1116-EC04F49508D6}"/>
                      </a:ext>
                    </a:extLst>
                  </p:cNvPr>
                  <p:cNvSpPr/>
                  <p:nvPr/>
                </p:nvSpPr>
                <p:spPr>
                  <a:xfrm>
                    <a:off x="5635022" y="3280875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" name="Freeform: Shape 487">
                    <a:extLst>
                      <a:ext uri="{FF2B5EF4-FFF2-40B4-BE49-F238E27FC236}">
                        <a16:creationId xmlns:a16="http://schemas.microsoft.com/office/drawing/2014/main" id="{AED8B69B-EFD6-B91F-1347-17EC90EEA3F1}"/>
                      </a:ext>
                    </a:extLst>
                  </p:cNvPr>
                  <p:cNvSpPr/>
                  <p:nvPr/>
                </p:nvSpPr>
                <p:spPr>
                  <a:xfrm>
                    <a:off x="5607685" y="330821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" name="Graphic 200">
                  <a:extLst>
                    <a:ext uri="{FF2B5EF4-FFF2-40B4-BE49-F238E27FC236}">
                      <a16:creationId xmlns:a16="http://schemas.microsoft.com/office/drawing/2014/main" id="{D6B183FE-48A2-DEA5-CADC-19020F282F56}"/>
                    </a:ext>
                  </a:extLst>
                </p:cNvPr>
                <p:cNvGrpSpPr/>
                <p:nvPr/>
              </p:nvGrpSpPr>
              <p:grpSpPr>
                <a:xfrm>
                  <a:off x="5687773" y="3430819"/>
                  <a:ext cx="54605" cy="54605"/>
                  <a:chOff x="5687773" y="3430819"/>
                  <a:chExt cx="54605" cy="54605"/>
                </a:xfrm>
              </p:grpSpPr>
              <p:sp>
                <p:nvSpPr>
                  <p:cNvPr id="276" name="Freeform: Shape 489">
                    <a:extLst>
                      <a:ext uri="{FF2B5EF4-FFF2-40B4-BE49-F238E27FC236}">
                        <a16:creationId xmlns:a16="http://schemas.microsoft.com/office/drawing/2014/main" id="{2550970F-FC53-811D-2FF1-5C3486A06BA5}"/>
                      </a:ext>
                    </a:extLst>
                  </p:cNvPr>
                  <p:cNvSpPr/>
                  <p:nvPr/>
                </p:nvSpPr>
                <p:spPr>
                  <a:xfrm>
                    <a:off x="5715042" y="343081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" name="Freeform: Shape 490">
                    <a:extLst>
                      <a:ext uri="{FF2B5EF4-FFF2-40B4-BE49-F238E27FC236}">
                        <a16:creationId xmlns:a16="http://schemas.microsoft.com/office/drawing/2014/main" id="{F606AC04-940F-A8FF-924D-1B490AEC129A}"/>
                      </a:ext>
                    </a:extLst>
                  </p:cNvPr>
                  <p:cNvSpPr/>
                  <p:nvPr/>
                </p:nvSpPr>
                <p:spPr>
                  <a:xfrm>
                    <a:off x="5687773" y="345808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6" name="Graphic 200">
                  <a:extLst>
                    <a:ext uri="{FF2B5EF4-FFF2-40B4-BE49-F238E27FC236}">
                      <a16:creationId xmlns:a16="http://schemas.microsoft.com/office/drawing/2014/main" id="{BC818370-1A1D-30A3-47D9-665DD09DFA43}"/>
                    </a:ext>
                  </a:extLst>
                </p:cNvPr>
                <p:cNvGrpSpPr/>
                <p:nvPr/>
              </p:nvGrpSpPr>
              <p:grpSpPr>
                <a:xfrm>
                  <a:off x="5681454" y="3430819"/>
                  <a:ext cx="54605" cy="54605"/>
                  <a:chOff x="5681454" y="3430819"/>
                  <a:chExt cx="54605" cy="54605"/>
                </a:xfrm>
              </p:grpSpPr>
              <p:sp>
                <p:nvSpPr>
                  <p:cNvPr id="274" name="Freeform: Shape 492">
                    <a:extLst>
                      <a:ext uri="{FF2B5EF4-FFF2-40B4-BE49-F238E27FC236}">
                        <a16:creationId xmlns:a16="http://schemas.microsoft.com/office/drawing/2014/main" id="{5D146550-9E07-5A36-EF66-68A13128EA68}"/>
                      </a:ext>
                    </a:extLst>
                  </p:cNvPr>
                  <p:cNvSpPr/>
                  <p:nvPr/>
                </p:nvSpPr>
                <p:spPr>
                  <a:xfrm>
                    <a:off x="5708723" y="343081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" name="Freeform: Shape 493">
                    <a:extLst>
                      <a:ext uri="{FF2B5EF4-FFF2-40B4-BE49-F238E27FC236}">
                        <a16:creationId xmlns:a16="http://schemas.microsoft.com/office/drawing/2014/main" id="{2F429EF1-E3A6-9925-2DB7-4999AE6006EF}"/>
                      </a:ext>
                    </a:extLst>
                  </p:cNvPr>
                  <p:cNvSpPr/>
                  <p:nvPr/>
                </p:nvSpPr>
                <p:spPr>
                  <a:xfrm>
                    <a:off x="5681454" y="345808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7" name="Graphic 200">
                  <a:extLst>
                    <a:ext uri="{FF2B5EF4-FFF2-40B4-BE49-F238E27FC236}">
                      <a16:creationId xmlns:a16="http://schemas.microsoft.com/office/drawing/2014/main" id="{903E8435-27FF-DB46-EF54-47E46F7E239C}"/>
                    </a:ext>
                  </a:extLst>
                </p:cNvPr>
                <p:cNvGrpSpPr/>
                <p:nvPr/>
              </p:nvGrpSpPr>
              <p:grpSpPr>
                <a:xfrm>
                  <a:off x="5676990" y="3430819"/>
                  <a:ext cx="54605" cy="54605"/>
                  <a:chOff x="5676990" y="3430819"/>
                  <a:chExt cx="54605" cy="54605"/>
                </a:xfrm>
              </p:grpSpPr>
              <p:sp>
                <p:nvSpPr>
                  <p:cNvPr id="272" name="Freeform: Shape 495">
                    <a:extLst>
                      <a:ext uri="{FF2B5EF4-FFF2-40B4-BE49-F238E27FC236}">
                        <a16:creationId xmlns:a16="http://schemas.microsoft.com/office/drawing/2014/main" id="{54D96197-0959-5204-7FC8-255FE9871E3C}"/>
                      </a:ext>
                    </a:extLst>
                  </p:cNvPr>
                  <p:cNvSpPr/>
                  <p:nvPr/>
                </p:nvSpPr>
                <p:spPr>
                  <a:xfrm>
                    <a:off x="5704327" y="343081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" name="Freeform: Shape 496">
                    <a:extLst>
                      <a:ext uri="{FF2B5EF4-FFF2-40B4-BE49-F238E27FC236}">
                        <a16:creationId xmlns:a16="http://schemas.microsoft.com/office/drawing/2014/main" id="{E8A41493-7A88-4EE9-2B89-19FE31B55B3A}"/>
                      </a:ext>
                    </a:extLst>
                  </p:cNvPr>
                  <p:cNvSpPr/>
                  <p:nvPr/>
                </p:nvSpPr>
                <p:spPr>
                  <a:xfrm>
                    <a:off x="5676990" y="345808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8" name="Graphic 200">
                  <a:extLst>
                    <a:ext uri="{FF2B5EF4-FFF2-40B4-BE49-F238E27FC236}">
                      <a16:creationId xmlns:a16="http://schemas.microsoft.com/office/drawing/2014/main" id="{70B719C1-7063-06A0-DC18-68A06C52E985}"/>
                    </a:ext>
                  </a:extLst>
                </p:cNvPr>
                <p:cNvGrpSpPr/>
                <p:nvPr/>
              </p:nvGrpSpPr>
              <p:grpSpPr>
                <a:xfrm>
                  <a:off x="5670670" y="3430819"/>
                  <a:ext cx="54605" cy="54605"/>
                  <a:chOff x="5670670" y="3430819"/>
                  <a:chExt cx="54605" cy="54605"/>
                </a:xfrm>
              </p:grpSpPr>
              <p:sp>
                <p:nvSpPr>
                  <p:cNvPr id="270" name="Freeform: Shape 498">
                    <a:extLst>
                      <a:ext uri="{FF2B5EF4-FFF2-40B4-BE49-F238E27FC236}">
                        <a16:creationId xmlns:a16="http://schemas.microsoft.com/office/drawing/2014/main" id="{A01192A6-6F0F-042D-2B80-0C0AEFB9367D}"/>
                      </a:ext>
                    </a:extLst>
                  </p:cNvPr>
                  <p:cNvSpPr/>
                  <p:nvPr/>
                </p:nvSpPr>
                <p:spPr>
                  <a:xfrm>
                    <a:off x="5698008" y="343081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" name="Freeform: Shape 499">
                    <a:extLst>
                      <a:ext uri="{FF2B5EF4-FFF2-40B4-BE49-F238E27FC236}">
                        <a16:creationId xmlns:a16="http://schemas.microsoft.com/office/drawing/2014/main" id="{DE41EFE3-3398-F726-704E-E664779B83CE}"/>
                      </a:ext>
                    </a:extLst>
                  </p:cNvPr>
                  <p:cNvSpPr/>
                  <p:nvPr/>
                </p:nvSpPr>
                <p:spPr>
                  <a:xfrm>
                    <a:off x="5670670" y="345808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9" name="Graphic 200">
                  <a:extLst>
                    <a:ext uri="{FF2B5EF4-FFF2-40B4-BE49-F238E27FC236}">
                      <a16:creationId xmlns:a16="http://schemas.microsoft.com/office/drawing/2014/main" id="{AB6EEA38-382E-6930-C221-73C13F1C1EF0}"/>
                    </a:ext>
                  </a:extLst>
                </p:cNvPr>
                <p:cNvGrpSpPr/>
                <p:nvPr/>
              </p:nvGrpSpPr>
              <p:grpSpPr>
                <a:xfrm>
                  <a:off x="5518323" y="3253607"/>
                  <a:ext cx="54605" cy="54605"/>
                  <a:chOff x="5518323" y="3253607"/>
                  <a:chExt cx="54605" cy="54605"/>
                </a:xfrm>
              </p:grpSpPr>
              <p:sp>
                <p:nvSpPr>
                  <p:cNvPr id="268" name="Freeform: Shape 501">
                    <a:extLst>
                      <a:ext uri="{FF2B5EF4-FFF2-40B4-BE49-F238E27FC236}">
                        <a16:creationId xmlns:a16="http://schemas.microsoft.com/office/drawing/2014/main" id="{D4F897E8-2D8F-AF3A-B408-0364DC084247}"/>
                      </a:ext>
                    </a:extLst>
                  </p:cNvPr>
                  <p:cNvSpPr/>
                  <p:nvPr/>
                </p:nvSpPr>
                <p:spPr>
                  <a:xfrm>
                    <a:off x="5545592" y="3253607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" name="Freeform: Shape 502">
                    <a:extLst>
                      <a:ext uri="{FF2B5EF4-FFF2-40B4-BE49-F238E27FC236}">
                        <a16:creationId xmlns:a16="http://schemas.microsoft.com/office/drawing/2014/main" id="{54F86295-816C-861F-0EF1-042ADA820158}"/>
                      </a:ext>
                    </a:extLst>
                  </p:cNvPr>
                  <p:cNvSpPr/>
                  <p:nvPr/>
                </p:nvSpPr>
                <p:spPr>
                  <a:xfrm>
                    <a:off x="5518323" y="328087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0" name="Graphic 200">
                  <a:extLst>
                    <a:ext uri="{FF2B5EF4-FFF2-40B4-BE49-F238E27FC236}">
                      <a16:creationId xmlns:a16="http://schemas.microsoft.com/office/drawing/2014/main" id="{6610D127-12C0-D3FC-34E3-E989E57F1DAC}"/>
                    </a:ext>
                  </a:extLst>
                </p:cNvPr>
                <p:cNvGrpSpPr/>
                <p:nvPr/>
              </p:nvGrpSpPr>
              <p:grpSpPr>
                <a:xfrm>
                  <a:off x="5490986" y="3229704"/>
                  <a:ext cx="54605" cy="54605"/>
                  <a:chOff x="5490986" y="3229704"/>
                  <a:chExt cx="54605" cy="54605"/>
                </a:xfrm>
              </p:grpSpPr>
              <p:sp>
                <p:nvSpPr>
                  <p:cNvPr id="266" name="Freeform: Shape 504">
                    <a:extLst>
                      <a:ext uri="{FF2B5EF4-FFF2-40B4-BE49-F238E27FC236}">
                        <a16:creationId xmlns:a16="http://schemas.microsoft.com/office/drawing/2014/main" id="{C8F54455-6869-DFF8-A4D3-B452D4C9656F}"/>
                      </a:ext>
                    </a:extLst>
                  </p:cNvPr>
                  <p:cNvSpPr/>
                  <p:nvPr/>
                </p:nvSpPr>
                <p:spPr>
                  <a:xfrm>
                    <a:off x="5518323" y="322970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" name="Freeform: Shape 505">
                    <a:extLst>
                      <a:ext uri="{FF2B5EF4-FFF2-40B4-BE49-F238E27FC236}">
                        <a16:creationId xmlns:a16="http://schemas.microsoft.com/office/drawing/2014/main" id="{1E126F3A-C2A6-EC22-B956-41DC7121999D}"/>
                      </a:ext>
                    </a:extLst>
                  </p:cNvPr>
                  <p:cNvSpPr/>
                  <p:nvPr/>
                </p:nvSpPr>
                <p:spPr>
                  <a:xfrm>
                    <a:off x="5490986" y="325704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1" name="Graphic 200">
                  <a:extLst>
                    <a:ext uri="{FF2B5EF4-FFF2-40B4-BE49-F238E27FC236}">
                      <a16:creationId xmlns:a16="http://schemas.microsoft.com/office/drawing/2014/main" id="{A5312B87-3A66-B625-A5A4-0DBA4E03671E}"/>
                    </a:ext>
                  </a:extLst>
                </p:cNvPr>
                <p:cNvGrpSpPr/>
                <p:nvPr/>
              </p:nvGrpSpPr>
              <p:grpSpPr>
                <a:xfrm>
                  <a:off x="5463717" y="3229704"/>
                  <a:ext cx="54605" cy="54605"/>
                  <a:chOff x="5463717" y="3229704"/>
                  <a:chExt cx="54605" cy="54605"/>
                </a:xfrm>
              </p:grpSpPr>
              <p:sp>
                <p:nvSpPr>
                  <p:cNvPr id="264" name="Freeform: Shape 507">
                    <a:extLst>
                      <a:ext uri="{FF2B5EF4-FFF2-40B4-BE49-F238E27FC236}">
                        <a16:creationId xmlns:a16="http://schemas.microsoft.com/office/drawing/2014/main" id="{15D433D9-FF9D-0139-9221-6903812606AC}"/>
                      </a:ext>
                    </a:extLst>
                  </p:cNvPr>
                  <p:cNvSpPr/>
                  <p:nvPr/>
                </p:nvSpPr>
                <p:spPr>
                  <a:xfrm>
                    <a:off x="5490986" y="322970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" name="Freeform: Shape 508">
                    <a:extLst>
                      <a:ext uri="{FF2B5EF4-FFF2-40B4-BE49-F238E27FC236}">
                        <a16:creationId xmlns:a16="http://schemas.microsoft.com/office/drawing/2014/main" id="{903E3B07-78E9-AD76-65F4-9C5541B38340}"/>
                      </a:ext>
                    </a:extLst>
                  </p:cNvPr>
                  <p:cNvSpPr/>
                  <p:nvPr/>
                </p:nvSpPr>
                <p:spPr>
                  <a:xfrm>
                    <a:off x="5463717" y="325704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2" name="Graphic 200">
                  <a:extLst>
                    <a:ext uri="{FF2B5EF4-FFF2-40B4-BE49-F238E27FC236}">
                      <a16:creationId xmlns:a16="http://schemas.microsoft.com/office/drawing/2014/main" id="{47184630-BD35-2863-3BFF-669DC7DE78AD}"/>
                    </a:ext>
                  </a:extLst>
                </p:cNvPr>
                <p:cNvGrpSpPr/>
                <p:nvPr/>
              </p:nvGrpSpPr>
              <p:grpSpPr>
                <a:xfrm>
                  <a:off x="5443386" y="3207930"/>
                  <a:ext cx="54605" cy="54605"/>
                  <a:chOff x="5443386" y="3207930"/>
                  <a:chExt cx="54605" cy="54605"/>
                </a:xfrm>
              </p:grpSpPr>
              <p:sp>
                <p:nvSpPr>
                  <p:cNvPr id="262" name="Freeform: Shape 510">
                    <a:extLst>
                      <a:ext uri="{FF2B5EF4-FFF2-40B4-BE49-F238E27FC236}">
                        <a16:creationId xmlns:a16="http://schemas.microsoft.com/office/drawing/2014/main" id="{0BC957EA-17AE-6E8F-51D7-1176FCC85048}"/>
                      </a:ext>
                    </a:extLst>
                  </p:cNvPr>
                  <p:cNvSpPr/>
                  <p:nvPr/>
                </p:nvSpPr>
                <p:spPr>
                  <a:xfrm>
                    <a:off x="5470655" y="3207930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" name="Freeform: Shape 511">
                    <a:extLst>
                      <a:ext uri="{FF2B5EF4-FFF2-40B4-BE49-F238E27FC236}">
                        <a16:creationId xmlns:a16="http://schemas.microsoft.com/office/drawing/2014/main" id="{363CEB11-B53E-F019-8A87-6E19E0ACFBA5}"/>
                      </a:ext>
                    </a:extLst>
                  </p:cNvPr>
                  <p:cNvSpPr/>
                  <p:nvPr/>
                </p:nvSpPr>
                <p:spPr>
                  <a:xfrm>
                    <a:off x="5443386" y="3235199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" name="Graphic 200">
                  <a:extLst>
                    <a:ext uri="{FF2B5EF4-FFF2-40B4-BE49-F238E27FC236}">
                      <a16:creationId xmlns:a16="http://schemas.microsoft.com/office/drawing/2014/main" id="{EBA6B868-B12E-39E7-4DF7-634891F3BFD8}"/>
                    </a:ext>
                  </a:extLst>
                </p:cNvPr>
                <p:cNvGrpSpPr/>
                <p:nvPr/>
              </p:nvGrpSpPr>
              <p:grpSpPr>
                <a:xfrm>
                  <a:off x="5416049" y="3186019"/>
                  <a:ext cx="54605" cy="54605"/>
                  <a:chOff x="5416049" y="3186019"/>
                  <a:chExt cx="54605" cy="54605"/>
                </a:xfrm>
              </p:grpSpPr>
              <p:sp>
                <p:nvSpPr>
                  <p:cNvPr id="260" name="Freeform: Shape 513">
                    <a:extLst>
                      <a:ext uri="{FF2B5EF4-FFF2-40B4-BE49-F238E27FC236}">
                        <a16:creationId xmlns:a16="http://schemas.microsoft.com/office/drawing/2014/main" id="{553E6359-CE36-AB19-D2AE-2CC0BA4800E5}"/>
                      </a:ext>
                    </a:extLst>
                  </p:cNvPr>
                  <p:cNvSpPr/>
                  <p:nvPr/>
                </p:nvSpPr>
                <p:spPr>
                  <a:xfrm>
                    <a:off x="5443386" y="318601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Freeform: Shape 514">
                    <a:extLst>
                      <a:ext uri="{FF2B5EF4-FFF2-40B4-BE49-F238E27FC236}">
                        <a16:creationId xmlns:a16="http://schemas.microsoft.com/office/drawing/2014/main" id="{A7535DA1-23E1-B1CB-3E91-BC591897CBF8}"/>
                      </a:ext>
                    </a:extLst>
                  </p:cNvPr>
                  <p:cNvSpPr/>
                  <p:nvPr/>
                </p:nvSpPr>
                <p:spPr>
                  <a:xfrm>
                    <a:off x="5416049" y="321328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4" name="Graphic 200">
                  <a:extLst>
                    <a:ext uri="{FF2B5EF4-FFF2-40B4-BE49-F238E27FC236}">
                      <a16:creationId xmlns:a16="http://schemas.microsoft.com/office/drawing/2014/main" id="{EB785B3E-2B58-AC5A-F7CF-2AEEFF1738A1}"/>
                    </a:ext>
                  </a:extLst>
                </p:cNvPr>
                <p:cNvGrpSpPr/>
                <p:nvPr/>
              </p:nvGrpSpPr>
              <p:grpSpPr>
                <a:xfrm>
                  <a:off x="5376554" y="3186019"/>
                  <a:ext cx="54605" cy="54605"/>
                  <a:chOff x="5376554" y="3186019"/>
                  <a:chExt cx="54605" cy="54605"/>
                </a:xfrm>
              </p:grpSpPr>
              <p:sp>
                <p:nvSpPr>
                  <p:cNvPr id="258" name="Freeform: Shape 516">
                    <a:extLst>
                      <a:ext uri="{FF2B5EF4-FFF2-40B4-BE49-F238E27FC236}">
                        <a16:creationId xmlns:a16="http://schemas.microsoft.com/office/drawing/2014/main" id="{5582228C-62E1-EC95-B193-4976ECDB7DC8}"/>
                      </a:ext>
                    </a:extLst>
                  </p:cNvPr>
                  <p:cNvSpPr/>
                  <p:nvPr/>
                </p:nvSpPr>
                <p:spPr>
                  <a:xfrm>
                    <a:off x="5403891" y="318601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" name="Freeform: Shape 517">
                    <a:extLst>
                      <a:ext uri="{FF2B5EF4-FFF2-40B4-BE49-F238E27FC236}">
                        <a16:creationId xmlns:a16="http://schemas.microsoft.com/office/drawing/2014/main" id="{2FBB8C6B-E87A-E583-CC47-1DEF60BBFC36}"/>
                      </a:ext>
                    </a:extLst>
                  </p:cNvPr>
                  <p:cNvSpPr/>
                  <p:nvPr/>
                </p:nvSpPr>
                <p:spPr>
                  <a:xfrm>
                    <a:off x="5376554" y="321328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5" name="Graphic 200">
                  <a:extLst>
                    <a:ext uri="{FF2B5EF4-FFF2-40B4-BE49-F238E27FC236}">
                      <a16:creationId xmlns:a16="http://schemas.microsoft.com/office/drawing/2014/main" id="{6BA7BC16-3E2D-984B-9D9C-34CBA00A9CE6}"/>
                    </a:ext>
                  </a:extLst>
                </p:cNvPr>
                <p:cNvGrpSpPr/>
                <p:nvPr/>
              </p:nvGrpSpPr>
              <p:grpSpPr>
                <a:xfrm>
                  <a:off x="5349285" y="3162391"/>
                  <a:ext cx="54605" cy="54605"/>
                  <a:chOff x="5349285" y="3162391"/>
                  <a:chExt cx="54605" cy="54605"/>
                </a:xfrm>
              </p:grpSpPr>
              <p:sp>
                <p:nvSpPr>
                  <p:cNvPr id="256" name="Freeform: Shape 519">
                    <a:extLst>
                      <a:ext uri="{FF2B5EF4-FFF2-40B4-BE49-F238E27FC236}">
                        <a16:creationId xmlns:a16="http://schemas.microsoft.com/office/drawing/2014/main" id="{6FE9F5A9-D904-C26B-7A41-FC1E6EDBED72}"/>
                      </a:ext>
                    </a:extLst>
                  </p:cNvPr>
                  <p:cNvSpPr/>
                  <p:nvPr/>
                </p:nvSpPr>
                <p:spPr>
                  <a:xfrm>
                    <a:off x="5376554" y="3162391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Freeform: Shape 520">
                    <a:extLst>
                      <a:ext uri="{FF2B5EF4-FFF2-40B4-BE49-F238E27FC236}">
                        <a16:creationId xmlns:a16="http://schemas.microsoft.com/office/drawing/2014/main" id="{BE4D090C-C94F-BCA9-C911-C3DBF4AA6A5A}"/>
                      </a:ext>
                    </a:extLst>
                  </p:cNvPr>
                  <p:cNvSpPr/>
                  <p:nvPr/>
                </p:nvSpPr>
                <p:spPr>
                  <a:xfrm>
                    <a:off x="5349285" y="3189659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6" name="Graphic 200">
                  <a:extLst>
                    <a:ext uri="{FF2B5EF4-FFF2-40B4-BE49-F238E27FC236}">
                      <a16:creationId xmlns:a16="http://schemas.microsoft.com/office/drawing/2014/main" id="{14453D0C-0991-502A-1724-34E96AD05083}"/>
                    </a:ext>
                  </a:extLst>
                </p:cNvPr>
                <p:cNvGrpSpPr/>
                <p:nvPr/>
              </p:nvGrpSpPr>
              <p:grpSpPr>
                <a:xfrm>
                  <a:off x="5304639" y="3123033"/>
                  <a:ext cx="54605" cy="54605"/>
                  <a:chOff x="5304639" y="3123033"/>
                  <a:chExt cx="54605" cy="54605"/>
                </a:xfrm>
              </p:grpSpPr>
              <p:sp>
                <p:nvSpPr>
                  <p:cNvPr id="254" name="Freeform: Shape 522">
                    <a:extLst>
                      <a:ext uri="{FF2B5EF4-FFF2-40B4-BE49-F238E27FC236}">
                        <a16:creationId xmlns:a16="http://schemas.microsoft.com/office/drawing/2014/main" id="{60DEFDDF-B88C-2520-CD4F-FE55FA928862}"/>
                      </a:ext>
                    </a:extLst>
                  </p:cNvPr>
                  <p:cNvSpPr/>
                  <p:nvPr/>
                </p:nvSpPr>
                <p:spPr>
                  <a:xfrm>
                    <a:off x="5331976" y="3123033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Freeform: Shape 523">
                    <a:extLst>
                      <a:ext uri="{FF2B5EF4-FFF2-40B4-BE49-F238E27FC236}">
                        <a16:creationId xmlns:a16="http://schemas.microsoft.com/office/drawing/2014/main" id="{F9E200CB-323F-CF9F-0F06-DA1745A7B571}"/>
                      </a:ext>
                    </a:extLst>
                  </p:cNvPr>
                  <p:cNvSpPr/>
                  <p:nvPr/>
                </p:nvSpPr>
                <p:spPr>
                  <a:xfrm>
                    <a:off x="5304639" y="3150302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7" name="Graphic 200">
                  <a:extLst>
                    <a:ext uri="{FF2B5EF4-FFF2-40B4-BE49-F238E27FC236}">
                      <a16:creationId xmlns:a16="http://schemas.microsoft.com/office/drawing/2014/main" id="{46D8033B-0F41-6DC2-923C-53B1C2743010}"/>
                    </a:ext>
                  </a:extLst>
                </p:cNvPr>
                <p:cNvGrpSpPr/>
                <p:nvPr/>
              </p:nvGrpSpPr>
              <p:grpSpPr>
                <a:xfrm>
                  <a:off x="5311233" y="3123033"/>
                  <a:ext cx="54537" cy="54605"/>
                  <a:chOff x="5311233" y="3123033"/>
                  <a:chExt cx="54537" cy="54605"/>
                </a:xfrm>
              </p:grpSpPr>
              <p:sp>
                <p:nvSpPr>
                  <p:cNvPr id="252" name="Freeform: Shape 525">
                    <a:extLst>
                      <a:ext uri="{FF2B5EF4-FFF2-40B4-BE49-F238E27FC236}">
                        <a16:creationId xmlns:a16="http://schemas.microsoft.com/office/drawing/2014/main" id="{8A94CE46-61FB-2646-9BAA-6659CA4FBE89}"/>
                      </a:ext>
                    </a:extLst>
                  </p:cNvPr>
                  <p:cNvSpPr/>
                  <p:nvPr/>
                </p:nvSpPr>
                <p:spPr>
                  <a:xfrm>
                    <a:off x="5338501" y="3123033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" name="Freeform: Shape 526">
                    <a:extLst>
                      <a:ext uri="{FF2B5EF4-FFF2-40B4-BE49-F238E27FC236}">
                        <a16:creationId xmlns:a16="http://schemas.microsoft.com/office/drawing/2014/main" id="{06296008-9E2D-3D42-B5E8-2FF50577B762}"/>
                      </a:ext>
                    </a:extLst>
                  </p:cNvPr>
                  <p:cNvSpPr/>
                  <p:nvPr/>
                </p:nvSpPr>
                <p:spPr>
                  <a:xfrm>
                    <a:off x="5311233" y="3150302"/>
                    <a:ext cx="54537" cy="6868"/>
                  </a:xfrm>
                  <a:custGeom>
                    <a:avLst/>
                    <a:gdLst>
                      <a:gd name="connsiteX0" fmla="*/ 54537 w 54537"/>
                      <a:gd name="connsiteY0" fmla="*/ 0 h 6868"/>
                      <a:gd name="connsiteX1" fmla="*/ 0 w 54537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37" h="6868">
                        <a:moveTo>
                          <a:pt x="5453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8" name="Graphic 200">
                  <a:extLst>
                    <a:ext uri="{FF2B5EF4-FFF2-40B4-BE49-F238E27FC236}">
                      <a16:creationId xmlns:a16="http://schemas.microsoft.com/office/drawing/2014/main" id="{C1E8EE1B-04BA-3D54-AE86-B2F5418B9BC3}"/>
                    </a:ext>
                  </a:extLst>
                </p:cNvPr>
                <p:cNvGrpSpPr/>
                <p:nvPr/>
              </p:nvGrpSpPr>
              <p:grpSpPr>
                <a:xfrm>
                  <a:off x="5277370" y="3101878"/>
                  <a:ext cx="54605" cy="54605"/>
                  <a:chOff x="5277370" y="3101878"/>
                  <a:chExt cx="54605" cy="54605"/>
                </a:xfrm>
              </p:grpSpPr>
              <p:sp>
                <p:nvSpPr>
                  <p:cNvPr id="250" name="Freeform: Shape 528">
                    <a:extLst>
                      <a:ext uri="{FF2B5EF4-FFF2-40B4-BE49-F238E27FC236}">
                        <a16:creationId xmlns:a16="http://schemas.microsoft.com/office/drawing/2014/main" id="{9A307CFE-74DE-C9CD-C7B6-F399294B1E67}"/>
                      </a:ext>
                    </a:extLst>
                  </p:cNvPr>
                  <p:cNvSpPr/>
                  <p:nvPr/>
                </p:nvSpPr>
                <p:spPr>
                  <a:xfrm>
                    <a:off x="5304639" y="310187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" name="Freeform: Shape 529">
                    <a:extLst>
                      <a:ext uri="{FF2B5EF4-FFF2-40B4-BE49-F238E27FC236}">
                        <a16:creationId xmlns:a16="http://schemas.microsoft.com/office/drawing/2014/main" id="{58098A82-5D04-0BE2-4E0B-6EC122E04D65}"/>
                      </a:ext>
                    </a:extLst>
                  </p:cNvPr>
                  <p:cNvSpPr/>
                  <p:nvPr/>
                </p:nvSpPr>
                <p:spPr>
                  <a:xfrm>
                    <a:off x="5277370" y="312921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9" name="Graphic 200">
                  <a:extLst>
                    <a:ext uri="{FF2B5EF4-FFF2-40B4-BE49-F238E27FC236}">
                      <a16:creationId xmlns:a16="http://schemas.microsoft.com/office/drawing/2014/main" id="{F20B8C82-55A6-5184-CD64-E0F0866ED34E}"/>
                    </a:ext>
                  </a:extLst>
                </p:cNvPr>
                <p:cNvGrpSpPr/>
                <p:nvPr/>
              </p:nvGrpSpPr>
              <p:grpSpPr>
                <a:xfrm>
                  <a:off x="5233754" y="3101878"/>
                  <a:ext cx="54605" cy="54605"/>
                  <a:chOff x="5233754" y="3101878"/>
                  <a:chExt cx="54605" cy="54605"/>
                </a:xfrm>
              </p:grpSpPr>
              <p:sp>
                <p:nvSpPr>
                  <p:cNvPr id="248" name="Freeform: Shape 531">
                    <a:extLst>
                      <a:ext uri="{FF2B5EF4-FFF2-40B4-BE49-F238E27FC236}">
                        <a16:creationId xmlns:a16="http://schemas.microsoft.com/office/drawing/2014/main" id="{5A96042F-4E6C-E4E0-FCE3-939C4ACA79FC}"/>
                      </a:ext>
                    </a:extLst>
                  </p:cNvPr>
                  <p:cNvSpPr/>
                  <p:nvPr/>
                </p:nvSpPr>
                <p:spPr>
                  <a:xfrm>
                    <a:off x="5261091" y="310187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" name="Freeform: Shape 532">
                    <a:extLst>
                      <a:ext uri="{FF2B5EF4-FFF2-40B4-BE49-F238E27FC236}">
                        <a16:creationId xmlns:a16="http://schemas.microsoft.com/office/drawing/2014/main" id="{9A01DB17-2B03-C09D-FCE0-DFB23C7C5851}"/>
                      </a:ext>
                    </a:extLst>
                  </p:cNvPr>
                  <p:cNvSpPr/>
                  <p:nvPr/>
                </p:nvSpPr>
                <p:spPr>
                  <a:xfrm>
                    <a:off x="5233754" y="312921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0" name="Graphic 200">
                  <a:extLst>
                    <a:ext uri="{FF2B5EF4-FFF2-40B4-BE49-F238E27FC236}">
                      <a16:creationId xmlns:a16="http://schemas.microsoft.com/office/drawing/2014/main" id="{B6C99DD6-15CA-895D-D39A-DBF17D3B742C}"/>
                    </a:ext>
                  </a:extLst>
                </p:cNvPr>
                <p:cNvGrpSpPr/>
                <p:nvPr/>
              </p:nvGrpSpPr>
              <p:grpSpPr>
                <a:xfrm>
                  <a:off x="5216445" y="3101878"/>
                  <a:ext cx="54605" cy="54605"/>
                  <a:chOff x="5216445" y="3101878"/>
                  <a:chExt cx="54605" cy="54605"/>
                </a:xfrm>
              </p:grpSpPr>
              <p:sp>
                <p:nvSpPr>
                  <p:cNvPr id="246" name="Freeform: Shape 534">
                    <a:extLst>
                      <a:ext uri="{FF2B5EF4-FFF2-40B4-BE49-F238E27FC236}">
                        <a16:creationId xmlns:a16="http://schemas.microsoft.com/office/drawing/2014/main" id="{911CACC4-DBF7-9927-9510-4A8E0516C6FE}"/>
                      </a:ext>
                    </a:extLst>
                  </p:cNvPr>
                  <p:cNvSpPr/>
                  <p:nvPr/>
                </p:nvSpPr>
                <p:spPr>
                  <a:xfrm>
                    <a:off x="5243713" y="3101878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" name="Freeform: Shape 535">
                    <a:extLst>
                      <a:ext uri="{FF2B5EF4-FFF2-40B4-BE49-F238E27FC236}">
                        <a16:creationId xmlns:a16="http://schemas.microsoft.com/office/drawing/2014/main" id="{96EE1F45-3280-3DF1-9188-299AE848EBCA}"/>
                      </a:ext>
                    </a:extLst>
                  </p:cNvPr>
                  <p:cNvSpPr/>
                  <p:nvPr/>
                </p:nvSpPr>
                <p:spPr>
                  <a:xfrm>
                    <a:off x="5216445" y="312921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1" name="Graphic 200">
                  <a:extLst>
                    <a:ext uri="{FF2B5EF4-FFF2-40B4-BE49-F238E27FC236}">
                      <a16:creationId xmlns:a16="http://schemas.microsoft.com/office/drawing/2014/main" id="{67992DD2-DE1F-23C6-5B73-0A21AF1E6AB2}"/>
                    </a:ext>
                  </a:extLst>
                </p:cNvPr>
                <p:cNvGrpSpPr/>
                <p:nvPr/>
              </p:nvGrpSpPr>
              <p:grpSpPr>
                <a:xfrm>
                  <a:off x="5163144" y="3040334"/>
                  <a:ext cx="54605" cy="54605"/>
                  <a:chOff x="5163144" y="3040334"/>
                  <a:chExt cx="54605" cy="54605"/>
                </a:xfrm>
              </p:grpSpPr>
              <p:sp>
                <p:nvSpPr>
                  <p:cNvPr id="244" name="Freeform: Shape 537">
                    <a:extLst>
                      <a:ext uri="{FF2B5EF4-FFF2-40B4-BE49-F238E27FC236}">
                        <a16:creationId xmlns:a16="http://schemas.microsoft.com/office/drawing/2014/main" id="{57A2DBEB-189C-87EA-C4CA-8BF1EA8FDF38}"/>
                      </a:ext>
                    </a:extLst>
                  </p:cNvPr>
                  <p:cNvSpPr/>
                  <p:nvPr/>
                </p:nvSpPr>
                <p:spPr>
                  <a:xfrm>
                    <a:off x="5190481" y="30403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Freeform: Shape 538">
                    <a:extLst>
                      <a:ext uri="{FF2B5EF4-FFF2-40B4-BE49-F238E27FC236}">
                        <a16:creationId xmlns:a16="http://schemas.microsoft.com/office/drawing/2014/main" id="{445CE4EF-7527-3AC4-688F-1FB524DF2657}"/>
                      </a:ext>
                    </a:extLst>
                  </p:cNvPr>
                  <p:cNvSpPr/>
                  <p:nvPr/>
                </p:nvSpPr>
                <p:spPr>
                  <a:xfrm>
                    <a:off x="5163144" y="306760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2" name="Graphic 200">
                  <a:extLst>
                    <a:ext uri="{FF2B5EF4-FFF2-40B4-BE49-F238E27FC236}">
                      <a16:creationId xmlns:a16="http://schemas.microsoft.com/office/drawing/2014/main" id="{08C525A4-FE66-49EA-C9A2-344ECA4E69D3}"/>
                    </a:ext>
                  </a:extLst>
                </p:cNvPr>
                <p:cNvGrpSpPr/>
                <p:nvPr/>
              </p:nvGrpSpPr>
              <p:grpSpPr>
                <a:xfrm>
                  <a:off x="5118291" y="3040334"/>
                  <a:ext cx="54605" cy="54605"/>
                  <a:chOff x="5118291" y="3040334"/>
                  <a:chExt cx="54605" cy="54605"/>
                </a:xfrm>
              </p:grpSpPr>
              <p:sp>
                <p:nvSpPr>
                  <p:cNvPr id="242" name="Freeform: Shape 540">
                    <a:extLst>
                      <a:ext uri="{FF2B5EF4-FFF2-40B4-BE49-F238E27FC236}">
                        <a16:creationId xmlns:a16="http://schemas.microsoft.com/office/drawing/2014/main" id="{9CF1FA86-D1D3-2464-F326-F09EF5AD3B4C}"/>
                      </a:ext>
                    </a:extLst>
                  </p:cNvPr>
                  <p:cNvSpPr/>
                  <p:nvPr/>
                </p:nvSpPr>
                <p:spPr>
                  <a:xfrm>
                    <a:off x="5145560" y="30403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" name="Freeform: Shape 541">
                    <a:extLst>
                      <a:ext uri="{FF2B5EF4-FFF2-40B4-BE49-F238E27FC236}">
                        <a16:creationId xmlns:a16="http://schemas.microsoft.com/office/drawing/2014/main" id="{CDA4E0FC-CB02-7E3E-E9CC-845FC691D92F}"/>
                      </a:ext>
                    </a:extLst>
                  </p:cNvPr>
                  <p:cNvSpPr/>
                  <p:nvPr/>
                </p:nvSpPr>
                <p:spPr>
                  <a:xfrm>
                    <a:off x="5118291" y="306760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3" name="Graphic 200">
                  <a:extLst>
                    <a:ext uri="{FF2B5EF4-FFF2-40B4-BE49-F238E27FC236}">
                      <a16:creationId xmlns:a16="http://schemas.microsoft.com/office/drawing/2014/main" id="{9CFF7EDB-4EE1-B991-B00B-17EF670FA5D0}"/>
                    </a:ext>
                  </a:extLst>
                </p:cNvPr>
                <p:cNvGrpSpPr/>
                <p:nvPr/>
              </p:nvGrpSpPr>
              <p:grpSpPr>
                <a:xfrm>
                  <a:off x="5124817" y="3040334"/>
                  <a:ext cx="54605" cy="54605"/>
                  <a:chOff x="5124817" y="3040334"/>
                  <a:chExt cx="54605" cy="54605"/>
                </a:xfrm>
              </p:grpSpPr>
              <p:sp>
                <p:nvSpPr>
                  <p:cNvPr id="240" name="Freeform: Shape 543">
                    <a:extLst>
                      <a:ext uri="{FF2B5EF4-FFF2-40B4-BE49-F238E27FC236}">
                        <a16:creationId xmlns:a16="http://schemas.microsoft.com/office/drawing/2014/main" id="{3916F51C-12AE-286F-74CE-478E066DE1A6}"/>
                      </a:ext>
                    </a:extLst>
                  </p:cNvPr>
                  <p:cNvSpPr/>
                  <p:nvPr/>
                </p:nvSpPr>
                <p:spPr>
                  <a:xfrm>
                    <a:off x="5152154" y="30403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Freeform: Shape 544">
                    <a:extLst>
                      <a:ext uri="{FF2B5EF4-FFF2-40B4-BE49-F238E27FC236}">
                        <a16:creationId xmlns:a16="http://schemas.microsoft.com/office/drawing/2014/main" id="{EB0A3FD9-5EEC-68CD-FAB0-79AC5E0D8279}"/>
                      </a:ext>
                    </a:extLst>
                  </p:cNvPr>
                  <p:cNvSpPr/>
                  <p:nvPr/>
                </p:nvSpPr>
                <p:spPr>
                  <a:xfrm>
                    <a:off x="5124817" y="306760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4" name="Graphic 200">
                  <a:extLst>
                    <a:ext uri="{FF2B5EF4-FFF2-40B4-BE49-F238E27FC236}">
                      <a16:creationId xmlns:a16="http://schemas.microsoft.com/office/drawing/2014/main" id="{883DB3FC-A318-DBA5-CDA1-7F3346F4E192}"/>
                    </a:ext>
                  </a:extLst>
                </p:cNvPr>
                <p:cNvGrpSpPr/>
                <p:nvPr/>
              </p:nvGrpSpPr>
              <p:grpSpPr>
                <a:xfrm>
                  <a:off x="5106477" y="3040334"/>
                  <a:ext cx="54605" cy="54605"/>
                  <a:chOff x="5106477" y="3040334"/>
                  <a:chExt cx="54605" cy="54605"/>
                </a:xfrm>
              </p:grpSpPr>
              <p:sp>
                <p:nvSpPr>
                  <p:cNvPr id="238" name="Freeform: Shape 546">
                    <a:extLst>
                      <a:ext uri="{FF2B5EF4-FFF2-40B4-BE49-F238E27FC236}">
                        <a16:creationId xmlns:a16="http://schemas.microsoft.com/office/drawing/2014/main" id="{9F49B4C6-F9FD-4462-6AD1-EEB1AD2C2ACD}"/>
                      </a:ext>
                    </a:extLst>
                  </p:cNvPr>
                  <p:cNvSpPr/>
                  <p:nvPr/>
                </p:nvSpPr>
                <p:spPr>
                  <a:xfrm>
                    <a:off x="5133746" y="30403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" name="Freeform: Shape 547">
                    <a:extLst>
                      <a:ext uri="{FF2B5EF4-FFF2-40B4-BE49-F238E27FC236}">
                        <a16:creationId xmlns:a16="http://schemas.microsoft.com/office/drawing/2014/main" id="{630D47E9-CF59-1523-3502-68D6286A3BEF}"/>
                      </a:ext>
                    </a:extLst>
                  </p:cNvPr>
                  <p:cNvSpPr/>
                  <p:nvPr/>
                </p:nvSpPr>
                <p:spPr>
                  <a:xfrm>
                    <a:off x="5106477" y="306760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5" name="Graphic 200">
                  <a:extLst>
                    <a:ext uri="{FF2B5EF4-FFF2-40B4-BE49-F238E27FC236}">
                      <a16:creationId xmlns:a16="http://schemas.microsoft.com/office/drawing/2014/main" id="{D6848CF6-DB7B-ABB1-D4D8-66BAE9187D81}"/>
                    </a:ext>
                  </a:extLst>
                </p:cNvPr>
                <p:cNvGrpSpPr/>
                <p:nvPr/>
              </p:nvGrpSpPr>
              <p:grpSpPr>
                <a:xfrm>
                  <a:off x="5113003" y="3040334"/>
                  <a:ext cx="54605" cy="54605"/>
                  <a:chOff x="5113003" y="3040334"/>
                  <a:chExt cx="54605" cy="54605"/>
                </a:xfrm>
              </p:grpSpPr>
              <p:sp>
                <p:nvSpPr>
                  <p:cNvPr id="236" name="Freeform: Shape 549">
                    <a:extLst>
                      <a:ext uri="{FF2B5EF4-FFF2-40B4-BE49-F238E27FC236}">
                        <a16:creationId xmlns:a16="http://schemas.microsoft.com/office/drawing/2014/main" id="{B9FDC845-B74A-5FAE-E696-397F20704FC3}"/>
                      </a:ext>
                    </a:extLst>
                  </p:cNvPr>
                  <p:cNvSpPr/>
                  <p:nvPr/>
                </p:nvSpPr>
                <p:spPr>
                  <a:xfrm>
                    <a:off x="5140340" y="30403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Freeform: Shape 550">
                    <a:extLst>
                      <a:ext uri="{FF2B5EF4-FFF2-40B4-BE49-F238E27FC236}">
                        <a16:creationId xmlns:a16="http://schemas.microsoft.com/office/drawing/2014/main" id="{E60D1501-798C-F8C5-67CB-49905087A445}"/>
                      </a:ext>
                    </a:extLst>
                  </p:cNvPr>
                  <p:cNvSpPr/>
                  <p:nvPr/>
                </p:nvSpPr>
                <p:spPr>
                  <a:xfrm>
                    <a:off x="5113003" y="306760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raphic 200">
                  <a:extLst>
                    <a:ext uri="{FF2B5EF4-FFF2-40B4-BE49-F238E27FC236}">
                      <a16:creationId xmlns:a16="http://schemas.microsoft.com/office/drawing/2014/main" id="{0603ECD9-4BD8-F048-FB77-C4C018C75FF8}"/>
                    </a:ext>
                  </a:extLst>
                </p:cNvPr>
                <p:cNvGrpSpPr/>
                <p:nvPr/>
              </p:nvGrpSpPr>
              <p:grpSpPr>
                <a:xfrm>
                  <a:off x="5103180" y="3040334"/>
                  <a:ext cx="54605" cy="54605"/>
                  <a:chOff x="5103180" y="3040334"/>
                  <a:chExt cx="54605" cy="54605"/>
                </a:xfrm>
              </p:grpSpPr>
              <p:sp>
                <p:nvSpPr>
                  <p:cNvPr id="234" name="Freeform: Shape 552">
                    <a:extLst>
                      <a:ext uri="{FF2B5EF4-FFF2-40B4-BE49-F238E27FC236}">
                        <a16:creationId xmlns:a16="http://schemas.microsoft.com/office/drawing/2014/main" id="{37521CE1-DCFB-D01C-FE63-D1CA01CFE133}"/>
                      </a:ext>
                    </a:extLst>
                  </p:cNvPr>
                  <p:cNvSpPr/>
                  <p:nvPr/>
                </p:nvSpPr>
                <p:spPr>
                  <a:xfrm>
                    <a:off x="5130449" y="30403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Freeform: Shape 553">
                    <a:extLst>
                      <a:ext uri="{FF2B5EF4-FFF2-40B4-BE49-F238E27FC236}">
                        <a16:creationId xmlns:a16="http://schemas.microsoft.com/office/drawing/2014/main" id="{AAC3995A-011D-8A72-BF8E-08E6BD8105F8}"/>
                      </a:ext>
                    </a:extLst>
                  </p:cNvPr>
                  <p:cNvSpPr/>
                  <p:nvPr/>
                </p:nvSpPr>
                <p:spPr>
                  <a:xfrm>
                    <a:off x="5103180" y="306760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7" name="Graphic 200">
                  <a:extLst>
                    <a:ext uri="{FF2B5EF4-FFF2-40B4-BE49-F238E27FC236}">
                      <a16:creationId xmlns:a16="http://schemas.microsoft.com/office/drawing/2014/main" id="{04A790FC-4212-B5A0-668F-54F9816EBF5D}"/>
                    </a:ext>
                  </a:extLst>
                </p:cNvPr>
                <p:cNvGrpSpPr/>
                <p:nvPr/>
              </p:nvGrpSpPr>
              <p:grpSpPr>
                <a:xfrm>
                  <a:off x="5109706" y="3040334"/>
                  <a:ext cx="54605" cy="54605"/>
                  <a:chOff x="5109706" y="3040334"/>
                  <a:chExt cx="54605" cy="54605"/>
                </a:xfrm>
              </p:grpSpPr>
              <p:sp>
                <p:nvSpPr>
                  <p:cNvPr id="232" name="Freeform: Shape 555">
                    <a:extLst>
                      <a:ext uri="{FF2B5EF4-FFF2-40B4-BE49-F238E27FC236}">
                        <a16:creationId xmlns:a16="http://schemas.microsoft.com/office/drawing/2014/main" id="{0609F034-CEE8-DE9F-2CD6-97B896B1EB8C}"/>
                      </a:ext>
                    </a:extLst>
                  </p:cNvPr>
                  <p:cNvSpPr/>
                  <p:nvPr/>
                </p:nvSpPr>
                <p:spPr>
                  <a:xfrm>
                    <a:off x="5137043" y="30403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" name="Freeform: Shape 556">
                    <a:extLst>
                      <a:ext uri="{FF2B5EF4-FFF2-40B4-BE49-F238E27FC236}">
                        <a16:creationId xmlns:a16="http://schemas.microsoft.com/office/drawing/2014/main" id="{5BAF5EC3-E519-1EAA-CDD5-B6B45DB4F129}"/>
                      </a:ext>
                    </a:extLst>
                  </p:cNvPr>
                  <p:cNvSpPr/>
                  <p:nvPr/>
                </p:nvSpPr>
                <p:spPr>
                  <a:xfrm>
                    <a:off x="5109706" y="3067603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8" name="Graphic 200">
                  <a:extLst>
                    <a:ext uri="{FF2B5EF4-FFF2-40B4-BE49-F238E27FC236}">
                      <a16:creationId xmlns:a16="http://schemas.microsoft.com/office/drawing/2014/main" id="{BB3C0EF8-94D7-F7A6-C44C-CDC9A5225C33}"/>
                    </a:ext>
                  </a:extLst>
                </p:cNvPr>
                <p:cNvGrpSpPr/>
                <p:nvPr/>
              </p:nvGrpSpPr>
              <p:grpSpPr>
                <a:xfrm>
                  <a:off x="4880979" y="2856872"/>
                  <a:ext cx="54605" cy="54537"/>
                  <a:chOff x="4880979" y="2856872"/>
                  <a:chExt cx="54605" cy="54537"/>
                </a:xfrm>
              </p:grpSpPr>
              <p:sp>
                <p:nvSpPr>
                  <p:cNvPr id="230" name="Freeform: Shape 558">
                    <a:extLst>
                      <a:ext uri="{FF2B5EF4-FFF2-40B4-BE49-F238E27FC236}">
                        <a16:creationId xmlns:a16="http://schemas.microsoft.com/office/drawing/2014/main" id="{0A85BA5E-77DA-D0DD-AE00-D9D89D14332A}"/>
                      </a:ext>
                    </a:extLst>
                  </p:cNvPr>
                  <p:cNvSpPr/>
                  <p:nvPr/>
                </p:nvSpPr>
                <p:spPr>
                  <a:xfrm>
                    <a:off x="4908247" y="2856872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Freeform: Shape 559">
                    <a:extLst>
                      <a:ext uri="{FF2B5EF4-FFF2-40B4-BE49-F238E27FC236}">
                        <a16:creationId xmlns:a16="http://schemas.microsoft.com/office/drawing/2014/main" id="{81753E9F-C348-AD7A-6265-A73A11F79CC9}"/>
                      </a:ext>
                    </a:extLst>
                  </p:cNvPr>
                  <p:cNvSpPr/>
                  <p:nvPr/>
                </p:nvSpPr>
                <p:spPr>
                  <a:xfrm>
                    <a:off x="4880979" y="288414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9" name="Graphic 200">
                  <a:extLst>
                    <a:ext uri="{FF2B5EF4-FFF2-40B4-BE49-F238E27FC236}">
                      <a16:creationId xmlns:a16="http://schemas.microsoft.com/office/drawing/2014/main" id="{1C7F6D58-2BDD-95EC-375F-B2A288902860}"/>
                    </a:ext>
                  </a:extLst>
                </p:cNvPr>
                <p:cNvGrpSpPr/>
                <p:nvPr/>
              </p:nvGrpSpPr>
              <p:grpSpPr>
                <a:xfrm>
                  <a:off x="4887504" y="2856872"/>
                  <a:ext cx="54605" cy="54537"/>
                  <a:chOff x="4887504" y="2856872"/>
                  <a:chExt cx="54605" cy="54537"/>
                </a:xfrm>
              </p:grpSpPr>
              <p:sp>
                <p:nvSpPr>
                  <p:cNvPr id="228" name="Freeform: Shape 561">
                    <a:extLst>
                      <a:ext uri="{FF2B5EF4-FFF2-40B4-BE49-F238E27FC236}">
                        <a16:creationId xmlns:a16="http://schemas.microsoft.com/office/drawing/2014/main" id="{274B3544-68C4-04DC-64A5-E12E26F4AD8E}"/>
                      </a:ext>
                    </a:extLst>
                  </p:cNvPr>
                  <p:cNvSpPr/>
                  <p:nvPr/>
                </p:nvSpPr>
                <p:spPr>
                  <a:xfrm>
                    <a:off x="4914841" y="2856872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" name="Freeform: Shape 562">
                    <a:extLst>
                      <a:ext uri="{FF2B5EF4-FFF2-40B4-BE49-F238E27FC236}">
                        <a16:creationId xmlns:a16="http://schemas.microsoft.com/office/drawing/2014/main" id="{169DDE57-07AD-FA63-05AA-FA8B15D1ABDA}"/>
                      </a:ext>
                    </a:extLst>
                  </p:cNvPr>
                  <p:cNvSpPr/>
                  <p:nvPr/>
                </p:nvSpPr>
                <p:spPr>
                  <a:xfrm>
                    <a:off x="4887504" y="288414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raphic 200">
                  <a:extLst>
                    <a:ext uri="{FF2B5EF4-FFF2-40B4-BE49-F238E27FC236}">
                      <a16:creationId xmlns:a16="http://schemas.microsoft.com/office/drawing/2014/main" id="{3D5F87DB-93AC-C463-1FD9-B92DB585B03B}"/>
                    </a:ext>
                  </a:extLst>
                </p:cNvPr>
                <p:cNvGrpSpPr/>
                <p:nvPr/>
              </p:nvGrpSpPr>
              <p:grpSpPr>
                <a:xfrm>
                  <a:off x="4832967" y="2833999"/>
                  <a:ext cx="54537" cy="54605"/>
                  <a:chOff x="4832967" y="2833999"/>
                  <a:chExt cx="54537" cy="54605"/>
                </a:xfrm>
              </p:grpSpPr>
              <p:sp>
                <p:nvSpPr>
                  <p:cNvPr id="226" name="Freeform: Shape 564">
                    <a:extLst>
                      <a:ext uri="{FF2B5EF4-FFF2-40B4-BE49-F238E27FC236}">
                        <a16:creationId xmlns:a16="http://schemas.microsoft.com/office/drawing/2014/main" id="{C794D19F-9230-9B9B-73AF-CEC810C2931D}"/>
                      </a:ext>
                    </a:extLst>
                  </p:cNvPr>
                  <p:cNvSpPr/>
                  <p:nvPr/>
                </p:nvSpPr>
                <p:spPr>
                  <a:xfrm>
                    <a:off x="4860235" y="283399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" name="Freeform: Shape 565">
                    <a:extLst>
                      <a:ext uri="{FF2B5EF4-FFF2-40B4-BE49-F238E27FC236}">
                        <a16:creationId xmlns:a16="http://schemas.microsoft.com/office/drawing/2014/main" id="{1AE08FE4-D249-98E0-516E-A65141E75E09}"/>
                      </a:ext>
                    </a:extLst>
                  </p:cNvPr>
                  <p:cNvSpPr/>
                  <p:nvPr/>
                </p:nvSpPr>
                <p:spPr>
                  <a:xfrm>
                    <a:off x="4832967" y="2861337"/>
                    <a:ext cx="54537" cy="6868"/>
                  </a:xfrm>
                  <a:custGeom>
                    <a:avLst/>
                    <a:gdLst>
                      <a:gd name="connsiteX0" fmla="*/ 54537 w 54537"/>
                      <a:gd name="connsiteY0" fmla="*/ 0 h 6868"/>
                      <a:gd name="connsiteX1" fmla="*/ 0 w 54537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37" h="6868">
                        <a:moveTo>
                          <a:pt x="5453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1" name="Graphic 200">
                  <a:extLst>
                    <a:ext uri="{FF2B5EF4-FFF2-40B4-BE49-F238E27FC236}">
                      <a16:creationId xmlns:a16="http://schemas.microsoft.com/office/drawing/2014/main" id="{7F268527-474A-9A4C-6812-E7CC7E47F38D}"/>
                    </a:ext>
                  </a:extLst>
                </p:cNvPr>
                <p:cNvGrpSpPr/>
                <p:nvPr/>
              </p:nvGrpSpPr>
              <p:grpSpPr>
                <a:xfrm>
                  <a:off x="4818130" y="2833999"/>
                  <a:ext cx="54605" cy="54605"/>
                  <a:chOff x="4818130" y="2833999"/>
                  <a:chExt cx="54605" cy="54605"/>
                </a:xfrm>
              </p:grpSpPr>
              <p:sp>
                <p:nvSpPr>
                  <p:cNvPr id="224" name="Freeform: Shape 567">
                    <a:extLst>
                      <a:ext uri="{FF2B5EF4-FFF2-40B4-BE49-F238E27FC236}">
                        <a16:creationId xmlns:a16="http://schemas.microsoft.com/office/drawing/2014/main" id="{5B54C6E8-11A8-0587-3565-033EE5231759}"/>
                      </a:ext>
                    </a:extLst>
                  </p:cNvPr>
                  <p:cNvSpPr/>
                  <p:nvPr/>
                </p:nvSpPr>
                <p:spPr>
                  <a:xfrm>
                    <a:off x="4845399" y="283399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" name="Freeform: Shape 568">
                    <a:extLst>
                      <a:ext uri="{FF2B5EF4-FFF2-40B4-BE49-F238E27FC236}">
                        <a16:creationId xmlns:a16="http://schemas.microsoft.com/office/drawing/2014/main" id="{E0D6CF67-CCE2-3DC0-63B0-683321CF3FE9}"/>
                      </a:ext>
                    </a:extLst>
                  </p:cNvPr>
                  <p:cNvSpPr/>
                  <p:nvPr/>
                </p:nvSpPr>
                <p:spPr>
                  <a:xfrm>
                    <a:off x="4818130" y="286133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2" name="Graphic 200">
                  <a:extLst>
                    <a:ext uri="{FF2B5EF4-FFF2-40B4-BE49-F238E27FC236}">
                      <a16:creationId xmlns:a16="http://schemas.microsoft.com/office/drawing/2014/main" id="{411BE9ED-E0E2-8B9F-7750-605CAFEF1D7D}"/>
                    </a:ext>
                  </a:extLst>
                </p:cNvPr>
                <p:cNvGrpSpPr/>
                <p:nvPr/>
              </p:nvGrpSpPr>
              <p:grpSpPr>
                <a:xfrm>
                  <a:off x="4736187" y="2766686"/>
                  <a:ext cx="54605" cy="54605"/>
                  <a:chOff x="4736187" y="2766686"/>
                  <a:chExt cx="54605" cy="54605"/>
                </a:xfrm>
              </p:grpSpPr>
              <p:sp>
                <p:nvSpPr>
                  <p:cNvPr id="222" name="Freeform: Shape 570">
                    <a:extLst>
                      <a:ext uri="{FF2B5EF4-FFF2-40B4-BE49-F238E27FC236}">
                        <a16:creationId xmlns:a16="http://schemas.microsoft.com/office/drawing/2014/main" id="{C02A07BE-3711-7C00-907B-53824F9146F4}"/>
                      </a:ext>
                    </a:extLst>
                  </p:cNvPr>
                  <p:cNvSpPr/>
                  <p:nvPr/>
                </p:nvSpPr>
                <p:spPr>
                  <a:xfrm>
                    <a:off x="4763524" y="2766686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" name="Freeform: Shape 571">
                    <a:extLst>
                      <a:ext uri="{FF2B5EF4-FFF2-40B4-BE49-F238E27FC236}">
                        <a16:creationId xmlns:a16="http://schemas.microsoft.com/office/drawing/2014/main" id="{4C074E19-DC3D-3906-B304-E68D18BB7C94}"/>
                      </a:ext>
                    </a:extLst>
                  </p:cNvPr>
                  <p:cNvSpPr/>
                  <p:nvPr/>
                </p:nvSpPr>
                <p:spPr>
                  <a:xfrm>
                    <a:off x="4736187" y="279395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3" name="Graphic 200">
                  <a:extLst>
                    <a:ext uri="{FF2B5EF4-FFF2-40B4-BE49-F238E27FC236}">
                      <a16:creationId xmlns:a16="http://schemas.microsoft.com/office/drawing/2014/main" id="{5373626B-F888-405E-9FBD-0F7767E70901}"/>
                    </a:ext>
                  </a:extLst>
                </p:cNvPr>
                <p:cNvGrpSpPr/>
                <p:nvPr/>
              </p:nvGrpSpPr>
              <p:grpSpPr>
                <a:xfrm>
                  <a:off x="4842102" y="2856872"/>
                  <a:ext cx="54605" cy="54537"/>
                  <a:chOff x="4842102" y="2856872"/>
                  <a:chExt cx="54605" cy="54537"/>
                </a:xfrm>
              </p:grpSpPr>
              <p:sp>
                <p:nvSpPr>
                  <p:cNvPr id="220" name="Freeform: Shape 573">
                    <a:extLst>
                      <a:ext uri="{FF2B5EF4-FFF2-40B4-BE49-F238E27FC236}">
                        <a16:creationId xmlns:a16="http://schemas.microsoft.com/office/drawing/2014/main" id="{40209350-8BD0-5895-C9BF-01F2FBD43BF8}"/>
                      </a:ext>
                    </a:extLst>
                  </p:cNvPr>
                  <p:cNvSpPr/>
                  <p:nvPr/>
                </p:nvSpPr>
                <p:spPr>
                  <a:xfrm>
                    <a:off x="4869439" y="2856872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" name="Freeform: Shape 574">
                    <a:extLst>
                      <a:ext uri="{FF2B5EF4-FFF2-40B4-BE49-F238E27FC236}">
                        <a16:creationId xmlns:a16="http://schemas.microsoft.com/office/drawing/2014/main" id="{75B393BA-FA74-59C3-EBC1-A8C5FAC6705F}"/>
                      </a:ext>
                    </a:extLst>
                  </p:cNvPr>
                  <p:cNvSpPr/>
                  <p:nvPr/>
                </p:nvSpPr>
                <p:spPr>
                  <a:xfrm>
                    <a:off x="4842102" y="288414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4" name="Graphic 200">
                  <a:extLst>
                    <a:ext uri="{FF2B5EF4-FFF2-40B4-BE49-F238E27FC236}">
                      <a16:creationId xmlns:a16="http://schemas.microsoft.com/office/drawing/2014/main" id="{FFBB4FB7-F3CF-63AA-1556-623D70E80FCF}"/>
                    </a:ext>
                  </a:extLst>
                </p:cNvPr>
                <p:cNvGrpSpPr/>
                <p:nvPr/>
              </p:nvGrpSpPr>
              <p:grpSpPr>
                <a:xfrm>
                  <a:off x="4848696" y="2856872"/>
                  <a:ext cx="54605" cy="54537"/>
                  <a:chOff x="4848696" y="2856872"/>
                  <a:chExt cx="54605" cy="54537"/>
                </a:xfrm>
              </p:grpSpPr>
              <p:sp>
                <p:nvSpPr>
                  <p:cNvPr id="218" name="Freeform: Shape 576">
                    <a:extLst>
                      <a:ext uri="{FF2B5EF4-FFF2-40B4-BE49-F238E27FC236}">
                        <a16:creationId xmlns:a16="http://schemas.microsoft.com/office/drawing/2014/main" id="{08D5C96A-D3C0-1B3D-19F8-79148E85A269}"/>
                      </a:ext>
                    </a:extLst>
                  </p:cNvPr>
                  <p:cNvSpPr/>
                  <p:nvPr/>
                </p:nvSpPr>
                <p:spPr>
                  <a:xfrm>
                    <a:off x="4875964" y="2856872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" name="Freeform: Shape 577">
                    <a:extLst>
                      <a:ext uri="{FF2B5EF4-FFF2-40B4-BE49-F238E27FC236}">
                        <a16:creationId xmlns:a16="http://schemas.microsoft.com/office/drawing/2014/main" id="{4D69920F-B7DC-6075-B9CD-03AD41F28884}"/>
                      </a:ext>
                    </a:extLst>
                  </p:cNvPr>
                  <p:cNvSpPr/>
                  <p:nvPr/>
                </p:nvSpPr>
                <p:spPr>
                  <a:xfrm>
                    <a:off x="4848696" y="288414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5" name="Graphic 200">
                  <a:extLst>
                    <a:ext uri="{FF2B5EF4-FFF2-40B4-BE49-F238E27FC236}">
                      <a16:creationId xmlns:a16="http://schemas.microsoft.com/office/drawing/2014/main" id="{D08D0F00-BDA1-4A97-EFD0-63FCE0C30270}"/>
                    </a:ext>
                  </a:extLst>
                </p:cNvPr>
                <p:cNvGrpSpPr/>
                <p:nvPr/>
              </p:nvGrpSpPr>
              <p:grpSpPr>
                <a:xfrm>
                  <a:off x="4667569" y="2659604"/>
                  <a:ext cx="54605" cy="54605"/>
                  <a:chOff x="4667569" y="2659604"/>
                  <a:chExt cx="54605" cy="54605"/>
                </a:xfrm>
              </p:grpSpPr>
              <p:sp>
                <p:nvSpPr>
                  <p:cNvPr id="216" name="Freeform: Shape 579">
                    <a:extLst>
                      <a:ext uri="{FF2B5EF4-FFF2-40B4-BE49-F238E27FC236}">
                        <a16:creationId xmlns:a16="http://schemas.microsoft.com/office/drawing/2014/main" id="{1667D9F6-CF88-4E89-8CF0-E140F8500033}"/>
                      </a:ext>
                    </a:extLst>
                  </p:cNvPr>
                  <p:cNvSpPr/>
                  <p:nvPr/>
                </p:nvSpPr>
                <p:spPr>
                  <a:xfrm>
                    <a:off x="4694837" y="265960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" name="Freeform: Shape 580">
                    <a:extLst>
                      <a:ext uri="{FF2B5EF4-FFF2-40B4-BE49-F238E27FC236}">
                        <a16:creationId xmlns:a16="http://schemas.microsoft.com/office/drawing/2014/main" id="{ACB56E5B-E1A5-2EAA-650B-41CDB5935FE4}"/>
                      </a:ext>
                    </a:extLst>
                  </p:cNvPr>
                  <p:cNvSpPr/>
                  <p:nvPr/>
                </p:nvSpPr>
                <p:spPr>
                  <a:xfrm>
                    <a:off x="4667569" y="2686872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" name="Graphic 200">
                  <a:extLst>
                    <a:ext uri="{FF2B5EF4-FFF2-40B4-BE49-F238E27FC236}">
                      <a16:creationId xmlns:a16="http://schemas.microsoft.com/office/drawing/2014/main" id="{EE980412-EEFB-316C-B39A-2FB0A8AAB117}"/>
                    </a:ext>
                  </a:extLst>
                </p:cNvPr>
                <p:cNvGrpSpPr/>
                <p:nvPr/>
              </p:nvGrpSpPr>
              <p:grpSpPr>
                <a:xfrm>
                  <a:off x="4674094" y="2659604"/>
                  <a:ext cx="54605" cy="54605"/>
                  <a:chOff x="4674094" y="2659604"/>
                  <a:chExt cx="54605" cy="54605"/>
                </a:xfrm>
              </p:grpSpPr>
              <p:sp>
                <p:nvSpPr>
                  <p:cNvPr id="214" name="Freeform: Shape 582">
                    <a:extLst>
                      <a:ext uri="{FF2B5EF4-FFF2-40B4-BE49-F238E27FC236}">
                        <a16:creationId xmlns:a16="http://schemas.microsoft.com/office/drawing/2014/main" id="{AD119AE6-C60B-644B-28CB-901304331D16}"/>
                      </a:ext>
                    </a:extLst>
                  </p:cNvPr>
                  <p:cNvSpPr/>
                  <p:nvPr/>
                </p:nvSpPr>
                <p:spPr>
                  <a:xfrm>
                    <a:off x="4701431" y="265960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Freeform: Shape 583">
                    <a:extLst>
                      <a:ext uri="{FF2B5EF4-FFF2-40B4-BE49-F238E27FC236}">
                        <a16:creationId xmlns:a16="http://schemas.microsoft.com/office/drawing/2014/main" id="{F7086A32-61B0-F7E3-5229-892FD05C9F45}"/>
                      </a:ext>
                    </a:extLst>
                  </p:cNvPr>
                  <p:cNvSpPr/>
                  <p:nvPr/>
                </p:nvSpPr>
                <p:spPr>
                  <a:xfrm>
                    <a:off x="4674094" y="2686872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" name="Graphic 200">
                  <a:extLst>
                    <a:ext uri="{FF2B5EF4-FFF2-40B4-BE49-F238E27FC236}">
                      <a16:creationId xmlns:a16="http://schemas.microsoft.com/office/drawing/2014/main" id="{CD288005-B9F9-6013-719C-4A7701FB4B88}"/>
                    </a:ext>
                  </a:extLst>
                </p:cNvPr>
                <p:cNvGrpSpPr/>
                <p:nvPr/>
              </p:nvGrpSpPr>
              <p:grpSpPr>
                <a:xfrm>
                  <a:off x="4399828" y="2490634"/>
                  <a:ext cx="54605" cy="54605"/>
                  <a:chOff x="4399828" y="2490634"/>
                  <a:chExt cx="54605" cy="54605"/>
                </a:xfrm>
              </p:grpSpPr>
              <p:sp>
                <p:nvSpPr>
                  <p:cNvPr id="212" name="Freeform: Shape 585">
                    <a:extLst>
                      <a:ext uri="{FF2B5EF4-FFF2-40B4-BE49-F238E27FC236}">
                        <a16:creationId xmlns:a16="http://schemas.microsoft.com/office/drawing/2014/main" id="{1BA8A8E9-8DCD-7569-F420-7E274BB81699}"/>
                      </a:ext>
                    </a:extLst>
                  </p:cNvPr>
                  <p:cNvSpPr/>
                  <p:nvPr/>
                </p:nvSpPr>
                <p:spPr>
                  <a:xfrm>
                    <a:off x="4427096" y="24906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Freeform: Shape 586">
                    <a:extLst>
                      <a:ext uri="{FF2B5EF4-FFF2-40B4-BE49-F238E27FC236}">
                        <a16:creationId xmlns:a16="http://schemas.microsoft.com/office/drawing/2014/main" id="{571233BD-6A12-AD53-2CB0-66059077807C}"/>
                      </a:ext>
                    </a:extLst>
                  </p:cNvPr>
                  <p:cNvSpPr/>
                  <p:nvPr/>
                </p:nvSpPr>
                <p:spPr>
                  <a:xfrm>
                    <a:off x="4399828" y="251797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8" name="Graphic 200">
                  <a:extLst>
                    <a:ext uri="{FF2B5EF4-FFF2-40B4-BE49-F238E27FC236}">
                      <a16:creationId xmlns:a16="http://schemas.microsoft.com/office/drawing/2014/main" id="{587DCFFB-59AB-C3FD-E8D7-0D3ADE514418}"/>
                    </a:ext>
                  </a:extLst>
                </p:cNvPr>
                <p:cNvGrpSpPr/>
                <p:nvPr/>
              </p:nvGrpSpPr>
              <p:grpSpPr>
                <a:xfrm>
                  <a:off x="4406353" y="2490634"/>
                  <a:ext cx="54605" cy="54605"/>
                  <a:chOff x="4406353" y="2490634"/>
                  <a:chExt cx="54605" cy="54605"/>
                </a:xfrm>
              </p:grpSpPr>
              <p:sp>
                <p:nvSpPr>
                  <p:cNvPr id="210" name="Freeform: Shape 588">
                    <a:extLst>
                      <a:ext uri="{FF2B5EF4-FFF2-40B4-BE49-F238E27FC236}">
                        <a16:creationId xmlns:a16="http://schemas.microsoft.com/office/drawing/2014/main" id="{9BFB2542-B7F4-A77D-60A8-63084ACCD068}"/>
                      </a:ext>
                    </a:extLst>
                  </p:cNvPr>
                  <p:cNvSpPr/>
                  <p:nvPr/>
                </p:nvSpPr>
                <p:spPr>
                  <a:xfrm>
                    <a:off x="4433690" y="24906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" name="Freeform: Shape 589">
                    <a:extLst>
                      <a:ext uri="{FF2B5EF4-FFF2-40B4-BE49-F238E27FC236}">
                        <a16:creationId xmlns:a16="http://schemas.microsoft.com/office/drawing/2014/main" id="{1998F172-EABA-AF2F-854D-F32A495DDDA4}"/>
                      </a:ext>
                    </a:extLst>
                  </p:cNvPr>
                  <p:cNvSpPr/>
                  <p:nvPr/>
                </p:nvSpPr>
                <p:spPr>
                  <a:xfrm>
                    <a:off x="4406353" y="251797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9" name="Graphic 200">
                  <a:extLst>
                    <a:ext uri="{FF2B5EF4-FFF2-40B4-BE49-F238E27FC236}">
                      <a16:creationId xmlns:a16="http://schemas.microsoft.com/office/drawing/2014/main" id="{E2CDCBF7-85D8-60C7-1809-67A064A17C34}"/>
                    </a:ext>
                  </a:extLst>
                </p:cNvPr>
                <p:cNvGrpSpPr/>
                <p:nvPr/>
              </p:nvGrpSpPr>
              <p:grpSpPr>
                <a:xfrm>
                  <a:off x="4524494" y="2560489"/>
                  <a:ext cx="54605" cy="54605"/>
                  <a:chOff x="4524494" y="2560489"/>
                  <a:chExt cx="54605" cy="54605"/>
                </a:xfrm>
              </p:grpSpPr>
              <p:sp>
                <p:nvSpPr>
                  <p:cNvPr id="208" name="Freeform: Shape 591">
                    <a:extLst>
                      <a:ext uri="{FF2B5EF4-FFF2-40B4-BE49-F238E27FC236}">
                        <a16:creationId xmlns:a16="http://schemas.microsoft.com/office/drawing/2014/main" id="{1F4FEED8-82F6-04E0-8720-44D0FB7529FB}"/>
                      </a:ext>
                    </a:extLst>
                  </p:cNvPr>
                  <p:cNvSpPr/>
                  <p:nvPr/>
                </p:nvSpPr>
                <p:spPr>
                  <a:xfrm>
                    <a:off x="4551832" y="256048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" name="Freeform: Shape 592">
                    <a:extLst>
                      <a:ext uri="{FF2B5EF4-FFF2-40B4-BE49-F238E27FC236}">
                        <a16:creationId xmlns:a16="http://schemas.microsoft.com/office/drawing/2014/main" id="{D601D667-6AA8-1B2D-F595-C4683ADB894B}"/>
                      </a:ext>
                    </a:extLst>
                  </p:cNvPr>
                  <p:cNvSpPr/>
                  <p:nvPr/>
                </p:nvSpPr>
                <p:spPr>
                  <a:xfrm>
                    <a:off x="4524494" y="258775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0" name="Graphic 200">
                  <a:extLst>
                    <a:ext uri="{FF2B5EF4-FFF2-40B4-BE49-F238E27FC236}">
                      <a16:creationId xmlns:a16="http://schemas.microsoft.com/office/drawing/2014/main" id="{9A8E1123-914B-885E-2D3F-2E0163E11B36}"/>
                    </a:ext>
                  </a:extLst>
                </p:cNvPr>
                <p:cNvGrpSpPr/>
                <p:nvPr/>
              </p:nvGrpSpPr>
              <p:grpSpPr>
                <a:xfrm>
                  <a:off x="4575666" y="2575737"/>
                  <a:ext cx="54605" cy="54537"/>
                  <a:chOff x="4575666" y="2575737"/>
                  <a:chExt cx="54605" cy="54537"/>
                </a:xfrm>
              </p:grpSpPr>
              <p:sp>
                <p:nvSpPr>
                  <p:cNvPr id="206" name="Freeform: Shape 594">
                    <a:extLst>
                      <a:ext uri="{FF2B5EF4-FFF2-40B4-BE49-F238E27FC236}">
                        <a16:creationId xmlns:a16="http://schemas.microsoft.com/office/drawing/2014/main" id="{78909E49-D611-37A8-F4EF-0F56803506F5}"/>
                      </a:ext>
                    </a:extLst>
                  </p:cNvPr>
                  <p:cNvSpPr/>
                  <p:nvPr/>
                </p:nvSpPr>
                <p:spPr>
                  <a:xfrm>
                    <a:off x="4603003" y="2575737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" name="Freeform: Shape 595">
                    <a:extLst>
                      <a:ext uri="{FF2B5EF4-FFF2-40B4-BE49-F238E27FC236}">
                        <a16:creationId xmlns:a16="http://schemas.microsoft.com/office/drawing/2014/main" id="{71E39F7D-3728-4A4E-0480-656705E3ECDB}"/>
                      </a:ext>
                    </a:extLst>
                  </p:cNvPr>
                  <p:cNvSpPr/>
                  <p:nvPr/>
                </p:nvSpPr>
                <p:spPr>
                  <a:xfrm>
                    <a:off x="4575666" y="2603006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1" name="Graphic 200">
                  <a:extLst>
                    <a:ext uri="{FF2B5EF4-FFF2-40B4-BE49-F238E27FC236}">
                      <a16:creationId xmlns:a16="http://schemas.microsoft.com/office/drawing/2014/main" id="{B1FEC9AB-ABC0-7CE9-4886-F6E1B5DF618B}"/>
                    </a:ext>
                  </a:extLst>
                </p:cNvPr>
                <p:cNvGrpSpPr/>
                <p:nvPr/>
              </p:nvGrpSpPr>
              <p:grpSpPr>
                <a:xfrm>
                  <a:off x="4480397" y="2490634"/>
                  <a:ext cx="54605" cy="54605"/>
                  <a:chOff x="4480397" y="2490634"/>
                  <a:chExt cx="54605" cy="54605"/>
                </a:xfrm>
              </p:grpSpPr>
              <p:sp>
                <p:nvSpPr>
                  <p:cNvPr id="204" name="Freeform: Shape 597">
                    <a:extLst>
                      <a:ext uri="{FF2B5EF4-FFF2-40B4-BE49-F238E27FC236}">
                        <a16:creationId xmlns:a16="http://schemas.microsoft.com/office/drawing/2014/main" id="{7D6CC90C-A544-4477-CEF4-0753EFAAC1BF}"/>
                      </a:ext>
                    </a:extLst>
                  </p:cNvPr>
                  <p:cNvSpPr/>
                  <p:nvPr/>
                </p:nvSpPr>
                <p:spPr>
                  <a:xfrm>
                    <a:off x="4507735" y="24906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" name="Freeform: Shape 598">
                    <a:extLst>
                      <a:ext uri="{FF2B5EF4-FFF2-40B4-BE49-F238E27FC236}">
                        <a16:creationId xmlns:a16="http://schemas.microsoft.com/office/drawing/2014/main" id="{72F5726F-F22F-6997-218F-1965AD5861C8}"/>
                      </a:ext>
                    </a:extLst>
                  </p:cNvPr>
                  <p:cNvSpPr/>
                  <p:nvPr/>
                </p:nvSpPr>
                <p:spPr>
                  <a:xfrm>
                    <a:off x="4480397" y="251797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2" name="Graphic 200">
                  <a:extLst>
                    <a:ext uri="{FF2B5EF4-FFF2-40B4-BE49-F238E27FC236}">
                      <a16:creationId xmlns:a16="http://schemas.microsoft.com/office/drawing/2014/main" id="{6EB122B9-610A-3A96-1C8E-2108638EC117}"/>
                    </a:ext>
                  </a:extLst>
                </p:cNvPr>
                <p:cNvGrpSpPr/>
                <p:nvPr/>
              </p:nvGrpSpPr>
              <p:grpSpPr>
                <a:xfrm>
                  <a:off x="4448870" y="2490634"/>
                  <a:ext cx="54605" cy="54605"/>
                  <a:chOff x="4448870" y="2490634"/>
                  <a:chExt cx="54605" cy="54605"/>
                </a:xfrm>
              </p:grpSpPr>
              <p:sp>
                <p:nvSpPr>
                  <p:cNvPr id="202" name="Freeform: Shape 600">
                    <a:extLst>
                      <a:ext uri="{FF2B5EF4-FFF2-40B4-BE49-F238E27FC236}">
                        <a16:creationId xmlns:a16="http://schemas.microsoft.com/office/drawing/2014/main" id="{2242AF0F-803D-CCD5-A3F1-94757A388871}"/>
                      </a:ext>
                    </a:extLst>
                  </p:cNvPr>
                  <p:cNvSpPr/>
                  <p:nvPr/>
                </p:nvSpPr>
                <p:spPr>
                  <a:xfrm>
                    <a:off x="4476207" y="24906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" name="Freeform: Shape 601">
                    <a:extLst>
                      <a:ext uri="{FF2B5EF4-FFF2-40B4-BE49-F238E27FC236}">
                        <a16:creationId xmlns:a16="http://schemas.microsoft.com/office/drawing/2014/main" id="{5FEB2C30-04C0-CBB8-F058-213A7D07FA39}"/>
                      </a:ext>
                    </a:extLst>
                  </p:cNvPr>
                  <p:cNvSpPr/>
                  <p:nvPr/>
                </p:nvSpPr>
                <p:spPr>
                  <a:xfrm>
                    <a:off x="4448870" y="251797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3" name="Graphic 200">
                  <a:extLst>
                    <a:ext uri="{FF2B5EF4-FFF2-40B4-BE49-F238E27FC236}">
                      <a16:creationId xmlns:a16="http://schemas.microsoft.com/office/drawing/2014/main" id="{DC61E4C6-15EA-592F-71C0-DF2C401F84AB}"/>
                    </a:ext>
                  </a:extLst>
                </p:cNvPr>
                <p:cNvGrpSpPr/>
                <p:nvPr/>
              </p:nvGrpSpPr>
              <p:grpSpPr>
                <a:xfrm>
                  <a:off x="4353189" y="2423939"/>
                  <a:ext cx="54605" cy="54605"/>
                  <a:chOff x="4353189" y="2423939"/>
                  <a:chExt cx="54605" cy="54605"/>
                </a:xfrm>
              </p:grpSpPr>
              <p:sp>
                <p:nvSpPr>
                  <p:cNvPr id="200" name="Freeform: Shape 603">
                    <a:extLst>
                      <a:ext uri="{FF2B5EF4-FFF2-40B4-BE49-F238E27FC236}">
                        <a16:creationId xmlns:a16="http://schemas.microsoft.com/office/drawing/2014/main" id="{5FF59499-DE05-7B5F-5DDB-2857F11CC521}"/>
                      </a:ext>
                    </a:extLst>
                  </p:cNvPr>
                  <p:cNvSpPr/>
                  <p:nvPr/>
                </p:nvSpPr>
                <p:spPr>
                  <a:xfrm>
                    <a:off x="4380527" y="242393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Freeform: Shape 604">
                    <a:extLst>
                      <a:ext uri="{FF2B5EF4-FFF2-40B4-BE49-F238E27FC236}">
                        <a16:creationId xmlns:a16="http://schemas.microsoft.com/office/drawing/2014/main" id="{D129B441-123F-61A5-9768-05994A8A20B9}"/>
                      </a:ext>
                    </a:extLst>
                  </p:cNvPr>
                  <p:cNvSpPr/>
                  <p:nvPr/>
                </p:nvSpPr>
                <p:spPr>
                  <a:xfrm>
                    <a:off x="4353189" y="245120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" name="Graphic 200">
                  <a:extLst>
                    <a:ext uri="{FF2B5EF4-FFF2-40B4-BE49-F238E27FC236}">
                      <a16:creationId xmlns:a16="http://schemas.microsoft.com/office/drawing/2014/main" id="{9BA318A2-D4D8-AD8A-E42B-629465F35578}"/>
                    </a:ext>
                  </a:extLst>
                </p:cNvPr>
                <p:cNvGrpSpPr/>
                <p:nvPr/>
              </p:nvGrpSpPr>
              <p:grpSpPr>
                <a:xfrm>
                  <a:off x="4301674" y="2408759"/>
                  <a:ext cx="54537" cy="54605"/>
                  <a:chOff x="4301674" y="2408759"/>
                  <a:chExt cx="54537" cy="54605"/>
                </a:xfrm>
              </p:grpSpPr>
              <p:sp>
                <p:nvSpPr>
                  <p:cNvPr id="198" name="Freeform: Shape 606">
                    <a:extLst>
                      <a:ext uri="{FF2B5EF4-FFF2-40B4-BE49-F238E27FC236}">
                        <a16:creationId xmlns:a16="http://schemas.microsoft.com/office/drawing/2014/main" id="{B21E25CF-9DD2-0061-76BC-1B027787DDBA}"/>
                      </a:ext>
                    </a:extLst>
                  </p:cNvPr>
                  <p:cNvSpPr/>
                  <p:nvPr/>
                </p:nvSpPr>
                <p:spPr>
                  <a:xfrm>
                    <a:off x="4328943" y="240875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Freeform: Shape 607">
                    <a:extLst>
                      <a:ext uri="{FF2B5EF4-FFF2-40B4-BE49-F238E27FC236}">
                        <a16:creationId xmlns:a16="http://schemas.microsoft.com/office/drawing/2014/main" id="{5189536A-25B4-962E-E6BE-C97E6ECABB65}"/>
                      </a:ext>
                    </a:extLst>
                  </p:cNvPr>
                  <p:cNvSpPr/>
                  <p:nvPr/>
                </p:nvSpPr>
                <p:spPr>
                  <a:xfrm>
                    <a:off x="4301674" y="2436028"/>
                    <a:ext cx="54537" cy="6868"/>
                  </a:xfrm>
                  <a:custGeom>
                    <a:avLst/>
                    <a:gdLst>
                      <a:gd name="connsiteX0" fmla="*/ 54537 w 54537"/>
                      <a:gd name="connsiteY0" fmla="*/ 0 h 6868"/>
                      <a:gd name="connsiteX1" fmla="*/ 0 w 54537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37" h="6868">
                        <a:moveTo>
                          <a:pt x="5453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5" name="Graphic 200">
                  <a:extLst>
                    <a:ext uri="{FF2B5EF4-FFF2-40B4-BE49-F238E27FC236}">
                      <a16:creationId xmlns:a16="http://schemas.microsoft.com/office/drawing/2014/main" id="{02F1645B-969D-3336-77B7-8647F5459042}"/>
                    </a:ext>
                  </a:extLst>
                </p:cNvPr>
                <p:cNvGrpSpPr/>
                <p:nvPr/>
              </p:nvGrpSpPr>
              <p:grpSpPr>
                <a:xfrm>
                  <a:off x="4308200" y="2408759"/>
                  <a:ext cx="54605" cy="54605"/>
                  <a:chOff x="4308200" y="2408759"/>
                  <a:chExt cx="54605" cy="54605"/>
                </a:xfrm>
              </p:grpSpPr>
              <p:sp>
                <p:nvSpPr>
                  <p:cNvPr id="196" name="Freeform: Shape 609">
                    <a:extLst>
                      <a:ext uri="{FF2B5EF4-FFF2-40B4-BE49-F238E27FC236}">
                        <a16:creationId xmlns:a16="http://schemas.microsoft.com/office/drawing/2014/main" id="{ED29C6F9-CD32-9140-1CEB-B2C6589BCAE3}"/>
                      </a:ext>
                    </a:extLst>
                  </p:cNvPr>
                  <p:cNvSpPr/>
                  <p:nvPr/>
                </p:nvSpPr>
                <p:spPr>
                  <a:xfrm>
                    <a:off x="4335468" y="240875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Freeform: Shape 610">
                    <a:extLst>
                      <a:ext uri="{FF2B5EF4-FFF2-40B4-BE49-F238E27FC236}">
                        <a16:creationId xmlns:a16="http://schemas.microsoft.com/office/drawing/2014/main" id="{7EB3E0CD-8AAE-900A-1919-2F015F07A84B}"/>
                      </a:ext>
                    </a:extLst>
                  </p:cNvPr>
                  <p:cNvSpPr/>
                  <p:nvPr/>
                </p:nvSpPr>
                <p:spPr>
                  <a:xfrm>
                    <a:off x="4308200" y="243602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6" name="Graphic 200">
                  <a:extLst>
                    <a:ext uri="{FF2B5EF4-FFF2-40B4-BE49-F238E27FC236}">
                      <a16:creationId xmlns:a16="http://schemas.microsoft.com/office/drawing/2014/main" id="{850487FD-A2AF-2814-F0D7-0AD3120F81A2}"/>
                    </a:ext>
                  </a:extLst>
                </p:cNvPr>
                <p:cNvGrpSpPr/>
                <p:nvPr/>
              </p:nvGrpSpPr>
              <p:grpSpPr>
                <a:xfrm>
                  <a:off x="4315274" y="2408759"/>
                  <a:ext cx="54605" cy="54605"/>
                  <a:chOff x="4315274" y="2408759"/>
                  <a:chExt cx="54605" cy="54605"/>
                </a:xfrm>
              </p:grpSpPr>
              <p:sp>
                <p:nvSpPr>
                  <p:cNvPr id="194" name="Freeform: Shape 612">
                    <a:extLst>
                      <a:ext uri="{FF2B5EF4-FFF2-40B4-BE49-F238E27FC236}">
                        <a16:creationId xmlns:a16="http://schemas.microsoft.com/office/drawing/2014/main" id="{E2567C13-2247-CCAA-D21E-FC68FF278C9C}"/>
                      </a:ext>
                    </a:extLst>
                  </p:cNvPr>
                  <p:cNvSpPr/>
                  <p:nvPr/>
                </p:nvSpPr>
                <p:spPr>
                  <a:xfrm>
                    <a:off x="4342612" y="240875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" name="Freeform: Shape 613">
                    <a:extLst>
                      <a:ext uri="{FF2B5EF4-FFF2-40B4-BE49-F238E27FC236}">
                        <a16:creationId xmlns:a16="http://schemas.microsoft.com/office/drawing/2014/main" id="{5F793D33-165A-BE97-FD93-9C6BFC2F2210}"/>
                      </a:ext>
                    </a:extLst>
                  </p:cNvPr>
                  <p:cNvSpPr/>
                  <p:nvPr/>
                </p:nvSpPr>
                <p:spPr>
                  <a:xfrm>
                    <a:off x="4315274" y="243602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7" name="Graphic 200">
                  <a:extLst>
                    <a:ext uri="{FF2B5EF4-FFF2-40B4-BE49-F238E27FC236}">
                      <a16:creationId xmlns:a16="http://schemas.microsoft.com/office/drawing/2014/main" id="{49643995-AF35-ABE8-C730-A662BD59312D}"/>
                    </a:ext>
                  </a:extLst>
                </p:cNvPr>
                <p:cNvGrpSpPr/>
                <p:nvPr/>
              </p:nvGrpSpPr>
              <p:grpSpPr>
                <a:xfrm>
                  <a:off x="4321868" y="2408759"/>
                  <a:ext cx="54605" cy="54605"/>
                  <a:chOff x="4321868" y="2408759"/>
                  <a:chExt cx="54605" cy="54605"/>
                </a:xfrm>
              </p:grpSpPr>
              <p:sp>
                <p:nvSpPr>
                  <p:cNvPr id="192" name="Freeform: Shape 615">
                    <a:extLst>
                      <a:ext uri="{FF2B5EF4-FFF2-40B4-BE49-F238E27FC236}">
                        <a16:creationId xmlns:a16="http://schemas.microsoft.com/office/drawing/2014/main" id="{3A3A1E9B-5CBE-B706-5B17-744621AE9B20}"/>
                      </a:ext>
                    </a:extLst>
                  </p:cNvPr>
                  <p:cNvSpPr/>
                  <p:nvPr/>
                </p:nvSpPr>
                <p:spPr>
                  <a:xfrm>
                    <a:off x="4349137" y="240875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" name="Freeform: Shape 616">
                    <a:extLst>
                      <a:ext uri="{FF2B5EF4-FFF2-40B4-BE49-F238E27FC236}">
                        <a16:creationId xmlns:a16="http://schemas.microsoft.com/office/drawing/2014/main" id="{4C422CF2-F618-E65A-5BB4-894E7B06BBF0}"/>
                      </a:ext>
                    </a:extLst>
                  </p:cNvPr>
                  <p:cNvSpPr/>
                  <p:nvPr/>
                </p:nvSpPr>
                <p:spPr>
                  <a:xfrm>
                    <a:off x="4321868" y="243602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8" name="Graphic 200">
                  <a:extLst>
                    <a:ext uri="{FF2B5EF4-FFF2-40B4-BE49-F238E27FC236}">
                      <a16:creationId xmlns:a16="http://schemas.microsoft.com/office/drawing/2014/main" id="{20A6A7B3-FDC1-AB60-0D97-399F13AE23B9}"/>
                    </a:ext>
                  </a:extLst>
                </p:cNvPr>
                <p:cNvGrpSpPr/>
                <p:nvPr/>
              </p:nvGrpSpPr>
              <p:grpSpPr>
                <a:xfrm>
                  <a:off x="4349961" y="2423939"/>
                  <a:ext cx="54605" cy="54605"/>
                  <a:chOff x="4349961" y="2423939"/>
                  <a:chExt cx="54605" cy="54605"/>
                </a:xfrm>
              </p:grpSpPr>
              <p:sp>
                <p:nvSpPr>
                  <p:cNvPr id="190" name="Freeform: Shape 618">
                    <a:extLst>
                      <a:ext uri="{FF2B5EF4-FFF2-40B4-BE49-F238E27FC236}">
                        <a16:creationId xmlns:a16="http://schemas.microsoft.com/office/drawing/2014/main" id="{8B160769-26A5-90EA-A1BC-747F05B33AF2}"/>
                      </a:ext>
                    </a:extLst>
                  </p:cNvPr>
                  <p:cNvSpPr/>
                  <p:nvPr/>
                </p:nvSpPr>
                <p:spPr>
                  <a:xfrm>
                    <a:off x="4377230" y="242393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" name="Freeform: Shape 619">
                    <a:extLst>
                      <a:ext uri="{FF2B5EF4-FFF2-40B4-BE49-F238E27FC236}">
                        <a16:creationId xmlns:a16="http://schemas.microsoft.com/office/drawing/2014/main" id="{ACCD9C44-A4AB-BBD7-978C-8583C490B621}"/>
                      </a:ext>
                    </a:extLst>
                  </p:cNvPr>
                  <p:cNvSpPr/>
                  <p:nvPr/>
                </p:nvSpPr>
                <p:spPr>
                  <a:xfrm>
                    <a:off x="4349961" y="245120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9" name="Graphic 200">
                  <a:extLst>
                    <a:ext uri="{FF2B5EF4-FFF2-40B4-BE49-F238E27FC236}">
                      <a16:creationId xmlns:a16="http://schemas.microsoft.com/office/drawing/2014/main" id="{1A8DE916-C36C-673E-2C7F-2F8BBF01AF24}"/>
                    </a:ext>
                  </a:extLst>
                </p:cNvPr>
                <p:cNvGrpSpPr/>
                <p:nvPr/>
              </p:nvGrpSpPr>
              <p:grpSpPr>
                <a:xfrm>
                  <a:off x="4356486" y="2423939"/>
                  <a:ext cx="54605" cy="54605"/>
                  <a:chOff x="4356486" y="2423939"/>
                  <a:chExt cx="54605" cy="54605"/>
                </a:xfrm>
              </p:grpSpPr>
              <p:sp>
                <p:nvSpPr>
                  <p:cNvPr id="188" name="Freeform: Shape 621">
                    <a:extLst>
                      <a:ext uri="{FF2B5EF4-FFF2-40B4-BE49-F238E27FC236}">
                        <a16:creationId xmlns:a16="http://schemas.microsoft.com/office/drawing/2014/main" id="{29C7864F-17A8-A179-D535-AA7E1C2B215B}"/>
                      </a:ext>
                    </a:extLst>
                  </p:cNvPr>
                  <p:cNvSpPr/>
                  <p:nvPr/>
                </p:nvSpPr>
                <p:spPr>
                  <a:xfrm>
                    <a:off x="4383824" y="242393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9" name="Freeform: Shape 622">
                    <a:extLst>
                      <a:ext uri="{FF2B5EF4-FFF2-40B4-BE49-F238E27FC236}">
                        <a16:creationId xmlns:a16="http://schemas.microsoft.com/office/drawing/2014/main" id="{04A2CBFC-DC8D-D472-0EC1-46B268A93F42}"/>
                      </a:ext>
                    </a:extLst>
                  </p:cNvPr>
                  <p:cNvSpPr/>
                  <p:nvPr/>
                </p:nvSpPr>
                <p:spPr>
                  <a:xfrm>
                    <a:off x="4356486" y="245120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0" name="Graphic 200">
                  <a:extLst>
                    <a:ext uri="{FF2B5EF4-FFF2-40B4-BE49-F238E27FC236}">
                      <a16:creationId xmlns:a16="http://schemas.microsoft.com/office/drawing/2014/main" id="{98495838-9F4E-8B4F-501A-0C597E79D817}"/>
                    </a:ext>
                  </a:extLst>
                </p:cNvPr>
                <p:cNvGrpSpPr/>
                <p:nvPr/>
              </p:nvGrpSpPr>
              <p:grpSpPr>
                <a:xfrm>
                  <a:off x="4140466" y="2240614"/>
                  <a:ext cx="54605" cy="54605"/>
                  <a:chOff x="4140466" y="2240614"/>
                  <a:chExt cx="54605" cy="54605"/>
                </a:xfrm>
              </p:grpSpPr>
              <p:sp>
                <p:nvSpPr>
                  <p:cNvPr id="186" name="Freeform: Shape 624">
                    <a:extLst>
                      <a:ext uri="{FF2B5EF4-FFF2-40B4-BE49-F238E27FC236}">
                        <a16:creationId xmlns:a16="http://schemas.microsoft.com/office/drawing/2014/main" id="{3B70A366-FE92-4512-B7C0-C5B82FC4CF64}"/>
                      </a:ext>
                    </a:extLst>
                  </p:cNvPr>
                  <p:cNvSpPr/>
                  <p:nvPr/>
                </p:nvSpPr>
                <p:spPr>
                  <a:xfrm>
                    <a:off x="4167735" y="224061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7" name="Freeform: Shape 625">
                    <a:extLst>
                      <a:ext uri="{FF2B5EF4-FFF2-40B4-BE49-F238E27FC236}">
                        <a16:creationId xmlns:a16="http://schemas.microsoft.com/office/drawing/2014/main" id="{1770AC2A-4519-C9C9-3AE7-A1CC17569D9F}"/>
                      </a:ext>
                    </a:extLst>
                  </p:cNvPr>
                  <p:cNvSpPr/>
                  <p:nvPr/>
                </p:nvSpPr>
                <p:spPr>
                  <a:xfrm>
                    <a:off x="4140466" y="226795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1" name="Graphic 200">
                  <a:extLst>
                    <a:ext uri="{FF2B5EF4-FFF2-40B4-BE49-F238E27FC236}">
                      <a16:creationId xmlns:a16="http://schemas.microsoft.com/office/drawing/2014/main" id="{49310B1B-81BC-E4E0-AC42-21BE6F33CA80}"/>
                    </a:ext>
                  </a:extLst>
                </p:cNvPr>
                <p:cNvGrpSpPr/>
                <p:nvPr/>
              </p:nvGrpSpPr>
              <p:grpSpPr>
                <a:xfrm>
                  <a:off x="4147060" y="2240614"/>
                  <a:ext cx="54537" cy="54605"/>
                  <a:chOff x="4147060" y="2240614"/>
                  <a:chExt cx="54537" cy="54605"/>
                </a:xfrm>
              </p:grpSpPr>
              <p:sp>
                <p:nvSpPr>
                  <p:cNvPr id="184" name="Freeform: Shape 627">
                    <a:extLst>
                      <a:ext uri="{FF2B5EF4-FFF2-40B4-BE49-F238E27FC236}">
                        <a16:creationId xmlns:a16="http://schemas.microsoft.com/office/drawing/2014/main" id="{DC1AC3A2-6DA0-31AF-F058-460FF01FB6B2}"/>
                      </a:ext>
                    </a:extLst>
                  </p:cNvPr>
                  <p:cNvSpPr/>
                  <p:nvPr/>
                </p:nvSpPr>
                <p:spPr>
                  <a:xfrm>
                    <a:off x="4174329" y="224061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Freeform: Shape 628">
                    <a:extLst>
                      <a:ext uri="{FF2B5EF4-FFF2-40B4-BE49-F238E27FC236}">
                        <a16:creationId xmlns:a16="http://schemas.microsoft.com/office/drawing/2014/main" id="{96AE99BB-9201-0DC9-F668-3691BB940F76}"/>
                      </a:ext>
                    </a:extLst>
                  </p:cNvPr>
                  <p:cNvSpPr/>
                  <p:nvPr/>
                </p:nvSpPr>
                <p:spPr>
                  <a:xfrm>
                    <a:off x="4147060" y="2267951"/>
                    <a:ext cx="54537" cy="6868"/>
                  </a:xfrm>
                  <a:custGeom>
                    <a:avLst/>
                    <a:gdLst>
                      <a:gd name="connsiteX0" fmla="*/ 54537 w 54537"/>
                      <a:gd name="connsiteY0" fmla="*/ 0 h 6868"/>
                      <a:gd name="connsiteX1" fmla="*/ 0 w 54537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37" h="6868">
                        <a:moveTo>
                          <a:pt x="5453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" name="Graphic 200">
                  <a:extLst>
                    <a:ext uri="{FF2B5EF4-FFF2-40B4-BE49-F238E27FC236}">
                      <a16:creationId xmlns:a16="http://schemas.microsoft.com/office/drawing/2014/main" id="{11986AF7-7198-099C-DC49-2058A38EBABD}"/>
                    </a:ext>
                  </a:extLst>
                </p:cNvPr>
                <p:cNvGrpSpPr/>
                <p:nvPr/>
              </p:nvGrpSpPr>
              <p:grpSpPr>
                <a:xfrm>
                  <a:off x="3936742" y="2085863"/>
                  <a:ext cx="54605" cy="54605"/>
                  <a:chOff x="3936742" y="2085863"/>
                  <a:chExt cx="54605" cy="54605"/>
                </a:xfrm>
              </p:grpSpPr>
              <p:sp>
                <p:nvSpPr>
                  <p:cNvPr id="182" name="Freeform: Shape 630">
                    <a:extLst>
                      <a:ext uri="{FF2B5EF4-FFF2-40B4-BE49-F238E27FC236}">
                        <a16:creationId xmlns:a16="http://schemas.microsoft.com/office/drawing/2014/main" id="{DE867594-5692-F9E8-C0F4-A98051A24616}"/>
                      </a:ext>
                    </a:extLst>
                  </p:cNvPr>
                  <p:cNvSpPr/>
                  <p:nvPr/>
                </p:nvSpPr>
                <p:spPr>
                  <a:xfrm>
                    <a:off x="3964079" y="2085863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Freeform: Shape 631">
                    <a:extLst>
                      <a:ext uri="{FF2B5EF4-FFF2-40B4-BE49-F238E27FC236}">
                        <a16:creationId xmlns:a16="http://schemas.microsoft.com/office/drawing/2014/main" id="{F9E15238-1039-9DBF-6546-9E096D0797FA}"/>
                      </a:ext>
                    </a:extLst>
                  </p:cNvPr>
                  <p:cNvSpPr/>
                  <p:nvPr/>
                </p:nvSpPr>
                <p:spPr>
                  <a:xfrm>
                    <a:off x="3936742" y="2113200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3" name="Graphic 200">
                  <a:extLst>
                    <a:ext uri="{FF2B5EF4-FFF2-40B4-BE49-F238E27FC236}">
                      <a16:creationId xmlns:a16="http://schemas.microsoft.com/office/drawing/2014/main" id="{24A708CD-8AA4-39A9-5EC9-48871D2EC663}"/>
                    </a:ext>
                  </a:extLst>
                </p:cNvPr>
                <p:cNvGrpSpPr/>
                <p:nvPr/>
              </p:nvGrpSpPr>
              <p:grpSpPr>
                <a:xfrm>
                  <a:off x="3943335" y="2085863"/>
                  <a:ext cx="54605" cy="54605"/>
                  <a:chOff x="3943335" y="2085863"/>
                  <a:chExt cx="54605" cy="54605"/>
                </a:xfrm>
              </p:grpSpPr>
              <p:sp>
                <p:nvSpPr>
                  <p:cNvPr id="180" name="Freeform: Shape 633">
                    <a:extLst>
                      <a:ext uri="{FF2B5EF4-FFF2-40B4-BE49-F238E27FC236}">
                        <a16:creationId xmlns:a16="http://schemas.microsoft.com/office/drawing/2014/main" id="{971ED456-024D-CC96-C4D4-815593680B24}"/>
                      </a:ext>
                    </a:extLst>
                  </p:cNvPr>
                  <p:cNvSpPr/>
                  <p:nvPr/>
                </p:nvSpPr>
                <p:spPr>
                  <a:xfrm>
                    <a:off x="3970604" y="2085863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" name="Freeform: Shape 634">
                    <a:extLst>
                      <a:ext uri="{FF2B5EF4-FFF2-40B4-BE49-F238E27FC236}">
                        <a16:creationId xmlns:a16="http://schemas.microsoft.com/office/drawing/2014/main" id="{718DE311-A2B0-430A-D65D-AEECD9A267C0}"/>
                      </a:ext>
                    </a:extLst>
                  </p:cNvPr>
                  <p:cNvSpPr/>
                  <p:nvPr/>
                </p:nvSpPr>
                <p:spPr>
                  <a:xfrm>
                    <a:off x="3943335" y="2113200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4" name="Graphic 200">
                  <a:extLst>
                    <a:ext uri="{FF2B5EF4-FFF2-40B4-BE49-F238E27FC236}">
                      <a16:creationId xmlns:a16="http://schemas.microsoft.com/office/drawing/2014/main" id="{746C4CA5-DDD5-94E0-559A-ECCFCF1297CD}"/>
                    </a:ext>
                  </a:extLst>
                </p:cNvPr>
                <p:cNvGrpSpPr/>
                <p:nvPr/>
              </p:nvGrpSpPr>
              <p:grpSpPr>
                <a:xfrm>
                  <a:off x="3866132" y="2029952"/>
                  <a:ext cx="54605" cy="54605"/>
                  <a:chOff x="3866132" y="2029952"/>
                  <a:chExt cx="54605" cy="54605"/>
                </a:xfrm>
              </p:grpSpPr>
              <p:sp>
                <p:nvSpPr>
                  <p:cNvPr id="178" name="Freeform: Shape 636">
                    <a:extLst>
                      <a:ext uri="{FF2B5EF4-FFF2-40B4-BE49-F238E27FC236}">
                        <a16:creationId xmlns:a16="http://schemas.microsoft.com/office/drawing/2014/main" id="{A8265F72-341E-AE06-9B35-2A3CE8A864CF}"/>
                      </a:ext>
                    </a:extLst>
                  </p:cNvPr>
                  <p:cNvSpPr/>
                  <p:nvPr/>
                </p:nvSpPr>
                <p:spPr>
                  <a:xfrm>
                    <a:off x="3893469" y="2029952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" name="Freeform: Shape 637">
                    <a:extLst>
                      <a:ext uri="{FF2B5EF4-FFF2-40B4-BE49-F238E27FC236}">
                        <a16:creationId xmlns:a16="http://schemas.microsoft.com/office/drawing/2014/main" id="{E438C9C4-8A38-4815-74FC-434AA4AB93B0}"/>
                      </a:ext>
                    </a:extLst>
                  </p:cNvPr>
                  <p:cNvSpPr/>
                  <p:nvPr/>
                </p:nvSpPr>
                <p:spPr>
                  <a:xfrm>
                    <a:off x="3866132" y="2057289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5" name="Graphic 200">
                  <a:extLst>
                    <a:ext uri="{FF2B5EF4-FFF2-40B4-BE49-F238E27FC236}">
                      <a16:creationId xmlns:a16="http://schemas.microsoft.com/office/drawing/2014/main" id="{2F3BC627-E0FC-C6D5-5D46-E0F96933F9D0}"/>
                    </a:ext>
                  </a:extLst>
                </p:cNvPr>
                <p:cNvGrpSpPr/>
                <p:nvPr/>
              </p:nvGrpSpPr>
              <p:grpSpPr>
                <a:xfrm>
                  <a:off x="3809465" y="1883099"/>
                  <a:ext cx="54605" cy="54605"/>
                  <a:chOff x="3809465" y="1883099"/>
                  <a:chExt cx="54605" cy="54605"/>
                </a:xfrm>
              </p:grpSpPr>
              <p:sp>
                <p:nvSpPr>
                  <p:cNvPr id="176" name="Freeform: Shape 639">
                    <a:extLst>
                      <a:ext uri="{FF2B5EF4-FFF2-40B4-BE49-F238E27FC236}">
                        <a16:creationId xmlns:a16="http://schemas.microsoft.com/office/drawing/2014/main" id="{47C7F48F-A5EC-90B0-9F67-42410D7CEAB4}"/>
                      </a:ext>
                    </a:extLst>
                  </p:cNvPr>
                  <p:cNvSpPr/>
                  <p:nvPr/>
                </p:nvSpPr>
                <p:spPr>
                  <a:xfrm>
                    <a:off x="3836734" y="188309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" name="Freeform: Shape 640">
                    <a:extLst>
                      <a:ext uri="{FF2B5EF4-FFF2-40B4-BE49-F238E27FC236}">
                        <a16:creationId xmlns:a16="http://schemas.microsoft.com/office/drawing/2014/main" id="{27CB3B04-6CBB-0EB5-57CB-18E7CCA00BFB}"/>
                      </a:ext>
                    </a:extLst>
                  </p:cNvPr>
                  <p:cNvSpPr/>
                  <p:nvPr/>
                </p:nvSpPr>
                <p:spPr>
                  <a:xfrm>
                    <a:off x="3809465" y="1910437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" name="Graphic 200">
                  <a:extLst>
                    <a:ext uri="{FF2B5EF4-FFF2-40B4-BE49-F238E27FC236}">
                      <a16:creationId xmlns:a16="http://schemas.microsoft.com/office/drawing/2014/main" id="{B56EA7F7-1D83-53C9-289F-6B4035A83FD9}"/>
                    </a:ext>
                  </a:extLst>
                </p:cNvPr>
                <p:cNvGrpSpPr/>
                <p:nvPr/>
              </p:nvGrpSpPr>
              <p:grpSpPr>
                <a:xfrm>
                  <a:off x="3848410" y="1989427"/>
                  <a:ext cx="54605" cy="54605"/>
                  <a:chOff x="3848410" y="1989427"/>
                  <a:chExt cx="54605" cy="54605"/>
                </a:xfrm>
              </p:grpSpPr>
              <p:sp>
                <p:nvSpPr>
                  <p:cNvPr id="174" name="Freeform: Shape 642">
                    <a:extLst>
                      <a:ext uri="{FF2B5EF4-FFF2-40B4-BE49-F238E27FC236}">
                        <a16:creationId xmlns:a16="http://schemas.microsoft.com/office/drawing/2014/main" id="{358F47B7-8E12-30E3-7E32-2C49FBF7A0D9}"/>
                      </a:ext>
                    </a:extLst>
                  </p:cNvPr>
                  <p:cNvSpPr/>
                  <p:nvPr/>
                </p:nvSpPr>
                <p:spPr>
                  <a:xfrm>
                    <a:off x="3875748" y="1989427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" name="Freeform: Shape 643">
                    <a:extLst>
                      <a:ext uri="{FF2B5EF4-FFF2-40B4-BE49-F238E27FC236}">
                        <a16:creationId xmlns:a16="http://schemas.microsoft.com/office/drawing/2014/main" id="{4CBB25DE-460C-8403-7216-60C38D015C7F}"/>
                      </a:ext>
                    </a:extLst>
                  </p:cNvPr>
                  <p:cNvSpPr/>
                  <p:nvPr/>
                </p:nvSpPr>
                <p:spPr>
                  <a:xfrm>
                    <a:off x="3848410" y="201669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7" name="Graphic 200">
                  <a:extLst>
                    <a:ext uri="{FF2B5EF4-FFF2-40B4-BE49-F238E27FC236}">
                      <a16:creationId xmlns:a16="http://schemas.microsoft.com/office/drawing/2014/main" id="{A232CBB2-F69E-5BD9-FC8A-FD6FFFA4DDEA}"/>
                    </a:ext>
                  </a:extLst>
                </p:cNvPr>
                <p:cNvGrpSpPr/>
                <p:nvPr/>
              </p:nvGrpSpPr>
              <p:grpSpPr>
                <a:xfrm>
                  <a:off x="3839412" y="1962089"/>
                  <a:ext cx="54537" cy="54605"/>
                  <a:chOff x="3839412" y="1962089"/>
                  <a:chExt cx="54537" cy="54605"/>
                </a:xfrm>
              </p:grpSpPr>
              <p:sp>
                <p:nvSpPr>
                  <p:cNvPr id="172" name="Freeform: Shape 645">
                    <a:extLst>
                      <a:ext uri="{FF2B5EF4-FFF2-40B4-BE49-F238E27FC236}">
                        <a16:creationId xmlns:a16="http://schemas.microsoft.com/office/drawing/2014/main" id="{0B5EBC2C-5758-D81B-9F7E-51AF63CF56A4}"/>
                      </a:ext>
                    </a:extLst>
                  </p:cNvPr>
                  <p:cNvSpPr/>
                  <p:nvPr/>
                </p:nvSpPr>
                <p:spPr>
                  <a:xfrm>
                    <a:off x="3866681" y="1962089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" name="Freeform: Shape 646">
                    <a:extLst>
                      <a:ext uri="{FF2B5EF4-FFF2-40B4-BE49-F238E27FC236}">
                        <a16:creationId xmlns:a16="http://schemas.microsoft.com/office/drawing/2014/main" id="{1BA30872-9C01-06D4-CDBE-C8A32DE72E47}"/>
                      </a:ext>
                    </a:extLst>
                  </p:cNvPr>
                  <p:cNvSpPr/>
                  <p:nvPr/>
                </p:nvSpPr>
                <p:spPr>
                  <a:xfrm>
                    <a:off x="3839412" y="1989427"/>
                    <a:ext cx="54537" cy="6868"/>
                  </a:xfrm>
                  <a:custGeom>
                    <a:avLst/>
                    <a:gdLst>
                      <a:gd name="connsiteX0" fmla="*/ 54537 w 54537"/>
                      <a:gd name="connsiteY0" fmla="*/ 0 h 6868"/>
                      <a:gd name="connsiteX1" fmla="*/ 0 w 54537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537" h="6868">
                        <a:moveTo>
                          <a:pt x="5453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8" name="Graphic 200">
                  <a:extLst>
                    <a:ext uri="{FF2B5EF4-FFF2-40B4-BE49-F238E27FC236}">
                      <a16:creationId xmlns:a16="http://schemas.microsoft.com/office/drawing/2014/main" id="{E7398EAC-D0DD-E15A-AC87-EE53E2BE35AB}"/>
                    </a:ext>
                  </a:extLst>
                </p:cNvPr>
                <p:cNvGrpSpPr/>
                <p:nvPr/>
              </p:nvGrpSpPr>
              <p:grpSpPr>
                <a:xfrm>
                  <a:off x="4024455" y="2179002"/>
                  <a:ext cx="54605" cy="54605"/>
                  <a:chOff x="4024455" y="2179002"/>
                  <a:chExt cx="54605" cy="54605"/>
                </a:xfrm>
              </p:grpSpPr>
              <p:sp>
                <p:nvSpPr>
                  <p:cNvPr id="170" name="Freeform: Shape 648">
                    <a:extLst>
                      <a:ext uri="{FF2B5EF4-FFF2-40B4-BE49-F238E27FC236}">
                        <a16:creationId xmlns:a16="http://schemas.microsoft.com/office/drawing/2014/main" id="{7DA84978-C281-A729-8ABB-DE75FFFCD1CF}"/>
                      </a:ext>
                    </a:extLst>
                  </p:cNvPr>
                  <p:cNvSpPr/>
                  <p:nvPr/>
                </p:nvSpPr>
                <p:spPr>
                  <a:xfrm>
                    <a:off x="4051723" y="2179002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" name="Freeform: Shape 649">
                    <a:extLst>
                      <a:ext uri="{FF2B5EF4-FFF2-40B4-BE49-F238E27FC236}">
                        <a16:creationId xmlns:a16="http://schemas.microsoft.com/office/drawing/2014/main" id="{EBC88EF0-3D63-D20F-5237-E3A0910FF9B2}"/>
                      </a:ext>
                    </a:extLst>
                  </p:cNvPr>
                  <p:cNvSpPr/>
                  <p:nvPr/>
                </p:nvSpPr>
                <p:spPr>
                  <a:xfrm>
                    <a:off x="4024455" y="2206339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9" name="Graphic 200">
                  <a:extLst>
                    <a:ext uri="{FF2B5EF4-FFF2-40B4-BE49-F238E27FC236}">
                      <a16:creationId xmlns:a16="http://schemas.microsoft.com/office/drawing/2014/main" id="{A676D15C-276E-2119-F5A0-953CF360F2EA}"/>
                    </a:ext>
                  </a:extLst>
                </p:cNvPr>
                <p:cNvGrpSpPr/>
                <p:nvPr/>
              </p:nvGrpSpPr>
              <p:grpSpPr>
                <a:xfrm>
                  <a:off x="3830208" y="1943750"/>
                  <a:ext cx="54605" cy="54605"/>
                  <a:chOff x="3830208" y="1943750"/>
                  <a:chExt cx="54605" cy="54605"/>
                </a:xfrm>
              </p:grpSpPr>
              <p:sp>
                <p:nvSpPr>
                  <p:cNvPr id="168" name="Freeform: Shape 651">
                    <a:extLst>
                      <a:ext uri="{FF2B5EF4-FFF2-40B4-BE49-F238E27FC236}">
                        <a16:creationId xmlns:a16="http://schemas.microsoft.com/office/drawing/2014/main" id="{9BB6A638-A2F2-2EE7-C0F9-001876427721}"/>
                      </a:ext>
                    </a:extLst>
                  </p:cNvPr>
                  <p:cNvSpPr/>
                  <p:nvPr/>
                </p:nvSpPr>
                <p:spPr>
                  <a:xfrm>
                    <a:off x="3857477" y="1943750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" name="Freeform: Shape 652">
                    <a:extLst>
                      <a:ext uri="{FF2B5EF4-FFF2-40B4-BE49-F238E27FC236}">
                        <a16:creationId xmlns:a16="http://schemas.microsoft.com/office/drawing/2014/main" id="{1EBA45D3-0A00-5C4C-8777-1B5168EFBD78}"/>
                      </a:ext>
                    </a:extLst>
                  </p:cNvPr>
                  <p:cNvSpPr/>
                  <p:nvPr/>
                </p:nvSpPr>
                <p:spPr>
                  <a:xfrm>
                    <a:off x="3830208" y="1971019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0" name="Graphic 200">
                  <a:extLst>
                    <a:ext uri="{FF2B5EF4-FFF2-40B4-BE49-F238E27FC236}">
                      <a16:creationId xmlns:a16="http://schemas.microsoft.com/office/drawing/2014/main" id="{C0176877-FCEF-351A-4920-CC1C19E55231}"/>
                    </a:ext>
                  </a:extLst>
                </p:cNvPr>
                <p:cNvGrpSpPr/>
                <p:nvPr/>
              </p:nvGrpSpPr>
              <p:grpSpPr>
                <a:xfrm>
                  <a:off x="3821142" y="1907552"/>
                  <a:ext cx="54605" cy="54537"/>
                  <a:chOff x="3821142" y="1907552"/>
                  <a:chExt cx="54605" cy="54537"/>
                </a:xfrm>
              </p:grpSpPr>
              <p:sp>
                <p:nvSpPr>
                  <p:cNvPr id="166" name="Freeform: Shape 654">
                    <a:extLst>
                      <a:ext uri="{FF2B5EF4-FFF2-40B4-BE49-F238E27FC236}">
                        <a16:creationId xmlns:a16="http://schemas.microsoft.com/office/drawing/2014/main" id="{7A3DD9F5-8C78-B075-EB27-FC443DA8835B}"/>
                      </a:ext>
                    </a:extLst>
                  </p:cNvPr>
                  <p:cNvSpPr/>
                  <p:nvPr/>
                </p:nvSpPr>
                <p:spPr>
                  <a:xfrm>
                    <a:off x="3848410" y="1907552"/>
                    <a:ext cx="6868" cy="54537"/>
                  </a:xfrm>
                  <a:custGeom>
                    <a:avLst/>
                    <a:gdLst>
                      <a:gd name="connsiteX0" fmla="*/ 0 w 6868"/>
                      <a:gd name="connsiteY0" fmla="*/ 0 h 54537"/>
                      <a:gd name="connsiteX1" fmla="*/ 0 w 6868"/>
                      <a:gd name="connsiteY1" fmla="*/ 54537 h 54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537">
                        <a:moveTo>
                          <a:pt x="0" y="0"/>
                        </a:moveTo>
                        <a:lnTo>
                          <a:pt x="0" y="54537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" name="Freeform: Shape 655">
                    <a:extLst>
                      <a:ext uri="{FF2B5EF4-FFF2-40B4-BE49-F238E27FC236}">
                        <a16:creationId xmlns:a16="http://schemas.microsoft.com/office/drawing/2014/main" id="{F59D26EC-E318-D68F-6F95-B5F1437F9FD1}"/>
                      </a:ext>
                    </a:extLst>
                  </p:cNvPr>
                  <p:cNvSpPr/>
                  <p:nvPr/>
                </p:nvSpPr>
                <p:spPr>
                  <a:xfrm>
                    <a:off x="3821142" y="193482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1" name="Graphic 200">
                  <a:extLst>
                    <a:ext uri="{FF2B5EF4-FFF2-40B4-BE49-F238E27FC236}">
                      <a16:creationId xmlns:a16="http://schemas.microsoft.com/office/drawing/2014/main" id="{AA2BF155-F32D-33F7-7ABB-6E1098623F2B}"/>
                    </a:ext>
                  </a:extLst>
                </p:cNvPr>
                <p:cNvGrpSpPr/>
                <p:nvPr/>
              </p:nvGrpSpPr>
              <p:grpSpPr>
                <a:xfrm>
                  <a:off x="3929323" y="2073293"/>
                  <a:ext cx="54605" cy="54605"/>
                  <a:chOff x="3929323" y="2073293"/>
                  <a:chExt cx="54605" cy="54605"/>
                </a:xfrm>
              </p:grpSpPr>
              <p:sp>
                <p:nvSpPr>
                  <p:cNvPr id="164" name="Freeform: Shape 657">
                    <a:extLst>
                      <a:ext uri="{FF2B5EF4-FFF2-40B4-BE49-F238E27FC236}">
                        <a16:creationId xmlns:a16="http://schemas.microsoft.com/office/drawing/2014/main" id="{9B461938-A88A-922D-4D59-98345734FD41}"/>
                      </a:ext>
                    </a:extLst>
                  </p:cNvPr>
                  <p:cNvSpPr/>
                  <p:nvPr/>
                </p:nvSpPr>
                <p:spPr>
                  <a:xfrm>
                    <a:off x="3956661" y="2073293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" name="Freeform: Shape 658">
                    <a:extLst>
                      <a:ext uri="{FF2B5EF4-FFF2-40B4-BE49-F238E27FC236}">
                        <a16:creationId xmlns:a16="http://schemas.microsoft.com/office/drawing/2014/main" id="{4A6786B3-96C7-1288-A42B-EAB44A59A47A}"/>
                      </a:ext>
                    </a:extLst>
                  </p:cNvPr>
                  <p:cNvSpPr/>
                  <p:nvPr/>
                </p:nvSpPr>
                <p:spPr>
                  <a:xfrm>
                    <a:off x="3929323" y="2100562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2" name="Graphic 200">
                  <a:extLst>
                    <a:ext uri="{FF2B5EF4-FFF2-40B4-BE49-F238E27FC236}">
                      <a16:creationId xmlns:a16="http://schemas.microsoft.com/office/drawing/2014/main" id="{7A828910-6A4F-5F6C-6FE3-6C2C0B004EBD}"/>
                    </a:ext>
                  </a:extLst>
                </p:cNvPr>
                <p:cNvGrpSpPr/>
                <p:nvPr/>
              </p:nvGrpSpPr>
              <p:grpSpPr>
                <a:xfrm>
                  <a:off x="4062644" y="2209774"/>
                  <a:ext cx="54605" cy="54605"/>
                  <a:chOff x="4062644" y="2209774"/>
                  <a:chExt cx="54605" cy="54605"/>
                </a:xfrm>
              </p:grpSpPr>
              <p:sp>
                <p:nvSpPr>
                  <p:cNvPr id="162" name="Freeform: Shape 660">
                    <a:extLst>
                      <a:ext uri="{FF2B5EF4-FFF2-40B4-BE49-F238E27FC236}">
                        <a16:creationId xmlns:a16="http://schemas.microsoft.com/office/drawing/2014/main" id="{DDC81964-5C2F-37F8-84C0-F2D8E3A7D045}"/>
                      </a:ext>
                    </a:extLst>
                  </p:cNvPr>
                  <p:cNvSpPr/>
                  <p:nvPr/>
                </p:nvSpPr>
                <p:spPr>
                  <a:xfrm>
                    <a:off x="4089913" y="220977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Freeform: Shape 661">
                    <a:extLst>
                      <a:ext uri="{FF2B5EF4-FFF2-40B4-BE49-F238E27FC236}">
                        <a16:creationId xmlns:a16="http://schemas.microsoft.com/office/drawing/2014/main" id="{A5E242EF-566C-9A7E-3E0F-8B7EA7859FFD}"/>
                      </a:ext>
                    </a:extLst>
                  </p:cNvPr>
                  <p:cNvSpPr/>
                  <p:nvPr/>
                </p:nvSpPr>
                <p:spPr>
                  <a:xfrm>
                    <a:off x="4062644" y="223711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3" name="Graphic 200">
                  <a:extLst>
                    <a:ext uri="{FF2B5EF4-FFF2-40B4-BE49-F238E27FC236}">
                      <a16:creationId xmlns:a16="http://schemas.microsoft.com/office/drawing/2014/main" id="{103D6467-5CC0-4632-D1A8-C9DD677523DF}"/>
                    </a:ext>
                  </a:extLst>
                </p:cNvPr>
                <p:cNvGrpSpPr/>
                <p:nvPr/>
              </p:nvGrpSpPr>
              <p:grpSpPr>
                <a:xfrm>
                  <a:off x="4247068" y="2347353"/>
                  <a:ext cx="54605" cy="54605"/>
                  <a:chOff x="4247068" y="2347353"/>
                  <a:chExt cx="54605" cy="54605"/>
                </a:xfrm>
              </p:grpSpPr>
              <p:sp>
                <p:nvSpPr>
                  <p:cNvPr id="160" name="Freeform: Shape 663">
                    <a:extLst>
                      <a:ext uri="{FF2B5EF4-FFF2-40B4-BE49-F238E27FC236}">
                        <a16:creationId xmlns:a16="http://schemas.microsoft.com/office/drawing/2014/main" id="{19611B71-9396-480B-2045-C2B5025B46F8}"/>
                      </a:ext>
                    </a:extLst>
                  </p:cNvPr>
                  <p:cNvSpPr/>
                  <p:nvPr/>
                </p:nvSpPr>
                <p:spPr>
                  <a:xfrm>
                    <a:off x="4274337" y="2347353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Freeform: Shape 664">
                    <a:extLst>
                      <a:ext uri="{FF2B5EF4-FFF2-40B4-BE49-F238E27FC236}">
                        <a16:creationId xmlns:a16="http://schemas.microsoft.com/office/drawing/2014/main" id="{FA2B6EA2-993D-3502-9D2A-774DAFA139CF}"/>
                      </a:ext>
                    </a:extLst>
                  </p:cNvPr>
                  <p:cNvSpPr/>
                  <p:nvPr/>
                </p:nvSpPr>
                <p:spPr>
                  <a:xfrm>
                    <a:off x="4247068" y="2374622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" name="Graphic 200">
                  <a:extLst>
                    <a:ext uri="{FF2B5EF4-FFF2-40B4-BE49-F238E27FC236}">
                      <a16:creationId xmlns:a16="http://schemas.microsoft.com/office/drawing/2014/main" id="{1132838B-49B4-4BEF-09D8-EFD08985B078}"/>
                    </a:ext>
                  </a:extLst>
                </p:cNvPr>
                <p:cNvGrpSpPr/>
                <p:nvPr/>
              </p:nvGrpSpPr>
              <p:grpSpPr>
                <a:xfrm>
                  <a:off x="4263828" y="2362671"/>
                  <a:ext cx="54605" cy="54605"/>
                  <a:chOff x="4263828" y="2362671"/>
                  <a:chExt cx="54605" cy="54605"/>
                </a:xfrm>
              </p:grpSpPr>
              <p:sp>
                <p:nvSpPr>
                  <p:cNvPr id="158" name="Freeform: Shape 666">
                    <a:extLst>
                      <a:ext uri="{FF2B5EF4-FFF2-40B4-BE49-F238E27FC236}">
                        <a16:creationId xmlns:a16="http://schemas.microsoft.com/office/drawing/2014/main" id="{C5CF56C4-FAEF-AE7B-B298-33E36C11052F}"/>
                      </a:ext>
                    </a:extLst>
                  </p:cNvPr>
                  <p:cNvSpPr/>
                  <p:nvPr/>
                </p:nvSpPr>
                <p:spPr>
                  <a:xfrm>
                    <a:off x="4291165" y="2362671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Freeform: Shape 667">
                    <a:extLst>
                      <a:ext uri="{FF2B5EF4-FFF2-40B4-BE49-F238E27FC236}">
                        <a16:creationId xmlns:a16="http://schemas.microsoft.com/office/drawing/2014/main" id="{2967C30A-67EE-DE94-2984-B113DAF5F953}"/>
                      </a:ext>
                    </a:extLst>
                  </p:cNvPr>
                  <p:cNvSpPr/>
                  <p:nvPr/>
                </p:nvSpPr>
                <p:spPr>
                  <a:xfrm>
                    <a:off x="4263828" y="2390008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5" name="Graphic 200">
                  <a:extLst>
                    <a:ext uri="{FF2B5EF4-FFF2-40B4-BE49-F238E27FC236}">
                      <a16:creationId xmlns:a16="http://schemas.microsoft.com/office/drawing/2014/main" id="{E60D4458-1D24-70D8-C8A2-04676CD64B0B}"/>
                    </a:ext>
                  </a:extLst>
                </p:cNvPr>
                <p:cNvGrpSpPr/>
                <p:nvPr/>
              </p:nvGrpSpPr>
              <p:grpSpPr>
                <a:xfrm>
                  <a:off x="3970604" y="2103584"/>
                  <a:ext cx="54605" cy="54605"/>
                  <a:chOff x="3970604" y="2103584"/>
                  <a:chExt cx="54605" cy="54605"/>
                </a:xfrm>
              </p:grpSpPr>
              <p:sp>
                <p:nvSpPr>
                  <p:cNvPr id="156" name="Freeform: Shape 669">
                    <a:extLst>
                      <a:ext uri="{FF2B5EF4-FFF2-40B4-BE49-F238E27FC236}">
                        <a16:creationId xmlns:a16="http://schemas.microsoft.com/office/drawing/2014/main" id="{E166C033-9820-071E-919E-D0A8361721EB}"/>
                      </a:ext>
                    </a:extLst>
                  </p:cNvPr>
                  <p:cNvSpPr/>
                  <p:nvPr/>
                </p:nvSpPr>
                <p:spPr>
                  <a:xfrm>
                    <a:off x="3997941" y="210358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" name="Freeform: Shape 670">
                    <a:extLst>
                      <a:ext uri="{FF2B5EF4-FFF2-40B4-BE49-F238E27FC236}">
                        <a16:creationId xmlns:a16="http://schemas.microsoft.com/office/drawing/2014/main" id="{82F6F293-F2B9-52A1-8760-037583B2467E}"/>
                      </a:ext>
                    </a:extLst>
                  </p:cNvPr>
                  <p:cNvSpPr/>
                  <p:nvPr/>
                </p:nvSpPr>
                <p:spPr>
                  <a:xfrm>
                    <a:off x="3970604" y="2130921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A4ABF01-F1AB-77CB-0966-7EE8D2A5B5BC}"/>
                </a:ext>
              </a:extLst>
            </p:cNvPr>
            <p:cNvGrpSpPr/>
            <p:nvPr/>
          </p:nvGrpSpPr>
          <p:grpSpPr>
            <a:xfrm>
              <a:off x="2907455" y="1769569"/>
              <a:ext cx="6231209" cy="3456384"/>
              <a:chOff x="2907455" y="1769569"/>
              <a:chExt cx="6231209" cy="345638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1B79D4A-065C-BBC8-7475-754692222405}"/>
                  </a:ext>
                </a:extLst>
              </p:cNvPr>
              <p:cNvGrpSpPr/>
              <p:nvPr/>
            </p:nvGrpSpPr>
            <p:grpSpPr>
              <a:xfrm>
                <a:off x="2907455" y="1769569"/>
                <a:ext cx="6231209" cy="3456384"/>
                <a:chOff x="2907455" y="1769569"/>
                <a:chExt cx="6231209" cy="3456384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134DD9C-6842-0B7F-4734-281B765D250E}"/>
                    </a:ext>
                  </a:extLst>
                </p:cNvPr>
                <p:cNvGrpSpPr/>
                <p:nvPr/>
              </p:nvGrpSpPr>
              <p:grpSpPr>
                <a:xfrm>
                  <a:off x="2907455" y="1769569"/>
                  <a:ext cx="749156" cy="2928501"/>
                  <a:chOff x="2498125" y="1769569"/>
                  <a:chExt cx="749156" cy="2928501"/>
                </a:xfrm>
              </p:grpSpPr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4D704032-B8C1-8BCF-6A20-C80D08F253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7281" y="1877291"/>
                    <a:ext cx="0" cy="2769322"/>
                  </a:xfrm>
                  <a:prstGeom prst="line">
                    <a:avLst/>
                  </a:prstGeom>
                  <a:ln w="15875" cap="sq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81AD7C25-BE0E-088D-24C7-A611C596D94F}"/>
                      </a:ext>
                    </a:extLst>
                  </p:cNvPr>
                  <p:cNvGrpSpPr/>
                  <p:nvPr/>
                </p:nvGrpSpPr>
                <p:grpSpPr>
                  <a:xfrm>
                    <a:off x="2498125" y="1769569"/>
                    <a:ext cx="749156" cy="2928501"/>
                    <a:chOff x="2498125" y="1769569"/>
                    <a:chExt cx="749156" cy="2928501"/>
                  </a:xfrm>
                </p:grpSpPr>
                <p:grpSp>
                  <p:nvGrpSpPr>
                    <p:cNvPr id="56" name="Group 55">
                      <a:extLst>
                        <a:ext uri="{FF2B5EF4-FFF2-40B4-BE49-F238E27FC236}">
                          <a16:creationId xmlns:a16="http://schemas.microsoft.com/office/drawing/2014/main" id="{BE21BC19-AFB7-ECD6-3A68-58D75182F8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25620" y="1769569"/>
                      <a:ext cx="421661" cy="215444"/>
                      <a:chOff x="2825620" y="1769569"/>
                      <a:chExt cx="421661" cy="215444"/>
                    </a:xfrm>
                  </p:grpSpPr>
                  <p:cxnSp>
                    <p:nvCxnSpPr>
                      <p:cNvPr id="73" name="Straight Connector 72">
                        <a:extLst>
                          <a:ext uri="{FF2B5EF4-FFF2-40B4-BE49-F238E27FC236}">
                            <a16:creationId xmlns:a16="http://schemas.microsoft.com/office/drawing/2014/main" id="{F1B3CAA2-4F0C-8C09-87D6-F558E16441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4" name="TextBox 73">
                        <a:extLst>
                          <a:ext uri="{FF2B5EF4-FFF2-40B4-BE49-F238E27FC236}">
                            <a16:creationId xmlns:a16="http://schemas.microsoft.com/office/drawing/2014/main" id="{61881BDC-62BD-B7DB-27A6-A00BBF39B20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25620" y="1769569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100</a:t>
                        </a:r>
                      </a:p>
                    </p:txBody>
                  </p:sp>
                </p:grpSp>
                <p:grpSp>
                  <p:nvGrpSpPr>
                    <p:cNvPr id="57" name="Group 56">
                      <a:extLst>
                        <a:ext uri="{FF2B5EF4-FFF2-40B4-BE49-F238E27FC236}">
                          <a16:creationId xmlns:a16="http://schemas.microsoft.com/office/drawing/2014/main" id="{5BC19823-7D5D-2E02-8E34-2745BDF750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25620" y="2312180"/>
                      <a:ext cx="421661" cy="215444"/>
                      <a:chOff x="2825620" y="1769569"/>
                      <a:chExt cx="421661" cy="215444"/>
                    </a:xfrm>
                  </p:grpSpPr>
                  <p:cxnSp>
                    <p:nvCxnSpPr>
                      <p:cNvPr id="71" name="Straight Connector 70">
                        <a:extLst>
                          <a:ext uri="{FF2B5EF4-FFF2-40B4-BE49-F238E27FC236}">
                            <a16:creationId xmlns:a16="http://schemas.microsoft.com/office/drawing/2014/main" id="{5288048B-430B-5830-C436-FAAE5ABEEB2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2" name="TextBox 71">
                        <a:extLst>
                          <a:ext uri="{FF2B5EF4-FFF2-40B4-BE49-F238E27FC236}">
                            <a16:creationId xmlns:a16="http://schemas.microsoft.com/office/drawing/2014/main" id="{3CB80E86-F394-A8B0-C983-B122B53250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25620" y="1769569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80</a:t>
                        </a:r>
                      </a:p>
                    </p:txBody>
                  </p:sp>
                </p:grpSp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ED206599-90DA-1D86-9F7C-E22EF3E6C0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25620" y="2854791"/>
                      <a:ext cx="421661" cy="215444"/>
                      <a:chOff x="2825620" y="1769569"/>
                      <a:chExt cx="421661" cy="215444"/>
                    </a:xfrm>
                  </p:grpSpPr>
                  <p:cxnSp>
                    <p:nvCxnSpPr>
                      <p:cNvPr id="69" name="Straight Connector 68">
                        <a:extLst>
                          <a:ext uri="{FF2B5EF4-FFF2-40B4-BE49-F238E27FC236}">
                            <a16:creationId xmlns:a16="http://schemas.microsoft.com/office/drawing/2014/main" id="{02986B2D-CECA-2D5A-E6DF-E55692AD44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5DF7FF90-2E80-E354-BACB-9D388925074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25620" y="1769569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60</a:t>
                        </a:r>
                      </a:p>
                    </p:txBody>
                  </p:sp>
                </p:grpSp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E69F9E79-CBF7-3063-53C1-386D014931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98125" y="2530765"/>
                      <a:ext cx="749156" cy="1484744"/>
                      <a:chOff x="2498125" y="902932"/>
                      <a:chExt cx="749156" cy="1484744"/>
                    </a:xfrm>
                  </p:grpSpPr>
                  <p:cxnSp>
                    <p:nvCxnSpPr>
                      <p:cNvPr id="66" name="Straight Connector 65">
                        <a:extLst>
                          <a:ext uri="{FF2B5EF4-FFF2-40B4-BE49-F238E27FC236}">
                            <a16:creationId xmlns:a16="http://schemas.microsoft.com/office/drawing/2014/main" id="{DD24807A-D9DC-229C-9AF0-48C8993BEF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219245F3-3F3B-A061-FAC0-A91A0B762DE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25620" y="1769569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40</a:t>
                        </a:r>
                      </a:p>
                    </p:txBody>
                  </p:sp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9D89F6CF-1AEF-615A-DD65-4C4C58A538E9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1863475" y="1537582"/>
                        <a:ext cx="1484744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OS (%)</a:t>
                        </a:r>
                      </a:p>
                    </p:txBody>
                  </p:sp>
                </p:grpSp>
                <p:grpSp>
                  <p:nvGrpSpPr>
                    <p:cNvPr id="60" name="Group 59">
                      <a:extLst>
                        <a:ext uri="{FF2B5EF4-FFF2-40B4-BE49-F238E27FC236}">
                          <a16:creationId xmlns:a16="http://schemas.microsoft.com/office/drawing/2014/main" id="{484E8015-30CF-4B50-5C73-71BEF53F34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25620" y="3940013"/>
                      <a:ext cx="421661" cy="215444"/>
                      <a:chOff x="2825620" y="1769569"/>
                      <a:chExt cx="421661" cy="215444"/>
                    </a:xfrm>
                  </p:grpSpPr>
                  <p:cxnSp>
                    <p:nvCxnSpPr>
                      <p:cNvPr id="64" name="Straight Connector 63">
                        <a:extLst>
                          <a:ext uri="{FF2B5EF4-FFF2-40B4-BE49-F238E27FC236}">
                            <a16:creationId xmlns:a16="http://schemas.microsoft.com/office/drawing/2014/main" id="{079434C7-FD39-CD77-7D60-3D49F0F6B9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2CAB92D8-4A2B-3E55-C864-AE0C52E949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25620" y="1769569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20</a:t>
                        </a:r>
                      </a:p>
                    </p:txBody>
                  </p:sp>
                </p:grpSp>
                <p:grpSp>
                  <p:nvGrpSpPr>
                    <p:cNvPr id="61" name="Group 60">
                      <a:extLst>
                        <a:ext uri="{FF2B5EF4-FFF2-40B4-BE49-F238E27FC236}">
                          <a16:creationId xmlns:a16="http://schemas.microsoft.com/office/drawing/2014/main" id="{DB1EFBBA-9CCE-1E76-C310-AC60B144D7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25620" y="4482626"/>
                      <a:ext cx="421661" cy="215444"/>
                      <a:chOff x="2825620" y="1769569"/>
                      <a:chExt cx="421661" cy="215444"/>
                    </a:xfrm>
                  </p:grpSpPr>
                  <p:cxnSp>
                    <p:nvCxnSpPr>
                      <p:cNvPr id="62" name="Straight Connector 61">
                        <a:extLst>
                          <a:ext uri="{FF2B5EF4-FFF2-40B4-BE49-F238E27FC236}">
                            <a16:creationId xmlns:a16="http://schemas.microsoft.com/office/drawing/2014/main" id="{15740221-4497-2D18-0967-3677831B78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3" name="TextBox 62">
                        <a:extLst>
                          <a:ext uri="{FF2B5EF4-FFF2-40B4-BE49-F238E27FC236}">
                            <a16:creationId xmlns:a16="http://schemas.microsoft.com/office/drawing/2014/main" id="{07CA805B-7D26-5C66-9881-EE962554C63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25620" y="1769569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0</a:t>
                        </a:r>
                      </a:p>
                    </p:txBody>
                  </p:sp>
                </p:grpSp>
              </p:grp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39BAF23D-4D00-EF12-EC1D-444BB64C2924}"/>
                    </a:ext>
                  </a:extLst>
                </p:cNvPr>
                <p:cNvGrpSpPr/>
                <p:nvPr/>
              </p:nvGrpSpPr>
              <p:grpSpPr>
                <a:xfrm>
                  <a:off x="3656708" y="4659546"/>
                  <a:ext cx="5481956" cy="566407"/>
                  <a:chOff x="3247378" y="4659546"/>
                  <a:chExt cx="5481956" cy="566407"/>
                </a:xfrm>
              </p:grpSpPr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D6BB224-FACE-3B33-6987-D64253E51004}"/>
                      </a:ext>
                    </a:extLst>
                  </p:cNvPr>
                  <p:cNvSpPr txBox="1"/>
                  <p:nvPr/>
                </p:nvSpPr>
                <p:spPr>
                  <a:xfrm>
                    <a:off x="5356820" y="5010509"/>
                    <a:ext cx="1263072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GB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  <a:sym typeface="Arial"/>
                      </a:rPr>
                      <a:t>Time (months)</a:t>
                    </a:r>
                  </a:p>
                </p:txBody>
              </p: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A1E5D742-9273-0778-4E7E-4D2F44EC293C}"/>
                      </a:ext>
                    </a:extLst>
                  </p:cNvPr>
                  <p:cNvGrpSpPr/>
                  <p:nvPr/>
                </p:nvGrpSpPr>
                <p:grpSpPr>
                  <a:xfrm>
                    <a:off x="3247378" y="4659546"/>
                    <a:ext cx="5481956" cy="313243"/>
                    <a:chOff x="3247378" y="4659546"/>
                    <a:chExt cx="5481956" cy="313243"/>
                  </a:xfrm>
                </p:grpSpPr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6D8343BE-9656-A56E-08E5-0218C9ED96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247378" y="4659546"/>
                      <a:ext cx="5481956" cy="1"/>
                    </a:xfrm>
                    <a:prstGeom prst="line">
                      <a:avLst/>
                    </a:prstGeom>
                    <a:ln w="15875" cap="sq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id="{59F3798C-C4AA-516C-F073-00FB0F81BB0C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7883007" y="4659338"/>
                      <a:ext cx="313240" cy="313661"/>
                      <a:chOff x="2934041" y="6510430"/>
                      <a:chExt cx="313240" cy="313661"/>
                    </a:xfrm>
                  </p:grpSpPr>
                  <p:cxnSp>
                    <p:nvCxnSpPr>
                      <p:cNvPr id="52" name="Straight Connector 51">
                        <a:extLst>
                          <a:ext uri="{FF2B5EF4-FFF2-40B4-BE49-F238E27FC236}">
                            <a16:creationId xmlns:a16="http://schemas.microsoft.com/office/drawing/2014/main" id="{84CEFCD4-573C-9E96-04BD-7358BE985C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6631259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EA23E27A-1978-D193-9793-214577821E0F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884932" y="6559539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108</a:t>
                        </a:r>
                      </a:p>
                    </p:txBody>
                  </p:sp>
                </p:grpSp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DF6FB743-E649-4E4A-6F08-6CE96B785600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855201" y="4659337"/>
                      <a:ext cx="313239" cy="313661"/>
                      <a:chOff x="2934042" y="1720461"/>
                      <a:chExt cx="313239" cy="313661"/>
                    </a:xfrm>
                  </p:grpSpPr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3FD80A4B-6A64-2177-916D-ACCEC248F7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C3C75B14-1AEE-279A-B61E-1F12D36D0A0D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884933" y="1769570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84</a:t>
                        </a:r>
                      </a:p>
                    </p:txBody>
                  </p:sp>
                </p:grp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783CD985-1351-B116-A07B-2D5294D43CFF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5827395" y="4659337"/>
                      <a:ext cx="313239" cy="313661"/>
                      <a:chOff x="2934042" y="1720461"/>
                      <a:chExt cx="313239" cy="313661"/>
                    </a:xfrm>
                  </p:grpSpPr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A2516DA0-388B-2D96-936E-D3C1B93A2E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F350E19-07FE-EF14-EF60-F38D4D49FD95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884933" y="1769570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60</a:t>
                        </a:r>
                      </a:p>
                    </p:txBody>
                  </p:sp>
                </p:grpSp>
                <p:grpSp>
                  <p:nvGrpSpPr>
                    <p:cNvPr id="24" name="Group 23">
                      <a:extLst>
                        <a:ext uri="{FF2B5EF4-FFF2-40B4-BE49-F238E27FC236}">
                          <a16:creationId xmlns:a16="http://schemas.microsoft.com/office/drawing/2014/main" id="{05E2DDD9-1327-7F74-3F4C-EF8E5063A7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13279" y="4659548"/>
                      <a:ext cx="313661" cy="313239"/>
                      <a:chOff x="4718382" y="4659548"/>
                      <a:chExt cx="313661" cy="313239"/>
                    </a:xfrm>
                  </p:grpSpPr>
                  <p:cxnSp>
                    <p:nvCxnSpPr>
                      <p:cNvPr id="46" name="Straight Connector 45">
                        <a:extLst>
                          <a:ext uri="{FF2B5EF4-FFF2-40B4-BE49-F238E27FC236}">
                            <a16:creationId xmlns:a16="http://schemas.microsoft.com/office/drawing/2014/main" id="{6A58C988-13D7-8968-D302-155A60B1A2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0800000">
                        <a:off x="4875214" y="4659548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4CD175F8-8876-D743-DE0A-722E60A91CD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18382" y="4757343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48</a:t>
                        </a:r>
                      </a:p>
                    </p:txBody>
                  </p:sp>
                </p:grpSp>
                <p:grpSp>
                  <p:nvGrpSpPr>
                    <p:cNvPr id="25" name="Group 24">
                      <a:extLst>
                        <a:ext uri="{FF2B5EF4-FFF2-40B4-BE49-F238E27FC236}">
                          <a16:creationId xmlns:a16="http://schemas.microsoft.com/office/drawing/2014/main" id="{1FCC07BE-727B-0C1F-E031-E8BB1795C20A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4285686" y="4659337"/>
                      <a:ext cx="313239" cy="313661"/>
                      <a:chOff x="2934042" y="1720461"/>
                      <a:chExt cx="313239" cy="313661"/>
                    </a:xfrm>
                  </p:grpSpPr>
                  <p:cxnSp>
                    <p:nvCxnSpPr>
                      <p:cNvPr id="44" name="Straight Connector 43">
                        <a:extLst>
                          <a:ext uri="{FF2B5EF4-FFF2-40B4-BE49-F238E27FC236}">
                            <a16:creationId xmlns:a16="http://schemas.microsoft.com/office/drawing/2014/main" id="{2D7D30B5-3768-C4D6-E898-89BB9AB70B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01350FEA-3217-C51C-A4D5-BE5AAF7D0A6E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884933" y="1769570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24</a:t>
                        </a:r>
                      </a:p>
                    </p:txBody>
                  </p:sp>
                </p:grpSp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92CF765E-7434-A5AC-230A-A2A2F175C879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3257879" y="4659337"/>
                      <a:ext cx="313241" cy="313661"/>
                      <a:chOff x="2934040" y="1720462"/>
                      <a:chExt cx="313241" cy="313661"/>
                    </a:xfrm>
                  </p:grpSpPr>
                  <p:cxnSp>
                    <p:nvCxnSpPr>
                      <p:cNvPr id="42" name="Straight Connector 41">
                        <a:extLst>
                          <a:ext uri="{FF2B5EF4-FFF2-40B4-BE49-F238E27FC236}">
                            <a16:creationId xmlns:a16="http://schemas.microsoft.com/office/drawing/2014/main" id="{C2B7F2A0-9FD6-F5E9-7D47-B2FFF886E5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E303041-E471-9BC1-2C99-EC6CBA361CD6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884931" y="1769571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0</a:t>
                        </a:r>
                      </a:p>
                    </p:txBody>
                  </p:sp>
                </p:grpSp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246254C0-FA85-CBC0-D175-96211BAE97C0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8396908" y="4659338"/>
                      <a:ext cx="313240" cy="313661"/>
                      <a:chOff x="2934041" y="6510430"/>
                      <a:chExt cx="313240" cy="313661"/>
                    </a:xfrm>
                  </p:grpSpPr>
                  <p:cxnSp>
                    <p:nvCxnSpPr>
                      <p:cNvPr id="40" name="Straight Connector 39">
                        <a:extLst>
                          <a:ext uri="{FF2B5EF4-FFF2-40B4-BE49-F238E27FC236}">
                            <a16:creationId xmlns:a16="http://schemas.microsoft.com/office/drawing/2014/main" id="{7DFC2230-9146-482E-0FA9-BEB1F35930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6631259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ECA419A8-D890-9A2E-BE38-08EBA844723F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884932" y="6559539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120</a:t>
                        </a:r>
                      </a:p>
                    </p:txBody>
                  </p:sp>
                </p:grp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0CEF2C88-FDDA-ACD4-AEB6-4CA5959D91BF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7369104" y="4659338"/>
                      <a:ext cx="313240" cy="313661"/>
                      <a:chOff x="2934041" y="6510430"/>
                      <a:chExt cx="313240" cy="313661"/>
                    </a:xfrm>
                  </p:grpSpPr>
                  <p:cxnSp>
                    <p:nvCxnSpPr>
                      <p:cNvPr id="38" name="Straight Connector 37">
                        <a:extLst>
                          <a:ext uri="{FF2B5EF4-FFF2-40B4-BE49-F238E27FC236}">
                            <a16:creationId xmlns:a16="http://schemas.microsoft.com/office/drawing/2014/main" id="{4443CF68-92D2-AF16-9DBD-ADFBBAC6DB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6631259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7BCEBAB5-4C8B-209C-8F51-CE726AA600CF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884932" y="6559539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96</a:t>
                        </a:r>
                      </a:p>
                    </p:txBody>
                  </p:sp>
                </p:grpSp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D72674CA-48E9-1AC8-D951-8BB4FBF5CC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99376" y="4659548"/>
                      <a:ext cx="313661" cy="313239"/>
                      <a:chOff x="4718382" y="4659548"/>
                      <a:chExt cx="313661" cy="313239"/>
                    </a:xfrm>
                  </p:grpSpPr>
                  <p:cxnSp>
                    <p:nvCxnSpPr>
                      <p:cNvPr id="36" name="Straight Connector 35">
                        <a:extLst>
                          <a:ext uri="{FF2B5EF4-FFF2-40B4-BE49-F238E27FC236}">
                            <a16:creationId xmlns:a16="http://schemas.microsoft.com/office/drawing/2014/main" id="{F34F2FE2-10F3-7334-F199-C2BBAF93C5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0800000">
                        <a:off x="4875214" y="4659548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C638AB6C-FCB6-8034-9C10-440351B4C81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18382" y="4757343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36</a:t>
                        </a:r>
                      </a:p>
                    </p:txBody>
                  </p:sp>
                </p:grp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9DA36990-B082-3ECC-2BAB-AF11606355C4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3771782" y="4659337"/>
                      <a:ext cx="313241" cy="313661"/>
                      <a:chOff x="2934040" y="1720462"/>
                      <a:chExt cx="313241" cy="313661"/>
                    </a:xfrm>
                  </p:grpSpPr>
                  <p:cxnSp>
                    <p:nvCxnSpPr>
                      <p:cNvPr id="34" name="Straight Connector 33">
                        <a:extLst>
                          <a:ext uri="{FF2B5EF4-FFF2-40B4-BE49-F238E27FC236}">
                            <a16:creationId xmlns:a16="http://schemas.microsoft.com/office/drawing/2014/main" id="{41D4801E-A07A-992E-BF47-7FDA0108F3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5" name="TextBox 34">
                        <a:extLst>
                          <a:ext uri="{FF2B5EF4-FFF2-40B4-BE49-F238E27FC236}">
                            <a16:creationId xmlns:a16="http://schemas.microsoft.com/office/drawing/2014/main" id="{F86DDA00-8451-7A79-7B68-9A57B190AECB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884931" y="1769571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12</a:t>
                        </a:r>
                      </a:p>
                    </p:txBody>
                  </p:sp>
                </p:grpSp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38B98D3C-302C-8B9D-E33F-B7CF0E5046BC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341298" y="4659337"/>
                      <a:ext cx="313239" cy="313661"/>
                      <a:chOff x="2934042" y="1720461"/>
                      <a:chExt cx="313239" cy="313661"/>
                    </a:xfrm>
                  </p:grpSpPr>
                  <p:cxnSp>
                    <p:nvCxnSpPr>
                      <p:cNvPr id="32" name="Straight Connector 31">
                        <a:extLst>
                          <a:ext uri="{FF2B5EF4-FFF2-40B4-BE49-F238E27FC236}">
                            <a16:creationId xmlns:a16="http://schemas.microsoft.com/office/drawing/2014/main" id="{CC777B5F-7F42-FBF1-E66B-A5E556FD29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3211281" y="1841292"/>
                        <a:ext cx="0" cy="72000"/>
                      </a:xfrm>
                      <a:prstGeom prst="line">
                        <a:avLst/>
                      </a:prstGeom>
                      <a:ln w="15875" cap="sq">
                        <a:solidFill>
                          <a:schemeClr val="tx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2BCC56E2-8EAE-519B-818D-89D92710B874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5400000">
                        <a:off x="2884933" y="1769570"/>
                        <a:ext cx="31366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 anchor="ctr" anchorCtr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4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/>
                            <a:sym typeface="Arial"/>
                          </a:rPr>
                          <a:t>72</a:t>
                        </a:r>
                      </a:p>
                    </p:txBody>
                  </p:sp>
                </p:grpSp>
              </p:grp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1C01F46-FE6D-A7D6-FC50-7D7B02EA1F16}"/>
                  </a:ext>
                </a:extLst>
              </p:cNvPr>
              <p:cNvGrpSpPr/>
              <p:nvPr/>
            </p:nvGrpSpPr>
            <p:grpSpPr>
              <a:xfrm>
                <a:off x="3773234" y="4365183"/>
                <a:ext cx="933265" cy="215444"/>
                <a:chOff x="6048798" y="2755504"/>
                <a:chExt cx="933265" cy="215444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E9FA62A0-3318-3DCF-17E1-A56D11FD38C0}"/>
                    </a:ext>
                  </a:extLst>
                </p:cNvPr>
                <p:cNvGrpSpPr/>
                <p:nvPr/>
              </p:nvGrpSpPr>
              <p:grpSpPr>
                <a:xfrm>
                  <a:off x="6048798" y="2807178"/>
                  <a:ext cx="112096" cy="112096"/>
                  <a:chOff x="5313241" y="3192734"/>
                  <a:chExt cx="54605" cy="54605"/>
                </a:xfrm>
              </p:grpSpPr>
              <p:sp>
                <p:nvSpPr>
                  <p:cNvPr id="14" name="Freeform: Shape 673">
                    <a:extLst>
                      <a:ext uri="{FF2B5EF4-FFF2-40B4-BE49-F238E27FC236}">
                        <a16:creationId xmlns:a16="http://schemas.microsoft.com/office/drawing/2014/main" id="{F21AA876-2491-968E-AADB-0B45357E0509}"/>
                      </a:ext>
                    </a:extLst>
                  </p:cNvPr>
                  <p:cNvSpPr/>
                  <p:nvPr/>
                </p:nvSpPr>
                <p:spPr>
                  <a:xfrm>
                    <a:off x="5339412" y="3192734"/>
                    <a:ext cx="6868" cy="54605"/>
                  </a:xfrm>
                  <a:custGeom>
                    <a:avLst/>
                    <a:gdLst>
                      <a:gd name="connsiteX0" fmla="*/ 0 w 6868"/>
                      <a:gd name="connsiteY0" fmla="*/ 0 h 54605"/>
                      <a:gd name="connsiteX1" fmla="*/ 0 w 6868"/>
                      <a:gd name="connsiteY1" fmla="*/ 54606 h 5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6868" h="54605">
                        <a:moveTo>
                          <a:pt x="0" y="0"/>
                        </a:moveTo>
                        <a:lnTo>
                          <a:pt x="0" y="54606"/>
                        </a:lnTo>
                      </a:path>
                    </a:pathLst>
                  </a:custGeom>
                  <a:ln w="15875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" name="Freeform: Shape 674">
                    <a:extLst>
                      <a:ext uri="{FF2B5EF4-FFF2-40B4-BE49-F238E27FC236}">
                        <a16:creationId xmlns:a16="http://schemas.microsoft.com/office/drawing/2014/main" id="{23C40B4A-0F9B-B1A2-A6FE-061B1558681A}"/>
                      </a:ext>
                    </a:extLst>
                  </p:cNvPr>
                  <p:cNvSpPr/>
                  <p:nvPr/>
                </p:nvSpPr>
                <p:spPr>
                  <a:xfrm>
                    <a:off x="5313241" y="3218905"/>
                    <a:ext cx="54605" cy="6868"/>
                  </a:xfrm>
                  <a:custGeom>
                    <a:avLst/>
                    <a:gdLst>
                      <a:gd name="connsiteX0" fmla="*/ 54606 w 54605"/>
                      <a:gd name="connsiteY0" fmla="*/ 0 h 6868"/>
                      <a:gd name="connsiteX1" fmla="*/ 0 w 54605"/>
                      <a:gd name="connsiteY1" fmla="*/ 0 h 6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4605" h="6868">
                        <a:moveTo>
                          <a:pt x="5460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2E3D1-682C-A3F9-6EDE-F36BBFDBF151}"/>
                    </a:ext>
                  </a:extLst>
                </p:cNvPr>
                <p:cNvSpPr txBox="1"/>
                <p:nvPr/>
              </p:nvSpPr>
              <p:spPr>
                <a:xfrm>
                  <a:off x="6213957" y="2755504"/>
                  <a:ext cx="76810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/>
                      <a:sym typeface="Arial"/>
                    </a:rPr>
                    <a:t>Censored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05437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02E499-DC41-404A-B391-20F07EB7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74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Results for Pivotal CDK 4/6 Inhibitor Trials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6568BA45-03D7-48C4-98FA-FB17A64BA80E}"/>
              </a:ext>
            </a:extLst>
          </p:cNvPr>
          <p:cNvGraphicFramePr>
            <a:graphicFrameLocks noGrp="1"/>
          </p:cNvGraphicFramePr>
          <p:nvPr/>
        </p:nvGraphicFramePr>
        <p:xfrm>
          <a:off x="190499" y="973282"/>
          <a:ext cx="11622543" cy="4293564"/>
        </p:xfrm>
        <a:graphic>
          <a:graphicData uri="http://schemas.openxmlformats.org/drawingml/2006/table">
            <a:tbl>
              <a:tblPr firstRow="1" bandRow="1"/>
              <a:tblGrid>
                <a:gridCol w="1934075">
                  <a:extLst>
                    <a:ext uri="{9D8B030D-6E8A-4147-A177-3AD203B41FA5}">
                      <a16:colId xmlns:a16="http://schemas.microsoft.com/office/drawing/2014/main" val="2668125562"/>
                    </a:ext>
                  </a:extLst>
                </a:gridCol>
                <a:gridCol w="1530634">
                  <a:extLst>
                    <a:ext uri="{9D8B030D-6E8A-4147-A177-3AD203B41FA5}">
                      <a16:colId xmlns:a16="http://schemas.microsoft.com/office/drawing/2014/main" val="4255297600"/>
                    </a:ext>
                  </a:extLst>
                </a:gridCol>
                <a:gridCol w="2003556">
                  <a:extLst>
                    <a:ext uri="{9D8B030D-6E8A-4147-A177-3AD203B41FA5}">
                      <a16:colId xmlns:a16="http://schemas.microsoft.com/office/drawing/2014/main" val="3736383699"/>
                    </a:ext>
                  </a:extLst>
                </a:gridCol>
                <a:gridCol w="1374522">
                  <a:extLst>
                    <a:ext uri="{9D8B030D-6E8A-4147-A177-3AD203B41FA5}">
                      <a16:colId xmlns:a16="http://schemas.microsoft.com/office/drawing/2014/main" val="1796477290"/>
                    </a:ext>
                  </a:extLst>
                </a:gridCol>
                <a:gridCol w="815722">
                  <a:extLst>
                    <a:ext uri="{9D8B030D-6E8A-4147-A177-3AD203B41FA5}">
                      <a16:colId xmlns:a16="http://schemas.microsoft.com/office/drawing/2014/main" val="3336659581"/>
                    </a:ext>
                  </a:extLst>
                </a:gridCol>
                <a:gridCol w="1442560">
                  <a:extLst>
                    <a:ext uri="{9D8B030D-6E8A-4147-A177-3AD203B41FA5}">
                      <a16:colId xmlns:a16="http://schemas.microsoft.com/office/drawing/2014/main" val="2648635642"/>
                    </a:ext>
                  </a:extLst>
                </a:gridCol>
                <a:gridCol w="976733">
                  <a:extLst>
                    <a:ext uri="{9D8B030D-6E8A-4147-A177-3AD203B41FA5}">
                      <a16:colId xmlns:a16="http://schemas.microsoft.com/office/drawing/2014/main" val="3287052631"/>
                    </a:ext>
                  </a:extLst>
                </a:gridCol>
                <a:gridCol w="1544741">
                  <a:extLst>
                    <a:ext uri="{9D8B030D-6E8A-4147-A177-3AD203B41FA5}">
                      <a16:colId xmlns:a16="http://schemas.microsoft.com/office/drawing/2014/main" val="632105191"/>
                    </a:ext>
                  </a:extLst>
                </a:gridCol>
              </a:tblGrid>
              <a:tr h="8506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 Inhibitor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 of Therapy</a:t>
                      </a:r>
                    </a:p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(Endocrine Rx)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Menopausal Status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 HR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</a:t>
                      </a:r>
                    </a:p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Significance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HR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</a:t>
                      </a:r>
                    </a:p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Significance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367108"/>
                  </a:ext>
                </a:extLst>
              </a:tr>
              <a:tr h="492815">
                <a:tc>
                  <a:txBody>
                    <a:bodyPr/>
                    <a:lstStyle/>
                    <a:p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PALOMA-2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[1]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1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</a:t>
                      </a:r>
                      <a:endParaRPr lang="en-US" sz="1500" b="1" baseline="30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Line/AI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317814"/>
                  </a:ext>
                </a:extLst>
              </a:tr>
              <a:tr h="492815">
                <a:tc>
                  <a:txBody>
                    <a:bodyPr/>
                    <a:lstStyle/>
                    <a:p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MONALEESA-2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[2]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Line/AI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542455"/>
                  </a:ext>
                </a:extLst>
              </a:tr>
              <a:tr h="492815">
                <a:tc>
                  <a:txBody>
                    <a:bodyPr/>
                    <a:lstStyle/>
                    <a:p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MONALEESA-7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[3a]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Line/AI or Tam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Pre/Peri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164577"/>
                  </a:ext>
                </a:extLst>
              </a:tr>
              <a:tr h="492815">
                <a:tc>
                  <a:txBody>
                    <a:bodyPr/>
                    <a:lstStyle/>
                    <a:p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MONARCH-3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[4]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  <a:endParaRPr lang="en-US" sz="1500" b="1" baseline="30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Line/AI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(@IA2)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63343"/>
                  </a:ext>
                </a:extLst>
              </a:tr>
              <a:tr h="49281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PALOMA-3</a:t>
                      </a:r>
                      <a:r>
                        <a:rPr lang="en-US" sz="15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[5]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</a:t>
                      </a:r>
                      <a:endParaRPr lang="en-US" sz="1500" b="1" baseline="30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5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Line/Fulv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Pre/Post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54">
                        <a:lumMod val="10000"/>
                        <a:lumOff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852372"/>
                  </a:ext>
                </a:extLst>
              </a:tr>
              <a:tr h="486063">
                <a:tc>
                  <a:txBody>
                    <a:bodyPr/>
                    <a:lstStyle/>
                    <a:p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MONARCH-2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[6]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  <a:endParaRPr lang="en-US" sz="1500" b="1" baseline="30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5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Line/Fulv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Pre/Post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58294"/>
                  </a:ext>
                </a:extLst>
              </a:tr>
              <a:tr h="492815">
                <a:tc>
                  <a:txBody>
                    <a:bodyPr/>
                    <a:lstStyle/>
                    <a:p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MONALEESA-3</a:t>
                      </a:r>
                      <a:r>
                        <a:rPr lang="en-US" sz="1500" b="1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[7]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5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/2</a:t>
                      </a:r>
                      <a:r>
                        <a:rPr lang="en-US" sz="15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Line/Fulv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Pre/Post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14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B0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79864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A77B228-706D-4B6C-C3C2-D2ECE6FEC9E6}"/>
              </a:ext>
            </a:extLst>
          </p:cNvPr>
          <p:cNvSpPr/>
          <p:nvPr/>
        </p:nvSpPr>
        <p:spPr>
          <a:xfrm>
            <a:off x="73798" y="6062078"/>
            <a:ext cx="2948802" cy="760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A68B221-555B-34F3-B058-0FA1A6B969FA}"/>
              </a:ext>
            </a:extLst>
          </p:cNvPr>
          <p:cNvSpPr txBox="1">
            <a:spLocks/>
          </p:cNvSpPr>
          <p:nvPr/>
        </p:nvSpPr>
        <p:spPr>
          <a:xfrm>
            <a:off x="190499" y="5202097"/>
            <a:ext cx="11734801" cy="1631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6997" indent="-226997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5468" indent="-339701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8795" indent="-231758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800" indent="-231758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Missing survival data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pts who withdrew consent or were lost to follow-up) and were censored (assumed to be alive) at time of  analysis: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13% in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palbo+AI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arm vs 21% in control arm. </a:t>
            </a:r>
          </a:p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27% of patients in control arm went on to receive a CDK4/6i (24% received palbociclib). 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PFS/OS data reported for approved AI subset. </a:t>
            </a:r>
          </a:p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AI indicates aromatase inhibitor; Fulv, fulvestrant; IA2, interim analysis 2; NR, not reported; Rx, therapy.</a:t>
            </a:r>
          </a:p>
          <a:p>
            <a:pPr marL="0" marR="0" lvl="0" indent="0" algn="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1.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PALOMA-2: 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Finn R, et al. </a:t>
            </a:r>
            <a:r>
              <a:rPr kumimoji="0" lang="da-DK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 </a:t>
            </a:r>
            <a:r>
              <a:rPr kumimoji="0" lang="da-DK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Engl</a:t>
            </a:r>
            <a:r>
              <a:rPr kumimoji="0" lang="da-DK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J Med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2016;375:1925-1936; </a:t>
            </a:r>
            <a:r>
              <a:rPr kumimoji="0" lang="da-DK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Rugo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H, et al. </a:t>
            </a:r>
            <a:r>
              <a:rPr kumimoji="0" lang="da-DK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Breast</a:t>
            </a:r>
            <a:r>
              <a:rPr kumimoji="0" lang="da-DK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Cancer Res </a:t>
            </a:r>
            <a:r>
              <a:rPr kumimoji="0" lang="da-DK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Treat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2019;174:719-729. Finn R, et al. ASCO 2022. LBA1003.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2.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MONALEESA-2: </a:t>
            </a:r>
            <a:r>
              <a:rPr kumimoji="0" lang="da-DK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Hortobagyi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G, et al. </a:t>
            </a:r>
            <a:r>
              <a:rPr kumimoji="0" lang="da-DK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 </a:t>
            </a:r>
            <a:r>
              <a:rPr kumimoji="0" lang="da-DK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Engl</a:t>
            </a:r>
            <a:r>
              <a:rPr kumimoji="0" lang="da-DK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J Med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2016;375:1738-1748; </a:t>
            </a:r>
            <a:r>
              <a:rPr kumimoji="0" lang="da-DK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Hortobagyi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G, et al. </a:t>
            </a:r>
            <a:r>
              <a:rPr kumimoji="0" lang="da-DK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Ann </a:t>
            </a:r>
            <a:r>
              <a:rPr kumimoji="0" lang="da-DK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Oncol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2018;29:1541-1547; </a:t>
            </a:r>
            <a:r>
              <a:rPr kumimoji="0" lang="da-DK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Hortobagyi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G. et al. ESMO 2021. Abstract LBA17_PR.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3.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MONALEESA-7: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Tripathy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D, et al. 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Lancet </a:t>
            </a:r>
            <a:r>
              <a:rPr kumimoji="0" lang="fr-F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Oncol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2018;19:904-915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S-A,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New Engl J Med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2019;381:307-316.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4.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MONARCH-3: Goetz M,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 Clin Oncol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2017;35:3638-3646; Johnson S, et al. NPJ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Breast Cancer. 2019;5:5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Goetz MP, et al. ESMO 2022. Abstract LBA 15.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5.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PALOMA-3: Turner NC,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New Engl J Med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2015;373:209-219;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Cristofanilli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M,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Lancet Oncol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2016;17:425-439; 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Turner NC, et al. </a:t>
            </a:r>
            <a:r>
              <a:rPr kumimoji="0" lang="da-DK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New </a:t>
            </a:r>
            <a:r>
              <a:rPr kumimoji="0" lang="da-DK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Engl</a:t>
            </a:r>
            <a:r>
              <a:rPr kumimoji="0" lang="da-DK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J Med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2015;373:1672-1673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6.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MONARCH-2: Sledge G, et al. </a:t>
            </a:r>
            <a:r>
              <a:rPr kumimoji="0" lang="it-IT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</a:t>
            </a:r>
            <a:r>
              <a:rPr kumimoji="0" lang="it-IT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it-IT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Clin</a:t>
            </a:r>
            <a:r>
              <a:rPr kumimoji="0" lang="it-IT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it-IT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Oncol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2017;35:2875-2884;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0" lang="da-DK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Sledge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G, et al. </a:t>
            </a:r>
            <a:r>
              <a:rPr kumimoji="0" lang="da-DK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JAMA </a:t>
            </a:r>
            <a:r>
              <a:rPr kumimoji="0" lang="da-DK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Oncol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2020;6:116-124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7.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MONALEESA-3: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Slamon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D,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 Clin Oncol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2018;36:2465-2472;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Slamon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D,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New Engl J Med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2020;382:514-524.</a:t>
            </a:r>
          </a:p>
        </p:txBody>
      </p:sp>
    </p:spTree>
    <p:extLst>
      <p:ext uri="{BB962C8B-B14F-4D97-AF65-F5344CB8AC3E}">
        <p14:creationId xmlns:p14="http://schemas.microsoft.com/office/powerpoint/2010/main" val="3380219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C68D4A-671E-427F-9819-EAFADFBFC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65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Comparison of Paired Post- vs Pre-CDK4/6i Breast Cancer Tumors </a:t>
            </a:r>
          </a:p>
        </p:txBody>
      </p:sp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AEDC2AC-F3F1-47F0-8AA7-E880B1197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217" y="1551809"/>
            <a:ext cx="8970571" cy="47532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Right Arrow 2">
            <a:extLst>
              <a:ext uri="{FF2B5EF4-FFF2-40B4-BE49-F238E27FC236}">
                <a16:creationId xmlns:a16="http://schemas.microsoft.com/office/drawing/2014/main" id="{C7088684-5AC2-4C39-901F-A8471BEFB68B}"/>
              </a:ext>
            </a:extLst>
          </p:cNvPr>
          <p:cNvSpPr/>
          <p:nvPr/>
        </p:nvSpPr>
        <p:spPr>
          <a:xfrm>
            <a:off x="1045025" y="1623150"/>
            <a:ext cx="806123" cy="343388"/>
          </a:xfrm>
          <a:prstGeom prst="rightArrow">
            <a:avLst/>
          </a:prstGeom>
          <a:solidFill>
            <a:srgbClr val="015873"/>
          </a:solidFill>
          <a:ln w="25400" cap="flat" cmpd="sng" algn="ctr">
            <a:solidFill>
              <a:srgbClr val="01587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Arrow 8">
            <a:extLst>
              <a:ext uri="{FF2B5EF4-FFF2-40B4-BE49-F238E27FC236}">
                <a16:creationId xmlns:a16="http://schemas.microsoft.com/office/drawing/2014/main" id="{1564BA9C-E09B-4767-AA93-B4AA1A7F872D}"/>
              </a:ext>
            </a:extLst>
          </p:cNvPr>
          <p:cNvSpPr/>
          <p:nvPr/>
        </p:nvSpPr>
        <p:spPr>
          <a:xfrm>
            <a:off x="1045025" y="2285462"/>
            <a:ext cx="806123" cy="343388"/>
          </a:xfrm>
          <a:prstGeom prst="rightArrow">
            <a:avLst/>
          </a:prstGeom>
          <a:solidFill>
            <a:srgbClr val="015873"/>
          </a:solidFill>
          <a:ln w="25400" cap="flat" cmpd="sng" algn="ctr">
            <a:solidFill>
              <a:srgbClr val="01587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DCD5214C-0BAF-469A-930A-468D56BC9424}"/>
              </a:ext>
            </a:extLst>
          </p:cNvPr>
          <p:cNvSpPr txBox="1"/>
          <p:nvPr/>
        </p:nvSpPr>
        <p:spPr>
          <a:xfrm>
            <a:off x="455114" y="6594432"/>
            <a:ext cx="5802389" cy="218649"/>
          </a:xfrm>
          <a:prstGeom prst="rect">
            <a:avLst/>
          </a:prstGeom>
        </p:spPr>
        <p:txBody>
          <a:bodyPr vert="horz" wrap="square" lIns="0" tIns="3174" rIns="0" bIns="0" rtlCol="0">
            <a:spAutoFit/>
          </a:bodyPr>
          <a:lstStyle/>
          <a:p>
            <a:pPr marL="12696" marR="0" lvl="0" indent="0" algn="l" defTabSz="914400" rtl="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Razavi P et al. ASCO 2019. Abstract 1009.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486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2ADAE-AE60-71B5-C462-39292885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ESR1 mutations in Breast Cancer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415D84-BF7B-5642-F26D-09A889BE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4" r="42861"/>
          <a:stretch/>
        </p:blipFill>
        <p:spPr bwMode="auto">
          <a:xfrm>
            <a:off x="2379092" y="1552665"/>
            <a:ext cx="7502825" cy="41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E2539A-72A8-21D3-58DE-39CF08499678}"/>
              </a:ext>
            </a:extLst>
          </p:cNvPr>
          <p:cNvSpPr txBox="1"/>
          <p:nvPr/>
        </p:nvSpPr>
        <p:spPr>
          <a:xfrm>
            <a:off x="34505" y="6527381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Brett JO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al.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Breast Cancer Res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2021;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,85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59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F190-D5D6-4971-A9B6-7D25C888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2437"/>
            <a:ext cx="10515600" cy="762000"/>
          </a:xfrm>
        </p:spPr>
        <p:txBody>
          <a:bodyPr anchor="t"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Prevalence of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ESR1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Mutations in Untreated vs Treated ER+/HER2- mBC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F5B352-6A52-3C46-9C97-EE360169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54750"/>
            <a:ext cx="381000" cy="365125"/>
          </a:xfrm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75E49EB-745B-E84F-9891-EC49FA6C509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917CC0-A9F9-FC43-F08F-B08989632EDC}"/>
              </a:ext>
            </a:extLst>
          </p:cNvPr>
          <p:cNvSpPr txBox="1"/>
          <p:nvPr/>
        </p:nvSpPr>
        <p:spPr>
          <a:xfrm>
            <a:off x="516537" y="6404431"/>
            <a:ext cx="924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Jeselsohn R et al. </a:t>
            </a:r>
            <a:r>
              <a:rPr kumimoji="0" lang="it-IT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 Cancer Res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2014;20:1757-1767; </a:t>
            </a:r>
            <a:r>
              <a:rPr kumimoji="0" lang="it-IT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Jeselsohn R et al. </a:t>
            </a:r>
            <a:r>
              <a:rPr kumimoji="0" lang="it-IT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 Cell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2018;33:173-186; </a:t>
            </a:r>
            <a:r>
              <a:rPr kumimoji="0" lang="it-IT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Allouchery V et al. </a:t>
            </a:r>
            <a:r>
              <a:rPr kumimoji="0" lang="it-IT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Breast Cancer Res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2018;20:40; </a:t>
            </a:r>
            <a:r>
              <a:rPr kumimoji="0" lang="it-IT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Schiavon G et al. Sci Transl Med 2015;7(313):313ra182; </a:t>
            </a:r>
            <a:r>
              <a:rPr kumimoji="0" lang="it-IT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Brett JO et al. </a:t>
            </a:r>
            <a:r>
              <a:rPr kumimoji="0" lang="it-IT" sz="11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Breast Cancer Res </a:t>
            </a: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2021;23(1):85.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246986C-FF04-ACF4-318A-42C09D1E8B9A}"/>
              </a:ext>
            </a:extLst>
          </p:cNvPr>
          <p:cNvGraphicFramePr>
            <a:graphicFrameLocks noGrp="1"/>
          </p:cNvGraphicFramePr>
          <p:nvPr/>
        </p:nvGraphicFramePr>
        <p:xfrm>
          <a:off x="1524031" y="2230120"/>
          <a:ext cx="9245600" cy="2784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0">
                  <a:extLst>
                    <a:ext uri="{9D8B030D-6E8A-4147-A177-3AD203B41FA5}">
                      <a16:colId xmlns:a16="http://schemas.microsoft.com/office/drawing/2014/main" val="614946861"/>
                    </a:ext>
                  </a:extLst>
                </a:gridCol>
                <a:gridCol w="4622800">
                  <a:extLst>
                    <a:ext uri="{9D8B030D-6E8A-4147-A177-3AD203B41FA5}">
                      <a16:colId xmlns:a16="http://schemas.microsoft.com/office/drawing/2014/main" val="3802106332"/>
                    </a:ext>
                  </a:extLst>
                </a:gridCol>
              </a:tblGrid>
              <a:tr h="69608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Treatment 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/>
                        <a:t>ESR1</a:t>
                      </a:r>
                      <a:r>
                        <a:rPr lang="en-US" sz="2800"/>
                        <a:t> Mutation Prevalence</a:t>
                      </a:r>
                      <a:r>
                        <a:rPr lang="en-US" sz="2800" baseline="30000"/>
                        <a:t>1-5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017023"/>
                  </a:ext>
                </a:extLst>
              </a:tr>
              <a:tr h="696083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At Initiation of First-Line 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~5%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0991427"/>
                  </a:ext>
                </a:extLst>
              </a:tr>
              <a:tr h="696083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Second-Line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~33%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1494852"/>
                  </a:ext>
                </a:extLst>
              </a:tr>
              <a:tr h="696083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Third-Line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Up to 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220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358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8056-D5CB-44C3-8817-0DB5A4354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650"/>
            <a:ext cx="10515600" cy="762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ESR1 Mutations and OS on Fulvestrant vs Exemestane in Advanced HR+ Breast Cancer: A Combined Analysis of the Phase III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SoFEA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and EFECT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54426-6EE0-4CFD-A572-59DAFDA1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35108" y="6137554"/>
            <a:ext cx="5242307" cy="23027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Turner N, et al. Clin Cancer Res 2020;26:5172–7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BF2C7-8F80-4FAE-8CAF-C087EDDC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E49EB-745B-E84F-9891-EC49FA6C509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2597F-01D9-4F02-BD57-94EE14B666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989" y="1918169"/>
            <a:ext cx="4957011" cy="4425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4E125-F2BE-4CA4-9670-47E331122A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316" y="1672602"/>
            <a:ext cx="4836695" cy="443229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803435-EDEE-F417-7333-39D4FF4793EE}"/>
              </a:ext>
            </a:extLst>
          </p:cNvPr>
          <p:cNvSpPr txBox="1">
            <a:spLocks/>
          </p:cNvSpPr>
          <p:nvPr/>
        </p:nvSpPr>
        <p:spPr>
          <a:xfrm>
            <a:off x="503933" y="6542834"/>
            <a:ext cx="5242307" cy="2302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Turner N, et al. Clin Cancer Res 2020;26:5172–7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B3EDF-10BF-259A-19BB-F18ECE61261B}"/>
              </a:ext>
            </a:extLst>
          </p:cNvPr>
          <p:cNvSpPr txBox="1"/>
          <p:nvPr/>
        </p:nvSpPr>
        <p:spPr>
          <a:xfrm>
            <a:off x="3737811" y="1760410"/>
            <a:ext cx="140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0CB8C-5019-1CC7-305F-19406FC0B8DB}"/>
              </a:ext>
            </a:extLst>
          </p:cNvPr>
          <p:cNvSpPr txBox="1"/>
          <p:nvPr/>
        </p:nvSpPr>
        <p:spPr>
          <a:xfrm>
            <a:off x="8771570" y="1760409"/>
            <a:ext cx="140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405149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E769C-2E0F-49C4-AD65-C03A60EC4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1805"/>
          </a:xfrm>
        </p:spPr>
        <p:txBody>
          <a:bodyPr>
            <a:normAutofit/>
          </a:bodyPr>
          <a:lstStyle/>
          <a:p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ESR1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Mutations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0AE89-1585-4948-A935-4B4D29E3D3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1. Hortobagyi GN et al. Ann Oncol. 2018;29:1541-1547. 2. Chandarlapaty S et al. JAMA Oncol. 2016;2:1310-1315. 3. Spoerke JM et al. Nat Commun. 2016;7:11579.  4. Fribbens C et al. J Clin Oncol. 2016;34:2961-2968.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9EE2C7-FA7C-4F39-B79D-3F0F58D4BF30}"/>
              </a:ext>
            </a:extLst>
          </p:cNvPr>
          <p:cNvGraphicFramePr>
            <a:graphicFrameLocks noGrp="1"/>
          </p:cNvGraphicFramePr>
          <p:nvPr/>
        </p:nvGraphicFramePr>
        <p:xfrm>
          <a:off x="560988" y="1049215"/>
          <a:ext cx="11121324" cy="4759570"/>
        </p:xfrm>
        <a:graphic>
          <a:graphicData uri="http://schemas.openxmlformats.org/drawingml/2006/table">
            <a:tbl>
              <a:tblPr/>
              <a:tblGrid>
                <a:gridCol w="2161794">
                  <a:extLst>
                    <a:ext uri="{9D8B030D-6E8A-4147-A177-3AD203B41FA5}">
                      <a16:colId xmlns:a16="http://schemas.microsoft.com/office/drawing/2014/main" val="683548292"/>
                    </a:ext>
                  </a:extLst>
                </a:gridCol>
                <a:gridCol w="2285480">
                  <a:extLst>
                    <a:ext uri="{9D8B030D-6E8A-4147-A177-3AD203B41FA5}">
                      <a16:colId xmlns:a16="http://schemas.microsoft.com/office/drawing/2014/main" val="914552690"/>
                    </a:ext>
                  </a:extLst>
                </a:gridCol>
                <a:gridCol w="2507184">
                  <a:extLst>
                    <a:ext uri="{9D8B030D-6E8A-4147-A177-3AD203B41FA5}">
                      <a16:colId xmlns:a16="http://schemas.microsoft.com/office/drawing/2014/main" val="1103171617"/>
                    </a:ext>
                  </a:extLst>
                </a:gridCol>
                <a:gridCol w="2224683">
                  <a:extLst>
                    <a:ext uri="{9D8B030D-6E8A-4147-A177-3AD203B41FA5}">
                      <a16:colId xmlns:a16="http://schemas.microsoft.com/office/drawing/2014/main" val="4172980162"/>
                    </a:ext>
                  </a:extLst>
                </a:gridCol>
                <a:gridCol w="1942183">
                  <a:extLst>
                    <a:ext uri="{9D8B030D-6E8A-4147-A177-3AD203B41FA5}">
                      <a16:colId xmlns:a16="http://schemas.microsoft.com/office/drawing/2014/main" val="3904017313"/>
                    </a:ext>
                  </a:extLst>
                </a:gridCol>
              </a:tblGrid>
              <a:tr h="12926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Trial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Study </a:t>
                      </a:r>
                      <a:b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treatment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Patient population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Patients          </a:t>
                      </a:r>
                    </a:p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(n </a:t>
                      </a:r>
                      <a:r>
                        <a:rPr lang="en-US" sz="2400" b="1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substudy</a:t>
                      </a:r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/    total N on trial)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ESR1 mutation frequency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343256"/>
                  </a:ext>
                </a:extLst>
              </a:tr>
              <a:tr h="8667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MONALEESA-2</a:t>
                      </a:r>
                      <a:r>
                        <a:rPr lang="en-US" sz="24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[1]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Letrozole ± Ribociclib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1st line ER+ MBC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494/668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73175"/>
                  </a:ext>
                </a:extLst>
              </a:tr>
              <a:tr h="8667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BOLERO-2</a:t>
                      </a:r>
                      <a:r>
                        <a:rPr lang="en-US" sz="24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[2]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Exemestane ± Everolimus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ER+ MBC after     PD on ET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541/724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751511"/>
                  </a:ext>
                </a:extLst>
              </a:tr>
              <a:tr h="8667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FERGI</a:t>
                      </a:r>
                      <a:r>
                        <a:rPr lang="en-US" sz="24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[3]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Fulvestrant ± Pictilisib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ER+ MBC after     PD on ET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153/168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072391"/>
                  </a:ext>
                </a:extLst>
              </a:tr>
              <a:tr h="86672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PALOMA-3</a:t>
                      </a:r>
                      <a:r>
                        <a:rPr lang="en-US" sz="24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[4]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Fulvestrant ± Palbociclib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ER+ MBC after     PD on ET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360/521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936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757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1100152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Faculty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AB9014-01FF-64F1-8721-06C95BF6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607" y="1628800"/>
            <a:ext cx="25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AE14F1-ABA4-3B3D-FF98-6FA384929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6377" y="1628800"/>
            <a:ext cx="1371600" cy="1371600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98BE81BE-FEFD-D5F7-F7DF-74467C7D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1" y="1628800"/>
            <a:ext cx="364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Francois-Clement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Bidard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, MD, PhD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of Medical Oncology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Institut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Curie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Versailles University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Paris, France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EDFC3E-004D-1ED5-A2E6-C8DBA4C5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628800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F43F4D90-B80D-B209-F413-5DEC962BA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3914800"/>
            <a:ext cx="512163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Kevin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Kalinsky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, MD, MS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Department of Hematology and Medical Oncology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Emory University School of Medicine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Director, Division of Medical Oncology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Director, Glenn Family Breast Center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Winship Cancer Institute of Emory University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Atlanta, Georgia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E46FA-033D-4ADE-F1DD-B3D65C239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39148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43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48"/>
          <p:cNvSpPr/>
          <p:nvPr/>
        </p:nvSpPr>
        <p:spPr>
          <a:xfrm>
            <a:off x="0" y="6029232"/>
            <a:ext cx="12129471" cy="693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0" name="Google Shape;1560;p48"/>
          <p:cNvPicPr preferRelativeResize="0"/>
          <p:nvPr/>
        </p:nvPicPr>
        <p:blipFill rotWithShape="1">
          <a:blip r:embed="rId3">
            <a:alphaModFix/>
          </a:blip>
          <a:srcRect t="2396" r="62145"/>
          <a:stretch/>
        </p:blipFill>
        <p:spPr>
          <a:xfrm>
            <a:off x="1504950" y="1439854"/>
            <a:ext cx="4733654" cy="49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48"/>
          <p:cNvPicPr preferRelativeResize="0"/>
          <p:nvPr/>
        </p:nvPicPr>
        <p:blipFill rotWithShape="1">
          <a:blip r:embed="rId3">
            <a:alphaModFix/>
          </a:blip>
          <a:srcRect l="51827" t="2396" r="11496"/>
          <a:stretch/>
        </p:blipFill>
        <p:spPr>
          <a:xfrm>
            <a:off x="6642100" y="1439854"/>
            <a:ext cx="4586214" cy="49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" name="Google Shape;1562;p48"/>
          <p:cNvPicPr preferRelativeResize="0"/>
          <p:nvPr/>
        </p:nvPicPr>
        <p:blipFill rotWithShape="1">
          <a:blip r:embed="rId3">
            <a:alphaModFix/>
          </a:blip>
          <a:srcRect l="39601" t="2396" r="50211" b="65190"/>
          <a:stretch/>
        </p:blipFill>
        <p:spPr>
          <a:xfrm>
            <a:off x="4699000" y="1396567"/>
            <a:ext cx="1397000" cy="179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48"/>
          <p:cNvPicPr preferRelativeResize="0"/>
          <p:nvPr/>
        </p:nvPicPr>
        <p:blipFill rotWithShape="1">
          <a:blip r:embed="rId3">
            <a:alphaModFix/>
          </a:blip>
          <a:srcRect l="90977" t="2396" b="71672"/>
          <a:stretch/>
        </p:blipFill>
        <p:spPr>
          <a:xfrm>
            <a:off x="10224000" y="1505297"/>
            <a:ext cx="1257300" cy="1460090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p48"/>
          <p:cNvSpPr txBox="1"/>
          <p:nvPr/>
        </p:nvSpPr>
        <p:spPr>
          <a:xfrm>
            <a:off x="4196963" y="6550223"/>
            <a:ext cx="79950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Toy W, et al. 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Cancer Discov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2017;7:277-87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48"/>
          <p:cNvSpPr txBox="1"/>
          <p:nvPr/>
        </p:nvSpPr>
        <p:spPr>
          <a:xfrm>
            <a:off x="3016252" y="5944854"/>
            <a:ext cx="8889999" cy="49244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  <a:tabLst/>
              <a:defRPr/>
            </a:pPr>
            <a:r>
              <a:rPr kumimoji="0" lang="en-US" sz="26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Y537S mutants required highest IC</a:t>
            </a:r>
            <a:r>
              <a:rPr kumimoji="0" lang="en-US" sz="2600" b="1" i="1" u="none" strike="noStrike" kern="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kumimoji="0" lang="en-US" sz="26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(55-fold higher than WT)</a:t>
            </a:r>
            <a:endParaRPr kumimoji="0" sz="26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6" name="Google Shape;1566;p48"/>
          <p:cNvSpPr txBox="1">
            <a:spLocks noGrp="1"/>
          </p:cNvSpPr>
          <p:nvPr>
            <p:ph type="title"/>
          </p:nvPr>
        </p:nvSpPr>
        <p:spPr>
          <a:xfrm>
            <a:off x="319618" y="-1732"/>
            <a:ext cx="11586633" cy="88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50" tIns="46025" rIns="92050" bIns="460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Vivo Activity of Fulvestrant  Against Different ESR1m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54029CD-6A97-D8DE-C511-1309E45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4488" y="13080"/>
            <a:ext cx="1737450" cy="1460090"/>
          </a:xfr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Turner N, et al. Clin Cancer Res 2020;26:5172–7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39D1E9-B444-477C-C350-41EC016B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85" y="177182"/>
            <a:ext cx="10318897" cy="107249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n-lt"/>
              </a:rPr>
              <a:t>Novel endocrine therapies may address endocrine resistance in MBC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3544F-3902-4B4B-8BA6-6FF972B00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973" y="1400912"/>
            <a:ext cx="3680335" cy="4356941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5525BDED-D580-BDC3-7BCD-A7213B725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25" y="6561740"/>
            <a:ext cx="7853363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Hernando et al, Int J Mol Sci 2021; slide adapted from Erika Hamilton</a:t>
            </a:r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B471B956-C3E2-C94A-52F2-30EFD9D5FB37}"/>
              </a:ext>
            </a:extLst>
          </p:cNvPr>
          <p:cNvSpPr txBox="1"/>
          <p:nvPr/>
        </p:nvSpPr>
        <p:spPr>
          <a:xfrm>
            <a:off x="6372692" y="4776828"/>
            <a:ext cx="52244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Key advantages</a:t>
            </a:r>
          </a:p>
          <a:p>
            <a:pPr marL="285737" marR="0" lvl="0" indent="-285737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Oral formulation</a:t>
            </a:r>
          </a:p>
          <a:p>
            <a:pPr marL="285737" marR="0" lvl="0" indent="-285737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Higher potency</a:t>
            </a:r>
          </a:p>
          <a:p>
            <a:pPr marL="285737" marR="0" lvl="0" indent="-285737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Activity in ESR1 mutant MBC</a:t>
            </a:r>
          </a:p>
          <a:p>
            <a:pPr marL="285737" marR="0" lvl="0" indent="-285737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Activity in post-ET and CDK4/6i treated pts</a:t>
            </a:r>
          </a:p>
        </p:txBody>
      </p:sp>
      <p:grpSp>
        <p:nvGrpSpPr>
          <p:cNvPr id="1266" name="Group 1265">
            <a:extLst>
              <a:ext uri="{FF2B5EF4-FFF2-40B4-BE49-F238E27FC236}">
                <a16:creationId xmlns:a16="http://schemas.microsoft.com/office/drawing/2014/main" id="{A1B07E4B-CF10-B0B7-D9E7-D47CB8400FEB}"/>
              </a:ext>
            </a:extLst>
          </p:cNvPr>
          <p:cNvGrpSpPr/>
          <p:nvPr/>
        </p:nvGrpSpPr>
        <p:grpSpPr>
          <a:xfrm>
            <a:off x="1" y="1400913"/>
            <a:ext cx="6610377" cy="4774122"/>
            <a:chOff x="0" y="1230545"/>
            <a:chExt cx="7382774" cy="5335874"/>
          </a:xfrm>
        </p:grpSpPr>
        <p:sp>
          <p:nvSpPr>
            <p:cNvPr id="1267" name="TextBox 1266">
              <a:extLst>
                <a:ext uri="{FF2B5EF4-FFF2-40B4-BE49-F238E27FC236}">
                  <a16:creationId xmlns:a16="http://schemas.microsoft.com/office/drawing/2014/main" id="{7E4CC661-543A-6799-76E6-F583D911291C}"/>
                </a:ext>
              </a:extLst>
            </p:cNvPr>
            <p:cNvSpPr txBox="1"/>
            <p:nvPr/>
          </p:nvSpPr>
          <p:spPr>
            <a:xfrm rot="2856350">
              <a:off x="5963372" y="5597090"/>
              <a:ext cx="1403790" cy="53486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Proxima Nova Rg"/>
                  <a:ea typeface="ＭＳ Ｐゴシック" charset="0"/>
                  <a:cs typeface="Arial"/>
                  <a:sym typeface="Arial"/>
                </a:rPr>
                <a:t>©WebMD Global, LLC</a:t>
              </a:r>
            </a:p>
          </p:txBody>
        </p:sp>
        <p:grpSp>
          <p:nvGrpSpPr>
            <p:cNvPr id="1268" name="Group 1267">
              <a:extLst>
                <a:ext uri="{FF2B5EF4-FFF2-40B4-BE49-F238E27FC236}">
                  <a16:creationId xmlns:a16="http://schemas.microsoft.com/office/drawing/2014/main" id="{E3AF26CF-EE60-B1F7-E7ED-C199F1CF2B07}"/>
                </a:ext>
              </a:extLst>
            </p:cNvPr>
            <p:cNvGrpSpPr/>
            <p:nvPr/>
          </p:nvGrpSpPr>
          <p:grpSpPr>
            <a:xfrm>
              <a:off x="0" y="1230545"/>
              <a:ext cx="7382774" cy="5132725"/>
              <a:chOff x="0" y="1239711"/>
              <a:chExt cx="7382774" cy="5132725"/>
            </a:xfrm>
          </p:grpSpPr>
          <p:sp>
            <p:nvSpPr>
              <p:cNvPr id="1269" name="Rectangle 1268">
                <a:extLst>
                  <a:ext uri="{FF2B5EF4-FFF2-40B4-BE49-F238E27FC236}">
                    <a16:creationId xmlns:a16="http://schemas.microsoft.com/office/drawing/2014/main" id="{C77D70A4-E1F5-F76C-5C42-C35D444E078B}"/>
                  </a:ext>
                </a:extLst>
              </p:cNvPr>
              <p:cNvSpPr/>
              <p:nvPr/>
            </p:nvSpPr>
            <p:spPr>
              <a:xfrm>
                <a:off x="0" y="1239711"/>
                <a:ext cx="7382774" cy="412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7484F"/>
                    </a:solidFill>
                    <a:effectLst/>
                    <a:uLnTx/>
                    <a:uFillTx/>
                    <a:latin typeface="Proxima Nova Rg"/>
                    <a:ea typeface="ＭＳ Ｐゴシック" charset="0"/>
                    <a:cs typeface="Arial"/>
                    <a:sym typeface="Arial"/>
                  </a:rPr>
                  <a:t>SERD: Mechanism of action</a:t>
                </a:r>
              </a:p>
            </p:txBody>
          </p:sp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11937E6D-777D-461E-F4B3-7E2460E58558}"/>
                  </a:ext>
                </a:extLst>
              </p:cNvPr>
              <p:cNvGrpSpPr/>
              <p:nvPr/>
            </p:nvGrpSpPr>
            <p:grpSpPr>
              <a:xfrm>
                <a:off x="288314" y="1763068"/>
                <a:ext cx="6806147" cy="4609368"/>
                <a:chOff x="288314" y="1710816"/>
                <a:chExt cx="6806147" cy="4609368"/>
              </a:xfrm>
            </p:grpSpPr>
            <p:grpSp>
              <p:nvGrpSpPr>
                <p:cNvPr id="1271" name="Group 1270">
                  <a:extLst>
                    <a:ext uri="{FF2B5EF4-FFF2-40B4-BE49-F238E27FC236}">
                      <a16:creationId xmlns:a16="http://schemas.microsoft.com/office/drawing/2014/main" id="{F42CCA9D-7901-225D-CAD0-D9F8265E9B0A}"/>
                    </a:ext>
                  </a:extLst>
                </p:cNvPr>
                <p:cNvGrpSpPr/>
                <p:nvPr/>
              </p:nvGrpSpPr>
              <p:grpSpPr>
                <a:xfrm>
                  <a:off x="288314" y="2865869"/>
                  <a:ext cx="6806147" cy="1792767"/>
                  <a:chOff x="256032" y="2532172"/>
                  <a:chExt cx="11653482" cy="1792767"/>
                </a:xfrm>
              </p:grpSpPr>
              <p:sp>
                <p:nvSpPr>
                  <p:cNvPr id="1413" name="Rectangle 1412">
                    <a:extLst>
                      <a:ext uri="{FF2B5EF4-FFF2-40B4-BE49-F238E27FC236}">
                        <a16:creationId xmlns:a16="http://schemas.microsoft.com/office/drawing/2014/main" id="{9B0FE291-5F33-A64B-6BEF-5014FCFBCA44}"/>
                      </a:ext>
                    </a:extLst>
                  </p:cNvPr>
                  <p:cNvSpPr/>
                  <p:nvPr/>
                </p:nvSpPr>
                <p:spPr>
                  <a:xfrm>
                    <a:off x="256032" y="2533060"/>
                    <a:ext cx="11650218" cy="1791879"/>
                  </a:xfrm>
                  <a:prstGeom prst="rect">
                    <a:avLst/>
                  </a:prstGeom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1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Proxima Nova Rg"/>
                      <a:ea typeface="+mn-ea"/>
                      <a:cs typeface="+mn-cs"/>
                      <a:sym typeface="Arial"/>
                    </a:endParaRPr>
                  </a:p>
                </p:txBody>
              </p:sp>
              <p:cxnSp>
                <p:nvCxnSpPr>
                  <p:cNvPr id="1414" name="Straight Connector 1413">
                    <a:extLst>
                      <a:ext uri="{FF2B5EF4-FFF2-40B4-BE49-F238E27FC236}">
                        <a16:creationId xmlns:a16="http://schemas.microsoft.com/office/drawing/2014/main" id="{69B370E5-49F4-32DF-54B4-FE6F7E121C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9295" y="2532172"/>
                    <a:ext cx="11650219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72" name="Oval 890">
                  <a:extLst>
                    <a:ext uri="{FF2B5EF4-FFF2-40B4-BE49-F238E27FC236}">
                      <a16:creationId xmlns:a16="http://schemas.microsoft.com/office/drawing/2014/main" id="{69E20127-E6D3-07CC-7011-9E557D67645B}"/>
                    </a:ext>
                  </a:extLst>
                </p:cNvPr>
                <p:cNvSpPr/>
                <p:nvPr/>
              </p:nvSpPr>
              <p:spPr>
                <a:xfrm>
                  <a:off x="316251" y="4788218"/>
                  <a:ext cx="6776304" cy="1465220"/>
                </a:xfrm>
                <a:custGeom>
                  <a:avLst/>
                  <a:gdLst>
                    <a:gd name="connsiteX0" fmla="*/ 0 w 2638337"/>
                    <a:gd name="connsiteY0" fmla="*/ 1319169 h 2638337"/>
                    <a:gd name="connsiteX1" fmla="*/ 1319169 w 2638337"/>
                    <a:gd name="connsiteY1" fmla="*/ 0 h 2638337"/>
                    <a:gd name="connsiteX2" fmla="*/ 2638338 w 2638337"/>
                    <a:gd name="connsiteY2" fmla="*/ 1319169 h 2638337"/>
                    <a:gd name="connsiteX3" fmla="*/ 1319169 w 2638337"/>
                    <a:gd name="connsiteY3" fmla="*/ 2638338 h 2638337"/>
                    <a:gd name="connsiteX4" fmla="*/ 0 w 2638337"/>
                    <a:gd name="connsiteY4" fmla="*/ 1319169 h 2638337"/>
                    <a:gd name="connsiteX0" fmla="*/ 1319169 w 2638338"/>
                    <a:gd name="connsiteY0" fmla="*/ 2638338 h 2729778"/>
                    <a:gd name="connsiteX1" fmla="*/ 0 w 2638338"/>
                    <a:gd name="connsiteY1" fmla="*/ 1319169 h 2729778"/>
                    <a:gd name="connsiteX2" fmla="*/ 1319169 w 2638338"/>
                    <a:gd name="connsiteY2" fmla="*/ 0 h 2729778"/>
                    <a:gd name="connsiteX3" fmla="*/ 2638338 w 2638338"/>
                    <a:gd name="connsiteY3" fmla="*/ 1319169 h 2729778"/>
                    <a:gd name="connsiteX4" fmla="*/ 1410609 w 2638338"/>
                    <a:gd name="connsiteY4" fmla="*/ 2729778 h 2729778"/>
                    <a:gd name="connsiteX0" fmla="*/ 1319169 w 2638338"/>
                    <a:gd name="connsiteY0" fmla="*/ 2638338 h 2638338"/>
                    <a:gd name="connsiteX1" fmla="*/ 0 w 2638338"/>
                    <a:gd name="connsiteY1" fmla="*/ 1319169 h 2638338"/>
                    <a:gd name="connsiteX2" fmla="*/ 1319169 w 2638338"/>
                    <a:gd name="connsiteY2" fmla="*/ 0 h 2638338"/>
                    <a:gd name="connsiteX3" fmla="*/ 2638338 w 2638338"/>
                    <a:gd name="connsiteY3" fmla="*/ 1319169 h 2638338"/>
                    <a:gd name="connsiteX0" fmla="*/ 0 w 2638338"/>
                    <a:gd name="connsiteY0" fmla="*/ 1319169 h 1319169"/>
                    <a:gd name="connsiteX1" fmla="*/ 1319169 w 2638338"/>
                    <a:gd name="connsiteY1" fmla="*/ 0 h 1319169"/>
                    <a:gd name="connsiteX2" fmla="*/ 2638338 w 2638338"/>
                    <a:gd name="connsiteY2" fmla="*/ 1319169 h 131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38338" h="1319169">
                      <a:moveTo>
                        <a:pt x="0" y="1319169"/>
                      </a:moveTo>
                      <a:cubicBezTo>
                        <a:pt x="0" y="590612"/>
                        <a:pt x="590612" y="0"/>
                        <a:pt x="1319169" y="0"/>
                      </a:cubicBezTo>
                      <a:cubicBezTo>
                        <a:pt x="2047726" y="0"/>
                        <a:pt x="2638338" y="590612"/>
                        <a:pt x="2638338" y="1319169"/>
                      </a:cubicBezTo>
                    </a:path>
                  </a:pathLst>
                </a:custGeom>
                <a:solidFill>
                  <a:srgbClr val="DBEDFA"/>
                </a:solidFill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1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roxima Nova Rg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1273" name="Group 1272">
                  <a:extLst>
                    <a:ext uri="{FF2B5EF4-FFF2-40B4-BE49-F238E27FC236}">
                      <a16:creationId xmlns:a16="http://schemas.microsoft.com/office/drawing/2014/main" id="{F83F6923-A928-9214-819C-0C16D914B99F}"/>
                    </a:ext>
                  </a:extLst>
                </p:cNvPr>
                <p:cNvGrpSpPr/>
                <p:nvPr/>
              </p:nvGrpSpPr>
              <p:grpSpPr>
                <a:xfrm>
                  <a:off x="2231491" y="3180559"/>
                  <a:ext cx="2589940" cy="557750"/>
                  <a:chOff x="2351092" y="3419054"/>
                  <a:chExt cx="2589940" cy="557750"/>
                </a:xfrm>
              </p:grpSpPr>
              <p:grpSp>
                <p:nvGrpSpPr>
                  <p:cNvPr id="1409" name="Group 1408">
                    <a:extLst>
                      <a:ext uri="{FF2B5EF4-FFF2-40B4-BE49-F238E27FC236}">
                        <a16:creationId xmlns:a16="http://schemas.microsoft.com/office/drawing/2014/main" id="{558E1FDE-7AB2-3862-3767-45F3B33909E4}"/>
                      </a:ext>
                    </a:extLst>
                  </p:cNvPr>
                  <p:cNvGrpSpPr/>
                  <p:nvPr/>
                </p:nvGrpSpPr>
                <p:grpSpPr>
                  <a:xfrm>
                    <a:off x="3149719" y="3419054"/>
                    <a:ext cx="1097072" cy="255460"/>
                    <a:chOff x="3056385" y="3419054"/>
                    <a:chExt cx="1097072" cy="255460"/>
                  </a:xfrm>
                </p:grpSpPr>
                <p:sp>
                  <p:nvSpPr>
                    <p:cNvPr id="1411" name="Freeform: Shape 903">
                      <a:extLst>
                        <a:ext uri="{FF2B5EF4-FFF2-40B4-BE49-F238E27FC236}">
                          <a16:creationId xmlns:a16="http://schemas.microsoft.com/office/drawing/2014/main" id="{37F488CB-F71D-F27A-A726-EF36ADAECEA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056385" y="3429232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12" name="Freeform: Shape 903">
                      <a:extLst>
                        <a:ext uri="{FF2B5EF4-FFF2-40B4-BE49-F238E27FC236}">
                          <a16:creationId xmlns:a16="http://schemas.microsoft.com/office/drawing/2014/main" id="{EE560611-09F0-CC07-2474-050BC40E626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19004" y="3419054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410" name="TextBox 1409">
                    <a:extLst>
                      <a:ext uri="{FF2B5EF4-FFF2-40B4-BE49-F238E27FC236}">
                        <a16:creationId xmlns:a16="http://schemas.microsoft.com/office/drawing/2014/main" id="{014B7BBF-BF43-A710-6059-94D8DA0AED49}"/>
                      </a:ext>
                    </a:extLst>
                  </p:cNvPr>
                  <p:cNvSpPr txBox="1"/>
                  <p:nvPr/>
                </p:nvSpPr>
                <p:spPr>
                  <a:xfrm>
                    <a:off x="2351092" y="3656892"/>
                    <a:ext cx="2589940" cy="3199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178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Estrogen receptor </a:t>
                    </a:r>
                    <a:r>
                      <a:rPr kumimoji="0" lang="el-G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α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 </a:t>
                    </a:r>
                    <a:r>
                      <a:rPr kumimoji="0" lang="el-G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(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E</a:t>
                    </a:r>
                    <a:r>
                      <a:rPr lang="en-US" sz="1400" b="0" dirty="0">
                        <a:solidFill>
                          <a:srgbClr val="47484F"/>
                        </a:solidFill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R</a:t>
                    </a:r>
                    <a:r>
                      <a:rPr kumimoji="0" lang="el-G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α)</a:t>
                    </a:r>
                    <a:endPara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4" name="Group 1273">
                  <a:extLst>
                    <a:ext uri="{FF2B5EF4-FFF2-40B4-BE49-F238E27FC236}">
                      <a16:creationId xmlns:a16="http://schemas.microsoft.com/office/drawing/2014/main" id="{B0F6752A-5F8E-D127-8661-CE79CCDE29C4}"/>
                    </a:ext>
                  </a:extLst>
                </p:cNvPr>
                <p:cNvGrpSpPr/>
                <p:nvPr/>
              </p:nvGrpSpPr>
              <p:grpSpPr>
                <a:xfrm>
                  <a:off x="4000337" y="1728981"/>
                  <a:ext cx="1346854" cy="646898"/>
                  <a:chOff x="4027085" y="1754399"/>
                  <a:chExt cx="1346854" cy="646898"/>
                </a:xfrm>
              </p:grpSpPr>
              <p:sp>
                <p:nvSpPr>
                  <p:cNvPr id="1403" name="Oval 1402">
                    <a:extLst>
                      <a:ext uri="{FF2B5EF4-FFF2-40B4-BE49-F238E27FC236}">
                        <a16:creationId xmlns:a16="http://schemas.microsoft.com/office/drawing/2014/main" id="{606915FD-2D89-E3A6-3837-B668D627F1CA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315032" y="2113970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4" name="Oval 1403">
                    <a:extLst>
                      <a:ext uri="{FF2B5EF4-FFF2-40B4-BE49-F238E27FC236}">
                        <a16:creationId xmlns:a16="http://schemas.microsoft.com/office/drawing/2014/main" id="{02F2A40E-923B-0A2C-DC7F-B5702B05166A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027086" y="1864482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5" name="Oval 1404">
                    <a:extLst>
                      <a:ext uri="{FF2B5EF4-FFF2-40B4-BE49-F238E27FC236}">
                        <a16:creationId xmlns:a16="http://schemas.microsoft.com/office/drawing/2014/main" id="{4DB08C50-5585-B1CF-67B5-E0D251C05A28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791278" y="2025519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6" name="Oval 1405">
                    <a:extLst>
                      <a:ext uri="{FF2B5EF4-FFF2-40B4-BE49-F238E27FC236}">
                        <a16:creationId xmlns:a16="http://schemas.microsoft.com/office/drawing/2014/main" id="{60F9A4ED-F185-BE13-F383-59FB2CCC48E9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505436" y="1754398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Oval 1406">
                    <a:extLst>
                      <a:ext uri="{FF2B5EF4-FFF2-40B4-BE49-F238E27FC236}">
                        <a16:creationId xmlns:a16="http://schemas.microsoft.com/office/drawing/2014/main" id="{F551A4EB-DD50-F1BB-39BC-BDC69EED073D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5126416" y="2153775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Oval 1407">
                    <a:extLst>
                      <a:ext uri="{FF2B5EF4-FFF2-40B4-BE49-F238E27FC236}">
                        <a16:creationId xmlns:a16="http://schemas.microsoft.com/office/drawing/2014/main" id="{449CB505-723C-A89C-E56C-AEDD0908652C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5014256" y="1802147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75" name="TextBox 1274">
                  <a:extLst>
                    <a:ext uri="{FF2B5EF4-FFF2-40B4-BE49-F238E27FC236}">
                      <a16:creationId xmlns:a16="http://schemas.microsoft.com/office/drawing/2014/main" id="{0BD16E76-8C02-461C-274F-71DAD541147A}"/>
                    </a:ext>
                  </a:extLst>
                </p:cNvPr>
                <p:cNvSpPr txBox="1"/>
                <p:nvPr/>
              </p:nvSpPr>
              <p:spPr>
                <a:xfrm>
                  <a:off x="5264197" y="1722131"/>
                  <a:ext cx="982235" cy="3439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1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Estrogen</a:t>
                  </a:r>
                </a:p>
              </p:txBody>
            </p:sp>
            <p:grpSp>
              <p:nvGrpSpPr>
                <p:cNvPr id="1276" name="Group 1275">
                  <a:extLst>
                    <a:ext uri="{FF2B5EF4-FFF2-40B4-BE49-F238E27FC236}">
                      <a16:creationId xmlns:a16="http://schemas.microsoft.com/office/drawing/2014/main" id="{C68E5EFC-51EE-1A53-0945-D9FB9F416397}"/>
                    </a:ext>
                  </a:extLst>
                </p:cNvPr>
                <p:cNvGrpSpPr/>
                <p:nvPr/>
              </p:nvGrpSpPr>
              <p:grpSpPr>
                <a:xfrm>
                  <a:off x="1562193" y="1760207"/>
                  <a:ext cx="1505619" cy="550952"/>
                  <a:chOff x="1507194" y="1849497"/>
                  <a:chExt cx="1505619" cy="550952"/>
                </a:xfrm>
              </p:grpSpPr>
              <p:sp>
                <p:nvSpPr>
                  <p:cNvPr id="1397" name="Hexagon 1396">
                    <a:extLst>
                      <a:ext uri="{FF2B5EF4-FFF2-40B4-BE49-F238E27FC236}">
                        <a16:creationId xmlns:a16="http://schemas.microsoft.com/office/drawing/2014/main" id="{696F91C4-AE95-D273-4F8E-05A64A045FCE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1952983" y="2113120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8" name="Hexagon 1397">
                    <a:extLst>
                      <a:ext uri="{FF2B5EF4-FFF2-40B4-BE49-F238E27FC236}">
                        <a16:creationId xmlns:a16="http://schemas.microsoft.com/office/drawing/2014/main" id="{1D2A5E33-3930-01CC-ADCC-15CCFCB960BE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1507512" y="2106512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9" name="Hexagon 1398">
                    <a:extLst>
                      <a:ext uri="{FF2B5EF4-FFF2-40B4-BE49-F238E27FC236}">
                        <a16:creationId xmlns:a16="http://schemas.microsoft.com/office/drawing/2014/main" id="{F3088E33-4A11-3B0B-38FD-464982092884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2490727" y="1857826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0" name="Hexagon 1399">
                    <a:extLst>
                      <a:ext uri="{FF2B5EF4-FFF2-40B4-BE49-F238E27FC236}">
                        <a16:creationId xmlns:a16="http://schemas.microsoft.com/office/drawing/2014/main" id="{1846319C-83B3-D346-5112-486FAE501858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1793354" y="1849179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1" name="Hexagon 1400">
                    <a:extLst>
                      <a:ext uri="{FF2B5EF4-FFF2-40B4-BE49-F238E27FC236}">
                        <a16:creationId xmlns:a16="http://schemas.microsoft.com/office/drawing/2014/main" id="{E2E2AE4B-2C33-9CFD-3562-373556A9725D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2370721" y="2153243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2" name="Hexagon 1401">
                    <a:extLst>
                      <a:ext uri="{FF2B5EF4-FFF2-40B4-BE49-F238E27FC236}">
                        <a16:creationId xmlns:a16="http://schemas.microsoft.com/office/drawing/2014/main" id="{664711D1-5914-952E-2F2A-DD2DED804040}"/>
                      </a:ext>
                    </a:extLst>
                  </p:cNvPr>
                  <p:cNvSpPr/>
                  <p:nvPr/>
                </p:nvSpPr>
                <p:spPr>
                  <a:xfrm rot="15599091">
                    <a:off x="2765607" y="2124734"/>
                    <a:ext cx="246888" cy="247524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77" name="TextBox 1276">
                  <a:extLst>
                    <a:ext uri="{FF2B5EF4-FFF2-40B4-BE49-F238E27FC236}">
                      <a16:creationId xmlns:a16="http://schemas.microsoft.com/office/drawing/2014/main" id="{A1A0DE70-E7A4-6638-9A2C-D3BE002F9736}"/>
                    </a:ext>
                  </a:extLst>
                </p:cNvPr>
                <p:cNvSpPr txBox="1"/>
                <p:nvPr/>
              </p:nvSpPr>
              <p:spPr>
                <a:xfrm>
                  <a:off x="1129913" y="1710816"/>
                  <a:ext cx="691417" cy="3439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1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SERD</a:t>
                  </a:r>
                </a:p>
              </p:txBody>
            </p:sp>
            <p:sp>
              <p:nvSpPr>
                <p:cNvPr id="1278" name="TextBox 1277">
                  <a:extLst>
                    <a:ext uri="{FF2B5EF4-FFF2-40B4-BE49-F238E27FC236}">
                      <a16:creationId xmlns:a16="http://schemas.microsoft.com/office/drawing/2014/main" id="{47D75C62-6781-C538-599F-2EABC52E0458}"/>
                    </a:ext>
                  </a:extLst>
                </p:cNvPr>
                <p:cNvSpPr txBox="1"/>
                <p:nvPr/>
              </p:nvSpPr>
              <p:spPr>
                <a:xfrm>
                  <a:off x="5515808" y="3527668"/>
                  <a:ext cx="1552928" cy="5366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178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ER</a:t>
                  </a:r>
                  <a:r>
                    <a:rPr kumimoji="0" lang="el-GR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α</a:t>
                  </a: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 degradation</a:t>
                  </a:r>
                </a:p>
              </p:txBody>
            </p:sp>
            <p:grpSp>
              <p:nvGrpSpPr>
                <p:cNvPr id="1279" name="Group 1278">
                  <a:extLst>
                    <a:ext uri="{FF2B5EF4-FFF2-40B4-BE49-F238E27FC236}">
                      <a16:creationId xmlns:a16="http://schemas.microsoft.com/office/drawing/2014/main" id="{348A2F11-A026-6B24-4133-0AFFCFD1E10B}"/>
                    </a:ext>
                  </a:extLst>
                </p:cNvPr>
                <p:cNvGrpSpPr/>
                <p:nvPr/>
              </p:nvGrpSpPr>
              <p:grpSpPr>
                <a:xfrm rot="750063">
                  <a:off x="5832880" y="3931394"/>
                  <a:ext cx="1003529" cy="738871"/>
                  <a:chOff x="10310111" y="2984460"/>
                  <a:chExt cx="1607300" cy="1183411"/>
                </a:xfrm>
              </p:grpSpPr>
              <p:grpSp>
                <p:nvGrpSpPr>
                  <p:cNvPr id="1343" name="Group 1342">
                    <a:extLst>
                      <a:ext uri="{FF2B5EF4-FFF2-40B4-BE49-F238E27FC236}">
                        <a16:creationId xmlns:a16="http://schemas.microsoft.com/office/drawing/2014/main" id="{9803E6AA-2311-F1DB-0576-6859DCCBA176}"/>
                      </a:ext>
                    </a:extLst>
                  </p:cNvPr>
                  <p:cNvGrpSpPr/>
                  <p:nvPr/>
                </p:nvGrpSpPr>
                <p:grpSpPr>
                  <a:xfrm rot="11890837">
                    <a:off x="10929995" y="3609265"/>
                    <a:ext cx="987416" cy="218372"/>
                    <a:chOff x="372177" y="5765890"/>
                    <a:chExt cx="2622333" cy="579940"/>
                  </a:xfrm>
                  <a:solidFill>
                    <a:srgbClr val="380053"/>
                  </a:solidFill>
                </p:grpSpPr>
                <p:grpSp>
                  <p:nvGrpSpPr>
                    <p:cNvPr id="1384" name="Group 1383">
                      <a:extLst>
                        <a:ext uri="{FF2B5EF4-FFF2-40B4-BE49-F238E27FC236}">
                          <a16:creationId xmlns:a16="http://schemas.microsoft.com/office/drawing/2014/main" id="{07A41FB2-4E97-6E7D-6BCA-52EBBE6ED9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4775" y="5765890"/>
                      <a:ext cx="1469735" cy="566008"/>
                      <a:chOff x="2135910" y="4914732"/>
                      <a:chExt cx="1469735" cy="566008"/>
                    </a:xfrm>
                    <a:grpFill/>
                  </p:grpSpPr>
                  <p:sp>
                    <p:nvSpPr>
                      <p:cNvPr id="1391" name="Oval 1390">
                        <a:extLst>
                          <a:ext uri="{FF2B5EF4-FFF2-40B4-BE49-F238E27FC236}">
                            <a16:creationId xmlns:a16="http://schemas.microsoft.com/office/drawing/2014/main" id="{672C487B-9549-04D8-E681-99D222605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35910" y="491473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2" name="Oval 1391">
                        <a:extLst>
                          <a:ext uri="{FF2B5EF4-FFF2-40B4-BE49-F238E27FC236}">
                            <a16:creationId xmlns:a16="http://schemas.microsoft.com/office/drawing/2014/main" id="{D6EF5233-13F5-92C4-0F92-CF22428196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3250" y="5005788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3" name="Oval 1392">
                        <a:extLst>
                          <a:ext uri="{FF2B5EF4-FFF2-40B4-BE49-F238E27FC236}">
                            <a16:creationId xmlns:a16="http://schemas.microsoft.com/office/drawing/2014/main" id="{D6459287-EDD7-D5E3-C368-FE275B5C2A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00154" y="499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4" name="Oval 1393">
                        <a:extLst>
                          <a:ext uri="{FF2B5EF4-FFF2-40B4-BE49-F238E27FC236}">
                            <a16:creationId xmlns:a16="http://schemas.microsoft.com/office/drawing/2014/main" id="{16437361-AAC1-3CCD-3CCF-E5DB3CF49C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69358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5" name="Oval 1394">
                        <a:extLst>
                          <a:ext uri="{FF2B5EF4-FFF2-40B4-BE49-F238E27FC236}">
                            <a16:creationId xmlns:a16="http://schemas.microsoft.com/office/drawing/2014/main" id="{BBB2A6F2-FB58-F680-82BC-9790378CF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72212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6" name="Oval 1395">
                        <a:extLst>
                          <a:ext uri="{FF2B5EF4-FFF2-40B4-BE49-F238E27FC236}">
                            <a16:creationId xmlns:a16="http://schemas.microsoft.com/office/drawing/2014/main" id="{B6A33B2A-372F-4B78-C218-20808C7070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25272" y="517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385" name="Group 1384">
                      <a:extLst>
                        <a:ext uri="{FF2B5EF4-FFF2-40B4-BE49-F238E27FC236}">
                          <a16:creationId xmlns:a16="http://schemas.microsoft.com/office/drawing/2014/main" id="{4EF729FD-BAD2-7D29-4AC7-DFD59F6126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2177" y="5860339"/>
                      <a:ext cx="1252395" cy="485491"/>
                      <a:chOff x="2229222" y="5041012"/>
                      <a:chExt cx="1252395" cy="485491"/>
                    </a:xfrm>
                    <a:grpFill/>
                  </p:grpSpPr>
                  <p:sp>
                    <p:nvSpPr>
                      <p:cNvPr id="1386" name="Oval 1385">
                        <a:extLst>
                          <a:ext uri="{FF2B5EF4-FFF2-40B4-BE49-F238E27FC236}">
                            <a16:creationId xmlns:a16="http://schemas.microsoft.com/office/drawing/2014/main" id="{2FD90A67-5C5F-1E69-A829-DCE4121938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29222" y="5051551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7" name="Oval 1386">
                        <a:extLst>
                          <a:ext uri="{FF2B5EF4-FFF2-40B4-BE49-F238E27FC236}">
                            <a16:creationId xmlns:a16="http://schemas.microsoft.com/office/drawing/2014/main" id="{9C6892D3-93E0-AC8D-EE43-AC0CCA77EB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76126" y="504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8" name="Oval 1387">
                        <a:extLst>
                          <a:ext uri="{FF2B5EF4-FFF2-40B4-BE49-F238E27FC236}">
                            <a16:creationId xmlns:a16="http://schemas.microsoft.com/office/drawing/2014/main" id="{A68EBC43-F122-AA63-D831-14FE041102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5330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9" name="Oval 1388">
                        <a:extLst>
                          <a:ext uri="{FF2B5EF4-FFF2-40B4-BE49-F238E27FC236}">
                            <a16:creationId xmlns:a16="http://schemas.microsoft.com/office/drawing/2014/main" id="{3BB23A14-D411-C72E-83E4-FE331E061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48184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90" name="Oval 1389">
                        <a:extLst>
                          <a:ext uri="{FF2B5EF4-FFF2-40B4-BE49-F238E27FC236}">
                            <a16:creationId xmlns:a16="http://schemas.microsoft.com/office/drawing/2014/main" id="{C584217C-23AA-D041-DD1A-372E08D45E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1244" y="522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344" name="Group 1343">
                    <a:extLst>
                      <a:ext uri="{FF2B5EF4-FFF2-40B4-BE49-F238E27FC236}">
                        <a16:creationId xmlns:a16="http://schemas.microsoft.com/office/drawing/2014/main" id="{797F5389-C62E-0D59-3F3A-3598B94EB60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0344" y="3949499"/>
                    <a:ext cx="987416" cy="218372"/>
                    <a:chOff x="372177" y="5765890"/>
                    <a:chExt cx="2622333" cy="579940"/>
                  </a:xfrm>
                  <a:solidFill>
                    <a:srgbClr val="380053"/>
                  </a:solidFill>
                </p:grpSpPr>
                <p:grpSp>
                  <p:nvGrpSpPr>
                    <p:cNvPr id="1371" name="Group 1370">
                      <a:extLst>
                        <a:ext uri="{FF2B5EF4-FFF2-40B4-BE49-F238E27FC236}">
                          <a16:creationId xmlns:a16="http://schemas.microsoft.com/office/drawing/2014/main" id="{F24ECC8A-334B-76F2-0115-BA203DAD83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4775" y="5765890"/>
                      <a:ext cx="1469735" cy="566008"/>
                      <a:chOff x="2135910" y="4914732"/>
                      <a:chExt cx="1469735" cy="566008"/>
                    </a:xfrm>
                    <a:grpFill/>
                  </p:grpSpPr>
                  <p:sp>
                    <p:nvSpPr>
                      <p:cNvPr id="1378" name="Oval 1377">
                        <a:extLst>
                          <a:ext uri="{FF2B5EF4-FFF2-40B4-BE49-F238E27FC236}">
                            <a16:creationId xmlns:a16="http://schemas.microsoft.com/office/drawing/2014/main" id="{9357ED45-EE06-F755-0447-FCEB25884D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35910" y="491473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9" name="Oval 1378">
                        <a:extLst>
                          <a:ext uri="{FF2B5EF4-FFF2-40B4-BE49-F238E27FC236}">
                            <a16:creationId xmlns:a16="http://schemas.microsoft.com/office/drawing/2014/main" id="{D1202B29-E47B-2FE2-1FC7-21AC925DA2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3250" y="5005788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0" name="Oval 1379">
                        <a:extLst>
                          <a:ext uri="{FF2B5EF4-FFF2-40B4-BE49-F238E27FC236}">
                            <a16:creationId xmlns:a16="http://schemas.microsoft.com/office/drawing/2014/main" id="{5431BEF4-FE2D-1860-7551-149C229C1D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00154" y="499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1" name="Oval 1380">
                        <a:extLst>
                          <a:ext uri="{FF2B5EF4-FFF2-40B4-BE49-F238E27FC236}">
                            <a16:creationId xmlns:a16="http://schemas.microsoft.com/office/drawing/2014/main" id="{A5FC06E0-DB8A-66A7-5B2A-F1C5D73FD3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69358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2" name="Oval 1381">
                        <a:extLst>
                          <a:ext uri="{FF2B5EF4-FFF2-40B4-BE49-F238E27FC236}">
                            <a16:creationId xmlns:a16="http://schemas.microsoft.com/office/drawing/2014/main" id="{85241EBE-6814-CCBF-5ADD-A535FCBAEC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72212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83" name="Oval 1382">
                        <a:extLst>
                          <a:ext uri="{FF2B5EF4-FFF2-40B4-BE49-F238E27FC236}">
                            <a16:creationId xmlns:a16="http://schemas.microsoft.com/office/drawing/2014/main" id="{28E4D7DA-421C-C842-0912-77B9259D03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25272" y="517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372" name="Group 1371">
                      <a:extLst>
                        <a:ext uri="{FF2B5EF4-FFF2-40B4-BE49-F238E27FC236}">
                          <a16:creationId xmlns:a16="http://schemas.microsoft.com/office/drawing/2014/main" id="{1BF4F6CF-7D04-9849-57BD-AB222E2A5F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2177" y="5860339"/>
                      <a:ext cx="1252395" cy="485491"/>
                      <a:chOff x="2229222" y="5041012"/>
                      <a:chExt cx="1252395" cy="485491"/>
                    </a:xfrm>
                    <a:grpFill/>
                  </p:grpSpPr>
                  <p:sp>
                    <p:nvSpPr>
                      <p:cNvPr id="1373" name="Oval 1372">
                        <a:extLst>
                          <a:ext uri="{FF2B5EF4-FFF2-40B4-BE49-F238E27FC236}">
                            <a16:creationId xmlns:a16="http://schemas.microsoft.com/office/drawing/2014/main" id="{00D147E4-5B8A-FD50-6E70-E15738AF94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29222" y="5051551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4" name="Oval 1373">
                        <a:extLst>
                          <a:ext uri="{FF2B5EF4-FFF2-40B4-BE49-F238E27FC236}">
                            <a16:creationId xmlns:a16="http://schemas.microsoft.com/office/drawing/2014/main" id="{A576D0C0-8534-A951-6179-A0314F270A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76126" y="504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5" name="Oval 1374">
                        <a:extLst>
                          <a:ext uri="{FF2B5EF4-FFF2-40B4-BE49-F238E27FC236}">
                            <a16:creationId xmlns:a16="http://schemas.microsoft.com/office/drawing/2014/main" id="{74DBED17-D4B8-D023-D3F4-32E7784BB0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5330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6" name="Oval 1375">
                        <a:extLst>
                          <a:ext uri="{FF2B5EF4-FFF2-40B4-BE49-F238E27FC236}">
                            <a16:creationId xmlns:a16="http://schemas.microsoft.com/office/drawing/2014/main" id="{0304917D-BF1C-3373-794B-494DC9506D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48184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7" name="Oval 1376">
                        <a:extLst>
                          <a:ext uri="{FF2B5EF4-FFF2-40B4-BE49-F238E27FC236}">
                            <a16:creationId xmlns:a16="http://schemas.microsoft.com/office/drawing/2014/main" id="{954FBEF2-9E3E-6F7F-85DF-EDF8E7EC80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1244" y="522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345" name="Group 1344">
                    <a:extLst>
                      <a:ext uri="{FF2B5EF4-FFF2-40B4-BE49-F238E27FC236}">
                        <a16:creationId xmlns:a16="http://schemas.microsoft.com/office/drawing/2014/main" id="{90F9AA50-FDFB-77CE-4364-2A90DEE99BD7}"/>
                      </a:ext>
                    </a:extLst>
                  </p:cNvPr>
                  <p:cNvGrpSpPr/>
                  <p:nvPr/>
                </p:nvGrpSpPr>
                <p:grpSpPr>
                  <a:xfrm rot="18014468">
                    <a:off x="10848382" y="3368983"/>
                    <a:ext cx="987417" cy="218372"/>
                    <a:chOff x="372177" y="5765890"/>
                    <a:chExt cx="2622333" cy="579940"/>
                  </a:xfrm>
                  <a:solidFill>
                    <a:srgbClr val="380053"/>
                  </a:solidFill>
                </p:grpSpPr>
                <p:grpSp>
                  <p:nvGrpSpPr>
                    <p:cNvPr id="1358" name="Group 1357">
                      <a:extLst>
                        <a:ext uri="{FF2B5EF4-FFF2-40B4-BE49-F238E27FC236}">
                          <a16:creationId xmlns:a16="http://schemas.microsoft.com/office/drawing/2014/main" id="{3C5498DC-E463-C7A7-9228-85E790C591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24775" y="5765890"/>
                      <a:ext cx="1469735" cy="566008"/>
                      <a:chOff x="2135910" y="4914732"/>
                      <a:chExt cx="1469735" cy="566008"/>
                    </a:xfrm>
                    <a:grpFill/>
                  </p:grpSpPr>
                  <p:sp>
                    <p:nvSpPr>
                      <p:cNvPr id="1365" name="Oval 1364">
                        <a:extLst>
                          <a:ext uri="{FF2B5EF4-FFF2-40B4-BE49-F238E27FC236}">
                            <a16:creationId xmlns:a16="http://schemas.microsoft.com/office/drawing/2014/main" id="{5C18FE3D-FEFB-F66E-1AC2-218A92D21D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35910" y="491473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6" name="Oval 1365">
                        <a:extLst>
                          <a:ext uri="{FF2B5EF4-FFF2-40B4-BE49-F238E27FC236}">
                            <a16:creationId xmlns:a16="http://schemas.microsoft.com/office/drawing/2014/main" id="{316D4907-26C1-5533-227C-88C8BD7689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3250" y="5005788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7" name="Oval 1366">
                        <a:extLst>
                          <a:ext uri="{FF2B5EF4-FFF2-40B4-BE49-F238E27FC236}">
                            <a16:creationId xmlns:a16="http://schemas.microsoft.com/office/drawing/2014/main" id="{380B00BF-BB30-7DC4-22F9-45F1CDDCAA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00154" y="499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8" name="Oval 1367">
                        <a:extLst>
                          <a:ext uri="{FF2B5EF4-FFF2-40B4-BE49-F238E27FC236}">
                            <a16:creationId xmlns:a16="http://schemas.microsoft.com/office/drawing/2014/main" id="{78EA7196-AC55-9729-8F62-A905B32DBA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69358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9" name="Oval 1368">
                        <a:extLst>
                          <a:ext uri="{FF2B5EF4-FFF2-40B4-BE49-F238E27FC236}">
                            <a16:creationId xmlns:a16="http://schemas.microsoft.com/office/drawing/2014/main" id="{5978A261-7830-4E74-1DD4-59EECCB408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72212" y="5129167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70" name="Oval 1369">
                        <a:extLst>
                          <a:ext uri="{FF2B5EF4-FFF2-40B4-BE49-F238E27FC236}">
                            <a16:creationId xmlns:a16="http://schemas.microsoft.com/office/drawing/2014/main" id="{ECA17826-2262-6DD8-D6A9-E021E16BB6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25272" y="5175249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359" name="Group 1358">
                      <a:extLst>
                        <a:ext uri="{FF2B5EF4-FFF2-40B4-BE49-F238E27FC236}">
                          <a16:creationId xmlns:a16="http://schemas.microsoft.com/office/drawing/2014/main" id="{2C42F170-644F-FF16-8E23-CFDF5E9A19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2177" y="5860339"/>
                      <a:ext cx="1252395" cy="485491"/>
                      <a:chOff x="2229222" y="5041012"/>
                      <a:chExt cx="1252395" cy="485491"/>
                    </a:xfrm>
                    <a:grpFill/>
                  </p:grpSpPr>
                  <p:sp>
                    <p:nvSpPr>
                      <p:cNvPr id="1360" name="Oval 1359">
                        <a:extLst>
                          <a:ext uri="{FF2B5EF4-FFF2-40B4-BE49-F238E27FC236}">
                            <a16:creationId xmlns:a16="http://schemas.microsoft.com/office/drawing/2014/main" id="{DC7405C8-4F06-8CDE-7BAD-A1E41ED874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29222" y="5051551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1" name="Oval 1360">
                        <a:extLst>
                          <a:ext uri="{FF2B5EF4-FFF2-40B4-BE49-F238E27FC236}">
                            <a16:creationId xmlns:a16="http://schemas.microsoft.com/office/drawing/2014/main" id="{7F3C372B-82A9-7CD0-6A96-40D0368CAA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76126" y="504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2" name="Oval 1361">
                        <a:extLst>
                          <a:ext uri="{FF2B5EF4-FFF2-40B4-BE49-F238E27FC236}">
                            <a16:creationId xmlns:a16="http://schemas.microsoft.com/office/drawing/2014/main" id="{F84CA237-2BC7-9EA9-C4C8-52547B6840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45330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3" name="Oval 1362">
                        <a:extLst>
                          <a:ext uri="{FF2B5EF4-FFF2-40B4-BE49-F238E27FC236}">
                            <a16:creationId xmlns:a16="http://schemas.microsoft.com/office/drawing/2014/main" id="{D67C23F1-E065-3F00-E788-826297D859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48184" y="5174930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364" name="Oval 1363">
                        <a:extLst>
                          <a:ext uri="{FF2B5EF4-FFF2-40B4-BE49-F238E27FC236}">
                            <a16:creationId xmlns:a16="http://schemas.microsoft.com/office/drawing/2014/main" id="{0C2669C4-FE42-A65F-5734-E37114F7F9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1244" y="5221012"/>
                        <a:ext cx="305491" cy="305491"/>
                      </a:xfrm>
                      <a:prstGeom prst="ellipse">
                        <a:avLst/>
                      </a:prstGeom>
                      <a:grpFill/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457178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346" name="Group 1345">
                    <a:extLst>
                      <a:ext uri="{FF2B5EF4-FFF2-40B4-BE49-F238E27FC236}">
                        <a16:creationId xmlns:a16="http://schemas.microsoft.com/office/drawing/2014/main" id="{856AC62D-45A8-124E-C2C0-1F7163006364}"/>
                      </a:ext>
                    </a:extLst>
                  </p:cNvPr>
                  <p:cNvGrpSpPr/>
                  <p:nvPr/>
                </p:nvGrpSpPr>
                <p:grpSpPr>
                  <a:xfrm rot="12538445">
                    <a:off x="10480924" y="3618046"/>
                    <a:ext cx="471580" cy="182808"/>
                    <a:chOff x="2353250" y="4995249"/>
                    <a:chExt cx="1252395" cy="485491"/>
                  </a:xfrm>
                  <a:solidFill>
                    <a:srgbClr val="380053"/>
                  </a:solidFill>
                </p:grpSpPr>
                <p:sp>
                  <p:nvSpPr>
                    <p:cNvPr id="1353" name="Oval 1352">
                      <a:extLst>
                        <a:ext uri="{FF2B5EF4-FFF2-40B4-BE49-F238E27FC236}">
                          <a16:creationId xmlns:a16="http://schemas.microsoft.com/office/drawing/2014/main" id="{CBDD24E1-F435-DD09-5365-8B1EB07AF5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53250" y="5005788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4" name="Oval 1353">
                      <a:extLst>
                        <a:ext uri="{FF2B5EF4-FFF2-40B4-BE49-F238E27FC236}">
                          <a16:creationId xmlns:a16="http://schemas.microsoft.com/office/drawing/2014/main" id="{97628072-429B-65A8-EB75-5CEE9453E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00154" y="4995249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5" name="Oval 1354">
                      <a:extLst>
                        <a:ext uri="{FF2B5EF4-FFF2-40B4-BE49-F238E27FC236}">
                          <a16:creationId xmlns:a16="http://schemas.microsoft.com/office/drawing/2014/main" id="{E79BA061-82CF-787F-AC0D-58D68878AA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9358" y="5129167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6" name="Oval 1355">
                      <a:extLst>
                        <a:ext uri="{FF2B5EF4-FFF2-40B4-BE49-F238E27FC236}">
                          <a16:creationId xmlns:a16="http://schemas.microsoft.com/office/drawing/2014/main" id="{38797883-4336-5403-F62C-7E5B9579A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2212" y="5129167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7" name="Oval 1356">
                      <a:extLst>
                        <a:ext uri="{FF2B5EF4-FFF2-40B4-BE49-F238E27FC236}">
                          <a16:creationId xmlns:a16="http://schemas.microsoft.com/office/drawing/2014/main" id="{70E61D88-AD93-5AD4-D7A5-3396C497C3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5272" y="5175249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7" name="Group 1346">
                    <a:extLst>
                      <a:ext uri="{FF2B5EF4-FFF2-40B4-BE49-F238E27FC236}">
                        <a16:creationId xmlns:a16="http://schemas.microsoft.com/office/drawing/2014/main" id="{F7F595AF-8B84-33E2-349E-17471604D6F2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0165725" y="3560484"/>
                    <a:ext cx="471580" cy="182808"/>
                    <a:chOff x="2229222" y="5041012"/>
                    <a:chExt cx="1252395" cy="485491"/>
                  </a:xfrm>
                  <a:solidFill>
                    <a:srgbClr val="380053"/>
                  </a:solidFill>
                </p:grpSpPr>
                <p:sp>
                  <p:nvSpPr>
                    <p:cNvPr id="1348" name="Oval 1347">
                      <a:extLst>
                        <a:ext uri="{FF2B5EF4-FFF2-40B4-BE49-F238E27FC236}">
                          <a16:creationId xmlns:a16="http://schemas.microsoft.com/office/drawing/2014/main" id="{7E44B624-12FF-870D-1BD7-F87F4D1E4A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9222" y="5051551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9" name="Oval 1348">
                      <a:extLst>
                        <a:ext uri="{FF2B5EF4-FFF2-40B4-BE49-F238E27FC236}">
                          <a16:creationId xmlns:a16="http://schemas.microsoft.com/office/drawing/2014/main" id="{17C92DF9-30A3-E610-1723-C9F6D70209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76126" y="5041012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0" name="Oval 1349">
                      <a:extLst>
                        <a:ext uri="{FF2B5EF4-FFF2-40B4-BE49-F238E27FC236}">
                          <a16:creationId xmlns:a16="http://schemas.microsoft.com/office/drawing/2014/main" id="{8C1F95E2-3606-7CA7-E204-5572D09215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45330" y="5174930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1" name="Oval 1350">
                      <a:extLst>
                        <a:ext uri="{FF2B5EF4-FFF2-40B4-BE49-F238E27FC236}">
                          <a16:creationId xmlns:a16="http://schemas.microsoft.com/office/drawing/2014/main" id="{D8D65D4A-BB9B-09E3-6382-932B99A9B8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48184" y="5174930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2" name="Oval 1351">
                      <a:extLst>
                        <a:ext uri="{FF2B5EF4-FFF2-40B4-BE49-F238E27FC236}">
                          <a16:creationId xmlns:a16="http://schemas.microsoft.com/office/drawing/2014/main" id="{AB2588D4-15B3-886B-5FFF-5DE08F433C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1244" y="5221012"/>
                      <a:ext cx="305491" cy="305491"/>
                    </a:xfrm>
                    <a:prstGeom prst="ellipse">
                      <a:avLst/>
                    </a:prstGeom>
                    <a:grpFill/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280" name="Group 1279">
                  <a:extLst>
                    <a:ext uri="{FF2B5EF4-FFF2-40B4-BE49-F238E27FC236}">
                      <a16:creationId xmlns:a16="http://schemas.microsoft.com/office/drawing/2014/main" id="{704E27A2-C468-8492-D8E3-30EC98086D8F}"/>
                    </a:ext>
                  </a:extLst>
                </p:cNvPr>
                <p:cNvGrpSpPr/>
                <p:nvPr/>
              </p:nvGrpSpPr>
              <p:grpSpPr>
                <a:xfrm>
                  <a:off x="3830724" y="4127288"/>
                  <a:ext cx="1068906" cy="365354"/>
                  <a:chOff x="4133488" y="5418156"/>
                  <a:chExt cx="1068906" cy="365354"/>
                </a:xfrm>
              </p:grpSpPr>
              <p:sp>
                <p:nvSpPr>
                  <p:cNvPr id="1339" name="Freeform: Shape 903">
                    <a:extLst>
                      <a:ext uri="{FF2B5EF4-FFF2-40B4-BE49-F238E27FC236}">
                        <a16:creationId xmlns:a16="http://schemas.microsoft.com/office/drawing/2014/main" id="{E71FB225-90ED-B561-A62C-42E2E7173661}"/>
                      </a:ext>
                    </a:extLst>
                  </p:cNvPr>
                  <p:cNvSpPr/>
                  <p:nvPr/>
                </p:nvSpPr>
                <p:spPr>
                  <a:xfrm flipH="1">
                    <a:off x="4133488" y="5538228"/>
                    <a:ext cx="534453" cy="245282"/>
                  </a:xfrm>
                  <a:custGeom>
                    <a:avLst/>
                    <a:gdLst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1629046 h 1629046"/>
                      <a:gd name="connsiteX9" fmla="*/ 368757 w 639851"/>
                      <a:gd name="connsiteY9" fmla="*/ 250357 h 1629046"/>
                      <a:gd name="connsiteX10" fmla="*/ 314541 w 639851"/>
                      <a:gd name="connsiteY10" fmla="*/ 258177 h 1629046"/>
                      <a:gd name="connsiteX11" fmla="*/ 270176 w 639851"/>
                      <a:gd name="connsiteY11" fmla="*/ 250382 h 1629046"/>
                      <a:gd name="connsiteX12" fmla="*/ 270176 w 639851"/>
                      <a:gd name="connsiteY12" fmla="*/ 1629046 h 1629046"/>
                      <a:gd name="connsiteX13" fmla="*/ 213074 w 639851"/>
                      <a:gd name="connsiteY13" fmla="*/ 1629046 h 1629046"/>
                      <a:gd name="connsiteX14" fmla="*/ 213074 w 639851"/>
                      <a:gd name="connsiteY14" fmla="*/ 240350 h 1629046"/>
                      <a:gd name="connsiteX15" fmla="*/ 191734 w 639851"/>
                      <a:gd name="connsiteY15" fmla="*/ 236601 h 1629046"/>
                      <a:gd name="connsiteX16" fmla="*/ 0 w 639851"/>
                      <a:gd name="connsiteY16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250357 h 1629046"/>
                      <a:gd name="connsiteX9" fmla="*/ 314541 w 639851"/>
                      <a:gd name="connsiteY9" fmla="*/ 258177 h 1629046"/>
                      <a:gd name="connsiteX10" fmla="*/ 270176 w 639851"/>
                      <a:gd name="connsiteY10" fmla="*/ 250382 h 1629046"/>
                      <a:gd name="connsiteX11" fmla="*/ 270176 w 639851"/>
                      <a:gd name="connsiteY11" fmla="*/ 1629046 h 1629046"/>
                      <a:gd name="connsiteX12" fmla="*/ 213074 w 639851"/>
                      <a:gd name="connsiteY12" fmla="*/ 1629046 h 1629046"/>
                      <a:gd name="connsiteX13" fmla="*/ 213074 w 639851"/>
                      <a:gd name="connsiteY13" fmla="*/ 240350 h 1629046"/>
                      <a:gd name="connsiteX14" fmla="*/ 191734 w 639851"/>
                      <a:gd name="connsiteY14" fmla="*/ 236601 h 1629046"/>
                      <a:gd name="connsiteX15" fmla="*/ 0 w 639851"/>
                      <a:gd name="connsiteY15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70176 w 639851"/>
                      <a:gd name="connsiteY10" fmla="*/ 1629046 h 1629046"/>
                      <a:gd name="connsiteX11" fmla="*/ 213074 w 639851"/>
                      <a:gd name="connsiteY11" fmla="*/ 1629046 h 1629046"/>
                      <a:gd name="connsiteX12" fmla="*/ 213074 w 639851"/>
                      <a:gd name="connsiteY12" fmla="*/ 240350 h 1629046"/>
                      <a:gd name="connsiteX13" fmla="*/ 191734 w 639851"/>
                      <a:gd name="connsiteY13" fmla="*/ 236601 h 1629046"/>
                      <a:gd name="connsiteX14" fmla="*/ 0 w 639851"/>
                      <a:gd name="connsiteY14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13074 w 639851"/>
                      <a:gd name="connsiteY10" fmla="*/ 1629046 h 1629046"/>
                      <a:gd name="connsiteX11" fmla="*/ 213074 w 639851"/>
                      <a:gd name="connsiteY11" fmla="*/ 240350 h 1629046"/>
                      <a:gd name="connsiteX12" fmla="*/ 191734 w 639851"/>
                      <a:gd name="connsiteY12" fmla="*/ 236601 h 1629046"/>
                      <a:gd name="connsiteX13" fmla="*/ 0 w 639851"/>
                      <a:gd name="connsiteY13" fmla="*/ 0 h 1629046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70176 w 639851"/>
                      <a:gd name="connsiteY8" fmla="*/ 250382 h 258177"/>
                      <a:gd name="connsiteX9" fmla="*/ 213074 w 639851"/>
                      <a:gd name="connsiteY9" fmla="*/ 240350 h 258177"/>
                      <a:gd name="connsiteX10" fmla="*/ 191734 w 639851"/>
                      <a:gd name="connsiteY10" fmla="*/ 236601 h 258177"/>
                      <a:gd name="connsiteX11" fmla="*/ 0 w 639851"/>
                      <a:gd name="connsiteY11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426740 w 639851"/>
                      <a:gd name="connsiteY6" fmla="*/ 241994 h 263189"/>
                      <a:gd name="connsiteX7" fmla="*/ 314541 w 639851"/>
                      <a:gd name="connsiteY7" fmla="*/ 258177 h 263189"/>
                      <a:gd name="connsiteX8" fmla="*/ 191734 w 639851"/>
                      <a:gd name="connsiteY8" fmla="*/ 236601 h 263189"/>
                      <a:gd name="connsiteX9" fmla="*/ 0 w 639851"/>
                      <a:gd name="connsiteY9" fmla="*/ 0 h 263189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314541 w 639851"/>
                      <a:gd name="connsiteY6" fmla="*/ 258177 h 263189"/>
                      <a:gd name="connsiteX7" fmla="*/ 191734 w 639851"/>
                      <a:gd name="connsiteY7" fmla="*/ 236601 h 263189"/>
                      <a:gd name="connsiteX8" fmla="*/ 0 w 639851"/>
                      <a:gd name="connsiteY8" fmla="*/ 0 h 263189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228"/>
                      <a:gd name="connsiteX1" fmla="*/ 75714 w 639851"/>
                      <a:gd name="connsiteY1" fmla="*/ 0 h 258228"/>
                      <a:gd name="connsiteX2" fmla="*/ 316187 w 639851"/>
                      <a:gd name="connsiteY2" fmla="*/ 182478 h 258228"/>
                      <a:gd name="connsiteX3" fmla="*/ 564186 w 639851"/>
                      <a:gd name="connsiteY3" fmla="*/ 10624 h 258228"/>
                      <a:gd name="connsiteX4" fmla="*/ 639851 w 639851"/>
                      <a:gd name="connsiteY4" fmla="*/ 13917 h 258228"/>
                      <a:gd name="connsiteX5" fmla="*/ 436737 w 639851"/>
                      <a:gd name="connsiteY5" fmla="*/ 240552 h 258228"/>
                      <a:gd name="connsiteX6" fmla="*/ 314541 w 639851"/>
                      <a:gd name="connsiteY6" fmla="*/ 258177 h 258228"/>
                      <a:gd name="connsiteX7" fmla="*/ 191734 w 639851"/>
                      <a:gd name="connsiteY7" fmla="*/ 236601 h 258228"/>
                      <a:gd name="connsiteX8" fmla="*/ 0 w 639851"/>
                      <a:gd name="connsiteY8" fmla="*/ 0 h 258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9851" h="258228">
                        <a:moveTo>
                          <a:pt x="0" y="0"/>
                        </a:moveTo>
                        <a:lnTo>
                          <a:pt x="75714" y="0"/>
                        </a:lnTo>
                        <a:cubicBezTo>
                          <a:pt x="75714" y="99637"/>
                          <a:pt x="182750" y="180860"/>
                          <a:pt x="316187" y="182478"/>
                        </a:cubicBezTo>
                        <a:cubicBezTo>
                          <a:pt x="447180" y="184067"/>
                          <a:pt x="556560" y="108271"/>
                          <a:pt x="564186" y="10624"/>
                        </a:cubicBezTo>
                        <a:lnTo>
                          <a:pt x="639851" y="13917"/>
                        </a:lnTo>
                        <a:cubicBezTo>
                          <a:pt x="632886" y="117982"/>
                          <a:pt x="550278" y="204717"/>
                          <a:pt x="436737" y="240552"/>
                        </a:cubicBezTo>
                        <a:cubicBezTo>
                          <a:pt x="408050" y="250442"/>
                          <a:pt x="357950" y="257655"/>
                          <a:pt x="314541" y="258177"/>
                        </a:cubicBezTo>
                        <a:cubicBezTo>
                          <a:pt x="271132" y="258699"/>
                          <a:pt x="233452" y="255542"/>
                          <a:pt x="191734" y="236601"/>
                        </a:cubicBezTo>
                        <a:cubicBezTo>
                          <a:pt x="78715" y="196651"/>
                          <a:pt x="0" y="1056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91166"/>
                  </a:solidFill>
                  <a:ln w="12700" cap="flat" cmpd="sng" algn="ctr">
                    <a:solidFill>
                      <a:srgbClr val="14141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1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0" name="Freeform: Shape 903">
                    <a:extLst>
                      <a:ext uri="{FF2B5EF4-FFF2-40B4-BE49-F238E27FC236}">
                        <a16:creationId xmlns:a16="http://schemas.microsoft.com/office/drawing/2014/main" id="{39FD4780-0365-BFD3-B1A3-0F79E4405257}"/>
                      </a:ext>
                    </a:extLst>
                  </p:cNvPr>
                  <p:cNvSpPr/>
                  <p:nvPr/>
                </p:nvSpPr>
                <p:spPr>
                  <a:xfrm flipH="1">
                    <a:off x="4667941" y="5538228"/>
                    <a:ext cx="534453" cy="245282"/>
                  </a:xfrm>
                  <a:custGeom>
                    <a:avLst/>
                    <a:gdLst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1629046 h 1629046"/>
                      <a:gd name="connsiteX9" fmla="*/ 368757 w 639851"/>
                      <a:gd name="connsiteY9" fmla="*/ 250357 h 1629046"/>
                      <a:gd name="connsiteX10" fmla="*/ 314541 w 639851"/>
                      <a:gd name="connsiteY10" fmla="*/ 258177 h 1629046"/>
                      <a:gd name="connsiteX11" fmla="*/ 270176 w 639851"/>
                      <a:gd name="connsiteY11" fmla="*/ 250382 h 1629046"/>
                      <a:gd name="connsiteX12" fmla="*/ 270176 w 639851"/>
                      <a:gd name="connsiteY12" fmla="*/ 1629046 h 1629046"/>
                      <a:gd name="connsiteX13" fmla="*/ 213074 w 639851"/>
                      <a:gd name="connsiteY13" fmla="*/ 1629046 h 1629046"/>
                      <a:gd name="connsiteX14" fmla="*/ 213074 w 639851"/>
                      <a:gd name="connsiteY14" fmla="*/ 240350 h 1629046"/>
                      <a:gd name="connsiteX15" fmla="*/ 191734 w 639851"/>
                      <a:gd name="connsiteY15" fmla="*/ 236601 h 1629046"/>
                      <a:gd name="connsiteX16" fmla="*/ 0 w 639851"/>
                      <a:gd name="connsiteY16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250357 h 1629046"/>
                      <a:gd name="connsiteX9" fmla="*/ 314541 w 639851"/>
                      <a:gd name="connsiteY9" fmla="*/ 258177 h 1629046"/>
                      <a:gd name="connsiteX10" fmla="*/ 270176 w 639851"/>
                      <a:gd name="connsiteY10" fmla="*/ 250382 h 1629046"/>
                      <a:gd name="connsiteX11" fmla="*/ 270176 w 639851"/>
                      <a:gd name="connsiteY11" fmla="*/ 1629046 h 1629046"/>
                      <a:gd name="connsiteX12" fmla="*/ 213074 w 639851"/>
                      <a:gd name="connsiteY12" fmla="*/ 1629046 h 1629046"/>
                      <a:gd name="connsiteX13" fmla="*/ 213074 w 639851"/>
                      <a:gd name="connsiteY13" fmla="*/ 240350 h 1629046"/>
                      <a:gd name="connsiteX14" fmla="*/ 191734 w 639851"/>
                      <a:gd name="connsiteY14" fmla="*/ 236601 h 1629046"/>
                      <a:gd name="connsiteX15" fmla="*/ 0 w 639851"/>
                      <a:gd name="connsiteY15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70176 w 639851"/>
                      <a:gd name="connsiteY10" fmla="*/ 1629046 h 1629046"/>
                      <a:gd name="connsiteX11" fmla="*/ 213074 w 639851"/>
                      <a:gd name="connsiteY11" fmla="*/ 1629046 h 1629046"/>
                      <a:gd name="connsiteX12" fmla="*/ 213074 w 639851"/>
                      <a:gd name="connsiteY12" fmla="*/ 240350 h 1629046"/>
                      <a:gd name="connsiteX13" fmla="*/ 191734 w 639851"/>
                      <a:gd name="connsiteY13" fmla="*/ 236601 h 1629046"/>
                      <a:gd name="connsiteX14" fmla="*/ 0 w 639851"/>
                      <a:gd name="connsiteY14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13074 w 639851"/>
                      <a:gd name="connsiteY10" fmla="*/ 1629046 h 1629046"/>
                      <a:gd name="connsiteX11" fmla="*/ 213074 w 639851"/>
                      <a:gd name="connsiteY11" fmla="*/ 240350 h 1629046"/>
                      <a:gd name="connsiteX12" fmla="*/ 191734 w 639851"/>
                      <a:gd name="connsiteY12" fmla="*/ 236601 h 1629046"/>
                      <a:gd name="connsiteX13" fmla="*/ 0 w 639851"/>
                      <a:gd name="connsiteY13" fmla="*/ 0 h 1629046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70176 w 639851"/>
                      <a:gd name="connsiteY8" fmla="*/ 250382 h 258177"/>
                      <a:gd name="connsiteX9" fmla="*/ 213074 w 639851"/>
                      <a:gd name="connsiteY9" fmla="*/ 240350 h 258177"/>
                      <a:gd name="connsiteX10" fmla="*/ 191734 w 639851"/>
                      <a:gd name="connsiteY10" fmla="*/ 236601 h 258177"/>
                      <a:gd name="connsiteX11" fmla="*/ 0 w 639851"/>
                      <a:gd name="connsiteY11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426740 w 639851"/>
                      <a:gd name="connsiteY6" fmla="*/ 241994 h 263189"/>
                      <a:gd name="connsiteX7" fmla="*/ 314541 w 639851"/>
                      <a:gd name="connsiteY7" fmla="*/ 258177 h 263189"/>
                      <a:gd name="connsiteX8" fmla="*/ 191734 w 639851"/>
                      <a:gd name="connsiteY8" fmla="*/ 236601 h 263189"/>
                      <a:gd name="connsiteX9" fmla="*/ 0 w 639851"/>
                      <a:gd name="connsiteY9" fmla="*/ 0 h 263189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314541 w 639851"/>
                      <a:gd name="connsiteY6" fmla="*/ 258177 h 263189"/>
                      <a:gd name="connsiteX7" fmla="*/ 191734 w 639851"/>
                      <a:gd name="connsiteY7" fmla="*/ 236601 h 263189"/>
                      <a:gd name="connsiteX8" fmla="*/ 0 w 639851"/>
                      <a:gd name="connsiteY8" fmla="*/ 0 h 263189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228"/>
                      <a:gd name="connsiteX1" fmla="*/ 75714 w 639851"/>
                      <a:gd name="connsiteY1" fmla="*/ 0 h 258228"/>
                      <a:gd name="connsiteX2" fmla="*/ 316187 w 639851"/>
                      <a:gd name="connsiteY2" fmla="*/ 182478 h 258228"/>
                      <a:gd name="connsiteX3" fmla="*/ 564186 w 639851"/>
                      <a:gd name="connsiteY3" fmla="*/ 10624 h 258228"/>
                      <a:gd name="connsiteX4" fmla="*/ 639851 w 639851"/>
                      <a:gd name="connsiteY4" fmla="*/ 13917 h 258228"/>
                      <a:gd name="connsiteX5" fmla="*/ 436737 w 639851"/>
                      <a:gd name="connsiteY5" fmla="*/ 240552 h 258228"/>
                      <a:gd name="connsiteX6" fmla="*/ 314541 w 639851"/>
                      <a:gd name="connsiteY6" fmla="*/ 258177 h 258228"/>
                      <a:gd name="connsiteX7" fmla="*/ 191734 w 639851"/>
                      <a:gd name="connsiteY7" fmla="*/ 236601 h 258228"/>
                      <a:gd name="connsiteX8" fmla="*/ 0 w 639851"/>
                      <a:gd name="connsiteY8" fmla="*/ 0 h 258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9851" h="258228">
                        <a:moveTo>
                          <a:pt x="0" y="0"/>
                        </a:moveTo>
                        <a:lnTo>
                          <a:pt x="75714" y="0"/>
                        </a:lnTo>
                        <a:cubicBezTo>
                          <a:pt x="75714" y="99637"/>
                          <a:pt x="182750" y="180860"/>
                          <a:pt x="316187" y="182478"/>
                        </a:cubicBezTo>
                        <a:cubicBezTo>
                          <a:pt x="447180" y="184067"/>
                          <a:pt x="556560" y="108271"/>
                          <a:pt x="564186" y="10624"/>
                        </a:cubicBezTo>
                        <a:lnTo>
                          <a:pt x="639851" y="13917"/>
                        </a:lnTo>
                        <a:cubicBezTo>
                          <a:pt x="632886" y="117982"/>
                          <a:pt x="550278" y="204717"/>
                          <a:pt x="436737" y="240552"/>
                        </a:cubicBezTo>
                        <a:cubicBezTo>
                          <a:pt x="408050" y="250442"/>
                          <a:pt x="357950" y="257655"/>
                          <a:pt x="314541" y="258177"/>
                        </a:cubicBezTo>
                        <a:cubicBezTo>
                          <a:pt x="271132" y="258699"/>
                          <a:pt x="233452" y="255542"/>
                          <a:pt x="191734" y="236601"/>
                        </a:cubicBezTo>
                        <a:cubicBezTo>
                          <a:pt x="78715" y="196651"/>
                          <a:pt x="0" y="1056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91166"/>
                  </a:solidFill>
                  <a:ln w="12700" cap="flat" cmpd="sng" algn="ctr">
                    <a:solidFill>
                      <a:srgbClr val="14141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1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1" name="Hexagon 1340">
                    <a:extLst>
                      <a:ext uri="{FF2B5EF4-FFF2-40B4-BE49-F238E27FC236}">
                        <a16:creationId xmlns:a16="http://schemas.microsoft.com/office/drawing/2014/main" id="{C810C9E6-CF40-FE29-3E9C-506AF1F6739A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270644" y="5417797"/>
                    <a:ext cx="278681" cy="279399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Hexagon 1341">
                    <a:extLst>
                      <a:ext uri="{FF2B5EF4-FFF2-40B4-BE49-F238E27FC236}">
                        <a16:creationId xmlns:a16="http://schemas.microsoft.com/office/drawing/2014/main" id="{1A665384-FF62-D274-7741-8D1048EC3467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4786032" y="5417797"/>
                    <a:ext cx="278681" cy="279399"/>
                  </a:xfrm>
                  <a:prstGeom prst="hexagon">
                    <a:avLst/>
                  </a:prstGeom>
                  <a:solidFill>
                    <a:srgbClr val="58A392"/>
                  </a:solidFill>
                  <a:ln w="9525" cap="flat" cmpd="sng" algn="ctr">
                    <a:solidFill>
                      <a:srgbClr val="0E4F4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81" name="Group 1280">
                  <a:extLst>
                    <a:ext uri="{FF2B5EF4-FFF2-40B4-BE49-F238E27FC236}">
                      <a16:creationId xmlns:a16="http://schemas.microsoft.com/office/drawing/2014/main" id="{ABB0F2EB-1C67-BC18-790B-EEB7272195AE}"/>
                    </a:ext>
                  </a:extLst>
                </p:cNvPr>
                <p:cNvGrpSpPr/>
                <p:nvPr/>
              </p:nvGrpSpPr>
              <p:grpSpPr>
                <a:xfrm>
                  <a:off x="2231491" y="4129073"/>
                  <a:ext cx="1068906" cy="330133"/>
                  <a:chOff x="1446435" y="5605777"/>
                  <a:chExt cx="1068906" cy="330133"/>
                </a:xfrm>
              </p:grpSpPr>
              <p:sp>
                <p:nvSpPr>
                  <p:cNvPr id="1335" name="Freeform: Shape 903">
                    <a:extLst>
                      <a:ext uri="{FF2B5EF4-FFF2-40B4-BE49-F238E27FC236}">
                        <a16:creationId xmlns:a16="http://schemas.microsoft.com/office/drawing/2014/main" id="{15F6761E-C038-CF83-0A75-083EBAE9C892}"/>
                      </a:ext>
                    </a:extLst>
                  </p:cNvPr>
                  <p:cNvSpPr/>
                  <p:nvPr/>
                </p:nvSpPr>
                <p:spPr>
                  <a:xfrm flipH="1">
                    <a:off x="1446435" y="5690628"/>
                    <a:ext cx="534453" cy="245282"/>
                  </a:xfrm>
                  <a:custGeom>
                    <a:avLst/>
                    <a:gdLst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1629046 h 1629046"/>
                      <a:gd name="connsiteX9" fmla="*/ 368757 w 639851"/>
                      <a:gd name="connsiteY9" fmla="*/ 250357 h 1629046"/>
                      <a:gd name="connsiteX10" fmla="*/ 314541 w 639851"/>
                      <a:gd name="connsiteY10" fmla="*/ 258177 h 1629046"/>
                      <a:gd name="connsiteX11" fmla="*/ 270176 w 639851"/>
                      <a:gd name="connsiteY11" fmla="*/ 250382 h 1629046"/>
                      <a:gd name="connsiteX12" fmla="*/ 270176 w 639851"/>
                      <a:gd name="connsiteY12" fmla="*/ 1629046 h 1629046"/>
                      <a:gd name="connsiteX13" fmla="*/ 213074 w 639851"/>
                      <a:gd name="connsiteY13" fmla="*/ 1629046 h 1629046"/>
                      <a:gd name="connsiteX14" fmla="*/ 213074 w 639851"/>
                      <a:gd name="connsiteY14" fmla="*/ 240350 h 1629046"/>
                      <a:gd name="connsiteX15" fmla="*/ 191734 w 639851"/>
                      <a:gd name="connsiteY15" fmla="*/ 236601 h 1629046"/>
                      <a:gd name="connsiteX16" fmla="*/ 0 w 639851"/>
                      <a:gd name="connsiteY16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250357 h 1629046"/>
                      <a:gd name="connsiteX9" fmla="*/ 314541 w 639851"/>
                      <a:gd name="connsiteY9" fmla="*/ 258177 h 1629046"/>
                      <a:gd name="connsiteX10" fmla="*/ 270176 w 639851"/>
                      <a:gd name="connsiteY10" fmla="*/ 250382 h 1629046"/>
                      <a:gd name="connsiteX11" fmla="*/ 270176 w 639851"/>
                      <a:gd name="connsiteY11" fmla="*/ 1629046 h 1629046"/>
                      <a:gd name="connsiteX12" fmla="*/ 213074 w 639851"/>
                      <a:gd name="connsiteY12" fmla="*/ 1629046 h 1629046"/>
                      <a:gd name="connsiteX13" fmla="*/ 213074 w 639851"/>
                      <a:gd name="connsiteY13" fmla="*/ 240350 h 1629046"/>
                      <a:gd name="connsiteX14" fmla="*/ 191734 w 639851"/>
                      <a:gd name="connsiteY14" fmla="*/ 236601 h 1629046"/>
                      <a:gd name="connsiteX15" fmla="*/ 0 w 639851"/>
                      <a:gd name="connsiteY15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70176 w 639851"/>
                      <a:gd name="connsiteY10" fmla="*/ 1629046 h 1629046"/>
                      <a:gd name="connsiteX11" fmla="*/ 213074 w 639851"/>
                      <a:gd name="connsiteY11" fmla="*/ 1629046 h 1629046"/>
                      <a:gd name="connsiteX12" fmla="*/ 213074 w 639851"/>
                      <a:gd name="connsiteY12" fmla="*/ 240350 h 1629046"/>
                      <a:gd name="connsiteX13" fmla="*/ 191734 w 639851"/>
                      <a:gd name="connsiteY13" fmla="*/ 236601 h 1629046"/>
                      <a:gd name="connsiteX14" fmla="*/ 0 w 639851"/>
                      <a:gd name="connsiteY14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13074 w 639851"/>
                      <a:gd name="connsiteY10" fmla="*/ 1629046 h 1629046"/>
                      <a:gd name="connsiteX11" fmla="*/ 213074 w 639851"/>
                      <a:gd name="connsiteY11" fmla="*/ 240350 h 1629046"/>
                      <a:gd name="connsiteX12" fmla="*/ 191734 w 639851"/>
                      <a:gd name="connsiteY12" fmla="*/ 236601 h 1629046"/>
                      <a:gd name="connsiteX13" fmla="*/ 0 w 639851"/>
                      <a:gd name="connsiteY13" fmla="*/ 0 h 1629046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70176 w 639851"/>
                      <a:gd name="connsiteY8" fmla="*/ 250382 h 258177"/>
                      <a:gd name="connsiteX9" fmla="*/ 213074 w 639851"/>
                      <a:gd name="connsiteY9" fmla="*/ 240350 h 258177"/>
                      <a:gd name="connsiteX10" fmla="*/ 191734 w 639851"/>
                      <a:gd name="connsiteY10" fmla="*/ 236601 h 258177"/>
                      <a:gd name="connsiteX11" fmla="*/ 0 w 639851"/>
                      <a:gd name="connsiteY11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426740 w 639851"/>
                      <a:gd name="connsiteY6" fmla="*/ 241994 h 263189"/>
                      <a:gd name="connsiteX7" fmla="*/ 314541 w 639851"/>
                      <a:gd name="connsiteY7" fmla="*/ 258177 h 263189"/>
                      <a:gd name="connsiteX8" fmla="*/ 191734 w 639851"/>
                      <a:gd name="connsiteY8" fmla="*/ 236601 h 263189"/>
                      <a:gd name="connsiteX9" fmla="*/ 0 w 639851"/>
                      <a:gd name="connsiteY9" fmla="*/ 0 h 263189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314541 w 639851"/>
                      <a:gd name="connsiteY6" fmla="*/ 258177 h 263189"/>
                      <a:gd name="connsiteX7" fmla="*/ 191734 w 639851"/>
                      <a:gd name="connsiteY7" fmla="*/ 236601 h 263189"/>
                      <a:gd name="connsiteX8" fmla="*/ 0 w 639851"/>
                      <a:gd name="connsiteY8" fmla="*/ 0 h 263189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228"/>
                      <a:gd name="connsiteX1" fmla="*/ 75714 w 639851"/>
                      <a:gd name="connsiteY1" fmla="*/ 0 h 258228"/>
                      <a:gd name="connsiteX2" fmla="*/ 316187 w 639851"/>
                      <a:gd name="connsiteY2" fmla="*/ 182478 h 258228"/>
                      <a:gd name="connsiteX3" fmla="*/ 564186 w 639851"/>
                      <a:gd name="connsiteY3" fmla="*/ 10624 h 258228"/>
                      <a:gd name="connsiteX4" fmla="*/ 639851 w 639851"/>
                      <a:gd name="connsiteY4" fmla="*/ 13917 h 258228"/>
                      <a:gd name="connsiteX5" fmla="*/ 436737 w 639851"/>
                      <a:gd name="connsiteY5" fmla="*/ 240552 h 258228"/>
                      <a:gd name="connsiteX6" fmla="*/ 314541 w 639851"/>
                      <a:gd name="connsiteY6" fmla="*/ 258177 h 258228"/>
                      <a:gd name="connsiteX7" fmla="*/ 191734 w 639851"/>
                      <a:gd name="connsiteY7" fmla="*/ 236601 h 258228"/>
                      <a:gd name="connsiteX8" fmla="*/ 0 w 639851"/>
                      <a:gd name="connsiteY8" fmla="*/ 0 h 258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9851" h="258228">
                        <a:moveTo>
                          <a:pt x="0" y="0"/>
                        </a:moveTo>
                        <a:lnTo>
                          <a:pt x="75714" y="0"/>
                        </a:lnTo>
                        <a:cubicBezTo>
                          <a:pt x="75714" y="99637"/>
                          <a:pt x="182750" y="180860"/>
                          <a:pt x="316187" y="182478"/>
                        </a:cubicBezTo>
                        <a:cubicBezTo>
                          <a:pt x="447180" y="184067"/>
                          <a:pt x="556560" y="108271"/>
                          <a:pt x="564186" y="10624"/>
                        </a:cubicBezTo>
                        <a:lnTo>
                          <a:pt x="639851" y="13917"/>
                        </a:lnTo>
                        <a:cubicBezTo>
                          <a:pt x="632886" y="117982"/>
                          <a:pt x="550278" y="204717"/>
                          <a:pt x="436737" y="240552"/>
                        </a:cubicBezTo>
                        <a:cubicBezTo>
                          <a:pt x="408050" y="250442"/>
                          <a:pt x="357950" y="257655"/>
                          <a:pt x="314541" y="258177"/>
                        </a:cubicBezTo>
                        <a:cubicBezTo>
                          <a:pt x="271132" y="258699"/>
                          <a:pt x="233452" y="255542"/>
                          <a:pt x="191734" y="236601"/>
                        </a:cubicBezTo>
                        <a:cubicBezTo>
                          <a:pt x="78715" y="196651"/>
                          <a:pt x="0" y="1056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91166"/>
                  </a:solidFill>
                  <a:ln w="12700" cap="flat" cmpd="sng" algn="ctr">
                    <a:solidFill>
                      <a:srgbClr val="14141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1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6" name="Freeform: Shape 903">
                    <a:extLst>
                      <a:ext uri="{FF2B5EF4-FFF2-40B4-BE49-F238E27FC236}">
                        <a16:creationId xmlns:a16="http://schemas.microsoft.com/office/drawing/2014/main" id="{8EF8C1EA-7301-51CE-7F64-392CF8B4E8DF}"/>
                      </a:ext>
                    </a:extLst>
                  </p:cNvPr>
                  <p:cNvSpPr/>
                  <p:nvPr/>
                </p:nvSpPr>
                <p:spPr>
                  <a:xfrm flipH="1">
                    <a:off x="1980888" y="5690628"/>
                    <a:ext cx="534453" cy="245282"/>
                  </a:xfrm>
                  <a:custGeom>
                    <a:avLst/>
                    <a:gdLst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1629046 h 1629046"/>
                      <a:gd name="connsiteX9" fmla="*/ 368757 w 639851"/>
                      <a:gd name="connsiteY9" fmla="*/ 250357 h 1629046"/>
                      <a:gd name="connsiteX10" fmla="*/ 314541 w 639851"/>
                      <a:gd name="connsiteY10" fmla="*/ 258177 h 1629046"/>
                      <a:gd name="connsiteX11" fmla="*/ 270176 w 639851"/>
                      <a:gd name="connsiteY11" fmla="*/ 250382 h 1629046"/>
                      <a:gd name="connsiteX12" fmla="*/ 270176 w 639851"/>
                      <a:gd name="connsiteY12" fmla="*/ 1629046 h 1629046"/>
                      <a:gd name="connsiteX13" fmla="*/ 213074 w 639851"/>
                      <a:gd name="connsiteY13" fmla="*/ 1629046 h 1629046"/>
                      <a:gd name="connsiteX14" fmla="*/ 213074 w 639851"/>
                      <a:gd name="connsiteY14" fmla="*/ 240350 h 1629046"/>
                      <a:gd name="connsiteX15" fmla="*/ 191734 w 639851"/>
                      <a:gd name="connsiteY15" fmla="*/ 236601 h 1629046"/>
                      <a:gd name="connsiteX16" fmla="*/ 0 w 639851"/>
                      <a:gd name="connsiteY16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426740 w 639851"/>
                      <a:gd name="connsiteY7" fmla="*/ 1629046 h 1629046"/>
                      <a:gd name="connsiteX8" fmla="*/ 368757 w 639851"/>
                      <a:gd name="connsiteY8" fmla="*/ 250357 h 1629046"/>
                      <a:gd name="connsiteX9" fmla="*/ 314541 w 639851"/>
                      <a:gd name="connsiteY9" fmla="*/ 258177 h 1629046"/>
                      <a:gd name="connsiteX10" fmla="*/ 270176 w 639851"/>
                      <a:gd name="connsiteY10" fmla="*/ 250382 h 1629046"/>
                      <a:gd name="connsiteX11" fmla="*/ 270176 w 639851"/>
                      <a:gd name="connsiteY11" fmla="*/ 1629046 h 1629046"/>
                      <a:gd name="connsiteX12" fmla="*/ 213074 w 639851"/>
                      <a:gd name="connsiteY12" fmla="*/ 1629046 h 1629046"/>
                      <a:gd name="connsiteX13" fmla="*/ 213074 w 639851"/>
                      <a:gd name="connsiteY13" fmla="*/ 240350 h 1629046"/>
                      <a:gd name="connsiteX14" fmla="*/ 191734 w 639851"/>
                      <a:gd name="connsiteY14" fmla="*/ 236601 h 1629046"/>
                      <a:gd name="connsiteX15" fmla="*/ 0 w 639851"/>
                      <a:gd name="connsiteY15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70176 w 639851"/>
                      <a:gd name="connsiteY10" fmla="*/ 1629046 h 1629046"/>
                      <a:gd name="connsiteX11" fmla="*/ 213074 w 639851"/>
                      <a:gd name="connsiteY11" fmla="*/ 1629046 h 1629046"/>
                      <a:gd name="connsiteX12" fmla="*/ 213074 w 639851"/>
                      <a:gd name="connsiteY12" fmla="*/ 240350 h 1629046"/>
                      <a:gd name="connsiteX13" fmla="*/ 191734 w 639851"/>
                      <a:gd name="connsiteY13" fmla="*/ 236601 h 1629046"/>
                      <a:gd name="connsiteX14" fmla="*/ 0 w 639851"/>
                      <a:gd name="connsiteY14" fmla="*/ 0 h 1629046"/>
                      <a:gd name="connsiteX0" fmla="*/ 0 w 639851"/>
                      <a:gd name="connsiteY0" fmla="*/ 0 h 1629046"/>
                      <a:gd name="connsiteX1" fmla="*/ 75714 w 639851"/>
                      <a:gd name="connsiteY1" fmla="*/ 0 h 1629046"/>
                      <a:gd name="connsiteX2" fmla="*/ 316187 w 639851"/>
                      <a:gd name="connsiteY2" fmla="*/ 182478 h 1629046"/>
                      <a:gd name="connsiteX3" fmla="*/ 564186 w 639851"/>
                      <a:gd name="connsiteY3" fmla="*/ 10624 h 1629046"/>
                      <a:gd name="connsiteX4" fmla="*/ 639851 w 639851"/>
                      <a:gd name="connsiteY4" fmla="*/ 13917 h 1629046"/>
                      <a:gd name="connsiteX5" fmla="*/ 436737 w 639851"/>
                      <a:gd name="connsiteY5" fmla="*/ 240552 h 1629046"/>
                      <a:gd name="connsiteX6" fmla="*/ 426740 w 639851"/>
                      <a:gd name="connsiteY6" fmla="*/ 241994 h 1629046"/>
                      <a:gd name="connsiteX7" fmla="*/ 368757 w 639851"/>
                      <a:gd name="connsiteY7" fmla="*/ 250357 h 1629046"/>
                      <a:gd name="connsiteX8" fmla="*/ 314541 w 639851"/>
                      <a:gd name="connsiteY8" fmla="*/ 258177 h 1629046"/>
                      <a:gd name="connsiteX9" fmla="*/ 270176 w 639851"/>
                      <a:gd name="connsiteY9" fmla="*/ 250382 h 1629046"/>
                      <a:gd name="connsiteX10" fmla="*/ 213074 w 639851"/>
                      <a:gd name="connsiteY10" fmla="*/ 1629046 h 1629046"/>
                      <a:gd name="connsiteX11" fmla="*/ 213074 w 639851"/>
                      <a:gd name="connsiteY11" fmla="*/ 240350 h 1629046"/>
                      <a:gd name="connsiteX12" fmla="*/ 191734 w 639851"/>
                      <a:gd name="connsiteY12" fmla="*/ 236601 h 1629046"/>
                      <a:gd name="connsiteX13" fmla="*/ 0 w 639851"/>
                      <a:gd name="connsiteY13" fmla="*/ 0 h 1629046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68757 w 639851"/>
                      <a:gd name="connsiteY7" fmla="*/ 250357 h 258177"/>
                      <a:gd name="connsiteX8" fmla="*/ 314541 w 639851"/>
                      <a:gd name="connsiteY8" fmla="*/ 258177 h 258177"/>
                      <a:gd name="connsiteX9" fmla="*/ 270176 w 639851"/>
                      <a:gd name="connsiteY9" fmla="*/ 250382 h 258177"/>
                      <a:gd name="connsiteX10" fmla="*/ 213074 w 639851"/>
                      <a:gd name="connsiteY10" fmla="*/ 240350 h 258177"/>
                      <a:gd name="connsiteX11" fmla="*/ 191734 w 639851"/>
                      <a:gd name="connsiteY11" fmla="*/ 236601 h 258177"/>
                      <a:gd name="connsiteX12" fmla="*/ 0 w 639851"/>
                      <a:gd name="connsiteY12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70176 w 639851"/>
                      <a:gd name="connsiteY8" fmla="*/ 250382 h 258177"/>
                      <a:gd name="connsiteX9" fmla="*/ 213074 w 639851"/>
                      <a:gd name="connsiteY9" fmla="*/ 240350 h 258177"/>
                      <a:gd name="connsiteX10" fmla="*/ 191734 w 639851"/>
                      <a:gd name="connsiteY10" fmla="*/ 236601 h 258177"/>
                      <a:gd name="connsiteX11" fmla="*/ 0 w 639851"/>
                      <a:gd name="connsiteY11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426740 w 639851"/>
                      <a:gd name="connsiteY6" fmla="*/ 241994 h 258177"/>
                      <a:gd name="connsiteX7" fmla="*/ 314541 w 639851"/>
                      <a:gd name="connsiteY7" fmla="*/ 258177 h 258177"/>
                      <a:gd name="connsiteX8" fmla="*/ 213074 w 639851"/>
                      <a:gd name="connsiteY8" fmla="*/ 240350 h 258177"/>
                      <a:gd name="connsiteX9" fmla="*/ 191734 w 639851"/>
                      <a:gd name="connsiteY9" fmla="*/ 236601 h 258177"/>
                      <a:gd name="connsiteX10" fmla="*/ 0 w 639851"/>
                      <a:gd name="connsiteY10" fmla="*/ 0 h 258177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426740 w 639851"/>
                      <a:gd name="connsiteY6" fmla="*/ 241994 h 263189"/>
                      <a:gd name="connsiteX7" fmla="*/ 314541 w 639851"/>
                      <a:gd name="connsiteY7" fmla="*/ 258177 h 263189"/>
                      <a:gd name="connsiteX8" fmla="*/ 191734 w 639851"/>
                      <a:gd name="connsiteY8" fmla="*/ 236601 h 263189"/>
                      <a:gd name="connsiteX9" fmla="*/ 0 w 639851"/>
                      <a:gd name="connsiteY9" fmla="*/ 0 h 263189"/>
                      <a:gd name="connsiteX0" fmla="*/ 0 w 639851"/>
                      <a:gd name="connsiteY0" fmla="*/ 0 h 263189"/>
                      <a:gd name="connsiteX1" fmla="*/ 75714 w 639851"/>
                      <a:gd name="connsiteY1" fmla="*/ 0 h 263189"/>
                      <a:gd name="connsiteX2" fmla="*/ 316187 w 639851"/>
                      <a:gd name="connsiteY2" fmla="*/ 182478 h 263189"/>
                      <a:gd name="connsiteX3" fmla="*/ 564186 w 639851"/>
                      <a:gd name="connsiteY3" fmla="*/ 10624 h 263189"/>
                      <a:gd name="connsiteX4" fmla="*/ 639851 w 639851"/>
                      <a:gd name="connsiteY4" fmla="*/ 13917 h 263189"/>
                      <a:gd name="connsiteX5" fmla="*/ 436737 w 639851"/>
                      <a:gd name="connsiteY5" fmla="*/ 240552 h 263189"/>
                      <a:gd name="connsiteX6" fmla="*/ 314541 w 639851"/>
                      <a:gd name="connsiteY6" fmla="*/ 258177 h 263189"/>
                      <a:gd name="connsiteX7" fmla="*/ 191734 w 639851"/>
                      <a:gd name="connsiteY7" fmla="*/ 236601 h 263189"/>
                      <a:gd name="connsiteX8" fmla="*/ 0 w 639851"/>
                      <a:gd name="connsiteY8" fmla="*/ 0 h 263189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177"/>
                      <a:gd name="connsiteX1" fmla="*/ 75714 w 639851"/>
                      <a:gd name="connsiteY1" fmla="*/ 0 h 258177"/>
                      <a:gd name="connsiteX2" fmla="*/ 316187 w 639851"/>
                      <a:gd name="connsiteY2" fmla="*/ 182478 h 258177"/>
                      <a:gd name="connsiteX3" fmla="*/ 564186 w 639851"/>
                      <a:gd name="connsiteY3" fmla="*/ 10624 h 258177"/>
                      <a:gd name="connsiteX4" fmla="*/ 639851 w 639851"/>
                      <a:gd name="connsiteY4" fmla="*/ 13917 h 258177"/>
                      <a:gd name="connsiteX5" fmla="*/ 436737 w 639851"/>
                      <a:gd name="connsiteY5" fmla="*/ 240552 h 258177"/>
                      <a:gd name="connsiteX6" fmla="*/ 314541 w 639851"/>
                      <a:gd name="connsiteY6" fmla="*/ 258177 h 258177"/>
                      <a:gd name="connsiteX7" fmla="*/ 191734 w 639851"/>
                      <a:gd name="connsiteY7" fmla="*/ 236601 h 258177"/>
                      <a:gd name="connsiteX8" fmla="*/ 0 w 639851"/>
                      <a:gd name="connsiteY8" fmla="*/ 0 h 258177"/>
                      <a:gd name="connsiteX0" fmla="*/ 0 w 639851"/>
                      <a:gd name="connsiteY0" fmla="*/ 0 h 258228"/>
                      <a:gd name="connsiteX1" fmla="*/ 75714 w 639851"/>
                      <a:gd name="connsiteY1" fmla="*/ 0 h 258228"/>
                      <a:gd name="connsiteX2" fmla="*/ 316187 w 639851"/>
                      <a:gd name="connsiteY2" fmla="*/ 182478 h 258228"/>
                      <a:gd name="connsiteX3" fmla="*/ 564186 w 639851"/>
                      <a:gd name="connsiteY3" fmla="*/ 10624 h 258228"/>
                      <a:gd name="connsiteX4" fmla="*/ 639851 w 639851"/>
                      <a:gd name="connsiteY4" fmla="*/ 13917 h 258228"/>
                      <a:gd name="connsiteX5" fmla="*/ 436737 w 639851"/>
                      <a:gd name="connsiteY5" fmla="*/ 240552 h 258228"/>
                      <a:gd name="connsiteX6" fmla="*/ 314541 w 639851"/>
                      <a:gd name="connsiteY6" fmla="*/ 258177 h 258228"/>
                      <a:gd name="connsiteX7" fmla="*/ 191734 w 639851"/>
                      <a:gd name="connsiteY7" fmla="*/ 236601 h 258228"/>
                      <a:gd name="connsiteX8" fmla="*/ 0 w 639851"/>
                      <a:gd name="connsiteY8" fmla="*/ 0 h 258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9851" h="258228">
                        <a:moveTo>
                          <a:pt x="0" y="0"/>
                        </a:moveTo>
                        <a:lnTo>
                          <a:pt x="75714" y="0"/>
                        </a:lnTo>
                        <a:cubicBezTo>
                          <a:pt x="75714" y="99637"/>
                          <a:pt x="182750" y="180860"/>
                          <a:pt x="316187" y="182478"/>
                        </a:cubicBezTo>
                        <a:cubicBezTo>
                          <a:pt x="447180" y="184067"/>
                          <a:pt x="556560" y="108271"/>
                          <a:pt x="564186" y="10624"/>
                        </a:cubicBezTo>
                        <a:lnTo>
                          <a:pt x="639851" y="13917"/>
                        </a:lnTo>
                        <a:cubicBezTo>
                          <a:pt x="632886" y="117982"/>
                          <a:pt x="550278" y="204717"/>
                          <a:pt x="436737" y="240552"/>
                        </a:cubicBezTo>
                        <a:cubicBezTo>
                          <a:pt x="408050" y="250442"/>
                          <a:pt x="357950" y="257655"/>
                          <a:pt x="314541" y="258177"/>
                        </a:cubicBezTo>
                        <a:cubicBezTo>
                          <a:pt x="271132" y="258699"/>
                          <a:pt x="233452" y="255542"/>
                          <a:pt x="191734" y="236601"/>
                        </a:cubicBezTo>
                        <a:cubicBezTo>
                          <a:pt x="78715" y="196651"/>
                          <a:pt x="0" y="10563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91166"/>
                  </a:solidFill>
                  <a:ln w="12700" cap="flat" cmpd="sng" algn="ctr">
                    <a:solidFill>
                      <a:srgbClr val="141414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1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7" name="Oval 1336">
                    <a:extLst>
                      <a:ext uri="{FF2B5EF4-FFF2-40B4-BE49-F238E27FC236}">
                        <a16:creationId xmlns:a16="http://schemas.microsoft.com/office/drawing/2014/main" id="{2E9687B8-35DE-BDB0-1911-CEA5061972AF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1593981" y="5605776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8" name="Oval 1337">
                    <a:extLst>
                      <a:ext uri="{FF2B5EF4-FFF2-40B4-BE49-F238E27FC236}">
                        <a16:creationId xmlns:a16="http://schemas.microsoft.com/office/drawing/2014/main" id="{77790582-CFC9-C2D5-0278-29EC05FC5FD5}"/>
                      </a:ext>
                    </a:extLst>
                  </p:cNvPr>
                  <p:cNvSpPr/>
                  <p:nvPr/>
                </p:nvSpPr>
                <p:spPr>
                  <a:xfrm rot="15300000">
                    <a:off x="2124333" y="5614920"/>
                    <a:ext cx="247521" cy="247524"/>
                  </a:xfrm>
                  <a:prstGeom prst="ellipse">
                    <a:avLst/>
                  </a:prstGeom>
                  <a:solidFill>
                    <a:srgbClr val="FD8831">
                      <a:lumMod val="60000"/>
                      <a:lumOff val="40000"/>
                    </a:srgbClr>
                  </a:solidFill>
                  <a:ln w="9525" cap="flat" cmpd="sng" algn="ctr">
                    <a:solidFill>
                      <a:srgbClr val="FD8831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endParaRPr>
                  </a:p>
                </p:txBody>
              </p:sp>
            </p:grpSp>
            <p:cxnSp>
              <p:nvCxnSpPr>
                <p:cNvPr id="1282" name="Straight Connector 1281">
                  <a:extLst>
                    <a:ext uri="{FF2B5EF4-FFF2-40B4-BE49-F238E27FC236}">
                      <a16:creationId xmlns:a16="http://schemas.microsoft.com/office/drawing/2014/main" id="{30271A47-6183-0682-B562-CC2039985E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4303" y="2342810"/>
                  <a:ext cx="299332" cy="7932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B0C93F6A-7E49-F12B-0882-FF8E710AA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0882" y="2354772"/>
                  <a:ext cx="605118" cy="28507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4" name="Straight Connector 1283">
                  <a:extLst>
                    <a:ext uri="{FF2B5EF4-FFF2-40B4-BE49-F238E27FC236}">
                      <a16:creationId xmlns:a16="http://schemas.microsoft.com/office/drawing/2014/main" id="{7EF55916-0D43-083D-1A7E-842222AF6C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9716" y="3690708"/>
                  <a:ext cx="233758" cy="4321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2DC17DEA-EC3E-1E80-03FC-2A382977F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53236" y="4492854"/>
                  <a:ext cx="376517" cy="71269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6" name="Straight Connector 1285">
                  <a:extLst>
                    <a:ext uri="{FF2B5EF4-FFF2-40B4-BE49-F238E27FC236}">
                      <a16:creationId xmlns:a16="http://schemas.microsoft.com/office/drawing/2014/main" id="{D82E1433-C0CB-03A6-67DD-6B66A5D227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57490" y="4294621"/>
                  <a:ext cx="801727" cy="194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D8B9565D-C9E1-AD05-89DF-E5E44195D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94729" y="4371830"/>
                  <a:ext cx="860612" cy="8202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88" name="Group 1287">
                  <a:extLst>
                    <a:ext uri="{FF2B5EF4-FFF2-40B4-BE49-F238E27FC236}">
                      <a16:creationId xmlns:a16="http://schemas.microsoft.com/office/drawing/2014/main" id="{59C960A2-9F24-73A8-58D9-54777DEB018C}"/>
                    </a:ext>
                  </a:extLst>
                </p:cNvPr>
                <p:cNvGrpSpPr/>
                <p:nvPr/>
              </p:nvGrpSpPr>
              <p:grpSpPr>
                <a:xfrm>
                  <a:off x="1246357" y="5224282"/>
                  <a:ext cx="3878012" cy="872121"/>
                  <a:chOff x="759582" y="5453377"/>
                  <a:chExt cx="3878012" cy="872121"/>
                </a:xfrm>
              </p:grpSpPr>
              <p:sp>
                <p:nvSpPr>
                  <p:cNvPr id="1317" name="TextBox 1316">
                    <a:extLst>
                      <a:ext uri="{FF2B5EF4-FFF2-40B4-BE49-F238E27FC236}">
                        <a16:creationId xmlns:a16="http://schemas.microsoft.com/office/drawing/2014/main" id="{B0457994-E8A1-0C63-BB42-E03ED61A8D04}"/>
                      </a:ext>
                    </a:extLst>
                  </p:cNvPr>
                  <p:cNvSpPr txBox="1"/>
                  <p:nvPr/>
                </p:nvSpPr>
                <p:spPr>
                  <a:xfrm>
                    <a:off x="2794103" y="5981506"/>
                    <a:ext cx="1843491" cy="3439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1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Transcription</a:t>
                    </a:r>
                  </a:p>
                </p:txBody>
              </p:sp>
              <p:grpSp>
                <p:nvGrpSpPr>
                  <p:cNvPr id="1318" name="Group 1317">
                    <a:extLst>
                      <a:ext uri="{FF2B5EF4-FFF2-40B4-BE49-F238E27FC236}">
                        <a16:creationId xmlns:a16="http://schemas.microsoft.com/office/drawing/2014/main" id="{D1DD942E-F587-1EC7-6200-8CA1B02B0AA2}"/>
                      </a:ext>
                    </a:extLst>
                  </p:cNvPr>
                  <p:cNvGrpSpPr/>
                  <p:nvPr/>
                </p:nvGrpSpPr>
                <p:grpSpPr>
                  <a:xfrm>
                    <a:off x="759582" y="5453377"/>
                    <a:ext cx="2601551" cy="690796"/>
                    <a:chOff x="759582" y="5453377"/>
                    <a:chExt cx="2601551" cy="690796"/>
                  </a:xfrm>
                </p:grpSpPr>
                <p:sp>
                  <p:nvSpPr>
                    <p:cNvPr id="1319" name="Freeform: Shape 903">
                      <a:extLst>
                        <a:ext uri="{FF2B5EF4-FFF2-40B4-BE49-F238E27FC236}">
                          <a16:creationId xmlns:a16="http://schemas.microsoft.com/office/drawing/2014/main" id="{1D7D8E43-35B2-F1B7-2CA9-C12804D6F4C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294035" y="5538228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0" name="Freeform: Shape 903">
                      <a:extLst>
                        <a:ext uri="{FF2B5EF4-FFF2-40B4-BE49-F238E27FC236}">
                          <a16:creationId xmlns:a16="http://schemas.microsoft.com/office/drawing/2014/main" id="{849B5206-0978-1A5C-B263-7B992F7EEFC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828488" y="5538228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1" name="Oval 1320">
                      <a:extLst>
                        <a:ext uri="{FF2B5EF4-FFF2-40B4-BE49-F238E27FC236}">
                          <a16:creationId xmlns:a16="http://schemas.microsoft.com/office/drawing/2014/main" id="{FF81E3BD-DB44-1F85-DF3A-267EAD6353CB}"/>
                        </a:ext>
                      </a:extLst>
                    </p:cNvPr>
                    <p:cNvSpPr/>
                    <p:nvPr/>
                  </p:nvSpPr>
                  <p:spPr>
                    <a:xfrm rot="15300000">
                      <a:off x="1441581" y="5453376"/>
                      <a:ext cx="247521" cy="247524"/>
                    </a:xfrm>
                    <a:prstGeom prst="ellipse">
                      <a:avLst/>
                    </a:prstGeom>
                    <a:solidFill>
                      <a:srgbClr val="FD8831">
                        <a:lumMod val="60000"/>
                        <a:lumOff val="40000"/>
                      </a:srgbClr>
                    </a:solidFill>
                    <a:ln w="9525" cap="flat" cmpd="sng" algn="ctr">
                      <a:solidFill>
                        <a:srgbClr val="FD8831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2" name="Oval 1321">
                      <a:extLst>
                        <a:ext uri="{FF2B5EF4-FFF2-40B4-BE49-F238E27FC236}">
                          <a16:creationId xmlns:a16="http://schemas.microsoft.com/office/drawing/2014/main" id="{19BEEF2A-8784-DF15-AC0D-E6F8CB453C1B}"/>
                        </a:ext>
                      </a:extLst>
                    </p:cNvPr>
                    <p:cNvSpPr/>
                    <p:nvPr/>
                  </p:nvSpPr>
                  <p:spPr>
                    <a:xfrm rot="15300000">
                      <a:off x="1971933" y="5462520"/>
                      <a:ext cx="247521" cy="247524"/>
                    </a:xfrm>
                    <a:prstGeom prst="ellipse">
                      <a:avLst/>
                    </a:prstGeom>
                    <a:solidFill>
                      <a:srgbClr val="FD8831">
                        <a:lumMod val="60000"/>
                        <a:lumOff val="40000"/>
                      </a:srgbClr>
                    </a:solidFill>
                    <a:ln w="9525" cap="flat" cmpd="sng" algn="ctr">
                      <a:solidFill>
                        <a:srgbClr val="FD8831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1323" name="Group 1322">
                      <a:extLst>
                        <a:ext uri="{FF2B5EF4-FFF2-40B4-BE49-F238E27FC236}">
                          <a16:creationId xmlns:a16="http://schemas.microsoft.com/office/drawing/2014/main" id="{44B17FDA-4680-F495-207A-74D596986F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9582" y="5752343"/>
                      <a:ext cx="2601551" cy="391830"/>
                      <a:chOff x="759582" y="5752343"/>
                      <a:chExt cx="2601551" cy="391830"/>
                    </a:xfrm>
                  </p:grpSpPr>
                  <p:pic>
                    <p:nvPicPr>
                      <p:cNvPr id="1324" name="Picture 1323">
                        <a:extLst>
                          <a:ext uri="{FF2B5EF4-FFF2-40B4-BE49-F238E27FC236}">
                            <a16:creationId xmlns:a16="http://schemas.microsoft.com/office/drawing/2014/main" id="{8292F33A-76D8-E4BB-D0DE-5A81EA7E37D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r="-1"/>
                      <a:stretch/>
                    </p:blipFill>
                    <p:spPr>
                      <a:xfrm rot="16200000">
                        <a:off x="1911921" y="4857508"/>
                        <a:ext cx="225204" cy="201488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325" name="Group 1324">
                        <a:extLst>
                          <a:ext uri="{FF2B5EF4-FFF2-40B4-BE49-F238E27FC236}">
                            <a16:creationId xmlns:a16="http://schemas.microsoft.com/office/drawing/2014/main" id="{232EA916-3569-8F7D-F3CC-73DC6FB6AF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341844" y="5752343"/>
                        <a:ext cx="745935" cy="225207"/>
                        <a:chOff x="1341844" y="5752343"/>
                        <a:chExt cx="745935" cy="225207"/>
                      </a:xfrm>
                    </p:grpSpPr>
                    <p:pic>
                      <p:nvPicPr>
                        <p:cNvPr id="1333" name="Picture 1332" descr="Icon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A33F0162-411E-4210-AFE9-8C7F770C17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5" cstate="screen">
                          <a:duotone>
                            <a:srgbClr val="DA2520">
                              <a:shade val="45000"/>
                              <a:satMod val="135000"/>
                            </a:srgbClr>
                            <a:prstClr val="white"/>
                          </a:duotone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5400000">
                          <a:off x="1602208" y="5491981"/>
                          <a:ext cx="225205" cy="74593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34" name="Picture 1333" descr="Icon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77ECAC1F-C97C-6600-FA3E-A085C06935B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6" cstate="screen">
                          <a:duotone>
                            <a:srgbClr val="DA2520">
                              <a:shade val="45000"/>
                              <a:satMod val="135000"/>
                            </a:srgbClr>
                            <a:prstClr val="white"/>
                          </a:duotone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5400000" flipH="1" flipV="1">
                          <a:off x="1651272" y="5541042"/>
                          <a:ext cx="225205" cy="647808"/>
                        </a:xfrm>
                        <a:prstGeom prst="rect">
                          <a:avLst/>
                        </a:prstGeom>
                      </p:spPr>
                    </p:pic>
                  </p:grpSp>
                  <p:cxnSp>
                    <p:nvCxnSpPr>
                      <p:cNvPr id="1326" name="Straight Connector 1325">
                        <a:extLst>
                          <a:ext uri="{FF2B5EF4-FFF2-40B4-BE49-F238E27FC236}">
                            <a16:creationId xmlns:a16="http://schemas.microsoft.com/office/drawing/2014/main" id="{C936930E-71D1-DFFB-87C8-5982ECB3F0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384852" y="5961293"/>
                        <a:ext cx="0" cy="18288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7" name="Straight Connector 1326">
                        <a:extLst>
                          <a:ext uri="{FF2B5EF4-FFF2-40B4-BE49-F238E27FC236}">
                            <a16:creationId xmlns:a16="http://schemas.microsoft.com/office/drawing/2014/main" id="{F7CBB0F0-DE2F-F360-6AA8-59F9F52C07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384852" y="6135394"/>
                        <a:ext cx="468733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tailEnd type="triangle" w="lg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28" name="TextBox 1327">
                        <a:extLst>
                          <a:ext uri="{FF2B5EF4-FFF2-40B4-BE49-F238E27FC236}">
                            <a16:creationId xmlns:a16="http://schemas.microsoft.com/office/drawing/2014/main" id="{B57A998B-8D1D-EF8D-5F56-D31EF8D8AEE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02713" y="5779481"/>
                        <a:ext cx="358420" cy="34399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l" defTabSz="457178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484F"/>
                            </a:solidFill>
                            <a:effectLst/>
                            <a:uLnTx/>
                            <a:uFillTx/>
                            <a:latin typeface="Proxima Nova Rg"/>
                            <a:ea typeface="ＭＳ Ｐゴシック" charset="0"/>
                            <a:cs typeface="Arial"/>
                            <a:sym typeface="Arial"/>
                          </a:rPr>
                          <a:t>3’</a:t>
                        </a:r>
                      </a:p>
                    </p:txBody>
                  </p:sp>
                  <p:sp>
                    <p:nvSpPr>
                      <p:cNvPr id="1329" name="TextBox 1328">
                        <a:extLst>
                          <a:ext uri="{FF2B5EF4-FFF2-40B4-BE49-F238E27FC236}">
                            <a16:creationId xmlns:a16="http://schemas.microsoft.com/office/drawing/2014/main" id="{3901B33D-DDA2-6CAA-5E76-EFBF5737E3A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59582" y="5779481"/>
                        <a:ext cx="358420" cy="34399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l" defTabSz="457178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484F"/>
                            </a:solidFill>
                            <a:effectLst/>
                            <a:uLnTx/>
                            <a:uFillTx/>
                            <a:latin typeface="Proxima Nova Rg"/>
                            <a:ea typeface="ＭＳ Ｐゴシック" charset="0"/>
                            <a:cs typeface="Arial"/>
                            <a:sym typeface="Arial"/>
                          </a:rPr>
                          <a:t>5’</a:t>
                        </a:r>
                      </a:p>
                    </p:txBody>
                  </p:sp>
                  <p:grpSp>
                    <p:nvGrpSpPr>
                      <p:cNvPr id="1330" name="Group 1329">
                        <a:extLst>
                          <a:ext uri="{FF2B5EF4-FFF2-40B4-BE49-F238E27FC236}">
                            <a16:creationId xmlns:a16="http://schemas.microsoft.com/office/drawing/2014/main" id="{9F1C13F6-640A-D8AE-CD77-F6295BAD31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35877" y="5752346"/>
                        <a:ext cx="642996" cy="227247"/>
                        <a:chOff x="1698102" y="5752346"/>
                        <a:chExt cx="642996" cy="227247"/>
                      </a:xfrm>
                    </p:grpSpPr>
                    <p:pic>
                      <p:nvPicPr>
                        <p:cNvPr id="1331" name="Picture 1330" descr="Icon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B8F3AA51-FC89-A8A0-4354-3A3C2D61B83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7" cstate="screen">
                          <a:duotone>
                            <a:schemeClr val="accent6">
                              <a:shade val="45000"/>
                              <a:satMod val="135000"/>
                            </a:schemeClr>
                            <a:prstClr val="white"/>
                          </a:duotone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 rot="5400000">
                          <a:off x="1906997" y="5543451"/>
                          <a:ext cx="225205" cy="64299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32" name="Picture 1331" descr="Icon&#10;&#10;Description automatically generated">
                          <a:extLst>
                            <a:ext uri="{FF2B5EF4-FFF2-40B4-BE49-F238E27FC236}">
                              <a16:creationId xmlns:a16="http://schemas.microsoft.com/office/drawing/2014/main" id="{ACB562F8-2140-C6C2-CC6A-7386B18B6EA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8" cstate="screen">
                          <a:duotone>
                            <a:schemeClr val="accent6">
                              <a:shade val="45000"/>
                              <a:satMod val="135000"/>
                            </a:schemeClr>
                            <a:prstClr val="white"/>
                          </a:duotone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 r="-4"/>
                        <a:stretch/>
                      </p:blipFill>
                      <p:spPr>
                        <a:xfrm rot="5400000" flipH="1" flipV="1">
                          <a:off x="1910829" y="5553165"/>
                          <a:ext cx="225205" cy="627652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</p:grpSp>
            <p:grpSp>
              <p:nvGrpSpPr>
                <p:cNvPr id="1289" name="Group 1288">
                  <a:extLst>
                    <a:ext uri="{FF2B5EF4-FFF2-40B4-BE49-F238E27FC236}">
                      <a16:creationId xmlns:a16="http://schemas.microsoft.com/office/drawing/2014/main" id="{152A80DE-2B89-AF3C-288B-92D27A0D794A}"/>
                    </a:ext>
                  </a:extLst>
                </p:cNvPr>
                <p:cNvGrpSpPr/>
                <p:nvPr/>
              </p:nvGrpSpPr>
              <p:grpSpPr>
                <a:xfrm>
                  <a:off x="3819477" y="5172806"/>
                  <a:ext cx="3003017" cy="1116231"/>
                  <a:chOff x="3639416" y="5418156"/>
                  <a:chExt cx="3003017" cy="1116231"/>
                </a:xfrm>
              </p:grpSpPr>
              <p:sp>
                <p:nvSpPr>
                  <p:cNvPr id="1298" name="TextBox 1297">
                    <a:extLst>
                      <a:ext uri="{FF2B5EF4-FFF2-40B4-BE49-F238E27FC236}">
                        <a16:creationId xmlns:a16="http://schemas.microsoft.com/office/drawing/2014/main" id="{366C9CD5-4D1E-EBF5-789C-0C6F88C572D1}"/>
                      </a:ext>
                    </a:extLst>
                  </p:cNvPr>
                  <p:cNvSpPr txBox="1"/>
                  <p:nvPr/>
                </p:nvSpPr>
                <p:spPr>
                  <a:xfrm>
                    <a:off x="5250999" y="5997761"/>
                    <a:ext cx="1391434" cy="536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178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ER</a:t>
                    </a:r>
                    <a:r>
                      <a:rPr kumimoji="0" lang="el-GR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α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rPr>
                      <a:t> antagonism</a:t>
                    </a:r>
                  </a:p>
                </p:txBody>
              </p:sp>
              <p:grpSp>
                <p:nvGrpSpPr>
                  <p:cNvPr id="1299" name="Group 1298">
                    <a:extLst>
                      <a:ext uri="{FF2B5EF4-FFF2-40B4-BE49-F238E27FC236}">
                        <a16:creationId xmlns:a16="http://schemas.microsoft.com/office/drawing/2014/main" id="{6263B18F-E7AB-4BCE-3631-CF33FB3BFBC9}"/>
                      </a:ext>
                    </a:extLst>
                  </p:cNvPr>
                  <p:cNvGrpSpPr/>
                  <p:nvPr/>
                </p:nvGrpSpPr>
                <p:grpSpPr>
                  <a:xfrm>
                    <a:off x="4133488" y="5418156"/>
                    <a:ext cx="1068906" cy="365354"/>
                    <a:chOff x="4133488" y="5418156"/>
                    <a:chExt cx="1068906" cy="365354"/>
                  </a:xfrm>
                </p:grpSpPr>
                <p:sp>
                  <p:nvSpPr>
                    <p:cNvPr id="1313" name="Freeform: Shape 903">
                      <a:extLst>
                        <a:ext uri="{FF2B5EF4-FFF2-40B4-BE49-F238E27FC236}">
                          <a16:creationId xmlns:a16="http://schemas.microsoft.com/office/drawing/2014/main" id="{8C91B650-EBFF-1D20-2AF6-8A37EDC53DC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133488" y="5538228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4" name="Freeform: Shape 903">
                      <a:extLst>
                        <a:ext uri="{FF2B5EF4-FFF2-40B4-BE49-F238E27FC236}">
                          <a16:creationId xmlns:a16="http://schemas.microsoft.com/office/drawing/2014/main" id="{B9B73D49-9AF6-446A-BB30-0B321041DEA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667941" y="5538228"/>
                      <a:ext cx="534453" cy="245282"/>
                    </a:xfrm>
                    <a:custGeom>
                      <a:avLst/>
                      <a:gdLst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1629046 h 1629046"/>
                        <a:gd name="connsiteX9" fmla="*/ 368757 w 639851"/>
                        <a:gd name="connsiteY9" fmla="*/ 250357 h 1629046"/>
                        <a:gd name="connsiteX10" fmla="*/ 314541 w 639851"/>
                        <a:gd name="connsiteY10" fmla="*/ 258177 h 1629046"/>
                        <a:gd name="connsiteX11" fmla="*/ 270176 w 639851"/>
                        <a:gd name="connsiteY11" fmla="*/ 250382 h 1629046"/>
                        <a:gd name="connsiteX12" fmla="*/ 270176 w 639851"/>
                        <a:gd name="connsiteY12" fmla="*/ 1629046 h 1629046"/>
                        <a:gd name="connsiteX13" fmla="*/ 213074 w 639851"/>
                        <a:gd name="connsiteY13" fmla="*/ 1629046 h 1629046"/>
                        <a:gd name="connsiteX14" fmla="*/ 213074 w 639851"/>
                        <a:gd name="connsiteY14" fmla="*/ 240350 h 1629046"/>
                        <a:gd name="connsiteX15" fmla="*/ 191734 w 639851"/>
                        <a:gd name="connsiteY15" fmla="*/ 236601 h 1629046"/>
                        <a:gd name="connsiteX16" fmla="*/ 0 w 639851"/>
                        <a:gd name="connsiteY16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426740 w 639851"/>
                        <a:gd name="connsiteY7" fmla="*/ 1629046 h 1629046"/>
                        <a:gd name="connsiteX8" fmla="*/ 368757 w 639851"/>
                        <a:gd name="connsiteY8" fmla="*/ 250357 h 1629046"/>
                        <a:gd name="connsiteX9" fmla="*/ 314541 w 639851"/>
                        <a:gd name="connsiteY9" fmla="*/ 258177 h 1629046"/>
                        <a:gd name="connsiteX10" fmla="*/ 270176 w 639851"/>
                        <a:gd name="connsiteY10" fmla="*/ 250382 h 1629046"/>
                        <a:gd name="connsiteX11" fmla="*/ 270176 w 639851"/>
                        <a:gd name="connsiteY11" fmla="*/ 1629046 h 1629046"/>
                        <a:gd name="connsiteX12" fmla="*/ 213074 w 639851"/>
                        <a:gd name="connsiteY12" fmla="*/ 1629046 h 1629046"/>
                        <a:gd name="connsiteX13" fmla="*/ 213074 w 639851"/>
                        <a:gd name="connsiteY13" fmla="*/ 240350 h 1629046"/>
                        <a:gd name="connsiteX14" fmla="*/ 191734 w 639851"/>
                        <a:gd name="connsiteY14" fmla="*/ 236601 h 1629046"/>
                        <a:gd name="connsiteX15" fmla="*/ 0 w 639851"/>
                        <a:gd name="connsiteY15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70176 w 639851"/>
                        <a:gd name="connsiteY10" fmla="*/ 1629046 h 1629046"/>
                        <a:gd name="connsiteX11" fmla="*/ 213074 w 639851"/>
                        <a:gd name="connsiteY11" fmla="*/ 1629046 h 1629046"/>
                        <a:gd name="connsiteX12" fmla="*/ 213074 w 639851"/>
                        <a:gd name="connsiteY12" fmla="*/ 240350 h 1629046"/>
                        <a:gd name="connsiteX13" fmla="*/ 191734 w 639851"/>
                        <a:gd name="connsiteY13" fmla="*/ 236601 h 1629046"/>
                        <a:gd name="connsiteX14" fmla="*/ 0 w 639851"/>
                        <a:gd name="connsiteY14" fmla="*/ 0 h 1629046"/>
                        <a:gd name="connsiteX0" fmla="*/ 0 w 639851"/>
                        <a:gd name="connsiteY0" fmla="*/ 0 h 1629046"/>
                        <a:gd name="connsiteX1" fmla="*/ 75714 w 639851"/>
                        <a:gd name="connsiteY1" fmla="*/ 0 h 1629046"/>
                        <a:gd name="connsiteX2" fmla="*/ 316187 w 639851"/>
                        <a:gd name="connsiteY2" fmla="*/ 182478 h 1629046"/>
                        <a:gd name="connsiteX3" fmla="*/ 564186 w 639851"/>
                        <a:gd name="connsiteY3" fmla="*/ 10624 h 1629046"/>
                        <a:gd name="connsiteX4" fmla="*/ 639851 w 639851"/>
                        <a:gd name="connsiteY4" fmla="*/ 13917 h 1629046"/>
                        <a:gd name="connsiteX5" fmla="*/ 436737 w 639851"/>
                        <a:gd name="connsiteY5" fmla="*/ 240552 h 1629046"/>
                        <a:gd name="connsiteX6" fmla="*/ 426740 w 639851"/>
                        <a:gd name="connsiteY6" fmla="*/ 241994 h 1629046"/>
                        <a:gd name="connsiteX7" fmla="*/ 368757 w 639851"/>
                        <a:gd name="connsiteY7" fmla="*/ 250357 h 1629046"/>
                        <a:gd name="connsiteX8" fmla="*/ 314541 w 639851"/>
                        <a:gd name="connsiteY8" fmla="*/ 258177 h 1629046"/>
                        <a:gd name="connsiteX9" fmla="*/ 270176 w 639851"/>
                        <a:gd name="connsiteY9" fmla="*/ 250382 h 1629046"/>
                        <a:gd name="connsiteX10" fmla="*/ 213074 w 639851"/>
                        <a:gd name="connsiteY10" fmla="*/ 1629046 h 1629046"/>
                        <a:gd name="connsiteX11" fmla="*/ 213074 w 639851"/>
                        <a:gd name="connsiteY11" fmla="*/ 240350 h 1629046"/>
                        <a:gd name="connsiteX12" fmla="*/ 191734 w 639851"/>
                        <a:gd name="connsiteY12" fmla="*/ 236601 h 1629046"/>
                        <a:gd name="connsiteX13" fmla="*/ 0 w 639851"/>
                        <a:gd name="connsiteY13" fmla="*/ 0 h 1629046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68757 w 639851"/>
                        <a:gd name="connsiteY7" fmla="*/ 250357 h 258177"/>
                        <a:gd name="connsiteX8" fmla="*/ 314541 w 639851"/>
                        <a:gd name="connsiteY8" fmla="*/ 258177 h 258177"/>
                        <a:gd name="connsiteX9" fmla="*/ 270176 w 639851"/>
                        <a:gd name="connsiteY9" fmla="*/ 250382 h 258177"/>
                        <a:gd name="connsiteX10" fmla="*/ 213074 w 639851"/>
                        <a:gd name="connsiteY10" fmla="*/ 240350 h 258177"/>
                        <a:gd name="connsiteX11" fmla="*/ 191734 w 639851"/>
                        <a:gd name="connsiteY11" fmla="*/ 236601 h 258177"/>
                        <a:gd name="connsiteX12" fmla="*/ 0 w 639851"/>
                        <a:gd name="connsiteY12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70176 w 639851"/>
                        <a:gd name="connsiteY8" fmla="*/ 250382 h 258177"/>
                        <a:gd name="connsiteX9" fmla="*/ 213074 w 639851"/>
                        <a:gd name="connsiteY9" fmla="*/ 240350 h 258177"/>
                        <a:gd name="connsiteX10" fmla="*/ 191734 w 639851"/>
                        <a:gd name="connsiteY10" fmla="*/ 236601 h 258177"/>
                        <a:gd name="connsiteX11" fmla="*/ 0 w 639851"/>
                        <a:gd name="connsiteY11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426740 w 639851"/>
                        <a:gd name="connsiteY6" fmla="*/ 241994 h 258177"/>
                        <a:gd name="connsiteX7" fmla="*/ 314541 w 639851"/>
                        <a:gd name="connsiteY7" fmla="*/ 258177 h 258177"/>
                        <a:gd name="connsiteX8" fmla="*/ 213074 w 639851"/>
                        <a:gd name="connsiteY8" fmla="*/ 240350 h 258177"/>
                        <a:gd name="connsiteX9" fmla="*/ 191734 w 639851"/>
                        <a:gd name="connsiteY9" fmla="*/ 236601 h 258177"/>
                        <a:gd name="connsiteX10" fmla="*/ 0 w 639851"/>
                        <a:gd name="connsiteY10" fmla="*/ 0 h 258177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426740 w 639851"/>
                        <a:gd name="connsiteY6" fmla="*/ 241994 h 263189"/>
                        <a:gd name="connsiteX7" fmla="*/ 314541 w 639851"/>
                        <a:gd name="connsiteY7" fmla="*/ 258177 h 263189"/>
                        <a:gd name="connsiteX8" fmla="*/ 191734 w 639851"/>
                        <a:gd name="connsiteY8" fmla="*/ 236601 h 263189"/>
                        <a:gd name="connsiteX9" fmla="*/ 0 w 639851"/>
                        <a:gd name="connsiteY9" fmla="*/ 0 h 263189"/>
                        <a:gd name="connsiteX0" fmla="*/ 0 w 639851"/>
                        <a:gd name="connsiteY0" fmla="*/ 0 h 263189"/>
                        <a:gd name="connsiteX1" fmla="*/ 75714 w 639851"/>
                        <a:gd name="connsiteY1" fmla="*/ 0 h 263189"/>
                        <a:gd name="connsiteX2" fmla="*/ 316187 w 639851"/>
                        <a:gd name="connsiteY2" fmla="*/ 182478 h 263189"/>
                        <a:gd name="connsiteX3" fmla="*/ 564186 w 639851"/>
                        <a:gd name="connsiteY3" fmla="*/ 10624 h 263189"/>
                        <a:gd name="connsiteX4" fmla="*/ 639851 w 639851"/>
                        <a:gd name="connsiteY4" fmla="*/ 13917 h 263189"/>
                        <a:gd name="connsiteX5" fmla="*/ 436737 w 639851"/>
                        <a:gd name="connsiteY5" fmla="*/ 240552 h 263189"/>
                        <a:gd name="connsiteX6" fmla="*/ 314541 w 639851"/>
                        <a:gd name="connsiteY6" fmla="*/ 258177 h 263189"/>
                        <a:gd name="connsiteX7" fmla="*/ 191734 w 639851"/>
                        <a:gd name="connsiteY7" fmla="*/ 236601 h 263189"/>
                        <a:gd name="connsiteX8" fmla="*/ 0 w 639851"/>
                        <a:gd name="connsiteY8" fmla="*/ 0 h 263189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177"/>
                        <a:gd name="connsiteX1" fmla="*/ 75714 w 639851"/>
                        <a:gd name="connsiteY1" fmla="*/ 0 h 258177"/>
                        <a:gd name="connsiteX2" fmla="*/ 316187 w 639851"/>
                        <a:gd name="connsiteY2" fmla="*/ 182478 h 258177"/>
                        <a:gd name="connsiteX3" fmla="*/ 564186 w 639851"/>
                        <a:gd name="connsiteY3" fmla="*/ 10624 h 258177"/>
                        <a:gd name="connsiteX4" fmla="*/ 639851 w 639851"/>
                        <a:gd name="connsiteY4" fmla="*/ 13917 h 258177"/>
                        <a:gd name="connsiteX5" fmla="*/ 436737 w 639851"/>
                        <a:gd name="connsiteY5" fmla="*/ 240552 h 258177"/>
                        <a:gd name="connsiteX6" fmla="*/ 314541 w 639851"/>
                        <a:gd name="connsiteY6" fmla="*/ 258177 h 258177"/>
                        <a:gd name="connsiteX7" fmla="*/ 191734 w 639851"/>
                        <a:gd name="connsiteY7" fmla="*/ 236601 h 258177"/>
                        <a:gd name="connsiteX8" fmla="*/ 0 w 639851"/>
                        <a:gd name="connsiteY8" fmla="*/ 0 h 258177"/>
                        <a:gd name="connsiteX0" fmla="*/ 0 w 639851"/>
                        <a:gd name="connsiteY0" fmla="*/ 0 h 258228"/>
                        <a:gd name="connsiteX1" fmla="*/ 75714 w 639851"/>
                        <a:gd name="connsiteY1" fmla="*/ 0 h 258228"/>
                        <a:gd name="connsiteX2" fmla="*/ 316187 w 639851"/>
                        <a:gd name="connsiteY2" fmla="*/ 182478 h 258228"/>
                        <a:gd name="connsiteX3" fmla="*/ 564186 w 639851"/>
                        <a:gd name="connsiteY3" fmla="*/ 10624 h 258228"/>
                        <a:gd name="connsiteX4" fmla="*/ 639851 w 639851"/>
                        <a:gd name="connsiteY4" fmla="*/ 13917 h 258228"/>
                        <a:gd name="connsiteX5" fmla="*/ 436737 w 639851"/>
                        <a:gd name="connsiteY5" fmla="*/ 240552 h 258228"/>
                        <a:gd name="connsiteX6" fmla="*/ 314541 w 639851"/>
                        <a:gd name="connsiteY6" fmla="*/ 258177 h 258228"/>
                        <a:gd name="connsiteX7" fmla="*/ 191734 w 639851"/>
                        <a:gd name="connsiteY7" fmla="*/ 236601 h 258228"/>
                        <a:gd name="connsiteX8" fmla="*/ 0 w 639851"/>
                        <a:gd name="connsiteY8" fmla="*/ 0 h 2582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9851" h="258228">
                          <a:moveTo>
                            <a:pt x="0" y="0"/>
                          </a:moveTo>
                          <a:lnTo>
                            <a:pt x="75714" y="0"/>
                          </a:lnTo>
                          <a:cubicBezTo>
                            <a:pt x="75714" y="99637"/>
                            <a:pt x="182750" y="180860"/>
                            <a:pt x="316187" y="182478"/>
                          </a:cubicBezTo>
                          <a:cubicBezTo>
                            <a:pt x="447180" y="184067"/>
                            <a:pt x="556560" y="108271"/>
                            <a:pt x="564186" y="10624"/>
                          </a:cubicBezTo>
                          <a:lnTo>
                            <a:pt x="639851" y="13917"/>
                          </a:lnTo>
                          <a:cubicBezTo>
                            <a:pt x="632886" y="117982"/>
                            <a:pt x="550278" y="204717"/>
                            <a:pt x="436737" y="240552"/>
                          </a:cubicBezTo>
                          <a:cubicBezTo>
                            <a:pt x="408050" y="250442"/>
                            <a:pt x="357950" y="257655"/>
                            <a:pt x="314541" y="258177"/>
                          </a:cubicBezTo>
                          <a:cubicBezTo>
                            <a:pt x="271132" y="258699"/>
                            <a:pt x="233452" y="255542"/>
                            <a:pt x="191734" y="236601"/>
                          </a:cubicBezTo>
                          <a:cubicBezTo>
                            <a:pt x="78715" y="196651"/>
                            <a:pt x="0" y="10563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491166"/>
                    </a:solidFill>
                    <a:ln w="12700" cap="flat" cmpd="sng" algn="ctr">
                      <a:solidFill>
                        <a:srgbClr val="141414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5" name="Hexagon 1314">
                      <a:extLst>
                        <a:ext uri="{FF2B5EF4-FFF2-40B4-BE49-F238E27FC236}">
                          <a16:creationId xmlns:a16="http://schemas.microsoft.com/office/drawing/2014/main" id="{2069D09D-491C-4FB4-3791-F75C101F9EBE}"/>
                        </a:ext>
                      </a:extLst>
                    </p:cNvPr>
                    <p:cNvSpPr/>
                    <p:nvPr/>
                  </p:nvSpPr>
                  <p:spPr>
                    <a:xfrm rot="15300000">
                      <a:off x="4270644" y="5417797"/>
                      <a:ext cx="278681" cy="279399"/>
                    </a:xfrm>
                    <a:prstGeom prst="hexagon">
                      <a:avLst/>
                    </a:prstGeom>
                    <a:solidFill>
                      <a:srgbClr val="58A392"/>
                    </a:solidFill>
                    <a:ln w="9525" cap="flat" cmpd="sng" algn="ctr">
                      <a:solidFill>
                        <a:srgbClr val="0E4F4B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6" name="Hexagon 1315">
                      <a:extLst>
                        <a:ext uri="{FF2B5EF4-FFF2-40B4-BE49-F238E27FC236}">
                          <a16:creationId xmlns:a16="http://schemas.microsoft.com/office/drawing/2014/main" id="{E5736C0B-5CBD-0711-2223-BAD8CC6CF32D}"/>
                        </a:ext>
                      </a:extLst>
                    </p:cNvPr>
                    <p:cNvSpPr/>
                    <p:nvPr/>
                  </p:nvSpPr>
                  <p:spPr>
                    <a:xfrm rot="15300000">
                      <a:off x="4786032" y="5417797"/>
                      <a:ext cx="278681" cy="279399"/>
                    </a:xfrm>
                    <a:prstGeom prst="hexagon">
                      <a:avLst/>
                    </a:prstGeom>
                    <a:solidFill>
                      <a:srgbClr val="58A392"/>
                    </a:solidFill>
                    <a:ln w="9525" cap="flat" cmpd="sng" algn="ctr">
                      <a:solidFill>
                        <a:srgbClr val="0E4F4B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7484F"/>
                        </a:solidFill>
                        <a:effectLst/>
                        <a:uLnTx/>
                        <a:uFillTx/>
                        <a:latin typeface="Proxima Nova Rg"/>
                        <a:ea typeface="ＭＳ Ｐゴシック" charset="0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00" name="Group 1299">
                    <a:extLst>
                      <a:ext uri="{FF2B5EF4-FFF2-40B4-BE49-F238E27FC236}">
                        <a16:creationId xmlns:a16="http://schemas.microsoft.com/office/drawing/2014/main" id="{AFFA5D36-5B06-C953-E408-DBDD26739846}"/>
                      </a:ext>
                    </a:extLst>
                  </p:cNvPr>
                  <p:cNvGrpSpPr/>
                  <p:nvPr/>
                </p:nvGrpSpPr>
                <p:grpSpPr>
                  <a:xfrm>
                    <a:off x="3639416" y="5752343"/>
                    <a:ext cx="2601546" cy="408085"/>
                    <a:chOff x="759582" y="5752343"/>
                    <a:chExt cx="2601546" cy="408085"/>
                  </a:xfrm>
                </p:grpSpPr>
                <p:pic>
                  <p:nvPicPr>
                    <p:cNvPr id="1302" name="Picture 1301">
                      <a:extLst>
                        <a:ext uri="{FF2B5EF4-FFF2-40B4-BE49-F238E27FC236}">
                          <a16:creationId xmlns:a16="http://schemas.microsoft.com/office/drawing/2014/main" id="{F5329F21-EDBC-DE91-B0E5-CC86CD67CE1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r="-1"/>
                    <a:stretch/>
                  </p:blipFill>
                  <p:spPr>
                    <a:xfrm rot="16200000">
                      <a:off x="1911921" y="4857508"/>
                      <a:ext cx="225204" cy="201488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303" name="Group 1302">
                      <a:extLst>
                        <a:ext uri="{FF2B5EF4-FFF2-40B4-BE49-F238E27FC236}">
                          <a16:creationId xmlns:a16="http://schemas.microsoft.com/office/drawing/2014/main" id="{44B77F3C-D8A3-E360-29D3-3A0D7F7BE9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844" y="5752343"/>
                      <a:ext cx="745935" cy="225207"/>
                      <a:chOff x="1341844" y="5752343"/>
                      <a:chExt cx="745935" cy="225207"/>
                    </a:xfrm>
                  </p:grpSpPr>
                  <p:pic>
                    <p:nvPicPr>
                      <p:cNvPr id="1311" name="Picture 1310" descr="Icon&#10;&#10;Description automatically generated">
                        <a:extLst>
                          <a:ext uri="{FF2B5EF4-FFF2-40B4-BE49-F238E27FC236}">
                            <a16:creationId xmlns:a16="http://schemas.microsoft.com/office/drawing/2014/main" id="{D133663D-2ED7-5AA9-5A39-7ACA06ECF9A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screen">
                        <a:duotone>
                          <a:srgbClr val="DA2520">
                            <a:shade val="45000"/>
                            <a:satMod val="135000"/>
                          </a:srgb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 rot="5400000">
                        <a:off x="1602208" y="5491981"/>
                        <a:ext cx="225205" cy="74593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12" name="Picture 1311" descr="Icon&#10;&#10;Description automatically generated">
                        <a:extLst>
                          <a:ext uri="{FF2B5EF4-FFF2-40B4-BE49-F238E27FC236}">
                            <a16:creationId xmlns:a16="http://schemas.microsoft.com/office/drawing/2014/main" id="{76BB80F9-90A4-180B-2FF6-A8AB91C80A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screen">
                        <a:duotone>
                          <a:srgbClr val="DA2520">
                            <a:shade val="45000"/>
                            <a:satMod val="135000"/>
                          </a:srgb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 rot="5400000" flipH="1" flipV="1">
                        <a:off x="1651272" y="5541042"/>
                        <a:ext cx="225205" cy="647808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1304" name="Straight Connector 1303">
                      <a:extLst>
                        <a:ext uri="{FF2B5EF4-FFF2-40B4-BE49-F238E27FC236}">
                          <a16:creationId xmlns:a16="http://schemas.microsoft.com/office/drawing/2014/main" id="{556D4EFC-C1A9-EB75-F687-C99DF21DA6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84852" y="5977548"/>
                      <a:ext cx="0" cy="18288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5" name="Straight Connector 1304">
                      <a:extLst>
                        <a:ext uri="{FF2B5EF4-FFF2-40B4-BE49-F238E27FC236}">
                          <a16:creationId xmlns:a16="http://schemas.microsoft.com/office/drawing/2014/main" id="{CCE750C3-0F75-C435-7989-1693AB67FF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84852" y="6151649"/>
                      <a:ext cx="468733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06" name="TextBox 1305">
                      <a:extLst>
                        <a:ext uri="{FF2B5EF4-FFF2-40B4-BE49-F238E27FC236}">
                          <a16:creationId xmlns:a16="http://schemas.microsoft.com/office/drawing/2014/main" id="{C0EB77E9-EA5C-F2AD-EE60-8693CAB2B8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02708" y="5779481"/>
                      <a:ext cx="358420" cy="3439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F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rPr>
                        <a:t>3’</a:t>
                      </a:r>
                    </a:p>
                  </p:txBody>
                </p:sp>
                <p:sp>
                  <p:nvSpPr>
                    <p:cNvPr id="1307" name="TextBox 1306">
                      <a:extLst>
                        <a:ext uri="{FF2B5EF4-FFF2-40B4-BE49-F238E27FC236}">
                          <a16:creationId xmlns:a16="http://schemas.microsoft.com/office/drawing/2014/main" id="{7E986587-5F08-3FBF-EFDB-F59E5615DF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9582" y="5779481"/>
                      <a:ext cx="358421" cy="3439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7484F"/>
                          </a:solidFill>
                          <a:effectLst/>
                          <a:uLnTx/>
                          <a:uFillTx/>
                          <a:latin typeface="Proxima Nova Rg"/>
                          <a:ea typeface="ＭＳ Ｐゴシック" charset="0"/>
                          <a:cs typeface="Arial"/>
                          <a:sym typeface="Arial"/>
                        </a:rPr>
                        <a:t>5’</a:t>
                      </a:r>
                    </a:p>
                  </p:txBody>
                </p:sp>
                <p:grpSp>
                  <p:nvGrpSpPr>
                    <p:cNvPr id="1308" name="Group 1307">
                      <a:extLst>
                        <a:ext uri="{FF2B5EF4-FFF2-40B4-BE49-F238E27FC236}">
                          <a16:creationId xmlns:a16="http://schemas.microsoft.com/office/drawing/2014/main" id="{3D630296-6C94-0CEE-9950-2E279A2790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35877" y="5752346"/>
                      <a:ext cx="642996" cy="227247"/>
                      <a:chOff x="1698102" y="5752346"/>
                      <a:chExt cx="642996" cy="227247"/>
                    </a:xfrm>
                  </p:grpSpPr>
                  <p:pic>
                    <p:nvPicPr>
                      <p:cNvPr id="1309" name="Picture 1308" descr="Icon&#10;&#10;Description automatically generated">
                        <a:extLst>
                          <a:ext uri="{FF2B5EF4-FFF2-40B4-BE49-F238E27FC236}">
                            <a16:creationId xmlns:a16="http://schemas.microsoft.com/office/drawing/2014/main" id="{3F1A0CAC-0C6B-7E7D-1928-46637A7EDA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 cstate="screen">
                        <a:duotone>
                          <a:schemeClr val="accent6">
                            <a:shade val="45000"/>
                            <a:satMod val="135000"/>
                          </a:scheme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 rot="5400000">
                        <a:off x="1906997" y="5543451"/>
                        <a:ext cx="225205" cy="64299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10" name="Picture 1309" descr="Icon&#10;&#10;Description automatically generated">
                        <a:extLst>
                          <a:ext uri="{FF2B5EF4-FFF2-40B4-BE49-F238E27FC236}">
                            <a16:creationId xmlns:a16="http://schemas.microsoft.com/office/drawing/2014/main" id="{63C713BF-5843-90D2-0D67-21AAA054008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 cstate="screen">
                        <a:duotone>
                          <a:schemeClr val="accent6">
                            <a:shade val="45000"/>
                            <a:satMod val="135000"/>
                          </a:scheme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r="-4"/>
                      <a:stretch/>
                    </p:blipFill>
                    <p:spPr>
                      <a:xfrm rot="5400000" flipH="1" flipV="1">
                        <a:off x="1910829" y="5553165"/>
                        <a:ext cx="225205" cy="627652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sp>
                <p:nvSpPr>
                  <p:cNvPr id="1301" name="Cross 1300">
                    <a:extLst>
                      <a:ext uri="{FF2B5EF4-FFF2-40B4-BE49-F238E27FC236}">
                        <a16:creationId xmlns:a16="http://schemas.microsoft.com/office/drawing/2014/main" id="{87E1FCB4-E09E-1BF9-12CC-7F3413A3D612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5296847" y="6007187"/>
                    <a:ext cx="288925" cy="288925"/>
                  </a:xfrm>
                  <a:prstGeom prst="plus">
                    <a:avLst>
                      <a:gd name="adj" fmla="val 42914"/>
                    </a:avLst>
                  </a:prstGeom>
                  <a:solidFill>
                    <a:srgbClr val="DA251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178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Proxima Nova Rg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sp>
              <p:nvSpPr>
                <p:cNvPr id="1290" name="TextBox 1289">
                  <a:extLst>
                    <a:ext uri="{FF2B5EF4-FFF2-40B4-BE49-F238E27FC236}">
                      <a16:creationId xmlns:a16="http://schemas.microsoft.com/office/drawing/2014/main" id="{F4DD41F6-6DE3-ED08-054B-2D6D4FBB1FD9}"/>
                    </a:ext>
                  </a:extLst>
                </p:cNvPr>
                <p:cNvSpPr txBox="1"/>
                <p:nvPr/>
              </p:nvSpPr>
              <p:spPr>
                <a:xfrm>
                  <a:off x="2512692" y="4840193"/>
                  <a:ext cx="2068083" cy="5366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178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Estrogen response element ERE</a:t>
                  </a:r>
                </a:p>
              </p:txBody>
            </p:sp>
            <p:sp>
              <p:nvSpPr>
                <p:cNvPr id="1291" name="TextBox 1290">
                  <a:extLst>
                    <a:ext uri="{FF2B5EF4-FFF2-40B4-BE49-F238E27FC236}">
                      <a16:creationId xmlns:a16="http://schemas.microsoft.com/office/drawing/2014/main" id="{93F3AB3C-1AD7-E2C4-ED1A-266992BF90ED}"/>
                    </a:ext>
                  </a:extLst>
                </p:cNvPr>
                <p:cNvSpPr txBox="1"/>
                <p:nvPr/>
              </p:nvSpPr>
              <p:spPr>
                <a:xfrm>
                  <a:off x="976281" y="5783558"/>
                  <a:ext cx="1822760" cy="5366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178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Estrogen responsive gene</a:t>
                  </a:r>
                </a:p>
              </p:txBody>
            </p:sp>
            <p:sp>
              <p:nvSpPr>
                <p:cNvPr id="1292" name="TextBox 1291">
                  <a:extLst>
                    <a:ext uri="{FF2B5EF4-FFF2-40B4-BE49-F238E27FC236}">
                      <a16:creationId xmlns:a16="http://schemas.microsoft.com/office/drawing/2014/main" id="{DB4CFB33-95BD-527D-A70F-4BDAE93A138D}"/>
                    </a:ext>
                  </a:extLst>
                </p:cNvPr>
                <p:cNvSpPr txBox="1"/>
                <p:nvPr/>
              </p:nvSpPr>
              <p:spPr>
                <a:xfrm>
                  <a:off x="1660190" y="2303836"/>
                  <a:ext cx="1569206" cy="584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1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Competitive binding to ER</a:t>
                  </a:r>
                  <a:r>
                    <a:rPr kumimoji="0" lang="el-GR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7484F"/>
                      </a:solidFill>
                      <a:effectLst/>
                      <a:uLnTx/>
                      <a:uFillTx/>
                      <a:latin typeface="Proxima Nova Rg"/>
                      <a:ea typeface="ＭＳ Ｐゴシック" charset="0"/>
                      <a:cs typeface="Arial"/>
                      <a:sym typeface="Arial"/>
                    </a:rPr>
                    <a:t>α</a:t>
                  </a: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47484F"/>
                    </a:solidFill>
                    <a:effectLst/>
                    <a:uLnTx/>
                    <a:uFillTx/>
                    <a:latin typeface="Proxima Nova Rg"/>
                    <a:ea typeface="ＭＳ Ｐゴシック" charset="0"/>
                    <a:cs typeface="Arial"/>
                    <a:sym typeface="Arial"/>
                  </a:endParaRPr>
                </a:p>
              </p:txBody>
            </p:sp>
            <p:cxnSp>
              <p:nvCxnSpPr>
                <p:cNvPr id="1293" name="Straight Connector 1292">
                  <a:extLst>
                    <a:ext uri="{FF2B5EF4-FFF2-40B4-BE49-F238E27FC236}">
                      <a16:creationId xmlns:a16="http://schemas.microsoft.com/office/drawing/2014/main" id="{7963C12B-48EE-C6D1-80D3-BEBC0DA1B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17737" y="5249266"/>
                  <a:ext cx="188287" cy="3292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4" name="Straight Connector 1293">
                  <a:extLst>
                    <a:ext uri="{FF2B5EF4-FFF2-40B4-BE49-F238E27FC236}">
                      <a16:creationId xmlns:a16="http://schemas.microsoft.com/office/drawing/2014/main" id="{66B45CB9-A2F1-4185-30D3-69144FFA72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59535" y="5717630"/>
                  <a:ext cx="0" cy="10789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Straight Connector 1294">
                  <a:extLst>
                    <a:ext uri="{FF2B5EF4-FFF2-40B4-BE49-F238E27FC236}">
                      <a16:creationId xmlns:a16="http://schemas.microsoft.com/office/drawing/2014/main" id="{F5857F3D-948C-2590-8F30-63B4AFA82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6741" y="3720444"/>
                  <a:ext cx="233758" cy="4321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6" name="Straight Connector 1295">
                  <a:extLst>
                    <a:ext uri="{FF2B5EF4-FFF2-40B4-BE49-F238E27FC236}">
                      <a16:creationId xmlns:a16="http://schemas.microsoft.com/office/drawing/2014/main" id="{BE1B6FDF-3566-8CF4-F6BF-8797404188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50977" y="4504444"/>
                  <a:ext cx="376517" cy="71269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7" name="Straight Connector 1296">
                  <a:extLst>
                    <a:ext uri="{FF2B5EF4-FFF2-40B4-BE49-F238E27FC236}">
                      <a16:creationId xmlns:a16="http://schemas.microsoft.com/office/drawing/2014/main" id="{44036867-F398-B42B-3714-C30485272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61128" y="2342810"/>
                  <a:ext cx="299332" cy="7932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457635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EE0D4-7024-4B8F-9750-F62DDFD2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71" y="298716"/>
            <a:ext cx="10768783" cy="755428"/>
          </a:xfrm>
        </p:spPr>
        <p:txBody>
          <a:bodyPr>
            <a:normAutofit/>
          </a:bodyPr>
          <a:lstStyle/>
          <a:p>
            <a:r>
              <a:rPr lang="en-US" sz="3600" dirty="0"/>
              <a:t>EMERALD Phase 3 Study Design</a:t>
            </a:r>
          </a:p>
        </p:txBody>
      </p:sp>
      <p:cxnSp>
        <p:nvCxnSpPr>
          <p:cNvPr id="4" name="Connector: Elbow 20">
            <a:extLst>
              <a:ext uri="{FF2B5EF4-FFF2-40B4-BE49-F238E27FC236}">
                <a16:creationId xmlns:a16="http://schemas.microsoft.com/office/drawing/2014/main" id="{EDCB95CA-04AA-0B5A-2FAD-A804A8AF0E85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82693" y="2277904"/>
            <a:ext cx="23989" cy="2082883"/>
          </a:xfrm>
          <a:prstGeom prst="bentConnector3">
            <a:avLst>
              <a:gd name="adj1" fmla="val -952937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AE47006A-1902-29EE-8C6D-518F0CF4A9FD}"/>
              </a:ext>
            </a:extLst>
          </p:cNvPr>
          <p:cNvSpPr/>
          <p:nvPr/>
        </p:nvSpPr>
        <p:spPr>
          <a:xfrm>
            <a:off x="326574" y="2255762"/>
            <a:ext cx="4354647" cy="2521059"/>
          </a:xfrm>
          <a:prstGeom prst="roundRect">
            <a:avLst>
              <a:gd name="adj" fmla="val 11917"/>
            </a:avLst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0B50E-930B-12AC-5BD2-16D733DD2DE5}"/>
              </a:ext>
            </a:extLst>
          </p:cNvPr>
          <p:cNvSpPr txBox="1"/>
          <p:nvPr/>
        </p:nvSpPr>
        <p:spPr>
          <a:xfrm>
            <a:off x="419260" y="2408080"/>
            <a:ext cx="418463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Inclusion Criteria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Men and postmenopausal women with advanced/metastatic breast cancer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ER-positive,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HER2-negative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Progressed or relapsed on or after 1 or 2 lines of endocrine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therapy for advanced disease, one of which was given in combination with a CDK4/6i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≤1 line of chemotherapy for advanced disease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ECOG PS 0 or 1 </a:t>
            </a: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E9285D43-5730-AB02-569F-5D09A3F4027A}"/>
              </a:ext>
            </a:extLst>
          </p:cNvPr>
          <p:cNvSpPr/>
          <p:nvPr/>
        </p:nvSpPr>
        <p:spPr>
          <a:xfrm>
            <a:off x="6084828" y="1842854"/>
            <a:ext cx="2434875" cy="914400"/>
          </a:xfrm>
          <a:prstGeom prst="roundRect">
            <a:avLst/>
          </a:prstGeom>
          <a:solidFill>
            <a:srgbClr val="4E9D4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55A63-8F2A-D472-490A-583259E9DCA7}"/>
              </a:ext>
            </a:extLst>
          </p:cNvPr>
          <p:cNvSpPr txBox="1"/>
          <p:nvPr/>
        </p:nvSpPr>
        <p:spPr>
          <a:xfrm>
            <a:off x="6207526" y="2059988"/>
            <a:ext cx="2043656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Elacestrant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400 mg daily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A07506D8-D575-A108-DC5B-0C9F8286351F}"/>
              </a:ext>
            </a:extLst>
          </p:cNvPr>
          <p:cNvSpPr/>
          <p:nvPr/>
        </p:nvSpPr>
        <p:spPr>
          <a:xfrm>
            <a:off x="9820194" y="2420157"/>
            <a:ext cx="2204142" cy="1841491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Two Primary Endpoints: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  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PFS in all pts</a:t>
            </a:r>
          </a:p>
          <a:p>
            <a:pPr marL="2857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PFS in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ESR1-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panose="020B0604020202020204" pitchFamily="34" charset="0"/>
              </a:rPr>
              <a:t>mut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711608-E38E-C33E-B051-F60F46E99B40}"/>
              </a:ext>
            </a:extLst>
          </p:cNvPr>
          <p:cNvSpPr txBox="1"/>
          <p:nvPr/>
        </p:nvSpPr>
        <p:spPr>
          <a:xfrm>
            <a:off x="8519704" y="3406134"/>
            <a:ext cx="1363899" cy="2723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Follow Up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A1E3AE-2D00-FDAD-466B-5E8AE04CB0DD}"/>
              </a:ext>
            </a:extLst>
          </p:cNvPr>
          <p:cNvSpPr/>
          <p:nvPr/>
        </p:nvSpPr>
        <p:spPr>
          <a:xfrm>
            <a:off x="6108819" y="3754324"/>
            <a:ext cx="2533605" cy="1257227"/>
          </a:xfrm>
          <a:prstGeom prst="roundRect">
            <a:avLst/>
          </a:prstGeom>
          <a:solidFill>
            <a:srgbClr val="CF696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E89B97-AEF9-932B-F0D4-B73B9A082398}"/>
              </a:ext>
            </a:extLst>
          </p:cNvPr>
          <p:cNvSpPr txBox="1"/>
          <p:nvPr/>
        </p:nvSpPr>
        <p:spPr>
          <a:xfrm>
            <a:off x="6084427" y="3883646"/>
            <a:ext cx="258085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Investigator’s choice (SOC):</a:t>
            </a:r>
          </a:p>
          <a:p>
            <a:pPr marL="341313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Fulvestrant </a:t>
            </a:r>
          </a:p>
          <a:p>
            <a:pPr marL="341313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Anastrozole</a:t>
            </a:r>
          </a:p>
          <a:p>
            <a:pPr marL="341313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Letrozole</a:t>
            </a:r>
          </a:p>
          <a:p>
            <a:pPr marL="341313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Exemestane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B8659-E073-6D58-0BEA-1AE984FA5C80}"/>
              </a:ext>
            </a:extLst>
          </p:cNvPr>
          <p:cNvSpPr txBox="1"/>
          <p:nvPr/>
        </p:nvSpPr>
        <p:spPr>
          <a:xfrm>
            <a:off x="1163259" y="4872648"/>
            <a:ext cx="2582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Stratification Factors: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ESR1-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mutation status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Prior treatment with fulvestrant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Presence of visceral metastases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11BF7-6D0A-BBEE-13F9-EE9CCF72266B}"/>
              </a:ext>
            </a:extLst>
          </p:cNvPr>
          <p:cNvSpPr txBox="1"/>
          <p:nvPr/>
        </p:nvSpPr>
        <p:spPr>
          <a:xfrm>
            <a:off x="8617589" y="2697021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PD or withdrawal criterion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16083F-3BE3-5820-13B9-CE49CF805559}"/>
              </a:ext>
            </a:extLst>
          </p:cNvPr>
          <p:cNvSpPr/>
          <p:nvPr/>
        </p:nvSpPr>
        <p:spPr>
          <a:xfrm>
            <a:off x="4768626" y="2981813"/>
            <a:ext cx="631371" cy="625343"/>
          </a:xfrm>
          <a:prstGeom prst="ellipse">
            <a:avLst/>
          </a:prstGeom>
          <a:solidFill>
            <a:srgbClr val="6E93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F33E52-319F-0E95-F726-4CCA086A40CD}"/>
              </a:ext>
            </a:extLst>
          </p:cNvPr>
          <p:cNvSpPr txBox="1"/>
          <p:nvPr/>
        </p:nvSpPr>
        <p:spPr>
          <a:xfrm>
            <a:off x="4906391" y="3011364"/>
            <a:ext cx="35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6C2386-FE74-12ED-917C-E2504A50F870}"/>
              </a:ext>
            </a:extLst>
          </p:cNvPr>
          <p:cNvSpPr txBox="1"/>
          <p:nvPr/>
        </p:nvSpPr>
        <p:spPr>
          <a:xfrm>
            <a:off x="4616913" y="364979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1:1</a:t>
            </a:r>
            <a:r>
              <a:rPr kumimoji="0" lang="en-US" sz="1400" b="0" i="0" u="none" strike="noStrike" kern="1200" cap="none" spc="0" normalizeH="0" baseline="40000" noProof="0" dirty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40000" noProof="0" dirty="0">
              <a:ln>
                <a:noFill/>
              </a:ln>
              <a:solidFill>
                <a:srgbClr val="77777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837C73-CECD-1C7E-5453-C597F6599378}"/>
              </a:ext>
            </a:extLst>
          </p:cNvPr>
          <p:cNvCxnSpPr>
            <a:cxnSpLocks/>
          </p:cNvCxnSpPr>
          <p:nvPr/>
        </p:nvCxnSpPr>
        <p:spPr>
          <a:xfrm>
            <a:off x="5410576" y="3331549"/>
            <a:ext cx="419909" cy="46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271873-A111-7003-FD51-6F88101DD6A1}"/>
              </a:ext>
            </a:extLst>
          </p:cNvPr>
          <p:cNvCxnSpPr>
            <a:cxnSpLocks/>
          </p:cNvCxnSpPr>
          <p:nvPr/>
        </p:nvCxnSpPr>
        <p:spPr>
          <a:xfrm>
            <a:off x="8742402" y="3336162"/>
            <a:ext cx="1016506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F193562-2801-0B0F-8797-B46795B8BB4C}"/>
              </a:ext>
            </a:extLst>
          </p:cNvPr>
          <p:cNvSpPr txBox="1"/>
          <p:nvPr/>
        </p:nvSpPr>
        <p:spPr>
          <a:xfrm>
            <a:off x="228600" y="6008330"/>
            <a:ext cx="11391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Documentation of ER+ tumor with ≥ 1% staining by immunohistochemistry; 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Recruitment from February 2019 to October 2020;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 c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Protocol-defined dose reductions permitted;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Restaging CT scans every 8 weeks;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</a:b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Blinded Independent Central Review; 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f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ESR1-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mutation status was determined by ctDNA analysis using the Guardant360 assay (Guardant Health, Redwood City, CA).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PFS, progression-free survival; Pts, patients; R, randomized; SOC, standard of care.</a:t>
            </a:r>
          </a:p>
        </p:txBody>
      </p:sp>
      <p:cxnSp>
        <p:nvCxnSpPr>
          <p:cNvPr id="21" name="Connector: Elbow 18">
            <a:extLst>
              <a:ext uri="{FF2B5EF4-FFF2-40B4-BE49-F238E27FC236}">
                <a16:creationId xmlns:a16="http://schemas.microsoft.com/office/drawing/2014/main" id="{29BDF971-11C3-DEEF-3341-5DCC35E1774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062657" y="2287494"/>
            <a:ext cx="23989" cy="2082883"/>
          </a:xfrm>
          <a:prstGeom prst="bentConnector3">
            <a:avLst>
              <a:gd name="adj1" fmla="val -952937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45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4552-6C93-F936-7629-8FE87F61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97" y="365844"/>
            <a:ext cx="11727073" cy="670045"/>
          </a:xfrm>
        </p:spPr>
        <p:txBody>
          <a:bodyPr>
            <a:noAutofit/>
          </a:bodyPr>
          <a:lstStyle/>
          <a:p>
            <a:r>
              <a:rPr lang="en-US" sz="3400" dirty="0"/>
              <a:t>Patients with </a:t>
            </a:r>
            <a:r>
              <a:rPr lang="en-US" sz="3400" i="1" dirty="0"/>
              <a:t>ESR1</a:t>
            </a:r>
            <a:r>
              <a:rPr lang="en-US" sz="3400" dirty="0"/>
              <a:t>-mut Tumors: PFS by Duration of CDK4/6i</a:t>
            </a:r>
            <a:endParaRPr lang="en-US" sz="3400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4C7A72-C6B9-3C22-8362-CD67F208777E}"/>
              </a:ext>
            </a:extLst>
          </p:cNvPr>
          <p:cNvGrpSpPr/>
          <p:nvPr/>
        </p:nvGrpSpPr>
        <p:grpSpPr>
          <a:xfrm>
            <a:off x="8102806" y="2043646"/>
            <a:ext cx="3831821" cy="2718301"/>
            <a:chOff x="-236724" y="1697598"/>
            <a:chExt cx="10980924" cy="419487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370874A-E011-FF37-6CFD-CC9F441F109A}"/>
                </a:ext>
              </a:extLst>
            </p:cNvPr>
            <p:cNvSpPr/>
            <p:nvPr/>
          </p:nvSpPr>
          <p:spPr>
            <a:xfrm>
              <a:off x="1532155" y="1718857"/>
              <a:ext cx="9212045" cy="315794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6EE7CD0-EB31-27F9-BBC1-876A620E144D}"/>
                </a:ext>
              </a:extLst>
            </p:cNvPr>
            <p:cNvSpPr txBox="1"/>
            <p:nvPr/>
          </p:nvSpPr>
          <p:spPr>
            <a:xfrm>
              <a:off x="925489" y="1697598"/>
              <a:ext cx="482346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376AF3-5066-952C-9670-1BBC6EE7C6EA}"/>
                </a:ext>
              </a:extLst>
            </p:cNvPr>
            <p:cNvSpPr txBox="1"/>
            <p:nvPr/>
          </p:nvSpPr>
          <p:spPr>
            <a:xfrm>
              <a:off x="1086276" y="2286174"/>
              <a:ext cx="321565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B69A5D6-9418-A0FD-6248-F5E6D48B54A6}"/>
                </a:ext>
              </a:extLst>
            </p:cNvPr>
            <p:cNvSpPr txBox="1"/>
            <p:nvPr/>
          </p:nvSpPr>
          <p:spPr>
            <a:xfrm>
              <a:off x="1086276" y="2878864"/>
              <a:ext cx="321565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04E1DF3-208B-8236-6096-3819150793E7}"/>
                </a:ext>
              </a:extLst>
            </p:cNvPr>
            <p:cNvSpPr txBox="1"/>
            <p:nvPr/>
          </p:nvSpPr>
          <p:spPr>
            <a:xfrm>
              <a:off x="-236724" y="3467440"/>
              <a:ext cx="1644565" cy="1899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marR="0" lvl="1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D56C38-AA5F-213B-6E63-DE341E15F0DE}"/>
                </a:ext>
              </a:extLst>
            </p:cNvPr>
            <p:cNvSpPr txBox="1"/>
            <p:nvPr/>
          </p:nvSpPr>
          <p:spPr>
            <a:xfrm>
              <a:off x="1086275" y="4043668"/>
              <a:ext cx="321565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DE2340-6F27-B245-1020-F7B8397D9745}"/>
                </a:ext>
              </a:extLst>
            </p:cNvPr>
            <p:cNvSpPr txBox="1"/>
            <p:nvPr/>
          </p:nvSpPr>
          <p:spPr>
            <a:xfrm>
              <a:off x="1247059" y="4636358"/>
              <a:ext cx="160781" cy="1899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60EBA1-9979-2B53-C8A0-8798874CB284}"/>
                </a:ext>
              </a:extLst>
            </p:cNvPr>
            <p:cNvGrpSpPr/>
            <p:nvPr/>
          </p:nvGrpSpPr>
          <p:grpSpPr>
            <a:xfrm>
              <a:off x="1438425" y="1812963"/>
              <a:ext cx="93730" cy="2938761"/>
              <a:chOff x="1410843" y="1812963"/>
              <a:chExt cx="121312" cy="2938761"/>
            </a:xfrm>
          </p:grpSpPr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A110E33B-0272-D034-701E-8EEA98BCF80D}"/>
                  </a:ext>
                </a:extLst>
              </p:cNvPr>
              <p:cNvCxnSpPr/>
              <p:nvPr/>
            </p:nvCxnSpPr>
            <p:spPr>
              <a:xfrm>
                <a:off x="1410843" y="1812963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3B5BC042-A05F-D0DE-D3C6-2C1559BBF3D0}"/>
                  </a:ext>
                </a:extLst>
              </p:cNvPr>
              <p:cNvCxnSpPr/>
              <p:nvPr/>
            </p:nvCxnSpPr>
            <p:spPr>
              <a:xfrm>
                <a:off x="1410843" y="2401538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69238E80-92A2-7216-8AD1-4808CC7EED0B}"/>
                  </a:ext>
                </a:extLst>
              </p:cNvPr>
              <p:cNvCxnSpPr/>
              <p:nvPr/>
            </p:nvCxnSpPr>
            <p:spPr>
              <a:xfrm>
                <a:off x="1410843" y="2994229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272E2B82-5B2E-C85D-A70C-3570A284A331}"/>
                  </a:ext>
                </a:extLst>
              </p:cNvPr>
              <p:cNvCxnSpPr/>
              <p:nvPr/>
            </p:nvCxnSpPr>
            <p:spPr>
              <a:xfrm>
                <a:off x="1410843" y="3582805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DF337DFF-55C9-A79D-FF6A-83B8B6CAFC29}"/>
                  </a:ext>
                </a:extLst>
              </p:cNvPr>
              <p:cNvCxnSpPr/>
              <p:nvPr/>
            </p:nvCxnSpPr>
            <p:spPr>
              <a:xfrm>
                <a:off x="1410843" y="4159032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F0DBC1D7-2EF5-FAC3-8B1D-69BA8BA13384}"/>
                  </a:ext>
                </a:extLst>
              </p:cNvPr>
              <p:cNvCxnSpPr/>
              <p:nvPr/>
            </p:nvCxnSpPr>
            <p:spPr>
              <a:xfrm>
                <a:off x="1410843" y="4751724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BF40B34-E0D6-520F-3AE7-A207F9C07D27}"/>
                </a:ext>
              </a:extLst>
            </p:cNvPr>
            <p:cNvGrpSpPr/>
            <p:nvPr/>
          </p:nvGrpSpPr>
          <p:grpSpPr>
            <a:xfrm>
              <a:off x="-116387" y="5528737"/>
              <a:ext cx="10761592" cy="363740"/>
              <a:chOff x="140079" y="3258974"/>
              <a:chExt cx="4728758" cy="280588"/>
            </a:xfrm>
          </p:grpSpPr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C02E82E9-3487-7391-37C8-249DB4322116}"/>
                  </a:ext>
                </a:extLst>
              </p:cNvPr>
              <p:cNvSpPr txBox="1"/>
              <p:nvPr/>
            </p:nvSpPr>
            <p:spPr>
              <a:xfrm>
                <a:off x="846826" y="3258974"/>
                <a:ext cx="136919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56</a:t>
                </a:r>
              </a:p>
            </p:txBody>
          </p:sp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771FAEEB-F8DE-F4CC-202E-82E4EFF8A3EC}"/>
                  </a:ext>
                </a:extLst>
              </p:cNvPr>
              <p:cNvSpPr txBox="1"/>
              <p:nvPr/>
            </p:nvSpPr>
            <p:spPr>
              <a:xfrm>
                <a:off x="140079" y="3258974"/>
                <a:ext cx="627028" cy="2805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Elacestrant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025D69D-84C7-2BA0-D8F0-B7F1E5262375}"/>
                  </a:ext>
                </a:extLst>
              </p:cNvPr>
              <p:cNvSpPr txBox="1"/>
              <p:nvPr/>
            </p:nvSpPr>
            <p:spPr>
              <a:xfrm>
                <a:off x="1088126" y="3258974"/>
                <a:ext cx="136919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30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21</a:t>
                </a: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4C374AA7-D0A3-0CD7-F3B0-B3DE33FB98C2}"/>
                  </a:ext>
                </a:extLst>
              </p:cNvPr>
              <p:cNvSpPr txBox="1"/>
              <p:nvPr/>
            </p:nvSpPr>
            <p:spPr>
              <a:xfrm>
                <a:off x="1364352" y="3258974"/>
                <a:ext cx="136919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BA18CBE-008A-A2DD-DBA8-67EBC0F27D34}"/>
                  </a:ext>
                </a:extLst>
              </p:cNvPr>
              <p:cNvSpPr txBox="1"/>
              <p:nvPr/>
            </p:nvSpPr>
            <p:spPr>
              <a:xfrm>
                <a:off x="1605653" y="3258974"/>
                <a:ext cx="136919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8</a:t>
                </a:r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33EE09B6-D1ED-CE11-765F-6DD21AE4644C}"/>
                  </a:ext>
                </a:extLst>
              </p:cNvPr>
              <p:cNvSpPr txBox="1"/>
              <p:nvPr/>
            </p:nvSpPr>
            <p:spPr>
              <a:xfrm>
                <a:off x="1888227" y="3258974"/>
                <a:ext cx="136919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16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C75CC4BC-768C-BDB2-66C0-E1BE807C0DF6}"/>
                  </a:ext>
                </a:extLst>
              </p:cNvPr>
              <p:cNvSpPr txBox="1"/>
              <p:nvPr/>
            </p:nvSpPr>
            <p:spPr>
              <a:xfrm>
                <a:off x="2129528" y="3258974"/>
                <a:ext cx="136919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C25072E9-FAB4-BE9A-1F6C-1B00B3D37ACF}"/>
                  </a:ext>
                </a:extLst>
              </p:cNvPr>
              <p:cNvSpPr txBox="1"/>
              <p:nvPr/>
            </p:nvSpPr>
            <p:spPr>
              <a:xfrm>
                <a:off x="2443157" y="3258974"/>
                <a:ext cx="68461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8C5B520B-0A40-297E-E95E-64F40F4A3918}"/>
                  </a:ext>
                </a:extLst>
              </p:cNvPr>
              <p:cNvSpPr txBox="1"/>
              <p:nvPr/>
            </p:nvSpPr>
            <p:spPr>
              <a:xfrm>
                <a:off x="2684455" y="3258974"/>
                <a:ext cx="68461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BD8CF8A2-CA60-A486-2FEF-87ED5F367D83}"/>
                  </a:ext>
                </a:extLst>
              </p:cNvPr>
              <p:cNvSpPr txBox="1"/>
              <p:nvPr/>
            </p:nvSpPr>
            <p:spPr>
              <a:xfrm>
                <a:off x="2963855" y="3258974"/>
                <a:ext cx="68461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9422F247-4719-3D50-887D-A5BBD4650EAA}"/>
                  </a:ext>
                </a:extLst>
              </p:cNvPr>
              <p:cNvSpPr txBox="1"/>
              <p:nvPr/>
            </p:nvSpPr>
            <p:spPr>
              <a:xfrm>
                <a:off x="3205156" y="3258974"/>
                <a:ext cx="68461" cy="280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6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346C92DE-A131-F93F-9AB5-84E74976562F}"/>
                  </a:ext>
                </a:extLst>
              </p:cNvPr>
              <p:cNvSpPr txBox="1"/>
              <p:nvPr/>
            </p:nvSpPr>
            <p:spPr>
              <a:xfrm>
                <a:off x="3487730" y="3258974"/>
                <a:ext cx="68461" cy="140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04D75777-054D-5214-1605-AB849C9A8A80}"/>
                  </a:ext>
                </a:extLst>
              </p:cNvPr>
              <p:cNvSpPr txBox="1"/>
              <p:nvPr/>
            </p:nvSpPr>
            <p:spPr>
              <a:xfrm>
                <a:off x="3751258" y="3258974"/>
                <a:ext cx="68461" cy="140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914EFACF-492E-7569-7CB4-C8E7FC2CEBE7}"/>
                  </a:ext>
                </a:extLst>
              </p:cNvPr>
              <p:cNvSpPr txBox="1"/>
              <p:nvPr/>
            </p:nvSpPr>
            <p:spPr>
              <a:xfrm>
                <a:off x="4011605" y="3258974"/>
                <a:ext cx="68461" cy="140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402" name="TextBox 401">
                <a:extLst>
                  <a:ext uri="{FF2B5EF4-FFF2-40B4-BE49-F238E27FC236}">
                    <a16:creationId xmlns:a16="http://schemas.microsoft.com/office/drawing/2014/main" id="{DA912C3A-F676-D485-2264-E555D1F83270}"/>
                  </a:ext>
                </a:extLst>
              </p:cNvPr>
              <p:cNvSpPr txBox="1"/>
              <p:nvPr/>
            </p:nvSpPr>
            <p:spPr>
              <a:xfrm>
                <a:off x="4276501" y="3258974"/>
                <a:ext cx="68461" cy="140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03" name="TextBox 402">
                <a:extLst>
                  <a:ext uri="{FF2B5EF4-FFF2-40B4-BE49-F238E27FC236}">
                    <a16:creationId xmlns:a16="http://schemas.microsoft.com/office/drawing/2014/main" id="{229DFB26-32F9-F3EF-C13C-E2D5BA92D828}"/>
                  </a:ext>
                </a:extLst>
              </p:cNvPr>
              <p:cNvSpPr txBox="1"/>
              <p:nvPr/>
            </p:nvSpPr>
            <p:spPr>
              <a:xfrm>
                <a:off x="4540029" y="3258974"/>
                <a:ext cx="68461" cy="140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04" name="TextBox 403">
                <a:extLst>
                  <a:ext uri="{FF2B5EF4-FFF2-40B4-BE49-F238E27FC236}">
                    <a16:creationId xmlns:a16="http://schemas.microsoft.com/office/drawing/2014/main" id="{981D403B-22B1-7AC4-1505-93F63C79D2AA}"/>
                  </a:ext>
                </a:extLst>
              </p:cNvPr>
              <p:cNvSpPr txBox="1"/>
              <p:nvPr/>
            </p:nvSpPr>
            <p:spPr>
              <a:xfrm>
                <a:off x="4800376" y="3258974"/>
                <a:ext cx="68461" cy="140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15653FA-65F6-227D-BB5C-76A2215DE1C9}"/>
                </a:ext>
              </a:extLst>
            </p:cNvPr>
            <p:cNvSpPr/>
            <p:nvPr/>
          </p:nvSpPr>
          <p:spPr>
            <a:xfrm>
              <a:off x="1667473" y="1804424"/>
              <a:ext cx="8685152" cy="2588907"/>
            </a:xfrm>
            <a:custGeom>
              <a:avLst/>
              <a:gdLst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27075 w 3816350"/>
                <a:gd name="connsiteY20" fmla="*/ 895350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77900 w 3816350"/>
                <a:gd name="connsiteY24" fmla="*/ 1028700 h 1997075"/>
                <a:gd name="connsiteX25" fmla="*/ 955675 w 3816350"/>
                <a:gd name="connsiteY25" fmla="*/ 1098550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77900 w 3816350"/>
                <a:gd name="connsiteY24" fmla="*/ 1028700 h 1997075"/>
                <a:gd name="connsiteX25" fmla="*/ 955675 w 3816350"/>
                <a:gd name="connsiteY25" fmla="*/ 1098550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5200 w 3816350"/>
                <a:gd name="connsiteY24" fmla="*/ 1025525 h 1997075"/>
                <a:gd name="connsiteX25" fmla="*/ 955675 w 3816350"/>
                <a:gd name="connsiteY25" fmla="*/ 1098550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5200 w 3816350"/>
                <a:gd name="connsiteY24" fmla="*/ 102552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74725 w 3816350"/>
                <a:gd name="connsiteY24" fmla="*/ 1047750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1100 w 3816350"/>
                <a:gd name="connsiteY32" fmla="*/ 1327150 h 1997075"/>
                <a:gd name="connsiteX33" fmla="*/ 1196975 w 3816350"/>
                <a:gd name="connsiteY33" fmla="*/ 1330325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1100 w 3816350"/>
                <a:gd name="connsiteY32" fmla="*/ 1327150 h 1997075"/>
                <a:gd name="connsiteX33" fmla="*/ 1228725 w 3816350"/>
                <a:gd name="connsiteY33" fmla="*/ 1327150 h 1997075"/>
                <a:gd name="connsiteX34" fmla="*/ 1193800 w 3816350"/>
                <a:gd name="connsiteY34" fmla="*/ 1390650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28725 w 3816350"/>
                <a:gd name="connsiteY33" fmla="*/ 1327150 h 1997075"/>
                <a:gd name="connsiteX34" fmla="*/ 1193800 w 3816350"/>
                <a:gd name="connsiteY34" fmla="*/ 1390650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193800 w 3816350"/>
                <a:gd name="connsiteY34" fmla="*/ 1390650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203325 w 3816350"/>
                <a:gd name="connsiteY34" fmla="*/ 1393825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206115 w 3816350"/>
                <a:gd name="connsiteY34" fmla="*/ 1396274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0574 w 3816350"/>
                <a:gd name="connsiteY20" fmla="*/ 896076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206115 w 3816350"/>
                <a:gd name="connsiteY34" fmla="*/ 1396274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16350" h="1997075">
                  <a:moveTo>
                    <a:pt x="0" y="0"/>
                  </a:moveTo>
                  <a:lnTo>
                    <a:pt x="200025" y="0"/>
                  </a:lnTo>
                  <a:lnTo>
                    <a:pt x="200025" y="69850"/>
                  </a:lnTo>
                  <a:lnTo>
                    <a:pt x="200025" y="104775"/>
                  </a:lnTo>
                  <a:lnTo>
                    <a:pt x="225425" y="155575"/>
                  </a:lnTo>
                  <a:lnTo>
                    <a:pt x="231775" y="469900"/>
                  </a:lnTo>
                  <a:lnTo>
                    <a:pt x="231775" y="469900"/>
                  </a:lnTo>
                  <a:lnTo>
                    <a:pt x="247650" y="520700"/>
                  </a:lnTo>
                  <a:lnTo>
                    <a:pt x="250825" y="565150"/>
                  </a:lnTo>
                  <a:lnTo>
                    <a:pt x="250825" y="565150"/>
                  </a:lnTo>
                  <a:lnTo>
                    <a:pt x="269875" y="622300"/>
                  </a:lnTo>
                  <a:lnTo>
                    <a:pt x="279400" y="622300"/>
                  </a:lnTo>
                  <a:lnTo>
                    <a:pt x="279400" y="682625"/>
                  </a:lnTo>
                  <a:lnTo>
                    <a:pt x="469900" y="682625"/>
                  </a:lnTo>
                  <a:lnTo>
                    <a:pt x="469900" y="746125"/>
                  </a:lnTo>
                  <a:lnTo>
                    <a:pt x="536575" y="746125"/>
                  </a:lnTo>
                  <a:lnTo>
                    <a:pt x="536575" y="809625"/>
                  </a:lnTo>
                  <a:lnTo>
                    <a:pt x="695325" y="809625"/>
                  </a:lnTo>
                  <a:lnTo>
                    <a:pt x="695325" y="895350"/>
                  </a:lnTo>
                  <a:lnTo>
                    <a:pt x="695325" y="895350"/>
                  </a:lnTo>
                  <a:lnTo>
                    <a:pt x="710574" y="896076"/>
                  </a:lnTo>
                  <a:cubicBezTo>
                    <a:pt x="710783" y="913826"/>
                    <a:pt x="710991" y="931575"/>
                    <a:pt x="711200" y="949325"/>
                  </a:cubicBezTo>
                  <a:lnTo>
                    <a:pt x="946150" y="949325"/>
                  </a:lnTo>
                  <a:lnTo>
                    <a:pt x="946150" y="1028700"/>
                  </a:lnTo>
                  <a:lnTo>
                    <a:pt x="968375" y="1031875"/>
                  </a:lnTo>
                  <a:lnTo>
                    <a:pt x="968375" y="1101725"/>
                  </a:lnTo>
                  <a:lnTo>
                    <a:pt x="1117600" y="1098550"/>
                  </a:lnTo>
                  <a:lnTo>
                    <a:pt x="1117600" y="1174750"/>
                  </a:lnTo>
                  <a:lnTo>
                    <a:pt x="1165225" y="1174750"/>
                  </a:lnTo>
                  <a:lnTo>
                    <a:pt x="1165225" y="1244600"/>
                  </a:lnTo>
                  <a:lnTo>
                    <a:pt x="1165225" y="1244600"/>
                  </a:lnTo>
                  <a:lnTo>
                    <a:pt x="1187450" y="1247775"/>
                  </a:lnTo>
                  <a:lnTo>
                    <a:pt x="1187450" y="1336675"/>
                  </a:lnTo>
                  <a:lnTo>
                    <a:pt x="1206500" y="1336675"/>
                  </a:lnTo>
                  <a:cubicBezTo>
                    <a:pt x="1206372" y="1356541"/>
                    <a:pt x="1206243" y="1376408"/>
                    <a:pt x="1206115" y="1396274"/>
                  </a:cubicBezTo>
                  <a:lnTo>
                    <a:pt x="1400175" y="1390650"/>
                  </a:lnTo>
                  <a:lnTo>
                    <a:pt x="1400175" y="1463675"/>
                  </a:lnTo>
                  <a:lnTo>
                    <a:pt x="2197100" y="1463675"/>
                  </a:lnTo>
                  <a:lnTo>
                    <a:pt x="2197100" y="1581150"/>
                  </a:lnTo>
                  <a:lnTo>
                    <a:pt x="3155950" y="1581150"/>
                  </a:lnTo>
                  <a:lnTo>
                    <a:pt x="3155950" y="1724025"/>
                  </a:lnTo>
                  <a:lnTo>
                    <a:pt x="3238500" y="1724025"/>
                  </a:lnTo>
                  <a:lnTo>
                    <a:pt x="3238500" y="1860550"/>
                  </a:lnTo>
                  <a:lnTo>
                    <a:pt x="3365500" y="1860550"/>
                  </a:lnTo>
                  <a:lnTo>
                    <a:pt x="3365500" y="1997075"/>
                  </a:lnTo>
                  <a:lnTo>
                    <a:pt x="3810000" y="1997075"/>
                  </a:lnTo>
                  <a:lnTo>
                    <a:pt x="3816350" y="1997075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5647297-097A-D2F7-0825-070F4635FACA}"/>
                </a:ext>
              </a:extLst>
            </p:cNvPr>
            <p:cNvGrpSpPr/>
            <p:nvPr/>
          </p:nvGrpSpPr>
          <p:grpSpPr>
            <a:xfrm>
              <a:off x="1559862" y="4883785"/>
              <a:ext cx="9173003" cy="535661"/>
              <a:chOff x="1931002" y="4880106"/>
              <a:chExt cx="9124274" cy="494128"/>
            </a:xfrm>
          </p:grpSpPr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72C51059-45C2-C466-9671-E1F6B85C90EA}"/>
                  </a:ext>
                </a:extLst>
              </p:cNvPr>
              <p:cNvSpPr txBox="1"/>
              <p:nvPr/>
            </p:nvSpPr>
            <p:spPr>
              <a:xfrm>
                <a:off x="1931002" y="4943851"/>
                <a:ext cx="174970" cy="191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5B3F7A33-BD45-E86A-9B0B-F72334A12D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986614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F4502BCA-0558-B600-76CE-0A4D09B6FD88}"/>
                  </a:ext>
                </a:extLst>
              </p:cNvPr>
              <p:cNvSpPr txBox="1"/>
              <p:nvPr/>
            </p:nvSpPr>
            <p:spPr>
              <a:xfrm>
                <a:off x="3397191" y="4943851"/>
                <a:ext cx="174970" cy="191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6DF27213-6FAD-D97B-189B-FF2578138AA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452803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CE9D1DAF-268E-69D0-8043-1FF0C2A3B0A4}"/>
                  </a:ext>
                </a:extLst>
              </p:cNvPr>
              <p:cNvSpPr txBox="1"/>
              <p:nvPr/>
            </p:nvSpPr>
            <p:spPr>
              <a:xfrm>
                <a:off x="4797462" y="4943851"/>
                <a:ext cx="349935" cy="191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1007F071-9AAA-274B-43E1-E4A20352C25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940553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05402427-7F58-3E23-0F53-F1191C059C16}"/>
                  </a:ext>
                </a:extLst>
              </p:cNvPr>
              <p:cNvSpPr txBox="1"/>
              <p:nvPr/>
            </p:nvSpPr>
            <p:spPr>
              <a:xfrm>
                <a:off x="6270840" y="4943851"/>
                <a:ext cx="349935" cy="191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15</a:t>
                </a:r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4A60878A-56FB-576B-477B-149A21B11A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413929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A7DB859F-FF37-A0A1-F59E-6EE4624B0E0C}"/>
                  </a:ext>
                </a:extLst>
              </p:cNvPr>
              <p:cNvSpPr txBox="1"/>
              <p:nvPr/>
            </p:nvSpPr>
            <p:spPr>
              <a:xfrm>
                <a:off x="7751402" y="4943851"/>
                <a:ext cx="349935" cy="191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C0BF6C11-DA82-B99D-572A-E9752607688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94493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DF6C4418-E747-FB4B-890F-1DB5C9822EDB}"/>
                  </a:ext>
                </a:extLst>
              </p:cNvPr>
              <p:cNvSpPr txBox="1"/>
              <p:nvPr/>
            </p:nvSpPr>
            <p:spPr>
              <a:xfrm>
                <a:off x="9224779" y="4943851"/>
                <a:ext cx="349935" cy="191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25</a:t>
                </a:r>
              </a:p>
            </p:txBody>
          </p: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B021EA48-4340-2EC1-0B3A-4CB9DC8A36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67869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D2DD030-E02A-4546-FB81-8D1FB3F458D8}"/>
                  </a:ext>
                </a:extLst>
              </p:cNvPr>
              <p:cNvSpPr txBox="1"/>
              <p:nvPr/>
            </p:nvSpPr>
            <p:spPr>
              <a:xfrm>
                <a:off x="10705341" y="4943851"/>
                <a:ext cx="349935" cy="191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6ED5F996-53CF-B2F5-75E3-49A7FB5168C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848432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06EC1B72-BD3E-56D0-CBA3-4D1208642A95}"/>
                  </a:ext>
                </a:extLst>
              </p:cNvPr>
              <p:cNvSpPr txBox="1"/>
              <p:nvPr/>
            </p:nvSpPr>
            <p:spPr>
              <a:xfrm>
                <a:off x="5250759" y="5182498"/>
                <a:ext cx="2384561" cy="191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Time (months)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375E62A-0C18-826B-07E9-A7A6315459BD}"/>
                </a:ext>
              </a:extLst>
            </p:cNvPr>
            <p:cNvSpPr txBox="1"/>
            <p:nvPr/>
          </p:nvSpPr>
          <p:spPr>
            <a:xfrm rot="16200000">
              <a:off x="-584157" y="3050956"/>
              <a:ext cx="2037418" cy="385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Probability of PFS (%)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FC561CE-3363-38E9-77DA-95E10D0A70FA}"/>
                </a:ext>
              </a:extLst>
            </p:cNvPr>
            <p:cNvGrpSpPr/>
            <p:nvPr/>
          </p:nvGrpSpPr>
          <p:grpSpPr>
            <a:xfrm>
              <a:off x="1615100" y="4443525"/>
              <a:ext cx="2313319" cy="332473"/>
              <a:chOff x="2094875" y="4443525"/>
              <a:chExt cx="2313319" cy="332473"/>
            </a:xfrm>
          </p:grpSpPr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FC02C186-1052-8B47-EDB1-478804BD21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2CEB6B41-9447-45C2-EC3E-BE08C0E758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E5D5C0F9-2377-61C0-270E-B77C43025B93}"/>
                  </a:ext>
                </a:extLst>
              </p:cNvPr>
              <p:cNvSpPr txBox="1"/>
              <p:nvPr/>
            </p:nvSpPr>
            <p:spPr>
              <a:xfrm>
                <a:off x="2492597" y="4443525"/>
                <a:ext cx="1915597" cy="33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Elacestrant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Standard of Care</a:t>
                </a: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AFBC5CCA-2598-C79A-2E62-98EC1A64A491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3709768F-09EE-FFDB-344D-AB82057A3B01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CBDEADE-1F93-A03C-0B3F-D285E1BCFEF1}"/>
                </a:ext>
              </a:extLst>
            </p:cNvPr>
            <p:cNvGrpSpPr/>
            <p:nvPr/>
          </p:nvGrpSpPr>
          <p:grpSpPr>
            <a:xfrm>
              <a:off x="1866267" y="1758360"/>
              <a:ext cx="8497054" cy="2680568"/>
              <a:chOff x="1866267" y="1758360"/>
              <a:chExt cx="8497054" cy="2680568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F2889D27-9E64-A736-BFE1-C83250BCE5F9}"/>
                  </a:ext>
                </a:extLst>
              </p:cNvPr>
              <p:cNvSpPr/>
              <p:nvPr/>
            </p:nvSpPr>
            <p:spPr>
              <a:xfrm>
                <a:off x="10270399" y="43460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7C657099-654C-A4D2-E70A-E62AA8A25F25}"/>
                  </a:ext>
                </a:extLst>
              </p:cNvPr>
              <p:cNvSpPr/>
              <p:nvPr/>
            </p:nvSpPr>
            <p:spPr>
              <a:xfrm>
                <a:off x="9282974" y="43460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86B0610B-1C70-F275-F226-C12272EC8828}"/>
                  </a:ext>
                </a:extLst>
              </p:cNvPr>
              <p:cNvSpPr/>
              <p:nvPr/>
            </p:nvSpPr>
            <p:spPr>
              <a:xfrm>
                <a:off x="7635149" y="38062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E5182595-5072-0911-5FDB-26FD1C8B2F51}"/>
                  </a:ext>
                </a:extLst>
              </p:cNvPr>
              <p:cNvSpPr/>
              <p:nvPr/>
            </p:nvSpPr>
            <p:spPr>
              <a:xfrm>
                <a:off x="599367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5FCE4391-6019-DC82-6391-709E621C5200}"/>
                  </a:ext>
                </a:extLst>
              </p:cNvPr>
              <p:cNvSpPr/>
              <p:nvPr/>
            </p:nvSpPr>
            <p:spPr>
              <a:xfrm>
                <a:off x="513642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F415568-8E56-2DBE-FF78-7320539D108C}"/>
                  </a:ext>
                </a:extLst>
              </p:cNvPr>
              <p:cNvSpPr/>
              <p:nvPr/>
            </p:nvSpPr>
            <p:spPr>
              <a:xfrm>
                <a:off x="498402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6088497-1EE6-A902-6922-3320B421E56B}"/>
                  </a:ext>
                </a:extLst>
              </p:cNvPr>
              <p:cNvSpPr/>
              <p:nvPr/>
            </p:nvSpPr>
            <p:spPr>
              <a:xfrm>
                <a:off x="486972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2DE8426B-8795-2828-A899-2A40E20BE5FF}"/>
                  </a:ext>
                </a:extLst>
              </p:cNvPr>
              <p:cNvSpPr/>
              <p:nvPr/>
            </p:nvSpPr>
            <p:spPr>
              <a:xfrm>
                <a:off x="3244124" y="29902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793170CF-39AE-F8C4-FF7E-0A96EE630074}"/>
                  </a:ext>
                </a:extLst>
              </p:cNvPr>
              <p:cNvSpPr/>
              <p:nvPr/>
            </p:nvSpPr>
            <p:spPr>
              <a:xfrm>
                <a:off x="3196499" y="28093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2A20043A-1EBF-130A-9552-890F71411E06}"/>
                  </a:ext>
                </a:extLst>
              </p:cNvPr>
              <p:cNvSpPr/>
              <p:nvPr/>
            </p:nvSpPr>
            <p:spPr>
              <a:xfrm>
                <a:off x="2688499" y="27235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52546590-F342-E796-558B-D9BCBDA1F1CD}"/>
                  </a:ext>
                </a:extLst>
              </p:cNvPr>
              <p:cNvSpPr/>
              <p:nvPr/>
            </p:nvSpPr>
            <p:spPr>
              <a:xfrm>
                <a:off x="2412274" y="26473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00CB425F-6E64-64A9-C4E8-ABA17508D399}"/>
                  </a:ext>
                </a:extLst>
              </p:cNvPr>
              <p:cNvSpPr/>
              <p:nvPr/>
            </p:nvSpPr>
            <p:spPr>
              <a:xfrm>
                <a:off x="2190024" y="24949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5FECB072-F4B1-C008-3935-B48218B489A6}"/>
                  </a:ext>
                </a:extLst>
              </p:cNvPr>
              <p:cNvSpPr/>
              <p:nvPr/>
            </p:nvSpPr>
            <p:spPr>
              <a:xfrm>
                <a:off x="2148842" y="23489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26C83D74-D317-E411-F067-43E0EF621075}"/>
                  </a:ext>
                </a:extLst>
              </p:cNvPr>
              <p:cNvSpPr/>
              <p:nvPr/>
            </p:nvSpPr>
            <p:spPr>
              <a:xfrm>
                <a:off x="2145667" y="22187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B67CACBB-2CD0-2C4A-2912-EDC11FE4AC46}"/>
                  </a:ext>
                </a:extLst>
              </p:cNvPr>
              <p:cNvSpPr/>
              <p:nvPr/>
            </p:nvSpPr>
            <p:spPr>
              <a:xfrm>
                <a:off x="2136142" y="208538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F0E673D3-1A70-3A6F-B274-61F2C47D75EB}"/>
                  </a:ext>
                </a:extLst>
              </p:cNvPr>
              <p:cNvSpPr/>
              <p:nvPr/>
            </p:nvSpPr>
            <p:spPr>
              <a:xfrm>
                <a:off x="2101217" y="19139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FFD43033-A49B-D4DC-CE93-D37A9831C4DA}"/>
                  </a:ext>
                </a:extLst>
              </p:cNvPr>
              <p:cNvSpPr/>
              <p:nvPr/>
            </p:nvSpPr>
            <p:spPr>
              <a:xfrm>
                <a:off x="2069467" y="18345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6DB132BC-4069-C152-DDF1-B10EAF3E4AD8}"/>
                  </a:ext>
                </a:extLst>
              </p:cNvPr>
              <p:cNvSpPr/>
              <p:nvPr/>
            </p:nvSpPr>
            <p:spPr>
              <a:xfrm>
                <a:off x="1986917" y="17583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212B53E5-737B-8F0B-1FA5-B86F86F9BEC9}"/>
                  </a:ext>
                </a:extLst>
              </p:cNvPr>
              <p:cNvSpPr/>
              <p:nvPr/>
            </p:nvSpPr>
            <p:spPr>
              <a:xfrm>
                <a:off x="1866267" y="17583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F99B54A-D934-E0FF-A9A9-397DDD147AD1}"/>
                </a:ext>
              </a:extLst>
            </p:cNvPr>
            <p:cNvSpPr/>
            <p:nvPr/>
          </p:nvSpPr>
          <p:spPr>
            <a:xfrm>
              <a:off x="1645797" y="1808540"/>
              <a:ext cx="4963976" cy="2951108"/>
            </a:xfrm>
            <a:custGeom>
              <a:avLst/>
              <a:gdLst>
                <a:gd name="connsiteX0" fmla="*/ 0 w 2178050"/>
                <a:gd name="connsiteY0" fmla="*/ 0 h 2143125"/>
                <a:gd name="connsiteX1" fmla="*/ 95250 w 2178050"/>
                <a:gd name="connsiteY1" fmla="*/ 0 h 2143125"/>
                <a:gd name="connsiteX2" fmla="*/ 95250 w 2178050"/>
                <a:gd name="connsiteY2" fmla="*/ 57150 h 2143125"/>
                <a:gd name="connsiteX3" fmla="*/ 196850 w 2178050"/>
                <a:gd name="connsiteY3" fmla="*/ 57150 h 2143125"/>
                <a:gd name="connsiteX4" fmla="*/ 196850 w 2178050"/>
                <a:gd name="connsiteY4" fmla="*/ 114300 h 2143125"/>
                <a:gd name="connsiteX5" fmla="*/ 231775 w 2178050"/>
                <a:gd name="connsiteY5" fmla="*/ 114300 h 2143125"/>
                <a:gd name="connsiteX6" fmla="*/ 231775 w 2178050"/>
                <a:gd name="connsiteY6" fmla="*/ 276225 h 2143125"/>
                <a:gd name="connsiteX7" fmla="*/ 231775 w 2178050"/>
                <a:gd name="connsiteY7" fmla="*/ 342900 h 2143125"/>
                <a:gd name="connsiteX8" fmla="*/ 234950 w 2178050"/>
                <a:gd name="connsiteY8" fmla="*/ 422275 h 2143125"/>
                <a:gd name="connsiteX9" fmla="*/ 231775 w 2178050"/>
                <a:gd name="connsiteY9" fmla="*/ 568325 h 2143125"/>
                <a:gd name="connsiteX10" fmla="*/ 231775 w 2178050"/>
                <a:gd name="connsiteY10" fmla="*/ 568325 h 2143125"/>
                <a:gd name="connsiteX11" fmla="*/ 238125 w 2178050"/>
                <a:gd name="connsiteY11" fmla="*/ 619125 h 2143125"/>
                <a:gd name="connsiteX12" fmla="*/ 238125 w 2178050"/>
                <a:gd name="connsiteY12" fmla="*/ 1066800 h 2143125"/>
                <a:gd name="connsiteX13" fmla="*/ 273050 w 2178050"/>
                <a:gd name="connsiteY13" fmla="*/ 1066800 h 2143125"/>
                <a:gd name="connsiteX14" fmla="*/ 273050 w 2178050"/>
                <a:gd name="connsiteY14" fmla="*/ 1133475 h 2143125"/>
                <a:gd name="connsiteX15" fmla="*/ 273050 w 2178050"/>
                <a:gd name="connsiteY15" fmla="*/ 1133475 h 2143125"/>
                <a:gd name="connsiteX16" fmla="*/ 273050 w 2178050"/>
                <a:gd name="connsiteY16" fmla="*/ 1181100 h 2143125"/>
                <a:gd name="connsiteX17" fmla="*/ 428625 w 2178050"/>
                <a:gd name="connsiteY17" fmla="*/ 1181100 h 2143125"/>
                <a:gd name="connsiteX18" fmla="*/ 428625 w 2178050"/>
                <a:gd name="connsiteY18" fmla="*/ 1244600 h 2143125"/>
                <a:gd name="connsiteX19" fmla="*/ 466725 w 2178050"/>
                <a:gd name="connsiteY19" fmla="*/ 1244600 h 2143125"/>
                <a:gd name="connsiteX20" fmla="*/ 466725 w 2178050"/>
                <a:gd name="connsiteY20" fmla="*/ 1292225 h 2143125"/>
                <a:gd name="connsiteX21" fmla="*/ 466725 w 2178050"/>
                <a:gd name="connsiteY21" fmla="*/ 1292225 h 2143125"/>
                <a:gd name="connsiteX22" fmla="*/ 495300 w 2178050"/>
                <a:gd name="connsiteY22" fmla="*/ 1292225 h 2143125"/>
                <a:gd name="connsiteX23" fmla="*/ 479425 w 2178050"/>
                <a:gd name="connsiteY23" fmla="*/ 1485900 h 2143125"/>
                <a:gd name="connsiteX24" fmla="*/ 479425 w 2178050"/>
                <a:gd name="connsiteY24" fmla="*/ 1485900 h 2143125"/>
                <a:gd name="connsiteX25" fmla="*/ 479425 w 2178050"/>
                <a:gd name="connsiteY25" fmla="*/ 1600200 h 2143125"/>
                <a:gd name="connsiteX26" fmla="*/ 520700 w 2178050"/>
                <a:gd name="connsiteY26" fmla="*/ 1600200 h 2143125"/>
                <a:gd name="connsiteX27" fmla="*/ 520700 w 2178050"/>
                <a:gd name="connsiteY27" fmla="*/ 1663700 h 2143125"/>
                <a:gd name="connsiteX28" fmla="*/ 1174750 w 2178050"/>
                <a:gd name="connsiteY28" fmla="*/ 1663700 h 2143125"/>
                <a:gd name="connsiteX29" fmla="*/ 1174750 w 2178050"/>
                <a:gd name="connsiteY29" fmla="*/ 1739900 h 2143125"/>
                <a:gd name="connsiteX30" fmla="*/ 1212850 w 2178050"/>
                <a:gd name="connsiteY30" fmla="*/ 1739900 h 2143125"/>
                <a:gd name="connsiteX31" fmla="*/ 1212850 w 2178050"/>
                <a:gd name="connsiteY31" fmla="*/ 1924050 h 2143125"/>
                <a:gd name="connsiteX32" fmla="*/ 1457325 w 2178050"/>
                <a:gd name="connsiteY32" fmla="*/ 1924050 h 2143125"/>
                <a:gd name="connsiteX33" fmla="*/ 1457325 w 2178050"/>
                <a:gd name="connsiteY33" fmla="*/ 2105025 h 2143125"/>
                <a:gd name="connsiteX34" fmla="*/ 1508125 w 2178050"/>
                <a:gd name="connsiteY34" fmla="*/ 2098675 h 2143125"/>
                <a:gd name="connsiteX35" fmla="*/ 2178050 w 2178050"/>
                <a:gd name="connsiteY35" fmla="*/ 2098675 h 2143125"/>
                <a:gd name="connsiteX36" fmla="*/ 2178050 w 2178050"/>
                <a:gd name="connsiteY36" fmla="*/ 2143125 h 214312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12850 w 2181225"/>
                <a:gd name="connsiteY30" fmla="*/ 1739900 h 2276475"/>
                <a:gd name="connsiteX31" fmla="*/ 1212850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105025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12850 w 2181225"/>
                <a:gd name="connsiteY30" fmla="*/ 1739900 h 2276475"/>
                <a:gd name="connsiteX31" fmla="*/ 1212850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12850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196975 w 2181225"/>
                <a:gd name="connsiteY31" fmla="*/ 1927225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6500 w 2181225"/>
                <a:gd name="connsiteY31" fmla="*/ 193040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9675 w 2181225"/>
                <a:gd name="connsiteY31" fmla="*/ 1920875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3325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79425 w 2181225"/>
                <a:gd name="connsiteY22" fmla="*/ 1295400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3325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81225" h="2276475">
                  <a:moveTo>
                    <a:pt x="0" y="0"/>
                  </a:moveTo>
                  <a:lnTo>
                    <a:pt x="95250" y="0"/>
                  </a:lnTo>
                  <a:lnTo>
                    <a:pt x="95250" y="57150"/>
                  </a:lnTo>
                  <a:lnTo>
                    <a:pt x="196850" y="57150"/>
                  </a:lnTo>
                  <a:lnTo>
                    <a:pt x="196850" y="114300"/>
                  </a:lnTo>
                  <a:lnTo>
                    <a:pt x="231775" y="114300"/>
                  </a:lnTo>
                  <a:lnTo>
                    <a:pt x="231775" y="276225"/>
                  </a:lnTo>
                  <a:lnTo>
                    <a:pt x="231775" y="342900"/>
                  </a:lnTo>
                  <a:lnTo>
                    <a:pt x="234950" y="422275"/>
                  </a:lnTo>
                  <a:cubicBezTo>
                    <a:pt x="233892" y="470958"/>
                    <a:pt x="232833" y="519642"/>
                    <a:pt x="231775" y="568325"/>
                  </a:cubicBezTo>
                  <a:lnTo>
                    <a:pt x="231775" y="568325"/>
                  </a:lnTo>
                  <a:lnTo>
                    <a:pt x="238125" y="619125"/>
                  </a:lnTo>
                  <a:lnTo>
                    <a:pt x="238125" y="1066800"/>
                  </a:lnTo>
                  <a:lnTo>
                    <a:pt x="273050" y="1066800"/>
                  </a:lnTo>
                  <a:lnTo>
                    <a:pt x="273050" y="1133475"/>
                  </a:lnTo>
                  <a:lnTo>
                    <a:pt x="273050" y="1133475"/>
                  </a:lnTo>
                  <a:lnTo>
                    <a:pt x="273050" y="1181100"/>
                  </a:lnTo>
                  <a:lnTo>
                    <a:pt x="428625" y="1181100"/>
                  </a:lnTo>
                  <a:lnTo>
                    <a:pt x="428625" y="1244600"/>
                  </a:lnTo>
                  <a:lnTo>
                    <a:pt x="466725" y="1244600"/>
                  </a:lnTo>
                  <a:lnTo>
                    <a:pt x="466725" y="1292225"/>
                  </a:lnTo>
                  <a:lnTo>
                    <a:pt x="466725" y="1292225"/>
                  </a:lnTo>
                  <a:lnTo>
                    <a:pt x="479425" y="1295400"/>
                  </a:lnTo>
                  <a:lnTo>
                    <a:pt x="479425" y="1485900"/>
                  </a:lnTo>
                  <a:lnTo>
                    <a:pt x="479425" y="1485900"/>
                  </a:lnTo>
                  <a:lnTo>
                    <a:pt x="479425" y="1600200"/>
                  </a:lnTo>
                  <a:lnTo>
                    <a:pt x="520700" y="1600200"/>
                  </a:lnTo>
                  <a:lnTo>
                    <a:pt x="520700" y="1663700"/>
                  </a:lnTo>
                  <a:lnTo>
                    <a:pt x="1174750" y="1663700"/>
                  </a:lnTo>
                  <a:lnTo>
                    <a:pt x="1174750" y="1739900"/>
                  </a:lnTo>
                  <a:lnTo>
                    <a:pt x="1203325" y="1743075"/>
                  </a:lnTo>
                  <a:cubicBezTo>
                    <a:pt x="1204383" y="1805517"/>
                    <a:pt x="1202267" y="1861608"/>
                    <a:pt x="1203325" y="1924050"/>
                  </a:cubicBezTo>
                  <a:lnTo>
                    <a:pt x="1457325" y="1924050"/>
                  </a:lnTo>
                  <a:lnTo>
                    <a:pt x="1457325" y="2095500"/>
                  </a:lnTo>
                  <a:cubicBezTo>
                    <a:pt x="1504135" y="2092156"/>
                    <a:pt x="1488489" y="2108493"/>
                    <a:pt x="1508125" y="2098675"/>
                  </a:cubicBezTo>
                  <a:lnTo>
                    <a:pt x="2178050" y="2098675"/>
                  </a:lnTo>
                  <a:cubicBezTo>
                    <a:pt x="2178050" y="2113492"/>
                    <a:pt x="2181225" y="2261658"/>
                    <a:pt x="2181225" y="2276475"/>
                  </a:cubicBez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6028ACE-A4DA-FED0-CFBD-C082AF52E735}"/>
                </a:ext>
              </a:extLst>
            </p:cNvPr>
            <p:cNvGrpSpPr/>
            <p:nvPr/>
          </p:nvGrpSpPr>
          <p:grpSpPr>
            <a:xfrm>
              <a:off x="1599336" y="1759960"/>
              <a:ext cx="4794918" cy="2810722"/>
              <a:chOff x="1599336" y="1759960"/>
              <a:chExt cx="4794918" cy="281072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5D184A6-3098-187B-44AA-421E25730572}"/>
                  </a:ext>
                </a:extLst>
              </p:cNvPr>
              <p:cNvSpPr/>
              <p:nvPr/>
            </p:nvSpPr>
            <p:spPr>
              <a:xfrm>
                <a:off x="6301332" y="44777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832062E-451A-8C1D-95C2-88F9B7E97585}"/>
                  </a:ext>
                </a:extLst>
              </p:cNvPr>
              <p:cNvSpPr/>
              <p:nvPr/>
            </p:nvSpPr>
            <p:spPr>
              <a:xfrm>
                <a:off x="4828132" y="42555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EAFD7DD-7C7C-681E-86DA-1A9CACEC4FFD}"/>
                  </a:ext>
                </a:extLst>
              </p:cNvPr>
              <p:cNvSpPr/>
              <p:nvPr/>
            </p:nvSpPr>
            <p:spPr>
              <a:xfrm>
                <a:off x="3723232" y="39126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CA3AA9D-A660-4CED-CEB3-AF5E3B20A0DA}"/>
                  </a:ext>
                </a:extLst>
              </p:cNvPr>
              <p:cNvSpPr/>
              <p:nvPr/>
            </p:nvSpPr>
            <p:spPr>
              <a:xfrm>
                <a:off x="3180307" y="39126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82589A5-06D5-B65A-27B9-D764F73CBDE9}"/>
                  </a:ext>
                </a:extLst>
              </p:cNvPr>
              <p:cNvSpPr/>
              <p:nvPr/>
            </p:nvSpPr>
            <p:spPr>
              <a:xfrm>
                <a:off x="2700882" y="38300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698757F-568C-5678-D2BB-2DCFD2ECEAD5}"/>
                  </a:ext>
                </a:extLst>
              </p:cNvPr>
              <p:cNvSpPr/>
              <p:nvPr/>
            </p:nvSpPr>
            <p:spPr>
              <a:xfrm>
                <a:off x="2691357" y="367448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1DB2407-CAB3-1F5D-B8D8-DF64C3346E2F}"/>
                  </a:ext>
                </a:extLst>
              </p:cNvPr>
              <p:cNvSpPr/>
              <p:nvPr/>
            </p:nvSpPr>
            <p:spPr>
              <a:xfrm>
                <a:off x="2135732" y="29918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63C5BDD-728D-3F6A-E495-0916091A0E02}"/>
                  </a:ext>
                </a:extLst>
              </p:cNvPr>
              <p:cNvSpPr/>
              <p:nvPr/>
            </p:nvSpPr>
            <p:spPr>
              <a:xfrm>
                <a:off x="2132557" y="25600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BCFF14A-3AEB-4692-7162-37D15B4900DA}"/>
                  </a:ext>
                </a:extLst>
              </p:cNvPr>
              <p:cNvSpPr/>
              <p:nvPr/>
            </p:nvSpPr>
            <p:spPr>
              <a:xfrm>
                <a:off x="2135732" y="23600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C4DC0653-7442-3D44-DAC7-C17368392E94}"/>
                  </a:ext>
                </a:extLst>
              </p:cNvPr>
              <p:cNvSpPr/>
              <p:nvPr/>
            </p:nvSpPr>
            <p:spPr>
              <a:xfrm>
                <a:off x="2132557" y="20965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F6199642-21FB-6CA1-2686-C45DBA49D651}"/>
                  </a:ext>
                </a:extLst>
              </p:cNvPr>
              <p:cNvSpPr/>
              <p:nvPr/>
            </p:nvSpPr>
            <p:spPr>
              <a:xfrm>
                <a:off x="1935707" y="18361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DCB96D31-DE55-D6C2-5A89-4CD6EA8C059B}"/>
                  </a:ext>
                </a:extLst>
              </p:cNvPr>
              <p:cNvSpPr/>
              <p:nvPr/>
            </p:nvSpPr>
            <p:spPr>
              <a:xfrm>
                <a:off x="1599336" y="17599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5" name="TextBox 394">
            <a:extLst>
              <a:ext uri="{FF2B5EF4-FFF2-40B4-BE49-F238E27FC236}">
                <a16:creationId xmlns:a16="http://schemas.microsoft.com/office/drawing/2014/main" id="{0BB19FB4-4F55-68B8-EEEA-996C80DD4AD4}"/>
              </a:ext>
            </a:extLst>
          </p:cNvPr>
          <p:cNvSpPr txBox="1"/>
          <p:nvPr/>
        </p:nvSpPr>
        <p:spPr>
          <a:xfrm>
            <a:off x="8799616" y="1527653"/>
            <a:ext cx="293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 least 18 mo CDK4/6i</a:t>
            </a: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B9DCF347-3012-3970-7A59-53E8CF3FE4ED}"/>
              </a:ext>
            </a:extLst>
          </p:cNvPr>
          <p:cNvSpPr txBox="1"/>
          <p:nvPr/>
        </p:nvSpPr>
        <p:spPr>
          <a:xfrm>
            <a:off x="4636318" y="1536596"/>
            <a:ext cx="332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 least 12 mo CDK4/6i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01DB6A06-E0E0-C2D8-DFF8-B5A1112CDAF4}"/>
              </a:ext>
            </a:extLst>
          </p:cNvPr>
          <p:cNvSpPr txBox="1"/>
          <p:nvPr/>
        </p:nvSpPr>
        <p:spPr>
          <a:xfrm>
            <a:off x="801375" y="1526009"/>
            <a:ext cx="297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 least 6 mo CDK4/6i</a:t>
            </a:r>
          </a:p>
        </p:txBody>
      </p: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4534AFB4-3381-04CA-5148-1D36FA1E3E9F}"/>
              </a:ext>
            </a:extLst>
          </p:cNvPr>
          <p:cNvGrpSpPr/>
          <p:nvPr/>
        </p:nvGrpSpPr>
        <p:grpSpPr>
          <a:xfrm>
            <a:off x="4098661" y="2032066"/>
            <a:ext cx="3795378" cy="2731307"/>
            <a:chOff x="-1098" y="1712799"/>
            <a:chExt cx="10745297" cy="4159596"/>
          </a:xfrm>
        </p:grpSpPr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BA1EE634-79C4-4005-622F-7E87781E68AD}"/>
                </a:ext>
              </a:extLst>
            </p:cNvPr>
            <p:cNvSpPr/>
            <p:nvPr/>
          </p:nvSpPr>
          <p:spPr>
            <a:xfrm>
              <a:off x="1524000" y="1734129"/>
              <a:ext cx="9220199" cy="316042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30" name="TextBox 529">
              <a:extLst>
                <a:ext uri="{FF2B5EF4-FFF2-40B4-BE49-F238E27FC236}">
                  <a16:creationId xmlns:a16="http://schemas.microsoft.com/office/drawing/2014/main" id="{CA7D6673-2A62-5C8F-8BAE-88B17D59A4CE}"/>
                </a:ext>
              </a:extLst>
            </p:cNvPr>
            <p:cNvSpPr txBox="1"/>
            <p:nvPr/>
          </p:nvSpPr>
          <p:spPr>
            <a:xfrm>
              <a:off x="927704" y="1712799"/>
              <a:ext cx="476528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C7C1FE68-90B1-11E9-E515-E77EBED33E0E}"/>
                </a:ext>
              </a:extLst>
            </p:cNvPr>
            <p:cNvSpPr txBox="1"/>
            <p:nvPr/>
          </p:nvSpPr>
          <p:spPr>
            <a:xfrm>
              <a:off x="1086546" y="2303295"/>
              <a:ext cx="317687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9B3EEED8-7D92-B4A0-C35E-14AAEFBEF26E}"/>
                </a:ext>
              </a:extLst>
            </p:cNvPr>
            <p:cNvSpPr txBox="1"/>
            <p:nvPr/>
          </p:nvSpPr>
          <p:spPr>
            <a:xfrm>
              <a:off x="1086546" y="2897919"/>
              <a:ext cx="317687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D891C320-5917-8432-26E8-6CF3C1935384}"/>
                </a:ext>
              </a:extLst>
            </p:cNvPr>
            <p:cNvSpPr txBox="1"/>
            <p:nvPr/>
          </p:nvSpPr>
          <p:spPr>
            <a:xfrm>
              <a:off x="1086546" y="3488415"/>
              <a:ext cx="317687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239D07FF-A867-AFF4-C333-F893257B6765}"/>
                </a:ext>
              </a:extLst>
            </p:cNvPr>
            <p:cNvSpPr txBox="1"/>
            <p:nvPr/>
          </p:nvSpPr>
          <p:spPr>
            <a:xfrm>
              <a:off x="1086546" y="4066522"/>
              <a:ext cx="317687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37D75549-08EE-1C16-059A-493523728F75}"/>
                </a:ext>
              </a:extLst>
            </p:cNvPr>
            <p:cNvSpPr txBox="1"/>
            <p:nvPr/>
          </p:nvSpPr>
          <p:spPr>
            <a:xfrm>
              <a:off x="1245391" y="4661149"/>
              <a:ext cx="158842" cy="1874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1403F9DE-2D8F-4B16-33BA-08151E6BA3B6}"/>
                </a:ext>
              </a:extLst>
            </p:cNvPr>
            <p:cNvGrpSpPr/>
            <p:nvPr/>
          </p:nvGrpSpPr>
          <p:grpSpPr>
            <a:xfrm>
              <a:off x="1436157" y="1828540"/>
              <a:ext cx="84935" cy="2948350"/>
              <a:chOff x="1015722" y="1828540"/>
              <a:chExt cx="121490" cy="2948350"/>
            </a:xfrm>
          </p:grpSpPr>
          <p:cxnSp>
            <p:nvCxnSpPr>
              <p:cNvPr id="621" name="Straight Connector 620">
                <a:extLst>
                  <a:ext uri="{FF2B5EF4-FFF2-40B4-BE49-F238E27FC236}">
                    <a16:creationId xmlns:a16="http://schemas.microsoft.com/office/drawing/2014/main" id="{F9114669-869F-4B52-48E1-A81CFAD0BEF8}"/>
                  </a:ext>
                </a:extLst>
              </p:cNvPr>
              <p:cNvCxnSpPr/>
              <p:nvPr/>
            </p:nvCxnSpPr>
            <p:spPr>
              <a:xfrm>
                <a:off x="1015722" y="1828540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F7A26F8A-9C01-95C9-7D7F-11EBA01E2FB1}"/>
                  </a:ext>
                </a:extLst>
              </p:cNvPr>
              <p:cNvCxnSpPr/>
              <p:nvPr/>
            </p:nvCxnSpPr>
            <p:spPr>
              <a:xfrm>
                <a:off x="1015722" y="2419036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93810540-9CC4-E6D2-0C52-12CDC33A00E0}"/>
                  </a:ext>
                </a:extLst>
              </p:cNvPr>
              <p:cNvCxnSpPr/>
              <p:nvPr/>
            </p:nvCxnSpPr>
            <p:spPr>
              <a:xfrm>
                <a:off x="1015722" y="3013661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>
                <a:extLst>
                  <a:ext uri="{FF2B5EF4-FFF2-40B4-BE49-F238E27FC236}">
                    <a16:creationId xmlns:a16="http://schemas.microsoft.com/office/drawing/2014/main" id="{FE920F3F-3816-5008-BCF0-BD32B7B386BF}"/>
                  </a:ext>
                </a:extLst>
              </p:cNvPr>
              <p:cNvCxnSpPr/>
              <p:nvPr/>
            </p:nvCxnSpPr>
            <p:spPr>
              <a:xfrm>
                <a:off x="1015722" y="3604157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>
                <a:extLst>
                  <a:ext uri="{FF2B5EF4-FFF2-40B4-BE49-F238E27FC236}">
                    <a16:creationId xmlns:a16="http://schemas.microsoft.com/office/drawing/2014/main" id="{6F089DCE-94B4-D032-1344-9479A18408AF}"/>
                  </a:ext>
                </a:extLst>
              </p:cNvPr>
              <p:cNvCxnSpPr/>
              <p:nvPr/>
            </p:nvCxnSpPr>
            <p:spPr>
              <a:xfrm>
                <a:off x="1015722" y="4182264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>
                <a:extLst>
                  <a:ext uri="{FF2B5EF4-FFF2-40B4-BE49-F238E27FC236}">
                    <a16:creationId xmlns:a16="http://schemas.microsoft.com/office/drawing/2014/main" id="{839CDEA7-D7EF-F136-8576-30A0EE875FEE}"/>
                  </a:ext>
                </a:extLst>
              </p:cNvPr>
              <p:cNvCxnSpPr/>
              <p:nvPr/>
            </p:nvCxnSpPr>
            <p:spPr>
              <a:xfrm>
                <a:off x="1015722" y="4776890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60999A16-C46C-E82C-E189-6196983906D0}"/>
                </a:ext>
              </a:extLst>
            </p:cNvPr>
            <p:cNvGrpSpPr/>
            <p:nvPr/>
          </p:nvGrpSpPr>
          <p:grpSpPr>
            <a:xfrm>
              <a:off x="1549596" y="4894452"/>
              <a:ext cx="9176967" cy="269845"/>
              <a:chOff x="1549596" y="5174056"/>
              <a:chExt cx="9176967" cy="269845"/>
            </a:xfrm>
          </p:grpSpPr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E55F5A0A-BC14-4512-18CC-584AAD9C31B5}"/>
                  </a:ext>
                </a:extLst>
              </p:cNvPr>
              <p:cNvSpPr txBox="1"/>
              <p:nvPr/>
            </p:nvSpPr>
            <p:spPr>
              <a:xfrm>
                <a:off x="1549596" y="5243385"/>
                <a:ext cx="169881" cy="20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308FB70A-18B1-039F-00F2-BAAF677BD26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99869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952F9586-B7C0-0CBF-B012-5B970F26E12A}"/>
                  </a:ext>
                </a:extLst>
              </p:cNvPr>
              <p:cNvSpPr txBox="1"/>
              <p:nvPr/>
            </p:nvSpPr>
            <p:spPr>
              <a:xfrm>
                <a:off x="3025768" y="5243385"/>
                <a:ext cx="169881" cy="20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4C3E30FA-9D64-F6CA-C2C6-8810605AD8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076040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1" name="TextBox 610">
                <a:extLst>
                  <a:ext uri="{FF2B5EF4-FFF2-40B4-BE49-F238E27FC236}">
                    <a16:creationId xmlns:a16="http://schemas.microsoft.com/office/drawing/2014/main" id="{D0A00DA4-2CE9-78CE-3F07-C1505088AF10}"/>
                  </a:ext>
                </a:extLst>
              </p:cNvPr>
              <p:cNvSpPr txBox="1"/>
              <p:nvPr/>
            </p:nvSpPr>
            <p:spPr>
              <a:xfrm>
                <a:off x="4438709" y="5243385"/>
                <a:ext cx="339756" cy="20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5CBC29E6-F463-4307-C63F-34D70C43A52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73919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3" name="TextBox 612">
                <a:extLst>
                  <a:ext uri="{FF2B5EF4-FFF2-40B4-BE49-F238E27FC236}">
                    <a16:creationId xmlns:a16="http://schemas.microsoft.com/office/drawing/2014/main" id="{8B209D5D-DFF4-3473-430C-71726EE78562}"/>
                  </a:ext>
                </a:extLst>
              </p:cNvPr>
              <p:cNvSpPr txBox="1"/>
              <p:nvPr/>
            </p:nvSpPr>
            <p:spPr>
              <a:xfrm>
                <a:off x="5922115" y="5243385"/>
                <a:ext cx="339756" cy="20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15</a:t>
                </a:r>
              </a:p>
            </p:txBody>
          </p:sp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7826842C-D5CC-ED89-60C6-1EE72FBFB61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57326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79A9ECDE-B041-8508-EF11-8B5870A3C65C}"/>
                  </a:ext>
                </a:extLst>
              </p:cNvPr>
              <p:cNvSpPr txBox="1"/>
              <p:nvPr/>
            </p:nvSpPr>
            <p:spPr>
              <a:xfrm>
                <a:off x="7412757" y="5243385"/>
                <a:ext cx="339756" cy="20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616" name="Straight Connector 615">
                <a:extLst>
                  <a:ext uri="{FF2B5EF4-FFF2-40B4-BE49-F238E27FC236}">
                    <a16:creationId xmlns:a16="http://schemas.microsoft.com/office/drawing/2014/main" id="{E9459407-004C-DDD4-A445-0C8039BC1EE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47969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7" name="TextBox 616">
                <a:extLst>
                  <a:ext uri="{FF2B5EF4-FFF2-40B4-BE49-F238E27FC236}">
                    <a16:creationId xmlns:a16="http://schemas.microsoft.com/office/drawing/2014/main" id="{F84505AC-A6E1-3374-57CA-1C787BAFC413}"/>
                  </a:ext>
                </a:extLst>
              </p:cNvPr>
              <p:cNvSpPr txBox="1"/>
              <p:nvPr/>
            </p:nvSpPr>
            <p:spPr>
              <a:xfrm>
                <a:off x="8896165" y="5243385"/>
                <a:ext cx="339756" cy="20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25</a:t>
                </a:r>
              </a:p>
            </p:txBody>
          </p:sp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74E11A9A-E69B-05FB-3A84-A48F496B5E0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031376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9" name="TextBox 618">
                <a:extLst>
                  <a:ext uri="{FF2B5EF4-FFF2-40B4-BE49-F238E27FC236}">
                    <a16:creationId xmlns:a16="http://schemas.microsoft.com/office/drawing/2014/main" id="{30685FF1-9C03-A483-6322-BB36549DC5B6}"/>
                  </a:ext>
                </a:extLst>
              </p:cNvPr>
              <p:cNvSpPr txBox="1"/>
              <p:nvPr/>
            </p:nvSpPr>
            <p:spPr>
              <a:xfrm>
                <a:off x="10386807" y="5243385"/>
                <a:ext cx="339756" cy="20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620" name="Straight Connector 619">
                <a:extLst>
                  <a:ext uri="{FF2B5EF4-FFF2-40B4-BE49-F238E27FC236}">
                    <a16:creationId xmlns:a16="http://schemas.microsoft.com/office/drawing/2014/main" id="{66B35361-354B-702D-19E4-982FAAF4FB8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522020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6CAD723D-74EC-7F52-8041-3499A97C9C64}"/>
                </a:ext>
              </a:extLst>
            </p:cNvPr>
            <p:cNvGrpSpPr/>
            <p:nvPr/>
          </p:nvGrpSpPr>
          <p:grpSpPr>
            <a:xfrm>
              <a:off x="-1098" y="5521492"/>
              <a:ext cx="10666994" cy="350903"/>
              <a:chOff x="197619" y="3258974"/>
              <a:chExt cx="4680361" cy="269805"/>
            </a:xfrm>
          </p:grpSpPr>
          <p:sp>
            <p:nvSpPr>
              <p:cNvPr id="590" name="TextBox 589">
                <a:extLst>
                  <a:ext uri="{FF2B5EF4-FFF2-40B4-BE49-F238E27FC236}">
                    <a16:creationId xmlns:a16="http://schemas.microsoft.com/office/drawing/2014/main" id="{3B86585D-3D6F-4A8E-73E0-44264D4B110F}"/>
                  </a:ext>
                </a:extLst>
              </p:cNvPr>
              <p:cNvSpPr txBox="1"/>
              <p:nvPr/>
            </p:nvSpPr>
            <p:spPr>
              <a:xfrm>
                <a:off x="849267" y="3258974"/>
                <a:ext cx="132038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78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81</a:t>
                </a:r>
              </a:p>
            </p:txBody>
          </p:sp>
          <p:sp>
            <p:nvSpPr>
              <p:cNvPr id="591" name="TextBox 590">
                <a:extLst>
                  <a:ext uri="{FF2B5EF4-FFF2-40B4-BE49-F238E27FC236}">
                    <a16:creationId xmlns:a16="http://schemas.microsoft.com/office/drawing/2014/main" id="{0CB6E267-1A11-ECE1-68EE-F0B0C626A097}"/>
                  </a:ext>
                </a:extLst>
              </p:cNvPr>
              <p:cNvSpPr txBox="1"/>
              <p:nvPr/>
            </p:nvSpPr>
            <p:spPr>
              <a:xfrm>
                <a:off x="197619" y="3258974"/>
                <a:ext cx="577133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Elacestrant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592" name="TextBox 591">
                <a:extLst>
                  <a:ext uri="{FF2B5EF4-FFF2-40B4-BE49-F238E27FC236}">
                    <a16:creationId xmlns:a16="http://schemas.microsoft.com/office/drawing/2014/main" id="{A95FA542-52C1-0791-A176-3276FE003138}"/>
                  </a:ext>
                </a:extLst>
              </p:cNvPr>
              <p:cNvSpPr txBox="1"/>
              <p:nvPr/>
            </p:nvSpPr>
            <p:spPr>
              <a:xfrm>
                <a:off x="1090567" y="3258974"/>
                <a:ext cx="132038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42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26</a:t>
                </a:r>
              </a:p>
            </p:txBody>
          </p:sp>
          <p:sp>
            <p:nvSpPr>
              <p:cNvPr id="593" name="TextBox 592">
                <a:extLst>
                  <a:ext uri="{FF2B5EF4-FFF2-40B4-BE49-F238E27FC236}">
                    <a16:creationId xmlns:a16="http://schemas.microsoft.com/office/drawing/2014/main" id="{4C74D939-51DC-8361-3203-1C902A419697}"/>
                  </a:ext>
                </a:extLst>
              </p:cNvPr>
              <p:cNvSpPr txBox="1"/>
              <p:nvPr/>
            </p:nvSpPr>
            <p:spPr>
              <a:xfrm>
                <a:off x="1366792" y="3258974"/>
                <a:ext cx="132038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31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594" name="TextBox 593">
                <a:extLst>
                  <a:ext uri="{FF2B5EF4-FFF2-40B4-BE49-F238E27FC236}">
                    <a16:creationId xmlns:a16="http://schemas.microsoft.com/office/drawing/2014/main" id="{8A6EF76C-0BFA-635A-8362-4947C9B3A521}"/>
                  </a:ext>
                </a:extLst>
              </p:cNvPr>
              <p:cNvSpPr txBox="1"/>
              <p:nvPr/>
            </p:nvSpPr>
            <p:spPr>
              <a:xfrm>
                <a:off x="1608093" y="3258974"/>
                <a:ext cx="132038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595" name="TextBox 594">
                <a:extLst>
                  <a:ext uri="{FF2B5EF4-FFF2-40B4-BE49-F238E27FC236}">
                    <a16:creationId xmlns:a16="http://schemas.microsoft.com/office/drawing/2014/main" id="{D075E696-87E9-A2B8-9FB0-0E8673208D5A}"/>
                  </a:ext>
                </a:extLst>
              </p:cNvPr>
              <p:cNvSpPr txBox="1"/>
              <p:nvPr/>
            </p:nvSpPr>
            <p:spPr>
              <a:xfrm>
                <a:off x="1890667" y="3258974"/>
                <a:ext cx="132038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596" name="TextBox 595">
                <a:extLst>
                  <a:ext uri="{FF2B5EF4-FFF2-40B4-BE49-F238E27FC236}">
                    <a16:creationId xmlns:a16="http://schemas.microsoft.com/office/drawing/2014/main" id="{BF5BF4A1-3C2E-21DB-29B3-D64D792945E5}"/>
                  </a:ext>
                </a:extLst>
              </p:cNvPr>
              <p:cNvSpPr txBox="1"/>
              <p:nvPr/>
            </p:nvSpPr>
            <p:spPr>
              <a:xfrm>
                <a:off x="2131968" y="3258974"/>
                <a:ext cx="132038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16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597" name="TextBox 596">
                <a:extLst>
                  <a:ext uri="{FF2B5EF4-FFF2-40B4-BE49-F238E27FC236}">
                    <a16:creationId xmlns:a16="http://schemas.microsoft.com/office/drawing/2014/main" id="{901A7CD7-D02D-56E5-E25F-B48D55CD4135}"/>
                  </a:ext>
                </a:extLst>
              </p:cNvPr>
              <p:cNvSpPr txBox="1"/>
              <p:nvPr/>
            </p:nvSpPr>
            <p:spPr>
              <a:xfrm>
                <a:off x="2411369" y="3258974"/>
                <a:ext cx="132038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98" name="TextBox 597">
                <a:extLst>
                  <a:ext uri="{FF2B5EF4-FFF2-40B4-BE49-F238E27FC236}">
                    <a16:creationId xmlns:a16="http://schemas.microsoft.com/office/drawing/2014/main" id="{A3D8D8C2-BAA9-2560-14E5-22A8109789FD}"/>
                  </a:ext>
                </a:extLst>
              </p:cNvPr>
              <p:cNvSpPr txBox="1"/>
              <p:nvPr/>
            </p:nvSpPr>
            <p:spPr>
              <a:xfrm>
                <a:off x="2685675" y="3258974"/>
                <a:ext cx="66020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9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99" name="TextBox 598">
                <a:extLst>
                  <a:ext uri="{FF2B5EF4-FFF2-40B4-BE49-F238E27FC236}">
                    <a16:creationId xmlns:a16="http://schemas.microsoft.com/office/drawing/2014/main" id="{575C6860-3F0D-85DF-8AB6-E46A94E5CD03}"/>
                  </a:ext>
                </a:extLst>
              </p:cNvPr>
              <p:cNvSpPr txBox="1"/>
              <p:nvPr/>
            </p:nvSpPr>
            <p:spPr>
              <a:xfrm>
                <a:off x="2965075" y="3258974"/>
                <a:ext cx="66020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00" name="TextBox 599">
                <a:extLst>
                  <a:ext uri="{FF2B5EF4-FFF2-40B4-BE49-F238E27FC236}">
                    <a16:creationId xmlns:a16="http://schemas.microsoft.com/office/drawing/2014/main" id="{54EC6A61-1C03-F39D-E7D1-D112E197EC2B}"/>
                  </a:ext>
                </a:extLst>
              </p:cNvPr>
              <p:cNvSpPr txBox="1"/>
              <p:nvPr/>
            </p:nvSpPr>
            <p:spPr>
              <a:xfrm>
                <a:off x="3206376" y="3258974"/>
                <a:ext cx="66020" cy="2698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01" name="TextBox 600">
                <a:extLst>
                  <a:ext uri="{FF2B5EF4-FFF2-40B4-BE49-F238E27FC236}">
                    <a16:creationId xmlns:a16="http://schemas.microsoft.com/office/drawing/2014/main" id="{DDAA647B-EC04-BA65-6264-3EFBD9E1794E}"/>
                  </a:ext>
                </a:extLst>
              </p:cNvPr>
              <p:cNvSpPr txBox="1"/>
              <p:nvPr/>
            </p:nvSpPr>
            <p:spPr>
              <a:xfrm>
                <a:off x="3488949" y="3258974"/>
                <a:ext cx="66020" cy="134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602" name="TextBox 601">
                <a:extLst>
                  <a:ext uri="{FF2B5EF4-FFF2-40B4-BE49-F238E27FC236}">
                    <a16:creationId xmlns:a16="http://schemas.microsoft.com/office/drawing/2014/main" id="{088C206C-91B0-22A6-7F5B-FB0A718439DE}"/>
                  </a:ext>
                </a:extLst>
              </p:cNvPr>
              <p:cNvSpPr txBox="1"/>
              <p:nvPr/>
            </p:nvSpPr>
            <p:spPr>
              <a:xfrm>
                <a:off x="3752476" y="3258974"/>
                <a:ext cx="66020" cy="134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603" name="TextBox 602">
                <a:extLst>
                  <a:ext uri="{FF2B5EF4-FFF2-40B4-BE49-F238E27FC236}">
                    <a16:creationId xmlns:a16="http://schemas.microsoft.com/office/drawing/2014/main" id="{A186E735-16CB-F3AF-B9B2-CDAE08E01B69}"/>
                  </a:ext>
                </a:extLst>
              </p:cNvPr>
              <p:cNvSpPr txBox="1"/>
              <p:nvPr/>
            </p:nvSpPr>
            <p:spPr>
              <a:xfrm>
                <a:off x="4012825" y="3258974"/>
                <a:ext cx="66020" cy="134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FBA845D1-BD8A-4351-DB3D-D8385B1596DD}"/>
                  </a:ext>
                </a:extLst>
              </p:cNvPr>
              <p:cNvSpPr txBox="1"/>
              <p:nvPr/>
            </p:nvSpPr>
            <p:spPr>
              <a:xfrm>
                <a:off x="4288082" y="3258974"/>
                <a:ext cx="66020" cy="134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EDA27E28-6DCA-97E2-4DAD-01ECEA4AE210}"/>
                  </a:ext>
                </a:extLst>
              </p:cNvPr>
              <p:cNvSpPr txBox="1"/>
              <p:nvPr/>
            </p:nvSpPr>
            <p:spPr>
              <a:xfrm>
                <a:off x="4551611" y="3258974"/>
                <a:ext cx="66020" cy="134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EFBB5A07-528F-F5A9-76C1-8C97412D2404}"/>
                  </a:ext>
                </a:extLst>
              </p:cNvPr>
              <p:cNvSpPr txBox="1"/>
              <p:nvPr/>
            </p:nvSpPr>
            <p:spPr>
              <a:xfrm>
                <a:off x="4811960" y="3258974"/>
                <a:ext cx="66020" cy="134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DC00DC94-C167-2673-DE93-212000066471}"/>
                </a:ext>
              </a:extLst>
            </p:cNvPr>
            <p:cNvSpPr/>
            <p:nvPr/>
          </p:nvSpPr>
          <p:spPr>
            <a:xfrm>
              <a:off x="1668695" y="1824104"/>
              <a:ext cx="8632706" cy="2618002"/>
            </a:xfrm>
            <a:custGeom>
              <a:avLst/>
              <a:gdLst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87450 w 3787775"/>
                <a:gd name="connsiteY17" fmla="*/ 1279525 h 2012950"/>
                <a:gd name="connsiteX18" fmla="*/ 1168400 w 3787775"/>
                <a:gd name="connsiteY18" fmla="*/ 1222375 h 2012950"/>
                <a:gd name="connsiteX19" fmla="*/ 1168400 w 3787775"/>
                <a:gd name="connsiteY19" fmla="*/ 1222375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704850 w 3787775"/>
                <a:gd name="connsiteY30" fmla="*/ 898525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87450 w 3787775"/>
                <a:gd name="connsiteY17" fmla="*/ 127952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704850 w 3787775"/>
                <a:gd name="connsiteY30" fmla="*/ 898525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704850 w 3787775"/>
                <a:gd name="connsiteY30" fmla="*/ 898525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20363 w 3787775"/>
                <a:gd name="connsiteY28" fmla="*/ 968644 h 2012950"/>
                <a:gd name="connsiteX29" fmla="*/ 698500 w 3787775"/>
                <a:gd name="connsiteY29" fmla="*/ 952500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6371 w 3787775"/>
                <a:gd name="connsiteY28" fmla="*/ 958150 h 2012950"/>
                <a:gd name="connsiteX29" fmla="*/ 698500 w 3787775"/>
                <a:gd name="connsiteY29" fmla="*/ 952500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6371 w 3787775"/>
                <a:gd name="connsiteY28" fmla="*/ 958150 h 2012950"/>
                <a:gd name="connsiteX29" fmla="*/ 698500 w 3787775"/>
                <a:gd name="connsiteY29" fmla="*/ 952500 h 2012950"/>
                <a:gd name="connsiteX30" fmla="*/ 70899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41300 w 3787775"/>
                <a:gd name="connsiteY43" fmla="*/ 590550 h 2012950"/>
                <a:gd name="connsiteX44" fmla="*/ 225425 w 3787775"/>
                <a:gd name="connsiteY44" fmla="*/ 527050 h 2012950"/>
                <a:gd name="connsiteX45" fmla="*/ 225425 w 3787775"/>
                <a:gd name="connsiteY45" fmla="*/ 165100 h 2012950"/>
                <a:gd name="connsiteX46" fmla="*/ 200025 w 3787775"/>
                <a:gd name="connsiteY46" fmla="*/ 152400 h 2012950"/>
                <a:gd name="connsiteX47" fmla="*/ 193675 w 3787775"/>
                <a:gd name="connsiteY47" fmla="*/ 60325 h 2012950"/>
                <a:gd name="connsiteX48" fmla="*/ 193675 w 3787775"/>
                <a:gd name="connsiteY48" fmla="*/ 25400 h 2012950"/>
                <a:gd name="connsiteX49" fmla="*/ 193675 w 3787775"/>
                <a:gd name="connsiteY49" fmla="*/ 25400 h 2012950"/>
                <a:gd name="connsiteX50" fmla="*/ 171450 w 3787775"/>
                <a:gd name="connsiteY50" fmla="*/ 0 h 2012950"/>
                <a:gd name="connsiteX51" fmla="*/ 0 w 3787775"/>
                <a:gd name="connsiteY51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6371 w 3787775"/>
                <a:gd name="connsiteY28" fmla="*/ 958150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41300 w 3787775"/>
                <a:gd name="connsiteY43" fmla="*/ 590550 h 2012950"/>
                <a:gd name="connsiteX44" fmla="*/ 225425 w 3787775"/>
                <a:gd name="connsiteY44" fmla="*/ 527050 h 2012950"/>
                <a:gd name="connsiteX45" fmla="*/ 225425 w 3787775"/>
                <a:gd name="connsiteY45" fmla="*/ 165100 h 2012950"/>
                <a:gd name="connsiteX46" fmla="*/ 200025 w 3787775"/>
                <a:gd name="connsiteY46" fmla="*/ 152400 h 2012950"/>
                <a:gd name="connsiteX47" fmla="*/ 193675 w 3787775"/>
                <a:gd name="connsiteY47" fmla="*/ 60325 h 2012950"/>
                <a:gd name="connsiteX48" fmla="*/ 193675 w 3787775"/>
                <a:gd name="connsiteY48" fmla="*/ 25400 h 2012950"/>
                <a:gd name="connsiteX49" fmla="*/ 193675 w 3787775"/>
                <a:gd name="connsiteY49" fmla="*/ 25400 h 2012950"/>
                <a:gd name="connsiteX50" fmla="*/ 171450 w 3787775"/>
                <a:gd name="connsiteY50" fmla="*/ 0 h 2012950"/>
                <a:gd name="connsiteX51" fmla="*/ 0 w 3787775"/>
                <a:gd name="connsiteY51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41300 w 3787775"/>
                <a:gd name="connsiteY43" fmla="*/ 590550 h 2012950"/>
                <a:gd name="connsiteX44" fmla="*/ 225425 w 3787775"/>
                <a:gd name="connsiteY44" fmla="*/ 527050 h 2012950"/>
                <a:gd name="connsiteX45" fmla="*/ 225425 w 3787775"/>
                <a:gd name="connsiteY45" fmla="*/ 165100 h 2012950"/>
                <a:gd name="connsiteX46" fmla="*/ 200025 w 3787775"/>
                <a:gd name="connsiteY46" fmla="*/ 152400 h 2012950"/>
                <a:gd name="connsiteX47" fmla="*/ 193675 w 3787775"/>
                <a:gd name="connsiteY47" fmla="*/ 60325 h 2012950"/>
                <a:gd name="connsiteX48" fmla="*/ 193675 w 3787775"/>
                <a:gd name="connsiteY48" fmla="*/ 25400 h 2012950"/>
                <a:gd name="connsiteX49" fmla="*/ 193675 w 3787775"/>
                <a:gd name="connsiteY49" fmla="*/ 25400 h 2012950"/>
                <a:gd name="connsiteX50" fmla="*/ 171450 w 3787775"/>
                <a:gd name="connsiteY50" fmla="*/ 0 h 2012950"/>
                <a:gd name="connsiteX51" fmla="*/ 0 w 3787775"/>
                <a:gd name="connsiteY51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25425 w 3787775"/>
                <a:gd name="connsiteY45" fmla="*/ 527050 h 2012950"/>
                <a:gd name="connsiteX46" fmla="*/ 225425 w 3787775"/>
                <a:gd name="connsiteY46" fmla="*/ 165100 h 2012950"/>
                <a:gd name="connsiteX47" fmla="*/ 200025 w 3787775"/>
                <a:gd name="connsiteY47" fmla="*/ 152400 h 2012950"/>
                <a:gd name="connsiteX48" fmla="*/ 193675 w 3787775"/>
                <a:gd name="connsiteY48" fmla="*/ 60325 h 2012950"/>
                <a:gd name="connsiteX49" fmla="*/ 193675 w 3787775"/>
                <a:gd name="connsiteY49" fmla="*/ 25400 h 2012950"/>
                <a:gd name="connsiteX50" fmla="*/ 193675 w 3787775"/>
                <a:gd name="connsiteY50" fmla="*/ 25400 h 2012950"/>
                <a:gd name="connsiteX51" fmla="*/ 171450 w 3787775"/>
                <a:gd name="connsiteY51" fmla="*/ 0 h 2012950"/>
                <a:gd name="connsiteX52" fmla="*/ 0 w 3787775"/>
                <a:gd name="connsiteY52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33928 w 3787775"/>
                <a:gd name="connsiteY45" fmla="*/ 531788 h 2012950"/>
                <a:gd name="connsiteX46" fmla="*/ 225425 w 3787775"/>
                <a:gd name="connsiteY46" fmla="*/ 527050 h 2012950"/>
                <a:gd name="connsiteX47" fmla="*/ 225425 w 3787775"/>
                <a:gd name="connsiteY47" fmla="*/ 165100 h 2012950"/>
                <a:gd name="connsiteX48" fmla="*/ 200025 w 3787775"/>
                <a:gd name="connsiteY48" fmla="*/ 152400 h 2012950"/>
                <a:gd name="connsiteX49" fmla="*/ 193675 w 3787775"/>
                <a:gd name="connsiteY49" fmla="*/ 60325 h 2012950"/>
                <a:gd name="connsiteX50" fmla="*/ 193675 w 3787775"/>
                <a:gd name="connsiteY50" fmla="*/ 25400 h 2012950"/>
                <a:gd name="connsiteX51" fmla="*/ 193675 w 3787775"/>
                <a:gd name="connsiteY51" fmla="*/ 25400 h 2012950"/>
                <a:gd name="connsiteX52" fmla="*/ 171450 w 3787775"/>
                <a:gd name="connsiteY52" fmla="*/ 0 h 2012950"/>
                <a:gd name="connsiteX53" fmla="*/ 0 w 3787775"/>
                <a:gd name="connsiteY53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71853 w 3787775"/>
                <a:gd name="connsiteY41" fmla="*/ 643720 h 2012950"/>
                <a:gd name="connsiteX42" fmla="*/ 263525 w 3787775"/>
                <a:gd name="connsiteY42" fmla="*/ 638175 h 2012950"/>
                <a:gd name="connsiteX43" fmla="*/ 263525 w 3787775"/>
                <a:gd name="connsiteY43" fmla="*/ 638175 h 2012950"/>
                <a:gd name="connsiteX44" fmla="*/ 251892 w 3787775"/>
                <a:gd name="connsiteY44" fmla="*/ 598248 h 2012950"/>
                <a:gd name="connsiteX45" fmla="*/ 241300 w 3787775"/>
                <a:gd name="connsiteY45" fmla="*/ 590550 h 2012950"/>
                <a:gd name="connsiteX46" fmla="*/ 233928 w 3787775"/>
                <a:gd name="connsiteY46" fmla="*/ 531788 h 2012950"/>
                <a:gd name="connsiteX47" fmla="*/ 225425 w 3787775"/>
                <a:gd name="connsiteY47" fmla="*/ 527050 h 2012950"/>
                <a:gd name="connsiteX48" fmla="*/ 225425 w 3787775"/>
                <a:gd name="connsiteY48" fmla="*/ 165100 h 2012950"/>
                <a:gd name="connsiteX49" fmla="*/ 200025 w 3787775"/>
                <a:gd name="connsiteY49" fmla="*/ 152400 h 2012950"/>
                <a:gd name="connsiteX50" fmla="*/ 193675 w 3787775"/>
                <a:gd name="connsiteY50" fmla="*/ 60325 h 2012950"/>
                <a:gd name="connsiteX51" fmla="*/ 193675 w 3787775"/>
                <a:gd name="connsiteY51" fmla="*/ 25400 h 2012950"/>
                <a:gd name="connsiteX52" fmla="*/ 193675 w 3787775"/>
                <a:gd name="connsiteY52" fmla="*/ 25400 h 2012950"/>
                <a:gd name="connsiteX53" fmla="*/ 171450 w 3787775"/>
                <a:gd name="connsiteY53" fmla="*/ 0 h 2012950"/>
                <a:gd name="connsiteX54" fmla="*/ 0 w 3787775"/>
                <a:gd name="connsiteY54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78380 w 3787775"/>
                <a:gd name="connsiteY18" fmla="*/ 1236366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71853 w 3787775"/>
                <a:gd name="connsiteY41" fmla="*/ 643720 h 2012950"/>
                <a:gd name="connsiteX42" fmla="*/ 263525 w 3787775"/>
                <a:gd name="connsiteY42" fmla="*/ 638175 h 2012950"/>
                <a:gd name="connsiteX43" fmla="*/ 263525 w 3787775"/>
                <a:gd name="connsiteY43" fmla="*/ 638175 h 2012950"/>
                <a:gd name="connsiteX44" fmla="*/ 251892 w 3787775"/>
                <a:gd name="connsiteY44" fmla="*/ 598248 h 2012950"/>
                <a:gd name="connsiteX45" fmla="*/ 241300 w 3787775"/>
                <a:gd name="connsiteY45" fmla="*/ 590550 h 2012950"/>
                <a:gd name="connsiteX46" fmla="*/ 233928 w 3787775"/>
                <a:gd name="connsiteY46" fmla="*/ 531788 h 2012950"/>
                <a:gd name="connsiteX47" fmla="*/ 225425 w 3787775"/>
                <a:gd name="connsiteY47" fmla="*/ 527050 h 2012950"/>
                <a:gd name="connsiteX48" fmla="*/ 225425 w 3787775"/>
                <a:gd name="connsiteY48" fmla="*/ 165100 h 2012950"/>
                <a:gd name="connsiteX49" fmla="*/ 200025 w 3787775"/>
                <a:gd name="connsiteY49" fmla="*/ 152400 h 2012950"/>
                <a:gd name="connsiteX50" fmla="*/ 193675 w 3787775"/>
                <a:gd name="connsiteY50" fmla="*/ 60325 h 2012950"/>
                <a:gd name="connsiteX51" fmla="*/ 193675 w 3787775"/>
                <a:gd name="connsiteY51" fmla="*/ 25400 h 2012950"/>
                <a:gd name="connsiteX52" fmla="*/ 193675 w 3787775"/>
                <a:gd name="connsiteY52" fmla="*/ 25400 h 2012950"/>
                <a:gd name="connsiteX53" fmla="*/ 171450 w 3787775"/>
                <a:gd name="connsiteY53" fmla="*/ 0 h 2012950"/>
                <a:gd name="connsiteX54" fmla="*/ 0 w 3787775"/>
                <a:gd name="connsiteY54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52525 w 3787775"/>
                <a:gd name="connsiteY18" fmla="*/ 1225550 h 2012950"/>
                <a:gd name="connsiteX19" fmla="*/ 1149350 w 3787775"/>
                <a:gd name="connsiteY19" fmla="*/ 1162050 h 2012950"/>
                <a:gd name="connsiteX20" fmla="*/ 1095375 w 3787775"/>
                <a:gd name="connsiteY20" fmla="*/ 1162050 h 2012950"/>
                <a:gd name="connsiteX21" fmla="*/ 1095375 w 3787775"/>
                <a:gd name="connsiteY21" fmla="*/ 1114425 h 2012950"/>
                <a:gd name="connsiteX22" fmla="*/ 955675 w 3787775"/>
                <a:gd name="connsiteY22" fmla="*/ 1114425 h 2012950"/>
                <a:gd name="connsiteX23" fmla="*/ 955675 w 3787775"/>
                <a:gd name="connsiteY23" fmla="*/ 1054100 h 2012950"/>
                <a:gd name="connsiteX24" fmla="*/ 927100 w 3787775"/>
                <a:gd name="connsiteY24" fmla="*/ 1054100 h 2012950"/>
                <a:gd name="connsiteX25" fmla="*/ 927100 w 3787775"/>
                <a:gd name="connsiteY25" fmla="*/ 1000125 h 2012950"/>
                <a:gd name="connsiteX26" fmla="*/ 714375 w 3787775"/>
                <a:gd name="connsiteY26" fmla="*/ 1000125 h 2012950"/>
                <a:gd name="connsiteX27" fmla="*/ 710383 w 3787775"/>
                <a:gd name="connsiteY27" fmla="*/ 954653 h 2012950"/>
                <a:gd name="connsiteX28" fmla="*/ 698500 w 3787775"/>
                <a:gd name="connsiteY28" fmla="*/ 952500 h 2012950"/>
                <a:gd name="connsiteX29" fmla="*/ 699014 w 3787775"/>
                <a:gd name="connsiteY29" fmla="*/ 895567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71853 w 3787775"/>
                <a:gd name="connsiteY40" fmla="*/ 64372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33928 w 3787775"/>
                <a:gd name="connsiteY45" fmla="*/ 531788 h 2012950"/>
                <a:gd name="connsiteX46" fmla="*/ 225425 w 3787775"/>
                <a:gd name="connsiteY46" fmla="*/ 527050 h 2012950"/>
                <a:gd name="connsiteX47" fmla="*/ 225425 w 3787775"/>
                <a:gd name="connsiteY47" fmla="*/ 165100 h 2012950"/>
                <a:gd name="connsiteX48" fmla="*/ 200025 w 3787775"/>
                <a:gd name="connsiteY48" fmla="*/ 152400 h 2012950"/>
                <a:gd name="connsiteX49" fmla="*/ 193675 w 3787775"/>
                <a:gd name="connsiteY49" fmla="*/ 60325 h 2012950"/>
                <a:gd name="connsiteX50" fmla="*/ 193675 w 3787775"/>
                <a:gd name="connsiteY50" fmla="*/ 25400 h 2012950"/>
                <a:gd name="connsiteX51" fmla="*/ 193675 w 3787775"/>
                <a:gd name="connsiteY51" fmla="*/ 25400 h 2012950"/>
                <a:gd name="connsiteX52" fmla="*/ 171450 w 3787775"/>
                <a:gd name="connsiteY52" fmla="*/ 0 h 2012950"/>
                <a:gd name="connsiteX53" fmla="*/ 0 w 3787775"/>
                <a:gd name="connsiteY53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2754 w 3787775"/>
                <a:gd name="connsiteY17" fmla="*/ 1271884 h 2012950"/>
                <a:gd name="connsiteX18" fmla="*/ 1152525 w 3787775"/>
                <a:gd name="connsiteY18" fmla="*/ 1225550 h 2012950"/>
                <a:gd name="connsiteX19" fmla="*/ 1149350 w 3787775"/>
                <a:gd name="connsiteY19" fmla="*/ 1162050 h 2012950"/>
                <a:gd name="connsiteX20" fmla="*/ 1095375 w 3787775"/>
                <a:gd name="connsiteY20" fmla="*/ 1162050 h 2012950"/>
                <a:gd name="connsiteX21" fmla="*/ 1095375 w 3787775"/>
                <a:gd name="connsiteY21" fmla="*/ 1114425 h 2012950"/>
                <a:gd name="connsiteX22" fmla="*/ 955675 w 3787775"/>
                <a:gd name="connsiteY22" fmla="*/ 1114425 h 2012950"/>
                <a:gd name="connsiteX23" fmla="*/ 955675 w 3787775"/>
                <a:gd name="connsiteY23" fmla="*/ 1054100 h 2012950"/>
                <a:gd name="connsiteX24" fmla="*/ 927100 w 3787775"/>
                <a:gd name="connsiteY24" fmla="*/ 1054100 h 2012950"/>
                <a:gd name="connsiteX25" fmla="*/ 927100 w 3787775"/>
                <a:gd name="connsiteY25" fmla="*/ 1000125 h 2012950"/>
                <a:gd name="connsiteX26" fmla="*/ 714375 w 3787775"/>
                <a:gd name="connsiteY26" fmla="*/ 1000125 h 2012950"/>
                <a:gd name="connsiteX27" fmla="*/ 710383 w 3787775"/>
                <a:gd name="connsiteY27" fmla="*/ 954653 h 2012950"/>
                <a:gd name="connsiteX28" fmla="*/ 698500 w 3787775"/>
                <a:gd name="connsiteY28" fmla="*/ 952500 h 2012950"/>
                <a:gd name="connsiteX29" fmla="*/ 699014 w 3787775"/>
                <a:gd name="connsiteY29" fmla="*/ 895567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71853 w 3787775"/>
                <a:gd name="connsiteY40" fmla="*/ 64372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33928 w 3787775"/>
                <a:gd name="connsiteY45" fmla="*/ 531788 h 2012950"/>
                <a:gd name="connsiteX46" fmla="*/ 225425 w 3787775"/>
                <a:gd name="connsiteY46" fmla="*/ 527050 h 2012950"/>
                <a:gd name="connsiteX47" fmla="*/ 225425 w 3787775"/>
                <a:gd name="connsiteY47" fmla="*/ 165100 h 2012950"/>
                <a:gd name="connsiteX48" fmla="*/ 200025 w 3787775"/>
                <a:gd name="connsiteY48" fmla="*/ 152400 h 2012950"/>
                <a:gd name="connsiteX49" fmla="*/ 193675 w 3787775"/>
                <a:gd name="connsiteY49" fmla="*/ 60325 h 2012950"/>
                <a:gd name="connsiteX50" fmla="*/ 193675 w 3787775"/>
                <a:gd name="connsiteY50" fmla="*/ 25400 h 2012950"/>
                <a:gd name="connsiteX51" fmla="*/ 193675 w 3787775"/>
                <a:gd name="connsiteY51" fmla="*/ 25400 h 2012950"/>
                <a:gd name="connsiteX52" fmla="*/ 171450 w 3787775"/>
                <a:gd name="connsiteY52" fmla="*/ 0 h 2012950"/>
                <a:gd name="connsiteX53" fmla="*/ 0 w 3787775"/>
                <a:gd name="connsiteY53" fmla="*/ 0 h 201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787775" h="2012950">
                  <a:moveTo>
                    <a:pt x="3787775" y="2012950"/>
                  </a:moveTo>
                  <a:lnTo>
                    <a:pt x="3346450" y="2012950"/>
                  </a:lnTo>
                  <a:lnTo>
                    <a:pt x="3346450" y="1879600"/>
                  </a:lnTo>
                  <a:lnTo>
                    <a:pt x="3228975" y="1879600"/>
                  </a:lnTo>
                  <a:lnTo>
                    <a:pt x="3228975" y="1752600"/>
                  </a:lnTo>
                  <a:lnTo>
                    <a:pt x="3146425" y="1752600"/>
                  </a:lnTo>
                  <a:lnTo>
                    <a:pt x="3146425" y="1619250"/>
                  </a:lnTo>
                  <a:lnTo>
                    <a:pt x="2184400" y="1619250"/>
                  </a:lnTo>
                  <a:lnTo>
                    <a:pt x="2184400" y="1527175"/>
                  </a:lnTo>
                  <a:lnTo>
                    <a:pt x="1631950" y="1527175"/>
                  </a:lnTo>
                  <a:lnTo>
                    <a:pt x="1631950" y="1457325"/>
                  </a:lnTo>
                  <a:lnTo>
                    <a:pt x="1397000" y="1457325"/>
                  </a:lnTo>
                  <a:lnTo>
                    <a:pt x="1397000" y="1393825"/>
                  </a:lnTo>
                  <a:lnTo>
                    <a:pt x="1311275" y="1393825"/>
                  </a:lnTo>
                  <a:lnTo>
                    <a:pt x="1311275" y="1343025"/>
                  </a:lnTo>
                  <a:lnTo>
                    <a:pt x="1187450" y="1343025"/>
                  </a:lnTo>
                  <a:lnTo>
                    <a:pt x="1187450" y="1279525"/>
                  </a:lnTo>
                  <a:lnTo>
                    <a:pt x="1172754" y="1271884"/>
                  </a:lnTo>
                  <a:lnTo>
                    <a:pt x="1152525" y="1225550"/>
                  </a:lnTo>
                  <a:lnTo>
                    <a:pt x="1149350" y="1162050"/>
                  </a:lnTo>
                  <a:lnTo>
                    <a:pt x="1095375" y="1162050"/>
                  </a:lnTo>
                  <a:lnTo>
                    <a:pt x="1095375" y="1114425"/>
                  </a:lnTo>
                  <a:lnTo>
                    <a:pt x="955675" y="1114425"/>
                  </a:lnTo>
                  <a:lnTo>
                    <a:pt x="955675" y="1054100"/>
                  </a:lnTo>
                  <a:lnTo>
                    <a:pt x="927100" y="1054100"/>
                  </a:lnTo>
                  <a:lnTo>
                    <a:pt x="927100" y="1000125"/>
                  </a:lnTo>
                  <a:lnTo>
                    <a:pt x="714375" y="1000125"/>
                  </a:lnTo>
                  <a:cubicBezTo>
                    <a:pt x="715040" y="986133"/>
                    <a:pt x="709718" y="968645"/>
                    <a:pt x="710383" y="954653"/>
                  </a:cubicBezTo>
                  <a:lnTo>
                    <a:pt x="698500" y="952500"/>
                  </a:lnTo>
                  <a:cubicBezTo>
                    <a:pt x="697340" y="940518"/>
                    <a:pt x="700174" y="907549"/>
                    <a:pt x="699014" y="895567"/>
                  </a:cubicBezTo>
                  <a:lnTo>
                    <a:pt x="688975" y="895350"/>
                  </a:lnTo>
                  <a:lnTo>
                    <a:pt x="682625" y="860425"/>
                  </a:lnTo>
                  <a:lnTo>
                    <a:pt x="520700" y="860425"/>
                  </a:lnTo>
                  <a:lnTo>
                    <a:pt x="520700" y="812800"/>
                  </a:lnTo>
                  <a:lnTo>
                    <a:pt x="469900" y="812800"/>
                  </a:lnTo>
                  <a:lnTo>
                    <a:pt x="469900" y="758825"/>
                  </a:lnTo>
                  <a:lnTo>
                    <a:pt x="469900" y="720725"/>
                  </a:lnTo>
                  <a:lnTo>
                    <a:pt x="285750" y="720725"/>
                  </a:lnTo>
                  <a:lnTo>
                    <a:pt x="285750" y="679450"/>
                  </a:lnTo>
                  <a:lnTo>
                    <a:pt x="285750" y="679450"/>
                  </a:lnTo>
                  <a:cubicBezTo>
                    <a:pt x="281783" y="671038"/>
                    <a:pt x="275820" y="652132"/>
                    <a:pt x="271853" y="643720"/>
                  </a:cubicBezTo>
                  <a:lnTo>
                    <a:pt x="263525" y="638175"/>
                  </a:lnTo>
                  <a:lnTo>
                    <a:pt x="263525" y="638175"/>
                  </a:lnTo>
                  <a:cubicBezTo>
                    <a:pt x="259647" y="628364"/>
                    <a:pt x="255770" y="608059"/>
                    <a:pt x="251892" y="598248"/>
                  </a:cubicBezTo>
                  <a:lnTo>
                    <a:pt x="241300" y="590550"/>
                  </a:lnTo>
                  <a:cubicBezTo>
                    <a:pt x="237512" y="577959"/>
                    <a:pt x="237716" y="544379"/>
                    <a:pt x="233928" y="531788"/>
                  </a:cubicBezTo>
                  <a:lnTo>
                    <a:pt x="225425" y="527050"/>
                  </a:lnTo>
                  <a:lnTo>
                    <a:pt x="225425" y="165100"/>
                  </a:lnTo>
                  <a:lnTo>
                    <a:pt x="200025" y="152400"/>
                  </a:lnTo>
                  <a:lnTo>
                    <a:pt x="193675" y="60325"/>
                  </a:lnTo>
                  <a:lnTo>
                    <a:pt x="193675" y="25400"/>
                  </a:lnTo>
                  <a:lnTo>
                    <a:pt x="193675" y="25400"/>
                  </a:lnTo>
                  <a:lnTo>
                    <a:pt x="17145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DA71D8C4-27D7-44A9-EB93-5BA6B3E99F48}"/>
                </a:ext>
              </a:extLst>
            </p:cNvPr>
            <p:cNvSpPr txBox="1"/>
            <p:nvPr/>
          </p:nvSpPr>
          <p:spPr>
            <a:xfrm>
              <a:off x="4938397" y="5211587"/>
              <a:ext cx="2315201" cy="200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Time (months)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A2282B09-BF9E-682D-A0B5-E97765D26C9F}"/>
                </a:ext>
              </a:extLst>
            </p:cNvPr>
            <p:cNvSpPr txBox="1"/>
            <p:nvPr/>
          </p:nvSpPr>
          <p:spPr>
            <a:xfrm rot="16200000">
              <a:off x="-550333" y="3057565"/>
              <a:ext cx="2037416" cy="3727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Probability of PFS (%)</a:t>
              </a:r>
            </a:p>
          </p:txBody>
        </p: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2E916856-BA74-DFA8-B0EB-905F6BEAA16A}"/>
                </a:ext>
              </a:extLst>
            </p:cNvPr>
            <p:cNvGrpSpPr/>
            <p:nvPr/>
          </p:nvGrpSpPr>
          <p:grpSpPr>
            <a:xfrm>
              <a:off x="1615100" y="4443677"/>
              <a:ext cx="2268221" cy="328107"/>
              <a:chOff x="2094875" y="4443677"/>
              <a:chExt cx="2268221" cy="328107"/>
            </a:xfrm>
          </p:grpSpPr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EE1D030B-2F82-630E-EE7B-F1026B8AF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52F8FAB7-B0C4-8173-59F1-5D42C207E9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7" name="TextBox 586">
                <a:extLst>
                  <a:ext uri="{FF2B5EF4-FFF2-40B4-BE49-F238E27FC236}">
                    <a16:creationId xmlns:a16="http://schemas.microsoft.com/office/drawing/2014/main" id="{9E38A6F8-2045-1368-C5D1-193E439DDE3F}"/>
                  </a:ext>
                </a:extLst>
              </p:cNvPr>
              <p:cNvSpPr txBox="1"/>
              <p:nvPr/>
            </p:nvSpPr>
            <p:spPr>
              <a:xfrm>
                <a:off x="2470603" y="4443677"/>
                <a:ext cx="1892493" cy="328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Elacestrant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Standard of Care</a:t>
                </a:r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8FF8E304-B5ED-E4D1-42F9-277A463F9364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5ECB8361-6663-6AE4-8AC3-7FA2DD4DAC5F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85E0CD73-F1AA-541F-EB5C-F6CA7AD8B7DE}"/>
                </a:ext>
              </a:extLst>
            </p:cNvPr>
            <p:cNvGrpSpPr/>
            <p:nvPr/>
          </p:nvGrpSpPr>
          <p:grpSpPr>
            <a:xfrm>
              <a:off x="1870489" y="1775944"/>
              <a:ext cx="8481747" cy="2704194"/>
              <a:chOff x="1870489" y="1775944"/>
              <a:chExt cx="8481747" cy="2704194"/>
            </a:xfrm>
          </p:grpSpPr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7C3FE89E-2CB9-9BFD-D399-0F89F02FB180}"/>
                  </a:ext>
                </a:extLst>
              </p:cNvPr>
              <p:cNvSpPr/>
              <p:nvPr/>
            </p:nvSpPr>
            <p:spPr>
              <a:xfrm>
                <a:off x="10259314" y="43872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53968926-A756-DC0B-BECE-D4B51D882E32}"/>
                  </a:ext>
                </a:extLst>
              </p:cNvPr>
              <p:cNvSpPr/>
              <p:nvPr/>
            </p:nvSpPr>
            <p:spPr>
              <a:xfrm>
                <a:off x="9253929" y="43872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8AC04F56-A7D6-7959-6022-7764EB5BD763}"/>
                  </a:ext>
                </a:extLst>
              </p:cNvPr>
              <p:cNvSpPr/>
              <p:nvPr/>
            </p:nvSpPr>
            <p:spPr>
              <a:xfrm>
                <a:off x="7620747" y="388224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4F8694CB-6906-5B51-26DD-4E43F245E9C8}"/>
                  </a:ext>
                </a:extLst>
              </p:cNvPr>
              <p:cNvSpPr/>
              <p:nvPr/>
            </p:nvSpPr>
            <p:spPr>
              <a:xfrm>
                <a:off x="7111231" y="388224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53B7B95C-F46C-DE3C-D946-F83DE184DBC5}"/>
                  </a:ext>
                </a:extLst>
              </p:cNvPr>
              <p:cNvSpPr/>
              <p:nvPr/>
            </p:nvSpPr>
            <p:spPr>
              <a:xfrm>
                <a:off x="5983016" y="37548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9990ACBE-BFCB-5C43-C5C5-693FD8F4517C}"/>
                  </a:ext>
                </a:extLst>
              </p:cNvPr>
              <p:cNvSpPr/>
              <p:nvPr/>
            </p:nvSpPr>
            <p:spPr>
              <a:xfrm>
                <a:off x="5546288" y="375544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C388329F-5AA5-6C66-441D-D76A88FACD0F}"/>
                  </a:ext>
                </a:extLst>
              </p:cNvPr>
              <p:cNvSpPr/>
              <p:nvPr/>
            </p:nvSpPr>
            <p:spPr>
              <a:xfrm>
                <a:off x="5136855" y="366843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93E51159-D194-B084-5B1E-2998DD570F73}"/>
                  </a:ext>
                </a:extLst>
              </p:cNvPr>
              <p:cNvSpPr/>
              <p:nvPr/>
            </p:nvSpPr>
            <p:spPr>
              <a:xfrm>
                <a:off x="4977631" y="366843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5FE24151-51AF-68DC-E0A3-EAED122FBFC0}"/>
                  </a:ext>
                </a:extLst>
              </p:cNvPr>
              <p:cNvSpPr/>
              <p:nvPr/>
            </p:nvSpPr>
            <p:spPr>
              <a:xfrm>
                <a:off x="4868449" y="366843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16BC0BF7-5178-21EE-4B71-1ADAFA65CF60}"/>
                  </a:ext>
                </a:extLst>
              </p:cNvPr>
              <p:cNvSpPr/>
              <p:nvPr/>
            </p:nvSpPr>
            <p:spPr>
              <a:xfrm>
                <a:off x="3799374" y="32180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72445043-B68E-B371-8D01-F38F9E8C4BDF}"/>
                  </a:ext>
                </a:extLst>
              </p:cNvPr>
              <p:cNvSpPr/>
              <p:nvPr/>
            </p:nvSpPr>
            <p:spPr>
              <a:xfrm>
                <a:off x="3258013" y="307703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3E600A32-0DC2-23B4-7D1A-5F794211AD01}"/>
                  </a:ext>
                </a:extLst>
              </p:cNvPr>
              <p:cNvSpPr/>
              <p:nvPr/>
            </p:nvSpPr>
            <p:spPr>
              <a:xfrm>
                <a:off x="3194323" y="289506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AE7BE88D-6262-5B0F-83BF-D664BE2456C2}"/>
                  </a:ext>
                </a:extLst>
              </p:cNvPr>
              <p:cNvSpPr/>
              <p:nvPr/>
            </p:nvSpPr>
            <p:spPr>
              <a:xfrm>
                <a:off x="2698455" y="27676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82A24A22-18C1-6B65-0468-9D4903083E53}"/>
                  </a:ext>
                </a:extLst>
              </p:cNvPr>
              <p:cNvSpPr/>
              <p:nvPr/>
            </p:nvSpPr>
            <p:spPr>
              <a:xfrm>
                <a:off x="2648413" y="271764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6E7975AE-D0A5-BFDD-0729-911F857DBFEB}"/>
                  </a:ext>
                </a:extLst>
              </p:cNvPr>
              <p:cNvSpPr/>
              <p:nvPr/>
            </p:nvSpPr>
            <p:spPr>
              <a:xfrm>
                <a:off x="2420950" y="271764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E9E9693F-50B1-BC12-038A-5B7B9C56E0A0}"/>
                  </a:ext>
                </a:extLst>
              </p:cNvPr>
              <p:cNvSpPr/>
              <p:nvPr/>
            </p:nvSpPr>
            <p:spPr>
              <a:xfrm>
                <a:off x="2188938" y="255841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DD82FBD2-CBE4-21EB-A5D9-41D17D77BEBE}"/>
                  </a:ext>
                </a:extLst>
              </p:cNvPr>
              <p:cNvSpPr/>
              <p:nvPr/>
            </p:nvSpPr>
            <p:spPr>
              <a:xfrm>
                <a:off x="2143445" y="239919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905D056B-C7EE-8E2E-8C0E-E6E5F4C90C08}"/>
                  </a:ext>
                </a:extLst>
              </p:cNvPr>
              <p:cNvSpPr/>
              <p:nvPr/>
            </p:nvSpPr>
            <p:spPr>
              <a:xfrm>
                <a:off x="2143445" y="221267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963F5614-494F-72EA-94B5-09C77BB2A60E}"/>
                  </a:ext>
                </a:extLst>
              </p:cNvPr>
              <p:cNvSpPr/>
              <p:nvPr/>
            </p:nvSpPr>
            <p:spPr>
              <a:xfrm>
                <a:off x="2129797" y="207619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A74107F9-6852-790D-E188-D7071E5D470C}"/>
                  </a:ext>
                </a:extLst>
              </p:cNvPr>
              <p:cNvSpPr/>
              <p:nvPr/>
            </p:nvSpPr>
            <p:spPr>
              <a:xfrm>
                <a:off x="2070656" y="186238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C8B8D172-BBB2-355C-AB9A-043C5F741432}"/>
                  </a:ext>
                </a:extLst>
              </p:cNvPr>
              <p:cNvSpPr/>
              <p:nvPr/>
            </p:nvSpPr>
            <p:spPr>
              <a:xfrm>
                <a:off x="1988769" y="177594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7911D374-3651-F87E-EAFD-C486F1468047}"/>
                  </a:ext>
                </a:extLst>
              </p:cNvPr>
              <p:cNvSpPr/>
              <p:nvPr/>
            </p:nvSpPr>
            <p:spPr>
              <a:xfrm>
                <a:off x="1870489" y="177594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020F52C8-0757-6352-01DE-CAE7766CDD7C}"/>
                </a:ext>
              </a:extLst>
            </p:cNvPr>
            <p:cNvSpPr/>
            <p:nvPr/>
          </p:nvSpPr>
          <p:spPr>
            <a:xfrm>
              <a:off x="1625278" y="1824104"/>
              <a:ext cx="4963987" cy="2952479"/>
            </a:xfrm>
            <a:custGeom>
              <a:avLst/>
              <a:gdLst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60350 w 2178050"/>
                <a:gd name="connsiteY21" fmla="*/ 469900 h 2270125"/>
                <a:gd name="connsiteX22" fmla="*/ 234950 w 2178050"/>
                <a:gd name="connsiteY22" fmla="*/ 438150 h 2270125"/>
                <a:gd name="connsiteX23" fmla="*/ 234950 w 2178050"/>
                <a:gd name="connsiteY23" fmla="*/ 152400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60350 w 2178050"/>
                <a:gd name="connsiteY21" fmla="*/ 469900 h 2270125"/>
                <a:gd name="connsiteX22" fmla="*/ 234950 w 2178050"/>
                <a:gd name="connsiteY22" fmla="*/ 438150 h 2270125"/>
                <a:gd name="connsiteX23" fmla="*/ 222250 w 2178050"/>
                <a:gd name="connsiteY23" fmla="*/ 16192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60350 w 2178050"/>
                <a:gd name="connsiteY21" fmla="*/ 469900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8150 w 2178050"/>
                <a:gd name="connsiteY15" fmla="*/ 1365250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8150 w 2178050"/>
                <a:gd name="connsiteY15" fmla="*/ 1365250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8150 w 2178050"/>
                <a:gd name="connsiteY15" fmla="*/ 1365250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6154 w 2178050"/>
                <a:gd name="connsiteY15" fmla="*/ 135825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7546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6154 w 2178050"/>
                <a:gd name="connsiteY15" fmla="*/ 135825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8050" h="2270125">
                  <a:moveTo>
                    <a:pt x="2178050" y="2270125"/>
                  </a:moveTo>
                  <a:lnTo>
                    <a:pt x="2178050" y="2079625"/>
                  </a:lnTo>
                  <a:lnTo>
                    <a:pt x="1457325" y="2079625"/>
                  </a:lnTo>
                  <a:lnTo>
                    <a:pt x="1457325" y="1981200"/>
                  </a:lnTo>
                  <a:lnTo>
                    <a:pt x="1193800" y="1981200"/>
                  </a:lnTo>
                  <a:lnTo>
                    <a:pt x="1193800" y="1860550"/>
                  </a:lnTo>
                  <a:lnTo>
                    <a:pt x="1193800" y="1867546"/>
                  </a:lnTo>
                  <a:lnTo>
                    <a:pt x="1174750" y="1863725"/>
                  </a:lnTo>
                  <a:cubicBezTo>
                    <a:pt x="1176867" y="1829858"/>
                    <a:pt x="1172633" y="1789642"/>
                    <a:pt x="1171575" y="1752600"/>
                  </a:cubicBezTo>
                  <a:lnTo>
                    <a:pt x="622300" y="1752600"/>
                  </a:lnTo>
                  <a:lnTo>
                    <a:pt x="622300" y="1704975"/>
                  </a:lnTo>
                  <a:lnTo>
                    <a:pt x="495300" y="1704975"/>
                  </a:lnTo>
                  <a:lnTo>
                    <a:pt x="495300" y="1416050"/>
                  </a:lnTo>
                  <a:lnTo>
                    <a:pt x="454025" y="1416050"/>
                  </a:lnTo>
                  <a:lnTo>
                    <a:pt x="454025" y="1362075"/>
                  </a:lnTo>
                  <a:lnTo>
                    <a:pt x="436154" y="1358255"/>
                  </a:lnTo>
                  <a:lnTo>
                    <a:pt x="422275" y="1317625"/>
                  </a:lnTo>
                  <a:lnTo>
                    <a:pt x="276225" y="1317625"/>
                  </a:lnTo>
                  <a:lnTo>
                    <a:pt x="273050" y="1289050"/>
                  </a:lnTo>
                  <a:lnTo>
                    <a:pt x="260350" y="1254125"/>
                  </a:lnTo>
                  <a:lnTo>
                    <a:pt x="260350" y="1254125"/>
                  </a:lnTo>
                  <a:lnTo>
                    <a:pt x="250825" y="479425"/>
                  </a:lnTo>
                  <a:lnTo>
                    <a:pt x="234950" y="438150"/>
                  </a:lnTo>
                  <a:lnTo>
                    <a:pt x="212725" y="180975"/>
                  </a:lnTo>
                  <a:lnTo>
                    <a:pt x="193675" y="117475"/>
                  </a:lnTo>
                  <a:lnTo>
                    <a:pt x="193675" y="117475"/>
                  </a:lnTo>
                  <a:lnTo>
                    <a:pt x="139700" y="92075"/>
                  </a:lnTo>
                  <a:lnTo>
                    <a:pt x="139700" y="63500"/>
                  </a:lnTo>
                  <a:lnTo>
                    <a:pt x="85725" y="63500"/>
                  </a:lnTo>
                  <a:lnTo>
                    <a:pt x="85725" y="31750"/>
                  </a:lnTo>
                  <a:lnTo>
                    <a:pt x="53975" y="31750"/>
                  </a:lnTo>
                  <a:lnTo>
                    <a:pt x="5397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B006BFF6-5F42-3DE9-9BF4-5A8606B3006B}"/>
                </a:ext>
              </a:extLst>
            </p:cNvPr>
            <p:cNvGrpSpPr/>
            <p:nvPr/>
          </p:nvGrpSpPr>
          <p:grpSpPr>
            <a:xfrm>
              <a:off x="1589612" y="1778158"/>
              <a:ext cx="3996181" cy="2799728"/>
              <a:chOff x="1589612" y="1778158"/>
              <a:chExt cx="3996181" cy="2799728"/>
            </a:xfrm>
          </p:grpSpPr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40191F1A-DF87-CFA8-53FB-FDE756D17768}"/>
                  </a:ext>
                </a:extLst>
              </p:cNvPr>
              <p:cNvSpPr/>
              <p:nvPr/>
            </p:nvSpPr>
            <p:spPr>
              <a:xfrm>
                <a:off x="5492871" y="448496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1CFFB496-0364-FD4A-3B51-EEF67A6AFF18}"/>
                  </a:ext>
                </a:extLst>
              </p:cNvPr>
              <p:cNvSpPr/>
              <p:nvPr/>
            </p:nvSpPr>
            <p:spPr>
              <a:xfrm>
                <a:off x="4824130" y="435303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EBFCC095-99E0-43E4-0B91-3547E5860766}"/>
                  </a:ext>
                </a:extLst>
              </p:cNvPr>
              <p:cNvSpPr/>
              <p:nvPr/>
            </p:nvSpPr>
            <p:spPr>
              <a:xfrm>
                <a:off x="3718662" y="40573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002A5174-5011-869D-E7FD-4A1DC6A84BFF}"/>
                  </a:ext>
                </a:extLst>
              </p:cNvPr>
              <p:cNvSpPr/>
              <p:nvPr/>
            </p:nvSpPr>
            <p:spPr>
              <a:xfrm>
                <a:off x="3177300" y="40573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EBACDC98-5040-6AE3-B2F6-782C20C84059}"/>
                  </a:ext>
                </a:extLst>
              </p:cNvPr>
              <p:cNvSpPr/>
              <p:nvPr/>
            </p:nvSpPr>
            <p:spPr>
              <a:xfrm>
                <a:off x="2713277" y="394815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B5F130D4-9720-F81F-6A63-6AB863E7512C}"/>
                  </a:ext>
                </a:extLst>
              </p:cNvPr>
              <p:cNvSpPr/>
              <p:nvPr/>
            </p:nvSpPr>
            <p:spPr>
              <a:xfrm>
                <a:off x="2695080" y="378437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1259105E-F34E-7C4E-B306-126E73829009}"/>
                  </a:ext>
                </a:extLst>
              </p:cNvPr>
              <p:cNvSpPr/>
              <p:nvPr/>
            </p:nvSpPr>
            <p:spPr>
              <a:xfrm>
                <a:off x="2544955" y="350687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0F3FED10-159B-9951-AC1C-3439B2DD275B}"/>
                  </a:ext>
                </a:extLst>
              </p:cNvPr>
              <p:cNvSpPr/>
              <p:nvPr/>
            </p:nvSpPr>
            <p:spPr>
              <a:xfrm>
                <a:off x="2162818" y="324756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D0257E95-E7FD-BA74-08DE-902633D54D5F}"/>
                  </a:ext>
                </a:extLst>
              </p:cNvPr>
              <p:cNvSpPr/>
              <p:nvPr/>
            </p:nvSpPr>
            <p:spPr>
              <a:xfrm>
                <a:off x="2149170" y="280628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8948480F-75C3-19F9-D005-32C5C8F8D83C}"/>
                  </a:ext>
                </a:extLst>
              </p:cNvPr>
              <p:cNvSpPr/>
              <p:nvPr/>
            </p:nvSpPr>
            <p:spPr>
              <a:xfrm>
                <a:off x="2140071" y="248329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C1C7DD0E-6BE8-F73A-0BBB-2DEDA00BFE93}"/>
                  </a:ext>
                </a:extLst>
              </p:cNvPr>
              <p:cNvSpPr/>
              <p:nvPr/>
            </p:nvSpPr>
            <p:spPr>
              <a:xfrm>
                <a:off x="2135522" y="23877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EC6CE64D-A5A5-2CB3-F92E-BA99C9AB7842}"/>
                  </a:ext>
                </a:extLst>
              </p:cNvPr>
              <p:cNvSpPr/>
              <p:nvPr/>
            </p:nvSpPr>
            <p:spPr>
              <a:xfrm>
                <a:off x="2085480" y="225128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083344A3-EFA5-FEAE-B2C7-D1D91907D965}"/>
                  </a:ext>
                </a:extLst>
              </p:cNvPr>
              <p:cNvSpPr/>
              <p:nvPr/>
            </p:nvSpPr>
            <p:spPr>
              <a:xfrm>
                <a:off x="2085480" y="216484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3AF033F2-4AD4-CB07-E103-DE0F6D2007FE}"/>
                  </a:ext>
                </a:extLst>
              </p:cNvPr>
              <p:cNvSpPr/>
              <p:nvPr/>
            </p:nvSpPr>
            <p:spPr>
              <a:xfrm>
                <a:off x="1989946" y="191008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A24E750-BCE2-D9AD-6DA8-7FF5C939DC0F}"/>
                  </a:ext>
                </a:extLst>
              </p:cNvPr>
              <p:cNvSpPr/>
              <p:nvPr/>
            </p:nvSpPr>
            <p:spPr>
              <a:xfrm>
                <a:off x="1930806" y="190553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A4776EDA-8C16-E3BD-9A0E-3B42B68770DD}"/>
                  </a:ext>
                </a:extLst>
              </p:cNvPr>
              <p:cNvSpPr/>
              <p:nvPr/>
            </p:nvSpPr>
            <p:spPr>
              <a:xfrm>
                <a:off x="1903510" y="190553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895D7A54-6C64-C97A-F2A7-9C94CB12D235}"/>
                  </a:ext>
                </a:extLst>
              </p:cNvPr>
              <p:cNvSpPr/>
              <p:nvPr/>
            </p:nvSpPr>
            <p:spPr>
              <a:xfrm>
                <a:off x="1589612" y="17781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66" name="Group 765">
            <a:extLst>
              <a:ext uri="{FF2B5EF4-FFF2-40B4-BE49-F238E27FC236}">
                <a16:creationId xmlns:a16="http://schemas.microsoft.com/office/drawing/2014/main" id="{1F6CC7A2-2D41-2C4F-6774-B37069B09FD9}"/>
              </a:ext>
            </a:extLst>
          </p:cNvPr>
          <p:cNvGrpSpPr/>
          <p:nvPr/>
        </p:nvGrpSpPr>
        <p:grpSpPr>
          <a:xfrm>
            <a:off x="142068" y="2032066"/>
            <a:ext cx="3732637" cy="2763888"/>
            <a:chOff x="-37842" y="1693952"/>
            <a:chExt cx="10782041" cy="4195716"/>
          </a:xfrm>
        </p:grpSpPr>
        <p:grpSp>
          <p:nvGrpSpPr>
            <p:cNvPr id="767" name="Group 766">
              <a:extLst>
                <a:ext uri="{FF2B5EF4-FFF2-40B4-BE49-F238E27FC236}">
                  <a16:creationId xmlns:a16="http://schemas.microsoft.com/office/drawing/2014/main" id="{50B89F24-CA0A-C17C-BB4F-E230BC43FD27}"/>
                </a:ext>
              </a:extLst>
            </p:cNvPr>
            <p:cNvGrpSpPr/>
            <p:nvPr/>
          </p:nvGrpSpPr>
          <p:grpSpPr>
            <a:xfrm>
              <a:off x="1868345" y="1763804"/>
              <a:ext cx="8495777" cy="2823288"/>
              <a:chOff x="1868345" y="1763804"/>
              <a:chExt cx="8495777" cy="2823288"/>
            </a:xfrm>
          </p:grpSpPr>
          <p:sp>
            <p:nvSpPr>
              <p:cNvPr id="843" name="Oval 842">
                <a:extLst>
                  <a:ext uri="{FF2B5EF4-FFF2-40B4-BE49-F238E27FC236}">
                    <a16:creationId xmlns:a16="http://schemas.microsoft.com/office/drawing/2014/main" id="{90F3D04D-2BEC-57C5-A400-D421991CD73B}"/>
                  </a:ext>
                </a:extLst>
              </p:cNvPr>
              <p:cNvSpPr/>
              <p:nvPr/>
            </p:nvSpPr>
            <p:spPr>
              <a:xfrm>
                <a:off x="10271200" y="44941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44" name="Oval 843">
                <a:extLst>
                  <a:ext uri="{FF2B5EF4-FFF2-40B4-BE49-F238E27FC236}">
                    <a16:creationId xmlns:a16="http://schemas.microsoft.com/office/drawing/2014/main" id="{2A068F92-41F5-8D8B-3BDE-EAFA9F60D1FB}"/>
                  </a:ext>
                </a:extLst>
              </p:cNvPr>
              <p:cNvSpPr/>
              <p:nvPr/>
            </p:nvSpPr>
            <p:spPr>
              <a:xfrm>
                <a:off x="9254131" y="44941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45" name="Oval 844">
                <a:extLst>
                  <a:ext uri="{FF2B5EF4-FFF2-40B4-BE49-F238E27FC236}">
                    <a16:creationId xmlns:a16="http://schemas.microsoft.com/office/drawing/2014/main" id="{33A0B1C8-C524-2415-1DEA-DAFB62C8F72A}"/>
                  </a:ext>
                </a:extLst>
              </p:cNvPr>
              <p:cNvSpPr/>
              <p:nvPr/>
            </p:nvSpPr>
            <p:spPr>
              <a:xfrm>
                <a:off x="7621044" y="41155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46" name="Oval 845">
                <a:extLst>
                  <a:ext uri="{FF2B5EF4-FFF2-40B4-BE49-F238E27FC236}">
                    <a16:creationId xmlns:a16="http://schemas.microsoft.com/office/drawing/2014/main" id="{9252FCC9-91FA-CD3E-D971-3C636487460A}"/>
                  </a:ext>
                </a:extLst>
              </p:cNvPr>
              <p:cNvSpPr/>
              <p:nvPr/>
            </p:nvSpPr>
            <p:spPr>
              <a:xfrm>
                <a:off x="7114114" y="41155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E206BD1B-64B9-5927-C1D9-50B65BE95053}"/>
                  </a:ext>
                </a:extLst>
              </p:cNvPr>
              <p:cNvSpPr/>
              <p:nvPr/>
            </p:nvSpPr>
            <p:spPr>
              <a:xfrm>
                <a:off x="5991166" y="402895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48" name="Oval 847">
                <a:extLst>
                  <a:ext uri="{FF2B5EF4-FFF2-40B4-BE49-F238E27FC236}">
                    <a16:creationId xmlns:a16="http://schemas.microsoft.com/office/drawing/2014/main" id="{3EDFC6BD-88BA-4ACD-4578-BA358F0B0ABA}"/>
                  </a:ext>
                </a:extLst>
              </p:cNvPr>
              <p:cNvSpPr/>
              <p:nvPr/>
            </p:nvSpPr>
            <p:spPr>
              <a:xfrm>
                <a:off x="5541987" y="402895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49" name="Oval 848">
                <a:extLst>
                  <a:ext uri="{FF2B5EF4-FFF2-40B4-BE49-F238E27FC236}">
                    <a16:creationId xmlns:a16="http://schemas.microsoft.com/office/drawing/2014/main" id="{E97B2492-3790-51C9-AA2B-02071967679A}"/>
                  </a:ext>
                </a:extLst>
              </p:cNvPr>
              <p:cNvSpPr/>
              <p:nvPr/>
            </p:nvSpPr>
            <p:spPr>
              <a:xfrm>
                <a:off x="5137725" y="39647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0" name="Oval 849">
                <a:extLst>
                  <a:ext uri="{FF2B5EF4-FFF2-40B4-BE49-F238E27FC236}">
                    <a16:creationId xmlns:a16="http://schemas.microsoft.com/office/drawing/2014/main" id="{2C766919-D8D9-79F2-35DD-9C11BF1FF55E}"/>
                  </a:ext>
                </a:extLst>
              </p:cNvPr>
              <p:cNvSpPr/>
              <p:nvPr/>
            </p:nvSpPr>
            <p:spPr>
              <a:xfrm>
                <a:off x="4974095" y="39647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1" name="Oval 850">
                <a:extLst>
                  <a:ext uri="{FF2B5EF4-FFF2-40B4-BE49-F238E27FC236}">
                    <a16:creationId xmlns:a16="http://schemas.microsoft.com/office/drawing/2014/main" id="{E348D42B-44CC-0CDE-5AFD-2FCC03EB9313}"/>
                  </a:ext>
                </a:extLst>
              </p:cNvPr>
              <p:cNvSpPr/>
              <p:nvPr/>
            </p:nvSpPr>
            <p:spPr>
              <a:xfrm>
                <a:off x="4871426" y="39647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2" name="Oval 851">
                <a:extLst>
                  <a:ext uri="{FF2B5EF4-FFF2-40B4-BE49-F238E27FC236}">
                    <a16:creationId xmlns:a16="http://schemas.microsoft.com/office/drawing/2014/main" id="{C27A68D1-16D5-0839-D08F-4F0614D54300}"/>
                  </a:ext>
                </a:extLst>
              </p:cNvPr>
              <p:cNvSpPr/>
              <p:nvPr/>
            </p:nvSpPr>
            <p:spPr>
              <a:xfrm>
                <a:off x="3809438" y="356693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3" name="Oval 852">
                <a:extLst>
                  <a:ext uri="{FF2B5EF4-FFF2-40B4-BE49-F238E27FC236}">
                    <a16:creationId xmlns:a16="http://schemas.microsoft.com/office/drawing/2014/main" id="{1258708A-E771-FC44-DE97-9D6BD1E732A3}"/>
                  </a:ext>
                </a:extLst>
              </p:cNvPr>
              <p:cNvSpPr/>
              <p:nvPr/>
            </p:nvSpPr>
            <p:spPr>
              <a:xfrm>
                <a:off x="3793396" y="356693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4" name="Oval 853">
                <a:extLst>
                  <a:ext uri="{FF2B5EF4-FFF2-40B4-BE49-F238E27FC236}">
                    <a16:creationId xmlns:a16="http://schemas.microsoft.com/office/drawing/2014/main" id="{D7AE8455-37AF-23AD-BC17-AE12BF847202}"/>
                  </a:ext>
                </a:extLst>
              </p:cNvPr>
              <p:cNvSpPr/>
              <p:nvPr/>
            </p:nvSpPr>
            <p:spPr>
              <a:xfrm>
                <a:off x="3254381" y="347389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5" name="Oval 854">
                <a:extLst>
                  <a:ext uri="{FF2B5EF4-FFF2-40B4-BE49-F238E27FC236}">
                    <a16:creationId xmlns:a16="http://schemas.microsoft.com/office/drawing/2014/main" id="{D30FDE67-A6EC-EBE4-215F-28B65032BC6D}"/>
                  </a:ext>
                </a:extLst>
              </p:cNvPr>
              <p:cNvSpPr/>
              <p:nvPr/>
            </p:nvSpPr>
            <p:spPr>
              <a:xfrm>
                <a:off x="3238339" y="347389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6" name="Oval 855">
                <a:extLst>
                  <a:ext uri="{FF2B5EF4-FFF2-40B4-BE49-F238E27FC236}">
                    <a16:creationId xmlns:a16="http://schemas.microsoft.com/office/drawing/2014/main" id="{44A17518-4BF5-2B69-2EBC-189B4BFA78A8}"/>
                  </a:ext>
                </a:extLst>
              </p:cNvPr>
              <p:cNvSpPr/>
              <p:nvPr/>
            </p:nvSpPr>
            <p:spPr>
              <a:xfrm>
                <a:off x="3183796" y="333272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7" name="Oval 856">
                <a:extLst>
                  <a:ext uri="{FF2B5EF4-FFF2-40B4-BE49-F238E27FC236}">
                    <a16:creationId xmlns:a16="http://schemas.microsoft.com/office/drawing/2014/main" id="{105FE7F2-2C30-1FCF-527E-B6BCC35DAB13}"/>
                  </a:ext>
                </a:extLst>
              </p:cNvPr>
              <p:cNvSpPr/>
              <p:nvPr/>
            </p:nvSpPr>
            <p:spPr>
              <a:xfrm>
                <a:off x="2683283" y="316909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8" name="Oval 857">
                <a:extLst>
                  <a:ext uri="{FF2B5EF4-FFF2-40B4-BE49-F238E27FC236}">
                    <a16:creationId xmlns:a16="http://schemas.microsoft.com/office/drawing/2014/main" id="{8E49A65B-3554-508D-F72B-08F72165EA35}"/>
                  </a:ext>
                </a:extLst>
              </p:cNvPr>
              <p:cNvSpPr/>
              <p:nvPr/>
            </p:nvSpPr>
            <p:spPr>
              <a:xfrm>
                <a:off x="2680075" y="312417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59" name="Oval 858">
                <a:extLst>
                  <a:ext uri="{FF2B5EF4-FFF2-40B4-BE49-F238E27FC236}">
                    <a16:creationId xmlns:a16="http://schemas.microsoft.com/office/drawing/2014/main" id="{14091BCC-677B-FB96-0F4B-EC7D60AD22B4}"/>
                  </a:ext>
                </a:extLst>
              </p:cNvPr>
              <p:cNvSpPr/>
              <p:nvPr/>
            </p:nvSpPr>
            <p:spPr>
              <a:xfrm>
                <a:off x="2651199" y="303113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0" name="Oval 859">
                <a:extLst>
                  <a:ext uri="{FF2B5EF4-FFF2-40B4-BE49-F238E27FC236}">
                    <a16:creationId xmlns:a16="http://schemas.microsoft.com/office/drawing/2014/main" id="{3E37C8F3-07BC-9461-CDC1-A4B08D19EA3A}"/>
                  </a:ext>
                </a:extLst>
              </p:cNvPr>
              <p:cNvSpPr/>
              <p:nvPr/>
            </p:nvSpPr>
            <p:spPr>
              <a:xfrm>
                <a:off x="2407359" y="298621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1" name="Oval 860">
                <a:extLst>
                  <a:ext uri="{FF2B5EF4-FFF2-40B4-BE49-F238E27FC236}">
                    <a16:creationId xmlns:a16="http://schemas.microsoft.com/office/drawing/2014/main" id="{BC3CC314-C33A-BD48-BA07-9BBDEC428EE3}"/>
                  </a:ext>
                </a:extLst>
              </p:cNvPr>
              <p:cNvSpPr/>
              <p:nvPr/>
            </p:nvSpPr>
            <p:spPr>
              <a:xfrm>
                <a:off x="2185978" y="279370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2" name="Oval 861">
                <a:extLst>
                  <a:ext uri="{FF2B5EF4-FFF2-40B4-BE49-F238E27FC236}">
                    <a16:creationId xmlns:a16="http://schemas.microsoft.com/office/drawing/2014/main" id="{AF0EB8B0-96DF-B26A-1F3A-7E37104400DF}"/>
                  </a:ext>
                </a:extLst>
              </p:cNvPr>
              <p:cNvSpPr/>
              <p:nvPr/>
            </p:nvSpPr>
            <p:spPr>
              <a:xfrm>
                <a:off x="2144269" y="26782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3" name="Oval 862">
                <a:extLst>
                  <a:ext uri="{FF2B5EF4-FFF2-40B4-BE49-F238E27FC236}">
                    <a16:creationId xmlns:a16="http://schemas.microsoft.com/office/drawing/2014/main" id="{561E3279-D0D6-1382-A2A1-D8CBAF8026DE}"/>
                  </a:ext>
                </a:extLst>
              </p:cNvPr>
              <p:cNvSpPr/>
              <p:nvPr/>
            </p:nvSpPr>
            <p:spPr>
              <a:xfrm>
                <a:off x="2150686" y="24921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4" name="Oval 863">
                <a:extLst>
                  <a:ext uri="{FF2B5EF4-FFF2-40B4-BE49-F238E27FC236}">
                    <a16:creationId xmlns:a16="http://schemas.microsoft.com/office/drawing/2014/main" id="{D61A46E8-8FD3-8A9B-CCDE-703565185C2E}"/>
                  </a:ext>
                </a:extLst>
              </p:cNvPr>
              <p:cNvSpPr/>
              <p:nvPr/>
            </p:nvSpPr>
            <p:spPr>
              <a:xfrm>
                <a:off x="2150686" y="232527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5" name="Oval 864">
                <a:extLst>
                  <a:ext uri="{FF2B5EF4-FFF2-40B4-BE49-F238E27FC236}">
                    <a16:creationId xmlns:a16="http://schemas.microsoft.com/office/drawing/2014/main" id="{E3C8FFBF-08B8-3F87-A0E7-A2AB9C6654CC}"/>
                  </a:ext>
                </a:extLst>
              </p:cNvPr>
              <p:cNvSpPr/>
              <p:nvPr/>
            </p:nvSpPr>
            <p:spPr>
              <a:xfrm>
                <a:off x="2134644" y="214239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6" name="Oval 865">
                <a:extLst>
                  <a:ext uri="{FF2B5EF4-FFF2-40B4-BE49-F238E27FC236}">
                    <a16:creationId xmlns:a16="http://schemas.microsoft.com/office/drawing/2014/main" id="{A5D7DA0A-FAD6-3BCA-B5C9-E5AE3D86819C}"/>
                  </a:ext>
                </a:extLst>
              </p:cNvPr>
              <p:cNvSpPr/>
              <p:nvPr/>
            </p:nvSpPr>
            <p:spPr>
              <a:xfrm>
                <a:off x="2112185" y="19916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7" name="Oval 866">
                <a:extLst>
                  <a:ext uri="{FF2B5EF4-FFF2-40B4-BE49-F238E27FC236}">
                    <a16:creationId xmlns:a16="http://schemas.microsoft.com/office/drawing/2014/main" id="{D9D7A471-9D79-57CB-1AB9-13034F17B879}"/>
                  </a:ext>
                </a:extLst>
              </p:cNvPr>
              <p:cNvSpPr/>
              <p:nvPr/>
            </p:nvSpPr>
            <p:spPr>
              <a:xfrm>
                <a:off x="2096143" y="19306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8" name="Oval 867">
                <a:extLst>
                  <a:ext uri="{FF2B5EF4-FFF2-40B4-BE49-F238E27FC236}">
                    <a16:creationId xmlns:a16="http://schemas.microsoft.com/office/drawing/2014/main" id="{A99F3D09-FC95-5C49-20C4-4339AFFB9C5F}"/>
                  </a:ext>
                </a:extLst>
              </p:cNvPr>
              <p:cNvSpPr/>
              <p:nvPr/>
            </p:nvSpPr>
            <p:spPr>
              <a:xfrm>
                <a:off x="2083309" y="186326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69" name="Oval 868">
                <a:extLst>
                  <a:ext uri="{FF2B5EF4-FFF2-40B4-BE49-F238E27FC236}">
                    <a16:creationId xmlns:a16="http://schemas.microsoft.com/office/drawing/2014/main" id="{C0913D85-DA91-29DE-96C1-2F776183CE40}"/>
                  </a:ext>
                </a:extLst>
              </p:cNvPr>
              <p:cNvSpPr/>
              <p:nvPr/>
            </p:nvSpPr>
            <p:spPr>
              <a:xfrm>
                <a:off x="1983848" y="17638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70" name="Oval 869">
                <a:extLst>
                  <a:ext uri="{FF2B5EF4-FFF2-40B4-BE49-F238E27FC236}">
                    <a16:creationId xmlns:a16="http://schemas.microsoft.com/office/drawing/2014/main" id="{69A70225-4FB4-3E0D-0909-1F669536F579}"/>
                  </a:ext>
                </a:extLst>
              </p:cNvPr>
              <p:cNvSpPr/>
              <p:nvPr/>
            </p:nvSpPr>
            <p:spPr>
              <a:xfrm>
                <a:off x="1868345" y="17638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2076D7A8-E657-D205-890D-FC43F99ECEB3}"/>
                </a:ext>
              </a:extLst>
            </p:cNvPr>
            <p:cNvSpPr/>
            <p:nvPr/>
          </p:nvSpPr>
          <p:spPr>
            <a:xfrm>
              <a:off x="1524000" y="1715489"/>
              <a:ext cx="9220199" cy="316131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69" name="TextBox 768">
              <a:extLst>
                <a:ext uri="{FF2B5EF4-FFF2-40B4-BE49-F238E27FC236}">
                  <a16:creationId xmlns:a16="http://schemas.microsoft.com/office/drawing/2014/main" id="{A83B7057-B85D-0178-5DC9-C931B33B59EB}"/>
                </a:ext>
              </a:extLst>
            </p:cNvPr>
            <p:cNvSpPr txBox="1"/>
            <p:nvPr/>
          </p:nvSpPr>
          <p:spPr>
            <a:xfrm>
              <a:off x="907078" y="1693952"/>
              <a:ext cx="486195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770" name="TextBox 769">
              <a:extLst>
                <a:ext uri="{FF2B5EF4-FFF2-40B4-BE49-F238E27FC236}">
                  <a16:creationId xmlns:a16="http://schemas.microsoft.com/office/drawing/2014/main" id="{745857BB-9B52-CC55-8FD2-8EE05B0C819E}"/>
                </a:ext>
              </a:extLst>
            </p:cNvPr>
            <p:cNvSpPr txBox="1"/>
            <p:nvPr/>
          </p:nvSpPr>
          <p:spPr>
            <a:xfrm>
              <a:off x="1069142" y="2290185"/>
              <a:ext cx="324131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771" name="TextBox 770">
              <a:extLst>
                <a:ext uri="{FF2B5EF4-FFF2-40B4-BE49-F238E27FC236}">
                  <a16:creationId xmlns:a16="http://schemas.microsoft.com/office/drawing/2014/main" id="{806C7983-EF57-8C8D-780C-EE8E6F0F198A}"/>
                </a:ext>
              </a:extLst>
            </p:cNvPr>
            <p:cNvSpPr txBox="1"/>
            <p:nvPr/>
          </p:nvSpPr>
          <p:spPr>
            <a:xfrm>
              <a:off x="1069142" y="2890589"/>
              <a:ext cx="324131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772" name="TextBox 771">
              <a:extLst>
                <a:ext uri="{FF2B5EF4-FFF2-40B4-BE49-F238E27FC236}">
                  <a16:creationId xmlns:a16="http://schemas.microsoft.com/office/drawing/2014/main" id="{04A9B66F-1B41-AC39-F3C4-289B56491A84}"/>
                </a:ext>
              </a:extLst>
            </p:cNvPr>
            <p:cNvSpPr txBox="1"/>
            <p:nvPr/>
          </p:nvSpPr>
          <p:spPr>
            <a:xfrm>
              <a:off x="1069142" y="3486822"/>
              <a:ext cx="324131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773" name="TextBox 772">
              <a:extLst>
                <a:ext uri="{FF2B5EF4-FFF2-40B4-BE49-F238E27FC236}">
                  <a16:creationId xmlns:a16="http://schemas.microsoft.com/office/drawing/2014/main" id="{229EAFAE-ED71-6796-9999-52A91810C4F6}"/>
                </a:ext>
              </a:extLst>
            </p:cNvPr>
            <p:cNvSpPr txBox="1"/>
            <p:nvPr/>
          </p:nvSpPr>
          <p:spPr>
            <a:xfrm>
              <a:off x="1069142" y="4070550"/>
              <a:ext cx="324131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774" name="TextBox 773">
              <a:extLst>
                <a:ext uri="{FF2B5EF4-FFF2-40B4-BE49-F238E27FC236}">
                  <a16:creationId xmlns:a16="http://schemas.microsoft.com/office/drawing/2014/main" id="{DEC64DD7-A446-DDAB-EFE1-7D9A681D06A9}"/>
                </a:ext>
              </a:extLst>
            </p:cNvPr>
            <p:cNvSpPr txBox="1"/>
            <p:nvPr/>
          </p:nvSpPr>
          <p:spPr>
            <a:xfrm>
              <a:off x="1231209" y="4670951"/>
              <a:ext cx="162064" cy="186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775" name="Group 774">
              <a:extLst>
                <a:ext uri="{FF2B5EF4-FFF2-40B4-BE49-F238E27FC236}">
                  <a16:creationId xmlns:a16="http://schemas.microsoft.com/office/drawing/2014/main" id="{4BA13DB5-0F32-A866-FBB1-51842687C746}"/>
                </a:ext>
              </a:extLst>
            </p:cNvPr>
            <p:cNvGrpSpPr/>
            <p:nvPr/>
          </p:nvGrpSpPr>
          <p:grpSpPr>
            <a:xfrm>
              <a:off x="1436697" y="1810818"/>
              <a:ext cx="81830" cy="2976999"/>
              <a:chOff x="1015722" y="1810818"/>
              <a:chExt cx="121490" cy="2976999"/>
            </a:xfrm>
          </p:grpSpPr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FC48C2E7-ADA4-75F5-D9A8-8015BB134382}"/>
                  </a:ext>
                </a:extLst>
              </p:cNvPr>
              <p:cNvCxnSpPr/>
              <p:nvPr/>
            </p:nvCxnSpPr>
            <p:spPr>
              <a:xfrm>
                <a:off x="1015722" y="1810818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48BC7C36-F40A-B01F-C7B5-FA4F023A0AD6}"/>
                  </a:ext>
                </a:extLst>
              </p:cNvPr>
              <p:cNvCxnSpPr/>
              <p:nvPr/>
            </p:nvCxnSpPr>
            <p:spPr>
              <a:xfrm>
                <a:off x="1015722" y="2407051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31977E9A-C4F9-A3DF-8C9F-F57DEC3DA2DC}"/>
                  </a:ext>
                </a:extLst>
              </p:cNvPr>
              <p:cNvCxnSpPr/>
              <p:nvPr/>
            </p:nvCxnSpPr>
            <p:spPr>
              <a:xfrm>
                <a:off x="1015722" y="3007455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288FB15E-62D6-6FEB-F80C-8BF6FBCB92CA}"/>
                  </a:ext>
                </a:extLst>
              </p:cNvPr>
              <p:cNvCxnSpPr/>
              <p:nvPr/>
            </p:nvCxnSpPr>
            <p:spPr>
              <a:xfrm>
                <a:off x="1015722" y="3603688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E787C2DC-2D24-2AA0-D79C-3F63CC0560A6}"/>
                  </a:ext>
                </a:extLst>
              </p:cNvPr>
              <p:cNvCxnSpPr/>
              <p:nvPr/>
            </p:nvCxnSpPr>
            <p:spPr>
              <a:xfrm>
                <a:off x="1015722" y="4187413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47EA104A-C8EE-9290-FF0D-62BBD74E42BD}"/>
                  </a:ext>
                </a:extLst>
              </p:cNvPr>
              <p:cNvCxnSpPr/>
              <p:nvPr/>
            </p:nvCxnSpPr>
            <p:spPr>
              <a:xfrm>
                <a:off x="1015722" y="4787817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6" name="Group 775">
              <a:extLst>
                <a:ext uri="{FF2B5EF4-FFF2-40B4-BE49-F238E27FC236}">
                  <a16:creationId xmlns:a16="http://schemas.microsoft.com/office/drawing/2014/main" id="{5CD00443-1F67-4D17-489C-69890BFE0BC6}"/>
                </a:ext>
              </a:extLst>
            </p:cNvPr>
            <p:cNvGrpSpPr/>
            <p:nvPr/>
          </p:nvGrpSpPr>
          <p:grpSpPr>
            <a:xfrm>
              <a:off x="1547190" y="4870236"/>
              <a:ext cx="9184180" cy="275846"/>
              <a:chOff x="1547190" y="5188843"/>
              <a:chExt cx="9184180" cy="275846"/>
            </a:xfrm>
          </p:grpSpPr>
          <p:sp>
            <p:nvSpPr>
              <p:cNvPr id="823" name="TextBox 822">
                <a:extLst>
                  <a:ext uri="{FF2B5EF4-FFF2-40B4-BE49-F238E27FC236}">
                    <a16:creationId xmlns:a16="http://schemas.microsoft.com/office/drawing/2014/main" id="{0AAA2E38-4BBD-51B9-295D-BB89EEF244BE}"/>
                  </a:ext>
                </a:extLst>
              </p:cNvPr>
              <p:cNvSpPr txBox="1"/>
              <p:nvPr/>
            </p:nvSpPr>
            <p:spPr>
              <a:xfrm>
                <a:off x="1547190" y="5258845"/>
                <a:ext cx="174688" cy="205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169522D0-97DC-0721-665D-23D8CA7D08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99532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5" name="TextBox 824">
                <a:extLst>
                  <a:ext uri="{FF2B5EF4-FFF2-40B4-BE49-F238E27FC236}">
                    <a16:creationId xmlns:a16="http://schemas.microsoft.com/office/drawing/2014/main" id="{3BD5DDFA-9AA6-B6BC-B4A0-CA13369F4A14}"/>
                  </a:ext>
                </a:extLst>
              </p:cNvPr>
              <p:cNvSpPr txBox="1"/>
              <p:nvPr/>
            </p:nvSpPr>
            <p:spPr>
              <a:xfrm>
                <a:off x="3023360" y="5258845"/>
                <a:ext cx="174688" cy="205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3B8DA92E-BFD1-C857-74B2-24ADEAF988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075703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7" name="TextBox 826">
                <a:extLst>
                  <a:ext uri="{FF2B5EF4-FFF2-40B4-BE49-F238E27FC236}">
                    <a16:creationId xmlns:a16="http://schemas.microsoft.com/office/drawing/2014/main" id="{DB3DBECC-2B9D-C5B9-F8A6-8295D26A9B28}"/>
                  </a:ext>
                </a:extLst>
              </p:cNvPr>
              <p:cNvSpPr txBox="1"/>
              <p:nvPr/>
            </p:nvSpPr>
            <p:spPr>
              <a:xfrm>
                <a:off x="4433900" y="5258845"/>
                <a:ext cx="349370" cy="205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D22F4D7F-5539-6313-015D-45D40A5BEF5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73582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9" name="TextBox 828">
                <a:extLst>
                  <a:ext uri="{FF2B5EF4-FFF2-40B4-BE49-F238E27FC236}">
                    <a16:creationId xmlns:a16="http://schemas.microsoft.com/office/drawing/2014/main" id="{7CBB3D58-BB86-CDDB-F318-BCF79E8F4646}"/>
                  </a:ext>
                </a:extLst>
              </p:cNvPr>
              <p:cNvSpPr txBox="1"/>
              <p:nvPr/>
            </p:nvSpPr>
            <p:spPr>
              <a:xfrm>
                <a:off x="5917308" y="5258845"/>
                <a:ext cx="349370" cy="205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15</a:t>
                </a:r>
              </a:p>
            </p:txBody>
          </p: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4D414214-31C3-3E2F-F154-83931D753C1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56989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1" name="TextBox 830">
                <a:extLst>
                  <a:ext uri="{FF2B5EF4-FFF2-40B4-BE49-F238E27FC236}">
                    <a16:creationId xmlns:a16="http://schemas.microsoft.com/office/drawing/2014/main" id="{9558F5EE-EDFB-171F-1E69-F8191CA4FBE3}"/>
                  </a:ext>
                </a:extLst>
              </p:cNvPr>
              <p:cNvSpPr txBox="1"/>
              <p:nvPr/>
            </p:nvSpPr>
            <p:spPr>
              <a:xfrm>
                <a:off x="7407950" y="5258845"/>
                <a:ext cx="349370" cy="205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1ACC09F7-AE33-806E-1F8A-143D722CBE6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47633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3" name="TextBox 832">
                <a:extLst>
                  <a:ext uri="{FF2B5EF4-FFF2-40B4-BE49-F238E27FC236}">
                    <a16:creationId xmlns:a16="http://schemas.microsoft.com/office/drawing/2014/main" id="{E7507EED-DE11-0FAD-B988-654158B3E012}"/>
                  </a:ext>
                </a:extLst>
              </p:cNvPr>
              <p:cNvSpPr txBox="1"/>
              <p:nvPr/>
            </p:nvSpPr>
            <p:spPr>
              <a:xfrm>
                <a:off x="8891359" y="5258845"/>
                <a:ext cx="349370" cy="205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25</a:t>
                </a:r>
              </a:p>
            </p:txBody>
          </p:sp>
          <p:cxnSp>
            <p:nvCxnSpPr>
              <p:cNvPr id="834" name="Straight Connector 833">
                <a:extLst>
                  <a:ext uri="{FF2B5EF4-FFF2-40B4-BE49-F238E27FC236}">
                    <a16:creationId xmlns:a16="http://schemas.microsoft.com/office/drawing/2014/main" id="{75BD5E21-F694-D923-ED07-3732CB9B426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031040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AA906F28-08C8-26B0-7161-FDB5184B6BC3}"/>
                  </a:ext>
                </a:extLst>
              </p:cNvPr>
              <p:cNvSpPr txBox="1"/>
              <p:nvPr/>
            </p:nvSpPr>
            <p:spPr>
              <a:xfrm>
                <a:off x="10382000" y="5258845"/>
                <a:ext cx="349370" cy="205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7BE920AC-0110-2509-C0F5-358A90490B0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521683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7" name="Group 776">
              <a:extLst>
                <a:ext uri="{FF2B5EF4-FFF2-40B4-BE49-F238E27FC236}">
                  <a16:creationId xmlns:a16="http://schemas.microsoft.com/office/drawing/2014/main" id="{C8952D8F-69C9-B7CC-4C35-8BE06E92D9F0}"/>
                </a:ext>
              </a:extLst>
            </p:cNvPr>
            <p:cNvGrpSpPr/>
            <p:nvPr/>
          </p:nvGrpSpPr>
          <p:grpSpPr>
            <a:xfrm>
              <a:off x="-37842" y="5529440"/>
              <a:ext cx="10684605" cy="360228"/>
              <a:chOff x="181494" y="3258974"/>
              <a:chExt cx="4688091" cy="274310"/>
            </a:xfrm>
          </p:grpSpPr>
          <p:sp>
            <p:nvSpPr>
              <p:cNvPr id="806" name="TextBox 805">
                <a:extLst>
                  <a:ext uri="{FF2B5EF4-FFF2-40B4-BE49-F238E27FC236}">
                    <a16:creationId xmlns:a16="http://schemas.microsoft.com/office/drawing/2014/main" id="{B4636E9E-4AA5-B9F4-C7F3-158486F98DC5}"/>
                  </a:ext>
                </a:extLst>
              </p:cNvPr>
              <p:cNvSpPr txBox="1"/>
              <p:nvPr/>
            </p:nvSpPr>
            <p:spPr>
              <a:xfrm>
                <a:off x="813456" y="3258974"/>
                <a:ext cx="203662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103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102</a:t>
                </a:r>
              </a:p>
            </p:txBody>
          </p:sp>
          <p:sp>
            <p:nvSpPr>
              <p:cNvPr id="807" name="TextBox 806">
                <a:extLst>
                  <a:ext uri="{FF2B5EF4-FFF2-40B4-BE49-F238E27FC236}">
                    <a16:creationId xmlns:a16="http://schemas.microsoft.com/office/drawing/2014/main" id="{85A5A8A6-961C-8CC3-694B-EC65BD252C9D}"/>
                  </a:ext>
                </a:extLst>
              </p:cNvPr>
              <p:cNvSpPr txBox="1"/>
              <p:nvPr/>
            </p:nvSpPr>
            <p:spPr>
              <a:xfrm>
                <a:off x="181494" y="3258974"/>
                <a:ext cx="593463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Elacestrant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SOC</a:t>
                </a:r>
              </a:p>
            </p:txBody>
          </p:sp>
          <p:sp>
            <p:nvSpPr>
              <p:cNvPr id="808" name="TextBox 807">
                <a:extLst>
                  <a:ext uri="{FF2B5EF4-FFF2-40B4-BE49-F238E27FC236}">
                    <a16:creationId xmlns:a16="http://schemas.microsoft.com/office/drawing/2014/main" id="{B8AB122C-9800-F572-1473-1767AC41DD05}"/>
                  </a:ext>
                </a:extLst>
              </p:cNvPr>
              <p:cNvSpPr txBox="1"/>
              <p:nvPr/>
            </p:nvSpPr>
            <p:spPr>
              <a:xfrm>
                <a:off x="1088698" y="3258974"/>
                <a:ext cx="135774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34</a:t>
                </a:r>
              </a:p>
            </p:txBody>
          </p:sp>
          <p:sp>
            <p:nvSpPr>
              <p:cNvPr id="809" name="TextBox 808">
                <a:extLst>
                  <a:ext uri="{FF2B5EF4-FFF2-40B4-BE49-F238E27FC236}">
                    <a16:creationId xmlns:a16="http://schemas.microsoft.com/office/drawing/2014/main" id="{C6995796-3349-887B-3177-3C2340714E7D}"/>
                  </a:ext>
                </a:extLst>
              </p:cNvPr>
              <p:cNvSpPr txBox="1"/>
              <p:nvPr/>
            </p:nvSpPr>
            <p:spPr>
              <a:xfrm>
                <a:off x="1364924" y="3258974"/>
                <a:ext cx="135774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33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16</a:t>
                </a:r>
              </a:p>
            </p:txBody>
          </p:sp>
          <p:sp>
            <p:nvSpPr>
              <p:cNvPr id="810" name="TextBox 809">
                <a:extLst>
                  <a:ext uri="{FF2B5EF4-FFF2-40B4-BE49-F238E27FC236}">
                    <a16:creationId xmlns:a16="http://schemas.microsoft.com/office/drawing/2014/main" id="{DC8F7582-5F62-198C-7248-E53C89F749B7}"/>
                  </a:ext>
                </a:extLst>
              </p:cNvPr>
              <p:cNvSpPr txBox="1"/>
              <p:nvPr/>
            </p:nvSpPr>
            <p:spPr>
              <a:xfrm>
                <a:off x="1606224" y="3258974"/>
                <a:ext cx="135774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11</a:t>
                </a:r>
              </a:p>
            </p:txBody>
          </p:sp>
          <p:sp>
            <p:nvSpPr>
              <p:cNvPr id="811" name="TextBox 810">
                <a:extLst>
                  <a:ext uri="{FF2B5EF4-FFF2-40B4-BE49-F238E27FC236}">
                    <a16:creationId xmlns:a16="http://schemas.microsoft.com/office/drawing/2014/main" id="{C5A20811-EE55-9E97-7888-97B82E0073D3}"/>
                  </a:ext>
                </a:extLst>
              </p:cNvPr>
              <p:cNvSpPr txBox="1"/>
              <p:nvPr/>
            </p:nvSpPr>
            <p:spPr>
              <a:xfrm>
                <a:off x="1888799" y="3258974"/>
                <a:ext cx="135774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812" name="TextBox 811">
                <a:extLst>
                  <a:ext uri="{FF2B5EF4-FFF2-40B4-BE49-F238E27FC236}">
                    <a16:creationId xmlns:a16="http://schemas.microsoft.com/office/drawing/2014/main" id="{B5DEAC14-3BAF-463D-BEAB-290866EAFA4D}"/>
                  </a:ext>
                </a:extLst>
              </p:cNvPr>
              <p:cNvSpPr txBox="1"/>
              <p:nvPr/>
            </p:nvSpPr>
            <p:spPr>
              <a:xfrm>
                <a:off x="2130100" y="3258974"/>
                <a:ext cx="135774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16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813" name="TextBox 812">
                <a:extLst>
                  <a:ext uri="{FF2B5EF4-FFF2-40B4-BE49-F238E27FC236}">
                    <a16:creationId xmlns:a16="http://schemas.microsoft.com/office/drawing/2014/main" id="{0B2ED7F2-3C56-AC9D-EFD0-8E79DE5D9988}"/>
                  </a:ext>
                </a:extLst>
              </p:cNvPr>
              <p:cNvSpPr txBox="1"/>
              <p:nvPr/>
            </p:nvSpPr>
            <p:spPr>
              <a:xfrm>
                <a:off x="2409499" y="3258974"/>
                <a:ext cx="135774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814" name="TextBox 813">
                <a:extLst>
                  <a:ext uri="{FF2B5EF4-FFF2-40B4-BE49-F238E27FC236}">
                    <a16:creationId xmlns:a16="http://schemas.microsoft.com/office/drawing/2014/main" id="{3BAC869E-F531-4566-A021-BB43A931E6F8}"/>
                  </a:ext>
                </a:extLst>
              </p:cNvPr>
              <p:cNvSpPr txBox="1"/>
              <p:nvPr/>
            </p:nvSpPr>
            <p:spPr>
              <a:xfrm>
                <a:off x="2684742" y="3258974"/>
                <a:ext cx="67888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9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15" name="TextBox 814">
                <a:extLst>
                  <a:ext uri="{FF2B5EF4-FFF2-40B4-BE49-F238E27FC236}">
                    <a16:creationId xmlns:a16="http://schemas.microsoft.com/office/drawing/2014/main" id="{5C0CFAC4-D96E-EA78-D54E-6FAC5308632D}"/>
                  </a:ext>
                </a:extLst>
              </p:cNvPr>
              <p:cNvSpPr txBox="1"/>
              <p:nvPr/>
            </p:nvSpPr>
            <p:spPr>
              <a:xfrm>
                <a:off x="2964142" y="3258974"/>
                <a:ext cx="67888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8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16" name="TextBox 815">
                <a:extLst>
                  <a:ext uri="{FF2B5EF4-FFF2-40B4-BE49-F238E27FC236}">
                    <a16:creationId xmlns:a16="http://schemas.microsoft.com/office/drawing/2014/main" id="{A19FD59D-488D-759B-0454-35DF41F23869}"/>
                  </a:ext>
                </a:extLst>
              </p:cNvPr>
              <p:cNvSpPr txBox="1"/>
              <p:nvPr/>
            </p:nvSpPr>
            <p:spPr>
              <a:xfrm>
                <a:off x="3205443" y="3258974"/>
                <a:ext cx="67888" cy="2743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7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817" name="TextBox 816">
                <a:extLst>
                  <a:ext uri="{FF2B5EF4-FFF2-40B4-BE49-F238E27FC236}">
                    <a16:creationId xmlns:a16="http://schemas.microsoft.com/office/drawing/2014/main" id="{1454C939-0229-689B-E2B4-9B9BE52E2BC2}"/>
                  </a:ext>
                </a:extLst>
              </p:cNvPr>
              <p:cNvSpPr txBox="1"/>
              <p:nvPr/>
            </p:nvSpPr>
            <p:spPr>
              <a:xfrm>
                <a:off x="3488017" y="3258974"/>
                <a:ext cx="67888" cy="137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818" name="TextBox 817">
                <a:extLst>
                  <a:ext uri="{FF2B5EF4-FFF2-40B4-BE49-F238E27FC236}">
                    <a16:creationId xmlns:a16="http://schemas.microsoft.com/office/drawing/2014/main" id="{B1797D16-74A5-C33A-E73B-99EE0CE1EFDA}"/>
                  </a:ext>
                </a:extLst>
              </p:cNvPr>
              <p:cNvSpPr txBox="1"/>
              <p:nvPr/>
            </p:nvSpPr>
            <p:spPr>
              <a:xfrm>
                <a:off x="3751543" y="3258974"/>
                <a:ext cx="67888" cy="137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819" name="TextBox 818">
                <a:extLst>
                  <a:ext uri="{FF2B5EF4-FFF2-40B4-BE49-F238E27FC236}">
                    <a16:creationId xmlns:a16="http://schemas.microsoft.com/office/drawing/2014/main" id="{C17F6BCE-0316-9B61-92F9-BEB920DB6BDC}"/>
                  </a:ext>
                </a:extLst>
              </p:cNvPr>
              <p:cNvSpPr txBox="1"/>
              <p:nvPr/>
            </p:nvSpPr>
            <p:spPr>
              <a:xfrm>
                <a:off x="4011891" y="3258974"/>
                <a:ext cx="67888" cy="137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820" name="TextBox 819">
                <a:extLst>
                  <a:ext uri="{FF2B5EF4-FFF2-40B4-BE49-F238E27FC236}">
                    <a16:creationId xmlns:a16="http://schemas.microsoft.com/office/drawing/2014/main" id="{DAD2AE1E-6968-DF9A-0D85-DFB7BB68530B}"/>
                  </a:ext>
                </a:extLst>
              </p:cNvPr>
              <p:cNvSpPr txBox="1"/>
              <p:nvPr/>
            </p:nvSpPr>
            <p:spPr>
              <a:xfrm>
                <a:off x="4285193" y="3258974"/>
                <a:ext cx="67888" cy="137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21" name="TextBox 820">
                <a:extLst>
                  <a:ext uri="{FF2B5EF4-FFF2-40B4-BE49-F238E27FC236}">
                    <a16:creationId xmlns:a16="http://schemas.microsoft.com/office/drawing/2014/main" id="{7336881F-1418-5976-367F-00C35F546A5B}"/>
                  </a:ext>
                </a:extLst>
              </p:cNvPr>
              <p:cNvSpPr txBox="1"/>
              <p:nvPr/>
            </p:nvSpPr>
            <p:spPr>
              <a:xfrm>
                <a:off x="4545544" y="3258974"/>
                <a:ext cx="67888" cy="137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22" name="TextBox 821">
                <a:extLst>
                  <a:ext uri="{FF2B5EF4-FFF2-40B4-BE49-F238E27FC236}">
                    <a16:creationId xmlns:a16="http://schemas.microsoft.com/office/drawing/2014/main" id="{A50BFB01-14FC-131E-6222-0F38387A80A6}"/>
                  </a:ext>
                </a:extLst>
              </p:cNvPr>
              <p:cNvSpPr txBox="1"/>
              <p:nvPr/>
            </p:nvSpPr>
            <p:spPr>
              <a:xfrm>
                <a:off x="4801697" y="3258974"/>
                <a:ext cx="67888" cy="137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778" name="Freeform 777">
              <a:extLst>
                <a:ext uri="{FF2B5EF4-FFF2-40B4-BE49-F238E27FC236}">
                  <a16:creationId xmlns:a16="http://schemas.microsoft.com/office/drawing/2014/main" id="{88782418-6862-642A-DBF1-EDE96770FA79}"/>
                </a:ext>
              </a:extLst>
            </p:cNvPr>
            <p:cNvSpPr/>
            <p:nvPr/>
          </p:nvSpPr>
          <p:spPr>
            <a:xfrm>
              <a:off x="1697639" y="1806338"/>
              <a:ext cx="8639942" cy="2735170"/>
            </a:xfrm>
            <a:custGeom>
              <a:avLst/>
              <a:gdLst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54000 w 3790950"/>
                <a:gd name="connsiteY44" fmla="*/ 901700 h 2082800"/>
                <a:gd name="connsiteX45" fmla="*/ 257175 w 3790950"/>
                <a:gd name="connsiteY45" fmla="*/ 866775 h 2082800"/>
                <a:gd name="connsiteX46" fmla="*/ 260350 w 3790950"/>
                <a:gd name="connsiteY46" fmla="*/ 819150 h 2082800"/>
                <a:gd name="connsiteX47" fmla="*/ 241300 w 3790950"/>
                <a:gd name="connsiteY47" fmla="*/ 787400 h 2082800"/>
                <a:gd name="connsiteX48" fmla="*/ 209550 w 3790950"/>
                <a:gd name="connsiteY48" fmla="*/ 781050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54000 w 3790950"/>
                <a:gd name="connsiteY44" fmla="*/ 901700 h 2082800"/>
                <a:gd name="connsiteX45" fmla="*/ 257175 w 3790950"/>
                <a:gd name="connsiteY45" fmla="*/ 866775 h 2082800"/>
                <a:gd name="connsiteX46" fmla="*/ 247650 w 3790950"/>
                <a:gd name="connsiteY46" fmla="*/ 819150 h 2082800"/>
                <a:gd name="connsiteX47" fmla="*/ 241300 w 3790950"/>
                <a:gd name="connsiteY47" fmla="*/ 787400 h 2082800"/>
                <a:gd name="connsiteX48" fmla="*/ 209550 w 3790950"/>
                <a:gd name="connsiteY48" fmla="*/ 781050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3525 w 3790950"/>
                <a:gd name="connsiteY44" fmla="*/ 911225 h 2082800"/>
                <a:gd name="connsiteX45" fmla="*/ 257175 w 3790950"/>
                <a:gd name="connsiteY45" fmla="*/ 866775 h 2082800"/>
                <a:gd name="connsiteX46" fmla="*/ 247650 w 3790950"/>
                <a:gd name="connsiteY46" fmla="*/ 819150 h 2082800"/>
                <a:gd name="connsiteX47" fmla="*/ 241300 w 3790950"/>
                <a:gd name="connsiteY47" fmla="*/ 787400 h 2082800"/>
                <a:gd name="connsiteX48" fmla="*/ 209550 w 3790950"/>
                <a:gd name="connsiteY48" fmla="*/ 781050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3525 w 3790950"/>
                <a:gd name="connsiteY44" fmla="*/ 911225 h 2082800"/>
                <a:gd name="connsiteX45" fmla="*/ 257175 w 3790950"/>
                <a:gd name="connsiteY45" fmla="*/ 866775 h 2082800"/>
                <a:gd name="connsiteX46" fmla="*/ 247650 w 3790950"/>
                <a:gd name="connsiteY46" fmla="*/ 819150 h 2082800"/>
                <a:gd name="connsiteX47" fmla="*/ 241300 w 3790950"/>
                <a:gd name="connsiteY47" fmla="*/ 787400 h 2082800"/>
                <a:gd name="connsiteX48" fmla="*/ 217997 w 3790950"/>
                <a:gd name="connsiteY48" fmla="*/ 783493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3525 w 3790950"/>
                <a:gd name="connsiteY44" fmla="*/ 911225 h 2082800"/>
                <a:gd name="connsiteX45" fmla="*/ 264490 w 3790950"/>
                <a:gd name="connsiteY45" fmla="*/ 867330 h 2082800"/>
                <a:gd name="connsiteX46" fmla="*/ 257175 w 3790950"/>
                <a:gd name="connsiteY46" fmla="*/ 866775 h 2082800"/>
                <a:gd name="connsiteX47" fmla="*/ 247650 w 3790950"/>
                <a:gd name="connsiteY47" fmla="*/ 819150 h 2082800"/>
                <a:gd name="connsiteX48" fmla="*/ 241300 w 3790950"/>
                <a:gd name="connsiteY48" fmla="*/ 787400 h 2082800"/>
                <a:gd name="connsiteX49" fmla="*/ 217997 w 3790950"/>
                <a:gd name="connsiteY49" fmla="*/ 783493 h 2082800"/>
                <a:gd name="connsiteX50" fmla="*/ 219075 w 3790950"/>
                <a:gd name="connsiteY50" fmla="*/ 701675 h 2082800"/>
                <a:gd name="connsiteX51" fmla="*/ 219075 w 3790950"/>
                <a:gd name="connsiteY51" fmla="*/ 393700 h 2082800"/>
                <a:gd name="connsiteX52" fmla="*/ 209550 w 3790950"/>
                <a:gd name="connsiteY52" fmla="*/ 282575 h 2082800"/>
                <a:gd name="connsiteX53" fmla="*/ 203200 w 3790950"/>
                <a:gd name="connsiteY53" fmla="*/ 161925 h 2082800"/>
                <a:gd name="connsiteX54" fmla="*/ 190500 w 3790950"/>
                <a:gd name="connsiteY54" fmla="*/ 101600 h 2082800"/>
                <a:gd name="connsiteX55" fmla="*/ 177800 w 3790950"/>
                <a:gd name="connsiteY55" fmla="*/ 57150 h 2082800"/>
                <a:gd name="connsiteX56" fmla="*/ 149225 w 3790950"/>
                <a:gd name="connsiteY56" fmla="*/ 0 h 2082800"/>
                <a:gd name="connsiteX57" fmla="*/ 0 w 3790950"/>
                <a:gd name="connsiteY57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7748 w 3790950"/>
                <a:gd name="connsiteY44" fmla="*/ 918554 h 2082800"/>
                <a:gd name="connsiteX45" fmla="*/ 264490 w 3790950"/>
                <a:gd name="connsiteY45" fmla="*/ 867330 h 2082800"/>
                <a:gd name="connsiteX46" fmla="*/ 257175 w 3790950"/>
                <a:gd name="connsiteY46" fmla="*/ 866775 h 2082800"/>
                <a:gd name="connsiteX47" fmla="*/ 247650 w 3790950"/>
                <a:gd name="connsiteY47" fmla="*/ 819150 h 2082800"/>
                <a:gd name="connsiteX48" fmla="*/ 241300 w 3790950"/>
                <a:gd name="connsiteY48" fmla="*/ 787400 h 2082800"/>
                <a:gd name="connsiteX49" fmla="*/ 217997 w 3790950"/>
                <a:gd name="connsiteY49" fmla="*/ 783493 h 2082800"/>
                <a:gd name="connsiteX50" fmla="*/ 219075 w 3790950"/>
                <a:gd name="connsiteY50" fmla="*/ 701675 h 2082800"/>
                <a:gd name="connsiteX51" fmla="*/ 219075 w 3790950"/>
                <a:gd name="connsiteY51" fmla="*/ 393700 h 2082800"/>
                <a:gd name="connsiteX52" fmla="*/ 209550 w 3790950"/>
                <a:gd name="connsiteY52" fmla="*/ 282575 h 2082800"/>
                <a:gd name="connsiteX53" fmla="*/ 203200 w 3790950"/>
                <a:gd name="connsiteY53" fmla="*/ 161925 h 2082800"/>
                <a:gd name="connsiteX54" fmla="*/ 190500 w 3790950"/>
                <a:gd name="connsiteY54" fmla="*/ 101600 h 2082800"/>
                <a:gd name="connsiteX55" fmla="*/ 177800 w 3790950"/>
                <a:gd name="connsiteY55" fmla="*/ 57150 h 2082800"/>
                <a:gd name="connsiteX56" fmla="*/ 149225 w 3790950"/>
                <a:gd name="connsiteY56" fmla="*/ 0 h 2082800"/>
                <a:gd name="connsiteX57" fmla="*/ 0 w 3790950"/>
                <a:gd name="connsiteY57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7748 w 3790950"/>
                <a:gd name="connsiteY44" fmla="*/ 918554 h 2082800"/>
                <a:gd name="connsiteX45" fmla="*/ 264490 w 3790950"/>
                <a:gd name="connsiteY45" fmla="*/ 867330 h 2082800"/>
                <a:gd name="connsiteX46" fmla="*/ 257175 w 3790950"/>
                <a:gd name="connsiteY46" fmla="*/ 866775 h 2082800"/>
                <a:gd name="connsiteX47" fmla="*/ 247650 w 3790950"/>
                <a:gd name="connsiteY47" fmla="*/ 819150 h 2082800"/>
                <a:gd name="connsiteX48" fmla="*/ 241300 w 3790950"/>
                <a:gd name="connsiteY48" fmla="*/ 787400 h 2082800"/>
                <a:gd name="connsiteX49" fmla="*/ 217997 w 3790950"/>
                <a:gd name="connsiteY49" fmla="*/ 783493 h 2082800"/>
                <a:gd name="connsiteX50" fmla="*/ 219075 w 3790950"/>
                <a:gd name="connsiteY50" fmla="*/ 701675 h 2082800"/>
                <a:gd name="connsiteX51" fmla="*/ 219075 w 3790950"/>
                <a:gd name="connsiteY51" fmla="*/ 393700 h 2082800"/>
                <a:gd name="connsiteX52" fmla="*/ 209550 w 3790950"/>
                <a:gd name="connsiteY52" fmla="*/ 282575 h 2082800"/>
                <a:gd name="connsiteX53" fmla="*/ 203200 w 3790950"/>
                <a:gd name="connsiteY53" fmla="*/ 161925 h 2082800"/>
                <a:gd name="connsiteX54" fmla="*/ 190500 w 3790950"/>
                <a:gd name="connsiteY54" fmla="*/ 101600 h 2082800"/>
                <a:gd name="connsiteX55" fmla="*/ 177800 w 3790950"/>
                <a:gd name="connsiteY55" fmla="*/ 57150 h 2082800"/>
                <a:gd name="connsiteX56" fmla="*/ 149225 w 3790950"/>
                <a:gd name="connsiteY56" fmla="*/ 0 h 2082800"/>
                <a:gd name="connsiteX57" fmla="*/ 0 w 3790950"/>
                <a:gd name="connsiteY57" fmla="*/ 0 h 208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790950" h="2082800">
                  <a:moveTo>
                    <a:pt x="3790950" y="2082800"/>
                  </a:moveTo>
                  <a:lnTo>
                    <a:pt x="3330575" y="2082800"/>
                  </a:lnTo>
                  <a:lnTo>
                    <a:pt x="3330575" y="1990725"/>
                  </a:lnTo>
                  <a:lnTo>
                    <a:pt x="3209925" y="1990725"/>
                  </a:lnTo>
                  <a:lnTo>
                    <a:pt x="3209925" y="1895475"/>
                  </a:lnTo>
                  <a:lnTo>
                    <a:pt x="3130550" y="1895475"/>
                  </a:lnTo>
                  <a:lnTo>
                    <a:pt x="3130550" y="1797050"/>
                  </a:lnTo>
                  <a:lnTo>
                    <a:pt x="2171700" y="1797050"/>
                  </a:lnTo>
                  <a:lnTo>
                    <a:pt x="2171700" y="1730375"/>
                  </a:lnTo>
                  <a:lnTo>
                    <a:pt x="1612900" y="1730375"/>
                  </a:lnTo>
                  <a:lnTo>
                    <a:pt x="1612900" y="1682750"/>
                  </a:lnTo>
                  <a:lnTo>
                    <a:pt x="1377950" y="1682750"/>
                  </a:lnTo>
                  <a:lnTo>
                    <a:pt x="1377950" y="1635125"/>
                  </a:lnTo>
                  <a:lnTo>
                    <a:pt x="1301750" y="1635125"/>
                  </a:lnTo>
                  <a:lnTo>
                    <a:pt x="1301750" y="1593850"/>
                  </a:lnTo>
                  <a:lnTo>
                    <a:pt x="1177925" y="1593850"/>
                  </a:lnTo>
                  <a:lnTo>
                    <a:pt x="1177925" y="1555750"/>
                  </a:lnTo>
                  <a:lnTo>
                    <a:pt x="1177925" y="1555750"/>
                  </a:lnTo>
                  <a:lnTo>
                    <a:pt x="1155700" y="1514475"/>
                  </a:lnTo>
                  <a:lnTo>
                    <a:pt x="1143000" y="1508125"/>
                  </a:lnTo>
                  <a:lnTo>
                    <a:pt x="1146175" y="1460500"/>
                  </a:lnTo>
                  <a:lnTo>
                    <a:pt x="1092200" y="1460500"/>
                  </a:lnTo>
                  <a:lnTo>
                    <a:pt x="1092200" y="1425575"/>
                  </a:lnTo>
                  <a:lnTo>
                    <a:pt x="990600" y="1425575"/>
                  </a:lnTo>
                  <a:lnTo>
                    <a:pt x="990600" y="1381125"/>
                  </a:lnTo>
                  <a:lnTo>
                    <a:pt x="939800" y="1381125"/>
                  </a:lnTo>
                  <a:lnTo>
                    <a:pt x="939800" y="1343025"/>
                  </a:lnTo>
                  <a:lnTo>
                    <a:pt x="939800" y="1343025"/>
                  </a:lnTo>
                  <a:lnTo>
                    <a:pt x="917575" y="1308100"/>
                  </a:lnTo>
                  <a:lnTo>
                    <a:pt x="695325" y="1308100"/>
                  </a:lnTo>
                  <a:lnTo>
                    <a:pt x="676275" y="1260475"/>
                  </a:lnTo>
                  <a:lnTo>
                    <a:pt x="676275" y="1200150"/>
                  </a:lnTo>
                  <a:lnTo>
                    <a:pt x="669925" y="1165225"/>
                  </a:lnTo>
                  <a:lnTo>
                    <a:pt x="511175" y="1165225"/>
                  </a:lnTo>
                  <a:lnTo>
                    <a:pt x="511175" y="1133475"/>
                  </a:lnTo>
                  <a:lnTo>
                    <a:pt x="463550" y="1133475"/>
                  </a:lnTo>
                  <a:lnTo>
                    <a:pt x="460375" y="1060450"/>
                  </a:lnTo>
                  <a:lnTo>
                    <a:pt x="450850" y="1003300"/>
                  </a:lnTo>
                  <a:lnTo>
                    <a:pt x="441325" y="993775"/>
                  </a:lnTo>
                  <a:lnTo>
                    <a:pt x="441325" y="962025"/>
                  </a:lnTo>
                  <a:lnTo>
                    <a:pt x="333375" y="962025"/>
                  </a:lnTo>
                  <a:lnTo>
                    <a:pt x="333375" y="930275"/>
                  </a:lnTo>
                  <a:lnTo>
                    <a:pt x="269875" y="930275"/>
                  </a:lnTo>
                  <a:lnTo>
                    <a:pt x="269875" y="930275"/>
                  </a:lnTo>
                  <a:lnTo>
                    <a:pt x="267748" y="918554"/>
                  </a:lnTo>
                  <a:cubicBezTo>
                    <a:pt x="267131" y="910437"/>
                    <a:pt x="265107" y="875447"/>
                    <a:pt x="264490" y="867330"/>
                  </a:cubicBezTo>
                  <a:lnTo>
                    <a:pt x="257175" y="866775"/>
                  </a:lnTo>
                  <a:cubicBezTo>
                    <a:pt x="256816" y="833798"/>
                    <a:pt x="250825" y="835025"/>
                    <a:pt x="247650" y="819150"/>
                  </a:cubicBezTo>
                  <a:lnTo>
                    <a:pt x="241300" y="787400"/>
                  </a:lnTo>
                  <a:lnTo>
                    <a:pt x="217997" y="783493"/>
                  </a:lnTo>
                  <a:cubicBezTo>
                    <a:pt x="218356" y="756220"/>
                    <a:pt x="218716" y="728948"/>
                    <a:pt x="219075" y="701675"/>
                  </a:cubicBezTo>
                  <a:lnTo>
                    <a:pt x="219075" y="393700"/>
                  </a:lnTo>
                  <a:lnTo>
                    <a:pt x="209550" y="282575"/>
                  </a:lnTo>
                  <a:lnTo>
                    <a:pt x="203200" y="161925"/>
                  </a:lnTo>
                  <a:lnTo>
                    <a:pt x="190500" y="101600"/>
                  </a:lnTo>
                  <a:lnTo>
                    <a:pt x="177800" y="57150"/>
                  </a:lnTo>
                  <a:lnTo>
                    <a:pt x="14922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79" name="Freeform 778">
              <a:extLst>
                <a:ext uri="{FF2B5EF4-FFF2-40B4-BE49-F238E27FC236}">
                  <a16:creationId xmlns:a16="http://schemas.microsoft.com/office/drawing/2014/main" id="{E1FB3C6E-6FFA-39D3-F6E6-399F668698BB}"/>
                </a:ext>
              </a:extLst>
            </p:cNvPr>
            <p:cNvSpPr/>
            <p:nvPr/>
          </p:nvSpPr>
          <p:spPr>
            <a:xfrm>
              <a:off x="1625278" y="1806338"/>
              <a:ext cx="4963987" cy="3002015"/>
            </a:xfrm>
            <a:custGeom>
              <a:avLst/>
              <a:gdLst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71575 w 2178050"/>
                <a:gd name="connsiteY8" fmla="*/ 1873250 h 2286000"/>
                <a:gd name="connsiteX9" fmla="*/ 939800 w 2178050"/>
                <a:gd name="connsiteY9" fmla="*/ 1873250 h 2286000"/>
                <a:gd name="connsiteX10" fmla="*/ 939800 w 2178050"/>
                <a:gd name="connsiteY10" fmla="*/ 1835150 h 2286000"/>
                <a:gd name="connsiteX11" fmla="*/ 704850 w 2178050"/>
                <a:gd name="connsiteY11" fmla="*/ 1835150 h 2286000"/>
                <a:gd name="connsiteX12" fmla="*/ 704850 w 2178050"/>
                <a:gd name="connsiteY12" fmla="*/ 1765300 h 2286000"/>
                <a:gd name="connsiteX13" fmla="*/ 619125 w 2178050"/>
                <a:gd name="connsiteY13" fmla="*/ 1765300 h 2286000"/>
                <a:gd name="connsiteX14" fmla="*/ 619125 w 2178050"/>
                <a:gd name="connsiteY14" fmla="*/ 1724025 h 2286000"/>
                <a:gd name="connsiteX15" fmla="*/ 514350 w 2178050"/>
                <a:gd name="connsiteY15" fmla="*/ 1724025 h 2286000"/>
                <a:gd name="connsiteX16" fmla="*/ 514350 w 2178050"/>
                <a:gd name="connsiteY16" fmla="*/ 1689100 h 2286000"/>
                <a:gd name="connsiteX17" fmla="*/ 479425 w 2178050"/>
                <a:gd name="connsiteY17" fmla="*/ 1689100 h 2286000"/>
                <a:gd name="connsiteX18" fmla="*/ 479425 w 2178050"/>
                <a:gd name="connsiteY18" fmla="*/ 1492250 h 2286000"/>
                <a:gd name="connsiteX19" fmla="*/ 454025 w 2178050"/>
                <a:gd name="connsiteY19" fmla="*/ 1406525 h 2286000"/>
                <a:gd name="connsiteX20" fmla="*/ 415925 w 2178050"/>
                <a:gd name="connsiteY20" fmla="*/ 1406525 h 2286000"/>
                <a:gd name="connsiteX21" fmla="*/ 415925 w 2178050"/>
                <a:gd name="connsiteY21" fmla="*/ 1374775 h 2286000"/>
                <a:gd name="connsiteX22" fmla="*/ 282575 w 2178050"/>
                <a:gd name="connsiteY22" fmla="*/ 1371600 h 2286000"/>
                <a:gd name="connsiteX23" fmla="*/ 273050 w 2178050"/>
                <a:gd name="connsiteY23" fmla="*/ 1327150 h 2286000"/>
                <a:gd name="connsiteX24" fmla="*/ 276225 w 2178050"/>
                <a:gd name="connsiteY24" fmla="*/ 1285875 h 2286000"/>
                <a:gd name="connsiteX25" fmla="*/ 257175 w 2178050"/>
                <a:gd name="connsiteY25" fmla="*/ 1254125 h 2286000"/>
                <a:gd name="connsiteX26" fmla="*/ 257175 w 2178050"/>
                <a:gd name="connsiteY26" fmla="*/ 1254125 h 2286000"/>
                <a:gd name="connsiteX27" fmla="*/ 250825 w 2178050"/>
                <a:gd name="connsiteY27" fmla="*/ 1162050 h 2286000"/>
                <a:gd name="connsiteX28" fmla="*/ 250825 w 2178050"/>
                <a:gd name="connsiteY28" fmla="*/ 460375 h 2286000"/>
                <a:gd name="connsiteX29" fmla="*/ 212725 w 2178050"/>
                <a:gd name="connsiteY29" fmla="*/ 460375 h 2286000"/>
                <a:gd name="connsiteX30" fmla="*/ 212725 w 2178050"/>
                <a:gd name="connsiteY30" fmla="*/ 133350 h 2286000"/>
                <a:gd name="connsiteX31" fmla="*/ 212725 w 2178050"/>
                <a:gd name="connsiteY31" fmla="*/ 133350 h 2286000"/>
                <a:gd name="connsiteX32" fmla="*/ 187325 w 2178050"/>
                <a:gd name="connsiteY32" fmla="*/ 95250 h 2286000"/>
                <a:gd name="connsiteX33" fmla="*/ 136525 w 2178050"/>
                <a:gd name="connsiteY33" fmla="*/ 95250 h 2286000"/>
                <a:gd name="connsiteX34" fmla="*/ 136525 w 2178050"/>
                <a:gd name="connsiteY34" fmla="*/ 63500 h 2286000"/>
                <a:gd name="connsiteX35" fmla="*/ 79375 w 2178050"/>
                <a:gd name="connsiteY35" fmla="*/ 66675 h 2286000"/>
                <a:gd name="connsiteX36" fmla="*/ 92075 w 2178050"/>
                <a:gd name="connsiteY36" fmla="*/ 41275 h 2286000"/>
                <a:gd name="connsiteX37" fmla="*/ 53975 w 2178050"/>
                <a:gd name="connsiteY37" fmla="*/ 41275 h 2286000"/>
                <a:gd name="connsiteX38" fmla="*/ 69850 w 2178050"/>
                <a:gd name="connsiteY38" fmla="*/ 0 h 2286000"/>
                <a:gd name="connsiteX39" fmla="*/ 0 w 2178050"/>
                <a:gd name="connsiteY39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71575 w 2178050"/>
                <a:gd name="connsiteY8" fmla="*/ 1873250 h 2286000"/>
                <a:gd name="connsiteX9" fmla="*/ 939800 w 2178050"/>
                <a:gd name="connsiteY9" fmla="*/ 1873250 h 2286000"/>
                <a:gd name="connsiteX10" fmla="*/ 939800 w 2178050"/>
                <a:gd name="connsiteY10" fmla="*/ 1835150 h 2286000"/>
                <a:gd name="connsiteX11" fmla="*/ 704850 w 2178050"/>
                <a:gd name="connsiteY11" fmla="*/ 1835150 h 2286000"/>
                <a:gd name="connsiteX12" fmla="*/ 704850 w 2178050"/>
                <a:gd name="connsiteY12" fmla="*/ 1765300 h 2286000"/>
                <a:gd name="connsiteX13" fmla="*/ 619125 w 2178050"/>
                <a:gd name="connsiteY13" fmla="*/ 1765300 h 2286000"/>
                <a:gd name="connsiteX14" fmla="*/ 619125 w 2178050"/>
                <a:gd name="connsiteY14" fmla="*/ 1724025 h 2286000"/>
                <a:gd name="connsiteX15" fmla="*/ 514350 w 2178050"/>
                <a:gd name="connsiteY15" fmla="*/ 1724025 h 2286000"/>
                <a:gd name="connsiteX16" fmla="*/ 514350 w 2178050"/>
                <a:gd name="connsiteY16" fmla="*/ 1689100 h 2286000"/>
                <a:gd name="connsiteX17" fmla="*/ 495300 w 2178050"/>
                <a:gd name="connsiteY17" fmla="*/ 1695450 h 2286000"/>
                <a:gd name="connsiteX18" fmla="*/ 479425 w 2178050"/>
                <a:gd name="connsiteY18" fmla="*/ 1492250 h 2286000"/>
                <a:gd name="connsiteX19" fmla="*/ 454025 w 2178050"/>
                <a:gd name="connsiteY19" fmla="*/ 1406525 h 2286000"/>
                <a:gd name="connsiteX20" fmla="*/ 415925 w 2178050"/>
                <a:gd name="connsiteY20" fmla="*/ 1406525 h 2286000"/>
                <a:gd name="connsiteX21" fmla="*/ 415925 w 2178050"/>
                <a:gd name="connsiteY21" fmla="*/ 1374775 h 2286000"/>
                <a:gd name="connsiteX22" fmla="*/ 282575 w 2178050"/>
                <a:gd name="connsiteY22" fmla="*/ 1371600 h 2286000"/>
                <a:gd name="connsiteX23" fmla="*/ 273050 w 2178050"/>
                <a:gd name="connsiteY23" fmla="*/ 1327150 h 2286000"/>
                <a:gd name="connsiteX24" fmla="*/ 276225 w 2178050"/>
                <a:gd name="connsiteY24" fmla="*/ 1285875 h 2286000"/>
                <a:gd name="connsiteX25" fmla="*/ 257175 w 2178050"/>
                <a:gd name="connsiteY25" fmla="*/ 1254125 h 2286000"/>
                <a:gd name="connsiteX26" fmla="*/ 257175 w 2178050"/>
                <a:gd name="connsiteY26" fmla="*/ 1254125 h 2286000"/>
                <a:gd name="connsiteX27" fmla="*/ 250825 w 2178050"/>
                <a:gd name="connsiteY27" fmla="*/ 1162050 h 2286000"/>
                <a:gd name="connsiteX28" fmla="*/ 250825 w 2178050"/>
                <a:gd name="connsiteY28" fmla="*/ 460375 h 2286000"/>
                <a:gd name="connsiteX29" fmla="*/ 212725 w 2178050"/>
                <a:gd name="connsiteY29" fmla="*/ 460375 h 2286000"/>
                <a:gd name="connsiteX30" fmla="*/ 212725 w 2178050"/>
                <a:gd name="connsiteY30" fmla="*/ 133350 h 2286000"/>
                <a:gd name="connsiteX31" fmla="*/ 212725 w 2178050"/>
                <a:gd name="connsiteY31" fmla="*/ 133350 h 2286000"/>
                <a:gd name="connsiteX32" fmla="*/ 187325 w 2178050"/>
                <a:gd name="connsiteY32" fmla="*/ 95250 h 2286000"/>
                <a:gd name="connsiteX33" fmla="*/ 136525 w 2178050"/>
                <a:gd name="connsiteY33" fmla="*/ 95250 h 2286000"/>
                <a:gd name="connsiteX34" fmla="*/ 136525 w 2178050"/>
                <a:gd name="connsiteY34" fmla="*/ 63500 h 2286000"/>
                <a:gd name="connsiteX35" fmla="*/ 79375 w 2178050"/>
                <a:gd name="connsiteY35" fmla="*/ 66675 h 2286000"/>
                <a:gd name="connsiteX36" fmla="*/ 92075 w 2178050"/>
                <a:gd name="connsiteY36" fmla="*/ 41275 h 2286000"/>
                <a:gd name="connsiteX37" fmla="*/ 53975 w 2178050"/>
                <a:gd name="connsiteY37" fmla="*/ 41275 h 2286000"/>
                <a:gd name="connsiteX38" fmla="*/ 69850 w 2178050"/>
                <a:gd name="connsiteY38" fmla="*/ 0 h 2286000"/>
                <a:gd name="connsiteX39" fmla="*/ 0 w 2178050"/>
                <a:gd name="connsiteY39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71575 w 2178050"/>
                <a:gd name="connsiteY8" fmla="*/ 1873250 h 2286000"/>
                <a:gd name="connsiteX9" fmla="*/ 939800 w 2178050"/>
                <a:gd name="connsiteY9" fmla="*/ 1873250 h 2286000"/>
                <a:gd name="connsiteX10" fmla="*/ 939800 w 2178050"/>
                <a:gd name="connsiteY10" fmla="*/ 1835150 h 2286000"/>
                <a:gd name="connsiteX11" fmla="*/ 704850 w 2178050"/>
                <a:gd name="connsiteY11" fmla="*/ 1835150 h 2286000"/>
                <a:gd name="connsiteX12" fmla="*/ 704850 w 2178050"/>
                <a:gd name="connsiteY12" fmla="*/ 1765300 h 2286000"/>
                <a:gd name="connsiteX13" fmla="*/ 619125 w 2178050"/>
                <a:gd name="connsiteY13" fmla="*/ 1765300 h 2286000"/>
                <a:gd name="connsiteX14" fmla="*/ 619125 w 2178050"/>
                <a:gd name="connsiteY14" fmla="*/ 1724025 h 2286000"/>
                <a:gd name="connsiteX15" fmla="*/ 514350 w 2178050"/>
                <a:gd name="connsiteY15" fmla="*/ 1724025 h 2286000"/>
                <a:gd name="connsiteX16" fmla="*/ 514350 w 2178050"/>
                <a:gd name="connsiteY16" fmla="*/ 1689100 h 2286000"/>
                <a:gd name="connsiteX17" fmla="*/ 495300 w 2178050"/>
                <a:gd name="connsiteY17" fmla="*/ 1695450 h 2286000"/>
                <a:gd name="connsiteX18" fmla="*/ 479425 w 2178050"/>
                <a:gd name="connsiteY18" fmla="*/ 1492250 h 2286000"/>
                <a:gd name="connsiteX19" fmla="*/ 454025 w 2178050"/>
                <a:gd name="connsiteY19" fmla="*/ 1406525 h 2286000"/>
                <a:gd name="connsiteX20" fmla="*/ 415925 w 2178050"/>
                <a:gd name="connsiteY20" fmla="*/ 1406525 h 2286000"/>
                <a:gd name="connsiteX21" fmla="*/ 415925 w 2178050"/>
                <a:gd name="connsiteY21" fmla="*/ 1374775 h 2286000"/>
                <a:gd name="connsiteX22" fmla="*/ 282575 w 2178050"/>
                <a:gd name="connsiteY22" fmla="*/ 1371600 h 2286000"/>
                <a:gd name="connsiteX23" fmla="*/ 273050 w 2178050"/>
                <a:gd name="connsiteY23" fmla="*/ 1327150 h 2286000"/>
                <a:gd name="connsiteX24" fmla="*/ 276225 w 2178050"/>
                <a:gd name="connsiteY24" fmla="*/ 1285875 h 2286000"/>
                <a:gd name="connsiteX25" fmla="*/ 257175 w 2178050"/>
                <a:gd name="connsiteY25" fmla="*/ 1254125 h 2286000"/>
                <a:gd name="connsiteX26" fmla="*/ 257175 w 2178050"/>
                <a:gd name="connsiteY26" fmla="*/ 1254125 h 2286000"/>
                <a:gd name="connsiteX27" fmla="*/ 250825 w 2178050"/>
                <a:gd name="connsiteY27" fmla="*/ 1162050 h 2286000"/>
                <a:gd name="connsiteX28" fmla="*/ 250825 w 2178050"/>
                <a:gd name="connsiteY28" fmla="*/ 460375 h 2286000"/>
                <a:gd name="connsiteX29" fmla="*/ 212725 w 2178050"/>
                <a:gd name="connsiteY29" fmla="*/ 460375 h 2286000"/>
                <a:gd name="connsiteX30" fmla="*/ 212725 w 2178050"/>
                <a:gd name="connsiteY30" fmla="*/ 133350 h 2286000"/>
                <a:gd name="connsiteX31" fmla="*/ 212725 w 2178050"/>
                <a:gd name="connsiteY31" fmla="*/ 133350 h 2286000"/>
                <a:gd name="connsiteX32" fmla="*/ 187325 w 2178050"/>
                <a:gd name="connsiteY32" fmla="*/ 95250 h 2286000"/>
                <a:gd name="connsiteX33" fmla="*/ 136525 w 2178050"/>
                <a:gd name="connsiteY33" fmla="*/ 95250 h 2286000"/>
                <a:gd name="connsiteX34" fmla="*/ 136525 w 2178050"/>
                <a:gd name="connsiteY34" fmla="*/ 63500 h 2286000"/>
                <a:gd name="connsiteX35" fmla="*/ 79375 w 2178050"/>
                <a:gd name="connsiteY35" fmla="*/ 66675 h 2286000"/>
                <a:gd name="connsiteX36" fmla="*/ 92075 w 2178050"/>
                <a:gd name="connsiteY36" fmla="*/ 41275 h 2286000"/>
                <a:gd name="connsiteX37" fmla="*/ 68053 w 2178050"/>
                <a:gd name="connsiteY37" fmla="*/ 43718 h 2286000"/>
                <a:gd name="connsiteX38" fmla="*/ 69850 w 2178050"/>
                <a:gd name="connsiteY38" fmla="*/ 0 h 2286000"/>
                <a:gd name="connsiteX39" fmla="*/ 0 w 2178050"/>
                <a:gd name="connsiteY39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54025 w 2178050"/>
                <a:gd name="connsiteY20" fmla="*/ 1406525 h 2286000"/>
                <a:gd name="connsiteX21" fmla="*/ 415925 w 2178050"/>
                <a:gd name="connsiteY21" fmla="*/ 1406525 h 2286000"/>
                <a:gd name="connsiteX22" fmla="*/ 415925 w 2178050"/>
                <a:gd name="connsiteY22" fmla="*/ 1374775 h 2286000"/>
                <a:gd name="connsiteX23" fmla="*/ 282575 w 2178050"/>
                <a:gd name="connsiteY23" fmla="*/ 1371600 h 2286000"/>
                <a:gd name="connsiteX24" fmla="*/ 273050 w 2178050"/>
                <a:gd name="connsiteY24" fmla="*/ 1327150 h 2286000"/>
                <a:gd name="connsiteX25" fmla="*/ 276225 w 2178050"/>
                <a:gd name="connsiteY25" fmla="*/ 1285875 h 2286000"/>
                <a:gd name="connsiteX26" fmla="*/ 257175 w 2178050"/>
                <a:gd name="connsiteY26" fmla="*/ 1254125 h 2286000"/>
                <a:gd name="connsiteX27" fmla="*/ 257175 w 2178050"/>
                <a:gd name="connsiteY27" fmla="*/ 1254125 h 2286000"/>
                <a:gd name="connsiteX28" fmla="*/ 250825 w 2178050"/>
                <a:gd name="connsiteY28" fmla="*/ 1162050 h 2286000"/>
                <a:gd name="connsiteX29" fmla="*/ 250825 w 2178050"/>
                <a:gd name="connsiteY29" fmla="*/ 460375 h 2286000"/>
                <a:gd name="connsiteX30" fmla="*/ 212725 w 2178050"/>
                <a:gd name="connsiteY30" fmla="*/ 460375 h 2286000"/>
                <a:gd name="connsiteX31" fmla="*/ 212725 w 2178050"/>
                <a:gd name="connsiteY31" fmla="*/ 133350 h 2286000"/>
                <a:gd name="connsiteX32" fmla="*/ 212725 w 2178050"/>
                <a:gd name="connsiteY32" fmla="*/ 133350 h 2286000"/>
                <a:gd name="connsiteX33" fmla="*/ 187325 w 2178050"/>
                <a:gd name="connsiteY33" fmla="*/ 95250 h 2286000"/>
                <a:gd name="connsiteX34" fmla="*/ 136525 w 2178050"/>
                <a:gd name="connsiteY34" fmla="*/ 95250 h 2286000"/>
                <a:gd name="connsiteX35" fmla="*/ 136525 w 2178050"/>
                <a:gd name="connsiteY35" fmla="*/ 63500 h 2286000"/>
                <a:gd name="connsiteX36" fmla="*/ 79375 w 2178050"/>
                <a:gd name="connsiteY36" fmla="*/ 66675 h 2286000"/>
                <a:gd name="connsiteX37" fmla="*/ 92075 w 2178050"/>
                <a:gd name="connsiteY37" fmla="*/ 41275 h 2286000"/>
                <a:gd name="connsiteX38" fmla="*/ 68053 w 2178050"/>
                <a:gd name="connsiteY38" fmla="*/ 43718 h 2286000"/>
                <a:gd name="connsiteX39" fmla="*/ 69850 w 2178050"/>
                <a:gd name="connsiteY39" fmla="*/ 0 h 2286000"/>
                <a:gd name="connsiteX40" fmla="*/ 0 w 2178050"/>
                <a:gd name="connsiteY40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54025 w 2178050"/>
                <a:gd name="connsiteY21" fmla="*/ 1406525 h 2286000"/>
                <a:gd name="connsiteX22" fmla="*/ 415925 w 2178050"/>
                <a:gd name="connsiteY22" fmla="*/ 1406525 h 2286000"/>
                <a:gd name="connsiteX23" fmla="*/ 415925 w 2178050"/>
                <a:gd name="connsiteY23" fmla="*/ 1374775 h 2286000"/>
                <a:gd name="connsiteX24" fmla="*/ 282575 w 2178050"/>
                <a:gd name="connsiteY24" fmla="*/ 1371600 h 2286000"/>
                <a:gd name="connsiteX25" fmla="*/ 273050 w 2178050"/>
                <a:gd name="connsiteY25" fmla="*/ 1327150 h 2286000"/>
                <a:gd name="connsiteX26" fmla="*/ 276225 w 2178050"/>
                <a:gd name="connsiteY26" fmla="*/ 1285875 h 2286000"/>
                <a:gd name="connsiteX27" fmla="*/ 257175 w 2178050"/>
                <a:gd name="connsiteY27" fmla="*/ 1254125 h 2286000"/>
                <a:gd name="connsiteX28" fmla="*/ 257175 w 2178050"/>
                <a:gd name="connsiteY28" fmla="*/ 1254125 h 2286000"/>
                <a:gd name="connsiteX29" fmla="*/ 250825 w 2178050"/>
                <a:gd name="connsiteY29" fmla="*/ 1162050 h 2286000"/>
                <a:gd name="connsiteX30" fmla="*/ 250825 w 2178050"/>
                <a:gd name="connsiteY30" fmla="*/ 460375 h 2286000"/>
                <a:gd name="connsiteX31" fmla="*/ 212725 w 2178050"/>
                <a:gd name="connsiteY31" fmla="*/ 460375 h 2286000"/>
                <a:gd name="connsiteX32" fmla="*/ 212725 w 2178050"/>
                <a:gd name="connsiteY32" fmla="*/ 133350 h 2286000"/>
                <a:gd name="connsiteX33" fmla="*/ 212725 w 2178050"/>
                <a:gd name="connsiteY33" fmla="*/ 133350 h 2286000"/>
                <a:gd name="connsiteX34" fmla="*/ 187325 w 2178050"/>
                <a:gd name="connsiteY34" fmla="*/ 95250 h 2286000"/>
                <a:gd name="connsiteX35" fmla="*/ 136525 w 2178050"/>
                <a:gd name="connsiteY35" fmla="*/ 95250 h 2286000"/>
                <a:gd name="connsiteX36" fmla="*/ 136525 w 2178050"/>
                <a:gd name="connsiteY36" fmla="*/ 63500 h 2286000"/>
                <a:gd name="connsiteX37" fmla="*/ 79375 w 2178050"/>
                <a:gd name="connsiteY37" fmla="*/ 66675 h 2286000"/>
                <a:gd name="connsiteX38" fmla="*/ 92075 w 2178050"/>
                <a:gd name="connsiteY38" fmla="*/ 41275 h 2286000"/>
                <a:gd name="connsiteX39" fmla="*/ 68053 w 2178050"/>
                <a:gd name="connsiteY39" fmla="*/ 43718 h 2286000"/>
                <a:gd name="connsiteX40" fmla="*/ 69850 w 2178050"/>
                <a:gd name="connsiteY40" fmla="*/ 0 h 2286000"/>
                <a:gd name="connsiteX41" fmla="*/ 0 w 2178050"/>
                <a:gd name="connsiteY41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6225 w 2178050"/>
                <a:gd name="connsiteY27" fmla="*/ 1285875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79375 w 2178050"/>
                <a:gd name="connsiteY38" fmla="*/ 66675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79375 w 2178050"/>
                <a:gd name="connsiteY38" fmla="*/ 66675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89229 w 2178050"/>
                <a:gd name="connsiteY38" fmla="*/ 71561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9118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73684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46602 w 2178050"/>
                <a:gd name="connsiteY31" fmla="*/ 685146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73684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46602 w 2178050"/>
                <a:gd name="connsiteY31" fmla="*/ 685146 h 2286000"/>
                <a:gd name="connsiteX32" fmla="*/ 231026 w 2178050"/>
                <a:gd name="connsiteY32" fmla="*/ 609409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73684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178050" h="2286000">
                  <a:moveTo>
                    <a:pt x="2178050" y="2286000"/>
                  </a:moveTo>
                  <a:lnTo>
                    <a:pt x="2178050" y="2117725"/>
                  </a:lnTo>
                  <a:lnTo>
                    <a:pt x="1454150" y="2117725"/>
                  </a:lnTo>
                  <a:lnTo>
                    <a:pt x="1454150" y="2051050"/>
                  </a:lnTo>
                  <a:lnTo>
                    <a:pt x="1193800" y="2051050"/>
                  </a:lnTo>
                  <a:lnTo>
                    <a:pt x="1193800" y="1968500"/>
                  </a:lnTo>
                  <a:lnTo>
                    <a:pt x="1193800" y="1968500"/>
                  </a:lnTo>
                  <a:lnTo>
                    <a:pt x="1193800" y="1968500"/>
                  </a:lnTo>
                  <a:cubicBezTo>
                    <a:pt x="1191651" y="1960590"/>
                    <a:pt x="1182462" y="1972226"/>
                    <a:pt x="1180313" y="1964316"/>
                  </a:cubicBezTo>
                  <a:lnTo>
                    <a:pt x="1171575" y="1873250"/>
                  </a:lnTo>
                  <a:lnTo>
                    <a:pt x="939800" y="1873250"/>
                  </a:lnTo>
                  <a:lnTo>
                    <a:pt x="939800" y="1835150"/>
                  </a:lnTo>
                  <a:lnTo>
                    <a:pt x="704850" y="1835150"/>
                  </a:lnTo>
                  <a:lnTo>
                    <a:pt x="704850" y="1765300"/>
                  </a:lnTo>
                  <a:lnTo>
                    <a:pt x="619125" y="1765300"/>
                  </a:lnTo>
                  <a:lnTo>
                    <a:pt x="619125" y="1724025"/>
                  </a:lnTo>
                  <a:lnTo>
                    <a:pt x="514350" y="1724025"/>
                  </a:lnTo>
                  <a:lnTo>
                    <a:pt x="514350" y="1689100"/>
                  </a:lnTo>
                  <a:lnTo>
                    <a:pt x="495300" y="1695450"/>
                  </a:lnTo>
                  <a:lnTo>
                    <a:pt x="479425" y="1492250"/>
                  </a:lnTo>
                  <a:cubicBezTo>
                    <a:pt x="475612" y="1477769"/>
                    <a:pt x="471800" y="1499934"/>
                    <a:pt x="467987" y="1485453"/>
                  </a:cubicBezTo>
                  <a:cubicBezTo>
                    <a:pt x="465171" y="1468351"/>
                    <a:pt x="465172" y="1434146"/>
                    <a:pt x="462356" y="1417044"/>
                  </a:cubicBezTo>
                  <a:lnTo>
                    <a:pt x="454025" y="1406525"/>
                  </a:lnTo>
                  <a:lnTo>
                    <a:pt x="415925" y="1406525"/>
                  </a:lnTo>
                  <a:lnTo>
                    <a:pt x="415925" y="1374775"/>
                  </a:lnTo>
                  <a:lnTo>
                    <a:pt x="282575" y="1371600"/>
                  </a:lnTo>
                  <a:lnTo>
                    <a:pt x="273050" y="1327150"/>
                  </a:lnTo>
                  <a:lnTo>
                    <a:pt x="270594" y="1280989"/>
                  </a:lnTo>
                  <a:lnTo>
                    <a:pt x="257175" y="1254125"/>
                  </a:lnTo>
                  <a:lnTo>
                    <a:pt x="257175" y="1254125"/>
                  </a:lnTo>
                  <a:lnTo>
                    <a:pt x="250825" y="1162050"/>
                  </a:lnTo>
                  <a:cubicBezTo>
                    <a:pt x="249417" y="1003082"/>
                    <a:pt x="248010" y="844114"/>
                    <a:pt x="246602" y="685146"/>
                  </a:cubicBezTo>
                  <a:lnTo>
                    <a:pt x="231026" y="609409"/>
                  </a:lnTo>
                  <a:lnTo>
                    <a:pt x="212725" y="133350"/>
                  </a:lnTo>
                  <a:lnTo>
                    <a:pt x="212725" y="133350"/>
                  </a:lnTo>
                  <a:lnTo>
                    <a:pt x="187325" y="95250"/>
                  </a:lnTo>
                  <a:lnTo>
                    <a:pt x="136525" y="92807"/>
                  </a:lnTo>
                  <a:lnTo>
                    <a:pt x="136525" y="63500"/>
                  </a:lnTo>
                  <a:lnTo>
                    <a:pt x="96268" y="61789"/>
                  </a:lnTo>
                  <a:lnTo>
                    <a:pt x="93483" y="51048"/>
                  </a:lnTo>
                  <a:lnTo>
                    <a:pt x="73684" y="43718"/>
                  </a:lnTo>
                  <a:lnTo>
                    <a:pt x="6985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80" name="TextBox 779">
              <a:extLst>
                <a:ext uri="{FF2B5EF4-FFF2-40B4-BE49-F238E27FC236}">
                  <a16:creationId xmlns:a16="http://schemas.microsoft.com/office/drawing/2014/main" id="{937A0967-30AC-0472-4987-B37745ACA6F1}"/>
                </a:ext>
              </a:extLst>
            </p:cNvPr>
            <p:cNvSpPr txBox="1"/>
            <p:nvPr/>
          </p:nvSpPr>
          <p:spPr>
            <a:xfrm>
              <a:off x="4905644" y="5211587"/>
              <a:ext cx="2380711" cy="205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Time (months)</a:t>
              </a:r>
            </a:p>
          </p:txBody>
        </p:sp>
        <p:sp>
          <p:nvSpPr>
            <p:cNvPr id="781" name="TextBox 780">
              <a:extLst>
                <a:ext uri="{FF2B5EF4-FFF2-40B4-BE49-F238E27FC236}">
                  <a16:creationId xmlns:a16="http://schemas.microsoft.com/office/drawing/2014/main" id="{7A60E0E1-1C4B-2D1C-B530-841BCD666CF4}"/>
                </a:ext>
              </a:extLst>
            </p:cNvPr>
            <p:cNvSpPr txBox="1"/>
            <p:nvPr/>
          </p:nvSpPr>
          <p:spPr>
            <a:xfrm rot="16200000">
              <a:off x="-533592" y="3052290"/>
              <a:ext cx="2037417" cy="3833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Probability of PFS (%)</a:t>
              </a:r>
            </a:p>
          </p:txBody>
        </p:sp>
        <p:grpSp>
          <p:nvGrpSpPr>
            <p:cNvPr id="782" name="Group 781">
              <a:extLst>
                <a:ext uri="{FF2B5EF4-FFF2-40B4-BE49-F238E27FC236}">
                  <a16:creationId xmlns:a16="http://schemas.microsoft.com/office/drawing/2014/main" id="{07CF7786-C8B4-D783-DAE8-208512751930}"/>
                </a:ext>
              </a:extLst>
            </p:cNvPr>
            <p:cNvGrpSpPr/>
            <p:nvPr/>
          </p:nvGrpSpPr>
          <p:grpSpPr>
            <a:xfrm>
              <a:off x="1615100" y="4443713"/>
              <a:ext cx="2471067" cy="327055"/>
              <a:chOff x="2094875" y="4443713"/>
              <a:chExt cx="2471067" cy="327055"/>
            </a:xfrm>
          </p:grpSpPr>
          <p:cxnSp>
            <p:nvCxnSpPr>
              <p:cNvPr id="801" name="Straight Connector 800">
                <a:extLst>
                  <a:ext uri="{FF2B5EF4-FFF2-40B4-BE49-F238E27FC236}">
                    <a16:creationId xmlns:a16="http://schemas.microsoft.com/office/drawing/2014/main" id="{B30B0902-20D0-55DC-74CE-E8B6C7735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50E1CE4D-5712-F767-833F-7E3DF8C1B1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3" name="TextBox 802">
                <a:extLst>
                  <a:ext uri="{FF2B5EF4-FFF2-40B4-BE49-F238E27FC236}">
                    <a16:creationId xmlns:a16="http://schemas.microsoft.com/office/drawing/2014/main" id="{18A0D1E3-38FE-E009-F03A-5C875563108A}"/>
                  </a:ext>
                </a:extLst>
              </p:cNvPr>
              <p:cNvSpPr txBox="1"/>
              <p:nvPr/>
            </p:nvSpPr>
            <p:spPr>
              <a:xfrm>
                <a:off x="2449813" y="4443713"/>
                <a:ext cx="2116129" cy="3270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Elacestrant</a:t>
                </a: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Standard of Care</a:t>
                </a:r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40BF8D50-D4AC-EDA8-F34F-E3E351335B1C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05" name="Oval 804">
                <a:extLst>
                  <a:ext uri="{FF2B5EF4-FFF2-40B4-BE49-F238E27FC236}">
                    <a16:creationId xmlns:a16="http://schemas.microsoft.com/office/drawing/2014/main" id="{DF9165A9-D094-BBD7-34B4-2CC859F43CC7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933CF37B-2831-2844-FED4-76AC938AAD7C}"/>
                </a:ext>
              </a:extLst>
            </p:cNvPr>
            <p:cNvGrpSpPr/>
            <p:nvPr/>
          </p:nvGrpSpPr>
          <p:grpSpPr>
            <a:xfrm>
              <a:off x="1590624" y="1757139"/>
              <a:ext cx="3994362" cy="2877832"/>
              <a:chOff x="1590624" y="1757139"/>
              <a:chExt cx="3994362" cy="2877832"/>
            </a:xfrm>
          </p:grpSpPr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C065E2F6-6300-6F1A-E769-6CA800CA90D8}"/>
                  </a:ext>
                </a:extLst>
              </p:cNvPr>
              <p:cNvSpPr/>
              <p:nvPr/>
            </p:nvSpPr>
            <p:spPr>
              <a:xfrm>
                <a:off x="5492064" y="454204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32EEC09F-2ED7-51DF-EEFC-DF9B27CDF959}"/>
                  </a:ext>
                </a:extLst>
              </p:cNvPr>
              <p:cNvSpPr/>
              <p:nvPr/>
            </p:nvSpPr>
            <p:spPr>
              <a:xfrm>
                <a:off x="4824712" y="445221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A33B7B6A-D62B-343E-74EE-D42DC20898E6}"/>
                  </a:ext>
                </a:extLst>
              </p:cNvPr>
              <p:cNvSpPr/>
              <p:nvPr/>
            </p:nvSpPr>
            <p:spPr>
              <a:xfrm>
                <a:off x="3724223" y="420837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84B3F64D-FB08-DA99-6F77-11F12289F297}"/>
                  </a:ext>
                </a:extLst>
              </p:cNvPr>
              <p:cNvSpPr/>
              <p:nvPr/>
            </p:nvSpPr>
            <p:spPr>
              <a:xfrm>
                <a:off x="3163344" y="408605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AEFD1C24-92AD-BA4E-318B-E8BEFB64C45A}"/>
                  </a:ext>
                </a:extLst>
              </p:cNvPr>
              <p:cNvSpPr/>
              <p:nvPr/>
            </p:nvSpPr>
            <p:spPr>
              <a:xfrm>
                <a:off x="2700737" y="398057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EE2967FE-5298-4A30-E4AC-3C6C3703352C}"/>
                  </a:ext>
                </a:extLst>
              </p:cNvPr>
              <p:cNvSpPr/>
              <p:nvPr/>
            </p:nvSpPr>
            <p:spPr>
              <a:xfrm>
                <a:off x="2684695" y="380411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3AE78576-897A-F3E9-F7B7-199EA15449DF}"/>
                  </a:ext>
                </a:extLst>
              </p:cNvPr>
              <p:cNvSpPr/>
              <p:nvPr/>
            </p:nvSpPr>
            <p:spPr>
              <a:xfrm>
                <a:off x="2530690" y="35731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D49C892D-04B1-2484-BB11-01458A311769}"/>
                  </a:ext>
                </a:extLst>
              </p:cNvPr>
              <p:cNvSpPr/>
              <p:nvPr/>
            </p:nvSpPr>
            <p:spPr>
              <a:xfrm>
                <a:off x="2148888" y="328434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11C92D1E-7027-0765-020B-D86A95ED97C4}"/>
                  </a:ext>
                </a:extLst>
              </p:cNvPr>
              <p:cNvSpPr/>
              <p:nvPr/>
            </p:nvSpPr>
            <p:spPr>
              <a:xfrm>
                <a:off x="2145679" y="291217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40DB321D-708B-3AF1-7EE7-AC4F479E48A0}"/>
                  </a:ext>
                </a:extLst>
              </p:cNvPr>
              <p:cNvSpPr/>
              <p:nvPr/>
            </p:nvSpPr>
            <p:spPr>
              <a:xfrm>
                <a:off x="2103970" y="256886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4B03A099-F8DB-F423-4BC5-69B5FA03F6A8}"/>
                  </a:ext>
                </a:extLst>
              </p:cNvPr>
              <p:cNvSpPr/>
              <p:nvPr/>
            </p:nvSpPr>
            <p:spPr>
              <a:xfrm>
                <a:off x="2110386" y="247261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BD2EF3A1-7A1F-34F2-CB00-4CCE18A5C535}"/>
                  </a:ext>
                </a:extLst>
              </p:cNvPr>
              <p:cNvSpPr/>
              <p:nvPr/>
            </p:nvSpPr>
            <p:spPr>
              <a:xfrm>
                <a:off x="2097553" y="236674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933853D0-0225-DD26-A5C2-9419A8A89994}"/>
                  </a:ext>
                </a:extLst>
              </p:cNvPr>
              <p:cNvSpPr/>
              <p:nvPr/>
            </p:nvSpPr>
            <p:spPr>
              <a:xfrm>
                <a:off x="2081511" y="22640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9F875087-4D8F-D3F3-1CBB-1AEECE12E1DE}"/>
                  </a:ext>
                </a:extLst>
              </p:cNvPr>
              <p:cNvSpPr/>
              <p:nvPr/>
            </p:nvSpPr>
            <p:spPr>
              <a:xfrm>
                <a:off x="1991676" y="188868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0B844F12-2F1C-F82D-ADD8-DE19AA3D8AD1}"/>
                  </a:ext>
                </a:extLst>
              </p:cNvPr>
              <p:cNvSpPr/>
              <p:nvPr/>
            </p:nvSpPr>
            <p:spPr>
              <a:xfrm>
                <a:off x="1927508" y="189189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73C31155-86C8-5D29-B5F6-8198E96D5C70}"/>
                  </a:ext>
                </a:extLst>
              </p:cNvPr>
              <p:cNvSpPr/>
              <p:nvPr/>
            </p:nvSpPr>
            <p:spPr>
              <a:xfrm>
                <a:off x="1905049" y="188868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9EE11D5D-E533-A759-955A-97AD6D0ADFAA}"/>
                  </a:ext>
                </a:extLst>
              </p:cNvPr>
              <p:cNvSpPr/>
              <p:nvPr/>
            </p:nvSpPr>
            <p:spPr>
              <a:xfrm>
                <a:off x="1590624" y="175713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872" name="Table 123">
            <a:extLst>
              <a:ext uri="{FF2B5EF4-FFF2-40B4-BE49-F238E27FC236}">
                <a16:creationId xmlns:a16="http://schemas.microsoft.com/office/drawing/2014/main" id="{72A1DB88-459C-F8FA-824D-22428EC36CE4}"/>
              </a:ext>
            </a:extLst>
          </p:cNvPr>
          <p:cNvGraphicFramePr>
            <a:graphicFrameLocks noGrp="1"/>
          </p:cNvGraphicFramePr>
          <p:nvPr/>
        </p:nvGraphicFramePr>
        <p:xfrm>
          <a:off x="597085" y="4968927"/>
          <a:ext cx="3328670" cy="15331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8845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Elacestrant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SOC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4.14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(2.20 - 7.79)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1.87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(1.87 - 3.29)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PFS rate at 12 months, %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26.02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(15.12 - 36.92)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6.45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(0.00 - 13.65)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dirty="0">
                          <a:latin typeface="+mn-lt"/>
                        </a:rPr>
                        <a:t>0.517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dirty="0">
                          <a:latin typeface="+mn-lt"/>
                        </a:rPr>
                        <a:t>(0.361 - 0.738)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873" name="Table 123">
            <a:extLst>
              <a:ext uri="{FF2B5EF4-FFF2-40B4-BE49-F238E27FC236}">
                <a16:creationId xmlns:a16="http://schemas.microsoft.com/office/drawing/2014/main" id="{5570EC02-F960-4E8A-CA49-DB298A500FF8}"/>
              </a:ext>
            </a:extLst>
          </p:cNvPr>
          <p:cNvGraphicFramePr>
            <a:graphicFrameLocks noGrp="1"/>
          </p:cNvGraphicFramePr>
          <p:nvPr/>
        </p:nvGraphicFramePr>
        <p:xfrm>
          <a:off x="4609198" y="4954133"/>
          <a:ext cx="3328670" cy="15331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8845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Elacestrant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SOC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8.61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(4.14 - 10.84)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1.91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(1.87 - 3.68)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PFS rate at 12 months, %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35.81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(21.84 - 49.78)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8.39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(0.00 - 17.66)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dirty="0">
                          <a:latin typeface="+mn-lt"/>
                        </a:rPr>
                        <a:t>0.410 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dirty="0">
                          <a:latin typeface="+mn-lt"/>
                        </a:rPr>
                        <a:t>(0.262 - 0.634)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874" name="Table 123">
            <a:extLst>
              <a:ext uri="{FF2B5EF4-FFF2-40B4-BE49-F238E27FC236}">
                <a16:creationId xmlns:a16="http://schemas.microsoft.com/office/drawing/2014/main" id="{EEC49186-F47E-6020-E5C1-C0CDAF1CE101}"/>
              </a:ext>
            </a:extLst>
          </p:cNvPr>
          <p:cNvGraphicFramePr>
            <a:graphicFrameLocks noGrp="1"/>
          </p:cNvGraphicFramePr>
          <p:nvPr/>
        </p:nvGraphicFramePr>
        <p:xfrm>
          <a:off x="8663009" y="4957696"/>
          <a:ext cx="3328670" cy="15331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8845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851852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Elacestrant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SOC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 8.61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(5.45 - 16.89)</a:t>
                      </a:r>
                    </a:p>
                  </a:txBody>
                  <a:tcPr marL="9525" marR="9525" marT="9144" marB="9144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1" i="0" u="none" strike="noStrike" dirty="0">
                          <a:effectLst/>
                          <a:latin typeface="+mn-lt"/>
                        </a:rPr>
                        <a:t>2.10</a:t>
                      </a:r>
                      <a:br>
                        <a:rPr lang="it-IT" sz="10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(1.87 - 3.75)</a:t>
                      </a:r>
                    </a:p>
                  </a:txBody>
                  <a:tcPr marL="9525" marR="9525" marT="9144" marB="9144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000" dirty="0"/>
                        <a:t>PFS rate at 12 months, %</a:t>
                      </a:r>
                      <a:br>
                        <a:rPr lang="en-US" sz="1000" dirty="0"/>
                      </a:br>
                      <a:r>
                        <a:rPr lang="en-US" sz="1000" dirty="0"/>
                        <a:t>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35.79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(19.54 - 52.05)</a:t>
                      </a:r>
                    </a:p>
                  </a:txBody>
                  <a:tcPr marL="9525" marR="9525" marT="9144" marB="9144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7.73</a:t>
                      </a:r>
                      <a:br>
                        <a:rPr lang="it-IT" sz="10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1000" b="0" i="0" u="none" strike="noStrike" dirty="0">
                          <a:effectLst/>
                          <a:latin typeface="+mn-lt"/>
                        </a:rPr>
                        <a:t>(0.00 - 20.20)</a:t>
                      </a:r>
                    </a:p>
                  </a:txBody>
                  <a:tcPr marL="9525" marR="9525" marT="9144" marB="9144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1" dirty="0">
                          <a:latin typeface="+mn-lt"/>
                        </a:rPr>
                        <a:t>0.466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dirty="0">
                          <a:latin typeface="+mn-lt"/>
                        </a:rPr>
                        <a:t>(0.270 - 0.791)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733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51"/>
          <p:cNvSpPr txBox="1">
            <a:spLocks noGrp="1"/>
          </p:cNvSpPr>
          <p:nvPr>
            <p:ph type="title"/>
          </p:nvPr>
        </p:nvSpPr>
        <p:spPr>
          <a:xfrm>
            <a:off x="593163" y="77067"/>
            <a:ext cx="11048176" cy="107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Various oral SERDs are being investigated on the horizon, </a:t>
            </a:r>
            <a:r>
              <a:rPr lang="en-US" dirty="0" err="1"/>
              <a:t>pionERA</a:t>
            </a:r>
            <a:r>
              <a:rPr lang="en-US" dirty="0"/>
              <a:t> is the only study addressing specific endocrine resistance and building on learnings from ESR1 mutation unmet need from previous studies</a:t>
            </a:r>
            <a:endParaRPr dirty="0"/>
          </a:p>
        </p:txBody>
      </p:sp>
      <p:graphicFrame>
        <p:nvGraphicFramePr>
          <p:cNvPr id="1610" name="Google Shape;1610;p51"/>
          <p:cNvGraphicFramePr/>
          <p:nvPr>
            <p:extLst>
              <p:ext uri="{D42A27DB-BD31-4B8C-83A1-F6EECF244321}">
                <p14:modId xmlns:p14="http://schemas.microsoft.com/office/powerpoint/2010/main" val="722745538"/>
              </p:ext>
            </p:extLst>
          </p:nvPr>
        </p:nvGraphicFramePr>
        <p:xfrm>
          <a:off x="550913" y="1333376"/>
          <a:ext cx="11090400" cy="4414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6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8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8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3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SERD</a:t>
                      </a:r>
                      <a:endParaRPr sz="2000" u="none" strike="noStrike" cap="none" dirty="0"/>
                    </a:p>
                  </a:txBody>
                  <a:tcPr marL="108000" marR="108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lt1"/>
                          </a:solidFill>
                        </a:rPr>
                        <a:t>giredestrant</a:t>
                      </a:r>
                      <a:endParaRPr sz="1400" u="none" strike="noStrike" cap="none" dirty="0"/>
                    </a:p>
                  </a:txBody>
                  <a:tcPr marL="108000" marR="108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47A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lt1"/>
                          </a:solidFill>
                        </a:rPr>
                        <a:t>elacestrant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08000" marR="108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CA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lt1"/>
                          </a:solidFill>
                        </a:rPr>
                        <a:t>camizestrant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108000" marR="108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lt1"/>
                          </a:solidFill>
                        </a:rPr>
                        <a:t>imlunestrant</a:t>
                      </a:r>
                      <a:endParaRPr sz="1400" u="none" strike="noStrike" cap="none" dirty="0"/>
                    </a:p>
                  </a:txBody>
                  <a:tcPr marL="108000" marR="108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84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u="none" strike="noStrike" cap="none" dirty="0">
                          <a:solidFill>
                            <a:srgbClr val="FFFFFF"/>
                          </a:solidFill>
                        </a:rPr>
                        <a:t>a</a:t>
                      </a:r>
                      <a:r>
                        <a:rPr lang="en-US" sz="1000" b="1" i="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mcenestrant*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1" i="0" u="none" strike="noStrike" cap="none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(discont.)</a:t>
                      </a:r>
                      <a:endParaRPr lang="en-US" sz="1000" u="none" strike="noStrike" cap="none" dirty="0"/>
                    </a:p>
                  </a:txBody>
                  <a:tcPr marL="108000" marR="108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8A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675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mBC</a:t>
                      </a:r>
                      <a:endParaRPr sz="1400" b="1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0000" marR="108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8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1L </a:t>
                      </a:r>
                      <a:endParaRPr sz="1200" b="1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PhIII +CDKi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persevERA BC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gired vs. let (+palbo)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pionERA BC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†</a:t>
                      </a:r>
                      <a:endParaRPr sz="1200" b="1" u="none" strike="noStrike" cap="none" baseline="300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gired vs. fulv (+CDKi) in </a:t>
                      </a:r>
                      <a:b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</a:b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ET-resistant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--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SERENA-4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9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cami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vs. ana (+palbo)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SERENA-6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10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cami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vs. AI (+palbo/</a:t>
                      </a: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abema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) 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in emerging </a:t>
                      </a:r>
                      <a:r>
                        <a:rPr lang="en-US" sz="1200" i="1" u="none" strike="noStrike" cap="none" dirty="0">
                          <a:solidFill>
                            <a:schemeClr val="dk1"/>
                          </a:solidFill>
                        </a:rPr>
                        <a:t>ESR1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m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--</a:t>
                      </a:r>
                      <a:endParaRPr sz="12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1" i="0" u="none" strike="noStrike" cap="none" dirty="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AMEERA-5</a:t>
                      </a:r>
                      <a:r>
                        <a:rPr lang="en-US" sz="1000" b="1" i="0" u="none" strike="noStrike" cap="none" baseline="30000" dirty="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1000" b="0" i="0" u="none" strike="noStrike" cap="none" dirty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808080"/>
                          </a:solidFill>
                        </a:rPr>
                        <a:t>amce</a:t>
                      </a:r>
                      <a:r>
                        <a:rPr lang="en-US" sz="1000" b="0" i="0" u="none" strike="noStrike" cap="none" dirty="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vs. </a:t>
                      </a:r>
                      <a:r>
                        <a:rPr lang="en-US" sz="1000" u="none" strike="noStrike" cap="none" dirty="0">
                          <a:solidFill>
                            <a:srgbClr val="808080"/>
                          </a:solidFill>
                        </a:rPr>
                        <a:t>let </a:t>
                      </a:r>
                      <a:r>
                        <a:rPr lang="en-US" sz="1000" b="0" i="0" u="none" strike="noStrike" cap="none" dirty="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(+palbo)</a:t>
                      </a:r>
                      <a:endParaRPr sz="1000" u="none" strike="noStrike" cap="none" dirty="0">
                        <a:solidFill>
                          <a:srgbClr val="808080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2L</a:t>
                      </a:r>
                      <a:endParaRPr sz="1200" b="1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PhII–III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 err="1">
                          <a:solidFill>
                            <a:schemeClr val="dk1"/>
                          </a:solidFill>
                        </a:rPr>
                        <a:t>acelERA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BC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PhII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gired </a:t>
                      </a:r>
                      <a:r>
                        <a:rPr lang="en-US" sz="1200" b="0" u="none" strike="noStrike" cap="none" dirty="0">
                          <a:solidFill>
                            <a:schemeClr val="dk1"/>
                          </a:solidFill>
                        </a:rPr>
                        <a:t>vs. 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PCE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 err="1">
                          <a:solidFill>
                            <a:schemeClr val="dk1"/>
                          </a:solidFill>
                        </a:rPr>
                        <a:t>evERA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BC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3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PhIII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gired vs. PCE (+</a:t>
                      </a:r>
                      <a:r>
                        <a:rPr lang="en-US" sz="1200" b="0" u="none" strike="noStrike" cap="none" dirty="0" err="1">
                          <a:solidFill>
                            <a:schemeClr val="dk1"/>
                          </a:solidFill>
                        </a:rPr>
                        <a:t>evero</a:t>
                      </a:r>
                      <a:r>
                        <a:rPr lang="en-US" sz="1200" b="0" u="none" strike="noStrike" cap="none" dirty="0">
                          <a:solidFill>
                            <a:schemeClr val="dk1"/>
                          </a:solidFill>
                        </a:rPr>
                        <a:t>)</a:t>
                      </a:r>
                      <a:endParaRPr sz="1200" u="none" strike="noStrike" cap="none" dirty="0"/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EMERALD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6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PhIII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ela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vs. PCE  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SERENA-2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11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PhII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 dirty="0" err="1">
                          <a:solidFill>
                            <a:schemeClr val="dk1"/>
                          </a:solidFill>
                        </a:rPr>
                        <a:t>cami</a:t>
                      </a:r>
                      <a:r>
                        <a:rPr lang="en-US" sz="1200" b="0" u="none" strike="noStrike" cap="none" dirty="0">
                          <a:solidFill>
                            <a:schemeClr val="dk1"/>
                          </a:solidFill>
                        </a:rPr>
                        <a:t> (2 dose arms) vs. fulv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EMBER-3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14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PhIII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i</a:t>
                      </a:r>
                      <a:r>
                        <a:rPr lang="en-US" sz="1200" b="0" u="none" strike="noStrike" cap="none" dirty="0" err="1">
                          <a:solidFill>
                            <a:schemeClr val="dk1"/>
                          </a:solidFill>
                        </a:rPr>
                        <a:t>mlu</a:t>
                      </a:r>
                      <a:r>
                        <a:rPr lang="en-US" sz="1200" b="0" u="none" strike="noStrike" cap="none" dirty="0">
                          <a:solidFill>
                            <a:schemeClr val="dk1"/>
                          </a:solidFill>
                        </a:rPr>
                        <a:t> vs. 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PCE vs </a:t>
                      </a: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imlu+abema</a:t>
                      </a:r>
                      <a:endParaRPr sz="1200" u="none" strike="noStrike" cap="none" dirty="0"/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1" i="0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AMEERA-3</a:t>
                      </a:r>
                      <a:r>
                        <a:rPr lang="en-US" sz="1000" b="1" i="0" u="none" strike="noStrike" cap="none" baseline="3000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1000" b="0" i="0" u="none" strike="noStrike" cap="none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808080"/>
                          </a:solidFill>
                        </a:rPr>
                        <a:t>            amce</a:t>
                      </a:r>
                      <a:r>
                        <a:rPr lang="en-US" sz="1000" b="0" i="0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vs. </a:t>
                      </a:r>
                      <a:r>
                        <a:rPr lang="en-US" sz="1000" u="none" strike="noStrike" cap="none">
                          <a:solidFill>
                            <a:srgbClr val="808080"/>
                          </a:solidFill>
                        </a:rPr>
                        <a:t>PCE</a:t>
                      </a:r>
                      <a:endParaRPr sz="1000" b="0" i="0" u="none" strike="noStrike" cap="none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725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eBC</a:t>
                      </a:r>
                      <a:endParaRPr sz="1200" b="1" u="none" strike="noStrike" cap="none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80000" marR="108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0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Neoadj / 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WoO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PhI–II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 err="1">
                          <a:solidFill>
                            <a:schemeClr val="dk1"/>
                          </a:solidFill>
                        </a:rPr>
                        <a:t>coopERA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BC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4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P</a:t>
                      </a:r>
                      <a:r>
                        <a:rPr lang="en-US" sz="1200" b="0" u="none" strike="noStrike" cap="none" dirty="0" err="1">
                          <a:solidFill>
                            <a:schemeClr val="dk1"/>
                          </a:solidFill>
                        </a:rPr>
                        <a:t>h</a:t>
                      </a: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II</a:t>
                      </a:r>
                      <a:endParaRPr sz="1200" b="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        gired vs. ana (+palbo)</a:t>
                      </a:r>
                      <a:endParaRPr sz="1200" u="none" strike="noStrike" cap="none" dirty="0"/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ELIPSE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</a:rPr>
                        <a:t>7 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P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</a:rPr>
                        <a:t>h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I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ela single-arm</a:t>
                      </a:r>
                      <a:endParaRPr sz="1200" u="none" strike="noStrike" cap="none"/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SERENA-3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</a:rPr>
                        <a:t>12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P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</a:rPr>
                        <a:t>h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II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cami (3 dose arms)</a:t>
                      </a:r>
                      <a:endParaRPr sz="1200" u="none" strike="noStrike" cap="none"/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EMBER-2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</a:rPr>
                        <a:t>15 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P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</a:rPr>
                        <a:t>h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I</a:t>
                      </a:r>
                      <a:endParaRPr sz="1200" b="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imlu</a:t>
                      </a: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(3 dose arms)</a:t>
                      </a:r>
                      <a:endParaRPr sz="12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1" i="0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AMEERA-4</a:t>
                      </a:r>
                      <a:r>
                        <a:rPr lang="en-US" sz="1000" b="1" i="0" u="none" strike="noStrike" cap="none" baseline="3000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 </a:t>
                      </a:r>
                      <a:r>
                        <a:rPr lang="en-US" sz="1000" u="none" strike="noStrike" cap="none">
                          <a:solidFill>
                            <a:srgbClr val="808080"/>
                          </a:solidFill>
                        </a:rPr>
                        <a:t>P</a:t>
                      </a:r>
                      <a:r>
                        <a:rPr lang="en-US" sz="1000" b="0" i="0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r>
                        <a:rPr lang="en-US" sz="1000" u="none" strike="noStrike" cap="none">
                          <a:solidFill>
                            <a:srgbClr val="808080"/>
                          </a:solidFill>
                        </a:rPr>
                        <a:t>II</a:t>
                      </a:r>
                      <a:endParaRPr sz="1000" b="0" i="0" u="none" strike="noStrike" cap="none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rgbClr val="808080"/>
                          </a:solidFill>
                        </a:rPr>
                        <a:t>amce </a:t>
                      </a:r>
                      <a:r>
                        <a:rPr lang="en-US" sz="1000" b="0" i="0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vs. </a:t>
                      </a:r>
                      <a:r>
                        <a:rPr lang="en-US" sz="1000" u="none" strike="noStrike" cap="none">
                          <a:solidFill>
                            <a:srgbClr val="808080"/>
                          </a:solidFill>
                        </a:rPr>
                        <a:t>let</a:t>
                      </a:r>
                      <a:endParaRPr sz="1000" b="0" i="0" u="none" strike="noStrike" cap="none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1" i="0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I-SPY EOP</a:t>
                      </a:r>
                      <a:r>
                        <a:rPr lang="en-US" sz="1000" b="1" i="0" u="none" strike="noStrike" cap="none" baseline="3000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r>
                        <a:rPr lang="en-US" sz="1000" b="0" i="0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000" u="none" strike="noStrike" cap="none">
                          <a:solidFill>
                            <a:srgbClr val="808080"/>
                          </a:solidFill>
                        </a:rPr>
                        <a:t>P</a:t>
                      </a:r>
                      <a:r>
                        <a:rPr lang="en-US" sz="1000" b="0" i="0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</a:t>
                      </a:r>
                      <a:r>
                        <a:rPr lang="en-US" sz="1000" u="none" strike="noStrike" cap="none">
                          <a:solidFill>
                            <a:srgbClr val="808080"/>
                          </a:solidFill>
                        </a:rPr>
                        <a:t>II</a:t>
                      </a:r>
                      <a:endParaRPr sz="1000" u="none" strike="noStrike" cap="none">
                        <a:solidFill>
                          <a:srgbClr val="80808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0" i="0" u="none" strike="noStrike" cap="none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amce+/-abema</a:t>
                      </a:r>
                      <a:endParaRPr sz="1000" b="0" i="0" u="none" strike="noStrike" cap="none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1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Adjuvant</a:t>
                      </a:r>
                      <a:endParaRPr sz="1200" b="1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PhIII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 err="1">
                          <a:solidFill>
                            <a:schemeClr val="dk1"/>
                          </a:solidFill>
                        </a:rPr>
                        <a:t>lidERA</a:t>
                      </a: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 BC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5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gired </a:t>
                      </a:r>
                      <a:r>
                        <a:rPr lang="en-US" sz="1200" b="0" u="none" strike="noStrike" cap="none" dirty="0">
                          <a:solidFill>
                            <a:schemeClr val="dk1"/>
                          </a:solidFill>
                        </a:rPr>
                        <a:t>vs. 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PCE, upfront</a:t>
                      </a:r>
                      <a:endParaRPr sz="1200" u="none" strike="noStrike" cap="none" dirty="0"/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dk1"/>
                          </a:solidFill>
                        </a:rPr>
                        <a:t>TREAT</a:t>
                      </a:r>
                      <a:r>
                        <a:rPr lang="en-US" sz="1200" b="1" u="none" strike="noStrike" cap="none" baseline="30000" dirty="0">
                          <a:solidFill>
                            <a:schemeClr val="dk1"/>
                          </a:solidFill>
                        </a:rPr>
                        <a:t>8</a:t>
                      </a:r>
                      <a:endParaRPr sz="12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 err="1">
                          <a:solidFill>
                            <a:schemeClr val="dk1"/>
                          </a:solidFill>
                        </a:rPr>
                        <a:t>ela</a:t>
                      </a: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vs. PCE, switch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</a:rPr>
                        <a:t> in rising ctDNA</a:t>
                      </a:r>
                      <a:endParaRPr sz="1200" u="none" strike="noStrike" cap="none" dirty="0"/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CAMBRIA-1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</a:rPr>
                        <a:t>13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cami vs PCE, </a:t>
                      </a:r>
                      <a:r>
                        <a:rPr lang="en-US" sz="1200" u="none" strike="noStrike" cap="none"/>
                        <a:t>switch</a:t>
                      </a:r>
                      <a:endParaRPr sz="1200" u="none" strike="noStrike" cap="none"/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EMBER-4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</a:rPr>
                        <a:t>16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 imlu vs. PCE, switch 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b="1" i="0" u="none" strike="noStrike" cap="none" dirty="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AMEERA-6</a:t>
                      </a:r>
                      <a:r>
                        <a:rPr lang="en-US" sz="1000" b="1" i="0" u="none" strike="noStrike" cap="none" baseline="30000" dirty="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1000" b="0" i="0" u="none" strike="noStrike" cap="none" dirty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22438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00" u="none" strike="noStrike" cap="none" dirty="0" err="1">
                          <a:solidFill>
                            <a:srgbClr val="808080"/>
                          </a:solidFill>
                        </a:rPr>
                        <a:t>amce</a:t>
                      </a:r>
                      <a:r>
                        <a:rPr lang="en-US" sz="1000" b="0" i="0" u="none" strike="noStrike" cap="none" dirty="0">
                          <a:solidFill>
                            <a:srgbClr val="80808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vs. </a:t>
                      </a:r>
                      <a:r>
                        <a:rPr lang="en-US" sz="1000" u="none" strike="noStrike" cap="none" dirty="0">
                          <a:solidFill>
                            <a:srgbClr val="808080"/>
                          </a:solidFill>
                        </a:rPr>
                        <a:t>tam, switch</a:t>
                      </a:r>
                      <a:endParaRPr sz="1000" b="0" i="0" u="none" strike="noStrike" cap="none" dirty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2000" marR="72000" marT="0" marB="0" anchor="ctr">
                    <a:lnL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BD7D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11" name="Google Shape;1611;p51"/>
          <p:cNvSpPr txBox="1">
            <a:spLocks noGrp="1"/>
          </p:cNvSpPr>
          <p:nvPr>
            <p:ph type="body" idx="1"/>
          </p:nvPr>
        </p:nvSpPr>
        <p:spPr>
          <a:xfrm>
            <a:off x="552449" y="5857904"/>
            <a:ext cx="11251624" cy="449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r>
              <a:rPr lang="en-US" dirty="0"/>
              <a:t>* Discontinued clinical development of amcenestrant.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r>
              <a:rPr lang="en-US" baseline="30000" dirty="0"/>
              <a:t>†</a:t>
            </a:r>
            <a:r>
              <a:rPr lang="en-US" dirty="0"/>
              <a:t> Planned for 2023.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r>
              <a:rPr lang="en-US" dirty="0"/>
              <a:t>AI, aromatase inhibitor; </a:t>
            </a:r>
            <a:r>
              <a:rPr lang="en-US" dirty="0" err="1"/>
              <a:t>amce</a:t>
            </a:r>
            <a:r>
              <a:rPr lang="en-US" dirty="0"/>
              <a:t>, amcenestrant; ana, anastrozole; </a:t>
            </a:r>
            <a:r>
              <a:rPr lang="en-US" dirty="0" err="1"/>
              <a:t>cami</a:t>
            </a:r>
            <a:r>
              <a:rPr lang="en-US" dirty="0"/>
              <a:t>, camizestrant; CDKi, cyclin-dependent kinase inhibitor; </a:t>
            </a:r>
            <a:r>
              <a:rPr lang="en-US" dirty="0" err="1"/>
              <a:t>ela</a:t>
            </a:r>
            <a:r>
              <a:rPr lang="en-US" dirty="0"/>
              <a:t>, elacestrant; fulv, fulvestrant; gired, giredestrant; </a:t>
            </a:r>
            <a:r>
              <a:rPr lang="en-US" dirty="0" err="1"/>
              <a:t>imlu</a:t>
            </a:r>
            <a:r>
              <a:rPr lang="en-US" dirty="0"/>
              <a:t>, imlunestrant; let, letrozole; PCE: physician's choice endocrine therapy; tam, tamoxifen; </a:t>
            </a:r>
            <a:r>
              <a:rPr lang="en-US" dirty="0" err="1"/>
              <a:t>WoO</a:t>
            </a:r>
            <a:r>
              <a:rPr lang="en-US" dirty="0"/>
              <a:t>, window of opportunity. References in slide notes.</a:t>
            </a:r>
            <a:endParaRPr dirty="0"/>
          </a:p>
        </p:txBody>
      </p:sp>
      <p:sp>
        <p:nvSpPr>
          <p:cNvPr id="1612" name="Google Shape;1612;p51"/>
          <p:cNvSpPr/>
          <p:nvPr/>
        </p:nvSpPr>
        <p:spPr>
          <a:xfrm>
            <a:off x="1775520" y="2441275"/>
            <a:ext cx="2088232" cy="555677"/>
          </a:xfrm>
          <a:prstGeom prst="rect">
            <a:avLst/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15E86-6DB2-C80F-57CD-625D0AEB3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4B7F-3A3C-CCCA-4855-553C78CF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77846"/>
            <a:ext cx="10363200" cy="702307"/>
          </a:xfrm>
        </p:spPr>
        <p:txBody>
          <a:bodyPr/>
          <a:lstStyle/>
          <a:p>
            <a:r>
              <a:rPr lang="en-US" sz="4800" dirty="0"/>
              <a:t>Questions?</a:t>
            </a:r>
            <a:endParaRPr lang="en-US" sz="4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229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76AF-FB7C-F948-6165-A44722BB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79" y="227013"/>
            <a:ext cx="11515241" cy="789709"/>
          </a:xfrm>
        </p:spPr>
        <p:txBody>
          <a:bodyPr/>
          <a:lstStyle/>
          <a:p>
            <a:r>
              <a:rPr lang="en-US" dirty="0"/>
              <a:t>SERENA-2 Phase II Study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187CAF-7EF4-9CD6-67BF-2B1E8B744E66}"/>
              </a:ext>
            </a:extLst>
          </p:cNvPr>
          <p:cNvSpPr txBox="1"/>
          <p:nvPr/>
        </p:nvSpPr>
        <p:spPr>
          <a:xfrm>
            <a:off x="0" y="6524294"/>
            <a:ext cx="71761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98713" algn="l"/>
              </a:tabLst>
              <a:defRPr/>
            </a:pPr>
            <a:r>
              <a:rPr kumimoji="0" lang="en-US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Oliveira M et al. San Antonio Breast Cancer Symposium 2022;Abstract GS3-02.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E4116-BE1D-8A34-3ECA-2D7000C09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557" y="1151744"/>
            <a:ext cx="11854886" cy="4554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C00BDB-E58C-7F14-BC79-86D9A5912FFE}"/>
              </a:ext>
            </a:extLst>
          </p:cNvPr>
          <p:cNvSpPr txBox="1"/>
          <p:nvPr/>
        </p:nvSpPr>
        <p:spPr>
          <a:xfrm>
            <a:off x="152400" y="5707865"/>
            <a:ext cx="107681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98713" algn="l"/>
              </a:tabLst>
              <a:defRPr/>
            </a:pPr>
            <a:r>
              <a:rPr kumimoji="0" lang="en-US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ET = endocrine therapy; ABC = advanced breast cancer; CT = chemotherapy; PFS = progression-free survival; CBR24 = clinical benefit rate at 24 weeks; ORR = objective response rate; OS = overall survival; </a:t>
            </a:r>
            <a:r>
              <a:rPr kumimoji="0" lang="en-US" sz="15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ctDNA</a:t>
            </a:r>
            <a:r>
              <a:rPr kumimoji="0" lang="en-US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 = circulating tumor DNA; CTCs = circulating tumor cells</a:t>
            </a:r>
          </a:p>
        </p:txBody>
      </p:sp>
    </p:spTree>
    <p:extLst>
      <p:ext uri="{BB962C8B-B14F-4D97-AF65-F5344CB8AC3E}">
        <p14:creationId xmlns:p14="http://schemas.microsoft.com/office/powerpoint/2010/main" val="590479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6C4C5-320A-7ED7-A454-9D6B19155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CC30-30FD-3DE0-1E2A-CB161D37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746"/>
            <a:ext cx="12191999" cy="789709"/>
          </a:xfrm>
        </p:spPr>
        <p:txBody>
          <a:bodyPr/>
          <a:lstStyle/>
          <a:p>
            <a:r>
              <a:rPr lang="en-US" sz="2900" dirty="0"/>
              <a:t>Phase II SERENA-2 Trial: PFS by Investigator Assessment (Primary Endpoint)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C0EB9F-DB9E-5F52-7CD1-FF1FE66FDDA2}"/>
              </a:ext>
            </a:extLst>
          </p:cNvPr>
          <p:cNvGrpSpPr/>
          <p:nvPr/>
        </p:nvGrpSpPr>
        <p:grpSpPr>
          <a:xfrm>
            <a:off x="475597" y="886455"/>
            <a:ext cx="11378023" cy="5085089"/>
            <a:chOff x="475597" y="1182976"/>
            <a:chExt cx="11378023" cy="50850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7244E6-796D-0BCA-9FCA-D659F7332826}"/>
                </a:ext>
              </a:extLst>
            </p:cNvPr>
            <p:cNvSpPr/>
            <p:nvPr/>
          </p:nvSpPr>
          <p:spPr bwMode="auto">
            <a:xfrm>
              <a:off x="475597" y="1182976"/>
              <a:ext cx="11378023" cy="50850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charset="0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249F17-E08B-2ED1-9F26-72E3CBE43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35" t="11288" b="1191"/>
            <a:stretch/>
          </p:blipFill>
          <p:spPr>
            <a:xfrm>
              <a:off x="475597" y="1182976"/>
              <a:ext cx="11240804" cy="5085089"/>
            </a:xfrm>
            <a:prstGeom prst="rect">
              <a:avLst/>
            </a:prstGeom>
            <a:ln w="3175"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D8C9F4F-2910-796E-9D76-8768DA905EF6}"/>
              </a:ext>
            </a:extLst>
          </p:cNvPr>
          <p:cNvSpPr txBox="1"/>
          <p:nvPr/>
        </p:nvSpPr>
        <p:spPr>
          <a:xfrm>
            <a:off x="0" y="6524294"/>
            <a:ext cx="667206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Oliveira M et al. San Antonio Breast Cancer Symposium 2022;Abstract GS3-02.</a:t>
            </a:r>
          </a:p>
        </p:txBody>
      </p:sp>
    </p:spTree>
    <p:extLst>
      <p:ext uri="{BB962C8B-B14F-4D97-AF65-F5344CB8AC3E}">
        <p14:creationId xmlns:p14="http://schemas.microsoft.com/office/powerpoint/2010/main" val="3087504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A4B53-EA11-CD70-D27B-DBAB7AF0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014C-7B78-6224-5124-9F64F9D68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79" y="227013"/>
            <a:ext cx="11515241" cy="789709"/>
          </a:xfrm>
        </p:spPr>
        <p:txBody>
          <a:bodyPr/>
          <a:lstStyle/>
          <a:p>
            <a:r>
              <a:rPr lang="en-US" dirty="0"/>
              <a:t>Phase II SERENA-2 Trial: PFS by Prior CDK4/6 Inhibitor (CDK4/6i)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D0A3D-609B-AE6C-BE26-F3E9567B33E6}"/>
              </a:ext>
            </a:extLst>
          </p:cNvPr>
          <p:cNvSpPr txBox="1"/>
          <p:nvPr/>
        </p:nvSpPr>
        <p:spPr>
          <a:xfrm>
            <a:off x="0" y="6524294"/>
            <a:ext cx="70321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Oliveira M et al. San Antonio Breast Cancer Symposium 2022;Abstract GS3-02.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DD955-AD23-EE4B-F701-0D0B0D476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1" y="1304764"/>
            <a:ext cx="1193365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86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AD729-D6CD-9977-CBEE-96C0C4502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DA55C-9A51-047B-2A62-886CC503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79" y="227013"/>
            <a:ext cx="11515241" cy="789709"/>
          </a:xfrm>
        </p:spPr>
        <p:txBody>
          <a:bodyPr/>
          <a:lstStyle/>
          <a:p>
            <a:r>
              <a:rPr lang="en-US" dirty="0"/>
              <a:t>Phase II SERENA-2 Trial: PFS by Detectable ESR1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22E758-2BD7-8E17-4598-5CBD971A9269}"/>
              </a:ext>
            </a:extLst>
          </p:cNvPr>
          <p:cNvSpPr txBox="1"/>
          <p:nvPr/>
        </p:nvSpPr>
        <p:spPr>
          <a:xfrm>
            <a:off x="0" y="6524294"/>
            <a:ext cx="70321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Oliveira M et al. San Antonio Breast Cancer Symposium 2022;Abstract GS3-02.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F8346-338C-8C2C-E83A-B6D4C789E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6" y="1358765"/>
            <a:ext cx="11889608" cy="41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6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6876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Prof </a:t>
            </a:r>
            <a:r>
              <a:rPr lang="en-US" sz="3200" dirty="0" err="1">
                <a:solidFill>
                  <a:srgbClr val="0432FF"/>
                </a:solidFill>
              </a:rPr>
              <a:t>Bidard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BF934E-BFDC-EFE6-CEA2-C399714AA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386891"/>
              </p:ext>
            </p:extLst>
          </p:nvPr>
        </p:nvGraphicFramePr>
        <p:xfrm>
          <a:off x="1487488" y="1700809"/>
          <a:ext cx="9361040" cy="345638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2808">
                  <a:extLst>
                    <a:ext uri="{9D8B030D-6E8A-4147-A177-3AD203B41FA5}">
                      <a16:colId xmlns:a16="http://schemas.microsoft.com/office/drawing/2014/main" val="762323566"/>
                    </a:ext>
                  </a:extLst>
                </a:gridCol>
              </a:tblGrid>
              <a:tr h="115612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Advisory 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AstraZeneca Pharmaceuticals LP, Daiichi Sankyo Inc, Exact Sciences Corporation, GE Healthcare, Gilead Sciences Inc,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Inatherys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, Lilly,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Menarini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Group, Novartis, Pfizer Inc, Roche Laboratories Inc, SAGA Diagnostics,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Stemline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46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GE Healthcare,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Menarini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Silicon Biosystems, Merck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KGaA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, MSD, Novartis,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Personalis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, Pfizer Inc,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ProLynx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Inc, Roche Laboratories Inc, SAGA Diagnostics, Tempus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02034"/>
                  </a:ext>
                </a:extLst>
              </a:tr>
              <a:tr h="80378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Speakers Bureaus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AstraZeneca Pharmaceuticals LP, Daiichi Sankyo Inc, Lilly,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Menarini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Group, Pfizer Inc,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Stemline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30474"/>
                  </a:ext>
                </a:extLst>
              </a:tr>
              <a:tr h="61101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Travel Support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AstraZeneca Pharmaceuticals LP, Daiichi Sankyo Inc, Novartis, Pfizer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0855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40588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FC399-5E92-6E30-14DE-6EA2FCD8D698}"/>
              </a:ext>
            </a:extLst>
          </p:cNvPr>
          <p:cNvSpPr/>
          <p:nvPr/>
        </p:nvSpPr>
        <p:spPr bwMode="auto">
          <a:xfrm>
            <a:off x="479376" y="980728"/>
            <a:ext cx="11161240" cy="50405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D7192-9BD2-2A30-0654-A89CB4CE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9154"/>
            <a:ext cx="10358967" cy="1143000"/>
          </a:xfrm>
        </p:spPr>
        <p:txBody>
          <a:bodyPr/>
          <a:lstStyle/>
          <a:p>
            <a:r>
              <a:rPr lang="en-US" dirty="0"/>
              <a:t>SERENA-4 Phase III Study Design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4574EF-B81C-5FF4-943F-C9EF823A4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41" t="29824" r="30454" b="38853"/>
          <a:stretch/>
        </p:blipFill>
        <p:spPr bwMode="auto">
          <a:xfrm>
            <a:off x="783754" y="1172154"/>
            <a:ext cx="10616029" cy="474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5D6586-CA82-4933-3D39-35C1094FEB01}"/>
              </a:ext>
            </a:extLst>
          </p:cNvPr>
          <p:cNvSpPr txBox="1"/>
          <p:nvPr/>
        </p:nvSpPr>
        <p:spPr>
          <a:xfrm>
            <a:off x="0" y="6477098"/>
            <a:ext cx="34163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Im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SA et al. ASCO 2021;Abstract TPS1101.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5348E-A3D9-E7B3-5402-71EEF826597A}"/>
              </a:ext>
            </a:extLst>
          </p:cNvPr>
          <p:cNvSpPr txBox="1"/>
          <p:nvPr/>
        </p:nvSpPr>
        <p:spPr>
          <a:xfrm>
            <a:off x="8256240" y="2580873"/>
            <a:ext cx="2149500" cy="272063"/>
          </a:xfrm>
          <a:prstGeom prst="rect">
            <a:avLst/>
          </a:prstGeom>
          <a:solidFill>
            <a:srgbClr val="850050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3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placebo for </a:t>
            </a:r>
            <a:r>
              <a:rPr lang="en-US" sz="13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camizestrant</a:t>
            </a:r>
            <a:r>
              <a:rPr lang="en-US" sz="13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CDD0A-476F-0206-01AF-9A2C127DF3E2}"/>
              </a:ext>
            </a:extLst>
          </p:cNvPr>
          <p:cNvSpPr txBox="1"/>
          <p:nvPr/>
        </p:nvSpPr>
        <p:spPr>
          <a:xfrm>
            <a:off x="7983500" y="1225296"/>
            <a:ext cx="2694979" cy="272063"/>
          </a:xfrm>
          <a:prstGeom prst="rect">
            <a:avLst/>
          </a:prstGeom>
          <a:solidFill>
            <a:srgbClr val="850050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Camizestrant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palbociclib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AC514E-2147-5ECA-8077-4BBC31C6B1B6}"/>
              </a:ext>
            </a:extLst>
          </p:cNvPr>
          <p:cNvSpPr txBox="1"/>
          <p:nvPr/>
        </p:nvSpPr>
        <p:spPr>
          <a:xfrm>
            <a:off x="767408" y="4165049"/>
            <a:ext cx="2149500" cy="27206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3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3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amizestrant</a:t>
            </a:r>
            <a:r>
              <a:rPr lang="en-US"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/placebo (75 mg)</a:t>
            </a:r>
          </a:p>
        </p:txBody>
      </p:sp>
    </p:spTree>
    <p:extLst>
      <p:ext uri="{BB962C8B-B14F-4D97-AF65-F5344CB8AC3E}">
        <p14:creationId xmlns:p14="http://schemas.microsoft.com/office/powerpoint/2010/main" val="3239006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Rapid</a:t>
            </a:r>
            <a:r>
              <a:rPr spc="-10"/>
              <a:t> </a:t>
            </a:r>
            <a:r>
              <a:t>Recommendation</a:t>
            </a:r>
            <a:r>
              <a:rPr spc="-25"/>
              <a:t> </a:t>
            </a:r>
            <a:r>
              <a:rPr spc="-10"/>
              <a:t>Update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1583" y="6309562"/>
            <a:ext cx="5657850" cy="2609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sng" strike="noStrike" kern="1200" cap="none" spc="-10" normalizeH="0" baseline="0" noProof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Arial"/>
                <a:ea typeface="+mn-ea"/>
                <a:cs typeface="Arial"/>
                <a:hlinkClick r:id="rId2"/>
              </a:rPr>
              <a:t>www.asco.org/breast-cancer-</a:t>
            </a:r>
            <a:r>
              <a:rPr kumimoji="0" sz="800" b="0" i="0" u="sng" strike="noStrike" kern="1200" cap="none" spc="0" normalizeH="0" baseline="0" noProof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Arial"/>
                <a:ea typeface="+mn-ea"/>
                <a:cs typeface="Arial"/>
                <a:hlinkClick r:id="rId2"/>
              </a:rPr>
              <a:t>guidelines</a:t>
            </a:r>
            <a:r>
              <a:rPr kumimoji="0" sz="800" b="0" i="0" u="none" strike="noStrike" kern="1200" cap="none" spc="10" normalizeH="0" baseline="0" noProof="0">
                <a:ln>
                  <a:noFill/>
                </a:ln>
                <a:solidFill>
                  <a:srgbClr val="0462C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©American</a:t>
            </a:r>
            <a:r>
              <a:rPr kumimoji="0" sz="8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Society</a:t>
            </a:r>
            <a:r>
              <a:rPr kumimoji="0" sz="8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8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Oncology (ASCO)</a:t>
            </a: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2023.</a:t>
            </a:r>
            <a:r>
              <a:rPr kumimoji="0" sz="800" b="0" i="0" u="none" strike="noStrike" kern="1200" cap="none" spc="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rights</a:t>
            </a: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reserved </a:t>
            </a:r>
            <a:r>
              <a:rPr kumimoji="0" sz="8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worldwide.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800" b="0" i="0" u="none" strike="noStrike" kern="120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licensing</a:t>
            </a:r>
            <a:r>
              <a:rPr kumimoji="0" sz="800" b="0" i="0" u="none" strike="noStrike" kern="120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opportunities,</a:t>
            </a:r>
            <a:r>
              <a:rPr kumimoji="0" sz="800" b="0" i="0" u="none" strike="noStrike" kern="1200" cap="none" spc="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contact </a:t>
            </a:r>
            <a:r>
              <a:rPr kumimoji="0" sz="800" b="0" i="0" u="sng" strike="noStrike" kern="1200" cap="none" spc="-10" normalizeH="0" baseline="0" noProof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Arial"/>
                <a:ea typeface="+mn-ea"/>
                <a:cs typeface="Arial"/>
                <a:hlinkClick r:id="rId3"/>
              </a:rPr>
              <a:t>licensing@asco.org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689975" y="1990089"/>
          <a:ext cx="2988309" cy="1431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0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1805">
                <a:tc gridSpan="3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10">
                          <a:latin typeface="Arial"/>
                          <a:cs typeface="Arial"/>
                        </a:rPr>
                        <a:t>Evidence-</a:t>
                      </a:r>
                      <a:r>
                        <a:rPr sz="1600" spc="-20">
                          <a:latin typeface="Arial"/>
                          <a:cs typeface="Arial"/>
                        </a:rPr>
                        <a:t>based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>
                          <a:latin typeface="Arial"/>
                          <a:cs typeface="Arial"/>
                        </a:rPr>
                        <a:t>benefits</a:t>
                      </a:r>
                      <a:r>
                        <a:rPr sz="9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900">
                          <a:latin typeface="Arial"/>
                          <a:cs typeface="Arial"/>
                        </a:rPr>
                        <a:t>outweigh</a:t>
                      </a:r>
                      <a:r>
                        <a:rPr sz="9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>
                          <a:latin typeface="Arial"/>
                          <a:cs typeface="Arial"/>
                        </a:rPr>
                        <a:t>harms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B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050" b="1" spc="-10">
                          <a:latin typeface="Arial"/>
                          <a:cs typeface="Arial"/>
                        </a:rPr>
                        <a:t>Evidence</a:t>
                      </a:r>
                      <a:r>
                        <a:rPr sz="1050" b="1" spc="-5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>
                          <a:latin typeface="Arial"/>
                          <a:cs typeface="Arial"/>
                        </a:rPr>
                        <a:t>Quality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B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5890" marR="127635" indent="20383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>
                          <a:latin typeface="Arial"/>
                          <a:cs typeface="Arial"/>
                        </a:rPr>
                        <a:t>Strength</a:t>
                      </a:r>
                      <a:r>
                        <a:rPr sz="1050" b="1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>
                          <a:latin typeface="Arial"/>
                          <a:cs typeface="Arial"/>
                        </a:rPr>
                        <a:t>of </a:t>
                      </a:r>
                      <a:r>
                        <a:rPr sz="1050" b="1" spc="-10">
                          <a:latin typeface="Arial"/>
                          <a:cs typeface="Arial"/>
                        </a:rPr>
                        <a:t>Recommendation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20">
                          <a:latin typeface="Arial"/>
                          <a:cs typeface="Arial"/>
                        </a:rPr>
                        <a:t>High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962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spc="-10">
                          <a:latin typeface="Arial"/>
                          <a:cs typeface="Arial"/>
                        </a:rPr>
                        <a:t>Strong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5D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04239" y="1893570"/>
            <a:ext cx="10763885" cy="3303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0076A9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Recommendation</a:t>
            </a:r>
            <a:endParaRPr kumimoji="0" lang="en-US" sz="2400" b="1" i="0" u="none" strike="noStrike" kern="1200" cap="none" spc="-10" normalizeH="0" baseline="0" noProof="0" dirty="0">
              <a:ln>
                <a:noFill/>
              </a:ln>
              <a:solidFill>
                <a:srgbClr val="0076A9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254000" marR="3157220" lvl="0" indent="-22860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>
                <a:srgbClr val="0076A9"/>
              </a:buClr>
              <a:buSzTx/>
              <a:buFontTx/>
              <a:buChar char="•"/>
              <a:tabLst>
                <a:tab pos="2540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outine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testing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emergence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ESR1</a:t>
            </a:r>
            <a:r>
              <a:rPr kumimoji="0" sz="20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mutations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recurrence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progression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(with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without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CDK4/6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inhibitor)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854" marR="43180" lvl="0" indent="0" algn="l" defTabSz="914400" rtl="0" eaLnBrk="1" fontAlgn="auto" latinLnBrk="0" hangingPunct="1">
              <a:lnSpc>
                <a:spcPts val="21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ER-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positive,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HER2-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negative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MBC.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854" marR="43180" lvl="0" indent="0" algn="l" defTabSz="914400" rtl="0" eaLnBrk="1" fontAlgn="auto" latinLnBrk="0" hangingPunct="1">
              <a:lnSpc>
                <a:spcPts val="21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8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854" marR="43180" lvl="0" indent="0" algn="l" defTabSz="914400" rtl="0" eaLnBrk="1" fontAlgn="auto" latinLnBrk="0" hangingPunct="1">
              <a:lnSpc>
                <a:spcPts val="21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Testing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CLIA-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certified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assay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performed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blood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tissue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obtained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n. 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lood-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ctDNA</a:t>
            </a:r>
            <a:r>
              <a:rPr kumimoji="0" sz="20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preferred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owing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greater</a:t>
            </a:r>
            <a:r>
              <a:rPr kumimoji="0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sensitivity.</a:t>
            </a:r>
            <a:endParaRPr kumimoji="0" lang="en-US" sz="1950" b="0" i="0" u="none" strike="noStrike" kern="1200" cap="none" spc="-15" normalizeH="0" baseline="2564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854" marR="43180" lvl="0" indent="0" algn="l" defTabSz="914400" rtl="0" eaLnBrk="1" fontAlgn="auto" latinLnBrk="0" hangingPunct="1">
              <a:lnSpc>
                <a:spcPts val="21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50" b="0" i="0" u="none" strike="noStrike" kern="1200" cap="none" spc="-15" normalizeH="0" baseline="2564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6854" marR="43180" lvl="0" indent="0" algn="l" defTabSz="914400" rtl="0" eaLnBrk="1" fontAlgn="auto" latinLnBrk="0" hangingPunct="1">
              <a:lnSpc>
                <a:spcPts val="216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whose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ctDNA</a:t>
            </a: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tests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remain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ESR1</a:t>
            </a:r>
            <a:r>
              <a:rPr kumimoji="0" sz="20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wildtype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warrant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retesting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subsequent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progression(s)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determine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ESR1</a:t>
            </a:r>
            <a:r>
              <a:rPr kumimoji="0" sz="2000" b="0" i="1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mutation</a:t>
            </a:r>
            <a:r>
              <a:rPr kumimoji="0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arisen.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buSzPts val="1900"/>
            </a:pPr>
            <a:r>
              <a:rPr lang="en-GB" sz="2533" b="1"/>
              <a:t>INAVO120 study design</a:t>
            </a:r>
            <a:endParaRPr/>
          </a:p>
        </p:txBody>
      </p:sp>
      <p:sp>
        <p:nvSpPr>
          <p:cNvPr id="50" name="Google Shape;50;p7"/>
          <p:cNvSpPr txBox="1"/>
          <p:nvPr/>
        </p:nvSpPr>
        <p:spPr>
          <a:xfrm>
            <a:off x="424034" y="5626468"/>
            <a:ext cx="11572385" cy="69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438"/>
              </a:buClr>
              <a:buSzPts val="800"/>
              <a:buFontTx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Central testing for </a:t>
            </a:r>
            <a:r>
              <a:rPr kumimoji="0" lang="en-GB" sz="933" b="0" i="1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PIK3CA</a:t>
            </a: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mutations was done on ctDNA using </a:t>
            </a:r>
            <a:r>
              <a:rPr kumimoji="0" lang="en-GB" sz="933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FoundationOne</a:t>
            </a:r>
            <a:r>
              <a:rPr kumimoji="0" lang="en-GB" sz="933" b="0" i="0" u="none" strike="noStrike" kern="1200" cap="none" spc="0" normalizeH="0" baseline="3000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</a:t>
            </a:r>
            <a:r>
              <a:rPr kumimoji="0" lang="en-GB" sz="933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</a:t>
            </a: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(Foundation Medicine). In China, the central ctDNA test was the </a:t>
            </a:r>
            <a:r>
              <a:rPr kumimoji="0" lang="en-GB" sz="933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PredicineCARE</a:t>
            </a: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NGS assay (</a:t>
            </a:r>
            <a:r>
              <a:rPr kumimoji="0" lang="en-GB" sz="933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Huidu</a:t>
            </a: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</a:t>
            </a:r>
            <a:r>
              <a:rPr kumimoji="0" lang="en-GB" sz="933" b="0" i="0" u="none" strike="noStrike" kern="1200" cap="none" spc="0" normalizeH="0" baseline="3000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</a:t>
            </a:r>
            <a:r>
              <a:rPr kumimoji="0" lang="en-US" sz="933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efined</a:t>
            </a: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4th European School of Oncology (ESO)–European Society for Medical Oncology (ESMO) International Consensus Guidelines for Advanced Breast Cancer.</a:t>
            </a:r>
            <a:r>
              <a:rPr kumimoji="0" lang="en-US" sz="933" b="0" i="0" u="none" strike="noStrike" kern="1200" cap="none" spc="0" normalizeH="0" baseline="3000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Primary: relapse while on the first 2 years of adjuvant ET; Secondary: relapse while on adjuvant ET after at least 2 years or relapse within 12 months of completing adjuvant ET. </a:t>
            </a:r>
            <a:r>
              <a:rPr kumimoji="0" lang="en-US" sz="933" b="0" i="0" u="none" strike="noStrike" kern="1200" cap="none" spc="0" normalizeH="0" baseline="3000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‡</a:t>
            </a: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 testing only if PFS is positive; interim OS analysis at primary PFS analysis; 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Pre-menopausal women received ovarian suppression. ctDNA, circulating </a:t>
            </a:r>
            <a:r>
              <a:rPr kumimoji="0" lang="en-GB" sz="933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tumor</a:t>
            </a: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DNA; R, randomized. 1. </a:t>
            </a:r>
            <a:r>
              <a:rPr kumimoji="0" lang="it-IT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Cardoso F, </a:t>
            </a:r>
            <a:r>
              <a:rPr kumimoji="0" lang="it-IT" sz="933" b="0" i="1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 Ann Oncol </a:t>
            </a:r>
            <a:r>
              <a:rPr kumimoji="0" lang="it-IT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2018;</a:t>
            </a:r>
            <a:r>
              <a:rPr kumimoji="0" lang="it-IT" sz="933" b="1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29:</a:t>
            </a:r>
            <a:r>
              <a:rPr kumimoji="0" lang="it-IT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1634–1657</a:t>
            </a: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51" name="Google Shape;51;p7"/>
          <p:cNvSpPr txBox="1"/>
          <p:nvPr/>
        </p:nvSpPr>
        <p:spPr>
          <a:xfrm>
            <a:off x="1771973" y="26570"/>
            <a:ext cx="8345212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San Antonio Breast Cancer Symposium</a:t>
            </a:r>
            <a:r>
              <a:rPr kumimoji="0" lang="en-GB" sz="1067" b="0" i="0" u="none" strike="noStrike" kern="1200" cap="none" spc="0" normalizeH="0" baseline="3000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®</a:t>
            </a: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December 5–9, 2023</a:t>
            </a:r>
            <a:endParaRPr kumimoji="0" sz="1067" b="0" i="0" u="none" strike="noStrike" kern="1200" cap="none" spc="0" normalizeH="0" baseline="0" noProof="0">
              <a:ln>
                <a:noFill/>
              </a:ln>
              <a:solidFill>
                <a:srgbClr val="32243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CC284C-6CD9-C58A-7E8B-4DD15E69837A}"/>
              </a:ext>
            </a:extLst>
          </p:cNvPr>
          <p:cNvGrpSpPr/>
          <p:nvPr/>
        </p:nvGrpSpPr>
        <p:grpSpPr>
          <a:xfrm>
            <a:off x="365762" y="1460675"/>
            <a:ext cx="11427959" cy="2515488"/>
            <a:chOff x="205741" y="841344"/>
            <a:chExt cx="8570969" cy="1886616"/>
          </a:xfrm>
        </p:grpSpPr>
        <p:cxnSp>
          <p:nvCxnSpPr>
            <p:cNvPr id="3" name="Google Shape;139;p12">
              <a:extLst>
                <a:ext uri="{FF2B5EF4-FFF2-40B4-BE49-F238E27FC236}">
                  <a16:creationId xmlns:a16="http://schemas.microsoft.com/office/drawing/2014/main" id="{2520DB61-4BD2-5FA1-0A86-24B9BE7850F4}"/>
                </a:ext>
              </a:extLst>
            </p:cNvPr>
            <p:cNvCxnSpPr>
              <a:cxnSpLocks/>
              <a:stCxn id="10" idx="1"/>
              <a:endCxn id="6" idx="3"/>
            </p:cNvCxnSpPr>
            <p:nvPr/>
          </p:nvCxnSpPr>
          <p:spPr>
            <a:xfrm rot="10800000" flipV="1">
              <a:off x="3840482" y="1433038"/>
              <a:ext cx="859579" cy="35161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miter lim="800000"/>
              <a:headEnd type="triangle" w="med" len="med"/>
              <a:tailEnd type="none" w="med" len="med"/>
            </a:ln>
          </p:spPr>
        </p:cxnSp>
        <p:cxnSp>
          <p:nvCxnSpPr>
            <p:cNvPr id="28" name="Google Shape;139;p12">
              <a:extLst>
                <a:ext uri="{FF2B5EF4-FFF2-40B4-BE49-F238E27FC236}">
                  <a16:creationId xmlns:a16="http://schemas.microsoft.com/office/drawing/2014/main" id="{905E6343-4DC7-F7FB-F312-23C293978014}"/>
                </a:ext>
              </a:extLst>
            </p:cNvPr>
            <p:cNvCxnSpPr>
              <a:cxnSpLocks/>
              <a:stCxn id="11" idx="1"/>
              <a:endCxn id="6" idx="3"/>
            </p:cNvCxnSpPr>
            <p:nvPr/>
          </p:nvCxnSpPr>
          <p:spPr>
            <a:xfrm rot="10800000">
              <a:off x="3840482" y="1784652"/>
              <a:ext cx="859579" cy="39275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bg1">
                  <a:lumMod val="50000"/>
                </a:schemeClr>
              </a:solidFill>
              <a:prstDash val="solid"/>
              <a:miter lim="800000"/>
              <a:headEnd type="triangle" w="med" len="med"/>
              <a:tailEnd type="none" w="med" len="med"/>
            </a:ln>
          </p:spPr>
        </p:cxnSp>
        <p:grpSp>
          <p:nvGrpSpPr>
            <p:cNvPr id="5" name="Google Shape;103;p9">
              <a:extLst>
                <a:ext uri="{FF2B5EF4-FFF2-40B4-BE49-F238E27FC236}">
                  <a16:creationId xmlns:a16="http://schemas.microsoft.com/office/drawing/2014/main" id="{82FF9182-74F6-3F27-6B10-7B2ABA88D928}"/>
                </a:ext>
              </a:extLst>
            </p:cNvPr>
            <p:cNvGrpSpPr/>
            <p:nvPr/>
          </p:nvGrpSpPr>
          <p:grpSpPr>
            <a:xfrm>
              <a:off x="205741" y="841344"/>
              <a:ext cx="8570969" cy="1886616"/>
              <a:chOff x="434004" y="1206010"/>
              <a:chExt cx="11326575" cy="3044957"/>
            </a:xfrm>
          </p:grpSpPr>
          <p:sp>
            <p:nvSpPr>
              <p:cNvPr id="17" name="Google Shape;117;p9">
                <a:extLst>
                  <a:ext uri="{FF2B5EF4-FFF2-40B4-BE49-F238E27FC236}">
                    <a16:creationId xmlns:a16="http://schemas.microsoft.com/office/drawing/2014/main" id="{FBB91BE8-74FD-CB27-6351-E5B36FBB344E}"/>
                  </a:ext>
                </a:extLst>
              </p:cNvPr>
              <p:cNvSpPr txBox="1"/>
              <p:nvPr/>
            </p:nvSpPr>
            <p:spPr>
              <a:xfrm>
                <a:off x="5220939" y="1519674"/>
                <a:ext cx="1200300" cy="6178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267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N=325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32243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04;p9">
                <a:extLst>
                  <a:ext uri="{FF2B5EF4-FFF2-40B4-BE49-F238E27FC236}">
                    <a16:creationId xmlns:a16="http://schemas.microsoft.com/office/drawing/2014/main" id="{528A6FE4-5A47-38D7-DA20-792908D1B7A6}"/>
                  </a:ext>
                </a:extLst>
              </p:cNvPr>
              <p:cNvSpPr/>
              <p:nvPr/>
            </p:nvSpPr>
            <p:spPr>
              <a:xfrm>
                <a:off x="434004" y="1206010"/>
                <a:ext cx="4803326" cy="3044957"/>
              </a:xfrm>
              <a:prstGeom prst="roundRect">
                <a:avLst>
                  <a:gd name="adj" fmla="val 5190"/>
                </a:avLst>
              </a:prstGeom>
              <a:solidFill>
                <a:schemeClr val="lt1"/>
              </a:solidFill>
              <a:ln w="254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62533" tIns="81200" rIns="162533" bIns="812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267"/>
                  </a:spcBef>
                  <a:spcAft>
                    <a:spcPts val="0"/>
                  </a:spcAft>
                  <a:buClr>
                    <a:srgbClr val="322438"/>
                  </a:buClr>
                  <a:buSzPts val="1600"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Key eligibility criteria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67"/>
                  </a:spcBef>
                  <a:spcAft>
                    <a:spcPts val="0"/>
                  </a:spcAft>
                  <a:buClr>
                    <a:srgbClr val="322438"/>
                  </a:buClr>
                  <a:buSzPts val="1600"/>
                  <a:buFontTx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Enrichment of patients with poor prognosis:</a:t>
                </a:r>
              </a:p>
              <a:p>
                <a:pPr marL="232828" marR="0" lvl="0" indent="-232828" algn="l" defTabSz="914400" rtl="0" eaLnBrk="1" fontAlgn="auto" latinLnBrk="0" hangingPunct="1">
                  <a:lnSpc>
                    <a:spcPct val="100000"/>
                  </a:lnSpc>
                  <a:spcBef>
                    <a:spcPts val="267"/>
                  </a:spcBef>
                  <a:spcAft>
                    <a:spcPts val="0"/>
                  </a:spcAft>
                  <a:buClr>
                    <a:srgbClr val="322438"/>
                  </a:buClr>
                  <a:buSzPts val="1600"/>
                  <a:buFont typeface="Arial"/>
                  <a:buChar char="•"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PIK3CA-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mutated, HR+, HER2- ABC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by central ctDNA* or local tissue/ctDNA test</a:t>
                </a:r>
              </a:p>
              <a:p>
                <a:pPr marL="232828" marR="0" lvl="0" indent="-232828" algn="l" defTabSz="914400" rtl="0" eaLnBrk="1" fontAlgn="auto" latinLnBrk="0" hangingPunct="1">
                  <a:lnSpc>
                    <a:spcPct val="100000"/>
                  </a:lnSpc>
                  <a:spcBef>
                    <a:spcPts val="267"/>
                  </a:spcBef>
                  <a:spcAft>
                    <a:spcPts val="0"/>
                  </a:spcAft>
                  <a:buClr>
                    <a:srgbClr val="322438"/>
                  </a:buClr>
                  <a:buSzPts val="1600"/>
                  <a:buFont typeface="Arial"/>
                  <a:buChar char="•"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Measurable disease</a:t>
                </a:r>
              </a:p>
              <a:p>
                <a:pPr marL="232828" marR="0" lvl="0" indent="-232828" algn="l" defTabSz="914400" rtl="0" eaLnBrk="1" fontAlgn="auto" latinLnBrk="0" hangingPunct="1">
                  <a:lnSpc>
                    <a:spcPct val="100000"/>
                  </a:lnSpc>
                  <a:spcBef>
                    <a:spcPts val="267"/>
                  </a:spcBef>
                  <a:spcAft>
                    <a:spcPts val="0"/>
                  </a:spcAft>
                  <a:buClr>
                    <a:srgbClr val="322438"/>
                  </a:buClr>
                  <a:buSzPts val="1600"/>
                  <a:buFont typeface="Arial"/>
                  <a:buChar char="•"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Progression during/within 12 months of </a:t>
                </a:r>
                <a:b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adjuvant ET completion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2243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304792" marR="0" lvl="0" indent="-304792" algn="l" defTabSz="914400" rtl="0" eaLnBrk="1" fontAlgn="auto" latinLnBrk="0" hangingPunct="1">
                  <a:lnSpc>
                    <a:spcPct val="100000"/>
                  </a:lnSpc>
                  <a:spcBef>
                    <a:spcPts val="267"/>
                  </a:spcBef>
                  <a:spcAft>
                    <a:spcPts val="0"/>
                  </a:spcAft>
                  <a:buClr>
                    <a:srgbClr val="322438"/>
                  </a:buClr>
                  <a:buSzPts val="1600"/>
                  <a:buFont typeface="Arial"/>
                  <a:buChar char="•"/>
                  <a:tabLst/>
                  <a:defRPr/>
                </a:pPr>
                <a:endParaRPr kumimoji="0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32243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32828" marR="0" lvl="0" indent="-232828" algn="l" defTabSz="914400" rtl="0" eaLnBrk="1" fontAlgn="auto" latinLnBrk="0" hangingPunct="1">
                  <a:lnSpc>
                    <a:spcPct val="100000"/>
                  </a:lnSpc>
                  <a:spcBef>
                    <a:spcPts val="267"/>
                  </a:spcBef>
                  <a:spcAft>
                    <a:spcPts val="0"/>
                  </a:spcAft>
                  <a:buClr>
                    <a:srgbClr val="322438"/>
                  </a:buClr>
                  <a:buSzPts val="1600"/>
                  <a:buFont typeface="Arial"/>
                  <a:buChar char="•"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No prior therapy for ABC</a:t>
                </a:r>
                <a:endParaRPr kumimoji="0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2243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32828" marR="0" lvl="0" indent="-232828" algn="l" defTabSz="914400" rtl="0" eaLnBrk="1" fontAlgn="auto" latinLnBrk="0" hangingPunct="1">
                  <a:lnSpc>
                    <a:spcPct val="100000"/>
                  </a:lnSpc>
                  <a:spcBef>
                    <a:spcPts val="267"/>
                  </a:spcBef>
                  <a:spcAft>
                    <a:spcPts val="0"/>
                  </a:spcAft>
                  <a:buClr>
                    <a:srgbClr val="322438"/>
                  </a:buClr>
                  <a:buSzPts val="1600"/>
                  <a:buFont typeface="Arial"/>
                  <a:buChar char="•"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Fasting glucose &lt;126 mg/dL and HbA</a:t>
                </a:r>
                <a:r>
                  <a:rPr kumimoji="0" lang="en-US" sz="1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&lt;6.0%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2243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10;p9">
                <a:extLst>
                  <a:ext uri="{FF2B5EF4-FFF2-40B4-BE49-F238E27FC236}">
                    <a16:creationId xmlns:a16="http://schemas.microsoft.com/office/drawing/2014/main" id="{E923A319-2951-BF9C-E82F-46C4179C4A2A}"/>
                  </a:ext>
                </a:extLst>
              </p:cNvPr>
              <p:cNvSpPr/>
              <p:nvPr/>
            </p:nvSpPr>
            <p:spPr>
              <a:xfrm>
                <a:off x="6373267" y="1699590"/>
                <a:ext cx="3420218" cy="922800"/>
              </a:xfrm>
              <a:prstGeom prst="roundRect">
                <a:avLst>
                  <a:gd name="adj" fmla="val 12499"/>
                </a:avLst>
              </a:prstGeom>
              <a:solidFill>
                <a:srgbClr val="2482BB"/>
              </a:solidFill>
              <a:ln w="9525" cap="flat" cmpd="sng">
                <a:solidFill>
                  <a:srgbClr val="4A86E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162533" tIns="81200" rIns="162533" bIns="812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22671"/>
                  </a:buClr>
                  <a:buSzPts val="2100"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navolisib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(9 mg QD PO)</a:t>
                </a: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22671"/>
                  </a:buClr>
                  <a:buSzPts val="2100"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 palbociclib (125 mg PO QD D1–D21)</a:t>
                </a:r>
                <a:b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 fulvestrant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(500 mg C1D1/15 and Q4W)**</a:t>
                </a:r>
                <a:endPara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11;p9">
                <a:extLst>
                  <a:ext uri="{FF2B5EF4-FFF2-40B4-BE49-F238E27FC236}">
                    <a16:creationId xmlns:a16="http://schemas.microsoft.com/office/drawing/2014/main" id="{475A7ADD-CDCC-A0DE-B640-646A3B9FFB19}"/>
                  </a:ext>
                </a:extLst>
              </p:cNvPr>
              <p:cNvSpPr/>
              <p:nvPr/>
            </p:nvSpPr>
            <p:spPr>
              <a:xfrm>
                <a:off x="6373267" y="2900990"/>
                <a:ext cx="3420218" cy="922800"/>
              </a:xfrm>
              <a:prstGeom prst="roundRect">
                <a:avLst>
                  <a:gd name="adj" fmla="val 12499"/>
                </a:avLst>
              </a:prstGeom>
              <a:solidFill>
                <a:srgbClr val="E7E7E7"/>
              </a:solidFill>
              <a:ln>
                <a:noFill/>
              </a:ln>
              <a:effectLst/>
            </p:spPr>
            <p:txBody>
              <a:bodyPr spcFirstLastPara="1" wrap="square" lIns="162533" tIns="81200" rIns="162533" bIns="812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lacebo (PO QD)</a:t>
                </a:r>
                <a:endPara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2243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100"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 palbociclib (125 mg PO QD D1–D21)</a:t>
                </a:r>
                <a:b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+ fulvestrant </a:t>
                </a: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(500 mg C1D1/15 and Q4W)**</a:t>
                </a:r>
                <a:endPara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2243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4;p9">
                <a:extLst>
                  <a:ext uri="{FF2B5EF4-FFF2-40B4-BE49-F238E27FC236}">
                    <a16:creationId xmlns:a16="http://schemas.microsoft.com/office/drawing/2014/main" id="{C3238B67-F3D7-7A18-B233-E17ED4738EF5}"/>
                  </a:ext>
                </a:extLst>
              </p:cNvPr>
              <p:cNvSpPr/>
              <p:nvPr/>
            </p:nvSpPr>
            <p:spPr>
              <a:xfrm>
                <a:off x="11073279" y="1718732"/>
                <a:ext cx="687300" cy="2104200"/>
              </a:xfrm>
              <a:prstGeom prst="roundRect">
                <a:avLst>
                  <a:gd name="adj" fmla="val 16789"/>
                </a:avLst>
              </a:prstGeom>
              <a:noFill/>
              <a:ln w="1905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spcFirstLastPara="1" wrap="square" lIns="121867" tIns="121867" rIns="121867" bIns="121867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5;p9">
                <a:extLst>
                  <a:ext uri="{FF2B5EF4-FFF2-40B4-BE49-F238E27FC236}">
                    <a16:creationId xmlns:a16="http://schemas.microsoft.com/office/drawing/2014/main" id="{D061E560-BFF5-76A9-777A-CC01453FFDC2}"/>
                  </a:ext>
                </a:extLst>
              </p:cNvPr>
              <p:cNvSpPr txBox="1"/>
              <p:nvPr/>
            </p:nvSpPr>
            <p:spPr>
              <a:xfrm rot="16200000">
                <a:off x="10568879" y="2504116"/>
                <a:ext cx="1716300" cy="5787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23967" tIns="23967" rIns="23967" bIns="239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9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SURVIVAL </a:t>
                </a:r>
                <a:b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FOLLOW-UP</a:t>
                </a:r>
                <a:endParaRPr kumimoji="0" sz="1400" b="1" i="0" u="none" strike="noStrike" kern="1200" cap="none" spc="0" normalizeH="0" baseline="0" noProof="0">
                  <a:ln>
                    <a:noFill/>
                  </a:ln>
                  <a:solidFill>
                    <a:srgbClr val="32243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6;p9">
                <a:extLst>
                  <a:ext uri="{FF2B5EF4-FFF2-40B4-BE49-F238E27FC236}">
                    <a16:creationId xmlns:a16="http://schemas.microsoft.com/office/drawing/2014/main" id="{82295A90-6438-1957-F586-E844467D4123}"/>
                  </a:ext>
                </a:extLst>
              </p:cNvPr>
              <p:cNvSpPr/>
              <p:nvPr/>
            </p:nvSpPr>
            <p:spPr>
              <a:xfrm>
                <a:off x="9937340" y="1719462"/>
                <a:ext cx="1025839" cy="2104200"/>
              </a:xfrm>
              <a:prstGeom prst="roundRect">
                <a:avLst>
                  <a:gd name="adj" fmla="val 9972"/>
                </a:avLst>
              </a:prstGeom>
              <a:solidFill>
                <a:srgbClr val="FFE5CC"/>
              </a:solidFill>
              <a:ln>
                <a:noFill/>
              </a:ln>
              <a:effectLst/>
            </p:spPr>
            <p:txBody>
              <a:bodyPr spcFirstLastPara="1" wrap="square" lIns="23967" tIns="23967" rIns="23967" bIns="23967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Until PD </a:t>
                </a:r>
                <a:b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or toxicity</a:t>
                </a:r>
                <a:endParaRPr kumimoji="0" sz="1400" b="1" i="0" u="none" strike="noStrike" kern="1200" cap="none" spc="0" normalizeH="0" baseline="0" noProof="0">
                  <a:ln>
                    <a:noFill/>
                  </a:ln>
                  <a:solidFill>
                    <a:srgbClr val="32243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06;p9">
                <a:extLst>
                  <a:ext uri="{FF2B5EF4-FFF2-40B4-BE49-F238E27FC236}">
                    <a16:creationId xmlns:a16="http://schemas.microsoft.com/office/drawing/2014/main" id="{118BF0BA-B7DE-F022-BB47-5CA376B4E306}"/>
                  </a:ext>
                </a:extLst>
              </p:cNvPr>
              <p:cNvSpPr/>
              <p:nvPr/>
            </p:nvSpPr>
            <p:spPr>
              <a:xfrm>
                <a:off x="5501805" y="2370984"/>
                <a:ext cx="604193" cy="737909"/>
              </a:xfrm>
              <a:prstGeom prst="ellipse">
                <a:avLst/>
              </a:prstGeom>
              <a:solidFill>
                <a:schemeClr val="bg1"/>
              </a:solidFill>
              <a:ln w="1905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9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900"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1:1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0FAF758-2FE6-96AD-72B0-801DF1A41BC9}"/>
                </a:ext>
              </a:extLst>
            </p:cNvPr>
            <p:cNvSpPr/>
            <p:nvPr/>
          </p:nvSpPr>
          <p:spPr>
            <a:xfrm>
              <a:off x="304314" y="903722"/>
              <a:ext cx="3459966" cy="1299486"/>
            </a:xfrm>
            <a:prstGeom prst="roundRect">
              <a:avLst>
                <a:gd name="adj" fmla="val 14071"/>
              </a:avLst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Google Shape;118;p9">
            <a:extLst>
              <a:ext uri="{FF2B5EF4-FFF2-40B4-BE49-F238E27FC236}">
                <a16:creationId xmlns:a16="http://schemas.microsoft.com/office/drawing/2014/main" id="{DDA73C0E-5ECE-B85B-08B3-D5C2377E9473}"/>
              </a:ext>
            </a:extLst>
          </p:cNvPr>
          <p:cNvSpPr txBox="1"/>
          <p:nvPr/>
        </p:nvSpPr>
        <p:spPr>
          <a:xfrm>
            <a:off x="298710" y="4164620"/>
            <a:ext cx="5008396" cy="156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Stratification factors: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224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Visceral Disease (Yes vs. No)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32243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28594" marR="0" lvl="4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Endocrine Resistance (Primary vs. Secondary)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†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Region (North America/Western Europe; Asia; Other)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32243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3878" y="1410529"/>
            <a:ext cx="538713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Enrolment period: December 2019 to September 2023</a:t>
            </a:r>
          </a:p>
        </p:txBody>
      </p:sp>
      <p:sp>
        <p:nvSpPr>
          <p:cNvPr id="4" name="Google Shape;118;p9">
            <a:extLst>
              <a:ext uri="{FF2B5EF4-FFF2-40B4-BE49-F238E27FC236}">
                <a16:creationId xmlns:a16="http://schemas.microsoft.com/office/drawing/2014/main" id="{F4C01FFA-B683-8737-6988-2D0FAB1DE090}"/>
              </a:ext>
            </a:extLst>
          </p:cNvPr>
          <p:cNvSpPr txBox="1"/>
          <p:nvPr/>
        </p:nvSpPr>
        <p:spPr>
          <a:xfrm>
            <a:off x="6314029" y="4164620"/>
            <a:ext cx="5008396" cy="156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Endpoints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224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Primary: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 by Investigator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Secondary: OS</a:t>
            </a:r>
            <a:r>
              <a:rPr kumimoji="0" lang="pt-BR" sz="1400" b="0" i="0" u="none" strike="noStrike" kern="1200" cap="none" spc="0" normalizeH="0" baseline="3000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‡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ORR, BOR, CBR, 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DOR, PROs </a:t>
            </a: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srgbClr val="32243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224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508000" y="55312"/>
            <a:ext cx="7737296" cy="949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buSzPts val="1900"/>
            </a:pPr>
            <a:r>
              <a:rPr lang="en-GB" sz="2533" b="1"/>
              <a:t>Primary endpoint: PFS (investigator-assessed)</a:t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1771973" y="26570"/>
            <a:ext cx="8345212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San Antonio Breast Cancer Symposium</a:t>
            </a:r>
            <a:r>
              <a:rPr kumimoji="0" lang="en-GB" sz="1067" b="0" i="0" u="none" strike="noStrike" kern="1200" cap="none" spc="0" normalizeH="0" baseline="3000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®</a:t>
            </a: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December 5–9, 2023</a:t>
            </a:r>
            <a:endParaRPr kumimoji="0" sz="1067" b="0" i="0" u="none" strike="noStrike" kern="1200" cap="none" spc="0" normalizeH="0" baseline="0" noProof="0">
              <a:ln>
                <a:noFill/>
              </a:ln>
              <a:solidFill>
                <a:srgbClr val="32243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Google Shape;206;p21">
            <a:extLst>
              <a:ext uri="{FF2B5EF4-FFF2-40B4-BE49-F238E27FC236}">
                <a16:creationId xmlns:a16="http://schemas.microsoft.com/office/drawing/2014/main" id="{BC818C10-AEDC-E7BC-F173-C0864A92EC61}"/>
              </a:ext>
            </a:extLst>
          </p:cNvPr>
          <p:cNvGraphicFramePr/>
          <p:nvPr/>
        </p:nvGraphicFramePr>
        <p:xfrm>
          <a:off x="6262211" y="1610280"/>
          <a:ext cx="5660047" cy="141231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61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1"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dirty="0" err="1">
                          <a:solidFill>
                            <a:srgbClr val="4F81BD"/>
                          </a:solidFill>
                        </a:rPr>
                        <a:t>Inavo+Palbo+Fulv</a:t>
                      </a:r>
                      <a:r>
                        <a:rPr lang="en-US" sz="1400" b="1" u="none" strike="noStrike" cap="none" dirty="0">
                          <a:solidFill>
                            <a:srgbClr val="4F81BD"/>
                          </a:solidFill>
                        </a:rPr>
                        <a:t> (n=161)</a:t>
                      </a:r>
                      <a:endParaRPr sz="1400" b="1" u="none" strike="noStrike" cap="none" dirty="0">
                        <a:solidFill>
                          <a:srgbClr val="4F81BD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u="none" strike="noStrike" cap="none" dirty="0" err="1">
                          <a:solidFill>
                            <a:srgbClr val="C00000"/>
                          </a:solidFill>
                        </a:rPr>
                        <a:t>Pbo+Palbo+Fulv</a:t>
                      </a:r>
                      <a:r>
                        <a:rPr lang="en-US" sz="1400" b="1" u="none" strike="noStrike" cap="none" dirty="0">
                          <a:solidFill>
                            <a:srgbClr val="C00000"/>
                          </a:solidFill>
                        </a:rPr>
                        <a:t> </a:t>
                      </a:r>
                      <a:br>
                        <a:rPr lang="en-US" sz="1400" b="1" u="none" strike="noStrike" cap="none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1400" b="1" u="none" strike="noStrike" cap="none" dirty="0">
                          <a:solidFill>
                            <a:srgbClr val="C00000"/>
                          </a:solidFill>
                        </a:rPr>
                        <a:t>(n=164)</a:t>
                      </a:r>
                      <a:endParaRPr sz="1400" b="1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516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sym typeface="Arial"/>
                        </a:rPr>
                        <a:t>No. of events, n (%)</a:t>
                      </a:r>
                      <a:endParaRPr sz="14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u="none" strike="noStrike" cap="none"/>
                        <a:t>82 </a:t>
                      </a: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sym typeface="Arial"/>
                        </a:rPr>
                        <a:t>(50.9)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u="none" strike="noStrike" cap="none"/>
                        <a:t>113</a:t>
                      </a:r>
                      <a:r>
                        <a:rPr lang="en-US" sz="1400" u="none" strike="noStrike" cap="none">
                          <a:solidFill>
                            <a:srgbClr val="000000"/>
                          </a:solidFill>
                          <a:sym typeface="Arial"/>
                        </a:rPr>
                        <a:t> (68.9)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361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Median (95% CI), mo</a:t>
                      </a:r>
                      <a:endParaRPr sz="14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u="none" strike="noStrike" cap="none"/>
                        <a:t>15.0 </a:t>
                      </a:r>
                      <a:r>
                        <a:rPr lang="en-US" sz="1400" b="0" u="none" strike="noStrike" cap="none">
                          <a:sym typeface="Arial"/>
                        </a:rPr>
                        <a:t>(11.3, 20.5) </a:t>
                      </a:r>
                      <a:endParaRPr lang="en-US" sz="1400" b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u="none" strike="noStrike" cap="none"/>
                        <a:t>7.3 </a:t>
                      </a:r>
                      <a:r>
                        <a:rPr lang="en-US" sz="1400" b="0" u="none" strike="noStrike" cap="none">
                          <a:sym typeface="Arial"/>
                        </a:rPr>
                        <a:t>(5.6, 9.3) </a:t>
                      </a:r>
                      <a:endParaRPr lang="en-US" sz="1400" b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721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sym typeface="Arial"/>
                        </a:rPr>
                        <a:t>Stratified hazard ratio (95% CI)</a:t>
                      </a:r>
                    </a:p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0.43 </a:t>
                      </a: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sym typeface="Arial"/>
                        </a:rPr>
                        <a:t>(0.32, 0.59)</a:t>
                      </a:r>
                      <a:br>
                        <a:rPr lang="en-US" sz="1400" b="1" u="none" strike="noStrike" cap="none">
                          <a:solidFill>
                            <a:schemeClr val="dk1"/>
                          </a:solidFill>
                          <a:sym typeface="Arial"/>
                        </a:rPr>
                      </a:b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sym typeface="Arial"/>
                        </a:rPr>
                        <a:t>p&lt;0.0001</a:t>
                      </a:r>
                      <a:endParaRPr lang="en-US" sz="1400" b="1" u="none" strike="noStrike" cap="none">
                        <a:solidFill>
                          <a:schemeClr val="dk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943E23-34AB-E196-73F7-A5094D9120AB}"/>
              </a:ext>
            </a:extLst>
          </p:cNvPr>
          <p:cNvGraphicFramePr>
            <a:graphicFrameLocks noGrp="1"/>
          </p:cNvGraphicFramePr>
          <p:nvPr/>
        </p:nvGraphicFramePr>
        <p:xfrm>
          <a:off x="160885" y="5201452"/>
          <a:ext cx="8831772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208">
                  <a:extLst>
                    <a:ext uri="{9D8B030D-6E8A-4147-A177-3AD203B41FA5}">
                      <a16:colId xmlns:a16="http://schemas.microsoft.com/office/drawing/2014/main" val="540616542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4137980778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1033547381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113625601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4247711695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49772874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2599443862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2886374299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2112904230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2583258876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1478761522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2161211861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1740265360"/>
                    </a:ext>
                  </a:extLst>
                </a:gridCol>
                <a:gridCol w="554428">
                  <a:extLst>
                    <a:ext uri="{9D8B030D-6E8A-4147-A177-3AD203B41FA5}">
                      <a16:colId xmlns:a16="http://schemas.microsoft.com/office/drawing/2014/main" val="2046898504"/>
                    </a:ext>
                  </a:extLst>
                </a:gridCol>
              </a:tblGrid>
              <a:tr h="162560">
                <a:tc>
                  <a:txBody>
                    <a:bodyPr/>
                    <a:lstStyle/>
                    <a:p>
                      <a:pPr algn="l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Patients at risk: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694946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100" b="0" i="0" u="none" strike="noStrike" cap="none" err="1">
                          <a:solidFill>
                            <a:srgbClr val="4F81BD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Inavo+Palbo+Fulv</a:t>
                      </a:r>
                      <a:endParaRPr lang="en-GB" sz="1100" b="0" i="0" u="none" strike="noStrike" cap="none">
                        <a:solidFill>
                          <a:srgbClr val="4F81BD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75596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100" b="0" i="0" u="none" strike="noStrike" cap="none" err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Pbo+Palbo+Fulv</a:t>
                      </a:r>
                      <a:endParaRPr lang="en-GB" sz="1100" b="0" i="0" u="none" strike="noStrike" cap="none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721681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D1BA6E1-68BE-2330-F795-B3528B3CF3A8}"/>
              </a:ext>
            </a:extLst>
          </p:cNvPr>
          <p:cNvGrpSpPr/>
          <p:nvPr/>
        </p:nvGrpSpPr>
        <p:grpSpPr>
          <a:xfrm>
            <a:off x="871107" y="1959012"/>
            <a:ext cx="8682636" cy="3223320"/>
            <a:chOff x="1216880" y="1214021"/>
            <a:chExt cx="6511977" cy="24174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35B6D3-CC74-F5E7-2BD1-B7F593534BB9}"/>
                </a:ext>
              </a:extLst>
            </p:cNvPr>
            <p:cNvGrpSpPr/>
            <p:nvPr/>
          </p:nvGrpSpPr>
          <p:grpSpPr>
            <a:xfrm>
              <a:off x="2070038" y="1278415"/>
              <a:ext cx="5467113" cy="1726362"/>
              <a:chOff x="2070038" y="1278415"/>
              <a:chExt cx="5467113" cy="1726362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6685F88-F74A-7457-4A2B-559062EC2A8E}"/>
                  </a:ext>
                </a:extLst>
              </p:cNvPr>
              <p:cNvGrpSpPr/>
              <p:nvPr/>
            </p:nvGrpSpPr>
            <p:grpSpPr>
              <a:xfrm>
                <a:off x="2070038" y="1278415"/>
                <a:ext cx="5301054" cy="1522025"/>
                <a:chOff x="2070038" y="1278415"/>
                <a:chExt cx="5301054" cy="1522025"/>
              </a:xfrm>
            </p:grpSpPr>
            <p:grpSp>
              <p:nvGrpSpPr>
                <p:cNvPr id="256" name="Graphic 211">
                  <a:extLst>
                    <a:ext uri="{FF2B5EF4-FFF2-40B4-BE49-F238E27FC236}">
                      <a16:creationId xmlns:a16="http://schemas.microsoft.com/office/drawing/2014/main" id="{7728DADB-A62A-4624-3B1D-ED0D701EE7EC}"/>
                    </a:ext>
                  </a:extLst>
                </p:cNvPr>
                <p:cNvGrpSpPr/>
                <p:nvPr/>
              </p:nvGrpSpPr>
              <p:grpSpPr>
                <a:xfrm>
                  <a:off x="2098371" y="1313878"/>
                  <a:ext cx="5272721" cy="1451097"/>
                  <a:chOff x="2098371" y="1313878"/>
                  <a:chExt cx="5272721" cy="1451097"/>
                </a:xfrm>
                <a:noFill/>
              </p:grpSpPr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id="{6BBBA428-AE90-EBB9-EAB8-451E46E674C0}"/>
                      </a:ext>
                    </a:extLst>
                  </p:cNvPr>
                  <p:cNvSpPr/>
                  <p:nvPr/>
                </p:nvSpPr>
                <p:spPr>
                  <a:xfrm>
                    <a:off x="2098371" y="1313878"/>
                    <a:ext cx="5272721" cy="1451097"/>
                  </a:xfrm>
                  <a:custGeom>
                    <a:avLst/>
                    <a:gdLst>
                      <a:gd name="connsiteX0" fmla="*/ 0 w 5272721"/>
                      <a:gd name="connsiteY0" fmla="*/ 0 h 1451097"/>
                      <a:gd name="connsiteX1" fmla="*/ 15762 w 5272721"/>
                      <a:gd name="connsiteY1" fmla="*/ 0 h 1451097"/>
                      <a:gd name="connsiteX2" fmla="*/ 15762 w 5272721"/>
                      <a:gd name="connsiteY2" fmla="*/ 27301 h 1451097"/>
                      <a:gd name="connsiteX3" fmla="*/ 232296 w 5272721"/>
                      <a:gd name="connsiteY3" fmla="*/ 27301 h 1451097"/>
                      <a:gd name="connsiteX4" fmla="*/ 232296 w 5272721"/>
                      <a:gd name="connsiteY4" fmla="*/ 47379 h 1451097"/>
                      <a:gd name="connsiteX5" fmla="*/ 250966 w 5272721"/>
                      <a:gd name="connsiteY5" fmla="*/ 47379 h 1451097"/>
                      <a:gd name="connsiteX6" fmla="*/ 250966 w 5272721"/>
                      <a:gd name="connsiteY6" fmla="*/ 80309 h 1451097"/>
                      <a:gd name="connsiteX7" fmla="*/ 266727 w 5272721"/>
                      <a:gd name="connsiteY7" fmla="*/ 80309 h 1451097"/>
                      <a:gd name="connsiteX8" fmla="*/ 266727 w 5272721"/>
                      <a:gd name="connsiteY8" fmla="*/ 98979 h 1451097"/>
                      <a:gd name="connsiteX9" fmla="*/ 292528 w 5272721"/>
                      <a:gd name="connsiteY9" fmla="*/ 98979 h 1451097"/>
                      <a:gd name="connsiteX10" fmla="*/ 292528 w 5272721"/>
                      <a:gd name="connsiteY10" fmla="*/ 119056 h 1451097"/>
                      <a:gd name="connsiteX11" fmla="*/ 397230 w 5272721"/>
                      <a:gd name="connsiteY11" fmla="*/ 119056 h 1451097"/>
                      <a:gd name="connsiteX12" fmla="*/ 397230 w 5272721"/>
                      <a:gd name="connsiteY12" fmla="*/ 134818 h 1451097"/>
                      <a:gd name="connsiteX13" fmla="*/ 504840 w 5272721"/>
                      <a:gd name="connsiteY13" fmla="*/ 134818 h 1451097"/>
                      <a:gd name="connsiteX14" fmla="*/ 504840 w 5272721"/>
                      <a:gd name="connsiteY14" fmla="*/ 157804 h 1451097"/>
                      <a:gd name="connsiteX15" fmla="*/ 516286 w 5272721"/>
                      <a:gd name="connsiteY15" fmla="*/ 157804 h 1451097"/>
                      <a:gd name="connsiteX16" fmla="*/ 516286 w 5272721"/>
                      <a:gd name="connsiteY16" fmla="*/ 183604 h 1451097"/>
                      <a:gd name="connsiteX17" fmla="*/ 529233 w 5272721"/>
                      <a:gd name="connsiteY17" fmla="*/ 183604 h 1451097"/>
                      <a:gd name="connsiteX18" fmla="*/ 529233 w 5272721"/>
                      <a:gd name="connsiteY18" fmla="*/ 199365 h 1451097"/>
                      <a:gd name="connsiteX19" fmla="*/ 599503 w 5272721"/>
                      <a:gd name="connsiteY19" fmla="*/ 199365 h 1451097"/>
                      <a:gd name="connsiteX20" fmla="*/ 599503 w 5272721"/>
                      <a:gd name="connsiteY20" fmla="*/ 210811 h 1451097"/>
                      <a:gd name="connsiteX21" fmla="*/ 655419 w 5272721"/>
                      <a:gd name="connsiteY21" fmla="*/ 210811 h 1451097"/>
                      <a:gd name="connsiteX22" fmla="*/ 655419 w 5272721"/>
                      <a:gd name="connsiteY22" fmla="*/ 223758 h 1451097"/>
                      <a:gd name="connsiteX23" fmla="*/ 692666 w 5272721"/>
                      <a:gd name="connsiteY23" fmla="*/ 223758 h 1451097"/>
                      <a:gd name="connsiteX24" fmla="*/ 692666 w 5272721"/>
                      <a:gd name="connsiteY24" fmla="*/ 235204 h 1451097"/>
                      <a:gd name="connsiteX25" fmla="*/ 735729 w 5272721"/>
                      <a:gd name="connsiteY25" fmla="*/ 235204 h 1451097"/>
                      <a:gd name="connsiteX26" fmla="*/ 735729 w 5272721"/>
                      <a:gd name="connsiteY26" fmla="*/ 253874 h 1451097"/>
                      <a:gd name="connsiteX27" fmla="*/ 775883 w 5272721"/>
                      <a:gd name="connsiteY27" fmla="*/ 253874 h 1451097"/>
                      <a:gd name="connsiteX28" fmla="*/ 775883 w 5272721"/>
                      <a:gd name="connsiteY28" fmla="*/ 281175 h 1451097"/>
                      <a:gd name="connsiteX29" fmla="*/ 783013 w 5272721"/>
                      <a:gd name="connsiteY29" fmla="*/ 281175 h 1451097"/>
                      <a:gd name="connsiteX30" fmla="*/ 783013 w 5272721"/>
                      <a:gd name="connsiteY30" fmla="*/ 294029 h 1451097"/>
                      <a:gd name="connsiteX31" fmla="*/ 803091 w 5272721"/>
                      <a:gd name="connsiteY31" fmla="*/ 294029 h 1451097"/>
                      <a:gd name="connsiteX32" fmla="*/ 803091 w 5272721"/>
                      <a:gd name="connsiteY32" fmla="*/ 315513 h 1451097"/>
                      <a:gd name="connsiteX33" fmla="*/ 824669 w 5272721"/>
                      <a:gd name="connsiteY33" fmla="*/ 315513 h 1451097"/>
                      <a:gd name="connsiteX34" fmla="*/ 824669 w 5272721"/>
                      <a:gd name="connsiteY34" fmla="*/ 324145 h 1451097"/>
                      <a:gd name="connsiteX35" fmla="*/ 917831 w 5272721"/>
                      <a:gd name="connsiteY35" fmla="*/ 324145 h 1451097"/>
                      <a:gd name="connsiteX36" fmla="*/ 917831 w 5272721"/>
                      <a:gd name="connsiteY36" fmla="*/ 341407 h 1451097"/>
                      <a:gd name="connsiteX37" fmla="*/ 959487 w 5272721"/>
                      <a:gd name="connsiteY37" fmla="*/ 341407 h 1451097"/>
                      <a:gd name="connsiteX38" fmla="*/ 959487 w 5272721"/>
                      <a:gd name="connsiteY38" fmla="*/ 361485 h 1451097"/>
                      <a:gd name="connsiteX39" fmla="*/ 1021126 w 5272721"/>
                      <a:gd name="connsiteY39" fmla="*/ 361485 h 1451097"/>
                      <a:gd name="connsiteX40" fmla="*/ 1021126 w 5272721"/>
                      <a:gd name="connsiteY40" fmla="*/ 397323 h 1451097"/>
                      <a:gd name="connsiteX41" fmla="*/ 1032572 w 5272721"/>
                      <a:gd name="connsiteY41" fmla="*/ 397323 h 1451097"/>
                      <a:gd name="connsiteX42" fmla="*/ 1032572 w 5272721"/>
                      <a:gd name="connsiteY42" fmla="*/ 470408 h 1451097"/>
                      <a:gd name="connsiteX43" fmla="*/ 1117197 w 5272721"/>
                      <a:gd name="connsiteY43" fmla="*/ 470408 h 1451097"/>
                      <a:gd name="connsiteX44" fmla="*/ 1117197 w 5272721"/>
                      <a:gd name="connsiteY44" fmla="*/ 480822 h 1451097"/>
                      <a:gd name="connsiteX45" fmla="*/ 1125453 w 5272721"/>
                      <a:gd name="connsiteY45" fmla="*/ 480822 h 1451097"/>
                      <a:gd name="connsiteX46" fmla="*/ 1125453 w 5272721"/>
                      <a:gd name="connsiteY46" fmla="*/ 495927 h 1451097"/>
                      <a:gd name="connsiteX47" fmla="*/ 1184652 w 5272721"/>
                      <a:gd name="connsiteY47" fmla="*/ 495927 h 1451097"/>
                      <a:gd name="connsiteX48" fmla="*/ 1184652 w 5272721"/>
                      <a:gd name="connsiteY48" fmla="*/ 510938 h 1451097"/>
                      <a:gd name="connsiteX49" fmla="*/ 1193190 w 5272721"/>
                      <a:gd name="connsiteY49" fmla="*/ 510938 h 1451097"/>
                      <a:gd name="connsiteX50" fmla="*/ 1193190 w 5272721"/>
                      <a:gd name="connsiteY50" fmla="*/ 528201 h 1451097"/>
                      <a:gd name="connsiteX51" fmla="*/ 1249200 w 5272721"/>
                      <a:gd name="connsiteY51" fmla="*/ 528201 h 1451097"/>
                      <a:gd name="connsiteX52" fmla="*/ 1249200 w 5272721"/>
                      <a:gd name="connsiteY52" fmla="*/ 555033 h 1451097"/>
                      <a:gd name="connsiteX53" fmla="*/ 1256705 w 5272721"/>
                      <a:gd name="connsiteY53" fmla="*/ 555033 h 1451097"/>
                      <a:gd name="connsiteX54" fmla="*/ 1256705 w 5272721"/>
                      <a:gd name="connsiteY54" fmla="*/ 591622 h 1451097"/>
                      <a:gd name="connsiteX55" fmla="*/ 1263179 w 5272721"/>
                      <a:gd name="connsiteY55" fmla="*/ 591622 h 1451097"/>
                      <a:gd name="connsiteX56" fmla="*/ 1263179 w 5272721"/>
                      <a:gd name="connsiteY56" fmla="*/ 608885 h 1451097"/>
                      <a:gd name="connsiteX57" fmla="*/ 1269559 w 5272721"/>
                      <a:gd name="connsiteY57" fmla="*/ 608885 h 1451097"/>
                      <a:gd name="connsiteX58" fmla="*/ 1269559 w 5272721"/>
                      <a:gd name="connsiteY58" fmla="*/ 624928 h 1451097"/>
                      <a:gd name="connsiteX59" fmla="*/ 1276032 w 5272721"/>
                      <a:gd name="connsiteY59" fmla="*/ 624928 h 1451097"/>
                      <a:gd name="connsiteX60" fmla="*/ 1276032 w 5272721"/>
                      <a:gd name="connsiteY60" fmla="*/ 635717 h 1451097"/>
                      <a:gd name="connsiteX61" fmla="*/ 1283538 w 5272721"/>
                      <a:gd name="connsiteY61" fmla="*/ 635717 h 1451097"/>
                      <a:gd name="connsiteX62" fmla="*/ 1283538 w 5272721"/>
                      <a:gd name="connsiteY62" fmla="*/ 657202 h 1451097"/>
                      <a:gd name="connsiteX63" fmla="*/ 1291137 w 5272721"/>
                      <a:gd name="connsiteY63" fmla="*/ 657202 h 1451097"/>
                      <a:gd name="connsiteX64" fmla="*/ 1291137 w 5272721"/>
                      <a:gd name="connsiteY64" fmla="*/ 675497 h 1451097"/>
                      <a:gd name="connsiteX65" fmla="*/ 1510580 w 5272721"/>
                      <a:gd name="connsiteY65" fmla="*/ 675497 h 1451097"/>
                      <a:gd name="connsiteX66" fmla="*/ 1510580 w 5272721"/>
                      <a:gd name="connsiteY66" fmla="*/ 691633 h 1451097"/>
                      <a:gd name="connsiteX67" fmla="*/ 1533096 w 5272721"/>
                      <a:gd name="connsiteY67" fmla="*/ 691633 h 1451097"/>
                      <a:gd name="connsiteX68" fmla="*/ 1533096 w 5272721"/>
                      <a:gd name="connsiteY68" fmla="*/ 711523 h 1451097"/>
                      <a:gd name="connsiteX69" fmla="*/ 1543322 w 5272721"/>
                      <a:gd name="connsiteY69" fmla="*/ 711523 h 1451097"/>
                      <a:gd name="connsiteX70" fmla="*/ 1543322 w 5272721"/>
                      <a:gd name="connsiteY70" fmla="*/ 750270 h 1451097"/>
                      <a:gd name="connsiteX71" fmla="*/ 1551954 w 5272721"/>
                      <a:gd name="connsiteY71" fmla="*/ 750270 h 1451097"/>
                      <a:gd name="connsiteX72" fmla="*/ 1551954 w 5272721"/>
                      <a:gd name="connsiteY72" fmla="*/ 757307 h 1451097"/>
                      <a:gd name="connsiteX73" fmla="*/ 1565933 w 5272721"/>
                      <a:gd name="connsiteY73" fmla="*/ 757307 h 1451097"/>
                      <a:gd name="connsiteX74" fmla="*/ 1565933 w 5272721"/>
                      <a:gd name="connsiteY74" fmla="*/ 773444 h 1451097"/>
                      <a:gd name="connsiteX75" fmla="*/ 1577754 w 5272721"/>
                      <a:gd name="connsiteY75" fmla="*/ 773444 h 1451097"/>
                      <a:gd name="connsiteX76" fmla="*/ 1577754 w 5272721"/>
                      <a:gd name="connsiteY76" fmla="*/ 792770 h 1451097"/>
                      <a:gd name="connsiteX77" fmla="*/ 1584228 w 5272721"/>
                      <a:gd name="connsiteY77" fmla="*/ 792770 h 1451097"/>
                      <a:gd name="connsiteX78" fmla="*/ 1584228 w 5272721"/>
                      <a:gd name="connsiteY78" fmla="*/ 804029 h 1451097"/>
                      <a:gd name="connsiteX79" fmla="*/ 1604680 w 5272721"/>
                      <a:gd name="connsiteY79" fmla="*/ 804029 h 1451097"/>
                      <a:gd name="connsiteX80" fmla="*/ 1604680 w 5272721"/>
                      <a:gd name="connsiteY80" fmla="*/ 823449 h 1451097"/>
                      <a:gd name="connsiteX81" fmla="*/ 1613218 w 5272721"/>
                      <a:gd name="connsiteY81" fmla="*/ 823449 h 1451097"/>
                      <a:gd name="connsiteX82" fmla="*/ 1613218 w 5272721"/>
                      <a:gd name="connsiteY82" fmla="*/ 837428 h 1451097"/>
                      <a:gd name="connsiteX83" fmla="*/ 1756292 w 5272721"/>
                      <a:gd name="connsiteY83" fmla="*/ 837428 h 1451097"/>
                      <a:gd name="connsiteX84" fmla="*/ 1756292 w 5272721"/>
                      <a:gd name="connsiteY84" fmla="*/ 856192 h 1451097"/>
                      <a:gd name="connsiteX85" fmla="*/ 1862307 w 5272721"/>
                      <a:gd name="connsiteY85" fmla="*/ 856192 h 1451097"/>
                      <a:gd name="connsiteX86" fmla="*/ 1862307 w 5272721"/>
                      <a:gd name="connsiteY86" fmla="*/ 868576 h 1451097"/>
                      <a:gd name="connsiteX87" fmla="*/ 1927886 w 5272721"/>
                      <a:gd name="connsiteY87" fmla="*/ 868576 h 1451097"/>
                      <a:gd name="connsiteX88" fmla="*/ 1927886 w 5272721"/>
                      <a:gd name="connsiteY88" fmla="*/ 889029 h 1451097"/>
                      <a:gd name="connsiteX89" fmla="*/ 1958565 w 5272721"/>
                      <a:gd name="connsiteY89" fmla="*/ 889029 h 1451097"/>
                      <a:gd name="connsiteX90" fmla="*/ 1958565 w 5272721"/>
                      <a:gd name="connsiteY90" fmla="*/ 905165 h 1451097"/>
                      <a:gd name="connsiteX91" fmla="*/ 2031181 w 5272721"/>
                      <a:gd name="connsiteY91" fmla="*/ 905165 h 1451097"/>
                      <a:gd name="connsiteX92" fmla="*/ 2031181 w 5272721"/>
                      <a:gd name="connsiteY92" fmla="*/ 943913 h 1451097"/>
                      <a:gd name="connsiteX93" fmla="*/ 2082219 w 5272721"/>
                      <a:gd name="connsiteY93" fmla="*/ 943913 h 1451097"/>
                      <a:gd name="connsiteX94" fmla="*/ 2082219 w 5272721"/>
                      <a:gd name="connsiteY94" fmla="*/ 962676 h 1451097"/>
                      <a:gd name="connsiteX95" fmla="*/ 2304851 w 5272721"/>
                      <a:gd name="connsiteY95" fmla="*/ 962676 h 1451097"/>
                      <a:gd name="connsiteX96" fmla="*/ 2304851 w 5272721"/>
                      <a:gd name="connsiteY96" fmla="*/ 979939 h 1451097"/>
                      <a:gd name="connsiteX97" fmla="*/ 2314608 w 5272721"/>
                      <a:gd name="connsiteY97" fmla="*/ 979939 h 1451097"/>
                      <a:gd name="connsiteX98" fmla="*/ 2314608 w 5272721"/>
                      <a:gd name="connsiteY98" fmla="*/ 1000392 h 1451097"/>
                      <a:gd name="connsiteX99" fmla="*/ 2365083 w 5272721"/>
                      <a:gd name="connsiteY99" fmla="*/ 1000392 h 1451097"/>
                      <a:gd name="connsiteX100" fmla="*/ 2397920 w 5272721"/>
                      <a:gd name="connsiteY100" fmla="*/ 1000392 h 1451097"/>
                      <a:gd name="connsiteX101" fmla="*/ 2397920 w 5272721"/>
                      <a:gd name="connsiteY101" fmla="*/ 1016998 h 1451097"/>
                      <a:gd name="connsiteX102" fmla="*/ 2534520 w 5272721"/>
                      <a:gd name="connsiteY102" fmla="*/ 1016998 h 1451097"/>
                      <a:gd name="connsiteX103" fmla="*/ 2534520 w 5272721"/>
                      <a:gd name="connsiteY103" fmla="*/ 1047676 h 1451097"/>
                      <a:gd name="connsiteX104" fmla="*/ 2691010 w 5272721"/>
                      <a:gd name="connsiteY104" fmla="*/ 1047676 h 1451097"/>
                      <a:gd name="connsiteX105" fmla="*/ 2691010 w 5272721"/>
                      <a:gd name="connsiteY105" fmla="*/ 1065971 h 1451097"/>
                      <a:gd name="connsiteX106" fmla="*/ 2797026 w 5272721"/>
                      <a:gd name="connsiteY106" fmla="*/ 1065971 h 1451097"/>
                      <a:gd name="connsiteX107" fmla="*/ 2797026 w 5272721"/>
                      <a:gd name="connsiteY107" fmla="*/ 1079950 h 1451097"/>
                      <a:gd name="connsiteX108" fmla="*/ 2815789 w 5272721"/>
                      <a:gd name="connsiteY108" fmla="*/ 1079950 h 1451097"/>
                      <a:gd name="connsiteX109" fmla="*/ 2815789 w 5272721"/>
                      <a:gd name="connsiteY109" fmla="*/ 1112787 h 1451097"/>
                      <a:gd name="connsiteX110" fmla="*/ 2855100 w 5272721"/>
                      <a:gd name="connsiteY110" fmla="*/ 1112787 h 1451097"/>
                      <a:gd name="connsiteX111" fmla="*/ 2855100 w 5272721"/>
                      <a:gd name="connsiteY111" fmla="*/ 1136992 h 1451097"/>
                      <a:gd name="connsiteX112" fmla="*/ 2917489 w 5272721"/>
                      <a:gd name="connsiteY112" fmla="*/ 1136992 h 1451097"/>
                      <a:gd name="connsiteX113" fmla="*/ 2917489 w 5272721"/>
                      <a:gd name="connsiteY113" fmla="*/ 1155756 h 1451097"/>
                      <a:gd name="connsiteX114" fmla="*/ 3018063 w 5272721"/>
                      <a:gd name="connsiteY114" fmla="*/ 1155756 h 1451097"/>
                      <a:gd name="connsiteX115" fmla="*/ 3018063 w 5272721"/>
                      <a:gd name="connsiteY115" fmla="*/ 1181650 h 1451097"/>
                      <a:gd name="connsiteX116" fmla="*/ 3070226 w 5272721"/>
                      <a:gd name="connsiteY116" fmla="*/ 1181650 h 1451097"/>
                      <a:gd name="connsiteX117" fmla="*/ 3070226 w 5272721"/>
                      <a:gd name="connsiteY117" fmla="*/ 1207450 h 1451097"/>
                      <a:gd name="connsiteX118" fmla="*/ 3047053 w 5272721"/>
                      <a:gd name="connsiteY118" fmla="*/ 1207450 h 1451097"/>
                      <a:gd name="connsiteX119" fmla="*/ 3221369 w 5272721"/>
                      <a:gd name="connsiteY119" fmla="*/ 1207450 h 1451097"/>
                      <a:gd name="connsiteX120" fmla="*/ 3395028 w 5272721"/>
                      <a:gd name="connsiteY120" fmla="*/ 1207450 h 1451097"/>
                      <a:gd name="connsiteX121" fmla="*/ 3363317 w 5272721"/>
                      <a:gd name="connsiteY121" fmla="*/ 1207450 h 1451097"/>
                      <a:gd name="connsiteX122" fmla="*/ 3363317 w 5272721"/>
                      <a:gd name="connsiteY122" fmla="*/ 1242914 h 1451097"/>
                      <a:gd name="connsiteX123" fmla="*/ 3329448 w 5272721"/>
                      <a:gd name="connsiteY123" fmla="*/ 1242914 h 1451097"/>
                      <a:gd name="connsiteX124" fmla="*/ 3576286 w 5272721"/>
                      <a:gd name="connsiteY124" fmla="*/ 1242914 h 1451097"/>
                      <a:gd name="connsiteX125" fmla="*/ 3576286 w 5272721"/>
                      <a:gd name="connsiteY125" fmla="*/ 1283819 h 1451097"/>
                      <a:gd name="connsiteX126" fmla="*/ 3592423 w 5272721"/>
                      <a:gd name="connsiteY126" fmla="*/ 1283819 h 1451097"/>
                      <a:gd name="connsiteX127" fmla="*/ 3592423 w 5272721"/>
                      <a:gd name="connsiteY127" fmla="*/ 1319282 h 1451097"/>
                      <a:gd name="connsiteX128" fmla="*/ 3599459 w 5272721"/>
                      <a:gd name="connsiteY128" fmla="*/ 1319282 h 1451097"/>
                      <a:gd name="connsiteX129" fmla="*/ 3599459 w 5272721"/>
                      <a:gd name="connsiteY129" fmla="*/ 1361782 h 1451097"/>
                      <a:gd name="connsiteX130" fmla="*/ 3661755 w 5272721"/>
                      <a:gd name="connsiteY130" fmla="*/ 1361782 h 1451097"/>
                      <a:gd name="connsiteX131" fmla="*/ 3883356 w 5272721"/>
                      <a:gd name="connsiteY131" fmla="*/ 1361782 h 1451097"/>
                      <a:gd name="connsiteX132" fmla="*/ 3883356 w 5272721"/>
                      <a:gd name="connsiteY132" fmla="*/ 1407472 h 1451097"/>
                      <a:gd name="connsiteX133" fmla="*/ 3991435 w 5272721"/>
                      <a:gd name="connsiteY133" fmla="*/ 1407472 h 1451097"/>
                      <a:gd name="connsiteX134" fmla="*/ 4194741 w 5272721"/>
                      <a:gd name="connsiteY134" fmla="*/ 1407472 h 1451097"/>
                      <a:gd name="connsiteX135" fmla="*/ 4194741 w 5272721"/>
                      <a:gd name="connsiteY135" fmla="*/ 1451098 h 1451097"/>
                      <a:gd name="connsiteX136" fmla="*/ 4316330 w 5272721"/>
                      <a:gd name="connsiteY136" fmla="*/ 1451098 h 1451097"/>
                      <a:gd name="connsiteX137" fmla="*/ 4705679 w 5272721"/>
                      <a:gd name="connsiteY137" fmla="*/ 1451098 h 1451097"/>
                      <a:gd name="connsiteX138" fmla="*/ 5272721 w 5272721"/>
                      <a:gd name="connsiteY138" fmla="*/ 1451098 h 145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</a:cxnLst>
                    <a:rect l="l" t="t" r="r" b="b"/>
                    <a:pathLst>
                      <a:path w="5272721" h="1451097">
                        <a:moveTo>
                          <a:pt x="0" y="0"/>
                        </a:moveTo>
                        <a:lnTo>
                          <a:pt x="15762" y="0"/>
                        </a:lnTo>
                        <a:lnTo>
                          <a:pt x="15762" y="27301"/>
                        </a:lnTo>
                        <a:lnTo>
                          <a:pt x="232296" y="27301"/>
                        </a:lnTo>
                        <a:lnTo>
                          <a:pt x="232296" y="47379"/>
                        </a:lnTo>
                        <a:lnTo>
                          <a:pt x="250966" y="47379"/>
                        </a:lnTo>
                        <a:lnTo>
                          <a:pt x="250966" y="80309"/>
                        </a:lnTo>
                        <a:lnTo>
                          <a:pt x="266727" y="80309"/>
                        </a:lnTo>
                        <a:lnTo>
                          <a:pt x="266727" y="98979"/>
                        </a:lnTo>
                        <a:lnTo>
                          <a:pt x="292528" y="98979"/>
                        </a:lnTo>
                        <a:lnTo>
                          <a:pt x="292528" y="119056"/>
                        </a:lnTo>
                        <a:lnTo>
                          <a:pt x="397230" y="119056"/>
                        </a:lnTo>
                        <a:lnTo>
                          <a:pt x="397230" y="134818"/>
                        </a:lnTo>
                        <a:lnTo>
                          <a:pt x="504840" y="134818"/>
                        </a:lnTo>
                        <a:lnTo>
                          <a:pt x="504840" y="157804"/>
                        </a:lnTo>
                        <a:lnTo>
                          <a:pt x="516286" y="157804"/>
                        </a:lnTo>
                        <a:lnTo>
                          <a:pt x="516286" y="183604"/>
                        </a:lnTo>
                        <a:lnTo>
                          <a:pt x="529233" y="183604"/>
                        </a:lnTo>
                        <a:lnTo>
                          <a:pt x="529233" y="199365"/>
                        </a:lnTo>
                        <a:lnTo>
                          <a:pt x="599503" y="199365"/>
                        </a:lnTo>
                        <a:lnTo>
                          <a:pt x="599503" y="210811"/>
                        </a:lnTo>
                        <a:lnTo>
                          <a:pt x="655419" y="210811"/>
                        </a:lnTo>
                        <a:lnTo>
                          <a:pt x="655419" y="223758"/>
                        </a:lnTo>
                        <a:lnTo>
                          <a:pt x="692666" y="223758"/>
                        </a:lnTo>
                        <a:lnTo>
                          <a:pt x="692666" y="235204"/>
                        </a:lnTo>
                        <a:lnTo>
                          <a:pt x="735729" y="235204"/>
                        </a:lnTo>
                        <a:lnTo>
                          <a:pt x="735729" y="253874"/>
                        </a:lnTo>
                        <a:lnTo>
                          <a:pt x="775883" y="253874"/>
                        </a:lnTo>
                        <a:lnTo>
                          <a:pt x="775883" y="281175"/>
                        </a:lnTo>
                        <a:lnTo>
                          <a:pt x="783013" y="281175"/>
                        </a:lnTo>
                        <a:lnTo>
                          <a:pt x="783013" y="294029"/>
                        </a:lnTo>
                        <a:lnTo>
                          <a:pt x="803091" y="294029"/>
                        </a:lnTo>
                        <a:lnTo>
                          <a:pt x="803091" y="315513"/>
                        </a:lnTo>
                        <a:lnTo>
                          <a:pt x="824669" y="315513"/>
                        </a:lnTo>
                        <a:lnTo>
                          <a:pt x="824669" y="324145"/>
                        </a:lnTo>
                        <a:lnTo>
                          <a:pt x="917831" y="324145"/>
                        </a:lnTo>
                        <a:lnTo>
                          <a:pt x="917831" y="341407"/>
                        </a:lnTo>
                        <a:lnTo>
                          <a:pt x="959487" y="341407"/>
                        </a:lnTo>
                        <a:lnTo>
                          <a:pt x="959487" y="361485"/>
                        </a:lnTo>
                        <a:lnTo>
                          <a:pt x="1021126" y="361485"/>
                        </a:lnTo>
                        <a:lnTo>
                          <a:pt x="1021126" y="397323"/>
                        </a:lnTo>
                        <a:lnTo>
                          <a:pt x="1032572" y="397323"/>
                        </a:lnTo>
                        <a:lnTo>
                          <a:pt x="1032572" y="470408"/>
                        </a:lnTo>
                        <a:lnTo>
                          <a:pt x="1117197" y="470408"/>
                        </a:lnTo>
                        <a:lnTo>
                          <a:pt x="1117197" y="480822"/>
                        </a:lnTo>
                        <a:lnTo>
                          <a:pt x="1125453" y="480822"/>
                        </a:lnTo>
                        <a:lnTo>
                          <a:pt x="1125453" y="495927"/>
                        </a:lnTo>
                        <a:lnTo>
                          <a:pt x="1184652" y="495927"/>
                        </a:lnTo>
                        <a:lnTo>
                          <a:pt x="1184652" y="510938"/>
                        </a:lnTo>
                        <a:lnTo>
                          <a:pt x="1193190" y="510938"/>
                        </a:lnTo>
                        <a:lnTo>
                          <a:pt x="1193190" y="528201"/>
                        </a:lnTo>
                        <a:lnTo>
                          <a:pt x="1249200" y="528201"/>
                        </a:lnTo>
                        <a:lnTo>
                          <a:pt x="1249200" y="555033"/>
                        </a:lnTo>
                        <a:lnTo>
                          <a:pt x="1256705" y="555033"/>
                        </a:lnTo>
                        <a:lnTo>
                          <a:pt x="1256705" y="591622"/>
                        </a:lnTo>
                        <a:lnTo>
                          <a:pt x="1263179" y="591622"/>
                        </a:lnTo>
                        <a:lnTo>
                          <a:pt x="1263179" y="608885"/>
                        </a:lnTo>
                        <a:lnTo>
                          <a:pt x="1269559" y="608885"/>
                        </a:lnTo>
                        <a:lnTo>
                          <a:pt x="1269559" y="624928"/>
                        </a:lnTo>
                        <a:lnTo>
                          <a:pt x="1276032" y="624928"/>
                        </a:lnTo>
                        <a:lnTo>
                          <a:pt x="1276032" y="635717"/>
                        </a:lnTo>
                        <a:lnTo>
                          <a:pt x="1283538" y="635717"/>
                        </a:lnTo>
                        <a:lnTo>
                          <a:pt x="1283538" y="657202"/>
                        </a:lnTo>
                        <a:lnTo>
                          <a:pt x="1291137" y="657202"/>
                        </a:lnTo>
                        <a:lnTo>
                          <a:pt x="1291137" y="675497"/>
                        </a:lnTo>
                        <a:lnTo>
                          <a:pt x="1510580" y="675497"/>
                        </a:lnTo>
                        <a:lnTo>
                          <a:pt x="1510580" y="691633"/>
                        </a:lnTo>
                        <a:lnTo>
                          <a:pt x="1533096" y="691633"/>
                        </a:lnTo>
                        <a:lnTo>
                          <a:pt x="1533096" y="711523"/>
                        </a:lnTo>
                        <a:lnTo>
                          <a:pt x="1543322" y="711523"/>
                        </a:lnTo>
                        <a:lnTo>
                          <a:pt x="1543322" y="750270"/>
                        </a:lnTo>
                        <a:lnTo>
                          <a:pt x="1551954" y="750270"/>
                        </a:lnTo>
                        <a:lnTo>
                          <a:pt x="1551954" y="757307"/>
                        </a:lnTo>
                        <a:lnTo>
                          <a:pt x="1565933" y="757307"/>
                        </a:lnTo>
                        <a:lnTo>
                          <a:pt x="1565933" y="773444"/>
                        </a:lnTo>
                        <a:lnTo>
                          <a:pt x="1577754" y="773444"/>
                        </a:lnTo>
                        <a:lnTo>
                          <a:pt x="1577754" y="792770"/>
                        </a:lnTo>
                        <a:lnTo>
                          <a:pt x="1584228" y="792770"/>
                        </a:lnTo>
                        <a:lnTo>
                          <a:pt x="1584228" y="804029"/>
                        </a:lnTo>
                        <a:lnTo>
                          <a:pt x="1604680" y="804029"/>
                        </a:lnTo>
                        <a:lnTo>
                          <a:pt x="1604680" y="823449"/>
                        </a:lnTo>
                        <a:lnTo>
                          <a:pt x="1613218" y="823449"/>
                        </a:lnTo>
                        <a:lnTo>
                          <a:pt x="1613218" y="837428"/>
                        </a:lnTo>
                        <a:lnTo>
                          <a:pt x="1756292" y="837428"/>
                        </a:lnTo>
                        <a:lnTo>
                          <a:pt x="1756292" y="856192"/>
                        </a:lnTo>
                        <a:lnTo>
                          <a:pt x="1862307" y="856192"/>
                        </a:lnTo>
                        <a:lnTo>
                          <a:pt x="1862307" y="868576"/>
                        </a:lnTo>
                        <a:lnTo>
                          <a:pt x="1927886" y="868576"/>
                        </a:lnTo>
                        <a:lnTo>
                          <a:pt x="1927886" y="889029"/>
                        </a:lnTo>
                        <a:lnTo>
                          <a:pt x="1958565" y="889029"/>
                        </a:lnTo>
                        <a:lnTo>
                          <a:pt x="1958565" y="905165"/>
                        </a:lnTo>
                        <a:lnTo>
                          <a:pt x="2031181" y="905165"/>
                        </a:lnTo>
                        <a:lnTo>
                          <a:pt x="2031181" y="943913"/>
                        </a:lnTo>
                        <a:lnTo>
                          <a:pt x="2082219" y="943913"/>
                        </a:lnTo>
                        <a:lnTo>
                          <a:pt x="2082219" y="962676"/>
                        </a:lnTo>
                        <a:lnTo>
                          <a:pt x="2304851" y="962676"/>
                        </a:lnTo>
                        <a:lnTo>
                          <a:pt x="2304851" y="979939"/>
                        </a:lnTo>
                        <a:lnTo>
                          <a:pt x="2314608" y="979939"/>
                        </a:lnTo>
                        <a:lnTo>
                          <a:pt x="2314608" y="1000392"/>
                        </a:lnTo>
                        <a:lnTo>
                          <a:pt x="2365083" y="1000392"/>
                        </a:lnTo>
                        <a:lnTo>
                          <a:pt x="2397920" y="1000392"/>
                        </a:lnTo>
                        <a:lnTo>
                          <a:pt x="2397920" y="1016998"/>
                        </a:lnTo>
                        <a:lnTo>
                          <a:pt x="2534520" y="1016998"/>
                        </a:lnTo>
                        <a:lnTo>
                          <a:pt x="2534520" y="1047676"/>
                        </a:lnTo>
                        <a:lnTo>
                          <a:pt x="2691010" y="1047676"/>
                        </a:lnTo>
                        <a:lnTo>
                          <a:pt x="2691010" y="1065971"/>
                        </a:lnTo>
                        <a:lnTo>
                          <a:pt x="2797026" y="1065971"/>
                        </a:lnTo>
                        <a:lnTo>
                          <a:pt x="2797026" y="1079950"/>
                        </a:lnTo>
                        <a:lnTo>
                          <a:pt x="2815789" y="1079950"/>
                        </a:lnTo>
                        <a:lnTo>
                          <a:pt x="2815789" y="1112787"/>
                        </a:lnTo>
                        <a:lnTo>
                          <a:pt x="2855100" y="1112787"/>
                        </a:lnTo>
                        <a:lnTo>
                          <a:pt x="2855100" y="1136992"/>
                        </a:lnTo>
                        <a:lnTo>
                          <a:pt x="2917489" y="1136992"/>
                        </a:lnTo>
                        <a:lnTo>
                          <a:pt x="2917489" y="1155756"/>
                        </a:lnTo>
                        <a:lnTo>
                          <a:pt x="3018063" y="1155756"/>
                        </a:lnTo>
                        <a:lnTo>
                          <a:pt x="3018063" y="1181650"/>
                        </a:lnTo>
                        <a:lnTo>
                          <a:pt x="3070226" y="1181650"/>
                        </a:lnTo>
                        <a:lnTo>
                          <a:pt x="3070226" y="1207450"/>
                        </a:lnTo>
                        <a:lnTo>
                          <a:pt x="3047053" y="1207450"/>
                        </a:lnTo>
                        <a:lnTo>
                          <a:pt x="3221369" y="1207450"/>
                        </a:lnTo>
                        <a:lnTo>
                          <a:pt x="3395028" y="1207450"/>
                        </a:lnTo>
                        <a:lnTo>
                          <a:pt x="3363317" y="1207450"/>
                        </a:lnTo>
                        <a:lnTo>
                          <a:pt x="3363317" y="1242914"/>
                        </a:lnTo>
                        <a:lnTo>
                          <a:pt x="3329448" y="1242914"/>
                        </a:lnTo>
                        <a:lnTo>
                          <a:pt x="3576286" y="1242914"/>
                        </a:lnTo>
                        <a:lnTo>
                          <a:pt x="3576286" y="1283819"/>
                        </a:lnTo>
                        <a:lnTo>
                          <a:pt x="3592423" y="1283819"/>
                        </a:lnTo>
                        <a:lnTo>
                          <a:pt x="3592423" y="1319282"/>
                        </a:lnTo>
                        <a:lnTo>
                          <a:pt x="3599459" y="1319282"/>
                        </a:lnTo>
                        <a:lnTo>
                          <a:pt x="3599459" y="1361782"/>
                        </a:lnTo>
                        <a:lnTo>
                          <a:pt x="3661755" y="1361782"/>
                        </a:lnTo>
                        <a:lnTo>
                          <a:pt x="3883356" y="1361782"/>
                        </a:lnTo>
                        <a:lnTo>
                          <a:pt x="3883356" y="1407472"/>
                        </a:lnTo>
                        <a:lnTo>
                          <a:pt x="3991435" y="1407472"/>
                        </a:lnTo>
                        <a:lnTo>
                          <a:pt x="4194741" y="1407472"/>
                        </a:lnTo>
                        <a:lnTo>
                          <a:pt x="4194741" y="1451098"/>
                        </a:lnTo>
                        <a:lnTo>
                          <a:pt x="4316330" y="1451098"/>
                        </a:lnTo>
                        <a:lnTo>
                          <a:pt x="4705679" y="1451098"/>
                        </a:lnTo>
                        <a:lnTo>
                          <a:pt x="5272721" y="1451098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id="{AAFEEE15-3B37-133C-AA9B-39B4B3A0C746}"/>
                      </a:ext>
                    </a:extLst>
                  </p:cNvPr>
                  <p:cNvSpPr/>
                  <p:nvPr/>
                </p:nvSpPr>
                <p:spPr>
                  <a:xfrm>
                    <a:off x="6264684" y="2764976"/>
                    <a:ext cx="28427" cy="9381"/>
                  </a:xfrm>
                  <a:custGeom>
                    <a:avLst/>
                    <a:gdLst>
                      <a:gd name="connsiteX0" fmla="*/ 28427 w 28427"/>
                      <a:gd name="connsiteY0" fmla="*/ 0 h 9381"/>
                      <a:gd name="connsiteX1" fmla="*/ 0 w 284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427" h="9381">
                        <a:moveTo>
                          <a:pt x="284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id="{5BE1B6AD-2C0C-BFD3-B39C-346AA73C465B}"/>
                      </a:ext>
                    </a:extLst>
                  </p:cNvPr>
                  <p:cNvSpPr/>
                  <p:nvPr/>
                </p:nvSpPr>
                <p:spPr>
                  <a:xfrm>
                    <a:off x="5465816" y="2556792"/>
                    <a:ext cx="9381" cy="37152"/>
                  </a:xfrm>
                  <a:custGeom>
                    <a:avLst/>
                    <a:gdLst>
                      <a:gd name="connsiteX0" fmla="*/ 0 w 9381"/>
                      <a:gd name="connsiteY0" fmla="*/ 0 h 37152"/>
                      <a:gd name="connsiteX1" fmla="*/ 0 w 9381"/>
                      <a:gd name="connsiteY1" fmla="*/ 37152 h 3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37152">
                        <a:moveTo>
                          <a:pt x="0" y="0"/>
                        </a:moveTo>
                        <a:lnTo>
                          <a:pt x="0" y="37152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BE3EC0BB-58CD-A063-D4DF-6809800A01E5}"/>
                      </a:ext>
                    </a:extLst>
                  </p:cNvPr>
                  <p:cNvSpPr/>
                  <p:nvPr/>
                </p:nvSpPr>
                <p:spPr>
                  <a:xfrm>
                    <a:off x="5168597" y="2495528"/>
                    <a:ext cx="28333" cy="9381"/>
                  </a:xfrm>
                  <a:custGeom>
                    <a:avLst/>
                    <a:gdLst>
                      <a:gd name="connsiteX0" fmla="*/ 0 w 28333"/>
                      <a:gd name="connsiteY0" fmla="*/ 0 h 9381"/>
                      <a:gd name="connsiteX1" fmla="*/ 28333 w 28333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333" h="9381">
                        <a:moveTo>
                          <a:pt x="0" y="0"/>
                        </a:moveTo>
                        <a:lnTo>
                          <a:pt x="28333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C0A2149C-31A6-FF40-A342-58C7B18F5867}"/>
                      </a:ext>
                    </a:extLst>
                  </p:cNvPr>
                  <p:cNvSpPr/>
                  <p:nvPr/>
                </p:nvSpPr>
                <p:spPr>
                  <a:xfrm>
                    <a:off x="4862747" y="2403867"/>
                    <a:ext cx="73084" cy="9381"/>
                  </a:xfrm>
                  <a:custGeom>
                    <a:avLst/>
                    <a:gdLst>
                      <a:gd name="connsiteX0" fmla="*/ 0 w 73084"/>
                      <a:gd name="connsiteY0" fmla="*/ 0 h 9381"/>
                      <a:gd name="connsiteX1" fmla="*/ 73085 w 73084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3084" h="9381">
                        <a:moveTo>
                          <a:pt x="0" y="0"/>
                        </a:moveTo>
                        <a:lnTo>
                          <a:pt x="73085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887EE79E-A875-B6FB-8B7E-D8285D29075E}"/>
                      </a:ext>
                    </a:extLst>
                  </p:cNvPr>
                  <p:cNvSpPr/>
                  <p:nvPr/>
                </p:nvSpPr>
                <p:spPr>
                  <a:xfrm>
                    <a:off x="4879916" y="2426665"/>
                    <a:ext cx="34243" cy="9381"/>
                  </a:xfrm>
                  <a:custGeom>
                    <a:avLst/>
                    <a:gdLst>
                      <a:gd name="connsiteX0" fmla="*/ 34244 w 34243"/>
                      <a:gd name="connsiteY0" fmla="*/ 0 h 9381"/>
                      <a:gd name="connsiteX1" fmla="*/ 0 w 34243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4243" h="9381">
                        <a:moveTo>
                          <a:pt x="3424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7" name="Graphic 211">
                  <a:extLst>
                    <a:ext uri="{FF2B5EF4-FFF2-40B4-BE49-F238E27FC236}">
                      <a16:creationId xmlns:a16="http://schemas.microsoft.com/office/drawing/2014/main" id="{3746D5CA-B6ED-5E98-F6BD-6EB4F5DBE3DA}"/>
                    </a:ext>
                  </a:extLst>
                </p:cNvPr>
                <p:cNvGrpSpPr/>
                <p:nvPr/>
              </p:nvGrpSpPr>
              <p:grpSpPr>
                <a:xfrm>
                  <a:off x="2070038" y="1278415"/>
                  <a:ext cx="5267373" cy="1522025"/>
                  <a:chOff x="2070038" y="1278415"/>
                  <a:chExt cx="5267373" cy="1522025"/>
                </a:xfrm>
              </p:grpSpPr>
              <p:sp>
                <p:nvSpPr>
                  <p:cNvPr id="258" name="Freeform: Shape 257">
                    <a:extLst>
                      <a:ext uri="{FF2B5EF4-FFF2-40B4-BE49-F238E27FC236}">
                        <a16:creationId xmlns:a16="http://schemas.microsoft.com/office/drawing/2014/main" id="{998C37B6-71CA-605B-CA7E-F875A784A98B}"/>
                      </a:ext>
                    </a:extLst>
                  </p:cNvPr>
                  <p:cNvSpPr/>
                  <p:nvPr/>
                </p:nvSpPr>
                <p:spPr>
                  <a:xfrm>
                    <a:off x="7337411" y="272782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:a16="http://schemas.microsoft.com/office/drawing/2014/main" id="{635FDC2B-AA9E-F036-F583-53B7DBF05698}"/>
                      </a:ext>
                    </a:extLst>
                  </p:cNvPr>
                  <p:cNvSpPr/>
                  <p:nvPr/>
                </p:nvSpPr>
                <p:spPr>
                  <a:xfrm>
                    <a:off x="6996754" y="272782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:a16="http://schemas.microsoft.com/office/drawing/2014/main" id="{0BC547E7-E32F-033F-CF37-C7934024212F}"/>
                      </a:ext>
                    </a:extLst>
                  </p:cNvPr>
                  <p:cNvSpPr/>
                  <p:nvPr/>
                </p:nvSpPr>
                <p:spPr>
                  <a:xfrm>
                    <a:off x="6964480" y="272782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" name="Freeform: Shape 260">
                    <a:extLst>
                      <a:ext uri="{FF2B5EF4-FFF2-40B4-BE49-F238E27FC236}">
                        <a16:creationId xmlns:a16="http://schemas.microsoft.com/office/drawing/2014/main" id="{860B2B82-98A9-4379-B71F-849C57EF96A8}"/>
                      </a:ext>
                    </a:extLst>
                  </p:cNvPr>
                  <p:cNvSpPr/>
                  <p:nvPr/>
                </p:nvSpPr>
                <p:spPr>
                  <a:xfrm>
                    <a:off x="6941588" y="272782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" name="Freeform: Shape 261">
                    <a:extLst>
                      <a:ext uri="{FF2B5EF4-FFF2-40B4-BE49-F238E27FC236}">
                        <a16:creationId xmlns:a16="http://schemas.microsoft.com/office/drawing/2014/main" id="{A7478EC2-F1CD-7D9A-A51B-E12CAC7931D6}"/>
                      </a:ext>
                    </a:extLst>
                  </p:cNvPr>
                  <p:cNvSpPr/>
                  <p:nvPr/>
                </p:nvSpPr>
                <p:spPr>
                  <a:xfrm>
                    <a:off x="6588079" y="272782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Freeform: Shape 262">
                    <a:extLst>
                      <a:ext uri="{FF2B5EF4-FFF2-40B4-BE49-F238E27FC236}">
                        <a16:creationId xmlns:a16="http://schemas.microsoft.com/office/drawing/2014/main" id="{A6C227BC-9C19-3DA8-4728-5C0548E1FC6A}"/>
                      </a:ext>
                    </a:extLst>
                  </p:cNvPr>
                  <p:cNvSpPr/>
                  <p:nvPr/>
                </p:nvSpPr>
                <p:spPr>
                  <a:xfrm>
                    <a:off x="6554304" y="272782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C6A52105-1B2A-E915-7FEF-C81B070D14A4}"/>
                      </a:ext>
                    </a:extLst>
                  </p:cNvPr>
                  <p:cNvSpPr/>
                  <p:nvPr/>
                </p:nvSpPr>
                <p:spPr>
                  <a:xfrm>
                    <a:off x="6568001" y="272782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id="{DF8B2D66-19D7-BCB4-8D9E-B10717A5A81C}"/>
                      </a:ext>
                    </a:extLst>
                  </p:cNvPr>
                  <p:cNvSpPr/>
                  <p:nvPr/>
                </p:nvSpPr>
                <p:spPr>
                  <a:xfrm>
                    <a:off x="6300523" y="2729419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Freeform: Shape 265">
                    <a:extLst>
                      <a:ext uri="{FF2B5EF4-FFF2-40B4-BE49-F238E27FC236}">
                        <a16:creationId xmlns:a16="http://schemas.microsoft.com/office/drawing/2014/main" id="{87ABE88D-42C2-3BCA-D78F-B9168EF9F4A8}"/>
                      </a:ext>
                    </a:extLst>
                  </p:cNvPr>
                  <p:cNvSpPr/>
                  <p:nvPr/>
                </p:nvSpPr>
                <p:spPr>
                  <a:xfrm>
                    <a:off x="5914740" y="2636538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15FE140A-E31A-B640-7813-936AFA870630}"/>
                      </a:ext>
                    </a:extLst>
                  </p:cNvPr>
                  <p:cNvSpPr/>
                  <p:nvPr/>
                </p:nvSpPr>
                <p:spPr>
                  <a:xfrm>
                    <a:off x="5848691" y="2636538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Freeform: Shape 267">
                    <a:extLst>
                      <a:ext uri="{FF2B5EF4-FFF2-40B4-BE49-F238E27FC236}">
                        <a16:creationId xmlns:a16="http://schemas.microsoft.com/office/drawing/2014/main" id="{010BF78E-EA2B-38C0-ECBE-2C1364D730D3}"/>
                      </a:ext>
                    </a:extLst>
                  </p:cNvPr>
                  <p:cNvSpPr/>
                  <p:nvPr/>
                </p:nvSpPr>
                <p:spPr>
                  <a:xfrm>
                    <a:off x="5456528" y="248577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Freeform: Shape 268">
                    <a:extLst>
                      <a:ext uri="{FF2B5EF4-FFF2-40B4-BE49-F238E27FC236}">
                        <a16:creationId xmlns:a16="http://schemas.microsoft.com/office/drawing/2014/main" id="{B8E0AA67-B7BD-8349-8DA2-F6B4AB9E8820}"/>
                      </a:ext>
                    </a:extLst>
                  </p:cNvPr>
                  <p:cNvSpPr/>
                  <p:nvPr/>
                </p:nvSpPr>
                <p:spPr>
                  <a:xfrm>
                    <a:off x="5449304" y="248577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Freeform: Shape 269">
                    <a:extLst>
                      <a:ext uri="{FF2B5EF4-FFF2-40B4-BE49-F238E27FC236}">
                        <a16:creationId xmlns:a16="http://schemas.microsoft.com/office/drawing/2014/main" id="{2ADD02D4-1E92-7050-9C31-9679E4AC0143}"/>
                      </a:ext>
                    </a:extLst>
                  </p:cNvPr>
                  <p:cNvSpPr/>
                  <p:nvPr/>
                </p:nvSpPr>
                <p:spPr>
                  <a:xfrm>
                    <a:off x="5366837" y="248577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3F73DD6B-E4AB-A5DD-E357-BBB1E644F4E2}"/>
                      </a:ext>
                    </a:extLst>
                  </p:cNvPr>
                  <p:cNvSpPr/>
                  <p:nvPr/>
                </p:nvSpPr>
                <p:spPr>
                  <a:xfrm>
                    <a:off x="5340286" y="248577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" name="Freeform: Shape 271">
                    <a:extLst>
                      <a:ext uri="{FF2B5EF4-FFF2-40B4-BE49-F238E27FC236}">
                        <a16:creationId xmlns:a16="http://schemas.microsoft.com/office/drawing/2014/main" id="{E189CDA6-81C6-7F78-EC9E-F84CF26C3FA2}"/>
                      </a:ext>
                    </a:extLst>
                  </p:cNvPr>
                  <p:cNvSpPr/>
                  <p:nvPr/>
                </p:nvSpPr>
                <p:spPr>
                  <a:xfrm>
                    <a:off x="5275739" y="248577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25C35173-DAF6-F5DB-D348-B77B0AC17232}"/>
                      </a:ext>
                    </a:extLst>
                  </p:cNvPr>
                  <p:cNvSpPr/>
                  <p:nvPr/>
                </p:nvSpPr>
                <p:spPr>
                  <a:xfrm>
                    <a:off x="5163156" y="2455186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: Shape 273">
                    <a:extLst>
                      <a:ext uri="{FF2B5EF4-FFF2-40B4-BE49-F238E27FC236}">
                        <a16:creationId xmlns:a16="http://schemas.microsoft.com/office/drawing/2014/main" id="{94E935B5-0AAB-B4A2-94F5-CBE4BCCFF7DE}"/>
                      </a:ext>
                    </a:extLst>
                  </p:cNvPr>
                  <p:cNvSpPr/>
                  <p:nvPr/>
                </p:nvSpPr>
                <p:spPr>
                  <a:xfrm>
                    <a:off x="5176103" y="248577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E0378A84-C4A9-C30E-0C33-8765A4F232FF}"/>
                      </a:ext>
                    </a:extLst>
                  </p:cNvPr>
                  <p:cNvSpPr/>
                  <p:nvPr/>
                </p:nvSpPr>
                <p:spPr>
                  <a:xfrm>
                    <a:off x="5190457" y="248577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B51DAC62-E6EA-4AAA-AB4B-70F8F2B219FF}"/>
                      </a:ext>
                    </a:extLst>
                  </p:cNvPr>
                  <p:cNvSpPr/>
                  <p:nvPr/>
                </p:nvSpPr>
                <p:spPr>
                  <a:xfrm>
                    <a:off x="4914160" y="2391201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F05D275C-FF48-8455-63A4-BA5CA6691C58}"/>
                      </a:ext>
                    </a:extLst>
                  </p:cNvPr>
                  <p:cNvSpPr/>
                  <p:nvPr/>
                </p:nvSpPr>
                <p:spPr>
                  <a:xfrm>
                    <a:off x="4902151" y="2368403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E3823557-A3A0-4FB2-8711-32EE085CABC5}"/>
                      </a:ext>
                    </a:extLst>
                  </p:cNvPr>
                  <p:cNvSpPr/>
                  <p:nvPr/>
                </p:nvSpPr>
                <p:spPr>
                  <a:xfrm>
                    <a:off x="4121953" y="2201312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962FCA64-40A6-4A71-DDB2-8960CF889B9D}"/>
                      </a:ext>
                    </a:extLst>
                  </p:cNvPr>
                  <p:cNvSpPr/>
                  <p:nvPr/>
                </p:nvSpPr>
                <p:spPr>
                  <a:xfrm>
                    <a:off x="4151412" y="221848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id="{C57CEDF5-BA81-C79C-19C7-F36232164D29}"/>
                      </a:ext>
                    </a:extLst>
                  </p:cNvPr>
                  <p:cNvSpPr/>
                  <p:nvPr/>
                </p:nvSpPr>
                <p:spPr>
                  <a:xfrm>
                    <a:off x="4172146" y="221848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1051630C-DB6C-3585-0937-5552EC8E1B77}"/>
                      </a:ext>
                    </a:extLst>
                  </p:cNvPr>
                  <p:cNvSpPr/>
                  <p:nvPr/>
                </p:nvSpPr>
                <p:spPr>
                  <a:xfrm>
                    <a:off x="4689182" y="2323183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FED077AE-0BE4-7BA4-E378-A0F6B475D146}"/>
                      </a:ext>
                    </a:extLst>
                  </p:cNvPr>
                  <p:cNvSpPr/>
                  <p:nvPr/>
                </p:nvSpPr>
                <p:spPr>
                  <a:xfrm>
                    <a:off x="4660474" y="2323183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BA3D6B57-4F04-AF78-4027-0217C2F3A6C9}"/>
                      </a:ext>
                    </a:extLst>
                  </p:cNvPr>
                  <p:cNvSpPr/>
                  <p:nvPr/>
                </p:nvSpPr>
                <p:spPr>
                  <a:xfrm>
                    <a:off x="4563746" y="2300666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70633B1C-BC8C-EC9B-B425-671417319339}"/>
                      </a:ext>
                    </a:extLst>
                  </p:cNvPr>
                  <p:cNvSpPr/>
                  <p:nvPr/>
                </p:nvSpPr>
                <p:spPr>
                  <a:xfrm>
                    <a:off x="4441125" y="2279463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id="{19D34062-FDF3-CA07-88AE-7434A7059900}"/>
                      </a:ext>
                    </a:extLst>
                  </p:cNvPr>
                  <p:cNvSpPr/>
                  <p:nvPr/>
                </p:nvSpPr>
                <p:spPr>
                  <a:xfrm>
                    <a:off x="4433244" y="2279463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" name="Freeform: Shape 285">
                    <a:extLst>
                      <a:ext uri="{FF2B5EF4-FFF2-40B4-BE49-F238E27FC236}">
                        <a16:creationId xmlns:a16="http://schemas.microsoft.com/office/drawing/2014/main" id="{21BE70B3-9AD1-0540-4370-CAB8EEF59BFD}"/>
                      </a:ext>
                    </a:extLst>
                  </p:cNvPr>
                  <p:cNvSpPr/>
                  <p:nvPr/>
                </p:nvSpPr>
                <p:spPr>
                  <a:xfrm>
                    <a:off x="4374419" y="2240716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id="{E541F959-1000-3835-CD56-B64567FDFACD}"/>
                      </a:ext>
                    </a:extLst>
                  </p:cNvPr>
                  <p:cNvSpPr/>
                  <p:nvPr/>
                </p:nvSpPr>
                <p:spPr>
                  <a:xfrm>
                    <a:off x="3893222" y="2135357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AB9F50FB-6F63-49A1-AB6C-A298618242B5}"/>
                      </a:ext>
                    </a:extLst>
                  </p:cNvPr>
                  <p:cNvSpPr/>
                  <p:nvPr/>
                </p:nvSpPr>
                <p:spPr>
                  <a:xfrm>
                    <a:off x="4030198" y="216256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18934A94-E276-5C7D-EC2B-9C9470B2B5A3}"/>
                      </a:ext>
                    </a:extLst>
                  </p:cNvPr>
                  <p:cNvSpPr/>
                  <p:nvPr/>
                </p:nvSpPr>
                <p:spPr>
                  <a:xfrm>
                    <a:off x="4138465" y="2201312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41D5E665-6A4A-FC43-D42D-B73BCCF5A6CA}"/>
                      </a:ext>
                    </a:extLst>
                  </p:cNvPr>
                  <p:cNvSpPr/>
                  <p:nvPr/>
                </p:nvSpPr>
                <p:spPr>
                  <a:xfrm>
                    <a:off x="4133492" y="2201312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71E61759-20C8-0182-AD26-2656311CD6AD}"/>
                      </a:ext>
                    </a:extLst>
                  </p:cNvPr>
                  <p:cNvSpPr/>
                  <p:nvPr/>
                </p:nvSpPr>
                <p:spPr>
                  <a:xfrm>
                    <a:off x="4128426" y="2201312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id="{98162E7E-BAC0-86B8-6B95-92ADAB72E9C7}"/>
                      </a:ext>
                    </a:extLst>
                  </p:cNvPr>
                  <p:cNvSpPr/>
                  <p:nvPr/>
                </p:nvSpPr>
                <p:spPr>
                  <a:xfrm>
                    <a:off x="3903261" y="2135357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387702E4-9EFA-CB17-8491-DF30AD226DFE}"/>
                      </a:ext>
                    </a:extLst>
                  </p:cNvPr>
                  <p:cNvSpPr/>
                  <p:nvPr/>
                </p:nvSpPr>
                <p:spPr>
                  <a:xfrm>
                    <a:off x="4086489" y="2240716"/>
                    <a:ext cx="85656" cy="9381"/>
                  </a:xfrm>
                  <a:custGeom>
                    <a:avLst/>
                    <a:gdLst>
                      <a:gd name="connsiteX0" fmla="*/ 85657 w 85656"/>
                      <a:gd name="connsiteY0" fmla="*/ 0 h 9381"/>
                      <a:gd name="connsiteX1" fmla="*/ 0 w 85656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5656" h="9381">
                        <a:moveTo>
                          <a:pt x="8565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:a16="http://schemas.microsoft.com/office/drawing/2014/main" id="{3DE6A93E-FCEB-C296-0A83-BFD8ACEEF50C}"/>
                      </a:ext>
                    </a:extLst>
                  </p:cNvPr>
                  <p:cNvSpPr/>
                  <p:nvPr/>
                </p:nvSpPr>
                <p:spPr>
                  <a:xfrm>
                    <a:off x="4133492" y="2250473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D2DA2F2B-509E-CD7E-F19C-E00BCABC5048}"/>
                      </a:ext>
                    </a:extLst>
                  </p:cNvPr>
                  <p:cNvSpPr/>
                  <p:nvPr/>
                </p:nvSpPr>
                <p:spPr>
                  <a:xfrm>
                    <a:off x="3639348" y="202202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7C1B1DD9-4E9D-F896-2E5B-67EC038D41E7}"/>
                      </a:ext>
                    </a:extLst>
                  </p:cNvPr>
                  <p:cNvSpPr/>
                  <p:nvPr/>
                </p:nvSpPr>
                <p:spPr>
                  <a:xfrm>
                    <a:off x="3644414" y="202202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8284BCB-3E6A-374E-ABEE-D758249D6109}"/>
                      </a:ext>
                    </a:extLst>
                  </p:cNvPr>
                  <p:cNvSpPr/>
                  <p:nvPr/>
                </p:nvSpPr>
                <p:spPr>
                  <a:xfrm>
                    <a:off x="3603884" y="2057487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8582A649-5159-AB43-1A5A-0360EF3697DF}"/>
                      </a:ext>
                    </a:extLst>
                  </p:cNvPr>
                  <p:cNvSpPr/>
                  <p:nvPr/>
                </p:nvSpPr>
                <p:spPr>
                  <a:xfrm>
                    <a:off x="3610733" y="1973988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6A29A4BB-BFD6-EE22-CC9A-F02A0A03747E}"/>
                      </a:ext>
                    </a:extLst>
                  </p:cNvPr>
                  <p:cNvSpPr/>
                  <p:nvPr/>
                </p:nvSpPr>
                <p:spPr>
                  <a:xfrm>
                    <a:off x="3578459" y="2009452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9742BDF1-221D-6BD4-2165-45562CBA5020}"/>
                      </a:ext>
                    </a:extLst>
                  </p:cNvPr>
                  <p:cNvSpPr/>
                  <p:nvPr/>
                </p:nvSpPr>
                <p:spPr>
                  <a:xfrm>
                    <a:off x="3410617" y="1957476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9B5506D7-81F2-53D3-4E39-C8991C7C67C5}"/>
                      </a:ext>
                    </a:extLst>
                  </p:cNvPr>
                  <p:cNvSpPr/>
                  <p:nvPr/>
                </p:nvSpPr>
                <p:spPr>
                  <a:xfrm>
                    <a:off x="3382659" y="1943872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A7023857-4CC5-631F-03D8-2B131B6153A3}"/>
                      </a:ext>
                    </a:extLst>
                  </p:cNvPr>
                  <p:cNvSpPr/>
                  <p:nvPr/>
                </p:nvSpPr>
                <p:spPr>
                  <a:xfrm>
                    <a:off x="3347195" y="1979336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81065FE-D19D-2041-FD66-7DE49F61D9F0}"/>
                      </a:ext>
                    </a:extLst>
                  </p:cNvPr>
                  <p:cNvSpPr/>
                  <p:nvPr/>
                </p:nvSpPr>
                <p:spPr>
                  <a:xfrm>
                    <a:off x="3351793" y="1839170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B5FEBDD7-6A10-C2A6-A94F-BBA7FDE68298}"/>
                      </a:ext>
                    </a:extLst>
                  </p:cNvPr>
                  <p:cNvSpPr/>
                  <p:nvPr/>
                </p:nvSpPr>
                <p:spPr>
                  <a:xfrm>
                    <a:off x="3316329" y="1874634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723DB299-A6FA-3E23-1E78-A8009536647D}"/>
                      </a:ext>
                    </a:extLst>
                  </p:cNvPr>
                  <p:cNvSpPr/>
                  <p:nvPr/>
                </p:nvSpPr>
                <p:spPr>
                  <a:xfrm>
                    <a:off x="3156743" y="1749855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B194072E-AB0A-47C8-6063-F7754A0331D2}"/>
                      </a:ext>
                    </a:extLst>
                  </p:cNvPr>
                  <p:cNvSpPr/>
                  <p:nvPr/>
                </p:nvSpPr>
                <p:spPr>
                  <a:xfrm>
                    <a:off x="3091539" y="1755672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03B48AFB-E7CF-5072-FC39-EBAA40A9814F}"/>
                      </a:ext>
                    </a:extLst>
                  </p:cNvPr>
                  <p:cNvSpPr/>
                  <p:nvPr/>
                </p:nvSpPr>
                <p:spPr>
                  <a:xfrm>
                    <a:off x="3079342" y="1683243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D28EFCFE-0D82-79D9-DC81-6B0625E2CA36}"/>
                      </a:ext>
                    </a:extLst>
                  </p:cNvPr>
                  <p:cNvSpPr/>
                  <p:nvPr/>
                </p:nvSpPr>
                <p:spPr>
                  <a:xfrm>
                    <a:off x="3062830" y="1663823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08C60DE9-9AAE-CF9D-97F4-6694C976070A}"/>
                      </a:ext>
                    </a:extLst>
                  </p:cNvPr>
                  <p:cNvSpPr/>
                  <p:nvPr/>
                </p:nvSpPr>
                <p:spPr>
                  <a:xfrm>
                    <a:off x="3094353" y="1628359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BF4DE18C-FC84-F000-B913-B5718CAE3892}"/>
                      </a:ext>
                    </a:extLst>
                  </p:cNvPr>
                  <p:cNvSpPr/>
                  <p:nvPr/>
                </p:nvSpPr>
                <p:spPr>
                  <a:xfrm>
                    <a:off x="3114806" y="1639805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E20A7AE4-E36D-44C2-FB80-8F0E81A44D1F}"/>
                      </a:ext>
                    </a:extLst>
                  </p:cNvPr>
                  <p:cNvSpPr/>
                  <p:nvPr/>
                </p:nvSpPr>
                <p:spPr>
                  <a:xfrm>
                    <a:off x="2867124" y="1533696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AB1CCCBD-9A34-7953-92EE-E77923893963}"/>
                      </a:ext>
                    </a:extLst>
                  </p:cNvPr>
                  <p:cNvSpPr/>
                  <p:nvPr/>
                </p:nvSpPr>
                <p:spPr>
                  <a:xfrm>
                    <a:off x="2831566" y="1569159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" name="Freeform: Shape 312">
                    <a:extLst>
                      <a:ext uri="{FF2B5EF4-FFF2-40B4-BE49-F238E27FC236}">
                        <a16:creationId xmlns:a16="http://schemas.microsoft.com/office/drawing/2014/main" id="{A19339F6-A973-6D02-123B-A8EC2557BDD3}"/>
                      </a:ext>
                    </a:extLst>
                  </p:cNvPr>
                  <p:cNvSpPr/>
                  <p:nvPr/>
                </p:nvSpPr>
                <p:spPr>
                  <a:xfrm>
                    <a:off x="2105501" y="1278415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" name="Freeform: Shape 313">
                    <a:extLst>
                      <a:ext uri="{FF2B5EF4-FFF2-40B4-BE49-F238E27FC236}">
                        <a16:creationId xmlns:a16="http://schemas.microsoft.com/office/drawing/2014/main" id="{E58BEC35-8AF9-4380-C74C-952B8DB13FEA}"/>
                      </a:ext>
                    </a:extLst>
                  </p:cNvPr>
                  <p:cNvSpPr/>
                  <p:nvPr/>
                </p:nvSpPr>
                <p:spPr>
                  <a:xfrm>
                    <a:off x="2070038" y="1313878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" name="Freeform: Shape 314">
                    <a:extLst>
                      <a:ext uri="{FF2B5EF4-FFF2-40B4-BE49-F238E27FC236}">
                        <a16:creationId xmlns:a16="http://schemas.microsoft.com/office/drawing/2014/main" id="{828030B5-6021-56CC-09B8-6F818B151EB3}"/>
                      </a:ext>
                    </a:extLst>
                  </p:cNvPr>
                  <p:cNvSpPr/>
                  <p:nvPr/>
                </p:nvSpPr>
                <p:spPr>
                  <a:xfrm>
                    <a:off x="2327102" y="1303558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4E3F773A-07B0-DFA7-9441-D01BD2F3F583}"/>
                      </a:ext>
                    </a:extLst>
                  </p:cNvPr>
                  <p:cNvSpPr/>
                  <p:nvPr/>
                </p:nvSpPr>
                <p:spPr>
                  <a:xfrm>
                    <a:off x="2291638" y="1339022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9A337B50-E1DB-7723-94AE-71034E0C37DE}"/>
                      </a:ext>
                    </a:extLst>
                  </p:cNvPr>
                  <p:cNvSpPr/>
                  <p:nvPr/>
                </p:nvSpPr>
                <p:spPr>
                  <a:xfrm>
                    <a:off x="2330667" y="1329358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70CDF369-58D8-70DC-28F6-3D7D3BE0DF93}"/>
                      </a:ext>
                    </a:extLst>
                  </p:cNvPr>
                  <p:cNvSpPr/>
                  <p:nvPr/>
                </p:nvSpPr>
                <p:spPr>
                  <a:xfrm>
                    <a:off x="2295203" y="1364822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354F4C9-159D-C87C-5FAB-6876736C4279}"/>
                      </a:ext>
                    </a:extLst>
                  </p:cNvPr>
                  <p:cNvSpPr/>
                  <p:nvPr/>
                </p:nvSpPr>
                <p:spPr>
                  <a:xfrm>
                    <a:off x="2344364" y="1339022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94A90801-024B-8CDE-F37B-211C21DC8925}"/>
                      </a:ext>
                    </a:extLst>
                  </p:cNvPr>
                  <p:cNvSpPr/>
                  <p:nvPr/>
                </p:nvSpPr>
                <p:spPr>
                  <a:xfrm>
                    <a:off x="2308807" y="1374485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83B53140-065D-B956-D1A9-A814D9A93EF6}"/>
                      </a:ext>
                    </a:extLst>
                  </p:cNvPr>
                  <p:cNvSpPr/>
                  <p:nvPr/>
                </p:nvSpPr>
                <p:spPr>
                  <a:xfrm>
                    <a:off x="2340705" y="1349435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C52552FF-2E54-6321-8A52-10B3CE52ACDE}"/>
                      </a:ext>
                    </a:extLst>
                  </p:cNvPr>
                  <p:cNvSpPr/>
                  <p:nvPr/>
                </p:nvSpPr>
                <p:spPr>
                  <a:xfrm>
                    <a:off x="2305242" y="1384899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" name="Freeform: Shape 322">
                    <a:extLst>
                      <a:ext uri="{FF2B5EF4-FFF2-40B4-BE49-F238E27FC236}">
                        <a16:creationId xmlns:a16="http://schemas.microsoft.com/office/drawing/2014/main" id="{84491C09-2B07-05A2-12C7-E2721625F3F7}"/>
                      </a:ext>
                    </a:extLst>
                  </p:cNvPr>
                  <p:cNvSpPr/>
                  <p:nvPr/>
                </p:nvSpPr>
                <p:spPr>
                  <a:xfrm>
                    <a:off x="2385175" y="1380208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id="{E016848A-EFAA-936A-18F2-F83D40F35442}"/>
                      </a:ext>
                    </a:extLst>
                  </p:cNvPr>
                  <p:cNvSpPr/>
                  <p:nvPr/>
                </p:nvSpPr>
                <p:spPr>
                  <a:xfrm>
                    <a:off x="2349712" y="1415765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B28DCFD9-DEA4-1029-0825-40A09A1DF801}"/>
                      </a:ext>
                    </a:extLst>
                  </p:cNvPr>
                  <p:cNvSpPr/>
                  <p:nvPr/>
                </p:nvSpPr>
                <p:spPr>
                  <a:xfrm>
                    <a:off x="2600302" y="1435467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" name="Freeform: Shape 325">
                    <a:extLst>
                      <a:ext uri="{FF2B5EF4-FFF2-40B4-BE49-F238E27FC236}">
                        <a16:creationId xmlns:a16="http://schemas.microsoft.com/office/drawing/2014/main" id="{DD7CFC42-D19E-B4B4-34D1-1B44B2D259FC}"/>
                      </a:ext>
                    </a:extLst>
                  </p:cNvPr>
                  <p:cNvSpPr/>
                  <p:nvPr/>
                </p:nvSpPr>
                <p:spPr>
                  <a:xfrm>
                    <a:off x="2564839" y="1470931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Freeform: Shape 326">
                    <a:extLst>
                      <a:ext uri="{FF2B5EF4-FFF2-40B4-BE49-F238E27FC236}">
                        <a16:creationId xmlns:a16="http://schemas.microsoft.com/office/drawing/2014/main" id="{BA990920-19A9-2C76-91AB-7E835E034F6F}"/>
                      </a:ext>
                    </a:extLst>
                  </p:cNvPr>
                  <p:cNvSpPr/>
                  <p:nvPr/>
                </p:nvSpPr>
                <p:spPr>
                  <a:xfrm>
                    <a:off x="2635860" y="1462675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Freeform: Shape 327">
                    <a:extLst>
                      <a:ext uri="{FF2B5EF4-FFF2-40B4-BE49-F238E27FC236}">
                        <a16:creationId xmlns:a16="http://schemas.microsoft.com/office/drawing/2014/main" id="{D2EFEF4C-88AE-2893-D07A-52D8441B82E2}"/>
                      </a:ext>
                    </a:extLst>
                  </p:cNvPr>
                  <p:cNvSpPr/>
                  <p:nvPr/>
                </p:nvSpPr>
                <p:spPr>
                  <a:xfrm>
                    <a:off x="2600302" y="1498232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E5925923-54E8-1E2B-0B4D-5D6F3022263E}"/>
                      </a:ext>
                    </a:extLst>
                  </p:cNvPr>
                  <p:cNvSpPr/>
                  <p:nvPr/>
                </p:nvSpPr>
                <p:spPr>
                  <a:xfrm>
                    <a:off x="2618222" y="1462675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6AB007CA-9032-B4C9-420A-B36267DE6BA7}"/>
                      </a:ext>
                    </a:extLst>
                  </p:cNvPr>
                  <p:cNvSpPr/>
                  <p:nvPr/>
                </p:nvSpPr>
                <p:spPr>
                  <a:xfrm>
                    <a:off x="2582758" y="1498232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6563B4E8-6A63-B7CF-CDD7-CB0DDB65A4EF}"/>
                  </a:ext>
                </a:extLst>
              </p:cNvPr>
              <p:cNvGrpSpPr/>
              <p:nvPr/>
            </p:nvGrpSpPr>
            <p:grpSpPr>
              <a:xfrm>
                <a:off x="2104844" y="1331141"/>
                <a:ext cx="5432307" cy="1673636"/>
                <a:chOff x="2104844" y="1331141"/>
                <a:chExt cx="5432307" cy="1673636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CC818F56-3FDE-CBA2-31E3-743AE2B6002D}"/>
                    </a:ext>
                  </a:extLst>
                </p:cNvPr>
                <p:cNvSpPr/>
                <p:nvPr/>
              </p:nvSpPr>
              <p:spPr>
                <a:xfrm>
                  <a:off x="2104844" y="1331141"/>
                  <a:ext cx="5400033" cy="1639204"/>
                </a:xfrm>
                <a:custGeom>
                  <a:avLst/>
                  <a:gdLst>
                    <a:gd name="connsiteX0" fmla="*/ 0 w 5400033"/>
                    <a:gd name="connsiteY0" fmla="*/ 0 h 1639204"/>
                    <a:gd name="connsiteX1" fmla="*/ 103201 w 5400033"/>
                    <a:gd name="connsiteY1" fmla="*/ 0 h 1639204"/>
                    <a:gd name="connsiteX2" fmla="*/ 103201 w 5400033"/>
                    <a:gd name="connsiteY2" fmla="*/ 32274 h 1639204"/>
                    <a:gd name="connsiteX3" fmla="*/ 122621 w 5400033"/>
                    <a:gd name="connsiteY3" fmla="*/ 32274 h 1639204"/>
                    <a:gd name="connsiteX4" fmla="*/ 122621 w 5400033"/>
                    <a:gd name="connsiteY4" fmla="*/ 40155 h 1639204"/>
                    <a:gd name="connsiteX5" fmla="*/ 133317 w 5400033"/>
                    <a:gd name="connsiteY5" fmla="*/ 40155 h 1639204"/>
                    <a:gd name="connsiteX6" fmla="*/ 133317 w 5400033"/>
                    <a:gd name="connsiteY6" fmla="*/ 47285 h 1639204"/>
                    <a:gd name="connsiteX7" fmla="*/ 154895 w 5400033"/>
                    <a:gd name="connsiteY7" fmla="*/ 47285 h 1639204"/>
                    <a:gd name="connsiteX8" fmla="*/ 154895 w 5400033"/>
                    <a:gd name="connsiteY8" fmla="*/ 58074 h 1639204"/>
                    <a:gd name="connsiteX9" fmla="*/ 225166 w 5400033"/>
                    <a:gd name="connsiteY9" fmla="*/ 58074 h 1639204"/>
                    <a:gd name="connsiteX10" fmla="*/ 225166 w 5400033"/>
                    <a:gd name="connsiteY10" fmla="*/ 103201 h 1639204"/>
                    <a:gd name="connsiteX11" fmla="*/ 234454 w 5400033"/>
                    <a:gd name="connsiteY11" fmla="*/ 103201 h 1639204"/>
                    <a:gd name="connsiteX12" fmla="*/ 234454 w 5400033"/>
                    <a:gd name="connsiteY12" fmla="*/ 122621 h 1639204"/>
                    <a:gd name="connsiteX13" fmla="*/ 248808 w 5400033"/>
                    <a:gd name="connsiteY13" fmla="*/ 122621 h 1639204"/>
                    <a:gd name="connsiteX14" fmla="*/ 248808 w 5400033"/>
                    <a:gd name="connsiteY14" fmla="*/ 167748 h 1639204"/>
                    <a:gd name="connsiteX15" fmla="*/ 248808 w 5400033"/>
                    <a:gd name="connsiteY15" fmla="*/ 248808 h 1639204"/>
                    <a:gd name="connsiteX16" fmla="*/ 263819 w 5400033"/>
                    <a:gd name="connsiteY16" fmla="*/ 248808 h 1639204"/>
                    <a:gd name="connsiteX17" fmla="*/ 263819 w 5400033"/>
                    <a:gd name="connsiteY17" fmla="*/ 289713 h 1639204"/>
                    <a:gd name="connsiteX18" fmla="*/ 263819 w 5400033"/>
                    <a:gd name="connsiteY18" fmla="*/ 325552 h 1639204"/>
                    <a:gd name="connsiteX19" fmla="*/ 274608 w 5400033"/>
                    <a:gd name="connsiteY19" fmla="*/ 325552 h 1639204"/>
                    <a:gd name="connsiteX20" fmla="*/ 274608 w 5400033"/>
                    <a:gd name="connsiteY20" fmla="*/ 361766 h 1639204"/>
                    <a:gd name="connsiteX21" fmla="*/ 292152 w 5400033"/>
                    <a:gd name="connsiteY21" fmla="*/ 361766 h 1639204"/>
                    <a:gd name="connsiteX22" fmla="*/ 292152 w 5400033"/>
                    <a:gd name="connsiteY22" fmla="*/ 403328 h 1639204"/>
                    <a:gd name="connsiteX23" fmla="*/ 327334 w 5400033"/>
                    <a:gd name="connsiteY23" fmla="*/ 403328 h 1639204"/>
                    <a:gd name="connsiteX24" fmla="*/ 327334 w 5400033"/>
                    <a:gd name="connsiteY24" fmla="*/ 439917 h 1639204"/>
                    <a:gd name="connsiteX25" fmla="*/ 361766 w 5400033"/>
                    <a:gd name="connsiteY25" fmla="*/ 439917 h 1639204"/>
                    <a:gd name="connsiteX26" fmla="*/ 361766 w 5400033"/>
                    <a:gd name="connsiteY26" fmla="*/ 454647 h 1639204"/>
                    <a:gd name="connsiteX27" fmla="*/ 424812 w 5400033"/>
                    <a:gd name="connsiteY27" fmla="*/ 454647 h 1639204"/>
                    <a:gd name="connsiteX28" fmla="*/ 434851 w 5400033"/>
                    <a:gd name="connsiteY28" fmla="*/ 454647 h 1639204"/>
                    <a:gd name="connsiteX29" fmla="*/ 434851 w 5400033"/>
                    <a:gd name="connsiteY29" fmla="*/ 482980 h 1639204"/>
                    <a:gd name="connsiteX30" fmla="*/ 434851 w 5400033"/>
                    <a:gd name="connsiteY30" fmla="*/ 495833 h 1639204"/>
                    <a:gd name="connsiteX31" fmla="*/ 476507 w 5400033"/>
                    <a:gd name="connsiteY31" fmla="*/ 495833 h 1639204"/>
                    <a:gd name="connsiteX32" fmla="*/ 499398 w 5400033"/>
                    <a:gd name="connsiteY32" fmla="*/ 495833 h 1639204"/>
                    <a:gd name="connsiteX33" fmla="*/ 499398 w 5400033"/>
                    <a:gd name="connsiteY33" fmla="*/ 595844 h 1639204"/>
                    <a:gd name="connsiteX34" fmla="*/ 515535 w 5400033"/>
                    <a:gd name="connsiteY34" fmla="*/ 595844 h 1639204"/>
                    <a:gd name="connsiteX35" fmla="*/ 515535 w 5400033"/>
                    <a:gd name="connsiteY35" fmla="*/ 609823 h 1639204"/>
                    <a:gd name="connsiteX36" fmla="*/ 527075 w 5400033"/>
                    <a:gd name="connsiteY36" fmla="*/ 609823 h 1639204"/>
                    <a:gd name="connsiteX37" fmla="*/ 527075 w 5400033"/>
                    <a:gd name="connsiteY37" fmla="*/ 638532 h 1639204"/>
                    <a:gd name="connsiteX38" fmla="*/ 527075 w 5400033"/>
                    <a:gd name="connsiteY38" fmla="*/ 652511 h 1639204"/>
                    <a:gd name="connsiteX39" fmla="*/ 637125 w 5400033"/>
                    <a:gd name="connsiteY39" fmla="*/ 652511 h 1639204"/>
                    <a:gd name="connsiteX40" fmla="*/ 637125 w 5400033"/>
                    <a:gd name="connsiteY40" fmla="*/ 658609 h 1639204"/>
                    <a:gd name="connsiteX41" fmla="*/ 643880 w 5400033"/>
                    <a:gd name="connsiteY41" fmla="*/ 658609 h 1639204"/>
                    <a:gd name="connsiteX42" fmla="*/ 643880 w 5400033"/>
                    <a:gd name="connsiteY42" fmla="*/ 666115 h 1639204"/>
                    <a:gd name="connsiteX43" fmla="*/ 708803 w 5400033"/>
                    <a:gd name="connsiteY43" fmla="*/ 666115 h 1639204"/>
                    <a:gd name="connsiteX44" fmla="*/ 708803 w 5400033"/>
                    <a:gd name="connsiteY44" fmla="*/ 670806 h 1639204"/>
                    <a:gd name="connsiteX45" fmla="*/ 713493 w 5400033"/>
                    <a:gd name="connsiteY45" fmla="*/ 670806 h 1639204"/>
                    <a:gd name="connsiteX46" fmla="*/ 713493 w 5400033"/>
                    <a:gd name="connsiteY46" fmla="*/ 678686 h 1639204"/>
                    <a:gd name="connsiteX47" fmla="*/ 738168 w 5400033"/>
                    <a:gd name="connsiteY47" fmla="*/ 678686 h 1639204"/>
                    <a:gd name="connsiteX48" fmla="*/ 738168 w 5400033"/>
                    <a:gd name="connsiteY48" fmla="*/ 690883 h 1639204"/>
                    <a:gd name="connsiteX49" fmla="*/ 755055 w 5400033"/>
                    <a:gd name="connsiteY49" fmla="*/ 690883 h 1639204"/>
                    <a:gd name="connsiteX50" fmla="*/ 755055 w 5400033"/>
                    <a:gd name="connsiteY50" fmla="*/ 753273 h 1639204"/>
                    <a:gd name="connsiteX51" fmla="*/ 771943 w 5400033"/>
                    <a:gd name="connsiteY51" fmla="*/ 753273 h 1639204"/>
                    <a:gd name="connsiteX52" fmla="*/ 771943 w 5400033"/>
                    <a:gd name="connsiteY52" fmla="*/ 777290 h 1639204"/>
                    <a:gd name="connsiteX53" fmla="*/ 789862 w 5400033"/>
                    <a:gd name="connsiteY53" fmla="*/ 777290 h 1639204"/>
                    <a:gd name="connsiteX54" fmla="*/ 789862 w 5400033"/>
                    <a:gd name="connsiteY54" fmla="*/ 804591 h 1639204"/>
                    <a:gd name="connsiteX55" fmla="*/ 807594 w 5400033"/>
                    <a:gd name="connsiteY55" fmla="*/ 804591 h 1639204"/>
                    <a:gd name="connsiteX56" fmla="*/ 807594 w 5400033"/>
                    <a:gd name="connsiteY56" fmla="*/ 825513 h 1639204"/>
                    <a:gd name="connsiteX57" fmla="*/ 860320 w 5400033"/>
                    <a:gd name="connsiteY57" fmla="*/ 825513 h 1639204"/>
                    <a:gd name="connsiteX58" fmla="*/ 860320 w 5400033"/>
                    <a:gd name="connsiteY58" fmla="*/ 835739 h 1639204"/>
                    <a:gd name="connsiteX59" fmla="*/ 869984 w 5400033"/>
                    <a:gd name="connsiteY59" fmla="*/ 835739 h 1639204"/>
                    <a:gd name="connsiteX60" fmla="*/ 869984 w 5400033"/>
                    <a:gd name="connsiteY60" fmla="*/ 851876 h 1639204"/>
                    <a:gd name="connsiteX61" fmla="*/ 905447 w 5400033"/>
                    <a:gd name="connsiteY61" fmla="*/ 851876 h 1639204"/>
                    <a:gd name="connsiteX62" fmla="*/ 905447 w 5400033"/>
                    <a:gd name="connsiteY62" fmla="*/ 857787 h 1639204"/>
                    <a:gd name="connsiteX63" fmla="*/ 924305 w 5400033"/>
                    <a:gd name="connsiteY63" fmla="*/ 857787 h 1639204"/>
                    <a:gd name="connsiteX64" fmla="*/ 924305 w 5400033"/>
                    <a:gd name="connsiteY64" fmla="*/ 876082 h 1639204"/>
                    <a:gd name="connsiteX65" fmla="*/ 995326 w 5400033"/>
                    <a:gd name="connsiteY65" fmla="*/ 876082 h 1639204"/>
                    <a:gd name="connsiteX66" fmla="*/ 995326 w 5400033"/>
                    <a:gd name="connsiteY66" fmla="*/ 912671 h 1639204"/>
                    <a:gd name="connsiteX67" fmla="*/ 1007147 w 5400033"/>
                    <a:gd name="connsiteY67" fmla="*/ 912671 h 1639204"/>
                    <a:gd name="connsiteX68" fmla="*/ 1007147 w 5400033"/>
                    <a:gd name="connsiteY68" fmla="*/ 931435 h 1639204"/>
                    <a:gd name="connsiteX69" fmla="*/ 1007147 w 5400033"/>
                    <a:gd name="connsiteY69" fmla="*/ 968024 h 1639204"/>
                    <a:gd name="connsiteX70" fmla="*/ 1027036 w 5400033"/>
                    <a:gd name="connsiteY70" fmla="*/ 968024 h 1639204"/>
                    <a:gd name="connsiteX71" fmla="*/ 1027036 w 5400033"/>
                    <a:gd name="connsiteY71" fmla="*/ 980408 h 1639204"/>
                    <a:gd name="connsiteX72" fmla="*/ 1032384 w 5400033"/>
                    <a:gd name="connsiteY72" fmla="*/ 980408 h 1639204"/>
                    <a:gd name="connsiteX73" fmla="*/ 1032384 w 5400033"/>
                    <a:gd name="connsiteY73" fmla="*/ 988477 h 1639204"/>
                    <a:gd name="connsiteX74" fmla="*/ 1038858 w 5400033"/>
                    <a:gd name="connsiteY74" fmla="*/ 988477 h 1639204"/>
                    <a:gd name="connsiteX75" fmla="*/ 1038858 w 5400033"/>
                    <a:gd name="connsiteY75" fmla="*/ 1009492 h 1639204"/>
                    <a:gd name="connsiteX76" fmla="*/ 1187842 w 5400033"/>
                    <a:gd name="connsiteY76" fmla="*/ 1009492 h 1639204"/>
                    <a:gd name="connsiteX77" fmla="*/ 1237285 w 5400033"/>
                    <a:gd name="connsiteY77" fmla="*/ 1009492 h 1639204"/>
                    <a:gd name="connsiteX78" fmla="*/ 1237285 w 5400033"/>
                    <a:gd name="connsiteY78" fmla="*/ 1015403 h 1639204"/>
                    <a:gd name="connsiteX79" fmla="*/ 1243758 w 5400033"/>
                    <a:gd name="connsiteY79" fmla="*/ 1015403 h 1639204"/>
                    <a:gd name="connsiteX80" fmla="*/ 1243758 w 5400033"/>
                    <a:gd name="connsiteY80" fmla="*/ 1021876 h 1639204"/>
                    <a:gd name="connsiteX81" fmla="*/ 1250795 w 5400033"/>
                    <a:gd name="connsiteY81" fmla="*/ 1021876 h 1639204"/>
                    <a:gd name="connsiteX82" fmla="*/ 1250795 w 5400033"/>
                    <a:gd name="connsiteY82" fmla="*/ 1056777 h 1639204"/>
                    <a:gd name="connsiteX83" fmla="*/ 1266932 w 5400033"/>
                    <a:gd name="connsiteY83" fmla="*/ 1056777 h 1639204"/>
                    <a:gd name="connsiteX84" fmla="*/ 1266932 w 5400033"/>
                    <a:gd name="connsiteY84" fmla="*/ 1066440 h 1639204"/>
                    <a:gd name="connsiteX85" fmla="*/ 1272842 w 5400033"/>
                    <a:gd name="connsiteY85" fmla="*/ 1066440 h 1639204"/>
                    <a:gd name="connsiteX86" fmla="*/ 1272842 w 5400033"/>
                    <a:gd name="connsiteY86" fmla="*/ 1082577 h 1639204"/>
                    <a:gd name="connsiteX87" fmla="*/ 1292169 w 5400033"/>
                    <a:gd name="connsiteY87" fmla="*/ 1082577 h 1639204"/>
                    <a:gd name="connsiteX88" fmla="*/ 1292169 w 5400033"/>
                    <a:gd name="connsiteY88" fmla="*/ 1114288 h 1639204"/>
                    <a:gd name="connsiteX89" fmla="*/ 1347522 w 5400033"/>
                    <a:gd name="connsiteY89" fmla="*/ 1114288 h 1639204"/>
                    <a:gd name="connsiteX90" fmla="*/ 1347522 w 5400033"/>
                    <a:gd name="connsiteY90" fmla="*/ 1125640 h 1639204"/>
                    <a:gd name="connsiteX91" fmla="*/ 1417511 w 5400033"/>
                    <a:gd name="connsiteY91" fmla="*/ 1125640 h 1639204"/>
                    <a:gd name="connsiteX92" fmla="*/ 1417511 w 5400033"/>
                    <a:gd name="connsiteY92" fmla="*/ 1159509 h 1639204"/>
                    <a:gd name="connsiteX93" fmla="*/ 1491159 w 5400033"/>
                    <a:gd name="connsiteY93" fmla="*/ 1159509 h 1639204"/>
                    <a:gd name="connsiteX94" fmla="*/ 1491159 w 5400033"/>
                    <a:gd name="connsiteY94" fmla="*/ 1175645 h 1639204"/>
                    <a:gd name="connsiteX95" fmla="*/ 1502980 w 5400033"/>
                    <a:gd name="connsiteY95" fmla="*/ 1175645 h 1639204"/>
                    <a:gd name="connsiteX96" fmla="*/ 1502980 w 5400033"/>
                    <a:gd name="connsiteY96" fmla="*/ 1193940 h 1639204"/>
                    <a:gd name="connsiteX97" fmla="*/ 1502980 w 5400033"/>
                    <a:gd name="connsiteY97" fmla="*/ 1205199 h 1639204"/>
                    <a:gd name="connsiteX98" fmla="*/ 1544917 w 5400033"/>
                    <a:gd name="connsiteY98" fmla="*/ 1205199 h 1639204"/>
                    <a:gd name="connsiteX99" fmla="*/ 1544917 w 5400033"/>
                    <a:gd name="connsiteY99" fmla="*/ 1235314 h 1639204"/>
                    <a:gd name="connsiteX100" fmla="*/ 1564807 w 5400033"/>
                    <a:gd name="connsiteY100" fmla="*/ 1235314 h 1639204"/>
                    <a:gd name="connsiteX101" fmla="*/ 1564807 w 5400033"/>
                    <a:gd name="connsiteY101" fmla="*/ 1252577 h 1639204"/>
                    <a:gd name="connsiteX102" fmla="*/ 1618096 w 5400033"/>
                    <a:gd name="connsiteY102" fmla="*/ 1252577 h 1639204"/>
                    <a:gd name="connsiteX103" fmla="*/ 1618096 w 5400033"/>
                    <a:gd name="connsiteY103" fmla="*/ 1263835 h 1639204"/>
                    <a:gd name="connsiteX104" fmla="*/ 1688554 w 5400033"/>
                    <a:gd name="connsiteY104" fmla="*/ 1263835 h 1639204"/>
                    <a:gd name="connsiteX105" fmla="*/ 1688554 w 5400033"/>
                    <a:gd name="connsiteY105" fmla="*/ 1275187 h 1639204"/>
                    <a:gd name="connsiteX106" fmla="*/ 1724018 w 5400033"/>
                    <a:gd name="connsiteY106" fmla="*/ 1275187 h 1639204"/>
                    <a:gd name="connsiteX107" fmla="*/ 1724018 w 5400033"/>
                    <a:gd name="connsiteY107" fmla="*/ 1294514 h 1639204"/>
                    <a:gd name="connsiteX108" fmla="*/ 1825718 w 5400033"/>
                    <a:gd name="connsiteY108" fmla="*/ 1294514 h 1639204"/>
                    <a:gd name="connsiteX109" fmla="*/ 1825718 w 5400033"/>
                    <a:gd name="connsiteY109" fmla="*/ 1331573 h 1639204"/>
                    <a:gd name="connsiteX110" fmla="*/ 1934360 w 5400033"/>
                    <a:gd name="connsiteY110" fmla="*/ 1331573 h 1639204"/>
                    <a:gd name="connsiteX111" fmla="*/ 1934360 w 5400033"/>
                    <a:gd name="connsiteY111" fmla="*/ 1368162 h 1639204"/>
                    <a:gd name="connsiteX112" fmla="*/ 1985960 w 5400033"/>
                    <a:gd name="connsiteY112" fmla="*/ 1368162 h 1639204"/>
                    <a:gd name="connsiteX113" fmla="*/ 2066645 w 5400033"/>
                    <a:gd name="connsiteY113" fmla="*/ 1368162 h 1639204"/>
                    <a:gd name="connsiteX114" fmla="*/ 2066645 w 5400033"/>
                    <a:gd name="connsiteY114" fmla="*/ 1407472 h 1639204"/>
                    <a:gd name="connsiteX115" fmla="*/ 2073587 w 5400033"/>
                    <a:gd name="connsiteY115" fmla="*/ 1407472 h 1639204"/>
                    <a:gd name="connsiteX116" fmla="*/ 2073587 w 5400033"/>
                    <a:gd name="connsiteY116" fmla="*/ 1439746 h 1639204"/>
                    <a:gd name="connsiteX117" fmla="*/ 2146766 w 5400033"/>
                    <a:gd name="connsiteY117" fmla="*/ 1439746 h 1639204"/>
                    <a:gd name="connsiteX118" fmla="*/ 2146766 w 5400033"/>
                    <a:gd name="connsiteY118" fmla="*/ 1461793 h 1639204"/>
                    <a:gd name="connsiteX119" fmla="*/ 2334967 w 5400033"/>
                    <a:gd name="connsiteY119" fmla="*/ 1461793 h 1639204"/>
                    <a:gd name="connsiteX120" fmla="*/ 2334967 w 5400033"/>
                    <a:gd name="connsiteY120" fmla="*/ 1480557 h 1639204"/>
                    <a:gd name="connsiteX121" fmla="*/ 2406551 w 5400033"/>
                    <a:gd name="connsiteY121" fmla="*/ 1480557 h 1639204"/>
                    <a:gd name="connsiteX122" fmla="*/ 2557130 w 5400033"/>
                    <a:gd name="connsiteY122" fmla="*/ 1480557 h 1639204"/>
                    <a:gd name="connsiteX123" fmla="*/ 2557130 w 5400033"/>
                    <a:gd name="connsiteY123" fmla="*/ 1505888 h 1639204"/>
                    <a:gd name="connsiteX124" fmla="*/ 2810442 w 5400033"/>
                    <a:gd name="connsiteY124" fmla="*/ 1505888 h 1639204"/>
                    <a:gd name="connsiteX125" fmla="*/ 2810442 w 5400033"/>
                    <a:gd name="connsiteY125" fmla="*/ 1528499 h 1639204"/>
                    <a:gd name="connsiteX126" fmla="*/ 3167517 w 5400033"/>
                    <a:gd name="connsiteY126" fmla="*/ 1528499 h 1639204"/>
                    <a:gd name="connsiteX127" fmla="*/ 3273438 w 5400033"/>
                    <a:gd name="connsiteY127" fmla="*/ 1528499 h 1639204"/>
                    <a:gd name="connsiteX128" fmla="*/ 3273438 w 5400033"/>
                    <a:gd name="connsiteY128" fmla="*/ 1551015 h 1639204"/>
                    <a:gd name="connsiteX129" fmla="*/ 3709509 w 5400033"/>
                    <a:gd name="connsiteY129" fmla="*/ 1551015 h 1639204"/>
                    <a:gd name="connsiteX130" fmla="*/ 3709509 w 5400033"/>
                    <a:gd name="connsiteY130" fmla="*/ 1585447 h 1639204"/>
                    <a:gd name="connsiteX131" fmla="*/ 3753229 w 5400033"/>
                    <a:gd name="connsiteY131" fmla="*/ 1585447 h 1639204"/>
                    <a:gd name="connsiteX132" fmla="*/ 3812053 w 5400033"/>
                    <a:gd name="connsiteY132" fmla="*/ 1585447 h 1639204"/>
                    <a:gd name="connsiteX133" fmla="*/ 3812053 w 5400033"/>
                    <a:gd name="connsiteY133" fmla="*/ 1639205 h 1639204"/>
                    <a:gd name="connsiteX134" fmla="*/ 4212191 w 5400033"/>
                    <a:gd name="connsiteY134" fmla="*/ 1639205 h 1639204"/>
                    <a:gd name="connsiteX135" fmla="*/ 4668246 w 5400033"/>
                    <a:gd name="connsiteY135" fmla="*/ 1639205 h 1639204"/>
                    <a:gd name="connsiteX136" fmla="*/ 5400033 w 5400033"/>
                    <a:gd name="connsiteY136" fmla="*/ 1639205 h 1639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</a:cxnLst>
                  <a:rect l="l" t="t" r="r" b="b"/>
                  <a:pathLst>
                    <a:path w="5400033" h="1639204">
                      <a:moveTo>
                        <a:pt x="0" y="0"/>
                      </a:moveTo>
                      <a:lnTo>
                        <a:pt x="103201" y="0"/>
                      </a:lnTo>
                      <a:lnTo>
                        <a:pt x="103201" y="32274"/>
                      </a:lnTo>
                      <a:lnTo>
                        <a:pt x="122621" y="32274"/>
                      </a:lnTo>
                      <a:lnTo>
                        <a:pt x="122621" y="40155"/>
                      </a:lnTo>
                      <a:lnTo>
                        <a:pt x="133317" y="40155"/>
                      </a:lnTo>
                      <a:lnTo>
                        <a:pt x="133317" y="47285"/>
                      </a:lnTo>
                      <a:lnTo>
                        <a:pt x="154895" y="47285"/>
                      </a:lnTo>
                      <a:lnTo>
                        <a:pt x="154895" y="58074"/>
                      </a:lnTo>
                      <a:lnTo>
                        <a:pt x="225166" y="58074"/>
                      </a:lnTo>
                      <a:lnTo>
                        <a:pt x="225166" y="103201"/>
                      </a:lnTo>
                      <a:lnTo>
                        <a:pt x="234454" y="103201"/>
                      </a:lnTo>
                      <a:lnTo>
                        <a:pt x="234454" y="122621"/>
                      </a:lnTo>
                      <a:lnTo>
                        <a:pt x="248808" y="122621"/>
                      </a:lnTo>
                      <a:lnTo>
                        <a:pt x="248808" y="167748"/>
                      </a:lnTo>
                      <a:lnTo>
                        <a:pt x="248808" y="248808"/>
                      </a:lnTo>
                      <a:lnTo>
                        <a:pt x="263819" y="248808"/>
                      </a:lnTo>
                      <a:lnTo>
                        <a:pt x="263819" y="289713"/>
                      </a:lnTo>
                      <a:lnTo>
                        <a:pt x="263819" y="325552"/>
                      </a:lnTo>
                      <a:lnTo>
                        <a:pt x="274608" y="325552"/>
                      </a:lnTo>
                      <a:lnTo>
                        <a:pt x="274608" y="361766"/>
                      </a:lnTo>
                      <a:lnTo>
                        <a:pt x="292152" y="361766"/>
                      </a:lnTo>
                      <a:lnTo>
                        <a:pt x="292152" y="403328"/>
                      </a:lnTo>
                      <a:lnTo>
                        <a:pt x="327334" y="403328"/>
                      </a:lnTo>
                      <a:lnTo>
                        <a:pt x="327334" y="439917"/>
                      </a:lnTo>
                      <a:lnTo>
                        <a:pt x="361766" y="439917"/>
                      </a:lnTo>
                      <a:lnTo>
                        <a:pt x="361766" y="454647"/>
                      </a:lnTo>
                      <a:lnTo>
                        <a:pt x="424812" y="454647"/>
                      </a:lnTo>
                      <a:lnTo>
                        <a:pt x="434851" y="454647"/>
                      </a:lnTo>
                      <a:lnTo>
                        <a:pt x="434851" y="482980"/>
                      </a:lnTo>
                      <a:lnTo>
                        <a:pt x="434851" y="495833"/>
                      </a:lnTo>
                      <a:lnTo>
                        <a:pt x="476507" y="495833"/>
                      </a:lnTo>
                      <a:lnTo>
                        <a:pt x="499398" y="495833"/>
                      </a:lnTo>
                      <a:lnTo>
                        <a:pt x="499398" y="595844"/>
                      </a:lnTo>
                      <a:lnTo>
                        <a:pt x="515535" y="595844"/>
                      </a:lnTo>
                      <a:lnTo>
                        <a:pt x="515535" y="609823"/>
                      </a:lnTo>
                      <a:lnTo>
                        <a:pt x="527075" y="609823"/>
                      </a:lnTo>
                      <a:lnTo>
                        <a:pt x="527075" y="638532"/>
                      </a:lnTo>
                      <a:lnTo>
                        <a:pt x="527075" y="652511"/>
                      </a:lnTo>
                      <a:lnTo>
                        <a:pt x="637125" y="652511"/>
                      </a:lnTo>
                      <a:lnTo>
                        <a:pt x="637125" y="658609"/>
                      </a:lnTo>
                      <a:lnTo>
                        <a:pt x="643880" y="658609"/>
                      </a:lnTo>
                      <a:lnTo>
                        <a:pt x="643880" y="666115"/>
                      </a:lnTo>
                      <a:lnTo>
                        <a:pt x="708803" y="666115"/>
                      </a:lnTo>
                      <a:lnTo>
                        <a:pt x="708803" y="670806"/>
                      </a:lnTo>
                      <a:lnTo>
                        <a:pt x="713493" y="670806"/>
                      </a:lnTo>
                      <a:lnTo>
                        <a:pt x="713493" y="678686"/>
                      </a:lnTo>
                      <a:lnTo>
                        <a:pt x="738168" y="678686"/>
                      </a:lnTo>
                      <a:lnTo>
                        <a:pt x="738168" y="690883"/>
                      </a:lnTo>
                      <a:lnTo>
                        <a:pt x="755055" y="690883"/>
                      </a:lnTo>
                      <a:lnTo>
                        <a:pt x="755055" y="753273"/>
                      </a:lnTo>
                      <a:lnTo>
                        <a:pt x="771943" y="753273"/>
                      </a:lnTo>
                      <a:lnTo>
                        <a:pt x="771943" y="777290"/>
                      </a:lnTo>
                      <a:lnTo>
                        <a:pt x="789862" y="777290"/>
                      </a:lnTo>
                      <a:lnTo>
                        <a:pt x="789862" y="804591"/>
                      </a:lnTo>
                      <a:lnTo>
                        <a:pt x="807594" y="804591"/>
                      </a:lnTo>
                      <a:lnTo>
                        <a:pt x="807594" y="825513"/>
                      </a:lnTo>
                      <a:lnTo>
                        <a:pt x="860320" y="825513"/>
                      </a:lnTo>
                      <a:lnTo>
                        <a:pt x="860320" y="835739"/>
                      </a:lnTo>
                      <a:lnTo>
                        <a:pt x="869984" y="835739"/>
                      </a:lnTo>
                      <a:lnTo>
                        <a:pt x="869984" y="851876"/>
                      </a:lnTo>
                      <a:lnTo>
                        <a:pt x="905447" y="851876"/>
                      </a:lnTo>
                      <a:lnTo>
                        <a:pt x="905447" y="857787"/>
                      </a:lnTo>
                      <a:lnTo>
                        <a:pt x="924305" y="857787"/>
                      </a:lnTo>
                      <a:lnTo>
                        <a:pt x="924305" y="876082"/>
                      </a:lnTo>
                      <a:lnTo>
                        <a:pt x="995326" y="876082"/>
                      </a:lnTo>
                      <a:lnTo>
                        <a:pt x="995326" y="912671"/>
                      </a:lnTo>
                      <a:lnTo>
                        <a:pt x="1007147" y="912671"/>
                      </a:lnTo>
                      <a:lnTo>
                        <a:pt x="1007147" y="931435"/>
                      </a:lnTo>
                      <a:lnTo>
                        <a:pt x="1007147" y="968024"/>
                      </a:lnTo>
                      <a:lnTo>
                        <a:pt x="1027036" y="968024"/>
                      </a:lnTo>
                      <a:lnTo>
                        <a:pt x="1027036" y="980408"/>
                      </a:lnTo>
                      <a:lnTo>
                        <a:pt x="1032384" y="980408"/>
                      </a:lnTo>
                      <a:lnTo>
                        <a:pt x="1032384" y="988477"/>
                      </a:lnTo>
                      <a:lnTo>
                        <a:pt x="1038858" y="988477"/>
                      </a:lnTo>
                      <a:lnTo>
                        <a:pt x="1038858" y="1009492"/>
                      </a:lnTo>
                      <a:lnTo>
                        <a:pt x="1187842" y="1009492"/>
                      </a:lnTo>
                      <a:lnTo>
                        <a:pt x="1237285" y="1009492"/>
                      </a:lnTo>
                      <a:lnTo>
                        <a:pt x="1237285" y="1015403"/>
                      </a:lnTo>
                      <a:lnTo>
                        <a:pt x="1243758" y="1015403"/>
                      </a:lnTo>
                      <a:lnTo>
                        <a:pt x="1243758" y="1021876"/>
                      </a:lnTo>
                      <a:lnTo>
                        <a:pt x="1250795" y="1021876"/>
                      </a:lnTo>
                      <a:lnTo>
                        <a:pt x="1250795" y="1056777"/>
                      </a:lnTo>
                      <a:lnTo>
                        <a:pt x="1266932" y="1056777"/>
                      </a:lnTo>
                      <a:lnTo>
                        <a:pt x="1266932" y="1066440"/>
                      </a:lnTo>
                      <a:lnTo>
                        <a:pt x="1272842" y="1066440"/>
                      </a:lnTo>
                      <a:lnTo>
                        <a:pt x="1272842" y="1082577"/>
                      </a:lnTo>
                      <a:lnTo>
                        <a:pt x="1292169" y="1082577"/>
                      </a:lnTo>
                      <a:lnTo>
                        <a:pt x="1292169" y="1114288"/>
                      </a:lnTo>
                      <a:lnTo>
                        <a:pt x="1347522" y="1114288"/>
                      </a:lnTo>
                      <a:lnTo>
                        <a:pt x="1347522" y="1125640"/>
                      </a:lnTo>
                      <a:lnTo>
                        <a:pt x="1417511" y="1125640"/>
                      </a:lnTo>
                      <a:lnTo>
                        <a:pt x="1417511" y="1159509"/>
                      </a:lnTo>
                      <a:lnTo>
                        <a:pt x="1491159" y="1159509"/>
                      </a:lnTo>
                      <a:lnTo>
                        <a:pt x="1491159" y="1175645"/>
                      </a:lnTo>
                      <a:lnTo>
                        <a:pt x="1502980" y="1175645"/>
                      </a:lnTo>
                      <a:lnTo>
                        <a:pt x="1502980" y="1193940"/>
                      </a:lnTo>
                      <a:lnTo>
                        <a:pt x="1502980" y="1205199"/>
                      </a:lnTo>
                      <a:lnTo>
                        <a:pt x="1544917" y="1205199"/>
                      </a:lnTo>
                      <a:lnTo>
                        <a:pt x="1544917" y="1235314"/>
                      </a:lnTo>
                      <a:lnTo>
                        <a:pt x="1564807" y="1235314"/>
                      </a:lnTo>
                      <a:lnTo>
                        <a:pt x="1564807" y="1252577"/>
                      </a:lnTo>
                      <a:lnTo>
                        <a:pt x="1618096" y="1252577"/>
                      </a:lnTo>
                      <a:lnTo>
                        <a:pt x="1618096" y="1263835"/>
                      </a:lnTo>
                      <a:lnTo>
                        <a:pt x="1688554" y="1263835"/>
                      </a:lnTo>
                      <a:lnTo>
                        <a:pt x="1688554" y="1275187"/>
                      </a:lnTo>
                      <a:lnTo>
                        <a:pt x="1724018" y="1275187"/>
                      </a:lnTo>
                      <a:lnTo>
                        <a:pt x="1724018" y="1294514"/>
                      </a:lnTo>
                      <a:lnTo>
                        <a:pt x="1825718" y="1294514"/>
                      </a:lnTo>
                      <a:lnTo>
                        <a:pt x="1825718" y="1331573"/>
                      </a:lnTo>
                      <a:lnTo>
                        <a:pt x="1934360" y="1331573"/>
                      </a:lnTo>
                      <a:lnTo>
                        <a:pt x="1934360" y="1368162"/>
                      </a:lnTo>
                      <a:lnTo>
                        <a:pt x="1985960" y="1368162"/>
                      </a:lnTo>
                      <a:lnTo>
                        <a:pt x="2066645" y="1368162"/>
                      </a:lnTo>
                      <a:lnTo>
                        <a:pt x="2066645" y="1407472"/>
                      </a:lnTo>
                      <a:lnTo>
                        <a:pt x="2073587" y="1407472"/>
                      </a:lnTo>
                      <a:lnTo>
                        <a:pt x="2073587" y="1439746"/>
                      </a:lnTo>
                      <a:lnTo>
                        <a:pt x="2146766" y="1439746"/>
                      </a:lnTo>
                      <a:lnTo>
                        <a:pt x="2146766" y="1461793"/>
                      </a:lnTo>
                      <a:lnTo>
                        <a:pt x="2334967" y="1461793"/>
                      </a:lnTo>
                      <a:lnTo>
                        <a:pt x="2334967" y="1480557"/>
                      </a:lnTo>
                      <a:lnTo>
                        <a:pt x="2406551" y="1480557"/>
                      </a:lnTo>
                      <a:lnTo>
                        <a:pt x="2557130" y="1480557"/>
                      </a:lnTo>
                      <a:lnTo>
                        <a:pt x="2557130" y="1505888"/>
                      </a:lnTo>
                      <a:lnTo>
                        <a:pt x="2810442" y="1505888"/>
                      </a:lnTo>
                      <a:lnTo>
                        <a:pt x="2810442" y="1528499"/>
                      </a:lnTo>
                      <a:lnTo>
                        <a:pt x="3167517" y="1528499"/>
                      </a:lnTo>
                      <a:lnTo>
                        <a:pt x="3273438" y="1528499"/>
                      </a:lnTo>
                      <a:lnTo>
                        <a:pt x="3273438" y="1551015"/>
                      </a:lnTo>
                      <a:lnTo>
                        <a:pt x="3709509" y="1551015"/>
                      </a:lnTo>
                      <a:lnTo>
                        <a:pt x="3709509" y="1585447"/>
                      </a:lnTo>
                      <a:lnTo>
                        <a:pt x="3753229" y="1585447"/>
                      </a:lnTo>
                      <a:lnTo>
                        <a:pt x="3812053" y="1585447"/>
                      </a:lnTo>
                      <a:lnTo>
                        <a:pt x="3812053" y="1639205"/>
                      </a:lnTo>
                      <a:lnTo>
                        <a:pt x="4212191" y="1639205"/>
                      </a:lnTo>
                      <a:lnTo>
                        <a:pt x="4668246" y="1639205"/>
                      </a:lnTo>
                      <a:lnTo>
                        <a:pt x="5400033" y="1639205"/>
                      </a:lnTo>
                    </a:path>
                  </a:pathLst>
                </a:custGeom>
                <a:noFill/>
                <a:ln w="12700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211">
                  <a:extLst>
                    <a:ext uri="{FF2B5EF4-FFF2-40B4-BE49-F238E27FC236}">
                      <a16:creationId xmlns:a16="http://schemas.microsoft.com/office/drawing/2014/main" id="{F21B6FFC-EEEF-9AF6-6C0A-77C967139425}"/>
                    </a:ext>
                  </a:extLst>
                </p:cNvPr>
                <p:cNvGrpSpPr/>
                <p:nvPr/>
              </p:nvGrpSpPr>
              <p:grpSpPr>
                <a:xfrm>
                  <a:off x="2294453" y="1398878"/>
                  <a:ext cx="5242698" cy="1605899"/>
                  <a:chOff x="2294453" y="1398878"/>
                  <a:chExt cx="5242698" cy="1605899"/>
                </a:xfrm>
              </p:grpSpPr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8D3CB5FD-102D-4446-FBED-20981685E2FC}"/>
                      </a:ext>
                    </a:extLst>
                  </p:cNvPr>
                  <p:cNvSpPr/>
                  <p:nvPr/>
                </p:nvSpPr>
                <p:spPr>
                  <a:xfrm>
                    <a:off x="7501594" y="2933850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9410FBFA-7049-9BA2-CB4C-A026F574854D}"/>
                      </a:ext>
                    </a:extLst>
                  </p:cNvPr>
                  <p:cNvSpPr/>
                  <p:nvPr/>
                </p:nvSpPr>
                <p:spPr>
                  <a:xfrm>
                    <a:off x="7466130" y="2969314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6764372D-5369-4AEB-9B9C-ED41D584BB62}"/>
                      </a:ext>
                    </a:extLst>
                  </p:cNvPr>
                  <p:cNvSpPr/>
                  <p:nvPr/>
                </p:nvSpPr>
                <p:spPr>
                  <a:xfrm>
                    <a:off x="7043382" y="2933850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12470C24-E50D-9284-4C02-C21FE6976CE7}"/>
                      </a:ext>
                    </a:extLst>
                  </p:cNvPr>
                  <p:cNvSpPr/>
                  <p:nvPr/>
                </p:nvSpPr>
                <p:spPr>
                  <a:xfrm>
                    <a:off x="7007918" y="2969314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0D1682BF-750C-A07C-65F8-856D95F016D8}"/>
                      </a:ext>
                    </a:extLst>
                  </p:cNvPr>
                  <p:cNvSpPr/>
                  <p:nvPr/>
                </p:nvSpPr>
                <p:spPr>
                  <a:xfrm>
                    <a:off x="6940181" y="2933850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15BFFDE3-31A7-FBB5-F980-7874A0E82523}"/>
                      </a:ext>
                    </a:extLst>
                  </p:cNvPr>
                  <p:cNvSpPr/>
                  <p:nvPr/>
                </p:nvSpPr>
                <p:spPr>
                  <a:xfrm>
                    <a:off x="6904624" y="2969314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1783D4F0-BA51-94E3-9DEE-91251E267EFA}"/>
                      </a:ext>
                    </a:extLst>
                  </p:cNvPr>
                  <p:cNvSpPr/>
                  <p:nvPr/>
                </p:nvSpPr>
                <p:spPr>
                  <a:xfrm>
                    <a:off x="6199011" y="2933850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9B7BF7CF-8193-7547-40D2-C4B7DCCD0BF2}"/>
                      </a:ext>
                    </a:extLst>
                  </p:cNvPr>
                  <p:cNvSpPr/>
                  <p:nvPr/>
                </p:nvSpPr>
                <p:spPr>
                  <a:xfrm>
                    <a:off x="6163548" y="2969314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55397625-2B4A-F093-11E8-839724C0CF47}"/>
                      </a:ext>
                    </a:extLst>
                  </p:cNvPr>
                  <p:cNvSpPr/>
                  <p:nvPr/>
                </p:nvSpPr>
                <p:spPr>
                  <a:xfrm>
                    <a:off x="6048432" y="2933850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0C8A8566-C2CD-6601-7AED-29C965DA7EC5}"/>
                      </a:ext>
                    </a:extLst>
                  </p:cNvPr>
                  <p:cNvSpPr/>
                  <p:nvPr/>
                </p:nvSpPr>
                <p:spPr>
                  <a:xfrm>
                    <a:off x="6012968" y="2969314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4B123CF8-DE71-A57D-7C64-9DE7C7AB6377}"/>
                      </a:ext>
                    </a:extLst>
                  </p:cNvPr>
                  <p:cNvSpPr/>
                  <p:nvPr/>
                </p:nvSpPr>
                <p:spPr>
                  <a:xfrm>
                    <a:off x="5209971" y="2819766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72A1D7DF-1E91-9974-5889-93708B02E0DE}"/>
                      </a:ext>
                    </a:extLst>
                  </p:cNvPr>
                  <p:cNvSpPr/>
                  <p:nvPr/>
                </p:nvSpPr>
                <p:spPr>
                  <a:xfrm>
                    <a:off x="5174508" y="2855324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7CC3A2E6-91CB-CCB1-CD73-0355B2A38D6D}"/>
                      </a:ext>
                    </a:extLst>
                  </p:cNvPr>
                  <p:cNvSpPr/>
                  <p:nvPr/>
                </p:nvSpPr>
                <p:spPr>
                  <a:xfrm>
                    <a:off x="5452587" y="2843503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81513111-8D8A-E80A-5E06-CF8A73E461F8}"/>
                      </a:ext>
                    </a:extLst>
                  </p:cNvPr>
                  <p:cNvSpPr/>
                  <p:nvPr/>
                </p:nvSpPr>
                <p:spPr>
                  <a:xfrm>
                    <a:off x="5417030" y="2878966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B2454CA7-51FA-1D4F-05F2-6AE493CDF51A}"/>
                      </a:ext>
                    </a:extLst>
                  </p:cNvPr>
                  <p:cNvSpPr/>
                  <p:nvPr/>
                </p:nvSpPr>
                <p:spPr>
                  <a:xfrm>
                    <a:off x="5790336" y="2843503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B49C1F1A-5850-19B6-A887-A46B75358277}"/>
                      </a:ext>
                    </a:extLst>
                  </p:cNvPr>
                  <p:cNvSpPr/>
                  <p:nvPr/>
                </p:nvSpPr>
                <p:spPr>
                  <a:xfrm>
                    <a:off x="5754778" y="2878966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7D271CB2-F512-8E8E-FC2C-F52DE6807DEF}"/>
                      </a:ext>
                    </a:extLst>
                  </p:cNvPr>
                  <p:cNvSpPr/>
                  <p:nvPr/>
                </p:nvSpPr>
                <p:spPr>
                  <a:xfrm>
                    <a:off x="5816136" y="2883282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47C31C76-BB82-5AE8-A8CF-0FAF5790F4DD}"/>
                      </a:ext>
                    </a:extLst>
                  </p:cNvPr>
                  <p:cNvSpPr/>
                  <p:nvPr/>
                </p:nvSpPr>
                <p:spPr>
                  <a:xfrm>
                    <a:off x="5780578" y="2918745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142E6D0D-4AB4-F7FE-8C25-DB29DB850F9E}"/>
                      </a:ext>
                    </a:extLst>
                  </p:cNvPr>
                  <p:cNvSpPr/>
                  <p:nvPr/>
                </p:nvSpPr>
                <p:spPr>
                  <a:xfrm>
                    <a:off x="4914723" y="2819766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880BD4A8-6625-0432-D507-79CE61DAA953}"/>
                      </a:ext>
                    </a:extLst>
                  </p:cNvPr>
                  <p:cNvSpPr/>
                  <p:nvPr/>
                </p:nvSpPr>
                <p:spPr>
                  <a:xfrm>
                    <a:off x="4879259" y="2855324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30233704-B721-A1BB-F39A-B29981778C29}"/>
                      </a:ext>
                    </a:extLst>
                  </p:cNvPr>
                  <p:cNvSpPr/>
                  <p:nvPr/>
                </p:nvSpPr>
                <p:spPr>
                  <a:xfrm>
                    <a:off x="4476964" y="2772482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38945E3B-B43C-5DC6-1537-F5B4F298026F}"/>
                      </a:ext>
                    </a:extLst>
                  </p:cNvPr>
                  <p:cNvSpPr/>
                  <p:nvPr/>
                </p:nvSpPr>
                <p:spPr>
                  <a:xfrm>
                    <a:off x="4441406" y="2807945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4BD05740-F925-386F-EBD7-1879395369F3}"/>
                      </a:ext>
                    </a:extLst>
                  </p:cNvPr>
                  <p:cNvSpPr/>
                  <p:nvPr/>
                </p:nvSpPr>
                <p:spPr>
                  <a:xfrm>
                    <a:off x="4425269" y="2761036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34221275-0757-23D7-E610-D955FDB5B903}"/>
                      </a:ext>
                    </a:extLst>
                  </p:cNvPr>
                  <p:cNvSpPr/>
                  <p:nvPr/>
                </p:nvSpPr>
                <p:spPr>
                  <a:xfrm>
                    <a:off x="4389806" y="2796499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1F0E02CF-BF03-588C-5533-86E699ACECDA}"/>
                      </a:ext>
                    </a:extLst>
                  </p:cNvPr>
                  <p:cNvSpPr/>
                  <p:nvPr/>
                </p:nvSpPr>
                <p:spPr>
                  <a:xfrm>
                    <a:off x="4151036" y="2660556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4D3B0427-0788-714C-6C8E-CF1F4729E717}"/>
                      </a:ext>
                    </a:extLst>
                  </p:cNvPr>
                  <p:cNvSpPr/>
                  <p:nvPr/>
                </p:nvSpPr>
                <p:spPr>
                  <a:xfrm>
                    <a:off x="4115573" y="2696113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F6CA785F-937A-3D6D-0A13-EFAE2915CF0D}"/>
                      </a:ext>
                    </a:extLst>
                  </p:cNvPr>
                  <p:cNvSpPr/>
                  <p:nvPr/>
                </p:nvSpPr>
                <p:spPr>
                  <a:xfrm>
                    <a:off x="3928404" y="2630440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B74D6376-89B9-E434-B0C9-B143A83F7DC4}"/>
                      </a:ext>
                    </a:extLst>
                  </p:cNvPr>
                  <p:cNvSpPr/>
                  <p:nvPr/>
                </p:nvSpPr>
                <p:spPr>
                  <a:xfrm>
                    <a:off x="3892847" y="2665997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FF51082C-E753-C0FA-C1D9-8EAFF8C817A0}"/>
                      </a:ext>
                    </a:extLst>
                  </p:cNvPr>
                  <p:cNvSpPr/>
                  <p:nvPr/>
                </p:nvSpPr>
                <p:spPr>
                  <a:xfrm>
                    <a:off x="3846594" y="2589628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C2CA04F4-06D7-13E8-7E90-F367236B1B26}"/>
                      </a:ext>
                    </a:extLst>
                  </p:cNvPr>
                  <p:cNvSpPr/>
                  <p:nvPr/>
                </p:nvSpPr>
                <p:spPr>
                  <a:xfrm>
                    <a:off x="3811130" y="2625092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713E3936-8D4C-B358-AC3E-3911B6AB4C97}"/>
                      </a:ext>
                    </a:extLst>
                  </p:cNvPr>
                  <p:cNvSpPr/>
                  <p:nvPr/>
                </p:nvSpPr>
                <p:spPr>
                  <a:xfrm>
                    <a:off x="3877836" y="2594976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1B8D829A-398C-590F-B0A8-FBE515A6CAD3}"/>
                      </a:ext>
                    </a:extLst>
                  </p:cNvPr>
                  <p:cNvSpPr/>
                  <p:nvPr/>
                </p:nvSpPr>
                <p:spPr>
                  <a:xfrm>
                    <a:off x="3842278" y="2630440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5C798639-9D16-127A-19EF-E8E07F0FA495}"/>
                      </a:ext>
                    </a:extLst>
                  </p:cNvPr>
                  <p:cNvSpPr/>
                  <p:nvPr/>
                </p:nvSpPr>
                <p:spPr>
                  <a:xfrm>
                    <a:off x="3892847" y="2594976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E35C5221-DC90-7CF2-0C65-1C147B8129F8}"/>
                      </a:ext>
                    </a:extLst>
                  </p:cNvPr>
                  <p:cNvSpPr/>
                  <p:nvPr/>
                </p:nvSpPr>
                <p:spPr>
                  <a:xfrm>
                    <a:off x="3857383" y="2630440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060D482E-1E0C-F4F4-6D1F-6FB2675DA263}"/>
                      </a:ext>
                    </a:extLst>
                  </p:cNvPr>
                  <p:cNvSpPr/>
                  <p:nvPr/>
                </p:nvSpPr>
                <p:spPr>
                  <a:xfrm>
                    <a:off x="3906826" y="2605765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FA4E3354-ED5E-AD2F-E86C-10FDC1A81C3D}"/>
                      </a:ext>
                    </a:extLst>
                  </p:cNvPr>
                  <p:cNvSpPr/>
                  <p:nvPr/>
                </p:nvSpPr>
                <p:spPr>
                  <a:xfrm>
                    <a:off x="3871362" y="2641229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0FD5B50C-9244-81EE-4EA7-FCC7EE8E2C82}"/>
                      </a:ext>
                    </a:extLst>
                  </p:cNvPr>
                  <p:cNvSpPr/>
                  <p:nvPr/>
                </p:nvSpPr>
                <p:spPr>
                  <a:xfrm>
                    <a:off x="3661583" y="253474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2938BE34-53B4-2C6E-B612-ED6D6F66FB11}"/>
                      </a:ext>
                    </a:extLst>
                  </p:cNvPr>
                  <p:cNvSpPr/>
                  <p:nvPr/>
                </p:nvSpPr>
                <p:spPr>
                  <a:xfrm>
                    <a:off x="3626119" y="2570208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FDC71952-1AFD-E676-11B6-3907D03739FD}"/>
                      </a:ext>
                    </a:extLst>
                  </p:cNvPr>
                  <p:cNvSpPr/>
                  <p:nvPr/>
                </p:nvSpPr>
                <p:spPr>
                  <a:xfrm>
                    <a:off x="3397013" y="2405649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A0F58317-1575-69DC-6BEF-7E5BEC65B0B5}"/>
                      </a:ext>
                    </a:extLst>
                  </p:cNvPr>
                  <p:cNvSpPr/>
                  <p:nvPr/>
                </p:nvSpPr>
                <p:spPr>
                  <a:xfrm>
                    <a:off x="3361550" y="2441207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D00699AE-D295-1B52-ACC9-ED53E70426A8}"/>
                      </a:ext>
                    </a:extLst>
                  </p:cNvPr>
                  <p:cNvSpPr/>
                  <p:nvPr/>
                </p:nvSpPr>
                <p:spPr>
                  <a:xfrm>
                    <a:off x="3116307" y="2232460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4CFBD56A-963D-304E-2628-1B26BA1CA172}"/>
                      </a:ext>
                    </a:extLst>
                  </p:cNvPr>
                  <p:cNvSpPr/>
                  <p:nvPr/>
                </p:nvSpPr>
                <p:spPr>
                  <a:xfrm>
                    <a:off x="3080749" y="2268017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0EBEA1AC-2B8D-0AD4-70CC-CA33A310C635}"/>
                      </a:ext>
                    </a:extLst>
                  </p:cNvPr>
                  <p:cNvSpPr/>
                  <p:nvPr/>
                </p:nvSpPr>
                <p:spPr>
                  <a:xfrm>
                    <a:off x="3102328" y="2213133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FF2335C4-9F06-BD8B-A9E0-593639CE17EF}"/>
                      </a:ext>
                    </a:extLst>
                  </p:cNvPr>
                  <p:cNvSpPr/>
                  <p:nvPr/>
                </p:nvSpPr>
                <p:spPr>
                  <a:xfrm>
                    <a:off x="3066770" y="2248596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DC79F5B0-D6B7-846E-8176-02A8C0281624}"/>
                      </a:ext>
                    </a:extLst>
                  </p:cNvPr>
                  <p:cNvSpPr/>
                  <p:nvPr/>
                </p:nvSpPr>
                <p:spPr>
                  <a:xfrm>
                    <a:off x="3094728" y="2175511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DD99C97-CC2E-263F-A78A-FF99C127F983}"/>
                      </a:ext>
                    </a:extLst>
                  </p:cNvPr>
                  <p:cNvSpPr/>
                  <p:nvPr/>
                </p:nvSpPr>
                <p:spPr>
                  <a:xfrm>
                    <a:off x="3059265" y="2210975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F91F52C2-09BF-8180-FA76-6F8566B10C65}"/>
                      </a:ext>
                    </a:extLst>
                  </p:cNvPr>
                  <p:cNvSpPr/>
                  <p:nvPr/>
                </p:nvSpPr>
                <p:spPr>
                  <a:xfrm>
                    <a:off x="2858680" y="2018459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F2ABEBBF-099F-7BBA-AC7B-AE5425D71C54}"/>
                      </a:ext>
                    </a:extLst>
                  </p:cNvPr>
                  <p:cNvSpPr/>
                  <p:nvPr/>
                </p:nvSpPr>
                <p:spPr>
                  <a:xfrm>
                    <a:off x="2823123" y="2053922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154F4DF5-9EF3-DBBE-8376-0D1DEBC727E2}"/>
                      </a:ext>
                    </a:extLst>
                  </p:cNvPr>
                  <p:cNvSpPr/>
                  <p:nvPr/>
                </p:nvSpPr>
                <p:spPr>
                  <a:xfrm>
                    <a:off x="2843012" y="1964700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A2160B33-7E3E-4122-D78B-CE35670628B1}"/>
                      </a:ext>
                    </a:extLst>
                  </p:cNvPr>
                  <p:cNvSpPr/>
                  <p:nvPr/>
                </p:nvSpPr>
                <p:spPr>
                  <a:xfrm>
                    <a:off x="2807549" y="2000164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18493C92-0AFA-969F-AC96-D1F5F65E2898}"/>
                      </a:ext>
                    </a:extLst>
                  </p:cNvPr>
                  <p:cNvSpPr/>
                  <p:nvPr/>
                </p:nvSpPr>
                <p:spPr>
                  <a:xfrm>
                    <a:off x="2922664" y="2114717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0DB4923E-6679-835F-9E9E-E132E6D17C97}"/>
                      </a:ext>
                    </a:extLst>
                  </p:cNvPr>
                  <p:cNvSpPr/>
                  <p:nvPr/>
                </p:nvSpPr>
                <p:spPr>
                  <a:xfrm>
                    <a:off x="2887201" y="2150180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8863C3EA-BE26-5734-715F-B1C279E2115C}"/>
                      </a:ext>
                    </a:extLst>
                  </p:cNvPr>
                  <p:cNvSpPr/>
                  <p:nvPr/>
                </p:nvSpPr>
                <p:spPr>
                  <a:xfrm>
                    <a:off x="2937676" y="2114717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05480BF4-58FC-47F7-4862-DE038A744E05}"/>
                      </a:ext>
                    </a:extLst>
                  </p:cNvPr>
                  <p:cNvSpPr/>
                  <p:nvPr/>
                </p:nvSpPr>
                <p:spPr>
                  <a:xfrm>
                    <a:off x="2902212" y="2150180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C6DE691A-3FC7-327A-8D4D-4DE95DDC40A7}"/>
                      </a:ext>
                    </a:extLst>
                  </p:cNvPr>
                  <p:cNvSpPr/>
                  <p:nvPr/>
                </p:nvSpPr>
                <p:spPr>
                  <a:xfrm>
                    <a:off x="2878570" y="2074375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A1BAD2BE-2D23-06CE-2C07-856FEBC3DEF9}"/>
                      </a:ext>
                    </a:extLst>
                  </p:cNvPr>
                  <p:cNvSpPr/>
                  <p:nvPr/>
                </p:nvSpPr>
                <p:spPr>
                  <a:xfrm>
                    <a:off x="2843012" y="2109838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7790E049-679B-E40E-93B9-E3C08FE5E561}"/>
                      </a:ext>
                    </a:extLst>
                  </p:cNvPr>
                  <p:cNvSpPr/>
                  <p:nvPr/>
                </p:nvSpPr>
                <p:spPr>
                  <a:xfrm>
                    <a:off x="2604243" y="1836637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C07E0BF5-66F0-98EB-2188-95A984662165}"/>
                      </a:ext>
                    </a:extLst>
                  </p:cNvPr>
                  <p:cNvSpPr/>
                  <p:nvPr/>
                </p:nvSpPr>
                <p:spPr>
                  <a:xfrm>
                    <a:off x="2568779" y="1872195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9DF227B5-8DD5-4610-943A-3A5D22F692FD}"/>
                      </a:ext>
                    </a:extLst>
                  </p:cNvPr>
                  <p:cNvSpPr/>
                  <p:nvPr/>
                </p:nvSpPr>
                <p:spPr>
                  <a:xfrm>
                    <a:off x="2377295" y="1647311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954F80E7-C78A-008F-374D-D4469946BCBD}"/>
                      </a:ext>
                    </a:extLst>
                  </p:cNvPr>
                  <p:cNvSpPr/>
                  <p:nvPr/>
                </p:nvSpPr>
                <p:spPr>
                  <a:xfrm>
                    <a:off x="2341831" y="1682868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05B8A8F0-7CCA-91E8-F945-2721CEF9E63A}"/>
                      </a:ext>
                    </a:extLst>
                  </p:cNvPr>
                  <p:cNvSpPr/>
                  <p:nvPr/>
                </p:nvSpPr>
                <p:spPr>
                  <a:xfrm>
                    <a:off x="2365473" y="1589800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id="{01895A47-67DE-C381-F9BF-7B87C362B023}"/>
                      </a:ext>
                    </a:extLst>
                  </p:cNvPr>
                  <p:cNvSpPr/>
                  <p:nvPr/>
                </p:nvSpPr>
                <p:spPr>
                  <a:xfrm>
                    <a:off x="2330010" y="1625263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625CE05C-9E9D-E93B-AC5C-B5454F5EFBC5}"/>
                      </a:ext>
                    </a:extLst>
                  </p:cNvPr>
                  <p:cNvSpPr/>
                  <p:nvPr/>
                </p:nvSpPr>
                <p:spPr>
                  <a:xfrm>
                    <a:off x="2349337" y="1451604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DE36A5B-E549-9B06-BED3-B19F4534EB95}"/>
                      </a:ext>
                    </a:extLst>
                  </p:cNvPr>
                  <p:cNvSpPr/>
                  <p:nvPr/>
                </p:nvSpPr>
                <p:spPr>
                  <a:xfrm>
                    <a:off x="2313873" y="1487068"/>
                    <a:ext cx="70927" cy="9381"/>
                  </a:xfrm>
                  <a:custGeom>
                    <a:avLst/>
                    <a:gdLst>
                      <a:gd name="connsiteX0" fmla="*/ 70927 w 70927"/>
                      <a:gd name="connsiteY0" fmla="*/ 0 h 9381"/>
                      <a:gd name="connsiteX1" fmla="*/ 0 w 70927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0927" h="9381">
                        <a:moveTo>
                          <a:pt x="7092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16611DE7-CBE2-B25A-A65F-518BAF2E5007}"/>
                      </a:ext>
                    </a:extLst>
                  </p:cNvPr>
                  <p:cNvSpPr/>
                  <p:nvPr/>
                </p:nvSpPr>
                <p:spPr>
                  <a:xfrm>
                    <a:off x="2330010" y="1425804"/>
                    <a:ext cx="9381" cy="70927"/>
                  </a:xfrm>
                  <a:custGeom>
                    <a:avLst/>
                    <a:gdLst>
                      <a:gd name="connsiteX0" fmla="*/ 0 w 9381"/>
                      <a:gd name="connsiteY0" fmla="*/ 0 h 70927"/>
                      <a:gd name="connsiteX1" fmla="*/ 0 w 9381"/>
                      <a:gd name="connsiteY1" fmla="*/ 70927 h 70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0927">
                        <a:moveTo>
                          <a:pt x="0" y="0"/>
                        </a:moveTo>
                        <a:lnTo>
                          <a:pt x="0" y="70927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E06A3E76-7A96-C6D5-90D3-6BD50EE4F374}"/>
                      </a:ext>
                    </a:extLst>
                  </p:cNvPr>
                  <p:cNvSpPr/>
                  <p:nvPr/>
                </p:nvSpPr>
                <p:spPr>
                  <a:xfrm>
                    <a:off x="2294453" y="1461268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id="{C5A8C1C5-9331-75E6-8867-70860DFAA958}"/>
                      </a:ext>
                    </a:extLst>
                  </p:cNvPr>
                  <p:cNvSpPr/>
                  <p:nvPr/>
                </p:nvSpPr>
                <p:spPr>
                  <a:xfrm>
                    <a:off x="2333763" y="1398878"/>
                    <a:ext cx="9381" cy="71020"/>
                  </a:xfrm>
                  <a:custGeom>
                    <a:avLst/>
                    <a:gdLst>
                      <a:gd name="connsiteX0" fmla="*/ 0 w 9381"/>
                      <a:gd name="connsiteY0" fmla="*/ 0 h 71020"/>
                      <a:gd name="connsiteX1" fmla="*/ 0 w 9381"/>
                      <a:gd name="connsiteY1" fmla="*/ 71021 h 7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81" h="71020">
                        <a:moveTo>
                          <a:pt x="0" y="0"/>
                        </a:moveTo>
                        <a:lnTo>
                          <a:pt x="0" y="71021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6144FA6A-EC8D-1612-78E1-300F5D8F80C5}"/>
                      </a:ext>
                    </a:extLst>
                  </p:cNvPr>
                  <p:cNvSpPr/>
                  <p:nvPr/>
                </p:nvSpPr>
                <p:spPr>
                  <a:xfrm>
                    <a:off x="2298205" y="1434342"/>
                    <a:ext cx="71020" cy="9381"/>
                  </a:xfrm>
                  <a:custGeom>
                    <a:avLst/>
                    <a:gdLst>
                      <a:gd name="connsiteX0" fmla="*/ 71021 w 71020"/>
                      <a:gd name="connsiteY0" fmla="*/ 0 h 9381"/>
                      <a:gd name="connsiteX1" fmla="*/ 0 w 71020"/>
                      <a:gd name="connsiteY1" fmla="*/ 0 h 9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1020" h="9381">
                        <a:moveTo>
                          <a:pt x="71021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676623-16D3-C078-D9B6-02D2A4846065}"/>
                </a:ext>
              </a:extLst>
            </p:cNvPr>
            <p:cNvGrpSpPr/>
            <p:nvPr/>
          </p:nvGrpSpPr>
          <p:grpSpPr>
            <a:xfrm>
              <a:off x="1216880" y="1214021"/>
              <a:ext cx="6511977" cy="2417490"/>
              <a:chOff x="1216880" y="1214021"/>
              <a:chExt cx="6511977" cy="241749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9B2DE62-8480-BFEC-9A7D-9F505E81EC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1354" y="1230682"/>
                <a:ext cx="0" cy="196971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CE08ECC-3F66-BAA9-628D-D5B90A48F7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1250" y="3203194"/>
                <a:ext cx="590760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56A05E1-3A10-01A4-2DB9-A3700FE3291D}"/>
                  </a:ext>
                </a:extLst>
              </p:cNvPr>
              <p:cNvGrpSpPr/>
              <p:nvPr/>
            </p:nvGrpSpPr>
            <p:grpSpPr>
              <a:xfrm>
                <a:off x="1472462" y="3115761"/>
                <a:ext cx="358892" cy="169277"/>
                <a:chOff x="1472462" y="3115761"/>
                <a:chExt cx="358892" cy="169277"/>
              </a:xfrm>
            </p:grpSpPr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07EAA35-5848-38E2-A08D-4619C66465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95354" y="320319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9541C639-6620-2705-4075-ECAC607F6276}"/>
                    </a:ext>
                  </a:extLst>
                </p:cNvPr>
                <p:cNvSpPr txBox="1"/>
                <p:nvPr/>
              </p:nvSpPr>
              <p:spPr>
                <a:xfrm>
                  <a:off x="1472462" y="3115761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7F77060-4520-78B2-23DA-838D03FE27D1}"/>
                  </a:ext>
                </a:extLst>
              </p:cNvPr>
              <p:cNvGrpSpPr/>
              <p:nvPr/>
            </p:nvGrpSpPr>
            <p:grpSpPr>
              <a:xfrm>
                <a:off x="1472462" y="2640326"/>
                <a:ext cx="358892" cy="169277"/>
                <a:chOff x="1472462" y="3115761"/>
                <a:chExt cx="358892" cy="169277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250DB52-7FAF-E3A9-BF72-98AA45FA7F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95354" y="320319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ECCB2576-9D5A-8B82-1CBD-247141B77409}"/>
                    </a:ext>
                  </a:extLst>
                </p:cNvPr>
                <p:cNvSpPr txBox="1"/>
                <p:nvPr/>
              </p:nvSpPr>
              <p:spPr>
                <a:xfrm>
                  <a:off x="1472462" y="3115761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25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4876356-1935-3ABB-ACA1-C5890DD47674}"/>
                  </a:ext>
                </a:extLst>
              </p:cNvPr>
              <p:cNvGrpSpPr/>
              <p:nvPr/>
            </p:nvGrpSpPr>
            <p:grpSpPr>
              <a:xfrm>
                <a:off x="1472462" y="2164891"/>
                <a:ext cx="358892" cy="169277"/>
                <a:chOff x="1472462" y="3115761"/>
                <a:chExt cx="358892" cy="16927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8596D614-891D-7753-9070-B0C5BF5576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95354" y="320319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ADD38084-4DB6-85D7-2097-8516874F6293}"/>
                    </a:ext>
                  </a:extLst>
                </p:cNvPr>
                <p:cNvSpPr txBox="1"/>
                <p:nvPr/>
              </p:nvSpPr>
              <p:spPr>
                <a:xfrm>
                  <a:off x="1472462" y="3115761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50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F494919-6012-C2D4-77BC-83EB4C79C349}"/>
                  </a:ext>
                </a:extLst>
              </p:cNvPr>
              <p:cNvGrpSpPr/>
              <p:nvPr/>
            </p:nvGrpSpPr>
            <p:grpSpPr>
              <a:xfrm>
                <a:off x="1472462" y="1689456"/>
                <a:ext cx="358892" cy="169277"/>
                <a:chOff x="1472462" y="3115761"/>
                <a:chExt cx="358892" cy="16927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BC4812CD-FB8B-329E-D933-66A9FE3E8E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95354" y="320319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EEF751FE-0D23-170B-54BC-A31C466E0307}"/>
                    </a:ext>
                  </a:extLst>
                </p:cNvPr>
                <p:cNvSpPr txBox="1"/>
                <p:nvPr/>
              </p:nvSpPr>
              <p:spPr>
                <a:xfrm>
                  <a:off x="1472462" y="3115761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75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29B9C9B-017F-43CC-591A-903083465B4C}"/>
                  </a:ext>
                </a:extLst>
              </p:cNvPr>
              <p:cNvGrpSpPr/>
              <p:nvPr/>
            </p:nvGrpSpPr>
            <p:grpSpPr>
              <a:xfrm>
                <a:off x="1472462" y="1214021"/>
                <a:ext cx="358892" cy="169277"/>
                <a:chOff x="1472462" y="3115761"/>
                <a:chExt cx="358892" cy="16927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6FC771BE-D3E1-3B27-0BA6-002AF97D6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95354" y="320319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CCED480A-A922-61B1-60A9-7A73A467099D}"/>
                    </a:ext>
                  </a:extLst>
                </p:cNvPr>
                <p:cNvSpPr txBox="1"/>
                <p:nvPr/>
              </p:nvSpPr>
              <p:spPr>
                <a:xfrm>
                  <a:off x="1472462" y="3115761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100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ECDDA06-1920-E1F9-8B72-FADE3C95BAB7}"/>
                  </a:ext>
                </a:extLst>
              </p:cNvPr>
              <p:cNvGrpSpPr/>
              <p:nvPr/>
            </p:nvGrpSpPr>
            <p:grpSpPr>
              <a:xfrm>
                <a:off x="194306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E14C3114-B32C-0F33-12D4-0AABD5748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E625B873-CA2E-7145-6974-6B673B612F66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953C097-2356-C3D4-BC02-FD08B2D095BA}"/>
                  </a:ext>
                </a:extLst>
              </p:cNvPr>
              <p:cNvGrpSpPr/>
              <p:nvPr/>
            </p:nvGrpSpPr>
            <p:grpSpPr>
              <a:xfrm>
                <a:off x="236091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234D6248-0B9D-202B-CB42-CBA9B33BD1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CB641D65-B518-947D-0920-DF7CFD732739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E6D9B8C-ED0D-87FA-DAB7-3B9EED37C8F8}"/>
                  </a:ext>
                </a:extLst>
              </p:cNvPr>
              <p:cNvGrpSpPr/>
              <p:nvPr/>
            </p:nvGrpSpPr>
            <p:grpSpPr>
              <a:xfrm>
                <a:off x="277876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BF857547-5297-5D41-221A-DE74FDC22F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1E8D439D-4B42-4632-04AC-D2CC97DB9A10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0CE154E-430D-697E-6551-2E940ADEBC21}"/>
                  </a:ext>
                </a:extLst>
              </p:cNvPr>
              <p:cNvGrpSpPr/>
              <p:nvPr/>
            </p:nvGrpSpPr>
            <p:grpSpPr>
              <a:xfrm>
                <a:off x="319661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3C73E49A-142A-9D1A-8605-588E1B071F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DF23D015-21E4-613A-7819-C90282BFF765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9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4A2E3FF-9514-8314-0419-1C1BBECB9B95}"/>
                  </a:ext>
                </a:extLst>
              </p:cNvPr>
              <p:cNvGrpSpPr/>
              <p:nvPr/>
            </p:nvGrpSpPr>
            <p:grpSpPr>
              <a:xfrm>
                <a:off x="361446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C60A35AA-9888-5757-D46A-7BB5A5163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E1855083-CE82-6974-8579-927D10A5AB02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470E978-20B8-8789-F256-9BDA56A79702}"/>
                  </a:ext>
                </a:extLst>
              </p:cNvPr>
              <p:cNvGrpSpPr/>
              <p:nvPr/>
            </p:nvGrpSpPr>
            <p:grpSpPr>
              <a:xfrm>
                <a:off x="403231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CABD7E2D-0D73-FC38-9E75-568120C995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DD5F3604-F116-DD91-F5EB-EFB2F4762F00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15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802036C-C80A-CE23-D270-0151F499FED5}"/>
                  </a:ext>
                </a:extLst>
              </p:cNvPr>
              <p:cNvGrpSpPr/>
              <p:nvPr/>
            </p:nvGrpSpPr>
            <p:grpSpPr>
              <a:xfrm>
                <a:off x="445016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7D712CA7-695F-FE07-6A09-485139B61C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658D33EA-2661-AF9A-7269-DB6B6B0C5D6A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18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C8243EF-A53D-6717-2384-78046169A2DA}"/>
                  </a:ext>
                </a:extLst>
              </p:cNvPr>
              <p:cNvGrpSpPr/>
              <p:nvPr/>
            </p:nvGrpSpPr>
            <p:grpSpPr>
              <a:xfrm>
                <a:off x="486801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F31FDCEA-3641-940F-70D4-E731FA9608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DA4E2228-CA99-542D-E4CC-A88DED015BE7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21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CDA939B-0C1B-B810-4773-E6AC8A2C110A}"/>
                  </a:ext>
                </a:extLst>
              </p:cNvPr>
              <p:cNvGrpSpPr/>
              <p:nvPr/>
            </p:nvGrpSpPr>
            <p:grpSpPr>
              <a:xfrm>
                <a:off x="528586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AE3CF079-35EF-86F1-6FD7-23243B449E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FDB67D38-ABB4-8063-E490-651702963073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24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907DF1B-55DF-87B0-E3E9-62CBD09B683A}"/>
                  </a:ext>
                </a:extLst>
              </p:cNvPr>
              <p:cNvGrpSpPr/>
              <p:nvPr/>
            </p:nvGrpSpPr>
            <p:grpSpPr>
              <a:xfrm>
                <a:off x="570371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E354E95-115B-71DD-EAD4-73F04DD2CE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0F72A07F-4D92-0E0F-87A7-C646FCD78D0A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27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44D5A96-DD2A-EA15-07BB-62C456B3524D}"/>
                  </a:ext>
                </a:extLst>
              </p:cNvPr>
              <p:cNvGrpSpPr/>
              <p:nvPr/>
            </p:nvGrpSpPr>
            <p:grpSpPr>
              <a:xfrm>
                <a:off x="612156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7DC7CA0A-3F2E-59F6-17D7-490E187D21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5F2937C7-B0AF-9949-1858-5147C7D22843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30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BB60AD2-4905-1D1A-1432-9975F10903D0}"/>
                  </a:ext>
                </a:extLst>
              </p:cNvPr>
              <p:cNvGrpSpPr/>
              <p:nvPr/>
            </p:nvGrpSpPr>
            <p:grpSpPr>
              <a:xfrm>
                <a:off x="6539417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C24BDB2B-E19E-B5C1-E5F6-642C87AE1C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592B7C0C-CE55-9F7B-F03A-5CDAEB25E67C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33</a:t>
                  </a:r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8BB52AFF-581C-304E-09F4-EFB16D634484}"/>
                  </a:ext>
                </a:extLst>
              </p:cNvPr>
              <p:cNvGrpSpPr/>
              <p:nvPr/>
            </p:nvGrpSpPr>
            <p:grpSpPr>
              <a:xfrm>
                <a:off x="6957271" y="3203194"/>
                <a:ext cx="303323" cy="202436"/>
                <a:chOff x="1872343" y="3311884"/>
                <a:chExt cx="303323" cy="202436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747C954B-2311-324B-D890-266EF338D0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006004" y="3329884"/>
                  <a:ext cx="36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6D5D5786-9A8E-B997-CD6D-469B1A719394}"/>
                    </a:ext>
                  </a:extLst>
                </p:cNvPr>
                <p:cNvSpPr txBox="1"/>
                <p:nvPr/>
              </p:nvSpPr>
              <p:spPr>
                <a:xfrm>
                  <a:off x="1872343" y="3345043"/>
                  <a:ext cx="303323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36</a:t>
                  </a:r>
                </a:p>
              </p:txBody>
            </p:sp>
          </p:grp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0960E3-6721-774A-38EB-3D4EC12D50EE}"/>
                  </a:ext>
                </a:extLst>
              </p:cNvPr>
              <p:cNvSpPr txBox="1"/>
              <p:nvPr/>
            </p:nvSpPr>
            <p:spPr>
              <a:xfrm>
                <a:off x="4276714" y="3462234"/>
                <a:ext cx="996679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67" b="0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Time (</a:t>
                </a:r>
                <a:r>
                  <a:rPr kumimoji="0" lang="en-GB" sz="1467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</a:t>
                </a:r>
                <a:r>
                  <a:rPr kumimoji="0" lang="en-GB" sz="1467" b="0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C2D086-9632-D1FD-44A3-F25B2885BF1F}"/>
                  </a:ext>
                </a:extLst>
              </p:cNvPr>
              <p:cNvSpPr txBox="1"/>
              <p:nvPr/>
            </p:nvSpPr>
            <p:spPr>
              <a:xfrm rot="16200000">
                <a:off x="347890" y="2130903"/>
                <a:ext cx="1907257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67" b="0" i="0" u="none" strike="noStrike" kern="1200" cap="none" spc="0" normalizeH="0" baseline="0" noProof="0">
                    <a:ln>
                      <a:noFill/>
                    </a:ln>
                    <a:solidFill>
                      <a:srgbClr val="32243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PFS (%)</a:t>
                </a:r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ADE9E49-F6C3-0DED-BB4D-D8896289B0E7}"/>
                  </a:ext>
                </a:extLst>
              </p:cNvPr>
              <p:cNvGrpSpPr/>
              <p:nvPr/>
            </p:nvGrpSpPr>
            <p:grpSpPr>
              <a:xfrm>
                <a:off x="1931428" y="2614830"/>
                <a:ext cx="1265884" cy="465429"/>
                <a:chOff x="1931427" y="2441752"/>
                <a:chExt cx="1640622" cy="603210"/>
              </a:xfrm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46BA1556-D6E8-6D76-A79D-4F050FFB979A}"/>
                    </a:ext>
                  </a:extLst>
                </p:cNvPr>
                <p:cNvGrpSpPr/>
                <p:nvPr/>
              </p:nvGrpSpPr>
              <p:grpSpPr>
                <a:xfrm>
                  <a:off x="1931427" y="2647400"/>
                  <a:ext cx="1503538" cy="173427"/>
                  <a:chOff x="1931427" y="2647400"/>
                  <a:chExt cx="1503538" cy="173427"/>
                </a:xfrm>
              </p:grpSpPr>
              <p:sp>
                <p:nvSpPr>
                  <p:cNvPr id="146" name="TextBox 145">
                    <a:extLst>
                      <a:ext uri="{FF2B5EF4-FFF2-40B4-BE49-F238E27FC236}">
                        <a16:creationId xmlns:a16="http://schemas.microsoft.com/office/drawing/2014/main" id="{9D500BF0-D14A-69B2-DBD0-F18B3378807B}"/>
                      </a:ext>
                    </a:extLst>
                  </p:cNvPr>
                  <p:cNvSpPr txBox="1"/>
                  <p:nvPr/>
                </p:nvSpPr>
                <p:spPr>
                  <a:xfrm>
                    <a:off x="2265224" y="2647400"/>
                    <a:ext cx="1169741" cy="17342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322438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Pbo+Palbo+Fulv</a:t>
                    </a:r>
                    <a:endParaRPr kumimoji="0" lang="en-GB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DD0DB2D9-B938-D912-3F32-F8B8EB34BD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931427" y="2734114"/>
                    <a:ext cx="256115" cy="0"/>
                  </a:xfrm>
                  <a:prstGeom prst="line">
                    <a:avLst/>
                  </a:prstGeom>
                  <a:ln w="12700" cap="flat">
                    <a:solidFill>
                      <a:schemeClr val="accent2"/>
                    </a:solidFill>
                    <a:prstDash val="solid"/>
                    <a:miter/>
                  </a:ln>
                </p:spPr>
              </p:cxn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6F3043F1-5916-1380-CF01-1C616532634E}"/>
                    </a:ext>
                  </a:extLst>
                </p:cNvPr>
                <p:cNvGrpSpPr/>
                <p:nvPr/>
              </p:nvGrpSpPr>
              <p:grpSpPr>
                <a:xfrm>
                  <a:off x="1931427" y="2441752"/>
                  <a:ext cx="1640622" cy="173427"/>
                  <a:chOff x="1931427" y="2441752"/>
                  <a:chExt cx="1640622" cy="173427"/>
                </a:xfrm>
              </p:grpSpPr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A444E422-E307-2489-88DB-8923F5F43466}"/>
                      </a:ext>
                    </a:extLst>
                  </p:cNvPr>
                  <p:cNvSpPr txBox="1"/>
                  <p:nvPr/>
                </p:nvSpPr>
                <p:spPr>
                  <a:xfrm>
                    <a:off x="2265224" y="2441752"/>
                    <a:ext cx="1306825" cy="17342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322438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Inavo+Palbo+Fulv</a:t>
                    </a:r>
                    <a:endParaRPr kumimoji="0" lang="en-GB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224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43460E7-BE15-5304-7D42-FB8A1545C5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931427" y="2526393"/>
                    <a:ext cx="256113" cy="0"/>
                  </a:xfrm>
                  <a:prstGeom prst="line">
                    <a:avLst/>
                  </a:prstGeom>
                  <a:ln w="12700" cap="flat">
                    <a:solidFill>
                      <a:schemeClr val="accent1"/>
                    </a:solidFill>
                    <a:prstDash val="solid"/>
                    <a:miter/>
                  </a:ln>
                </p:spPr>
              </p:cxn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ED299BFB-2E25-5EBB-ED81-05B3957185D1}"/>
                    </a:ext>
                  </a:extLst>
                </p:cNvPr>
                <p:cNvGrpSpPr/>
                <p:nvPr/>
              </p:nvGrpSpPr>
              <p:grpSpPr>
                <a:xfrm>
                  <a:off x="1978207" y="2871535"/>
                  <a:ext cx="963129" cy="173427"/>
                  <a:chOff x="1978207" y="2871535"/>
                  <a:chExt cx="963129" cy="173427"/>
                </a:xfrm>
              </p:grpSpPr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74E02C37-6093-C03F-CAD1-C8552964C0F3}"/>
                      </a:ext>
                    </a:extLst>
                  </p:cNvPr>
                  <p:cNvSpPr txBox="1"/>
                  <p:nvPr/>
                </p:nvSpPr>
                <p:spPr>
                  <a:xfrm>
                    <a:off x="2265226" y="2871535"/>
                    <a:ext cx="676110" cy="17342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22438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Censored</a:t>
                    </a:r>
                  </a:p>
                </p:txBody>
              </p:sp>
              <p:grpSp>
                <p:nvGrpSpPr>
                  <p:cNvPr id="141" name="Group 140">
                    <a:extLst>
                      <a:ext uri="{FF2B5EF4-FFF2-40B4-BE49-F238E27FC236}">
                        <a16:creationId xmlns:a16="http://schemas.microsoft.com/office/drawing/2014/main" id="{32142687-E14F-FE7C-A661-6278EA43F6AC}"/>
                      </a:ext>
                    </a:extLst>
                  </p:cNvPr>
                  <p:cNvGrpSpPr/>
                  <p:nvPr/>
                </p:nvGrpSpPr>
                <p:grpSpPr>
                  <a:xfrm>
                    <a:off x="1978207" y="2874896"/>
                    <a:ext cx="162555" cy="162555"/>
                    <a:chOff x="1931427" y="2820871"/>
                    <a:chExt cx="256114" cy="256114"/>
                  </a:xfrm>
                </p:grpSpPr>
                <p:cxnSp>
                  <p:nvCxnSpPr>
                    <p:cNvPr id="142" name="Straight Connector 141">
                      <a:extLst>
                        <a:ext uri="{FF2B5EF4-FFF2-40B4-BE49-F238E27FC236}">
                          <a16:creationId xmlns:a16="http://schemas.microsoft.com/office/drawing/2014/main" id="{D2C72867-E307-4949-77E3-11E50043DE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931427" y="2948928"/>
                      <a:ext cx="256114" cy="0"/>
                    </a:xfrm>
                    <a:prstGeom prst="line">
                      <a:avLst/>
                    </a:prstGeom>
                    <a:ln w="12700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</p:cxnSp>
                <p:cxnSp>
                  <p:nvCxnSpPr>
                    <p:cNvPr id="143" name="Straight Connector 142">
                      <a:extLst>
                        <a:ext uri="{FF2B5EF4-FFF2-40B4-BE49-F238E27FC236}">
                          <a16:creationId xmlns:a16="http://schemas.microsoft.com/office/drawing/2014/main" id="{D004E1B5-2825-D629-9703-A69E24DE4F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6200000" flipH="1">
                      <a:off x="1931427" y="2948928"/>
                      <a:ext cx="256114" cy="0"/>
                    </a:xfrm>
                    <a:prstGeom prst="line">
                      <a:avLst/>
                    </a:prstGeom>
                    <a:ln w="12700" cap="flat">
                      <a:solidFill>
                        <a:schemeClr val="tx1"/>
                      </a:solidFill>
                      <a:prstDash val="solid"/>
                      <a:miter/>
                    </a:ln>
                  </p:spPr>
                </p:cxnSp>
              </p:grpSp>
            </p:grpSp>
          </p:grpSp>
        </p:grpSp>
      </p:grpSp>
      <p:sp>
        <p:nvSpPr>
          <p:cNvPr id="337" name="TextBox 336">
            <a:extLst>
              <a:ext uri="{FF2B5EF4-FFF2-40B4-BE49-F238E27FC236}">
                <a16:creationId xmlns:a16="http://schemas.microsoft.com/office/drawing/2014/main" id="{0071B4F3-F2A3-2580-2D4A-486D41A4BAD2}"/>
              </a:ext>
            </a:extLst>
          </p:cNvPr>
          <p:cNvSpPr txBox="1"/>
          <p:nvPr/>
        </p:nvSpPr>
        <p:spPr>
          <a:xfrm>
            <a:off x="2475119" y="2022014"/>
            <a:ext cx="1397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82.9%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BECA60A3-523E-C4FF-E79E-4432B18CF357}"/>
              </a:ext>
            </a:extLst>
          </p:cNvPr>
          <p:cNvSpPr txBox="1"/>
          <p:nvPr/>
        </p:nvSpPr>
        <p:spPr>
          <a:xfrm>
            <a:off x="2466863" y="1545098"/>
            <a:ext cx="1397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6-month 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505E3498-5B90-185E-4700-B6FD45E7B206}"/>
              </a:ext>
            </a:extLst>
          </p:cNvPr>
          <p:cNvSpPr txBox="1"/>
          <p:nvPr/>
        </p:nvSpPr>
        <p:spPr>
          <a:xfrm>
            <a:off x="2475119" y="2706424"/>
            <a:ext cx="1397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55.9%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34CB327A-2218-12FD-8378-91C7B357F604}"/>
              </a:ext>
            </a:extLst>
          </p:cNvPr>
          <p:cNvSpPr txBox="1"/>
          <p:nvPr/>
        </p:nvSpPr>
        <p:spPr>
          <a:xfrm>
            <a:off x="3541720" y="2665618"/>
            <a:ext cx="1397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55.9%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CDF8AF9D-BF26-D966-EDB2-B6A0A9478C98}"/>
              </a:ext>
            </a:extLst>
          </p:cNvPr>
          <p:cNvSpPr txBox="1"/>
          <p:nvPr/>
        </p:nvSpPr>
        <p:spPr>
          <a:xfrm>
            <a:off x="3543467" y="1545098"/>
            <a:ext cx="1397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12-month 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6ED5F8C9-5389-4EF0-1876-96DA0FC1DD76}"/>
              </a:ext>
            </a:extLst>
          </p:cNvPr>
          <p:cNvSpPr txBox="1"/>
          <p:nvPr/>
        </p:nvSpPr>
        <p:spPr>
          <a:xfrm>
            <a:off x="3541720" y="3319033"/>
            <a:ext cx="1397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32.6%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AECE44BB-B746-3217-05EE-F33836E09AD1}"/>
              </a:ext>
            </a:extLst>
          </p:cNvPr>
          <p:cNvSpPr txBox="1"/>
          <p:nvPr/>
        </p:nvSpPr>
        <p:spPr>
          <a:xfrm>
            <a:off x="4628326" y="3048988"/>
            <a:ext cx="1397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46.2%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21DE8072-EFFD-B709-C969-696A459BB800}"/>
              </a:ext>
            </a:extLst>
          </p:cNvPr>
          <p:cNvSpPr txBox="1"/>
          <p:nvPr/>
        </p:nvSpPr>
        <p:spPr>
          <a:xfrm>
            <a:off x="4620070" y="1545098"/>
            <a:ext cx="1397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18-month </a:t>
            </a: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85F3E785-3C03-8058-8973-480A9F7FF39B}"/>
              </a:ext>
            </a:extLst>
          </p:cNvPr>
          <p:cNvSpPr txBox="1"/>
          <p:nvPr/>
        </p:nvSpPr>
        <p:spPr>
          <a:xfrm>
            <a:off x="4628326" y="3695376"/>
            <a:ext cx="1397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21.1%</a:t>
            </a:r>
          </a:p>
        </p:txBody>
      </p:sp>
      <p:sp>
        <p:nvSpPr>
          <p:cNvPr id="3" name="Google Shape;129;p15">
            <a:extLst>
              <a:ext uri="{FF2B5EF4-FFF2-40B4-BE49-F238E27FC236}">
                <a16:creationId xmlns:a16="http://schemas.microsoft.com/office/drawing/2014/main" id="{177983A0-7F62-6A75-555A-F55BC16F7BDC}"/>
              </a:ext>
            </a:extLst>
          </p:cNvPr>
          <p:cNvSpPr txBox="1"/>
          <p:nvPr/>
        </p:nvSpPr>
        <p:spPr>
          <a:xfrm>
            <a:off x="415851" y="5888784"/>
            <a:ext cx="9565637" cy="45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438"/>
              </a:buClr>
              <a:buSzPts val="800"/>
              <a:buFontTx/>
              <a:buNone/>
              <a:tabLst/>
              <a:defRPr/>
            </a:pP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CCOD: 29th September 2023</a:t>
            </a:r>
            <a:b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CI, confidence interval; </a:t>
            </a:r>
            <a:r>
              <a:rPr kumimoji="0" lang="en-GB" sz="1067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Fulv</a:t>
            </a: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fulvestrant;</a:t>
            </a: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sz="1067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Inavo</a:t>
            </a: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inavolisib; </a:t>
            </a:r>
            <a:r>
              <a:rPr kumimoji="0" lang="en-GB" sz="1067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</a:t>
            </a: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months; </a:t>
            </a:r>
            <a:r>
              <a:rPr kumimoji="0" lang="en-GB" sz="1067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Palbo</a:t>
            </a: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palbociclib; </a:t>
            </a:r>
            <a:r>
              <a:rPr kumimoji="0" lang="en-GB" sz="1067" b="0" i="0" u="none" strike="noStrike" kern="1200" cap="none" spc="0" normalizeH="0" baseline="0" noProof="0" err="1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Pbo</a:t>
            </a:r>
            <a:r>
              <a:rPr kumimoji="0" lang="en-GB" sz="1067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placebo; PFS, progression-free survival.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155839" y="1823675"/>
            <a:ext cx="9663" cy="27615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H="1">
            <a:off x="5385575" y="1823675"/>
            <a:ext cx="9663" cy="27615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 flipH="1">
            <a:off x="4260529" y="1823675"/>
            <a:ext cx="9663" cy="27615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094259" y="5129762"/>
            <a:ext cx="189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follow-up: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224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21.3 months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3224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17;p54">
            <a:extLst>
              <a:ext uri="{FF2B5EF4-FFF2-40B4-BE49-F238E27FC236}">
                <a16:creationId xmlns:a16="http://schemas.microsoft.com/office/drawing/2014/main" id="{BC178122-3F86-0597-5467-E16CDFF791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024780"/>
            <a:ext cx="12191999" cy="672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50" tIns="46025" rIns="92050" bIns="460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solidFill>
                  <a:srgbClr val="0A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endocrine therapy, including oral SERDs, </a:t>
            </a:r>
            <a:br>
              <a:rPr lang="en-US" sz="3200" dirty="0">
                <a:solidFill>
                  <a:srgbClr val="0A0AF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A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continue to have important role in HR+ mBC</a:t>
            </a:r>
            <a:endParaRPr sz="3200" dirty="0">
              <a:solidFill>
                <a:srgbClr val="0A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71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919213-44ED-47E2-02C2-7C66635E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33" y="1841023"/>
            <a:ext cx="11496610" cy="3436855"/>
          </a:xfrm>
        </p:spPr>
        <p:txBody>
          <a:bodyPr>
            <a:normAutofit/>
          </a:bodyPr>
          <a:lstStyle/>
          <a:p>
            <a:r>
              <a:rPr lang="en-US"/>
              <a:t>Case 1: Second-Line Treatment of </a:t>
            </a:r>
            <a:br>
              <a:rPr lang="en-US"/>
            </a:br>
            <a:r>
              <a:rPr lang="en-US"/>
              <a:t>HR-Positive/HER2-Negative </a:t>
            </a:r>
            <a:r>
              <a:rPr lang="en-US" i="1"/>
              <a:t>ESR1</a:t>
            </a:r>
            <a:r>
              <a:rPr lang="en-US"/>
              <a:t>-Mutated Metastatic Breast Cancer</a:t>
            </a:r>
          </a:p>
        </p:txBody>
      </p:sp>
    </p:spTree>
    <p:extLst>
      <p:ext uri="{BB962C8B-B14F-4D97-AF65-F5344CB8AC3E}">
        <p14:creationId xmlns:p14="http://schemas.microsoft.com/office/powerpoint/2010/main" val="3411942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4D2D-4B7C-A24E-A125-D5198D03E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024" y="3160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Kalinsky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Case Presentation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6CEF9-AB3D-D544-9DD8-1F83B3EF5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82" y="1823953"/>
            <a:ext cx="10972800" cy="48594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Patient is a 42-yo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premenopausal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healthy female who is diagnosed with a right breast invasive ductal carcinoma, grade 2, ER+ 95% PR+ 80% HER2 1+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No prior breast imaging until it was T3N2 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Staging and lung biopsy confirmed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bone and lung metastases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Her performance status is excellent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has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moderate back pain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from metastases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Hereditary Genetic Testing: no pathogenic variants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BCE86-8B75-4018-59B6-20954266B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53" y="539169"/>
            <a:ext cx="984759" cy="989320"/>
          </a:xfrm>
          <a:prstGeom prst="ellipse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252226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FE4C-0D2D-4614-F8C2-D7C8C81D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en-US" sz="37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Kalinsky</a:t>
            </a:r>
            <a:r>
              <a:rPr lang="en-US" sz="37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Case Presentation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F6C83-DB4A-37D6-1A53-6C37BFF50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Patient undergoes TAH/BSO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receives ribociclib plus AI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After 34 mo of therapy, the patient has progressive disease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undergoes ctDNA testing: biomarker testing reveals a pathogenic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ESR1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Y537S mutation</a:t>
            </a:r>
          </a:p>
        </p:txBody>
      </p:sp>
    </p:spTree>
    <p:extLst>
      <p:ext uri="{BB962C8B-B14F-4D97-AF65-F5344CB8AC3E}">
        <p14:creationId xmlns:p14="http://schemas.microsoft.com/office/powerpoint/2010/main" val="4087224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2E48-0724-44C9-4C1C-A9D5BB3974B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/>
              <a:t>What therapy would you recommend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4636B-8F4A-50EE-D413-4C3207002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Alpelisib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+ fulvestrant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Chemotherapy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Capivasertib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+ fulvestrant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Elacestrant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Switch CDK4/6 inhibitor + AI combination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Trastuzumab Deruxtecan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Sacituzumab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Govitecan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09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F6C83-DB4A-37D6-1A53-6C37BFF5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4" y="1639171"/>
            <a:ext cx="10877529" cy="4650686"/>
          </a:xfrm>
        </p:spPr>
        <p:txBody>
          <a:bodyPr/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Pt started single agent elacestrant and is tolerating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C411C3-6AE8-D18D-3D1D-3D41DFFC4C66}"/>
              </a:ext>
            </a:extLst>
          </p:cNvPr>
          <p:cNvSpPr txBox="1">
            <a:spLocks/>
          </p:cNvSpPr>
          <p:nvPr/>
        </p:nvSpPr>
        <p:spPr bwMode="auto">
          <a:xfrm>
            <a:off x="762159" y="390527"/>
            <a:ext cx="10872444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sz="37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en-US" sz="37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Kalinsky</a:t>
            </a:r>
            <a:r>
              <a:rPr lang="en-US" sz="37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Case Presentation (Continued)</a:t>
            </a:r>
          </a:p>
        </p:txBody>
      </p:sp>
    </p:spTree>
    <p:extLst>
      <p:ext uri="{BB962C8B-B14F-4D97-AF65-F5344CB8AC3E}">
        <p14:creationId xmlns:p14="http://schemas.microsoft.com/office/powerpoint/2010/main" val="415942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6876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</a:t>
            </a:r>
            <a:r>
              <a:rPr lang="en-US" sz="3200" dirty="0" err="1">
                <a:solidFill>
                  <a:srgbClr val="0432FF"/>
                </a:solidFill>
              </a:rPr>
              <a:t>Kalinsky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BF934E-BFDC-EFE6-CEA2-C399714AA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885033"/>
              </p:ext>
            </p:extLst>
          </p:nvPr>
        </p:nvGraphicFramePr>
        <p:xfrm>
          <a:off x="1487488" y="1700809"/>
          <a:ext cx="9361040" cy="2808311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2728">
                  <a:extLst>
                    <a:ext uri="{9D8B030D-6E8A-4147-A177-3AD203B41FA5}">
                      <a16:colId xmlns:a16="http://schemas.microsoft.com/office/drawing/2014/main" val="762323566"/>
                    </a:ext>
                  </a:extLst>
                </a:gridCol>
              </a:tblGrid>
              <a:tr h="13251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Advisory Committees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AstraZeneca Pharmaceuticals LP,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Biotheranostics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Inc, Cullinan Therapeutics,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Cyclacel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Pharmaceuticals Inc,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eFFECTOR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Therapeutics Inc, Eisai Inc, Gilead Sciences Inc, Lilly, Merck, Novartis, Pfizer Inc, Prelude Therapeutics,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RayzeBio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Regor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Therapeutics Group,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13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Data and Safety Monitoring Board/Committee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Merck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02034"/>
                  </a:ext>
                </a:extLst>
              </a:tr>
              <a:tr h="70607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Stock Options/Stock — Public Companies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Grail Inc, Array BioPharma Inc, a subsidiary of Pfizer Inc, Pfizer Inc (spouse prior employment)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3047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47306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71054-66BA-301D-F67F-53CFA8ABF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F3B7C-FDCD-2494-FE64-5E2F16AA4E63}"/>
              </a:ext>
            </a:extLst>
          </p:cNvPr>
          <p:cNvSpPr/>
          <p:nvPr/>
        </p:nvSpPr>
        <p:spPr bwMode="auto">
          <a:xfrm>
            <a:off x="694746" y="2852936"/>
            <a:ext cx="11017878" cy="936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656AF-257D-403E-4FDC-F9E897598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Agenda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297475-4442-05F2-3328-82A40BBB5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256" y="1268760"/>
            <a:ext cx="10323335" cy="53035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Introduction: </a:t>
            </a:r>
            <a:r>
              <a:rPr lang="en-US" sz="2400" dirty="0">
                <a:solidFill>
                  <a:schemeClr val="tx1"/>
                </a:solidFill>
              </a:rPr>
              <a:t>Confronting Metastatic Breast Cancer (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Mechanisms of Resistance to Endocrine Therapy in HR-Positive 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; Use of Oral Selective Estrogen Receptor Degraders (SERDs) — Dr </a:t>
            </a:r>
            <a:r>
              <a:rPr lang="en-US" sz="2400" dirty="0" err="1">
                <a:solidFill>
                  <a:schemeClr val="tx1"/>
                </a:solidFill>
              </a:rPr>
              <a:t>Kalinsky</a:t>
            </a:r>
            <a:endParaRPr lang="en-US" sz="24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Ongoing Evaluation of Early Therapeutic Switching for HR-Positive </a:t>
            </a:r>
            <a:r>
              <a:rPr lang="en-US" sz="2400" dirty="0" err="1">
                <a:solidFill>
                  <a:schemeClr val="bg1"/>
                </a:solidFill>
              </a:rPr>
              <a:t>mBC</a:t>
            </a:r>
            <a:r>
              <a:rPr lang="en-US" sz="2400" dirty="0">
                <a:solidFill>
                  <a:schemeClr val="bg1"/>
                </a:solidFill>
              </a:rPr>
              <a:t> Harboring ESR1 Mutations — Prof </a:t>
            </a:r>
            <a:r>
              <a:rPr lang="en-US" sz="2400" dirty="0" err="1">
                <a:solidFill>
                  <a:schemeClr val="bg1"/>
                </a:solidFill>
              </a:rPr>
              <a:t>Bidard</a:t>
            </a:r>
            <a:endParaRPr lang="en-US" sz="2400" dirty="0">
              <a:solidFill>
                <a:schemeClr val="bg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Other Key Datasets and Ongoing Trials in HR-Positive Breast Cancer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46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1106630" y="1506628"/>
            <a:ext cx="9090317" cy="14111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Early Therapeutic Switching in Patients Found to Harbor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ESR1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Mutations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Body">
            <a:extLst>
              <a:ext uri="{FF2B5EF4-FFF2-40B4-BE49-F238E27FC236}">
                <a16:creationId xmlns:a16="http://schemas.microsoft.com/office/drawing/2014/main" id="{D224545E-AD4F-6F46-AD29-A4D8E6D781B3}"/>
              </a:ext>
            </a:extLst>
          </p:cNvPr>
          <p:cNvSpPr txBox="1">
            <a:spLocks/>
          </p:cNvSpPr>
          <p:nvPr/>
        </p:nvSpPr>
        <p:spPr>
          <a:xfrm>
            <a:off x="1106629" y="4407087"/>
            <a:ext cx="8406564" cy="8777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50000"/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50000"/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Francois-Clement Bidard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Curie Institute &amp; Versailles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France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DB93C-64A3-28D2-9ADA-7C4F6AF13460}"/>
              </a:ext>
            </a:extLst>
          </p:cNvPr>
          <p:cNvSpPr txBox="1"/>
          <p:nvPr/>
        </p:nvSpPr>
        <p:spPr>
          <a:xfrm>
            <a:off x="1" y="6588681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presentation is the intellectual property of the presenter. Contact him at francois-clement.bidard@curie.fr for permission to reprint and/or distribute</a:t>
            </a:r>
          </a:p>
        </p:txBody>
      </p:sp>
    </p:spTree>
    <p:extLst>
      <p:ext uri="{BB962C8B-B14F-4D97-AF65-F5344CB8AC3E}">
        <p14:creationId xmlns:p14="http://schemas.microsoft.com/office/powerpoint/2010/main" val="2762092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5"/>
            <a:ext cx="11375276" cy="5033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Extending the first line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360" y="882909"/>
            <a:ext cx="10370232" cy="5838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ER+ HER2- endocrine sensitive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AI+CDK4/6i is the current standard of care in L1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ongest PFS ever observed in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(~ 24 months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with an overall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very good tolerability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80" name="Image 597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02" y="1733210"/>
            <a:ext cx="11295100" cy="44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4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5"/>
            <a:ext cx="11375276" cy="5033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Extending the first line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360" y="882910"/>
            <a:ext cx="11654168" cy="1549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ER+ HER2- endocrine sensitive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AI+CDK4/6i is the current standard of care in L1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Longest PFS ever observed in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(~ 24 months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Acquired resistance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eventually appears in all patients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 progression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09187"/>
            <a:ext cx="4467120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Andre, NEJM 2019 ; </a:t>
            </a:r>
            <a:r>
              <a:rPr kumimoji="0" lang="en-US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Rugo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Lancet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16418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5"/>
            <a:ext cx="11375276" cy="5033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Extending the first line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360" y="882909"/>
            <a:ext cx="11654168" cy="3498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ER+ HER2- endocrine sensitive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AI+CDK4/6i is the current standard of care in L1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Longest PFS ever observed in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(~ 24 months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Acquired resistance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eventually appears in all patients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 progression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of subsequent lines of therapy shortened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the prior use of CDK4/6i	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e.g. : 	fulvestrant + alpelisib in 2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line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CDK4/6i-naïve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11months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(SOLAR-1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CDK4/6i-pretreated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50.4% progression-free at 6 months, (BYLIEVE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09187"/>
            <a:ext cx="4467120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Andre, NEJM 2019 ; </a:t>
            </a:r>
            <a:r>
              <a:rPr kumimoji="0" lang="en-US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Rugo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Lancet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517113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5"/>
            <a:ext cx="11375276" cy="5033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Extending the first line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360" y="882909"/>
            <a:ext cx="11783640" cy="4894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ER+ HER2- endocrine sensitive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AI+CDK4/6i is the current standard of care in L1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Longest PFS ever observed in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(~ 24 months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Acquired resistance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eventually appears in all patients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 progression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PFS of subsequent lines of therapy shortened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the prior use of CDK4/6i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Limited efficacy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2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line after progression on CDK4/6i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elacestrant 			3.8 months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100% CDK4/6i (+/- chemo) pre-treated, EMERALD trial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fulvestrant + abemaciclib	6 months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comers			100% CDK4/6i pre-treated,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postMONARCH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trial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fulvestrant + capivasertib	7.3 months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PIK3CA/AKT/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PTEN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73% CDK4/6i pre-treated, CAPItello-291 trial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09187"/>
            <a:ext cx="6012928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Bidard, JCO 2022 ; </a:t>
            </a:r>
            <a:r>
              <a:rPr kumimoji="0" lang="en-US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Kalinsky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ASCO 2024 ; </a:t>
            </a:r>
            <a:r>
              <a:rPr kumimoji="0" lang="en-US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</a:t>
            </a: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Turner, NEJM 2023</a:t>
            </a:r>
          </a:p>
        </p:txBody>
      </p:sp>
    </p:spTree>
    <p:extLst>
      <p:ext uri="{BB962C8B-B14F-4D97-AF65-F5344CB8AC3E}">
        <p14:creationId xmlns:p14="http://schemas.microsoft.com/office/powerpoint/2010/main" val="400603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5"/>
            <a:ext cx="11375276" cy="5033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Extending the first line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360" y="882910"/>
            <a:ext cx="10564440" cy="3109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ER+ HER2- endocrine sensitive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AI+CDK4/6i is the current standard of care in L1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Longest PFS ever observed in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(~ 24 months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Acquired resistance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eventually appears in all patients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 progression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PFS of subsequent lines of therapy shortened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the prior use of CDK4/6i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Limited efficacy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2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line after progression on CDK4/6i</a:t>
            </a:r>
          </a:p>
        </p:txBody>
      </p:sp>
      <p:sp>
        <p:nvSpPr>
          <p:cNvPr id="3" name="Flèche droite 2"/>
          <p:cNvSpPr/>
          <p:nvPr/>
        </p:nvSpPr>
        <p:spPr>
          <a:xfrm>
            <a:off x="415393" y="4423647"/>
            <a:ext cx="981832" cy="539469"/>
          </a:xfrm>
          <a:prstGeom prst="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5909" y="4473482"/>
            <a:ext cx="9586363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Extending the time on 1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line CDK4/6i is critical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Understanding acquired resistance mechanisms to CDK4/6i + AI</a:t>
            </a:r>
          </a:p>
        </p:txBody>
      </p:sp>
    </p:spTree>
    <p:extLst>
      <p:ext uri="{BB962C8B-B14F-4D97-AF65-F5344CB8AC3E}">
        <p14:creationId xmlns:p14="http://schemas.microsoft.com/office/powerpoint/2010/main" val="1619147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5"/>
            <a:ext cx="11375276" cy="5033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Extending the first line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360" y="882910"/>
            <a:ext cx="10564440" cy="3109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ER+ HER2- endocrine sensitive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AI+CDK4/6i is the current standard of care in L1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Longest PFS ever observed in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(~ 24 months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Acquired resistance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eventually appears in all patients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 progression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PFS of subsequent lines of therapy shortened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the prior use of CDK4/6i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Limited efficacy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2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line after progression on CDK4/6i</a:t>
            </a:r>
          </a:p>
        </p:txBody>
      </p:sp>
      <p:sp>
        <p:nvSpPr>
          <p:cNvPr id="3" name="Flèche droite 2"/>
          <p:cNvSpPr/>
          <p:nvPr/>
        </p:nvSpPr>
        <p:spPr>
          <a:xfrm>
            <a:off x="415393" y="4423647"/>
            <a:ext cx="981832" cy="539469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5909" y="4473482"/>
            <a:ext cx="10676091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Extending the time on 1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line CDK4/6i is critical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Understanding acquired resistance mechanisms to CDK4/6i + AI</a:t>
            </a:r>
          </a:p>
        </p:txBody>
      </p:sp>
      <p:sp>
        <p:nvSpPr>
          <p:cNvPr id="4" name="Rectangle 3"/>
          <p:cNvSpPr/>
          <p:nvPr/>
        </p:nvSpPr>
        <p:spPr>
          <a:xfrm>
            <a:off x="709715" y="5655926"/>
            <a:ext cx="11276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CDK4/6i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known resistance mechanisms are rare and not (yet) targetable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80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5"/>
            <a:ext cx="11375276" cy="5033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ESR1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mutations: a major opportunity…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not to be missed !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7210" y="3472122"/>
            <a:ext cx="5708577" cy="115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en-US" sz="1867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become detectable </a:t>
            </a:r>
            <a:r>
              <a:rPr kumimoji="0" lang="en-US" sz="1867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+ CDK4/6i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mutant clones rising in </a:t>
            </a:r>
            <a:r>
              <a:rPr kumimoji="0" lang="en-US" sz="1867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 cells may still be sensitive to CDK4/6i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4A1D2E-5F0B-4E2C-91D5-F2FA8FEDA252}"/>
              </a:ext>
            </a:extLst>
          </p:cNvPr>
          <p:cNvSpPr txBox="1"/>
          <p:nvPr/>
        </p:nvSpPr>
        <p:spPr>
          <a:xfrm>
            <a:off x="-2" y="6509187"/>
            <a:ext cx="12192001" cy="348878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adapted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Allouchery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BCR 2018; </a:t>
            </a:r>
            <a:r>
              <a:rPr kumimoji="0" lang="fr-FR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 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Turner, CCR 2020; </a:t>
            </a:r>
            <a:r>
              <a:rPr kumimoji="0" lang="fr-FR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Turner, Lancet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2020; </a:t>
            </a:r>
            <a:r>
              <a:rPr kumimoji="0" lang="fr-FR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 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Bidard, JCO 2022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9" y="960573"/>
            <a:ext cx="9729236" cy="2537284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4757853" y="3442384"/>
            <a:ext cx="6096000" cy="1265909"/>
          </a:xfrm>
          <a:prstGeom prst="roundRect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916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5"/>
            <a:ext cx="11375276" cy="5033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ESR1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mutations: a major opportunity…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not to be missed !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4A1D2E-5F0B-4E2C-91D5-F2FA8FEDA252}"/>
              </a:ext>
            </a:extLst>
          </p:cNvPr>
          <p:cNvSpPr txBox="1"/>
          <p:nvPr/>
        </p:nvSpPr>
        <p:spPr>
          <a:xfrm>
            <a:off x="-2" y="6509187"/>
            <a:ext cx="12192001" cy="348878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adapted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Allouchery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BCR 2018; </a:t>
            </a:r>
            <a:r>
              <a:rPr kumimoji="0" lang="fr-FR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 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Turner, CCR 2020; </a:t>
            </a:r>
            <a:r>
              <a:rPr kumimoji="0" lang="fr-FR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Turner, Lancet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2020; </a:t>
            </a:r>
            <a:r>
              <a:rPr kumimoji="0" lang="fr-FR" sz="1467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 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Bidard, JCO 2022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9" y="960573"/>
            <a:ext cx="9729236" cy="25372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1757" y="4324742"/>
            <a:ext cx="9389959" cy="1549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Mutant estrogen receptors are degradable by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fulvestrant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SoFEA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EFECT trials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However, fulvestrant has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relevant efficacy after disease progression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plasmaMATCH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 months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en-US" sz="1867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EMERALD</a:t>
            </a:r>
            <a:r>
              <a:rPr kumimoji="0" lang="en-US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1.9 month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mPFS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en-US" sz="1867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85803" y="3472122"/>
            <a:ext cx="5474040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en-US" sz="1867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become detectable </a:t>
            </a:r>
            <a:r>
              <a:rPr kumimoji="0" lang="en-US" sz="1867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+ CDK4/6i</a:t>
            </a:r>
          </a:p>
        </p:txBody>
      </p:sp>
    </p:spTree>
    <p:extLst>
      <p:ext uri="{BB962C8B-B14F-4D97-AF65-F5344CB8AC3E}">
        <p14:creationId xmlns:p14="http://schemas.microsoft.com/office/powerpoint/2010/main" val="2889175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3752"/>
            <a:ext cx="10358967" cy="926976"/>
          </a:xfrm>
        </p:spPr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E0B523-DC14-3BCC-7832-17E26722F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54" y="970519"/>
            <a:ext cx="11365393" cy="4799013"/>
          </a:xfrm>
        </p:spPr>
        <p:txBody>
          <a:bodyPr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1850" dirty="0"/>
              <a:t>Dr Love</a:t>
            </a:r>
            <a:r>
              <a:rPr lang="en-US" sz="1850" b="0" dirty="0"/>
              <a:t> 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is president and CEO of Research To Practice. Research To Practice receives funds in the form of educational grants to develop CME activities from the following companies: AbbVie Inc, Adaptive Biotechnologies Corporation, ADC Therapeutics, Agios Pharmaceuticals Inc, Alexion Pharmaceuticals, Amgen Inc, Array BioPharma Inc, a subsidiary of Pfizer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Arvinas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Operations Inc, Astellas, AstraZeneca Pharmaceuticals LP, Aveo Pharmaceuticals, Bayer HealthCare Pharmaceuticals,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BeiGene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Ltd,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BeyondSpring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Pharmaceuticals Inc, Black Diamond Therapeutics Inc, Blueprint Medicines, Boehringer Ingelheim Pharmaceuticals Inc, Bristol Myers Squibb, Celgene Corporation, Clovis Oncology,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Coherus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BioSciences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CTI BioPharma, a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Sobi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Company, Daiichi Sankyo Inc, Eisai Inc, Elevation Oncology Inc, EMD Serono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Epizyme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Exact Sciences Corporation,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Exelixis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Five Prime Therapeutics Inc, Foundation Medicine, G1 Therapeutics Inc, Genentech, a member of the Roche Group, Genmab US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Geron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Corporation, Gilead Sciences Inc, Grail Inc, GSK, Halozyme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Helsinn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Healthcare SA, Hologic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ImmunoGen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Incyte Corporation, Ipsen Biopharmaceuticals Inc, Janssen Biotech Inc, administered by Janssen Scientific Affairs LLC, Jazz Pharmaceuticals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Karyopharm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Therapeutics, Kite, A Gilead Company, Kronos Bio Inc, Legend Biotech, Lilly,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Loxo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Oncology Inc, a wholly owned subsidiary of Eli Lilly &amp; Company, MEI Pharma Inc, Merck,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Mersana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Mirati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 Inc, Mural Oncology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Natera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Novartis, Novartis Pharmaceuticals Corporation on behalf of Advanced Accelerator Applications,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Novocure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Oncopeptides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Pfizer Inc, Pharmacyclics LLC, an AbbVie Company, Puma Biotechnology Inc, Regeneron Pharmaceuticals Inc, R-Pharm US, Sanofi,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Seagen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Servier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Pharmaceuticals LLC,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SpringWorks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Stemline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Therapeutics Inc, Sumitomo Dainippon Pharma Oncology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Syndax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Pharmaceuticals, Taiho Oncology Inc, Takeda Pharmaceuticals USA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TerSeraTherapeutics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LLC,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Tesaro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A GSK Company, TG Therapeutics Inc, Turning Point Therapeutics Inc,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Verastem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Inc, and </a:t>
            </a:r>
            <a:r>
              <a:rPr lang="en-US" sz="185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Zymeworks</a:t>
            </a:r>
            <a:r>
              <a:rPr lang="en-US" sz="185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Inc.</a:t>
            </a:r>
            <a:endParaRPr lang="en-US" sz="185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02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4"/>
            <a:ext cx="11375276" cy="11824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PADA-1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the academic proof-of-concept trial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84291" y="1127813"/>
            <a:ext cx="11646518" cy="3570552"/>
            <a:chOff x="175640" y="1277143"/>
            <a:chExt cx="8734889" cy="267791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693D91A-5B2A-78CB-DD5D-5089E2A66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40" y="1277143"/>
              <a:ext cx="8531457" cy="267791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 rot="16200000">
              <a:off x="8443670" y="3066929"/>
              <a:ext cx="61829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13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Progr</a:t>
              </a:r>
              <a:r>
                <a:rPr kumimoji="0" lang="fr-FR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3EBAE59D-D6E6-3997-85F1-D7B39565C0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23" r="12282"/>
          <a:stretch/>
        </p:blipFill>
        <p:spPr>
          <a:xfrm>
            <a:off x="8768080" y="5876269"/>
            <a:ext cx="2985109" cy="71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6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4"/>
            <a:ext cx="11375276" cy="11824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PADA-1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the academic proof-of-concept trial</a:t>
            </a: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84291" y="1127813"/>
            <a:ext cx="11646518" cy="3570552"/>
            <a:chOff x="175640" y="1277143"/>
            <a:chExt cx="8734889" cy="267791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693D91A-5B2A-78CB-DD5D-5089E2A66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40" y="1277143"/>
              <a:ext cx="8531457" cy="267791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 rot="16200000">
              <a:off x="8443670" y="3066929"/>
              <a:ext cx="61829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13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Progr</a:t>
              </a:r>
              <a:r>
                <a:rPr kumimoji="0" lang="fr-FR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344842" y="4925531"/>
            <a:ext cx="6921079" cy="115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Delaying disease progression on CDK4/6i ?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 use of SERD as a targeted therapy against </a:t>
            </a: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en-US" sz="1867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Feasibility / acceptance ?</a:t>
            </a:r>
          </a:p>
        </p:txBody>
      </p:sp>
    </p:spTree>
    <p:extLst>
      <p:ext uri="{BB962C8B-B14F-4D97-AF65-F5344CB8AC3E}">
        <p14:creationId xmlns:p14="http://schemas.microsoft.com/office/powerpoint/2010/main" val="23549332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59B975-84E6-61EC-39F2-E6136DC6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3750" y="217035"/>
            <a:ext cx="9719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7CE139-F7E2-B96C-18ED-CEFC63FFF14B}"/>
              </a:ext>
            </a:extLst>
          </p:cNvPr>
          <p:cNvSpPr txBox="1"/>
          <p:nvPr/>
        </p:nvSpPr>
        <p:spPr>
          <a:xfrm>
            <a:off x="6833356" y="2568663"/>
            <a:ext cx="5280272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FUL+PAL mPFS: 12.8 months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95%CI [9.3;14.7]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AI+PAL mPFS: 5.8 months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95%CI [3.9;7.5]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PFS HR= 0.54 [0.38;0.75]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93D5321-F504-6265-C4AE-503DF3A79A4A}"/>
              </a:ext>
            </a:extLst>
          </p:cNvPr>
          <p:cNvSpPr txBox="1"/>
          <p:nvPr/>
        </p:nvSpPr>
        <p:spPr>
          <a:xfrm>
            <a:off x="303749" y="2106603"/>
            <a:ext cx="108366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cut-off: June 21, 2022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 FU from randomization: 28.2 months; N= 152 PFS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(89%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maturity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D83E96-C18F-8C96-71C0-548BA4F5D452}"/>
              </a:ext>
            </a:extLst>
          </p:cNvPr>
          <p:cNvSpPr/>
          <p:nvPr/>
        </p:nvSpPr>
        <p:spPr>
          <a:xfrm>
            <a:off x="303750" y="993281"/>
            <a:ext cx="3584671" cy="961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 1,017 pts enrolled in step #1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 283 pts with a rising </a:t>
            </a: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bESR1</a:t>
            </a:r>
            <a:r>
              <a:rPr kumimoji="0" lang="fr-FR" sz="1400" b="1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mut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while the study was ongoing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BA0110-E874-3E68-D60E-B3AED3ABFE8D}"/>
              </a:ext>
            </a:extLst>
          </p:cNvPr>
          <p:cNvSpPr/>
          <p:nvPr/>
        </p:nvSpPr>
        <p:spPr>
          <a:xfrm>
            <a:off x="656833" y="1993641"/>
            <a:ext cx="284984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5DEAF7-4D30-6902-A5FB-ABA8D80CE057}"/>
              </a:ext>
            </a:extLst>
          </p:cNvPr>
          <p:cNvSpPr/>
          <p:nvPr/>
        </p:nvSpPr>
        <p:spPr>
          <a:xfrm>
            <a:off x="656832" y="2881941"/>
            <a:ext cx="2849849" cy="281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2EF5237-E7B2-C6B5-DC8E-4D4628B6D8ED}"/>
              </a:ext>
            </a:extLst>
          </p:cNvPr>
          <p:cNvSpPr txBox="1"/>
          <p:nvPr/>
        </p:nvSpPr>
        <p:spPr>
          <a:xfrm>
            <a:off x="7191918" y="5734617"/>
            <a:ext cx="3740241" cy="5438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Optional cross-over (N=49 patients)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mPFS: 3.5 months, 95%CI [2.4;5.4]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4553541C-2AA6-8615-401E-4345E54B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71" y="2841445"/>
            <a:ext cx="6207543" cy="32656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4C336D2-5252-C1B7-0CDE-5BA57247FCE2}"/>
              </a:ext>
            </a:extLst>
          </p:cNvPr>
          <p:cNvSpPr txBox="1"/>
          <p:nvPr/>
        </p:nvSpPr>
        <p:spPr>
          <a:xfrm>
            <a:off x="4304421" y="987158"/>
            <a:ext cx="30462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 172 pts randomized</a:t>
            </a:r>
          </a:p>
          <a:p>
            <a:pPr marL="143996" marR="0" lvl="0" indent="-143996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 88 pts allocated to FUL+PAL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43996" marR="0" lvl="0" indent="-143996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N= 84 pts allocated to AI+PAL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C78E36-C2D3-7749-0F7E-4EC6D987C164}"/>
              </a:ext>
            </a:extLst>
          </p:cNvPr>
          <p:cNvSpPr txBox="1"/>
          <p:nvPr/>
        </p:nvSpPr>
        <p:spPr>
          <a:xfrm>
            <a:off x="1516733" y="2533667"/>
            <a:ext cx="499875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Progression-Free Survival,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randomization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" y="6529706"/>
            <a:ext cx="668182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ASCO 2023;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Bidard, Lancet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8341010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59B975-84E6-61EC-39F2-E6136DC6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3750" y="217035"/>
            <a:ext cx="10012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results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secondary endpoint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93D5321-F504-6265-C4AE-503DF3A79A4A}"/>
              </a:ext>
            </a:extLst>
          </p:cNvPr>
          <p:cNvSpPr txBox="1"/>
          <p:nvPr/>
        </p:nvSpPr>
        <p:spPr>
          <a:xfrm>
            <a:off x="515844" y="5921189"/>
            <a:ext cx="6088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PFS2: time from randomization to 2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progression or death in both arms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5DEAF7-4D30-6902-A5FB-ABA8D80CE057}"/>
              </a:ext>
            </a:extLst>
          </p:cNvPr>
          <p:cNvSpPr/>
          <p:nvPr/>
        </p:nvSpPr>
        <p:spPr>
          <a:xfrm>
            <a:off x="656832" y="2881941"/>
            <a:ext cx="2849849" cy="281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49C16B-4189-FA75-F79F-82AF5025E833}"/>
              </a:ext>
            </a:extLst>
          </p:cNvPr>
          <p:cNvSpPr txBox="1"/>
          <p:nvPr/>
        </p:nvSpPr>
        <p:spPr>
          <a:xfrm>
            <a:off x="303749" y="1046024"/>
            <a:ext cx="73077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cut-off: June 21, 2022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N= 93 PFS2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(54%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maturity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36C4B7-1D3A-5CA1-034B-35B19CAFAA6D}"/>
              </a:ext>
            </a:extLst>
          </p:cNvPr>
          <p:cNvSpPr txBox="1"/>
          <p:nvPr/>
        </p:nvSpPr>
        <p:spPr>
          <a:xfrm>
            <a:off x="1458263" y="1692411"/>
            <a:ext cx="499875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Progression-Free Survival 2, </a:t>
            </a:r>
            <a:r>
              <a:rPr kumimoji="0" lang="fr-F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randomization</a:t>
            </a:r>
            <a:endParaRPr kumimoji="0" lang="fr-FR" sz="1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03749" y="2138663"/>
            <a:ext cx="6654696" cy="3600455"/>
            <a:chOff x="303749" y="2011066"/>
            <a:chExt cx="6654696" cy="360045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55068FF-E5F2-24E3-2911-F13912946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749" y="2011066"/>
              <a:ext cx="6654696" cy="3600455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3384FC1-7DFF-B02E-7646-D7C999B5714F}"/>
                </a:ext>
              </a:extLst>
            </p:cNvPr>
            <p:cNvSpPr txBox="1"/>
            <p:nvPr/>
          </p:nvSpPr>
          <p:spPr>
            <a:xfrm>
              <a:off x="4113640" y="4293269"/>
              <a:ext cx="1063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Δ</a:t>
              </a: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mPFS2= 15.4m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D142E33D-00FB-C6E4-C142-51E051010D08}"/>
                </a:ext>
              </a:extLst>
            </p:cNvPr>
            <p:cNvCxnSpPr>
              <a:cxnSpLocks/>
            </p:cNvCxnSpPr>
            <p:nvPr/>
          </p:nvCxnSpPr>
          <p:spPr>
            <a:xfrm>
              <a:off x="3417058" y="4505625"/>
              <a:ext cx="2678942" cy="0"/>
            </a:xfrm>
            <a:prstGeom prst="straightConnector1">
              <a:avLst/>
            </a:prstGeom>
            <a:ln w="3175">
              <a:solidFill>
                <a:srgbClr val="00B0F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E77CE139-F7E2-B96C-18ED-CEFC63FFF14B}"/>
              </a:ext>
            </a:extLst>
          </p:cNvPr>
          <p:cNvSpPr txBox="1"/>
          <p:nvPr/>
        </p:nvSpPr>
        <p:spPr>
          <a:xfrm>
            <a:off x="6819678" y="1665813"/>
            <a:ext cx="4932057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FUL+PAL mPFS2: 29.4 months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95%CI [21.9;NR]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AI+PAL mPFS2: 14.0 months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95%CI [11.0;18.6]</a:t>
            </a:r>
          </a:p>
          <a:p>
            <a:pPr marL="0" marR="0" lvl="0" indent="0" algn="just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PFS2 HR= 0.37 [0.24;0.56]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" y="6529706"/>
            <a:ext cx="668182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Updated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ASCO 2023;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Bidard, Lancet </a:t>
            </a:r>
            <a:r>
              <a:rPr kumimoji="0" lang="fr-FR" sz="13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6730911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/>
          <a:srcRect t="6253"/>
          <a:stretch/>
        </p:blipFill>
        <p:spPr>
          <a:xfrm>
            <a:off x="168877" y="1280160"/>
            <a:ext cx="11921523" cy="497554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03749" y="217035"/>
            <a:ext cx="11502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PADA-1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Safety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most frequent grade 3-4 AEs in step #2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7E391-75D5-5185-FA3D-3EB9FF65F9D8}"/>
              </a:ext>
            </a:extLst>
          </p:cNvPr>
          <p:cNvSpPr txBox="1"/>
          <p:nvPr/>
        </p:nvSpPr>
        <p:spPr>
          <a:xfrm>
            <a:off x="812494" y="4346677"/>
            <a:ext cx="132477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Venous or arterial thromboembolism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C6173-72C5-4912-8DA0-11CB8A7C3E05}"/>
              </a:ext>
            </a:extLst>
          </p:cNvPr>
          <p:cNvSpPr txBox="1"/>
          <p:nvPr/>
        </p:nvSpPr>
        <p:spPr>
          <a:xfrm>
            <a:off x="257013" y="5933106"/>
            <a:ext cx="2712904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A6A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AE=adverse event; AI=aromatase inhibitor.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5725B-80A6-1CE1-0891-03265ABEBD5C}"/>
              </a:ext>
            </a:extLst>
          </p:cNvPr>
          <p:cNvSpPr txBox="1"/>
          <p:nvPr/>
        </p:nvSpPr>
        <p:spPr>
          <a:xfrm>
            <a:off x="943791" y="5818725"/>
            <a:ext cx="197256" cy="11951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A6A6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AEs</a:t>
            </a:r>
          </a:p>
        </p:txBody>
      </p:sp>
    </p:spTree>
    <p:extLst>
      <p:ext uri="{BB962C8B-B14F-4D97-AF65-F5344CB8AC3E}">
        <p14:creationId xmlns:p14="http://schemas.microsoft.com/office/powerpoint/2010/main" val="4099794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EE2B1-F07D-8998-2290-22109AB02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F115C-0C16-B2D7-D9EE-A4AE39FF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77846"/>
            <a:ext cx="10363200" cy="702307"/>
          </a:xfrm>
        </p:spPr>
        <p:txBody>
          <a:bodyPr/>
          <a:lstStyle/>
          <a:p>
            <a:r>
              <a:rPr lang="en-US" sz="4800" dirty="0"/>
              <a:t>Questions?</a:t>
            </a:r>
            <a:endParaRPr lang="en-US" sz="4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8411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4B81-4786-8C57-CC65-3B2E839ED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91EBC-7DD6-90D4-1E4B-745287C5E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5894565"/>
            <a:ext cx="11335068" cy="903401"/>
          </a:xfrm>
        </p:spPr>
        <p:txBody>
          <a:bodyPr/>
          <a:lstStyle/>
          <a:p>
            <a:r>
              <a:rPr lang="en-GB" dirty="0"/>
              <a:t>*B</a:t>
            </a:r>
            <a:r>
              <a:rPr lang="en-GB" dirty="0">
                <a:solidFill>
                  <a:srgbClr val="404041"/>
                </a:solidFill>
                <a:latin typeface="Arial"/>
                <a:cs typeface="Arial" charset="0"/>
              </a:rPr>
              <a:t>y investigator assessment; </a:t>
            </a:r>
            <a:r>
              <a:rPr lang="en-GB" baseline="30000" dirty="0">
                <a:solidFill>
                  <a:srgbClr val="404041"/>
                </a:solidFill>
                <a:latin typeface="Arial"/>
                <a:cs typeface="Arial" charset="0"/>
              </a:rPr>
              <a:t>†</a:t>
            </a:r>
            <a:r>
              <a:rPr lang="en-GB" dirty="0">
                <a:solidFill>
                  <a:srgbClr val="404041"/>
                </a:solidFill>
                <a:latin typeface="Arial"/>
                <a:cs typeface="Arial" charset="0"/>
              </a:rPr>
              <a:t>Inclusion criteria for Step 2 include evaluable disease as per RECIST v1.1.</a:t>
            </a:r>
            <a:r>
              <a:rPr lang="en-GB" baseline="30000" dirty="0">
                <a:solidFill>
                  <a:srgbClr val="404041"/>
                </a:solidFill>
                <a:latin typeface="Arial"/>
                <a:cs typeface="Arial" charset="0"/>
              </a:rPr>
              <a:t>2</a:t>
            </a:r>
            <a:r>
              <a:rPr lang="en-GB" dirty="0">
                <a:solidFill>
                  <a:srgbClr val="404041"/>
                </a:solidFill>
                <a:latin typeface="Arial"/>
                <a:cs typeface="Arial" charset="0"/>
              </a:rPr>
              <a:t> </a:t>
            </a:r>
            <a:br>
              <a:rPr lang="en-GB" dirty="0">
                <a:highlight>
                  <a:srgbClr val="00FFFF"/>
                </a:highlight>
              </a:rPr>
            </a:br>
            <a:r>
              <a:rPr lang="en-GB" dirty="0"/>
              <a:t>1L=first-line; AI=aromatase inhibitor; </a:t>
            </a:r>
            <a:r>
              <a:rPr lang="en-GB" dirty="0">
                <a:solidFill>
                  <a:srgbClr val="404041"/>
                </a:solidFill>
                <a:latin typeface="Arial"/>
              </a:rPr>
              <a:t>CBR</a:t>
            </a:r>
            <a:r>
              <a:rPr lang="en-GB" baseline="-25000" dirty="0">
                <a:solidFill>
                  <a:srgbClr val="404041"/>
                </a:solidFill>
                <a:latin typeface="Arial"/>
              </a:rPr>
              <a:t>24</a:t>
            </a:r>
            <a:r>
              <a:rPr lang="en-GB" dirty="0">
                <a:solidFill>
                  <a:srgbClr val="404041"/>
                </a:solidFill>
                <a:latin typeface="Arial"/>
              </a:rPr>
              <a:t>=clinical benefit rate at 24 weeks;</a:t>
            </a:r>
            <a:r>
              <a:rPr lang="en-GB" baseline="-25000" dirty="0">
                <a:solidFill>
                  <a:srgbClr val="404041"/>
                </a:solidFill>
                <a:latin typeface="Arial"/>
              </a:rPr>
              <a:t> </a:t>
            </a:r>
            <a:r>
              <a:rPr lang="en-GB" dirty="0"/>
              <a:t>CDK4/6i=cyclin-dependent kinase 4/6 inhibitor; </a:t>
            </a:r>
            <a:r>
              <a:rPr lang="en-GB" dirty="0" err="1"/>
              <a:t>ChT</a:t>
            </a:r>
            <a:r>
              <a:rPr lang="en-GB" dirty="0"/>
              <a:t>=chemotherapy; CI=confidence interval; </a:t>
            </a:r>
            <a:r>
              <a:rPr lang="en-GB" dirty="0" err="1"/>
              <a:t>ctDNA</a:t>
            </a:r>
            <a:r>
              <a:rPr lang="en-GB" dirty="0"/>
              <a:t>=circulating tumour DNA; </a:t>
            </a:r>
            <a:r>
              <a:rPr lang="en-GB" i="1" dirty="0"/>
              <a:t>ESR1</a:t>
            </a:r>
            <a:r>
              <a:rPr lang="en-GB" dirty="0"/>
              <a:t>m=oestrogen receptor alpha mutation; ET=endocrine therapy; HER2=human epidermal growth factor receptor 2; HR=hormone receptor; LHRH=luteinising hormone-releasing hormone; </a:t>
            </a:r>
            <a:r>
              <a:rPr lang="en-GB" dirty="0" err="1"/>
              <a:t>mBC</a:t>
            </a:r>
            <a:r>
              <a:rPr lang="en-GB" dirty="0"/>
              <a:t>=metastatic breast cancer; </a:t>
            </a:r>
            <a:r>
              <a:rPr lang="en-GB" dirty="0" err="1"/>
              <a:t>ngSERD</a:t>
            </a:r>
            <a:r>
              <a:rPr lang="en-GB" dirty="0"/>
              <a:t>=next-generation selective oestrogen receptor degrader; ORR=objective response rate; OS=overall survival; PD=disease progression; PFS=progression-free survival; PRO=patient reported outcome; QD=once daily; R=randomisation; RECIST=response evaluation criteria in solid </a:t>
            </a:r>
            <a:r>
              <a:rPr lang="en-GB" dirty="0" err="1"/>
              <a:t>tumors</a:t>
            </a:r>
            <a:r>
              <a:rPr lang="en-GB" dirty="0"/>
              <a:t>; </a:t>
            </a:r>
            <a:br>
              <a:rPr lang="en-GB" dirty="0"/>
            </a:br>
            <a:r>
              <a:rPr lang="en-GB" dirty="0" err="1"/>
              <a:t>SoC</a:t>
            </a:r>
            <a:r>
              <a:rPr lang="en-GB" dirty="0"/>
              <a:t>=standard of care; TTD=time to deterioration.</a:t>
            </a:r>
          </a:p>
          <a:p>
            <a:r>
              <a:rPr lang="en-GB" b="0" i="0" dirty="0">
                <a:solidFill>
                  <a:srgbClr val="1B1B1B"/>
                </a:solidFill>
                <a:effectLst/>
              </a:rPr>
              <a:t>1. NIH. SERENA-6</a:t>
            </a:r>
            <a:r>
              <a:rPr lang="en-GB" dirty="0"/>
              <a:t>. Available at: </a:t>
            </a:r>
            <a:r>
              <a:rPr lang="en-GB" dirty="0">
                <a:hlinkClick r:id="rId3"/>
              </a:rPr>
              <a:t>https://www.clinicaltrials.gov/study/NCT04964934</a:t>
            </a:r>
            <a:r>
              <a:rPr lang="en-GB" dirty="0"/>
              <a:t> (Accessed September 2024); 2. Bidard F-C, et al. </a:t>
            </a:r>
            <a:r>
              <a:rPr lang="en-US" dirty="0"/>
              <a:t>Presented at SABCS Annual Meeting 2021, December 7–10. San Antonio, </a:t>
            </a:r>
            <a:r>
              <a:rPr lang="en-US" dirty="0" err="1"/>
              <a:t>Tx</a:t>
            </a:r>
            <a:r>
              <a:rPr lang="en-US" dirty="0"/>
              <a:t>. Abstract #</a:t>
            </a:r>
            <a:r>
              <a:rPr lang="en-GB" dirty="0"/>
              <a:t>OT2-11-05.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39102-FB8B-B935-E5D5-F55B2E5D96EA}"/>
              </a:ext>
            </a:extLst>
          </p:cNvPr>
          <p:cNvSpPr txBox="1"/>
          <p:nvPr/>
        </p:nvSpPr>
        <p:spPr>
          <a:xfrm>
            <a:off x="9160189" y="3298893"/>
            <a:ext cx="2894417" cy="17156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PFS*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secondary endpoints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PFS2, ORR, CBR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OS, PROs (TTD), time to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65C65A-648F-DD84-577E-34EEF84452A6}"/>
              </a:ext>
            </a:extLst>
          </p:cNvPr>
          <p:cNvSpPr/>
          <p:nvPr/>
        </p:nvSpPr>
        <p:spPr bwMode="auto">
          <a:xfrm>
            <a:off x="5011658" y="3644372"/>
            <a:ext cx="3654009" cy="5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Switch to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camizestrant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(75 mg QD) 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maintain same CDK4/6i + placebo for AI</a:t>
            </a:r>
          </a:p>
        </p:txBody>
      </p:sp>
      <p:sp>
        <p:nvSpPr>
          <p:cNvPr id="11" name="Rectangle: Rounded Corners 36">
            <a:extLst>
              <a:ext uri="{FF2B5EF4-FFF2-40B4-BE49-F238E27FC236}">
                <a16:creationId xmlns:a16="http://schemas.microsoft.com/office/drawing/2014/main" id="{2A78B202-557E-062E-B58C-F968397D3977}"/>
              </a:ext>
            </a:extLst>
          </p:cNvPr>
          <p:cNvSpPr/>
          <p:nvPr/>
        </p:nvSpPr>
        <p:spPr>
          <a:xfrm>
            <a:off x="2966681" y="1305857"/>
            <a:ext cx="5223367" cy="1808969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DC987-0ECF-B5C1-F5E5-D922E8759D4E}"/>
              </a:ext>
            </a:extLst>
          </p:cNvPr>
          <p:cNvSpPr txBox="1"/>
          <p:nvPr/>
        </p:nvSpPr>
        <p:spPr>
          <a:xfrm>
            <a:off x="3213723" y="1305857"/>
            <a:ext cx="4642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1: 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detection 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50">
            <a:extLst>
              <a:ext uri="{FF2B5EF4-FFF2-40B4-BE49-F238E27FC236}">
                <a16:creationId xmlns:a16="http://schemas.microsoft.com/office/drawing/2014/main" id="{DDA819CC-7EA7-E909-1764-011DB37C0B59}"/>
              </a:ext>
            </a:extLst>
          </p:cNvPr>
          <p:cNvSpPr/>
          <p:nvPr/>
        </p:nvSpPr>
        <p:spPr>
          <a:xfrm>
            <a:off x="4168696" y="3266162"/>
            <a:ext cx="4747491" cy="1880997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97CEE6-7DBF-78E8-5443-84578D33C91E}"/>
              </a:ext>
            </a:extLst>
          </p:cNvPr>
          <p:cNvSpPr txBox="1"/>
          <p:nvPr/>
        </p:nvSpPr>
        <p:spPr>
          <a:xfrm>
            <a:off x="4650473" y="3298893"/>
            <a:ext cx="46200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2: Randomised treatment (N=300)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B40FCF2D-FC20-5713-FE61-F3B1EE9C4675}"/>
              </a:ext>
            </a:extLst>
          </p:cNvPr>
          <p:cNvSpPr/>
          <p:nvPr/>
        </p:nvSpPr>
        <p:spPr bwMode="auto">
          <a:xfrm>
            <a:off x="3178898" y="1684955"/>
            <a:ext cx="4743871" cy="42196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Continue 1L treatment with AI (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anastrozole or letrozole)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CDK4/6i (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palbociclib,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abemaciclib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or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ribociclib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)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± LHRH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 </a:t>
            </a: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E3970DDD-08F2-A043-2ABB-63ADA2EDC121}"/>
              </a:ext>
            </a:extLst>
          </p:cNvPr>
          <p:cNvSpPr/>
          <p:nvPr/>
        </p:nvSpPr>
        <p:spPr bwMode="auto">
          <a:xfrm>
            <a:off x="3178898" y="2148804"/>
            <a:ext cx="4743871" cy="504373"/>
          </a:xfrm>
          <a:prstGeom prst="roundRect">
            <a:avLst>
              <a:gd name="adj" fmla="val 6330"/>
            </a:avLst>
          </a:prstGeom>
          <a:solidFill>
            <a:srgbClr val="C7C2BA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36000" rIns="36000" bIns="36000" anchor="ctr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ESR1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screening in plasma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ctDNA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(every 2–3 treatment cycles) and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tumour imaging as per SoC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A79187-AE4D-C732-87B6-05BB203B7504}"/>
              </a:ext>
            </a:extLst>
          </p:cNvPr>
          <p:cNvSpPr txBox="1"/>
          <p:nvPr/>
        </p:nvSpPr>
        <p:spPr>
          <a:xfrm>
            <a:off x="5355333" y="2685565"/>
            <a:ext cx="2203103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negative tumour </a:t>
            </a:r>
            <a:b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no evidence of PD</a:t>
            </a:r>
          </a:p>
        </p:txBody>
      </p:sp>
      <p:cxnSp>
        <p:nvCxnSpPr>
          <p:cNvPr id="22" name="Connector: Elbow 101">
            <a:extLst>
              <a:ext uri="{FF2B5EF4-FFF2-40B4-BE49-F238E27FC236}">
                <a16:creationId xmlns:a16="http://schemas.microsoft.com/office/drawing/2014/main" id="{7F19DD3C-2923-D906-6625-51821A2A3C96}"/>
              </a:ext>
            </a:extLst>
          </p:cNvPr>
          <p:cNvCxnSpPr>
            <a:cxnSpLocks/>
          </p:cNvCxnSpPr>
          <p:nvPr/>
        </p:nvCxnSpPr>
        <p:spPr>
          <a:xfrm flipV="1">
            <a:off x="7547085" y="2667165"/>
            <a:ext cx="247463" cy="216000"/>
          </a:xfrm>
          <a:prstGeom prst="bentConnector3">
            <a:avLst>
              <a:gd name="adj1" fmla="val 100038"/>
            </a:avLst>
          </a:prstGeom>
          <a:ln w="25400">
            <a:solidFill>
              <a:srgbClr val="00B0F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103">
            <a:extLst>
              <a:ext uri="{FF2B5EF4-FFF2-40B4-BE49-F238E27FC236}">
                <a16:creationId xmlns:a16="http://schemas.microsoft.com/office/drawing/2014/main" id="{D1917207-645F-CCC4-F1F7-8973DCC69B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08520" y="2649165"/>
            <a:ext cx="216000" cy="252000"/>
          </a:xfrm>
          <a:prstGeom prst="bentConnector2">
            <a:avLst/>
          </a:prstGeom>
          <a:ln w="25400">
            <a:solidFill>
              <a:srgbClr val="00B0F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830A4D-2936-5905-E816-0758B9F9360F}"/>
              </a:ext>
            </a:extLst>
          </p:cNvPr>
          <p:cNvGrpSpPr/>
          <p:nvPr/>
        </p:nvGrpSpPr>
        <p:grpSpPr>
          <a:xfrm>
            <a:off x="4650476" y="3914374"/>
            <a:ext cx="361187" cy="838583"/>
            <a:chOff x="4569874" y="5032988"/>
            <a:chExt cx="601215" cy="1151951"/>
          </a:xfrm>
        </p:grpSpPr>
        <p:cxnSp>
          <p:nvCxnSpPr>
            <p:cNvPr id="27" name="Connector: Elbow 88">
              <a:extLst>
                <a:ext uri="{FF2B5EF4-FFF2-40B4-BE49-F238E27FC236}">
                  <a16:creationId xmlns:a16="http://schemas.microsoft.com/office/drawing/2014/main" id="{C57FB1A3-A18D-015F-2E7A-046FB9BEFBB0}"/>
                </a:ext>
              </a:extLst>
            </p:cNvPr>
            <p:cNvCxnSpPr>
              <a:cxnSpLocks/>
              <a:stCxn id="9" idx="6"/>
              <a:endCxn id="5" idx="1"/>
            </p:cNvCxnSpPr>
            <p:nvPr/>
          </p:nvCxnSpPr>
          <p:spPr>
            <a:xfrm flipV="1">
              <a:off x="4569874" y="5032988"/>
              <a:ext cx="601212" cy="57987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89">
              <a:extLst>
                <a:ext uri="{FF2B5EF4-FFF2-40B4-BE49-F238E27FC236}">
                  <a16:creationId xmlns:a16="http://schemas.microsoft.com/office/drawing/2014/main" id="{AE841E2E-8A92-F254-72F6-A677F690E91B}"/>
                </a:ext>
              </a:extLst>
            </p:cNvPr>
            <p:cNvCxnSpPr>
              <a:cxnSpLocks/>
              <a:stCxn id="9" idx="6"/>
              <a:endCxn id="6" idx="1"/>
            </p:cNvCxnSpPr>
            <p:nvPr/>
          </p:nvCxnSpPr>
          <p:spPr>
            <a:xfrm>
              <a:off x="4569877" y="5612865"/>
              <a:ext cx="601212" cy="57207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Arrow: Down 32">
            <a:extLst>
              <a:ext uri="{FF2B5EF4-FFF2-40B4-BE49-F238E27FC236}">
                <a16:creationId xmlns:a16="http://schemas.microsoft.com/office/drawing/2014/main" id="{5A3DEAAC-2D90-E309-7811-8BDCD78E3A20}"/>
              </a:ext>
            </a:extLst>
          </p:cNvPr>
          <p:cNvSpPr/>
          <p:nvPr/>
        </p:nvSpPr>
        <p:spPr>
          <a:xfrm>
            <a:off x="3741242" y="2695126"/>
            <a:ext cx="1435335" cy="1400301"/>
          </a:xfrm>
          <a:prstGeom prst="downArrow">
            <a:avLst>
              <a:gd name="adj1" fmla="val 68018"/>
              <a:gd name="adj2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D7B44C-A62C-0DD1-A969-D5A0FE72426E}"/>
              </a:ext>
            </a:extLst>
          </p:cNvPr>
          <p:cNvSpPr txBox="1"/>
          <p:nvPr/>
        </p:nvSpPr>
        <p:spPr>
          <a:xfrm>
            <a:off x="3964462" y="2815220"/>
            <a:ext cx="10471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positive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ctDNA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detected and no evidence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PD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†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FFFF"/>
                </a:highlight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376985-3242-AA39-A740-B6BA3E92C460}"/>
              </a:ext>
            </a:extLst>
          </p:cNvPr>
          <p:cNvSpPr txBox="1"/>
          <p:nvPr/>
        </p:nvSpPr>
        <p:spPr>
          <a:xfrm>
            <a:off x="8665668" y="1471676"/>
            <a:ext cx="3370035" cy="95410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lIns="61200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SERENA-6 is the only Phase III study assessing an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ngSERD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combination with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three approved CDK4/6i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286091D-8C28-F0C6-9316-7BB393ED5713}"/>
              </a:ext>
            </a:extLst>
          </p:cNvPr>
          <p:cNvSpPr/>
          <p:nvPr/>
        </p:nvSpPr>
        <p:spPr bwMode="auto">
          <a:xfrm>
            <a:off x="290613" y="1684955"/>
            <a:ext cx="2374033" cy="3041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180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996" marR="0" lvl="0" indent="-179996" algn="l" defTabSz="9138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HR-positive,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HER2-negative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locally advanced (inoperable) or mBC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1,2 </a:t>
            </a:r>
          </a:p>
          <a:p>
            <a:pPr marL="179996" marR="0" lvl="0" indent="-179996" algn="l" defTabSz="9138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Currently receiving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anastrozole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letrozole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 +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CDK4/6i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palbociclib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abemaciclib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ribociclib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 ± LHRH as 1L treatment for ≥6 months with no evidence of PD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1,2*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BEBE1D-A4E5-AD9C-309B-43B955169091}"/>
              </a:ext>
            </a:extLst>
          </p:cNvPr>
          <p:cNvCxnSpPr>
            <a:cxnSpLocks/>
          </p:cNvCxnSpPr>
          <p:nvPr/>
        </p:nvCxnSpPr>
        <p:spPr>
          <a:xfrm>
            <a:off x="2679724" y="1951544"/>
            <a:ext cx="504000" cy="0"/>
          </a:xfrm>
          <a:prstGeom prst="line">
            <a:avLst/>
          </a:prstGeom>
          <a:ln w="25400">
            <a:solidFill>
              <a:srgbClr val="00B0F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4"/>
            <a:ext cx="11856213" cy="61769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SERENA-6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the global trial with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camizestrant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(oral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ngSERD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DFA18A6-76C5-23F1-6A42-D5DAA2761832}"/>
              </a:ext>
            </a:extLst>
          </p:cNvPr>
          <p:cNvSpPr/>
          <p:nvPr/>
        </p:nvSpPr>
        <p:spPr bwMode="auto">
          <a:xfrm>
            <a:off x="5011659" y="4482956"/>
            <a:ext cx="3654008" cy="54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Continue on AI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maintain same CDK4/6i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placebo for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camizestrant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A205EC-258A-9048-6428-E5B8150C5997}"/>
              </a:ext>
            </a:extLst>
          </p:cNvPr>
          <p:cNvSpPr/>
          <p:nvPr/>
        </p:nvSpPr>
        <p:spPr>
          <a:xfrm>
            <a:off x="4261793" y="4135686"/>
            <a:ext cx="388680" cy="40163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</p:txBody>
      </p:sp>
      <p:pic>
        <p:nvPicPr>
          <p:cNvPr id="25" name="Graphic 24" descr="Information with solid fill">
            <a:extLst>
              <a:ext uri="{FF2B5EF4-FFF2-40B4-BE49-F238E27FC236}">
                <a16:creationId xmlns:a16="http://schemas.microsoft.com/office/drawing/2014/main" id="{D10C8346-50D9-8579-3DDB-E992A97E4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0078" y="1637391"/>
            <a:ext cx="400111" cy="400111"/>
          </a:xfrm>
          <a:prstGeom prst="rect">
            <a:avLst/>
          </a:prstGeom>
          <a:solidFill>
            <a:srgbClr val="FF6600"/>
          </a:solidFill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id="{10E6D8E2-422C-D97A-43D2-EECF829D3C32}"/>
              </a:ext>
            </a:extLst>
          </p:cNvPr>
          <p:cNvSpPr txBox="1"/>
          <p:nvPr/>
        </p:nvSpPr>
        <p:spPr>
          <a:xfrm>
            <a:off x="4216359" y="4529671"/>
            <a:ext cx="479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1:1</a:t>
            </a:r>
          </a:p>
        </p:txBody>
      </p:sp>
    </p:spTree>
    <p:extLst>
      <p:ext uri="{BB962C8B-B14F-4D97-AF65-F5344CB8AC3E}">
        <p14:creationId xmlns:p14="http://schemas.microsoft.com/office/powerpoint/2010/main" val="2473335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4B81-4786-8C57-CC65-3B2E839ED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91EBC-7DD6-90D4-1E4B-745287C5E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5894565"/>
            <a:ext cx="11335068" cy="903401"/>
          </a:xfrm>
        </p:spPr>
        <p:txBody>
          <a:bodyPr/>
          <a:lstStyle/>
          <a:p>
            <a:r>
              <a:rPr lang="en-GB" dirty="0"/>
              <a:t>*B</a:t>
            </a:r>
            <a:r>
              <a:rPr lang="en-GB" dirty="0">
                <a:solidFill>
                  <a:srgbClr val="404041"/>
                </a:solidFill>
                <a:latin typeface="Arial"/>
                <a:cs typeface="Arial" charset="0"/>
              </a:rPr>
              <a:t>y investigator assessment; </a:t>
            </a:r>
            <a:r>
              <a:rPr lang="en-GB" baseline="30000" dirty="0">
                <a:solidFill>
                  <a:srgbClr val="404041"/>
                </a:solidFill>
                <a:latin typeface="Arial"/>
                <a:cs typeface="Arial" charset="0"/>
              </a:rPr>
              <a:t>†</a:t>
            </a:r>
            <a:r>
              <a:rPr lang="en-GB" dirty="0">
                <a:solidFill>
                  <a:srgbClr val="404041"/>
                </a:solidFill>
                <a:latin typeface="Arial"/>
                <a:cs typeface="Arial" charset="0"/>
              </a:rPr>
              <a:t>Inclusion criteria for Step 2 include evaluable disease as per RECIST v1.1.</a:t>
            </a:r>
            <a:r>
              <a:rPr lang="en-GB" baseline="30000" dirty="0">
                <a:solidFill>
                  <a:srgbClr val="404041"/>
                </a:solidFill>
                <a:latin typeface="Arial"/>
                <a:cs typeface="Arial" charset="0"/>
              </a:rPr>
              <a:t>2</a:t>
            </a:r>
            <a:r>
              <a:rPr lang="en-GB" dirty="0">
                <a:solidFill>
                  <a:srgbClr val="404041"/>
                </a:solidFill>
                <a:latin typeface="Arial"/>
                <a:cs typeface="Arial" charset="0"/>
              </a:rPr>
              <a:t> </a:t>
            </a:r>
            <a:br>
              <a:rPr lang="en-GB" dirty="0">
                <a:highlight>
                  <a:srgbClr val="00FFFF"/>
                </a:highlight>
              </a:rPr>
            </a:br>
            <a:r>
              <a:rPr lang="en-GB" dirty="0"/>
              <a:t>1L=first-line; AI=aromatase inhibitor; </a:t>
            </a:r>
            <a:r>
              <a:rPr lang="en-GB" dirty="0">
                <a:solidFill>
                  <a:srgbClr val="404041"/>
                </a:solidFill>
                <a:latin typeface="Arial"/>
              </a:rPr>
              <a:t>CBR</a:t>
            </a:r>
            <a:r>
              <a:rPr lang="en-GB" baseline="-25000" dirty="0">
                <a:solidFill>
                  <a:srgbClr val="404041"/>
                </a:solidFill>
                <a:latin typeface="Arial"/>
              </a:rPr>
              <a:t>24</a:t>
            </a:r>
            <a:r>
              <a:rPr lang="en-GB" dirty="0">
                <a:solidFill>
                  <a:srgbClr val="404041"/>
                </a:solidFill>
                <a:latin typeface="Arial"/>
              </a:rPr>
              <a:t>=clinical benefit rate at 24 weeks;</a:t>
            </a:r>
            <a:r>
              <a:rPr lang="en-GB" baseline="-25000" dirty="0">
                <a:solidFill>
                  <a:srgbClr val="404041"/>
                </a:solidFill>
                <a:latin typeface="Arial"/>
              </a:rPr>
              <a:t> </a:t>
            </a:r>
            <a:r>
              <a:rPr lang="en-GB" dirty="0"/>
              <a:t>CDK4/6i=cyclin-dependent kinase 4/6 inhibitor; </a:t>
            </a:r>
            <a:r>
              <a:rPr lang="en-GB" dirty="0" err="1"/>
              <a:t>ChT</a:t>
            </a:r>
            <a:r>
              <a:rPr lang="en-GB" dirty="0"/>
              <a:t>=chemotherapy; CI=confidence interval; </a:t>
            </a:r>
            <a:r>
              <a:rPr lang="en-GB" dirty="0" err="1"/>
              <a:t>ctDNA</a:t>
            </a:r>
            <a:r>
              <a:rPr lang="en-GB" dirty="0"/>
              <a:t>=circulating tumour DNA; </a:t>
            </a:r>
            <a:r>
              <a:rPr lang="en-GB" i="1" dirty="0"/>
              <a:t>ESR1</a:t>
            </a:r>
            <a:r>
              <a:rPr lang="en-GB" dirty="0"/>
              <a:t>m=oestrogen receptor alpha mutation; ET=endocrine therapy; HER2=human epidermal growth factor receptor 2; HR=hormone receptor; LHRH=luteinising hormone-releasing hormone; </a:t>
            </a:r>
            <a:r>
              <a:rPr lang="en-GB" dirty="0" err="1"/>
              <a:t>mBC</a:t>
            </a:r>
            <a:r>
              <a:rPr lang="en-GB" dirty="0"/>
              <a:t>=metastatic breast cancer; </a:t>
            </a:r>
            <a:r>
              <a:rPr lang="en-GB" dirty="0" err="1"/>
              <a:t>ngSERD</a:t>
            </a:r>
            <a:r>
              <a:rPr lang="en-GB" dirty="0"/>
              <a:t>=next-generation selective oestrogen receptor degrader; ORR=objective response rate; OS=overall survival; PD=disease progression; PFS=progression-free survival; PRO=patient reported outcome; QD=once daily; R=randomisation; RECIST=response evaluation criteria in solid </a:t>
            </a:r>
            <a:r>
              <a:rPr lang="en-GB" dirty="0" err="1"/>
              <a:t>tumors</a:t>
            </a:r>
            <a:r>
              <a:rPr lang="en-GB" dirty="0"/>
              <a:t>; </a:t>
            </a:r>
            <a:br>
              <a:rPr lang="en-GB" dirty="0"/>
            </a:br>
            <a:r>
              <a:rPr lang="en-GB" dirty="0" err="1"/>
              <a:t>SoC</a:t>
            </a:r>
            <a:r>
              <a:rPr lang="en-GB" dirty="0"/>
              <a:t>=standard of care; TTD=time to deterioration.</a:t>
            </a:r>
          </a:p>
          <a:p>
            <a:r>
              <a:rPr lang="en-GB" b="0" i="0" dirty="0">
                <a:solidFill>
                  <a:srgbClr val="1B1B1B"/>
                </a:solidFill>
                <a:effectLst/>
              </a:rPr>
              <a:t>1. NIH. SERENA-6</a:t>
            </a:r>
            <a:r>
              <a:rPr lang="en-GB" dirty="0"/>
              <a:t>. Available at: </a:t>
            </a:r>
            <a:r>
              <a:rPr lang="en-GB" dirty="0">
                <a:hlinkClick r:id="rId3"/>
              </a:rPr>
              <a:t>https://www.clinicaltrials.gov/study/NCT04964934</a:t>
            </a:r>
            <a:r>
              <a:rPr lang="en-GB" dirty="0"/>
              <a:t> (Accessed September 2024); 2. Bidard F-C, et al. </a:t>
            </a:r>
            <a:r>
              <a:rPr lang="en-US" dirty="0"/>
              <a:t>Presented at SABCS Annual Meeting 2021, December 7–10. San Antonio, </a:t>
            </a:r>
            <a:r>
              <a:rPr lang="en-US" dirty="0" err="1"/>
              <a:t>Tx</a:t>
            </a:r>
            <a:r>
              <a:rPr lang="en-US" dirty="0"/>
              <a:t>. Abstract #</a:t>
            </a:r>
            <a:r>
              <a:rPr lang="en-GB" dirty="0"/>
              <a:t>OT2-11-05.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39102-FB8B-B935-E5D5-F55B2E5D96EA}"/>
              </a:ext>
            </a:extLst>
          </p:cNvPr>
          <p:cNvSpPr txBox="1"/>
          <p:nvPr/>
        </p:nvSpPr>
        <p:spPr>
          <a:xfrm>
            <a:off x="9160189" y="3298893"/>
            <a:ext cx="2894417" cy="17156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PFS*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secondary endpoints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PFS2, ORR, CBR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OS, PROs (TTD), time to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65C65A-648F-DD84-577E-34EEF84452A6}"/>
              </a:ext>
            </a:extLst>
          </p:cNvPr>
          <p:cNvSpPr/>
          <p:nvPr/>
        </p:nvSpPr>
        <p:spPr bwMode="auto">
          <a:xfrm>
            <a:off x="5011658" y="3644372"/>
            <a:ext cx="3654009" cy="54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Switch to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camizestrant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(75 mg QD) 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maintain same CDK4/6i + placebo for 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6D8E2-422C-D97A-43D2-EECF829D3C32}"/>
              </a:ext>
            </a:extLst>
          </p:cNvPr>
          <p:cNvSpPr txBox="1"/>
          <p:nvPr/>
        </p:nvSpPr>
        <p:spPr>
          <a:xfrm>
            <a:off x="4216359" y="4529671"/>
            <a:ext cx="479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1:1</a:t>
            </a:r>
          </a:p>
        </p:txBody>
      </p:sp>
      <p:sp>
        <p:nvSpPr>
          <p:cNvPr id="11" name="Rectangle: Rounded Corners 36">
            <a:extLst>
              <a:ext uri="{FF2B5EF4-FFF2-40B4-BE49-F238E27FC236}">
                <a16:creationId xmlns:a16="http://schemas.microsoft.com/office/drawing/2014/main" id="{2A78B202-557E-062E-B58C-F968397D3977}"/>
              </a:ext>
            </a:extLst>
          </p:cNvPr>
          <p:cNvSpPr/>
          <p:nvPr/>
        </p:nvSpPr>
        <p:spPr>
          <a:xfrm>
            <a:off x="2966681" y="1305857"/>
            <a:ext cx="5223367" cy="1808969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DC987-0ECF-B5C1-F5E5-D922E8759D4E}"/>
              </a:ext>
            </a:extLst>
          </p:cNvPr>
          <p:cNvSpPr txBox="1"/>
          <p:nvPr/>
        </p:nvSpPr>
        <p:spPr>
          <a:xfrm>
            <a:off x="3213723" y="1305857"/>
            <a:ext cx="4642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1: 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detection 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50">
            <a:extLst>
              <a:ext uri="{FF2B5EF4-FFF2-40B4-BE49-F238E27FC236}">
                <a16:creationId xmlns:a16="http://schemas.microsoft.com/office/drawing/2014/main" id="{DDA819CC-7EA7-E909-1764-011DB37C0B59}"/>
              </a:ext>
            </a:extLst>
          </p:cNvPr>
          <p:cNvSpPr/>
          <p:nvPr/>
        </p:nvSpPr>
        <p:spPr>
          <a:xfrm>
            <a:off x="4168696" y="3266162"/>
            <a:ext cx="4747491" cy="1880997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97CEE6-7DBF-78E8-5443-84578D33C91E}"/>
              </a:ext>
            </a:extLst>
          </p:cNvPr>
          <p:cNvSpPr txBox="1"/>
          <p:nvPr/>
        </p:nvSpPr>
        <p:spPr>
          <a:xfrm>
            <a:off x="4650473" y="3298893"/>
            <a:ext cx="46200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2: Randomised treatment (N=300)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B40FCF2D-FC20-5713-FE61-F3B1EE9C4675}"/>
              </a:ext>
            </a:extLst>
          </p:cNvPr>
          <p:cNvSpPr/>
          <p:nvPr/>
        </p:nvSpPr>
        <p:spPr bwMode="auto">
          <a:xfrm>
            <a:off x="3178898" y="1684955"/>
            <a:ext cx="4743871" cy="42196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Continue 1L treatment with AI (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anastrozole or letrozole)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CDK4/6i (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palbociclib,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abemaciclib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or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ribociclib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)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± LHRH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 </a:t>
            </a: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E3970DDD-08F2-A043-2ABB-63ADA2EDC121}"/>
              </a:ext>
            </a:extLst>
          </p:cNvPr>
          <p:cNvSpPr/>
          <p:nvPr/>
        </p:nvSpPr>
        <p:spPr bwMode="auto">
          <a:xfrm>
            <a:off x="3178898" y="2148804"/>
            <a:ext cx="4743871" cy="504373"/>
          </a:xfrm>
          <a:prstGeom prst="roundRect">
            <a:avLst>
              <a:gd name="adj" fmla="val 6330"/>
            </a:avLst>
          </a:prstGeom>
          <a:solidFill>
            <a:srgbClr val="C7C2BA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36000" rIns="36000" bIns="36000" anchor="ctr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ESR1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screening in plasma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ctDNA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(every 2–3 treatment cycles) and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tumour imaging as per SoC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A79187-AE4D-C732-87B6-05BB203B7504}"/>
              </a:ext>
            </a:extLst>
          </p:cNvPr>
          <p:cNvSpPr txBox="1"/>
          <p:nvPr/>
        </p:nvSpPr>
        <p:spPr>
          <a:xfrm>
            <a:off x="5355333" y="2685565"/>
            <a:ext cx="2203103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negative tumour </a:t>
            </a:r>
            <a:b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no evidence of PD</a:t>
            </a:r>
          </a:p>
        </p:txBody>
      </p:sp>
      <p:cxnSp>
        <p:nvCxnSpPr>
          <p:cNvPr id="22" name="Connector: Elbow 101">
            <a:extLst>
              <a:ext uri="{FF2B5EF4-FFF2-40B4-BE49-F238E27FC236}">
                <a16:creationId xmlns:a16="http://schemas.microsoft.com/office/drawing/2014/main" id="{7F19DD3C-2923-D906-6625-51821A2A3C96}"/>
              </a:ext>
            </a:extLst>
          </p:cNvPr>
          <p:cNvCxnSpPr>
            <a:cxnSpLocks/>
          </p:cNvCxnSpPr>
          <p:nvPr/>
        </p:nvCxnSpPr>
        <p:spPr>
          <a:xfrm flipV="1">
            <a:off x="7547085" y="2667165"/>
            <a:ext cx="247463" cy="216000"/>
          </a:xfrm>
          <a:prstGeom prst="bentConnector3">
            <a:avLst>
              <a:gd name="adj1" fmla="val 100038"/>
            </a:avLst>
          </a:prstGeom>
          <a:ln w="25400">
            <a:solidFill>
              <a:srgbClr val="00B0F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103">
            <a:extLst>
              <a:ext uri="{FF2B5EF4-FFF2-40B4-BE49-F238E27FC236}">
                <a16:creationId xmlns:a16="http://schemas.microsoft.com/office/drawing/2014/main" id="{D1917207-645F-CCC4-F1F7-8973DCC69B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08520" y="2649165"/>
            <a:ext cx="216000" cy="252000"/>
          </a:xfrm>
          <a:prstGeom prst="bentConnector2">
            <a:avLst/>
          </a:prstGeom>
          <a:ln w="25400">
            <a:solidFill>
              <a:srgbClr val="00B0F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830A4D-2936-5905-E816-0758B9F9360F}"/>
              </a:ext>
            </a:extLst>
          </p:cNvPr>
          <p:cNvGrpSpPr/>
          <p:nvPr/>
        </p:nvGrpSpPr>
        <p:grpSpPr>
          <a:xfrm>
            <a:off x="4650476" y="3914374"/>
            <a:ext cx="361187" cy="838583"/>
            <a:chOff x="4569874" y="5032988"/>
            <a:chExt cx="601215" cy="1151951"/>
          </a:xfrm>
        </p:grpSpPr>
        <p:cxnSp>
          <p:nvCxnSpPr>
            <p:cNvPr id="27" name="Connector: Elbow 88">
              <a:extLst>
                <a:ext uri="{FF2B5EF4-FFF2-40B4-BE49-F238E27FC236}">
                  <a16:creationId xmlns:a16="http://schemas.microsoft.com/office/drawing/2014/main" id="{C57FB1A3-A18D-015F-2E7A-046FB9BEFBB0}"/>
                </a:ext>
              </a:extLst>
            </p:cNvPr>
            <p:cNvCxnSpPr>
              <a:cxnSpLocks/>
              <a:stCxn id="9" idx="6"/>
              <a:endCxn id="5" idx="1"/>
            </p:cNvCxnSpPr>
            <p:nvPr/>
          </p:nvCxnSpPr>
          <p:spPr>
            <a:xfrm flipV="1">
              <a:off x="4569874" y="5032988"/>
              <a:ext cx="601212" cy="57987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89">
              <a:extLst>
                <a:ext uri="{FF2B5EF4-FFF2-40B4-BE49-F238E27FC236}">
                  <a16:creationId xmlns:a16="http://schemas.microsoft.com/office/drawing/2014/main" id="{AE841E2E-8A92-F254-72F6-A677F690E91B}"/>
                </a:ext>
              </a:extLst>
            </p:cNvPr>
            <p:cNvCxnSpPr>
              <a:cxnSpLocks/>
              <a:stCxn id="9" idx="6"/>
              <a:endCxn id="6" idx="1"/>
            </p:cNvCxnSpPr>
            <p:nvPr/>
          </p:nvCxnSpPr>
          <p:spPr>
            <a:xfrm>
              <a:off x="4569877" y="5612865"/>
              <a:ext cx="601212" cy="57207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Arrow: Down 32">
            <a:extLst>
              <a:ext uri="{FF2B5EF4-FFF2-40B4-BE49-F238E27FC236}">
                <a16:creationId xmlns:a16="http://schemas.microsoft.com/office/drawing/2014/main" id="{5A3DEAAC-2D90-E309-7811-8BDCD78E3A20}"/>
              </a:ext>
            </a:extLst>
          </p:cNvPr>
          <p:cNvSpPr/>
          <p:nvPr/>
        </p:nvSpPr>
        <p:spPr>
          <a:xfrm>
            <a:off x="3741242" y="2695126"/>
            <a:ext cx="1435335" cy="1400301"/>
          </a:xfrm>
          <a:prstGeom prst="downArrow">
            <a:avLst>
              <a:gd name="adj1" fmla="val 68018"/>
              <a:gd name="adj2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D7B44C-A62C-0DD1-A969-D5A0FE72426E}"/>
              </a:ext>
            </a:extLst>
          </p:cNvPr>
          <p:cNvSpPr txBox="1"/>
          <p:nvPr/>
        </p:nvSpPr>
        <p:spPr>
          <a:xfrm>
            <a:off x="3964462" y="2815220"/>
            <a:ext cx="10471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positive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ctDNA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detected and no evidence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PD</a:t>
            </a:r>
            <a:r>
              <a:rPr kumimoji="0" lang="en-GB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†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FFFF"/>
                </a:highlight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376985-3242-AA39-A740-B6BA3E92C460}"/>
              </a:ext>
            </a:extLst>
          </p:cNvPr>
          <p:cNvSpPr txBox="1"/>
          <p:nvPr/>
        </p:nvSpPr>
        <p:spPr>
          <a:xfrm>
            <a:off x="8665668" y="1471676"/>
            <a:ext cx="3370035" cy="95410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lIns="61200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SERENA-6 is the only Phase III study assessing an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ngSERD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combination with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three approved CDK4/6i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286091D-8C28-F0C6-9316-7BB393ED5713}"/>
              </a:ext>
            </a:extLst>
          </p:cNvPr>
          <p:cNvSpPr/>
          <p:nvPr/>
        </p:nvSpPr>
        <p:spPr bwMode="auto">
          <a:xfrm>
            <a:off x="290613" y="1684955"/>
            <a:ext cx="2374033" cy="3041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180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996" marR="0" lvl="0" indent="-179996" algn="l" defTabSz="9138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HR-positive,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HER2-negative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locally advanced (inoperable) or mBC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1,2 </a:t>
            </a:r>
          </a:p>
          <a:p>
            <a:pPr marL="179996" marR="0" lvl="0" indent="-179996" algn="l" defTabSz="9138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Currently receiving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anastrozole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letrozole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 +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CDK4/6i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palbociclib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abemaciclib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ribociclib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 ± LHRH as 1L treatment for ≥6 months with no evidence of PD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1,2*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BEBE1D-A4E5-AD9C-309B-43B955169091}"/>
              </a:ext>
            </a:extLst>
          </p:cNvPr>
          <p:cNvCxnSpPr>
            <a:cxnSpLocks/>
          </p:cNvCxnSpPr>
          <p:nvPr/>
        </p:nvCxnSpPr>
        <p:spPr>
          <a:xfrm>
            <a:off x="2679724" y="1951544"/>
            <a:ext cx="504000" cy="0"/>
          </a:xfrm>
          <a:prstGeom prst="line">
            <a:avLst/>
          </a:prstGeom>
          <a:ln w="25400">
            <a:solidFill>
              <a:srgbClr val="00B0F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">
            <a:extLst>
              <a:ext uri="{FF2B5EF4-FFF2-40B4-BE49-F238E27FC236}">
                <a16:creationId xmlns:a16="http://schemas.microsoft.com/office/drawing/2014/main" id="{A8466596-7480-2B4B-8FE1-4DEF74D9E377}"/>
              </a:ext>
            </a:extLst>
          </p:cNvPr>
          <p:cNvSpPr txBox="1">
            <a:spLocks/>
          </p:cNvSpPr>
          <p:nvPr/>
        </p:nvSpPr>
        <p:spPr>
          <a:xfrm>
            <a:off x="234187" y="205264"/>
            <a:ext cx="11856213" cy="61769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SERENA-6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the global trial with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camizestrant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(oral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ngSERD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DFA18A6-76C5-23F1-6A42-D5DAA2761832}"/>
              </a:ext>
            </a:extLst>
          </p:cNvPr>
          <p:cNvSpPr/>
          <p:nvPr/>
        </p:nvSpPr>
        <p:spPr bwMode="auto">
          <a:xfrm>
            <a:off x="5011659" y="4482956"/>
            <a:ext cx="3654008" cy="540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Continue on AI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maintain same CDK4/6i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placebo for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camizestrant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A205EC-258A-9048-6428-E5B8150C5997}"/>
              </a:ext>
            </a:extLst>
          </p:cNvPr>
          <p:cNvSpPr/>
          <p:nvPr/>
        </p:nvSpPr>
        <p:spPr>
          <a:xfrm>
            <a:off x="4261793" y="4135686"/>
            <a:ext cx="388680" cy="40163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</p:txBody>
      </p:sp>
      <p:pic>
        <p:nvPicPr>
          <p:cNvPr id="25" name="Graphic 24" descr="Information with solid fill">
            <a:extLst>
              <a:ext uri="{FF2B5EF4-FFF2-40B4-BE49-F238E27FC236}">
                <a16:creationId xmlns:a16="http://schemas.microsoft.com/office/drawing/2014/main" id="{D10C8346-50D9-8579-3DDB-E992A97E4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0078" y="1637391"/>
            <a:ext cx="400111" cy="400111"/>
          </a:xfrm>
          <a:prstGeom prst="rect">
            <a:avLst/>
          </a:prstGeom>
          <a:solidFill>
            <a:srgbClr val="FF6600"/>
          </a:solidFill>
        </p:spPr>
      </p:pic>
      <p:sp>
        <p:nvSpPr>
          <p:cNvPr id="4" name="ZoneTexte 3"/>
          <p:cNvSpPr txBox="1"/>
          <p:nvPr/>
        </p:nvSpPr>
        <p:spPr>
          <a:xfrm>
            <a:off x="1758845" y="5371942"/>
            <a:ext cx="10567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Enrollment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07/2024,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-out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expected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2025</a:t>
            </a:r>
          </a:p>
        </p:txBody>
      </p:sp>
    </p:spTree>
    <p:extLst>
      <p:ext uri="{BB962C8B-B14F-4D97-AF65-F5344CB8AC3E}">
        <p14:creationId xmlns:p14="http://schemas.microsoft.com/office/powerpoint/2010/main" val="9513098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9DDB93C-64A3-28D2-9ADA-7C4F6AF13460}"/>
              </a:ext>
            </a:extLst>
          </p:cNvPr>
          <p:cNvSpPr txBox="1"/>
          <p:nvPr/>
        </p:nvSpPr>
        <p:spPr>
          <a:xfrm>
            <a:off x="1" y="6588681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presentation is the intellectual property of the presenter. Contact him at francois-clement.bidard@curie.fr for permission to reprint and/or distribute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2D90EE-2AD7-FAC1-31A2-7E4460ADA86B}"/>
              </a:ext>
            </a:extLst>
          </p:cNvPr>
          <p:cNvSpPr txBox="1">
            <a:spLocks/>
          </p:cNvSpPr>
          <p:nvPr/>
        </p:nvSpPr>
        <p:spPr>
          <a:xfrm>
            <a:off x="1412303" y="3075725"/>
            <a:ext cx="10008839" cy="29344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Char char="u"/>
              <a:defRPr sz="1600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Char char="u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Char char="u"/>
              <a:defRPr sz="1600" kern="1200">
                <a:solidFill>
                  <a:schemeClr val="bg1">
                    <a:lumMod val="65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35000"/>
              <a:buFont typeface="Wingdings" panose="05000000000000000000" pitchFamily="2" charset="2"/>
              <a:buNone/>
              <a:tabLst/>
              <a:defRPr/>
            </a:pP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Maximizing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SERD </a:t>
            </a: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efficacy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: 	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6 mo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absolute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mPFS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gain in PADA-1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35000"/>
              <a:buFont typeface="Wingdings" panose="05000000000000000000" pitchFamily="2" charset="2"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						vs ~2 mo mPFS if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used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after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PD </a:t>
            </a:r>
            <a:r>
              <a:rPr kumimoji="0" lang="fr-FR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[7,8]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35000"/>
              <a:buFont typeface="Wingdings" panose="05000000000000000000" pitchFamily="2" charset="2"/>
              <a:buNone/>
              <a:tabLst/>
              <a:defRPr/>
            </a:pPr>
            <a:endParaRPr kumimoji="0" lang="fr-FR" sz="18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35000"/>
              <a:buFont typeface="Wingdings" panose="05000000000000000000" pitchFamily="2" charset="2"/>
              <a:buNone/>
              <a:tabLst/>
              <a:defRPr/>
            </a:pP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Targeting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resistant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subclones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when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they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are </a:t>
            </a: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still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a </a:t>
            </a: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minority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?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35000"/>
              <a:buFont typeface="Wingdings" panose="05000000000000000000" pitchFamily="2" charset="2"/>
              <a:buNone/>
              <a:tabLst/>
              <a:defRPr/>
            </a:pP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	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Results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of a trial in </a:t>
            </a:r>
            <a:r>
              <a:rPr kumimoji="0" lang="fr-FR" sz="1867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EGFR</a:t>
            </a:r>
            <a:r>
              <a:rPr kumimoji="0" lang="fr-FR" sz="1867" b="0" i="1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mut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NSCLC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also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support the concept of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early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targeting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[9]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35000"/>
              <a:buFont typeface="Wingdings" panose="05000000000000000000" pitchFamily="2" charset="2"/>
              <a:buNone/>
              <a:tabLst/>
              <a:defRPr/>
            </a:pPr>
            <a:endParaRPr kumimoji="0" lang="fr-FR" sz="1867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35000"/>
              <a:buFont typeface="Wingdings" panose="05000000000000000000" pitchFamily="2" charset="2"/>
              <a:buNone/>
              <a:tabLst/>
              <a:defRPr/>
            </a:pP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Extending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the </a:t>
            </a: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length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of CDK4/6i </a:t>
            </a:r>
            <a:r>
              <a:rPr kumimoji="0" lang="fr-FR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exposure</a:t>
            </a:r>
            <a:endParaRPr kumimoji="0" lang="fr-FR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8C9EBA8A-16CD-5FAE-3264-C2ED18EB5C19}"/>
              </a:ext>
            </a:extLst>
          </p:cNvPr>
          <p:cNvGrpSpPr/>
          <p:nvPr/>
        </p:nvGrpSpPr>
        <p:grpSpPr>
          <a:xfrm>
            <a:off x="1412303" y="1362234"/>
            <a:ext cx="8185960" cy="934960"/>
            <a:chOff x="1405718" y="1360981"/>
            <a:chExt cx="8185959" cy="934960"/>
          </a:xfrm>
        </p:grpSpPr>
        <p:sp>
          <p:nvSpPr>
            <p:cNvPr id="10" name="Arrow: Right 36">
              <a:extLst>
                <a:ext uri="{FF2B5EF4-FFF2-40B4-BE49-F238E27FC236}">
                  <a16:creationId xmlns:a16="http://schemas.microsoft.com/office/drawing/2014/main" id="{C69A04C2-0832-54B4-D633-944120A1F09C}"/>
                </a:ext>
              </a:extLst>
            </p:cNvPr>
            <p:cNvSpPr/>
            <p:nvPr/>
          </p:nvSpPr>
          <p:spPr>
            <a:xfrm>
              <a:off x="5397536" y="1868881"/>
              <a:ext cx="3798587" cy="427060"/>
            </a:xfrm>
            <a:prstGeom prst="rightArrow">
              <a:avLst>
                <a:gd name="adj1" fmla="val 54704"/>
                <a:gd name="adj2" fmla="val 4195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SERD + PAL</a:t>
              </a:r>
            </a:p>
          </p:txBody>
        </p:sp>
        <p:sp>
          <p:nvSpPr>
            <p:cNvPr id="11" name="Arrow: Right 37">
              <a:extLst>
                <a:ext uri="{FF2B5EF4-FFF2-40B4-BE49-F238E27FC236}">
                  <a16:creationId xmlns:a16="http://schemas.microsoft.com/office/drawing/2014/main" id="{E6ECCA0F-8E45-0579-EE22-2C6A91A75481}"/>
                </a:ext>
              </a:extLst>
            </p:cNvPr>
            <p:cNvSpPr/>
            <p:nvPr/>
          </p:nvSpPr>
          <p:spPr>
            <a:xfrm>
              <a:off x="5397536" y="1387655"/>
              <a:ext cx="1763471" cy="427060"/>
            </a:xfrm>
            <a:prstGeom prst="rightArrow">
              <a:avLst>
                <a:gd name="adj1" fmla="val 54704"/>
                <a:gd name="adj2" fmla="val 4195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AI + PAL</a:t>
              </a:r>
            </a:p>
          </p:txBody>
        </p:sp>
        <p:sp>
          <p:nvSpPr>
            <p:cNvPr id="16" name="Oval 39">
              <a:extLst>
                <a:ext uri="{FF2B5EF4-FFF2-40B4-BE49-F238E27FC236}">
                  <a16:creationId xmlns:a16="http://schemas.microsoft.com/office/drawing/2014/main" id="{5C9E2FCB-F12D-9E4D-7E1D-2A37F25AA655}"/>
                </a:ext>
              </a:extLst>
            </p:cNvPr>
            <p:cNvSpPr/>
            <p:nvPr/>
          </p:nvSpPr>
          <p:spPr>
            <a:xfrm>
              <a:off x="4966079" y="1561017"/>
              <a:ext cx="526854" cy="52685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17" name="TextBox 40">
              <a:extLst>
                <a:ext uri="{FF2B5EF4-FFF2-40B4-BE49-F238E27FC236}">
                  <a16:creationId xmlns:a16="http://schemas.microsoft.com/office/drawing/2014/main" id="{D237B3CF-681A-D3E5-1B26-66CE35328845}"/>
                </a:ext>
              </a:extLst>
            </p:cNvPr>
            <p:cNvSpPr txBox="1"/>
            <p:nvPr/>
          </p:nvSpPr>
          <p:spPr>
            <a:xfrm>
              <a:off x="7080704" y="1462685"/>
              <a:ext cx="460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PD</a:t>
              </a:r>
            </a:p>
          </p:txBody>
        </p:sp>
        <p:sp>
          <p:nvSpPr>
            <p:cNvPr id="18" name="TextBox 42">
              <a:extLst>
                <a:ext uri="{FF2B5EF4-FFF2-40B4-BE49-F238E27FC236}">
                  <a16:creationId xmlns:a16="http://schemas.microsoft.com/office/drawing/2014/main" id="{97FF1E6C-6417-640A-7076-2644D2BD198E}"/>
                </a:ext>
              </a:extLst>
            </p:cNvPr>
            <p:cNvSpPr txBox="1"/>
            <p:nvPr/>
          </p:nvSpPr>
          <p:spPr>
            <a:xfrm>
              <a:off x="9130846" y="1938920"/>
              <a:ext cx="460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PD</a:t>
              </a:r>
            </a:p>
          </p:txBody>
        </p:sp>
        <p:sp>
          <p:nvSpPr>
            <p:cNvPr id="19" name="TextBox 43">
              <a:extLst>
                <a:ext uri="{FF2B5EF4-FFF2-40B4-BE49-F238E27FC236}">
                  <a16:creationId xmlns:a16="http://schemas.microsoft.com/office/drawing/2014/main" id="{E9E2B363-D85D-3781-DCB6-388FC450329F}"/>
                </a:ext>
              </a:extLst>
            </p:cNvPr>
            <p:cNvSpPr txBox="1"/>
            <p:nvPr/>
          </p:nvSpPr>
          <p:spPr>
            <a:xfrm>
              <a:off x="1405718" y="1363312"/>
              <a:ext cx="14877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1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AI + palbociclib</a:t>
              </a:r>
            </a:p>
          </p:txBody>
        </p:sp>
        <p:sp>
          <p:nvSpPr>
            <p:cNvPr id="20" name="TextBox 44">
              <a:extLst>
                <a:ext uri="{FF2B5EF4-FFF2-40B4-BE49-F238E27FC236}">
                  <a16:creationId xmlns:a16="http://schemas.microsoft.com/office/drawing/2014/main" id="{00E08B54-387F-426C-4FEB-F384CDB285C4}"/>
                </a:ext>
              </a:extLst>
            </p:cNvPr>
            <p:cNvSpPr txBox="1"/>
            <p:nvPr/>
          </p:nvSpPr>
          <p:spPr>
            <a:xfrm>
              <a:off x="3021778" y="1360981"/>
              <a:ext cx="170676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2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If b</a:t>
              </a: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ESR1</a:t>
              </a:r>
              <a:r>
                <a:rPr kumimoji="0" lang="en-GB" sz="1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mut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and no concomitant PD…</a:t>
              </a:r>
            </a:p>
          </p:txBody>
        </p:sp>
        <p:cxnSp>
          <p:nvCxnSpPr>
            <p:cNvPr id="21" name="Straight Arrow Connector 45">
              <a:extLst>
                <a:ext uri="{FF2B5EF4-FFF2-40B4-BE49-F238E27FC236}">
                  <a16:creationId xmlns:a16="http://schemas.microsoft.com/office/drawing/2014/main" id="{627F01EB-C395-DF26-F052-61414DA243E2}"/>
                </a:ext>
              </a:extLst>
            </p:cNvPr>
            <p:cNvCxnSpPr>
              <a:cxnSpLocks/>
            </p:cNvCxnSpPr>
            <p:nvPr/>
          </p:nvCxnSpPr>
          <p:spPr>
            <a:xfrm>
              <a:off x="4568808" y="1824444"/>
              <a:ext cx="319462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Arrow: Right 38">
            <a:extLst>
              <a:ext uri="{FF2B5EF4-FFF2-40B4-BE49-F238E27FC236}">
                <a16:creationId xmlns:a16="http://schemas.microsoft.com/office/drawing/2014/main" id="{B00A4DB4-A958-30D2-F195-B8E8154E5F43}"/>
              </a:ext>
            </a:extLst>
          </p:cNvPr>
          <p:cNvSpPr/>
          <p:nvPr/>
        </p:nvSpPr>
        <p:spPr>
          <a:xfrm>
            <a:off x="7503982" y="1407519"/>
            <a:ext cx="1325887" cy="408451"/>
          </a:xfrm>
          <a:prstGeom prst="rightArrow">
            <a:avLst>
              <a:gd name="adj1" fmla="val 54704"/>
              <a:gd name="adj2" fmla="val 41950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GB" sz="1067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</a:t>
            </a:r>
            <a:r>
              <a:rPr kumimoji="0" lang="en-GB" sz="10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</a:t>
            </a:r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C5C1F0D4-46ED-9C38-8998-D0CF9DB1894E}"/>
              </a:ext>
            </a:extLst>
          </p:cNvPr>
          <p:cNvSpPr txBox="1"/>
          <p:nvPr/>
        </p:nvSpPr>
        <p:spPr>
          <a:xfrm>
            <a:off x="8862878" y="1450745"/>
            <a:ext cx="460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02014" y="185843"/>
            <a:ext cx="958788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Potential</a:t>
            </a:r>
            <a:r>
              <a:rPr kumimoji="0" lang="fr-FR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benefits</a:t>
            </a:r>
            <a:r>
              <a:rPr kumimoji="0" lang="fr-FR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intercepting</a:t>
            </a:r>
            <a:r>
              <a:rPr kumimoji="0" lang="fr-FR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373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3733" b="1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endParaRPr kumimoji="0" lang="en-US" sz="3733" b="1" i="1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4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5360" y="269397"/>
            <a:ext cx="5678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Presentation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8568" y="1311747"/>
            <a:ext cx="109047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y.o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woman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retired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seamstress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cancer at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obesity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(BMI=34),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diabetes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hypertension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novo stage IV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cancer, cT2N1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asymptomatic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lesions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PS=0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biopsy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ER+ 90%, PR+ 20%, HER2- (1+)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line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letrozole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ribociclib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been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initiated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patient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back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planned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consultation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tolerated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 scan shows stable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lesions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exam shows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mass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axillary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lymph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nodes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010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39" y="1240953"/>
            <a:ext cx="9940905" cy="1323951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>
                <a:solidFill>
                  <a:schemeClr val="tx1"/>
                </a:solidFill>
              </a:rPr>
              <a:t>This activity is supported by an educational grant from AstraZeneca Pharmaceuticals LP.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6875F1-59FE-254D-A8FE-1316270A7DC6}"/>
              </a:ext>
            </a:extLst>
          </p:cNvPr>
          <p:cNvSpPr txBox="1">
            <a:spLocks/>
          </p:cNvSpPr>
          <p:nvPr/>
        </p:nvSpPr>
        <p:spPr bwMode="auto">
          <a:xfrm>
            <a:off x="912286" y="3251348"/>
            <a:ext cx="1053229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Research To Practice CME Planning Committee Members,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DDE065-FB06-F943-98BC-99AF1283D66B}"/>
              </a:ext>
            </a:extLst>
          </p:cNvPr>
          <p:cNvSpPr txBox="1">
            <a:spLocks/>
          </p:cNvSpPr>
          <p:nvPr/>
        </p:nvSpPr>
        <p:spPr bwMode="auto">
          <a:xfrm>
            <a:off x="1051640" y="4581128"/>
            <a:ext cx="1051230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03114" y="1262405"/>
            <a:ext cx="1090470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received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Somatic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tumor tissue):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No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Germline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): no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germline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3114" y="2863178"/>
            <a:ext cx="11186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tumor tissue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likelihood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AI+CDK4/6i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~40%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 patients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either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somatic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gBRCA2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behave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regard ?</a:t>
            </a:r>
            <a:endParaRPr kumimoji="0" lang="fr-FR" sz="1800" b="1" i="0" u="none" strike="noStrike" kern="1200" cap="none" spc="0" normalizeH="0" baseline="-2500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98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3114" y="1126386"/>
            <a:ext cx="1090470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tumor tissue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3114" y="1685600"/>
            <a:ext cx="104585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--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appear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exposure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to 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aromatase </a:t>
            </a:r>
            <a:r>
              <a:rPr kumimoji="0" lang="fr-FR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inhibitor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dbl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given</a:t>
            </a:r>
            <a:r>
              <a:rPr kumimoji="0" lang="fr-FR" sz="1800" b="0" i="0" u="dbl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fr-FR" sz="1800" b="0" i="0" u="dbl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endParaRPr kumimoji="0" lang="fr-FR" sz="1800" b="0" i="0" u="dbl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946089-6910-AE3E-E3D4-DFDA2635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203" y="2498558"/>
            <a:ext cx="4511488" cy="12653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3DE846-036F-AED6-7239-412EA16FEDF1}"/>
              </a:ext>
            </a:extLst>
          </p:cNvPr>
          <p:cNvSpPr/>
          <p:nvPr/>
        </p:nvSpPr>
        <p:spPr>
          <a:xfrm>
            <a:off x="3487743" y="2513731"/>
            <a:ext cx="144780" cy="140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9CDBFB6-6631-9AAC-5DB5-5BD0B26FFA6C}"/>
              </a:ext>
            </a:extLst>
          </p:cNvPr>
          <p:cNvSpPr txBox="1">
            <a:spLocks/>
          </p:cNvSpPr>
          <p:nvPr/>
        </p:nvSpPr>
        <p:spPr>
          <a:xfrm>
            <a:off x="1965798" y="4096583"/>
            <a:ext cx="6357600" cy="3898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Char char="u"/>
              <a:defRPr sz="1600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Char char="u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Font typeface="Wingdings" panose="05000000000000000000" pitchFamily="2" charset="2"/>
              <a:buChar char="u"/>
              <a:defRPr sz="1600" kern="1200">
                <a:solidFill>
                  <a:schemeClr val="bg1">
                    <a:lumMod val="65000"/>
                  </a:schemeClr>
                </a:solidFill>
                <a:latin typeface="Arial Narrow"/>
                <a:ea typeface="MS PGothic" pitchFamily="34" charset="-128"/>
                <a:cs typeface="Arial Narrow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35000"/>
              <a:buFont typeface="Wingdings" panose="05000000000000000000" pitchFamily="2" charset="2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Prior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to AI+PAL, N= 33 /1,017 pts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(3.2%)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were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ESR1</a:t>
            </a:r>
            <a:r>
              <a:rPr kumimoji="0" lang="en-US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-positive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[4]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Pct val="35000"/>
              <a:buFont typeface="Wingdings" panose="05000000000000000000" pitchFamily="2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9CB296-F2EF-BE00-3368-F738F032DB8E}"/>
              </a:ext>
            </a:extLst>
          </p:cNvPr>
          <p:cNvSpPr txBox="1"/>
          <p:nvPr/>
        </p:nvSpPr>
        <p:spPr>
          <a:xfrm>
            <a:off x="1965798" y="4603533"/>
            <a:ext cx="8062574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Factors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associated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prevalence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diagnosis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	 	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detection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rate:	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4.0%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OR=3.4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Menopause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				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4.1%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OR=5.4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exposure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AI: 			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7.1%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OR=3.0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596C22-10A4-0FAA-ED7A-8AC19D67A1A2}"/>
              </a:ext>
            </a:extLst>
          </p:cNvPr>
          <p:cNvSpPr txBox="1"/>
          <p:nvPr/>
        </p:nvSpPr>
        <p:spPr>
          <a:xfrm>
            <a:off x="0" y="6598475"/>
            <a:ext cx="31683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[4]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Bidard 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ASCO 2020, abstract 1010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CCD6381-D708-4842-9D1A-F98D2191C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89" t="1118" r="27489" b="42696"/>
          <a:stretch/>
        </p:blipFill>
        <p:spPr>
          <a:xfrm rot="16200000">
            <a:off x="482600" y="3330733"/>
            <a:ext cx="1460500" cy="342900"/>
          </a:xfrm>
          <a:prstGeom prst="rect">
            <a:avLst/>
          </a:prstGeom>
        </p:spPr>
      </p:pic>
      <p:sp>
        <p:nvSpPr>
          <p:cNvPr id="2" name="ZoneTexte 3">
            <a:extLst>
              <a:ext uri="{FF2B5EF4-FFF2-40B4-BE49-F238E27FC236}">
                <a16:creationId xmlns:a16="http://schemas.microsoft.com/office/drawing/2014/main" id="{D58CAC84-F3BC-37FD-1F2F-76B8BC890B2A}"/>
              </a:ext>
            </a:extLst>
          </p:cNvPr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36171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596C22-10A4-0FAA-ED7A-8AC19D67A1A2}"/>
              </a:ext>
            </a:extLst>
          </p:cNvPr>
          <p:cNvSpPr txBox="1"/>
          <p:nvPr/>
        </p:nvSpPr>
        <p:spPr>
          <a:xfrm>
            <a:off x="0" y="6598475"/>
            <a:ext cx="31683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Bhave, BCRT 2024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311" y="2102771"/>
            <a:ext cx="9098291" cy="426819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63265" y="1057831"/>
            <a:ext cx="1045858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Prevalence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</a:t>
            </a:r>
            <a:r>
              <a:rPr kumimoji="0" lang="fr-FR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analyzed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CDx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2011-2023</a:t>
            </a:r>
            <a:endParaRPr kumimoji="0" lang="fr-FR" sz="1800" b="0" i="0" u="dbl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287926" y="1623032"/>
            <a:ext cx="1035821" cy="502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</a:t>
            </a:r>
            <a:endParaRPr kumimoji="0" lang="fr-FR" sz="1800" b="0" i="0" u="dbl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574176" y="1646237"/>
            <a:ext cx="103582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endParaRPr kumimoji="0" lang="fr-FR" sz="1800" b="0" i="0" u="dbl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A965174B-B244-76E9-0CB6-7BBB9B1A7BE7}"/>
              </a:ext>
            </a:extLst>
          </p:cNvPr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68594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3114" y="998708"/>
            <a:ext cx="1090470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presence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gBRCA2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influence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appearance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42081" y="1639054"/>
            <a:ext cx="1045858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~40% of BC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incidence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independent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fr-FR" sz="1800" b="0" i="0" u="dbl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Forme libre 1"/>
          <p:cNvSpPr/>
          <p:nvPr/>
        </p:nvSpPr>
        <p:spPr>
          <a:xfrm>
            <a:off x="2917703" y="2998352"/>
            <a:ext cx="1743197" cy="1638976"/>
          </a:xfrm>
          <a:custGeom>
            <a:avLst/>
            <a:gdLst>
              <a:gd name="connsiteX0" fmla="*/ 917697 w 1743197"/>
              <a:gd name="connsiteY0" fmla="*/ 13376 h 1638976"/>
              <a:gd name="connsiteX1" fmla="*/ 612897 w 1743197"/>
              <a:gd name="connsiteY1" fmla="*/ 26076 h 1638976"/>
              <a:gd name="connsiteX2" fmla="*/ 523997 w 1743197"/>
              <a:gd name="connsiteY2" fmla="*/ 64176 h 1638976"/>
              <a:gd name="connsiteX3" fmla="*/ 460497 w 1743197"/>
              <a:gd name="connsiteY3" fmla="*/ 76876 h 1638976"/>
              <a:gd name="connsiteX4" fmla="*/ 409697 w 1743197"/>
              <a:gd name="connsiteY4" fmla="*/ 89576 h 1638976"/>
              <a:gd name="connsiteX5" fmla="*/ 333497 w 1743197"/>
              <a:gd name="connsiteY5" fmla="*/ 127676 h 1638976"/>
              <a:gd name="connsiteX6" fmla="*/ 244597 w 1743197"/>
              <a:gd name="connsiteY6" fmla="*/ 165776 h 1638976"/>
              <a:gd name="connsiteX7" fmla="*/ 155697 w 1743197"/>
              <a:gd name="connsiteY7" fmla="*/ 280076 h 1638976"/>
              <a:gd name="connsiteX8" fmla="*/ 104897 w 1743197"/>
              <a:gd name="connsiteY8" fmla="*/ 394376 h 1638976"/>
              <a:gd name="connsiteX9" fmla="*/ 92197 w 1743197"/>
              <a:gd name="connsiteY9" fmla="*/ 445176 h 1638976"/>
              <a:gd name="connsiteX10" fmla="*/ 79497 w 1743197"/>
              <a:gd name="connsiteY10" fmla="*/ 508676 h 1638976"/>
              <a:gd name="connsiteX11" fmla="*/ 54097 w 1743197"/>
              <a:gd name="connsiteY11" fmla="*/ 584876 h 1638976"/>
              <a:gd name="connsiteX12" fmla="*/ 28697 w 1743197"/>
              <a:gd name="connsiteY12" fmla="*/ 661076 h 1638976"/>
              <a:gd name="connsiteX13" fmla="*/ 15997 w 1743197"/>
              <a:gd name="connsiteY13" fmla="*/ 699176 h 1638976"/>
              <a:gd name="connsiteX14" fmla="*/ 15997 w 1743197"/>
              <a:gd name="connsiteY14" fmla="*/ 1169076 h 1638976"/>
              <a:gd name="connsiteX15" fmla="*/ 28697 w 1743197"/>
              <a:gd name="connsiteY15" fmla="*/ 1207176 h 1638976"/>
              <a:gd name="connsiteX16" fmla="*/ 41397 w 1743197"/>
              <a:gd name="connsiteY16" fmla="*/ 1257976 h 1638976"/>
              <a:gd name="connsiteX17" fmla="*/ 79497 w 1743197"/>
              <a:gd name="connsiteY17" fmla="*/ 1296076 h 1638976"/>
              <a:gd name="connsiteX18" fmla="*/ 193797 w 1743197"/>
              <a:gd name="connsiteY18" fmla="*/ 1423076 h 1638976"/>
              <a:gd name="connsiteX19" fmla="*/ 269997 w 1743197"/>
              <a:gd name="connsiteY19" fmla="*/ 1473876 h 1638976"/>
              <a:gd name="connsiteX20" fmla="*/ 295397 w 1743197"/>
              <a:gd name="connsiteY20" fmla="*/ 1511976 h 1638976"/>
              <a:gd name="connsiteX21" fmla="*/ 358897 w 1743197"/>
              <a:gd name="connsiteY21" fmla="*/ 1537376 h 1638976"/>
              <a:gd name="connsiteX22" fmla="*/ 498597 w 1743197"/>
              <a:gd name="connsiteY22" fmla="*/ 1588176 h 1638976"/>
              <a:gd name="connsiteX23" fmla="*/ 587497 w 1743197"/>
              <a:gd name="connsiteY23" fmla="*/ 1626276 h 1638976"/>
              <a:gd name="connsiteX24" fmla="*/ 625597 w 1743197"/>
              <a:gd name="connsiteY24" fmla="*/ 1638976 h 1638976"/>
              <a:gd name="connsiteX25" fmla="*/ 1006597 w 1743197"/>
              <a:gd name="connsiteY25" fmla="*/ 1626276 h 1638976"/>
              <a:gd name="connsiteX26" fmla="*/ 1108197 w 1743197"/>
              <a:gd name="connsiteY26" fmla="*/ 1588176 h 1638976"/>
              <a:gd name="connsiteX27" fmla="*/ 1222497 w 1743197"/>
              <a:gd name="connsiteY27" fmla="*/ 1575476 h 1638976"/>
              <a:gd name="connsiteX28" fmla="*/ 1336797 w 1743197"/>
              <a:gd name="connsiteY28" fmla="*/ 1524676 h 1638976"/>
              <a:gd name="connsiteX29" fmla="*/ 1489197 w 1743197"/>
              <a:gd name="connsiteY29" fmla="*/ 1461176 h 1638976"/>
              <a:gd name="connsiteX30" fmla="*/ 1565397 w 1743197"/>
              <a:gd name="connsiteY30" fmla="*/ 1410376 h 1638976"/>
              <a:gd name="connsiteX31" fmla="*/ 1603497 w 1743197"/>
              <a:gd name="connsiteY31" fmla="*/ 1384976 h 1638976"/>
              <a:gd name="connsiteX32" fmla="*/ 1654297 w 1743197"/>
              <a:gd name="connsiteY32" fmla="*/ 1334176 h 1638976"/>
              <a:gd name="connsiteX33" fmla="*/ 1692397 w 1743197"/>
              <a:gd name="connsiteY33" fmla="*/ 1257976 h 1638976"/>
              <a:gd name="connsiteX34" fmla="*/ 1743197 w 1743197"/>
              <a:gd name="connsiteY34" fmla="*/ 1169076 h 1638976"/>
              <a:gd name="connsiteX35" fmla="*/ 1730497 w 1743197"/>
              <a:gd name="connsiteY35" fmla="*/ 876976 h 1638976"/>
              <a:gd name="connsiteX36" fmla="*/ 1717797 w 1743197"/>
              <a:gd name="connsiteY36" fmla="*/ 838876 h 1638976"/>
              <a:gd name="connsiteX37" fmla="*/ 1692397 w 1743197"/>
              <a:gd name="connsiteY37" fmla="*/ 800776 h 1638976"/>
              <a:gd name="connsiteX38" fmla="*/ 1679697 w 1743197"/>
              <a:gd name="connsiteY38" fmla="*/ 749976 h 1638976"/>
              <a:gd name="connsiteX39" fmla="*/ 1666997 w 1743197"/>
              <a:gd name="connsiteY39" fmla="*/ 572176 h 1638976"/>
              <a:gd name="connsiteX40" fmla="*/ 1641597 w 1743197"/>
              <a:gd name="connsiteY40" fmla="*/ 534076 h 1638976"/>
              <a:gd name="connsiteX41" fmla="*/ 1628897 w 1743197"/>
              <a:gd name="connsiteY41" fmla="*/ 495976 h 1638976"/>
              <a:gd name="connsiteX42" fmla="*/ 1616197 w 1743197"/>
              <a:gd name="connsiteY42" fmla="*/ 445176 h 1638976"/>
              <a:gd name="connsiteX43" fmla="*/ 1565397 w 1743197"/>
              <a:gd name="connsiteY43" fmla="*/ 368976 h 1638976"/>
              <a:gd name="connsiteX44" fmla="*/ 1552697 w 1743197"/>
              <a:gd name="connsiteY44" fmla="*/ 330876 h 1638976"/>
              <a:gd name="connsiteX45" fmla="*/ 1501897 w 1743197"/>
              <a:gd name="connsiteY45" fmla="*/ 254676 h 1638976"/>
              <a:gd name="connsiteX46" fmla="*/ 1476497 w 1743197"/>
              <a:gd name="connsiteY46" fmla="*/ 216576 h 1638976"/>
              <a:gd name="connsiteX47" fmla="*/ 1463797 w 1743197"/>
              <a:gd name="connsiteY47" fmla="*/ 178476 h 1638976"/>
              <a:gd name="connsiteX48" fmla="*/ 1400297 w 1743197"/>
              <a:gd name="connsiteY48" fmla="*/ 102276 h 1638976"/>
              <a:gd name="connsiteX49" fmla="*/ 1362197 w 1743197"/>
              <a:gd name="connsiteY49" fmla="*/ 89576 h 1638976"/>
              <a:gd name="connsiteX50" fmla="*/ 1260597 w 1743197"/>
              <a:gd name="connsiteY50" fmla="*/ 38776 h 1638976"/>
              <a:gd name="connsiteX51" fmla="*/ 1222497 w 1743197"/>
              <a:gd name="connsiteY51" fmla="*/ 26076 h 1638976"/>
              <a:gd name="connsiteX52" fmla="*/ 1171697 w 1743197"/>
              <a:gd name="connsiteY52" fmla="*/ 13376 h 1638976"/>
              <a:gd name="connsiteX53" fmla="*/ 1133597 w 1743197"/>
              <a:gd name="connsiteY53" fmla="*/ 676 h 1638976"/>
              <a:gd name="connsiteX54" fmla="*/ 917697 w 1743197"/>
              <a:gd name="connsiteY54" fmla="*/ 13376 h 163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43197" h="1638976">
                <a:moveTo>
                  <a:pt x="917697" y="13376"/>
                </a:moveTo>
                <a:cubicBezTo>
                  <a:pt x="830914" y="17609"/>
                  <a:pt x="714327" y="18831"/>
                  <a:pt x="612897" y="26076"/>
                </a:cubicBezTo>
                <a:cubicBezTo>
                  <a:pt x="528065" y="32135"/>
                  <a:pt x="593431" y="38138"/>
                  <a:pt x="523997" y="64176"/>
                </a:cubicBezTo>
                <a:cubicBezTo>
                  <a:pt x="503786" y="71755"/>
                  <a:pt x="481569" y="72193"/>
                  <a:pt x="460497" y="76876"/>
                </a:cubicBezTo>
                <a:cubicBezTo>
                  <a:pt x="443458" y="80662"/>
                  <a:pt x="426630" y="85343"/>
                  <a:pt x="409697" y="89576"/>
                </a:cubicBezTo>
                <a:cubicBezTo>
                  <a:pt x="300508" y="162369"/>
                  <a:pt x="438657" y="75096"/>
                  <a:pt x="333497" y="127676"/>
                </a:cubicBezTo>
                <a:cubicBezTo>
                  <a:pt x="245792" y="171529"/>
                  <a:pt x="350323" y="139345"/>
                  <a:pt x="244597" y="165776"/>
                </a:cubicBezTo>
                <a:cubicBezTo>
                  <a:pt x="211723" y="198650"/>
                  <a:pt x="170888" y="234504"/>
                  <a:pt x="155697" y="280076"/>
                </a:cubicBezTo>
                <a:cubicBezTo>
                  <a:pt x="125470" y="370756"/>
                  <a:pt x="145149" y="333999"/>
                  <a:pt x="104897" y="394376"/>
                </a:cubicBezTo>
                <a:cubicBezTo>
                  <a:pt x="100664" y="411309"/>
                  <a:pt x="95983" y="428137"/>
                  <a:pt x="92197" y="445176"/>
                </a:cubicBezTo>
                <a:cubicBezTo>
                  <a:pt x="87514" y="466248"/>
                  <a:pt x="85177" y="487851"/>
                  <a:pt x="79497" y="508676"/>
                </a:cubicBezTo>
                <a:cubicBezTo>
                  <a:pt x="72452" y="534507"/>
                  <a:pt x="62564" y="559476"/>
                  <a:pt x="54097" y="584876"/>
                </a:cubicBezTo>
                <a:lnTo>
                  <a:pt x="28697" y="661076"/>
                </a:lnTo>
                <a:lnTo>
                  <a:pt x="15997" y="699176"/>
                </a:lnTo>
                <a:cubicBezTo>
                  <a:pt x="-5535" y="914500"/>
                  <a:pt x="-5129" y="852179"/>
                  <a:pt x="15997" y="1169076"/>
                </a:cubicBezTo>
                <a:cubicBezTo>
                  <a:pt x="16887" y="1182433"/>
                  <a:pt x="25019" y="1194304"/>
                  <a:pt x="28697" y="1207176"/>
                </a:cubicBezTo>
                <a:cubicBezTo>
                  <a:pt x="33492" y="1223959"/>
                  <a:pt x="32737" y="1242821"/>
                  <a:pt x="41397" y="1257976"/>
                </a:cubicBezTo>
                <a:cubicBezTo>
                  <a:pt x="50308" y="1273570"/>
                  <a:pt x="67999" y="1282278"/>
                  <a:pt x="79497" y="1296076"/>
                </a:cubicBezTo>
                <a:cubicBezTo>
                  <a:pt x="132813" y="1360056"/>
                  <a:pt x="81282" y="1348066"/>
                  <a:pt x="193797" y="1423076"/>
                </a:cubicBezTo>
                <a:lnTo>
                  <a:pt x="269997" y="1473876"/>
                </a:lnTo>
                <a:cubicBezTo>
                  <a:pt x="278464" y="1486576"/>
                  <a:pt x="282977" y="1503104"/>
                  <a:pt x="295397" y="1511976"/>
                </a:cubicBezTo>
                <a:cubicBezTo>
                  <a:pt x="313948" y="1525227"/>
                  <a:pt x="338143" y="1527942"/>
                  <a:pt x="358897" y="1537376"/>
                </a:cubicBezTo>
                <a:cubicBezTo>
                  <a:pt x="505004" y="1603788"/>
                  <a:pt x="368789" y="1555724"/>
                  <a:pt x="498597" y="1588176"/>
                </a:cubicBezTo>
                <a:cubicBezTo>
                  <a:pt x="546251" y="1600090"/>
                  <a:pt x="536612" y="1604468"/>
                  <a:pt x="587497" y="1626276"/>
                </a:cubicBezTo>
                <a:cubicBezTo>
                  <a:pt x="599802" y="1631549"/>
                  <a:pt x="612897" y="1634743"/>
                  <a:pt x="625597" y="1638976"/>
                </a:cubicBezTo>
                <a:cubicBezTo>
                  <a:pt x="752597" y="1634743"/>
                  <a:pt x="879746" y="1633738"/>
                  <a:pt x="1006597" y="1626276"/>
                </a:cubicBezTo>
                <a:cubicBezTo>
                  <a:pt x="1094732" y="1621092"/>
                  <a:pt x="1021211" y="1608250"/>
                  <a:pt x="1108197" y="1588176"/>
                </a:cubicBezTo>
                <a:cubicBezTo>
                  <a:pt x="1145550" y="1579556"/>
                  <a:pt x="1184397" y="1579709"/>
                  <a:pt x="1222497" y="1575476"/>
                </a:cubicBezTo>
                <a:cubicBezTo>
                  <a:pt x="1334570" y="1500761"/>
                  <a:pt x="1155437" y="1615356"/>
                  <a:pt x="1336797" y="1524676"/>
                </a:cubicBezTo>
                <a:cubicBezTo>
                  <a:pt x="1454009" y="1466070"/>
                  <a:pt x="1401663" y="1483059"/>
                  <a:pt x="1489197" y="1461176"/>
                </a:cubicBezTo>
                <a:lnTo>
                  <a:pt x="1565397" y="1410376"/>
                </a:lnTo>
                <a:cubicBezTo>
                  <a:pt x="1578097" y="1401909"/>
                  <a:pt x="1592704" y="1395769"/>
                  <a:pt x="1603497" y="1384976"/>
                </a:cubicBezTo>
                <a:lnTo>
                  <a:pt x="1654297" y="1334176"/>
                </a:lnTo>
                <a:cubicBezTo>
                  <a:pt x="1686219" y="1238411"/>
                  <a:pt x="1643158" y="1356453"/>
                  <a:pt x="1692397" y="1257976"/>
                </a:cubicBezTo>
                <a:cubicBezTo>
                  <a:pt x="1740881" y="1161009"/>
                  <a:pt x="1651069" y="1291913"/>
                  <a:pt x="1743197" y="1169076"/>
                </a:cubicBezTo>
                <a:cubicBezTo>
                  <a:pt x="1738964" y="1071709"/>
                  <a:pt x="1737972" y="974148"/>
                  <a:pt x="1730497" y="876976"/>
                </a:cubicBezTo>
                <a:cubicBezTo>
                  <a:pt x="1729470" y="863628"/>
                  <a:pt x="1723784" y="850850"/>
                  <a:pt x="1717797" y="838876"/>
                </a:cubicBezTo>
                <a:cubicBezTo>
                  <a:pt x="1710971" y="825224"/>
                  <a:pt x="1700864" y="813476"/>
                  <a:pt x="1692397" y="800776"/>
                </a:cubicBezTo>
                <a:cubicBezTo>
                  <a:pt x="1688164" y="783843"/>
                  <a:pt x="1681625" y="767324"/>
                  <a:pt x="1679697" y="749976"/>
                </a:cubicBezTo>
                <a:cubicBezTo>
                  <a:pt x="1673135" y="690922"/>
                  <a:pt x="1677323" y="630690"/>
                  <a:pt x="1666997" y="572176"/>
                </a:cubicBezTo>
                <a:cubicBezTo>
                  <a:pt x="1664344" y="557145"/>
                  <a:pt x="1648423" y="547728"/>
                  <a:pt x="1641597" y="534076"/>
                </a:cubicBezTo>
                <a:cubicBezTo>
                  <a:pt x="1635610" y="522102"/>
                  <a:pt x="1632575" y="508848"/>
                  <a:pt x="1628897" y="495976"/>
                </a:cubicBezTo>
                <a:cubicBezTo>
                  <a:pt x="1624102" y="479193"/>
                  <a:pt x="1624003" y="460788"/>
                  <a:pt x="1616197" y="445176"/>
                </a:cubicBezTo>
                <a:cubicBezTo>
                  <a:pt x="1602545" y="417872"/>
                  <a:pt x="1575050" y="397936"/>
                  <a:pt x="1565397" y="368976"/>
                </a:cubicBezTo>
                <a:cubicBezTo>
                  <a:pt x="1561164" y="356276"/>
                  <a:pt x="1559198" y="342578"/>
                  <a:pt x="1552697" y="330876"/>
                </a:cubicBezTo>
                <a:cubicBezTo>
                  <a:pt x="1537872" y="304191"/>
                  <a:pt x="1518830" y="280076"/>
                  <a:pt x="1501897" y="254676"/>
                </a:cubicBezTo>
                <a:cubicBezTo>
                  <a:pt x="1493430" y="241976"/>
                  <a:pt x="1481324" y="231056"/>
                  <a:pt x="1476497" y="216576"/>
                </a:cubicBezTo>
                <a:cubicBezTo>
                  <a:pt x="1472264" y="203876"/>
                  <a:pt x="1469784" y="190450"/>
                  <a:pt x="1463797" y="178476"/>
                </a:cubicBezTo>
                <a:cubicBezTo>
                  <a:pt x="1452083" y="155048"/>
                  <a:pt x="1421363" y="116320"/>
                  <a:pt x="1400297" y="102276"/>
                </a:cubicBezTo>
                <a:cubicBezTo>
                  <a:pt x="1389158" y="94850"/>
                  <a:pt x="1374897" y="93809"/>
                  <a:pt x="1362197" y="89576"/>
                </a:cubicBezTo>
                <a:cubicBezTo>
                  <a:pt x="1304334" y="31713"/>
                  <a:pt x="1347116" y="60406"/>
                  <a:pt x="1260597" y="38776"/>
                </a:cubicBezTo>
                <a:cubicBezTo>
                  <a:pt x="1247610" y="35529"/>
                  <a:pt x="1235369" y="29754"/>
                  <a:pt x="1222497" y="26076"/>
                </a:cubicBezTo>
                <a:cubicBezTo>
                  <a:pt x="1205714" y="21281"/>
                  <a:pt x="1188480" y="18171"/>
                  <a:pt x="1171697" y="13376"/>
                </a:cubicBezTo>
                <a:cubicBezTo>
                  <a:pt x="1158825" y="9698"/>
                  <a:pt x="1146970" y="1284"/>
                  <a:pt x="1133597" y="676"/>
                </a:cubicBezTo>
                <a:cubicBezTo>
                  <a:pt x="1053247" y="-2976"/>
                  <a:pt x="1004480" y="9143"/>
                  <a:pt x="917697" y="13376"/>
                </a:cubicBezTo>
                <a:close/>
              </a:path>
            </a:pathLst>
          </a:cu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3789301" y="2998352"/>
            <a:ext cx="1818044" cy="1651012"/>
          </a:xfrm>
          <a:custGeom>
            <a:avLst/>
            <a:gdLst>
              <a:gd name="connsiteX0" fmla="*/ 1092200 w 1818044"/>
              <a:gd name="connsiteY0" fmla="*/ 25412 h 1651012"/>
              <a:gd name="connsiteX1" fmla="*/ 1028700 w 1818044"/>
              <a:gd name="connsiteY1" fmla="*/ 12712 h 1651012"/>
              <a:gd name="connsiteX2" fmla="*/ 990600 w 1818044"/>
              <a:gd name="connsiteY2" fmla="*/ 12 h 1651012"/>
              <a:gd name="connsiteX3" fmla="*/ 622300 w 1818044"/>
              <a:gd name="connsiteY3" fmla="*/ 25412 h 1651012"/>
              <a:gd name="connsiteX4" fmla="*/ 508000 w 1818044"/>
              <a:gd name="connsiteY4" fmla="*/ 63512 h 1651012"/>
              <a:gd name="connsiteX5" fmla="*/ 431800 w 1818044"/>
              <a:gd name="connsiteY5" fmla="*/ 114312 h 1651012"/>
              <a:gd name="connsiteX6" fmla="*/ 368300 w 1818044"/>
              <a:gd name="connsiteY6" fmla="*/ 190512 h 1651012"/>
              <a:gd name="connsiteX7" fmla="*/ 266700 w 1818044"/>
              <a:gd name="connsiteY7" fmla="*/ 254012 h 1651012"/>
              <a:gd name="connsiteX8" fmla="*/ 165100 w 1818044"/>
              <a:gd name="connsiteY8" fmla="*/ 342912 h 1651012"/>
              <a:gd name="connsiteX9" fmla="*/ 114300 w 1818044"/>
              <a:gd name="connsiteY9" fmla="*/ 419112 h 1651012"/>
              <a:gd name="connsiteX10" fmla="*/ 38100 w 1818044"/>
              <a:gd name="connsiteY10" fmla="*/ 558812 h 1651012"/>
              <a:gd name="connsiteX11" fmla="*/ 0 w 1818044"/>
              <a:gd name="connsiteY11" fmla="*/ 723912 h 1651012"/>
              <a:gd name="connsiteX12" fmla="*/ 12700 w 1818044"/>
              <a:gd name="connsiteY12" fmla="*/ 1079512 h 1651012"/>
              <a:gd name="connsiteX13" fmla="*/ 38100 w 1818044"/>
              <a:gd name="connsiteY13" fmla="*/ 1130312 h 1651012"/>
              <a:gd name="connsiteX14" fmla="*/ 50800 w 1818044"/>
              <a:gd name="connsiteY14" fmla="*/ 1168412 h 1651012"/>
              <a:gd name="connsiteX15" fmla="*/ 63500 w 1818044"/>
              <a:gd name="connsiteY15" fmla="*/ 1219212 h 1651012"/>
              <a:gd name="connsiteX16" fmla="*/ 114300 w 1818044"/>
              <a:gd name="connsiteY16" fmla="*/ 1295412 h 1651012"/>
              <a:gd name="connsiteX17" fmla="*/ 139700 w 1818044"/>
              <a:gd name="connsiteY17" fmla="*/ 1333512 h 1651012"/>
              <a:gd name="connsiteX18" fmla="*/ 177800 w 1818044"/>
              <a:gd name="connsiteY18" fmla="*/ 1409712 h 1651012"/>
              <a:gd name="connsiteX19" fmla="*/ 228600 w 1818044"/>
              <a:gd name="connsiteY19" fmla="*/ 1498612 h 1651012"/>
              <a:gd name="connsiteX20" fmla="*/ 266700 w 1818044"/>
              <a:gd name="connsiteY20" fmla="*/ 1536712 h 1651012"/>
              <a:gd name="connsiteX21" fmla="*/ 317500 w 1818044"/>
              <a:gd name="connsiteY21" fmla="*/ 1549412 h 1651012"/>
              <a:gd name="connsiteX22" fmla="*/ 393700 w 1818044"/>
              <a:gd name="connsiteY22" fmla="*/ 1587512 h 1651012"/>
              <a:gd name="connsiteX23" fmla="*/ 431800 w 1818044"/>
              <a:gd name="connsiteY23" fmla="*/ 1612912 h 1651012"/>
              <a:gd name="connsiteX24" fmla="*/ 508000 w 1818044"/>
              <a:gd name="connsiteY24" fmla="*/ 1625612 h 1651012"/>
              <a:gd name="connsiteX25" fmla="*/ 647700 w 1818044"/>
              <a:gd name="connsiteY25" fmla="*/ 1651012 h 1651012"/>
              <a:gd name="connsiteX26" fmla="*/ 1308100 w 1818044"/>
              <a:gd name="connsiteY26" fmla="*/ 1638312 h 1651012"/>
              <a:gd name="connsiteX27" fmla="*/ 1358900 w 1818044"/>
              <a:gd name="connsiteY27" fmla="*/ 1612912 h 1651012"/>
              <a:gd name="connsiteX28" fmla="*/ 1397000 w 1818044"/>
              <a:gd name="connsiteY28" fmla="*/ 1600212 h 1651012"/>
              <a:gd name="connsiteX29" fmla="*/ 1485900 w 1818044"/>
              <a:gd name="connsiteY29" fmla="*/ 1536712 h 1651012"/>
              <a:gd name="connsiteX30" fmla="*/ 1536700 w 1818044"/>
              <a:gd name="connsiteY30" fmla="*/ 1511312 h 1651012"/>
              <a:gd name="connsiteX31" fmla="*/ 1574800 w 1818044"/>
              <a:gd name="connsiteY31" fmla="*/ 1473212 h 1651012"/>
              <a:gd name="connsiteX32" fmla="*/ 1638300 w 1818044"/>
              <a:gd name="connsiteY32" fmla="*/ 1435112 h 1651012"/>
              <a:gd name="connsiteX33" fmla="*/ 1765300 w 1818044"/>
              <a:gd name="connsiteY33" fmla="*/ 1295412 h 1651012"/>
              <a:gd name="connsiteX34" fmla="*/ 1778000 w 1818044"/>
              <a:gd name="connsiteY34" fmla="*/ 1244612 h 1651012"/>
              <a:gd name="connsiteX35" fmla="*/ 1816100 w 1818044"/>
              <a:gd name="connsiteY35" fmla="*/ 1168412 h 1651012"/>
              <a:gd name="connsiteX36" fmla="*/ 1803400 w 1818044"/>
              <a:gd name="connsiteY36" fmla="*/ 889012 h 1651012"/>
              <a:gd name="connsiteX37" fmla="*/ 1765300 w 1818044"/>
              <a:gd name="connsiteY37" fmla="*/ 812812 h 1651012"/>
              <a:gd name="connsiteX38" fmla="*/ 1752600 w 1818044"/>
              <a:gd name="connsiteY38" fmla="*/ 774712 h 1651012"/>
              <a:gd name="connsiteX39" fmla="*/ 1727200 w 1818044"/>
              <a:gd name="connsiteY39" fmla="*/ 685812 h 1651012"/>
              <a:gd name="connsiteX40" fmla="*/ 1714500 w 1818044"/>
              <a:gd name="connsiteY40" fmla="*/ 584212 h 1651012"/>
              <a:gd name="connsiteX41" fmla="*/ 1689100 w 1818044"/>
              <a:gd name="connsiteY41" fmla="*/ 533412 h 1651012"/>
              <a:gd name="connsiteX42" fmla="*/ 1651000 w 1818044"/>
              <a:gd name="connsiteY42" fmla="*/ 419112 h 1651012"/>
              <a:gd name="connsiteX43" fmla="*/ 1638300 w 1818044"/>
              <a:gd name="connsiteY43" fmla="*/ 368312 h 1651012"/>
              <a:gd name="connsiteX44" fmla="*/ 1536700 w 1818044"/>
              <a:gd name="connsiteY44" fmla="*/ 254012 h 1651012"/>
              <a:gd name="connsiteX45" fmla="*/ 1511300 w 1818044"/>
              <a:gd name="connsiteY45" fmla="*/ 215912 h 1651012"/>
              <a:gd name="connsiteX46" fmla="*/ 1435100 w 1818044"/>
              <a:gd name="connsiteY46" fmla="*/ 190512 h 1651012"/>
              <a:gd name="connsiteX47" fmla="*/ 1320800 w 1818044"/>
              <a:gd name="connsiteY47" fmla="*/ 127012 h 1651012"/>
              <a:gd name="connsiteX48" fmla="*/ 1270000 w 1818044"/>
              <a:gd name="connsiteY48" fmla="*/ 114312 h 1651012"/>
              <a:gd name="connsiteX49" fmla="*/ 1231900 w 1818044"/>
              <a:gd name="connsiteY49" fmla="*/ 88912 h 1651012"/>
              <a:gd name="connsiteX50" fmla="*/ 1168400 w 1818044"/>
              <a:gd name="connsiteY50" fmla="*/ 76212 h 1651012"/>
              <a:gd name="connsiteX51" fmla="*/ 1130300 w 1818044"/>
              <a:gd name="connsiteY51" fmla="*/ 38112 h 1651012"/>
              <a:gd name="connsiteX52" fmla="*/ 1016000 w 1818044"/>
              <a:gd name="connsiteY52" fmla="*/ 12712 h 165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8044" h="1651012">
                <a:moveTo>
                  <a:pt x="1092200" y="25412"/>
                </a:moveTo>
                <a:cubicBezTo>
                  <a:pt x="1071033" y="21179"/>
                  <a:pt x="1049641" y="17947"/>
                  <a:pt x="1028700" y="12712"/>
                </a:cubicBezTo>
                <a:cubicBezTo>
                  <a:pt x="1015713" y="9465"/>
                  <a:pt x="1003980" y="-406"/>
                  <a:pt x="990600" y="12"/>
                </a:cubicBezTo>
                <a:cubicBezTo>
                  <a:pt x="867602" y="3856"/>
                  <a:pt x="745067" y="16945"/>
                  <a:pt x="622300" y="25412"/>
                </a:cubicBezTo>
                <a:cubicBezTo>
                  <a:pt x="560219" y="37828"/>
                  <a:pt x="560580" y="31964"/>
                  <a:pt x="508000" y="63512"/>
                </a:cubicBezTo>
                <a:cubicBezTo>
                  <a:pt x="481823" y="79218"/>
                  <a:pt x="431800" y="114312"/>
                  <a:pt x="431800" y="114312"/>
                </a:cubicBezTo>
                <a:cubicBezTo>
                  <a:pt x="411102" y="145358"/>
                  <a:pt x="399937" y="167504"/>
                  <a:pt x="368300" y="190512"/>
                </a:cubicBezTo>
                <a:cubicBezTo>
                  <a:pt x="336001" y="214002"/>
                  <a:pt x="294940" y="225772"/>
                  <a:pt x="266700" y="254012"/>
                </a:cubicBezTo>
                <a:cubicBezTo>
                  <a:pt x="192407" y="328305"/>
                  <a:pt x="228107" y="300908"/>
                  <a:pt x="165100" y="342912"/>
                </a:cubicBezTo>
                <a:cubicBezTo>
                  <a:pt x="148167" y="368312"/>
                  <a:pt x="130006" y="392935"/>
                  <a:pt x="114300" y="419112"/>
                </a:cubicBezTo>
                <a:cubicBezTo>
                  <a:pt x="79895" y="476454"/>
                  <a:pt x="66180" y="495633"/>
                  <a:pt x="38100" y="558812"/>
                </a:cubicBezTo>
                <a:cubicBezTo>
                  <a:pt x="18935" y="601934"/>
                  <a:pt x="4848" y="699671"/>
                  <a:pt x="0" y="723912"/>
                </a:cubicBezTo>
                <a:cubicBezTo>
                  <a:pt x="4233" y="842445"/>
                  <a:pt x="1629" y="961421"/>
                  <a:pt x="12700" y="1079512"/>
                </a:cubicBezTo>
                <a:cubicBezTo>
                  <a:pt x="14467" y="1098361"/>
                  <a:pt x="30642" y="1112911"/>
                  <a:pt x="38100" y="1130312"/>
                </a:cubicBezTo>
                <a:cubicBezTo>
                  <a:pt x="43373" y="1142617"/>
                  <a:pt x="47122" y="1155540"/>
                  <a:pt x="50800" y="1168412"/>
                </a:cubicBezTo>
                <a:cubicBezTo>
                  <a:pt x="55595" y="1185195"/>
                  <a:pt x="55694" y="1203600"/>
                  <a:pt x="63500" y="1219212"/>
                </a:cubicBezTo>
                <a:cubicBezTo>
                  <a:pt x="77152" y="1246516"/>
                  <a:pt x="97367" y="1270012"/>
                  <a:pt x="114300" y="1295412"/>
                </a:cubicBezTo>
                <a:cubicBezTo>
                  <a:pt x="122767" y="1308112"/>
                  <a:pt x="134873" y="1319032"/>
                  <a:pt x="139700" y="1333512"/>
                </a:cubicBezTo>
                <a:cubicBezTo>
                  <a:pt x="162985" y="1403366"/>
                  <a:pt x="138409" y="1340778"/>
                  <a:pt x="177800" y="1409712"/>
                </a:cubicBezTo>
                <a:cubicBezTo>
                  <a:pt x="200385" y="1449236"/>
                  <a:pt x="200471" y="1464858"/>
                  <a:pt x="228600" y="1498612"/>
                </a:cubicBezTo>
                <a:cubicBezTo>
                  <a:pt x="240098" y="1512410"/>
                  <a:pt x="251106" y="1527801"/>
                  <a:pt x="266700" y="1536712"/>
                </a:cubicBezTo>
                <a:cubicBezTo>
                  <a:pt x="281855" y="1545372"/>
                  <a:pt x="300567" y="1545179"/>
                  <a:pt x="317500" y="1549412"/>
                </a:cubicBezTo>
                <a:cubicBezTo>
                  <a:pt x="426689" y="1622205"/>
                  <a:pt x="288540" y="1534932"/>
                  <a:pt x="393700" y="1587512"/>
                </a:cubicBezTo>
                <a:cubicBezTo>
                  <a:pt x="407352" y="1594338"/>
                  <a:pt x="417320" y="1608085"/>
                  <a:pt x="431800" y="1612912"/>
                </a:cubicBezTo>
                <a:cubicBezTo>
                  <a:pt x="456229" y="1621055"/>
                  <a:pt x="482750" y="1620562"/>
                  <a:pt x="508000" y="1625612"/>
                </a:cubicBezTo>
                <a:cubicBezTo>
                  <a:pt x="657701" y="1655552"/>
                  <a:pt x="421711" y="1618728"/>
                  <a:pt x="647700" y="1651012"/>
                </a:cubicBezTo>
                <a:cubicBezTo>
                  <a:pt x="867833" y="1646779"/>
                  <a:pt x="1088241" y="1650090"/>
                  <a:pt x="1308100" y="1638312"/>
                </a:cubicBezTo>
                <a:cubicBezTo>
                  <a:pt x="1327005" y="1637299"/>
                  <a:pt x="1341499" y="1620370"/>
                  <a:pt x="1358900" y="1612912"/>
                </a:cubicBezTo>
                <a:cubicBezTo>
                  <a:pt x="1371205" y="1607639"/>
                  <a:pt x="1385026" y="1606199"/>
                  <a:pt x="1397000" y="1600212"/>
                </a:cubicBezTo>
                <a:cubicBezTo>
                  <a:pt x="1423867" y="1586778"/>
                  <a:pt x="1462889" y="1551094"/>
                  <a:pt x="1485900" y="1536712"/>
                </a:cubicBezTo>
                <a:cubicBezTo>
                  <a:pt x="1501954" y="1526678"/>
                  <a:pt x="1521294" y="1522316"/>
                  <a:pt x="1536700" y="1511312"/>
                </a:cubicBezTo>
                <a:cubicBezTo>
                  <a:pt x="1551315" y="1500873"/>
                  <a:pt x="1560432" y="1483988"/>
                  <a:pt x="1574800" y="1473212"/>
                </a:cubicBezTo>
                <a:cubicBezTo>
                  <a:pt x="1594547" y="1458401"/>
                  <a:pt x="1619456" y="1451057"/>
                  <a:pt x="1638300" y="1435112"/>
                </a:cubicBezTo>
                <a:cubicBezTo>
                  <a:pt x="1724248" y="1362387"/>
                  <a:pt x="1721761" y="1360721"/>
                  <a:pt x="1765300" y="1295412"/>
                </a:cubicBezTo>
                <a:cubicBezTo>
                  <a:pt x="1769533" y="1278479"/>
                  <a:pt x="1771518" y="1260818"/>
                  <a:pt x="1778000" y="1244612"/>
                </a:cubicBezTo>
                <a:cubicBezTo>
                  <a:pt x="1788547" y="1218245"/>
                  <a:pt x="1814077" y="1196738"/>
                  <a:pt x="1816100" y="1168412"/>
                </a:cubicBezTo>
                <a:cubicBezTo>
                  <a:pt x="1822742" y="1075419"/>
                  <a:pt x="1810835" y="981945"/>
                  <a:pt x="1803400" y="889012"/>
                </a:cubicBezTo>
                <a:cubicBezTo>
                  <a:pt x="1800360" y="851010"/>
                  <a:pt x="1781609" y="845429"/>
                  <a:pt x="1765300" y="812812"/>
                </a:cubicBezTo>
                <a:cubicBezTo>
                  <a:pt x="1759313" y="800838"/>
                  <a:pt x="1756447" y="787534"/>
                  <a:pt x="1752600" y="774712"/>
                </a:cubicBezTo>
                <a:cubicBezTo>
                  <a:pt x="1743744" y="745193"/>
                  <a:pt x="1735667" y="715445"/>
                  <a:pt x="1727200" y="685812"/>
                </a:cubicBezTo>
                <a:cubicBezTo>
                  <a:pt x="1722967" y="651945"/>
                  <a:pt x="1722778" y="617323"/>
                  <a:pt x="1714500" y="584212"/>
                </a:cubicBezTo>
                <a:cubicBezTo>
                  <a:pt x="1709908" y="565845"/>
                  <a:pt x="1695896" y="551082"/>
                  <a:pt x="1689100" y="533412"/>
                </a:cubicBezTo>
                <a:cubicBezTo>
                  <a:pt x="1674683" y="495928"/>
                  <a:pt x="1660740" y="458074"/>
                  <a:pt x="1651000" y="419112"/>
                </a:cubicBezTo>
                <a:cubicBezTo>
                  <a:pt x="1646767" y="402179"/>
                  <a:pt x="1646777" y="383570"/>
                  <a:pt x="1638300" y="368312"/>
                </a:cubicBezTo>
                <a:cubicBezTo>
                  <a:pt x="1608806" y="315223"/>
                  <a:pt x="1574628" y="298262"/>
                  <a:pt x="1536700" y="254012"/>
                </a:cubicBezTo>
                <a:cubicBezTo>
                  <a:pt x="1526767" y="242423"/>
                  <a:pt x="1524243" y="224002"/>
                  <a:pt x="1511300" y="215912"/>
                </a:cubicBezTo>
                <a:cubicBezTo>
                  <a:pt x="1488596" y="201722"/>
                  <a:pt x="1457377" y="205364"/>
                  <a:pt x="1435100" y="190512"/>
                </a:cubicBezTo>
                <a:cubicBezTo>
                  <a:pt x="1366877" y="145030"/>
                  <a:pt x="1379478" y="143777"/>
                  <a:pt x="1320800" y="127012"/>
                </a:cubicBezTo>
                <a:cubicBezTo>
                  <a:pt x="1304017" y="122217"/>
                  <a:pt x="1286933" y="118545"/>
                  <a:pt x="1270000" y="114312"/>
                </a:cubicBezTo>
                <a:cubicBezTo>
                  <a:pt x="1257300" y="105845"/>
                  <a:pt x="1246192" y="94271"/>
                  <a:pt x="1231900" y="88912"/>
                </a:cubicBezTo>
                <a:cubicBezTo>
                  <a:pt x="1211689" y="81333"/>
                  <a:pt x="1187707" y="85865"/>
                  <a:pt x="1168400" y="76212"/>
                </a:cubicBezTo>
                <a:cubicBezTo>
                  <a:pt x="1152336" y="68180"/>
                  <a:pt x="1146000" y="46834"/>
                  <a:pt x="1130300" y="38112"/>
                </a:cubicBezTo>
                <a:cubicBezTo>
                  <a:pt x="1077351" y="8696"/>
                  <a:pt x="1064130" y="12712"/>
                  <a:pt x="1016000" y="12712"/>
                </a:cubicBezTo>
              </a:path>
            </a:pathLst>
          </a:cu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68658" y="4649364"/>
            <a:ext cx="17457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~40%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endParaRPr kumimoji="0" lang="fr-FR" sz="1800" b="0" i="0" u="dbl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366030" y="4649364"/>
            <a:ext cx="1870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~40%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endParaRPr kumimoji="0" lang="fr-FR" sz="1800" b="0" i="0" u="dbl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658757" y="3396851"/>
            <a:ext cx="1157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15-20%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endParaRPr kumimoji="0" lang="fr-FR" sz="1600" b="0" i="0" u="dbl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6800" y="2795828"/>
            <a:ext cx="3848100" cy="24130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014" y="2817461"/>
            <a:ext cx="3813539" cy="328224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D596C22-10A4-0FAA-ED7A-8AC19D67A1A2}"/>
              </a:ext>
            </a:extLst>
          </p:cNvPr>
          <p:cNvSpPr txBox="1"/>
          <p:nvPr/>
        </p:nvSpPr>
        <p:spPr>
          <a:xfrm>
            <a:off x="8132354" y="6099703"/>
            <a:ext cx="31683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Bhave, BCRT 2024</a:t>
            </a: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7F1DE64F-6F63-E65E-AFE3-63C6F20E7E39}"/>
              </a:ext>
            </a:extLst>
          </p:cNvPr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7413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3114" y="998708"/>
            <a:ext cx="1090470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presence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gBRCA2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influence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appearance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42081" y="1639054"/>
            <a:ext cx="1045858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596C22-10A4-0FAA-ED7A-8AC19D67A1A2}"/>
              </a:ext>
            </a:extLst>
          </p:cNvPr>
          <p:cNvSpPr txBox="1"/>
          <p:nvPr/>
        </p:nvSpPr>
        <p:spPr>
          <a:xfrm>
            <a:off x="0" y="6598475"/>
            <a:ext cx="31683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[4]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Safonov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bioRxiv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2024; (b) Fresnel, ESMO 2020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6174" y="2461273"/>
            <a:ext cx="110502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gBRCA2</a:t>
            </a:r>
            <a:r>
              <a:rPr kumimoji="0" lang="fr-FR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shortened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PFS on AI+CDK4/6, due to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co-loss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BRCA2 and RB1 in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PADA-1: no impact on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onset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656" t="61521"/>
          <a:stretch/>
        </p:blipFill>
        <p:spPr>
          <a:xfrm>
            <a:off x="5933901" y="3870947"/>
            <a:ext cx="6017020" cy="261644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223" t="803" r="-1567" b="60299"/>
          <a:stretch/>
        </p:blipFill>
        <p:spPr>
          <a:xfrm>
            <a:off x="206044" y="3977089"/>
            <a:ext cx="5710786" cy="2510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1A781E-A088-6361-8D84-344376A5AA32}"/>
              </a:ext>
            </a:extLst>
          </p:cNvPr>
          <p:cNvSpPr txBox="1"/>
          <p:nvPr/>
        </p:nvSpPr>
        <p:spPr>
          <a:xfrm>
            <a:off x="6096000" y="5768008"/>
            <a:ext cx="2712904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(Median follow-up 21.2m IC95% [20.7; 21.6])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C6229B3B-82D2-9800-0C86-B84CD7BD485F}"/>
              </a:ext>
            </a:extLst>
          </p:cNvPr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562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1118680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are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telling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patient about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appearing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the main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talking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points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begin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non-invasive monitoring by serial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analyses.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but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test, and at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frequency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fr-FR" sz="1800" b="1" i="0" u="none" strike="noStrike" kern="1200" cap="none" spc="0" normalizeH="0" baseline="-2500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651B8B0F-4B61-9ABD-F503-6909F62D1FEE}"/>
              </a:ext>
            </a:extLst>
          </p:cNvPr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195033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111868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talking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points (suggestion)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8795" y="1693974"/>
            <a:ext cx="115343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resistance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either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receiving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progresses,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subsequent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toxic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routine monitoring of the tumor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serial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tumor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resistance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~40% of patients.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possible to switch to the endocrine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if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resistance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the first endocrine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CDK4/6 inhibition,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delaying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time of tumor progression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timing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analyses…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their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(and if the patient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should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call)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856790" y="5740400"/>
            <a:ext cx="2936656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731798" y="6135647"/>
            <a:ext cx="179610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draw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893038" y="6128663"/>
            <a:ext cx="264700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80102" y="6135646"/>
            <a:ext cx="179610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301217" y="6150128"/>
            <a:ext cx="17961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Imaging</a:t>
            </a:r>
          </a:p>
        </p:txBody>
      </p:sp>
      <p:sp>
        <p:nvSpPr>
          <p:cNvPr id="12" name="Ellipse 11"/>
          <p:cNvSpPr/>
          <p:nvPr/>
        </p:nvSpPr>
        <p:spPr>
          <a:xfrm>
            <a:off x="1926218" y="5742667"/>
            <a:ext cx="156581" cy="1651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571844" y="5668404"/>
            <a:ext cx="156581" cy="165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926217" y="5582285"/>
            <a:ext cx="156581" cy="165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1995245" y="5409139"/>
            <a:ext cx="900476" cy="635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2817430" y="5664835"/>
            <a:ext cx="156581" cy="1651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5731798" y="5733612"/>
            <a:ext cx="2936656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7581243" y="5658047"/>
            <a:ext cx="156581" cy="1651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7092681" y="5654525"/>
            <a:ext cx="156581" cy="165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6413946" y="5651062"/>
            <a:ext cx="156581" cy="165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6482976" y="5402351"/>
            <a:ext cx="900476" cy="635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7305161" y="5658047"/>
            <a:ext cx="156581" cy="1651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D9BDA62E-8022-9B7F-7045-9422D9422BCA}"/>
              </a:ext>
            </a:extLst>
          </p:cNvPr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23937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11186809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test ? At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frequency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 (suggestions)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1214" y="1693974"/>
            <a:ext cx="115020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AI+CDK4/6i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resistance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first 6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endocrine-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 ET switch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unlikely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have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impact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D596C22-10A4-0FAA-ED7A-8AC19D67A1A2}"/>
              </a:ext>
            </a:extLst>
          </p:cNvPr>
          <p:cNvSpPr txBox="1"/>
          <p:nvPr/>
        </p:nvSpPr>
        <p:spPr>
          <a:xfrm>
            <a:off x="0" y="6598475"/>
            <a:ext cx="3867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Berger, BMJ Open 2022; 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Turner, Future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10735065-B471-FC4F-3F29-46ED7166910D}"/>
              </a:ext>
            </a:extLst>
          </p:cNvPr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49476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734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11186809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test ? At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frequency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 (suggestions)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1214" y="1693974"/>
            <a:ext cx="115020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AI+CDK4/6i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resistance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first 6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endocrine-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 ET switch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unlikely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have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impact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71214" y="3114530"/>
            <a:ext cx="115020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anytime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thereafter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screening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AI+CDK4/6i, as long the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not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progressed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Note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first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positive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(pts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should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warned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990D812D-8C97-F144-0CCB-ECF89DDAB0FC}"/>
              </a:ext>
            </a:extLst>
          </p:cNvPr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31288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11186809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test ? At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frequency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 (suggestions)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1214" y="1693974"/>
            <a:ext cx="115020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AI+CDK4/6i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resistance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first 6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endocrine-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refractory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an ET switch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unlikely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have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impact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71213" y="4535087"/>
            <a:ext cx="1150204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Frequency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PADA-1 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SERENA-6 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</a:t>
            </a: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non-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	longer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tumor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reaching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RECIST PD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criteria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 Or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resistance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D596C22-10A4-0FAA-ED7A-8AC19D67A1A2}"/>
              </a:ext>
            </a:extLst>
          </p:cNvPr>
          <p:cNvSpPr txBox="1"/>
          <p:nvPr/>
        </p:nvSpPr>
        <p:spPr>
          <a:xfrm>
            <a:off x="0" y="6598475"/>
            <a:ext cx="3867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Berger, BMJ Open 2022; 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Turner, Future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Oncol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1214" y="3114530"/>
            <a:ext cx="115020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anytime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thereafter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screening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AI+CDK4/6i, as long the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not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progressed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Note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first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positive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(pts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should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warned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338119BA-1720-C26F-1084-AF95C89DBE91}"/>
              </a:ext>
            </a:extLst>
          </p:cNvPr>
          <p:cNvSpPr txBox="1"/>
          <p:nvPr/>
        </p:nvSpPr>
        <p:spPr>
          <a:xfrm>
            <a:off x="350195" y="311286"/>
            <a:ext cx="779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690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F690AF-19BF-01A1-8D52-20A82A949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1916832"/>
            <a:ext cx="9361040" cy="2520280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40671944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0195" y="311286"/>
            <a:ext cx="10685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Presentation: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Patient, 2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93580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letrozole+ribociclib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reports an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 shows the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been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fraction (0.5%),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1.3%.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87421" y="2879390"/>
            <a:ext cx="9419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/are the best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(s) to do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Wait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until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confirm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positivity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tumor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 an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immediate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switch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letrozole+ribociclib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SERD+ribociclib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511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93580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letrozole+ribociclib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reports an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 shows the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been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fraction (0.5%),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1.3%.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0195" y="2695399"/>
            <a:ext cx="4157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/are the best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(s) to do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Wait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until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draw</a:t>
            </a:r>
            <a:endParaRPr kumimoji="0" lang="fr-FR" sz="1800" b="1" i="0" u="none" strike="sng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07698" y="3017216"/>
            <a:ext cx="72526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 confirmation…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False positive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exceptional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analyses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Subclonality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507454" y="3017216"/>
            <a:ext cx="7444292" cy="3581259"/>
          </a:xfrm>
          <a:prstGeom prst="roundRect">
            <a:avLst>
              <a:gd name="adj" fmla="val 7144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88E0BF69-63B5-91DF-3EA2-9FC86653EF05}"/>
              </a:ext>
            </a:extLst>
          </p:cNvPr>
          <p:cNvSpPr txBox="1"/>
          <p:nvPr/>
        </p:nvSpPr>
        <p:spPr>
          <a:xfrm>
            <a:off x="191344" y="311286"/>
            <a:ext cx="119006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Presentation: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Patient, 2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0741260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93580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letrozole+ribociclib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reports an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 shows the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been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fraction (0.5%),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1.3%.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0195" y="2695399"/>
            <a:ext cx="4157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/are the best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(s) to do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Wait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until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draw</a:t>
            </a:r>
            <a:endParaRPr kumimoji="0" lang="fr-FR" sz="1800" b="1" i="0" u="none" strike="sng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07698" y="3017216"/>
            <a:ext cx="747000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 confirmation…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False positive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exceptional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analyses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Subclonality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Rising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made at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(~0.1-0.5%)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fraction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typical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first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PADA-1: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MAF = 0.8%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a second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PADA-1: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ESR1mut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~40% of pts at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draw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(a)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4507454" y="3017216"/>
            <a:ext cx="7444292" cy="3581259"/>
          </a:xfrm>
          <a:prstGeom prst="roundRect">
            <a:avLst>
              <a:gd name="adj" fmla="val 7144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50195" y="5585914"/>
            <a:ext cx="34564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e libre 10"/>
          <p:cNvSpPr/>
          <p:nvPr/>
        </p:nvSpPr>
        <p:spPr>
          <a:xfrm rot="456868">
            <a:off x="216152" y="4913316"/>
            <a:ext cx="3516832" cy="1345197"/>
          </a:xfrm>
          <a:custGeom>
            <a:avLst/>
            <a:gdLst>
              <a:gd name="connsiteX0" fmla="*/ 0 w 4432151"/>
              <a:gd name="connsiteY0" fmla="*/ 1345197 h 1345197"/>
              <a:gd name="connsiteX1" fmla="*/ 64546 w 4432151"/>
              <a:gd name="connsiteY1" fmla="*/ 1248378 h 1345197"/>
              <a:gd name="connsiteX2" fmla="*/ 86061 w 4432151"/>
              <a:gd name="connsiteY2" fmla="*/ 1226862 h 1345197"/>
              <a:gd name="connsiteX3" fmla="*/ 118334 w 4432151"/>
              <a:gd name="connsiteY3" fmla="*/ 1205347 h 1345197"/>
              <a:gd name="connsiteX4" fmla="*/ 139850 w 4432151"/>
              <a:gd name="connsiteY4" fmla="*/ 1183832 h 1345197"/>
              <a:gd name="connsiteX5" fmla="*/ 268941 w 4432151"/>
              <a:gd name="connsiteY5" fmla="*/ 1151559 h 1345197"/>
              <a:gd name="connsiteX6" fmla="*/ 516367 w 4432151"/>
              <a:gd name="connsiteY6" fmla="*/ 1162317 h 1345197"/>
              <a:gd name="connsiteX7" fmla="*/ 548640 w 4432151"/>
              <a:gd name="connsiteY7" fmla="*/ 1173074 h 1345197"/>
              <a:gd name="connsiteX8" fmla="*/ 591671 w 4432151"/>
              <a:gd name="connsiteY8" fmla="*/ 1183832 h 1345197"/>
              <a:gd name="connsiteX9" fmla="*/ 656217 w 4432151"/>
              <a:gd name="connsiteY9" fmla="*/ 1173074 h 1345197"/>
              <a:gd name="connsiteX10" fmla="*/ 677732 w 4432151"/>
              <a:gd name="connsiteY10" fmla="*/ 1140801 h 1345197"/>
              <a:gd name="connsiteX11" fmla="*/ 710005 w 4432151"/>
              <a:gd name="connsiteY11" fmla="*/ 1119286 h 1345197"/>
              <a:gd name="connsiteX12" fmla="*/ 753036 w 4432151"/>
              <a:gd name="connsiteY12" fmla="*/ 1054740 h 1345197"/>
              <a:gd name="connsiteX13" fmla="*/ 763793 w 4432151"/>
              <a:gd name="connsiteY13" fmla="*/ 1022467 h 1345197"/>
              <a:gd name="connsiteX14" fmla="*/ 796066 w 4432151"/>
              <a:gd name="connsiteY14" fmla="*/ 990194 h 1345197"/>
              <a:gd name="connsiteX15" fmla="*/ 817581 w 4432151"/>
              <a:gd name="connsiteY15" fmla="*/ 957921 h 1345197"/>
              <a:gd name="connsiteX16" fmla="*/ 871370 w 4432151"/>
              <a:gd name="connsiteY16" fmla="*/ 914891 h 1345197"/>
              <a:gd name="connsiteX17" fmla="*/ 968188 w 4432151"/>
              <a:gd name="connsiteY17" fmla="*/ 925648 h 1345197"/>
              <a:gd name="connsiteX18" fmla="*/ 1065007 w 4432151"/>
              <a:gd name="connsiteY18" fmla="*/ 968679 h 1345197"/>
              <a:gd name="connsiteX19" fmla="*/ 1172584 w 4432151"/>
              <a:gd name="connsiteY19" fmla="*/ 990194 h 1345197"/>
              <a:gd name="connsiteX20" fmla="*/ 1258645 w 4432151"/>
              <a:gd name="connsiteY20" fmla="*/ 979437 h 1345197"/>
              <a:gd name="connsiteX21" fmla="*/ 1323191 w 4432151"/>
              <a:gd name="connsiteY21" fmla="*/ 936406 h 1345197"/>
              <a:gd name="connsiteX22" fmla="*/ 1387737 w 4432151"/>
              <a:gd name="connsiteY22" fmla="*/ 882618 h 1345197"/>
              <a:gd name="connsiteX23" fmla="*/ 1430767 w 4432151"/>
              <a:gd name="connsiteY23" fmla="*/ 850345 h 1345197"/>
              <a:gd name="connsiteX24" fmla="*/ 1473798 w 4432151"/>
              <a:gd name="connsiteY24" fmla="*/ 775041 h 1345197"/>
              <a:gd name="connsiteX25" fmla="*/ 1506071 w 4432151"/>
              <a:gd name="connsiteY25" fmla="*/ 742768 h 1345197"/>
              <a:gd name="connsiteX26" fmla="*/ 1516828 w 4432151"/>
              <a:gd name="connsiteY26" fmla="*/ 710495 h 1345197"/>
              <a:gd name="connsiteX27" fmla="*/ 1613647 w 4432151"/>
              <a:gd name="connsiteY27" fmla="*/ 635192 h 1345197"/>
              <a:gd name="connsiteX28" fmla="*/ 1742739 w 4432151"/>
              <a:gd name="connsiteY28" fmla="*/ 645950 h 1345197"/>
              <a:gd name="connsiteX29" fmla="*/ 1839558 w 4432151"/>
              <a:gd name="connsiteY29" fmla="*/ 688980 h 1345197"/>
              <a:gd name="connsiteX30" fmla="*/ 1871831 w 4432151"/>
              <a:gd name="connsiteY30" fmla="*/ 699738 h 1345197"/>
              <a:gd name="connsiteX31" fmla="*/ 1957892 w 4432151"/>
              <a:gd name="connsiteY31" fmla="*/ 764284 h 1345197"/>
              <a:gd name="connsiteX32" fmla="*/ 2130014 w 4432151"/>
              <a:gd name="connsiteY32" fmla="*/ 753526 h 1345197"/>
              <a:gd name="connsiteX33" fmla="*/ 2194560 w 4432151"/>
              <a:gd name="connsiteY33" fmla="*/ 732011 h 1345197"/>
              <a:gd name="connsiteX34" fmla="*/ 2302137 w 4432151"/>
              <a:gd name="connsiteY34" fmla="*/ 656707 h 1345197"/>
              <a:gd name="connsiteX35" fmla="*/ 2366683 w 4432151"/>
              <a:gd name="connsiteY35" fmla="*/ 592161 h 1345197"/>
              <a:gd name="connsiteX36" fmla="*/ 2398956 w 4432151"/>
              <a:gd name="connsiteY36" fmla="*/ 559888 h 1345197"/>
              <a:gd name="connsiteX37" fmla="*/ 2431228 w 4432151"/>
              <a:gd name="connsiteY37" fmla="*/ 538373 h 1345197"/>
              <a:gd name="connsiteX38" fmla="*/ 2452744 w 4432151"/>
              <a:gd name="connsiteY38" fmla="*/ 516858 h 1345197"/>
              <a:gd name="connsiteX39" fmla="*/ 2485017 w 4432151"/>
              <a:gd name="connsiteY39" fmla="*/ 506100 h 1345197"/>
              <a:gd name="connsiteX40" fmla="*/ 2560320 w 4432151"/>
              <a:gd name="connsiteY40" fmla="*/ 452312 h 1345197"/>
              <a:gd name="connsiteX41" fmla="*/ 2592593 w 4432151"/>
              <a:gd name="connsiteY41" fmla="*/ 441554 h 1345197"/>
              <a:gd name="connsiteX42" fmla="*/ 2721685 w 4432151"/>
              <a:gd name="connsiteY42" fmla="*/ 452312 h 1345197"/>
              <a:gd name="connsiteX43" fmla="*/ 2786231 w 4432151"/>
              <a:gd name="connsiteY43" fmla="*/ 473827 h 1345197"/>
              <a:gd name="connsiteX44" fmla="*/ 2840019 w 4432151"/>
              <a:gd name="connsiteY44" fmla="*/ 527615 h 1345197"/>
              <a:gd name="connsiteX45" fmla="*/ 2915323 w 4432151"/>
              <a:gd name="connsiteY45" fmla="*/ 592161 h 1345197"/>
              <a:gd name="connsiteX46" fmla="*/ 2990626 w 4432151"/>
              <a:gd name="connsiteY46" fmla="*/ 581404 h 1345197"/>
              <a:gd name="connsiteX47" fmla="*/ 3033657 w 4432151"/>
              <a:gd name="connsiteY47" fmla="*/ 549131 h 1345197"/>
              <a:gd name="connsiteX48" fmla="*/ 3065930 w 4432151"/>
              <a:gd name="connsiteY48" fmla="*/ 538373 h 1345197"/>
              <a:gd name="connsiteX49" fmla="*/ 3130476 w 4432151"/>
              <a:gd name="connsiteY49" fmla="*/ 495342 h 1345197"/>
              <a:gd name="connsiteX50" fmla="*/ 3184264 w 4432151"/>
              <a:gd name="connsiteY50" fmla="*/ 430797 h 1345197"/>
              <a:gd name="connsiteX51" fmla="*/ 3248810 w 4432151"/>
              <a:gd name="connsiteY51" fmla="*/ 344735 h 1345197"/>
              <a:gd name="connsiteX52" fmla="*/ 3270325 w 4432151"/>
              <a:gd name="connsiteY52" fmla="*/ 312462 h 1345197"/>
              <a:gd name="connsiteX53" fmla="*/ 3367144 w 4432151"/>
              <a:gd name="connsiteY53" fmla="*/ 226401 h 1345197"/>
              <a:gd name="connsiteX54" fmla="*/ 3528508 w 4432151"/>
              <a:gd name="connsiteY54" fmla="*/ 237159 h 1345197"/>
              <a:gd name="connsiteX55" fmla="*/ 3560781 w 4432151"/>
              <a:gd name="connsiteY55" fmla="*/ 258674 h 1345197"/>
              <a:gd name="connsiteX56" fmla="*/ 3593054 w 4432151"/>
              <a:gd name="connsiteY56" fmla="*/ 269432 h 1345197"/>
              <a:gd name="connsiteX57" fmla="*/ 3646843 w 4432151"/>
              <a:gd name="connsiteY57" fmla="*/ 312462 h 1345197"/>
              <a:gd name="connsiteX58" fmla="*/ 3679116 w 4432151"/>
              <a:gd name="connsiteY58" fmla="*/ 323220 h 1345197"/>
              <a:gd name="connsiteX59" fmla="*/ 3743661 w 4432151"/>
              <a:gd name="connsiteY59" fmla="*/ 355493 h 1345197"/>
              <a:gd name="connsiteX60" fmla="*/ 3765177 w 4432151"/>
              <a:gd name="connsiteY60" fmla="*/ 377008 h 1345197"/>
              <a:gd name="connsiteX61" fmla="*/ 3808207 w 4432151"/>
              <a:gd name="connsiteY61" fmla="*/ 387766 h 1345197"/>
              <a:gd name="connsiteX62" fmla="*/ 3840480 w 4432151"/>
              <a:gd name="connsiteY62" fmla="*/ 398524 h 1345197"/>
              <a:gd name="connsiteX63" fmla="*/ 3872753 w 4432151"/>
              <a:gd name="connsiteY63" fmla="*/ 387766 h 1345197"/>
              <a:gd name="connsiteX64" fmla="*/ 3926541 w 4432151"/>
              <a:gd name="connsiteY64" fmla="*/ 323220 h 1345197"/>
              <a:gd name="connsiteX65" fmla="*/ 3948057 w 4432151"/>
              <a:gd name="connsiteY65" fmla="*/ 301705 h 1345197"/>
              <a:gd name="connsiteX66" fmla="*/ 4034118 w 4432151"/>
              <a:gd name="connsiteY66" fmla="*/ 226401 h 1345197"/>
              <a:gd name="connsiteX67" fmla="*/ 4066391 w 4432151"/>
              <a:gd name="connsiteY67" fmla="*/ 194128 h 1345197"/>
              <a:gd name="connsiteX68" fmla="*/ 4120179 w 4432151"/>
              <a:gd name="connsiteY68" fmla="*/ 161855 h 1345197"/>
              <a:gd name="connsiteX69" fmla="*/ 4141694 w 4432151"/>
              <a:gd name="connsiteY69" fmla="*/ 129582 h 1345197"/>
              <a:gd name="connsiteX70" fmla="*/ 4173967 w 4432151"/>
              <a:gd name="connsiteY70" fmla="*/ 108067 h 1345197"/>
              <a:gd name="connsiteX71" fmla="*/ 4249271 w 4432151"/>
              <a:gd name="connsiteY71" fmla="*/ 54279 h 1345197"/>
              <a:gd name="connsiteX72" fmla="*/ 4281544 w 4432151"/>
              <a:gd name="connsiteY72" fmla="*/ 43521 h 1345197"/>
              <a:gd name="connsiteX73" fmla="*/ 4313817 w 4432151"/>
              <a:gd name="connsiteY73" fmla="*/ 22006 h 1345197"/>
              <a:gd name="connsiteX74" fmla="*/ 4432151 w 4432151"/>
              <a:gd name="connsiteY74" fmla="*/ 491 h 134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432151" h="1345197">
                <a:moveTo>
                  <a:pt x="0" y="1345197"/>
                </a:moveTo>
                <a:cubicBezTo>
                  <a:pt x="26567" y="1300918"/>
                  <a:pt x="32530" y="1286798"/>
                  <a:pt x="64546" y="1248378"/>
                </a:cubicBezTo>
                <a:cubicBezTo>
                  <a:pt x="71039" y="1240586"/>
                  <a:pt x="78141" y="1233198"/>
                  <a:pt x="86061" y="1226862"/>
                </a:cubicBezTo>
                <a:cubicBezTo>
                  <a:pt x="96157" y="1218785"/>
                  <a:pt x="108238" y="1213424"/>
                  <a:pt x="118334" y="1205347"/>
                </a:cubicBezTo>
                <a:cubicBezTo>
                  <a:pt x="126254" y="1199011"/>
                  <a:pt x="130778" y="1188368"/>
                  <a:pt x="139850" y="1183832"/>
                </a:cubicBezTo>
                <a:cubicBezTo>
                  <a:pt x="182468" y="1162523"/>
                  <a:pt x="223016" y="1159214"/>
                  <a:pt x="268941" y="1151559"/>
                </a:cubicBezTo>
                <a:cubicBezTo>
                  <a:pt x="351416" y="1155145"/>
                  <a:pt x="434057" y="1155986"/>
                  <a:pt x="516367" y="1162317"/>
                </a:cubicBezTo>
                <a:cubicBezTo>
                  <a:pt x="527673" y="1163187"/>
                  <a:pt x="537737" y="1169959"/>
                  <a:pt x="548640" y="1173074"/>
                </a:cubicBezTo>
                <a:cubicBezTo>
                  <a:pt x="562856" y="1177136"/>
                  <a:pt x="577327" y="1180246"/>
                  <a:pt x="591671" y="1183832"/>
                </a:cubicBezTo>
                <a:cubicBezTo>
                  <a:pt x="613186" y="1180246"/>
                  <a:pt x="636708" y="1182829"/>
                  <a:pt x="656217" y="1173074"/>
                </a:cubicBezTo>
                <a:cubicBezTo>
                  <a:pt x="667781" y="1167292"/>
                  <a:pt x="668590" y="1149943"/>
                  <a:pt x="677732" y="1140801"/>
                </a:cubicBezTo>
                <a:cubicBezTo>
                  <a:pt x="686874" y="1131659"/>
                  <a:pt x="699247" y="1126458"/>
                  <a:pt x="710005" y="1119286"/>
                </a:cubicBezTo>
                <a:cubicBezTo>
                  <a:pt x="724349" y="1097771"/>
                  <a:pt x="744859" y="1079271"/>
                  <a:pt x="753036" y="1054740"/>
                </a:cubicBezTo>
                <a:cubicBezTo>
                  <a:pt x="756622" y="1043982"/>
                  <a:pt x="757503" y="1031902"/>
                  <a:pt x="763793" y="1022467"/>
                </a:cubicBezTo>
                <a:cubicBezTo>
                  <a:pt x="772232" y="1009808"/>
                  <a:pt x="786327" y="1001881"/>
                  <a:pt x="796066" y="990194"/>
                </a:cubicBezTo>
                <a:cubicBezTo>
                  <a:pt x="804343" y="980262"/>
                  <a:pt x="809504" y="968017"/>
                  <a:pt x="817581" y="957921"/>
                </a:cubicBezTo>
                <a:cubicBezTo>
                  <a:pt x="835098" y="936025"/>
                  <a:pt x="847409" y="930865"/>
                  <a:pt x="871370" y="914891"/>
                </a:cubicBezTo>
                <a:cubicBezTo>
                  <a:pt x="903643" y="918477"/>
                  <a:pt x="936347" y="919280"/>
                  <a:pt x="968188" y="925648"/>
                </a:cubicBezTo>
                <a:cubicBezTo>
                  <a:pt x="1060696" y="944150"/>
                  <a:pt x="1004915" y="938633"/>
                  <a:pt x="1065007" y="968679"/>
                </a:cubicBezTo>
                <a:cubicBezTo>
                  <a:pt x="1095051" y="983701"/>
                  <a:pt x="1144827" y="986229"/>
                  <a:pt x="1172584" y="990194"/>
                </a:cubicBezTo>
                <a:cubicBezTo>
                  <a:pt x="1201271" y="986608"/>
                  <a:pt x="1231419" y="989161"/>
                  <a:pt x="1258645" y="979437"/>
                </a:cubicBezTo>
                <a:cubicBezTo>
                  <a:pt x="1282997" y="970740"/>
                  <a:pt x="1301676" y="950750"/>
                  <a:pt x="1323191" y="936406"/>
                </a:cubicBezTo>
                <a:cubicBezTo>
                  <a:pt x="1394520" y="888854"/>
                  <a:pt x="1315260" y="944741"/>
                  <a:pt x="1387737" y="882618"/>
                </a:cubicBezTo>
                <a:cubicBezTo>
                  <a:pt x="1401350" y="870950"/>
                  <a:pt x="1416424" y="861103"/>
                  <a:pt x="1430767" y="850345"/>
                </a:cubicBezTo>
                <a:cubicBezTo>
                  <a:pt x="1443918" y="824043"/>
                  <a:pt x="1454793" y="797847"/>
                  <a:pt x="1473798" y="775041"/>
                </a:cubicBezTo>
                <a:cubicBezTo>
                  <a:pt x="1483537" y="763354"/>
                  <a:pt x="1495313" y="753526"/>
                  <a:pt x="1506071" y="742768"/>
                </a:cubicBezTo>
                <a:cubicBezTo>
                  <a:pt x="1509657" y="732010"/>
                  <a:pt x="1510024" y="719567"/>
                  <a:pt x="1516828" y="710495"/>
                </a:cubicBezTo>
                <a:cubicBezTo>
                  <a:pt x="1555904" y="658394"/>
                  <a:pt x="1564415" y="659808"/>
                  <a:pt x="1613647" y="635192"/>
                </a:cubicBezTo>
                <a:cubicBezTo>
                  <a:pt x="1656678" y="638778"/>
                  <a:pt x="1700147" y="638851"/>
                  <a:pt x="1742739" y="645950"/>
                </a:cubicBezTo>
                <a:cubicBezTo>
                  <a:pt x="1825999" y="659827"/>
                  <a:pt x="1784739" y="661570"/>
                  <a:pt x="1839558" y="688980"/>
                </a:cubicBezTo>
                <a:cubicBezTo>
                  <a:pt x="1849700" y="694051"/>
                  <a:pt x="1861918" y="694231"/>
                  <a:pt x="1871831" y="699738"/>
                </a:cubicBezTo>
                <a:cubicBezTo>
                  <a:pt x="1926573" y="730150"/>
                  <a:pt x="1925249" y="731639"/>
                  <a:pt x="1957892" y="764284"/>
                </a:cubicBezTo>
                <a:cubicBezTo>
                  <a:pt x="2015266" y="760698"/>
                  <a:pt x="2073055" y="761293"/>
                  <a:pt x="2130014" y="753526"/>
                </a:cubicBezTo>
                <a:cubicBezTo>
                  <a:pt x="2152485" y="750462"/>
                  <a:pt x="2194560" y="732011"/>
                  <a:pt x="2194560" y="732011"/>
                </a:cubicBezTo>
                <a:cubicBezTo>
                  <a:pt x="2214946" y="718420"/>
                  <a:pt x="2279383" y="677186"/>
                  <a:pt x="2302137" y="656707"/>
                </a:cubicBezTo>
                <a:cubicBezTo>
                  <a:pt x="2324753" y="636352"/>
                  <a:pt x="2345168" y="613676"/>
                  <a:pt x="2366683" y="592161"/>
                </a:cubicBezTo>
                <a:cubicBezTo>
                  <a:pt x="2377441" y="581403"/>
                  <a:pt x="2386298" y="568327"/>
                  <a:pt x="2398956" y="559888"/>
                </a:cubicBezTo>
                <a:cubicBezTo>
                  <a:pt x="2409713" y="552716"/>
                  <a:pt x="2421132" y="546449"/>
                  <a:pt x="2431228" y="538373"/>
                </a:cubicBezTo>
                <a:cubicBezTo>
                  <a:pt x="2439148" y="532037"/>
                  <a:pt x="2444047" y="522076"/>
                  <a:pt x="2452744" y="516858"/>
                </a:cubicBezTo>
                <a:cubicBezTo>
                  <a:pt x="2462468" y="511024"/>
                  <a:pt x="2474875" y="511171"/>
                  <a:pt x="2485017" y="506100"/>
                </a:cubicBezTo>
                <a:cubicBezTo>
                  <a:pt x="2518326" y="489446"/>
                  <a:pt x="2526198" y="471810"/>
                  <a:pt x="2560320" y="452312"/>
                </a:cubicBezTo>
                <a:cubicBezTo>
                  <a:pt x="2570165" y="446686"/>
                  <a:pt x="2581835" y="445140"/>
                  <a:pt x="2592593" y="441554"/>
                </a:cubicBezTo>
                <a:cubicBezTo>
                  <a:pt x="2635624" y="445140"/>
                  <a:pt x="2679093" y="445213"/>
                  <a:pt x="2721685" y="452312"/>
                </a:cubicBezTo>
                <a:cubicBezTo>
                  <a:pt x="2744056" y="456040"/>
                  <a:pt x="2786231" y="473827"/>
                  <a:pt x="2786231" y="473827"/>
                </a:cubicBezTo>
                <a:cubicBezTo>
                  <a:pt x="2827667" y="535983"/>
                  <a:pt x="2784239" y="479803"/>
                  <a:pt x="2840019" y="527615"/>
                </a:cubicBezTo>
                <a:cubicBezTo>
                  <a:pt x="2931322" y="605874"/>
                  <a:pt x="2841232" y="542768"/>
                  <a:pt x="2915323" y="592161"/>
                </a:cubicBezTo>
                <a:cubicBezTo>
                  <a:pt x="2940424" y="588575"/>
                  <a:pt x="2966797" y="590069"/>
                  <a:pt x="2990626" y="581404"/>
                </a:cubicBezTo>
                <a:cubicBezTo>
                  <a:pt x="3007476" y="575277"/>
                  <a:pt x="3018090" y="558027"/>
                  <a:pt x="3033657" y="549131"/>
                </a:cubicBezTo>
                <a:cubicBezTo>
                  <a:pt x="3043503" y="543505"/>
                  <a:pt x="3055172" y="541959"/>
                  <a:pt x="3065930" y="538373"/>
                </a:cubicBezTo>
                <a:cubicBezTo>
                  <a:pt x="3168882" y="435421"/>
                  <a:pt x="3037066" y="557616"/>
                  <a:pt x="3130476" y="495342"/>
                </a:cubicBezTo>
                <a:cubicBezTo>
                  <a:pt x="3155324" y="478777"/>
                  <a:pt x="3168389" y="454609"/>
                  <a:pt x="3184264" y="430797"/>
                </a:cubicBezTo>
                <a:cubicBezTo>
                  <a:pt x="3212252" y="346828"/>
                  <a:pt x="3166402" y="468349"/>
                  <a:pt x="3248810" y="344735"/>
                </a:cubicBezTo>
                <a:cubicBezTo>
                  <a:pt x="3255982" y="333977"/>
                  <a:pt x="3261811" y="322192"/>
                  <a:pt x="3270325" y="312462"/>
                </a:cubicBezTo>
                <a:cubicBezTo>
                  <a:pt x="3312621" y="264123"/>
                  <a:pt x="3320919" y="261069"/>
                  <a:pt x="3367144" y="226401"/>
                </a:cubicBezTo>
                <a:cubicBezTo>
                  <a:pt x="3420932" y="229987"/>
                  <a:pt x="3475334" y="228297"/>
                  <a:pt x="3528508" y="237159"/>
                </a:cubicBezTo>
                <a:cubicBezTo>
                  <a:pt x="3541261" y="239285"/>
                  <a:pt x="3549217" y="252892"/>
                  <a:pt x="3560781" y="258674"/>
                </a:cubicBezTo>
                <a:cubicBezTo>
                  <a:pt x="3570923" y="263745"/>
                  <a:pt x="3582296" y="265846"/>
                  <a:pt x="3593054" y="269432"/>
                </a:cubicBezTo>
                <a:cubicBezTo>
                  <a:pt x="3613066" y="289443"/>
                  <a:pt x="3619702" y="298892"/>
                  <a:pt x="3646843" y="312462"/>
                </a:cubicBezTo>
                <a:cubicBezTo>
                  <a:pt x="3656985" y="317533"/>
                  <a:pt x="3668974" y="318149"/>
                  <a:pt x="3679116" y="323220"/>
                </a:cubicBezTo>
                <a:cubicBezTo>
                  <a:pt x="3762531" y="364928"/>
                  <a:pt x="3662541" y="328452"/>
                  <a:pt x="3743661" y="355493"/>
                </a:cubicBezTo>
                <a:cubicBezTo>
                  <a:pt x="3750833" y="362665"/>
                  <a:pt x="3756105" y="372472"/>
                  <a:pt x="3765177" y="377008"/>
                </a:cubicBezTo>
                <a:cubicBezTo>
                  <a:pt x="3778401" y="383620"/>
                  <a:pt x="3793991" y="383704"/>
                  <a:pt x="3808207" y="387766"/>
                </a:cubicBezTo>
                <a:cubicBezTo>
                  <a:pt x="3819110" y="390881"/>
                  <a:pt x="3829722" y="394938"/>
                  <a:pt x="3840480" y="398524"/>
                </a:cubicBezTo>
                <a:cubicBezTo>
                  <a:pt x="3851238" y="394938"/>
                  <a:pt x="3863318" y="394056"/>
                  <a:pt x="3872753" y="387766"/>
                </a:cubicBezTo>
                <a:cubicBezTo>
                  <a:pt x="3905611" y="365861"/>
                  <a:pt x="3903860" y="351571"/>
                  <a:pt x="3926541" y="323220"/>
                </a:cubicBezTo>
                <a:cubicBezTo>
                  <a:pt x="3932877" y="315300"/>
                  <a:pt x="3940265" y="308198"/>
                  <a:pt x="3948057" y="301705"/>
                </a:cubicBezTo>
                <a:cubicBezTo>
                  <a:pt x="4036937" y="227639"/>
                  <a:pt x="3944895" y="315624"/>
                  <a:pt x="4034118" y="226401"/>
                </a:cubicBezTo>
                <a:cubicBezTo>
                  <a:pt x="4044876" y="215643"/>
                  <a:pt x="4053345" y="201955"/>
                  <a:pt x="4066391" y="194128"/>
                </a:cubicBezTo>
                <a:lnTo>
                  <a:pt x="4120179" y="161855"/>
                </a:lnTo>
                <a:cubicBezTo>
                  <a:pt x="4127351" y="151097"/>
                  <a:pt x="4132552" y="138724"/>
                  <a:pt x="4141694" y="129582"/>
                </a:cubicBezTo>
                <a:cubicBezTo>
                  <a:pt x="4150836" y="120440"/>
                  <a:pt x="4163446" y="115582"/>
                  <a:pt x="4173967" y="108067"/>
                </a:cubicBezTo>
                <a:cubicBezTo>
                  <a:pt x="4185339" y="99944"/>
                  <a:pt x="4232368" y="62731"/>
                  <a:pt x="4249271" y="54279"/>
                </a:cubicBezTo>
                <a:cubicBezTo>
                  <a:pt x="4259413" y="49208"/>
                  <a:pt x="4271402" y="48592"/>
                  <a:pt x="4281544" y="43521"/>
                </a:cubicBezTo>
                <a:cubicBezTo>
                  <a:pt x="4293108" y="37739"/>
                  <a:pt x="4302002" y="27257"/>
                  <a:pt x="4313817" y="22006"/>
                </a:cubicBezTo>
                <a:cubicBezTo>
                  <a:pt x="4374983" y="-5179"/>
                  <a:pt x="4371803" y="491"/>
                  <a:pt x="4432151" y="4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49337" y="5564398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detection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596C22-10A4-0FAA-ED7A-8AC19D67A1A2}"/>
              </a:ext>
            </a:extLst>
          </p:cNvPr>
          <p:cNvSpPr txBox="1"/>
          <p:nvPr/>
        </p:nvSpPr>
        <p:spPr>
          <a:xfrm>
            <a:off x="0" y="6598475"/>
            <a:ext cx="3867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Bidard, ASCO 2023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77B37598-3805-5ABD-3EF2-B03A2AAD4291}"/>
              </a:ext>
            </a:extLst>
          </p:cNvPr>
          <p:cNvSpPr txBox="1"/>
          <p:nvPr/>
        </p:nvSpPr>
        <p:spPr>
          <a:xfrm>
            <a:off x="191344" y="311286"/>
            <a:ext cx="119006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Presentation: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Patient, 2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796531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93580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letrozole+ribociclib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reports an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 shows the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been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fraction (0.5%),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1.3%.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0195" y="2695399"/>
            <a:ext cx="941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/are the best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(s) to do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Wait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until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r>
              <a:rPr kumimoji="0" lang="fr-FR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draw</a:t>
            </a:r>
            <a:endParaRPr kumimoji="0" lang="fr-FR" sz="1800" b="1" i="0" u="none" strike="sng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53428" y="3017216"/>
            <a:ext cx="740126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draw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PADA-1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ddPCR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~25% of patients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synchronous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progression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SERENA-6: NGS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Factors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influencing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rate of patients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synchronous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progression: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test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sensitivity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between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Biologic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features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4507454" y="3017216"/>
            <a:ext cx="7444292" cy="3412159"/>
          </a:xfrm>
          <a:prstGeom prst="roundRect">
            <a:avLst>
              <a:gd name="adj" fmla="val 7144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87697413-F898-FB26-B569-A1B328D6CFD4}"/>
              </a:ext>
            </a:extLst>
          </p:cNvPr>
          <p:cNvSpPr txBox="1"/>
          <p:nvPr/>
        </p:nvSpPr>
        <p:spPr>
          <a:xfrm>
            <a:off x="191344" y="311286"/>
            <a:ext cx="119006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Presentation: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Patient, 2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220197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005195"/>
            <a:ext cx="93580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letrozole+ribociclib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reports an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 shows the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been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fraction (0.5%),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PIK3CA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1.3%.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87421" y="2593822"/>
            <a:ext cx="9419617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/are the best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(s) to do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tumor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 an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immediate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switch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letrozole+ribociclib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SERD+ribociclib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9772" y="4940841"/>
            <a:ext cx="10108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in </a:t>
            </a:r>
            <a:r>
              <a:rPr kumimoji="0" lang="fr-FR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guidelines -- as of </a:t>
            </a:r>
            <a:r>
              <a:rPr kumimoji="0" lang="fr-FR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October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</a:t>
            </a:r>
            <a:endParaRPr kumimoji="0" lang="fr-FR" sz="1600" b="1" i="0" u="sng" strike="sng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the moment, relies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PADA-1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SERENA-6 trial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out in 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SERD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Fulvestrant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(IM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shots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Camizestrant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become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ngSERD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label for the switch,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depending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SERENA-6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59772" y="4480086"/>
            <a:ext cx="10936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extend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1st line &amp;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limited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toxicity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attractive option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687421" y="4357884"/>
            <a:ext cx="10180604" cy="1783286"/>
          </a:xfrm>
          <a:prstGeom prst="roundRect">
            <a:avLst>
              <a:gd name="adj" fmla="val 7144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25FF6898-BB8C-3E90-0A8B-C092EBFF8AE5}"/>
              </a:ext>
            </a:extLst>
          </p:cNvPr>
          <p:cNvSpPr txBox="1"/>
          <p:nvPr/>
        </p:nvSpPr>
        <p:spPr>
          <a:xfrm>
            <a:off x="191344" y="311286"/>
            <a:ext cx="119006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Presentation: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Patient, 2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80035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248265"/>
            <a:ext cx="115661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has no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synchronous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progression and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triggered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switch to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SERD+ribociclib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30612" y="2003901"/>
            <a:ext cx="85927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monitor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switch ?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…)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6F83B730-938D-F5AD-A5E4-B512D6652511}"/>
              </a:ext>
            </a:extLst>
          </p:cNvPr>
          <p:cNvSpPr txBox="1"/>
          <p:nvPr/>
        </p:nvSpPr>
        <p:spPr>
          <a:xfrm>
            <a:off x="191344" y="311286"/>
            <a:ext cx="119006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Presentation: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Patient, 2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448317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00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195" y="1248265"/>
            <a:ext cx="1156618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has no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synchronous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progression and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triggered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switch to 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SERD+ribociclib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30612" y="2003901"/>
            <a:ext cx="85927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monitor the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switch ?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imaging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30612" y="2956086"/>
            <a:ext cx="771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data to support the utility 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ESR1</a:t>
            </a:r>
            <a:r>
              <a:rPr kumimoji="0" lang="fr-FR" sz="1600" b="1" i="1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monitoring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during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SERD-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based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therapy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Clearance/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decrease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longer PFS in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reports…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… but no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threshold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timing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validated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no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demonstrated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29926" y="2759537"/>
            <a:ext cx="7913999" cy="3822238"/>
          </a:xfrm>
          <a:prstGeom prst="roundRect">
            <a:avLst>
              <a:gd name="adj" fmla="val 7144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30612" y="4846304"/>
            <a:ext cx="7470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Rising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call (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positive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and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clinically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actionable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But, once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switched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patients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should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rather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discontinue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monitoring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(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unless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program)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2FE3E4E-F741-C966-00FD-38EAE5357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5" t="1347" b="9993"/>
          <a:stretch/>
        </p:blipFill>
        <p:spPr>
          <a:xfrm>
            <a:off x="8701736" y="2003900"/>
            <a:ext cx="3265469" cy="47185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D596C22-10A4-0FAA-ED7A-8AC19D67A1A2}"/>
              </a:ext>
            </a:extLst>
          </p:cNvPr>
          <p:cNvSpPr txBox="1"/>
          <p:nvPr/>
        </p:nvSpPr>
        <p:spPr>
          <a:xfrm>
            <a:off x="10306049" y="6579670"/>
            <a:ext cx="15700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Bidard, ASCO 2023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E571EFEC-F0AA-F78A-586F-E2B538B5056D}"/>
              </a:ext>
            </a:extLst>
          </p:cNvPr>
          <p:cNvSpPr txBox="1"/>
          <p:nvPr/>
        </p:nvSpPr>
        <p:spPr>
          <a:xfrm>
            <a:off x="191344" y="311286"/>
            <a:ext cx="119006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Bidard – Case Presentation: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Patient, 2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2474970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2F853-C198-131C-2706-7236BE7AE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B5985B-CA57-5457-62C3-40C252087487}"/>
              </a:ext>
            </a:extLst>
          </p:cNvPr>
          <p:cNvSpPr/>
          <p:nvPr/>
        </p:nvSpPr>
        <p:spPr bwMode="auto">
          <a:xfrm>
            <a:off x="694746" y="3906186"/>
            <a:ext cx="11017878" cy="57606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97B67-454E-E7BA-967E-8EEC4FF1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Agenda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FCCA19-A42C-9D5B-FF7F-E2C22A8B7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256" y="1268760"/>
            <a:ext cx="10107311" cy="53035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Introduction: </a:t>
            </a:r>
            <a:r>
              <a:rPr lang="en-US" sz="2400" dirty="0">
                <a:solidFill>
                  <a:schemeClr val="tx1"/>
                </a:solidFill>
              </a:rPr>
              <a:t>Confronting Metastatic Breast Cancer (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Mechanisms of Resistance to Endocrine Therapy in HR-Positive 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; Use of Oral Selective Estrogen Receptor Degraders (SERDs) — Dr </a:t>
            </a:r>
            <a:r>
              <a:rPr lang="en-US" sz="2400" dirty="0" err="1">
                <a:solidFill>
                  <a:schemeClr val="tx1"/>
                </a:solidFill>
              </a:rPr>
              <a:t>Kalinsky</a:t>
            </a:r>
            <a:endParaRPr lang="en-US" sz="24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Ongoing Evaluation of Early Therapeutic Switching for HR-Positive 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 Harboring ESR1 Mutations — Prof </a:t>
            </a:r>
            <a:r>
              <a:rPr lang="en-US" sz="2400" dirty="0" err="1">
                <a:solidFill>
                  <a:schemeClr val="tx1"/>
                </a:solidFill>
              </a:rPr>
              <a:t>Bidard</a:t>
            </a:r>
            <a:endParaRPr lang="en-US" sz="24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Other Key Datasets and Ongoing Trials in HR-Positive Breast Cancer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5284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0392B-C113-BC2E-F850-59B1D62F4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2E63E-810A-482A-A231-DD5059E2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632"/>
            <a:ext cx="12191999" cy="789709"/>
          </a:xfrm>
        </p:spPr>
        <p:txBody>
          <a:bodyPr/>
          <a:lstStyle/>
          <a:p>
            <a:r>
              <a:rPr lang="en-US" dirty="0"/>
              <a:t>Key Datasets and Ongoing Trials: Adjuvant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4EC2C-1395-F130-9760-107785369B11}"/>
              </a:ext>
            </a:extLst>
          </p:cNvPr>
          <p:cNvSpPr txBox="1"/>
          <p:nvPr/>
        </p:nvSpPr>
        <p:spPr>
          <a:xfrm>
            <a:off x="587387" y="1268760"/>
            <a:ext cx="107651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Ignatiadis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 et al. EORTC-2129-BCG: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Elacestrant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for treating ER+/HER2- breast cancer patients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ctDNA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relapse (TREAT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ctDNA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ESMO 2024;Abstract 338TiP.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Hamilton E et al. A phase III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open-label study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extended adjuvant therapy with camizestrant vs standard endocrine therapy (ET)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patients with ER+/HER2– early breast cancer (BC) and an intermediate or high risk of recurrence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CAMBRIA-1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ESMO 2023;Abstract 354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NCT05952557.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adjuvant endocrine-based therapy study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camizestrant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(AZD9833) in ER+/HER2- early breast cancer (CAMBRIA-2).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Jhaveri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EMBER-4: A phase 3 adjuvant trial of imlunestrant vs standard endocrine therapy (ET)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 patients with ER+, HER2- early breast cancer (EBC) with an increased risk of recurrence who have previously received 2 to 5 years of adjuvant ET. SABCS 2022;Abstract OT1-01-02.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Geyer C et al.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lidERA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Breast Cancer (BC):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Phase III adjuvant study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giredestrant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vs physician’s choice of endocrine therapy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(PCET) in patients (pts) with estrogen receptor-positive, HER2-negative early BC (ER+, HER2–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eBC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). ASCO 2023;Abstract TPS616.</a:t>
            </a:r>
          </a:p>
        </p:txBody>
      </p:sp>
    </p:spTree>
    <p:extLst>
      <p:ext uri="{BB962C8B-B14F-4D97-AF65-F5344CB8AC3E}">
        <p14:creationId xmlns:p14="http://schemas.microsoft.com/office/powerpoint/2010/main" val="19268848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796A7-966C-DF24-EA6C-3EEA31D6B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E964-3318-26AC-5C92-C138561E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632"/>
            <a:ext cx="12191999" cy="1008112"/>
          </a:xfrm>
        </p:spPr>
        <p:txBody>
          <a:bodyPr/>
          <a:lstStyle/>
          <a:p>
            <a:r>
              <a:rPr lang="en-US" dirty="0"/>
              <a:t>Key Datasets and Ongoing Trials: </a:t>
            </a:r>
            <a:br>
              <a:rPr lang="en-US" dirty="0"/>
            </a:br>
            <a:r>
              <a:rPr lang="en-US" dirty="0"/>
              <a:t>Neoadjuvant Therapy or Window of Opportunity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FDFF5-A154-66D4-933D-26DFFC3EF647}"/>
              </a:ext>
            </a:extLst>
          </p:cNvPr>
          <p:cNvSpPr txBox="1"/>
          <p:nvPr/>
        </p:nvSpPr>
        <p:spPr>
          <a:xfrm>
            <a:off x="587387" y="1613118"/>
            <a:ext cx="110172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Vidal M et al. Solti-1905.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Elacestrant in preoperative setting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a window of opportunity study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ELIPSE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trial). SABCS 2022;Abstract PD13-01.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Robertson J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SERENA-3: A randomized pre-surgical window of opportunity study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assessing dose and duration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camizestrant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treatment in postmenopausal women with ER-positive, HER2-negative primary breast cancer. SABCS 2023;Abstract RF01-01.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Neven P et al.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preoperative window-of-opportunity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(WOO) study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imlunestrant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 ER+, HER2- early breast cancer (EBC): Final analysis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EMBER-2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ESMO 2023;Abstract 273P.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Hurvitz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SA et al.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Neoadjuvant palbociclib plus either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giredestrant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or anastrozole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oestrogen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receptor-positive, HER2-negative, early breast cancer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coopERA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Breast Cancer): An open-label,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controlled, phase 2 study.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2023;24(9):1029-41.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5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Agenda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1256" y="1268760"/>
            <a:ext cx="10251328" cy="53035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Introduction: </a:t>
            </a:r>
            <a:r>
              <a:rPr lang="en-US" sz="2400" dirty="0">
                <a:solidFill>
                  <a:schemeClr val="tx1"/>
                </a:solidFill>
              </a:rPr>
              <a:t>Confronting Metastatic Breast Cancer (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Mechanisms of Resistance to Endocrine Therapy in HR-Positive mBC; Use of Oral Selective Estrogen Receptor Degraders (SERDs) — Dr </a:t>
            </a:r>
            <a:r>
              <a:rPr lang="en-US" sz="2400" dirty="0" err="1">
                <a:solidFill>
                  <a:schemeClr val="tx1"/>
                </a:solidFill>
              </a:rPr>
              <a:t>Kalinsky</a:t>
            </a:r>
            <a:endParaRPr lang="en-US" sz="24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Ongoing Evaluation of Early Therapeutic Switching for HR-Positive mBC Harboring ESR1 Mutations — Prof </a:t>
            </a:r>
            <a:r>
              <a:rPr lang="en-US" sz="2400" dirty="0" err="1">
                <a:solidFill>
                  <a:schemeClr val="tx1"/>
                </a:solidFill>
              </a:rPr>
              <a:t>Bidard</a:t>
            </a:r>
            <a:endParaRPr lang="en-US" sz="24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Other Key Datasets and Ongoing Trials in HR-Positive Breast Cancer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1547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6C4C5-320A-7ED7-A454-9D6B19155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CC30-30FD-3DE0-1E2A-CB161D37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632"/>
            <a:ext cx="12191999" cy="789709"/>
          </a:xfrm>
        </p:spPr>
        <p:txBody>
          <a:bodyPr/>
          <a:lstStyle/>
          <a:p>
            <a:r>
              <a:rPr lang="en-US" dirty="0"/>
              <a:t>Key Datasets and Ongoing Trials: </a:t>
            </a:r>
            <a:br>
              <a:rPr lang="en-US" dirty="0"/>
            </a:br>
            <a:r>
              <a:rPr lang="en-US" dirty="0"/>
              <a:t>Proteolysis Targeting Chimeras (PROTACS)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7B9911-C4E6-E24E-5F98-C5BBBDD687EC}"/>
              </a:ext>
            </a:extLst>
          </p:cNvPr>
          <p:cNvSpPr txBox="1"/>
          <p:nvPr/>
        </p:nvSpPr>
        <p:spPr>
          <a:xfrm>
            <a:off x="677960" y="1174536"/>
            <a:ext cx="1083607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Hamilton E et al. First-in-human safety and activity of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ARV-471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a novel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PROTAC estrogen receptor degrader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in ER+/HER2- locally advanced or metastatic breast cancer. SABCS 2021;Abstract PD13-08.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Hamilton E et al.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Vepdegestrant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a proteolysis targeting chimera (PROTAC) estrogen receptor (ER) degrader,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plus palbociclib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palbo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in ER+/human epidermal growth factor receptor 2 (HER2)- advanced breast cancer: Updated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Ib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cohort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results. ESMO Breast 2024;Abstract 218P.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Hamilton E et al.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VERITAC-2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 global, randomized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phase 3 study of ARV-471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PROteolysis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TArgeting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Chimera (PROTAC) estrogen receptor (ER) degrader,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vs fulvestrant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ER+/human epidermal growth factor receptor 2 (HER2)- advanced breast cancer. ESMO Breast 2023;Abstract 257TiP.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Wander S et al.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VERITAC-3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 randomized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phase 3 study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with a lead-in, of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first-line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vepdegestrant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+ palbociclib vs letrozole + palbociclib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estrogen receptor–positive/human epidermal growth factor receptor 2–negative advanced breast cancer. SABCS 2023;Abstract PO2-20-03.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Hamilton E et al.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AC699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a novel chimeric estrogen receptor degrader, in a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phase I study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breast cancer. ESMO 2024;Abstract 637P.</a:t>
            </a:r>
          </a:p>
        </p:txBody>
      </p:sp>
    </p:spTree>
    <p:extLst>
      <p:ext uri="{BB962C8B-B14F-4D97-AF65-F5344CB8AC3E}">
        <p14:creationId xmlns:p14="http://schemas.microsoft.com/office/powerpoint/2010/main" val="1736741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919213-44ED-47E2-02C2-7C66635E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086" y="1710572"/>
            <a:ext cx="9895113" cy="3436855"/>
          </a:xfrm>
        </p:spPr>
        <p:txBody>
          <a:bodyPr>
            <a:normAutofit/>
          </a:bodyPr>
          <a:lstStyle/>
          <a:p>
            <a:r>
              <a:rPr lang="en-US" dirty="0"/>
              <a:t>Case 2: First-Line Treatment </a:t>
            </a:r>
            <a:br>
              <a:rPr lang="en-US" dirty="0"/>
            </a:br>
            <a:r>
              <a:rPr lang="en-US" dirty="0"/>
              <a:t>of HR-Positive/HER2-Negative </a:t>
            </a:r>
            <a:br>
              <a:rPr lang="en-US" dirty="0"/>
            </a:br>
            <a:r>
              <a:rPr lang="en-US" i="1" dirty="0"/>
              <a:t>PIK3CA</a:t>
            </a:r>
            <a:r>
              <a:rPr lang="en-US" dirty="0"/>
              <a:t>-Mutated Metastatic </a:t>
            </a:r>
            <a:br>
              <a:rPr lang="en-US" dirty="0"/>
            </a:br>
            <a:r>
              <a:rPr lang="en-US" dirty="0"/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8469419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E4D2D-4B7C-A24E-A125-D5198D03E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375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Kalinsky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Case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6CEF9-AB3D-D544-9DD8-1F83B3EF5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82" y="1823953"/>
            <a:ext cx="10972800" cy="485949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Patient is a 65-yo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postmenopausal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healthy female who is diagnosed with a right breast invasive ductal carcinoma, grade 2, ER+ 100% PR+ 100% HER2 0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undergoes lumpectomy, SLNB: 3 cm, 2/3 lymph nodes in 4/21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Oncotype 20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No chemo. s/p XRT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Compliant with aromatase inhibitor. s/p 1 year of Abemaciclib – stopped in 6/22 due to intolerance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Develops new bone metastases in 5/24 while on an aromatase inhibitor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Her performance status is excellent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has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minimal pain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from metastases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Hereditary Genetic Testing: no pathogenic variants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BCE86-8B75-4018-59B6-20954266B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53" y="539169"/>
            <a:ext cx="984759" cy="989320"/>
          </a:xfrm>
          <a:prstGeom prst="ellipse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8965886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FE4C-0D2D-4614-F8C2-D7C8C81D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en-US" sz="38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Kalinsky</a:t>
            </a:r>
            <a:r>
              <a:rPr lang="en-US" sz="38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Case Presentation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F6C83-DB4A-37D6-1A53-6C37BFF50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She undergoes ctDNA testing: biomarker testing reveals a pathogenic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PIK3CA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H1047R mutation</a:t>
            </a:r>
          </a:p>
        </p:txBody>
      </p:sp>
    </p:spTree>
    <p:extLst>
      <p:ext uri="{BB962C8B-B14F-4D97-AF65-F5344CB8AC3E}">
        <p14:creationId xmlns:p14="http://schemas.microsoft.com/office/powerpoint/2010/main" val="10712384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2E48-0724-44C9-4C1C-A9D5BB3974B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/>
              <a:t>What therapy would you recommend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4636B-8F4A-50EE-D413-4C3207002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Alpelisib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+ fulvestrant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Chemotherapy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Capivasertib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+ fulvestrant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Ribociclib + fulvestrant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Trastuzumab Deruxtecan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Sacituzumab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Govitecan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398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FE4C-0D2D-4614-F8C2-D7C8C81D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en-US" sz="3800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Kalinsky</a:t>
            </a:r>
            <a:r>
              <a:rPr lang="en-US" sz="38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Case Presentation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F6C83-DB4A-37D6-1A53-6C37BFF5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4" y="1639171"/>
            <a:ext cx="10877529" cy="4650686"/>
          </a:xfrm>
        </p:spPr>
        <p:txBody>
          <a:bodyPr/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Pt started fulvestrant + ribociclib</a:t>
            </a:r>
          </a:p>
        </p:txBody>
      </p:sp>
    </p:spTree>
    <p:extLst>
      <p:ext uri="{BB962C8B-B14F-4D97-AF65-F5344CB8AC3E}">
        <p14:creationId xmlns:p14="http://schemas.microsoft.com/office/powerpoint/2010/main" val="109365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3DEB3-343F-9F0A-A9AD-936BFDE8D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E0AD20-DF03-5867-EFDC-2FBE78417C9B}"/>
              </a:ext>
            </a:extLst>
          </p:cNvPr>
          <p:cNvSpPr/>
          <p:nvPr/>
        </p:nvSpPr>
        <p:spPr bwMode="auto">
          <a:xfrm>
            <a:off x="694746" y="1196752"/>
            <a:ext cx="11017878" cy="50405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6E1B8-A646-EAD2-EBC8-241D82DE4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Agenda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97D70-6EE5-CD61-F0C3-F8C2A1087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256" y="1268760"/>
            <a:ext cx="10395998" cy="5303520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Introduction: Confronting Metastatic Breast Cancer (</a:t>
            </a:r>
            <a:r>
              <a:rPr lang="en-US" sz="2400" dirty="0" err="1">
                <a:solidFill>
                  <a:schemeClr val="bg1"/>
                </a:solidFill>
              </a:rPr>
              <a:t>mBC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Mechanisms of Resistance to Endocrine Therapy in HR-Positive 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; Use of Oral Selective Estrogen Receptor Degraders (SERDs) — Dr </a:t>
            </a:r>
            <a:r>
              <a:rPr lang="en-US" sz="2400" dirty="0" err="1">
                <a:solidFill>
                  <a:schemeClr val="tx1"/>
                </a:solidFill>
              </a:rPr>
              <a:t>Kalinsky</a:t>
            </a:r>
            <a:endParaRPr lang="en-US" sz="24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Ongoing Evaluation of Early Therapeutic Switching for HR-Positive </a:t>
            </a:r>
            <a:r>
              <a:rPr lang="en-US" sz="2400" dirty="0" err="1">
                <a:solidFill>
                  <a:schemeClr val="tx1"/>
                </a:solidFill>
              </a:rPr>
              <a:t>mBC</a:t>
            </a:r>
            <a:r>
              <a:rPr lang="en-US" sz="2400" dirty="0">
                <a:solidFill>
                  <a:schemeClr val="tx1"/>
                </a:solidFill>
              </a:rPr>
              <a:t> Harboring ESR1 Mutations — Prof </a:t>
            </a:r>
            <a:r>
              <a:rPr lang="en-US" sz="2400" dirty="0" err="1">
                <a:solidFill>
                  <a:schemeClr val="tx1"/>
                </a:solidFill>
              </a:rPr>
              <a:t>Bidard</a:t>
            </a:r>
            <a:endParaRPr lang="en-US" sz="2400" dirty="0">
              <a:solidFill>
                <a:schemeClr val="tx1"/>
              </a:solidFill>
            </a:endParaRP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Other Key Datasets and Ongoing Trials in HR-Positive Breast Cancer</a:t>
            </a:r>
          </a:p>
          <a:p>
            <a:pPr marL="98425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98439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idERA USE THIS ONE">
  <a:themeElements>
    <a:clrScheme name="LidERA">
      <a:dk1>
        <a:srgbClr val="322438"/>
      </a:dk1>
      <a:lt1>
        <a:srgbClr val="FFFFFF"/>
      </a:lt1>
      <a:dk2>
        <a:srgbClr val="C4BECC"/>
      </a:dk2>
      <a:lt2>
        <a:srgbClr val="E4E2E8"/>
      </a:lt2>
      <a:accent1>
        <a:srgbClr val="522671"/>
      </a:accent1>
      <a:accent2>
        <a:srgbClr val="F15F5B"/>
      </a:accent2>
      <a:accent3>
        <a:srgbClr val="A73794"/>
      </a:accent3>
      <a:accent4>
        <a:srgbClr val="955AA5"/>
      </a:accent4>
      <a:accent5>
        <a:srgbClr val="897AB9"/>
      </a:accent5>
      <a:accent6>
        <a:srgbClr val="D4265C"/>
      </a:accent6>
      <a:hlink>
        <a:srgbClr val="A73794"/>
      </a:hlink>
      <a:folHlink>
        <a:srgbClr val="C4BE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Generic Template">
  <a:themeElements>
    <a:clrScheme name="Medscape Color Palette">
      <a:dk1>
        <a:srgbClr val="141414"/>
      </a:dk1>
      <a:lt1>
        <a:srgbClr val="FFFFFF"/>
      </a:lt1>
      <a:dk2>
        <a:srgbClr val="141414"/>
      </a:dk2>
      <a:lt2>
        <a:srgbClr val="EBEBEB"/>
      </a:lt2>
      <a:accent1>
        <a:srgbClr val="662225"/>
      </a:accent1>
      <a:accent2>
        <a:srgbClr val="345B0E"/>
      </a:accent2>
      <a:accent3>
        <a:srgbClr val="003854"/>
      </a:accent3>
      <a:accent4>
        <a:srgbClr val="006FA7"/>
      </a:accent4>
      <a:accent5>
        <a:srgbClr val="8E1400"/>
      </a:accent5>
      <a:accent6>
        <a:srgbClr val="3894A2"/>
      </a:accent6>
      <a:hlink>
        <a:srgbClr val="003854"/>
      </a:hlink>
      <a:folHlink>
        <a:srgbClr val="0A6F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lideTemplate_Medscape_Widescreen (16_9).pptx" id="{89B78FEA-BB2D-49FF-9CED-C5481AD03CFB}" vid="{AA5116FE-FF0E-4591-B069-57C6A6964D9F}"/>
    </a:ext>
  </a:extLst>
</a:theme>
</file>

<file path=ppt/theme/theme9.xml><?xml version="1.0" encoding="utf-8"?>
<a:theme xmlns:a="http://schemas.openxmlformats.org/drawingml/2006/main" name="2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P-Roundtable-slides" id="{5515A9BD-17B3-E84F-AE97-C65BE3763257}" vid="{92D47364-DB35-4346-9869-0318E5D4A07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2F2158-636C-4521-B220-223E45983040}"/>
</file>

<file path=customXml/itemProps2.xml><?xml version="1.0" encoding="utf-8"?>
<ds:datastoreItem xmlns:ds="http://schemas.openxmlformats.org/officeDocument/2006/customXml" ds:itemID="{42B5A9AF-1058-4B2E-8049-9C3D1E4215C2}"/>
</file>

<file path=docProps/app.xml><?xml version="1.0" encoding="utf-8"?>
<Properties xmlns="http://schemas.openxmlformats.org/officeDocument/2006/extended-properties" xmlns:vt="http://schemas.openxmlformats.org/officeDocument/2006/docPropsVTypes">
  <TotalTime>33416</TotalTime>
  <Words>9177</Words>
  <Application>Microsoft Macintosh PowerPoint</Application>
  <PresentationFormat>Widescreen</PresentationFormat>
  <Paragraphs>1146</Paragraphs>
  <Slides>85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85</vt:i4>
      </vt:variant>
    </vt:vector>
  </HeadingPairs>
  <TitlesOfParts>
    <vt:vector size="118" baseType="lpstr">
      <vt:lpstr>ＭＳ Ｐゴシック</vt:lpstr>
      <vt:lpstr>Aptos</vt:lpstr>
      <vt:lpstr>Arial</vt:lpstr>
      <vt:lpstr>Arial Narrow</vt:lpstr>
      <vt:lpstr>Calibri</vt:lpstr>
      <vt:lpstr>Calibri Light</vt:lpstr>
      <vt:lpstr>Courier New</vt:lpstr>
      <vt:lpstr>Georgia</vt:lpstr>
      <vt:lpstr>Lucida Grande</vt:lpstr>
      <vt:lpstr>Merriweather Sans</vt:lpstr>
      <vt:lpstr>Noto Sans Symbols</vt:lpstr>
      <vt:lpstr>NTR</vt:lpstr>
      <vt:lpstr>Proxima Nova Rg</vt:lpstr>
      <vt:lpstr>Roboto</vt:lpstr>
      <vt:lpstr>Symbol</vt:lpstr>
      <vt:lpstr>Tahoma</vt:lpstr>
      <vt:lpstr>Times New Roman</vt:lpstr>
      <vt:lpstr>Trebuchet MS</vt:lpstr>
      <vt:lpstr>Wingdings</vt:lpstr>
      <vt:lpstr>3_Default Design</vt:lpstr>
      <vt:lpstr>8_Default Design</vt:lpstr>
      <vt:lpstr>7_Default Design</vt:lpstr>
      <vt:lpstr>Office Theme</vt:lpstr>
      <vt:lpstr>Thème Office</vt:lpstr>
      <vt:lpstr>1_Office Theme</vt:lpstr>
      <vt:lpstr>LidERA USE THIS ONE</vt:lpstr>
      <vt:lpstr>2_Generic Template</vt:lpstr>
      <vt:lpstr>2_Office Theme</vt:lpstr>
      <vt:lpstr>3_Office Theme</vt:lpstr>
      <vt:lpstr>2_2022_CCO_Template</vt:lpstr>
      <vt:lpstr>4_Default Design</vt:lpstr>
      <vt:lpstr>6_Default Design</vt:lpstr>
      <vt:lpstr>2_Default Design</vt:lpstr>
      <vt:lpstr>Improving Outcomes with First-Line  Endocrine-Based Therapy for Patients with HR-Positive,  HER2-Negative Metastatic Breast Cancer  A CME/MOC-Accredited Live Webinar</vt:lpstr>
      <vt:lpstr>Faculty</vt:lpstr>
      <vt:lpstr>Prof Bidard — Disclosures</vt:lpstr>
      <vt:lpstr>Dr Kalinsky — Disclosures</vt:lpstr>
      <vt:lpstr>Dr Love — Disclosures</vt:lpstr>
      <vt:lpstr>Commercial Support</vt:lpstr>
      <vt:lpstr>PowerPoint Presentation</vt:lpstr>
      <vt:lpstr>Agenda</vt:lpstr>
      <vt:lpstr>Agenda</vt:lpstr>
      <vt:lpstr>PowerPoint Presentation</vt:lpstr>
      <vt:lpstr>Agenda</vt:lpstr>
      <vt:lpstr>Mechanisms of Resistance to Endocrine Therapy in Hormone Receptor (HR)-Positive Metastatic Breast Cancer (mBC) and Rationale for the Use of Oral Selective Estrogen Receptor Degraders (SERDs) in this Setting</vt:lpstr>
      <vt:lpstr>Endocrine resistance is associated with poor prognosis in HR+ BC</vt:lpstr>
      <vt:lpstr>Results for Pivotal CDK 4/6 Inhibitor Trials</vt:lpstr>
      <vt:lpstr>Comparison of Paired Post- vs Pre-CDK4/6i Breast Cancer Tumors </vt:lpstr>
      <vt:lpstr>ESR1 mutations in Breast Cancer</vt:lpstr>
      <vt:lpstr>Prevalence of ESR1 Mutations in Untreated vs Treated ER+/HER2- mBC</vt:lpstr>
      <vt:lpstr>ESR1 Mutations and OS on Fulvestrant vs Exemestane in Advanced HR+ Breast Cancer: A Combined Analysis of the Phase III SoFEA and EFECT</vt:lpstr>
      <vt:lpstr>ESR1 Mutations</vt:lpstr>
      <vt:lpstr>In Vivo Activity of Fulvestrant  Against Different ESR1m</vt:lpstr>
      <vt:lpstr>Novel endocrine therapies may address endocrine resistance in MBC</vt:lpstr>
      <vt:lpstr>EMERALD Phase 3 Study Design</vt:lpstr>
      <vt:lpstr>Patients with ESR1-mut Tumors: PFS by Duration of CDK4/6i</vt:lpstr>
      <vt:lpstr>Various oral SERDs are being investigated on the horizon, pionERA is the only study addressing specific endocrine resistance and building on learnings from ESR1 mutation unmet need from previous studies</vt:lpstr>
      <vt:lpstr>Questions?</vt:lpstr>
      <vt:lpstr>SERENA-2 Phase II Study Design</vt:lpstr>
      <vt:lpstr>Phase II SERENA-2 Trial: PFS by Investigator Assessment (Primary Endpoint)</vt:lpstr>
      <vt:lpstr>Phase II SERENA-2 Trial: PFS by Prior CDK4/6 Inhibitor (CDK4/6i)</vt:lpstr>
      <vt:lpstr>Phase II SERENA-2 Trial: PFS by Detectable ESR1</vt:lpstr>
      <vt:lpstr>SERENA-4 Phase III Study Design</vt:lpstr>
      <vt:lpstr>Rapid Recommendation Update</vt:lpstr>
      <vt:lpstr>INAVO120 study design</vt:lpstr>
      <vt:lpstr>Primary endpoint: PFS (investigator-assessed)</vt:lpstr>
      <vt:lpstr>Novel endocrine therapy, including oral SERDs,  will continue to have important role in HR+ mBC</vt:lpstr>
      <vt:lpstr>Case 1: Second-Line Treatment of  HR-Positive/HER2-Negative ESR1-Mutated Metastatic Breast Cancer</vt:lpstr>
      <vt:lpstr>Dr Kalinsky – Case Presentation </vt:lpstr>
      <vt:lpstr>Dr Kalinsky – Case Presentation (Continued)</vt:lpstr>
      <vt:lpstr>What therapy would you recommend next?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Key Datasets and Ongoing Trials: Adjuvant Therapy</vt:lpstr>
      <vt:lpstr>Key Datasets and Ongoing Trials:  Neoadjuvant Therapy or Window of Opportunity</vt:lpstr>
      <vt:lpstr>Key Datasets and Ongoing Trials:  Proteolysis Targeting Chimeras (PROTACS)</vt:lpstr>
      <vt:lpstr>Case 2: First-Line Treatment  of HR-Positive/HER2-Negative  PIK3CA-Mutated Metastatic  Breast Cancer</vt:lpstr>
      <vt:lpstr>Dr Kalinsky – Case Presentation</vt:lpstr>
      <vt:lpstr>Dr Kalinsky – Case Presentation (Continued)</vt:lpstr>
      <vt:lpstr>What therapy would you recommend next?</vt:lpstr>
      <vt:lpstr>Dr Kalinsky – Case Presentation (Continued)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2659</cp:revision>
  <cp:lastPrinted>2020-12-08T02:40:56Z</cp:lastPrinted>
  <dcterms:created xsi:type="dcterms:W3CDTF">2020-11-13T19:02:13Z</dcterms:created>
  <dcterms:modified xsi:type="dcterms:W3CDTF">2024-10-09T12:01:52Z</dcterms:modified>
</cp:coreProperties>
</file>