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4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theme/theme5.xml" ContentType="application/vnd.openxmlformats-officedocument.theme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6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7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theme/theme8.xml" ContentType="application/vnd.openxmlformats-officedocument.theme+xml"/>
  <Override PartName="/ppt/tags/tag1.xml" ContentType="application/vnd.openxmlformats-officedocument.presentationml.tags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9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0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theme/theme11.xml" ContentType="application/vnd.openxmlformats-officedocument.theme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theme/theme12.xml" ContentType="application/vnd.openxmlformats-officedocument.theme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theme/theme13.xml" ContentType="application/vnd.openxmlformats-officedocument.theme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14.xml" ContentType="application/vnd.openxmlformats-officedocument.theme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theme/theme15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4" r:id="rId3"/>
    <p:sldMasterId id="2147483686" r:id="rId4"/>
    <p:sldMasterId id="2147483708" r:id="rId5"/>
    <p:sldMasterId id="2147483718" r:id="rId6"/>
    <p:sldMasterId id="2147483733" r:id="rId7"/>
    <p:sldMasterId id="2147483759" r:id="rId8"/>
    <p:sldMasterId id="2147483788" r:id="rId9"/>
    <p:sldMasterId id="2147483802" r:id="rId10"/>
    <p:sldMasterId id="2147483820" r:id="rId11"/>
    <p:sldMasterId id="2147483835" r:id="rId12"/>
    <p:sldMasterId id="2147483850" r:id="rId13"/>
    <p:sldMasterId id="2147483865" r:id="rId14"/>
    <p:sldMasterId id="2147483878" r:id="rId15"/>
  </p:sldMasterIdLst>
  <p:notesMasterIdLst>
    <p:notesMasterId r:id="rId76"/>
  </p:notesMasterIdLst>
  <p:sldIdLst>
    <p:sldId id="256" r:id="rId16"/>
    <p:sldId id="332" r:id="rId17"/>
    <p:sldId id="334" r:id="rId18"/>
    <p:sldId id="333" r:id="rId19"/>
    <p:sldId id="2147471318" r:id="rId20"/>
    <p:sldId id="323" r:id="rId21"/>
    <p:sldId id="326" r:id="rId22"/>
    <p:sldId id="327" r:id="rId23"/>
    <p:sldId id="2147472650" r:id="rId24"/>
    <p:sldId id="285" r:id="rId25"/>
    <p:sldId id="2147472648" r:id="rId26"/>
    <p:sldId id="2147471319" r:id="rId27"/>
    <p:sldId id="2147471320" r:id="rId28"/>
    <p:sldId id="2147471316" r:id="rId29"/>
    <p:sldId id="2147472652" r:id="rId30"/>
    <p:sldId id="2147471317" r:id="rId31"/>
    <p:sldId id="2147471315" r:id="rId32"/>
    <p:sldId id="2147472653" r:id="rId33"/>
    <p:sldId id="2147470648" r:id="rId34"/>
    <p:sldId id="2147472661" r:id="rId35"/>
    <p:sldId id="2134960069" r:id="rId36"/>
    <p:sldId id="2134960070" r:id="rId37"/>
    <p:sldId id="2147472662" r:id="rId38"/>
    <p:sldId id="2147472646" r:id="rId39"/>
    <p:sldId id="2147472647" r:id="rId40"/>
    <p:sldId id="2147471168" r:id="rId41"/>
    <p:sldId id="2147471169" r:id="rId42"/>
    <p:sldId id="2147472663" r:id="rId43"/>
    <p:sldId id="2145706452" r:id="rId44"/>
    <p:sldId id="2147470633" r:id="rId45"/>
    <p:sldId id="2147470634" r:id="rId46"/>
    <p:sldId id="2147472654" r:id="rId47"/>
    <p:sldId id="258" r:id="rId48"/>
    <p:sldId id="283" r:id="rId49"/>
    <p:sldId id="2147196664" r:id="rId50"/>
    <p:sldId id="2147470641" r:id="rId51"/>
    <p:sldId id="2147472655" r:id="rId52"/>
    <p:sldId id="2147470642" r:id="rId53"/>
    <p:sldId id="2147470643" r:id="rId54"/>
    <p:sldId id="2147472656" r:id="rId55"/>
    <p:sldId id="2147470638" r:id="rId56"/>
    <p:sldId id="2147470647" r:id="rId57"/>
    <p:sldId id="2147472657" r:id="rId58"/>
    <p:sldId id="2145706420" r:id="rId59"/>
    <p:sldId id="2145706425" r:id="rId60"/>
    <p:sldId id="2147472658" r:id="rId61"/>
    <p:sldId id="330" r:id="rId62"/>
    <p:sldId id="331" r:id="rId63"/>
    <p:sldId id="2147472659" r:id="rId64"/>
    <p:sldId id="2147471267" r:id="rId65"/>
    <p:sldId id="2147471268" r:id="rId66"/>
    <p:sldId id="2147471271" r:id="rId67"/>
    <p:sldId id="2147472660" r:id="rId68"/>
    <p:sldId id="3329" r:id="rId69"/>
    <p:sldId id="2147471206" r:id="rId70"/>
    <p:sldId id="2147471207" r:id="rId71"/>
    <p:sldId id="2147471208" r:id="rId72"/>
    <p:sldId id="2147470897" r:id="rId73"/>
    <p:sldId id="2147471209" r:id="rId74"/>
    <p:sldId id="2147470901" r:id="rId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7F8F8"/>
    <a:srgbClr val="E7F4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99"/>
    <p:restoredTop sz="96058"/>
  </p:normalViewPr>
  <p:slideViewPr>
    <p:cSldViewPr snapToGrid="0">
      <p:cViewPr varScale="1">
        <p:scale>
          <a:sx n="100" d="100"/>
          <a:sy n="100" d="100"/>
        </p:scale>
        <p:origin x="960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11.xml"/><Relationship Id="rId21" Type="http://schemas.openxmlformats.org/officeDocument/2006/relationships/slide" Target="slides/slide6.xml"/><Relationship Id="rId42" Type="http://schemas.openxmlformats.org/officeDocument/2006/relationships/slide" Target="slides/slide27.xml"/><Relationship Id="rId47" Type="http://schemas.openxmlformats.org/officeDocument/2006/relationships/slide" Target="slides/slide32.xml"/><Relationship Id="rId63" Type="http://schemas.openxmlformats.org/officeDocument/2006/relationships/slide" Target="slides/slide48.xml"/><Relationship Id="rId68" Type="http://schemas.openxmlformats.org/officeDocument/2006/relationships/slide" Target="slides/slide53.xml"/><Relationship Id="rId16" Type="http://schemas.openxmlformats.org/officeDocument/2006/relationships/slide" Target="slides/slide1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9.xml"/><Relationship Id="rId32" Type="http://schemas.openxmlformats.org/officeDocument/2006/relationships/slide" Target="slides/slide17.xml"/><Relationship Id="rId37" Type="http://schemas.openxmlformats.org/officeDocument/2006/relationships/slide" Target="slides/slide22.xml"/><Relationship Id="rId40" Type="http://schemas.openxmlformats.org/officeDocument/2006/relationships/slide" Target="slides/slide25.xml"/><Relationship Id="rId45" Type="http://schemas.openxmlformats.org/officeDocument/2006/relationships/slide" Target="slides/slide30.xml"/><Relationship Id="rId53" Type="http://schemas.openxmlformats.org/officeDocument/2006/relationships/slide" Target="slides/slide38.xml"/><Relationship Id="rId58" Type="http://schemas.openxmlformats.org/officeDocument/2006/relationships/slide" Target="slides/slide43.xml"/><Relationship Id="rId66" Type="http://schemas.openxmlformats.org/officeDocument/2006/relationships/slide" Target="slides/slide51.xml"/><Relationship Id="rId74" Type="http://schemas.openxmlformats.org/officeDocument/2006/relationships/slide" Target="slides/slide59.xml"/><Relationship Id="rId79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46.xml"/><Relationship Id="rId19" Type="http://schemas.openxmlformats.org/officeDocument/2006/relationships/slide" Target="slides/slide4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7.xml"/><Relationship Id="rId27" Type="http://schemas.openxmlformats.org/officeDocument/2006/relationships/slide" Target="slides/slide12.xml"/><Relationship Id="rId30" Type="http://schemas.openxmlformats.org/officeDocument/2006/relationships/slide" Target="slides/slide15.xml"/><Relationship Id="rId35" Type="http://schemas.openxmlformats.org/officeDocument/2006/relationships/slide" Target="slides/slide20.xml"/><Relationship Id="rId43" Type="http://schemas.openxmlformats.org/officeDocument/2006/relationships/slide" Target="slides/slide28.xml"/><Relationship Id="rId48" Type="http://schemas.openxmlformats.org/officeDocument/2006/relationships/slide" Target="slides/slide33.xml"/><Relationship Id="rId56" Type="http://schemas.openxmlformats.org/officeDocument/2006/relationships/slide" Target="slides/slide41.xml"/><Relationship Id="rId64" Type="http://schemas.openxmlformats.org/officeDocument/2006/relationships/slide" Target="slides/slide49.xml"/><Relationship Id="rId69" Type="http://schemas.openxmlformats.org/officeDocument/2006/relationships/slide" Target="slides/slide54.xml"/><Relationship Id="rId77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6.xml"/><Relationship Id="rId72" Type="http://schemas.openxmlformats.org/officeDocument/2006/relationships/slide" Target="slides/slide57.xml"/><Relationship Id="rId80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2.xml"/><Relationship Id="rId25" Type="http://schemas.openxmlformats.org/officeDocument/2006/relationships/slide" Target="slides/slide10.xml"/><Relationship Id="rId33" Type="http://schemas.openxmlformats.org/officeDocument/2006/relationships/slide" Target="slides/slide18.xml"/><Relationship Id="rId38" Type="http://schemas.openxmlformats.org/officeDocument/2006/relationships/slide" Target="slides/slide23.xml"/><Relationship Id="rId46" Type="http://schemas.openxmlformats.org/officeDocument/2006/relationships/slide" Target="slides/slide31.xml"/><Relationship Id="rId59" Type="http://schemas.openxmlformats.org/officeDocument/2006/relationships/slide" Target="slides/slide44.xml"/><Relationship Id="rId67" Type="http://schemas.openxmlformats.org/officeDocument/2006/relationships/slide" Target="slides/slide52.xml"/><Relationship Id="rId20" Type="http://schemas.openxmlformats.org/officeDocument/2006/relationships/slide" Target="slides/slide5.xml"/><Relationship Id="rId41" Type="http://schemas.openxmlformats.org/officeDocument/2006/relationships/slide" Target="slides/slide26.xml"/><Relationship Id="rId54" Type="http://schemas.openxmlformats.org/officeDocument/2006/relationships/slide" Target="slides/slide39.xml"/><Relationship Id="rId62" Type="http://schemas.openxmlformats.org/officeDocument/2006/relationships/slide" Target="slides/slide47.xml"/><Relationship Id="rId70" Type="http://schemas.openxmlformats.org/officeDocument/2006/relationships/slide" Target="slides/slide55.xml"/><Relationship Id="rId75" Type="http://schemas.openxmlformats.org/officeDocument/2006/relationships/slide" Target="slides/slide6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8.xml"/><Relationship Id="rId28" Type="http://schemas.openxmlformats.org/officeDocument/2006/relationships/slide" Target="slides/slide13.xml"/><Relationship Id="rId36" Type="http://schemas.openxmlformats.org/officeDocument/2006/relationships/slide" Target="slides/slide21.xml"/><Relationship Id="rId49" Type="http://schemas.openxmlformats.org/officeDocument/2006/relationships/slide" Target="slides/slide34.xml"/><Relationship Id="rId57" Type="http://schemas.openxmlformats.org/officeDocument/2006/relationships/slide" Target="slides/slide42.xml"/><Relationship Id="rId10" Type="http://schemas.openxmlformats.org/officeDocument/2006/relationships/slideMaster" Target="slideMasters/slideMaster10.xml"/><Relationship Id="rId31" Type="http://schemas.openxmlformats.org/officeDocument/2006/relationships/slide" Target="slides/slide16.xml"/><Relationship Id="rId44" Type="http://schemas.openxmlformats.org/officeDocument/2006/relationships/slide" Target="slides/slide29.xml"/><Relationship Id="rId52" Type="http://schemas.openxmlformats.org/officeDocument/2006/relationships/slide" Target="slides/slide37.xml"/><Relationship Id="rId60" Type="http://schemas.openxmlformats.org/officeDocument/2006/relationships/slide" Target="slides/slide45.xml"/><Relationship Id="rId65" Type="http://schemas.openxmlformats.org/officeDocument/2006/relationships/slide" Target="slides/slide50.xml"/><Relationship Id="rId73" Type="http://schemas.openxmlformats.org/officeDocument/2006/relationships/slide" Target="slides/slide58.xml"/><Relationship Id="rId78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3.xml"/><Relationship Id="rId39" Type="http://schemas.openxmlformats.org/officeDocument/2006/relationships/slide" Target="slides/slide24.xml"/><Relationship Id="rId34" Type="http://schemas.openxmlformats.org/officeDocument/2006/relationships/slide" Target="slides/slide19.xml"/><Relationship Id="rId50" Type="http://schemas.openxmlformats.org/officeDocument/2006/relationships/slide" Target="slides/slide35.xml"/><Relationship Id="rId55" Type="http://schemas.openxmlformats.org/officeDocument/2006/relationships/slide" Target="slides/slide40.xml"/><Relationship Id="rId76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56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1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5B9FAD-4229-0249-9DDA-C18FAEB3545C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0CB4CD-DFE6-8A49-85F4-3B611C5193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4010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prevent or delay tumor POD in patients </a:t>
            </a:r>
            <a:r>
              <a:rPr lang="en-US" dirty="0" err="1"/>
              <a:t>receiveing</a:t>
            </a:r>
            <a:r>
              <a:rPr lang="en-US" dirty="0"/>
              <a:t> 1L AI/P by targeting ESR1m with a switch to </a:t>
            </a:r>
            <a:r>
              <a:rPr lang="en-US" dirty="0" err="1"/>
              <a:t>fulvestrant</a:t>
            </a:r>
            <a:r>
              <a:rPr lang="en-US" dirty="0"/>
              <a:t>/P as soon as ESR1 becomes detectable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89094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ET + CDK4/6 inhibitor is preferred treatment for HR+/HER2- recurrent unresectable or metastatic breast cancer</a:t>
            </a:r>
            <a:endParaRPr lang="en-US" altLang="en-US" baseline="30000" dirty="0"/>
          </a:p>
          <a:p>
            <a:r>
              <a:rPr lang="en-US" altLang="en-US" dirty="0"/>
              <a:t>Ribociclib + ET shown to extend PFS and OS in HR+/HER2- advanced breast cancer in phase III study</a:t>
            </a:r>
            <a:endParaRPr lang="en-US" altLang="en-US" baseline="30000" dirty="0"/>
          </a:p>
          <a:p>
            <a:r>
              <a:rPr lang="en-US" altLang="en-US" dirty="0"/>
              <a:t>This trial was designed to study the efficacy of continuing ribociclib and </a:t>
            </a:r>
            <a:br>
              <a:rPr lang="en-US" altLang="en-US" dirty="0"/>
            </a:br>
            <a:r>
              <a:rPr lang="en-US" altLang="en-US" dirty="0"/>
              <a:t>switching ET in patients with unresectable or metastatic HR+/HER2- breast cancer</a:t>
            </a:r>
            <a:endParaRPr lang="en-US" altLang="en-US" baseline="30000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E8B54E-E521-9040-804E-0B077BE463E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11675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3E8B54E-E521-9040-804E-0B077BE463EE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377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27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98009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Exploratory Add to speaker notes. As this was additional analysis</a:t>
            </a:r>
          </a:p>
        </p:txBody>
      </p:sp>
    </p:spTree>
    <p:extLst>
      <p:ext uri="{BB962C8B-B14F-4D97-AF65-F5344CB8AC3E}">
        <p14:creationId xmlns:p14="http://schemas.microsoft.com/office/powerpoint/2010/main" val="21215568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7D0484-0A60-524F-8303-18CD9E7B73B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65566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7D0484-0A60-524F-8303-18CD9E7B73B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19007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8395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368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8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.bin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0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0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0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0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0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2.xml"/></Relationships>
</file>

<file path=ppt/slideLayouts/_rels/slideLayout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2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3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4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tags" Target="../tags/tag2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9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5.xml"/><Relationship Id="rId1" Type="http://schemas.openxmlformats.org/officeDocument/2006/relationships/tags" Target="../tags/tag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5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8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715017-0A50-3DB2-AD2C-E006DD62B4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F219FE-D394-4939-7145-8887383C3F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B10CF8-342D-4B5A-0CBA-6B55E1A2A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F99A-8890-224E-922A-4782B824334A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6DFC22-AF6E-EA83-C9E8-9407F0201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0E9CE9-428D-4383-265E-94AF064CE4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13970-20E7-6444-8F1B-CC177578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377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6EF596-CB44-916F-A36A-3AE289BF9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67E67B-3105-7856-FDC8-B0878D3D6D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16094E-001E-DD78-5644-204597114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F99A-8890-224E-922A-4782B824334A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8D9052-7E3B-98E4-3524-0563E7889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B12FBE-530D-D6D7-6A2D-6EC854A587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13970-20E7-6444-8F1B-CC177578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89912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Object 4" hidden="1">
            <a:extLst>
              <a:ext uri="{FF2B5EF4-FFF2-40B4-BE49-F238E27FC236}">
                <a16:creationId xmlns:a16="http://schemas.microsoft.com/office/drawing/2014/main" id="{332587A6-FADF-CA4B-92D7-011DFD3E1EC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think-cell Slide" r:id="rId4" imgW="7772400" imgH="10058400" progId="TCLayout.ActiveDocument.1">
                  <p:embed/>
                </p:oleObj>
              </mc:Choice>
              <mc:Fallback>
                <p:oleObj name="think-cell Slide" r:id="rId4" imgW="7772400" imgH="10058400" progId="TCLayout.ActiveDocument.1">
                  <p:embed/>
                  <p:pic>
                    <p:nvPicPr>
                      <p:cNvPr id="5" name="Object 4" hidden="1">
                        <a:extLst>
                          <a:ext uri="{FF2B5EF4-FFF2-40B4-BE49-F238E27FC236}">
                            <a16:creationId xmlns:a16="http://schemas.microsoft.com/office/drawing/2014/main" id="{332587A6-FADF-CA4B-92D7-011DFD3E1EC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4336F34-49E0-4A7C-A020-3CF62B0F86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edit title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6FCD3D-BE75-4AB7-AF91-4934F3ADAA50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4pPr marL="917575" indent="-233363">
              <a:buFont typeface="Wingdings" pitchFamily="2" charset="2"/>
              <a:buChar char="§"/>
              <a:defRPr/>
            </a:lvl4pPr>
            <a:lvl5pPr marL="1146175" indent="-234950">
              <a:buSzPct val="90000"/>
              <a:buFont typeface="System Font Regular"/>
              <a:buChar char="–"/>
              <a:defRPr/>
            </a:lvl5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Text Placeholder 11">
            <a:extLst>
              <a:ext uri="{FF2B5EF4-FFF2-40B4-BE49-F238E27FC236}">
                <a16:creationId xmlns:a16="http://schemas.microsoft.com/office/drawing/2014/main" id="{7898C508-098E-8641-956A-DD8F7B008BD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39759" y="5838568"/>
            <a:ext cx="7058029" cy="274981"/>
          </a:xfrm>
        </p:spPr>
        <p:txBody>
          <a:bodyPr anchor="b"/>
          <a:lstStyle>
            <a:lvl1pPr>
              <a:defRPr sz="800">
                <a:solidFill>
                  <a:schemeClr val="tx1"/>
                </a:solidFill>
              </a:defRPr>
            </a:lvl1pPr>
            <a:lvl2pPr marL="4763" indent="0">
              <a:buNone/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add a footnote for this page or delete placeholder if not in use</a:t>
            </a:r>
          </a:p>
        </p:txBody>
      </p:sp>
    </p:spTree>
    <p:extLst>
      <p:ext uri="{BB962C8B-B14F-4D97-AF65-F5344CB8AC3E}">
        <p14:creationId xmlns:p14="http://schemas.microsoft.com/office/powerpoint/2010/main" val="4816377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6DFFDC4-DC0E-6F45-AB36-97D08A991E1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29526" y="2711369"/>
            <a:ext cx="7017279" cy="1159011"/>
          </a:xfrm>
        </p:spPr>
        <p:txBody>
          <a:bodyPr anchor="b">
            <a:normAutofit/>
          </a:bodyPr>
          <a:lstStyle>
            <a:lvl1pPr marL="0" indent="0">
              <a:buNone/>
              <a:defRPr sz="4400" b="0" i="0">
                <a:solidFill>
                  <a:schemeClr val="bg1"/>
                </a:solidFill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1pPr>
            <a:lvl2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2pPr>
            <a:lvl3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3pPr>
            <a:lvl4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4pPr>
            <a:lvl5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5pPr>
          </a:lstStyle>
          <a:p>
            <a:pPr lvl="0"/>
            <a:r>
              <a:rPr lang="en-US" dirty="0"/>
              <a:t>Insert divider slide title here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303E9CA3-9504-FB47-8647-13B12D95848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29526" y="3850267"/>
            <a:ext cx="5697199" cy="304800"/>
          </a:xfrm>
        </p:spPr>
        <p:txBody>
          <a:bodyPr>
            <a:no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1pPr>
          </a:lstStyle>
          <a:p>
            <a:r>
              <a:rPr lang="en-US" dirty="0"/>
              <a:t>Insert Optional Subhead here</a:t>
            </a:r>
          </a:p>
        </p:txBody>
      </p:sp>
      <p:sp>
        <p:nvSpPr>
          <p:cNvPr id="8" name="Straight Connector 32">
            <a:extLst>
              <a:ext uri="{FF2B5EF4-FFF2-40B4-BE49-F238E27FC236}">
                <a16:creationId xmlns:a16="http://schemas.microsoft.com/office/drawing/2014/main" id="{013BA613-4F1B-FB4E-A3AC-756940FB9306}"/>
              </a:ext>
            </a:extLst>
          </p:cNvPr>
          <p:cNvSpPr/>
          <p:nvPr userDrawn="1"/>
        </p:nvSpPr>
        <p:spPr>
          <a:xfrm>
            <a:off x="-1649" y="6334820"/>
            <a:ext cx="12192004" cy="1"/>
          </a:xfrm>
          <a:prstGeom prst="line">
            <a:avLst/>
          </a:prstGeom>
          <a:ln w="6350">
            <a:solidFill>
              <a:schemeClr val="bg1">
                <a:alpha val="47000"/>
              </a:scheme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0" name="Rectangle 34">
            <a:extLst>
              <a:ext uri="{FF2B5EF4-FFF2-40B4-BE49-F238E27FC236}">
                <a16:creationId xmlns:a16="http://schemas.microsoft.com/office/drawing/2014/main" id="{EFE3974A-B8C3-EE4E-A985-D599ED912978}"/>
              </a:ext>
            </a:extLst>
          </p:cNvPr>
          <p:cNvSpPr txBox="1"/>
          <p:nvPr userDrawn="1"/>
        </p:nvSpPr>
        <p:spPr>
          <a:xfrm>
            <a:off x="572635" y="6472653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12" name="Slide Number">
            <a:extLst>
              <a:ext uri="{FF2B5EF4-FFF2-40B4-BE49-F238E27FC236}">
                <a16:creationId xmlns:a16="http://schemas.microsoft.com/office/drawing/2014/main" id="{12A17974-1EDB-3E4B-98D4-C330B1135EA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sz="10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59FA348-A04C-A74B-A9AC-906838342A5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86456"/>
            <a:ext cx="9637296" cy="200025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</p:spTree>
    <p:extLst>
      <p:ext uri="{BB962C8B-B14F-4D97-AF65-F5344CB8AC3E}">
        <p14:creationId xmlns:p14="http://schemas.microsoft.com/office/powerpoint/2010/main" val="1535478989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Body +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traight Connector 32">
            <a:extLst>
              <a:ext uri="{FF2B5EF4-FFF2-40B4-BE49-F238E27FC236}">
                <a16:creationId xmlns:a16="http://schemas.microsoft.com/office/drawing/2014/main" id="{9AC8FF1C-8DEC-3644-B628-AAE917D6DC91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24" name="Slide Number">
            <a:extLst>
              <a:ext uri="{FF2B5EF4-FFF2-40B4-BE49-F238E27FC236}">
                <a16:creationId xmlns:a16="http://schemas.microsoft.com/office/drawing/2014/main" id="{79B87ADF-FE13-8D46-A006-039EE3A83E4D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sz="1000" b="0" i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88566DB4-E624-DE46-80EF-585A7824B14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3"/>
            <a:ext cx="11054039" cy="933571"/>
          </a:xfrm>
        </p:spPr>
        <p:txBody>
          <a:bodyPr>
            <a:normAutofit/>
          </a:bodyPr>
          <a:lstStyle>
            <a:lvl1pPr marL="0" indent="0">
              <a:buNone/>
              <a:defRPr sz="4267" b="0" i="0">
                <a:solidFill>
                  <a:srgbClr val="7F7F7F"/>
                </a:solidFill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  <a:lvl2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2pPr>
            <a:lvl3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3pPr>
            <a:lvl4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4pPr>
            <a:lvl5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5pPr>
          </a:lstStyle>
          <a:p>
            <a:pPr lvl="0"/>
            <a:r>
              <a:rPr lang="en-US" dirty="0"/>
              <a:t>Title + body Copy</a:t>
            </a:r>
          </a:p>
        </p:txBody>
      </p:sp>
      <p:sp>
        <p:nvSpPr>
          <p:cNvPr id="26" name="Rectangle 34">
            <a:extLst>
              <a:ext uri="{FF2B5EF4-FFF2-40B4-BE49-F238E27FC236}">
                <a16:creationId xmlns:a16="http://schemas.microsoft.com/office/drawing/2014/main" id="{E6C9E195-5877-4C48-9D94-39CF67C457CE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C11969B2-3937-2343-A4DB-651D6F9D937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BD29987D-A9A4-4545-BD17-C7F79002D1D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4998" y="1891909"/>
            <a:ext cx="11054039" cy="3017555"/>
          </a:xfrm>
          <a:prstGeom prst="rect">
            <a:avLst/>
          </a:prstGeom>
        </p:spPr>
        <p:txBody>
          <a:bodyPr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  <a:defRPr sz="1867" b="0" i="0" baseline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914377" indent="-22859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  <a:defRPr sz="1867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490435" indent="-17373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67" baseline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lvl="0"/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lvl="1"/>
            <a:r>
              <a:rPr lang="en-US" dirty="0"/>
              <a:t>Body copy or paragraph</a:t>
            </a:r>
          </a:p>
          <a:p>
            <a:pPr lvl="2"/>
            <a:r>
              <a:rPr lang="en-US" dirty="0"/>
              <a:t>Notations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B83AF3B-7EDF-B547-AADE-3D4A437FA61F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7563634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 Column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32">
            <a:extLst>
              <a:ext uri="{FF2B5EF4-FFF2-40B4-BE49-F238E27FC236}">
                <a16:creationId xmlns:a16="http://schemas.microsoft.com/office/drawing/2014/main" id="{67645CA0-A960-A84A-9A5B-B43E6064BD28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id="{613367CA-A42D-F44E-933A-C10F92C106AB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Rectangle 34">
            <a:extLst>
              <a:ext uri="{FF2B5EF4-FFF2-40B4-BE49-F238E27FC236}">
                <a16:creationId xmlns:a16="http://schemas.microsoft.com/office/drawing/2014/main" id="{A63BD7F0-2A47-8C4C-84EA-0736786C356F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5941B4D-97CC-AC45-8FE0-D4CAB8DA7D2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390B9661-21BC-4C47-B55E-5C21C6CE33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3"/>
            <a:ext cx="11054039" cy="93357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+ 2 column body copy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0E58DAB3-B716-0D4E-9FC5-709BD03BCB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4998" y="1891909"/>
            <a:ext cx="11054039" cy="3017555"/>
          </a:xfrm>
          <a:prstGeom prst="rect">
            <a:avLst/>
          </a:prstGeom>
        </p:spPr>
        <p:txBody>
          <a:bodyPr numCol="2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  <a:defRPr sz="1867" b="0" i="0" baseline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914377" indent="-22859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  <a:defRPr sz="1867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490435" indent="-17373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67" baseline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lvl="0"/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lvl="1"/>
            <a:r>
              <a:rPr lang="en-US" dirty="0"/>
              <a:t>Body copy or paragraph</a:t>
            </a:r>
          </a:p>
          <a:p>
            <a:pPr lvl="2"/>
            <a:r>
              <a:rPr lang="en-US" dirty="0"/>
              <a:t>Notations</a:t>
            </a:r>
          </a:p>
          <a:p>
            <a:pPr lvl="0"/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lvl="1"/>
            <a:r>
              <a:rPr lang="en-US" dirty="0"/>
              <a:t>Body copy or paragraph</a:t>
            </a:r>
          </a:p>
          <a:p>
            <a:pPr lvl="2"/>
            <a:r>
              <a:rPr lang="en-US" dirty="0"/>
              <a:t>Notations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C59055A-7251-6948-88D8-FB1D112E34F7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321616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ody copy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traight Connector 32">
            <a:extLst>
              <a:ext uri="{FF2B5EF4-FFF2-40B4-BE49-F238E27FC236}">
                <a16:creationId xmlns:a16="http://schemas.microsoft.com/office/drawing/2014/main" id="{C11821AC-A218-0F42-9F46-1D265B3A3B7B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7912CDEC-7491-994B-A5D9-51408556A22D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Rectangle 34">
            <a:extLst>
              <a:ext uri="{FF2B5EF4-FFF2-40B4-BE49-F238E27FC236}">
                <a16:creationId xmlns:a16="http://schemas.microsoft.com/office/drawing/2014/main" id="{4BE1606F-0780-364F-98AE-70287233CE47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6B839CC4-DBE0-154C-8287-58BBB94DBCB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19C2989-1AF1-F24C-995A-CF67A48AEA3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4"/>
            <a:ext cx="11054039" cy="933569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body copy and image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1AE68DC5-C5A1-244F-B9E7-B6FB4D5D00C4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47580" y="1841207"/>
            <a:ext cx="5341457" cy="3710505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— image or other accompanying visual here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790C6BCF-B236-E84B-8903-58F1E8914D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7578" y="5667341"/>
            <a:ext cx="5341457" cy="5193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333" b="0" i="0" baseline="0">
                <a:solidFill>
                  <a:srgbClr val="7F7F7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7B2303B0-0AC3-6640-8BE1-D50E5FBF14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4997" y="1841210"/>
            <a:ext cx="5409424" cy="3710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>
              <a:buFont typeface="Wingdings" pitchFamily="2" charset="2"/>
              <a:buChar char="§"/>
              <a:defRPr lang="en-US" sz="1867" baseline="0" dirty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066773" indent="-380990">
              <a:buFont typeface="Wingdings" pitchFamily="2" charset="2"/>
              <a:buChar char="§"/>
              <a:defRPr lang="en-US" sz="1867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545297" indent="-228594">
              <a:buFont typeface="Wingdings" pitchFamily="2" charset="2"/>
              <a:buChar char="§"/>
              <a:defRPr lang="en-US" sz="1467" baseline="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marL="228594" marR="0" lvl="0" indent="-228594" defTabSz="914377" fontAlgn="auto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</a:pPr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marL="914377" lvl="1" indent="-22859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</a:pPr>
            <a:r>
              <a:rPr lang="en-US" dirty="0"/>
              <a:t>Body copy or paragraph</a:t>
            </a:r>
          </a:p>
          <a:p>
            <a:pPr marL="1490435" lvl="2" indent="-17373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Notations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8CC1EE-5BC8-B949-8151-4BFF4858E458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302815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traight Connector 32">
            <a:extLst>
              <a:ext uri="{FF2B5EF4-FFF2-40B4-BE49-F238E27FC236}">
                <a16:creationId xmlns:a16="http://schemas.microsoft.com/office/drawing/2014/main" id="{926B5E37-A5E7-B846-8B30-57BB8F2DDA3C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C2238DA2-477E-634D-936A-B743B795DD23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Rectangle 34">
            <a:extLst>
              <a:ext uri="{FF2B5EF4-FFF2-40B4-BE49-F238E27FC236}">
                <a16:creationId xmlns:a16="http://schemas.microsoft.com/office/drawing/2014/main" id="{30D3360E-196A-424A-BDD9-DA14B1489D7A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5F1EADE9-E2B5-4243-B4AB-4492803B61E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01990EEC-8F8C-A045-8A9E-DEBF656CACE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4"/>
            <a:ext cx="11054039" cy="933569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body copy and image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2B1F758-B068-1342-A4D8-D9F653FEFE9D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528238" y="1841207"/>
            <a:ext cx="5341457" cy="3710505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— image or other accompanying visual here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6EDE55C-755E-D64A-B788-5FD2843B5D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8237" y="5674513"/>
            <a:ext cx="5341457" cy="5193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333" b="0" i="0" baseline="0">
                <a:solidFill>
                  <a:srgbClr val="7F7F7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E969056B-9B33-6A47-8FC8-8740FEE114C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72852" y="1841210"/>
            <a:ext cx="5416185" cy="3710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>
              <a:buFont typeface="Wingdings" pitchFamily="2" charset="2"/>
              <a:buChar char="§"/>
              <a:defRPr lang="en-US" sz="1867" baseline="0" dirty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066773" indent="-380990">
              <a:buFont typeface="Wingdings" pitchFamily="2" charset="2"/>
              <a:buChar char="§"/>
              <a:defRPr lang="en-US" sz="1867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545297" indent="-228594">
              <a:buFont typeface="Wingdings" pitchFamily="2" charset="2"/>
              <a:buChar char="§"/>
              <a:defRPr lang="en-US" sz="1467" baseline="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marL="228594" marR="0" lvl="0" indent="-228594" defTabSz="914377" fontAlgn="auto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</a:pPr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marL="914377" lvl="1" indent="-22859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</a:pPr>
            <a:r>
              <a:rPr lang="en-US" dirty="0"/>
              <a:t>Body copy or paragraph</a:t>
            </a:r>
          </a:p>
          <a:p>
            <a:pPr marL="1490435" lvl="2" indent="-17373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Notations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43F056-98B1-8844-932F-464D3EF95EF9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37475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traight Connector 32">
            <a:extLst>
              <a:ext uri="{FF2B5EF4-FFF2-40B4-BE49-F238E27FC236}">
                <a16:creationId xmlns:a16="http://schemas.microsoft.com/office/drawing/2014/main" id="{1775C6D7-0663-A74A-ABF0-2560DEAE0971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9096C443-5F5D-EB48-8CB9-B2B3F4CC83D9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Rectangle 34">
            <a:extLst>
              <a:ext uri="{FF2B5EF4-FFF2-40B4-BE49-F238E27FC236}">
                <a16:creationId xmlns:a16="http://schemas.microsoft.com/office/drawing/2014/main" id="{5BA6D94C-E78A-7143-AB09-89F04272E0E7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60151F0C-4513-7442-90A7-505CFEC4F6F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2993CF5F-FF81-574E-9F71-8E2AEFF650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3"/>
            <a:ext cx="11054039" cy="93357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large image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8386DE5-5433-C442-B8BD-AAABD2BCB245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534989" y="1841209"/>
            <a:ext cx="11054039" cy="3710504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image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ED91B104-FEE5-2C4C-A76D-0866728362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4989" y="5668640"/>
            <a:ext cx="5257799" cy="44588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F7F7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B8756C-603F-7E47-85A3-9F6B0E0E387D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097199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traight Connector 32">
            <a:extLst>
              <a:ext uri="{FF2B5EF4-FFF2-40B4-BE49-F238E27FC236}">
                <a16:creationId xmlns:a16="http://schemas.microsoft.com/office/drawing/2014/main" id="{1AD3F0F2-9881-5C4A-A470-1A58E2A29B99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8F65CDDB-D3C5-E54F-A800-8023C2B8A9C0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Rectangle 34">
            <a:extLst>
              <a:ext uri="{FF2B5EF4-FFF2-40B4-BE49-F238E27FC236}">
                <a16:creationId xmlns:a16="http://schemas.microsoft.com/office/drawing/2014/main" id="{13C5B05A-7363-A341-918A-6E2D8E8B495D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D602C8FB-48A8-3842-A336-78A2FB9E8D8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830FE666-3BC6-7D4A-A60D-066F860DBD9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4"/>
            <a:ext cx="11054039" cy="933569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+ 2 images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E47B9B8B-038E-3148-B5EC-57A25AF5D82E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6250985" y="1841208"/>
            <a:ext cx="5338051" cy="3641355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FPO image</a:t>
            </a:r>
            <a:endParaRPr lang="en-US" dirty="0"/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E1BE6F07-8A6E-3B46-AD54-AA30D9033E3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50985" y="5592759"/>
            <a:ext cx="5338051" cy="6154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6869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64D61DF2-FA48-5F47-AB4C-62FE57A87EC9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534988" y="1841208"/>
            <a:ext cx="5406029" cy="3641355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FPO image</a:t>
            </a:r>
            <a:endParaRPr lang="en-US" dirty="0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DF9558B-768C-1F49-879F-93D8D316CEC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4988" y="5592759"/>
            <a:ext cx="5406029" cy="6154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6869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108D5FC-0B1A-5A48-8EC0-A96F328D4C43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42533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ody Copy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traight Connector 32">
            <a:extLst>
              <a:ext uri="{FF2B5EF4-FFF2-40B4-BE49-F238E27FC236}">
                <a16:creationId xmlns:a16="http://schemas.microsoft.com/office/drawing/2014/main" id="{54AA967B-2BDB-A44A-833A-5A072B0A524C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21" name="Slide Number">
            <a:extLst>
              <a:ext uri="{FF2B5EF4-FFF2-40B4-BE49-F238E27FC236}">
                <a16:creationId xmlns:a16="http://schemas.microsoft.com/office/drawing/2014/main" id="{23DAD3AF-57EC-F345-A45E-D8F1B34C5CA9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Rectangle 34">
            <a:extLst>
              <a:ext uri="{FF2B5EF4-FFF2-40B4-BE49-F238E27FC236}">
                <a16:creationId xmlns:a16="http://schemas.microsoft.com/office/drawing/2014/main" id="{E8126E39-6600-814D-9252-D8D7A64B078F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1FEBB615-2090-934C-B831-64ABC5D74CB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65424E26-5527-8A44-9FAB-31435A5E9E8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3"/>
            <a:ext cx="11054039" cy="93357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+ 3 images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BBC3EF77-A5CD-C145-9C2B-38F2471F7791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7900148" y="1841208"/>
            <a:ext cx="3148853" cy="3383936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FPO image</a:t>
            </a:r>
            <a:endParaRPr lang="en-US" dirty="0"/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0BCADCB6-F573-ED48-9DD5-5F7D5072944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00148" y="5338959"/>
            <a:ext cx="3148853" cy="78483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6869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C4DF0EE3-C61C-B94B-BB7E-A6AC459973D3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4521574" y="1841208"/>
            <a:ext cx="3148853" cy="3383936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FPO image</a:t>
            </a:r>
            <a:endParaRPr lang="en-US" dirty="0"/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FF2450C6-295D-124B-A189-0D0FC680C5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21574" y="5338959"/>
            <a:ext cx="3148853" cy="78483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6869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63DD9454-ED40-3743-96C3-3577CADD0AD0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1143000" y="1841208"/>
            <a:ext cx="3148853" cy="3383936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FPO image</a:t>
            </a:r>
            <a:endParaRPr lang="en-US" dirty="0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1BA83E82-3385-7B4B-A5EA-C6857056AB3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143000" y="5338959"/>
            <a:ext cx="3148853" cy="78483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6869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246D208-C679-8146-A4FB-D0DDF1B1478F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773133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body Copy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traight Connector 32">
            <a:extLst>
              <a:ext uri="{FF2B5EF4-FFF2-40B4-BE49-F238E27FC236}">
                <a16:creationId xmlns:a16="http://schemas.microsoft.com/office/drawing/2014/main" id="{DD8BB4E3-6B25-0043-BADD-7377E072FCF8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4" name="Slide Number">
            <a:extLst>
              <a:ext uri="{FF2B5EF4-FFF2-40B4-BE49-F238E27FC236}">
                <a16:creationId xmlns:a16="http://schemas.microsoft.com/office/drawing/2014/main" id="{A7D41128-24D8-AB41-BF20-332B02CC87F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34">
            <a:extLst>
              <a:ext uri="{FF2B5EF4-FFF2-40B4-BE49-F238E27FC236}">
                <a16:creationId xmlns:a16="http://schemas.microsoft.com/office/drawing/2014/main" id="{DAE5761E-1179-F84B-BDDE-FEB3D24CF0CD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D61B961A-41CB-1743-8AFA-4B4E0D7D10E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8497B5A-5EC6-BB47-B065-FAC88F6486C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3"/>
            <a:ext cx="11054039" cy="93357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body copy and 3 images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6E20F12-A4EB-9E4A-85AE-8C9C760ABA85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7264307" y="1841207"/>
            <a:ext cx="2153771" cy="1798731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image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ED48ED88-43E0-5E4C-9833-F6A6C01CCA66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9503241" y="1841207"/>
            <a:ext cx="2153771" cy="1798731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image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D2584257-065D-1843-AF6D-403B6EBAB9EA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7264305" y="3766938"/>
            <a:ext cx="4392707" cy="2361423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image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0416D66F-E822-5D4B-BE4E-01C4B71B129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34987" y="1841208"/>
            <a:ext cx="6511575" cy="4287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>
              <a:buFont typeface="Wingdings" pitchFamily="2" charset="2"/>
              <a:buChar char="§"/>
              <a:defRPr lang="en-US" sz="1867" baseline="0" dirty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066773" indent="-380990">
              <a:buFont typeface="Wingdings" pitchFamily="2" charset="2"/>
              <a:buChar char="§"/>
              <a:defRPr lang="en-US" sz="1867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545297" indent="-228594">
              <a:buFont typeface="Wingdings" pitchFamily="2" charset="2"/>
              <a:buChar char="§"/>
              <a:defRPr lang="en-US" sz="1467" baseline="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marL="228594" marR="0" lvl="0" indent="-228594" defTabSz="914377" fontAlgn="auto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</a:pPr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marL="914377" lvl="1" indent="-22859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</a:pPr>
            <a:r>
              <a:rPr lang="en-US" dirty="0"/>
              <a:t>Body copy or paragraph</a:t>
            </a:r>
          </a:p>
          <a:p>
            <a:pPr marL="1490435" lvl="2" indent="-17373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Notations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1110DF-F0D0-5A4E-8F48-C1C23BBADE6A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270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1FE5583-BFA4-8938-4EB1-F8060F9ADD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F81C612-9FC3-E2E1-1D6D-ECA42E452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27D116-9D5D-FF4F-3AA7-E56E063EBA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F99A-8890-224E-922A-4782B824334A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FB36A2-3F4E-EEC2-475C-C86542A3BD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B09856-112F-8C54-834D-B9E9AEE304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13970-20E7-6444-8F1B-CC177578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777444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926780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S AZ_Title, Sub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E26D3C-57EC-4CEF-A2A8-A07986F7F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44900" y="6507480"/>
            <a:ext cx="528000" cy="201339"/>
          </a:xfrm>
          <a:prstGeom prst="rect">
            <a:avLst/>
          </a:prstGeom>
        </p:spPr>
        <p:txBody>
          <a:bodyPr/>
          <a:lstStyle/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16" name="Title 8">
            <a:extLst>
              <a:ext uri="{FF2B5EF4-FFF2-40B4-BE49-F238E27FC236}">
                <a16:creationId xmlns:a16="http://schemas.microsoft.com/office/drawing/2014/main" id="{DAAD880F-186C-4797-8B60-F942A0CBF0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399" y="476080"/>
            <a:ext cx="11366500" cy="672000"/>
          </a:xfrm>
          <a:prstGeom prst="rect">
            <a:avLst/>
          </a:prstGeom>
        </p:spPr>
        <p:txBody>
          <a:bodyPr vert="horz" lIns="0"/>
          <a:lstStyle>
            <a:lvl1pPr algn="l">
              <a:defRPr sz="3467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slide title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C0436A32-02BE-454A-B93B-82A61CE5B17A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298506" y="6024735"/>
            <a:ext cx="11474393" cy="235898"/>
          </a:xfrm>
          <a:prstGeom prst="rect">
            <a:avLst/>
          </a:prstGeom>
        </p:spPr>
        <p:txBody>
          <a:bodyPr wrap="square" anchor="b" anchorCtr="0">
            <a:spAutoFit/>
          </a:bodyPr>
          <a:lstStyle>
            <a:lvl1pPr marL="0" indent="0">
              <a:buNone/>
              <a:defRPr sz="933"/>
            </a:lvl1pPr>
            <a:lvl2pPr marL="609585" indent="0">
              <a:buNone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7984591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6">
          <p15:clr>
            <a:srgbClr val="FBAE4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S AZ Cover Slide_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88002" y="1615115"/>
            <a:ext cx="9097012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3733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presentation title</a:t>
            </a:r>
          </a:p>
        </p:txBody>
      </p:sp>
      <p:sp>
        <p:nvSpPr>
          <p:cNvPr id="10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87999" y="2907753"/>
            <a:ext cx="8640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867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speaker title</a:t>
            </a:r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12" hasCustomPrompt="1"/>
          </p:nvPr>
        </p:nvSpPr>
        <p:spPr>
          <a:xfrm>
            <a:off x="287999" y="3182753"/>
            <a:ext cx="8640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event title</a:t>
            </a:r>
          </a:p>
        </p:txBody>
      </p:sp>
      <p:sp>
        <p:nvSpPr>
          <p:cNvPr id="12" name="Text Placeholder 29"/>
          <p:cNvSpPr>
            <a:spLocks noGrp="1"/>
          </p:cNvSpPr>
          <p:nvPr>
            <p:ph type="body" sz="quarter" idx="15" hasCustomPrompt="1"/>
          </p:nvPr>
        </p:nvSpPr>
        <p:spPr>
          <a:xfrm>
            <a:off x="9504000" y="2907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00 Month Year</a:t>
            </a:r>
          </a:p>
        </p:txBody>
      </p:sp>
      <p:sp>
        <p:nvSpPr>
          <p:cNvPr id="13" name="Text Placeholder 29"/>
          <p:cNvSpPr>
            <a:spLocks noGrp="1"/>
          </p:cNvSpPr>
          <p:nvPr>
            <p:ph type="body" sz="quarter" idx="13" hasCustomPrompt="1"/>
          </p:nvPr>
        </p:nvSpPr>
        <p:spPr>
          <a:xfrm>
            <a:off x="9504000" y="3182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Confidential statement</a:t>
            </a:r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4C30F799-6730-4DCD-BE22-7CAD6970BA4A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3835400"/>
            <a:ext cx="12192000" cy="30226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733"/>
            </a:lvl1pPr>
          </a:lstStyle>
          <a:p>
            <a:r>
              <a:rPr lang="ja-JP" altLang="en-US"/>
              <a:t>図を追加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3587035"/>
            <a:ext cx="12192000" cy="2438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0ABF1D8-27C3-4FCE-AB62-F0B255246FBC}"/>
              </a:ext>
            </a:extLst>
          </p:cNvPr>
          <p:cNvSpPr/>
          <p:nvPr userDrawn="1"/>
        </p:nvSpPr>
        <p:spPr>
          <a:xfrm>
            <a:off x="8087361" y="1739"/>
            <a:ext cx="4104639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14" name="Picture 13" descr="DSI-AZ-hor-COL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642" y="123659"/>
            <a:ext cx="4392359" cy="87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765986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S AZ Cover Slide_withou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8998C743-1B41-4F28-913F-08C0E1FCA696}"/>
              </a:ext>
            </a:extLst>
          </p:cNvPr>
          <p:cNvSpPr/>
          <p:nvPr userDrawn="1"/>
        </p:nvSpPr>
        <p:spPr>
          <a:xfrm>
            <a:off x="0" y="3830875"/>
            <a:ext cx="12192000" cy="306965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88002" y="1615115"/>
            <a:ext cx="9097012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3733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presentation title</a:t>
            </a:r>
          </a:p>
        </p:txBody>
      </p:sp>
      <p:sp>
        <p:nvSpPr>
          <p:cNvPr id="10" name="Text Placeholder 29"/>
          <p:cNvSpPr>
            <a:spLocks noGrp="1"/>
          </p:cNvSpPr>
          <p:nvPr>
            <p:ph type="body" sz="quarter" idx="11" hasCustomPrompt="1"/>
          </p:nvPr>
        </p:nvSpPr>
        <p:spPr>
          <a:xfrm>
            <a:off x="287999" y="6072023"/>
            <a:ext cx="8640000" cy="254400"/>
          </a:xfrm>
          <a:prstGeom prst="rect">
            <a:avLst/>
          </a:prstGeom>
        </p:spPr>
        <p:txBody>
          <a:bodyPr vert="horz" anchor="b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867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speaker title</a:t>
            </a:r>
          </a:p>
        </p:txBody>
      </p:sp>
      <p:sp>
        <p:nvSpPr>
          <p:cNvPr id="11" name="Text Placeholder 29"/>
          <p:cNvSpPr>
            <a:spLocks noGrp="1"/>
          </p:cNvSpPr>
          <p:nvPr>
            <p:ph type="body" sz="quarter" idx="12" hasCustomPrompt="1"/>
          </p:nvPr>
        </p:nvSpPr>
        <p:spPr>
          <a:xfrm>
            <a:off x="287999" y="6347023"/>
            <a:ext cx="8640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event title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045AD9-7DBC-43CB-8C5E-506EE81A645E}"/>
              </a:ext>
            </a:extLst>
          </p:cNvPr>
          <p:cNvSpPr/>
          <p:nvPr userDrawn="1"/>
        </p:nvSpPr>
        <p:spPr>
          <a:xfrm>
            <a:off x="8087361" y="1739"/>
            <a:ext cx="4104639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3587035"/>
            <a:ext cx="12192000" cy="2438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68259949-663B-4EE0-9CC3-95A7DE5695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88001" y="2907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00 Month Year</a:t>
            </a:r>
          </a:p>
        </p:txBody>
      </p:sp>
      <p:sp>
        <p:nvSpPr>
          <p:cNvPr id="16" name="Text Placeholder 29">
            <a:extLst>
              <a:ext uri="{FF2B5EF4-FFF2-40B4-BE49-F238E27FC236}">
                <a16:creationId xmlns:a16="http://schemas.microsoft.com/office/drawing/2014/main" id="{BAA3AA96-C0F8-4E62-AB8A-A1C4135FA24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8001" y="3182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Confidential statement</a:t>
            </a:r>
          </a:p>
        </p:txBody>
      </p:sp>
      <p:pic>
        <p:nvPicPr>
          <p:cNvPr id="18" name="Picture 17" descr="DSI-AZ-hor-COL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642" y="123659"/>
            <a:ext cx="4392359" cy="87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1325572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S AZ Cover Slide_with Image_RIA Tez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42" r="3107"/>
          <a:stretch/>
        </p:blipFill>
        <p:spPr>
          <a:xfrm>
            <a:off x="-1" y="3815892"/>
            <a:ext cx="12192001" cy="3040368"/>
          </a:xfrm>
          <a:prstGeom prst="rect">
            <a:avLst/>
          </a:prstGeom>
        </p:spPr>
      </p:pic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88002" y="1615115"/>
            <a:ext cx="9097012" cy="672000"/>
          </a:xfrm>
          <a:prstGeom prst="rect">
            <a:avLst/>
          </a:prstGeom>
        </p:spPr>
        <p:txBody>
          <a:bodyPr vert="horz"/>
          <a:lstStyle>
            <a:lvl1pPr algn="l">
              <a:lnSpc>
                <a:spcPct val="90000"/>
              </a:lnSpc>
              <a:defRPr sz="3733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presentation title</a:t>
            </a:r>
          </a:p>
        </p:txBody>
      </p:sp>
      <p:sp>
        <p:nvSpPr>
          <p:cNvPr id="23" name="Text Placeholder 29">
            <a:extLst>
              <a:ext uri="{FF2B5EF4-FFF2-40B4-BE49-F238E27FC236}">
                <a16:creationId xmlns:a16="http://schemas.microsoft.com/office/drawing/2014/main" id="{C46E52FB-F4BE-4304-AB0B-4EA19D8942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7999" y="2907753"/>
            <a:ext cx="8640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867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speaker title</a:t>
            </a:r>
          </a:p>
        </p:txBody>
      </p:sp>
      <p:sp>
        <p:nvSpPr>
          <p:cNvPr id="24" name="Text Placeholder 29">
            <a:extLst>
              <a:ext uri="{FF2B5EF4-FFF2-40B4-BE49-F238E27FC236}">
                <a16:creationId xmlns:a16="http://schemas.microsoft.com/office/drawing/2014/main" id="{A04291AB-A2D2-475D-81F7-586F7582852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87999" y="3182753"/>
            <a:ext cx="8640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Click to add event title</a:t>
            </a:r>
          </a:p>
        </p:txBody>
      </p:sp>
      <p:sp>
        <p:nvSpPr>
          <p:cNvPr id="25" name="Text Placeholder 29">
            <a:extLst>
              <a:ext uri="{FF2B5EF4-FFF2-40B4-BE49-F238E27FC236}">
                <a16:creationId xmlns:a16="http://schemas.microsoft.com/office/drawing/2014/main" id="{BF0B68C4-008D-4D58-906B-31A6CAFA3C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504000" y="2907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00 Month Year</a:t>
            </a:r>
          </a:p>
        </p:txBody>
      </p:sp>
      <p:sp>
        <p:nvSpPr>
          <p:cNvPr id="26" name="Text Placeholder 29">
            <a:extLst>
              <a:ext uri="{FF2B5EF4-FFF2-40B4-BE49-F238E27FC236}">
                <a16:creationId xmlns:a16="http://schemas.microsoft.com/office/drawing/2014/main" id="{F2ADC474-7F03-4AEC-84C0-20F83E60D0F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504000" y="3182753"/>
            <a:ext cx="2496000" cy="254400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ts val="1467"/>
              </a:lnSpc>
              <a:spcBef>
                <a:spcPts val="0"/>
              </a:spcBef>
              <a:buNone/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GB" noProof="0" dirty="0"/>
              <a:t>Confidential statement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683E9E4-CEB9-49BB-85E9-5A47AC9CDC6E}"/>
              </a:ext>
            </a:extLst>
          </p:cNvPr>
          <p:cNvSpPr/>
          <p:nvPr userDrawn="1"/>
        </p:nvSpPr>
        <p:spPr>
          <a:xfrm>
            <a:off x="0" y="3587035"/>
            <a:ext cx="12192000" cy="24384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D3685537-4301-4F2C-8337-9D115D3DA386}"/>
              </a:ext>
            </a:extLst>
          </p:cNvPr>
          <p:cNvSpPr/>
          <p:nvPr userDrawn="1"/>
        </p:nvSpPr>
        <p:spPr>
          <a:xfrm>
            <a:off x="8087361" y="1739"/>
            <a:ext cx="4104639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15" name="Picture 14" descr="DSI-AZ-hor-COLOR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642" y="123659"/>
            <a:ext cx="4392359" cy="87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4032218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 Divider Slide_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B494F9C-51D7-4F7B-A1D3-D4A6CAEC4D4F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F455802-C6CB-4528-A810-863C9B97482D}"/>
              </a:ext>
            </a:extLst>
          </p:cNvPr>
          <p:cNvSpPr/>
          <p:nvPr userDrawn="1"/>
        </p:nvSpPr>
        <p:spPr>
          <a:xfrm>
            <a:off x="0" y="2011680"/>
            <a:ext cx="10040480" cy="2804160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64160" y="3509225"/>
            <a:ext cx="9120853" cy="672000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90000"/>
              </a:lnSpc>
              <a:defRPr sz="3733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slide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4209357"/>
            <a:ext cx="12192000" cy="12192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10" name="Picture 9" descr="DSI-AZ-hor-COL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642" y="123659"/>
            <a:ext cx="4392359" cy="87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38260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 Divider Slide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8B494F9C-51D7-4F7B-A1D3-D4A6CAEC4D4F}"/>
              </a:ext>
            </a:extLst>
          </p:cNvPr>
          <p:cNvSpPr/>
          <p:nvPr userDrawn="1"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F455802-C6CB-4528-A810-863C9B97482D}"/>
              </a:ext>
            </a:extLst>
          </p:cNvPr>
          <p:cNvSpPr/>
          <p:nvPr userDrawn="1"/>
        </p:nvSpPr>
        <p:spPr>
          <a:xfrm>
            <a:off x="0" y="2011680"/>
            <a:ext cx="10040480" cy="2804160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64160" y="3509225"/>
            <a:ext cx="9120853" cy="672000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90000"/>
              </a:lnSpc>
              <a:defRPr sz="3733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Divider slide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4209357"/>
            <a:ext cx="12192000" cy="12192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10" name="Picture 9" descr="DSI-AZ-hor-COL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642" y="123659"/>
            <a:ext cx="4392359" cy="87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474277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 Sub divider Slide_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9F455802-C6CB-4528-A810-863C9B97482D}"/>
              </a:ext>
            </a:extLst>
          </p:cNvPr>
          <p:cNvSpPr/>
          <p:nvPr userDrawn="1"/>
        </p:nvSpPr>
        <p:spPr>
          <a:xfrm>
            <a:off x="0" y="4331276"/>
            <a:ext cx="10040480" cy="243840"/>
          </a:xfrm>
          <a:prstGeom prst="rect">
            <a:avLst/>
          </a:prstGeom>
          <a:solidFill>
            <a:schemeClr val="accent6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64160" y="3509225"/>
            <a:ext cx="9120853" cy="672000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90000"/>
              </a:lnSpc>
              <a:defRPr sz="3733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Sub divider slide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4209357"/>
            <a:ext cx="12192000" cy="121920"/>
          </a:xfrm>
          <a:prstGeom prst="rect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10" name="Picture 9" descr="DSI-AZ-hor-COL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642" y="123659"/>
            <a:ext cx="4392359" cy="87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176608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 Sub divider Slide_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9F455802-C6CB-4528-A810-863C9B97482D}"/>
              </a:ext>
            </a:extLst>
          </p:cNvPr>
          <p:cNvSpPr/>
          <p:nvPr userDrawn="1"/>
        </p:nvSpPr>
        <p:spPr>
          <a:xfrm>
            <a:off x="0" y="4331276"/>
            <a:ext cx="10040480" cy="243840"/>
          </a:xfrm>
          <a:prstGeom prst="rect">
            <a:avLst/>
          </a:prstGeom>
          <a:solidFill>
            <a:schemeClr val="accent3">
              <a:alpha val="4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264160" y="3509225"/>
            <a:ext cx="9120853" cy="672000"/>
          </a:xfrm>
          <a:prstGeom prst="rect">
            <a:avLst/>
          </a:prstGeom>
        </p:spPr>
        <p:txBody>
          <a:bodyPr vert="horz" anchor="b"/>
          <a:lstStyle>
            <a:lvl1pPr algn="l">
              <a:lnSpc>
                <a:spcPct val="90000"/>
              </a:lnSpc>
              <a:defRPr sz="3733" b="1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Sub divider slide title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52D8C08-746B-4FF2-918C-6890489BC1A6}"/>
              </a:ext>
            </a:extLst>
          </p:cNvPr>
          <p:cNvSpPr/>
          <p:nvPr userDrawn="1"/>
        </p:nvSpPr>
        <p:spPr>
          <a:xfrm>
            <a:off x="0" y="4209357"/>
            <a:ext cx="12192000" cy="121920"/>
          </a:xfrm>
          <a:prstGeom prst="rect">
            <a:avLst/>
          </a:prstGeom>
          <a:solidFill>
            <a:schemeClr val="accent6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10" name="Picture 9" descr="DSI-AZ-hor-COL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642" y="123659"/>
            <a:ext cx="4392359" cy="873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372202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_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 hasCustomPrompt="1"/>
          </p:nvPr>
        </p:nvSpPr>
        <p:spPr>
          <a:xfrm>
            <a:off x="406399" y="192000"/>
            <a:ext cx="11366500" cy="672000"/>
          </a:xfrm>
          <a:prstGeom prst="rect">
            <a:avLst/>
          </a:prstGeom>
        </p:spPr>
        <p:txBody>
          <a:bodyPr vert="horz" lIns="0"/>
          <a:lstStyle>
            <a:lvl1pPr algn="l">
              <a:defRPr sz="3467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E26D3C-57EC-4CEF-A2A8-A07986F7F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44900" y="6527800"/>
            <a:ext cx="528000" cy="201339"/>
          </a:xfrm>
          <a:prstGeom prst="rect">
            <a:avLst/>
          </a:prstGeom>
        </p:spPr>
        <p:txBody>
          <a:bodyPr/>
          <a:lstStyle/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495E37-014D-4325-B58C-6895D9962CA8}"/>
              </a:ext>
            </a:extLst>
          </p:cNvPr>
          <p:cNvSpPr/>
          <p:nvPr userDrawn="1"/>
        </p:nvSpPr>
        <p:spPr>
          <a:xfrm>
            <a:off x="0" y="1740"/>
            <a:ext cx="8778240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047106-60B3-4DBC-AF5B-2C0B9225BB37}"/>
              </a:ext>
            </a:extLst>
          </p:cNvPr>
          <p:cNvSpPr/>
          <p:nvPr userDrawn="1"/>
        </p:nvSpPr>
        <p:spPr>
          <a:xfrm>
            <a:off x="8778240" y="6355080"/>
            <a:ext cx="3413760" cy="12192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12EC8AA-523E-4C27-980C-E290647A94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401" y="1600201"/>
            <a:ext cx="11366500" cy="4552951"/>
          </a:xfrm>
          <a:prstGeom prst="rect">
            <a:avLst/>
          </a:prstGeom>
        </p:spPr>
        <p:txBody>
          <a:bodyPr lIns="0"/>
          <a:lstStyle>
            <a:lvl1pPr marL="0" indent="0">
              <a:buFont typeface="Arial" panose="020B0604020202020204" pitchFamily="34" charset="0"/>
              <a:buNone/>
              <a:defRPr sz="2667">
                <a:solidFill>
                  <a:schemeClr val="tx2"/>
                </a:solidFill>
              </a:defRPr>
            </a:lvl1pPr>
            <a:lvl2pPr marL="304792" indent="-304792">
              <a:buClr>
                <a:schemeClr val="accent3"/>
              </a:buClr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</a:defRPr>
            </a:lvl2pPr>
            <a:lvl3pPr marL="609585" indent="-304792">
              <a:buClr>
                <a:schemeClr val="accent3"/>
              </a:buClr>
              <a:buFont typeface="Arial" panose="020B0604020202020204" pitchFamily="34" charset="0"/>
              <a:buChar char="–"/>
              <a:defRPr sz="2133">
                <a:solidFill>
                  <a:schemeClr val="tx2"/>
                </a:solidFill>
              </a:defRPr>
            </a:lvl3pPr>
            <a:lvl4pPr marL="914377" indent="-304792">
              <a:buClr>
                <a:schemeClr val="accent3"/>
              </a:buClr>
              <a:buFont typeface="Arial" panose="020B0604020202020204" pitchFamily="34" charset="0"/>
              <a:buChar char="•"/>
              <a:defRPr sz="1867">
                <a:solidFill>
                  <a:schemeClr val="tx2"/>
                </a:solidFill>
              </a:defRPr>
            </a:lvl4pPr>
            <a:lvl5pPr marL="1219170" indent="-304792">
              <a:buClr>
                <a:schemeClr val="accent3"/>
              </a:buClr>
              <a:buFont typeface="Arial" panose="020B0604020202020204" pitchFamily="34" charset="0"/>
              <a:buChar char="–"/>
              <a:defRPr sz="18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1" name="Picture 10" descr="DSI-AZ-hor-COL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74000"/>
            <a:ext cx="3439107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5382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F5E58BBF-42E4-AD4E-97E2-21A7C6F7A4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6227" y="3574"/>
            <a:ext cx="12188949" cy="685628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9A1D7F-42E5-744A-B105-2EE2F92CCC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72096" y="702364"/>
            <a:ext cx="5342205" cy="2380327"/>
          </a:xfrm>
        </p:spPr>
        <p:txBody>
          <a:bodyPr anchor="b">
            <a:normAutofit/>
          </a:bodyPr>
          <a:lstStyle>
            <a:lvl1pPr>
              <a:defRPr sz="4800">
                <a:solidFill>
                  <a:schemeClr val="bg1"/>
                </a:solidFill>
                <a:effectLst/>
              </a:defRPr>
            </a:lvl1pPr>
          </a:lstStyle>
          <a:p>
            <a:r>
              <a:rPr lang="en-US" dirty="0"/>
              <a:t>Opinions in </a:t>
            </a:r>
            <a:br>
              <a:rPr lang="en-US" dirty="0"/>
            </a:br>
            <a:r>
              <a:rPr lang="en-US" dirty="0"/>
              <a:t>Breast Cancer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71D49D-D782-6548-B199-80BAA995A84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65746" y="3206933"/>
            <a:ext cx="5342205" cy="81797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800" b="1">
                <a:solidFill>
                  <a:schemeClr val="accent3"/>
                </a:solidFill>
                <a:effectLst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7B40B94-1307-5748-9202-1D25B40D24E2}"/>
              </a:ext>
            </a:extLst>
          </p:cNvPr>
          <p:cNvSpPr/>
          <p:nvPr userDrawn="1"/>
        </p:nvSpPr>
        <p:spPr>
          <a:xfrm>
            <a:off x="276120" y="6572154"/>
            <a:ext cx="224933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i="1">
                <a:solidFill>
                  <a:schemeClr val="tx1"/>
                </a:solidFill>
              </a:rPr>
              <a:t>Confidential and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2126366639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_Title, Sub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 hasCustomPrompt="1"/>
          </p:nvPr>
        </p:nvSpPr>
        <p:spPr>
          <a:xfrm>
            <a:off x="406399" y="476080"/>
            <a:ext cx="11366500" cy="672000"/>
          </a:xfrm>
          <a:prstGeom prst="rect">
            <a:avLst/>
          </a:prstGeom>
        </p:spPr>
        <p:txBody>
          <a:bodyPr vert="horz" lIns="0"/>
          <a:lstStyle>
            <a:lvl1pPr algn="l">
              <a:defRPr sz="3467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E26D3C-57EC-4CEF-A2A8-A07986F7F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44900" y="6507480"/>
            <a:ext cx="528000" cy="201339"/>
          </a:xfrm>
          <a:prstGeom prst="rect">
            <a:avLst/>
          </a:prstGeom>
        </p:spPr>
        <p:txBody>
          <a:bodyPr/>
          <a:lstStyle/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12EC8AA-523E-4C27-980C-E290647A94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401" y="1600201"/>
            <a:ext cx="11366500" cy="4552951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667">
                <a:solidFill>
                  <a:schemeClr val="tx2"/>
                </a:solidFill>
              </a:defRPr>
            </a:lvl1pPr>
            <a:lvl2pPr marL="304792" indent="-304792">
              <a:buClr>
                <a:schemeClr val="accent3"/>
              </a:buClr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</a:defRPr>
            </a:lvl2pPr>
            <a:lvl3pPr marL="609585" indent="-304792">
              <a:buClr>
                <a:schemeClr val="accent3"/>
              </a:buClr>
              <a:buFont typeface="Arial" panose="020B0604020202020204" pitchFamily="34" charset="0"/>
              <a:buChar char="–"/>
              <a:defRPr sz="2133">
                <a:solidFill>
                  <a:schemeClr val="tx2"/>
                </a:solidFill>
              </a:defRPr>
            </a:lvl3pPr>
            <a:lvl4pPr marL="914377" indent="-304792">
              <a:buClr>
                <a:schemeClr val="accent3"/>
              </a:buClr>
              <a:buFont typeface="Arial" panose="020B0604020202020204" pitchFamily="34" charset="0"/>
              <a:buChar char="•"/>
              <a:defRPr sz="1867">
                <a:solidFill>
                  <a:schemeClr val="tx2"/>
                </a:solidFill>
              </a:defRPr>
            </a:lvl4pPr>
            <a:lvl5pPr marL="1219170" indent="-304792">
              <a:buClr>
                <a:schemeClr val="accent3"/>
              </a:buClr>
              <a:buFont typeface="Arial" panose="020B0604020202020204" pitchFamily="34" charset="0"/>
              <a:buChar char="–"/>
              <a:defRPr sz="18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5573EA1D-36B3-4FBF-A4F4-714A441EDA4F}"/>
              </a:ext>
            </a:extLst>
          </p:cNvPr>
          <p:cNvSpPr>
            <a:spLocks noGrp="1"/>
          </p:cNvSpPr>
          <p:nvPr>
            <p:ph type="subTitle" idx="12" hasCustomPrompt="1"/>
          </p:nvPr>
        </p:nvSpPr>
        <p:spPr>
          <a:xfrm>
            <a:off x="406400" y="189304"/>
            <a:ext cx="11366499" cy="283605"/>
          </a:xfrm>
          <a:prstGeom prst="rect">
            <a:avLst/>
          </a:prstGeom>
        </p:spPr>
        <p:txBody>
          <a:bodyPr l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i="1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5038459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6">
          <p15:clr>
            <a:srgbClr val="FBAE40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DS AZ_Title, Sub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E26D3C-57EC-4CEF-A2A8-A07986F7F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44900" y="6507480"/>
            <a:ext cx="528000" cy="201339"/>
          </a:xfrm>
          <a:prstGeom prst="rect">
            <a:avLst/>
          </a:prstGeom>
        </p:spPr>
        <p:txBody>
          <a:bodyPr/>
          <a:lstStyle/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495E37-014D-4325-B58C-6895D9962CA8}"/>
              </a:ext>
            </a:extLst>
          </p:cNvPr>
          <p:cNvSpPr/>
          <p:nvPr userDrawn="1"/>
        </p:nvSpPr>
        <p:spPr>
          <a:xfrm>
            <a:off x="0" y="1740"/>
            <a:ext cx="8778240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047106-60B3-4DBC-AF5B-2C0B9225BB37}"/>
              </a:ext>
            </a:extLst>
          </p:cNvPr>
          <p:cNvSpPr/>
          <p:nvPr userDrawn="1"/>
        </p:nvSpPr>
        <p:spPr>
          <a:xfrm>
            <a:off x="8778240" y="6355080"/>
            <a:ext cx="3413760" cy="12192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12" name="Picture 11" descr="DSI-AZ-hor-COL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74000"/>
            <a:ext cx="3439107" cy="684000"/>
          </a:xfrm>
          <a:prstGeom prst="rect">
            <a:avLst/>
          </a:prstGeom>
        </p:spPr>
      </p:pic>
      <p:sp>
        <p:nvSpPr>
          <p:cNvPr id="16" name="Title 8">
            <a:extLst>
              <a:ext uri="{FF2B5EF4-FFF2-40B4-BE49-F238E27FC236}">
                <a16:creationId xmlns:a16="http://schemas.microsoft.com/office/drawing/2014/main" id="{DAAD880F-186C-4797-8B60-F942A0CBF0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06399" y="476080"/>
            <a:ext cx="11366500" cy="672000"/>
          </a:xfrm>
          <a:prstGeom prst="rect">
            <a:avLst/>
          </a:prstGeom>
        </p:spPr>
        <p:txBody>
          <a:bodyPr vert="horz" lIns="0"/>
          <a:lstStyle>
            <a:lvl1pPr algn="l">
              <a:defRPr sz="3467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slide title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398572C5-B722-46A9-9CC8-4DF78C5FB7BD}"/>
              </a:ext>
            </a:extLst>
          </p:cNvPr>
          <p:cNvSpPr>
            <a:spLocks noGrp="1"/>
          </p:cNvSpPr>
          <p:nvPr>
            <p:ph type="subTitle" idx="12" hasCustomPrompt="1"/>
          </p:nvPr>
        </p:nvSpPr>
        <p:spPr>
          <a:xfrm>
            <a:off x="406400" y="189304"/>
            <a:ext cx="11366499" cy="283605"/>
          </a:xfrm>
          <a:prstGeom prst="rect">
            <a:avLst/>
          </a:prstGeom>
        </p:spPr>
        <p:txBody>
          <a:bodyPr lIns="0"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2400" i="1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noProof="0" dirty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10126843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6">
          <p15:clr>
            <a:srgbClr val="FBAE4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_Title, Tex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 hasCustomPrompt="1"/>
          </p:nvPr>
        </p:nvSpPr>
        <p:spPr>
          <a:xfrm>
            <a:off x="406399" y="192000"/>
            <a:ext cx="11366500" cy="672000"/>
          </a:xfrm>
          <a:prstGeom prst="rect">
            <a:avLst/>
          </a:prstGeom>
        </p:spPr>
        <p:txBody>
          <a:bodyPr vert="horz" lIns="0"/>
          <a:lstStyle>
            <a:lvl1pPr algn="l">
              <a:defRPr sz="3467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E26D3C-57EC-4CEF-A2A8-A07986F7F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44900" y="6507480"/>
            <a:ext cx="528000" cy="201339"/>
          </a:xfrm>
          <a:prstGeom prst="rect">
            <a:avLst/>
          </a:prstGeom>
        </p:spPr>
        <p:txBody>
          <a:bodyPr/>
          <a:lstStyle/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495E37-014D-4325-B58C-6895D9962CA8}"/>
              </a:ext>
            </a:extLst>
          </p:cNvPr>
          <p:cNvSpPr/>
          <p:nvPr userDrawn="1"/>
        </p:nvSpPr>
        <p:spPr>
          <a:xfrm>
            <a:off x="0" y="1740"/>
            <a:ext cx="8778240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047106-60B3-4DBC-AF5B-2C0B9225BB37}"/>
              </a:ext>
            </a:extLst>
          </p:cNvPr>
          <p:cNvSpPr/>
          <p:nvPr userDrawn="1"/>
        </p:nvSpPr>
        <p:spPr>
          <a:xfrm>
            <a:off x="8778240" y="6355080"/>
            <a:ext cx="3413760" cy="12192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B12EC8AA-523E-4C27-980C-E290647A9431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06401" y="1600201"/>
            <a:ext cx="6339840" cy="4552951"/>
          </a:xfrm>
          <a:prstGeom prst="rect">
            <a:avLst/>
          </a:prstGeom>
        </p:spPr>
        <p:txBody>
          <a:bodyPr lIns="0"/>
          <a:lstStyle>
            <a:lvl1pPr marL="0" indent="0">
              <a:buNone/>
              <a:defRPr sz="2667">
                <a:solidFill>
                  <a:schemeClr val="tx2"/>
                </a:solidFill>
              </a:defRPr>
            </a:lvl1pPr>
            <a:lvl2pPr marL="304792" indent="-304792">
              <a:buClr>
                <a:schemeClr val="accent3"/>
              </a:buClr>
              <a:buFont typeface="Arial" panose="020B0604020202020204" pitchFamily="34" charset="0"/>
              <a:buChar char="•"/>
              <a:defRPr sz="2400">
                <a:solidFill>
                  <a:schemeClr val="tx2"/>
                </a:solidFill>
              </a:defRPr>
            </a:lvl2pPr>
            <a:lvl3pPr marL="609585" indent="-304792">
              <a:buClr>
                <a:schemeClr val="accent3"/>
              </a:buClr>
              <a:buFont typeface="Arial" panose="020B0604020202020204" pitchFamily="34" charset="0"/>
              <a:buChar char="–"/>
              <a:defRPr sz="2133">
                <a:solidFill>
                  <a:schemeClr val="tx2"/>
                </a:solidFill>
              </a:defRPr>
            </a:lvl3pPr>
            <a:lvl4pPr marL="914377" indent="-304792">
              <a:buClr>
                <a:schemeClr val="accent3"/>
              </a:buClr>
              <a:buFont typeface="Arial" panose="020B0604020202020204" pitchFamily="34" charset="0"/>
              <a:buChar char="•"/>
              <a:defRPr sz="1867">
                <a:solidFill>
                  <a:schemeClr val="tx2"/>
                </a:solidFill>
              </a:defRPr>
            </a:lvl4pPr>
            <a:lvl5pPr marL="1219170" indent="-304792">
              <a:buClr>
                <a:schemeClr val="accent3"/>
              </a:buClr>
              <a:buFont typeface="Arial" panose="020B0604020202020204" pitchFamily="34" charset="0"/>
              <a:buChar char="–"/>
              <a:defRPr sz="1867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First level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848AD2-5ECF-47F0-AB4E-53397C79BEA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325784" y="192617"/>
            <a:ext cx="4866216" cy="616161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/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pic>
        <p:nvPicPr>
          <p:cNvPr id="12" name="Picture 11" descr="DSI-AZ-hor-COL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74000"/>
            <a:ext cx="3439107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3980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6">
          <p15:clr>
            <a:srgbClr val="FBAE40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 hasCustomPrompt="1"/>
          </p:nvPr>
        </p:nvSpPr>
        <p:spPr>
          <a:xfrm>
            <a:off x="406399" y="192000"/>
            <a:ext cx="11366500" cy="672000"/>
          </a:xfrm>
          <a:prstGeom prst="rect">
            <a:avLst/>
          </a:prstGeom>
        </p:spPr>
        <p:txBody>
          <a:bodyPr vert="horz" lIns="0"/>
          <a:lstStyle>
            <a:lvl1pPr algn="l">
              <a:defRPr sz="3467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E26D3C-57EC-4CEF-A2A8-A07986F7F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44900" y="6507480"/>
            <a:ext cx="528000" cy="201339"/>
          </a:xfrm>
          <a:prstGeom prst="rect">
            <a:avLst/>
          </a:prstGeom>
        </p:spPr>
        <p:txBody>
          <a:bodyPr/>
          <a:lstStyle/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495E37-014D-4325-B58C-6895D9962CA8}"/>
              </a:ext>
            </a:extLst>
          </p:cNvPr>
          <p:cNvSpPr/>
          <p:nvPr userDrawn="1"/>
        </p:nvSpPr>
        <p:spPr>
          <a:xfrm>
            <a:off x="0" y="1740"/>
            <a:ext cx="8778240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047106-60B3-4DBC-AF5B-2C0B9225BB37}"/>
              </a:ext>
            </a:extLst>
          </p:cNvPr>
          <p:cNvSpPr/>
          <p:nvPr userDrawn="1"/>
        </p:nvSpPr>
        <p:spPr>
          <a:xfrm>
            <a:off x="8778240" y="6355080"/>
            <a:ext cx="3413760" cy="12192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848AD2-5ECF-47F0-AB4E-53397C79BEA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06400" y="1600200"/>
            <a:ext cx="11379201" cy="455295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200"/>
            </a:lvl1pPr>
          </a:lstStyle>
          <a:p>
            <a:pPr lvl="0"/>
            <a:r>
              <a:rPr lang="en-US" dirty="0"/>
              <a:t>Click to add content</a:t>
            </a:r>
          </a:p>
        </p:txBody>
      </p:sp>
      <p:pic>
        <p:nvPicPr>
          <p:cNvPr id="11" name="Picture 10" descr="DSI-AZ-hor-COL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74000"/>
            <a:ext cx="3439107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7401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56">
          <p15:clr>
            <a:srgbClr val="FBAE40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 hasCustomPrompt="1"/>
          </p:nvPr>
        </p:nvSpPr>
        <p:spPr>
          <a:xfrm>
            <a:off x="406400" y="192000"/>
            <a:ext cx="11379200" cy="672000"/>
          </a:xfrm>
          <a:prstGeom prst="rect">
            <a:avLst/>
          </a:prstGeom>
        </p:spPr>
        <p:txBody>
          <a:bodyPr vert="horz" lIns="0"/>
          <a:lstStyle>
            <a:lvl1pPr algn="l">
              <a:defRPr sz="3467" b="1" baseline="0">
                <a:solidFill>
                  <a:schemeClr val="tx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GB" noProof="0" dirty="0"/>
              <a:t>Click to add slide title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4E26D3C-57EC-4CEF-A2A8-A07986F7F86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244900" y="6507480"/>
            <a:ext cx="528000" cy="201339"/>
          </a:xfrm>
          <a:prstGeom prst="rect">
            <a:avLst/>
          </a:prstGeom>
        </p:spPr>
        <p:txBody>
          <a:bodyPr/>
          <a:lstStyle/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A495E37-014D-4325-B58C-6895D9962CA8}"/>
              </a:ext>
            </a:extLst>
          </p:cNvPr>
          <p:cNvSpPr/>
          <p:nvPr userDrawn="1"/>
        </p:nvSpPr>
        <p:spPr>
          <a:xfrm>
            <a:off x="0" y="1740"/>
            <a:ext cx="8778240" cy="12192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047106-60B3-4DBC-AF5B-2C0B9225BB37}"/>
              </a:ext>
            </a:extLst>
          </p:cNvPr>
          <p:cNvSpPr/>
          <p:nvPr userDrawn="1"/>
        </p:nvSpPr>
        <p:spPr>
          <a:xfrm>
            <a:off x="8778240" y="6355080"/>
            <a:ext cx="3413760" cy="121920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/>
          </a:p>
        </p:txBody>
      </p:sp>
      <p:pic>
        <p:nvPicPr>
          <p:cNvPr id="12" name="Picture 11" descr="DSI-AZ-hor-COLO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174000"/>
            <a:ext cx="3439107" cy="68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996380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S AZ_Blank layout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3552158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0DF019-F863-44AE-B94B-A2CDE4263E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DFBA2-7410-4086-8E43-4DC1C0EF5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2557"/>
                </a:solidFill>
              </a:defRPr>
            </a:lvl1pPr>
          </a:lstStyle>
          <a:p>
            <a:fld id="{BE33F7A0-71F0-446B-9DE8-6D75BE64EE0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455BCAD1-B2C4-4556-B676-0AB35285D9E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446097" y="6527258"/>
            <a:ext cx="4058675" cy="330743"/>
          </a:xfrm>
        </p:spPr>
        <p:txBody>
          <a:bodyPr lIns="0" tIns="0" rIns="0" bIns="0" anchor="t" anchorCtr="0">
            <a:no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2557"/>
                </a:solidFill>
              </a:defRPr>
            </a:lvl1pPr>
            <a:lvl2pPr>
              <a:defRPr sz="900">
                <a:solidFill>
                  <a:srgbClr val="002557"/>
                </a:solidFill>
              </a:defRPr>
            </a:lvl2pPr>
            <a:lvl3pPr>
              <a:defRPr sz="900">
                <a:solidFill>
                  <a:srgbClr val="002557"/>
                </a:solidFill>
              </a:defRPr>
            </a:lvl3pPr>
            <a:lvl4pPr>
              <a:defRPr sz="900">
                <a:solidFill>
                  <a:srgbClr val="002557"/>
                </a:solidFill>
              </a:defRPr>
            </a:lvl4pPr>
            <a:lvl5pPr>
              <a:defRPr sz="900">
                <a:solidFill>
                  <a:srgbClr val="002557"/>
                </a:solidFill>
              </a:defRPr>
            </a:lvl5pPr>
          </a:lstStyle>
          <a:p>
            <a:pPr lvl="0"/>
            <a:r>
              <a:rPr lang="en-US" dirty="0"/>
              <a:t>Insert Speaker Name and Title</a:t>
            </a: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F229E5D-DAA9-4C5C-A19F-42C3FA4B47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554" y="1001169"/>
            <a:ext cx="11580892" cy="48478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 descr="A picture containing plate&#10;&#10;Description automatically generated">
            <a:extLst>
              <a:ext uri="{FF2B5EF4-FFF2-40B4-BE49-F238E27FC236}">
                <a16:creationId xmlns:a16="http://schemas.microsoft.com/office/drawing/2014/main" id="{FCE0B1A2-82A5-4B3C-AB95-077695EB59B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386" b="44228"/>
          <a:stretch/>
        </p:blipFill>
        <p:spPr>
          <a:xfrm>
            <a:off x="0" y="10265"/>
            <a:ext cx="422539" cy="26161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B93F9C7-E095-4BEF-B680-9554BA83DBC5}"/>
              </a:ext>
            </a:extLst>
          </p:cNvPr>
          <p:cNvSpPr txBox="1"/>
          <p:nvPr userDrawn="1"/>
        </p:nvSpPr>
        <p:spPr>
          <a:xfrm>
            <a:off x="425806" y="37532"/>
            <a:ext cx="1708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>
                <a:solidFill>
                  <a:srgbClr val="000000"/>
                </a:solidFill>
              </a:rPr>
              <a:t>DESTINY-Breast04</a:t>
            </a:r>
          </a:p>
        </p:txBody>
      </p:sp>
    </p:spTree>
    <p:extLst>
      <p:ext uri="{BB962C8B-B14F-4D97-AF65-F5344CB8AC3E}">
        <p14:creationId xmlns:p14="http://schemas.microsoft.com/office/powerpoint/2010/main" val="1545909805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9"/>
          <p:cNvSpPr txBox="1">
            <a:spLocks noGrp="1"/>
          </p:cNvSpPr>
          <p:nvPr>
            <p:ph type="body" idx="1" hasCustomPrompt="1"/>
          </p:nvPr>
        </p:nvSpPr>
        <p:spPr>
          <a:xfrm>
            <a:off x="304800" y="1253037"/>
            <a:ext cx="11582400" cy="4830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79191" lvl="0" indent="-37919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3200"/>
            </a:lvl1pPr>
            <a:lvl2pPr marL="1075173" lvl="1" indent="-311992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3200"/>
            </a:lvl2pPr>
            <a:lvl3pPr marL="1828754" lvl="2" indent="-447029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Noto Sans Symbols"/>
              <a:buChar char="⮚"/>
              <a:defRPr sz="3200"/>
            </a:lvl3pPr>
            <a:lvl4pPr marL="2438339" lvl="3" indent="-507987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3200"/>
            </a:lvl4pPr>
            <a:lvl5pPr marL="3047924" lvl="4" indent="-507987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3200"/>
            </a:lvl5pPr>
            <a:lvl6pPr marL="3657509" lvl="5" indent="-457189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CA" dirty="0" err="1"/>
              <a:t>asdf</a:t>
            </a:r>
            <a:endParaRPr dirty="0"/>
          </a:p>
        </p:txBody>
      </p:sp>
      <p:sp>
        <p:nvSpPr>
          <p:cNvPr id="20" name="Google Shape;20;p29"/>
          <p:cNvSpPr txBox="1">
            <a:spLocks noGrp="1"/>
          </p:cNvSpPr>
          <p:nvPr>
            <p:ph type="ftr" idx="11"/>
          </p:nvPr>
        </p:nvSpPr>
        <p:spPr>
          <a:xfrm>
            <a:off x="126568" y="6419014"/>
            <a:ext cx="1026566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" name="Google Shape;21;p29"/>
          <p:cNvSpPr txBox="1"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32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2" name="Google Shape;22;p29"/>
          <p:cNvCxnSpPr/>
          <p:nvPr/>
        </p:nvCxnSpPr>
        <p:spPr>
          <a:xfrm>
            <a:off x="0" y="1062633"/>
            <a:ext cx="12192000" cy="0"/>
          </a:xfrm>
          <a:prstGeom prst="straightConnector1">
            <a:avLst/>
          </a:prstGeom>
          <a:noFill/>
          <a:ln w="25400" cap="flat" cmpd="sng">
            <a:solidFill>
              <a:srgbClr val="09345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1902206102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6DC13-F16C-2C49-B6DA-D48BF53F4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649060-4FF6-AD4E-B368-F4D54B200E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C7A14-7E33-C646-99FA-5DD0C7DEF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7005676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ECF5F-8842-054F-938F-0BBE2535D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4309"/>
            <a:ext cx="10515600" cy="1003951"/>
          </a:xfrm>
        </p:spPr>
        <p:txBody>
          <a:bodyPr>
            <a:normAutofit/>
          </a:bodyPr>
          <a:lstStyle>
            <a:lvl1pPr>
              <a:defRPr sz="3800" b="1" i="0" baseline="0">
                <a:solidFill>
                  <a:srgbClr val="002060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D6EFF8-134C-0649-BE3E-DBE640FD5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1"/>
            <a:ext cx="10515600" cy="4576763"/>
          </a:xfrm>
        </p:spPr>
        <p:txBody>
          <a:bodyPr>
            <a:normAutofit/>
          </a:bodyPr>
          <a:lstStyle>
            <a:lvl1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C1105-8ED8-ED47-BCE6-D9BC85FBFE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670BB-AB69-1F49-BAD0-26F476911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3DA6-3D62-6B43-BADC-35B67625E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5939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59F74A2C-1B7E-EA4D-A968-F7653CE6772E}"/>
              </a:ext>
            </a:extLst>
          </p:cNvPr>
          <p:cNvSpPr/>
          <p:nvPr userDrawn="1"/>
        </p:nvSpPr>
        <p:spPr>
          <a:xfrm>
            <a:off x="0" y="0"/>
            <a:ext cx="1218565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5E58BBF-42E4-AD4E-97E2-21A7C6F7A4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6350" y="3574"/>
            <a:ext cx="12188951" cy="6856285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49A1D7F-42E5-744A-B105-2EE2F92CC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9909" y="1647022"/>
            <a:ext cx="4873282" cy="2380327"/>
          </a:xfrm>
        </p:spPr>
        <p:txBody>
          <a:bodyPr anchor="b">
            <a:normAutofit/>
          </a:bodyPr>
          <a:lstStyle>
            <a:lvl1pPr>
              <a:defRPr sz="4400"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671D49D-D782-6548-B199-80BAA995A843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6573559" y="4151591"/>
            <a:ext cx="4873282" cy="817973"/>
          </a:xfrm>
        </p:spPr>
        <p:txBody>
          <a:bodyPr lIns="0" tIns="0" rIns="0" bIns="0">
            <a:noAutofit/>
          </a:bodyPr>
          <a:lstStyle>
            <a:lvl1pPr marL="0" indent="0">
              <a:buNone/>
              <a:defRPr sz="2400" b="1">
                <a:solidFill>
                  <a:schemeClr val="accent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7B40B94-1307-5748-9202-1D25B40D24E2}"/>
              </a:ext>
            </a:extLst>
          </p:cNvPr>
          <p:cNvSpPr/>
          <p:nvPr userDrawn="1"/>
        </p:nvSpPr>
        <p:spPr>
          <a:xfrm>
            <a:off x="276120" y="6572154"/>
            <a:ext cx="224933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i="1">
                <a:solidFill>
                  <a:schemeClr val="bg1">
                    <a:lumMod val="95000"/>
                  </a:schemeClr>
                </a:solidFill>
              </a:rPr>
              <a:t>Confidential and for Internal Use Only.</a:t>
            </a:r>
          </a:p>
        </p:txBody>
      </p:sp>
    </p:spTree>
    <p:extLst>
      <p:ext uri="{BB962C8B-B14F-4D97-AF65-F5344CB8AC3E}">
        <p14:creationId xmlns:p14="http://schemas.microsoft.com/office/powerpoint/2010/main" val="2738497834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596DA-ED36-B54A-BC95-915AC34DF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6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99FD30-C91C-1344-A36E-9D8E7E9BE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8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A9FD4A-7D4D-3C44-9107-886E054DBA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270579-83DA-0748-AF6E-2AF4838A2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F2A69E-C917-BE48-B998-E161199C6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201921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A58DB-E7FC-D14A-A4F8-248C05325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73874-71FA-1B4C-BEF0-2A36A1BA64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F81942-1E4D-EF4D-9B41-00B44C2CC0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DB6AC9-6069-FC4B-B39A-733F5405A0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66E7A5-0B03-0C47-B9BC-643F4CCDB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FD965F-1B81-8B43-8454-3A7B07E29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031251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4AB18-4F5C-0247-B9F9-ABE7C769F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A4E53-CA22-C148-B373-A1E82FE1A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58D498-9F6E-2C41-9608-836AD41891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510ED5-DDEC-9C4C-98CC-B766525CB1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515785-7172-264F-954C-651ADE90FB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C345A1-9FD2-5640-9AF6-0FB71EE243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FA2AA7-C399-484A-A3CF-A791E9002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564A09-42AD-2F4A-A0A3-47F421C36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503227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64610-A458-014B-85DB-3C47A06D9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 b="1" i="0" baseline="0">
                <a:solidFill>
                  <a:srgbClr val="002060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73E16F-435F-C349-8288-F9CD93C6D0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31F815-51E5-A84B-BDC7-8F20166D0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C13337-9F19-8246-95CD-2125E2F11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116480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9B1C5D-C1F2-5A49-A922-11BE129D60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07E28B-D0A0-8444-9229-3128B20EE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D65EF1-CAC7-264C-8901-85A8A64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740374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E4091-A818-9F4D-94F4-3530375FB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608132-7FBF-1D41-BFC7-AE32E459C0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4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366A54-F4B8-B740-BF8E-1E451ACC50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E316F9-0571-0440-BE24-B45E0C050F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E22EF0-5F04-7A4B-958A-D113179CB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3D41D-6F7A-F947-ACA2-9A510D35C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288287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32D76-FE70-AA41-854C-5A4838274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B64AAE-65EE-604F-92FF-B99C0F595E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4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A77091-ABB2-ED47-A2EB-6509849B81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A1FFA4-27CC-DA41-9267-AC174EAC88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AC0332-FD4E-F148-AA96-F2CA1B678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C0512C-C9B5-AB40-9DFA-537FB269B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52223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A59BF-6A98-C04F-97BA-E2A04D3EB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8F353F-78AA-D34E-A914-930E26BB20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6C2982-523F-9146-8B16-0C68838D65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9BFC77-3B23-0941-A298-C262CE111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F9799-E367-0F4E-AE69-4B49C4E07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90040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3E7F8B-EF96-1049-A331-3FB6CF486B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3932B8-59B8-B94D-958A-99302C216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D5BB32-887A-4A46-8DA0-C123F2AC3A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A77961-A122-ED46-ABA8-7C21C8E7D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10642-16ED-754B-BCA0-0E3BB96C1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38696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with ASCO Abstr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E84DF-B10E-4547-8B06-A31562ABB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4211763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CB715-DDCC-184D-B2D7-D091E660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911" y="327441"/>
            <a:ext cx="10903954" cy="92099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BFAA7-E18F-214C-B258-46BD7FCF3DA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9911" y="1365162"/>
            <a:ext cx="10903954" cy="455678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A05E7F9-8454-DD4F-BDAC-3D5705533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5286" y="6463722"/>
            <a:ext cx="699911" cy="284206"/>
          </a:xfrm>
          <a:prstGeom prst="rect">
            <a:avLst/>
          </a:prstGeom>
        </p:spPr>
        <p:txBody>
          <a:bodyPr lIns="182880" anchor="ctr"/>
          <a:lstStyle>
            <a:lvl1pPr algn="l">
              <a:defRPr sz="1200">
                <a:solidFill>
                  <a:schemeClr val="accent4"/>
                </a:solidFill>
              </a:defRPr>
            </a:lvl1pPr>
          </a:lstStyle>
          <a:p>
            <a:fld id="{2DB2551F-0F36-184F-87EE-E0604C929E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553DF2B-F333-6446-8D2F-E50D2EBB9F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9910" y="6038665"/>
            <a:ext cx="7684235" cy="630492"/>
          </a:xfrm>
        </p:spPr>
        <p:txBody>
          <a:bodyPr anchor="b">
            <a:noAutofit/>
          </a:bodyPr>
          <a:lstStyle>
            <a:lvl1pPr marL="0" indent="0">
              <a:spcAft>
                <a:spcPts val="0"/>
              </a:spcAft>
              <a:buNone/>
              <a:defRPr sz="9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83742543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9"/>
          <p:cNvSpPr txBox="1">
            <a:spLocks noGrp="1"/>
          </p:cNvSpPr>
          <p:nvPr>
            <p:ph type="body" idx="1" hasCustomPrompt="1"/>
          </p:nvPr>
        </p:nvSpPr>
        <p:spPr>
          <a:xfrm>
            <a:off x="304800" y="1253037"/>
            <a:ext cx="11582400" cy="4830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79191" lvl="0" indent="-37919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3200"/>
            </a:lvl1pPr>
            <a:lvl2pPr marL="1075173" lvl="1" indent="-311992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3200"/>
            </a:lvl2pPr>
            <a:lvl3pPr marL="1828754" lvl="2" indent="-447029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Noto Sans Symbols"/>
              <a:buChar char="⮚"/>
              <a:defRPr sz="3200"/>
            </a:lvl3pPr>
            <a:lvl4pPr marL="2438339" lvl="3" indent="-507987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3200"/>
            </a:lvl4pPr>
            <a:lvl5pPr marL="3047924" lvl="4" indent="-507987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3200"/>
            </a:lvl5pPr>
            <a:lvl6pPr marL="3657509" lvl="5" indent="-457189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CA" dirty="0" err="1"/>
              <a:t>asdf</a:t>
            </a:r>
            <a:endParaRPr dirty="0"/>
          </a:p>
        </p:txBody>
      </p:sp>
      <p:sp>
        <p:nvSpPr>
          <p:cNvPr id="20" name="Google Shape;20;p29"/>
          <p:cNvSpPr txBox="1">
            <a:spLocks noGrp="1"/>
          </p:cNvSpPr>
          <p:nvPr>
            <p:ph type="ftr" idx="11"/>
          </p:nvPr>
        </p:nvSpPr>
        <p:spPr>
          <a:xfrm>
            <a:off x="126568" y="6419014"/>
            <a:ext cx="1026566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" name="Google Shape;21;p29"/>
          <p:cNvSpPr txBox="1"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32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2" name="Google Shape;22;p29"/>
          <p:cNvCxnSpPr/>
          <p:nvPr/>
        </p:nvCxnSpPr>
        <p:spPr>
          <a:xfrm>
            <a:off x="0" y="1062633"/>
            <a:ext cx="12192000" cy="0"/>
          </a:xfrm>
          <a:prstGeom prst="straightConnector1">
            <a:avLst/>
          </a:prstGeom>
          <a:noFill/>
          <a:ln w="25400" cap="flat" cmpd="sng">
            <a:solidFill>
              <a:srgbClr val="09345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230260325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Only_showfi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EBFF6DC-B3F2-204D-F831-99E8AE2033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826" y="178761"/>
            <a:ext cx="11343376" cy="838799"/>
          </a:xfrm>
        </p:spPr>
        <p:txBody>
          <a:bodyPr anchor="b"/>
          <a:lstStyle>
            <a:lvl1pPr algn="l">
              <a:defRPr sz="2400" b="1">
                <a:solidFill>
                  <a:schemeClr val="bg1"/>
                </a:solidFill>
                <a:latin typeface="Roche Sans Medium Medium" panose="020B0604030201040101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9">
            <a:extLst>
              <a:ext uri="{FF2B5EF4-FFF2-40B4-BE49-F238E27FC236}">
                <a16:creationId xmlns:a16="http://schemas.microsoft.com/office/drawing/2014/main" id="{11C00F42-4922-B06D-55E5-38891A8D10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16827" y="6680773"/>
            <a:ext cx="11343376" cy="113877"/>
          </a:xfrm>
        </p:spPr>
        <p:txBody>
          <a:bodyPr wrap="square" tIns="0" bIns="0" anchor="b">
            <a:sp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800">
                <a:latin typeface="Roche Sans Light Light" panose="020B0304030201040101" pitchFamily="34" charset="0"/>
              </a:defRPr>
            </a:lvl1pPr>
            <a:lvl2pPr algn="r">
              <a:defRPr/>
            </a:lvl2pPr>
            <a:lvl3pPr algn="r">
              <a:defRPr/>
            </a:lvl3pPr>
            <a:lvl4pPr algn="r">
              <a:defRPr/>
            </a:lvl4pPr>
            <a:lvl5pPr algn="r">
              <a:defRPr/>
            </a:lvl5pPr>
          </a:lstStyle>
          <a:p>
            <a:pPr lvl="0"/>
            <a:r>
              <a:rPr lang="en-GB" dirty="0"/>
              <a:t>Click to add footnote</a:t>
            </a:r>
          </a:p>
        </p:txBody>
      </p:sp>
    </p:spTree>
    <p:extLst>
      <p:ext uri="{BB962C8B-B14F-4D97-AF65-F5344CB8AC3E}">
        <p14:creationId xmlns:p14="http://schemas.microsoft.com/office/powerpoint/2010/main" val="3515919845"/>
      </p:ext>
    </p:extLst>
  </p:cSld>
  <p:clrMapOvr>
    <a:masterClrMapping/>
  </p:clrMapOvr>
  <p:hf hdr="0"/>
  <p:extLst>
    <p:ext uri="{DCECCB84-F9BA-43D5-87BE-67443E8EF086}">
      <p15:sldGuideLst xmlns:p15="http://schemas.microsoft.com/office/powerpoint/2012/main">
        <p15:guide id="1" orient="horz" pos="918">
          <p15:clr>
            <a:srgbClr val="FBAE40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D5A97-BFC1-7B4C-BE8D-3C391965C9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D2D8E20-5BE4-874A-A9BE-0FD454C29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424044-AD2A-5C4E-9EE1-8BAABC2BD6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18BA9F-96B4-4A4E-A674-0E4A9C219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Data cutoff, 14 April 2020. NE, not estimable.  a P value not displayed since OS in the PD-L1+ population was not formally tested due to the hierarchical study design.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F65CBE-5458-F249-A6EC-8302F02E25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548291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8F3D3-C6AD-F246-8E28-7E08F4C891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5C4213-1635-C140-B2B7-C76D6EB488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A95DDF-0199-9844-BC3D-A046A5B807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7254E9-24E8-E54C-9C40-5969DCE0D5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Data cutoff, 14 April 2020. NE, not estimable.  a P value not displayed since OS in the PD-L1+ population was not formally tested due to the hierarchical study design.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45F289-F26B-0A4E-85A1-6190CDAB4C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5682495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D8158-651C-994C-8D20-18E8939684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DE28FC-E921-E448-AAD0-DBEB60D877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088B3C-9322-794B-AF6C-15C9B69223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486052-64B5-A249-A677-E3BADD243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Data cutoff, 14 April 2020. NE, not estimable.  a P value not displayed since OS in the PD-L1+ population was not formally tested due to the hierarchical study design.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866281-6E03-F14A-B824-B398EF63C9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7597392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789B24-3FB3-FD4F-A102-149C04CB5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8C1DAF-CF49-EB43-B733-2C7FE30E4E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A02A09-992B-4A44-8882-0B83037D64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EB3106-9E66-5040-B734-AF0B67F34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65D294-F15E-034C-87BF-3ECC478D34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Data cutoff, 14 April 2020. NE, not estimable.  a P value not displayed since OS in the PD-L1+ population was not formally tested due to the hierarchical study design.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9D9055-C216-EC48-A89E-6F9124A3A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9503395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165176-581F-6B46-A5FF-AF5D869E57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7766E64-5DFA-8E4D-9F58-36D2DA14C3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F910316-4EDC-E849-9DF8-8F25165BCAE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D446A0A-9730-624B-AFE2-DBBDDECC3D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865E6D-2A7C-1643-A1E7-C3FB62BDD6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1E8F67-938B-B641-978C-3393D26EC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3D6DCC0-CBAB-3A4B-9837-6A5C688359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Data cutoff, 14 April 2020. NE, not estimable.  a P value not displayed since OS in the PD-L1+ population was not formally tested due to the hierarchical study design.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69C700-E2D8-9C40-ADEB-0064914615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970346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D8D53-5E28-2448-B8A0-4AB9EB3CA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0EC8DD-23EE-2A4D-A586-388E10E8CA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99B270-6D05-B248-BA66-4C5D86AF10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Data cutoff, 14 April 2020. NE, not estimable.  a P value not displayed since OS in the PD-L1+ population was not formally tested due to the hierarchical study design.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5377C87-0836-934E-9D0B-56469586E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268549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47F45B-53FB-6840-96EF-DEA3D57BBC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639EA9-88C9-1D4C-89A9-63ED122FBA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Data cutoff, 14 April 2020. NE, not estimable.  a P value not displayed since OS in the PD-L1+ population was not formally tested due to the hierarchical study design.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AC602E7-CC01-7749-805D-5E27DD093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93149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AB43A3-6F44-7C46-BE0F-7F683AF857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9A8482-14B4-964C-A208-68FBDAEABC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C8D302-9F7D-054E-8A2C-EE6496AE4B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65A90F-E94A-8845-8CFA-6FC17E61CE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A18538-3EAB-134A-901E-4312325DD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Data cutoff, 14 April 2020. NE, not estimable.  a P value not displayed since OS in the PD-L1+ population was not formally tested due to the hierarchical study design.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6DBC5E5-D2D5-0840-BE58-73E381961B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85128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BFAA7-E18F-214C-B258-46BD7FCF3DA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9911" y="1365162"/>
            <a:ext cx="10903954" cy="4556780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A05E7F9-8454-DD4F-BDAC-3D5705533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5286" y="6463722"/>
            <a:ext cx="699911" cy="284206"/>
          </a:xfrm>
          <a:prstGeom prst="rect">
            <a:avLst/>
          </a:prstGeom>
        </p:spPr>
        <p:txBody>
          <a:bodyPr lIns="182880" anchor="ctr"/>
          <a:lstStyle>
            <a:lvl1pPr algn="l">
              <a:defRPr sz="1200">
                <a:solidFill>
                  <a:schemeClr val="accent4"/>
                </a:solidFill>
              </a:defRPr>
            </a:lvl1pPr>
          </a:lstStyle>
          <a:p>
            <a:fld id="{2DB2551F-0F36-184F-87EE-E0604C929E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553DF2B-F333-6446-8D2F-E50D2EBB9FC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9910" y="6038665"/>
            <a:ext cx="7684235" cy="630492"/>
          </a:xfrm>
        </p:spPr>
        <p:txBody>
          <a:bodyPr anchor="b">
            <a:noAutofit/>
          </a:bodyPr>
          <a:lstStyle>
            <a:lvl1pPr marL="0" indent="0">
              <a:spcAft>
                <a:spcPts val="0"/>
              </a:spcAft>
              <a:buNone/>
              <a:defRPr sz="9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638939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A0F65-713E-D143-94C9-3DFE9DE3E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27DF35-96EE-674B-BD73-CB6C61A50A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7B3F590-3CE8-524A-8123-9D480996E5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4D0D74-BA2B-4B4C-8FE5-6B5DA93256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4F317C-06FB-C048-ABD0-6A5C87E89C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Data cutoff, 14 April 2020. NE, not estimable.  a P value not displayed since OS in the PD-L1+ population was not formally tested due to the hierarchical study design.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462CF5-1873-714C-99B7-81034AC2C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840456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EC03F-56F0-694F-9CA2-2C2274B6EB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B61098-469A-F142-9E02-E616898839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06EF9A-319F-9E40-AD80-5C5A077C35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535BB-B35E-9D45-A9A3-AA2A92C3A2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Data cutoff, 14 April 2020. NE, not estimable.  a P value not displayed since OS in the PD-L1+ population was not formally tested due to the hierarchical study design.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D65B35-7CBC-E045-9388-3195BFA28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2898271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86C69D-5965-394F-81A4-7B84673F75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581544-7973-5A4D-8608-8830AA2EC2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8E2594-D056-EA4C-BA0A-902D4716A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8EAC8B-40B3-7041-93F7-7D9AFF4B4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Data cutoff, 14 April 2020. NE, not estimable.  a P value not displayed since OS in the PD-L1+ population was not formally tested due to the hierarchical study design.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305213-4FC7-0B41-BC75-F3AB2CD1C7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68679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4815A195-87CB-774C-B61C-D787188FA8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974" y="172257"/>
            <a:ext cx="2764087" cy="1016168"/>
          </a:xfrm>
          <a:prstGeom prst="rect">
            <a:avLst/>
          </a:prstGeo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1BC44D-45C6-4246-9EF2-A1FCFBD3E6F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1466" y="459510"/>
            <a:ext cx="8303175" cy="508084"/>
          </a:xfrm>
          <a:prstGeom prst="rect">
            <a:avLst/>
          </a:prstGeom>
        </p:spPr>
        <p:txBody>
          <a:bodyPr/>
          <a:lstStyle>
            <a:lvl1pPr>
              <a:defRPr sz="3175" b="1" i="0">
                <a:solidFill>
                  <a:srgbClr val="418E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GB" dirty="0"/>
              <a:t>Click here to enter Title of the slide </a:t>
            </a:r>
            <a:endParaRPr lang="en-CH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2EFEC4C-98CC-4743-A283-E1DA6170749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3399" y="996847"/>
            <a:ext cx="11261596" cy="508084"/>
          </a:xfrm>
          <a:prstGeom prst="rect">
            <a:avLst/>
          </a:prstGeom>
        </p:spPr>
        <p:txBody>
          <a:bodyPr/>
          <a:lstStyle>
            <a:lvl1pPr>
              <a:defRPr sz="2469" b="0" i="0">
                <a:solidFill>
                  <a:srgbClr val="418E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GB" dirty="0"/>
              <a:t>Click here to enter Subtitle of the slide </a:t>
            </a:r>
            <a:endParaRPr lang="en-CH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D99EA5EC-FAA6-466C-9643-7D653C12355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3399" y="1777727"/>
            <a:ext cx="11261596" cy="4620764"/>
          </a:xfrm>
          <a:prstGeom prst="rect">
            <a:avLst/>
          </a:prstGeom>
        </p:spPr>
        <p:txBody>
          <a:bodyPr/>
          <a:lstStyle>
            <a:lvl1pPr>
              <a:defRPr sz="2117" b="0" i="0">
                <a:solidFill>
                  <a:schemeClr val="tx1">
                    <a:lumMod val="65000"/>
                    <a:lumOff val="35000"/>
                  </a:schemeClr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GB" dirty="0"/>
              <a:t>Click here to Insert body text </a:t>
            </a:r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158994447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ex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 up of a logo&#10;&#10;Description automatically generated">
            <a:extLst>
              <a:ext uri="{FF2B5EF4-FFF2-40B4-BE49-F238E27FC236}">
                <a16:creationId xmlns:a16="http://schemas.microsoft.com/office/drawing/2014/main" id="{4815A195-87CB-774C-B61C-D787188FA8E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2975" y="172257"/>
            <a:ext cx="2764085" cy="1016168"/>
          </a:xfrm>
          <a:prstGeom prst="rect">
            <a:avLst/>
          </a:prstGeom>
        </p:spPr>
      </p:pic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91DDC7A-5292-435E-BD4C-0E5744E6A3B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381467" y="459510"/>
            <a:ext cx="8303173" cy="508084"/>
          </a:xfrm>
          <a:prstGeom prst="rect">
            <a:avLst/>
          </a:prstGeom>
        </p:spPr>
        <p:txBody>
          <a:bodyPr/>
          <a:lstStyle>
            <a:lvl1pPr>
              <a:defRPr sz="3175" b="1" i="0">
                <a:solidFill>
                  <a:srgbClr val="418E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GB"/>
              <a:t>Click here to enter Title of the slide </a:t>
            </a:r>
            <a:endParaRPr lang="en-CH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AA6067A2-C9F0-453A-B291-14C9A754B0D7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3399" y="996846"/>
            <a:ext cx="11261596" cy="508084"/>
          </a:xfrm>
          <a:prstGeom prst="rect">
            <a:avLst/>
          </a:prstGeom>
        </p:spPr>
        <p:txBody>
          <a:bodyPr/>
          <a:lstStyle>
            <a:lvl1pPr>
              <a:defRPr sz="2469" b="0" i="0">
                <a:solidFill>
                  <a:srgbClr val="418E97"/>
                </a:solidFill>
                <a:latin typeface="Arial Narrow" panose="020B0606020202030204" pitchFamily="34" charset="0"/>
              </a:defRPr>
            </a:lvl1pPr>
          </a:lstStyle>
          <a:p>
            <a:pPr lvl="0"/>
            <a:r>
              <a:rPr lang="en-GB"/>
              <a:t>Click here to enter Subtitle of the slide </a:t>
            </a:r>
            <a:endParaRPr lang="en-CH"/>
          </a:p>
        </p:txBody>
      </p:sp>
      <p:sp>
        <p:nvSpPr>
          <p:cNvPr id="11" name="Table Placeholder 10">
            <a:extLst>
              <a:ext uri="{FF2B5EF4-FFF2-40B4-BE49-F238E27FC236}">
                <a16:creationId xmlns:a16="http://schemas.microsoft.com/office/drawing/2014/main" id="{9904CAAF-F58E-4627-B188-5C3736E44528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415932" y="1792183"/>
            <a:ext cx="11259065" cy="4698948"/>
          </a:xfrm>
          <a:prstGeom prst="rect">
            <a:avLst/>
          </a:prstGeom>
        </p:spPr>
        <p:txBody>
          <a:bodyPr/>
          <a:lstStyle>
            <a:lvl1pPr>
              <a:defRPr sz="2116">
                <a:solidFill>
                  <a:srgbClr val="767A7C"/>
                </a:solidFill>
                <a:latin typeface="Arial Narrow" panose="020B0606020202030204" pitchFamily="34" charset="0"/>
              </a:defRPr>
            </a:lvl1pPr>
          </a:lstStyle>
          <a:p>
            <a:r>
              <a:rPr lang="en-US"/>
              <a:t>Click here to add table</a:t>
            </a:r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447511418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2B04AA-05D3-44C2-899E-8120A0DE2E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431" y="1371601"/>
            <a:ext cx="11205943" cy="4559300"/>
          </a:xfrm>
        </p:spPr>
        <p:txBody>
          <a:bodyPr/>
          <a:lstStyle>
            <a:lvl1pPr marL="179384" indent="-179384">
              <a:spcAft>
                <a:spcPts val="120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1pPr>
            <a:lvl2pPr marL="457189" indent="-179384">
              <a:spcAft>
                <a:spcPts val="120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2pPr>
            <a:lvl3pPr marL="685783" indent="-179384">
              <a:spcAft>
                <a:spcPts val="120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3pPr>
            <a:lvl4pPr marL="914377" indent="-179384">
              <a:spcAft>
                <a:spcPts val="120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4pPr>
            <a:lvl5pPr marL="1142971" indent="-179384">
              <a:spcAft>
                <a:spcPts val="1200"/>
              </a:spcAft>
              <a:buClr>
                <a:schemeClr val="accent1"/>
              </a:buCl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9759B6-05CF-4714-9560-575B7022EFA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11890644" y="6483351"/>
            <a:ext cx="301357" cy="365125"/>
          </a:xfrm>
        </p:spPr>
        <p:txBody>
          <a:bodyPr/>
          <a:lstStyle/>
          <a:p>
            <a:fld id="{357105BB-905F-4B3F-BC92-1E8CF651C411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5C1417-61E5-420B-8B0F-9044239AD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430" y="421383"/>
            <a:ext cx="11205943" cy="703099"/>
          </a:xfrm>
        </p:spPr>
        <p:txBody>
          <a:bodyPr>
            <a:noAutofit/>
          </a:bodyPr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5" name="Text Placeholder 43">
            <a:extLst>
              <a:ext uri="{FF2B5EF4-FFF2-40B4-BE49-F238E27FC236}">
                <a16:creationId xmlns:a16="http://schemas.microsoft.com/office/drawing/2014/main" id="{EEA3664A-A10F-4189-893E-F985E335A43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62430" y="6245076"/>
            <a:ext cx="10442183" cy="360677"/>
          </a:xfrm>
          <a:prstGeom prst="rect">
            <a:avLst/>
          </a:prstGeom>
          <a:solidFill>
            <a:schemeClr val="bg1">
              <a:alpha val="25000"/>
            </a:schemeClr>
          </a:solidFill>
        </p:spPr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spcAft>
                <a:spcPts val="0"/>
              </a:spcAft>
              <a:buNone/>
              <a:defRPr sz="800">
                <a:solidFill>
                  <a:schemeClr val="tx1">
                    <a:lumMod val="50000"/>
                    <a:lumOff val="50000"/>
                  </a:schemeClr>
                </a:solidFill>
                <a:latin typeface="Imago" pitchFamily="2" charset="0"/>
              </a:defRPr>
            </a:lvl1pPr>
          </a:lstStyle>
          <a:p>
            <a:pPr lvl="0"/>
            <a:r>
              <a:rPr lang="en-US" dirty="0"/>
              <a:t>Footnotes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7227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9862483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1684377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3114056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06401" y="1524000"/>
            <a:ext cx="5535084" cy="4568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44684" y="1524000"/>
            <a:ext cx="5535083" cy="4568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62751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CB715-DDCC-184D-B2D7-D091E660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912" y="327441"/>
            <a:ext cx="10792178" cy="92099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BFAA7-E18F-214C-B258-46BD7FCF3DA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9912" y="1350220"/>
            <a:ext cx="5275720" cy="4571721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FC3C44D1-6018-C14B-AADC-3D4356627D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6216368" y="1350220"/>
            <a:ext cx="5275720" cy="4571721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3874B8-9CF3-B84C-966C-0EBDD50468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5286" y="6463722"/>
            <a:ext cx="699911" cy="284206"/>
          </a:xfrm>
          <a:prstGeom prst="rect">
            <a:avLst/>
          </a:prstGeom>
        </p:spPr>
        <p:txBody>
          <a:bodyPr lIns="182880" anchor="ctr"/>
          <a:lstStyle>
            <a:lvl1pPr algn="l">
              <a:defRPr sz="1200">
                <a:solidFill>
                  <a:schemeClr val="accent4"/>
                </a:solidFill>
              </a:defRPr>
            </a:lvl1pPr>
          </a:lstStyle>
          <a:p>
            <a:fld id="{2DB2551F-0F36-184F-87EE-E0604C929E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6609CE5-DCEC-C847-A493-21305B275FF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9912" y="6023721"/>
            <a:ext cx="7671356" cy="645435"/>
          </a:xfrm>
        </p:spPr>
        <p:txBody>
          <a:bodyPr anchor="b">
            <a:noAutofit/>
          </a:bodyPr>
          <a:lstStyle>
            <a:lvl1pPr marL="0" indent="0">
              <a:spcAft>
                <a:spcPts val="0"/>
              </a:spcAft>
              <a:buNone/>
              <a:defRPr sz="9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6259993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46156496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25079191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8670599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9766162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44015709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13969216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62484" y="1"/>
            <a:ext cx="2817283" cy="60928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06401" y="1"/>
            <a:ext cx="8252884" cy="60928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93914099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and Bullets">
  <p:cSld name="2_Title and Bullets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3"/>
          <p:cNvSpPr txBox="1">
            <a:spLocks noGrp="1"/>
          </p:cNvSpPr>
          <p:nvPr>
            <p:ph type="body" idx="1"/>
          </p:nvPr>
        </p:nvSpPr>
        <p:spPr>
          <a:xfrm>
            <a:off x="838200" y="1689100"/>
            <a:ext cx="10643616" cy="4251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342900" lvl="0" indent="-27146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Char char="●"/>
              <a:defRPr/>
            </a:lvl1pPr>
            <a:lvl2pPr marL="685800" lvl="1" indent="-257175" algn="l">
              <a:lnSpc>
                <a:spcPct val="100000"/>
              </a:lnSpc>
              <a:spcBef>
                <a:spcPts val="450"/>
              </a:spcBef>
              <a:spcAft>
                <a:spcPts val="0"/>
              </a:spcAft>
              <a:buSzPts val="1800"/>
              <a:buChar char="–"/>
              <a:defRPr/>
            </a:lvl2pPr>
            <a:lvl3pPr marL="1028700" lvl="2" indent="-266700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2000"/>
              <a:buChar char="•"/>
              <a:defRPr/>
            </a:lvl3pPr>
            <a:lvl4pPr marL="1371600" lvl="3" indent="-171450" algn="l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280"/>
              <a:buFont typeface="Arial"/>
              <a:buNone/>
              <a:defRPr/>
            </a:lvl4pPr>
            <a:lvl5pPr marL="1714500" lvl="4" indent="-257175" algn="l">
              <a:spcBef>
                <a:spcPts val="450"/>
              </a:spcBef>
              <a:spcAft>
                <a:spcPts val="0"/>
              </a:spcAft>
              <a:buSzPts val="1800"/>
              <a:buChar char="-"/>
              <a:defRPr/>
            </a:lvl5pPr>
            <a:lvl6pPr marL="2057400" lvl="5" indent="-257175" algn="l">
              <a:spcBef>
                <a:spcPts val="450"/>
              </a:spcBef>
              <a:spcAft>
                <a:spcPts val="0"/>
              </a:spcAft>
              <a:buSzPts val="1800"/>
              <a:buChar char="-"/>
              <a:defRPr/>
            </a:lvl6pPr>
            <a:lvl7pPr marL="2400300" lvl="6" indent="-257175" algn="l">
              <a:spcBef>
                <a:spcPts val="270"/>
              </a:spcBef>
              <a:spcAft>
                <a:spcPts val="0"/>
              </a:spcAft>
              <a:buSzPts val="1800"/>
              <a:buChar char="-"/>
              <a:defRPr/>
            </a:lvl7pPr>
            <a:lvl8pPr marL="2743200" lvl="7" indent="-257175" algn="l">
              <a:spcBef>
                <a:spcPts val="270"/>
              </a:spcBef>
              <a:spcAft>
                <a:spcPts val="0"/>
              </a:spcAft>
              <a:buSzPts val="1800"/>
              <a:buChar char="-"/>
              <a:defRPr/>
            </a:lvl8pPr>
            <a:lvl9pPr marL="3086100" lvl="8" indent="-257175" algn="l">
              <a:spcBef>
                <a:spcPts val="270"/>
              </a:spcBef>
              <a:spcAft>
                <a:spcPts val="0"/>
              </a:spcAft>
              <a:buSzPts val="1800"/>
              <a:buChar char="-"/>
              <a:defRPr/>
            </a:lvl9pPr>
          </a:lstStyle>
          <a:p>
            <a:endParaRPr/>
          </a:p>
        </p:txBody>
      </p:sp>
      <p:sp>
        <p:nvSpPr>
          <p:cNvPr id="28" name="Google Shape;28;p3"/>
          <p:cNvSpPr txBox="1">
            <a:spLocks noGrp="1"/>
          </p:cNvSpPr>
          <p:nvPr>
            <p:ph type="title"/>
          </p:nvPr>
        </p:nvSpPr>
        <p:spPr>
          <a:xfrm>
            <a:off x="838200" y="381002"/>
            <a:ext cx="10643616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2850" b="1" i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"/>
          <p:cNvSpPr txBox="1">
            <a:spLocks noGrp="1"/>
          </p:cNvSpPr>
          <p:nvPr>
            <p:ph type="body" idx="2"/>
          </p:nvPr>
        </p:nvSpPr>
        <p:spPr>
          <a:xfrm>
            <a:off x="838201" y="5949122"/>
            <a:ext cx="7769772" cy="4755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342900" marR="0" lvl="0" indent="-1714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600"/>
              <a:buFont typeface="Arial"/>
              <a:buNone/>
              <a:defRPr sz="600">
                <a:solidFill>
                  <a:schemeClr val="dk2"/>
                </a:solidFill>
              </a:defRPr>
            </a:lvl1pPr>
            <a:lvl2pPr marL="685800" lvl="1" indent="-25717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–"/>
              <a:defRPr/>
            </a:lvl2pPr>
            <a:lvl3pPr marL="1028700" lvl="2" indent="-257175" algn="l">
              <a:lnSpc>
                <a:spcPct val="90000"/>
              </a:lnSpc>
              <a:spcBef>
                <a:spcPts val="375"/>
              </a:spcBef>
              <a:spcAft>
                <a:spcPts val="0"/>
              </a:spcAft>
              <a:buSzPts val="1800"/>
              <a:buChar char="•"/>
              <a:defRPr/>
            </a:lvl3pPr>
            <a:lvl4pPr marL="1371600" lvl="3" indent="-240029" algn="l">
              <a:spcBef>
                <a:spcPts val="0"/>
              </a:spcBef>
              <a:spcAft>
                <a:spcPts val="0"/>
              </a:spcAft>
              <a:buSzPts val="1440"/>
              <a:buChar char="–"/>
              <a:defRPr/>
            </a:lvl4pPr>
            <a:lvl5pPr marL="1714500" lvl="4" indent="-257175" algn="l">
              <a:spcBef>
                <a:spcPts val="450"/>
              </a:spcBef>
              <a:spcAft>
                <a:spcPts val="0"/>
              </a:spcAft>
              <a:buSzPts val="1800"/>
              <a:buChar char="-"/>
              <a:defRPr/>
            </a:lvl5pPr>
            <a:lvl6pPr marL="2057400" lvl="5" indent="-257175" algn="l">
              <a:spcBef>
                <a:spcPts val="450"/>
              </a:spcBef>
              <a:spcAft>
                <a:spcPts val="0"/>
              </a:spcAft>
              <a:buSzPts val="1800"/>
              <a:buChar char="-"/>
              <a:defRPr/>
            </a:lvl6pPr>
            <a:lvl7pPr marL="2400300" lvl="6" indent="-257175" algn="l">
              <a:spcBef>
                <a:spcPts val="270"/>
              </a:spcBef>
              <a:spcAft>
                <a:spcPts val="0"/>
              </a:spcAft>
              <a:buSzPts val="1800"/>
              <a:buChar char="-"/>
              <a:defRPr/>
            </a:lvl7pPr>
            <a:lvl8pPr marL="2743200" lvl="7" indent="-257175" algn="l">
              <a:spcBef>
                <a:spcPts val="270"/>
              </a:spcBef>
              <a:spcAft>
                <a:spcPts val="0"/>
              </a:spcAft>
              <a:buSzPts val="1800"/>
              <a:buChar char="-"/>
              <a:defRPr/>
            </a:lvl8pPr>
            <a:lvl9pPr marL="3086100" lvl="8" indent="-257175" algn="l">
              <a:spcBef>
                <a:spcPts val="270"/>
              </a:spcBef>
              <a:spcAft>
                <a:spcPts val="0"/>
              </a:spcAft>
              <a:buSzPts val="1800"/>
              <a:buChar char="-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1120774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ayout_1 colum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0C570D-3BAE-433E-8DDA-6594E6C21A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1" y="349250"/>
            <a:ext cx="11216216" cy="1022350"/>
          </a:xfrm>
        </p:spPr>
        <p:txBody>
          <a:bodyPr/>
          <a:lstStyle>
            <a:lvl1pPr>
              <a:defRPr>
                <a:solidFill>
                  <a:srgbClr val="007CBA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18E43A-2457-42CA-BE83-E9C382D2B9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+mn-lt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  <a:lvl6pPr>
              <a:defRPr>
                <a:solidFill>
                  <a:schemeClr val="bg1"/>
                </a:solidFill>
              </a:defRPr>
            </a:lvl6pPr>
            <a:lvl7pPr>
              <a:defRPr>
                <a:solidFill>
                  <a:schemeClr val="bg1"/>
                </a:solidFill>
              </a:defRPr>
            </a:lvl7pPr>
            <a:lvl8pPr>
              <a:defRPr>
                <a:solidFill>
                  <a:schemeClr val="bg1"/>
                </a:solidFill>
              </a:defRPr>
            </a:lvl8pPr>
            <a:lvl9pPr>
              <a:defRPr>
                <a:solidFill>
                  <a:schemeClr val="bg1"/>
                </a:solidFill>
              </a:defRPr>
            </a:lvl9pPr>
          </a:lstStyle>
          <a:p>
            <a:r>
              <a:rPr lang="en-US" err="1"/>
              <a:t>Date</a:t>
            </a: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CF157D-7400-499C-96F9-B806E4F48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205226" y="6361008"/>
            <a:ext cx="234517" cy="230831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3DCA5C9-2E11-4C67-86EB-AE1DE127DC6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89460896-BBD5-4265-B217-9DE153A9B618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491070" y="1600200"/>
            <a:ext cx="9931399" cy="4533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Footer Placeholder 3">
            <a:extLst>
              <a:ext uri="{FF2B5EF4-FFF2-40B4-BE49-F238E27FC236}">
                <a16:creationId xmlns:a16="http://schemas.microsoft.com/office/drawing/2014/main" id="{868B56D2-9291-8145-B467-CF3AFF5A7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91068" y="6496842"/>
            <a:ext cx="4815419" cy="208758"/>
          </a:xfrm>
        </p:spPr>
        <p:txBody>
          <a:bodyPr/>
          <a:lstStyle>
            <a:lvl1pPr>
              <a:defRPr b="1">
                <a:solidFill>
                  <a:schemeClr val="bg1"/>
                </a:solidFill>
              </a:defRPr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  <a:lvl6pPr>
              <a:defRPr b="1"/>
            </a:lvl6pPr>
            <a:lvl7pPr>
              <a:defRPr b="1"/>
            </a:lvl7pPr>
            <a:lvl8pPr>
              <a:defRPr b="1"/>
            </a:lvl8pPr>
            <a:lvl9pPr>
              <a:defRPr b="1"/>
            </a:lvl9pPr>
          </a:lstStyle>
          <a:p>
            <a:pPr indent="-2057400"/>
            <a:r>
              <a:rPr lang="en-US"/>
              <a:t>Modify with Insert &gt; Header &amp; Footer</a:t>
            </a:r>
          </a:p>
        </p:txBody>
      </p:sp>
    </p:spTree>
    <p:extLst>
      <p:ext uri="{BB962C8B-B14F-4D97-AF65-F5344CB8AC3E}">
        <p14:creationId xmlns:p14="http://schemas.microsoft.com/office/powerpoint/2010/main" val="10900900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89118-D5DF-4616-9A59-FEDA41231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4091EA-3EA8-4ECF-BC79-D9AAEA26C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828800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020309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CB715-DDCC-184D-B2D7-D091E660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911" y="327441"/>
            <a:ext cx="10792178" cy="920998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0A17520-171D-0642-9E2B-0F8E1436C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5286" y="6463722"/>
            <a:ext cx="699911" cy="284206"/>
          </a:xfrm>
          <a:prstGeom prst="rect">
            <a:avLst/>
          </a:prstGeom>
        </p:spPr>
        <p:txBody>
          <a:bodyPr lIns="182880" anchor="ctr"/>
          <a:lstStyle>
            <a:lvl1pPr algn="l">
              <a:defRPr sz="1200">
                <a:solidFill>
                  <a:schemeClr val="accent4"/>
                </a:solidFill>
              </a:defRPr>
            </a:lvl1pPr>
          </a:lstStyle>
          <a:p>
            <a:fld id="{2DB2551F-0F36-184F-87EE-E0604C929E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39A9326-4194-9548-A6C9-D4FB78B5153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9910" y="6065949"/>
            <a:ext cx="7684235" cy="603208"/>
          </a:xfrm>
        </p:spPr>
        <p:txBody>
          <a:bodyPr anchor="b">
            <a:noAutofit/>
          </a:bodyPr>
          <a:lstStyle>
            <a:lvl1pPr marL="0" indent="0">
              <a:spcAft>
                <a:spcPts val="0"/>
              </a:spcAft>
              <a:buNone/>
              <a:defRPr sz="9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93791456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6DFFDC4-DC0E-6F45-AB36-97D08A991E1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29526" y="2711369"/>
            <a:ext cx="7017279" cy="1159011"/>
          </a:xfrm>
        </p:spPr>
        <p:txBody>
          <a:bodyPr anchor="b">
            <a:normAutofit/>
          </a:bodyPr>
          <a:lstStyle>
            <a:lvl1pPr marL="0" indent="0">
              <a:buNone/>
              <a:defRPr sz="4400" b="0" i="0">
                <a:solidFill>
                  <a:schemeClr val="bg1"/>
                </a:solidFill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1pPr>
            <a:lvl2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2pPr>
            <a:lvl3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3pPr>
            <a:lvl4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4pPr>
            <a:lvl5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5pPr>
          </a:lstStyle>
          <a:p>
            <a:pPr lvl="0"/>
            <a:r>
              <a:rPr lang="en-US" dirty="0"/>
              <a:t>Insert divider slide title here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303E9CA3-9504-FB47-8647-13B12D95848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29526" y="3850267"/>
            <a:ext cx="5697199" cy="304800"/>
          </a:xfrm>
        </p:spPr>
        <p:txBody>
          <a:bodyPr>
            <a:no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1pPr>
          </a:lstStyle>
          <a:p>
            <a:r>
              <a:rPr lang="en-US" dirty="0"/>
              <a:t>Insert Optional Subhead here</a:t>
            </a:r>
          </a:p>
        </p:txBody>
      </p:sp>
      <p:sp>
        <p:nvSpPr>
          <p:cNvPr id="8" name="Straight Connector 32">
            <a:extLst>
              <a:ext uri="{FF2B5EF4-FFF2-40B4-BE49-F238E27FC236}">
                <a16:creationId xmlns:a16="http://schemas.microsoft.com/office/drawing/2014/main" id="{013BA613-4F1B-FB4E-A3AC-756940FB9306}"/>
              </a:ext>
            </a:extLst>
          </p:cNvPr>
          <p:cNvSpPr/>
          <p:nvPr userDrawn="1"/>
        </p:nvSpPr>
        <p:spPr>
          <a:xfrm>
            <a:off x="-1649" y="6334820"/>
            <a:ext cx="12192004" cy="1"/>
          </a:xfrm>
          <a:prstGeom prst="line">
            <a:avLst/>
          </a:prstGeom>
          <a:ln w="6350">
            <a:solidFill>
              <a:schemeClr val="bg1">
                <a:alpha val="47000"/>
              </a:scheme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0" name="Rectangle 34">
            <a:extLst>
              <a:ext uri="{FF2B5EF4-FFF2-40B4-BE49-F238E27FC236}">
                <a16:creationId xmlns:a16="http://schemas.microsoft.com/office/drawing/2014/main" id="{EFE3974A-B8C3-EE4E-A985-D599ED912978}"/>
              </a:ext>
            </a:extLst>
          </p:cNvPr>
          <p:cNvSpPr txBox="1"/>
          <p:nvPr userDrawn="1"/>
        </p:nvSpPr>
        <p:spPr>
          <a:xfrm>
            <a:off x="572635" y="6472653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12" name="Slide Number">
            <a:extLst>
              <a:ext uri="{FF2B5EF4-FFF2-40B4-BE49-F238E27FC236}">
                <a16:creationId xmlns:a16="http://schemas.microsoft.com/office/drawing/2014/main" id="{12A17974-1EDB-3E4B-98D4-C330B1135EA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sz="10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59FA348-A04C-A74B-A9AC-906838342A5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86456"/>
            <a:ext cx="9637296" cy="200025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</p:spTree>
    <p:extLst>
      <p:ext uri="{BB962C8B-B14F-4D97-AF65-F5344CB8AC3E}">
        <p14:creationId xmlns:p14="http://schemas.microsoft.com/office/powerpoint/2010/main" val="2229040421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Body +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traight Connector 32">
            <a:extLst>
              <a:ext uri="{FF2B5EF4-FFF2-40B4-BE49-F238E27FC236}">
                <a16:creationId xmlns:a16="http://schemas.microsoft.com/office/drawing/2014/main" id="{9AC8FF1C-8DEC-3644-B628-AAE917D6DC91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24" name="Slide Number">
            <a:extLst>
              <a:ext uri="{FF2B5EF4-FFF2-40B4-BE49-F238E27FC236}">
                <a16:creationId xmlns:a16="http://schemas.microsoft.com/office/drawing/2014/main" id="{79B87ADF-FE13-8D46-A006-039EE3A83E4D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sz="1000" b="0" i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88566DB4-E624-DE46-80EF-585A7824B14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3"/>
            <a:ext cx="11054039" cy="933571"/>
          </a:xfrm>
        </p:spPr>
        <p:txBody>
          <a:bodyPr>
            <a:normAutofit/>
          </a:bodyPr>
          <a:lstStyle>
            <a:lvl1pPr marL="0" indent="0">
              <a:buNone/>
              <a:defRPr sz="4267" b="0" i="0">
                <a:solidFill>
                  <a:srgbClr val="7F7F7F"/>
                </a:solidFill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  <a:lvl2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2pPr>
            <a:lvl3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3pPr>
            <a:lvl4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4pPr>
            <a:lvl5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5pPr>
          </a:lstStyle>
          <a:p>
            <a:pPr lvl="0"/>
            <a:r>
              <a:rPr lang="en-US" dirty="0"/>
              <a:t>Title + body Copy</a:t>
            </a:r>
          </a:p>
        </p:txBody>
      </p:sp>
      <p:sp>
        <p:nvSpPr>
          <p:cNvPr id="26" name="Rectangle 34">
            <a:extLst>
              <a:ext uri="{FF2B5EF4-FFF2-40B4-BE49-F238E27FC236}">
                <a16:creationId xmlns:a16="http://schemas.microsoft.com/office/drawing/2014/main" id="{E6C9E195-5877-4C48-9D94-39CF67C457CE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C11969B2-3937-2343-A4DB-651D6F9D937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BD29987D-A9A4-4545-BD17-C7F79002D1D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4998" y="1891909"/>
            <a:ext cx="11054039" cy="3017555"/>
          </a:xfrm>
          <a:prstGeom prst="rect">
            <a:avLst/>
          </a:prstGeom>
        </p:spPr>
        <p:txBody>
          <a:bodyPr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  <a:defRPr sz="1867" b="0" i="0" baseline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914377" indent="-22859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  <a:defRPr sz="1867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490435" indent="-17373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67" baseline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lvl="0"/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lvl="1"/>
            <a:r>
              <a:rPr lang="en-US" dirty="0"/>
              <a:t>Body copy or paragraph</a:t>
            </a:r>
          </a:p>
          <a:p>
            <a:pPr lvl="2"/>
            <a:r>
              <a:rPr lang="en-US" dirty="0"/>
              <a:t>Notations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B83AF3B-7EDF-B547-AADE-3D4A437FA61F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6000753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 Column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32">
            <a:extLst>
              <a:ext uri="{FF2B5EF4-FFF2-40B4-BE49-F238E27FC236}">
                <a16:creationId xmlns:a16="http://schemas.microsoft.com/office/drawing/2014/main" id="{67645CA0-A960-A84A-9A5B-B43E6064BD28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id="{613367CA-A42D-F44E-933A-C10F92C106AB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Rectangle 34">
            <a:extLst>
              <a:ext uri="{FF2B5EF4-FFF2-40B4-BE49-F238E27FC236}">
                <a16:creationId xmlns:a16="http://schemas.microsoft.com/office/drawing/2014/main" id="{A63BD7F0-2A47-8C4C-84EA-0736786C356F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5941B4D-97CC-AC45-8FE0-D4CAB8DA7D2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390B9661-21BC-4C47-B55E-5C21C6CE33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3"/>
            <a:ext cx="11054039" cy="93357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+ 2 column body copy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0E58DAB3-B716-0D4E-9FC5-709BD03BCB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4998" y="1891909"/>
            <a:ext cx="11054039" cy="3017555"/>
          </a:xfrm>
          <a:prstGeom prst="rect">
            <a:avLst/>
          </a:prstGeom>
        </p:spPr>
        <p:txBody>
          <a:bodyPr numCol="2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  <a:defRPr sz="1867" b="0" i="0" baseline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914377" indent="-22859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  <a:defRPr sz="1867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490435" indent="-17373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67" baseline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lvl="0"/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lvl="1"/>
            <a:r>
              <a:rPr lang="en-US" dirty="0"/>
              <a:t>Body copy or paragraph</a:t>
            </a:r>
          </a:p>
          <a:p>
            <a:pPr lvl="2"/>
            <a:r>
              <a:rPr lang="en-US" dirty="0"/>
              <a:t>Notations</a:t>
            </a:r>
          </a:p>
          <a:p>
            <a:pPr lvl="0"/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lvl="1"/>
            <a:r>
              <a:rPr lang="en-US" dirty="0"/>
              <a:t>Body copy or paragraph</a:t>
            </a:r>
          </a:p>
          <a:p>
            <a:pPr lvl="2"/>
            <a:r>
              <a:rPr lang="en-US" dirty="0"/>
              <a:t>Notations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C59055A-7251-6948-88D8-FB1D112E34F7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717107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ody copy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traight Connector 32">
            <a:extLst>
              <a:ext uri="{FF2B5EF4-FFF2-40B4-BE49-F238E27FC236}">
                <a16:creationId xmlns:a16="http://schemas.microsoft.com/office/drawing/2014/main" id="{C11821AC-A218-0F42-9F46-1D265B3A3B7B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7912CDEC-7491-994B-A5D9-51408556A22D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Rectangle 34">
            <a:extLst>
              <a:ext uri="{FF2B5EF4-FFF2-40B4-BE49-F238E27FC236}">
                <a16:creationId xmlns:a16="http://schemas.microsoft.com/office/drawing/2014/main" id="{4BE1606F-0780-364F-98AE-70287233CE47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6B839CC4-DBE0-154C-8287-58BBB94DBCB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19C2989-1AF1-F24C-995A-CF67A48AEA3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4"/>
            <a:ext cx="11054039" cy="933569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body copy and image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1AE68DC5-C5A1-244F-B9E7-B6FB4D5D00C4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47580" y="1841207"/>
            <a:ext cx="5341457" cy="3710505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— image or other accompanying visual here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790C6BCF-B236-E84B-8903-58F1E8914D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7578" y="5667341"/>
            <a:ext cx="5341457" cy="5193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333" b="0" i="0" baseline="0">
                <a:solidFill>
                  <a:srgbClr val="7F7F7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7B2303B0-0AC3-6640-8BE1-D50E5FBF14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4997" y="1841210"/>
            <a:ext cx="5409424" cy="3710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>
              <a:buFont typeface="Wingdings" pitchFamily="2" charset="2"/>
              <a:buChar char="§"/>
              <a:defRPr lang="en-US" sz="1867" baseline="0" dirty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066773" indent="-380990">
              <a:buFont typeface="Wingdings" pitchFamily="2" charset="2"/>
              <a:buChar char="§"/>
              <a:defRPr lang="en-US" sz="1867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545297" indent="-228594">
              <a:buFont typeface="Wingdings" pitchFamily="2" charset="2"/>
              <a:buChar char="§"/>
              <a:defRPr lang="en-US" sz="1467" baseline="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marL="228594" marR="0" lvl="0" indent="-228594" defTabSz="914377" fontAlgn="auto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</a:pPr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marL="914377" lvl="1" indent="-22859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</a:pPr>
            <a:r>
              <a:rPr lang="en-US" dirty="0"/>
              <a:t>Body copy or paragraph</a:t>
            </a:r>
          </a:p>
          <a:p>
            <a:pPr marL="1490435" lvl="2" indent="-17373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Notations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8CC1EE-5BC8-B949-8151-4BFF4858E458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3434839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traight Connector 32">
            <a:extLst>
              <a:ext uri="{FF2B5EF4-FFF2-40B4-BE49-F238E27FC236}">
                <a16:creationId xmlns:a16="http://schemas.microsoft.com/office/drawing/2014/main" id="{926B5E37-A5E7-B846-8B30-57BB8F2DDA3C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C2238DA2-477E-634D-936A-B743B795DD23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Rectangle 34">
            <a:extLst>
              <a:ext uri="{FF2B5EF4-FFF2-40B4-BE49-F238E27FC236}">
                <a16:creationId xmlns:a16="http://schemas.microsoft.com/office/drawing/2014/main" id="{30D3360E-196A-424A-BDD9-DA14B1489D7A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5F1EADE9-E2B5-4243-B4AB-4492803B61E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01990EEC-8F8C-A045-8A9E-DEBF656CACE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4"/>
            <a:ext cx="11054039" cy="933569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body copy and image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2B1F758-B068-1342-A4D8-D9F653FEFE9D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528238" y="1841207"/>
            <a:ext cx="5341457" cy="3710505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— image or other accompanying visual here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6EDE55C-755E-D64A-B788-5FD2843B5D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8237" y="5674513"/>
            <a:ext cx="5341457" cy="5193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333" b="0" i="0" baseline="0">
                <a:solidFill>
                  <a:srgbClr val="7F7F7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E969056B-9B33-6A47-8FC8-8740FEE114C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72852" y="1841210"/>
            <a:ext cx="5416185" cy="3710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>
              <a:buFont typeface="Wingdings" pitchFamily="2" charset="2"/>
              <a:buChar char="§"/>
              <a:defRPr lang="en-US" sz="1867" baseline="0" dirty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066773" indent="-380990">
              <a:buFont typeface="Wingdings" pitchFamily="2" charset="2"/>
              <a:buChar char="§"/>
              <a:defRPr lang="en-US" sz="1867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545297" indent="-228594">
              <a:buFont typeface="Wingdings" pitchFamily="2" charset="2"/>
              <a:buChar char="§"/>
              <a:defRPr lang="en-US" sz="1467" baseline="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marL="228594" marR="0" lvl="0" indent="-228594" defTabSz="914377" fontAlgn="auto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</a:pPr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marL="914377" lvl="1" indent="-22859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</a:pPr>
            <a:r>
              <a:rPr lang="en-US" dirty="0"/>
              <a:t>Body copy or paragraph</a:t>
            </a:r>
          </a:p>
          <a:p>
            <a:pPr marL="1490435" lvl="2" indent="-17373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Notations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43F056-98B1-8844-932F-464D3EF95EF9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0483337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traight Connector 32">
            <a:extLst>
              <a:ext uri="{FF2B5EF4-FFF2-40B4-BE49-F238E27FC236}">
                <a16:creationId xmlns:a16="http://schemas.microsoft.com/office/drawing/2014/main" id="{1775C6D7-0663-A74A-ABF0-2560DEAE0971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9096C443-5F5D-EB48-8CB9-B2B3F4CC83D9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Rectangle 34">
            <a:extLst>
              <a:ext uri="{FF2B5EF4-FFF2-40B4-BE49-F238E27FC236}">
                <a16:creationId xmlns:a16="http://schemas.microsoft.com/office/drawing/2014/main" id="{5BA6D94C-E78A-7143-AB09-89F04272E0E7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60151F0C-4513-7442-90A7-505CFEC4F6F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2993CF5F-FF81-574E-9F71-8E2AEFF650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3"/>
            <a:ext cx="11054039" cy="93357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large image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8386DE5-5433-C442-B8BD-AAABD2BCB245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534989" y="1841209"/>
            <a:ext cx="11054039" cy="3710504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image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ED91B104-FEE5-2C4C-A76D-0866728362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4989" y="5668640"/>
            <a:ext cx="5257799" cy="44588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F7F7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B8756C-603F-7E47-85A3-9F6B0E0E387D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06566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traight Connector 32">
            <a:extLst>
              <a:ext uri="{FF2B5EF4-FFF2-40B4-BE49-F238E27FC236}">
                <a16:creationId xmlns:a16="http://schemas.microsoft.com/office/drawing/2014/main" id="{1AD3F0F2-9881-5C4A-A470-1A58E2A29B99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8F65CDDB-D3C5-E54F-A800-8023C2B8A9C0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Rectangle 34">
            <a:extLst>
              <a:ext uri="{FF2B5EF4-FFF2-40B4-BE49-F238E27FC236}">
                <a16:creationId xmlns:a16="http://schemas.microsoft.com/office/drawing/2014/main" id="{13C5B05A-7363-A341-918A-6E2D8E8B495D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D602C8FB-48A8-3842-A336-78A2FB9E8D8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830FE666-3BC6-7D4A-A60D-066F860DBD9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4"/>
            <a:ext cx="11054039" cy="933569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+ 2 images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E47B9B8B-038E-3148-B5EC-57A25AF5D82E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6250985" y="1841208"/>
            <a:ext cx="5338051" cy="3641355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FPO image</a:t>
            </a:r>
            <a:endParaRPr lang="en-US" dirty="0"/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E1BE6F07-8A6E-3B46-AD54-AA30D9033E3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50985" y="5592759"/>
            <a:ext cx="5338051" cy="6154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6869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64D61DF2-FA48-5F47-AB4C-62FE57A87EC9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534988" y="1841208"/>
            <a:ext cx="5406029" cy="3641355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FPO image</a:t>
            </a:r>
            <a:endParaRPr lang="en-US" dirty="0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DF9558B-768C-1F49-879F-93D8D316CEC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4988" y="5592759"/>
            <a:ext cx="5406029" cy="6154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6869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108D5FC-0B1A-5A48-8EC0-A96F328D4C43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5003495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ody Copy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traight Connector 32">
            <a:extLst>
              <a:ext uri="{FF2B5EF4-FFF2-40B4-BE49-F238E27FC236}">
                <a16:creationId xmlns:a16="http://schemas.microsoft.com/office/drawing/2014/main" id="{54AA967B-2BDB-A44A-833A-5A072B0A524C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21" name="Slide Number">
            <a:extLst>
              <a:ext uri="{FF2B5EF4-FFF2-40B4-BE49-F238E27FC236}">
                <a16:creationId xmlns:a16="http://schemas.microsoft.com/office/drawing/2014/main" id="{23DAD3AF-57EC-F345-A45E-D8F1B34C5CA9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Rectangle 34">
            <a:extLst>
              <a:ext uri="{FF2B5EF4-FFF2-40B4-BE49-F238E27FC236}">
                <a16:creationId xmlns:a16="http://schemas.microsoft.com/office/drawing/2014/main" id="{E8126E39-6600-814D-9252-D8D7A64B078F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1FEBB615-2090-934C-B831-64ABC5D74CB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65424E26-5527-8A44-9FAB-31435A5E9E8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3"/>
            <a:ext cx="11054039" cy="93357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+ 3 images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BBC3EF77-A5CD-C145-9C2B-38F2471F7791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7900148" y="1841208"/>
            <a:ext cx="3148853" cy="3383936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FPO image</a:t>
            </a:r>
            <a:endParaRPr lang="en-US" dirty="0"/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0BCADCB6-F573-ED48-9DD5-5F7D5072944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00148" y="5338959"/>
            <a:ext cx="3148853" cy="78483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6869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C4DF0EE3-C61C-B94B-BB7E-A6AC459973D3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4521574" y="1841208"/>
            <a:ext cx="3148853" cy="3383936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FPO image</a:t>
            </a:r>
            <a:endParaRPr lang="en-US" dirty="0"/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FF2450C6-295D-124B-A189-0D0FC680C5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21574" y="5338959"/>
            <a:ext cx="3148853" cy="78483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6869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63DD9454-ED40-3743-96C3-3577CADD0AD0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1143000" y="1841208"/>
            <a:ext cx="3148853" cy="3383936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FPO image</a:t>
            </a:r>
            <a:endParaRPr lang="en-US" dirty="0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1BA83E82-3385-7B4B-A5EA-C6857056AB3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143000" y="5338959"/>
            <a:ext cx="3148853" cy="78483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6869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246D208-C679-8146-A4FB-D0DDF1B1478F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2290967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body Copy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traight Connector 32">
            <a:extLst>
              <a:ext uri="{FF2B5EF4-FFF2-40B4-BE49-F238E27FC236}">
                <a16:creationId xmlns:a16="http://schemas.microsoft.com/office/drawing/2014/main" id="{DD8BB4E3-6B25-0043-BADD-7377E072FCF8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4" name="Slide Number">
            <a:extLst>
              <a:ext uri="{FF2B5EF4-FFF2-40B4-BE49-F238E27FC236}">
                <a16:creationId xmlns:a16="http://schemas.microsoft.com/office/drawing/2014/main" id="{A7D41128-24D8-AB41-BF20-332B02CC87F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34">
            <a:extLst>
              <a:ext uri="{FF2B5EF4-FFF2-40B4-BE49-F238E27FC236}">
                <a16:creationId xmlns:a16="http://schemas.microsoft.com/office/drawing/2014/main" id="{DAE5761E-1179-F84B-BDDE-FEB3D24CF0CD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D61B961A-41CB-1743-8AFA-4B4E0D7D10E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8497B5A-5EC6-BB47-B065-FAC88F6486C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3"/>
            <a:ext cx="11054039" cy="93357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body copy and 3 images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6E20F12-A4EB-9E4A-85AE-8C9C760ABA85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7264307" y="1841207"/>
            <a:ext cx="2153771" cy="1798731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image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ED48ED88-43E0-5E4C-9833-F6A6C01CCA66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9503241" y="1841207"/>
            <a:ext cx="2153771" cy="1798731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image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D2584257-065D-1843-AF6D-403B6EBAB9EA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7264305" y="3766938"/>
            <a:ext cx="4392707" cy="2361423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image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0416D66F-E822-5D4B-BE4E-01C4B71B129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34987" y="1841208"/>
            <a:ext cx="6511575" cy="4287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>
              <a:buFont typeface="Wingdings" pitchFamily="2" charset="2"/>
              <a:buChar char="§"/>
              <a:defRPr lang="en-US" sz="1867" baseline="0" dirty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066773" indent="-380990">
              <a:buFont typeface="Wingdings" pitchFamily="2" charset="2"/>
              <a:buChar char="§"/>
              <a:defRPr lang="en-US" sz="1867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545297" indent="-228594">
              <a:buFont typeface="Wingdings" pitchFamily="2" charset="2"/>
              <a:buChar char="§"/>
              <a:defRPr lang="en-US" sz="1467" baseline="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marL="228594" marR="0" lvl="0" indent="-228594" defTabSz="914377" fontAlgn="auto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</a:pPr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marL="914377" lvl="1" indent="-22859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</a:pPr>
            <a:r>
              <a:rPr lang="en-US" dirty="0"/>
              <a:t>Body copy or paragraph</a:t>
            </a:r>
          </a:p>
          <a:p>
            <a:pPr marL="1490435" lvl="2" indent="-17373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Notations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1110DF-F0D0-5A4E-8F48-C1C23BBADE6A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351709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54A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4675" y="1513047"/>
            <a:ext cx="10877529" cy="465068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484964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5">
            <a:extLst>
              <a:ext uri="{FF2B5EF4-FFF2-40B4-BE49-F238E27FC236}">
                <a16:creationId xmlns:a16="http://schemas.microsoft.com/office/drawing/2014/main" id="{EBB3F1E2-475A-E547-8906-62D3C9D6780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5286" y="6463722"/>
            <a:ext cx="699911" cy="284206"/>
          </a:xfrm>
          <a:prstGeom prst="rect">
            <a:avLst/>
          </a:prstGeom>
        </p:spPr>
        <p:txBody>
          <a:bodyPr lIns="182880" anchor="ctr"/>
          <a:lstStyle>
            <a:lvl1pPr algn="l">
              <a:defRPr sz="1200">
                <a:solidFill>
                  <a:schemeClr val="accent4"/>
                </a:solidFill>
              </a:defRPr>
            </a:lvl1pPr>
          </a:lstStyle>
          <a:p>
            <a:fld id="{2DB2551F-0F36-184F-87EE-E0604C929E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BDF8E8-18BF-3F40-82B4-783D75207C0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9910" y="6065949"/>
            <a:ext cx="7684235" cy="603208"/>
          </a:xfrm>
        </p:spPr>
        <p:txBody>
          <a:bodyPr anchor="b">
            <a:noAutofit/>
          </a:bodyPr>
          <a:lstStyle>
            <a:lvl1pPr marL="0" indent="0">
              <a:spcAft>
                <a:spcPts val="0"/>
              </a:spcAft>
              <a:buNone/>
              <a:defRPr sz="9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7327951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3"/>
          <p:cNvSpPr>
            <a:spLocks noGrp="1"/>
          </p:cNvSpPr>
          <p:nvPr>
            <p:ph sz="half" idx="2"/>
          </p:nvPr>
        </p:nvSpPr>
        <p:spPr>
          <a:xfrm>
            <a:off x="6252634" y="1510730"/>
            <a:ext cx="5229570" cy="466574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0872444" cy="110331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54A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half" idx="1"/>
          </p:nvPr>
        </p:nvSpPr>
        <p:spPr>
          <a:xfrm>
            <a:off x="601820" y="1510730"/>
            <a:ext cx="5309278" cy="46787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200"/>
            </a:lvl4pPr>
            <a:lvl5pP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77801002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759" y="238127"/>
            <a:ext cx="11141055" cy="110331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23237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2059" y="2347916"/>
            <a:ext cx="11425767" cy="162083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1708" y="4283078"/>
            <a:ext cx="9408584" cy="1931987"/>
          </a:xfrm>
        </p:spPr>
        <p:txBody>
          <a:bodyPr/>
          <a:lstStyle>
            <a:lvl1pPr marL="0" indent="0" algn="ctr">
              <a:buNone/>
              <a:defRPr/>
            </a:lvl1pPr>
            <a:lvl2pPr marL="457058" indent="0" algn="ctr">
              <a:buNone/>
              <a:defRPr/>
            </a:lvl2pPr>
            <a:lvl3pPr marL="914115" indent="0" algn="ctr">
              <a:buNone/>
              <a:defRPr/>
            </a:lvl3pPr>
            <a:lvl4pPr marL="1371173" indent="0" algn="ctr">
              <a:buNone/>
              <a:defRPr/>
            </a:lvl4pPr>
            <a:lvl5pPr marL="1828231" indent="0" algn="ctr">
              <a:buNone/>
              <a:defRPr/>
            </a:lvl5pPr>
            <a:lvl6pPr marL="2285289" indent="0" algn="ctr">
              <a:buNone/>
              <a:defRPr/>
            </a:lvl6pPr>
            <a:lvl7pPr marL="2742347" indent="0" algn="ctr">
              <a:buNone/>
              <a:defRPr/>
            </a:lvl7pPr>
            <a:lvl8pPr marL="3199405" indent="0" algn="ctr">
              <a:buNone/>
              <a:defRPr/>
            </a:lvl8pPr>
            <a:lvl9pPr marL="3656462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442597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286" y="1416053"/>
            <a:ext cx="10358967" cy="467724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4627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5400" y="4363099"/>
            <a:ext cx="11423651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5400" y="2708920"/>
            <a:ext cx="11423651" cy="1654175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058" indent="0">
              <a:buNone/>
              <a:defRPr sz="1800"/>
            </a:lvl2pPr>
            <a:lvl3pPr marL="914115" indent="0">
              <a:buNone/>
              <a:defRPr sz="1700"/>
            </a:lvl3pPr>
            <a:lvl4pPr marL="1371173" indent="0">
              <a:buNone/>
              <a:defRPr sz="1400"/>
            </a:lvl4pPr>
            <a:lvl5pPr marL="1828231" indent="0">
              <a:buNone/>
              <a:defRPr sz="1400"/>
            </a:lvl5pPr>
            <a:lvl6pPr marL="2285289" indent="0">
              <a:buNone/>
              <a:defRPr sz="1400"/>
            </a:lvl6pPr>
            <a:lvl7pPr marL="2742347" indent="0">
              <a:buNone/>
              <a:defRPr sz="1400"/>
            </a:lvl7pPr>
            <a:lvl8pPr marL="3199405" indent="0">
              <a:buNone/>
              <a:defRPr sz="1400"/>
            </a:lvl8pPr>
            <a:lvl9pPr marL="3656462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1007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25960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4" y="303219"/>
            <a:ext cx="12096751" cy="1258887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101" y="1692275"/>
            <a:ext cx="5937251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3101" y="2397125"/>
            <a:ext cx="5937251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28371" y="1692275"/>
            <a:ext cx="5941484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058" indent="0">
              <a:buNone/>
              <a:defRPr sz="2000" b="1"/>
            </a:lvl2pPr>
            <a:lvl3pPr marL="914115" indent="0">
              <a:buNone/>
              <a:defRPr sz="1800" b="1"/>
            </a:lvl3pPr>
            <a:lvl4pPr marL="1371173" indent="0">
              <a:buNone/>
              <a:defRPr sz="1700" b="1"/>
            </a:lvl4pPr>
            <a:lvl5pPr marL="1828231" indent="0">
              <a:buNone/>
              <a:defRPr sz="1700" b="1"/>
            </a:lvl5pPr>
            <a:lvl6pPr marL="2285289" indent="0">
              <a:buNone/>
              <a:defRPr sz="1700" b="1"/>
            </a:lvl6pPr>
            <a:lvl7pPr marL="2742347" indent="0">
              <a:buNone/>
              <a:defRPr sz="1700" b="1"/>
            </a:lvl7pPr>
            <a:lvl8pPr marL="3199405" indent="0">
              <a:buNone/>
              <a:defRPr sz="1700" b="1"/>
            </a:lvl8pPr>
            <a:lvl9pPr marL="3656462" indent="0">
              <a:buNone/>
              <a:defRPr sz="17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828371" y="2397125"/>
            <a:ext cx="5941484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391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8985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071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3100" y="301625"/>
            <a:ext cx="4421717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55690" y="301628"/>
            <a:ext cx="7514167" cy="64515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3100" y="1581156"/>
            <a:ext cx="4421717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0714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0D639-8E8F-C146-A686-FC5DEC6B6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F428179B-74B3-184F-8003-51D9097B9E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69231" y="6176963"/>
            <a:ext cx="7004465" cy="558597"/>
          </a:xfrm>
        </p:spPr>
        <p:txBody>
          <a:bodyPr anchor="b">
            <a:noAutofit/>
          </a:bodyPr>
          <a:lstStyle>
            <a:lvl1pPr marL="0" indent="0"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Slide Number Placeholder 3">
            <a:extLst>
              <a:ext uri="{FF2B5EF4-FFF2-40B4-BE49-F238E27FC236}">
                <a16:creationId xmlns:a16="http://schemas.microsoft.com/office/drawing/2014/main" id="{59495E2C-18AB-C643-8D9A-28AE288204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70208" y="6379501"/>
            <a:ext cx="457200" cy="3576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fld id="{169C160D-8B70-004C-83F9-78450D16EB66}" type="slidenum">
              <a:rPr lang="en-US" smtClean="0"/>
              <a:pPr/>
              <a:t>‹#›</a:t>
            </a:fld>
            <a:endParaRPr lang="en-US" sz="1200"/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9C69A6C4-11A6-5B4F-BF46-3D370DF87A8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778496" y="6608064"/>
            <a:ext cx="3731016" cy="2499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z="1000"/>
              <a:t>Curio Science   I   Confidential</a:t>
            </a:r>
          </a:p>
        </p:txBody>
      </p:sp>
    </p:spTree>
    <p:extLst>
      <p:ext uri="{BB962C8B-B14F-4D97-AF65-F5344CB8AC3E}">
        <p14:creationId xmlns:p14="http://schemas.microsoft.com/office/powerpoint/2010/main" val="3359180783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5255" y="5291143"/>
            <a:ext cx="8064500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635255" y="674691"/>
            <a:ext cx="8064500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058" indent="0">
              <a:buNone/>
              <a:defRPr sz="2800"/>
            </a:lvl2pPr>
            <a:lvl3pPr marL="914115" indent="0">
              <a:buNone/>
              <a:defRPr sz="2400"/>
            </a:lvl3pPr>
            <a:lvl4pPr marL="1371173" indent="0">
              <a:buNone/>
              <a:defRPr sz="2000"/>
            </a:lvl4pPr>
            <a:lvl5pPr marL="1828231" indent="0">
              <a:buNone/>
              <a:defRPr sz="2000"/>
            </a:lvl5pPr>
            <a:lvl6pPr marL="2285289" indent="0">
              <a:buNone/>
              <a:defRPr sz="2000"/>
            </a:lvl6pPr>
            <a:lvl7pPr marL="2742347" indent="0">
              <a:buNone/>
              <a:defRPr sz="2000"/>
            </a:lvl7pPr>
            <a:lvl8pPr marL="3199405" indent="0">
              <a:buNone/>
              <a:defRPr sz="2000"/>
            </a:lvl8pPr>
            <a:lvl9pPr marL="3656462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635255" y="5916613"/>
            <a:ext cx="8064500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058" indent="0">
              <a:buNone/>
              <a:defRPr sz="1200"/>
            </a:lvl2pPr>
            <a:lvl3pPr marL="914115" indent="0">
              <a:buNone/>
              <a:defRPr sz="1000"/>
            </a:lvl3pPr>
            <a:lvl4pPr marL="1371173" indent="0">
              <a:buNone/>
              <a:defRPr sz="900"/>
            </a:lvl4pPr>
            <a:lvl5pPr marL="1828231" indent="0">
              <a:buNone/>
              <a:defRPr sz="900"/>
            </a:lvl5pPr>
            <a:lvl6pPr marL="2285289" indent="0">
              <a:buNone/>
              <a:defRPr sz="900"/>
            </a:lvl6pPr>
            <a:lvl7pPr marL="2742347" indent="0">
              <a:buNone/>
              <a:defRPr sz="900"/>
            </a:lvl7pPr>
            <a:lvl8pPr marL="3199405" indent="0">
              <a:buNone/>
              <a:defRPr sz="900"/>
            </a:lvl8pPr>
            <a:lvl9pPr marL="3656462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05148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29424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2738" y="627063"/>
            <a:ext cx="2868084" cy="62357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86369" y="627063"/>
            <a:ext cx="8403167" cy="62357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72800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6368" y="627068"/>
            <a:ext cx="11474451" cy="126047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6369" y="2101854"/>
            <a:ext cx="5634567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4138" y="2101854"/>
            <a:ext cx="5636684" cy="47609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36160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912286" y="1416053"/>
            <a:ext cx="10358967" cy="4799013"/>
          </a:xfrm>
        </p:spPr>
        <p:txBody>
          <a:bodyPr/>
          <a:lstStyle/>
          <a:p>
            <a:pPr lvl="0"/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val="132944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28600"/>
            <a:ext cx="10363200" cy="12192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914400" y="1828800"/>
            <a:ext cx="10363200" cy="41148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8400"/>
            <a:ext cx="38608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0" y="6248400"/>
            <a:ext cx="2540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0A90E337-F800-1146-8455-677861B99144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399657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Question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question"/>
          <p:cNvSpPr>
            <a:spLocks noGrp="1"/>
          </p:cNvSpPr>
          <p:nvPr>
            <p:ph type="body" idx="10" hasCustomPrompt="1"/>
          </p:nvPr>
        </p:nvSpPr>
        <p:spPr>
          <a:xfrm>
            <a:off x="912283" y="1522413"/>
            <a:ext cx="10367432" cy="685800"/>
          </a:xfrm>
        </p:spPr>
        <p:txBody>
          <a:bodyPr/>
          <a:lstStyle>
            <a:lvl1pPr marL="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1pPr>
            <a:lvl2pPr marL="5222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2pPr>
            <a:lvl3pPr marL="979488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3pPr>
            <a:lvl4pPr marL="1371600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4pPr>
            <a:lvl5pPr marL="1762125" indent="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FontTx/>
              <a:buNone/>
              <a:defRPr/>
            </a:lvl5pPr>
          </a:lstStyle>
          <a:p>
            <a:pPr lvl="0"/>
            <a:r>
              <a:rPr lang="en-US"/>
              <a:t>Click to add question here</a:t>
            </a:r>
          </a:p>
        </p:txBody>
      </p:sp>
      <p:sp>
        <p:nvSpPr>
          <p:cNvPr id="4" name="choices"/>
          <p:cNvSpPr>
            <a:spLocks noGrp="1"/>
          </p:cNvSpPr>
          <p:nvPr>
            <p:ph type="body" sz="quarter" idx="11" hasCustomPrompt="1"/>
          </p:nvPr>
        </p:nvSpPr>
        <p:spPr>
          <a:xfrm>
            <a:off x="912284" y="2360613"/>
            <a:ext cx="4955645" cy="3810000"/>
          </a:xfrm>
          <a:prstGeom prst="rect">
            <a:avLst/>
          </a:prstGeom>
        </p:spPr>
        <p:txBody>
          <a:bodyPr>
            <a:normAutofit/>
          </a:bodyPr>
          <a:lstStyle>
            <a:lvl1pPr marL="612775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1pPr>
            <a:lvl2pPr marL="1036638" indent="-51435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2pPr>
            <a:lvl3pPr marL="1436688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3pPr>
            <a:lvl4pPr marL="1828800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4pPr>
            <a:lvl5pPr marL="2219325" indent="-457200" algn="l" defTabSz="412750" rtl="0" eaLnBrk="0" fontAlgn="base" hangingPunct="0">
              <a:spcBef>
                <a:spcPct val="30000"/>
              </a:spcBef>
              <a:buClr>
                <a:srgbClr val="000000"/>
              </a:buClr>
              <a:buAutoNum type="arabicPeriod"/>
              <a:defRPr/>
            </a:lvl5pPr>
          </a:lstStyle>
          <a:p>
            <a:pPr lvl="0"/>
            <a:r>
              <a:rPr lang="en-US"/>
              <a:t>Click to add choices here</a:t>
            </a:r>
          </a:p>
        </p:txBody>
      </p:sp>
      <p:sp>
        <p:nvSpPr>
          <p:cNvPr id="5" name="chartPosition"/>
          <p:cNvSpPr>
            <a:spLocks noGrp="1"/>
          </p:cNvSpPr>
          <p:nvPr>
            <p:ph type="chart" sz="quarter" idx="12"/>
          </p:nvPr>
        </p:nvSpPr>
        <p:spPr>
          <a:xfrm>
            <a:off x="6324072" y="2360613"/>
            <a:ext cx="4955645" cy="3810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8883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eypoint Clock Shap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Oval 2" hidden="1"/>
          <p:cNvSpPr/>
          <p:nvPr userDrawn="1">
            <p:custDataLst>
              <p:tags r:id="rId1"/>
            </p:custDataLst>
          </p:nvPr>
        </p:nvSpPr>
        <p:spPr bwMode="auto">
          <a:xfrm>
            <a:off x="10922001" y="5905503"/>
            <a:ext cx="846667" cy="483015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r>
              <a:rPr kumimoji="0" lang="en-US" sz="2400" b="0" i="0" u="none" strike="noStrike" cap="none" normalizeH="0" baseline="0">
                <a:ln>
                  <a:noFill/>
                </a:ln>
                <a:effectLst/>
                <a:latin typeface="Times New Roman" pitchFamily="18" charset="0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246899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6624320" y="6323295"/>
            <a:ext cx="5350933" cy="304800"/>
          </a:xfrm>
        </p:spPr>
        <p:txBody>
          <a:bodyPr anchor="b"/>
          <a:lstStyle>
            <a:lvl1pPr marL="0" indent="0" algn="r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212008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C474B-B3C8-4D2B-9A58-47D3CEA19AC6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74202" y="6441567"/>
            <a:ext cx="6043601" cy="164148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B1DE9-DF1E-478B-8EAC-D83EF13FF69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B9E66119-3E50-4912-A6A4-0A2C0585246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78368" y="5791202"/>
            <a:ext cx="4906433" cy="395817"/>
          </a:xfrm>
        </p:spPr>
        <p:txBody>
          <a:bodyPr anchor="b" anchorCtr="0"/>
          <a:lstStyle>
            <a:lvl1pPr marL="0" indent="0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Abbreviations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2D06BD1-1203-411A-80B7-868D8D7562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826676" y="5801362"/>
            <a:ext cx="4906433" cy="395817"/>
          </a:xfrm>
        </p:spPr>
        <p:txBody>
          <a:bodyPr anchor="b" anchorCtr="0"/>
          <a:lstStyle>
            <a:lvl1pPr marL="0" indent="0" algn="r">
              <a:buNone/>
              <a:defRPr sz="933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References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88411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0FC05-1E76-4707-689E-6E8720D741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35CCD-3DBF-24C2-0D98-973F5A7803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508662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A9DE0E-D2DC-6ED2-755F-8E8E7F6856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F99A-8890-224E-922A-4782B824334A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71E6F0-B175-C056-3C42-E354F506C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CC776D-8320-93EC-F4FA-9EE0BD8622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13970-20E7-6444-8F1B-CC177578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216774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0D639-8E8F-C146-A686-FC5DEC6B6B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Slide Number Placeholder 3">
            <a:extLst>
              <a:ext uri="{FF2B5EF4-FFF2-40B4-BE49-F238E27FC236}">
                <a16:creationId xmlns:a16="http://schemas.microsoft.com/office/drawing/2014/main" id="{1115A0A2-CC66-1049-9796-A0769D9D796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534" y="6379501"/>
            <a:ext cx="484627" cy="3576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fld id="{169C160D-8B70-004C-83F9-78450D16EB6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E52918D8-45FB-7542-8496-77AEA152F0D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469233" y="6360933"/>
            <a:ext cx="7234588" cy="376238"/>
          </a:xfrm>
        </p:spPr>
        <p:txBody>
          <a:bodyPr anchor="b">
            <a:noAutofit/>
          </a:bodyPr>
          <a:lstStyle>
            <a:lvl1pPr marL="0" indent="0">
              <a:buNone/>
              <a:defRPr sz="10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87234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0"/>
          </p:nvPr>
        </p:nvSpPr>
        <p:spPr>
          <a:xfrm>
            <a:off x="207264" y="6322423"/>
            <a:ext cx="5350933" cy="304800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000"/>
            </a:lvl1pPr>
            <a:lvl2pPr marL="457200" indent="0">
              <a:buNone/>
              <a:defRPr sz="105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</a:lstStyle>
          <a:p>
            <a:pPr lvl="0"/>
            <a:r>
              <a:rPr lang="en-US" dirty="0"/>
              <a:t>Click to edit Master text style</a:t>
            </a:r>
          </a:p>
        </p:txBody>
      </p:sp>
    </p:spTree>
    <p:extLst>
      <p:ext uri="{BB962C8B-B14F-4D97-AF65-F5344CB8AC3E}">
        <p14:creationId xmlns:p14="http://schemas.microsoft.com/office/powerpoint/2010/main" val="1499728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>
                <a:cs typeface="ＭＳ Ｐゴシック"/>
              </a:rPr>
              <a:pPr>
                <a:defRPr/>
              </a:pPr>
              <a:t>‹#›</a:t>
            </a:fld>
            <a:endParaRPr lang="en-GB">
              <a:cs typeface="ＭＳ Ｐゴシック"/>
            </a:endParaRPr>
          </a:p>
        </p:txBody>
      </p:sp>
    </p:spTree>
    <p:extLst>
      <p:ext uri="{BB962C8B-B14F-4D97-AF65-F5344CB8AC3E}">
        <p14:creationId xmlns:p14="http://schemas.microsoft.com/office/powerpoint/2010/main" val="2012225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9" y="6631088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3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2E99AA7-133A-E54F-B877-701653B6C8EF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643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609600" y="6210780"/>
            <a:ext cx="5488517" cy="447993"/>
          </a:xfrm>
        </p:spPr>
        <p:txBody>
          <a:bodyPr anchor="b"/>
          <a:lstStyle>
            <a:lvl1pPr marL="0" indent="0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6098118" y="6210780"/>
            <a:ext cx="5488517" cy="447993"/>
          </a:xfrm>
        </p:spPr>
        <p:txBody>
          <a:bodyPr anchor="b"/>
          <a:lstStyle>
            <a:lvl1pPr marL="0" indent="0" algn="r">
              <a:spcAft>
                <a:spcPts val="0"/>
              </a:spcAft>
              <a:buNone/>
              <a:defRPr sz="1200"/>
            </a:lvl1pPr>
            <a:lvl2pPr marL="376244" indent="0">
              <a:buNone/>
              <a:defRPr/>
            </a:lvl2pPr>
            <a:lvl3pPr marL="722324" indent="0">
              <a:buNone/>
              <a:defRPr/>
            </a:lvl3pPr>
            <a:lvl4pPr marL="995380" indent="0">
              <a:buNone/>
              <a:defRPr/>
            </a:lvl4pPr>
            <a:lvl5pPr marL="1395435" indent="0">
              <a:buFont typeface="Arial" pitchFamily="34" charset="0"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7012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NEW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609600" y="0"/>
            <a:ext cx="10972800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630767" y="6631087"/>
            <a:ext cx="7738116" cy="153888"/>
          </a:xfrm>
        </p:spPr>
        <p:txBody>
          <a:bodyPr lIns="0" tIns="0" rIns="0" bIns="0" anchor="b">
            <a:spAutoFit/>
          </a:bodyPr>
          <a:lstStyle>
            <a:lvl1pPr marL="0" indent="0">
              <a:spcBef>
                <a:spcPts val="0"/>
              </a:spcBef>
              <a:buFontTx/>
              <a:buNone/>
              <a:defRPr sz="1000">
                <a:solidFill>
                  <a:srgbClr val="000066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  <a:endParaRPr lang="en-GB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3"/>
          </p:nvPr>
        </p:nvSpPr>
        <p:spPr>
          <a:xfrm>
            <a:off x="4233" y="6489701"/>
            <a:ext cx="533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FFFFFF"/>
                </a:solidFill>
                <a:cs typeface="+mn-cs"/>
              </a:defRPr>
            </a:lvl1pPr>
          </a:lstStyle>
          <a:p>
            <a:pPr>
              <a:defRPr/>
            </a:pPr>
            <a:fld id="{796EC0D8-CF13-B54F-AABB-1280F8E58F14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169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7485" y="115889"/>
            <a:ext cx="10991849" cy="779671"/>
          </a:xfrm>
        </p:spPr>
        <p:txBody>
          <a:bodyPr>
            <a:normAutofit/>
          </a:bodyPr>
          <a:lstStyle>
            <a:lvl1pPr algn="l">
              <a:defRPr sz="2800" b="1" i="0">
                <a:solidFill>
                  <a:srgbClr val="064F59"/>
                </a:solidFill>
                <a:latin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84" y="1376989"/>
            <a:ext cx="10972800" cy="4525963"/>
          </a:xfrm>
        </p:spPr>
        <p:txBody>
          <a:bodyPr lIns="0" rtlCol="0">
            <a:normAutofit/>
          </a:bodyPr>
          <a:lstStyle>
            <a:lvl1pPr>
              <a:defRPr lang="en-US" sz="2100" dirty="0" smtClean="0"/>
            </a:lvl1pPr>
            <a:lvl2pPr>
              <a:defRPr lang="en-US" sz="2000" dirty="0" smtClean="0"/>
            </a:lvl2pPr>
            <a:lvl3pPr>
              <a:defRPr lang="en-US" sz="2000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ext Placeholder 21"/>
          <p:cNvSpPr>
            <a:spLocks noGrp="1"/>
          </p:cNvSpPr>
          <p:nvPr>
            <p:ph type="body" sz="quarter" idx="10"/>
          </p:nvPr>
        </p:nvSpPr>
        <p:spPr>
          <a:xfrm>
            <a:off x="615951" y="6289940"/>
            <a:ext cx="10993967" cy="463313"/>
          </a:xfrm>
        </p:spPr>
        <p:txBody>
          <a:bodyPr lIns="0" tIns="0" rIns="0" bIns="0" anchor="b">
            <a:noAutofit/>
          </a:bodyPr>
          <a:lstStyle>
            <a:lvl1pPr marL="0" indent="0">
              <a:lnSpc>
                <a:spcPct val="100000"/>
              </a:lnSpc>
              <a:spcBef>
                <a:spcPts val="200"/>
              </a:spcBef>
              <a:buNone/>
              <a:defRPr sz="1000" b="0">
                <a:solidFill>
                  <a:srgbClr val="064F59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noProof="0" dirty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9012767" y="6491289"/>
            <a:ext cx="2844800" cy="365125"/>
          </a:xfrm>
          <a:prstGeom prst="rect">
            <a:avLst/>
          </a:prstGeom>
        </p:spPr>
        <p:txBody>
          <a:bodyPr/>
          <a:lstStyle>
            <a:lvl1pPr>
              <a:defRPr sz="1100" b="0" i="0">
                <a:solidFill>
                  <a:srgbClr val="064F59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865B40A2-B197-3B46-BE14-65D655D5485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2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64F59">
                    <a:tint val="75000"/>
                  </a:srgb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357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ustom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68429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50BE2D3-D85C-B74E-9351-54907830D6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48" y="857"/>
            <a:ext cx="12185904" cy="6856285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8FCCDA02-812B-4241-AA7E-B3726B6BF8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51387" y="810943"/>
            <a:ext cx="8973876" cy="1210365"/>
          </a:xfrm>
        </p:spPr>
        <p:txBody>
          <a:bodyPr anchor="b">
            <a:noAutofit/>
          </a:bodyPr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06678290-59C9-9346-982A-5D35304F7D3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0874" y="2189579"/>
            <a:ext cx="6495883" cy="902537"/>
          </a:xfrm>
        </p:spPr>
        <p:txBody>
          <a:bodyPr>
            <a:normAutofit/>
          </a:bodyPr>
          <a:lstStyle>
            <a:lvl1pPr marL="0" indent="0">
              <a:buFontTx/>
              <a:buNone/>
              <a:defRPr sz="2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2" name="Slide Number Placeholder 3">
            <a:extLst>
              <a:ext uri="{FF2B5EF4-FFF2-40B4-BE49-F238E27FC236}">
                <a16:creationId xmlns:a16="http://schemas.microsoft.com/office/drawing/2014/main" id="{23DE837D-2B40-D448-8E7D-FF22BA8D1C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51534" y="6379501"/>
            <a:ext cx="484627" cy="3576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bg1"/>
                </a:solidFill>
              </a:defRPr>
            </a:lvl1pPr>
          </a:lstStyle>
          <a:p>
            <a:fld id="{169C160D-8B70-004C-83F9-78450D16EB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519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6000"/>
    </mc:Choice>
    <mc:Fallback xmlns="">
      <p:transition advClick="0" advTm="6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CB715-DDCC-184D-B2D7-D091E660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653" y="110072"/>
            <a:ext cx="10914080" cy="113393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BFAA7-E18F-214C-B258-46BD7FCF3DA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54653" y="1467294"/>
            <a:ext cx="10914080" cy="4454647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AA05E7F9-8454-DD4F-BDAC-3D5705533B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5286" y="6463722"/>
            <a:ext cx="699911" cy="284206"/>
          </a:xfrm>
          <a:prstGeom prst="rect">
            <a:avLst/>
          </a:prstGeom>
        </p:spPr>
        <p:txBody>
          <a:bodyPr lIns="182880" anchor="ctr"/>
          <a:lstStyle>
            <a:lvl1pPr algn="l">
              <a:defRPr sz="1200">
                <a:solidFill>
                  <a:schemeClr val="accent2"/>
                </a:solidFill>
              </a:defRPr>
            </a:lvl1pPr>
          </a:lstStyle>
          <a:p>
            <a:fld id="{2DB2551F-0F36-184F-87EE-E0604C929E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FA55F514-6E5F-6745-9E0B-016D0BFE29C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54653" y="6060558"/>
            <a:ext cx="7287868" cy="687369"/>
          </a:xfrm>
        </p:spPr>
        <p:txBody>
          <a:bodyPr anchor="b">
            <a:noAutofit/>
          </a:bodyPr>
          <a:lstStyle>
            <a:lvl1pPr marL="0" indent="0">
              <a:spcAft>
                <a:spcPts val="0"/>
              </a:spcAft>
              <a:buNone/>
              <a:defRPr sz="9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964105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CB715-DDCC-184D-B2D7-D091E660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116" y="110072"/>
            <a:ext cx="10800973" cy="113836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E0A17520-171D-0642-9E2B-0F8E1436C9B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5286" y="6463722"/>
            <a:ext cx="699911" cy="284206"/>
          </a:xfrm>
          <a:prstGeom prst="rect">
            <a:avLst/>
          </a:prstGeom>
        </p:spPr>
        <p:txBody>
          <a:bodyPr lIns="182880" anchor="ctr"/>
          <a:lstStyle>
            <a:lvl1pPr algn="l">
              <a:defRPr sz="1200">
                <a:solidFill>
                  <a:schemeClr val="accent2"/>
                </a:solidFill>
              </a:defRPr>
            </a:lvl1pPr>
          </a:lstStyle>
          <a:p>
            <a:fld id="{2DB2551F-0F36-184F-87EE-E0604C929E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07CD5D42-07B4-F54A-B15A-01B8EA7EAF1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1116" y="6060558"/>
            <a:ext cx="7251405" cy="687369"/>
          </a:xfrm>
        </p:spPr>
        <p:txBody>
          <a:bodyPr anchor="b">
            <a:noAutofit/>
          </a:bodyPr>
          <a:lstStyle>
            <a:lvl1pPr marL="0" indent="0">
              <a:spcAft>
                <a:spcPts val="0"/>
              </a:spcAft>
              <a:buNone/>
              <a:defRPr sz="9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99463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1CB715-DDCC-184D-B2D7-D091E66023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912" y="110072"/>
            <a:ext cx="10792178" cy="1138367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ACBFAA7-E18F-214C-B258-46BD7FCF3DA2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99912" y="1481559"/>
            <a:ext cx="5275720" cy="4477218"/>
          </a:xfrm>
        </p:spPr>
        <p:txBody>
          <a:bodyPr>
            <a:noAutofit/>
          </a:bodyPr>
          <a:lstStyle>
            <a:lvl1pPr>
              <a:spcBef>
                <a:spcPts val="0"/>
              </a:spcBef>
              <a:spcAft>
                <a:spcPts val="600"/>
              </a:spcAft>
              <a:buFont typeface="+mj-lt"/>
              <a:buAutoNum type="arabicPeriod"/>
              <a:defRPr/>
            </a:lvl1pPr>
            <a:lvl2pPr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E3874B8-9CF3-B84C-966C-0EBDD50468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5286" y="6463722"/>
            <a:ext cx="699911" cy="284206"/>
          </a:xfrm>
          <a:prstGeom prst="rect">
            <a:avLst/>
          </a:prstGeom>
        </p:spPr>
        <p:txBody>
          <a:bodyPr lIns="182880" anchor="ctr"/>
          <a:lstStyle>
            <a:lvl1pPr algn="l">
              <a:defRPr sz="1200">
                <a:solidFill>
                  <a:srgbClr val="728592"/>
                </a:solidFill>
              </a:defRPr>
            </a:lvl1pPr>
          </a:lstStyle>
          <a:p>
            <a:fld id="{2DB2551F-0F36-184F-87EE-E0604C929E4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A893098A-55C2-C94A-A5A6-2BCEEC19A85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99913" y="6060558"/>
            <a:ext cx="6780388" cy="687369"/>
          </a:xfrm>
        </p:spPr>
        <p:txBody>
          <a:bodyPr anchor="b">
            <a:noAutofit/>
          </a:bodyPr>
          <a:lstStyle>
            <a:lvl1pPr marL="0" indent="0">
              <a:spcAft>
                <a:spcPts val="0"/>
              </a:spcAft>
              <a:buNone/>
              <a:defRPr sz="900"/>
            </a:lvl1pPr>
            <a:lvl2pPr marL="457200" indent="0">
              <a:buNone/>
              <a:defRPr sz="1000"/>
            </a:lvl2pPr>
            <a:lvl3pPr marL="914400" indent="0">
              <a:buNone/>
              <a:defRPr sz="10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825137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B86D84-CEFC-1A45-9CE1-BC06C0A61C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147C6DB-9ED7-6241-9CC6-922FFB8EA8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FD5DDD-3914-FC46-9B56-F001B946F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36234-FF4D-FB48-BE6E-08F24C6EA82D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8BA4B6-7DCB-7347-8693-D93E4F7F0E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13142C-6819-0C4B-A3FD-BBBBCA8B1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C99F1-F62D-744E-9C0F-003CD0D4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01025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28A64-6439-6C43-9CDD-15FE757C06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E9E92E-BC53-CD45-959E-C7271A7B6B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16E884-C207-2242-B13D-6BCF3749AF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36234-FF4D-FB48-BE6E-08F24C6EA82D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7744C1-6F31-FC40-97D3-875311440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FFE255-7E25-AF4B-8BE5-50EFE979D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C99F1-F62D-744E-9C0F-003CD0D4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34822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BB1C83-EA9C-0948-BE6E-C70B9B6C9D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F20592-0DE5-3D4E-8FEF-9D9083C39A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2D7CD3-8CD0-F641-85E4-7E5803B188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36234-FF4D-FB48-BE6E-08F24C6EA82D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FBEBD7-6156-524E-8639-D0C7D3C6F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60F906-733A-024C-8078-A3BF89F46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C99F1-F62D-744E-9C0F-003CD0D4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7936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A17213-1287-FE4B-851A-49A44F091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37E4EC-D0DC-C145-9C55-53C98008CC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E90A3E-03AA-BA4A-9775-18FF837779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0D053C4-2E7F-644D-A42F-10CE83F93A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36234-FF4D-FB48-BE6E-08F24C6EA82D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451861-1342-2945-BBA0-D2B96BEB5E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116C51-2196-B54D-8FC8-353BAF5ECD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C99F1-F62D-744E-9C0F-003CD0D4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121479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668712-D3EA-DA4F-B120-B377E52D79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4F13AE-E5E4-5B4A-A443-3132DA6F27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DC789D-4FFA-574C-91A0-8866B109892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9311358-E6D1-FA40-BC89-5354E574DF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A888210-E518-594B-8BFF-81FC9353A6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BA719A-2CB1-7C4A-BF57-BD828AC95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36234-FF4D-FB48-BE6E-08F24C6EA82D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21A8A7-1586-3647-83D7-0390DDD19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256559C-4287-C144-AA17-1720502C1A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C99F1-F62D-744E-9C0F-003CD0D4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350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13572-678C-4ADF-4B14-60C6C6E183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07B137-6E15-BBB6-FA54-AEE089CE1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81DCCB-E277-2F2D-9415-CC5B39111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F99A-8890-224E-922A-4782B824334A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E6FCCF-F8AF-30FB-15A0-B55DB40316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A69BCE-1F58-4028-132B-763984F2F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13970-20E7-6444-8F1B-CC177578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38471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1D15D-52BA-CE45-B6A5-B95358AF2D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E5B2C70-F5CE-0C4C-9B06-DFD585E6D8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36234-FF4D-FB48-BE6E-08F24C6EA82D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AA5A34-137A-B24B-903B-A2F845AD8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3FF7313-51C5-3F4B-8438-94CC1D5CFB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C99F1-F62D-744E-9C0F-003CD0D4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04025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DCA3C1F-DD15-004B-AFA8-162AA832BB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36234-FF4D-FB48-BE6E-08F24C6EA82D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5D1088-4900-D945-8D52-24DBA20365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36CA84-1962-A245-BB55-FE5818180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C99F1-F62D-744E-9C0F-003CD0D4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7658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80AA2-6FB1-9D4B-A268-FC52F33EF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86E03D-723C-D147-9887-D468B09612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917141-85E2-3746-AF1B-19B6C02AF06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C97481-F8DF-3541-B9BD-5B3EC6154C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36234-FF4D-FB48-BE6E-08F24C6EA82D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B8A73-5857-E94B-8FCC-3B26B811AE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1FB024-EB19-A540-8E38-7F3CA2720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C99F1-F62D-744E-9C0F-003CD0D4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1568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B2A341-3D6F-4B4F-AC21-CC9EFB163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BA38467-B03C-9C4E-9A30-CAEC649AA1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67A4EC-AB18-F24B-B1BE-EECD28E36E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AFA885-A92E-8C47-A9B2-A37A70F956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36234-FF4D-FB48-BE6E-08F24C6EA82D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D8627D-475E-6142-8853-53A153B3E2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23E427-2509-5B44-816E-462411AEEA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C99F1-F62D-744E-9C0F-003CD0D4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514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AEC67C-3A53-6A46-9875-CB24E9DAF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784BAA-A5D6-4140-B5FA-3EC8801012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B0405A-66D7-6340-9007-579E12AFD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36234-FF4D-FB48-BE6E-08F24C6EA82D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CB7204-1983-F743-A4F6-37E32D487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78B961-DCE3-3947-ACF7-1257FC59B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C99F1-F62D-744E-9C0F-003CD0D4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63556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F570FB7-9739-A84F-B174-6CC1B6842F0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C4A574E-1230-BC4C-9F99-BE658B79913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44DF40-CFB3-B741-938B-30EDD40E0F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A36234-FF4D-FB48-BE6E-08F24C6EA82D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78CB4-0242-E745-B8CC-5A136A43F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5F85F6-92D6-A34A-AAFB-3584A12DB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C99F1-F62D-744E-9C0F-003CD0D4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0667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05602163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7966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52318226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7966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5267090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7966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25855386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C4C93-4783-27BD-76A4-D4350EC3DF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5EDCA-F17D-008F-5318-D631599BBF5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0005A32-16AC-5395-05A4-13BF0FBB87A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18C2DA3-5C0C-46FF-BD21-B4A8E2599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F99A-8890-224E-922A-4782B824334A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3D0704-E657-68D9-33A5-DD5A08B43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47749B4-F74D-9614-987D-9E27E0DA1C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13970-20E7-6444-8F1B-CC177578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46127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7966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1"/>
          </p:nvPr>
        </p:nvSpPr>
        <p:spPr>
          <a:xfrm>
            <a:off x="719668" y="1274618"/>
            <a:ext cx="10752667" cy="506522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599957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7966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2"/>
          </p:nvPr>
        </p:nvSpPr>
        <p:spPr>
          <a:xfrm>
            <a:off x="719668" y="1828800"/>
            <a:ext cx="10752667" cy="451104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074928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and Conten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7966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719668" y="1828800"/>
            <a:ext cx="10752667" cy="4511040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20559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579668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808720" y="1082040"/>
            <a:ext cx="3383279" cy="5775960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</p:spTree>
    <p:extLst>
      <p:ext uri="{BB962C8B-B14F-4D97-AF65-F5344CB8AC3E}">
        <p14:creationId xmlns:p14="http://schemas.microsoft.com/office/powerpoint/2010/main" val="30456204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808720" y="1081907"/>
            <a:ext cx="3383279" cy="5776093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579668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1081907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19081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808720" y="1535090"/>
            <a:ext cx="3383279" cy="5322910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579668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37591449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579668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808720" y="1082040"/>
            <a:ext cx="3383279" cy="5775960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6" name="Content Placeholder 4"/>
          <p:cNvSpPr>
            <a:spLocks noGrp="1"/>
          </p:cNvSpPr>
          <p:nvPr>
            <p:ph sz="quarter" idx="12"/>
          </p:nvPr>
        </p:nvSpPr>
        <p:spPr>
          <a:xfrm>
            <a:off x="719669" y="1274618"/>
            <a:ext cx="7906172" cy="528874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644881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579668"/>
            <a:ext cx="862583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808720" y="1081907"/>
            <a:ext cx="3383279" cy="5776093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1" y="1081907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8" name="Content Placeholder 4"/>
          <p:cNvSpPr>
            <a:spLocks noGrp="1"/>
          </p:cNvSpPr>
          <p:nvPr>
            <p:ph sz="quarter" idx="12"/>
          </p:nvPr>
        </p:nvSpPr>
        <p:spPr>
          <a:xfrm>
            <a:off x="719669" y="1817224"/>
            <a:ext cx="7906172" cy="4746135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34254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and Content w notes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1" y="6579668"/>
            <a:ext cx="862583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8808720" y="1535090"/>
            <a:ext cx="3383279" cy="5322910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719669" y="1817224"/>
            <a:ext cx="7906172" cy="4746135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25819521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1" y="1082040"/>
            <a:ext cx="3383279" cy="5775960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579668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8400749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AEDA01-EA33-F059-4DD8-945838A417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B4591F-6344-1632-AD87-8BA9133838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3112601-0891-669A-ACC9-4461EF7B5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C79731D-8BA6-ADDB-A5A9-7F42533D535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5634159-5159-E32F-5FB0-C7946C00A2E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BBC584D-EF66-6EA4-0EC6-D1B2EC6DF5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F99A-8890-224E-922A-4782B824334A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8BB6303-5EAB-815B-4F22-D1D0CEE8C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566E74-3BA1-A45D-1DAF-057AD98F4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13970-20E7-6444-8F1B-CC177578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27482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1" y="1081907"/>
            <a:ext cx="3383279" cy="5776093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579668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383280" y="1081907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83532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535090"/>
            <a:ext cx="3383279" cy="5322910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5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1" y="6579668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</p:spTree>
    <p:extLst>
      <p:ext uri="{BB962C8B-B14F-4D97-AF65-F5344CB8AC3E}">
        <p14:creationId xmlns:p14="http://schemas.microsoft.com/office/powerpoint/2010/main" val="41262397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1" y="6579668"/>
            <a:ext cx="880871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1" y="1082040"/>
            <a:ext cx="3383279" cy="5775960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3786960" y="1274618"/>
            <a:ext cx="7906172" cy="528874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815056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80" y="6579668"/>
            <a:ext cx="862583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1" y="1081907"/>
            <a:ext cx="3383279" cy="5776093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3383280" y="1081907"/>
            <a:ext cx="8808720" cy="453183"/>
          </a:xfrm>
          <a:prstGeom prst="rect">
            <a:avLst/>
          </a:prstGeom>
          <a:noFill/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tx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GB"/>
              <a:t>Table/Chart Title</a:t>
            </a:r>
            <a:endParaRPr lang="en-US"/>
          </a:p>
        </p:txBody>
      </p:sp>
      <p:sp>
        <p:nvSpPr>
          <p:cNvPr id="12" name="Content Placeholder 4"/>
          <p:cNvSpPr>
            <a:spLocks noGrp="1"/>
          </p:cNvSpPr>
          <p:nvPr>
            <p:ph sz="quarter" idx="12"/>
          </p:nvPr>
        </p:nvSpPr>
        <p:spPr>
          <a:xfrm>
            <a:off x="3786960" y="1797908"/>
            <a:ext cx="7906172" cy="476545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7838970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lout and Content w notes left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3383279" y="6579668"/>
            <a:ext cx="862583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535090"/>
            <a:ext cx="3383279" cy="5322910"/>
          </a:xfrm>
          <a:solidFill>
            <a:schemeClr val="bg1">
              <a:lumMod val="95000"/>
            </a:schemeClr>
          </a:solidFill>
        </p:spPr>
        <p:txBody>
          <a:bodyPr wrap="square" lIns="288000" tIns="72000" rIns="36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1081907"/>
            <a:ext cx="12191999" cy="453183"/>
          </a:xfrm>
          <a:prstGeom prst="rect">
            <a:avLst/>
          </a:prstGeom>
          <a:solidFill>
            <a:schemeClr val="accent2"/>
          </a:solidFill>
        </p:spPr>
        <p:txBody>
          <a:bodyPr wrap="square" lIns="360000" tIns="72000" rIns="360000" bIns="72000">
            <a:spAutoFit/>
          </a:bodyPr>
          <a:lstStyle>
            <a:lvl1pPr algn="ctr">
              <a:lnSpc>
                <a:spcPct val="100000"/>
              </a:lnSpc>
              <a:defRPr sz="2000" b="1" cap="none" baseline="0">
                <a:solidFill>
                  <a:schemeClr val="bg1"/>
                </a:solidFill>
                <a:latin typeface="+mn-lt"/>
              </a:defRPr>
            </a:lvl1pPr>
            <a:lvl2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2pPr>
            <a:lvl3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3pPr>
            <a:lvl4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4pPr>
            <a:lvl5pPr>
              <a:defRPr cap="all" baseline="0">
                <a:solidFill>
                  <a:schemeClr val="bg2">
                    <a:lumMod val="50000"/>
                  </a:schemeClr>
                </a:solidFill>
                <a:latin typeface="Montserrat SemiBold" panose="00000700000000000000" pitchFamily="50" charset="0"/>
              </a:defRPr>
            </a:lvl5pPr>
          </a:lstStyle>
          <a:p>
            <a:pPr lvl="0"/>
            <a:r>
              <a:rPr lang="en-US"/>
              <a:t>Callout</a:t>
            </a:r>
          </a:p>
        </p:txBody>
      </p:sp>
      <p:sp>
        <p:nvSpPr>
          <p:cNvPr id="12" name="Content Placeholder 4"/>
          <p:cNvSpPr>
            <a:spLocks noGrp="1"/>
          </p:cNvSpPr>
          <p:nvPr>
            <p:ph sz="quarter" idx="12"/>
          </p:nvPr>
        </p:nvSpPr>
        <p:spPr>
          <a:xfrm>
            <a:off x="3786960" y="1797908"/>
            <a:ext cx="7906172" cy="4765452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534663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ear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7966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097280"/>
            <a:ext cx="12191999" cy="1414426"/>
          </a:xfrm>
          <a:solidFill>
            <a:schemeClr val="bg1">
              <a:lumMod val="95000"/>
            </a:schemeClr>
          </a:solidFill>
        </p:spPr>
        <p:txBody>
          <a:bodyPr wrap="square" lIns="720000" tIns="72000" rIns="720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</p:spTree>
    <p:extLst>
      <p:ext uri="{BB962C8B-B14F-4D97-AF65-F5344CB8AC3E}">
        <p14:creationId xmlns:p14="http://schemas.microsoft.com/office/powerpoint/2010/main" val="2933584893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Only w notes top w referenc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19668" y="132515"/>
            <a:ext cx="10752667" cy="828675"/>
          </a:xfrm>
          <a:prstGeom prst="rect">
            <a:avLst/>
          </a:prstGeom>
        </p:spPr>
        <p:txBody>
          <a:bodyPr lIns="0" tIns="0" rIns="0" bIns="0" anchor="ctr" anchorCtr="0">
            <a:normAutofit/>
          </a:bodyPr>
          <a:lstStyle>
            <a:lvl1pPr>
              <a:lnSpc>
                <a:spcPct val="90000"/>
              </a:lnSpc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quarter" idx="13" hasCustomPrompt="1"/>
          </p:nvPr>
        </p:nvSpPr>
        <p:spPr>
          <a:xfrm>
            <a:off x="0" y="1097280"/>
            <a:ext cx="12191999" cy="1414426"/>
          </a:xfrm>
          <a:solidFill>
            <a:schemeClr val="bg1">
              <a:lumMod val="95000"/>
            </a:schemeClr>
          </a:solidFill>
        </p:spPr>
        <p:txBody>
          <a:bodyPr wrap="square" lIns="720000" tIns="72000" rIns="648000" bIns="72000" anchor="ctr" anchorCtr="0">
            <a:normAutofit/>
          </a:bodyPr>
          <a:lstStyle>
            <a:lvl1pPr>
              <a:defRPr sz="1600" b="0" i="0"/>
            </a:lvl1pPr>
          </a:lstStyle>
          <a:p>
            <a:pPr lvl="0"/>
            <a:r>
              <a:rPr lang="en-US"/>
              <a:t>Notes comes here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4" hasCustomPrompt="1"/>
          </p:nvPr>
        </p:nvSpPr>
        <p:spPr>
          <a:xfrm>
            <a:off x="0" y="6579668"/>
            <a:ext cx="12191999" cy="278332"/>
          </a:xfrm>
          <a:noFill/>
        </p:spPr>
        <p:txBody>
          <a:bodyPr wrap="square" lIns="180000" tIns="36000" rIns="180000" bIns="72000" anchor="b" anchorCtr="0">
            <a:spAutoFit/>
          </a:bodyPr>
          <a:lstStyle>
            <a:lvl1pPr>
              <a:lnSpc>
                <a:spcPct val="100000"/>
              </a:lnSpc>
              <a:spcAft>
                <a:spcPts val="600"/>
              </a:spcAft>
              <a:defRPr sz="1100" b="0" i="0"/>
            </a:lvl1pPr>
          </a:lstStyle>
          <a:p>
            <a:pPr lvl="0"/>
            <a:r>
              <a:rPr lang="en-US"/>
              <a:t>Reference</a:t>
            </a:r>
          </a:p>
        </p:txBody>
      </p:sp>
      <p:sp>
        <p:nvSpPr>
          <p:cNvPr id="9" name="Content Placeholder 4"/>
          <p:cNvSpPr>
            <a:spLocks noGrp="1"/>
          </p:cNvSpPr>
          <p:nvPr>
            <p:ph sz="quarter" idx="12"/>
          </p:nvPr>
        </p:nvSpPr>
        <p:spPr>
          <a:xfrm>
            <a:off x="719668" y="2647796"/>
            <a:ext cx="10752667" cy="3765361"/>
          </a:xfrm>
          <a:prstGeom prst="rect">
            <a:avLst/>
          </a:prstGeom>
        </p:spPr>
        <p:txBody>
          <a:bodyPr/>
          <a:lstStyle>
            <a:lvl1pPr>
              <a:spcBef>
                <a:spcPts val="1200"/>
              </a:spcBef>
              <a:spcAft>
                <a:spcPts val="1200"/>
              </a:spcAft>
              <a:defRPr/>
            </a:lvl1pPr>
            <a:lvl2pPr marL="252000" indent="-252000">
              <a:defRPr/>
            </a:lvl2pPr>
            <a:lvl3pPr marL="504000" indent="-252000">
              <a:defRPr/>
            </a:lvl3pPr>
            <a:lvl4pPr marL="756000" indent="-252000">
              <a:defRPr/>
            </a:lvl4pPr>
            <a:lvl5pPr marL="1008000" indent="-252000"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555512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I-ON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0E5C360-C8CB-4B4D-B1E0-E331381792E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146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376CE9E-A1AD-4D61-AB51-515DEE76AD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31027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F614B4DA-7259-4C28-8E1F-DDDF7A1E70A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12863" y="2257425"/>
            <a:ext cx="6650037" cy="1822071"/>
          </a:xfrm>
        </p:spPr>
        <p:txBody>
          <a:bodyPr anchor="b"/>
          <a:lstStyle>
            <a:lvl1pPr algn="l">
              <a:defRPr sz="40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12863" y="4801998"/>
            <a:ext cx="6650038" cy="17526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rgbClr val="A170AF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1694023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20244-EEA3-0E97-F7F6-C9387B59B3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75BE87-3AE4-4701-7528-15F20B601D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F99A-8890-224E-922A-4782B824334A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AC9369-78F2-CEDD-F9DB-D344D430A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2898688-0C03-645C-A333-996706EDA5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13970-20E7-6444-8F1B-CC177578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886092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1C5F408-DB23-41F1-8743-FF2ADF6CD16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181942" y="4074555"/>
            <a:ext cx="5275261" cy="2171604"/>
          </a:xfrm>
        </p:spPr>
        <p:txBody>
          <a:bodyPr anchor="t">
            <a:no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rgbClr val="7FC9E5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3" name="Rectangle 2">
            <a:extLst>
              <a:ext uri="{FF2B5EF4-FFF2-40B4-BE49-F238E27FC236}">
                <a16:creationId xmlns:a16="http://schemas.microsoft.com/office/drawing/2014/main" id="{C784437F-168B-4392-8F11-DE8503AF7FB8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6180139" y="1419226"/>
            <a:ext cx="5227636" cy="2555496"/>
          </a:xfrm>
        </p:spPr>
        <p:txBody>
          <a:bodyPr anchor="b"/>
          <a:lstStyle>
            <a:lvl1pPr algn="l">
              <a:defRPr sz="44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2120555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3A19F6-7271-477F-9581-36BE3D41CFE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926922" y="2200034"/>
            <a:ext cx="3510698" cy="3575926"/>
          </a:xfrm>
        </p:spPr>
        <p:txBody>
          <a:bodyPr anchor="t">
            <a:normAutofit/>
          </a:bodyPr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2400">
                <a:solidFill>
                  <a:srgbClr val="D3CAC2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4774184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169992"/>
            <a:ext cx="9093600" cy="831600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8174" y="1493838"/>
            <a:ext cx="10769601" cy="4478338"/>
          </a:xfrm>
        </p:spPr>
        <p:txBody>
          <a:bodyPr/>
          <a:lstStyle>
            <a:lvl1pPr marL="265113" indent="-265113">
              <a:buClr>
                <a:schemeClr val="accent3"/>
              </a:buClr>
              <a:buFont typeface="Calibri" panose="020F0502020204030204" pitchFamily="34" charset="0"/>
              <a:buChar char="•"/>
              <a:defRPr>
                <a:solidFill>
                  <a:srgbClr val="223341"/>
                </a:solidFill>
              </a:defRPr>
            </a:lvl1pPr>
            <a:lvl2pPr marL="625475" indent="-265113">
              <a:buClr>
                <a:schemeClr val="accent3"/>
              </a:buClr>
              <a:tabLst/>
              <a:defRPr>
                <a:solidFill>
                  <a:srgbClr val="223341"/>
                </a:solidFill>
              </a:defRPr>
            </a:lvl2pPr>
            <a:lvl3pPr marL="898525" indent="-184150">
              <a:buClr>
                <a:schemeClr val="accent3"/>
              </a:buClr>
              <a:defRPr>
                <a:solidFill>
                  <a:srgbClr val="223341"/>
                </a:solidFill>
              </a:defRPr>
            </a:lvl3pPr>
            <a:lvl4pPr>
              <a:buClr>
                <a:schemeClr val="accent3"/>
              </a:buClr>
              <a:defRPr>
                <a:solidFill>
                  <a:srgbClr val="223341"/>
                </a:solidFill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616903" y="6401953"/>
            <a:ext cx="11176168" cy="231923"/>
          </a:xfrm>
        </p:spPr>
        <p:txBody>
          <a:bodyPr wrap="square" lIns="0" tIns="46800" rIns="90000" bIns="0" anchor="b">
            <a:spAutoFit/>
          </a:bodyPr>
          <a:lstStyle>
            <a:lvl1pPr marL="0" indent="0">
              <a:buFontTx/>
              <a:buNone/>
              <a:defRPr sz="1200"/>
            </a:lvl1pPr>
            <a:lvl2pPr marL="182563" indent="0">
              <a:buFontTx/>
              <a:buNone/>
              <a:defRPr sz="1400"/>
            </a:lvl2pPr>
            <a:lvl3pPr marL="357187" indent="0">
              <a:buFontTx/>
              <a:buNone/>
              <a:defRPr sz="1400"/>
            </a:lvl3pPr>
            <a:lvl4pPr marL="536575" indent="0">
              <a:buFontTx/>
              <a:buNone/>
              <a:defRPr sz="1400"/>
            </a:lvl4pPr>
            <a:lvl5pPr marL="712788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[reference]</a:t>
            </a:r>
          </a:p>
        </p:txBody>
      </p:sp>
    </p:spTree>
    <p:extLst>
      <p:ext uri="{BB962C8B-B14F-4D97-AF65-F5344CB8AC3E}">
        <p14:creationId xmlns:p14="http://schemas.microsoft.com/office/powerpoint/2010/main" val="14753343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31051" y="1493277"/>
            <a:ext cx="5297310" cy="4352670"/>
          </a:xfrm>
        </p:spPr>
        <p:txBody>
          <a:bodyPr>
            <a:noAutofit/>
          </a:bodyPr>
          <a:lstStyle>
            <a:lvl1pPr>
              <a:buClr>
                <a:schemeClr val="accent3"/>
              </a:buClr>
              <a:defRPr sz="2400"/>
            </a:lvl1pPr>
            <a:lvl2pPr marL="625475" indent="-265113">
              <a:buClr>
                <a:schemeClr val="accent3"/>
              </a:buClr>
              <a:defRPr sz="2000"/>
            </a:lvl2pPr>
            <a:lvl3pPr>
              <a:buClr>
                <a:schemeClr val="accent3"/>
              </a:buClr>
              <a:defRPr sz="1800"/>
            </a:lvl3pPr>
            <a:lvl4pPr>
              <a:buClr>
                <a:schemeClr val="accent3"/>
              </a:buClr>
              <a:defRPr sz="16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169992"/>
            <a:ext cx="9093600" cy="832612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6AB72A3E-55BE-4110-B2FD-00C2148C9A64}"/>
              </a:ext>
            </a:extLst>
          </p:cNvPr>
          <p:cNvSpPr>
            <a:spLocks noGrp="1"/>
          </p:cNvSpPr>
          <p:nvPr>
            <p:ph sz="half" idx="11" hasCustomPrompt="1"/>
          </p:nvPr>
        </p:nvSpPr>
        <p:spPr>
          <a:xfrm>
            <a:off x="6098401" y="1493277"/>
            <a:ext cx="5297310" cy="4352670"/>
          </a:xfrm>
        </p:spPr>
        <p:txBody>
          <a:bodyPr>
            <a:noAutofit/>
          </a:bodyPr>
          <a:lstStyle>
            <a:lvl1pPr marL="265113" indent="-265113">
              <a:buClr>
                <a:schemeClr val="accent3"/>
              </a:buClr>
              <a:defRPr lang="en-US" sz="2400" dirty="0">
                <a:solidFill>
                  <a:srgbClr val="223341"/>
                </a:solidFill>
                <a:latin typeface="+mn-lt"/>
                <a:ea typeface="+mn-ea"/>
                <a:cs typeface="+mn-cs"/>
              </a:defRPr>
            </a:lvl1pPr>
            <a:lvl2pPr marL="625475" indent="-265113">
              <a:buClr>
                <a:schemeClr val="accent3"/>
              </a:buClr>
              <a:defRPr lang="en-US" sz="2000" dirty="0">
                <a:solidFill>
                  <a:schemeClr val="tx1"/>
                </a:solidFill>
                <a:latin typeface="+mn-lt"/>
                <a:cs typeface="+mn-cs"/>
              </a:defRPr>
            </a:lvl2pPr>
            <a:lvl3pPr marL="898525" indent="-184150">
              <a:buClr>
                <a:schemeClr val="accent3"/>
              </a:buClr>
              <a:defRPr lang="en-US" sz="1800" dirty="0">
                <a:solidFill>
                  <a:schemeClr val="tx1"/>
                </a:solidFill>
                <a:latin typeface="+mn-lt"/>
                <a:cs typeface="+mn-cs"/>
              </a:defRPr>
            </a:lvl3pPr>
            <a:lvl4pPr marL="1163638" indent="-177800">
              <a:buClr>
                <a:schemeClr val="accent3"/>
              </a:buClr>
              <a:defRPr lang="en-US" sz="1600" dirty="0">
                <a:solidFill>
                  <a:schemeClr val="tx1"/>
                </a:solidFill>
                <a:latin typeface="+mn-lt"/>
                <a:cs typeface="+mn-cs"/>
              </a:defRPr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marL="265113" lvl="0" indent="-265113" algn="l" rtl="0" eaLnBrk="0" fontAlgn="base" hangingPunct="0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A170AF"/>
              </a:buClr>
              <a:buChar char="•"/>
            </a:pPr>
            <a:r>
              <a:rPr lang="en-US" dirty="0"/>
              <a:t>Click to edit Master text styles</a:t>
            </a:r>
          </a:p>
          <a:p>
            <a:pPr marL="625475" lvl="1" indent="-265113" algn="l" rtl="0" eaLnBrk="0" fontAlgn="base" hangingPunct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A170AF"/>
              </a:buClr>
              <a:buFont typeface="Arial" pitchFamily="34" charset="0"/>
              <a:buChar char="–"/>
            </a:pPr>
            <a:r>
              <a:rPr lang="en-US" dirty="0"/>
              <a:t>Second level</a:t>
            </a:r>
          </a:p>
          <a:p>
            <a:pPr marL="898525" lvl="2" indent="-184150" algn="l" rtl="0" eaLnBrk="0" fontAlgn="base" hangingPunct="0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170AF"/>
              </a:buClr>
              <a:buFont typeface="Arial" pitchFamily="34" charset="0"/>
              <a:buChar char="•"/>
              <a:tabLst>
                <a:tab pos="2871788" algn="l"/>
              </a:tabLst>
            </a:pPr>
            <a:r>
              <a:rPr lang="en-US" dirty="0"/>
              <a:t>Third level</a:t>
            </a:r>
          </a:p>
          <a:p>
            <a:pPr marL="1163638" lvl="3" indent="-177800" algn="l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170AF"/>
              </a:buClr>
              <a:buFont typeface="Arial" charset="0"/>
              <a:buChar char="−"/>
              <a:tabLst>
                <a:tab pos="2871788" algn="l"/>
              </a:tabLst>
            </a:pPr>
            <a:r>
              <a:rPr lang="en-US" dirty="0"/>
              <a:t>Fourth level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D7CC57CE-1D60-4E90-8D43-02DD306C41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903" y="6401953"/>
            <a:ext cx="11176168" cy="231923"/>
          </a:xfrm>
        </p:spPr>
        <p:txBody>
          <a:bodyPr wrap="square" lIns="0" tIns="46800" rIns="90000" bIns="0" anchor="b">
            <a:spAutoFit/>
          </a:bodyPr>
          <a:lstStyle>
            <a:lvl1pPr marL="0" indent="0">
              <a:buFontTx/>
              <a:buNone/>
              <a:defRPr sz="1200"/>
            </a:lvl1pPr>
            <a:lvl2pPr marL="182563" indent="0">
              <a:buFontTx/>
              <a:buNone/>
              <a:defRPr sz="1400"/>
            </a:lvl2pPr>
            <a:lvl3pPr marL="357187" indent="0">
              <a:buFontTx/>
              <a:buNone/>
              <a:defRPr sz="1400"/>
            </a:lvl3pPr>
            <a:lvl4pPr marL="536575" indent="0">
              <a:buFontTx/>
              <a:buNone/>
              <a:defRPr sz="1400"/>
            </a:lvl4pPr>
            <a:lvl5pPr marL="712788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[reference]</a:t>
            </a:r>
          </a:p>
        </p:txBody>
      </p:sp>
    </p:spTree>
    <p:extLst>
      <p:ext uri="{BB962C8B-B14F-4D97-AF65-F5344CB8AC3E}">
        <p14:creationId xmlns:p14="http://schemas.microsoft.com/office/powerpoint/2010/main" val="124834102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000" y="169992"/>
            <a:ext cx="9093600" cy="832612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4380B395-49EC-42CA-AC4A-5F0DB7D7E1C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16903" y="6401953"/>
            <a:ext cx="11176168" cy="231923"/>
          </a:xfrm>
        </p:spPr>
        <p:txBody>
          <a:bodyPr wrap="square" lIns="0" tIns="46800" rIns="90000" bIns="0" anchor="b">
            <a:spAutoFit/>
          </a:bodyPr>
          <a:lstStyle>
            <a:lvl1pPr marL="0" indent="0">
              <a:buFontTx/>
              <a:buNone/>
              <a:defRPr sz="1200"/>
            </a:lvl1pPr>
            <a:lvl2pPr marL="182563" indent="0">
              <a:buFontTx/>
              <a:buNone/>
              <a:defRPr sz="1400"/>
            </a:lvl2pPr>
            <a:lvl3pPr marL="357187" indent="0">
              <a:buFontTx/>
              <a:buNone/>
              <a:defRPr sz="1400"/>
            </a:lvl3pPr>
            <a:lvl4pPr marL="536575" indent="0">
              <a:buFontTx/>
              <a:buNone/>
              <a:defRPr sz="1400"/>
            </a:lvl4pPr>
            <a:lvl5pPr marL="712788" indent="0">
              <a:buFontTx/>
              <a:buNone/>
              <a:defRPr sz="1400"/>
            </a:lvl5pPr>
          </a:lstStyle>
          <a:p>
            <a:pPr lvl="0"/>
            <a:r>
              <a:rPr lang="en-US" dirty="0"/>
              <a:t>[reference]</a:t>
            </a:r>
          </a:p>
        </p:txBody>
      </p:sp>
    </p:spTree>
    <p:extLst>
      <p:ext uri="{BB962C8B-B14F-4D97-AF65-F5344CB8AC3E}">
        <p14:creationId xmlns:p14="http://schemas.microsoft.com/office/powerpoint/2010/main" val="709162117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ECFDF-3A26-45A2-A174-463431200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0" tIns="45720" rIns="91440" bIns="45720" rtlCol="0" anchor="ctr">
            <a:normAutofit/>
          </a:bodyPr>
          <a:lstStyle>
            <a:lvl1pPr>
              <a:defRPr lang="en-GB" dirty="0"/>
            </a:lvl1pPr>
          </a:lstStyle>
          <a:p>
            <a:pPr lvl="0"/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0CD31D-977E-4649-A3E6-1BFCD184CF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EA16FC-CBDC-42A9-A2A5-97A2B558D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E7DF8-0117-4213-9F03-2ECCD3FDD4C8}" type="datetimeFigureOut">
              <a:rPr lang="en-GB" smtClean="0"/>
              <a:t>27/12/2022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3D14E4-4B52-4E9A-AD11-919B9B066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D83703-26CE-4963-AF97-864A058C26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47F532-BF6D-44C6-9166-D02A2FA56EED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888925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6DC13-F16C-2C49-B6DA-D48BF53F4D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649060-4FF6-AD4E-B368-F4D54B200E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7C7A14-7E33-C646-99FA-5DD0C7DEF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068136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FECF5F-8842-054F-938F-0BBE2535DA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4309"/>
            <a:ext cx="10515600" cy="1003951"/>
          </a:xfrm>
        </p:spPr>
        <p:txBody>
          <a:bodyPr>
            <a:normAutofit/>
          </a:bodyPr>
          <a:lstStyle>
            <a:lvl1pPr>
              <a:defRPr sz="3800" b="1" i="0" baseline="0">
                <a:solidFill>
                  <a:srgbClr val="002060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D6EFF8-134C-0649-BE3E-DBE640FD54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600201"/>
            <a:ext cx="10515600" cy="4576763"/>
          </a:xfrm>
        </p:spPr>
        <p:txBody>
          <a:bodyPr>
            <a:normAutofit/>
          </a:bodyPr>
          <a:lstStyle>
            <a:lvl1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1pPr>
            <a:lvl2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2pPr>
            <a:lvl3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3pPr>
            <a:lvl4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4pPr>
            <a:lvl5pPr>
              <a:defRPr sz="2800" b="0" i="0" baseline="0">
                <a:solidFill>
                  <a:srgbClr val="002060"/>
                </a:solidFill>
                <a:latin typeface="Calibri" panose="020F050202020403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0C1105-8ED8-ED47-BCE6-D9BC85FBFEF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E670BB-AB69-1F49-BAD0-26F476911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F93DA6-3D62-6B43-BADC-35B67625EB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464360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E596DA-ED36-B54A-BC95-915AC34DF6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6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99FD30-C91C-1344-A36E-9D8E7E9BE3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8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A9FD4A-7D4D-3C44-9107-886E054DBA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270579-83DA-0748-AF6E-2AF4838A2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F2A69E-C917-BE48-B998-E161199C65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668404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9A58DB-E7FC-D14A-A4F8-248C05325C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773874-71FA-1B4C-BEF0-2A36A1BA64D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CF81942-1E4D-EF4D-9B41-00B44C2CC0E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3DB6AC9-6069-FC4B-B39A-733F5405A0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66E7A5-0B03-0C47-B9BC-643F4CCDB4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FD965F-1B81-8B43-8454-3A7B07E29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338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74BC1A7-EF4A-0146-EA24-B2D7A4835A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F99A-8890-224E-922A-4782B824334A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2424BD7-19EF-29C2-C3B0-CEA0A0217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248ECD-BBE4-CEA1-098B-FA6289E8A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13970-20E7-6444-8F1B-CC177578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889156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54AB18-4F5C-0247-B9F9-ABE7C769F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52A4E53-CA22-C148-B373-A1E82FE1A2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358D498-9F6E-2C41-9608-836AD41891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510ED5-DDEC-9C4C-98CC-B766525CB1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515785-7172-264F-954C-651ADE90FB1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3C345A1-9FD2-5640-9AF6-0FB71EE2436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DFA2AA7-C399-484A-A3CF-A791E9002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3564A09-42AD-2F4A-A0A3-47F421C36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6291008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64610-A458-014B-85DB-3C47A06D9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 b="1" i="0" baseline="0">
                <a:solidFill>
                  <a:srgbClr val="002060"/>
                </a:solidFill>
                <a:latin typeface="Calibri" panose="020F050202020403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73E16F-435F-C349-8288-F9CD93C6D06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931F815-51E5-A84B-BDC7-8F20166D0F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C13337-9F19-8246-95CD-2125E2F118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610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59B1C5D-C1F2-5A49-A922-11BE129D606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07E28B-D0A0-8444-9229-3128B20EEE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AD65EF1-CAC7-264C-8901-85A8A64759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81449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DE4091-A818-9F4D-94F4-3530375FB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0608132-7FBF-1D41-BFC7-AE32E459C0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4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366A54-F4B8-B740-BF8E-1E451ACC50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5E316F9-0571-0440-BE24-B45E0C050F7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E22EF0-5F04-7A4B-958A-D113179CB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63D41D-6F7A-F947-ACA2-9A510D35C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047920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332D76-FE70-AA41-854C-5A4838274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BB64AAE-65EE-604F-92FF-B99C0F595E5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4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A77091-ABB2-ED47-A2EB-6509849B81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A1FFA4-27CC-DA41-9267-AC174EAC88A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AC0332-FD4E-F148-AA96-F2CA1B6781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C0512C-C9B5-AB40-9DFA-537FB269B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282143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A59BF-6A98-C04F-97BA-E2A04D3EB9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78F353F-78AA-D34E-A914-930E26BB20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6C2982-523F-9146-8B16-0C68838D654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9BFC77-3B23-0941-A298-C262CE111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AF9799-E367-0F4E-AE69-4B49C4E07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350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B3E7F8B-EF96-1049-A331-3FB6CF486B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3932B8-59B8-B94D-958A-99302C21680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D5BB32-887A-4A46-8DA0-C123F2AC3A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A77961-A122-ED46-ABA8-7C21C8E7DC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610642-16ED-754B-BCA0-0E3BB96C15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72"/>
            <a:ext cx="2743200" cy="365125"/>
          </a:xfrm>
          <a:prstGeom prst="rect">
            <a:avLst/>
          </a:prstGeom>
        </p:spPr>
        <p:txBody>
          <a:bodyPr/>
          <a:lstStyle/>
          <a:p>
            <a:fld id="{7E705E35-836A-324F-B2B9-C0753E900D7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14378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with ASCO Abstr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E84DF-B10E-4547-8B06-A31562ABB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129109259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1_Title and Conten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9"/>
          <p:cNvSpPr txBox="1">
            <a:spLocks noGrp="1"/>
          </p:cNvSpPr>
          <p:nvPr>
            <p:ph type="body" idx="1" hasCustomPrompt="1"/>
          </p:nvPr>
        </p:nvSpPr>
        <p:spPr>
          <a:xfrm>
            <a:off x="304800" y="1253037"/>
            <a:ext cx="11582400" cy="4830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379191" lvl="0" indent="-37919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3200"/>
            </a:lvl1pPr>
            <a:lvl2pPr marL="1075173" lvl="1" indent="-311992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sz="3200"/>
            </a:lvl2pPr>
            <a:lvl3pPr marL="1828754" lvl="2" indent="-447029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680"/>
              <a:buFont typeface="Noto Sans Symbols"/>
              <a:buChar char="⮚"/>
              <a:defRPr sz="3200"/>
            </a:lvl3pPr>
            <a:lvl4pPr marL="2438339" lvl="3" indent="-507987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3200"/>
            </a:lvl4pPr>
            <a:lvl5pPr marL="3047924" lvl="4" indent="-507987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»"/>
              <a:defRPr sz="3200"/>
            </a:lvl5pPr>
            <a:lvl6pPr marL="3657509" lvl="5" indent="-457189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4267093" lvl="6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4876678" lvl="7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5486263" lvl="8" indent="-457189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CA" dirty="0" err="1"/>
              <a:t>asdf</a:t>
            </a:r>
            <a:endParaRPr dirty="0"/>
          </a:p>
        </p:txBody>
      </p:sp>
      <p:sp>
        <p:nvSpPr>
          <p:cNvPr id="20" name="Google Shape;20;p29"/>
          <p:cNvSpPr txBox="1">
            <a:spLocks noGrp="1"/>
          </p:cNvSpPr>
          <p:nvPr>
            <p:ph type="ftr" idx="11"/>
          </p:nvPr>
        </p:nvSpPr>
        <p:spPr>
          <a:xfrm>
            <a:off x="126568" y="6419014"/>
            <a:ext cx="10265664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45700" tIns="45700" rIns="91425" bIns="45700" anchor="b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1" name="Google Shape;21;p29"/>
          <p:cNvSpPr txBox="1">
            <a:spLocks noGrp="1"/>
          </p:cNvSpPr>
          <p:nvPr>
            <p:ph type="title"/>
          </p:nvPr>
        </p:nvSpPr>
        <p:spPr>
          <a:xfrm>
            <a:off x="121920" y="35787"/>
            <a:ext cx="11948160" cy="99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Arial"/>
              <a:buNone/>
              <a:defRPr sz="3200"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cxnSp>
        <p:nvCxnSpPr>
          <p:cNvPr id="22" name="Google Shape;22;p29"/>
          <p:cNvCxnSpPr/>
          <p:nvPr/>
        </p:nvCxnSpPr>
        <p:spPr>
          <a:xfrm>
            <a:off x="0" y="1062633"/>
            <a:ext cx="12192000" cy="0"/>
          </a:xfrm>
          <a:prstGeom prst="straightConnector1">
            <a:avLst/>
          </a:prstGeom>
          <a:noFill/>
          <a:ln w="25400" cap="flat" cmpd="sng">
            <a:solidFill>
              <a:srgbClr val="09345A"/>
            </a:solidFill>
            <a:prstDash val="solid"/>
            <a:round/>
            <a:headEnd type="none" w="sm" len="sm"/>
            <a:tailEnd type="none" w="sm" len="sm"/>
          </a:ln>
          <a:effectLst>
            <a:outerShdw blurRad="40000" dist="20000" dir="5400000" rotWithShape="0">
              <a:srgbClr val="000000">
                <a:alpha val="37254"/>
              </a:srgbClr>
            </a:outerShdw>
          </a:effectLst>
        </p:spPr>
      </p:cxnSp>
    </p:spTree>
    <p:extLst>
      <p:ext uri="{BB962C8B-B14F-4D97-AF65-F5344CB8AC3E}">
        <p14:creationId xmlns:p14="http://schemas.microsoft.com/office/powerpoint/2010/main" val="2537529135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EB4F6A-01AC-46FE-B202-CB4F4F958946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Presentation title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A85C388-70FF-4962-B41C-F90FC4FF6DD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Presenter’s name, degree</a:t>
            </a:r>
          </a:p>
        </p:txBody>
      </p:sp>
    </p:spTree>
    <p:extLst>
      <p:ext uri="{BB962C8B-B14F-4D97-AF65-F5344CB8AC3E}">
        <p14:creationId xmlns:p14="http://schemas.microsoft.com/office/powerpoint/2010/main" val="1462838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7EBF88-7C46-76AD-A576-023D3BB595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926652-FB47-C854-C027-D580426C5C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C1A030-3070-FC2E-25B5-78B2E9BC78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14CB7C8-BBDA-0B92-8495-7013E755B5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F99A-8890-224E-922A-4782B824334A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C6ED97-EB96-C6EC-518A-F5262D6C94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EB20845-4F9E-D13E-9074-AFABD82A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13970-20E7-6444-8F1B-CC177578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067075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489118-D5DF-4616-9A59-FEDA41231D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52865"/>
            <a:ext cx="11119303" cy="821146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4091EA-3EA8-4ECF-BC79-D9AAEA26CB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828800"/>
            <a:ext cx="10515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7FE99AF1-9FCD-4BC4-BE8A-7EAFCE7957A3}"/>
              </a:ext>
            </a:extLst>
          </p:cNvPr>
          <p:cNvCxnSpPr>
            <a:cxnSpLocks/>
          </p:cNvCxnSpPr>
          <p:nvPr userDrawn="1"/>
        </p:nvCxnSpPr>
        <p:spPr>
          <a:xfrm>
            <a:off x="0" y="1074011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7878386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52895-7446-4918-8CD4-0300EB51202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7035" y="1077970"/>
            <a:ext cx="10515600" cy="2852737"/>
          </a:xfrm>
        </p:spPr>
        <p:txBody>
          <a:bodyPr anchor="b"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Section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D2A405A-62E6-42E4-8282-78FEE43B6F0D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757035" y="427984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Subsection text</a:t>
            </a:r>
          </a:p>
        </p:txBody>
      </p:sp>
    </p:spTree>
    <p:extLst>
      <p:ext uri="{BB962C8B-B14F-4D97-AF65-F5344CB8AC3E}">
        <p14:creationId xmlns:p14="http://schemas.microsoft.com/office/powerpoint/2010/main" val="109795484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729A92-3552-4BCE-B9D4-6444DD604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1F1495-F926-40E1-B00B-C107659CE3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198" y="1790972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0D1C39-CBB6-4DE1-956A-066F546C02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2" y="1790972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509EC2-BEAC-452E-BECD-16AC91BB055F}"/>
              </a:ext>
            </a:extLst>
          </p:cNvPr>
          <p:cNvCxnSpPr/>
          <p:nvPr userDrawn="1"/>
        </p:nvCxnSpPr>
        <p:spPr>
          <a:xfrm>
            <a:off x="228600" y="1302611"/>
            <a:ext cx="704850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703928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7FF435-A878-41F5-AA6F-FE1FC92F4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94EC75-9823-4846-B600-C0831CE0204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FBB3BE-F69A-44C4-B4CC-419D64EF7A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C8BA3B-F2E6-4EEA-8839-D81381B4C7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0CF5A80-5B7D-4830-8B66-71C2CFD552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69024" y="2505075"/>
            <a:ext cx="5183188" cy="368458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AD2427C-E34B-40CE-9B1F-B05B8815EB33}"/>
              </a:ext>
            </a:extLst>
          </p:cNvPr>
          <p:cNvCxnSpPr/>
          <p:nvPr userDrawn="1"/>
        </p:nvCxnSpPr>
        <p:spPr>
          <a:xfrm>
            <a:off x="839788" y="1681163"/>
            <a:ext cx="70485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660603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E7C8F5-60DB-4473-9DFD-65746C43D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CF2CE76-9E75-4CFE-834C-881199AAEA5E}"/>
              </a:ext>
            </a:extLst>
          </p:cNvPr>
          <p:cNvCxnSpPr/>
          <p:nvPr userDrawn="1"/>
        </p:nvCxnSpPr>
        <p:spPr>
          <a:xfrm>
            <a:off x="228600" y="1302611"/>
            <a:ext cx="70485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3892848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with ASCO Abstrac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5E84DF-B10E-4547-8B06-A31562ABBB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978924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459951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11A3FB-3F2E-4C97-922E-A5946AAF72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BBF4F-F948-4BE1-809A-394CBE71B7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E18A47B-0ED9-41F3-B3BC-F9AE094A4D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9921940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56EE51-4BA2-4725-8986-2E6F78CA8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987424"/>
            <a:ext cx="3932237" cy="106997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1294FF4-766C-4E13-919D-091205A826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B4042B2-8B1C-4671-91CE-E413B25F17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4139951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86DFFDC4-DC0E-6F45-AB36-97D08A991E1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29526" y="2711369"/>
            <a:ext cx="7017279" cy="1159011"/>
          </a:xfrm>
        </p:spPr>
        <p:txBody>
          <a:bodyPr anchor="b">
            <a:normAutofit/>
          </a:bodyPr>
          <a:lstStyle>
            <a:lvl1pPr marL="0" indent="0">
              <a:buNone/>
              <a:defRPr sz="4400" b="0" i="0">
                <a:solidFill>
                  <a:schemeClr val="bg1"/>
                </a:solidFill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1pPr>
            <a:lvl2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2pPr>
            <a:lvl3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3pPr>
            <a:lvl4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4pPr>
            <a:lvl5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5pPr>
          </a:lstStyle>
          <a:p>
            <a:pPr lvl="0"/>
            <a:r>
              <a:rPr lang="en-US" dirty="0"/>
              <a:t>Insert divider slide title here</a:t>
            </a:r>
          </a:p>
        </p:txBody>
      </p:sp>
      <p:sp>
        <p:nvSpPr>
          <p:cNvPr id="7" name="Text Placeholder 13">
            <a:extLst>
              <a:ext uri="{FF2B5EF4-FFF2-40B4-BE49-F238E27FC236}">
                <a16:creationId xmlns:a16="http://schemas.microsoft.com/office/drawing/2014/main" id="{303E9CA3-9504-FB47-8647-13B12D95848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29526" y="3850267"/>
            <a:ext cx="5697199" cy="304800"/>
          </a:xfrm>
        </p:spPr>
        <p:txBody>
          <a:bodyPr>
            <a:noAutofit/>
          </a:bodyPr>
          <a:lstStyle>
            <a:lvl1pPr marL="0" indent="0">
              <a:buNone/>
              <a:defRPr sz="2400" b="0" i="0">
                <a:solidFill>
                  <a:schemeClr val="bg1"/>
                </a:solidFill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1pPr>
          </a:lstStyle>
          <a:p>
            <a:r>
              <a:rPr lang="en-US" dirty="0"/>
              <a:t>Insert Optional Subhead here</a:t>
            </a:r>
          </a:p>
        </p:txBody>
      </p:sp>
      <p:sp>
        <p:nvSpPr>
          <p:cNvPr id="8" name="Straight Connector 32">
            <a:extLst>
              <a:ext uri="{FF2B5EF4-FFF2-40B4-BE49-F238E27FC236}">
                <a16:creationId xmlns:a16="http://schemas.microsoft.com/office/drawing/2014/main" id="{013BA613-4F1B-FB4E-A3AC-756940FB9306}"/>
              </a:ext>
            </a:extLst>
          </p:cNvPr>
          <p:cNvSpPr/>
          <p:nvPr userDrawn="1"/>
        </p:nvSpPr>
        <p:spPr>
          <a:xfrm>
            <a:off x="-1649" y="6334820"/>
            <a:ext cx="12192004" cy="1"/>
          </a:xfrm>
          <a:prstGeom prst="line">
            <a:avLst/>
          </a:prstGeom>
          <a:ln w="6350">
            <a:solidFill>
              <a:schemeClr val="bg1">
                <a:alpha val="47000"/>
              </a:scheme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0" name="Rectangle 34">
            <a:extLst>
              <a:ext uri="{FF2B5EF4-FFF2-40B4-BE49-F238E27FC236}">
                <a16:creationId xmlns:a16="http://schemas.microsoft.com/office/drawing/2014/main" id="{EFE3974A-B8C3-EE4E-A985-D599ED912978}"/>
              </a:ext>
            </a:extLst>
          </p:cNvPr>
          <p:cNvSpPr txBox="1"/>
          <p:nvPr userDrawn="1"/>
        </p:nvSpPr>
        <p:spPr>
          <a:xfrm>
            <a:off x="572635" y="6472653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12" name="Slide Number">
            <a:extLst>
              <a:ext uri="{FF2B5EF4-FFF2-40B4-BE49-F238E27FC236}">
                <a16:creationId xmlns:a16="http://schemas.microsoft.com/office/drawing/2014/main" id="{12A17974-1EDB-3E4B-98D4-C330B1135EA5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sz="1000" b="0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 Placeholder 9">
            <a:extLst>
              <a:ext uri="{FF2B5EF4-FFF2-40B4-BE49-F238E27FC236}">
                <a16:creationId xmlns:a16="http://schemas.microsoft.com/office/drawing/2014/main" id="{D59FA348-A04C-A74B-A9AC-906838342A5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86456"/>
            <a:ext cx="9637296" cy="200025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</p:spTree>
    <p:extLst>
      <p:ext uri="{BB962C8B-B14F-4D97-AF65-F5344CB8AC3E}">
        <p14:creationId xmlns:p14="http://schemas.microsoft.com/office/powerpoint/2010/main" val="3881594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D57D36-870D-F6FC-0D1C-569888E11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334646-3480-1FAE-621D-A84A8A7ADE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AAD0A00-50C6-9314-0BEA-F3361758D5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306CBF-67B9-594E-68A5-AE807F0B5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2DF99A-8890-224E-922A-4782B824334A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E4DA66C-2A10-304D-02FA-C2D0CBE84D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8D2329F-FCED-92C3-C437-8A3619D7D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13970-20E7-6444-8F1B-CC177578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72993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Body +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traight Connector 32">
            <a:extLst>
              <a:ext uri="{FF2B5EF4-FFF2-40B4-BE49-F238E27FC236}">
                <a16:creationId xmlns:a16="http://schemas.microsoft.com/office/drawing/2014/main" id="{9AC8FF1C-8DEC-3644-B628-AAE917D6DC91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24" name="Slide Number">
            <a:extLst>
              <a:ext uri="{FF2B5EF4-FFF2-40B4-BE49-F238E27FC236}">
                <a16:creationId xmlns:a16="http://schemas.microsoft.com/office/drawing/2014/main" id="{79B87ADF-FE13-8D46-A006-039EE3A83E4D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sz="1000" b="0" i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88566DB4-E624-DE46-80EF-585A7824B14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3"/>
            <a:ext cx="11054039" cy="933571"/>
          </a:xfrm>
        </p:spPr>
        <p:txBody>
          <a:bodyPr>
            <a:normAutofit/>
          </a:bodyPr>
          <a:lstStyle>
            <a:lvl1pPr marL="0" indent="0">
              <a:buNone/>
              <a:defRPr sz="4267" b="0" i="0">
                <a:solidFill>
                  <a:srgbClr val="7F7F7F"/>
                </a:solidFill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  <a:lvl2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2pPr>
            <a:lvl3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3pPr>
            <a:lvl4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4pPr>
            <a:lvl5pPr>
              <a:defRPr b="0" i="0">
                <a:latin typeface="Tisa Offc Serif Pro Thin" panose="020F0302020204030204" pitchFamily="34" charset="0"/>
                <a:cs typeface="Tisa Offc Serif Pro Thin" panose="020F0302020204030204" pitchFamily="34" charset="0"/>
              </a:defRPr>
            </a:lvl5pPr>
          </a:lstStyle>
          <a:p>
            <a:pPr lvl="0"/>
            <a:r>
              <a:rPr lang="en-US" dirty="0"/>
              <a:t>Title + body Copy</a:t>
            </a:r>
          </a:p>
        </p:txBody>
      </p:sp>
      <p:sp>
        <p:nvSpPr>
          <p:cNvPr id="26" name="Rectangle 34">
            <a:extLst>
              <a:ext uri="{FF2B5EF4-FFF2-40B4-BE49-F238E27FC236}">
                <a16:creationId xmlns:a16="http://schemas.microsoft.com/office/drawing/2014/main" id="{E6C9E195-5877-4C48-9D94-39CF67C457CE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7" name="Text Placeholder 9">
            <a:extLst>
              <a:ext uri="{FF2B5EF4-FFF2-40B4-BE49-F238E27FC236}">
                <a16:creationId xmlns:a16="http://schemas.microsoft.com/office/drawing/2014/main" id="{C11969B2-3937-2343-A4DB-651D6F9D9373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8" name="Text Placeholder 8">
            <a:extLst>
              <a:ext uri="{FF2B5EF4-FFF2-40B4-BE49-F238E27FC236}">
                <a16:creationId xmlns:a16="http://schemas.microsoft.com/office/drawing/2014/main" id="{BD29987D-A9A4-4545-BD17-C7F79002D1D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4998" y="1891909"/>
            <a:ext cx="11054039" cy="3017555"/>
          </a:xfrm>
          <a:prstGeom prst="rect">
            <a:avLst/>
          </a:prstGeom>
        </p:spPr>
        <p:txBody>
          <a:bodyPr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  <a:defRPr sz="1867" b="0" i="0" baseline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914377" indent="-22859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  <a:defRPr sz="1867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490435" indent="-17373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67" baseline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lvl="0"/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lvl="1"/>
            <a:r>
              <a:rPr lang="en-US" dirty="0"/>
              <a:t>Body copy or paragraph</a:t>
            </a:r>
          </a:p>
          <a:p>
            <a:pPr lvl="2"/>
            <a:r>
              <a:rPr lang="en-US" dirty="0"/>
              <a:t>Notations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B83AF3B-7EDF-B547-AADE-3D4A437FA61F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351606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 Column Body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32">
            <a:extLst>
              <a:ext uri="{FF2B5EF4-FFF2-40B4-BE49-F238E27FC236}">
                <a16:creationId xmlns:a16="http://schemas.microsoft.com/office/drawing/2014/main" id="{67645CA0-A960-A84A-9A5B-B43E6064BD28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5" name="Slide Number">
            <a:extLst>
              <a:ext uri="{FF2B5EF4-FFF2-40B4-BE49-F238E27FC236}">
                <a16:creationId xmlns:a16="http://schemas.microsoft.com/office/drawing/2014/main" id="{613367CA-A42D-F44E-933A-C10F92C106AB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Rectangle 34">
            <a:extLst>
              <a:ext uri="{FF2B5EF4-FFF2-40B4-BE49-F238E27FC236}">
                <a16:creationId xmlns:a16="http://schemas.microsoft.com/office/drawing/2014/main" id="{A63BD7F0-2A47-8C4C-84EA-0736786C356F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85941B4D-97CC-AC45-8FE0-D4CAB8DA7D26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390B9661-21BC-4C47-B55E-5C21C6CE33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3"/>
            <a:ext cx="11054039" cy="93357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+ 2 column body copy</a:t>
            </a:r>
          </a:p>
        </p:txBody>
      </p:sp>
      <p:sp>
        <p:nvSpPr>
          <p:cNvPr id="20" name="Text Placeholder 8">
            <a:extLst>
              <a:ext uri="{FF2B5EF4-FFF2-40B4-BE49-F238E27FC236}">
                <a16:creationId xmlns:a16="http://schemas.microsoft.com/office/drawing/2014/main" id="{0E58DAB3-B716-0D4E-9FC5-709BD03BCBB1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4998" y="1891909"/>
            <a:ext cx="11054039" cy="3017555"/>
          </a:xfrm>
          <a:prstGeom prst="rect">
            <a:avLst/>
          </a:prstGeom>
        </p:spPr>
        <p:txBody>
          <a:bodyPr numCol="2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  <a:defRPr sz="1867" b="0" i="0" baseline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914377" indent="-22859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  <a:defRPr sz="1867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490435" indent="-17373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467" baseline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lvl="0"/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lvl="1"/>
            <a:r>
              <a:rPr lang="en-US" dirty="0"/>
              <a:t>Body copy or paragraph</a:t>
            </a:r>
          </a:p>
          <a:p>
            <a:pPr lvl="2"/>
            <a:r>
              <a:rPr lang="en-US" dirty="0"/>
              <a:t>Notations</a:t>
            </a:r>
          </a:p>
          <a:p>
            <a:pPr lvl="0"/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lvl="1"/>
            <a:r>
              <a:rPr lang="en-US" dirty="0"/>
              <a:t>Body copy or paragraph</a:t>
            </a:r>
          </a:p>
          <a:p>
            <a:pPr lvl="2"/>
            <a:r>
              <a:rPr lang="en-US" dirty="0"/>
              <a:t>Notations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C59055A-7251-6948-88D8-FB1D112E34F7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6974048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ody copy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traight Connector 32">
            <a:extLst>
              <a:ext uri="{FF2B5EF4-FFF2-40B4-BE49-F238E27FC236}">
                <a16:creationId xmlns:a16="http://schemas.microsoft.com/office/drawing/2014/main" id="{C11821AC-A218-0F42-9F46-1D265B3A3B7B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7912CDEC-7491-994B-A5D9-51408556A22D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Rectangle 34">
            <a:extLst>
              <a:ext uri="{FF2B5EF4-FFF2-40B4-BE49-F238E27FC236}">
                <a16:creationId xmlns:a16="http://schemas.microsoft.com/office/drawing/2014/main" id="{4BE1606F-0780-364F-98AE-70287233CE47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6B839CC4-DBE0-154C-8287-58BBB94DBCB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219C2989-1AF1-F24C-995A-CF67A48AEA3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4"/>
            <a:ext cx="11054039" cy="933569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body copy and image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1AE68DC5-C5A1-244F-B9E7-B6FB4D5D00C4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6247580" y="1841207"/>
            <a:ext cx="5341457" cy="3710505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— image or other accompanying visual here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790C6BCF-B236-E84B-8903-58F1E8914D2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47578" y="5667341"/>
            <a:ext cx="5341457" cy="5193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333" b="0" i="0" baseline="0">
                <a:solidFill>
                  <a:srgbClr val="7F7F7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7B2303B0-0AC3-6640-8BE1-D50E5FBF144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4997" y="1841210"/>
            <a:ext cx="5409424" cy="3710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>
              <a:buFont typeface="Wingdings" pitchFamily="2" charset="2"/>
              <a:buChar char="§"/>
              <a:defRPr lang="en-US" sz="1867" baseline="0" dirty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066773" indent="-380990">
              <a:buFont typeface="Wingdings" pitchFamily="2" charset="2"/>
              <a:buChar char="§"/>
              <a:defRPr lang="en-US" sz="1867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545297" indent="-228594">
              <a:buFont typeface="Wingdings" pitchFamily="2" charset="2"/>
              <a:buChar char="§"/>
              <a:defRPr lang="en-US" sz="1467" baseline="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marL="228594" marR="0" lvl="0" indent="-228594" defTabSz="914377" fontAlgn="auto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</a:pPr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marL="914377" lvl="1" indent="-22859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</a:pPr>
            <a:r>
              <a:rPr lang="en-US" dirty="0"/>
              <a:t>Body copy or paragraph</a:t>
            </a:r>
          </a:p>
          <a:p>
            <a:pPr marL="1490435" lvl="2" indent="-17373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Notations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C8CC1EE-5BC8-B949-8151-4BFF4858E458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2785281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Larg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traight Connector 32">
            <a:extLst>
              <a:ext uri="{FF2B5EF4-FFF2-40B4-BE49-F238E27FC236}">
                <a16:creationId xmlns:a16="http://schemas.microsoft.com/office/drawing/2014/main" id="{926B5E37-A5E7-B846-8B30-57BB8F2DDA3C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7" name="Slide Number">
            <a:extLst>
              <a:ext uri="{FF2B5EF4-FFF2-40B4-BE49-F238E27FC236}">
                <a16:creationId xmlns:a16="http://schemas.microsoft.com/office/drawing/2014/main" id="{C2238DA2-477E-634D-936A-B743B795DD23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Rectangle 34">
            <a:extLst>
              <a:ext uri="{FF2B5EF4-FFF2-40B4-BE49-F238E27FC236}">
                <a16:creationId xmlns:a16="http://schemas.microsoft.com/office/drawing/2014/main" id="{30D3360E-196A-424A-BDD9-DA14B1489D7A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5F1EADE9-E2B5-4243-B4AB-4492803B61E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2" name="Text Placeholder 2">
            <a:extLst>
              <a:ext uri="{FF2B5EF4-FFF2-40B4-BE49-F238E27FC236}">
                <a16:creationId xmlns:a16="http://schemas.microsoft.com/office/drawing/2014/main" id="{01990EEC-8F8C-A045-8A9E-DEBF656CACE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4"/>
            <a:ext cx="11054039" cy="933569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body copy and image</a:t>
            </a:r>
          </a:p>
        </p:txBody>
      </p:sp>
      <p:sp>
        <p:nvSpPr>
          <p:cNvPr id="23" name="Content Placeholder 2">
            <a:extLst>
              <a:ext uri="{FF2B5EF4-FFF2-40B4-BE49-F238E27FC236}">
                <a16:creationId xmlns:a16="http://schemas.microsoft.com/office/drawing/2014/main" id="{F2B1F758-B068-1342-A4D8-D9F653FEFE9D}"/>
              </a:ext>
            </a:extLst>
          </p:cNvPr>
          <p:cNvSpPr>
            <a:spLocks noGrp="1"/>
          </p:cNvSpPr>
          <p:nvPr>
            <p:ph sz="half" idx="13" hasCustomPrompt="1"/>
          </p:nvPr>
        </p:nvSpPr>
        <p:spPr>
          <a:xfrm>
            <a:off x="528238" y="1841207"/>
            <a:ext cx="5341457" cy="3710505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="0" i="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— image or other accompanying visual here</a:t>
            </a:r>
          </a:p>
        </p:txBody>
      </p:sp>
      <p:sp>
        <p:nvSpPr>
          <p:cNvPr id="24" name="Text Placeholder 9">
            <a:extLst>
              <a:ext uri="{FF2B5EF4-FFF2-40B4-BE49-F238E27FC236}">
                <a16:creationId xmlns:a16="http://schemas.microsoft.com/office/drawing/2014/main" id="{C6EDE55C-755E-D64A-B788-5FD2843B5DE3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28237" y="5674513"/>
            <a:ext cx="5341457" cy="51933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333" b="0" i="0" baseline="0">
                <a:solidFill>
                  <a:srgbClr val="7F7F7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25" name="Text Placeholder 8">
            <a:extLst>
              <a:ext uri="{FF2B5EF4-FFF2-40B4-BE49-F238E27FC236}">
                <a16:creationId xmlns:a16="http://schemas.microsoft.com/office/drawing/2014/main" id="{E969056B-9B33-6A47-8FC8-8740FEE114C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172852" y="1841210"/>
            <a:ext cx="5416185" cy="37104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>
              <a:buFont typeface="Wingdings" pitchFamily="2" charset="2"/>
              <a:buChar char="§"/>
              <a:defRPr lang="en-US" sz="1867" baseline="0" dirty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066773" indent="-380990">
              <a:buFont typeface="Wingdings" pitchFamily="2" charset="2"/>
              <a:buChar char="§"/>
              <a:defRPr lang="en-US" sz="1867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545297" indent="-228594">
              <a:buFont typeface="Wingdings" pitchFamily="2" charset="2"/>
              <a:buChar char="§"/>
              <a:defRPr lang="en-US" sz="1467" baseline="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marL="228594" marR="0" lvl="0" indent="-228594" defTabSz="914377" fontAlgn="auto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</a:pPr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marL="914377" lvl="1" indent="-22859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</a:pPr>
            <a:r>
              <a:rPr lang="en-US" dirty="0"/>
              <a:t>Body copy or paragraph</a:t>
            </a:r>
          </a:p>
          <a:p>
            <a:pPr marL="1490435" lvl="2" indent="-17373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Notations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643F056-98B1-8844-932F-464D3EF95EF9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06329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traight Connector 32">
            <a:extLst>
              <a:ext uri="{FF2B5EF4-FFF2-40B4-BE49-F238E27FC236}">
                <a16:creationId xmlns:a16="http://schemas.microsoft.com/office/drawing/2014/main" id="{1775C6D7-0663-A74A-ABF0-2560DEAE0971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8" name="Slide Number">
            <a:extLst>
              <a:ext uri="{FF2B5EF4-FFF2-40B4-BE49-F238E27FC236}">
                <a16:creationId xmlns:a16="http://schemas.microsoft.com/office/drawing/2014/main" id="{9096C443-5F5D-EB48-8CB9-B2B3F4CC83D9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Rectangle 34">
            <a:extLst>
              <a:ext uri="{FF2B5EF4-FFF2-40B4-BE49-F238E27FC236}">
                <a16:creationId xmlns:a16="http://schemas.microsoft.com/office/drawing/2014/main" id="{5BA6D94C-E78A-7143-AB09-89F04272E0E7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60151F0C-4513-7442-90A7-505CFEC4F6FD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2993CF5F-FF81-574E-9F71-8E2AEFF6507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3"/>
            <a:ext cx="11054039" cy="93357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large image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D8386DE5-5433-C442-B8BD-AAABD2BCB245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534989" y="1841209"/>
            <a:ext cx="11054039" cy="3710504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image</a:t>
            </a:r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ED91B104-FEE5-2C4C-A76D-08667283624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4989" y="5668640"/>
            <a:ext cx="5257799" cy="44588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F7F7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4B8756C-603F-7E47-85A3-9F6B0E0E387D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7985385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traight Connector 32">
            <a:extLst>
              <a:ext uri="{FF2B5EF4-FFF2-40B4-BE49-F238E27FC236}">
                <a16:creationId xmlns:a16="http://schemas.microsoft.com/office/drawing/2014/main" id="{1AD3F0F2-9881-5C4A-A470-1A58E2A29B99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9" name="Slide Number">
            <a:extLst>
              <a:ext uri="{FF2B5EF4-FFF2-40B4-BE49-F238E27FC236}">
                <a16:creationId xmlns:a16="http://schemas.microsoft.com/office/drawing/2014/main" id="{8F65CDDB-D3C5-E54F-A800-8023C2B8A9C0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1" name="Rectangle 34">
            <a:extLst>
              <a:ext uri="{FF2B5EF4-FFF2-40B4-BE49-F238E27FC236}">
                <a16:creationId xmlns:a16="http://schemas.microsoft.com/office/drawing/2014/main" id="{13C5B05A-7363-A341-918A-6E2D8E8B495D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5" name="Text Placeholder 9">
            <a:extLst>
              <a:ext uri="{FF2B5EF4-FFF2-40B4-BE49-F238E27FC236}">
                <a16:creationId xmlns:a16="http://schemas.microsoft.com/office/drawing/2014/main" id="{D602C8FB-48A8-3842-A336-78A2FB9E8D8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6" name="Text Placeholder 2">
            <a:extLst>
              <a:ext uri="{FF2B5EF4-FFF2-40B4-BE49-F238E27FC236}">
                <a16:creationId xmlns:a16="http://schemas.microsoft.com/office/drawing/2014/main" id="{830FE666-3BC6-7D4A-A60D-066F860DBD9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4"/>
            <a:ext cx="11054039" cy="933569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+ 2 images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E47B9B8B-038E-3148-B5EC-57A25AF5D82E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6250985" y="1841208"/>
            <a:ext cx="5338051" cy="3641355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FPO image</a:t>
            </a:r>
            <a:endParaRPr lang="en-US" dirty="0"/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E1BE6F07-8A6E-3B46-AD54-AA30D9033E3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250985" y="5592759"/>
            <a:ext cx="5338051" cy="6154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6869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64D61DF2-FA48-5F47-AB4C-62FE57A87EC9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534988" y="1841208"/>
            <a:ext cx="5406029" cy="3641355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FPO image</a:t>
            </a:r>
            <a:endParaRPr lang="en-US" dirty="0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4DF9558B-768C-1F49-879F-93D8D316CEC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34988" y="5592759"/>
            <a:ext cx="5406029" cy="615428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6869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108D5FC-0B1A-5A48-8EC0-A96F328D4C43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27003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body Copy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traight Connector 32">
            <a:extLst>
              <a:ext uri="{FF2B5EF4-FFF2-40B4-BE49-F238E27FC236}">
                <a16:creationId xmlns:a16="http://schemas.microsoft.com/office/drawing/2014/main" id="{54AA967B-2BDB-A44A-833A-5A072B0A524C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21" name="Slide Number">
            <a:extLst>
              <a:ext uri="{FF2B5EF4-FFF2-40B4-BE49-F238E27FC236}">
                <a16:creationId xmlns:a16="http://schemas.microsoft.com/office/drawing/2014/main" id="{23DAD3AF-57EC-F345-A45E-D8F1B34C5CA9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2" name="Rectangle 34">
            <a:extLst>
              <a:ext uri="{FF2B5EF4-FFF2-40B4-BE49-F238E27FC236}">
                <a16:creationId xmlns:a16="http://schemas.microsoft.com/office/drawing/2014/main" id="{E8126E39-6600-814D-9252-D8D7A64B078F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1FEBB615-2090-934C-B831-64ABC5D74CB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65424E26-5527-8A44-9FAB-31435A5E9E8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3"/>
            <a:ext cx="11054039" cy="93357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+ 3 images</a:t>
            </a:r>
          </a:p>
        </p:txBody>
      </p:sp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BBC3EF77-A5CD-C145-9C2B-38F2471F7791}"/>
              </a:ext>
            </a:extLst>
          </p:cNvPr>
          <p:cNvSpPr>
            <a:spLocks noGrp="1"/>
          </p:cNvSpPr>
          <p:nvPr>
            <p:ph sz="half" idx="17" hasCustomPrompt="1"/>
          </p:nvPr>
        </p:nvSpPr>
        <p:spPr>
          <a:xfrm>
            <a:off x="7900148" y="1841208"/>
            <a:ext cx="3148853" cy="3383936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FPO image</a:t>
            </a:r>
            <a:endParaRPr lang="en-US" dirty="0"/>
          </a:p>
        </p:txBody>
      </p:sp>
      <p:sp>
        <p:nvSpPr>
          <p:cNvPr id="26" name="Text Placeholder 9">
            <a:extLst>
              <a:ext uri="{FF2B5EF4-FFF2-40B4-BE49-F238E27FC236}">
                <a16:creationId xmlns:a16="http://schemas.microsoft.com/office/drawing/2014/main" id="{0BCADCB6-F573-ED48-9DD5-5F7D5072944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900148" y="5338959"/>
            <a:ext cx="3148853" cy="78483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6869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C4DF0EE3-C61C-B94B-BB7E-A6AC459973D3}"/>
              </a:ext>
            </a:extLst>
          </p:cNvPr>
          <p:cNvSpPr>
            <a:spLocks noGrp="1"/>
          </p:cNvSpPr>
          <p:nvPr>
            <p:ph sz="half" idx="19" hasCustomPrompt="1"/>
          </p:nvPr>
        </p:nvSpPr>
        <p:spPr>
          <a:xfrm>
            <a:off x="4521574" y="1841208"/>
            <a:ext cx="3148853" cy="3383936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FPO image</a:t>
            </a:r>
            <a:endParaRPr lang="en-US" dirty="0"/>
          </a:p>
        </p:txBody>
      </p:sp>
      <p:sp>
        <p:nvSpPr>
          <p:cNvPr id="28" name="Text Placeholder 9">
            <a:extLst>
              <a:ext uri="{FF2B5EF4-FFF2-40B4-BE49-F238E27FC236}">
                <a16:creationId xmlns:a16="http://schemas.microsoft.com/office/drawing/2014/main" id="{FF2450C6-295D-124B-A189-0D0FC680C5E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521574" y="5338959"/>
            <a:ext cx="3148853" cy="78483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6869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29" name="Content Placeholder 2">
            <a:extLst>
              <a:ext uri="{FF2B5EF4-FFF2-40B4-BE49-F238E27FC236}">
                <a16:creationId xmlns:a16="http://schemas.microsoft.com/office/drawing/2014/main" id="{63DD9454-ED40-3743-96C3-3577CADD0AD0}"/>
              </a:ext>
            </a:extLst>
          </p:cNvPr>
          <p:cNvSpPr>
            <a:spLocks noGrp="1"/>
          </p:cNvSpPr>
          <p:nvPr>
            <p:ph sz="half" idx="21" hasCustomPrompt="1"/>
          </p:nvPr>
        </p:nvSpPr>
        <p:spPr>
          <a:xfrm>
            <a:off x="1143000" y="1841208"/>
            <a:ext cx="3148853" cy="3383936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228594" marR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/>
              <a:t>FPO image</a:t>
            </a:r>
            <a:endParaRPr lang="en-US" dirty="0"/>
          </a:p>
        </p:txBody>
      </p:sp>
      <p:sp>
        <p:nvSpPr>
          <p:cNvPr id="30" name="Text Placeholder 9">
            <a:extLst>
              <a:ext uri="{FF2B5EF4-FFF2-40B4-BE49-F238E27FC236}">
                <a16:creationId xmlns:a16="http://schemas.microsoft.com/office/drawing/2014/main" id="{1BA83E82-3385-7B4B-A5EA-C6857056AB3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143000" y="5338959"/>
            <a:ext cx="3148853" cy="784837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1333" b="0" i="0" baseline="0">
                <a:solidFill>
                  <a:srgbClr val="768692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Optional Image Caption: Picture A shows a diagram of the system.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246D208-C679-8146-A4FB-D0DDF1B1478F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6074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+ body Copy and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traight Connector 32">
            <a:extLst>
              <a:ext uri="{FF2B5EF4-FFF2-40B4-BE49-F238E27FC236}">
                <a16:creationId xmlns:a16="http://schemas.microsoft.com/office/drawing/2014/main" id="{DD8BB4E3-6B25-0043-BADD-7377E072FCF8}"/>
              </a:ext>
            </a:extLst>
          </p:cNvPr>
          <p:cNvSpPr/>
          <p:nvPr userDrawn="1"/>
        </p:nvSpPr>
        <p:spPr>
          <a:xfrm>
            <a:off x="-2" y="6328334"/>
            <a:ext cx="12192004" cy="1"/>
          </a:xfrm>
          <a:prstGeom prst="line">
            <a:avLst/>
          </a:prstGeom>
          <a:ln w="6350">
            <a:solidFill>
              <a:srgbClr val="8C837B">
                <a:alpha val="47000"/>
              </a:srgbClr>
            </a:solidFill>
            <a:miter/>
          </a:ln>
        </p:spPr>
        <p:txBody>
          <a:bodyPr lIns="45719" rIns="45719"/>
          <a:lstStyle/>
          <a:p>
            <a:endParaRPr sz="1351" dirty="0"/>
          </a:p>
        </p:txBody>
      </p:sp>
      <p:sp>
        <p:nvSpPr>
          <p:cNvPr id="14" name="Slide Number">
            <a:extLst>
              <a:ext uri="{FF2B5EF4-FFF2-40B4-BE49-F238E27FC236}">
                <a16:creationId xmlns:a16="http://schemas.microsoft.com/office/drawing/2014/main" id="{A7D41128-24D8-AB41-BF20-332B02CC87F8}"/>
              </a:ext>
            </a:extLst>
          </p:cNvPr>
          <p:cNvSpPr txBox="1">
            <a:spLocks noGrp="1"/>
          </p:cNvSpPr>
          <p:nvPr>
            <p:ph type="sldNum" sz="quarter" idx="4"/>
          </p:nvPr>
        </p:nvSpPr>
        <p:spPr>
          <a:xfrm>
            <a:off x="11460095" y="6472652"/>
            <a:ext cx="517076" cy="231141"/>
          </a:xfrm>
          <a:prstGeom prst="rect">
            <a:avLst/>
          </a:prstGeom>
        </p:spPr>
        <p:txBody>
          <a:bodyPr/>
          <a:lstStyle>
            <a:lvl1pPr>
              <a:defRPr lang="en-US" sz="1000" b="0" i="0" smtClean="0">
                <a:solidFill>
                  <a:srgbClr val="7F7F7F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fld id="{86CB4B4D-7CA3-9044-876B-883B54F8677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5" name="Rectangle 34">
            <a:extLst>
              <a:ext uri="{FF2B5EF4-FFF2-40B4-BE49-F238E27FC236}">
                <a16:creationId xmlns:a16="http://schemas.microsoft.com/office/drawing/2014/main" id="{DAE5761E-1179-F84B-BDDE-FEB3D24CF0CD}"/>
              </a:ext>
            </a:extLst>
          </p:cNvPr>
          <p:cNvSpPr txBox="1"/>
          <p:nvPr userDrawn="1"/>
        </p:nvSpPr>
        <p:spPr>
          <a:xfrm>
            <a:off x="572637" y="6459606"/>
            <a:ext cx="813682" cy="2462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sz="1000">
                <a:solidFill>
                  <a:srgbClr val="8C837B"/>
                </a:solidFill>
                <a:latin typeface="Whitney-Light"/>
                <a:ea typeface="Whitney-Light"/>
                <a:cs typeface="Whitney-Light"/>
                <a:sym typeface="Whitney-Light"/>
              </a:defRPr>
            </a:lvl1pPr>
          </a:lstStyle>
          <a:p>
            <a:r>
              <a:rPr sz="100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CITY OF HOPE</a:t>
            </a:r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D61B961A-41CB-1743-8AFA-4B4E0D7D10E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666808" y="6478010"/>
            <a:ext cx="9637296" cy="266700"/>
          </a:xfrm>
        </p:spPr>
        <p:txBody>
          <a:bodyPr>
            <a:noAutofit/>
          </a:bodyPr>
          <a:lstStyle>
            <a:lvl1pPr marL="0" indent="0">
              <a:buNone/>
              <a:defRPr sz="1000" b="1" i="0"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lvl="0"/>
            <a:r>
              <a:rPr lang="en-US" dirty="0"/>
              <a:t>PRESENTATION TILE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48497B5A-5EC6-BB47-B065-FAC88F6486C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34998" y="642633"/>
            <a:ext cx="11054039" cy="933571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sz="4267" dirty="0">
                <a:latin typeface="Tisa Offc Serif Pro Thin" panose="02010404030101010102" pitchFamily="2" charset="0"/>
                <a:cs typeface="Tisa Offc Serif Pro Thin" panose="02010404030101010102" pitchFamily="2" charset="0"/>
              </a:defRPr>
            </a:lvl1pPr>
          </a:lstStyle>
          <a:p>
            <a:pPr marL="228594" lvl="0" indent="-228594"/>
            <a:r>
              <a:rPr lang="en-US" dirty="0"/>
              <a:t>Title + body copy and 3 images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C6E20F12-A4EB-9E4A-85AE-8C9C760ABA85}"/>
              </a:ext>
            </a:extLst>
          </p:cNvPr>
          <p:cNvSpPr>
            <a:spLocks noGrp="1"/>
          </p:cNvSpPr>
          <p:nvPr>
            <p:ph sz="half" idx="1" hasCustomPrompt="1"/>
          </p:nvPr>
        </p:nvSpPr>
        <p:spPr>
          <a:xfrm>
            <a:off x="7264307" y="1841207"/>
            <a:ext cx="2153771" cy="1798731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image</a:t>
            </a: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ED48ED88-43E0-5E4C-9833-F6A6C01CCA66}"/>
              </a:ext>
            </a:extLst>
          </p:cNvPr>
          <p:cNvSpPr>
            <a:spLocks noGrp="1"/>
          </p:cNvSpPr>
          <p:nvPr>
            <p:ph sz="half" idx="15" hasCustomPrompt="1"/>
          </p:nvPr>
        </p:nvSpPr>
        <p:spPr>
          <a:xfrm>
            <a:off x="9503241" y="1841207"/>
            <a:ext cx="2153771" cy="1798731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image</a:t>
            </a:r>
          </a:p>
        </p:txBody>
      </p:sp>
      <p:sp>
        <p:nvSpPr>
          <p:cNvPr id="31" name="Content Placeholder 2">
            <a:extLst>
              <a:ext uri="{FF2B5EF4-FFF2-40B4-BE49-F238E27FC236}">
                <a16:creationId xmlns:a16="http://schemas.microsoft.com/office/drawing/2014/main" id="{D2584257-065D-1843-AF6D-403B6EBAB9EA}"/>
              </a:ext>
            </a:extLst>
          </p:cNvPr>
          <p:cNvSpPr>
            <a:spLocks noGrp="1"/>
          </p:cNvSpPr>
          <p:nvPr>
            <p:ph sz="half" idx="16" hasCustomPrompt="1"/>
          </p:nvPr>
        </p:nvSpPr>
        <p:spPr>
          <a:xfrm>
            <a:off x="7264305" y="3766938"/>
            <a:ext cx="4392707" cy="2361423"/>
          </a:xfrm>
          <a:prstGeom prst="rect">
            <a:avLst/>
          </a:prstGeom>
          <a:solidFill>
            <a:srgbClr val="D9D9D6"/>
          </a:solidFill>
        </p:spPr>
        <p:txBody>
          <a:bodyPr anchor="t" anchorCtr="1">
            <a:normAutofit/>
          </a:bodyPr>
          <a:lstStyle>
            <a:lvl1pPr marL="0" marR="0" indent="0" algn="ctr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2400" baseline="0">
                <a:solidFill>
                  <a:srgbClr val="768692"/>
                </a:solidFill>
                <a:latin typeface="+mn-lt"/>
                <a:ea typeface="Whitney Book" charset="0"/>
                <a:cs typeface="Whitney Book" charset="0"/>
              </a:defRPr>
            </a:lvl1pPr>
            <a:lvl2pPr marL="685783" indent="0">
              <a:buNone/>
              <a:defRPr/>
            </a:lvl2pPr>
          </a:lstStyle>
          <a:p>
            <a:pPr marL="228594" marR="0" lvl="0" indent="-228594" algn="l" defTabSz="914377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dirty="0"/>
              <a:t>FPO image</a:t>
            </a:r>
          </a:p>
        </p:txBody>
      </p:sp>
      <p:sp>
        <p:nvSpPr>
          <p:cNvPr id="32" name="Text Placeholder 8">
            <a:extLst>
              <a:ext uri="{FF2B5EF4-FFF2-40B4-BE49-F238E27FC236}">
                <a16:creationId xmlns:a16="http://schemas.microsoft.com/office/drawing/2014/main" id="{0416D66F-E822-5D4B-BE4E-01C4B71B129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34987" y="1841208"/>
            <a:ext cx="6511575" cy="4287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589" indent="-228589">
              <a:buFont typeface="Wingdings" pitchFamily="2" charset="2"/>
              <a:buChar char="§"/>
              <a:defRPr lang="en-US" sz="1867" baseline="0" dirty="0">
                <a:solidFill>
                  <a:srgbClr val="595959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defRPr>
            </a:lvl1pPr>
            <a:lvl2pPr marL="1066773" indent="-380990">
              <a:buFont typeface="Wingdings" pitchFamily="2" charset="2"/>
              <a:buChar char="§"/>
              <a:defRPr lang="en-US" sz="1867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2pPr>
            <a:lvl3pPr marL="1545297" indent="-228594">
              <a:buFont typeface="Wingdings" pitchFamily="2" charset="2"/>
              <a:buChar char="§"/>
              <a:defRPr lang="en-US" sz="1467" baseline="0" dirty="0">
                <a:solidFill>
                  <a:srgbClr val="595959"/>
                </a:solidFill>
                <a:latin typeface="Calibri" panose="020F0502020204030204" pitchFamily="34" charset="0"/>
                <a:cs typeface="Calibri" panose="020F0502020204030204" pitchFamily="34" charset="0"/>
              </a:defRPr>
            </a:lvl3pPr>
          </a:lstStyle>
          <a:p>
            <a:pPr marL="228594" marR="0" lvl="0" indent="-228594" defTabSz="914377" fontAlgn="auto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</a:pPr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marL="914377" lvl="1" indent="-228594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</a:pPr>
            <a:r>
              <a:rPr lang="en-US" dirty="0"/>
              <a:t>Body copy or paragraph</a:t>
            </a:r>
          </a:p>
          <a:p>
            <a:pPr marL="1490435" lvl="2" indent="-173732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dirty="0"/>
              <a:t>Notations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51110DF-F0D0-5A4E-8F48-C1C23BBADE6A}"/>
              </a:ext>
            </a:extLst>
          </p:cNvPr>
          <p:cNvSpPr/>
          <p:nvPr userDrawn="1"/>
        </p:nvSpPr>
        <p:spPr>
          <a:xfrm>
            <a:off x="-1" y="0"/>
            <a:ext cx="12191999" cy="199556"/>
          </a:xfrm>
          <a:prstGeom prst="rect">
            <a:avLst/>
          </a:prstGeom>
          <a:gradFill>
            <a:gsLst>
              <a:gs pos="0">
                <a:srgbClr val="009BDF"/>
              </a:gs>
              <a:gs pos="100000">
                <a:srgbClr val="F6F7C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9798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83060" y="365125"/>
            <a:ext cx="9144000" cy="1023036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lnSpc>
                <a:spcPts val="3600"/>
              </a:lnSpc>
              <a:defRPr sz="2700" b="1" i="0" cap="none" baseline="0">
                <a:solidFill>
                  <a:srgbClr val="0072CE"/>
                </a:solidFill>
                <a:latin typeface="Arial" panose="020B0604020202020204" pitchFamily="34" charset="0"/>
                <a:ea typeface="Arial" charset="0"/>
                <a:cs typeface="Arial" charset="0"/>
              </a:defRPr>
            </a:lvl1pPr>
          </a:lstStyle>
          <a:p>
            <a:r>
              <a:rPr lang="en-US" dirty="0"/>
              <a:t>Optional Slide / Title of Slide Starts in Here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C5B608C-53F9-5046-971C-612F71CD91C2}"/>
              </a:ext>
            </a:extLst>
          </p:cNvPr>
          <p:cNvSpPr/>
          <p:nvPr userDrawn="1"/>
        </p:nvSpPr>
        <p:spPr>
          <a:xfrm flipV="1">
            <a:off x="466245" y="1388643"/>
            <a:ext cx="10058400" cy="0"/>
          </a:xfrm>
          <a:prstGeom prst="rect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E8E044-67DD-2348-90C6-5162D16978C0}"/>
              </a:ext>
            </a:extLst>
          </p:cNvPr>
          <p:cNvSpPr/>
          <p:nvPr userDrawn="1"/>
        </p:nvSpPr>
        <p:spPr>
          <a:xfrm>
            <a:off x="466245" y="1407852"/>
            <a:ext cx="10058400" cy="18288"/>
          </a:xfrm>
          <a:prstGeom prst="rect">
            <a:avLst/>
          </a:prstGeom>
          <a:solidFill>
            <a:srgbClr val="0072CE"/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 Placeholder 8">
            <a:extLst>
              <a:ext uri="{FF2B5EF4-FFF2-40B4-BE49-F238E27FC236}">
                <a16:creationId xmlns:a16="http://schemas.microsoft.com/office/drawing/2014/main" id="{25579B2D-67E4-F745-83CF-55E4FF75D57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66245" y="1809750"/>
            <a:ext cx="10058401" cy="4119563"/>
          </a:xfrm>
          <a:prstGeom prst="rect">
            <a:avLst/>
          </a:prstGeom>
        </p:spPr>
        <p:txBody>
          <a:bodyPr>
            <a:normAutofit/>
          </a:bodyPr>
          <a:lstStyle>
            <a:lvl1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ClrTx/>
              <a:buSzTx/>
              <a:buFont typeface="Wingdings" charset="2"/>
              <a:buChar char="§"/>
              <a:tabLst/>
              <a:defRPr sz="1800" b="0" i="0" baseline="0">
                <a:solidFill>
                  <a:srgbClr val="373A36"/>
                </a:solidFill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defRPr>
            </a:lvl1pPr>
            <a:lvl2pPr marL="914400" indent="-228600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SzPct val="100000"/>
              <a:buFont typeface="Courier New" panose="02070309020205020404" pitchFamily="49" charset="0"/>
              <a:buChar char="o"/>
              <a:defRPr sz="1500">
                <a:solidFill>
                  <a:srgbClr val="373A36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490472" indent="-173736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  <a:defRPr sz="1200" baseline="0">
                <a:solidFill>
                  <a:srgbClr val="373A36"/>
                </a:solidFill>
                <a:latin typeface="Arial" panose="020B0604020202020204" pitchFamily="34" charset="0"/>
              </a:defRPr>
            </a:lvl3pPr>
          </a:lstStyle>
          <a:p>
            <a:pPr lvl="0"/>
            <a:r>
              <a:rPr lang="en-US" dirty="0"/>
              <a:t>Text starts here. Maybe a section title or introduction. Press TAB for the next sublevel, to insert a bigger paragraph or further description of your topic. A second TAB will show another sublevel for smaller notes. To go back a hierarchy level (or decrease an indent), select the paragraph or line of text, and press SHIFT+TAB.</a:t>
            </a:r>
          </a:p>
          <a:p>
            <a:pPr lvl="1"/>
            <a:r>
              <a:rPr lang="en-US" dirty="0"/>
              <a:t>Body copy or paragraph</a:t>
            </a:r>
          </a:p>
          <a:p>
            <a:pPr lvl="2"/>
            <a:r>
              <a:rPr lang="en-US" dirty="0"/>
              <a:t>Notations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77133B-C13B-FD44-A347-BAAA2F88032C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fld id="{CC1E0B74-01B7-8146-9630-9DFAA21E7BC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496973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8D124F-DBC9-9142-A76E-5632560F5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0D5597-9650-674D-995D-D8732D1C9C3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2C4A76-4EB8-6748-B995-A59E358F3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9B43E0-EF78-CD4D-A0F7-CEAB121E12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5E49EB-745B-E84F-9891-EC49FA6C50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51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slideLayout" Target="../slideLayouts/slideLayout123.xml"/><Relationship Id="rId18" Type="http://schemas.openxmlformats.org/officeDocument/2006/relationships/theme" Target="../theme/theme10.x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slideLayout" Target="../slideLayouts/slideLayout122.xml"/><Relationship Id="rId17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12.xml"/><Relationship Id="rId16" Type="http://schemas.openxmlformats.org/officeDocument/2006/relationships/slideLayout" Target="../slideLayouts/slideLayout126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5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slideLayout" Target="../slideLayouts/slideLayout124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13" Type="http://schemas.openxmlformats.org/officeDocument/2006/relationships/slideLayout" Target="../slideLayouts/slideLayout140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slideLayout" Target="../slideLayouts/slideLayout139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5" Type="http://schemas.openxmlformats.org/officeDocument/2006/relationships/theme" Target="../theme/theme11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Relationship Id="rId14" Type="http://schemas.openxmlformats.org/officeDocument/2006/relationships/slideLayout" Target="../slideLayouts/slideLayout14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9.xml"/><Relationship Id="rId13" Type="http://schemas.openxmlformats.org/officeDocument/2006/relationships/slideLayout" Target="../slideLayouts/slideLayout154.xml"/><Relationship Id="rId3" Type="http://schemas.openxmlformats.org/officeDocument/2006/relationships/slideLayout" Target="../slideLayouts/slideLayout144.xml"/><Relationship Id="rId7" Type="http://schemas.openxmlformats.org/officeDocument/2006/relationships/slideLayout" Target="../slideLayouts/slideLayout148.xml"/><Relationship Id="rId12" Type="http://schemas.openxmlformats.org/officeDocument/2006/relationships/slideLayout" Target="../slideLayouts/slideLayout153.xml"/><Relationship Id="rId2" Type="http://schemas.openxmlformats.org/officeDocument/2006/relationships/slideLayout" Target="../slideLayouts/slideLayout143.xml"/><Relationship Id="rId1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7.xml"/><Relationship Id="rId11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46.xml"/><Relationship Id="rId15" Type="http://schemas.openxmlformats.org/officeDocument/2006/relationships/theme" Target="../theme/theme12.xml"/><Relationship Id="rId10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50.xml"/><Relationship Id="rId14" Type="http://schemas.openxmlformats.org/officeDocument/2006/relationships/slideLayout" Target="../slideLayouts/slideLayout155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3.xml"/><Relationship Id="rId13" Type="http://schemas.openxmlformats.org/officeDocument/2006/relationships/slideLayout" Target="../slideLayouts/slideLayout168.xml"/><Relationship Id="rId3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7.xml"/><Relationship Id="rId2" Type="http://schemas.openxmlformats.org/officeDocument/2006/relationships/slideLayout" Target="../slideLayouts/slideLayout157.xml"/><Relationship Id="rId1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61.xml"/><Relationship Id="rId11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60.xml"/><Relationship Id="rId15" Type="http://schemas.openxmlformats.org/officeDocument/2006/relationships/theme" Target="../theme/theme13.xml"/><Relationship Id="rId10" Type="http://schemas.openxmlformats.org/officeDocument/2006/relationships/slideLayout" Target="../slideLayouts/slideLayout165.xml"/><Relationship Id="rId4" Type="http://schemas.openxmlformats.org/officeDocument/2006/relationships/slideLayout" Target="../slideLayouts/slideLayout159.xml"/><Relationship Id="rId9" Type="http://schemas.openxmlformats.org/officeDocument/2006/relationships/slideLayout" Target="../slideLayouts/slideLayout164.xml"/><Relationship Id="rId14" Type="http://schemas.openxmlformats.org/officeDocument/2006/relationships/slideLayout" Target="../slideLayouts/slideLayout169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7.xml"/><Relationship Id="rId13" Type="http://schemas.openxmlformats.org/officeDocument/2006/relationships/theme" Target="../theme/theme14.xml"/><Relationship Id="rId3" Type="http://schemas.openxmlformats.org/officeDocument/2006/relationships/slideLayout" Target="../slideLayouts/slideLayout172.xml"/><Relationship Id="rId7" Type="http://schemas.openxmlformats.org/officeDocument/2006/relationships/slideLayout" Target="../slideLayouts/slideLayout176.xml"/><Relationship Id="rId12" Type="http://schemas.openxmlformats.org/officeDocument/2006/relationships/slideLayout" Target="../slideLayouts/slideLayout181.xml"/><Relationship Id="rId2" Type="http://schemas.openxmlformats.org/officeDocument/2006/relationships/slideLayout" Target="../slideLayouts/slideLayout171.xml"/><Relationship Id="rId1" Type="http://schemas.openxmlformats.org/officeDocument/2006/relationships/slideLayout" Target="../slideLayouts/slideLayout170.xml"/><Relationship Id="rId6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80.xml"/><Relationship Id="rId5" Type="http://schemas.openxmlformats.org/officeDocument/2006/relationships/slideLayout" Target="../slideLayouts/slideLayout174.xml"/><Relationship Id="rId10" Type="http://schemas.openxmlformats.org/officeDocument/2006/relationships/slideLayout" Target="../slideLayouts/slideLayout179.xml"/><Relationship Id="rId4" Type="http://schemas.openxmlformats.org/officeDocument/2006/relationships/slideLayout" Target="../slideLayouts/slideLayout173.xml"/><Relationship Id="rId9" Type="http://schemas.openxmlformats.org/officeDocument/2006/relationships/slideLayout" Target="../slideLayouts/slideLayout178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9.xml"/><Relationship Id="rId13" Type="http://schemas.openxmlformats.org/officeDocument/2006/relationships/slideLayout" Target="../slideLayouts/slideLayout194.xml"/><Relationship Id="rId18" Type="http://schemas.openxmlformats.org/officeDocument/2006/relationships/slideLayout" Target="../slideLayouts/slideLayout199.xml"/><Relationship Id="rId26" Type="http://schemas.openxmlformats.org/officeDocument/2006/relationships/theme" Target="../theme/theme15.xml"/><Relationship Id="rId3" Type="http://schemas.openxmlformats.org/officeDocument/2006/relationships/slideLayout" Target="../slideLayouts/slideLayout184.xml"/><Relationship Id="rId21" Type="http://schemas.openxmlformats.org/officeDocument/2006/relationships/slideLayout" Target="../slideLayouts/slideLayout202.xml"/><Relationship Id="rId7" Type="http://schemas.openxmlformats.org/officeDocument/2006/relationships/slideLayout" Target="../slideLayouts/slideLayout188.xml"/><Relationship Id="rId12" Type="http://schemas.openxmlformats.org/officeDocument/2006/relationships/slideLayout" Target="../slideLayouts/slideLayout193.xml"/><Relationship Id="rId17" Type="http://schemas.openxmlformats.org/officeDocument/2006/relationships/slideLayout" Target="../slideLayouts/slideLayout198.xml"/><Relationship Id="rId25" Type="http://schemas.openxmlformats.org/officeDocument/2006/relationships/slideLayout" Target="../slideLayouts/slideLayout206.xml"/><Relationship Id="rId2" Type="http://schemas.openxmlformats.org/officeDocument/2006/relationships/slideLayout" Target="../slideLayouts/slideLayout183.xml"/><Relationship Id="rId16" Type="http://schemas.openxmlformats.org/officeDocument/2006/relationships/slideLayout" Target="../slideLayouts/slideLayout197.xml"/><Relationship Id="rId20" Type="http://schemas.openxmlformats.org/officeDocument/2006/relationships/slideLayout" Target="../slideLayouts/slideLayout201.xml"/><Relationship Id="rId1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187.xml"/><Relationship Id="rId11" Type="http://schemas.openxmlformats.org/officeDocument/2006/relationships/slideLayout" Target="../slideLayouts/slideLayout192.xml"/><Relationship Id="rId24" Type="http://schemas.openxmlformats.org/officeDocument/2006/relationships/slideLayout" Target="../slideLayouts/slideLayout205.xml"/><Relationship Id="rId5" Type="http://schemas.openxmlformats.org/officeDocument/2006/relationships/slideLayout" Target="../slideLayouts/slideLayout186.xml"/><Relationship Id="rId15" Type="http://schemas.openxmlformats.org/officeDocument/2006/relationships/slideLayout" Target="../slideLayouts/slideLayout196.xml"/><Relationship Id="rId23" Type="http://schemas.openxmlformats.org/officeDocument/2006/relationships/slideLayout" Target="../slideLayouts/slideLayout204.xml"/><Relationship Id="rId10" Type="http://schemas.openxmlformats.org/officeDocument/2006/relationships/slideLayout" Target="../slideLayouts/slideLayout191.xml"/><Relationship Id="rId19" Type="http://schemas.openxmlformats.org/officeDocument/2006/relationships/slideLayout" Target="../slideLayouts/slideLayout200.xml"/><Relationship Id="rId4" Type="http://schemas.openxmlformats.org/officeDocument/2006/relationships/slideLayout" Target="../slideLayouts/slideLayout185.xml"/><Relationship Id="rId9" Type="http://schemas.openxmlformats.org/officeDocument/2006/relationships/slideLayout" Target="../slideLayouts/slideLayout190.xml"/><Relationship Id="rId14" Type="http://schemas.openxmlformats.org/officeDocument/2006/relationships/slideLayout" Target="../slideLayouts/slideLayout195.xml"/><Relationship Id="rId22" Type="http://schemas.openxmlformats.org/officeDocument/2006/relationships/slideLayout" Target="../slideLayouts/slideLayout203.xml"/><Relationship Id="rId27" Type="http://schemas.openxmlformats.org/officeDocument/2006/relationships/image" Target="../media/image19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8.xml"/><Relationship Id="rId21" Type="http://schemas.openxmlformats.org/officeDocument/2006/relationships/slideLayout" Target="../slideLayouts/slideLayout56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slideLayout" Target="../slideLayouts/slideLayout55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image" Target="../media/image5.png"/><Relationship Id="rId5" Type="http://schemas.openxmlformats.org/officeDocument/2006/relationships/slideLayout" Target="../slideLayouts/slideLayout61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8.xml"/><Relationship Id="rId3" Type="http://schemas.openxmlformats.org/officeDocument/2006/relationships/slideLayout" Target="../slideLayouts/slideLayout68.xml"/><Relationship Id="rId7" Type="http://schemas.openxmlformats.org/officeDocument/2006/relationships/slideLayout" Target="../slideLayouts/slideLayout72.xml"/><Relationship Id="rId12" Type="http://schemas.openxmlformats.org/officeDocument/2006/relationships/slideLayout" Target="../slideLayouts/slideLayout77.xml"/><Relationship Id="rId2" Type="http://schemas.openxmlformats.org/officeDocument/2006/relationships/slideLayout" Target="../slideLayouts/slideLayout67.xml"/><Relationship Id="rId1" Type="http://schemas.openxmlformats.org/officeDocument/2006/relationships/slideLayout" Target="../slideLayouts/slideLayout66.xml"/><Relationship Id="rId6" Type="http://schemas.openxmlformats.org/officeDocument/2006/relationships/slideLayout" Target="../slideLayouts/slideLayout71.xml"/><Relationship Id="rId11" Type="http://schemas.openxmlformats.org/officeDocument/2006/relationships/slideLayout" Target="../slideLayouts/slideLayout76.xml"/><Relationship Id="rId5" Type="http://schemas.openxmlformats.org/officeDocument/2006/relationships/slideLayout" Target="../slideLayouts/slideLayout70.xml"/><Relationship Id="rId10" Type="http://schemas.openxmlformats.org/officeDocument/2006/relationships/slideLayout" Target="../slideLayouts/slideLayout75.xml"/><Relationship Id="rId4" Type="http://schemas.openxmlformats.org/officeDocument/2006/relationships/slideLayout" Target="../slideLayouts/slideLayout69.xml"/><Relationship Id="rId9" Type="http://schemas.openxmlformats.org/officeDocument/2006/relationships/slideLayout" Target="../slideLayouts/slideLayout7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6.xml"/><Relationship Id="rId3" Type="http://schemas.openxmlformats.org/officeDocument/2006/relationships/slideLayout" Target="../slideLayouts/slideLayout81.xml"/><Relationship Id="rId7" Type="http://schemas.openxmlformats.org/officeDocument/2006/relationships/slideLayout" Target="../slideLayouts/slideLayout85.xml"/><Relationship Id="rId12" Type="http://schemas.openxmlformats.org/officeDocument/2006/relationships/hyperlink" Target="mailto:%22Bardia,%20Aditya,M.D.%22%20%3cBardia.Aditya@mgh.harvard.edu%3e" TargetMode="External"/><Relationship Id="rId2" Type="http://schemas.openxmlformats.org/officeDocument/2006/relationships/slideLayout" Target="../slideLayouts/slideLayout80.xml"/><Relationship Id="rId1" Type="http://schemas.openxmlformats.org/officeDocument/2006/relationships/slideLayout" Target="../slideLayouts/slideLayout79.xml"/><Relationship Id="rId6" Type="http://schemas.openxmlformats.org/officeDocument/2006/relationships/slideLayout" Target="../slideLayouts/slideLayout84.xml"/><Relationship Id="rId11" Type="http://schemas.openxmlformats.org/officeDocument/2006/relationships/theme" Target="../theme/theme7.xml"/><Relationship Id="rId5" Type="http://schemas.openxmlformats.org/officeDocument/2006/relationships/slideLayout" Target="../slideLayouts/slideLayout83.xml"/><Relationship Id="rId10" Type="http://schemas.openxmlformats.org/officeDocument/2006/relationships/slideLayout" Target="../slideLayouts/slideLayout88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slideLayout" Target="../slideLayouts/slideLayout100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8.xml"/><Relationship Id="rId3" Type="http://schemas.openxmlformats.org/officeDocument/2006/relationships/slideLayout" Target="../slideLayouts/slideLayout103.xml"/><Relationship Id="rId7" Type="http://schemas.openxmlformats.org/officeDocument/2006/relationships/slideLayout" Target="../slideLayouts/slideLayout107.xml"/><Relationship Id="rId2" Type="http://schemas.openxmlformats.org/officeDocument/2006/relationships/slideLayout" Target="../slideLayouts/slideLayout102.xml"/><Relationship Id="rId1" Type="http://schemas.openxmlformats.org/officeDocument/2006/relationships/slideLayout" Target="../slideLayouts/slideLayout101.xml"/><Relationship Id="rId6" Type="http://schemas.openxmlformats.org/officeDocument/2006/relationships/slideLayout" Target="../slideLayouts/slideLayout106.xml"/><Relationship Id="rId11" Type="http://schemas.openxmlformats.org/officeDocument/2006/relationships/theme" Target="../theme/theme9.xml"/><Relationship Id="rId5" Type="http://schemas.openxmlformats.org/officeDocument/2006/relationships/slideLayout" Target="../slideLayouts/slideLayout105.xml"/><Relationship Id="rId10" Type="http://schemas.openxmlformats.org/officeDocument/2006/relationships/slideLayout" Target="../slideLayouts/slideLayout110.xml"/><Relationship Id="rId4" Type="http://schemas.openxmlformats.org/officeDocument/2006/relationships/slideLayout" Target="../slideLayouts/slideLayout104.xml"/><Relationship Id="rId9" Type="http://schemas.openxmlformats.org/officeDocument/2006/relationships/slideLayout" Target="../slideLayouts/slideLayout10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FE4388-B35C-0253-D8C6-24D80CA0B4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8C32D-C1EC-9967-ECDC-CC544C1F72B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460499"/>
            <a:ext cx="10515600" cy="49516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31CA23-09F3-9F6A-7D94-69271939A5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2DF99A-8890-224E-922A-4782B824334A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6AC468-21AA-A11D-67F3-9E1D2E4C3D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8B88A7-FD3C-D070-C668-EFA00436F3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13970-20E7-6444-8F1B-CC17757800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261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244900" y="6507480"/>
            <a:ext cx="528000" cy="201339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r">
              <a:defRPr sz="1333" b="0">
                <a:solidFill>
                  <a:schemeClr val="accent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3C4F54F3-C349-4609-AFEE-01462D5C7942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05198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  <p:sldLayoutId id="2147483816" r:id="rId14"/>
    <p:sldLayoutId id="2147483817" r:id="rId15"/>
    <p:sldLayoutId id="2147483818" r:id="rId16"/>
    <p:sldLayoutId id="2147483819" r:id="rId17"/>
  </p:sldLayoutIdLst>
  <p:hf hdr="0" dt="0"/>
  <p:txStyles>
    <p:titleStyle>
      <a:lvl1pPr algn="ctr" defTabSz="609585" rtl="0" eaLnBrk="1" latinLnBrk="0" hangingPunct="1">
        <a:spcBef>
          <a:spcPct val="0"/>
        </a:spcBef>
        <a:buNone/>
        <a:defRPr kumimoji="1"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kumimoji="1"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kumimoji="1"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kumimoji="1"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F26B43"/>
          </p15:clr>
        </p15:guide>
        <p15:guide id="2" pos="192">
          <p15:clr>
            <a:srgbClr val="F26B43"/>
          </p15:clr>
        </p15:guide>
        <p15:guide id="3" pos="5568">
          <p15:clr>
            <a:srgbClr val="F26B43"/>
          </p15:clr>
        </p15:guide>
        <p15:guide id="4" orient="horz" pos="3060">
          <p15:clr>
            <a:srgbClr val="F26B43"/>
          </p15:clr>
        </p15:guide>
        <p15:guide id="5" orient="horz" pos="2916">
          <p15:clr>
            <a:srgbClr val="F26B43"/>
          </p15:clr>
        </p15:guide>
        <p15:guide id="6" orient="horz" pos="756">
          <p15:clr>
            <a:srgbClr val="F26B43"/>
          </p15:clr>
        </p15:guide>
      </p15:sldGuideLst>
    </p:ext>
  </p:extLst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3BD49F-9AAD-9141-998F-F60B39506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0292"/>
            <a:ext cx="10515600" cy="789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312C4-1B90-954B-80BC-48D080F30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07131-DD53-CF43-BE86-98A30C1AB6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589" y="6506811"/>
            <a:ext cx="12036287" cy="251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53028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  <p:sldLayoutId id="2147483832" r:id="rId12"/>
    <p:sldLayoutId id="2147483833" r:id="rId13"/>
    <p:sldLayoutId id="2147483834" r:id="rId14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i="0" kern="1200" baseline="0">
          <a:solidFill>
            <a:srgbClr val="002060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CB8747A-F3F5-6F46-83CA-70B3817A66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9BEFC4-5A27-914F-A0B0-279A055E60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7FA3B1-CA5C-3B4E-9444-70130041AF9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B6994D-C6A1-F343-8148-5B74B182F2E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Data cutoff, 14 April 2020. NE, not estimable.  a P value not displayed since OS in the PD-L1+ population was not formally tested due to the hierarchical study design.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3D430D-ED15-4F46-AE9F-FA8460B8D6F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5984C-0D0D-DC45-AB8C-8BD40CB8C6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456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6" r:id="rId1"/>
    <p:sldLayoutId id="2147483837" r:id="rId2"/>
    <p:sldLayoutId id="2147483838" r:id="rId3"/>
    <p:sldLayoutId id="2147483839" r:id="rId4"/>
    <p:sldLayoutId id="2147483840" r:id="rId5"/>
    <p:sldLayoutId id="2147483841" r:id="rId6"/>
    <p:sldLayoutId id="2147483842" r:id="rId7"/>
    <p:sldLayoutId id="2147483843" r:id="rId8"/>
    <p:sldLayoutId id="2147483844" r:id="rId9"/>
    <p:sldLayoutId id="2147483845" r:id="rId10"/>
    <p:sldLayoutId id="2147483846" r:id="rId11"/>
    <p:sldLayoutId id="2147483847" r:id="rId12"/>
    <p:sldLayoutId id="2147483848" r:id="rId13"/>
    <p:sldLayoutId id="2147483849" r:id="rId14"/>
  </p:sldLayoutIdLst>
  <p:hf sldNum="0"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CA4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1800">
              <a:ea typeface="+mn-ea"/>
              <a:cs typeface="+mn-cs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12192000" cy="1219200"/>
          </a:xfrm>
          <a:prstGeom prst="rect">
            <a:avLst/>
          </a:prstGeom>
          <a:solidFill>
            <a:srgbClr val="007EA3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hangingPunct="0">
              <a:lnSpc>
                <a:spcPct val="93000"/>
              </a:lnSpc>
              <a:buClr>
                <a:srgbClr val="000000"/>
              </a:buClr>
              <a:buSzPct val="100000"/>
              <a:buFont typeface="Times New Roman" pitchFamily="16" charset="0"/>
              <a:buNone/>
              <a:defRPr/>
            </a:pPr>
            <a:endParaRPr lang="en-US" sz="1800">
              <a:ea typeface="+mn-ea"/>
              <a:cs typeface="+mn-cs"/>
            </a:endParaRP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06401" y="1"/>
            <a:ext cx="11273367" cy="12160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5365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1" y="1524000"/>
            <a:ext cx="11273367" cy="4568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vert="horz" wrap="square" lIns="90000" tIns="45000" rIns="90000" bIns="45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2125412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  <p:sldLayoutId id="2147483862" r:id="rId12"/>
    <p:sldLayoutId id="2147483863" r:id="rId13"/>
    <p:sldLayoutId id="2147483864" r:id="rId14"/>
  </p:sldLayoutIdLst>
  <p:txStyles>
    <p:titleStyle>
      <a:lvl1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999999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999999"/>
          </a:solidFill>
          <a:latin typeface="Arial" charset="0"/>
          <a:ea typeface="Microsoft YaHei" charset="0"/>
          <a:cs typeface="Microsoft YaHei" charset="0"/>
        </a:defRPr>
      </a:lvl2pPr>
      <a:lvl3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999999"/>
          </a:solidFill>
          <a:latin typeface="Arial" charset="0"/>
          <a:ea typeface="Microsoft YaHei" charset="0"/>
          <a:cs typeface="Microsoft YaHei" charset="0"/>
        </a:defRPr>
      </a:lvl3pPr>
      <a:lvl4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999999"/>
          </a:solidFill>
          <a:latin typeface="Arial" charset="0"/>
          <a:ea typeface="Microsoft YaHei" charset="0"/>
          <a:cs typeface="Microsoft YaHei" charset="0"/>
        </a:defRPr>
      </a:lvl4pPr>
      <a:lvl5pPr algn="l" defTabSz="457200" rtl="0" eaLnBrk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200">
          <a:solidFill>
            <a:srgbClr val="999999"/>
          </a:solidFill>
          <a:latin typeface="Arial" charset="0"/>
          <a:ea typeface="Microsoft YaHei" charset="0"/>
          <a:cs typeface="Microsoft YaHei" charset="0"/>
        </a:defRPr>
      </a:lvl5pPr>
      <a:lvl6pPr marL="25146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999999"/>
          </a:solidFill>
          <a:latin typeface="Arial" charset="0"/>
          <a:ea typeface="Microsoft YaHei" charset="0"/>
          <a:cs typeface="Microsoft YaHei" charset="0"/>
        </a:defRPr>
      </a:lvl6pPr>
      <a:lvl7pPr marL="29718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999999"/>
          </a:solidFill>
          <a:latin typeface="Arial" charset="0"/>
          <a:ea typeface="Microsoft YaHei" charset="0"/>
          <a:cs typeface="Microsoft YaHei" charset="0"/>
        </a:defRPr>
      </a:lvl7pPr>
      <a:lvl8pPr marL="34290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999999"/>
          </a:solidFill>
          <a:latin typeface="Arial" charset="0"/>
          <a:ea typeface="Microsoft YaHei" charset="0"/>
          <a:cs typeface="Microsoft YaHei" charset="0"/>
        </a:defRPr>
      </a:lvl8pPr>
      <a:lvl9pPr marL="3886200" indent="-228600" algn="l" defTabSz="457200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200">
          <a:solidFill>
            <a:srgbClr val="999999"/>
          </a:solidFill>
          <a:latin typeface="Arial" charset="0"/>
          <a:ea typeface="Microsoft YaHei" charset="0"/>
          <a:cs typeface="Microsoft YaHei" charset="0"/>
        </a:defRPr>
      </a:lvl9pPr>
    </p:titleStyle>
    <p:bodyStyle>
      <a:lvl1pPr marL="342900" indent="-342900" algn="l" defTabSz="457200" rtl="0" eaLnBrk="0" fontAlgn="base" hangingPunct="0">
        <a:lnSpc>
          <a:spcPct val="93000"/>
        </a:lnSpc>
        <a:spcBef>
          <a:spcPct val="0"/>
        </a:spcBef>
        <a:spcAft>
          <a:spcPts val="1288"/>
        </a:spcAft>
        <a:buClr>
          <a:srgbClr val="000000"/>
        </a:buClr>
        <a:buSzPct val="100000"/>
        <a:buFont typeface="Times New Roman" pitchFamily="18" charset="0"/>
        <a:buChar char="•"/>
        <a:defRPr sz="2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lnSpc>
          <a:spcPct val="93000"/>
        </a:lnSpc>
        <a:spcBef>
          <a:spcPct val="0"/>
        </a:spcBef>
        <a:spcAft>
          <a:spcPts val="1038"/>
        </a:spcAft>
        <a:buClr>
          <a:srgbClr val="000000"/>
        </a:buClr>
        <a:buSzPct val="100000"/>
        <a:buFont typeface="Times New Roman" pitchFamily="18" charset="0"/>
        <a:buChar char="–"/>
        <a:defRPr sz="28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lnSpc>
          <a:spcPct val="93000"/>
        </a:lnSpc>
        <a:spcBef>
          <a:spcPct val="0"/>
        </a:spcBef>
        <a:spcAft>
          <a:spcPts val="775"/>
        </a:spcAft>
        <a:buClr>
          <a:srgbClr val="000000"/>
        </a:buClr>
        <a:buSzPct val="100000"/>
        <a:buFont typeface="Times New Roman" pitchFamily="18" charset="0"/>
        <a:buChar char="•"/>
        <a:defRPr sz="24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lnSpc>
          <a:spcPct val="93000"/>
        </a:lnSpc>
        <a:spcBef>
          <a:spcPct val="0"/>
        </a:spcBef>
        <a:spcAft>
          <a:spcPts val="525"/>
        </a:spcAft>
        <a:buClr>
          <a:srgbClr val="000000"/>
        </a:buClr>
        <a:buSzPct val="100000"/>
        <a:buFont typeface="Times New Roman" pitchFamily="18" charset="0"/>
        <a:buChar char="–"/>
        <a:defRPr sz="20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8" charset="0"/>
        <a:buChar char="»"/>
        <a:defRPr sz="20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457200" rtl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  <a:cs typeface="+mn-cs"/>
        </a:defRPr>
      </a:lvl6pPr>
      <a:lvl7pPr marL="2971800" indent="-228600" algn="l" defTabSz="457200" rtl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  <a:cs typeface="+mn-cs"/>
        </a:defRPr>
      </a:lvl7pPr>
      <a:lvl8pPr marL="3429000" indent="-228600" algn="l" defTabSz="457200" rtl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  <a:cs typeface="+mn-cs"/>
        </a:defRPr>
      </a:lvl8pPr>
      <a:lvl9pPr marL="3886200" indent="-228600" algn="l" defTabSz="457200" rtl="0" fontAlgn="base" hangingPunct="0">
        <a:lnSpc>
          <a:spcPct val="93000"/>
        </a:lnSpc>
        <a:spcBef>
          <a:spcPct val="0"/>
        </a:spcBef>
        <a:spcAft>
          <a:spcPts val="263"/>
        </a:spcAft>
        <a:buClr>
          <a:srgbClr val="000000"/>
        </a:buClr>
        <a:buSzPct val="100000"/>
        <a:buFont typeface="Times New Roman" pitchFamily="16" charset="0"/>
        <a:defRPr>
          <a:solidFill>
            <a:srgbClr val="000000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737AA2-A3AC-E746-B790-FCDE310CD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988" y="796743"/>
            <a:ext cx="10515600" cy="659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F268AD-1278-A645-9C2A-ADD008CC89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988" y="1553251"/>
            <a:ext cx="10515600" cy="3276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31">
            <a:extLst>
              <a:ext uri="{FF2B5EF4-FFF2-40B4-BE49-F238E27FC236}">
                <a16:creationId xmlns:a16="http://schemas.microsoft.com/office/drawing/2014/main" id="{697DCA64-D34B-5E47-92A1-135979884DED}"/>
              </a:ext>
            </a:extLst>
          </p:cNvPr>
          <p:cNvSpPr/>
          <p:nvPr userDrawn="1"/>
        </p:nvSpPr>
        <p:spPr>
          <a:xfrm>
            <a:off x="-1" y="0"/>
            <a:ext cx="12191997" cy="148139"/>
          </a:xfrm>
          <a:prstGeom prst="rect">
            <a:avLst/>
          </a:prstGeom>
          <a:gradFill>
            <a:gsLst>
              <a:gs pos="5000">
                <a:srgbClr val="00C4E9"/>
              </a:gs>
              <a:gs pos="100000">
                <a:srgbClr val="F6F7C2"/>
              </a:gs>
            </a:gsLst>
            <a:lin ang="195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1351" dirty="0"/>
          </a:p>
        </p:txBody>
      </p:sp>
    </p:spTree>
    <p:extLst>
      <p:ext uri="{BB962C8B-B14F-4D97-AF65-F5344CB8AC3E}">
        <p14:creationId xmlns:p14="http://schemas.microsoft.com/office/powerpoint/2010/main" val="10127717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6" r:id="rId1"/>
    <p:sldLayoutId id="2147483867" r:id="rId2"/>
    <p:sldLayoutId id="2147483868" r:id="rId3"/>
    <p:sldLayoutId id="2147483869" r:id="rId4"/>
    <p:sldLayoutId id="2147483870" r:id="rId5"/>
    <p:sldLayoutId id="2147483871" r:id="rId6"/>
    <p:sldLayoutId id="2147483872" r:id="rId7"/>
    <p:sldLayoutId id="2147483873" r:id="rId8"/>
    <p:sldLayoutId id="2147483874" r:id="rId9"/>
    <p:sldLayoutId id="2147483875" r:id="rId10"/>
    <p:sldLayoutId id="2147483876" r:id="rId11"/>
    <p:sldLayoutId id="2147483877" r:id="rId12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7F7F7F"/>
          </a:solidFill>
          <a:latin typeface="Tisa Offc Serif Pro Thin" panose="020F0302020204030204" pitchFamily="34" charset="0"/>
          <a:ea typeface="+mj-ea"/>
          <a:cs typeface="Tisa Offc Serif Pro Thin" panose="020F0302020204030204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7F7F7F"/>
          </a:solidFill>
          <a:latin typeface="Whitney Light" pitchFamily="2" charset="77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7F7F7F"/>
          </a:solidFill>
          <a:latin typeface="Whitney Light" pitchFamily="2" charset="77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7F7F7F"/>
          </a:solidFill>
          <a:latin typeface="Whitney Light" pitchFamily="2" charset="77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7F7F7F"/>
          </a:solidFill>
          <a:latin typeface="Whitney Light" pitchFamily="2" charset="77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7F7F7F"/>
          </a:solidFill>
          <a:latin typeface="Whitney Light" pitchFamily="2" charset="77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2EC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2286" y="227013"/>
            <a:ext cx="10358967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2286" y="1416053"/>
            <a:ext cx="10358967" cy="479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125302-5F8B-1E48-8B53-B80353F88A23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85479" y="6134301"/>
            <a:ext cx="2389449" cy="563910"/>
          </a:xfrm>
          <a:prstGeom prst="rect">
            <a:avLst/>
          </a:prstGeom>
          <a:effectLst>
            <a:outerShdw blurRad="50800" dist="63500" dir="5400000" algn="t" rotWithShape="0">
              <a:srgbClr val="D0D8E1"/>
            </a:outerShdw>
          </a:effectLst>
        </p:spPr>
      </p:pic>
    </p:spTree>
    <p:extLst>
      <p:ext uri="{BB962C8B-B14F-4D97-AF65-F5344CB8AC3E}">
        <p14:creationId xmlns:p14="http://schemas.microsoft.com/office/powerpoint/2010/main" val="10209583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9" r:id="rId1"/>
    <p:sldLayoutId id="2147483880" r:id="rId2"/>
    <p:sldLayoutId id="2147483881" r:id="rId3"/>
    <p:sldLayoutId id="2147483882" r:id="rId4"/>
    <p:sldLayoutId id="2147483883" r:id="rId5"/>
    <p:sldLayoutId id="2147483884" r:id="rId6"/>
    <p:sldLayoutId id="2147483885" r:id="rId7"/>
    <p:sldLayoutId id="2147483886" r:id="rId8"/>
    <p:sldLayoutId id="2147483887" r:id="rId9"/>
    <p:sldLayoutId id="2147483888" r:id="rId10"/>
    <p:sldLayoutId id="2147483889" r:id="rId11"/>
    <p:sldLayoutId id="2147483890" r:id="rId12"/>
    <p:sldLayoutId id="2147483891" r:id="rId13"/>
    <p:sldLayoutId id="2147483892" r:id="rId14"/>
    <p:sldLayoutId id="2147483893" r:id="rId15"/>
    <p:sldLayoutId id="2147483894" r:id="rId16"/>
    <p:sldLayoutId id="2147483895" r:id="rId17"/>
    <p:sldLayoutId id="2147483896" r:id="rId18"/>
    <p:sldLayoutId id="2147483897" r:id="rId19"/>
    <p:sldLayoutId id="2147483898" r:id="rId20"/>
    <p:sldLayoutId id="2147483899" r:id="rId21"/>
    <p:sldLayoutId id="2147483900" r:id="rId22"/>
    <p:sldLayoutId id="2147483901" r:id="rId23"/>
    <p:sldLayoutId id="2147483902" r:id="rId24"/>
    <p:sldLayoutId id="2147483903" r:id="rId25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000" b="1">
          <a:solidFill>
            <a:srgbClr val="3333FF"/>
          </a:solidFill>
          <a:latin typeface="Calibri"/>
          <a:ea typeface="MS PGothic" pitchFamily="34" charset="-128"/>
          <a:cs typeface="Calibri"/>
        </a:defRPr>
      </a:lvl1pPr>
      <a:lvl2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2pPr>
      <a:lvl3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3pPr>
      <a:lvl4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4pPr>
      <a:lvl5pPr algn="ctr" defTabSz="412750" rtl="0" eaLnBrk="0" fontAlgn="base" hangingPunct="0">
        <a:lnSpc>
          <a:spcPct val="88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defRPr sz="3600" b="1">
          <a:solidFill>
            <a:srgbClr val="3333FF"/>
          </a:solidFill>
          <a:latin typeface="Calibri" charset="0"/>
          <a:ea typeface="MS PGothic" pitchFamily="34" charset="-128"/>
          <a:cs typeface="MS PGothic" charset="0"/>
        </a:defRPr>
      </a:lvl5pPr>
      <a:lvl6pPr marL="153622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6pPr>
      <a:lvl7pPr marL="1993281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7pPr>
      <a:lvl8pPr marL="245033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8pPr>
      <a:lvl9pPr marL="2907397" indent="-215834" algn="ctr" defTabSz="457058" rtl="0" fontAlgn="base" hangingPunct="0">
        <a:lnSpc>
          <a:spcPct val="93000"/>
        </a:lnSpc>
        <a:spcBef>
          <a:spcPct val="0"/>
        </a:spcBef>
        <a:spcAft>
          <a:spcPct val="0"/>
        </a:spcAft>
        <a:buClr>
          <a:srgbClr val="000000"/>
        </a:buClr>
        <a:buSzPct val="45000"/>
        <a:buFont typeface="Wingdings" pitchFamily="2" charset="2"/>
        <a:defRPr sz="2800" b="1">
          <a:solidFill>
            <a:srgbClr val="000000"/>
          </a:solidFill>
          <a:latin typeface="Times New Roman" pitchFamily="18" charset="0"/>
        </a:defRPr>
      </a:lvl9pPr>
    </p:titleStyle>
    <p:bodyStyle>
      <a:lvl1pPr marL="390525" indent="-292100" algn="l" defTabSz="412750" rtl="0" eaLnBrk="0" fontAlgn="base" hangingPunct="0">
        <a:lnSpc>
          <a:spcPct val="105000"/>
        </a:lnSpc>
        <a:spcBef>
          <a:spcPct val="30000"/>
        </a:spcBef>
        <a:spcAft>
          <a:spcPts val="800"/>
        </a:spcAft>
        <a:buClr>
          <a:srgbClr val="000000"/>
        </a:buClr>
        <a:buSzPct val="100000"/>
        <a:buFont typeface="Arial" pitchFamily="-72" charset="0"/>
        <a:buChar char="•"/>
        <a:defRPr sz="2900" b="1">
          <a:solidFill>
            <a:srgbClr val="000000"/>
          </a:solidFill>
          <a:latin typeface="Calibri" charset="0"/>
          <a:ea typeface="MS PGothic" pitchFamily="34" charset="-128"/>
          <a:cs typeface="MS PGothic" charset="0"/>
        </a:defRPr>
      </a:lvl1pPr>
      <a:lvl2pPr marL="782638" indent="-260350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600" b="1">
          <a:solidFill>
            <a:srgbClr val="000000"/>
          </a:solidFill>
          <a:latin typeface="Calibri" charset="0"/>
          <a:ea typeface="MS PGothic" pitchFamily="34" charset="-128"/>
        </a:defRPr>
      </a:lvl2pPr>
      <a:lvl3pPr marL="1173163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400" b="1">
          <a:solidFill>
            <a:srgbClr val="000000"/>
          </a:solidFill>
          <a:latin typeface="Calibri" charset="0"/>
          <a:ea typeface="ＭＳ Ｐゴシック" pitchFamily="-123" charset="-128"/>
          <a:cs typeface="ＭＳ Ｐゴシック" pitchFamily="-72" charset="-128"/>
        </a:defRPr>
      </a:lvl3pPr>
      <a:lvl4pPr marL="1565275" indent="-193675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75000"/>
        <a:buFont typeface="Symbol" pitchFamily="-72" charset="2"/>
        <a:buChar char=""/>
        <a:defRPr sz="2200" b="1">
          <a:solidFill>
            <a:srgbClr val="000000"/>
          </a:solidFill>
          <a:latin typeface="Calibri" charset="0"/>
          <a:ea typeface="ＭＳ Ｐゴシック" pitchFamily="-123" charset="-128"/>
        </a:defRPr>
      </a:lvl4pPr>
      <a:lvl5pPr marL="1957388" indent="-195263" algn="l" defTabSz="412750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000000"/>
        </a:buClr>
        <a:buSzPct val="45000"/>
        <a:buFont typeface="Wingdings" pitchFamily="-72" charset="2"/>
        <a:buChar char=""/>
        <a:defRPr sz="2000" b="1">
          <a:solidFill>
            <a:srgbClr val="000000"/>
          </a:solidFill>
          <a:latin typeface="Calibri" charset="0"/>
          <a:ea typeface="ＭＳ Ｐゴシック" pitchFamily="-123" charset="-128"/>
        </a:defRPr>
      </a:lvl5pPr>
      <a:lvl6pPr marL="2615386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6pPr>
      <a:lvl7pPr marL="3072444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7pPr>
      <a:lvl8pPr marL="3529502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8pPr>
      <a:lvl9pPr marL="3986559" indent="-215834" algn="l" defTabSz="457058" rtl="0" fontAlgn="base" hangingPunct="0">
        <a:lnSpc>
          <a:spcPct val="93000"/>
        </a:lnSpc>
        <a:spcBef>
          <a:spcPct val="0"/>
        </a:spcBef>
        <a:spcAft>
          <a:spcPts val="288"/>
        </a:spcAft>
        <a:buClr>
          <a:srgbClr val="000000"/>
        </a:buClr>
        <a:buSzPct val="45000"/>
        <a:buFont typeface="Wingdings" pitchFamily="2" charset="2"/>
        <a:buChar char=""/>
        <a:defRPr sz="2000">
          <a:solidFill>
            <a:srgbClr val="000000"/>
          </a:solidFill>
          <a:latin typeface="+mn-lt"/>
        </a:defRPr>
      </a:lvl9pPr>
    </p:bodyStyle>
    <p:otherStyle>
      <a:defPPr>
        <a:defRPr lang="en-US"/>
      </a:defPPr>
      <a:lvl1pPr marL="0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058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11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173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231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289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347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405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462" algn="l" defTabSz="91411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0B972F6-3EDA-CB42-B992-5C68B1C854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911" y="327441"/>
            <a:ext cx="10903954" cy="920998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02F2B17-9B46-FE46-BCD5-4C7D0A6A793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99911" y="1365161"/>
            <a:ext cx="10903954" cy="45977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7860CFF-A00E-4A43-BFD0-96B66132CE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/>
          <a:srcRect l="49112" t="92" b="92"/>
          <a:stretch/>
        </p:blipFill>
        <p:spPr>
          <a:xfrm>
            <a:off x="-1" y="0"/>
            <a:ext cx="654653" cy="1248440"/>
          </a:xfrm>
          <a:prstGeom prst="rect">
            <a:avLst/>
          </a:prstGeom>
        </p:spPr>
      </p:pic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B1C135C9-5ED4-FD4F-9272-47C1D45E21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25286" y="6463722"/>
            <a:ext cx="699911" cy="284206"/>
          </a:xfrm>
          <a:prstGeom prst="rect">
            <a:avLst/>
          </a:prstGeom>
        </p:spPr>
        <p:txBody>
          <a:bodyPr lIns="182880" anchor="ctr"/>
          <a:lstStyle>
            <a:lvl1pPr algn="l">
              <a:defRPr sz="1200">
                <a:solidFill>
                  <a:schemeClr val="accent4"/>
                </a:solidFill>
              </a:defRPr>
            </a:lvl1pPr>
          </a:lstStyle>
          <a:p>
            <a:fld id="{2DB2551F-0F36-184F-87EE-E0604C929E4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674DBDD-0729-1A40-9476-6B7A9BFC086D}"/>
              </a:ext>
            </a:extLst>
          </p:cNvPr>
          <p:cNvSpPr/>
          <p:nvPr userDrawn="1"/>
        </p:nvSpPr>
        <p:spPr>
          <a:xfrm>
            <a:off x="7136093" y="6463722"/>
            <a:ext cx="4289193" cy="307777"/>
          </a:xfrm>
          <a:prstGeom prst="rect">
            <a:avLst/>
          </a:prstGeom>
        </p:spPr>
        <p:txBody>
          <a:bodyPr wrap="square" rIns="182880">
            <a:spAutoFit/>
          </a:bodyPr>
          <a:lstStyle/>
          <a:p>
            <a:pPr algn="r"/>
            <a:r>
              <a:rPr lang="en-US" sz="1400" b="0">
                <a:solidFill>
                  <a:schemeClr val="accent2"/>
                </a:solidFill>
              </a:rPr>
              <a:t>OPINIONS IN </a:t>
            </a:r>
            <a:r>
              <a:rPr lang="en-US" sz="1400" b="1">
                <a:solidFill>
                  <a:schemeClr val="accent4"/>
                </a:solidFill>
              </a:rPr>
              <a:t>BREAST CANCER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9D6D8077-E34A-7541-A733-8CD144D06D49}"/>
              </a:ext>
            </a:extLst>
          </p:cNvPr>
          <p:cNvCxnSpPr>
            <a:cxnSpLocks/>
          </p:cNvCxnSpPr>
          <p:nvPr userDrawn="1"/>
        </p:nvCxnSpPr>
        <p:spPr>
          <a:xfrm flipV="1">
            <a:off x="11425287" y="6463723"/>
            <a:ext cx="0" cy="284205"/>
          </a:xfrm>
          <a:prstGeom prst="line">
            <a:avLst/>
          </a:prstGeom>
          <a:ln w="3175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0403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914400" rtl="0" eaLnBrk="1" latinLnBrk="0" hangingPunct="1">
        <a:lnSpc>
          <a:spcPct val="100000"/>
        </a:lnSpc>
        <a:spcBef>
          <a:spcPts val="300"/>
        </a:spcBef>
        <a:buClr>
          <a:schemeClr val="accent4"/>
        </a:buClr>
        <a:buSzPct val="85000"/>
        <a:buFont typeface="Wingdings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320040" algn="l" defTabSz="914400" rtl="0" eaLnBrk="1" latinLnBrk="0" hangingPunct="1">
        <a:lnSpc>
          <a:spcPct val="100000"/>
        </a:lnSpc>
        <a:spcBef>
          <a:spcPts val="300"/>
        </a:spcBef>
        <a:buClr>
          <a:schemeClr val="accent4"/>
        </a:buClr>
        <a:buFont typeface="System Font Regular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320040" algn="l" defTabSz="914400" rtl="0" eaLnBrk="1" latinLnBrk="0" hangingPunct="1">
        <a:lnSpc>
          <a:spcPct val="100000"/>
        </a:lnSpc>
        <a:spcBef>
          <a:spcPts val="300"/>
        </a:spcBef>
        <a:buClr>
          <a:schemeClr val="accent4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320040" algn="l" defTabSz="914400" rtl="0" eaLnBrk="1" latinLnBrk="0" hangingPunct="1">
        <a:lnSpc>
          <a:spcPct val="100000"/>
        </a:lnSpc>
        <a:spcBef>
          <a:spcPts val="300"/>
        </a:spcBef>
        <a:buClr>
          <a:schemeClr val="accent4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320040" algn="l" defTabSz="914400" rtl="0" eaLnBrk="1" latinLnBrk="0" hangingPunct="1">
        <a:lnSpc>
          <a:spcPct val="100000"/>
        </a:lnSpc>
        <a:spcBef>
          <a:spcPts val="300"/>
        </a:spcBef>
        <a:buClr>
          <a:schemeClr val="accent4"/>
        </a:buClr>
        <a:buFont typeface="Monaco" pitchFamily="2" charset="77"/>
        <a:buChar char="⎼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  <p15:guide id="3" pos="5808">
          <p15:clr>
            <a:srgbClr val="F26B43"/>
          </p15:clr>
        </p15:guide>
        <p15:guide id="4" pos="7512">
          <p15:clr>
            <a:srgbClr val="F26B43"/>
          </p15:clr>
        </p15:guide>
        <p15:guide id="5" orient="horz" pos="3864">
          <p15:clr>
            <a:srgbClr val="F26B43"/>
          </p15:clr>
        </p15:guide>
        <p15:guide id="6" pos="5160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C0307EA-9C28-5D4D-8EC4-9B8AFD845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343264-E74A-A749-B5D8-01F5240273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077755-5AA6-FF40-909C-00BF6D918B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36234-FF4D-FB48-BE6E-08F24C6EA82D}" type="datetimeFigureOut">
              <a:rPr lang="en-US" smtClean="0"/>
              <a:t>12/27/22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F2FF66-DE24-B44A-A04F-85D7445801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9856290-3A92-2E4F-AD6F-24EE3980E46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C99F1-F62D-744E-9C0F-003CD0D404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509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0"/>
            <a:ext cx="12192000" cy="1085088"/>
          </a:xfrm>
          <a:prstGeom prst="rect">
            <a:avLst/>
          </a:prstGeom>
          <a:gradFill>
            <a:gsLst>
              <a:gs pos="16000">
                <a:srgbClr val="232C3D"/>
              </a:gs>
              <a:gs pos="100000">
                <a:srgbClr val="525F78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4" name="Text Placeholder 2"/>
          <p:cNvSpPr>
            <a:spLocks noGrp="1"/>
          </p:cNvSpPr>
          <p:nvPr>
            <p:ph type="body" idx="1"/>
          </p:nvPr>
        </p:nvSpPr>
        <p:spPr>
          <a:xfrm>
            <a:off x="524256" y="1341440"/>
            <a:ext cx="11161776" cy="47164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099576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  <p:sldLayoutId id="2147483700" r:id="rId14"/>
    <p:sldLayoutId id="2147483701" r:id="rId15"/>
    <p:sldLayoutId id="2147483702" r:id="rId16"/>
    <p:sldLayoutId id="2147483703" r:id="rId17"/>
    <p:sldLayoutId id="2147483704" r:id="rId18"/>
    <p:sldLayoutId id="2147483705" r:id="rId19"/>
    <p:sldLayoutId id="2147483706" r:id="rId20"/>
    <p:sldLayoutId id="2147483707" r:id="rId2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kern="1200" cap="none" baseline="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1800"/>
        </a:spcAft>
        <a:buFontTx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36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6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54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rgbClr val="FFC000"/>
        </a:buClr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Font typeface="Proxima Nova Rg" panose="02000506030000020004" pitchFamily="50" charset="0"/>
        <a:buChar char="-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900000" indent="-180000" algn="l" defTabSz="914400" rtl="0" eaLnBrk="1" latinLnBrk="0" hangingPunct="1">
        <a:lnSpc>
          <a:spcPct val="12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53">
          <p15:clr>
            <a:srgbClr val="F26B43"/>
          </p15:clr>
        </p15:guide>
        <p15:guide id="2" orient="horz" pos="663">
          <p15:clr>
            <a:srgbClr val="F26B43"/>
          </p15:clr>
        </p15:guide>
        <p15:guide id="3" pos="7227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845">
          <p15:clr>
            <a:srgbClr val="F26B43"/>
          </p15:clr>
        </p15:guide>
        <p15:guide id="6" orient="horz" pos="595">
          <p15:clr>
            <a:srgbClr val="F26B43"/>
          </p15:clr>
        </p15:guide>
        <p15:guide id="7" orient="horz" pos="73">
          <p15:clr>
            <a:srgbClr val="F26B43"/>
          </p15:clr>
        </p15:guide>
        <p15:guide id="8" orient="horz" pos="1139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2510B3E-D592-4EF9-B076-9B82FF8F812E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12000" y="169992"/>
            <a:ext cx="9093678" cy="832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50" y="1493837"/>
            <a:ext cx="10779124" cy="462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7570759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</p:sldLayoutIdLst>
  <p:hf hdr="0" ftr="0" dt="0"/>
  <p:txStyles>
    <p:titleStyle>
      <a:lvl1pPr algn="l" rtl="0" eaLnBrk="0" fontAlgn="base" hangingPunct="0">
        <a:lnSpc>
          <a:spcPct val="99000"/>
        </a:lnSpc>
        <a:spcBef>
          <a:spcPct val="0"/>
        </a:spcBef>
        <a:spcAft>
          <a:spcPct val="0"/>
        </a:spcAft>
        <a:defRPr sz="3200" b="1">
          <a:solidFill>
            <a:schemeClr val="accent3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005AB4"/>
          </a:solidFill>
          <a:latin typeface="Arial" pitchFamily="34" charset="0"/>
          <a:cs typeface="Arial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005AB4"/>
          </a:solidFill>
          <a:latin typeface="Arial" pitchFamily="34" charset="0"/>
          <a:cs typeface="Arial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005AB4"/>
          </a:solidFill>
          <a:latin typeface="Arial" pitchFamily="34" charset="0"/>
          <a:cs typeface="Arial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005AB4"/>
          </a:solidFill>
          <a:latin typeface="Arial" pitchFamily="34" charset="0"/>
          <a:cs typeface="Arial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005AB4"/>
          </a:solidFill>
          <a:latin typeface="Arial" pitchFamily="34" charset="0"/>
          <a:cs typeface="Arial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005AB4"/>
          </a:solidFill>
          <a:latin typeface="Arial" pitchFamily="34" charset="0"/>
          <a:cs typeface="Arial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005AB4"/>
          </a:solidFill>
          <a:latin typeface="Arial" pitchFamily="34" charset="0"/>
          <a:cs typeface="Arial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rgbClr val="005AB4"/>
          </a:solidFill>
          <a:latin typeface="Arial" pitchFamily="34" charset="0"/>
          <a:cs typeface="Arial" pitchFamily="34" charset="0"/>
        </a:defRPr>
      </a:lvl9pPr>
    </p:titleStyle>
    <p:bodyStyle>
      <a:lvl1pPr marL="265113" indent="-265113" algn="l" rtl="0" eaLnBrk="0" fontAlgn="base" hangingPunct="0">
        <a:lnSpc>
          <a:spcPct val="100000"/>
        </a:lnSpc>
        <a:spcBef>
          <a:spcPts val="1200"/>
        </a:spcBef>
        <a:spcAft>
          <a:spcPts val="0"/>
        </a:spcAft>
        <a:buClr>
          <a:schemeClr val="accent3"/>
        </a:buClr>
        <a:buChar char="•"/>
        <a:defRPr sz="2400">
          <a:solidFill>
            <a:srgbClr val="223341"/>
          </a:solidFill>
          <a:latin typeface="+mn-lt"/>
          <a:ea typeface="+mn-ea"/>
          <a:cs typeface="+mn-cs"/>
        </a:defRPr>
      </a:lvl1pPr>
      <a:lvl2pPr marL="625475" indent="-265113" algn="l" rtl="0" eaLnBrk="0" fontAlgn="base" hangingPunct="0">
        <a:lnSpc>
          <a:spcPct val="100000"/>
        </a:lnSpc>
        <a:spcBef>
          <a:spcPts val="600"/>
        </a:spcBef>
        <a:spcAft>
          <a:spcPts val="0"/>
        </a:spcAft>
        <a:buClr>
          <a:schemeClr val="accent3"/>
        </a:buClr>
        <a:buFont typeface="Arial" pitchFamily="34" charset="0"/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898525" indent="-184150" algn="l" rtl="0" eaLnBrk="0" fontAlgn="base" hangingPunct="0">
        <a:lnSpc>
          <a:spcPct val="100000"/>
        </a:lnSpc>
        <a:spcBef>
          <a:spcPts val="300"/>
        </a:spcBef>
        <a:spcAft>
          <a:spcPts val="0"/>
        </a:spcAft>
        <a:buClr>
          <a:schemeClr val="accent3"/>
        </a:buClr>
        <a:buFont typeface="Arial" pitchFamily="34" charset="0"/>
        <a:buChar char="•"/>
        <a:tabLst>
          <a:tab pos="2871788" algn="l"/>
        </a:tabLst>
        <a:defRPr sz="1800">
          <a:solidFill>
            <a:schemeClr val="tx1"/>
          </a:solidFill>
          <a:latin typeface="+mn-lt"/>
          <a:cs typeface="+mn-cs"/>
        </a:defRPr>
      </a:lvl3pPr>
      <a:lvl4pPr marL="1163638" indent="-177800" algn="l" rtl="0" eaLnBrk="0" fontAlgn="base" hangingPunct="0">
        <a:lnSpc>
          <a:spcPct val="100000"/>
        </a:lnSpc>
        <a:spcBef>
          <a:spcPts val="0"/>
        </a:spcBef>
        <a:spcAft>
          <a:spcPts val="0"/>
        </a:spcAft>
        <a:buClr>
          <a:schemeClr val="accent3"/>
        </a:buClr>
        <a:buFont typeface="Arial" charset="0"/>
        <a:buChar char="−"/>
        <a:tabLst>
          <a:tab pos="2871788" algn="l"/>
        </a:tabLst>
        <a:defRPr sz="1600">
          <a:solidFill>
            <a:schemeClr val="tx1"/>
          </a:solidFill>
          <a:latin typeface="+mn-lt"/>
          <a:cs typeface="+mn-cs"/>
        </a:defRPr>
      </a:lvl4pPr>
      <a:lvl5pPr marL="712788" indent="1116013" algn="l" rtl="0" eaLnBrk="0" fontAlgn="base" hangingPunct="0">
        <a:lnSpc>
          <a:spcPct val="90000"/>
        </a:lnSpc>
        <a:spcBef>
          <a:spcPct val="20000"/>
        </a:spcBef>
        <a:spcAft>
          <a:spcPct val="20000"/>
        </a:spcAft>
        <a:buClr>
          <a:srgbClr val="37AEFF"/>
        </a:buClr>
        <a:buFont typeface="Wingdings" pitchFamily="2" charset="2"/>
        <a:defRPr>
          <a:solidFill>
            <a:schemeClr val="tx1"/>
          </a:solidFill>
          <a:latin typeface="+mn-lt"/>
          <a:cs typeface="+mn-cs"/>
        </a:defRPr>
      </a:lvl5pPr>
      <a:lvl6pPr marL="2916238" indent="-228600" algn="l" rtl="0" fontAlgn="base">
        <a:lnSpc>
          <a:spcPct val="90000"/>
        </a:lnSpc>
        <a:spcBef>
          <a:spcPct val="20000"/>
        </a:spcBef>
        <a:spcAft>
          <a:spcPct val="20000"/>
        </a:spcAft>
        <a:buClr>
          <a:srgbClr val="37AEFF"/>
        </a:buClr>
        <a:buFont typeface="Wingdings" pitchFamily="2" charset="2"/>
        <a:buChar char=" "/>
        <a:defRPr>
          <a:solidFill>
            <a:schemeClr val="tx1"/>
          </a:solidFill>
          <a:latin typeface="+mn-lt"/>
          <a:cs typeface="+mn-cs"/>
        </a:defRPr>
      </a:lvl6pPr>
      <a:lvl7pPr marL="3373438" indent="-228600" algn="l" rtl="0" fontAlgn="base">
        <a:lnSpc>
          <a:spcPct val="90000"/>
        </a:lnSpc>
        <a:spcBef>
          <a:spcPct val="20000"/>
        </a:spcBef>
        <a:spcAft>
          <a:spcPct val="20000"/>
        </a:spcAft>
        <a:buClr>
          <a:srgbClr val="37AEFF"/>
        </a:buClr>
        <a:buFont typeface="Wingdings" pitchFamily="2" charset="2"/>
        <a:buChar char=" "/>
        <a:defRPr>
          <a:solidFill>
            <a:schemeClr val="tx1"/>
          </a:solidFill>
          <a:latin typeface="+mn-lt"/>
          <a:cs typeface="+mn-cs"/>
        </a:defRPr>
      </a:lvl7pPr>
      <a:lvl8pPr marL="3830638" indent="-228600" algn="l" rtl="0" fontAlgn="base">
        <a:lnSpc>
          <a:spcPct val="90000"/>
        </a:lnSpc>
        <a:spcBef>
          <a:spcPct val="20000"/>
        </a:spcBef>
        <a:spcAft>
          <a:spcPct val="20000"/>
        </a:spcAft>
        <a:buClr>
          <a:srgbClr val="37AEFF"/>
        </a:buClr>
        <a:buFont typeface="Wingdings" pitchFamily="2" charset="2"/>
        <a:buChar char=" "/>
        <a:defRPr>
          <a:solidFill>
            <a:schemeClr val="tx1"/>
          </a:solidFill>
          <a:latin typeface="+mn-lt"/>
          <a:cs typeface="+mn-cs"/>
        </a:defRPr>
      </a:lvl8pPr>
      <a:lvl9pPr marL="4287838" indent="-228600" algn="l" rtl="0" fontAlgn="base">
        <a:lnSpc>
          <a:spcPct val="90000"/>
        </a:lnSpc>
        <a:spcBef>
          <a:spcPct val="20000"/>
        </a:spcBef>
        <a:spcAft>
          <a:spcPct val="20000"/>
        </a:spcAft>
        <a:buClr>
          <a:srgbClr val="37AEFF"/>
        </a:buClr>
        <a:buFont typeface="Wingdings" pitchFamily="2" charset="2"/>
        <a:buChar char=" "/>
        <a:defRPr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186">
          <p15:clr>
            <a:srgbClr val="F26B43"/>
          </p15:clr>
        </p15:guide>
        <p15:guide id="2" pos="396">
          <p15:clr>
            <a:srgbClr val="F26B43"/>
          </p15:clr>
        </p15:guide>
        <p15:guide id="3" orient="horz" pos="935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3BD49F-9AAD-9141-998F-F60B39506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0292"/>
            <a:ext cx="10515600" cy="7899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D312C4-1B90-954B-80BC-48D080F300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07131-DD53-CF43-BE86-98A30C1AB6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9589" y="6506811"/>
            <a:ext cx="12036287" cy="2511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3212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800" b="1" i="0" kern="1200" baseline="0">
          <a:solidFill>
            <a:srgbClr val="002060"/>
          </a:solidFill>
          <a:latin typeface="Calibri" panose="020F0502020204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 baseline="0">
          <a:solidFill>
            <a:srgbClr val="002060"/>
          </a:solidFill>
          <a:latin typeface="Calibri" panose="020F0502020204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3721AD-7A63-45F7-A730-E02351C9F8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52" y="252864"/>
            <a:ext cx="10512751" cy="113893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D53488-8192-4A2B-B630-C9370B241B0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5152" y="180900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79117294-B3D9-4D42-A73A-6EC6D3233859}"/>
              </a:ext>
            </a:extLst>
          </p:cNvPr>
          <p:cNvSpPr txBox="1">
            <a:spLocks/>
          </p:cNvSpPr>
          <p:nvPr userDrawn="1"/>
        </p:nvSpPr>
        <p:spPr>
          <a:xfrm>
            <a:off x="3380800" y="-32610"/>
            <a:ext cx="5631248" cy="31908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000" b="1" kern="1200" smtClean="0">
                <a:solidFill>
                  <a:schemeClr val="tx1"/>
                </a:solidFill>
                <a:effectLst/>
                <a:latin typeface="+mj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San Antonio Breast Cancer Symposium</a:t>
            </a:r>
            <a:r>
              <a:rPr lang="en-US" sz="1400" b="1" i="0" kern="1200" baseline="26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®</a:t>
            </a:r>
            <a:r>
              <a:rPr lang="en-US" sz="1400" b="1" i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December 7-10, 2021</a:t>
            </a:r>
            <a:endParaRPr lang="en-US" sz="1400" b="1" baseline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07578AD9-A277-45C4-B1FD-49117D598160}"/>
              </a:ext>
            </a:extLst>
          </p:cNvPr>
          <p:cNvSpPr txBox="1">
            <a:spLocks/>
          </p:cNvSpPr>
          <p:nvPr userDrawn="1"/>
        </p:nvSpPr>
        <p:spPr>
          <a:xfrm>
            <a:off x="926870" y="6476424"/>
            <a:ext cx="1051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000" baseline="0" dirty="0">
                <a:solidFill>
                  <a:schemeClr val="tx1"/>
                </a:solidFill>
              </a:rPr>
              <a:t>This presentation is the intellectual property of the author/presenter. Contact </a:t>
            </a:r>
            <a:r>
              <a:rPr lang="en-US" sz="1000" kern="1200" dirty="0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  <a:hlinkClick r:id="rId12"/>
              </a:rPr>
              <a:t>Bardia.Aditya@mgh.harvard.edu</a:t>
            </a:r>
            <a:r>
              <a:rPr lang="en-US" sz="1000" baseline="0" dirty="0">
                <a:solidFill>
                  <a:schemeClr val="bg1"/>
                </a:solidFill>
              </a:rPr>
              <a:t> </a:t>
            </a:r>
            <a:r>
              <a:rPr lang="en-US" sz="1000" baseline="0" dirty="0">
                <a:solidFill>
                  <a:schemeClr val="tx1"/>
                </a:solidFill>
              </a:rPr>
              <a:t>for permission to reprint and/or distribute.</a:t>
            </a:r>
          </a:p>
        </p:txBody>
      </p:sp>
    </p:spTree>
    <p:extLst>
      <p:ext uri="{BB962C8B-B14F-4D97-AF65-F5344CB8AC3E}">
        <p14:creationId xmlns:p14="http://schemas.microsoft.com/office/powerpoint/2010/main" val="4045110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48">
          <p15:clr>
            <a:srgbClr val="F26B43"/>
          </p15:clr>
        </p15:guide>
        <p15:guide id="2" pos="144">
          <p15:clr>
            <a:srgbClr val="F26B43"/>
          </p15:clr>
        </p15:guide>
        <p15:guide id="3" orient="horz" pos="72">
          <p15:clr>
            <a:srgbClr val="F26B43"/>
          </p15:clr>
        </p15:guide>
        <p15:guide id="4" pos="7584">
          <p15:clr>
            <a:srgbClr val="F26B43"/>
          </p15:clr>
        </p15:guide>
        <p15:guide id="5" orient="horz" pos="120">
          <p15:clr>
            <a:srgbClr val="F26B43"/>
          </p15:clr>
        </p15:guide>
        <p15:guide id="6" orient="horz" pos="864">
          <p15:clr>
            <a:srgbClr val="F26B43"/>
          </p15:clr>
        </p15:guide>
        <p15:guide id="7" pos="7320">
          <p15:clr>
            <a:srgbClr val="F26B43"/>
          </p15:clr>
        </p15:guide>
        <p15:guide id="8" orient="horz" pos="3888">
          <p15:clr>
            <a:srgbClr val="F26B43"/>
          </p15:clr>
        </p15:guide>
        <p15:guide id="9" orient="horz" pos="1152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737AA2-A3AC-E746-B790-FCDE310CD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988" y="796743"/>
            <a:ext cx="10515600" cy="659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F268AD-1278-A645-9C2A-ADD008CC89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988" y="1553251"/>
            <a:ext cx="10515600" cy="3276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31">
            <a:extLst>
              <a:ext uri="{FF2B5EF4-FFF2-40B4-BE49-F238E27FC236}">
                <a16:creationId xmlns:a16="http://schemas.microsoft.com/office/drawing/2014/main" id="{697DCA64-D34B-5E47-92A1-135979884DED}"/>
              </a:ext>
            </a:extLst>
          </p:cNvPr>
          <p:cNvSpPr/>
          <p:nvPr userDrawn="1"/>
        </p:nvSpPr>
        <p:spPr>
          <a:xfrm>
            <a:off x="-1" y="0"/>
            <a:ext cx="12191997" cy="148139"/>
          </a:xfrm>
          <a:prstGeom prst="rect">
            <a:avLst/>
          </a:prstGeom>
          <a:gradFill>
            <a:gsLst>
              <a:gs pos="5000">
                <a:srgbClr val="00C4E9"/>
              </a:gs>
              <a:gs pos="100000">
                <a:srgbClr val="F6F7C2"/>
              </a:gs>
            </a:gsLst>
            <a:lin ang="195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1351" dirty="0"/>
          </a:p>
        </p:txBody>
      </p:sp>
    </p:spTree>
    <p:extLst>
      <p:ext uri="{BB962C8B-B14F-4D97-AF65-F5344CB8AC3E}">
        <p14:creationId xmlns:p14="http://schemas.microsoft.com/office/powerpoint/2010/main" val="1823521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2" r:id="rId12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7F7F7F"/>
          </a:solidFill>
          <a:latin typeface="Tisa Offc Serif Pro Thin" panose="020F0302020204030204" pitchFamily="34" charset="0"/>
          <a:ea typeface="+mj-ea"/>
          <a:cs typeface="Tisa Offc Serif Pro Thin" panose="020F0302020204030204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7F7F7F"/>
          </a:solidFill>
          <a:latin typeface="Whitney Light" pitchFamily="2" charset="77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7F7F7F"/>
          </a:solidFill>
          <a:latin typeface="Whitney Light" pitchFamily="2" charset="77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7F7F7F"/>
          </a:solidFill>
          <a:latin typeface="Whitney Light" pitchFamily="2" charset="77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7F7F7F"/>
          </a:solidFill>
          <a:latin typeface="Whitney Light" pitchFamily="2" charset="77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7F7F7F"/>
          </a:solidFill>
          <a:latin typeface="Whitney Light" pitchFamily="2" charset="77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7737AA2-A3AC-E746-B790-FCDE310CD9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4988" y="796743"/>
            <a:ext cx="10515600" cy="659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F268AD-1278-A645-9C2A-ADD008CC89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4988" y="1553251"/>
            <a:ext cx="10515600" cy="32764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31">
            <a:extLst>
              <a:ext uri="{FF2B5EF4-FFF2-40B4-BE49-F238E27FC236}">
                <a16:creationId xmlns:a16="http://schemas.microsoft.com/office/drawing/2014/main" id="{697DCA64-D34B-5E47-92A1-135979884DED}"/>
              </a:ext>
            </a:extLst>
          </p:cNvPr>
          <p:cNvSpPr/>
          <p:nvPr userDrawn="1"/>
        </p:nvSpPr>
        <p:spPr>
          <a:xfrm>
            <a:off x="-1" y="0"/>
            <a:ext cx="12191997" cy="148139"/>
          </a:xfrm>
          <a:prstGeom prst="rect">
            <a:avLst/>
          </a:prstGeom>
          <a:gradFill>
            <a:gsLst>
              <a:gs pos="5000">
                <a:srgbClr val="00C4E9"/>
              </a:gs>
              <a:gs pos="100000">
                <a:srgbClr val="F6F7C2"/>
              </a:gs>
            </a:gsLst>
            <a:lin ang="19500000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 sz="1351" dirty="0"/>
          </a:p>
        </p:txBody>
      </p:sp>
    </p:spTree>
    <p:extLst>
      <p:ext uri="{BB962C8B-B14F-4D97-AF65-F5344CB8AC3E}">
        <p14:creationId xmlns:p14="http://schemas.microsoft.com/office/powerpoint/2010/main" val="21855432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801" r:id="rId10"/>
  </p:sldLayoutIdLst>
  <p:hf hdr="0" ft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3200" b="0" i="0" kern="1200">
          <a:solidFill>
            <a:srgbClr val="7F7F7F"/>
          </a:solidFill>
          <a:latin typeface="Tisa Offc Serif Pro Thin" panose="020F0302020204030204" pitchFamily="34" charset="0"/>
          <a:ea typeface="+mj-ea"/>
          <a:cs typeface="Tisa Offc Serif Pro Thin" panose="020F0302020204030204" pitchFamily="34" charset="0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rgbClr val="7F7F7F"/>
          </a:solidFill>
          <a:latin typeface="Whitney Light" pitchFamily="2" charset="77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7F7F7F"/>
          </a:solidFill>
          <a:latin typeface="Whitney Light" pitchFamily="2" charset="77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rgbClr val="7F7F7F"/>
          </a:solidFill>
          <a:latin typeface="Whitney Light" pitchFamily="2" charset="77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7F7F7F"/>
          </a:solidFill>
          <a:latin typeface="Whitney Light" pitchFamily="2" charset="77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7F7F7F"/>
          </a:solidFill>
          <a:latin typeface="Whitney Light" pitchFamily="2" charset="77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11.xml"/><Relationship Id="rId4" Type="http://schemas.openxmlformats.org/officeDocument/2006/relationships/image" Target="../media/image40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67.xml"/><Relationship Id="rId4" Type="http://schemas.openxmlformats.org/officeDocument/2006/relationships/image" Target="../media/image43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68.xml"/><Relationship Id="rId4" Type="http://schemas.openxmlformats.org/officeDocument/2006/relationships/image" Target="../media/image47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image" Target="../media/image48.emf"/><Relationship Id="rId1" Type="http://schemas.openxmlformats.org/officeDocument/2006/relationships/slideLayout" Target="../slideLayouts/slideLayout69.xml"/><Relationship Id="rId4" Type="http://schemas.openxmlformats.org/officeDocument/2006/relationships/image" Target="../media/image50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6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0.xml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emf"/><Relationship Id="rId1" Type="http://schemas.openxmlformats.org/officeDocument/2006/relationships/slideLayout" Target="../slideLayouts/slideLayout7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60.emf"/><Relationship Id="rId4" Type="http://schemas.openxmlformats.org/officeDocument/2006/relationships/image" Target="../media/image59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image" Target="../media/image61.emf"/><Relationship Id="rId1" Type="http://schemas.openxmlformats.org/officeDocument/2006/relationships/slideLayout" Target="../slideLayouts/slideLayout71.xml"/><Relationship Id="rId5" Type="http://schemas.openxmlformats.org/officeDocument/2006/relationships/image" Target="../media/image64.emf"/><Relationship Id="rId4" Type="http://schemas.openxmlformats.org/officeDocument/2006/relationships/image" Target="../media/image63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0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65.emf"/><Relationship Id="rId1" Type="http://schemas.openxmlformats.org/officeDocument/2006/relationships/slideLayout" Target="../slideLayouts/slideLayout6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emf"/><Relationship Id="rId2" Type="http://schemas.openxmlformats.org/officeDocument/2006/relationships/image" Target="../media/image67.emf"/><Relationship Id="rId1" Type="http://schemas.openxmlformats.org/officeDocument/2006/relationships/slideLayout" Target="../slideLayouts/slideLayout6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emf"/><Relationship Id="rId2" Type="http://schemas.openxmlformats.org/officeDocument/2006/relationships/image" Target="../media/image69.emf"/><Relationship Id="rId1" Type="http://schemas.openxmlformats.org/officeDocument/2006/relationships/slideLayout" Target="../slideLayouts/slideLayout6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emf"/><Relationship Id="rId2" Type="http://schemas.openxmlformats.org/officeDocument/2006/relationships/image" Target="../media/image71.emf"/><Relationship Id="rId1" Type="http://schemas.openxmlformats.org/officeDocument/2006/relationships/slideLayout" Target="../slideLayouts/slideLayout67.xml"/><Relationship Id="rId5" Type="http://schemas.openxmlformats.org/officeDocument/2006/relationships/image" Target="../media/image74.emf"/><Relationship Id="rId4" Type="http://schemas.openxmlformats.org/officeDocument/2006/relationships/image" Target="../media/image73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emf"/><Relationship Id="rId2" Type="http://schemas.openxmlformats.org/officeDocument/2006/relationships/image" Target="../media/image75.emf"/><Relationship Id="rId1" Type="http://schemas.openxmlformats.org/officeDocument/2006/relationships/slideLayout" Target="../slideLayouts/slideLayout6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8.xml"/><Relationship Id="rId5" Type="http://schemas.openxmlformats.org/officeDocument/2006/relationships/image" Target="../media/image79.emf"/><Relationship Id="rId4" Type="http://schemas.openxmlformats.org/officeDocument/2006/relationships/image" Target="../media/image78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7.xml"/><Relationship Id="rId4" Type="http://schemas.openxmlformats.org/officeDocument/2006/relationships/image" Target="../media/image81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9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9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3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3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3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3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17138-54A3-C0BC-D46D-E4F65E960E2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Year in Review 2022</a:t>
            </a:r>
            <a:br>
              <a:rPr lang="en-US" dirty="0"/>
            </a:br>
            <a:r>
              <a:rPr lang="en-US" dirty="0"/>
              <a:t>Metastatic Breast Cancer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F8DD1B-B841-13EF-49CE-3B83A86C85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227680"/>
            <a:ext cx="9144000" cy="1655762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Joyce O’Shaughnessy, MD</a:t>
            </a:r>
          </a:p>
          <a:p>
            <a:r>
              <a:rPr lang="en-US" dirty="0"/>
              <a:t>Baylor University Medical Center</a:t>
            </a:r>
          </a:p>
          <a:p>
            <a:r>
              <a:rPr lang="en-US" dirty="0"/>
              <a:t>Texas Oncology</a:t>
            </a:r>
          </a:p>
          <a:p>
            <a:r>
              <a:rPr lang="en-US" dirty="0"/>
              <a:t>US Oncology</a:t>
            </a:r>
          </a:p>
          <a:p>
            <a:r>
              <a:rPr lang="en-US" dirty="0"/>
              <a:t>Dallas TX</a:t>
            </a:r>
          </a:p>
        </p:txBody>
      </p:sp>
    </p:spTree>
    <p:extLst>
      <p:ext uri="{BB962C8B-B14F-4D97-AF65-F5344CB8AC3E}">
        <p14:creationId xmlns:p14="http://schemas.microsoft.com/office/powerpoint/2010/main" val="12232441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2F11167-C5F0-409E-A62E-6454DACFA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Tucatinib vs Placebo in HER2+ MBC, Results From the Randomized Phase 3 HER2CLIMB Study: PFS and OS</a:t>
            </a:r>
            <a:endParaRPr lang="en-US" sz="3200" baseline="30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3F0247-F3DF-464F-8C4B-E635EE5BEB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9C160D-8B70-004C-83F9-78450D16EB6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715091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15091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21A9D7F-7E0B-4603-80DF-161E35CC6FD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900" dirty="0" err="1"/>
              <a:t>Curigliano</a:t>
            </a:r>
            <a:r>
              <a:rPr lang="en-US" sz="900" dirty="0"/>
              <a:t> G, et al. ASCO 2021. Abstract 1043; Annals Oncol 2022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9365C1-B687-436A-95FA-66DA710C8BB3}"/>
              </a:ext>
            </a:extLst>
          </p:cNvPr>
          <p:cNvSpPr txBox="1"/>
          <p:nvPr/>
        </p:nvSpPr>
        <p:spPr>
          <a:xfrm>
            <a:off x="699911" y="1640781"/>
            <a:ext cx="522578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Progression-Free Survival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05450A5-76F8-497D-A132-517C6EBD1284}"/>
              </a:ext>
            </a:extLst>
          </p:cNvPr>
          <p:cNvSpPr txBox="1"/>
          <p:nvPr/>
        </p:nvSpPr>
        <p:spPr>
          <a:xfrm>
            <a:off x="6162261" y="1640781"/>
            <a:ext cx="57630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Overall Survival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01EA5CF-3472-4D9C-8335-64300452B0FB}"/>
              </a:ext>
            </a:extLst>
          </p:cNvPr>
          <p:cNvSpPr txBox="1"/>
          <p:nvPr/>
        </p:nvSpPr>
        <p:spPr>
          <a:xfrm>
            <a:off x="637414" y="1298505"/>
            <a:ext cx="609600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Median follow-up: 29.6 months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0FC3A7E-15B8-47F3-984D-737A0FA47A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1519" y="2091341"/>
            <a:ext cx="5948495" cy="228052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2DE416A-9802-4399-9344-34DD1A5F6B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488" y="2050884"/>
            <a:ext cx="5402512" cy="2264635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CF3C83E7-C0FA-4971-9997-4924A852E95C}"/>
              </a:ext>
            </a:extLst>
          </p:cNvPr>
          <p:cNvSpPr txBox="1"/>
          <p:nvPr/>
        </p:nvSpPr>
        <p:spPr>
          <a:xfrm>
            <a:off x="1812521" y="4706272"/>
            <a:ext cx="85669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t>Overall Survival in an Exploratory Analysis in Patients With and Without Visceral Metastases</a:t>
            </a:r>
          </a:p>
        </p:txBody>
      </p:sp>
      <p:graphicFrame>
        <p:nvGraphicFramePr>
          <p:cNvPr id="15" name="Table 15">
            <a:extLst>
              <a:ext uri="{FF2B5EF4-FFF2-40B4-BE49-F238E27FC236}">
                <a16:creationId xmlns:a16="http://schemas.microsoft.com/office/drawing/2014/main" id="{11D59D6A-AF07-4A96-99D6-FE4A13398D62}"/>
              </a:ext>
            </a:extLst>
          </p:cNvPr>
          <p:cNvGraphicFramePr>
            <a:graphicFrameLocks noGrp="1"/>
          </p:cNvGraphicFramePr>
          <p:nvPr/>
        </p:nvGraphicFramePr>
        <p:xfrm>
          <a:off x="1812521" y="5089700"/>
          <a:ext cx="8566957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3851">
                  <a:extLst>
                    <a:ext uri="{9D8B030D-6E8A-4147-A177-3AD203B41FA5}">
                      <a16:colId xmlns:a16="http://schemas.microsoft.com/office/drawing/2014/main" val="1312395156"/>
                    </a:ext>
                  </a:extLst>
                </a:gridCol>
                <a:gridCol w="1223851">
                  <a:extLst>
                    <a:ext uri="{9D8B030D-6E8A-4147-A177-3AD203B41FA5}">
                      <a16:colId xmlns:a16="http://schemas.microsoft.com/office/drawing/2014/main" val="1396525995"/>
                    </a:ext>
                  </a:extLst>
                </a:gridCol>
                <a:gridCol w="1223851">
                  <a:extLst>
                    <a:ext uri="{9D8B030D-6E8A-4147-A177-3AD203B41FA5}">
                      <a16:colId xmlns:a16="http://schemas.microsoft.com/office/drawing/2014/main" val="4155079814"/>
                    </a:ext>
                  </a:extLst>
                </a:gridCol>
                <a:gridCol w="1223851">
                  <a:extLst>
                    <a:ext uri="{9D8B030D-6E8A-4147-A177-3AD203B41FA5}">
                      <a16:colId xmlns:a16="http://schemas.microsoft.com/office/drawing/2014/main" val="2209511329"/>
                    </a:ext>
                  </a:extLst>
                </a:gridCol>
                <a:gridCol w="1223851">
                  <a:extLst>
                    <a:ext uri="{9D8B030D-6E8A-4147-A177-3AD203B41FA5}">
                      <a16:colId xmlns:a16="http://schemas.microsoft.com/office/drawing/2014/main" val="3018161596"/>
                    </a:ext>
                  </a:extLst>
                </a:gridCol>
                <a:gridCol w="1223851">
                  <a:extLst>
                    <a:ext uri="{9D8B030D-6E8A-4147-A177-3AD203B41FA5}">
                      <a16:colId xmlns:a16="http://schemas.microsoft.com/office/drawing/2014/main" val="4085024817"/>
                    </a:ext>
                  </a:extLst>
                </a:gridCol>
                <a:gridCol w="1223851">
                  <a:extLst>
                    <a:ext uri="{9D8B030D-6E8A-4147-A177-3AD203B41FA5}">
                      <a16:colId xmlns:a16="http://schemas.microsoft.com/office/drawing/2014/main" val="1017047741"/>
                    </a:ext>
                  </a:extLst>
                </a:gridCol>
              </a:tblGrid>
              <a:tr h="236672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/>
                        <a:t>Patients With Visceral Metastases (n=455)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100"/>
                        <a:t>Patients Without Visceral Metastases (n=157)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568116"/>
                  </a:ext>
                </a:extLst>
              </a:tr>
              <a:tr h="253715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</a:rPr>
                        <a:t>HR (95% CI)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i="1">
                          <a:solidFill>
                            <a:schemeClr val="bg1"/>
                          </a:solidFill>
                        </a:rPr>
                        <a:t>P</a:t>
                      </a:r>
                      <a:r>
                        <a:rPr lang="en-US" sz="1100" b="1">
                          <a:solidFill>
                            <a:schemeClr val="bg1"/>
                          </a:solidFill>
                        </a:rPr>
                        <a:t> value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</a:rPr>
                        <a:t>Median OS 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</a:rPr>
                        <a:t>HR (95% CI)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i="1">
                          <a:solidFill>
                            <a:schemeClr val="bg1"/>
                          </a:solidFill>
                        </a:rPr>
                        <a:t>P</a:t>
                      </a:r>
                      <a:r>
                        <a:rPr lang="en-US" sz="1100" b="1">
                          <a:solidFill>
                            <a:schemeClr val="bg1"/>
                          </a:solidFill>
                        </a:rPr>
                        <a:t> value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>
                          <a:solidFill>
                            <a:schemeClr val="bg1"/>
                          </a:solidFill>
                        </a:rPr>
                        <a:t>Median OS 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6952668"/>
                  </a:ext>
                </a:extLst>
              </a:tr>
              <a:tr h="236672">
                <a:tc>
                  <a:txBody>
                    <a:bodyPr/>
                    <a:lstStyle/>
                    <a:p>
                      <a:r>
                        <a:rPr lang="en-US" sz="1100">
                          <a:solidFill>
                            <a:schemeClr val="tx1"/>
                          </a:solidFill>
                        </a:rPr>
                        <a:t>Tucatinib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0.70 (0.55-0.89)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chemeClr val="tx1"/>
                          </a:solidFill>
                        </a:rPr>
                        <a:t>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chemeClr val="tx1"/>
                          </a:solidFill>
                        </a:rPr>
                        <a:t>21.6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chemeClr val="tx1"/>
                          </a:solidFill>
                        </a:rPr>
                        <a:t>0.80 (0.48-1.3)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0.36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chemeClr val="tx1"/>
                          </a:solidFill>
                        </a:rPr>
                        <a:t>32.9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3581400"/>
                  </a:ext>
                </a:extLst>
              </a:tr>
              <a:tr h="236672">
                <a:tc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Placebo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16.9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chemeClr val="tx1"/>
                          </a:solidFill>
                        </a:rPr>
                        <a:t>26.9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428589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A29D9CBA-F543-42B0-B100-0FFA42047AD9}"/>
              </a:ext>
            </a:extLst>
          </p:cNvPr>
          <p:cNvSpPr txBox="1"/>
          <p:nvPr/>
        </p:nvSpPr>
        <p:spPr>
          <a:xfrm>
            <a:off x="8757777" y="2091243"/>
            <a:ext cx="512169" cy="2308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 year</a:t>
            </a:r>
          </a:p>
        </p:txBody>
      </p:sp>
      <p:sp>
        <p:nvSpPr>
          <p:cNvPr id="16" name="Slide Number Placeholder 3">
            <a:extLst>
              <a:ext uri="{FF2B5EF4-FFF2-40B4-BE49-F238E27FC236}">
                <a16:creationId xmlns:a16="http://schemas.microsoft.com/office/drawing/2014/main" id="{467FCF45-3E16-FC4C-AFC1-228156B64E39}"/>
              </a:ext>
            </a:extLst>
          </p:cNvPr>
          <p:cNvSpPr txBox="1">
            <a:spLocks/>
          </p:cNvSpPr>
          <p:nvPr/>
        </p:nvSpPr>
        <p:spPr>
          <a:xfrm>
            <a:off x="11345276" y="6463722"/>
            <a:ext cx="699911" cy="2842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69C160D-8B70-004C-83F9-78450D16EB6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srgbClr val="715091"/>
                </a:solidFill>
                <a:effectLst/>
                <a:uLnTx/>
                <a:uFillTx/>
                <a:latin typeface="Franklin Gothic Book" panose="020B0503020102020204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715091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C88D49E-C36A-E7D2-A5E1-85C7DF12E23C}"/>
              </a:ext>
            </a:extLst>
          </p:cNvPr>
          <p:cNvSpPr/>
          <p:nvPr/>
        </p:nvSpPr>
        <p:spPr>
          <a:xfrm>
            <a:off x="9064486" y="2322075"/>
            <a:ext cx="2860813" cy="4818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graphicFrame>
        <p:nvGraphicFramePr>
          <p:cNvPr id="13" name="Table 2">
            <a:extLst>
              <a:ext uri="{FF2B5EF4-FFF2-40B4-BE49-F238E27FC236}">
                <a16:creationId xmlns:a16="http://schemas.microsoft.com/office/drawing/2014/main" id="{4C20A129-2568-4E87-ABFB-9CBB84291E8B}"/>
              </a:ext>
            </a:extLst>
          </p:cNvPr>
          <p:cNvGraphicFramePr>
            <a:graphicFrameLocks noGrp="1"/>
          </p:cNvGraphicFramePr>
          <p:nvPr/>
        </p:nvGraphicFramePr>
        <p:xfrm>
          <a:off x="9269946" y="2010113"/>
          <a:ext cx="2633814" cy="64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3297904111"/>
                    </a:ext>
                  </a:extLst>
                </a:gridCol>
                <a:gridCol w="797814">
                  <a:extLst>
                    <a:ext uri="{9D8B030D-6E8A-4147-A177-3AD203B41FA5}">
                      <a16:colId xmlns:a16="http://schemas.microsoft.com/office/drawing/2014/main" val="1397792596"/>
                    </a:ext>
                  </a:extLst>
                </a:gridCol>
                <a:gridCol w="720000">
                  <a:extLst>
                    <a:ext uri="{9D8B030D-6E8A-4147-A177-3AD203B41FA5}">
                      <a16:colId xmlns:a16="http://schemas.microsoft.com/office/drawing/2014/main" val="3253798942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629862538"/>
                    </a:ext>
                  </a:extLst>
                </a:gridCol>
              </a:tblGrid>
              <a:tr h="152686">
                <a:tc>
                  <a:txBody>
                    <a:bodyPr/>
                    <a:lstStyle/>
                    <a:p>
                      <a:endParaRPr lang="en-US" sz="800" dirty="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/>
                        <a:t>Median OS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/>
                        <a:t>HR (95% CI)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i="1" dirty="0"/>
                        <a:t>P</a:t>
                      </a:r>
                      <a:r>
                        <a:rPr lang="en-US" sz="800" dirty="0"/>
                        <a:t> value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1841542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/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Tucatinib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24.7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0.73 </a:t>
                      </a:r>
                      <a:br>
                        <a:rPr lang="en-US" sz="800" dirty="0">
                          <a:solidFill>
                            <a:schemeClr val="tx1"/>
                          </a:solidFill>
                        </a:rPr>
                      </a:br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(0.59-0.90)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0.004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133424"/>
                  </a:ext>
                </a:extLst>
              </a:tr>
              <a:tr h="152686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Placebo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19.2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0879611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B8E46B0F-36AF-699B-2B61-215BBC97989E}"/>
              </a:ext>
            </a:extLst>
          </p:cNvPr>
          <p:cNvSpPr/>
          <p:nvPr/>
        </p:nvSpPr>
        <p:spPr>
          <a:xfrm>
            <a:off x="5261113" y="2050884"/>
            <a:ext cx="834886" cy="5993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4D49BD5-7343-4EAE-8BC4-25AE5BD51E77}"/>
              </a:ext>
            </a:extLst>
          </p:cNvPr>
          <p:cNvGraphicFramePr>
            <a:graphicFrameLocks noGrp="1"/>
          </p:cNvGraphicFramePr>
          <p:nvPr/>
        </p:nvGraphicFramePr>
        <p:xfrm>
          <a:off x="3087286" y="2010113"/>
          <a:ext cx="2838412" cy="6549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3297904111"/>
                    </a:ext>
                  </a:extLst>
                </a:gridCol>
                <a:gridCol w="771206">
                  <a:extLst>
                    <a:ext uri="{9D8B030D-6E8A-4147-A177-3AD203B41FA5}">
                      <a16:colId xmlns:a16="http://schemas.microsoft.com/office/drawing/2014/main" val="1397792596"/>
                    </a:ext>
                  </a:extLst>
                </a:gridCol>
                <a:gridCol w="771206">
                  <a:extLst>
                    <a:ext uri="{9D8B030D-6E8A-4147-A177-3AD203B41FA5}">
                      <a16:colId xmlns:a16="http://schemas.microsoft.com/office/drawing/2014/main" val="3253798942"/>
                    </a:ext>
                  </a:extLst>
                </a:gridCol>
                <a:gridCol w="684000">
                  <a:extLst>
                    <a:ext uri="{9D8B030D-6E8A-4147-A177-3AD203B41FA5}">
                      <a16:colId xmlns:a16="http://schemas.microsoft.com/office/drawing/2014/main" val="3629862538"/>
                    </a:ext>
                  </a:extLst>
                </a:gridCol>
              </a:tblGrid>
              <a:tr h="218329">
                <a:tc>
                  <a:txBody>
                    <a:bodyPr/>
                    <a:lstStyle/>
                    <a:p>
                      <a:endParaRPr lang="en-US" sz="800"/>
                    </a:p>
                  </a:txBody>
                  <a:tcPr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/>
                        <a:t>Median PFS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/>
                        <a:t>HR (95% CI)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i="1"/>
                        <a:t>P</a:t>
                      </a:r>
                      <a:r>
                        <a:rPr lang="en-US" sz="800"/>
                        <a:t> value</a:t>
                      </a: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91841542"/>
                  </a:ext>
                </a:extLst>
              </a:tr>
              <a:tr h="218329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Tucatinib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7.6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F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0.57 </a:t>
                      </a:r>
                      <a:br>
                        <a:rPr lang="en-US" sz="800">
                          <a:solidFill>
                            <a:schemeClr val="tx1"/>
                          </a:solidFill>
                        </a:rPr>
                      </a:br>
                      <a:r>
                        <a:rPr lang="en-US" sz="800">
                          <a:solidFill>
                            <a:schemeClr val="tx1"/>
                          </a:solidFill>
                        </a:rPr>
                        <a:t>(0.47-0.70)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CFF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&lt;0.00001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3133424"/>
                  </a:ext>
                </a:extLst>
              </a:tr>
              <a:tr h="218329"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Placebo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800" dirty="0">
                          <a:solidFill>
                            <a:schemeClr val="tx1"/>
                          </a:solidFill>
                        </a:rPr>
                        <a:t>4.9 months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EBFCFF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08796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93794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0818" name="Picture 1">
            <a:extLst>
              <a:ext uri="{FF2B5EF4-FFF2-40B4-BE49-F238E27FC236}">
                <a16:creationId xmlns:a16="http://schemas.microsoft.com/office/drawing/2014/main" id="{475F101D-06BE-D415-2498-87E418C121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586"/>
          <a:stretch>
            <a:fillRect/>
          </a:stretch>
        </p:blipFill>
        <p:spPr bwMode="auto">
          <a:xfrm>
            <a:off x="1612901" y="1528763"/>
            <a:ext cx="2792413" cy="191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0819" name="Picture 2">
            <a:extLst>
              <a:ext uri="{FF2B5EF4-FFF2-40B4-BE49-F238E27FC236}">
                <a16:creationId xmlns:a16="http://schemas.microsoft.com/office/drawing/2014/main" id="{B1079CE1-1503-FBED-77F7-F7922294F3A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91"/>
          <a:stretch>
            <a:fillRect/>
          </a:stretch>
        </p:blipFill>
        <p:spPr bwMode="auto">
          <a:xfrm>
            <a:off x="4716463" y="1533525"/>
            <a:ext cx="2762250" cy="1906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0820" name="Picture 3">
            <a:extLst>
              <a:ext uri="{FF2B5EF4-FFF2-40B4-BE49-F238E27FC236}">
                <a16:creationId xmlns:a16="http://schemas.microsoft.com/office/drawing/2014/main" id="{B05B7B95-C37B-7F52-9F0E-C1E7737FA31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15"/>
          <a:stretch>
            <a:fillRect/>
          </a:stretch>
        </p:blipFill>
        <p:spPr bwMode="auto">
          <a:xfrm>
            <a:off x="1627189" y="3913189"/>
            <a:ext cx="274002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CD51B87-2AC8-75D9-4790-30A09302C771}"/>
              </a:ext>
            </a:extLst>
          </p:cNvPr>
          <p:cNvGraphicFramePr>
            <a:graphicFrameLocks noGrp="1"/>
          </p:cNvGraphicFramePr>
          <p:nvPr/>
        </p:nvGraphicFramePr>
        <p:xfrm>
          <a:off x="7899401" y="1546226"/>
          <a:ext cx="2576513" cy="3580051"/>
        </p:xfrm>
        <a:graphic>
          <a:graphicData uri="http://schemas.openxmlformats.org/drawingml/2006/table">
            <a:tbl>
              <a:tblPr/>
              <a:tblGrid>
                <a:gridCol w="1092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1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739008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Intra-Cranial CNS Response (RECIST)</a:t>
                      </a:r>
                    </a:p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N=75</a:t>
                      </a:r>
                    </a:p>
                  </a:txBody>
                  <a:tcPr marL="68580" marR="68580" marT="34284" marB="3428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Tucatinib</a:t>
                      </a:r>
                    </a:p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N=55</a:t>
                      </a:r>
                    </a:p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N (%)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Placebo</a:t>
                      </a:r>
                    </a:p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N=20</a:t>
                      </a:r>
                    </a:p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N (%)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461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CR</a:t>
                      </a:r>
                    </a:p>
                  </a:txBody>
                  <a:tcPr marL="68580" marR="68580" marT="34284" marB="3428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3 (5.5)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1 (5.0)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0461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PR</a:t>
                      </a:r>
                    </a:p>
                  </a:txBody>
                  <a:tcPr marL="68580" marR="68580" marT="34284" marB="3428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23 (41.8)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3 (15.0)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0461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SD</a:t>
                      </a:r>
                    </a:p>
                  </a:txBody>
                  <a:tcPr marL="68580" marR="68580" marT="34284" marB="3428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24 (43.6)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16 (80.0)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0461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PD</a:t>
                      </a:r>
                    </a:p>
                  </a:txBody>
                  <a:tcPr marL="68580" marR="68580" marT="34284" marB="3428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2 (3.6)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0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0461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Not Available</a:t>
                      </a:r>
                    </a:p>
                  </a:txBody>
                  <a:tcPr marL="68580" marR="68580" marT="34284" marB="3428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3 (5.5)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0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FD5E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0461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Confirmed ORR</a:t>
                      </a:r>
                    </a:p>
                  </a:txBody>
                  <a:tcPr marL="68580" marR="68580" marT="34284" marB="3428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26 (47.3)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4 (20.0)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F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3788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95% CI</a:t>
                      </a:r>
                    </a:p>
                  </a:txBody>
                  <a:tcPr marL="68580" marR="68580" marT="34284" marB="3428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33.7-61.2%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5.7-43.7%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F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3788">
                <a:tc>
                  <a:txBody>
                    <a:bodyPr/>
                    <a:lstStyle>
                      <a:lvl1pPr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Stratified p-value</a:t>
                      </a:r>
                    </a:p>
                  </a:txBody>
                  <a:tcPr marL="68580" marR="68580" marT="34284" marB="3428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FAADC"/>
                    </a:solidFill>
                  </a:tcPr>
                </a:tc>
                <a:tc gridSpan="2"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0.03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FAAD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0461"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DOR (months)</a:t>
                      </a:r>
                    </a:p>
                  </a:txBody>
                  <a:tcPr marL="68580" marR="68580" marT="34284" marB="3428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6.8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CBAD"/>
                    </a:solidFill>
                  </a:tcPr>
                </a:tc>
                <a:tc>
                  <a:txBody>
                    <a:bodyPr/>
                    <a:lstStyle>
                      <a:lvl1pPr defTabSz="685800">
                        <a:lnSpc>
                          <a:spcPct val="90000"/>
                        </a:lnSpc>
                        <a:spcBef>
                          <a:spcPts val="750"/>
                        </a:spcBef>
                        <a:buFont typeface="Arial" panose="020B0604020202020204" pitchFamily="34" charset="0"/>
                        <a:defRPr sz="19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6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3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 defTabSz="685800">
                        <a:lnSpc>
                          <a:spcPct val="90000"/>
                        </a:lnSpc>
                        <a:spcBef>
                          <a:spcPts val="375"/>
                        </a:spcBef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defTabSz="685800" fontAlgn="base">
                        <a:lnSpc>
                          <a:spcPct val="90000"/>
                        </a:lnSpc>
                        <a:spcBef>
                          <a:spcPts val="375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 sz="11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6858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1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ＭＳ Ｐゴシック" panose="020B0600070205080204" pitchFamily="34" charset="-128"/>
                        </a:rPr>
                        <a:t>3.0</a:t>
                      </a:r>
                    </a:p>
                  </a:txBody>
                  <a:tcPr marL="68580" marR="68580" marT="34284" marB="34284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8CBA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pic>
        <p:nvPicPr>
          <p:cNvPr id="290867" name="Picture 5">
            <a:extLst>
              <a:ext uri="{FF2B5EF4-FFF2-40B4-BE49-F238E27FC236}">
                <a16:creationId xmlns:a16="http://schemas.microsoft.com/office/drawing/2014/main" id="{96271A74-3ADE-3C91-68B7-D585CCDD847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7"/>
          <a:stretch>
            <a:fillRect/>
          </a:stretch>
        </p:blipFill>
        <p:spPr bwMode="auto">
          <a:xfrm>
            <a:off x="4702176" y="3913189"/>
            <a:ext cx="2684463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0869" name="Title 1">
            <a:extLst>
              <a:ext uri="{FF2B5EF4-FFF2-40B4-BE49-F238E27FC236}">
                <a16:creationId xmlns:a16="http://schemas.microsoft.com/office/drawing/2014/main" id="{28D05B4B-1451-19F6-9AAD-33D1FC0542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44675" y="649421"/>
            <a:ext cx="8502650" cy="28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685800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Intracranial CNS-Specific Outcomes: HER2CLIMB Study Results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AD771E4-5D7F-2CA4-0249-0BA0B23BBB83}"/>
              </a:ext>
            </a:extLst>
          </p:cNvPr>
          <p:cNvSpPr txBox="1"/>
          <p:nvPr/>
        </p:nvSpPr>
        <p:spPr>
          <a:xfrm>
            <a:off x="2689226" y="1295400"/>
            <a:ext cx="4073525" cy="3000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 with Brain Metastases (active or treated/stable)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66FACDA-0849-9031-841F-408ED4BF5608}"/>
              </a:ext>
            </a:extLst>
          </p:cNvPr>
          <p:cNvCxnSpPr>
            <a:cxnSpLocks/>
          </p:cNvCxnSpPr>
          <p:nvPr/>
        </p:nvCxnSpPr>
        <p:spPr>
          <a:xfrm flipH="1">
            <a:off x="1844675" y="1533525"/>
            <a:ext cx="549433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F9F7B89E-B4B1-AA96-A92E-3B186FE6C76F}"/>
              </a:ext>
            </a:extLst>
          </p:cNvPr>
          <p:cNvSpPr txBox="1"/>
          <p:nvPr/>
        </p:nvSpPr>
        <p:spPr>
          <a:xfrm>
            <a:off x="3235325" y="3621089"/>
            <a:ext cx="2838450" cy="300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Patient with Brain Metastases (active)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71A2883-BF9E-2E7A-3D2E-86F902DB982E}"/>
              </a:ext>
            </a:extLst>
          </p:cNvPr>
          <p:cNvCxnSpPr>
            <a:cxnSpLocks/>
          </p:cNvCxnSpPr>
          <p:nvPr/>
        </p:nvCxnSpPr>
        <p:spPr>
          <a:xfrm flipH="1">
            <a:off x="1844675" y="3859213"/>
            <a:ext cx="5494338" cy="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350DD052-207C-D1F8-DED9-D42D39C97441}"/>
              </a:ext>
            </a:extLst>
          </p:cNvPr>
          <p:cNvSpPr txBox="1"/>
          <p:nvPr/>
        </p:nvSpPr>
        <p:spPr>
          <a:xfrm>
            <a:off x="1627188" y="6419718"/>
            <a:ext cx="358195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Lin NU, et al. 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 Clin Oncol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2020;38(23):2610-2619.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F5CA4D0-76B6-4E47-832D-33E4F3CA45AC}"/>
              </a:ext>
            </a:extLst>
          </p:cNvPr>
          <p:cNvSpPr txBox="1"/>
          <p:nvPr/>
        </p:nvSpPr>
        <p:spPr>
          <a:xfrm>
            <a:off x="2653785" y="1853205"/>
            <a:ext cx="479275" cy="153397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en-US" sz="600" b="1" dirty="0"/>
              <a:t>capecitabine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22F2795-37C6-954B-AF6E-67305A81039B}"/>
              </a:ext>
            </a:extLst>
          </p:cNvPr>
          <p:cNvSpPr txBox="1"/>
          <p:nvPr/>
        </p:nvSpPr>
        <p:spPr>
          <a:xfrm>
            <a:off x="6857672" y="1944153"/>
            <a:ext cx="642861" cy="143266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en-US" sz="600" b="1" dirty="0"/>
              <a:t>12.0 (11.2 to 15.2) </a:t>
            </a:r>
          </a:p>
        </p:txBody>
      </p:sp>
    </p:spTree>
    <p:extLst>
      <p:ext uri="{BB962C8B-B14F-4D97-AF65-F5344CB8AC3E}">
        <p14:creationId xmlns:p14="http://schemas.microsoft.com/office/powerpoint/2010/main" val="34050738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>
            <a:extLst>
              <a:ext uri="{FF2B5EF4-FFF2-40B4-BE49-F238E27FC236}">
                <a16:creationId xmlns:a16="http://schemas.microsoft.com/office/drawing/2014/main" id="{01D0AF59-99C3-4251-AB9A-C966C6AD4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55405F-37A2-4869-9154-F8BE3BECE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 descr="Chart, box and whisker chart&#10;&#10;Description automatically generated">
            <a:extLst>
              <a:ext uri="{FF2B5EF4-FFF2-40B4-BE49-F238E27FC236}">
                <a16:creationId xmlns:a16="http://schemas.microsoft.com/office/drawing/2014/main" id="{9A53EA31-BCD1-D1CB-EF17-EDFF0AD15E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91"/>
          <a:stretch/>
        </p:blipFill>
        <p:spPr>
          <a:xfrm>
            <a:off x="1548191" y="480060"/>
            <a:ext cx="9032724" cy="58978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B9BA11-FEA9-7CA5-AFFD-65C539582211}"/>
              </a:ext>
            </a:extLst>
          </p:cNvPr>
          <p:cNvSpPr txBox="1"/>
          <p:nvPr/>
        </p:nvSpPr>
        <p:spPr>
          <a:xfrm>
            <a:off x="7413395" y="5948604"/>
            <a:ext cx="29698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Ramakrishna N et al. J Clin Oncol 2022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B722FB-465C-4804-D9C1-C39593108583}"/>
              </a:ext>
            </a:extLst>
          </p:cNvPr>
          <p:cNvSpPr txBox="1"/>
          <p:nvPr/>
        </p:nvSpPr>
        <p:spPr>
          <a:xfrm>
            <a:off x="666974" y="731520"/>
            <a:ext cx="3173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2022 ASCO Guidelines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Treatment of HER2+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Brain Metastases</a:t>
            </a:r>
          </a:p>
        </p:txBody>
      </p:sp>
    </p:spTree>
    <p:extLst>
      <p:ext uri="{BB962C8B-B14F-4D97-AF65-F5344CB8AC3E}">
        <p14:creationId xmlns:p14="http://schemas.microsoft.com/office/powerpoint/2010/main" val="330354066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6">
            <a:extLst>
              <a:ext uri="{FF2B5EF4-FFF2-40B4-BE49-F238E27FC236}">
                <a16:creationId xmlns:a16="http://schemas.microsoft.com/office/drawing/2014/main" id="{01D0AF59-99C3-4251-AB9A-C966C6AD44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855405F-37A2-4869-9154-F8BE3BECE6C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1" descr="Chart, box and whisker chart&#10;&#10;Description automatically generated">
            <a:extLst>
              <a:ext uri="{FF2B5EF4-FFF2-40B4-BE49-F238E27FC236}">
                <a16:creationId xmlns:a16="http://schemas.microsoft.com/office/drawing/2014/main" id="{9A53EA31-BCD1-D1CB-EF17-EDFF0AD15E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61"/>
          <a:stretch/>
        </p:blipFill>
        <p:spPr>
          <a:xfrm>
            <a:off x="1548191" y="480060"/>
            <a:ext cx="9017356" cy="58978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1B9BA11-FEA9-7CA5-AFFD-65C539582211}"/>
              </a:ext>
            </a:extLst>
          </p:cNvPr>
          <p:cNvSpPr txBox="1"/>
          <p:nvPr/>
        </p:nvSpPr>
        <p:spPr>
          <a:xfrm>
            <a:off x="7498716" y="5935532"/>
            <a:ext cx="296985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Ramakrishna N et al. J Clin Oncol 2022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B722FB-465C-4804-D9C1-C39593108583}"/>
              </a:ext>
            </a:extLst>
          </p:cNvPr>
          <p:cNvSpPr txBox="1"/>
          <p:nvPr/>
        </p:nvSpPr>
        <p:spPr>
          <a:xfrm>
            <a:off x="666974" y="731520"/>
            <a:ext cx="317350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2022 ASCO Guidelines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Treatment of HER2+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Brain Metastases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4258D83-9880-EBE2-6D1C-3710CD0862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b="2122"/>
          <a:stretch/>
        </p:blipFill>
        <p:spPr>
          <a:xfrm>
            <a:off x="1959543" y="2068777"/>
            <a:ext cx="7772400" cy="361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88525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9855383-5BA6-3DF8-CB8A-21F817F381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9570" y="2127250"/>
            <a:ext cx="5794592" cy="320186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14A92D4-3690-1FA6-042C-EC937BD547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8182" y="1793875"/>
            <a:ext cx="5617118" cy="3756025"/>
          </a:xfrm>
          <a:prstGeom prst="rect">
            <a:avLst/>
          </a:prstGeom>
        </p:spPr>
      </p:pic>
      <p:sp>
        <p:nvSpPr>
          <p:cNvPr id="4" name="Title 3">
            <a:extLst>
              <a:ext uri="{FF2B5EF4-FFF2-40B4-BE49-F238E27FC236}">
                <a16:creationId xmlns:a16="http://schemas.microsoft.com/office/drawing/2014/main" id="{08AC10CC-D156-D4CE-2F74-5F8460664196}"/>
              </a:ext>
            </a:extLst>
          </p:cNvPr>
          <p:cNvSpPr txBox="1">
            <a:spLocks/>
          </p:cNvSpPr>
          <p:nvPr/>
        </p:nvSpPr>
        <p:spPr>
          <a:xfrm>
            <a:off x="0" y="288647"/>
            <a:ext cx="12192000" cy="99060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1" i="0" u="none" strike="noStrike" kern="1200" cap="none" spc="-13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Tucatinib in Metastatic HER2+ BC: Flatiron Analysis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92ABFFE-C330-B1B0-DE27-536442D240BC}"/>
              </a:ext>
            </a:extLst>
          </p:cNvPr>
          <p:cNvSpPr txBox="1"/>
          <p:nvPr/>
        </p:nvSpPr>
        <p:spPr>
          <a:xfrm>
            <a:off x="8966201" y="6429499"/>
            <a:ext cx="322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Kaufman P et al, SABCS 2022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D51DA1-047F-644B-839F-C49217EC099B}"/>
              </a:ext>
            </a:extLst>
          </p:cNvPr>
          <p:cNvSpPr txBox="1"/>
          <p:nvPr/>
        </p:nvSpPr>
        <p:spPr>
          <a:xfrm>
            <a:off x="4298867" y="2375065"/>
            <a:ext cx="1552028" cy="200055"/>
          </a:xfrm>
          <a:prstGeom prst="rect">
            <a:avLst/>
          </a:prstGeom>
          <a:solidFill>
            <a:schemeClr val="bg1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en-US" sz="800" b="1" dirty="0">
                <a:latin typeface="Arial Narrow" panose="020B0604020202020204" pitchFamily="34" charset="0"/>
                <a:cs typeface="Arial Narrow" panose="020B0604020202020204" pitchFamily="34" charset="0"/>
              </a:rPr>
              <a:t>Patients with brain metastases (n=130)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19D3790-600E-1F4C-877B-B8C58744AAB9}"/>
              </a:ext>
            </a:extLst>
          </p:cNvPr>
          <p:cNvSpPr txBox="1"/>
          <p:nvPr/>
        </p:nvSpPr>
        <p:spPr>
          <a:xfrm rot="16200000">
            <a:off x="5381531" y="4158676"/>
            <a:ext cx="2257301" cy="27699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Proportion not on new therapy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44672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422EA-0417-8E28-BDE2-8D6A72771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48D76-2FE7-BE60-0990-EC511130D8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Tucatinib improves OS when added to capecitabine/trastuzumab as 2L+ therapy, including in pts with active, untreated brain metastases</a:t>
            </a:r>
          </a:p>
          <a:p>
            <a:endParaRPr lang="en-US" dirty="0"/>
          </a:p>
          <a:p>
            <a:r>
              <a:rPr lang="en-US" dirty="0"/>
              <a:t>ASCO 2022 HER2+ Brain Metastases Guidelines endorse tucatinib triplet in pts with asymptomatic active, untreated brain </a:t>
            </a:r>
            <a:r>
              <a:rPr lang="en-US" dirty="0" err="1"/>
              <a:t>mets</a:t>
            </a:r>
            <a:r>
              <a:rPr lang="en-US" dirty="0"/>
              <a:t>, delaying local therapy</a:t>
            </a:r>
          </a:p>
          <a:p>
            <a:endParaRPr lang="en-US" dirty="0"/>
          </a:p>
          <a:p>
            <a:r>
              <a:rPr lang="en-US" dirty="0"/>
              <a:t>Real world evidence shows tucatinib triplet is the 2L therapy choice in patients with brain metastases</a:t>
            </a:r>
          </a:p>
          <a:p>
            <a:endParaRPr lang="en-US" dirty="0"/>
          </a:p>
          <a:p>
            <a:r>
              <a:rPr lang="en-US" dirty="0"/>
              <a:t>Phase III of HER2CLIMB-02 with T-DM1 + tucatinib vs T-DM1 underway </a:t>
            </a:r>
          </a:p>
        </p:txBody>
      </p:sp>
    </p:spTree>
    <p:extLst>
      <p:ext uri="{BB962C8B-B14F-4D97-AF65-F5344CB8AC3E}">
        <p14:creationId xmlns:p14="http://schemas.microsoft.com/office/powerpoint/2010/main" val="28368352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6">
            <a:extLst>
              <a:ext uri="{FF2B5EF4-FFF2-40B4-BE49-F238E27FC236}">
                <a16:creationId xmlns:a16="http://schemas.microsoft.com/office/drawing/2014/main" id="{2B97F24A-32CE-4C1C-A50D-3016B394DC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35AA2CA-E8E5-E0DD-6C48-CAA5FB2D28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462" y="634555"/>
            <a:ext cx="5762847" cy="1719072"/>
          </a:xfrm>
        </p:spPr>
        <p:txBody>
          <a:bodyPr anchor="b">
            <a:normAutofit/>
          </a:bodyPr>
          <a:lstStyle/>
          <a:p>
            <a:r>
              <a:rPr lang="en-US" sz="5400" dirty="0"/>
              <a:t>Destiny-Breast04</a:t>
            </a:r>
          </a:p>
        </p:txBody>
      </p:sp>
      <p:sp>
        <p:nvSpPr>
          <p:cNvPr id="19" name="sketch line">
            <a:extLst>
              <a:ext uri="{FF2B5EF4-FFF2-40B4-BE49-F238E27FC236}">
                <a16:creationId xmlns:a16="http://schemas.microsoft.com/office/drawing/2014/main" id="{6357EC4F-235E-4222-A36F-C7878ACE37F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3278" y="2573756"/>
            <a:ext cx="3255095" cy="18288"/>
          </a:xfrm>
          <a:custGeom>
            <a:avLst/>
            <a:gdLst>
              <a:gd name="connsiteX0" fmla="*/ 0 w 3255095"/>
              <a:gd name="connsiteY0" fmla="*/ 0 h 18288"/>
              <a:gd name="connsiteX1" fmla="*/ 618468 w 3255095"/>
              <a:gd name="connsiteY1" fmla="*/ 0 h 18288"/>
              <a:gd name="connsiteX2" fmla="*/ 1269487 w 3255095"/>
              <a:gd name="connsiteY2" fmla="*/ 0 h 18288"/>
              <a:gd name="connsiteX3" fmla="*/ 1953057 w 3255095"/>
              <a:gd name="connsiteY3" fmla="*/ 0 h 18288"/>
              <a:gd name="connsiteX4" fmla="*/ 2636627 w 3255095"/>
              <a:gd name="connsiteY4" fmla="*/ 0 h 18288"/>
              <a:gd name="connsiteX5" fmla="*/ 3255095 w 3255095"/>
              <a:gd name="connsiteY5" fmla="*/ 0 h 18288"/>
              <a:gd name="connsiteX6" fmla="*/ 3255095 w 3255095"/>
              <a:gd name="connsiteY6" fmla="*/ 18288 h 18288"/>
              <a:gd name="connsiteX7" fmla="*/ 2538974 w 3255095"/>
              <a:gd name="connsiteY7" fmla="*/ 18288 h 18288"/>
              <a:gd name="connsiteX8" fmla="*/ 1822853 w 3255095"/>
              <a:gd name="connsiteY8" fmla="*/ 18288 h 18288"/>
              <a:gd name="connsiteX9" fmla="*/ 1171834 w 3255095"/>
              <a:gd name="connsiteY9" fmla="*/ 18288 h 18288"/>
              <a:gd name="connsiteX10" fmla="*/ 0 w 3255095"/>
              <a:gd name="connsiteY10" fmla="*/ 18288 h 18288"/>
              <a:gd name="connsiteX11" fmla="*/ 0 w 3255095"/>
              <a:gd name="connsiteY11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55095" h="18288" fill="none" extrusionOk="0">
                <a:moveTo>
                  <a:pt x="0" y="0"/>
                </a:moveTo>
                <a:cubicBezTo>
                  <a:pt x="240201" y="-22123"/>
                  <a:pt x="462021" y="-19623"/>
                  <a:pt x="618468" y="0"/>
                </a:cubicBezTo>
                <a:cubicBezTo>
                  <a:pt x="774915" y="19623"/>
                  <a:pt x="974734" y="2035"/>
                  <a:pt x="1269487" y="0"/>
                </a:cubicBezTo>
                <a:cubicBezTo>
                  <a:pt x="1564240" y="-2035"/>
                  <a:pt x="1733579" y="10639"/>
                  <a:pt x="1953057" y="0"/>
                </a:cubicBezTo>
                <a:cubicBezTo>
                  <a:pt x="2172535" y="-10639"/>
                  <a:pt x="2453962" y="14018"/>
                  <a:pt x="2636627" y="0"/>
                </a:cubicBezTo>
                <a:cubicBezTo>
                  <a:pt x="2819292" y="-14018"/>
                  <a:pt x="3121375" y="5399"/>
                  <a:pt x="3255095" y="0"/>
                </a:cubicBezTo>
                <a:cubicBezTo>
                  <a:pt x="3254386" y="8157"/>
                  <a:pt x="3254682" y="12125"/>
                  <a:pt x="3255095" y="18288"/>
                </a:cubicBezTo>
                <a:cubicBezTo>
                  <a:pt x="3088545" y="23203"/>
                  <a:pt x="2687475" y="7419"/>
                  <a:pt x="2538974" y="18288"/>
                </a:cubicBezTo>
                <a:cubicBezTo>
                  <a:pt x="2390473" y="29157"/>
                  <a:pt x="2137381" y="-8959"/>
                  <a:pt x="1822853" y="18288"/>
                </a:cubicBezTo>
                <a:cubicBezTo>
                  <a:pt x="1508325" y="45535"/>
                  <a:pt x="1466437" y="20385"/>
                  <a:pt x="1171834" y="18288"/>
                </a:cubicBezTo>
                <a:cubicBezTo>
                  <a:pt x="877231" y="16191"/>
                  <a:pt x="561097" y="37643"/>
                  <a:pt x="0" y="18288"/>
                </a:cubicBezTo>
                <a:cubicBezTo>
                  <a:pt x="-46" y="12483"/>
                  <a:pt x="-203" y="6491"/>
                  <a:pt x="0" y="0"/>
                </a:cubicBezTo>
                <a:close/>
              </a:path>
              <a:path w="3255095" h="18288" stroke="0" extrusionOk="0">
                <a:moveTo>
                  <a:pt x="0" y="0"/>
                </a:moveTo>
                <a:cubicBezTo>
                  <a:pt x="291965" y="19429"/>
                  <a:pt x="363155" y="8568"/>
                  <a:pt x="618468" y="0"/>
                </a:cubicBezTo>
                <a:cubicBezTo>
                  <a:pt x="873781" y="-8568"/>
                  <a:pt x="904459" y="-19505"/>
                  <a:pt x="1171834" y="0"/>
                </a:cubicBezTo>
                <a:cubicBezTo>
                  <a:pt x="1439209" y="19505"/>
                  <a:pt x="1744369" y="9790"/>
                  <a:pt x="1887955" y="0"/>
                </a:cubicBezTo>
                <a:cubicBezTo>
                  <a:pt x="2031541" y="-9790"/>
                  <a:pt x="2346378" y="21240"/>
                  <a:pt x="2506423" y="0"/>
                </a:cubicBezTo>
                <a:cubicBezTo>
                  <a:pt x="2666468" y="-21240"/>
                  <a:pt x="2990257" y="30414"/>
                  <a:pt x="3255095" y="0"/>
                </a:cubicBezTo>
                <a:cubicBezTo>
                  <a:pt x="3254831" y="4493"/>
                  <a:pt x="3255479" y="9472"/>
                  <a:pt x="3255095" y="18288"/>
                </a:cubicBezTo>
                <a:cubicBezTo>
                  <a:pt x="3120743" y="16690"/>
                  <a:pt x="2759628" y="42462"/>
                  <a:pt x="2604076" y="18288"/>
                </a:cubicBezTo>
                <a:cubicBezTo>
                  <a:pt x="2448524" y="-5886"/>
                  <a:pt x="2184336" y="19599"/>
                  <a:pt x="1887955" y="18288"/>
                </a:cubicBezTo>
                <a:cubicBezTo>
                  <a:pt x="1591574" y="16977"/>
                  <a:pt x="1548845" y="6870"/>
                  <a:pt x="1334589" y="18288"/>
                </a:cubicBezTo>
                <a:cubicBezTo>
                  <a:pt x="1120333" y="29706"/>
                  <a:pt x="996014" y="9662"/>
                  <a:pt x="683570" y="18288"/>
                </a:cubicBezTo>
                <a:cubicBezTo>
                  <a:pt x="371126" y="26914"/>
                  <a:pt x="198687" y="16167"/>
                  <a:pt x="0" y="18288"/>
                </a:cubicBezTo>
                <a:cubicBezTo>
                  <a:pt x="843" y="9577"/>
                  <a:pt x="371" y="690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3810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167444EA-24C3-DC02-A027-BC4954BB76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0936" y="2807208"/>
            <a:ext cx="3429000" cy="3410712"/>
          </a:xfrm>
        </p:spPr>
        <p:txBody>
          <a:bodyPr anchor="t">
            <a:normAutofit/>
          </a:bodyPr>
          <a:lstStyle/>
          <a:p>
            <a:r>
              <a:rPr lang="en-US" sz="2200" dirty="0"/>
              <a:t>Improved PFS and OS with T-</a:t>
            </a:r>
            <a:r>
              <a:rPr lang="en-US" sz="2200" dirty="0" err="1"/>
              <a:t>DXd</a:t>
            </a:r>
            <a:r>
              <a:rPr lang="en-US" sz="2200" dirty="0"/>
              <a:t> vs TPC in HER2 Low MBC Pts </a:t>
            </a:r>
          </a:p>
        </p:txBody>
      </p:sp>
      <p:pic>
        <p:nvPicPr>
          <p:cNvPr id="4" name="Picture 3" descr="Chart&#10;&#10;Description automatically generated with medium confidence">
            <a:extLst>
              <a:ext uri="{FF2B5EF4-FFF2-40B4-BE49-F238E27FC236}">
                <a16:creationId xmlns:a16="http://schemas.microsoft.com/office/drawing/2014/main" id="{12850F32-17EE-900F-631D-D7FA6085A0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16855" y="45720"/>
            <a:ext cx="4800600" cy="676430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4B7C8ABC-0791-E748-5661-F230ADF2C433}"/>
              </a:ext>
            </a:extLst>
          </p:cNvPr>
          <p:cNvSpPr txBox="1"/>
          <p:nvPr/>
        </p:nvSpPr>
        <p:spPr>
          <a:xfrm>
            <a:off x="643278" y="6486861"/>
            <a:ext cx="2457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Modi S et al NEJM 2022</a:t>
            </a:r>
          </a:p>
        </p:txBody>
      </p:sp>
    </p:spTree>
    <p:extLst>
      <p:ext uri="{BB962C8B-B14F-4D97-AF65-F5344CB8AC3E}">
        <p14:creationId xmlns:p14="http://schemas.microsoft.com/office/powerpoint/2010/main" val="36966751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7131EC8-ED85-0C07-541B-0F15815A22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002060"/>
                </a:solidFill>
              </a:rPr>
              <a:t>DEBBRAH: T-</a:t>
            </a:r>
            <a:r>
              <a:rPr lang="en-US" dirty="0" err="1">
                <a:solidFill>
                  <a:srgbClr val="002060"/>
                </a:solidFill>
              </a:rPr>
              <a:t>DXd</a:t>
            </a:r>
            <a:r>
              <a:rPr lang="en-US" dirty="0">
                <a:solidFill>
                  <a:srgbClr val="002060"/>
                </a:solidFill>
              </a:rPr>
              <a:t> for HER2-low Brain Mets</a:t>
            </a:r>
          </a:p>
        </p:txBody>
      </p:sp>
      <p:pic>
        <p:nvPicPr>
          <p:cNvPr id="6" name="Picture 5" descr="A picture containing timeline&#10;&#10;Description automatically generated">
            <a:extLst>
              <a:ext uri="{FF2B5EF4-FFF2-40B4-BE49-F238E27FC236}">
                <a16:creationId xmlns:a16="http://schemas.microsoft.com/office/drawing/2014/main" id="{00BB959D-D92C-3CE2-F970-4C26BE781B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39850"/>
            <a:ext cx="5585970" cy="5373638"/>
          </a:xfrm>
          <a:prstGeom prst="rect">
            <a:avLst/>
          </a:prstGeom>
        </p:spPr>
      </p:pic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DE551AD2-2D49-E879-24F0-5D2EB885C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5970" y="1860891"/>
            <a:ext cx="6464921" cy="3886536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4D02C73-19E0-4760-D750-23D2764E7785}"/>
              </a:ext>
            </a:extLst>
          </p:cNvPr>
          <p:cNvSpPr txBox="1"/>
          <p:nvPr/>
        </p:nvSpPr>
        <p:spPr>
          <a:xfrm>
            <a:off x="8290560" y="6548999"/>
            <a:ext cx="43789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Perez-Garcia JM et al, SABCS 2022; Abstract PD7-02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B6CA189-2C5F-944B-3D10-75EE09E6506D}"/>
              </a:ext>
            </a:extLst>
          </p:cNvPr>
          <p:cNvSpPr/>
          <p:nvPr/>
        </p:nvSpPr>
        <p:spPr>
          <a:xfrm>
            <a:off x="1180214" y="4518837"/>
            <a:ext cx="1095153" cy="122859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AEF23F-D19F-768C-D9DA-122886F6C6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22335" y="4199860"/>
            <a:ext cx="5943600" cy="47447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97FEC39-F395-46DD-E5A2-851DF7309E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73966" y="4490127"/>
            <a:ext cx="1130300" cy="1257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3504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CC7AB-2D8B-7285-13C1-01343024E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0302AC-1286-2CA7-F58B-F97CC990D5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4157"/>
            <a:ext cx="10515600" cy="4768770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T-</a:t>
            </a:r>
            <a:r>
              <a:rPr lang="en-US" dirty="0" err="1"/>
              <a:t>DXd</a:t>
            </a:r>
            <a:r>
              <a:rPr lang="en-US" dirty="0"/>
              <a:t> is superior to single agent chemotherapy regarding PFS and OS as 2L+ therapy for HER2-low MBC (both HR+ and TN) </a:t>
            </a:r>
          </a:p>
          <a:p>
            <a:endParaRPr lang="en-US" dirty="0"/>
          </a:p>
          <a:p>
            <a:r>
              <a:rPr lang="en-US" dirty="0"/>
              <a:t>T-</a:t>
            </a:r>
            <a:r>
              <a:rPr lang="en-US" dirty="0" err="1"/>
              <a:t>DXd</a:t>
            </a:r>
            <a:r>
              <a:rPr lang="en-US" dirty="0"/>
              <a:t> is 2L SOC, following progression on ET and 1L chemotherapy</a:t>
            </a:r>
          </a:p>
          <a:p>
            <a:endParaRPr lang="en-US" dirty="0"/>
          </a:p>
          <a:p>
            <a:r>
              <a:rPr lang="en-US" dirty="0"/>
              <a:t>T-</a:t>
            </a:r>
            <a:r>
              <a:rPr lang="en-US" dirty="0" err="1"/>
              <a:t>DXd</a:t>
            </a:r>
            <a:r>
              <a:rPr lang="en-US" dirty="0"/>
              <a:t> has activity against active, untreated or treated and progressing HER2-low brain metastases</a:t>
            </a:r>
          </a:p>
          <a:p>
            <a:endParaRPr lang="en-US" dirty="0"/>
          </a:p>
          <a:p>
            <a:r>
              <a:rPr lang="en-US" dirty="0"/>
              <a:t>Olanzapine 2.5mg at bedtime highly effective in eradicating chronic nausea</a:t>
            </a:r>
          </a:p>
          <a:p>
            <a:endParaRPr lang="en-US" dirty="0"/>
          </a:p>
          <a:p>
            <a:r>
              <a:rPr lang="en-US" dirty="0"/>
              <a:t>T-</a:t>
            </a:r>
            <a:r>
              <a:rPr lang="en-US" dirty="0" err="1"/>
              <a:t>DXd</a:t>
            </a:r>
            <a:r>
              <a:rPr lang="en-US" dirty="0"/>
              <a:t> is being evaluated as preoperative therapy in HR+ HER2 low EBC – preliminary data from TALENT trial at SABCS 2022 are promising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3899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0FCD0-6344-841A-6965-10AE4D4FB4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466" y="79180"/>
            <a:ext cx="10515600" cy="1003951"/>
          </a:xfrm>
        </p:spPr>
        <p:txBody>
          <a:bodyPr>
            <a:normAutofit/>
          </a:bodyPr>
          <a:lstStyle/>
          <a:p>
            <a:r>
              <a:rPr lang="en-US" dirty="0"/>
              <a:t>The Phase II Right Choice Trial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09B287-8555-0AD9-61A5-4B1CF13DCE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69966" y="635298"/>
            <a:ext cx="3703982" cy="3598771"/>
          </a:xfrm>
          <a:ln>
            <a:solidFill>
              <a:srgbClr val="F400FF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3200" u="sng" dirty="0"/>
              <a:t>Demographics</a:t>
            </a:r>
          </a:p>
          <a:p>
            <a:r>
              <a:rPr lang="en-US" sz="2800" dirty="0"/>
              <a:t>Median age: 44</a:t>
            </a:r>
          </a:p>
          <a:p>
            <a:r>
              <a:rPr lang="en-US" sz="2800" dirty="0" err="1"/>
              <a:t>Denovo</a:t>
            </a:r>
            <a:r>
              <a:rPr lang="en-US" sz="2800" dirty="0"/>
              <a:t> MBC: 65%</a:t>
            </a:r>
          </a:p>
          <a:p>
            <a:r>
              <a:rPr lang="en-US" sz="2800" dirty="0"/>
              <a:t>Visceral </a:t>
            </a:r>
            <a:r>
              <a:rPr lang="en-US" sz="2800" dirty="0" err="1"/>
              <a:t>mets</a:t>
            </a:r>
            <a:r>
              <a:rPr lang="en-US" sz="2800" dirty="0"/>
              <a:t>: 78%</a:t>
            </a:r>
          </a:p>
          <a:p>
            <a:r>
              <a:rPr lang="en-US" sz="2800" dirty="0"/>
              <a:t>Visceral crisis: 52%</a:t>
            </a:r>
          </a:p>
          <a:p>
            <a:r>
              <a:rPr lang="en-US" sz="2800" dirty="0"/>
              <a:t>Symptomatic visceral </a:t>
            </a:r>
            <a:r>
              <a:rPr lang="en-US" sz="2800" dirty="0" err="1"/>
              <a:t>mets</a:t>
            </a:r>
            <a:r>
              <a:rPr lang="en-US" sz="2800" dirty="0"/>
              <a:t>: ~67%</a:t>
            </a: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7822485-E3DC-0A90-D40C-282D3BF9F23E}"/>
              </a:ext>
            </a:extLst>
          </p:cNvPr>
          <p:cNvSpPr txBox="1"/>
          <p:nvPr/>
        </p:nvSpPr>
        <p:spPr>
          <a:xfrm>
            <a:off x="8445483" y="6409488"/>
            <a:ext cx="37039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Lu et al, SABCS 2022; Abstract GS1-10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2A354D-B9DA-7536-7EA2-A09F25D52A7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561" y="920886"/>
            <a:ext cx="7212496" cy="3118916"/>
          </a:xfrm>
          <a:prstGeom prst="rect">
            <a:avLst/>
          </a:prstGeom>
        </p:spPr>
      </p:pic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2607100-18FD-3AD4-776E-C9A9D940B3B2}"/>
              </a:ext>
            </a:extLst>
          </p:cNvPr>
          <p:cNvSpPr txBox="1">
            <a:spLocks/>
          </p:cNvSpPr>
          <p:nvPr/>
        </p:nvSpPr>
        <p:spPr>
          <a:xfrm>
            <a:off x="278298" y="4354144"/>
            <a:ext cx="4273824" cy="23543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 baseline="0">
                <a:solidFill>
                  <a:srgbClr val="002060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 baseline="0">
                <a:solidFill>
                  <a:srgbClr val="002060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 baseline="0">
                <a:solidFill>
                  <a:srgbClr val="002060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 baseline="0">
                <a:solidFill>
                  <a:srgbClr val="002060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800" b="0" i="0" kern="1200" baseline="0">
                <a:solidFill>
                  <a:srgbClr val="002060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endParaRPr kumimoji="0" lang="en-US" sz="46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9" name="Content Placeholder 3">
            <a:extLst>
              <a:ext uri="{FF2B5EF4-FFF2-40B4-BE49-F238E27FC236}">
                <a16:creationId xmlns:a16="http://schemas.microsoft.com/office/drawing/2014/main" id="{4EF2A4F3-9809-1DDE-C811-04CCADC73A0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8662" y="3877557"/>
            <a:ext cx="5704801" cy="288140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1E37653-04D0-D809-05A4-ABF6AC2620C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00850" y="4567988"/>
            <a:ext cx="4076700" cy="18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1110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0C3D12-A664-CA4B-8CF3-125EE7B5A142}"/>
              </a:ext>
            </a:extLst>
          </p:cNvPr>
          <p:cNvSpPr txBox="1"/>
          <p:nvPr/>
        </p:nvSpPr>
        <p:spPr>
          <a:xfrm>
            <a:off x="7305041" y="6488668"/>
            <a:ext cx="497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Hurvitz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SA et al</a:t>
            </a:r>
            <a:r>
              <a:rPr lang="en-US" dirty="0">
                <a:effectLst/>
              </a:rPr>
              <a:t> SABCS 2022; 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Abstract GS2-02</a:t>
            </a:r>
            <a:r>
              <a:rPr lang="en-US" dirty="0">
                <a:effectLst/>
              </a:rPr>
              <a:t>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8FB181-B0E1-7A47-AD49-6F7799D26AD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519" r="-397"/>
          <a:stretch/>
        </p:blipFill>
        <p:spPr>
          <a:xfrm>
            <a:off x="1524" y="763667"/>
            <a:ext cx="12188952" cy="5229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7597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05294D-E9FB-1754-6BBE-494D4010B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F51602-60D6-52A1-66F8-B98A71D131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ET + </a:t>
            </a:r>
            <a:r>
              <a:rPr lang="en-US" dirty="0" err="1"/>
              <a:t>ribociclib</a:t>
            </a:r>
            <a:r>
              <a:rPr lang="en-US" dirty="0"/>
              <a:t> is more effective than combination chemotherapy as 1L treatment for patients with rapidly progressive, symptomatic MBC and doubles median PFS from 12 to 24 </a:t>
            </a:r>
            <a:r>
              <a:rPr lang="en-US" dirty="0" err="1"/>
              <a:t>mos</a:t>
            </a:r>
            <a:endParaRPr lang="en-US" dirty="0"/>
          </a:p>
          <a:p>
            <a:endParaRPr lang="en-US" dirty="0"/>
          </a:p>
          <a:p>
            <a:r>
              <a:rPr lang="en-US" dirty="0"/>
              <a:t>The tempo of response to ET + </a:t>
            </a:r>
            <a:r>
              <a:rPr lang="en-US" dirty="0" err="1"/>
              <a:t>ribociclib</a:t>
            </a:r>
            <a:r>
              <a:rPr lang="en-US" dirty="0"/>
              <a:t> is similar to that seen with combination chemotherapy</a:t>
            </a:r>
          </a:p>
          <a:p>
            <a:endParaRPr lang="en-US" dirty="0"/>
          </a:p>
          <a:p>
            <a:r>
              <a:rPr lang="en-US" dirty="0"/>
              <a:t>Chemotherapy should only be used as 1L therapy in patients with significant organ dysfunction, </a:t>
            </a:r>
            <a:r>
              <a:rPr lang="en-US" dirty="0" err="1"/>
              <a:t>eg</a:t>
            </a:r>
            <a:r>
              <a:rPr lang="en-US" dirty="0"/>
              <a:t>, impending liver or respiratory failure, and all other patients should receive 1L ET + CDK 4/6 inhibitor</a:t>
            </a:r>
          </a:p>
        </p:txBody>
      </p:sp>
    </p:spTree>
    <p:extLst>
      <p:ext uri="{BB962C8B-B14F-4D97-AF65-F5344CB8AC3E}">
        <p14:creationId xmlns:p14="http://schemas.microsoft.com/office/powerpoint/2010/main" val="41776778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A picture containing text&#10;&#10;Description automatically generated">
            <a:extLst>
              <a:ext uri="{FF2B5EF4-FFF2-40B4-BE49-F238E27FC236}">
                <a16:creationId xmlns:a16="http://schemas.microsoft.com/office/drawing/2014/main" id="{FC825951-050A-8C46-8CEF-BC7061A03499}"/>
              </a:ext>
            </a:extLst>
          </p:cNvPr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619" y="1779689"/>
            <a:ext cx="6446664" cy="3445122"/>
          </a:xfr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386E01B-5586-4B43-8EBD-BFC5826C7F00}"/>
              </a:ext>
            </a:extLst>
          </p:cNvPr>
          <p:cNvSpPr txBox="1"/>
          <p:nvPr/>
        </p:nvSpPr>
        <p:spPr>
          <a:xfrm>
            <a:off x="1610986" y="1752601"/>
            <a:ext cx="1885950" cy="294696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50" tIns="19050" rIns="19050" bIns="19050" numCol="1" spcCol="38100" rtlCol="0" anchor="ctr">
            <a:spAutoFit/>
          </a:bodyPr>
          <a:lstStyle/>
          <a:p>
            <a:pPr marL="0" marR="0" lvl="0" indent="0" algn="ctr" defTabSz="914376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900" b="1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icrosoft YaHei"/>
                <a:sym typeface="Arial"/>
              </a:rPr>
              <a:t>Key Eligibility: </a:t>
            </a:r>
          </a:p>
          <a:p>
            <a:pPr marL="0" marR="0" lvl="0" indent="0" algn="ctr" defTabSz="914376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1" i="0" u="sng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sym typeface="Arial"/>
            </a:endParaRPr>
          </a:p>
          <a:p>
            <a:pPr marL="128588" marR="0" lvl="0" indent="-128588" algn="l" defTabSz="914376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</a:rPr>
              <a:t>ER+ (&gt;10%), HER2 neg</a:t>
            </a:r>
          </a:p>
          <a:p>
            <a:pPr marL="128588" marR="0" lvl="0" indent="-128588" algn="l" defTabSz="914376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</a:rPr>
              <a:t>No prior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</a:rPr>
              <a:t>tx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</a:rPr>
              <a:t> for MBC</a:t>
            </a:r>
          </a:p>
          <a:p>
            <a:pPr marL="128588" marR="0" lvl="0" indent="-128588" algn="l" defTabSz="914376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</a:rPr>
              <a:t>No relapse &lt;12m on adjuvant ET</a:t>
            </a:r>
          </a:p>
          <a:p>
            <a:pPr marL="128588" marR="0" lvl="0" indent="-128588" algn="l" defTabSz="914376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</a:rPr>
              <a:t>Postmeno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</a:rPr>
              <a:t> or receiving LHRH</a:t>
            </a:r>
          </a:p>
          <a:p>
            <a:pPr marL="0" marR="0" lvl="0" indent="0" algn="ctr" defTabSz="914376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sym typeface="Arial"/>
            </a:endParaRP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B40CC439-E2C8-4DD3-B2A9-A7064C3EF3D6}"/>
              </a:ext>
            </a:extLst>
          </p:cNvPr>
          <p:cNvSpPr>
            <a:spLocks/>
          </p:cNvSpPr>
          <p:nvPr/>
        </p:nvSpPr>
        <p:spPr bwMode="auto">
          <a:xfrm>
            <a:off x="567891" y="296035"/>
            <a:ext cx="11236182" cy="1212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ctDNA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Monitoring and</a:t>
            </a: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Therapy Switch with ESR1 Mutation (PADA-1)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06E3F63-62BA-2CFA-F7B0-B5F7B8E7189B}"/>
              </a:ext>
            </a:extLst>
          </p:cNvPr>
          <p:cNvSpPr txBox="1">
            <a:spLocks/>
          </p:cNvSpPr>
          <p:nvPr/>
        </p:nvSpPr>
        <p:spPr bwMode="auto">
          <a:xfrm>
            <a:off x="21736" y="6534834"/>
            <a:ext cx="10358967" cy="26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90525" indent="-292100" algn="l" defTabSz="412750" rtl="0" eaLnBrk="0" fontAlgn="base" hangingPunct="0">
              <a:lnSpc>
                <a:spcPct val="105000"/>
              </a:lnSpc>
              <a:spcBef>
                <a:spcPct val="30000"/>
              </a:spcBef>
              <a:spcAft>
                <a:spcPts val="800"/>
              </a:spcAft>
              <a:buClr>
                <a:srgbClr val="000000"/>
              </a:buClr>
              <a:buSzPct val="100000"/>
              <a:buFont typeface="Arial" pitchFamily="-72" charset="0"/>
              <a:buChar char="•"/>
              <a:defRPr sz="2900" b="1">
                <a:solidFill>
                  <a:srgbClr val="000000"/>
                </a:solidFill>
                <a:latin typeface="Calibri" charset="0"/>
                <a:ea typeface="MS PGothic" pitchFamily="34" charset="-128"/>
                <a:cs typeface="MS PGothic" charset="0"/>
              </a:defRPr>
            </a:lvl1pPr>
            <a:lvl2pPr marL="782638" indent="-260350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ymbol" pitchFamily="-72" charset="2"/>
              <a:buChar char=""/>
              <a:defRPr sz="2600" b="1">
                <a:solidFill>
                  <a:srgbClr val="000000"/>
                </a:solidFill>
                <a:latin typeface="Calibri" charset="0"/>
                <a:ea typeface="MS PGothic" pitchFamily="34" charset="-128"/>
              </a:defRPr>
            </a:lvl2pPr>
            <a:lvl3pPr marL="1173163" indent="-193675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buChar char=""/>
              <a:defRPr sz="24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  <a:cs typeface="ＭＳ Ｐゴシック" pitchFamily="-72" charset="-128"/>
              </a:defRPr>
            </a:lvl3pPr>
            <a:lvl4pPr marL="1565275" indent="-193675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ymbol" pitchFamily="-72" charset="2"/>
              <a:buChar char=""/>
              <a:defRPr sz="22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</a:defRPr>
            </a:lvl4pPr>
            <a:lvl5pPr marL="1957388" indent="-195263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buChar char=""/>
              <a:defRPr sz="20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</a:defRPr>
            </a:lvl5pPr>
            <a:lvl6pPr marL="2615386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6pPr>
            <a:lvl7pPr marL="3072444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7pPr>
            <a:lvl8pPr marL="3529502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8pPr>
            <a:lvl9pPr marL="3986559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98425" marR="0" lvl="0" indent="0" algn="l" defTabSz="412750" rtl="0" eaLnBrk="0" fontAlgn="base" latinLnBrk="0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-72" charset="0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Bidard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 et al, SABCS 2021 Abstract GS3-05</a:t>
            </a:r>
          </a:p>
        </p:txBody>
      </p:sp>
    </p:spTree>
    <p:extLst>
      <p:ext uri="{BB962C8B-B14F-4D97-AF65-F5344CB8AC3E}">
        <p14:creationId xmlns:p14="http://schemas.microsoft.com/office/powerpoint/2010/main" val="4334649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Chart, line chart&#10;&#10;Description automatically generated">
            <a:extLst>
              <a:ext uri="{FF2B5EF4-FFF2-40B4-BE49-F238E27FC236}">
                <a16:creationId xmlns:a16="http://schemas.microsoft.com/office/drawing/2014/main" id="{832CE24E-3A50-C942-87AB-44D236FE0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8" y="2369654"/>
            <a:ext cx="5489790" cy="341440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3EF8BB18-6AFB-934F-B0B9-EBAC30CBF462}"/>
              </a:ext>
            </a:extLst>
          </p:cNvPr>
          <p:cNvSpPr txBox="1"/>
          <p:nvPr/>
        </p:nvSpPr>
        <p:spPr>
          <a:xfrm>
            <a:off x="76200" y="1715164"/>
            <a:ext cx="6019800" cy="34624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19050" tIns="19050" rIns="19050" bIns="19050" numCol="1" spcCol="38100" rtlCol="0" anchor="ctr">
            <a:spAutoFit/>
          </a:bodyPr>
          <a:lstStyle/>
          <a:p>
            <a:pPr marL="0" marR="0" lvl="0" indent="0" algn="ctr" defTabSz="914376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F74AE"/>
                </a:solidFill>
                <a:effectLst/>
                <a:uLnTx/>
                <a:uFillTx/>
                <a:latin typeface="Arial"/>
                <a:ea typeface="Microsoft YaHei"/>
                <a:sym typeface="Arial"/>
              </a:rPr>
              <a:t>Step #2: </a:t>
            </a:r>
            <a:r>
              <a:rPr kumimoji="0" lang="en-US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3F74AE"/>
                </a:solidFill>
                <a:effectLst/>
                <a:uLnTx/>
                <a:uFillTx/>
                <a:latin typeface="Arial"/>
                <a:ea typeface="Microsoft YaHei"/>
                <a:sym typeface="Arial"/>
              </a:rPr>
              <a:t>mPFS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3F74AE"/>
                </a:solidFill>
                <a:effectLst/>
                <a:uLnTx/>
                <a:uFillTx/>
                <a:latin typeface="Arial"/>
                <a:ea typeface="Microsoft YaHei"/>
                <a:sym typeface="Arial"/>
              </a:rPr>
              <a:t> ~40% longer with switch to F+P</a:t>
            </a:r>
          </a:p>
        </p:txBody>
      </p:sp>
      <p:sp>
        <p:nvSpPr>
          <p:cNvPr id="14" name="Rectangle 10">
            <a:extLst>
              <a:ext uri="{FF2B5EF4-FFF2-40B4-BE49-F238E27FC236}">
                <a16:creationId xmlns:a16="http://schemas.microsoft.com/office/drawing/2014/main" id="{4D54BD58-B4C3-453C-B30F-E6F012044552}"/>
              </a:ext>
            </a:extLst>
          </p:cNvPr>
          <p:cNvSpPr>
            <a:spLocks/>
          </p:cNvSpPr>
          <p:nvPr/>
        </p:nvSpPr>
        <p:spPr bwMode="auto">
          <a:xfrm>
            <a:off x="1752600" y="1"/>
            <a:ext cx="8763000" cy="1212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ctDNA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 Monitoring and</a:t>
            </a:r>
          </a:p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Microsoft YaHei"/>
                <a:cs typeface="Arial" panose="020B0604020202020204" pitchFamily="34" charset="0"/>
              </a:rPr>
              <a:t>Therapy Switch (PADA-1)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35F460C-7162-580F-A181-9B06B502BD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7153" y="2800011"/>
            <a:ext cx="6524847" cy="289205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E304564-5375-F6A8-D209-B3D26AA6AA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26494" y="2157662"/>
            <a:ext cx="5727700" cy="546100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DFCCABD-0AA0-3A75-0A6B-361C476FD93B}"/>
              </a:ext>
            </a:extLst>
          </p:cNvPr>
          <p:cNvSpPr txBox="1">
            <a:spLocks/>
          </p:cNvSpPr>
          <p:nvPr/>
        </p:nvSpPr>
        <p:spPr bwMode="auto">
          <a:xfrm>
            <a:off x="21736" y="6534834"/>
            <a:ext cx="10358967" cy="26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90525" indent="-292100" algn="l" defTabSz="412750" rtl="0" eaLnBrk="0" fontAlgn="base" hangingPunct="0">
              <a:lnSpc>
                <a:spcPct val="105000"/>
              </a:lnSpc>
              <a:spcBef>
                <a:spcPct val="30000"/>
              </a:spcBef>
              <a:spcAft>
                <a:spcPts val="800"/>
              </a:spcAft>
              <a:buClr>
                <a:srgbClr val="000000"/>
              </a:buClr>
              <a:buSzPct val="100000"/>
              <a:buFont typeface="Arial" pitchFamily="-72" charset="0"/>
              <a:buChar char="•"/>
              <a:defRPr sz="2900" b="1">
                <a:solidFill>
                  <a:srgbClr val="000000"/>
                </a:solidFill>
                <a:latin typeface="Calibri" charset="0"/>
                <a:ea typeface="MS PGothic" pitchFamily="34" charset="-128"/>
                <a:cs typeface="MS PGothic" charset="0"/>
              </a:defRPr>
            </a:lvl1pPr>
            <a:lvl2pPr marL="782638" indent="-260350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ymbol" pitchFamily="-72" charset="2"/>
              <a:buChar char=""/>
              <a:defRPr sz="2600" b="1">
                <a:solidFill>
                  <a:srgbClr val="000000"/>
                </a:solidFill>
                <a:latin typeface="Calibri" charset="0"/>
                <a:ea typeface="MS PGothic" pitchFamily="34" charset="-128"/>
              </a:defRPr>
            </a:lvl2pPr>
            <a:lvl3pPr marL="1173163" indent="-193675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buChar char=""/>
              <a:defRPr sz="24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  <a:cs typeface="ＭＳ Ｐゴシック" pitchFamily="-72" charset="-128"/>
              </a:defRPr>
            </a:lvl3pPr>
            <a:lvl4pPr marL="1565275" indent="-193675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ymbol" pitchFamily="-72" charset="2"/>
              <a:buChar char=""/>
              <a:defRPr sz="22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</a:defRPr>
            </a:lvl4pPr>
            <a:lvl5pPr marL="1957388" indent="-195263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buChar char=""/>
              <a:defRPr sz="20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</a:defRPr>
            </a:lvl5pPr>
            <a:lvl6pPr marL="2615386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6pPr>
            <a:lvl7pPr marL="3072444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7pPr>
            <a:lvl8pPr marL="3529502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8pPr>
            <a:lvl9pPr marL="3986559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98425" marR="0" lvl="0" indent="0" algn="l" defTabSz="412750" rtl="0" eaLnBrk="0" fontAlgn="base" latinLnBrk="0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-72" charset="0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Bidard</a:t>
            </a: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 et al, SABCS 2021 Abstract GS3-05</a:t>
            </a:r>
          </a:p>
        </p:txBody>
      </p:sp>
    </p:spTree>
    <p:extLst>
      <p:ext uri="{BB962C8B-B14F-4D97-AF65-F5344CB8AC3E}">
        <p14:creationId xmlns:p14="http://schemas.microsoft.com/office/powerpoint/2010/main" val="31699205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3EB7E-E5BC-5C17-1BC2-208FFC93D3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0550E6-71A2-7F12-8D01-BB9FBA6E26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563"/>
            <a:ext cx="10515600" cy="5348369"/>
          </a:xfrm>
        </p:spPr>
        <p:txBody>
          <a:bodyPr>
            <a:normAutofit/>
          </a:bodyPr>
          <a:lstStyle/>
          <a:p>
            <a:pPr>
              <a:spcBef>
                <a:spcPts val="1600"/>
              </a:spcBef>
            </a:pPr>
            <a:r>
              <a:rPr lang="en-US" dirty="0"/>
              <a:t>Development of ESR1 mutation is found in 50% of pts whose HR+ HER2- MBC has progressed on CDK 4/6 inhibitor</a:t>
            </a:r>
          </a:p>
          <a:p>
            <a:pPr>
              <a:spcBef>
                <a:spcPts val="1600"/>
              </a:spcBef>
            </a:pPr>
            <a:r>
              <a:rPr lang="en-US" dirty="0"/>
              <a:t>PADA-1 trial shows PFS is prolonged switching endocrine therapy from AI to </a:t>
            </a:r>
            <a:r>
              <a:rPr lang="en-US" dirty="0" err="1"/>
              <a:t>fulvestrant</a:t>
            </a:r>
            <a:r>
              <a:rPr lang="en-US" dirty="0"/>
              <a:t>, and continuing </a:t>
            </a:r>
            <a:r>
              <a:rPr lang="en-US" dirty="0" err="1"/>
              <a:t>palbociclib</a:t>
            </a:r>
            <a:r>
              <a:rPr lang="en-US" dirty="0"/>
              <a:t>, compared with continuing the AI plus </a:t>
            </a:r>
            <a:r>
              <a:rPr lang="en-US" dirty="0" err="1"/>
              <a:t>palbociclib</a:t>
            </a:r>
            <a:r>
              <a:rPr lang="en-US" dirty="0"/>
              <a:t>, in pts with </a:t>
            </a:r>
            <a:r>
              <a:rPr lang="en-US" dirty="0" err="1"/>
              <a:t>ctDNA</a:t>
            </a:r>
            <a:r>
              <a:rPr lang="en-US" dirty="0"/>
              <a:t>-detected ESR1 mutation without imaging/clinical evidence of progression</a:t>
            </a:r>
          </a:p>
          <a:p>
            <a:pPr>
              <a:spcBef>
                <a:spcPts val="1600"/>
              </a:spcBef>
            </a:pPr>
            <a:r>
              <a:rPr lang="en-US" dirty="0"/>
              <a:t>Use of </a:t>
            </a:r>
            <a:r>
              <a:rPr lang="en-US" dirty="0" err="1"/>
              <a:t>ctDNA</a:t>
            </a:r>
            <a:r>
              <a:rPr lang="en-US" dirty="0"/>
              <a:t> in MBC to detect targetable mutations arising in resistant disease, prior to clinical progression, may evolve as new management paradigm – will this improve OS?</a:t>
            </a:r>
          </a:p>
          <a:p>
            <a:pPr>
              <a:spcBef>
                <a:spcPts val="1600"/>
              </a:spcBef>
            </a:pPr>
            <a:r>
              <a:rPr lang="en-US" dirty="0"/>
              <a:t>SERENA-6 trial is evaluating switching to oral SERD </a:t>
            </a:r>
            <a:r>
              <a:rPr lang="en-US" dirty="0" err="1"/>
              <a:t>camizestrant</a:t>
            </a:r>
            <a:r>
              <a:rPr lang="en-US" dirty="0"/>
              <a:t> in pts with </a:t>
            </a:r>
            <a:r>
              <a:rPr lang="en-US" dirty="0" err="1"/>
              <a:t>ctDNA</a:t>
            </a:r>
            <a:r>
              <a:rPr lang="en-US" dirty="0"/>
              <a:t>-detected ESR1 mutations </a:t>
            </a:r>
          </a:p>
        </p:txBody>
      </p:sp>
    </p:spTree>
    <p:extLst>
      <p:ext uri="{BB962C8B-B14F-4D97-AF65-F5344CB8AC3E}">
        <p14:creationId xmlns:p14="http://schemas.microsoft.com/office/powerpoint/2010/main" val="360918738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987A6D-69C7-D5F4-E5F3-F4D4FD4F26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716"/>
            <a:ext cx="10515600" cy="789956"/>
          </a:xfrm>
        </p:spPr>
        <p:txBody>
          <a:bodyPr>
            <a:normAutofit fontScale="90000"/>
          </a:bodyPr>
          <a:lstStyle/>
          <a:p>
            <a:r>
              <a:rPr lang="en-US" dirty="0"/>
              <a:t>PACE: Ph2 Palbociclib after CDK and Endocrine Therapy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BE5873E-5764-4EF7-8987-6C019CFA318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339" y="1193931"/>
            <a:ext cx="6448619" cy="317928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3FC4258-EABA-21A6-E000-DE50B9F8AC63}"/>
              </a:ext>
            </a:extLst>
          </p:cNvPr>
          <p:cNvSpPr txBox="1"/>
          <p:nvPr/>
        </p:nvSpPr>
        <p:spPr>
          <a:xfrm>
            <a:off x="162339" y="4558012"/>
            <a:ext cx="2771977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Demographics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81% Post menopausal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40% de novo MBC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60% visceral disease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68% measurable disease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2968F0-CE1C-7628-DF78-E904D810C296}"/>
              </a:ext>
            </a:extLst>
          </p:cNvPr>
          <p:cNvSpPr txBox="1"/>
          <p:nvPr/>
        </p:nvSpPr>
        <p:spPr>
          <a:xfrm>
            <a:off x="2934316" y="4859752"/>
            <a:ext cx="322431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91% prior Palbociclib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76% prior ET&gt;12 months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77% second line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9DB3012-4B4F-4816-7ADB-D8EBBB8B806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09144" y="895138"/>
            <a:ext cx="5061098" cy="347808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F5E8C19-04E9-0139-E726-C3BECD1BEA8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77176" y="873672"/>
            <a:ext cx="2459889" cy="1076593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9B438227-14E0-5DD9-8FAB-7E018D41B41B}"/>
              </a:ext>
            </a:extLst>
          </p:cNvPr>
          <p:cNvSpPr txBox="1"/>
          <p:nvPr/>
        </p:nvSpPr>
        <p:spPr>
          <a:xfrm>
            <a:off x="7820103" y="2783574"/>
            <a:ext cx="849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ITT PFS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BCC2187-618A-130D-D2A4-7703C7019CC4}"/>
              </a:ext>
            </a:extLst>
          </p:cNvPr>
          <p:cNvSpPr txBox="1"/>
          <p:nvPr/>
        </p:nvSpPr>
        <p:spPr>
          <a:xfrm>
            <a:off x="5882060" y="4558012"/>
            <a:ext cx="40239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Other endpoints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ORR (n=149): 10.8 v 13.7 v 17.9%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Med OS: 27.5 v 24.6 v 42.5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Rare immune-related AEs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Suggestion of improved efficacy of FP over F in ESR1 and PIK3CA mutations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44A1B93-1D16-B8B7-E83D-787489EA341B}"/>
              </a:ext>
            </a:extLst>
          </p:cNvPr>
          <p:cNvSpPr txBox="1">
            <a:spLocks/>
          </p:cNvSpPr>
          <p:nvPr/>
        </p:nvSpPr>
        <p:spPr bwMode="auto">
          <a:xfrm>
            <a:off x="21736" y="6534834"/>
            <a:ext cx="10358967" cy="2672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90525" indent="-292100" algn="l" defTabSz="412750" rtl="0" eaLnBrk="0" fontAlgn="base" hangingPunct="0">
              <a:lnSpc>
                <a:spcPct val="105000"/>
              </a:lnSpc>
              <a:spcBef>
                <a:spcPct val="30000"/>
              </a:spcBef>
              <a:spcAft>
                <a:spcPts val="800"/>
              </a:spcAft>
              <a:buClr>
                <a:srgbClr val="000000"/>
              </a:buClr>
              <a:buSzPct val="100000"/>
              <a:buFont typeface="Arial" pitchFamily="-72" charset="0"/>
              <a:buChar char="•"/>
              <a:defRPr sz="2900" b="1">
                <a:solidFill>
                  <a:srgbClr val="000000"/>
                </a:solidFill>
                <a:latin typeface="Calibri" charset="0"/>
                <a:ea typeface="MS PGothic" pitchFamily="34" charset="-128"/>
                <a:cs typeface="MS PGothic" charset="0"/>
              </a:defRPr>
            </a:lvl1pPr>
            <a:lvl2pPr marL="782638" indent="-260350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ymbol" pitchFamily="-72" charset="2"/>
              <a:buChar char=""/>
              <a:defRPr sz="2600" b="1">
                <a:solidFill>
                  <a:srgbClr val="000000"/>
                </a:solidFill>
                <a:latin typeface="Calibri" charset="0"/>
                <a:ea typeface="MS PGothic" pitchFamily="34" charset="-128"/>
              </a:defRPr>
            </a:lvl2pPr>
            <a:lvl3pPr marL="1173163" indent="-193675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buChar char=""/>
              <a:defRPr sz="24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  <a:cs typeface="ＭＳ Ｐゴシック" pitchFamily="-72" charset="-128"/>
              </a:defRPr>
            </a:lvl3pPr>
            <a:lvl4pPr marL="1565275" indent="-193675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75000"/>
              <a:buFont typeface="Symbol" pitchFamily="-72" charset="2"/>
              <a:buChar char=""/>
              <a:defRPr sz="22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</a:defRPr>
            </a:lvl4pPr>
            <a:lvl5pPr marL="1957388" indent="-195263" algn="l" defTabSz="412750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-72" charset="2"/>
              <a:buChar char=""/>
              <a:defRPr sz="2000" b="1">
                <a:solidFill>
                  <a:srgbClr val="000000"/>
                </a:solidFill>
                <a:latin typeface="Calibri" charset="0"/>
                <a:ea typeface="ＭＳ Ｐゴシック" pitchFamily="-123" charset="-128"/>
              </a:defRPr>
            </a:lvl5pPr>
            <a:lvl6pPr marL="2615386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6pPr>
            <a:lvl7pPr marL="3072444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7pPr>
            <a:lvl8pPr marL="3529502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8pPr>
            <a:lvl9pPr marL="3986559" indent="-215834" algn="l" defTabSz="457058" rtl="0" fontAlgn="base" hangingPunct="0">
              <a:lnSpc>
                <a:spcPct val="93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45000"/>
              <a:buFont typeface="Wingdings" pitchFamily="2" charset="2"/>
              <a:buChar char=""/>
              <a:defRPr sz="2000">
                <a:solidFill>
                  <a:srgbClr val="000000"/>
                </a:solidFill>
                <a:latin typeface="+mn-lt"/>
              </a:defRPr>
            </a:lvl9pPr>
          </a:lstStyle>
          <a:p>
            <a:pPr marL="98425" marR="0" lvl="0" indent="0" algn="l" defTabSz="412750" rtl="0" eaLnBrk="0" fontAlgn="base" latinLnBrk="0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-72" charset="0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Mayer et al, SABCS 2022; Abstract GS3-06</a:t>
            </a:r>
          </a:p>
        </p:txBody>
      </p:sp>
    </p:spTree>
    <p:extLst>
      <p:ext uri="{BB962C8B-B14F-4D97-AF65-F5344CB8AC3E}">
        <p14:creationId xmlns:p14="http://schemas.microsoft.com/office/powerpoint/2010/main" val="363821696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A927DB-6664-65EA-BF3D-D4F5528AC8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190825"/>
            <a:ext cx="10515600" cy="789956"/>
          </a:xfrm>
        </p:spPr>
        <p:txBody>
          <a:bodyPr/>
          <a:lstStyle/>
          <a:p>
            <a:r>
              <a:rPr lang="en-US" dirty="0"/>
              <a:t>PACE: Exploratory Endpoints and Conclusions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219346-9C31-DFDD-6E64-EC518272001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771270" y="1034353"/>
            <a:ext cx="5268961" cy="5823648"/>
          </a:xfrm>
        </p:spPr>
        <p:txBody>
          <a:bodyPr>
            <a:normAutofit/>
          </a:bodyPr>
          <a:lstStyle/>
          <a:p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Continuing </a:t>
            </a:r>
            <a:r>
              <a:rPr lang="en-US" sz="20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palbociclib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beyond progression on prior CDK4/6i did not significantly improve PFS</a:t>
            </a:r>
          </a:p>
          <a:p>
            <a:pPr lvl="1"/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Is change in the </a:t>
            </a:r>
            <a:r>
              <a:rPr lang="en-US" sz="2000" dirty="0" err="1">
                <a:ea typeface="Calibri" panose="020F0502020204030204" pitchFamily="34" charset="0"/>
                <a:cs typeface="Times New Roman" panose="02020603050405020304" pitchFamily="18" charset="0"/>
              </a:rPr>
              <a:t>CDKi</a:t>
            </a: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 important?</a:t>
            </a:r>
          </a:p>
          <a:p>
            <a:pPr lvl="1"/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Variations in the patient population in phase II studies may be important</a:t>
            </a:r>
          </a:p>
          <a:p>
            <a:pPr lvl="1"/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Await data from Ph III studies (post-MONARCH)</a:t>
            </a:r>
            <a:endParaRPr lang="en-US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 longer PFS with the addition of a PD-L1 inhibitor is intriguing, further study is needed</a:t>
            </a:r>
          </a:p>
          <a:p>
            <a:pPr lvl="1"/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Greater toxicity with PD-L combinations have been seen</a:t>
            </a:r>
          </a:p>
          <a:p>
            <a:pPr lvl="1"/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this study</a:t>
            </a:r>
            <a:r>
              <a:rPr lang="en-US" sz="2000" dirty="0">
                <a:ea typeface="Calibri" panose="020F0502020204030204" pitchFamily="34" charset="0"/>
                <a:cs typeface="Times New Roman" panose="02020603050405020304" pitchFamily="18" charset="0"/>
              </a:rPr>
              <a:t>, increased immune toxicity was not seen</a:t>
            </a:r>
            <a:endParaRPr lang="en-US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Baseline </a:t>
            </a:r>
            <a:r>
              <a:rPr lang="en-US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ctDNA</a:t>
            </a:r>
            <a:r>
              <a:rPr 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analyses are also of interest and suggest </a:t>
            </a:r>
            <a:r>
              <a:rPr lang="en-US" sz="2000" dirty="0">
                <a:cs typeface="Times New Roman" panose="02020603050405020304" pitchFamily="18" charset="0"/>
              </a:rPr>
              <a:t>differential impact in tumors with ESR1 and PIK3CA mutations </a:t>
            </a:r>
            <a:endParaRPr lang="en-US" sz="20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000" dirty="0">
                <a:cs typeface="Times New Roman" panose="02020603050405020304" pitchFamily="18" charset="0"/>
              </a:rPr>
              <a:t>E</a:t>
            </a:r>
            <a:r>
              <a:rPr 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valuation of serial </a:t>
            </a:r>
            <a:r>
              <a:rPr lang="en-US" sz="2000" dirty="0" err="1">
                <a:latin typeface="Calibri" panose="020F0502020204030204" pitchFamily="34" charset="0"/>
                <a:cs typeface="Times New Roman" panose="02020603050405020304" pitchFamily="18" charset="0"/>
              </a:rPr>
              <a:t>ctDNA</a:t>
            </a:r>
            <a:r>
              <a:rPr lang="en-US" sz="2000" dirty="0">
                <a:latin typeface="Calibri" panose="020F0502020204030204" pitchFamily="34" charset="0"/>
                <a:cs typeface="Times New Roman" panose="02020603050405020304" pitchFamily="18" charset="0"/>
              </a:rPr>
              <a:t> and CTC samples is ongoing</a:t>
            </a:r>
            <a:endParaRPr lang="en-US" sz="2000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C6490E4-5DE2-32F5-509B-5EFC13D8A346}"/>
              </a:ext>
            </a:extLst>
          </p:cNvPr>
          <p:cNvGrpSpPr>
            <a:grpSpLocks noChangeAspect="1"/>
          </p:cNvGrpSpPr>
          <p:nvPr/>
        </p:nvGrpSpPr>
        <p:grpSpPr>
          <a:xfrm>
            <a:off x="405043" y="899973"/>
            <a:ext cx="6272421" cy="5760720"/>
            <a:chOff x="405043" y="899973"/>
            <a:chExt cx="6551785" cy="601729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18425DAC-2034-116C-438E-FB19C5AE181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20406" y="899973"/>
              <a:ext cx="6048049" cy="3013237"/>
            </a:xfrm>
            <a:prstGeom prst="rect">
              <a:avLst/>
            </a:prstGeom>
          </p:spPr>
        </p:pic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CD1B0635-4984-76E8-0C2B-79F782925FD1}"/>
                </a:ext>
              </a:extLst>
            </p:cNvPr>
            <p:cNvSpPr txBox="1">
              <a:spLocks/>
            </p:cNvSpPr>
            <p:nvPr/>
          </p:nvSpPr>
          <p:spPr>
            <a:xfrm>
              <a:off x="1188112" y="1106083"/>
              <a:ext cx="2640013" cy="40798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 baseline="0">
                  <a:solidFill>
                    <a:srgbClr val="002060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 baseline="0">
                  <a:solidFill>
                    <a:srgbClr val="002060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 baseline="0">
                  <a:solidFill>
                    <a:srgbClr val="002060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 baseline="0">
                  <a:solidFill>
                    <a:srgbClr val="002060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 baseline="0">
                  <a:solidFill>
                    <a:srgbClr val="002060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ESR1 WT</a:t>
              </a: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372036F8-2874-4CBD-CF86-63908DB7FB9A}"/>
                </a:ext>
              </a:extLst>
            </p:cNvPr>
            <p:cNvSpPr txBox="1">
              <a:spLocks/>
            </p:cNvSpPr>
            <p:nvPr/>
          </p:nvSpPr>
          <p:spPr>
            <a:xfrm>
              <a:off x="4316498" y="1034352"/>
              <a:ext cx="2640330" cy="39811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ESR1 altered</a:t>
              </a: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1F0C5DC-8096-98CE-5C98-409CAFD6EE2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05043" y="3913210"/>
              <a:ext cx="6029623" cy="3004057"/>
            </a:xfrm>
            <a:prstGeom prst="rect">
              <a:avLst/>
            </a:prstGeom>
          </p:spPr>
        </p:pic>
        <p:sp>
          <p:nvSpPr>
            <p:cNvPr id="9" name="Content Placeholder 2">
              <a:extLst>
                <a:ext uri="{FF2B5EF4-FFF2-40B4-BE49-F238E27FC236}">
                  <a16:creationId xmlns:a16="http://schemas.microsoft.com/office/drawing/2014/main" id="{71CF7757-623A-F8E4-3BED-39D47FC419C8}"/>
                </a:ext>
              </a:extLst>
            </p:cNvPr>
            <p:cNvSpPr txBox="1">
              <a:spLocks/>
            </p:cNvSpPr>
            <p:nvPr/>
          </p:nvSpPr>
          <p:spPr>
            <a:xfrm>
              <a:off x="1188112" y="4074730"/>
              <a:ext cx="2640013" cy="407988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 baseline="0">
                  <a:solidFill>
                    <a:srgbClr val="002060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 baseline="0">
                  <a:solidFill>
                    <a:srgbClr val="002060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 baseline="0">
                  <a:solidFill>
                    <a:srgbClr val="002060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 baseline="0">
                  <a:solidFill>
                    <a:srgbClr val="002060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 baseline="0">
                  <a:solidFill>
                    <a:srgbClr val="002060"/>
                  </a:solidFill>
                  <a:latin typeface="Calibri" panose="020F0502020204030204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>
                  <a:ln>
                    <a:noFill/>
                  </a:ln>
                  <a:solidFill>
                    <a:srgbClr val="002060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+mn-cs"/>
                </a:rPr>
                <a:t>PIK3CA WT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endParaRPr>
            </a:p>
          </p:txBody>
        </p:sp>
        <p:sp>
          <p:nvSpPr>
            <p:cNvPr id="10" name="Content Placeholder 2">
              <a:extLst>
                <a:ext uri="{FF2B5EF4-FFF2-40B4-BE49-F238E27FC236}">
                  <a16:creationId xmlns:a16="http://schemas.microsoft.com/office/drawing/2014/main" id="{1F1BAD67-4A5A-814F-27A7-EC43294953CE}"/>
                </a:ext>
              </a:extLst>
            </p:cNvPr>
            <p:cNvSpPr txBox="1">
              <a:spLocks/>
            </p:cNvSpPr>
            <p:nvPr/>
          </p:nvSpPr>
          <p:spPr>
            <a:xfrm>
              <a:off x="4164729" y="4011378"/>
              <a:ext cx="2640330" cy="39811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90000"/>
                </a:lnSpc>
                <a:spcBef>
                  <a:spcPts val="1000"/>
                </a:spcBef>
                <a:spcAft>
                  <a:spcPts val="0"/>
                </a:spcAft>
                <a:buClrTx/>
                <a:buSzTx/>
                <a:buFont typeface="Arial" panose="020B0604020202020204" pitchFamily="34" charset="0"/>
                <a:buNone/>
                <a:tabLst/>
                <a:defRPr/>
              </a:pPr>
              <a:r>
                <a:rPr kumimoji="0" lang="en-US" sz="20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PIK3CA altered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17D61FC5-98E7-943E-FE60-42947D7E2366}"/>
              </a:ext>
            </a:extLst>
          </p:cNvPr>
          <p:cNvSpPr txBox="1"/>
          <p:nvPr/>
        </p:nvSpPr>
        <p:spPr>
          <a:xfrm>
            <a:off x="8056880" y="6486616"/>
            <a:ext cx="6096000" cy="3713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98425" marR="0" lvl="0" indent="0" algn="l" defTabSz="412750" rtl="0" eaLnBrk="0" fontAlgn="base" latinLnBrk="0" hangingPunct="0">
              <a:lnSpc>
                <a:spcPct val="10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-72" charset="0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pitchFamily="34" charset="-128"/>
              </a:rPr>
              <a:t>Mayer et al, SABCS 2022; Abstract GS3-06</a:t>
            </a:r>
          </a:p>
        </p:txBody>
      </p:sp>
    </p:spTree>
    <p:extLst>
      <p:ext uri="{BB962C8B-B14F-4D97-AF65-F5344CB8AC3E}">
        <p14:creationId xmlns:p14="http://schemas.microsoft.com/office/powerpoint/2010/main" val="40817063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ED5C2-88C9-4AE7-940C-4CEA47A7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CDK 4/6 inhibitor after 1</a:t>
            </a:r>
            <a:r>
              <a:rPr lang="en-US" baseline="30000" dirty="0"/>
              <a:t>st</a:t>
            </a:r>
            <a:r>
              <a:rPr lang="en-US" dirty="0"/>
              <a:t> line CDK 4/6 inhibitor</a:t>
            </a:r>
            <a:br>
              <a:rPr lang="en-US" dirty="0"/>
            </a:br>
            <a:r>
              <a:rPr lang="en-US" dirty="0"/>
              <a:t>MAINTAIN: Phase II trial of switching ET+/- Ribociclib for HR+ MBC after failure of previous ET+ CDK4/6i</a:t>
            </a:r>
          </a:p>
        </p:txBody>
      </p:sp>
      <p:sp>
        <p:nvSpPr>
          <p:cNvPr id="5" name="Text Box 45">
            <a:extLst>
              <a:ext uri="{FF2B5EF4-FFF2-40B4-BE49-F238E27FC236}">
                <a16:creationId xmlns:a16="http://schemas.microsoft.com/office/drawing/2014/main" id="{9D890572-23D4-91F1-6C76-9A182E9FD1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131" y="1513046"/>
            <a:ext cx="3330727" cy="255454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Adults with ER and/or PR ≥1%, HER2- MBC and progression on ET and CDK4/6i;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≤1 CT line for MBC;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ECOG PS 0 or 1; 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Postmenopausal (or premenopausal with GnRH agonist);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Stable brain metastases allowed</a:t>
            </a:r>
          </a:p>
          <a:p>
            <a:pPr marL="285750" marR="0" lvl="0" indent="-2857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GB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(N = 120)</a:t>
            </a:r>
            <a:endParaRPr kumimoji="0" lang="en-US" alt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3CECA5-A5EC-78F3-5F22-986B9DED3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8683" y="1513046"/>
            <a:ext cx="2808192" cy="140432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wrap="none" anchor="ctr" anchorCtr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Ribociclib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600 mg QD 3 wk on, 1 wk off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+ Switch ET*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(n = 60)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33F3935-0931-681E-AD4B-271C2DA798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8683" y="3022753"/>
            <a:ext cx="2808194" cy="125192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txBody>
          <a:bodyPr wrap="none" anchor="ctr" anchorCtr="1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Placebo + Switch ET*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(n = 59)</a:t>
            </a:r>
          </a:p>
        </p:txBody>
      </p:sp>
      <p:sp>
        <p:nvSpPr>
          <p:cNvPr id="8" name="Line 53">
            <a:extLst>
              <a:ext uri="{FF2B5EF4-FFF2-40B4-BE49-F238E27FC236}">
                <a16:creationId xmlns:a16="http://schemas.microsoft.com/office/drawing/2014/main" id="{4AFAEEF0-515C-A36B-08F9-A4C156361F9B}"/>
              </a:ext>
            </a:extLst>
          </p:cNvPr>
          <p:cNvSpPr>
            <a:spLocks noChangeShapeType="1"/>
          </p:cNvSpPr>
          <p:nvPr/>
        </p:nvSpPr>
        <p:spPr bwMode="auto">
          <a:xfrm>
            <a:off x="3625066" y="3334019"/>
            <a:ext cx="622294" cy="411479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Line 54">
            <a:extLst>
              <a:ext uri="{FF2B5EF4-FFF2-40B4-BE49-F238E27FC236}">
                <a16:creationId xmlns:a16="http://schemas.microsoft.com/office/drawing/2014/main" id="{8FD690C2-4A90-E7E5-919A-C04ECF45AA3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607862" y="2307422"/>
            <a:ext cx="622294" cy="357447"/>
          </a:xfrm>
          <a:prstGeom prst="line">
            <a:avLst/>
          </a:prstGeom>
          <a:noFill/>
          <a:ln w="28575">
            <a:solidFill>
              <a:schemeClr val="accent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TextBox 12">
            <a:extLst>
              <a:ext uri="{FF2B5EF4-FFF2-40B4-BE49-F238E27FC236}">
                <a16:creationId xmlns:a16="http://schemas.microsoft.com/office/drawing/2014/main" id="{50FB89FC-EC8F-43E5-89BB-263F13C06044}"/>
              </a:ext>
            </a:extLst>
          </p:cNvPr>
          <p:cNvSpPr txBox="1"/>
          <p:nvPr/>
        </p:nvSpPr>
        <p:spPr bwMode="auto">
          <a:xfrm>
            <a:off x="3885098" y="4552887"/>
            <a:ext cx="3597431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*Patients with progression on AI for MBC and no prior fulvestrant received fulvestrant.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Arial" panose="020B0604020202020204" pitchFamily="34" charset="0"/>
              </a:rPr>
              <a:t>After protocol amendment, patients who progressed on prior fulvestrant received exemestane.   </a:t>
            </a:r>
          </a:p>
        </p:txBody>
      </p:sp>
      <p:sp>
        <p:nvSpPr>
          <p:cNvPr id="11" name="Content Placeholder 1">
            <a:extLst>
              <a:ext uri="{FF2B5EF4-FFF2-40B4-BE49-F238E27FC236}">
                <a16:creationId xmlns:a16="http://schemas.microsoft.com/office/drawing/2014/main" id="{ECBDE195-8F08-34D7-E1F8-22BCB6A86EC3}"/>
              </a:ext>
            </a:extLst>
          </p:cNvPr>
          <p:cNvSpPr txBox="1">
            <a:spLocks/>
          </p:cNvSpPr>
          <p:nvPr/>
        </p:nvSpPr>
        <p:spPr bwMode="auto">
          <a:xfrm>
            <a:off x="367990" y="5872202"/>
            <a:ext cx="10711970" cy="106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Primary endpoint: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PFS (locally assessed per RECIST v1.1)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Key secondary endpoints: 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ORR, CBR, safety, tumor response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88B5FC-A02D-4179-AF99-1156A4A2BA11}"/>
              </a:ext>
            </a:extLst>
          </p:cNvPr>
          <p:cNvSpPr txBox="1"/>
          <p:nvPr/>
        </p:nvSpPr>
        <p:spPr>
          <a:xfrm>
            <a:off x="9458379" y="6402367"/>
            <a:ext cx="25380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Kalinsky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 et al. ASCO 2022. LBA1004.</a:t>
            </a: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2F2719B4-0FEC-AC02-378B-3F263243F816}"/>
              </a:ext>
            </a:extLst>
          </p:cNvPr>
          <p:cNvSpPr txBox="1"/>
          <p:nvPr/>
        </p:nvSpPr>
        <p:spPr bwMode="auto">
          <a:xfrm>
            <a:off x="7036875" y="5293300"/>
            <a:ext cx="270245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*</a:t>
            </a: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P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 = .035.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2D14B0A5-B1EB-4BEF-83EC-0AB8DF2792FC}"/>
              </a:ext>
            </a:extLst>
          </p:cNvPr>
          <p:cNvSpPr/>
          <p:nvPr/>
        </p:nvSpPr>
        <p:spPr>
          <a:xfrm>
            <a:off x="7183530" y="1717043"/>
            <a:ext cx="537488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ET + CDK4/6 inhibitor is preferred treatment for HR+/HER2- MBC</a:t>
            </a: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180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Ribociclib + ET shown to extend PFS and OS in HR+/HER2- MBC</a:t>
            </a: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en-US" sz="180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This trial aims to compare continuing ribociclib and </a:t>
            </a:r>
            <a:b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switching ET vs switching ET only in patients with HR+ MBC</a:t>
            </a:r>
            <a:endParaRPr kumimoji="0" lang="en-US" altLang="en-US" sz="1800" b="0" i="0" u="none" strike="noStrike" kern="1200" cap="none" spc="0" normalizeH="0" baseline="3000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982630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261F0FE-47F8-4ACD-9D19-919B57B0A9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130" y="-114509"/>
            <a:ext cx="10872444" cy="1103313"/>
          </a:xfrm>
        </p:spPr>
        <p:txBody>
          <a:bodyPr/>
          <a:lstStyle/>
          <a:p>
            <a:r>
              <a:rPr lang="en-US" dirty="0"/>
              <a:t>MAINTAIN: PFS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07713F6-B611-41A4-A6C0-2583CCE9DD4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64867" y="4375218"/>
            <a:ext cx="3747251" cy="2107230"/>
          </a:xfrm>
        </p:spPr>
        <p:txBody>
          <a:bodyPr>
            <a:normAutofit lnSpcReduction="10000"/>
          </a:bodyPr>
          <a:lstStyle/>
          <a:p>
            <a:r>
              <a:rPr lang="en-US" altLang="en-US" sz="2000" kern="0" dirty="0">
                <a:solidFill>
                  <a:srgbClr val="000000"/>
                </a:solidFill>
                <a:latin typeface="Calibri" panose="020F0502020204030204" pitchFamily="34" charset="0"/>
              </a:rPr>
              <a:t>Ribociclib and switching ET improved PFS </a:t>
            </a:r>
            <a:r>
              <a:rPr lang="en-US" altLang="en-US" sz="2000" kern="0" dirty="0">
                <a:solidFill>
                  <a:srgbClr val="000000"/>
                </a:solidFill>
              </a:rPr>
              <a:t>compared with ET alone </a:t>
            </a:r>
            <a:r>
              <a:rPr lang="en-US" altLang="en-US" sz="2000" kern="0" dirty="0">
                <a:solidFill>
                  <a:srgbClr val="000000"/>
                </a:solidFill>
                <a:latin typeface="Calibri" panose="020F0502020204030204" pitchFamily="34" charset="0"/>
              </a:rPr>
              <a:t>in patients who progressed </a:t>
            </a:r>
            <a:r>
              <a:rPr lang="en-GB" altLang="en-US" sz="2000" kern="0" dirty="0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on ET with a previous CDK4/6 inhibitor: </a:t>
            </a:r>
            <a:r>
              <a:rPr lang="en-GB" altLang="en-US" sz="2000" kern="0" dirty="0" err="1">
                <a:solidFill>
                  <a:srgbClr val="000000"/>
                </a:solidFill>
                <a:latin typeface="Calibri" panose="020F0502020204030204" pitchFamily="34" charset="0"/>
                <a:cs typeface="Arial" panose="020B0604020202020204" pitchFamily="34" charset="0"/>
              </a:rPr>
              <a:t>mP</a:t>
            </a:r>
            <a:r>
              <a:rPr lang="en-US" altLang="en-US" sz="2000" kern="0" dirty="0">
                <a:solidFill>
                  <a:srgbClr val="000000"/>
                </a:solidFill>
                <a:latin typeface="Calibri" panose="020F0502020204030204" pitchFamily="34" charset="0"/>
              </a:rPr>
              <a:t>FS: 5.29 vs 2.76 </a:t>
            </a:r>
            <a:r>
              <a:rPr lang="en-US" altLang="en-US" sz="2000" kern="0" dirty="0" err="1">
                <a:solidFill>
                  <a:srgbClr val="000000"/>
                </a:solidFill>
                <a:latin typeface="Calibri" panose="020F0502020204030204" pitchFamily="34" charset="0"/>
              </a:rPr>
              <a:t>mo</a:t>
            </a:r>
            <a:r>
              <a:rPr lang="en-US" altLang="en-US" sz="2000" kern="0" dirty="0">
                <a:solidFill>
                  <a:srgbClr val="000000"/>
                </a:solidFill>
                <a:latin typeface="Calibri" panose="020F0502020204030204" pitchFamily="34" charset="0"/>
              </a:rPr>
              <a:t> (HR: 0.57; 95% CI: 0.39-0.95; </a:t>
            </a:r>
            <a:r>
              <a:rPr lang="en-US" altLang="en-US" sz="2000" i="1" kern="0" dirty="0">
                <a:solidFill>
                  <a:srgbClr val="000000"/>
                </a:solidFill>
                <a:latin typeface="Calibri" panose="020F0502020204030204" pitchFamily="34" charset="0"/>
              </a:rPr>
              <a:t>P</a:t>
            </a:r>
            <a:r>
              <a:rPr lang="en-US" altLang="en-US" sz="2000" kern="0" dirty="0">
                <a:solidFill>
                  <a:srgbClr val="000000"/>
                </a:solidFill>
                <a:latin typeface="Calibri" panose="020F0502020204030204" pitchFamily="34" charset="0"/>
              </a:rPr>
              <a:t> = .006)</a:t>
            </a:r>
          </a:p>
          <a:p>
            <a:endParaRPr lang="en-US" sz="2000" dirty="0"/>
          </a:p>
        </p:txBody>
      </p:sp>
      <p:pic>
        <p:nvPicPr>
          <p:cNvPr id="117" name="Picture 116">
            <a:extLst>
              <a:ext uri="{FF2B5EF4-FFF2-40B4-BE49-F238E27FC236}">
                <a16:creationId xmlns:a16="http://schemas.microsoft.com/office/drawing/2014/main" id="{DC89A80C-4CFF-4A34-B85C-F5A4E5EE5B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69" t="10518" r="3200" b="5414"/>
          <a:stretch/>
        </p:blipFill>
        <p:spPr>
          <a:xfrm>
            <a:off x="206621" y="1219200"/>
            <a:ext cx="6416411" cy="2461846"/>
          </a:xfrm>
          <a:prstGeom prst="rect">
            <a:avLst/>
          </a:prstGeom>
        </p:spPr>
      </p:pic>
      <p:pic>
        <p:nvPicPr>
          <p:cNvPr id="118" name="Picture 117">
            <a:extLst>
              <a:ext uri="{FF2B5EF4-FFF2-40B4-BE49-F238E27FC236}">
                <a16:creationId xmlns:a16="http://schemas.microsoft.com/office/drawing/2014/main" id="{6B53ACB5-7125-4C69-9E1E-16FB45E720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3032" y="437147"/>
            <a:ext cx="5568968" cy="327066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46686AB-2749-A519-57E0-2AA3D9C73A88}"/>
              </a:ext>
            </a:extLst>
          </p:cNvPr>
          <p:cNvSpPr txBox="1"/>
          <p:nvPr/>
        </p:nvSpPr>
        <p:spPr>
          <a:xfrm>
            <a:off x="9529777" y="6491868"/>
            <a:ext cx="253806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Kalinsky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K et al. ASCO 2022. LBA1004.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9C4C09A-887C-719C-1B02-7E960B0BD4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33505" y="3767688"/>
            <a:ext cx="5243919" cy="2773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98097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682B6E-9D7C-1717-2585-13D2AC782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898CFC-3952-93FC-8AB2-B22837308B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spcBef>
                <a:spcPts val="1600"/>
              </a:spcBef>
            </a:pPr>
            <a:r>
              <a:rPr lang="en-US" dirty="0"/>
              <a:t>Switching endocrine therapy and continuing </a:t>
            </a:r>
            <a:r>
              <a:rPr lang="en-US" dirty="0" err="1"/>
              <a:t>palbociclib</a:t>
            </a:r>
            <a:r>
              <a:rPr lang="en-US" dirty="0"/>
              <a:t> post-progression on </a:t>
            </a:r>
            <a:r>
              <a:rPr lang="en-US" dirty="0" err="1"/>
              <a:t>palbociclib</a:t>
            </a:r>
            <a:r>
              <a:rPr lang="en-US" dirty="0"/>
              <a:t> is not more effective than ET alone</a:t>
            </a:r>
          </a:p>
          <a:p>
            <a:pPr>
              <a:spcBef>
                <a:spcPts val="1600"/>
              </a:spcBef>
            </a:pPr>
            <a:r>
              <a:rPr lang="en-US" dirty="0"/>
              <a:t>Switching both endocrine therapy and the CDK 4/6 inhibitor (from </a:t>
            </a:r>
            <a:r>
              <a:rPr lang="en-US" dirty="0" err="1"/>
              <a:t>palbociclib</a:t>
            </a:r>
            <a:r>
              <a:rPr lang="en-US" dirty="0"/>
              <a:t> to </a:t>
            </a:r>
            <a:r>
              <a:rPr lang="en-US" dirty="0" err="1"/>
              <a:t>ribociclib</a:t>
            </a:r>
            <a:r>
              <a:rPr lang="en-US" dirty="0"/>
              <a:t>) prolongs PFS (modestly) vs ET switch alone – clinical relevance now that </a:t>
            </a:r>
            <a:r>
              <a:rPr lang="en-US" dirty="0" err="1"/>
              <a:t>ribociclib</a:t>
            </a:r>
            <a:r>
              <a:rPr lang="en-US" dirty="0"/>
              <a:t> is 1L therapy of choice? </a:t>
            </a:r>
          </a:p>
          <a:p>
            <a:pPr>
              <a:spcBef>
                <a:spcPts val="1600"/>
              </a:spcBef>
            </a:pPr>
            <a:r>
              <a:rPr lang="en-US" dirty="0"/>
              <a:t>Can </a:t>
            </a:r>
            <a:r>
              <a:rPr lang="en-US" dirty="0" err="1"/>
              <a:t>ctDNA</a:t>
            </a:r>
            <a:r>
              <a:rPr lang="en-US" dirty="0"/>
              <a:t> post-progression on </a:t>
            </a:r>
            <a:r>
              <a:rPr lang="en-US" dirty="0" err="1"/>
              <a:t>palbociclib</a:t>
            </a:r>
            <a:r>
              <a:rPr lang="en-US" dirty="0"/>
              <a:t> identify pts who may benefit from switching CDK 4/6 inhibitors, </a:t>
            </a:r>
            <a:r>
              <a:rPr lang="en-US" dirty="0" err="1"/>
              <a:t>ie</a:t>
            </a:r>
            <a:r>
              <a:rPr lang="en-US" dirty="0"/>
              <a:t>, lack of LOF Rb mutation?</a:t>
            </a:r>
          </a:p>
          <a:p>
            <a:pPr>
              <a:spcBef>
                <a:spcPts val="1600"/>
              </a:spcBef>
            </a:pPr>
            <a:r>
              <a:rPr lang="en-US" dirty="0"/>
              <a:t>Adding the PDL1 inhibitor avelumab to </a:t>
            </a:r>
            <a:r>
              <a:rPr lang="en-US" dirty="0" err="1"/>
              <a:t>palbociclib</a:t>
            </a:r>
            <a:r>
              <a:rPr lang="en-US" dirty="0"/>
              <a:t> + ET is safe and appears promising post-progression on </a:t>
            </a:r>
            <a:r>
              <a:rPr lang="en-US" dirty="0" err="1"/>
              <a:t>palbociclib</a:t>
            </a:r>
            <a:r>
              <a:rPr lang="en-US" dirty="0"/>
              <a:t> – further trials would be of interest</a:t>
            </a:r>
          </a:p>
          <a:p>
            <a:pPr>
              <a:spcBef>
                <a:spcPts val="1600"/>
              </a:spcBef>
            </a:pPr>
            <a:r>
              <a:rPr lang="en-US" dirty="0" err="1"/>
              <a:t>Abemaciclib</a:t>
            </a:r>
            <a:r>
              <a:rPr lang="en-US" dirty="0"/>
              <a:t> is being evaluated in 2 phase III trials post-progression on </a:t>
            </a:r>
            <a:r>
              <a:rPr lang="en-US" dirty="0" err="1"/>
              <a:t>palbociclib</a:t>
            </a:r>
            <a:r>
              <a:rPr lang="en-US" dirty="0"/>
              <a:t>/</a:t>
            </a:r>
            <a:r>
              <a:rPr lang="en-US" dirty="0" err="1"/>
              <a:t>ribociclib</a:t>
            </a:r>
            <a:r>
              <a:rPr lang="en-US" dirty="0"/>
              <a:t> (EMBER-3 and post-MONARCH)</a:t>
            </a:r>
          </a:p>
        </p:txBody>
      </p:sp>
    </p:spTree>
    <p:extLst>
      <p:ext uri="{BB962C8B-B14F-4D97-AF65-F5344CB8AC3E}">
        <p14:creationId xmlns:p14="http://schemas.microsoft.com/office/powerpoint/2010/main" val="13071394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E4B8005-DCFA-8811-E31F-5F8D5F8D1D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0336" y="1487088"/>
            <a:ext cx="9180504" cy="3212678"/>
          </a:xfrm>
          <a:prstGeom prst="rect">
            <a:avLst/>
          </a:prstGeom>
        </p:spPr>
      </p:pic>
      <p:sp>
        <p:nvSpPr>
          <p:cNvPr id="9" name="Title 8">
            <a:extLst>
              <a:ext uri="{FF2B5EF4-FFF2-40B4-BE49-F238E27FC236}">
                <a16:creationId xmlns:a16="http://schemas.microsoft.com/office/drawing/2014/main" id="{12A657FA-0FE9-8B88-4B73-297695ADF7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6063" y="402871"/>
            <a:ext cx="10515600" cy="789956"/>
          </a:xfrm>
        </p:spPr>
        <p:txBody>
          <a:bodyPr>
            <a:normAutofit fontScale="90000"/>
          </a:bodyPr>
          <a:lstStyle/>
          <a:p>
            <a:r>
              <a:rPr lang="en-US" sz="4000" noProof="0" dirty="0"/>
              <a:t>CAPItello-291: </a:t>
            </a:r>
            <a:r>
              <a:rPr lang="en-US" b="1" dirty="0">
                <a:latin typeface="Arial" panose="020B0604020202020204" pitchFamily="34" charset="0"/>
              </a:rPr>
              <a:t>Phase III, randomized, double-blind, placebo-controlled study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B48D5A0-FE73-D175-1000-06CE539DA3FC}"/>
              </a:ext>
            </a:extLst>
          </p:cNvPr>
          <p:cNvSpPr txBox="1"/>
          <p:nvPr/>
        </p:nvSpPr>
        <p:spPr>
          <a:xfrm>
            <a:off x="0" y="6488668"/>
            <a:ext cx="61005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Turner et al, SABCS 2022; Abstract GS3-04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A34CB81-2419-CF62-9A41-492EEE2B9C9B}"/>
              </a:ext>
            </a:extLst>
          </p:cNvPr>
          <p:cNvSpPr txBox="1"/>
          <p:nvPr/>
        </p:nvSpPr>
        <p:spPr>
          <a:xfrm>
            <a:off x="2747325" y="5270639"/>
            <a:ext cx="30451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Median age ~59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Asian 26%, Black 1%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Primary ET resistance ~38%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Visceral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mets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~68%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A6B4AAD-80FD-34EA-527E-433EFA03B5DE}"/>
              </a:ext>
            </a:extLst>
          </p:cNvPr>
          <p:cNvSpPr txBox="1"/>
          <p:nvPr/>
        </p:nvSpPr>
        <p:spPr>
          <a:xfrm>
            <a:off x="3685032" y="4699766"/>
            <a:ext cx="61264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Summary of Demographics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788F57C-B7F2-ABB2-2E56-08C45D8603D6}"/>
              </a:ext>
            </a:extLst>
          </p:cNvPr>
          <p:cNvSpPr txBox="1"/>
          <p:nvPr/>
        </p:nvSpPr>
        <p:spPr>
          <a:xfrm>
            <a:off x="5792518" y="5270639"/>
            <a:ext cx="37304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One line of prior ET for MBC ~75%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Prior CDK4/6i for MBC ~70%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Chemotherapy for ABC ~18%</a:t>
            </a:r>
          </a:p>
        </p:txBody>
      </p:sp>
    </p:spTree>
    <p:extLst>
      <p:ext uri="{BB962C8B-B14F-4D97-AF65-F5344CB8AC3E}">
        <p14:creationId xmlns:p14="http://schemas.microsoft.com/office/powerpoint/2010/main" val="373742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F626DA-B3B5-3949-A7BF-736D32E3F2D3}"/>
              </a:ext>
            </a:extLst>
          </p:cNvPr>
          <p:cNvSpPr txBox="1"/>
          <p:nvPr/>
        </p:nvSpPr>
        <p:spPr>
          <a:xfrm>
            <a:off x="7386321" y="6488668"/>
            <a:ext cx="5476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Hurvitz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SA et al</a:t>
            </a:r>
            <a:r>
              <a:rPr lang="en-US" dirty="0">
                <a:effectLst/>
              </a:rPr>
              <a:t> SABCS 2022; 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Abstract GS2-02</a:t>
            </a:r>
            <a:r>
              <a:rPr lang="en-US" dirty="0">
                <a:effectLst/>
              </a:rPr>
              <a:t>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5AFDD7-4C09-0449-B2C5-C349384711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7901"/>
            <a:ext cx="12192000" cy="590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316685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B68FDA6-CED9-3C32-5C4F-AA7FDECEA95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625" y="3362055"/>
            <a:ext cx="6675120" cy="33918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D47E37-42A6-E8DE-7291-9AC4B8A853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1357" y="3833456"/>
            <a:ext cx="5552718" cy="16057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3D2EA4-6F18-ABC8-3439-082923D2A8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1356" y="615949"/>
            <a:ext cx="5552719" cy="16057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3ACC4F4-AB7F-509A-6714-E28D1C195B6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6625" y="70312"/>
            <a:ext cx="6675120" cy="339179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2165787-8517-5F25-1D07-9218EFE06AC5}"/>
              </a:ext>
            </a:extLst>
          </p:cNvPr>
          <p:cNvSpPr txBox="1"/>
          <p:nvPr/>
        </p:nvSpPr>
        <p:spPr>
          <a:xfrm>
            <a:off x="8049475" y="6488668"/>
            <a:ext cx="61005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Turner et al, SABCS 2022; Abstract GS3-04</a:t>
            </a:r>
          </a:p>
        </p:txBody>
      </p:sp>
    </p:spTree>
    <p:extLst>
      <p:ext uri="{BB962C8B-B14F-4D97-AF65-F5344CB8AC3E}">
        <p14:creationId xmlns:p14="http://schemas.microsoft.com/office/powerpoint/2010/main" val="35974626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5A0982-21EF-C97B-84AF-3BB904378C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749" y="123761"/>
            <a:ext cx="10515600" cy="789956"/>
          </a:xfrm>
        </p:spPr>
        <p:txBody>
          <a:bodyPr/>
          <a:lstStyle/>
          <a:p>
            <a:r>
              <a:rPr lang="en-US" dirty="0"/>
              <a:t>Additional Analyses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1BACE6E-DB1A-0669-8002-CB89C201BD76}"/>
              </a:ext>
            </a:extLst>
          </p:cNvPr>
          <p:cNvSpPr txBox="1"/>
          <p:nvPr/>
        </p:nvSpPr>
        <p:spPr>
          <a:xfrm>
            <a:off x="0" y="6488668"/>
            <a:ext cx="610054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Turner et al, SABCS 2022; Abstract GS3-04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21EE5A-AFDD-1CE4-B566-71E584F4BF3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3115" y="807159"/>
            <a:ext cx="6492240" cy="313584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C2029A7-E62D-CAA5-00F1-0C679FE0FFDB}"/>
              </a:ext>
            </a:extLst>
          </p:cNvPr>
          <p:cNvSpPr txBox="1">
            <a:spLocks/>
          </p:cNvSpPr>
          <p:nvPr/>
        </p:nvSpPr>
        <p:spPr>
          <a:xfrm>
            <a:off x="5573903" y="142372"/>
            <a:ext cx="11376025" cy="1007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800" b="1" i="0" kern="1200" baseline="0">
                <a:solidFill>
                  <a:srgbClr val="002060"/>
                </a:solidFill>
                <a:latin typeface="Calibri" panose="020F0502020204030204" pitchFamily="34" charset="0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+mj-cs"/>
              </a:rPr>
              <a:t>Investigator-assessed PFS by subgroup: Overall population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C2326B6-3CA3-36A3-298C-4C3E166D43F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1343"/>
          <a:stretch/>
        </p:blipFill>
        <p:spPr>
          <a:xfrm>
            <a:off x="5573903" y="4663851"/>
            <a:ext cx="6492240" cy="174111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3A76362-E104-E64D-6231-7E5AD1E8C0DD}"/>
              </a:ext>
            </a:extLst>
          </p:cNvPr>
          <p:cNvSpPr txBox="1"/>
          <p:nvPr/>
        </p:nvSpPr>
        <p:spPr>
          <a:xfrm>
            <a:off x="5583936" y="4725078"/>
            <a:ext cx="22311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Response per investigator assessment 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2451CEE-A7E9-2D21-7E3C-5635EA7272C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0909" y="1877470"/>
            <a:ext cx="5645049" cy="230617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9DAD88F-A4B7-EC41-0743-5C44BD83C37B}"/>
              </a:ext>
            </a:extLst>
          </p:cNvPr>
          <p:cNvSpPr txBox="1"/>
          <p:nvPr/>
        </p:nvSpPr>
        <p:spPr>
          <a:xfrm>
            <a:off x="201308" y="1041096"/>
            <a:ext cx="547772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Exploratory analysis: Investigator-assessed PFS in the non-altered population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(including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unknown</a:t>
            </a:r>
            <a:r>
              <a:rPr kumimoji="0" lang="en-GB" sz="1600" b="1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†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)</a:t>
            </a:r>
            <a:endParaRPr kumimoji="0" lang="en-U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EAED9EDD-EC10-0B6A-F903-4BAFE7EBE05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1308" y="4234807"/>
            <a:ext cx="5078028" cy="146846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0A759974-B270-AF6B-0BA6-5E13B2E9BDE5}"/>
              </a:ext>
            </a:extLst>
          </p:cNvPr>
          <p:cNvSpPr txBox="1"/>
          <p:nvPr/>
        </p:nvSpPr>
        <p:spPr>
          <a:xfrm>
            <a:off x="-1311791" y="5672531"/>
            <a:ext cx="850392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Heiti SC Light"/>
                <a:cs typeface="Times New Roman"/>
              </a:rPr>
              <a:t>Excluding unknowns (58 v 48):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/>
                <a:ea typeface="Heiti SC Light"/>
                <a:cs typeface="Times New Roman"/>
              </a:rPr>
              <a:t>HR 0.79 (95% CI 0.61, 1.02)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384503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CC7AB-2D8B-7285-13C1-01343024E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0302AC-1286-2CA7-F58B-F97CC990D5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spcBef>
                <a:spcPts val="1600"/>
              </a:spcBef>
            </a:pPr>
            <a:r>
              <a:rPr lang="en-GB" noProof="0" dirty="0" err="1"/>
              <a:t>Capivasertib</a:t>
            </a:r>
            <a:r>
              <a:rPr lang="en-GB" noProof="0" dirty="0"/>
              <a:t>/</a:t>
            </a:r>
            <a:r>
              <a:rPr lang="en-GB" noProof="0" dirty="0" err="1"/>
              <a:t>fulvestrant</a:t>
            </a:r>
            <a:r>
              <a:rPr lang="en-GB" noProof="0" dirty="0"/>
              <a:t> improved PFS over </a:t>
            </a:r>
            <a:r>
              <a:rPr lang="en-GB" noProof="0" dirty="0" err="1"/>
              <a:t>fulvestrant</a:t>
            </a:r>
            <a:r>
              <a:rPr lang="en-GB" noProof="0" dirty="0"/>
              <a:t> post-progression on AI +/- CDK 4/6 inhibitor - in overall population and in patients with PI3K/AKT pathway-altered cancers </a:t>
            </a:r>
          </a:p>
          <a:p>
            <a:pPr lvl="0">
              <a:spcBef>
                <a:spcPts val="1600"/>
              </a:spcBef>
            </a:pPr>
            <a:r>
              <a:rPr lang="en-GB" noProof="0" dirty="0"/>
              <a:t>Efficacy in the subset of patients with non-altered </a:t>
            </a:r>
            <a:r>
              <a:rPr lang="en-GB" noProof="0" dirty="0" err="1"/>
              <a:t>tumors</a:t>
            </a:r>
            <a:r>
              <a:rPr lang="en-GB" noProof="0" dirty="0"/>
              <a:t> uncertain</a:t>
            </a:r>
          </a:p>
          <a:p>
            <a:pPr lvl="0">
              <a:spcBef>
                <a:spcPts val="1600"/>
              </a:spcBef>
            </a:pPr>
            <a:r>
              <a:rPr lang="en-GB" noProof="0" dirty="0"/>
              <a:t>GI toxicity, primarily lower grade </a:t>
            </a:r>
            <a:r>
              <a:rPr lang="en-GB" noProof="0" dirty="0" err="1"/>
              <a:t>diarrhea</a:t>
            </a:r>
            <a:r>
              <a:rPr lang="en-GB" noProof="0" dirty="0"/>
              <a:t>, is manageable with 4 days on/3 days off schedule – much less </a:t>
            </a:r>
            <a:r>
              <a:rPr lang="en-GB" noProof="0" dirty="0" err="1"/>
              <a:t>hyperglycemia</a:t>
            </a:r>
            <a:r>
              <a:rPr lang="en-GB" noProof="0" dirty="0"/>
              <a:t> than </a:t>
            </a:r>
            <a:r>
              <a:rPr lang="en-GB" noProof="0" dirty="0" err="1"/>
              <a:t>alpelisib</a:t>
            </a:r>
            <a:r>
              <a:rPr lang="en-GB" noProof="0" dirty="0"/>
              <a:t> with HgbA1c up to 8% allowed </a:t>
            </a:r>
            <a:endParaRPr lang="en-GB" dirty="0"/>
          </a:p>
          <a:p>
            <a:pPr lvl="0">
              <a:spcBef>
                <a:spcPts val="1600"/>
              </a:spcBef>
            </a:pPr>
            <a:r>
              <a:rPr lang="en-GB" dirty="0"/>
              <a:t>C</a:t>
            </a:r>
            <a:r>
              <a:rPr lang="en-GB" noProof="0" dirty="0" err="1"/>
              <a:t>apivasertib</a:t>
            </a:r>
            <a:r>
              <a:rPr lang="en-GB" noProof="0" dirty="0"/>
              <a:t> may be PI3K/AKT pathway inhibitor of choice following progression on CDK 4/6 inhibitor once FDA-approved </a:t>
            </a:r>
          </a:p>
          <a:p>
            <a:pPr lvl="0">
              <a:spcBef>
                <a:spcPts val="1600"/>
              </a:spcBef>
            </a:pPr>
            <a:r>
              <a:rPr lang="en-GB" noProof="0" dirty="0"/>
              <a:t>Data to be considered for FDA approval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3192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Connector: Elbow 20">
            <a:extLst>
              <a:ext uri="{FF2B5EF4-FFF2-40B4-BE49-F238E27FC236}">
                <a16:creationId xmlns:a16="http://schemas.microsoft.com/office/drawing/2014/main" id="{71533214-7DCE-5448-9C37-6E6F27D0648E}"/>
              </a:ext>
            </a:extLst>
          </p:cNvPr>
          <p:cNvCxnSpPr>
            <a:cxnSpLocks/>
          </p:cNvCxnSpPr>
          <p:nvPr/>
        </p:nvCxnSpPr>
        <p:spPr>
          <a:xfrm rot="10800000" flipV="1">
            <a:off x="8384719" y="2044438"/>
            <a:ext cx="23989" cy="2082883"/>
          </a:xfrm>
          <a:prstGeom prst="bentConnector3">
            <a:avLst>
              <a:gd name="adj1" fmla="val -952937"/>
            </a:avLst>
          </a:prstGeom>
          <a:ln w="28575"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F505379-526B-454B-8C44-7F2A90BD2E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5925" y="252865"/>
            <a:ext cx="11219887" cy="786052"/>
          </a:xfrm>
        </p:spPr>
        <p:txBody>
          <a:bodyPr/>
          <a:lstStyle/>
          <a:p>
            <a:pPr algn="ctr"/>
            <a:r>
              <a:rPr lang="en-US" dirty="0"/>
              <a:t>EMERALD Phase 3 Study Design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99383C73-0E3A-EB4E-A601-AF6FD0DF7C1C}"/>
              </a:ext>
            </a:extLst>
          </p:cNvPr>
          <p:cNvSpPr/>
          <p:nvPr/>
        </p:nvSpPr>
        <p:spPr>
          <a:xfrm>
            <a:off x="228600" y="2022296"/>
            <a:ext cx="4354647" cy="2521059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7CA0DB-6C9D-B843-9F8F-31FC6B7AE51E}"/>
              </a:ext>
            </a:extLst>
          </p:cNvPr>
          <p:cNvSpPr txBox="1"/>
          <p:nvPr/>
        </p:nvSpPr>
        <p:spPr>
          <a:xfrm>
            <a:off x="321286" y="2218158"/>
            <a:ext cx="4184631" cy="20851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Inclusion Criteria</a:t>
            </a:r>
          </a:p>
          <a:p>
            <a:pPr marL="119063" marR="0" lvl="0" indent="-119063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Men and postmenopausal women with advanced/metastatic breast cancer</a:t>
            </a:r>
          </a:p>
          <a:p>
            <a:pPr marL="119063" marR="0" lvl="0" indent="-119063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ER-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positive,</a:t>
            </a:r>
            <a:r>
              <a:rPr kumimoji="0" lang="en-US" sz="1300" b="1" i="0" u="none" strike="noStrike" kern="1200" cap="none" spc="0" normalizeH="0" baseline="300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HER2-negative</a:t>
            </a:r>
          </a:p>
          <a:p>
            <a:pPr marL="119063" marR="0" lvl="0" indent="-119063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Progressed or relapsed on or after 1 or 2 lines of endocrine 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therapy for advanced disease, one of which was given in combination with a CDK4/6i</a:t>
            </a:r>
          </a:p>
          <a:p>
            <a:pPr marL="119063" marR="0" lvl="0" indent="-119063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≤1 line of chemotherapy for advanced disease</a:t>
            </a:r>
          </a:p>
          <a:p>
            <a:pPr marL="119063" marR="0" lvl="0" indent="-119063" algn="l" defTabSz="914400" rtl="0" eaLnBrk="1" fontAlgn="auto" latinLnBrk="0" hangingPunct="1">
              <a:lnSpc>
                <a:spcPct val="9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ECOG PS 0 or 1 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42C71C2-0F41-6E44-B581-871601E523E7}"/>
              </a:ext>
            </a:extLst>
          </p:cNvPr>
          <p:cNvSpPr/>
          <p:nvPr/>
        </p:nvSpPr>
        <p:spPr>
          <a:xfrm>
            <a:off x="5986854" y="1609388"/>
            <a:ext cx="2434875" cy="914400"/>
          </a:xfrm>
          <a:prstGeom prst="roundRect">
            <a:avLst/>
          </a:prstGeom>
          <a:solidFill>
            <a:srgbClr val="4E9D45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81B08F7-B4C6-9249-B1F9-D81493FC4DB6}"/>
              </a:ext>
            </a:extLst>
          </p:cNvPr>
          <p:cNvSpPr txBox="1"/>
          <p:nvPr/>
        </p:nvSpPr>
        <p:spPr>
          <a:xfrm>
            <a:off x="6109552" y="1826522"/>
            <a:ext cx="2043656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Elacestrant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400 mg </a:t>
            </a:r>
            <a:r>
              <a:rPr kumimoji="0" lang="en-US" sz="13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daily</a:t>
            </a:r>
            <a:r>
              <a:rPr kumimoji="0" lang="en-US" sz="1300" b="1" i="0" u="none" strike="noStrike" kern="1200" cap="none" spc="0" normalizeH="0" baseline="300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c</a:t>
            </a: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</a:t>
            </a: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4C9E4A86-A060-7240-B429-8E7A4AACBDAF}"/>
              </a:ext>
            </a:extLst>
          </p:cNvPr>
          <p:cNvSpPr/>
          <p:nvPr/>
        </p:nvSpPr>
        <p:spPr>
          <a:xfrm>
            <a:off x="9660935" y="2061567"/>
            <a:ext cx="1959566" cy="2065754"/>
          </a:xfrm>
          <a:prstGeom prst="roundRect">
            <a:avLst/>
          </a:prstGeom>
          <a:solidFill>
            <a:srgbClr val="00B0F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Arial" panose="020B0604020202020204" pitchFamily="34" charset="0"/>
              </a:rPr>
              <a:t>Co-Primary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Arial" panose="020B0604020202020204" pitchFamily="34" charset="0"/>
              </a:rPr>
              <a:t>Endpoints:</a:t>
            </a:r>
            <a:r>
              <a:rPr kumimoji="0" lang="en-US" sz="1400" b="1" i="0" u="none" strike="noStrike" kern="1200" cap="none" spc="0" normalizeH="0" baseline="3000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Arial" panose="020B0604020202020204" pitchFamily="34" charset="0"/>
              </a:rPr>
              <a:t>d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Arial" panose="020B0604020202020204" pitchFamily="34" charset="0"/>
              </a:rPr>
              <a:t>  </a:t>
            </a:r>
          </a:p>
          <a:p>
            <a:pPr marL="285750" marR="0" lvl="0" indent="-1682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Arial" panose="020B0604020202020204" pitchFamily="34" charset="0"/>
              </a:rPr>
              <a:t>PFS in all pts</a:t>
            </a:r>
          </a:p>
          <a:p>
            <a:pPr marL="285750" marR="0" lvl="0" indent="-1682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Arial" panose="020B0604020202020204" pitchFamily="34" charset="0"/>
              </a:rPr>
              <a:t>PFS in m</a:t>
            </a:r>
            <a:r>
              <a:rPr kumimoji="0" lang="en-US" sz="1400" b="0" i="1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Arial" panose="020B0604020202020204" pitchFamily="34" charset="0"/>
              </a:rPr>
              <a:t>ESR1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Arial" panose="020B0604020202020204" pitchFamily="34" charset="0"/>
              </a:rPr>
              <a:t> </a:t>
            </a:r>
            <a:endParaRPr kumimoji="0" lang="en-US" sz="1400" b="0" i="1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Arial" panose="020B0604020202020204" pitchFamily="34" charset="0"/>
              </a:rPr>
              <a:t>Key Secondary Endpoint:</a:t>
            </a:r>
          </a:p>
          <a:p>
            <a:pPr marL="285750" marR="0" lvl="0" indent="-16827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Arial" panose="020B0604020202020204" pitchFamily="34" charset="0"/>
              </a:rPr>
              <a:t>Overall Survival</a:t>
            </a:r>
            <a:endParaRPr kumimoji="0" lang="en-US" sz="1600" b="0" i="0" u="none" strike="noStrike" kern="120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93BB12E-6246-584E-AA3E-46F98DFF8088}"/>
              </a:ext>
            </a:extLst>
          </p:cNvPr>
          <p:cNvSpPr txBox="1"/>
          <p:nvPr/>
        </p:nvSpPr>
        <p:spPr>
          <a:xfrm>
            <a:off x="8421730" y="3172668"/>
            <a:ext cx="1363899" cy="27238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Follow Up</a:t>
            </a:r>
            <a:endParaRPr kumimoji="0" lang="en-US" sz="13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3557BF6B-3738-3141-8FB3-1AE7AFAF2910}"/>
              </a:ext>
            </a:extLst>
          </p:cNvPr>
          <p:cNvSpPr/>
          <p:nvPr/>
        </p:nvSpPr>
        <p:spPr>
          <a:xfrm>
            <a:off x="6010845" y="3520858"/>
            <a:ext cx="2533605" cy="1257227"/>
          </a:xfrm>
          <a:prstGeom prst="roundRect">
            <a:avLst/>
          </a:prstGeom>
          <a:solidFill>
            <a:srgbClr val="CF6969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BE9383E-D2FA-C14E-8014-AC4025B9E808}"/>
              </a:ext>
            </a:extLst>
          </p:cNvPr>
          <p:cNvSpPr txBox="1"/>
          <p:nvPr/>
        </p:nvSpPr>
        <p:spPr>
          <a:xfrm>
            <a:off x="5986453" y="3650180"/>
            <a:ext cx="2580856" cy="9925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Investigator’s choice (SOC):</a:t>
            </a:r>
          </a:p>
          <a:p>
            <a:pPr marL="341313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Fulvestrant </a:t>
            </a:r>
          </a:p>
          <a:p>
            <a:pPr marL="341313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Anastrozole</a:t>
            </a:r>
          </a:p>
          <a:p>
            <a:pPr marL="341313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Letrozole</a:t>
            </a:r>
          </a:p>
          <a:p>
            <a:pPr marL="341313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Exemestane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CF395E9-28B7-CE4A-B95D-2F2E0B1FCE16}"/>
              </a:ext>
            </a:extLst>
          </p:cNvPr>
          <p:cNvSpPr txBox="1"/>
          <p:nvPr/>
        </p:nvSpPr>
        <p:spPr>
          <a:xfrm>
            <a:off x="1065285" y="4639182"/>
            <a:ext cx="25822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7777A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Stratification Factors:</a:t>
            </a:r>
          </a:p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1" u="none" strike="noStrike" kern="1200" cap="none" spc="0" normalizeH="0" baseline="0" noProof="0" dirty="0">
                <a:ln>
                  <a:noFill/>
                </a:ln>
                <a:solidFill>
                  <a:srgbClr val="77777A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ESR1-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7777A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mutation </a:t>
            </a: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77777A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status</a:t>
            </a:r>
            <a:r>
              <a:rPr kumimoji="0" lang="en-US" sz="1200" b="0" i="0" u="none" strike="noStrike" kern="1200" cap="none" spc="0" normalizeH="0" baseline="30000" noProof="0" dirty="0" err="1">
                <a:ln>
                  <a:noFill/>
                </a:ln>
                <a:solidFill>
                  <a:srgbClr val="77777A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</a:t>
            </a:r>
            <a:endParaRPr kumimoji="0" lang="en-US" sz="1200" b="0" i="0" u="none" strike="noStrike" kern="1200" cap="none" spc="0" normalizeH="0" baseline="30000" noProof="0" dirty="0">
              <a:ln>
                <a:noFill/>
              </a:ln>
              <a:solidFill>
                <a:srgbClr val="77777A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7777A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Prior treatment with fulvestrant</a:t>
            </a:r>
          </a:p>
          <a:p>
            <a:pPr marL="173038" marR="0" lvl="0" indent="-1730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77777A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Presence of visceral metastases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FD868CE-8805-724A-A4A9-0F2EC9793CDD}"/>
              </a:ext>
            </a:extLst>
          </p:cNvPr>
          <p:cNvSpPr txBox="1"/>
          <p:nvPr/>
        </p:nvSpPr>
        <p:spPr>
          <a:xfrm>
            <a:off x="8519615" y="2463555"/>
            <a:ext cx="121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77777A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PD or withdrawal criterion</a:t>
            </a:r>
            <a:r>
              <a:rPr kumimoji="0" lang="en-US" sz="1200" b="1" i="0" u="none" strike="noStrike" kern="1200" cap="none" spc="0" normalizeH="0" baseline="30000" noProof="0" dirty="0">
                <a:ln>
                  <a:noFill/>
                </a:ln>
                <a:solidFill>
                  <a:srgbClr val="77777A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f</a:t>
            </a: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FA2B6AD-91B3-D94C-BE9B-2C0D0B233376}"/>
              </a:ext>
            </a:extLst>
          </p:cNvPr>
          <p:cNvSpPr/>
          <p:nvPr/>
        </p:nvSpPr>
        <p:spPr>
          <a:xfrm>
            <a:off x="4670652" y="2748347"/>
            <a:ext cx="631371" cy="625343"/>
          </a:xfrm>
          <a:prstGeom prst="ellipse">
            <a:avLst/>
          </a:prstGeom>
          <a:solidFill>
            <a:srgbClr val="6E93CC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816EC07-9971-A643-A015-D2D39959F3F7}"/>
              </a:ext>
            </a:extLst>
          </p:cNvPr>
          <p:cNvSpPr txBox="1"/>
          <p:nvPr/>
        </p:nvSpPr>
        <p:spPr>
          <a:xfrm>
            <a:off x="4808417" y="2777898"/>
            <a:ext cx="3597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R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C229AFAC-80BE-4245-AD82-C4C0A94C2CF7}"/>
              </a:ext>
            </a:extLst>
          </p:cNvPr>
          <p:cNvSpPr txBox="1"/>
          <p:nvPr/>
        </p:nvSpPr>
        <p:spPr>
          <a:xfrm>
            <a:off x="4518939" y="341633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77777A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1:1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492B276-0ACF-ED47-8C1E-61EA0BD9B995}"/>
              </a:ext>
            </a:extLst>
          </p:cNvPr>
          <p:cNvCxnSpPr>
            <a:cxnSpLocks/>
          </p:cNvCxnSpPr>
          <p:nvPr/>
        </p:nvCxnSpPr>
        <p:spPr>
          <a:xfrm>
            <a:off x="5312602" y="3098083"/>
            <a:ext cx="419909" cy="461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AEA4D3E-1026-6C41-AC1A-ED2DB6F7467D}"/>
              </a:ext>
            </a:extLst>
          </p:cNvPr>
          <p:cNvCxnSpPr>
            <a:cxnSpLocks/>
          </p:cNvCxnSpPr>
          <p:nvPr/>
        </p:nvCxnSpPr>
        <p:spPr>
          <a:xfrm>
            <a:off x="8644428" y="3102696"/>
            <a:ext cx="1016506" cy="0"/>
          </a:xfrm>
          <a:prstGeom prst="line">
            <a:avLst/>
          </a:prstGeom>
          <a:ln w="28575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E3ED5B72-1AF5-4347-ABA6-F4847A12DC0C}"/>
              </a:ext>
            </a:extLst>
          </p:cNvPr>
          <p:cNvSpPr txBox="1"/>
          <p:nvPr/>
        </p:nvSpPr>
        <p:spPr>
          <a:xfrm>
            <a:off x="228600" y="5566005"/>
            <a:ext cx="11391900" cy="815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a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Documentation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 of ER+ tumor with ≥ 1% staining by immunohistochemistry; </a:t>
            </a:r>
            <a:r>
              <a:rPr kumimoji="0" lang="en-US" sz="1100" b="0" i="0" u="none" strike="noStrike" kern="120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b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Recruitment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 from February 2019 to October 2020;</a:t>
            </a:r>
            <a:r>
              <a:rPr kumimoji="0" lang="en-US" sz="11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  </a:t>
            </a:r>
            <a:r>
              <a:rPr kumimoji="0" lang="en-US" sz="1100" b="0" i="0" u="none" strike="noStrike" kern="120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c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Protocol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-defined dose reductions permitted;</a:t>
            </a:r>
            <a:r>
              <a:rPr kumimoji="0" lang="en-US" sz="11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 </a:t>
            </a:r>
            <a:br>
              <a:rPr kumimoji="0" lang="en-US" sz="11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</a:br>
            <a:r>
              <a:rPr kumimoji="0" lang="en-US" sz="1100" b="0" i="0" u="none" strike="noStrike" kern="120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d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Blinded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 Independent Central Review. </a:t>
            </a:r>
            <a:r>
              <a:rPr kumimoji="0" lang="en-US" sz="11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e</a:t>
            </a:r>
            <a:r>
              <a:rPr kumimoji="0" lang="en-US" sz="11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ESR1-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mutation status was determined by 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ctDNA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 analysis using the Guardant360 assay. </a:t>
            </a:r>
            <a:r>
              <a:rPr kumimoji="0" lang="en-US" sz="1100" b="0" i="0" u="none" strike="noStrike" kern="120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f</a:t>
            </a:r>
            <a:r>
              <a:rPr kumimoji="0" lang="en-US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Restaging</a:t>
            </a:r>
            <a:r>
              <a:rPr kumimoji="0" lang="en-US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 CT scans every 8 weeks.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Calibri" panose="020F0502020204030204" pitchFamily="34" charset="0"/>
              </a:rPr>
              <a:t>CBR, clinical benefit rate; DOR, duration of response; ECOG PS, Eastern Cooperative Oncology Group performance status; ORR, objective response rate; OS, overall survival, PD, progressive disease; PFS: progression-free survival; Pts, patients; R, randomized. SOC, standard of care.</a:t>
            </a:r>
          </a:p>
        </p:txBody>
      </p:sp>
      <p:cxnSp>
        <p:nvCxnSpPr>
          <p:cNvPr id="25" name="Connector: Elbow 18">
            <a:extLst>
              <a:ext uri="{FF2B5EF4-FFF2-40B4-BE49-F238E27FC236}">
                <a16:creationId xmlns:a16="http://schemas.microsoft.com/office/drawing/2014/main" id="{535E9526-0566-1748-88EB-37FF9B364D4C}"/>
              </a:ext>
            </a:extLst>
          </p:cNvPr>
          <p:cNvCxnSpPr>
            <a:cxnSpLocks/>
          </p:cNvCxnSpPr>
          <p:nvPr/>
        </p:nvCxnSpPr>
        <p:spPr>
          <a:xfrm rot="10800000" flipH="1" flipV="1">
            <a:off x="5964683" y="2054028"/>
            <a:ext cx="23989" cy="2082883"/>
          </a:xfrm>
          <a:prstGeom prst="bentConnector3">
            <a:avLst>
              <a:gd name="adj1" fmla="val -952937"/>
            </a:avLst>
          </a:prstGeom>
          <a:ln w="28575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B906430D-4E14-0D4E-AB55-E015E3D1702E}"/>
              </a:ext>
            </a:extLst>
          </p:cNvPr>
          <p:cNvSpPr txBox="1"/>
          <p:nvPr/>
        </p:nvSpPr>
        <p:spPr>
          <a:xfrm>
            <a:off x="4683188" y="2317037"/>
            <a:ext cx="914400" cy="307777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77777A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N = 477</a:t>
            </a:r>
            <a:r>
              <a:rPr kumimoji="0" lang="en-US" sz="1400" b="0" i="0" u="none" strike="noStrike" kern="1200" cap="none" spc="0" normalizeH="0" baseline="30000" noProof="0" dirty="0">
                <a:ln>
                  <a:noFill/>
                </a:ln>
                <a:solidFill>
                  <a:srgbClr val="77777A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b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91D31B8-DA70-FC42-88E7-98D8102E5CFB}"/>
              </a:ext>
            </a:extLst>
          </p:cNvPr>
          <p:cNvSpPr/>
          <p:nvPr/>
        </p:nvSpPr>
        <p:spPr>
          <a:xfrm>
            <a:off x="321286" y="3071188"/>
            <a:ext cx="4159804" cy="756741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51414A1-C6E7-4D45-819B-1DE990FD308A}"/>
              </a:ext>
            </a:extLst>
          </p:cNvPr>
          <p:cNvSpPr/>
          <p:nvPr/>
        </p:nvSpPr>
        <p:spPr>
          <a:xfrm>
            <a:off x="9776664" y="2278955"/>
            <a:ext cx="1671265" cy="95730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853925-E1FB-D29E-3338-6877715D6F0F}"/>
              </a:ext>
            </a:extLst>
          </p:cNvPr>
          <p:cNvSpPr txBox="1"/>
          <p:nvPr/>
        </p:nvSpPr>
        <p:spPr>
          <a:xfrm>
            <a:off x="8647812" y="643985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 err="1"/>
              <a:t>Bidard</a:t>
            </a:r>
            <a:r>
              <a:rPr lang="en-US" sz="1800" dirty="0"/>
              <a:t> FC et al. J Clin Oncol, 2022</a:t>
            </a:r>
          </a:p>
        </p:txBody>
      </p:sp>
    </p:spTree>
    <p:extLst>
      <p:ext uri="{BB962C8B-B14F-4D97-AF65-F5344CB8AC3E}">
        <p14:creationId xmlns:p14="http://schemas.microsoft.com/office/powerpoint/2010/main" val="9216942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72E10D9-D695-40A3-A6C6-7889D871A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453" y="273215"/>
            <a:ext cx="11567817" cy="821146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PFS: Elacestrant vs Fulvestrant (All Patients and </a:t>
            </a:r>
            <a:r>
              <a:rPr lang="en-US" sz="3200" i="1" dirty="0"/>
              <a:t>mESR1</a:t>
            </a:r>
            <a:r>
              <a:rPr lang="en-US" sz="3200" dirty="0"/>
              <a:t> Group)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106B768-DBB8-479A-8277-E03D251B04B1}"/>
              </a:ext>
            </a:extLst>
          </p:cNvPr>
          <p:cNvSpPr txBox="1"/>
          <p:nvPr/>
        </p:nvSpPr>
        <p:spPr>
          <a:xfrm>
            <a:off x="873737" y="1563240"/>
            <a:ext cx="4971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All Patients</a:t>
            </a:r>
          </a:p>
        </p:txBody>
      </p:sp>
      <p:sp>
        <p:nvSpPr>
          <p:cNvPr id="391" name="TextBox 390">
            <a:extLst>
              <a:ext uri="{FF2B5EF4-FFF2-40B4-BE49-F238E27FC236}">
                <a16:creationId xmlns:a16="http://schemas.microsoft.com/office/drawing/2014/main" id="{0FE3F49E-A6D3-7E43-9F0C-11C28C0120F3}"/>
              </a:ext>
            </a:extLst>
          </p:cNvPr>
          <p:cNvSpPr txBox="1"/>
          <p:nvPr/>
        </p:nvSpPr>
        <p:spPr>
          <a:xfrm>
            <a:off x="6917365" y="1556491"/>
            <a:ext cx="4971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Patients With Tumors Harboring </a:t>
            </a:r>
            <a:r>
              <a:rPr kumimoji="0" lang="en-US" sz="1800" b="1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mESR1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ahoma"/>
              <a:ea typeface="+mn-ea"/>
              <a:cs typeface="+mn-cs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91051BC0-2710-6841-8B3B-EF8692E165D2}"/>
              </a:ext>
            </a:extLst>
          </p:cNvPr>
          <p:cNvGrpSpPr/>
          <p:nvPr/>
        </p:nvGrpSpPr>
        <p:grpSpPr>
          <a:xfrm>
            <a:off x="501659" y="1981200"/>
            <a:ext cx="5457859" cy="3050018"/>
            <a:chOff x="501659" y="1983439"/>
            <a:chExt cx="5457859" cy="3050018"/>
          </a:xfrm>
        </p:grpSpPr>
        <p:sp>
          <p:nvSpPr>
            <p:cNvPr id="979" name="Rectangle 978">
              <a:extLst>
                <a:ext uri="{FF2B5EF4-FFF2-40B4-BE49-F238E27FC236}">
                  <a16:creationId xmlns:a16="http://schemas.microsoft.com/office/drawing/2014/main" id="{4DBCE105-008F-1641-B5EC-D07690B81264}"/>
                </a:ext>
              </a:extLst>
            </p:cNvPr>
            <p:cNvSpPr/>
            <p:nvPr/>
          </p:nvSpPr>
          <p:spPr>
            <a:xfrm>
              <a:off x="824750" y="1983439"/>
              <a:ext cx="5111719" cy="2535899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1147" name="TextBox 1146">
              <a:extLst>
                <a:ext uri="{FF2B5EF4-FFF2-40B4-BE49-F238E27FC236}">
                  <a16:creationId xmlns:a16="http://schemas.microsoft.com/office/drawing/2014/main" id="{233D084E-5532-1C40-A89E-253FF08081D2}"/>
                </a:ext>
              </a:extLst>
            </p:cNvPr>
            <p:cNvSpPr txBox="1"/>
            <p:nvPr/>
          </p:nvSpPr>
          <p:spPr>
            <a:xfrm>
              <a:off x="501659" y="2035329"/>
              <a:ext cx="250069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100</a:t>
              </a:r>
            </a:p>
          </p:txBody>
        </p:sp>
        <p:cxnSp>
          <p:nvCxnSpPr>
            <p:cNvPr id="1148" name="Straight Connector 1147">
              <a:extLst>
                <a:ext uri="{FF2B5EF4-FFF2-40B4-BE49-F238E27FC236}">
                  <a16:creationId xmlns:a16="http://schemas.microsoft.com/office/drawing/2014/main" id="{BA4C928D-2591-4749-ACC8-EA6A6CD30E74}"/>
                </a:ext>
              </a:extLst>
            </p:cNvPr>
            <p:cNvCxnSpPr/>
            <p:nvPr/>
          </p:nvCxnSpPr>
          <p:spPr>
            <a:xfrm>
              <a:off x="761889" y="2138155"/>
              <a:ext cx="6096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1" name="TextBox 1150">
              <a:extLst>
                <a:ext uri="{FF2B5EF4-FFF2-40B4-BE49-F238E27FC236}">
                  <a16:creationId xmlns:a16="http://schemas.microsoft.com/office/drawing/2014/main" id="{8D48B1B5-5693-3D4E-9629-8E6E2EBC859F}"/>
                </a:ext>
              </a:extLst>
            </p:cNvPr>
            <p:cNvSpPr txBox="1"/>
            <p:nvPr/>
          </p:nvSpPr>
          <p:spPr>
            <a:xfrm>
              <a:off x="585016" y="2505678"/>
              <a:ext cx="166712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80</a:t>
              </a:r>
            </a:p>
          </p:txBody>
        </p:sp>
        <p:cxnSp>
          <p:nvCxnSpPr>
            <p:cNvPr id="1152" name="Straight Connector 1151">
              <a:extLst>
                <a:ext uri="{FF2B5EF4-FFF2-40B4-BE49-F238E27FC236}">
                  <a16:creationId xmlns:a16="http://schemas.microsoft.com/office/drawing/2014/main" id="{4A6A23E6-F836-C644-9B62-C1A1F567B5B0}"/>
                </a:ext>
              </a:extLst>
            </p:cNvPr>
            <p:cNvCxnSpPr/>
            <p:nvPr/>
          </p:nvCxnSpPr>
          <p:spPr>
            <a:xfrm>
              <a:off x="761889" y="2608504"/>
              <a:ext cx="6096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5" name="TextBox 1154">
              <a:extLst>
                <a:ext uri="{FF2B5EF4-FFF2-40B4-BE49-F238E27FC236}">
                  <a16:creationId xmlns:a16="http://schemas.microsoft.com/office/drawing/2014/main" id="{00AA0349-2BB5-4E48-9AF2-1FAAC9E67D96}"/>
                </a:ext>
              </a:extLst>
            </p:cNvPr>
            <p:cNvSpPr txBox="1"/>
            <p:nvPr/>
          </p:nvSpPr>
          <p:spPr>
            <a:xfrm>
              <a:off x="585016" y="2961743"/>
              <a:ext cx="166712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60</a:t>
              </a:r>
            </a:p>
          </p:txBody>
        </p:sp>
        <p:cxnSp>
          <p:nvCxnSpPr>
            <p:cNvPr id="1156" name="Straight Connector 1155">
              <a:extLst>
                <a:ext uri="{FF2B5EF4-FFF2-40B4-BE49-F238E27FC236}">
                  <a16:creationId xmlns:a16="http://schemas.microsoft.com/office/drawing/2014/main" id="{CADD09BA-A44B-3244-B64C-B3DB37297B4E}"/>
                </a:ext>
              </a:extLst>
            </p:cNvPr>
            <p:cNvCxnSpPr/>
            <p:nvPr/>
          </p:nvCxnSpPr>
          <p:spPr>
            <a:xfrm>
              <a:off x="761889" y="3064569"/>
              <a:ext cx="6096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9" name="TextBox 1158">
              <a:extLst>
                <a:ext uri="{FF2B5EF4-FFF2-40B4-BE49-F238E27FC236}">
                  <a16:creationId xmlns:a16="http://schemas.microsoft.com/office/drawing/2014/main" id="{F5450A27-487D-014F-B199-399F78801608}"/>
                </a:ext>
              </a:extLst>
            </p:cNvPr>
            <p:cNvSpPr txBox="1"/>
            <p:nvPr/>
          </p:nvSpPr>
          <p:spPr>
            <a:xfrm>
              <a:off x="585016" y="3428004"/>
              <a:ext cx="166712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40</a:t>
              </a:r>
            </a:p>
          </p:txBody>
        </p:sp>
        <p:cxnSp>
          <p:nvCxnSpPr>
            <p:cNvPr id="1160" name="Straight Connector 1159">
              <a:extLst>
                <a:ext uri="{FF2B5EF4-FFF2-40B4-BE49-F238E27FC236}">
                  <a16:creationId xmlns:a16="http://schemas.microsoft.com/office/drawing/2014/main" id="{48C2A67C-CC5F-EC4E-B9A7-EE6AD322CE3E}"/>
                </a:ext>
              </a:extLst>
            </p:cNvPr>
            <p:cNvCxnSpPr/>
            <p:nvPr/>
          </p:nvCxnSpPr>
          <p:spPr>
            <a:xfrm>
              <a:off x="761889" y="3530830"/>
              <a:ext cx="6096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3" name="TextBox 1162">
              <a:extLst>
                <a:ext uri="{FF2B5EF4-FFF2-40B4-BE49-F238E27FC236}">
                  <a16:creationId xmlns:a16="http://schemas.microsoft.com/office/drawing/2014/main" id="{76B8D4EF-26BE-7943-AF47-5E122A55427E}"/>
                </a:ext>
              </a:extLst>
            </p:cNvPr>
            <p:cNvSpPr txBox="1"/>
            <p:nvPr/>
          </p:nvSpPr>
          <p:spPr>
            <a:xfrm>
              <a:off x="585016" y="3898462"/>
              <a:ext cx="166712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20</a:t>
              </a:r>
            </a:p>
          </p:txBody>
        </p:sp>
        <p:cxnSp>
          <p:nvCxnSpPr>
            <p:cNvPr id="1164" name="Straight Connector 1163">
              <a:extLst>
                <a:ext uri="{FF2B5EF4-FFF2-40B4-BE49-F238E27FC236}">
                  <a16:creationId xmlns:a16="http://schemas.microsoft.com/office/drawing/2014/main" id="{B0173C5A-3B8D-254F-A179-16E966D36ACC}"/>
                </a:ext>
              </a:extLst>
            </p:cNvPr>
            <p:cNvCxnSpPr/>
            <p:nvPr/>
          </p:nvCxnSpPr>
          <p:spPr>
            <a:xfrm>
              <a:off x="761889" y="4001288"/>
              <a:ext cx="6096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67" name="TextBox 1166">
              <a:extLst>
                <a:ext uri="{FF2B5EF4-FFF2-40B4-BE49-F238E27FC236}">
                  <a16:creationId xmlns:a16="http://schemas.microsoft.com/office/drawing/2014/main" id="{FA545A2C-909A-0E4B-A8A0-F2726D65FAC6}"/>
                </a:ext>
              </a:extLst>
            </p:cNvPr>
            <p:cNvSpPr txBox="1"/>
            <p:nvPr/>
          </p:nvSpPr>
          <p:spPr>
            <a:xfrm>
              <a:off x="668372" y="4358836"/>
              <a:ext cx="83356" cy="2290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0</a:t>
              </a:r>
            </a:p>
          </p:txBody>
        </p:sp>
        <p:cxnSp>
          <p:nvCxnSpPr>
            <p:cNvPr id="1168" name="Straight Connector 1167">
              <a:extLst>
                <a:ext uri="{FF2B5EF4-FFF2-40B4-BE49-F238E27FC236}">
                  <a16:creationId xmlns:a16="http://schemas.microsoft.com/office/drawing/2014/main" id="{EEC2E12B-EECA-0640-AE5B-34376E968783}"/>
                </a:ext>
              </a:extLst>
            </p:cNvPr>
            <p:cNvCxnSpPr/>
            <p:nvPr/>
          </p:nvCxnSpPr>
          <p:spPr>
            <a:xfrm>
              <a:off x="761889" y="4461662"/>
              <a:ext cx="6096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85" name="TextBox 1084">
              <a:extLst>
                <a:ext uri="{FF2B5EF4-FFF2-40B4-BE49-F238E27FC236}">
                  <a16:creationId xmlns:a16="http://schemas.microsoft.com/office/drawing/2014/main" id="{398ECEBA-6DA4-0745-B8AF-09D4C00F7FB9}"/>
                </a:ext>
              </a:extLst>
            </p:cNvPr>
            <p:cNvSpPr txBox="1"/>
            <p:nvPr/>
          </p:nvSpPr>
          <p:spPr>
            <a:xfrm>
              <a:off x="1042079" y="4621422"/>
              <a:ext cx="83356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0</a:t>
              </a:r>
            </a:p>
          </p:txBody>
        </p:sp>
        <p:cxnSp>
          <p:nvCxnSpPr>
            <p:cNvPr id="1086" name="Straight Connector 1085">
              <a:extLst>
                <a:ext uri="{FF2B5EF4-FFF2-40B4-BE49-F238E27FC236}">
                  <a16:creationId xmlns:a16="http://schemas.microsoft.com/office/drawing/2014/main" id="{D73CD685-4E74-7740-8080-C0FA03248982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45953" y="4559943"/>
              <a:ext cx="75608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95" name="TextBox 1094">
              <a:extLst>
                <a:ext uri="{FF2B5EF4-FFF2-40B4-BE49-F238E27FC236}">
                  <a16:creationId xmlns:a16="http://schemas.microsoft.com/office/drawing/2014/main" id="{3F18CD96-7CAA-FD4C-88D4-2785D7110FAC}"/>
                </a:ext>
              </a:extLst>
            </p:cNvPr>
            <p:cNvSpPr txBox="1"/>
            <p:nvPr/>
          </p:nvSpPr>
          <p:spPr>
            <a:xfrm>
              <a:off x="2003857" y="4621422"/>
              <a:ext cx="83356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5</a:t>
              </a:r>
            </a:p>
          </p:txBody>
        </p:sp>
        <p:cxnSp>
          <p:nvCxnSpPr>
            <p:cNvPr id="1096" name="Straight Connector 1095">
              <a:extLst>
                <a:ext uri="{FF2B5EF4-FFF2-40B4-BE49-F238E27FC236}">
                  <a16:creationId xmlns:a16="http://schemas.microsoft.com/office/drawing/2014/main" id="{5D513317-2CAA-A34D-A9B5-DE8FE240727D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007731" y="4559943"/>
              <a:ext cx="75608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05" name="TextBox 1104">
              <a:extLst>
                <a:ext uri="{FF2B5EF4-FFF2-40B4-BE49-F238E27FC236}">
                  <a16:creationId xmlns:a16="http://schemas.microsoft.com/office/drawing/2014/main" id="{2F6D4E8E-44DB-EB4A-A849-2D1A4C777F57}"/>
                </a:ext>
              </a:extLst>
            </p:cNvPr>
            <p:cNvSpPr txBox="1"/>
            <p:nvPr/>
          </p:nvSpPr>
          <p:spPr>
            <a:xfrm>
              <a:off x="2900413" y="4632439"/>
              <a:ext cx="166712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10</a:t>
              </a:r>
            </a:p>
          </p:txBody>
        </p:sp>
        <p:cxnSp>
          <p:nvCxnSpPr>
            <p:cNvPr id="1106" name="Straight Connector 1105">
              <a:extLst>
                <a:ext uri="{FF2B5EF4-FFF2-40B4-BE49-F238E27FC236}">
                  <a16:creationId xmlns:a16="http://schemas.microsoft.com/office/drawing/2014/main" id="{E9F1B4E9-3FE1-2E49-A89C-7137FBB49D7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2955519" y="4559943"/>
              <a:ext cx="75608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6" name="TextBox 1115">
              <a:extLst>
                <a:ext uri="{FF2B5EF4-FFF2-40B4-BE49-F238E27FC236}">
                  <a16:creationId xmlns:a16="http://schemas.microsoft.com/office/drawing/2014/main" id="{F7E72D18-A261-F34F-8956-4696E31B26AB}"/>
                </a:ext>
              </a:extLst>
            </p:cNvPr>
            <p:cNvSpPr txBox="1"/>
            <p:nvPr/>
          </p:nvSpPr>
          <p:spPr>
            <a:xfrm>
              <a:off x="3868485" y="4628146"/>
              <a:ext cx="166712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15</a:t>
              </a:r>
            </a:p>
          </p:txBody>
        </p:sp>
        <p:cxnSp>
          <p:nvCxnSpPr>
            <p:cNvPr id="1117" name="Straight Connector 1116">
              <a:extLst>
                <a:ext uri="{FF2B5EF4-FFF2-40B4-BE49-F238E27FC236}">
                  <a16:creationId xmlns:a16="http://schemas.microsoft.com/office/drawing/2014/main" id="{215E61E5-B2A4-DC4A-82D2-5B37A597BF26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3914037" y="4559943"/>
              <a:ext cx="75608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26" name="TextBox 1125">
              <a:extLst>
                <a:ext uri="{FF2B5EF4-FFF2-40B4-BE49-F238E27FC236}">
                  <a16:creationId xmlns:a16="http://schemas.microsoft.com/office/drawing/2014/main" id="{1438D708-8C76-D14D-9103-79A38172592F}"/>
                </a:ext>
              </a:extLst>
            </p:cNvPr>
            <p:cNvSpPr txBox="1"/>
            <p:nvPr/>
          </p:nvSpPr>
          <p:spPr>
            <a:xfrm>
              <a:off x="4830452" y="4628146"/>
              <a:ext cx="166712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20</a:t>
              </a:r>
            </a:p>
          </p:txBody>
        </p:sp>
        <p:cxnSp>
          <p:nvCxnSpPr>
            <p:cNvPr id="1127" name="Straight Connector 1126">
              <a:extLst>
                <a:ext uri="{FF2B5EF4-FFF2-40B4-BE49-F238E27FC236}">
                  <a16:creationId xmlns:a16="http://schemas.microsoft.com/office/drawing/2014/main" id="{F43C2F51-111E-A54A-9F3A-FAB83F8FAAB7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4870924" y="4559943"/>
              <a:ext cx="75608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6" name="TextBox 1135">
              <a:extLst>
                <a:ext uri="{FF2B5EF4-FFF2-40B4-BE49-F238E27FC236}">
                  <a16:creationId xmlns:a16="http://schemas.microsoft.com/office/drawing/2014/main" id="{0A8FDDC6-1CDB-4243-8CEF-8E417FB23E07}"/>
                </a:ext>
              </a:extLst>
            </p:cNvPr>
            <p:cNvSpPr txBox="1"/>
            <p:nvPr/>
          </p:nvSpPr>
          <p:spPr>
            <a:xfrm>
              <a:off x="5792806" y="4625715"/>
              <a:ext cx="166712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25</a:t>
              </a:r>
            </a:p>
          </p:txBody>
        </p:sp>
        <p:cxnSp>
          <p:nvCxnSpPr>
            <p:cNvPr id="1137" name="Straight Connector 1136">
              <a:extLst>
                <a:ext uri="{FF2B5EF4-FFF2-40B4-BE49-F238E27FC236}">
                  <a16:creationId xmlns:a16="http://schemas.microsoft.com/office/drawing/2014/main" id="{30759888-D408-2547-B785-9FABE3D7B9F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5828198" y="4559943"/>
              <a:ext cx="75608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38" name="TextBox 1137">
              <a:extLst>
                <a:ext uri="{FF2B5EF4-FFF2-40B4-BE49-F238E27FC236}">
                  <a16:creationId xmlns:a16="http://schemas.microsoft.com/office/drawing/2014/main" id="{E04E6795-F9CE-7648-8F23-6802FAAF47E0}"/>
                </a:ext>
              </a:extLst>
            </p:cNvPr>
            <p:cNvSpPr txBox="1"/>
            <p:nvPr/>
          </p:nvSpPr>
          <p:spPr>
            <a:xfrm>
              <a:off x="2816474" y="4848791"/>
              <a:ext cx="1146148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Time (months)</a:t>
              </a:r>
            </a:p>
          </p:txBody>
        </p:sp>
        <p:cxnSp>
          <p:nvCxnSpPr>
            <p:cNvPr id="982" name="Straight Connector 981">
              <a:extLst>
                <a:ext uri="{FF2B5EF4-FFF2-40B4-BE49-F238E27FC236}">
                  <a16:creationId xmlns:a16="http://schemas.microsoft.com/office/drawing/2014/main" id="{C278DF41-DF76-054E-97A8-4FDB75B4EF4C}"/>
                </a:ext>
              </a:extLst>
            </p:cNvPr>
            <p:cNvCxnSpPr>
              <a:cxnSpLocks/>
            </p:cNvCxnSpPr>
            <p:nvPr/>
          </p:nvCxnSpPr>
          <p:spPr>
            <a:xfrm>
              <a:off x="920200" y="4188025"/>
              <a:ext cx="257686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4" name="TextBox 983">
              <a:extLst>
                <a:ext uri="{FF2B5EF4-FFF2-40B4-BE49-F238E27FC236}">
                  <a16:creationId xmlns:a16="http://schemas.microsoft.com/office/drawing/2014/main" id="{19867989-985E-D14A-B571-A403712B74F2}"/>
                </a:ext>
              </a:extLst>
            </p:cNvPr>
            <p:cNvSpPr txBox="1"/>
            <p:nvPr/>
          </p:nvSpPr>
          <p:spPr>
            <a:xfrm>
              <a:off x="1241662" y="4095692"/>
              <a:ext cx="745973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Elacestrant</a:t>
              </a:r>
            </a:p>
          </p:txBody>
        </p:sp>
        <p:cxnSp>
          <p:nvCxnSpPr>
            <p:cNvPr id="985" name="Straight Connector 984">
              <a:extLst>
                <a:ext uri="{FF2B5EF4-FFF2-40B4-BE49-F238E27FC236}">
                  <a16:creationId xmlns:a16="http://schemas.microsoft.com/office/drawing/2014/main" id="{868B49CF-F297-5B4C-B051-E2C18ABBC221}"/>
                </a:ext>
              </a:extLst>
            </p:cNvPr>
            <p:cNvCxnSpPr>
              <a:cxnSpLocks/>
            </p:cNvCxnSpPr>
            <p:nvPr/>
          </p:nvCxnSpPr>
          <p:spPr>
            <a:xfrm>
              <a:off x="920200" y="4372691"/>
              <a:ext cx="257686" cy="0"/>
            </a:xfrm>
            <a:prstGeom prst="line">
              <a:avLst/>
            </a:prstGeom>
            <a:ln w="19050">
              <a:solidFill>
                <a:srgbClr val="A7DBFB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5" name="TextBox 564">
              <a:extLst>
                <a:ext uri="{FF2B5EF4-FFF2-40B4-BE49-F238E27FC236}">
                  <a16:creationId xmlns:a16="http://schemas.microsoft.com/office/drawing/2014/main" id="{04D1282B-1DA8-CA41-B60B-D23104E1E6DD}"/>
                </a:ext>
              </a:extLst>
            </p:cNvPr>
            <p:cNvSpPr txBox="1"/>
            <p:nvPr/>
          </p:nvSpPr>
          <p:spPr>
            <a:xfrm>
              <a:off x="1241662" y="4280358"/>
              <a:ext cx="751168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Fulvestrant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EE51E911-98C8-704A-9392-30EDEF02E214}"/>
                </a:ext>
              </a:extLst>
            </p:cNvPr>
            <p:cNvGrpSpPr/>
            <p:nvPr/>
          </p:nvGrpSpPr>
          <p:grpSpPr>
            <a:xfrm>
              <a:off x="1223736" y="2101018"/>
              <a:ext cx="4475756" cy="2105499"/>
              <a:chOff x="1223736" y="2101018"/>
              <a:chExt cx="4475756" cy="2105499"/>
            </a:xfrm>
          </p:grpSpPr>
          <p:grpSp>
            <p:nvGrpSpPr>
              <p:cNvPr id="621" name="Group 620">
                <a:extLst>
                  <a:ext uri="{FF2B5EF4-FFF2-40B4-BE49-F238E27FC236}">
                    <a16:creationId xmlns:a16="http://schemas.microsoft.com/office/drawing/2014/main" id="{1BC2E2C4-C287-3A48-8665-53BD5E2C0BFA}"/>
                  </a:ext>
                </a:extLst>
              </p:cNvPr>
              <p:cNvGrpSpPr/>
              <p:nvPr/>
            </p:nvGrpSpPr>
            <p:grpSpPr>
              <a:xfrm>
                <a:off x="5621128" y="4128153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22" name="Straight Connector 621">
                  <a:extLst>
                    <a:ext uri="{FF2B5EF4-FFF2-40B4-BE49-F238E27FC236}">
                      <a16:creationId xmlns:a16="http://schemas.microsoft.com/office/drawing/2014/main" id="{9352049D-46FC-E54D-B1CE-55576512304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3" name="Straight Connector 622">
                  <a:extLst>
                    <a:ext uri="{FF2B5EF4-FFF2-40B4-BE49-F238E27FC236}">
                      <a16:creationId xmlns:a16="http://schemas.microsoft.com/office/drawing/2014/main" id="{E464CA79-3749-1E4D-A80D-F7DAF8E1585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4" name="Group 623">
                <a:extLst>
                  <a:ext uri="{FF2B5EF4-FFF2-40B4-BE49-F238E27FC236}">
                    <a16:creationId xmlns:a16="http://schemas.microsoft.com/office/drawing/2014/main" id="{7D90BC2E-B3AB-3547-9FEE-51B0D83A992F}"/>
                  </a:ext>
                </a:extLst>
              </p:cNvPr>
              <p:cNvGrpSpPr/>
              <p:nvPr/>
            </p:nvGrpSpPr>
            <p:grpSpPr>
              <a:xfrm>
                <a:off x="5310811" y="4128153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25" name="Straight Connector 624">
                  <a:extLst>
                    <a:ext uri="{FF2B5EF4-FFF2-40B4-BE49-F238E27FC236}">
                      <a16:creationId xmlns:a16="http://schemas.microsoft.com/office/drawing/2014/main" id="{86709944-A4CA-A84F-B336-DBF0F0EF1D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6" name="Straight Connector 625">
                  <a:extLst>
                    <a:ext uri="{FF2B5EF4-FFF2-40B4-BE49-F238E27FC236}">
                      <a16:creationId xmlns:a16="http://schemas.microsoft.com/office/drawing/2014/main" id="{AA7B166A-EC46-AA4A-8C83-0D5B356E21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7" name="Group 626">
                <a:extLst>
                  <a:ext uri="{FF2B5EF4-FFF2-40B4-BE49-F238E27FC236}">
                    <a16:creationId xmlns:a16="http://schemas.microsoft.com/office/drawing/2014/main" id="{CC9CE03C-5B5E-A841-AF92-C750404A2B78}"/>
                  </a:ext>
                </a:extLst>
              </p:cNvPr>
              <p:cNvGrpSpPr/>
              <p:nvPr/>
            </p:nvGrpSpPr>
            <p:grpSpPr>
              <a:xfrm>
                <a:off x="4590876" y="4128153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28" name="Straight Connector 627">
                  <a:extLst>
                    <a:ext uri="{FF2B5EF4-FFF2-40B4-BE49-F238E27FC236}">
                      <a16:creationId xmlns:a16="http://schemas.microsoft.com/office/drawing/2014/main" id="{8C873A83-5330-754B-B511-6B0EDD6DA5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29" name="Straight Connector 628">
                  <a:extLst>
                    <a:ext uri="{FF2B5EF4-FFF2-40B4-BE49-F238E27FC236}">
                      <a16:creationId xmlns:a16="http://schemas.microsoft.com/office/drawing/2014/main" id="{926EEB37-A605-EE46-95F2-24BC4F8C795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0" name="Group 629">
                <a:extLst>
                  <a:ext uri="{FF2B5EF4-FFF2-40B4-BE49-F238E27FC236}">
                    <a16:creationId xmlns:a16="http://schemas.microsoft.com/office/drawing/2014/main" id="{473014F1-856D-2B41-AA61-B3F79AF43558}"/>
                  </a:ext>
                </a:extLst>
              </p:cNvPr>
              <p:cNvGrpSpPr/>
              <p:nvPr/>
            </p:nvGrpSpPr>
            <p:grpSpPr>
              <a:xfrm>
                <a:off x="4557776" y="4024714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31" name="Straight Connector 630">
                  <a:extLst>
                    <a:ext uri="{FF2B5EF4-FFF2-40B4-BE49-F238E27FC236}">
                      <a16:creationId xmlns:a16="http://schemas.microsoft.com/office/drawing/2014/main" id="{6F2CF87E-0D0E-094F-AC9B-C383CAAD86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2" name="Straight Connector 631">
                  <a:extLst>
                    <a:ext uri="{FF2B5EF4-FFF2-40B4-BE49-F238E27FC236}">
                      <a16:creationId xmlns:a16="http://schemas.microsoft.com/office/drawing/2014/main" id="{52C66616-267C-174C-B5B1-20EEA1E3971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3" name="Group 632">
                <a:extLst>
                  <a:ext uri="{FF2B5EF4-FFF2-40B4-BE49-F238E27FC236}">
                    <a16:creationId xmlns:a16="http://schemas.microsoft.com/office/drawing/2014/main" id="{4B26DF14-C5B2-984D-B805-086662F2E8B8}"/>
                  </a:ext>
                </a:extLst>
              </p:cNvPr>
              <p:cNvGrpSpPr/>
              <p:nvPr/>
            </p:nvGrpSpPr>
            <p:grpSpPr>
              <a:xfrm>
                <a:off x="4222634" y="4024714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34" name="Straight Connector 633">
                  <a:extLst>
                    <a:ext uri="{FF2B5EF4-FFF2-40B4-BE49-F238E27FC236}">
                      <a16:creationId xmlns:a16="http://schemas.microsoft.com/office/drawing/2014/main" id="{8DB407A9-2D3C-F546-B974-7C158B6F24B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5" name="Straight Connector 634">
                  <a:extLst>
                    <a:ext uri="{FF2B5EF4-FFF2-40B4-BE49-F238E27FC236}">
                      <a16:creationId xmlns:a16="http://schemas.microsoft.com/office/drawing/2014/main" id="{1045A762-1CC7-8D45-B0B6-8EBEB86A018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6" name="Group 635">
                <a:extLst>
                  <a:ext uri="{FF2B5EF4-FFF2-40B4-BE49-F238E27FC236}">
                    <a16:creationId xmlns:a16="http://schemas.microsoft.com/office/drawing/2014/main" id="{66A973D7-9BC9-BA4E-B045-BF6A43E9CDF5}"/>
                  </a:ext>
                </a:extLst>
              </p:cNvPr>
              <p:cNvGrpSpPr/>
              <p:nvPr/>
            </p:nvGrpSpPr>
            <p:grpSpPr>
              <a:xfrm>
                <a:off x="3870942" y="3970925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37" name="Straight Connector 636">
                  <a:extLst>
                    <a:ext uri="{FF2B5EF4-FFF2-40B4-BE49-F238E27FC236}">
                      <a16:creationId xmlns:a16="http://schemas.microsoft.com/office/drawing/2014/main" id="{FC28557F-510D-5B41-8C8E-C2BDF6D010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38" name="Straight Connector 637">
                  <a:extLst>
                    <a:ext uri="{FF2B5EF4-FFF2-40B4-BE49-F238E27FC236}">
                      <a16:creationId xmlns:a16="http://schemas.microsoft.com/office/drawing/2014/main" id="{6C9ABDA6-ECD2-9140-BC6F-A796C926D4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9" name="Group 638">
                <a:extLst>
                  <a:ext uri="{FF2B5EF4-FFF2-40B4-BE49-F238E27FC236}">
                    <a16:creationId xmlns:a16="http://schemas.microsoft.com/office/drawing/2014/main" id="{62EE91DB-A632-B345-AEB8-CC36DFADB147}"/>
                  </a:ext>
                </a:extLst>
              </p:cNvPr>
              <p:cNvGrpSpPr/>
              <p:nvPr/>
            </p:nvGrpSpPr>
            <p:grpSpPr>
              <a:xfrm>
                <a:off x="3585451" y="3933687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40" name="Straight Connector 639">
                  <a:extLst>
                    <a:ext uri="{FF2B5EF4-FFF2-40B4-BE49-F238E27FC236}">
                      <a16:creationId xmlns:a16="http://schemas.microsoft.com/office/drawing/2014/main" id="{E9D3F143-166F-2949-9849-4E0BEE925C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1" name="Straight Connector 640">
                  <a:extLst>
                    <a:ext uri="{FF2B5EF4-FFF2-40B4-BE49-F238E27FC236}">
                      <a16:creationId xmlns:a16="http://schemas.microsoft.com/office/drawing/2014/main" id="{4823C656-716B-F340-A38F-51F708F561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2" name="Group 641">
                <a:extLst>
                  <a:ext uri="{FF2B5EF4-FFF2-40B4-BE49-F238E27FC236}">
                    <a16:creationId xmlns:a16="http://schemas.microsoft.com/office/drawing/2014/main" id="{9150712F-1457-FB49-BEF6-23B0720311E6}"/>
                  </a:ext>
                </a:extLst>
              </p:cNvPr>
              <p:cNvGrpSpPr/>
              <p:nvPr/>
            </p:nvGrpSpPr>
            <p:grpSpPr>
              <a:xfrm>
                <a:off x="3548213" y="3933687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43" name="Straight Connector 642">
                  <a:extLst>
                    <a:ext uri="{FF2B5EF4-FFF2-40B4-BE49-F238E27FC236}">
                      <a16:creationId xmlns:a16="http://schemas.microsoft.com/office/drawing/2014/main" id="{D5F3BFD6-617E-4C42-9465-D6A1B4361F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4" name="Straight Connector 643">
                  <a:extLst>
                    <a:ext uri="{FF2B5EF4-FFF2-40B4-BE49-F238E27FC236}">
                      <a16:creationId xmlns:a16="http://schemas.microsoft.com/office/drawing/2014/main" id="{8A5E652A-7255-2646-ABC3-1DC0DB0274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5" name="Group 644">
                <a:extLst>
                  <a:ext uri="{FF2B5EF4-FFF2-40B4-BE49-F238E27FC236}">
                    <a16:creationId xmlns:a16="http://schemas.microsoft.com/office/drawing/2014/main" id="{C68412EC-B739-7F42-87E1-D7D9C83A1054}"/>
                  </a:ext>
                </a:extLst>
              </p:cNvPr>
              <p:cNvGrpSpPr/>
              <p:nvPr/>
            </p:nvGrpSpPr>
            <p:grpSpPr>
              <a:xfrm>
                <a:off x="3519250" y="3933687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46" name="Straight Connector 645">
                  <a:extLst>
                    <a:ext uri="{FF2B5EF4-FFF2-40B4-BE49-F238E27FC236}">
                      <a16:creationId xmlns:a16="http://schemas.microsoft.com/office/drawing/2014/main" id="{8DAE7F7C-0C11-174F-B8FA-F812CDA96F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7" name="Straight Connector 646">
                  <a:extLst>
                    <a:ext uri="{FF2B5EF4-FFF2-40B4-BE49-F238E27FC236}">
                      <a16:creationId xmlns:a16="http://schemas.microsoft.com/office/drawing/2014/main" id="{F97FBB3F-207A-D44F-ACCF-5B2F35762F8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48" name="Group 647">
                <a:extLst>
                  <a:ext uri="{FF2B5EF4-FFF2-40B4-BE49-F238E27FC236}">
                    <a16:creationId xmlns:a16="http://schemas.microsoft.com/office/drawing/2014/main" id="{2FD6B871-2B23-6243-BFF0-7F095B572E5A}"/>
                  </a:ext>
                </a:extLst>
              </p:cNvPr>
              <p:cNvGrpSpPr/>
              <p:nvPr/>
            </p:nvGrpSpPr>
            <p:grpSpPr>
              <a:xfrm>
                <a:off x="3506837" y="3933687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49" name="Straight Connector 648">
                  <a:extLst>
                    <a:ext uri="{FF2B5EF4-FFF2-40B4-BE49-F238E27FC236}">
                      <a16:creationId xmlns:a16="http://schemas.microsoft.com/office/drawing/2014/main" id="{CF472E3E-A37A-5C4B-A08F-44BBCA5A77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0" name="Straight Connector 649">
                  <a:extLst>
                    <a:ext uri="{FF2B5EF4-FFF2-40B4-BE49-F238E27FC236}">
                      <a16:creationId xmlns:a16="http://schemas.microsoft.com/office/drawing/2014/main" id="{55E2A437-D9EE-BE48-9ABB-86E70B1C7E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1" name="Group 650">
                <a:extLst>
                  <a:ext uri="{FF2B5EF4-FFF2-40B4-BE49-F238E27FC236}">
                    <a16:creationId xmlns:a16="http://schemas.microsoft.com/office/drawing/2014/main" id="{BAB17A9E-27B2-D140-97C8-690913EC4670}"/>
                  </a:ext>
                </a:extLst>
              </p:cNvPr>
              <p:cNvGrpSpPr/>
              <p:nvPr/>
            </p:nvGrpSpPr>
            <p:grpSpPr>
              <a:xfrm>
                <a:off x="3490287" y="3933687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52" name="Straight Connector 651">
                  <a:extLst>
                    <a:ext uri="{FF2B5EF4-FFF2-40B4-BE49-F238E27FC236}">
                      <a16:creationId xmlns:a16="http://schemas.microsoft.com/office/drawing/2014/main" id="{1D3EE617-B0FD-C643-B869-08C3C31538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3" name="Straight Connector 652">
                  <a:extLst>
                    <a:ext uri="{FF2B5EF4-FFF2-40B4-BE49-F238E27FC236}">
                      <a16:creationId xmlns:a16="http://schemas.microsoft.com/office/drawing/2014/main" id="{A221B5A8-5371-D146-BA30-59D20CD3434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4" name="Group 653">
                <a:extLst>
                  <a:ext uri="{FF2B5EF4-FFF2-40B4-BE49-F238E27FC236}">
                    <a16:creationId xmlns:a16="http://schemas.microsoft.com/office/drawing/2014/main" id="{AF4118A2-6674-D341-9B68-A1096E16599F}"/>
                  </a:ext>
                </a:extLst>
              </p:cNvPr>
              <p:cNvGrpSpPr/>
              <p:nvPr/>
            </p:nvGrpSpPr>
            <p:grpSpPr>
              <a:xfrm>
                <a:off x="3457187" y="3933687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55" name="Straight Connector 654">
                  <a:extLst>
                    <a:ext uri="{FF2B5EF4-FFF2-40B4-BE49-F238E27FC236}">
                      <a16:creationId xmlns:a16="http://schemas.microsoft.com/office/drawing/2014/main" id="{BD35558A-196F-AC4B-BB1D-B26E4D82B0A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6" name="Straight Connector 655">
                  <a:extLst>
                    <a:ext uri="{FF2B5EF4-FFF2-40B4-BE49-F238E27FC236}">
                      <a16:creationId xmlns:a16="http://schemas.microsoft.com/office/drawing/2014/main" id="{C7C8B252-7F00-7F4C-8190-E75F03AD84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7" name="Group 656">
                <a:extLst>
                  <a:ext uri="{FF2B5EF4-FFF2-40B4-BE49-F238E27FC236}">
                    <a16:creationId xmlns:a16="http://schemas.microsoft.com/office/drawing/2014/main" id="{8FDF13DB-13DC-9C48-B3D3-9608E6E16C31}"/>
                  </a:ext>
                </a:extLst>
              </p:cNvPr>
              <p:cNvGrpSpPr/>
              <p:nvPr/>
            </p:nvGrpSpPr>
            <p:grpSpPr>
              <a:xfrm>
                <a:off x="3324785" y="3908861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58" name="Straight Connector 657">
                  <a:extLst>
                    <a:ext uri="{FF2B5EF4-FFF2-40B4-BE49-F238E27FC236}">
                      <a16:creationId xmlns:a16="http://schemas.microsoft.com/office/drawing/2014/main" id="{FA3A4302-AE4A-5749-826D-C51F28B837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9" name="Straight Connector 658">
                  <a:extLst>
                    <a:ext uri="{FF2B5EF4-FFF2-40B4-BE49-F238E27FC236}">
                      <a16:creationId xmlns:a16="http://schemas.microsoft.com/office/drawing/2014/main" id="{5B7A0E57-A69F-0A4B-BC89-47B3270D80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60" name="Group 659">
                <a:extLst>
                  <a:ext uri="{FF2B5EF4-FFF2-40B4-BE49-F238E27FC236}">
                    <a16:creationId xmlns:a16="http://schemas.microsoft.com/office/drawing/2014/main" id="{9933632D-A325-E141-B10E-0D58D8B98449}"/>
                  </a:ext>
                </a:extLst>
              </p:cNvPr>
              <p:cNvGrpSpPr/>
              <p:nvPr/>
            </p:nvGrpSpPr>
            <p:grpSpPr>
              <a:xfrm>
                <a:off x="3204796" y="3908861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61" name="Straight Connector 660">
                  <a:extLst>
                    <a:ext uri="{FF2B5EF4-FFF2-40B4-BE49-F238E27FC236}">
                      <a16:creationId xmlns:a16="http://schemas.microsoft.com/office/drawing/2014/main" id="{E990D91D-316F-5D41-9710-272BC27E7A6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2" name="Straight Connector 661">
                  <a:extLst>
                    <a:ext uri="{FF2B5EF4-FFF2-40B4-BE49-F238E27FC236}">
                      <a16:creationId xmlns:a16="http://schemas.microsoft.com/office/drawing/2014/main" id="{163B659B-D7B1-D04C-896B-DD88B64A93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63" name="Group 662">
                <a:extLst>
                  <a:ext uri="{FF2B5EF4-FFF2-40B4-BE49-F238E27FC236}">
                    <a16:creationId xmlns:a16="http://schemas.microsoft.com/office/drawing/2014/main" id="{FA8E55E8-7114-E54D-B38F-56F523579AA3}"/>
                  </a:ext>
                </a:extLst>
              </p:cNvPr>
              <p:cNvGrpSpPr/>
              <p:nvPr/>
            </p:nvGrpSpPr>
            <p:grpSpPr>
              <a:xfrm>
                <a:off x="3155145" y="3875761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64" name="Straight Connector 663">
                  <a:extLst>
                    <a:ext uri="{FF2B5EF4-FFF2-40B4-BE49-F238E27FC236}">
                      <a16:creationId xmlns:a16="http://schemas.microsoft.com/office/drawing/2014/main" id="{7621F476-8704-2E4D-A42D-3E066A531D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5" name="Straight Connector 664">
                  <a:extLst>
                    <a:ext uri="{FF2B5EF4-FFF2-40B4-BE49-F238E27FC236}">
                      <a16:creationId xmlns:a16="http://schemas.microsoft.com/office/drawing/2014/main" id="{47D5E543-4FE4-FE44-B13E-F6768A006A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66" name="Group 665">
                <a:extLst>
                  <a:ext uri="{FF2B5EF4-FFF2-40B4-BE49-F238E27FC236}">
                    <a16:creationId xmlns:a16="http://schemas.microsoft.com/office/drawing/2014/main" id="{EBA55DBD-073F-1D44-A75C-85AA496D9D58}"/>
                  </a:ext>
                </a:extLst>
              </p:cNvPr>
              <p:cNvGrpSpPr/>
              <p:nvPr/>
            </p:nvGrpSpPr>
            <p:grpSpPr>
              <a:xfrm>
                <a:off x="3031019" y="3826111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67" name="Straight Connector 666">
                  <a:extLst>
                    <a:ext uri="{FF2B5EF4-FFF2-40B4-BE49-F238E27FC236}">
                      <a16:creationId xmlns:a16="http://schemas.microsoft.com/office/drawing/2014/main" id="{070EE49F-AE42-324C-B8D2-E85C4EA2E6C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8" name="Straight Connector 667">
                  <a:extLst>
                    <a:ext uri="{FF2B5EF4-FFF2-40B4-BE49-F238E27FC236}">
                      <a16:creationId xmlns:a16="http://schemas.microsoft.com/office/drawing/2014/main" id="{70859120-7ACB-1542-AB72-956B2723C8A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69" name="Group 668">
                <a:extLst>
                  <a:ext uri="{FF2B5EF4-FFF2-40B4-BE49-F238E27FC236}">
                    <a16:creationId xmlns:a16="http://schemas.microsoft.com/office/drawing/2014/main" id="{446D3D8F-6BE8-CD42-98FB-5A0B3F78420E}"/>
                  </a:ext>
                </a:extLst>
              </p:cNvPr>
              <p:cNvGrpSpPr/>
              <p:nvPr/>
            </p:nvGrpSpPr>
            <p:grpSpPr>
              <a:xfrm>
                <a:off x="2795179" y="3772323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70" name="Straight Connector 669">
                  <a:extLst>
                    <a:ext uri="{FF2B5EF4-FFF2-40B4-BE49-F238E27FC236}">
                      <a16:creationId xmlns:a16="http://schemas.microsoft.com/office/drawing/2014/main" id="{5283B47F-4E57-3F49-AD2B-C4BA9E23D6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1" name="Straight Connector 670">
                  <a:extLst>
                    <a:ext uri="{FF2B5EF4-FFF2-40B4-BE49-F238E27FC236}">
                      <a16:creationId xmlns:a16="http://schemas.microsoft.com/office/drawing/2014/main" id="{41AD79AD-2A12-8F44-9A9A-79A4831C4C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72" name="Group 671">
                <a:extLst>
                  <a:ext uri="{FF2B5EF4-FFF2-40B4-BE49-F238E27FC236}">
                    <a16:creationId xmlns:a16="http://schemas.microsoft.com/office/drawing/2014/main" id="{E89AC004-41C9-AF48-B392-6CDEB1E1A636}"/>
                  </a:ext>
                </a:extLst>
              </p:cNvPr>
              <p:cNvGrpSpPr/>
              <p:nvPr/>
            </p:nvGrpSpPr>
            <p:grpSpPr>
              <a:xfrm>
                <a:off x="2782766" y="3759911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73" name="Straight Connector 672">
                  <a:extLst>
                    <a:ext uri="{FF2B5EF4-FFF2-40B4-BE49-F238E27FC236}">
                      <a16:creationId xmlns:a16="http://schemas.microsoft.com/office/drawing/2014/main" id="{647F18E5-1FBC-0949-96DE-60D7D978E8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4" name="Straight Connector 673">
                  <a:extLst>
                    <a:ext uri="{FF2B5EF4-FFF2-40B4-BE49-F238E27FC236}">
                      <a16:creationId xmlns:a16="http://schemas.microsoft.com/office/drawing/2014/main" id="{5E035C7C-1282-3C4C-926D-3484B272B1E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75" name="Group 674">
                <a:extLst>
                  <a:ext uri="{FF2B5EF4-FFF2-40B4-BE49-F238E27FC236}">
                    <a16:creationId xmlns:a16="http://schemas.microsoft.com/office/drawing/2014/main" id="{779C64F7-D8AD-6144-82C8-8DB27D14B65E}"/>
                  </a:ext>
                </a:extLst>
              </p:cNvPr>
              <p:cNvGrpSpPr/>
              <p:nvPr/>
            </p:nvGrpSpPr>
            <p:grpSpPr>
              <a:xfrm>
                <a:off x="2472449" y="3706123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76" name="Straight Connector 675">
                  <a:extLst>
                    <a:ext uri="{FF2B5EF4-FFF2-40B4-BE49-F238E27FC236}">
                      <a16:creationId xmlns:a16="http://schemas.microsoft.com/office/drawing/2014/main" id="{7A6F9008-42DE-4845-9315-9FD0AF734E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7" name="Straight Connector 676">
                  <a:extLst>
                    <a:ext uri="{FF2B5EF4-FFF2-40B4-BE49-F238E27FC236}">
                      <a16:creationId xmlns:a16="http://schemas.microsoft.com/office/drawing/2014/main" id="{31DB45AA-7A7E-8C44-A549-CE57B68746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78" name="Group 677">
                <a:extLst>
                  <a:ext uri="{FF2B5EF4-FFF2-40B4-BE49-F238E27FC236}">
                    <a16:creationId xmlns:a16="http://schemas.microsoft.com/office/drawing/2014/main" id="{A094C03D-8D98-EB48-BF25-AB71EA911C05}"/>
                  </a:ext>
                </a:extLst>
              </p:cNvPr>
              <p:cNvGrpSpPr/>
              <p:nvPr/>
            </p:nvGrpSpPr>
            <p:grpSpPr>
              <a:xfrm>
                <a:off x="2455899" y="3706123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79" name="Straight Connector 678">
                  <a:extLst>
                    <a:ext uri="{FF2B5EF4-FFF2-40B4-BE49-F238E27FC236}">
                      <a16:creationId xmlns:a16="http://schemas.microsoft.com/office/drawing/2014/main" id="{B5094FBF-C28F-A34E-9837-1BE6DA283E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0" name="Straight Connector 679">
                  <a:extLst>
                    <a:ext uri="{FF2B5EF4-FFF2-40B4-BE49-F238E27FC236}">
                      <a16:creationId xmlns:a16="http://schemas.microsoft.com/office/drawing/2014/main" id="{881050DD-D2F3-3349-AD68-DB77FDA375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81" name="Group 680">
                <a:extLst>
                  <a:ext uri="{FF2B5EF4-FFF2-40B4-BE49-F238E27FC236}">
                    <a16:creationId xmlns:a16="http://schemas.microsoft.com/office/drawing/2014/main" id="{5675EFD3-B9A4-E748-8643-EA4A552099AF}"/>
                  </a:ext>
                </a:extLst>
              </p:cNvPr>
              <p:cNvGrpSpPr/>
              <p:nvPr/>
            </p:nvGrpSpPr>
            <p:grpSpPr>
              <a:xfrm>
                <a:off x="2195233" y="3619235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82" name="Straight Connector 681">
                  <a:extLst>
                    <a:ext uri="{FF2B5EF4-FFF2-40B4-BE49-F238E27FC236}">
                      <a16:creationId xmlns:a16="http://schemas.microsoft.com/office/drawing/2014/main" id="{28E92564-6082-F840-97C1-BBD2FB78A2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3" name="Straight Connector 682">
                  <a:extLst>
                    <a:ext uri="{FF2B5EF4-FFF2-40B4-BE49-F238E27FC236}">
                      <a16:creationId xmlns:a16="http://schemas.microsoft.com/office/drawing/2014/main" id="{C1F4254B-A713-9E45-B62D-2B07B288212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84" name="Group 683">
                <a:extLst>
                  <a:ext uri="{FF2B5EF4-FFF2-40B4-BE49-F238E27FC236}">
                    <a16:creationId xmlns:a16="http://schemas.microsoft.com/office/drawing/2014/main" id="{8073CA02-CBBD-7D42-A77F-0FC489F5FF0C}"/>
                  </a:ext>
                </a:extLst>
              </p:cNvPr>
              <p:cNvGrpSpPr/>
              <p:nvPr/>
            </p:nvGrpSpPr>
            <p:grpSpPr>
              <a:xfrm>
                <a:off x="2107504" y="3592242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85" name="Straight Connector 684">
                  <a:extLst>
                    <a:ext uri="{FF2B5EF4-FFF2-40B4-BE49-F238E27FC236}">
                      <a16:creationId xmlns:a16="http://schemas.microsoft.com/office/drawing/2014/main" id="{3B7EAEA1-5DCC-3B4C-96D5-7B926D1092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6" name="Straight Connector 685">
                  <a:extLst>
                    <a:ext uri="{FF2B5EF4-FFF2-40B4-BE49-F238E27FC236}">
                      <a16:creationId xmlns:a16="http://schemas.microsoft.com/office/drawing/2014/main" id="{7440A0E4-8F65-E547-A065-DCE16BA0275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87" name="Group 686">
                <a:extLst>
                  <a:ext uri="{FF2B5EF4-FFF2-40B4-BE49-F238E27FC236}">
                    <a16:creationId xmlns:a16="http://schemas.microsoft.com/office/drawing/2014/main" id="{7F9D1431-424C-DE4E-9E4E-F4F3A4A864DD}"/>
                  </a:ext>
                </a:extLst>
              </p:cNvPr>
              <p:cNvGrpSpPr/>
              <p:nvPr/>
            </p:nvGrpSpPr>
            <p:grpSpPr>
              <a:xfrm>
                <a:off x="2104130" y="3571997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88" name="Straight Connector 687">
                  <a:extLst>
                    <a:ext uri="{FF2B5EF4-FFF2-40B4-BE49-F238E27FC236}">
                      <a16:creationId xmlns:a16="http://schemas.microsoft.com/office/drawing/2014/main" id="{DBDE4B52-F815-B443-9FA4-FC70133DF3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9" name="Straight Connector 688">
                  <a:extLst>
                    <a:ext uri="{FF2B5EF4-FFF2-40B4-BE49-F238E27FC236}">
                      <a16:creationId xmlns:a16="http://schemas.microsoft.com/office/drawing/2014/main" id="{D10D5034-12A1-084C-8F88-61C993F8BB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0" name="Group 689">
                <a:extLst>
                  <a:ext uri="{FF2B5EF4-FFF2-40B4-BE49-F238E27FC236}">
                    <a16:creationId xmlns:a16="http://schemas.microsoft.com/office/drawing/2014/main" id="{5C61E5E6-8457-C144-890A-BAA2A3CFD5E4}"/>
                  </a:ext>
                </a:extLst>
              </p:cNvPr>
              <p:cNvGrpSpPr/>
              <p:nvPr/>
            </p:nvGrpSpPr>
            <p:grpSpPr>
              <a:xfrm>
                <a:off x="2067014" y="3514636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91" name="Straight Connector 690">
                  <a:extLst>
                    <a:ext uri="{FF2B5EF4-FFF2-40B4-BE49-F238E27FC236}">
                      <a16:creationId xmlns:a16="http://schemas.microsoft.com/office/drawing/2014/main" id="{213C2128-7940-0949-A4E8-DDA5488F13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2" name="Straight Connector 691">
                  <a:extLst>
                    <a:ext uri="{FF2B5EF4-FFF2-40B4-BE49-F238E27FC236}">
                      <a16:creationId xmlns:a16="http://schemas.microsoft.com/office/drawing/2014/main" id="{B10A5DE0-1B1F-3141-A783-CE803EE20B4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3" name="Group 692">
                <a:extLst>
                  <a:ext uri="{FF2B5EF4-FFF2-40B4-BE49-F238E27FC236}">
                    <a16:creationId xmlns:a16="http://schemas.microsoft.com/office/drawing/2014/main" id="{144263F9-F778-0B4A-A43B-362187BD5361}"/>
                  </a:ext>
                </a:extLst>
              </p:cNvPr>
              <p:cNvGrpSpPr/>
              <p:nvPr/>
            </p:nvGrpSpPr>
            <p:grpSpPr>
              <a:xfrm>
                <a:off x="1813951" y="3453901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94" name="Straight Connector 693">
                  <a:extLst>
                    <a:ext uri="{FF2B5EF4-FFF2-40B4-BE49-F238E27FC236}">
                      <a16:creationId xmlns:a16="http://schemas.microsoft.com/office/drawing/2014/main" id="{409F8C95-545E-8145-9EF8-EF90F2D12F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5" name="Straight Connector 694">
                  <a:extLst>
                    <a:ext uri="{FF2B5EF4-FFF2-40B4-BE49-F238E27FC236}">
                      <a16:creationId xmlns:a16="http://schemas.microsoft.com/office/drawing/2014/main" id="{646C0FC0-BA89-B741-96E1-11F6882819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6" name="Group 695">
                <a:extLst>
                  <a:ext uri="{FF2B5EF4-FFF2-40B4-BE49-F238E27FC236}">
                    <a16:creationId xmlns:a16="http://schemas.microsoft.com/office/drawing/2014/main" id="{04C228FD-613E-EF40-BEB7-F7D56D0CE2E2}"/>
                  </a:ext>
                </a:extLst>
              </p:cNvPr>
              <p:cNvGrpSpPr/>
              <p:nvPr/>
            </p:nvGrpSpPr>
            <p:grpSpPr>
              <a:xfrm>
                <a:off x="1790332" y="3453901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697" name="Straight Connector 696">
                  <a:extLst>
                    <a:ext uri="{FF2B5EF4-FFF2-40B4-BE49-F238E27FC236}">
                      <a16:creationId xmlns:a16="http://schemas.microsoft.com/office/drawing/2014/main" id="{084E715F-3DDD-B64B-9E48-15B1D92CB6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8" name="Straight Connector 697">
                  <a:extLst>
                    <a:ext uri="{FF2B5EF4-FFF2-40B4-BE49-F238E27FC236}">
                      <a16:creationId xmlns:a16="http://schemas.microsoft.com/office/drawing/2014/main" id="{87B48F2E-D6E1-BB4B-A770-6B7F634720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99" name="Group 698">
                <a:extLst>
                  <a:ext uri="{FF2B5EF4-FFF2-40B4-BE49-F238E27FC236}">
                    <a16:creationId xmlns:a16="http://schemas.microsoft.com/office/drawing/2014/main" id="{42BF5DF7-00D5-024F-A445-EBC0FA7B1E4E}"/>
                  </a:ext>
                </a:extLst>
              </p:cNvPr>
              <p:cNvGrpSpPr/>
              <p:nvPr/>
            </p:nvGrpSpPr>
            <p:grpSpPr>
              <a:xfrm>
                <a:off x="1773461" y="3453901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00" name="Straight Connector 699">
                  <a:extLst>
                    <a:ext uri="{FF2B5EF4-FFF2-40B4-BE49-F238E27FC236}">
                      <a16:creationId xmlns:a16="http://schemas.microsoft.com/office/drawing/2014/main" id="{FE725E70-7277-564A-93C8-4CE0647840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1" name="Straight Connector 700">
                  <a:extLst>
                    <a:ext uri="{FF2B5EF4-FFF2-40B4-BE49-F238E27FC236}">
                      <a16:creationId xmlns:a16="http://schemas.microsoft.com/office/drawing/2014/main" id="{4721A024-858B-6549-9E4D-7488DD3198C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2" name="Group 701">
                <a:extLst>
                  <a:ext uri="{FF2B5EF4-FFF2-40B4-BE49-F238E27FC236}">
                    <a16:creationId xmlns:a16="http://schemas.microsoft.com/office/drawing/2014/main" id="{43BFCE24-706E-AC41-B4CC-245940DDF90E}"/>
                  </a:ext>
                </a:extLst>
              </p:cNvPr>
              <p:cNvGrpSpPr/>
              <p:nvPr/>
            </p:nvGrpSpPr>
            <p:grpSpPr>
              <a:xfrm>
                <a:off x="1756590" y="3406663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03" name="Straight Connector 702">
                  <a:extLst>
                    <a:ext uri="{FF2B5EF4-FFF2-40B4-BE49-F238E27FC236}">
                      <a16:creationId xmlns:a16="http://schemas.microsoft.com/office/drawing/2014/main" id="{E943373C-AD45-9345-80B5-E94FACD63B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4" name="Straight Connector 703">
                  <a:extLst>
                    <a:ext uri="{FF2B5EF4-FFF2-40B4-BE49-F238E27FC236}">
                      <a16:creationId xmlns:a16="http://schemas.microsoft.com/office/drawing/2014/main" id="{983EEDDD-7380-E447-871A-ECDEE1F042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5" name="Group 704">
                <a:extLst>
                  <a:ext uri="{FF2B5EF4-FFF2-40B4-BE49-F238E27FC236}">
                    <a16:creationId xmlns:a16="http://schemas.microsoft.com/office/drawing/2014/main" id="{DB289AEE-578A-0149-8B70-B5649ECAF852}"/>
                  </a:ext>
                </a:extLst>
              </p:cNvPr>
              <p:cNvGrpSpPr/>
              <p:nvPr/>
            </p:nvGrpSpPr>
            <p:grpSpPr>
              <a:xfrm>
                <a:off x="1743094" y="3372921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06" name="Straight Connector 705">
                  <a:extLst>
                    <a:ext uri="{FF2B5EF4-FFF2-40B4-BE49-F238E27FC236}">
                      <a16:creationId xmlns:a16="http://schemas.microsoft.com/office/drawing/2014/main" id="{98748567-DCC8-4145-B186-77050D33FE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7" name="Straight Connector 706">
                  <a:extLst>
                    <a:ext uri="{FF2B5EF4-FFF2-40B4-BE49-F238E27FC236}">
                      <a16:creationId xmlns:a16="http://schemas.microsoft.com/office/drawing/2014/main" id="{6513ADF8-31B7-2C42-92D6-847D95080C6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8" name="Group 707">
                <a:extLst>
                  <a:ext uri="{FF2B5EF4-FFF2-40B4-BE49-F238E27FC236}">
                    <a16:creationId xmlns:a16="http://schemas.microsoft.com/office/drawing/2014/main" id="{CF8580B8-8EDC-DD41-9CA1-7A2FD9DF44C8}"/>
                  </a:ext>
                </a:extLst>
              </p:cNvPr>
              <p:cNvGrpSpPr/>
              <p:nvPr/>
            </p:nvGrpSpPr>
            <p:grpSpPr>
              <a:xfrm>
                <a:off x="1746468" y="3342553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09" name="Straight Connector 708">
                  <a:extLst>
                    <a:ext uri="{FF2B5EF4-FFF2-40B4-BE49-F238E27FC236}">
                      <a16:creationId xmlns:a16="http://schemas.microsoft.com/office/drawing/2014/main" id="{0A5C3AB5-FF38-1545-9589-4138A2C9E1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0" name="Straight Connector 709">
                  <a:extLst>
                    <a:ext uri="{FF2B5EF4-FFF2-40B4-BE49-F238E27FC236}">
                      <a16:creationId xmlns:a16="http://schemas.microsoft.com/office/drawing/2014/main" id="{7708355B-B2BB-4B4D-8CB6-24EC2A83A8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1" name="Group 710">
                <a:extLst>
                  <a:ext uri="{FF2B5EF4-FFF2-40B4-BE49-F238E27FC236}">
                    <a16:creationId xmlns:a16="http://schemas.microsoft.com/office/drawing/2014/main" id="{6CAB86B6-08E9-7B4E-9C7D-5840E3BCA494}"/>
                  </a:ext>
                </a:extLst>
              </p:cNvPr>
              <p:cNvGrpSpPr/>
              <p:nvPr/>
            </p:nvGrpSpPr>
            <p:grpSpPr>
              <a:xfrm>
                <a:off x="1736346" y="3332431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12" name="Straight Connector 711">
                  <a:extLst>
                    <a:ext uri="{FF2B5EF4-FFF2-40B4-BE49-F238E27FC236}">
                      <a16:creationId xmlns:a16="http://schemas.microsoft.com/office/drawing/2014/main" id="{DEE4BB5B-D3D2-694B-B216-97DC9487C92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3" name="Straight Connector 712">
                  <a:extLst>
                    <a:ext uri="{FF2B5EF4-FFF2-40B4-BE49-F238E27FC236}">
                      <a16:creationId xmlns:a16="http://schemas.microsoft.com/office/drawing/2014/main" id="{0C110266-B91E-F449-BC0A-5ADF2484D8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4" name="Group 713">
                <a:extLst>
                  <a:ext uri="{FF2B5EF4-FFF2-40B4-BE49-F238E27FC236}">
                    <a16:creationId xmlns:a16="http://schemas.microsoft.com/office/drawing/2014/main" id="{6516E970-398E-6E4C-9DE1-1DF563C9A3C0}"/>
                  </a:ext>
                </a:extLst>
              </p:cNvPr>
              <p:cNvGrpSpPr/>
              <p:nvPr/>
            </p:nvGrpSpPr>
            <p:grpSpPr>
              <a:xfrm>
                <a:off x="1699230" y="3291941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15" name="Straight Connector 714">
                  <a:extLst>
                    <a:ext uri="{FF2B5EF4-FFF2-40B4-BE49-F238E27FC236}">
                      <a16:creationId xmlns:a16="http://schemas.microsoft.com/office/drawing/2014/main" id="{52A5AE1C-6B27-8742-97DC-4041C1C56DA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6" name="Straight Connector 715">
                  <a:extLst>
                    <a:ext uri="{FF2B5EF4-FFF2-40B4-BE49-F238E27FC236}">
                      <a16:creationId xmlns:a16="http://schemas.microsoft.com/office/drawing/2014/main" id="{AEA0C86C-94ED-5F45-9255-576D77F89B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7" name="Group 716">
                <a:extLst>
                  <a:ext uri="{FF2B5EF4-FFF2-40B4-BE49-F238E27FC236}">
                    <a16:creationId xmlns:a16="http://schemas.microsoft.com/office/drawing/2014/main" id="{137AEF7B-54E8-A547-94C8-4A130C6D6EA4}"/>
                  </a:ext>
                </a:extLst>
              </p:cNvPr>
              <p:cNvGrpSpPr/>
              <p:nvPr/>
            </p:nvGrpSpPr>
            <p:grpSpPr>
              <a:xfrm>
                <a:off x="1618250" y="3261573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18" name="Straight Connector 717">
                  <a:extLst>
                    <a:ext uri="{FF2B5EF4-FFF2-40B4-BE49-F238E27FC236}">
                      <a16:creationId xmlns:a16="http://schemas.microsoft.com/office/drawing/2014/main" id="{643C95D7-C0EB-D84C-A5F6-5ABDCBF297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9" name="Straight Connector 718">
                  <a:extLst>
                    <a:ext uri="{FF2B5EF4-FFF2-40B4-BE49-F238E27FC236}">
                      <a16:creationId xmlns:a16="http://schemas.microsoft.com/office/drawing/2014/main" id="{36E6D556-52B6-AC49-B0EB-E10F02AAB94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0" name="Group 719">
                <a:extLst>
                  <a:ext uri="{FF2B5EF4-FFF2-40B4-BE49-F238E27FC236}">
                    <a16:creationId xmlns:a16="http://schemas.microsoft.com/office/drawing/2014/main" id="{9C7D29A2-FB69-4040-BE11-22705FE36B85}"/>
                  </a:ext>
                </a:extLst>
              </p:cNvPr>
              <p:cNvGrpSpPr/>
              <p:nvPr/>
            </p:nvGrpSpPr>
            <p:grpSpPr>
              <a:xfrm>
                <a:off x="1594631" y="3261573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21" name="Straight Connector 720">
                  <a:extLst>
                    <a:ext uri="{FF2B5EF4-FFF2-40B4-BE49-F238E27FC236}">
                      <a16:creationId xmlns:a16="http://schemas.microsoft.com/office/drawing/2014/main" id="{58E41883-1B85-AD47-95BA-4A9712F2E8B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2" name="Straight Connector 721">
                  <a:extLst>
                    <a:ext uri="{FF2B5EF4-FFF2-40B4-BE49-F238E27FC236}">
                      <a16:creationId xmlns:a16="http://schemas.microsoft.com/office/drawing/2014/main" id="{5835720E-BC93-5A4E-939C-6D07AD4CD0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3" name="Group 722">
                <a:extLst>
                  <a:ext uri="{FF2B5EF4-FFF2-40B4-BE49-F238E27FC236}">
                    <a16:creationId xmlns:a16="http://schemas.microsoft.com/office/drawing/2014/main" id="{421C1B96-09FD-AC40-B5B6-9B4E6224651D}"/>
                  </a:ext>
                </a:extLst>
              </p:cNvPr>
              <p:cNvGrpSpPr/>
              <p:nvPr/>
            </p:nvGrpSpPr>
            <p:grpSpPr>
              <a:xfrm>
                <a:off x="1571012" y="3261573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24" name="Straight Connector 723">
                  <a:extLst>
                    <a:ext uri="{FF2B5EF4-FFF2-40B4-BE49-F238E27FC236}">
                      <a16:creationId xmlns:a16="http://schemas.microsoft.com/office/drawing/2014/main" id="{9C0954D4-D73D-1D40-BE5B-C4A67C2FD80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5" name="Straight Connector 724">
                  <a:extLst>
                    <a:ext uri="{FF2B5EF4-FFF2-40B4-BE49-F238E27FC236}">
                      <a16:creationId xmlns:a16="http://schemas.microsoft.com/office/drawing/2014/main" id="{DCBAF1AF-19B0-9642-8625-F3B1E27A8A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6" name="Group 725">
                <a:extLst>
                  <a:ext uri="{FF2B5EF4-FFF2-40B4-BE49-F238E27FC236}">
                    <a16:creationId xmlns:a16="http://schemas.microsoft.com/office/drawing/2014/main" id="{7660F54B-74D6-DE47-92FB-6D9AE20D9DA6}"/>
                  </a:ext>
                </a:extLst>
              </p:cNvPr>
              <p:cNvGrpSpPr/>
              <p:nvPr/>
            </p:nvGrpSpPr>
            <p:grpSpPr>
              <a:xfrm>
                <a:off x="1456290" y="3190715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27" name="Straight Connector 726">
                  <a:extLst>
                    <a:ext uri="{FF2B5EF4-FFF2-40B4-BE49-F238E27FC236}">
                      <a16:creationId xmlns:a16="http://schemas.microsoft.com/office/drawing/2014/main" id="{8E57FEB9-E170-FB4D-B623-E87F1D9F56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8" name="Straight Connector 727">
                  <a:extLst>
                    <a:ext uri="{FF2B5EF4-FFF2-40B4-BE49-F238E27FC236}">
                      <a16:creationId xmlns:a16="http://schemas.microsoft.com/office/drawing/2014/main" id="{B0B1FC94-BAAC-5C4A-8EE2-0CB3F6514C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9" name="Group 728">
                <a:extLst>
                  <a:ext uri="{FF2B5EF4-FFF2-40B4-BE49-F238E27FC236}">
                    <a16:creationId xmlns:a16="http://schemas.microsoft.com/office/drawing/2014/main" id="{94E8961E-6002-5345-92CD-80C002B9CD42}"/>
                  </a:ext>
                </a:extLst>
              </p:cNvPr>
              <p:cNvGrpSpPr/>
              <p:nvPr/>
            </p:nvGrpSpPr>
            <p:grpSpPr>
              <a:xfrm>
                <a:off x="1439420" y="3163721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30" name="Straight Connector 729">
                  <a:extLst>
                    <a:ext uri="{FF2B5EF4-FFF2-40B4-BE49-F238E27FC236}">
                      <a16:creationId xmlns:a16="http://schemas.microsoft.com/office/drawing/2014/main" id="{748E8284-3CF8-FA46-BE1A-A325C5199A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1" name="Straight Connector 730">
                  <a:extLst>
                    <a:ext uri="{FF2B5EF4-FFF2-40B4-BE49-F238E27FC236}">
                      <a16:creationId xmlns:a16="http://schemas.microsoft.com/office/drawing/2014/main" id="{5B887078-C582-1C4B-9E7E-C8FAE7AE5E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2" name="Group 731">
                <a:extLst>
                  <a:ext uri="{FF2B5EF4-FFF2-40B4-BE49-F238E27FC236}">
                    <a16:creationId xmlns:a16="http://schemas.microsoft.com/office/drawing/2014/main" id="{FB5BA786-47FB-2947-B58B-58270C983B55}"/>
                  </a:ext>
                </a:extLst>
              </p:cNvPr>
              <p:cNvGrpSpPr/>
              <p:nvPr/>
            </p:nvGrpSpPr>
            <p:grpSpPr>
              <a:xfrm>
                <a:off x="1422549" y="3143476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33" name="Straight Connector 732">
                  <a:extLst>
                    <a:ext uri="{FF2B5EF4-FFF2-40B4-BE49-F238E27FC236}">
                      <a16:creationId xmlns:a16="http://schemas.microsoft.com/office/drawing/2014/main" id="{B3462DCD-9277-7D43-AFE1-F1D8C9C89B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4" name="Straight Connector 733">
                  <a:extLst>
                    <a:ext uri="{FF2B5EF4-FFF2-40B4-BE49-F238E27FC236}">
                      <a16:creationId xmlns:a16="http://schemas.microsoft.com/office/drawing/2014/main" id="{33842AAA-DD77-5341-9398-A50F7C064A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5" name="Group 734">
                <a:extLst>
                  <a:ext uri="{FF2B5EF4-FFF2-40B4-BE49-F238E27FC236}">
                    <a16:creationId xmlns:a16="http://schemas.microsoft.com/office/drawing/2014/main" id="{CCE2B00E-4554-CF4D-8B1C-B5D682C70E56}"/>
                  </a:ext>
                </a:extLst>
              </p:cNvPr>
              <p:cNvGrpSpPr/>
              <p:nvPr/>
            </p:nvGrpSpPr>
            <p:grpSpPr>
              <a:xfrm>
                <a:off x="1425923" y="3123232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36" name="Straight Connector 735">
                  <a:extLst>
                    <a:ext uri="{FF2B5EF4-FFF2-40B4-BE49-F238E27FC236}">
                      <a16:creationId xmlns:a16="http://schemas.microsoft.com/office/drawing/2014/main" id="{819ED2D2-71A3-8B49-AA1D-DC0D5256314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7" name="Straight Connector 736">
                  <a:extLst>
                    <a:ext uri="{FF2B5EF4-FFF2-40B4-BE49-F238E27FC236}">
                      <a16:creationId xmlns:a16="http://schemas.microsoft.com/office/drawing/2014/main" id="{A62C1DCF-C3CB-9B45-8180-3365C1BB70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8" name="Group 737">
                <a:extLst>
                  <a:ext uri="{FF2B5EF4-FFF2-40B4-BE49-F238E27FC236}">
                    <a16:creationId xmlns:a16="http://schemas.microsoft.com/office/drawing/2014/main" id="{35048110-1720-754A-B6F3-A8CEAC608858}"/>
                  </a:ext>
                </a:extLst>
              </p:cNvPr>
              <p:cNvGrpSpPr/>
              <p:nvPr/>
            </p:nvGrpSpPr>
            <p:grpSpPr>
              <a:xfrm>
                <a:off x="1419174" y="3109735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39" name="Straight Connector 738">
                  <a:extLst>
                    <a:ext uri="{FF2B5EF4-FFF2-40B4-BE49-F238E27FC236}">
                      <a16:creationId xmlns:a16="http://schemas.microsoft.com/office/drawing/2014/main" id="{71A143D8-AF1A-3C44-AE0B-6073FEAAB00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0" name="Straight Connector 739">
                  <a:extLst>
                    <a:ext uri="{FF2B5EF4-FFF2-40B4-BE49-F238E27FC236}">
                      <a16:creationId xmlns:a16="http://schemas.microsoft.com/office/drawing/2014/main" id="{6AD99152-314E-DF46-BE11-FF21E3999C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1" name="Group 740">
                <a:extLst>
                  <a:ext uri="{FF2B5EF4-FFF2-40B4-BE49-F238E27FC236}">
                    <a16:creationId xmlns:a16="http://schemas.microsoft.com/office/drawing/2014/main" id="{66CD2DB2-1922-F54E-8B6C-C6259E99FC32}"/>
                  </a:ext>
                </a:extLst>
              </p:cNvPr>
              <p:cNvGrpSpPr/>
              <p:nvPr/>
            </p:nvGrpSpPr>
            <p:grpSpPr>
              <a:xfrm>
                <a:off x="1409051" y="3055749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42" name="Straight Connector 741">
                  <a:extLst>
                    <a:ext uri="{FF2B5EF4-FFF2-40B4-BE49-F238E27FC236}">
                      <a16:creationId xmlns:a16="http://schemas.microsoft.com/office/drawing/2014/main" id="{A43ABA2F-4425-0246-83B0-C8535DDB10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3" name="Straight Connector 742">
                  <a:extLst>
                    <a:ext uri="{FF2B5EF4-FFF2-40B4-BE49-F238E27FC236}">
                      <a16:creationId xmlns:a16="http://schemas.microsoft.com/office/drawing/2014/main" id="{E58BA935-A628-1C4D-B5D5-8023B7F45D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4" name="Group 743">
                <a:extLst>
                  <a:ext uri="{FF2B5EF4-FFF2-40B4-BE49-F238E27FC236}">
                    <a16:creationId xmlns:a16="http://schemas.microsoft.com/office/drawing/2014/main" id="{DD2F8DC4-B500-414A-90A6-FE47D6E17503}"/>
                  </a:ext>
                </a:extLst>
              </p:cNvPr>
              <p:cNvGrpSpPr/>
              <p:nvPr/>
            </p:nvGrpSpPr>
            <p:grpSpPr>
              <a:xfrm>
                <a:off x="1402302" y="2957898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45" name="Straight Connector 744">
                  <a:extLst>
                    <a:ext uri="{FF2B5EF4-FFF2-40B4-BE49-F238E27FC236}">
                      <a16:creationId xmlns:a16="http://schemas.microsoft.com/office/drawing/2014/main" id="{2F623920-DEC1-4248-A9F9-937E4977F1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6" name="Straight Connector 745">
                  <a:extLst>
                    <a:ext uri="{FF2B5EF4-FFF2-40B4-BE49-F238E27FC236}">
                      <a16:creationId xmlns:a16="http://schemas.microsoft.com/office/drawing/2014/main" id="{AD8CDA71-D18E-C640-BC25-0D4761A5F7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7" name="Group 746">
                <a:extLst>
                  <a:ext uri="{FF2B5EF4-FFF2-40B4-BE49-F238E27FC236}">
                    <a16:creationId xmlns:a16="http://schemas.microsoft.com/office/drawing/2014/main" id="{56A25491-2534-2146-97E7-8D80496E0E1F}"/>
                  </a:ext>
                </a:extLst>
              </p:cNvPr>
              <p:cNvGrpSpPr/>
              <p:nvPr/>
            </p:nvGrpSpPr>
            <p:grpSpPr>
              <a:xfrm>
                <a:off x="1402302" y="2637352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48" name="Straight Connector 747">
                  <a:extLst>
                    <a:ext uri="{FF2B5EF4-FFF2-40B4-BE49-F238E27FC236}">
                      <a16:creationId xmlns:a16="http://schemas.microsoft.com/office/drawing/2014/main" id="{FEB9C879-245F-3B41-8166-E44E4269BA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9" name="Straight Connector 748">
                  <a:extLst>
                    <a:ext uri="{FF2B5EF4-FFF2-40B4-BE49-F238E27FC236}">
                      <a16:creationId xmlns:a16="http://schemas.microsoft.com/office/drawing/2014/main" id="{5DDA3E11-200E-234A-BA77-4775DD5C0D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0" name="Group 749">
                <a:extLst>
                  <a:ext uri="{FF2B5EF4-FFF2-40B4-BE49-F238E27FC236}">
                    <a16:creationId xmlns:a16="http://schemas.microsoft.com/office/drawing/2014/main" id="{A17B5FF8-E158-D94A-AB2A-B41B4A0FB421}"/>
                  </a:ext>
                </a:extLst>
              </p:cNvPr>
              <p:cNvGrpSpPr/>
              <p:nvPr/>
            </p:nvGrpSpPr>
            <p:grpSpPr>
              <a:xfrm>
                <a:off x="1328070" y="2141631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51" name="Straight Connector 750">
                  <a:extLst>
                    <a:ext uri="{FF2B5EF4-FFF2-40B4-BE49-F238E27FC236}">
                      <a16:creationId xmlns:a16="http://schemas.microsoft.com/office/drawing/2014/main" id="{D9F3F5A4-C268-9F43-8CB7-B477E3C215E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2" name="Straight Connector 751">
                  <a:extLst>
                    <a:ext uri="{FF2B5EF4-FFF2-40B4-BE49-F238E27FC236}">
                      <a16:creationId xmlns:a16="http://schemas.microsoft.com/office/drawing/2014/main" id="{BDB9C099-7644-4F41-B41A-7692A5FA3B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3" name="Group 752">
                <a:extLst>
                  <a:ext uri="{FF2B5EF4-FFF2-40B4-BE49-F238E27FC236}">
                    <a16:creationId xmlns:a16="http://schemas.microsoft.com/office/drawing/2014/main" id="{316355F4-6073-A341-9B18-C352C78556E0}"/>
                  </a:ext>
                </a:extLst>
              </p:cNvPr>
              <p:cNvGrpSpPr/>
              <p:nvPr/>
            </p:nvGrpSpPr>
            <p:grpSpPr>
              <a:xfrm>
                <a:off x="1302100" y="2141631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54" name="Straight Connector 753">
                  <a:extLst>
                    <a:ext uri="{FF2B5EF4-FFF2-40B4-BE49-F238E27FC236}">
                      <a16:creationId xmlns:a16="http://schemas.microsoft.com/office/drawing/2014/main" id="{983CF81E-E071-E040-B994-5136752A24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5" name="Straight Connector 754">
                  <a:extLst>
                    <a:ext uri="{FF2B5EF4-FFF2-40B4-BE49-F238E27FC236}">
                      <a16:creationId xmlns:a16="http://schemas.microsoft.com/office/drawing/2014/main" id="{43662A34-FACF-D44F-86BB-64C9BA95062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6" name="Group 755">
                <a:extLst>
                  <a:ext uri="{FF2B5EF4-FFF2-40B4-BE49-F238E27FC236}">
                    <a16:creationId xmlns:a16="http://schemas.microsoft.com/office/drawing/2014/main" id="{79E1754B-52A6-4A44-A5DE-DBEB0CBE71C0}"/>
                  </a:ext>
                </a:extLst>
              </p:cNvPr>
              <p:cNvGrpSpPr/>
              <p:nvPr/>
            </p:nvGrpSpPr>
            <p:grpSpPr>
              <a:xfrm>
                <a:off x="1223736" y="2101018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57" name="Straight Connector 756">
                  <a:extLst>
                    <a:ext uri="{FF2B5EF4-FFF2-40B4-BE49-F238E27FC236}">
                      <a16:creationId xmlns:a16="http://schemas.microsoft.com/office/drawing/2014/main" id="{000680D8-E9AF-564F-AF52-2B42FF0B2F3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8" name="Straight Connector 757">
                  <a:extLst>
                    <a:ext uri="{FF2B5EF4-FFF2-40B4-BE49-F238E27FC236}">
                      <a16:creationId xmlns:a16="http://schemas.microsoft.com/office/drawing/2014/main" id="{2A32318E-D894-DF4B-B34B-616E3FC3A72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9" name="Group 758">
                <a:extLst>
                  <a:ext uri="{FF2B5EF4-FFF2-40B4-BE49-F238E27FC236}">
                    <a16:creationId xmlns:a16="http://schemas.microsoft.com/office/drawing/2014/main" id="{83A298FD-7AAE-E24D-BC99-364481C72E72}"/>
                  </a:ext>
                </a:extLst>
              </p:cNvPr>
              <p:cNvGrpSpPr/>
              <p:nvPr/>
            </p:nvGrpSpPr>
            <p:grpSpPr>
              <a:xfrm>
                <a:off x="1398928" y="2502385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60" name="Straight Connector 759">
                  <a:extLst>
                    <a:ext uri="{FF2B5EF4-FFF2-40B4-BE49-F238E27FC236}">
                      <a16:creationId xmlns:a16="http://schemas.microsoft.com/office/drawing/2014/main" id="{F26ACB94-63BA-E749-87FE-842157CB227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1" name="Straight Connector 760">
                  <a:extLst>
                    <a:ext uri="{FF2B5EF4-FFF2-40B4-BE49-F238E27FC236}">
                      <a16:creationId xmlns:a16="http://schemas.microsoft.com/office/drawing/2014/main" id="{EF7E5880-F58D-6947-816D-3705C503F4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2" name="Group 761">
                <a:extLst>
                  <a:ext uri="{FF2B5EF4-FFF2-40B4-BE49-F238E27FC236}">
                    <a16:creationId xmlns:a16="http://schemas.microsoft.com/office/drawing/2014/main" id="{ABCA9DE5-5033-394B-B0DA-3FCF8973EDE5}"/>
                  </a:ext>
                </a:extLst>
              </p:cNvPr>
              <p:cNvGrpSpPr/>
              <p:nvPr/>
            </p:nvGrpSpPr>
            <p:grpSpPr>
              <a:xfrm>
                <a:off x="1371935" y="2387663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63" name="Straight Connector 762">
                  <a:extLst>
                    <a:ext uri="{FF2B5EF4-FFF2-40B4-BE49-F238E27FC236}">
                      <a16:creationId xmlns:a16="http://schemas.microsoft.com/office/drawing/2014/main" id="{8A9D8519-E8B9-7D44-9B60-BA717BC6F83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4" name="Straight Connector 763">
                  <a:extLst>
                    <a:ext uri="{FF2B5EF4-FFF2-40B4-BE49-F238E27FC236}">
                      <a16:creationId xmlns:a16="http://schemas.microsoft.com/office/drawing/2014/main" id="{E49FAE98-4E26-8249-9AE4-B7BBF162931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5" name="Group 764">
                <a:extLst>
                  <a:ext uri="{FF2B5EF4-FFF2-40B4-BE49-F238E27FC236}">
                    <a16:creationId xmlns:a16="http://schemas.microsoft.com/office/drawing/2014/main" id="{68BD8577-F3BE-BC46-BD01-A2CC3FC600C7}"/>
                  </a:ext>
                </a:extLst>
              </p:cNvPr>
              <p:cNvGrpSpPr/>
              <p:nvPr/>
            </p:nvGrpSpPr>
            <p:grpSpPr>
              <a:xfrm>
                <a:off x="1365187" y="2310057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66" name="Straight Connector 765">
                  <a:extLst>
                    <a:ext uri="{FF2B5EF4-FFF2-40B4-BE49-F238E27FC236}">
                      <a16:creationId xmlns:a16="http://schemas.microsoft.com/office/drawing/2014/main" id="{57AA657D-38D6-4C41-9D09-0D9A77F74F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7" name="Straight Connector 766">
                  <a:extLst>
                    <a:ext uri="{FF2B5EF4-FFF2-40B4-BE49-F238E27FC236}">
                      <a16:creationId xmlns:a16="http://schemas.microsoft.com/office/drawing/2014/main" id="{FAF1CF49-8C9B-6843-9912-43E4809808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8" name="Group 767">
                <a:extLst>
                  <a:ext uri="{FF2B5EF4-FFF2-40B4-BE49-F238E27FC236}">
                    <a16:creationId xmlns:a16="http://schemas.microsoft.com/office/drawing/2014/main" id="{A53BFB50-B78E-9847-9D4E-DC58CE1CDA8E}"/>
                  </a:ext>
                </a:extLst>
              </p:cNvPr>
              <p:cNvGrpSpPr/>
              <p:nvPr/>
            </p:nvGrpSpPr>
            <p:grpSpPr>
              <a:xfrm>
                <a:off x="1365187" y="2262819"/>
                <a:ext cx="78364" cy="78364"/>
                <a:chOff x="4150994" y="4337989"/>
                <a:chExt cx="127035" cy="127035"/>
              </a:xfrm>
            </p:grpSpPr>
            <p:cxnSp>
              <p:nvCxnSpPr>
                <p:cNvPr id="769" name="Straight Connector 768">
                  <a:extLst>
                    <a:ext uri="{FF2B5EF4-FFF2-40B4-BE49-F238E27FC236}">
                      <a16:creationId xmlns:a16="http://schemas.microsoft.com/office/drawing/2014/main" id="{57AE2BDC-F0C9-5643-80E8-C32BD163F4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0" name="Straight Connector 769">
                  <a:extLst>
                    <a:ext uri="{FF2B5EF4-FFF2-40B4-BE49-F238E27FC236}">
                      <a16:creationId xmlns:a16="http://schemas.microsoft.com/office/drawing/2014/main" id="{24FDBBB7-5BE3-B449-844D-71D6101AE8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214512" y="4337989"/>
                  <a:ext cx="0" cy="127035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4990E737-346F-CC4C-AE41-6282A4A59359}"/>
                </a:ext>
              </a:extLst>
            </p:cNvPr>
            <p:cNvGrpSpPr/>
            <p:nvPr/>
          </p:nvGrpSpPr>
          <p:grpSpPr>
            <a:xfrm>
              <a:off x="1052758" y="2100646"/>
              <a:ext cx="2948476" cy="2165743"/>
              <a:chOff x="1052758" y="2100646"/>
              <a:chExt cx="2948476" cy="2165743"/>
            </a:xfrm>
          </p:grpSpPr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81515807-9E04-CA46-8F28-4B23B2A9A0A8}"/>
                  </a:ext>
                </a:extLst>
              </p:cNvPr>
              <p:cNvGrpSpPr/>
              <p:nvPr/>
            </p:nvGrpSpPr>
            <p:grpSpPr>
              <a:xfrm>
                <a:off x="3922870" y="4188025"/>
                <a:ext cx="78364" cy="78364"/>
                <a:chOff x="4743276" y="4280553"/>
                <a:chExt cx="78364" cy="78364"/>
              </a:xfrm>
            </p:grpSpPr>
            <p:cxnSp>
              <p:nvCxnSpPr>
                <p:cNvPr id="777" name="Straight Connector 776">
                  <a:extLst>
                    <a:ext uri="{FF2B5EF4-FFF2-40B4-BE49-F238E27FC236}">
                      <a16:creationId xmlns:a16="http://schemas.microsoft.com/office/drawing/2014/main" id="{C5643DF4-98F0-0C4F-95BF-7BB878DD7E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8" name="Straight Connector 777">
                  <a:extLst>
                    <a:ext uri="{FF2B5EF4-FFF2-40B4-BE49-F238E27FC236}">
                      <a16:creationId xmlns:a16="http://schemas.microsoft.com/office/drawing/2014/main" id="{20AD4BBC-9D0A-8440-9966-4049D4C0AC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79" name="Group 778">
                <a:extLst>
                  <a:ext uri="{FF2B5EF4-FFF2-40B4-BE49-F238E27FC236}">
                    <a16:creationId xmlns:a16="http://schemas.microsoft.com/office/drawing/2014/main" id="{3D543D6B-F966-2643-AA35-58F0EF676BC6}"/>
                  </a:ext>
                </a:extLst>
              </p:cNvPr>
              <p:cNvGrpSpPr/>
              <p:nvPr/>
            </p:nvGrpSpPr>
            <p:grpSpPr>
              <a:xfrm>
                <a:off x="3561833" y="4188025"/>
                <a:ext cx="78364" cy="78364"/>
                <a:chOff x="4743276" y="4280553"/>
                <a:chExt cx="78364" cy="78364"/>
              </a:xfrm>
            </p:grpSpPr>
            <p:cxnSp>
              <p:nvCxnSpPr>
                <p:cNvPr id="780" name="Straight Connector 779">
                  <a:extLst>
                    <a:ext uri="{FF2B5EF4-FFF2-40B4-BE49-F238E27FC236}">
                      <a16:creationId xmlns:a16="http://schemas.microsoft.com/office/drawing/2014/main" id="{145559BD-9E6E-F749-8679-E46A9C930E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1" name="Straight Connector 780">
                  <a:extLst>
                    <a:ext uri="{FF2B5EF4-FFF2-40B4-BE49-F238E27FC236}">
                      <a16:creationId xmlns:a16="http://schemas.microsoft.com/office/drawing/2014/main" id="{47212795-EAC4-1840-9BF2-0485C891A4F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2" name="Group 781">
                <a:extLst>
                  <a:ext uri="{FF2B5EF4-FFF2-40B4-BE49-F238E27FC236}">
                    <a16:creationId xmlns:a16="http://schemas.microsoft.com/office/drawing/2014/main" id="{89E3A330-DF9A-5F4E-B498-E4451E37F877}"/>
                  </a:ext>
                </a:extLst>
              </p:cNvPr>
              <p:cNvGrpSpPr/>
              <p:nvPr/>
            </p:nvGrpSpPr>
            <p:grpSpPr>
              <a:xfrm>
                <a:off x="3150185" y="4188025"/>
                <a:ext cx="78364" cy="78364"/>
                <a:chOff x="4743276" y="4280553"/>
                <a:chExt cx="78364" cy="78364"/>
              </a:xfrm>
            </p:grpSpPr>
            <p:cxnSp>
              <p:nvCxnSpPr>
                <p:cNvPr id="783" name="Straight Connector 782">
                  <a:extLst>
                    <a:ext uri="{FF2B5EF4-FFF2-40B4-BE49-F238E27FC236}">
                      <a16:creationId xmlns:a16="http://schemas.microsoft.com/office/drawing/2014/main" id="{15BBA99A-DD1F-FD47-95D9-18F8A91BFC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4" name="Straight Connector 783">
                  <a:extLst>
                    <a:ext uri="{FF2B5EF4-FFF2-40B4-BE49-F238E27FC236}">
                      <a16:creationId xmlns:a16="http://schemas.microsoft.com/office/drawing/2014/main" id="{6EA80191-70E8-4646-AF2D-28C426CE22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5" name="Group 784">
                <a:extLst>
                  <a:ext uri="{FF2B5EF4-FFF2-40B4-BE49-F238E27FC236}">
                    <a16:creationId xmlns:a16="http://schemas.microsoft.com/office/drawing/2014/main" id="{257F4F20-AD83-CB47-861F-B4A902B37163}"/>
                  </a:ext>
                </a:extLst>
              </p:cNvPr>
              <p:cNvGrpSpPr/>
              <p:nvPr/>
            </p:nvGrpSpPr>
            <p:grpSpPr>
              <a:xfrm>
                <a:off x="3126566" y="4188025"/>
                <a:ext cx="78364" cy="78364"/>
                <a:chOff x="4743276" y="4280553"/>
                <a:chExt cx="78364" cy="78364"/>
              </a:xfrm>
            </p:grpSpPr>
            <p:cxnSp>
              <p:nvCxnSpPr>
                <p:cNvPr id="786" name="Straight Connector 785">
                  <a:extLst>
                    <a:ext uri="{FF2B5EF4-FFF2-40B4-BE49-F238E27FC236}">
                      <a16:creationId xmlns:a16="http://schemas.microsoft.com/office/drawing/2014/main" id="{B61582F1-C3C6-8744-B951-3A45E67416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7" name="Straight Connector 786">
                  <a:extLst>
                    <a:ext uri="{FF2B5EF4-FFF2-40B4-BE49-F238E27FC236}">
                      <a16:creationId xmlns:a16="http://schemas.microsoft.com/office/drawing/2014/main" id="{A0DEACF3-9CF9-4B46-8AA0-57B0FA40D37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8" name="Group 787">
                <a:extLst>
                  <a:ext uri="{FF2B5EF4-FFF2-40B4-BE49-F238E27FC236}">
                    <a16:creationId xmlns:a16="http://schemas.microsoft.com/office/drawing/2014/main" id="{076D9491-51A9-9B41-A2C9-0AF7B8440DEE}"/>
                  </a:ext>
                </a:extLst>
              </p:cNvPr>
              <p:cNvGrpSpPr/>
              <p:nvPr/>
            </p:nvGrpSpPr>
            <p:grpSpPr>
              <a:xfrm>
                <a:off x="3106321" y="4188025"/>
                <a:ext cx="78364" cy="78364"/>
                <a:chOff x="4743276" y="4280553"/>
                <a:chExt cx="78364" cy="78364"/>
              </a:xfrm>
            </p:grpSpPr>
            <p:cxnSp>
              <p:nvCxnSpPr>
                <p:cNvPr id="789" name="Straight Connector 788">
                  <a:extLst>
                    <a:ext uri="{FF2B5EF4-FFF2-40B4-BE49-F238E27FC236}">
                      <a16:creationId xmlns:a16="http://schemas.microsoft.com/office/drawing/2014/main" id="{9CD3DF44-E26A-7A42-9546-8C9B64C3538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0" name="Straight Connector 789">
                  <a:extLst>
                    <a:ext uri="{FF2B5EF4-FFF2-40B4-BE49-F238E27FC236}">
                      <a16:creationId xmlns:a16="http://schemas.microsoft.com/office/drawing/2014/main" id="{926163F6-2F34-1C40-892B-089404DE4E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1" name="Group 790">
                <a:extLst>
                  <a:ext uri="{FF2B5EF4-FFF2-40B4-BE49-F238E27FC236}">
                    <a16:creationId xmlns:a16="http://schemas.microsoft.com/office/drawing/2014/main" id="{F4B53236-CC7E-9A40-A46E-9CD118D95CBB}"/>
                  </a:ext>
                </a:extLst>
              </p:cNvPr>
              <p:cNvGrpSpPr/>
              <p:nvPr/>
            </p:nvGrpSpPr>
            <p:grpSpPr>
              <a:xfrm>
                <a:off x="2947735" y="4188025"/>
                <a:ext cx="78364" cy="78364"/>
                <a:chOff x="4743276" y="4280553"/>
                <a:chExt cx="78364" cy="78364"/>
              </a:xfrm>
            </p:grpSpPr>
            <p:cxnSp>
              <p:nvCxnSpPr>
                <p:cNvPr id="792" name="Straight Connector 791">
                  <a:extLst>
                    <a:ext uri="{FF2B5EF4-FFF2-40B4-BE49-F238E27FC236}">
                      <a16:creationId xmlns:a16="http://schemas.microsoft.com/office/drawing/2014/main" id="{E7AA6095-0247-6545-8732-F6C88BECD6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3" name="Straight Connector 792">
                  <a:extLst>
                    <a:ext uri="{FF2B5EF4-FFF2-40B4-BE49-F238E27FC236}">
                      <a16:creationId xmlns:a16="http://schemas.microsoft.com/office/drawing/2014/main" id="{7069719B-71C8-E847-A776-0D3A3D616C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4" name="Group 793">
                <a:extLst>
                  <a:ext uri="{FF2B5EF4-FFF2-40B4-BE49-F238E27FC236}">
                    <a16:creationId xmlns:a16="http://schemas.microsoft.com/office/drawing/2014/main" id="{468A2E29-EA88-CC41-99B9-0E9CC1FE0A44}"/>
                  </a:ext>
                </a:extLst>
              </p:cNvPr>
              <p:cNvGrpSpPr/>
              <p:nvPr/>
            </p:nvGrpSpPr>
            <p:grpSpPr>
              <a:xfrm>
                <a:off x="2779026" y="4066555"/>
                <a:ext cx="78364" cy="78364"/>
                <a:chOff x="4743276" y="4280553"/>
                <a:chExt cx="78364" cy="78364"/>
              </a:xfrm>
            </p:grpSpPr>
            <p:cxnSp>
              <p:nvCxnSpPr>
                <p:cNvPr id="795" name="Straight Connector 794">
                  <a:extLst>
                    <a:ext uri="{FF2B5EF4-FFF2-40B4-BE49-F238E27FC236}">
                      <a16:creationId xmlns:a16="http://schemas.microsoft.com/office/drawing/2014/main" id="{D1105839-3DE2-5841-8F81-128C88582E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6" name="Straight Connector 795">
                  <a:extLst>
                    <a:ext uri="{FF2B5EF4-FFF2-40B4-BE49-F238E27FC236}">
                      <a16:creationId xmlns:a16="http://schemas.microsoft.com/office/drawing/2014/main" id="{263DC060-623E-DA4B-AD60-9189464132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7" name="Group 796">
                <a:extLst>
                  <a:ext uri="{FF2B5EF4-FFF2-40B4-BE49-F238E27FC236}">
                    <a16:creationId xmlns:a16="http://schemas.microsoft.com/office/drawing/2014/main" id="{EFBF06F7-84F1-364F-8262-4F0B968EC55E}"/>
                  </a:ext>
                </a:extLst>
              </p:cNvPr>
              <p:cNvGrpSpPr/>
              <p:nvPr/>
            </p:nvGrpSpPr>
            <p:grpSpPr>
              <a:xfrm>
                <a:off x="2677801" y="3999072"/>
                <a:ext cx="78364" cy="78364"/>
                <a:chOff x="4743276" y="4280553"/>
                <a:chExt cx="78364" cy="78364"/>
              </a:xfrm>
            </p:grpSpPr>
            <p:cxnSp>
              <p:nvCxnSpPr>
                <p:cNvPr id="798" name="Straight Connector 797">
                  <a:extLst>
                    <a:ext uri="{FF2B5EF4-FFF2-40B4-BE49-F238E27FC236}">
                      <a16:creationId xmlns:a16="http://schemas.microsoft.com/office/drawing/2014/main" id="{7445E075-CEC1-EA45-8272-0BD6140C86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9" name="Straight Connector 798">
                  <a:extLst>
                    <a:ext uri="{FF2B5EF4-FFF2-40B4-BE49-F238E27FC236}">
                      <a16:creationId xmlns:a16="http://schemas.microsoft.com/office/drawing/2014/main" id="{75D37834-11CE-1244-89FE-6F1D21A8D6C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0" name="Group 799">
                <a:extLst>
                  <a:ext uri="{FF2B5EF4-FFF2-40B4-BE49-F238E27FC236}">
                    <a16:creationId xmlns:a16="http://schemas.microsoft.com/office/drawing/2014/main" id="{B2CDBCB3-A6E2-3642-BD6F-272BECA120DC}"/>
                  </a:ext>
                </a:extLst>
              </p:cNvPr>
              <p:cNvGrpSpPr/>
              <p:nvPr/>
            </p:nvGrpSpPr>
            <p:grpSpPr>
              <a:xfrm>
                <a:off x="2451731" y="3948459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01" name="Straight Connector 800">
                  <a:extLst>
                    <a:ext uri="{FF2B5EF4-FFF2-40B4-BE49-F238E27FC236}">
                      <a16:creationId xmlns:a16="http://schemas.microsoft.com/office/drawing/2014/main" id="{F4DF0A6E-C1A4-2346-B201-91636EEDEA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2" name="Straight Connector 801">
                  <a:extLst>
                    <a:ext uri="{FF2B5EF4-FFF2-40B4-BE49-F238E27FC236}">
                      <a16:creationId xmlns:a16="http://schemas.microsoft.com/office/drawing/2014/main" id="{64644A96-1294-1049-9070-C0DD75A77B4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3" name="Group 802">
                <a:extLst>
                  <a:ext uri="{FF2B5EF4-FFF2-40B4-BE49-F238E27FC236}">
                    <a16:creationId xmlns:a16="http://schemas.microsoft.com/office/drawing/2014/main" id="{78956238-5F8A-B244-AE69-10F769D7AD0A}"/>
                  </a:ext>
                </a:extLst>
              </p:cNvPr>
              <p:cNvGrpSpPr/>
              <p:nvPr/>
            </p:nvGrpSpPr>
            <p:grpSpPr>
              <a:xfrm>
                <a:off x="2424738" y="3907969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04" name="Straight Connector 803">
                  <a:extLst>
                    <a:ext uri="{FF2B5EF4-FFF2-40B4-BE49-F238E27FC236}">
                      <a16:creationId xmlns:a16="http://schemas.microsoft.com/office/drawing/2014/main" id="{F40706E8-99DA-5249-9DCD-906DE76C94E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5" name="Straight Connector 804">
                  <a:extLst>
                    <a:ext uri="{FF2B5EF4-FFF2-40B4-BE49-F238E27FC236}">
                      <a16:creationId xmlns:a16="http://schemas.microsoft.com/office/drawing/2014/main" id="{079539BD-B54C-A448-B130-F98A3A2F75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6" name="Group 805">
                <a:extLst>
                  <a:ext uri="{FF2B5EF4-FFF2-40B4-BE49-F238E27FC236}">
                    <a16:creationId xmlns:a16="http://schemas.microsoft.com/office/drawing/2014/main" id="{F8475F5B-25BC-1541-9C7C-194BFBD1187F}"/>
                  </a:ext>
                </a:extLst>
              </p:cNvPr>
              <p:cNvGrpSpPr/>
              <p:nvPr/>
            </p:nvGrpSpPr>
            <p:grpSpPr>
              <a:xfrm>
                <a:off x="2100817" y="3840486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07" name="Straight Connector 806">
                  <a:extLst>
                    <a:ext uri="{FF2B5EF4-FFF2-40B4-BE49-F238E27FC236}">
                      <a16:creationId xmlns:a16="http://schemas.microsoft.com/office/drawing/2014/main" id="{F8384F04-EAE5-C740-919C-F2443988FC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8" name="Straight Connector 807">
                  <a:extLst>
                    <a:ext uri="{FF2B5EF4-FFF2-40B4-BE49-F238E27FC236}">
                      <a16:creationId xmlns:a16="http://schemas.microsoft.com/office/drawing/2014/main" id="{55ECE432-461C-DF4F-802F-F68EA3B45B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09" name="Group 808">
                <a:extLst>
                  <a:ext uri="{FF2B5EF4-FFF2-40B4-BE49-F238E27FC236}">
                    <a16:creationId xmlns:a16="http://schemas.microsoft.com/office/drawing/2014/main" id="{07A63D5C-4CCE-C04D-BEF9-090D17B078E3}"/>
                  </a:ext>
                </a:extLst>
              </p:cNvPr>
              <p:cNvGrpSpPr/>
              <p:nvPr/>
            </p:nvGrpSpPr>
            <p:grpSpPr>
              <a:xfrm>
                <a:off x="2070450" y="3705518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10" name="Straight Connector 809">
                  <a:extLst>
                    <a:ext uri="{FF2B5EF4-FFF2-40B4-BE49-F238E27FC236}">
                      <a16:creationId xmlns:a16="http://schemas.microsoft.com/office/drawing/2014/main" id="{7D82AC72-4625-6B47-863E-2E5A38536F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1" name="Straight Connector 810">
                  <a:extLst>
                    <a:ext uri="{FF2B5EF4-FFF2-40B4-BE49-F238E27FC236}">
                      <a16:creationId xmlns:a16="http://schemas.microsoft.com/office/drawing/2014/main" id="{26EFB434-75A5-2243-8B13-89E92A2A8D5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2" name="Group 811">
                <a:extLst>
                  <a:ext uri="{FF2B5EF4-FFF2-40B4-BE49-F238E27FC236}">
                    <a16:creationId xmlns:a16="http://schemas.microsoft.com/office/drawing/2014/main" id="{6F745889-C04F-524C-99BD-CD10763426FA}"/>
                  </a:ext>
                </a:extLst>
              </p:cNvPr>
              <p:cNvGrpSpPr/>
              <p:nvPr/>
            </p:nvGrpSpPr>
            <p:grpSpPr>
              <a:xfrm>
                <a:off x="1763400" y="3675151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13" name="Straight Connector 812">
                  <a:extLst>
                    <a:ext uri="{FF2B5EF4-FFF2-40B4-BE49-F238E27FC236}">
                      <a16:creationId xmlns:a16="http://schemas.microsoft.com/office/drawing/2014/main" id="{77DDD1C9-48C8-1146-B268-9B578256C61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4" name="Straight Connector 813">
                  <a:extLst>
                    <a:ext uri="{FF2B5EF4-FFF2-40B4-BE49-F238E27FC236}">
                      <a16:creationId xmlns:a16="http://schemas.microsoft.com/office/drawing/2014/main" id="{40752E29-34EF-C64E-84EF-58187FB4F09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5" name="Group 814">
                <a:extLst>
                  <a:ext uri="{FF2B5EF4-FFF2-40B4-BE49-F238E27FC236}">
                    <a16:creationId xmlns:a16="http://schemas.microsoft.com/office/drawing/2014/main" id="{BA88E89D-DE81-E645-9FF2-C8F1DAA8A8D0}"/>
                  </a:ext>
                </a:extLst>
              </p:cNvPr>
              <p:cNvGrpSpPr/>
              <p:nvPr/>
            </p:nvGrpSpPr>
            <p:grpSpPr>
              <a:xfrm>
                <a:off x="1753278" y="3634661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16" name="Straight Connector 815">
                  <a:extLst>
                    <a:ext uri="{FF2B5EF4-FFF2-40B4-BE49-F238E27FC236}">
                      <a16:creationId xmlns:a16="http://schemas.microsoft.com/office/drawing/2014/main" id="{62A8F2D8-BE2C-5141-979F-6BBB62E528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7" name="Straight Connector 816">
                  <a:extLst>
                    <a:ext uri="{FF2B5EF4-FFF2-40B4-BE49-F238E27FC236}">
                      <a16:creationId xmlns:a16="http://schemas.microsoft.com/office/drawing/2014/main" id="{295F0771-93FD-7946-969E-D09473169A0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18" name="Group 817">
                <a:extLst>
                  <a:ext uri="{FF2B5EF4-FFF2-40B4-BE49-F238E27FC236}">
                    <a16:creationId xmlns:a16="http://schemas.microsoft.com/office/drawing/2014/main" id="{54C91502-387A-C94D-9BC0-DBE9A836CDE7}"/>
                  </a:ext>
                </a:extLst>
              </p:cNvPr>
              <p:cNvGrpSpPr/>
              <p:nvPr/>
            </p:nvGrpSpPr>
            <p:grpSpPr>
              <a:xfrm>
                <a:off x="1729658" y="3513191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19" name="Straight Connector 818">
                  <a:extLst>
                    <a:ext uri="{FF2B5EF4-FFF2-40B4-BE49-F238E27FC236}">
                      <a16:creationId xmlns:a16="http://schemas.microsoft.com/office/drawing/2014/main" id="{7FCA38E5-D506-6546-BD9A-24B447D08C0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0" name="Straight Connector 819">
                  <a:extLst>
                    <a:ext uri="{FF2B5EF4-FFF2-40B4-BE49-F238E27FC236}">
                      <a16:creationId xmlns:a16="http://schemas.microsoft.com/office/drawing/2014/main" id="{D3BBA305-3D28-074A-B353-E4449DD836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21" name="Group 820">
                <a:extLst>
                  <a:ext uri="{FF2B5EF4-FFF2-40B4-BE49-F238E27FC236}">
                    <a16:creationId xmlns:a16="http://schemas.microsoft.com/office/drawing/2014/main" id="{485BA7B3-8F88-A143-95B5-69C7E17A2359}"/>
                  </a:ext>
                </a:extLst>
              </p:cNvPr>
              <p:cNvGrpSpPr/>
              <p:nvPr/>
            </p:nvGrpSpPr>
            <p:grpSpPr>
              <a:xfrm>
                <a:off x="1716162" y="3489572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22" name="Straight Connector 821">
                  <a:extLst>
                    <a:ext uri="{FF2B5EF4-FFF2-40B4-BE49-F238E27FC236}">
                      <a16:creationId xmlns:a16="http://schemas.microsoft.com/office/drawing/2014/main" id="{792A31C8-BA5D-EC47-8F98-303BA58865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3" name="Straight Connector 822">
                  <a:extLst>
                    <a:ext uri="{FF2B5EF4-FFF2-40B4-BE49-F238E27FC236}">
                      <a16:creationId xmlns:a16="http://schemas.microsoft.com/office/drawing/2014/main" id="{24E812F8-236D-A44C-9013-182A76412F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24" name="Group 823">
                <a:extLst>
                  <a:ext uri="{FF2B5EF4-FFF2-40B4-BE49-F238E27FC236}">
                    <a16:creationId xmlns:a16="http://schemas.microsoft.com/office/drawing/2014/main" id="{B468B6F8-BC40-3343-8B1E-09A9A84A9D35}"/>
                  </a:ext>
                </a:extLst>
              </p:cNvPr>
              <p:cNvGrpSpPr/>
              <p:nvPr/>
            </p:nvGrpSpPr>
            <p:grpSpPr>
              <a:xfrm>
                <a:off x="1695917" y="3472701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25" name="Straight Connector 824">
                  <a:extLst>
                    <a:ext uri="{FF2B5EF4-FFF2-40B4-BE49-F238E27FC236}">
                      <a16:creationId xmlns:a16="http://schemas.microsoft.com/office/drawing/2014/main" id="{BABBC027-2B4D-D045-A3FC-7C9EF658ED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6" name="Straight Connector 825">
                  <a:extLst>
                    <a:ext uri="{FF2B5EF4-FFF2-40B4-BE49-F238E27FC236}">
                      <a16:creationId xmlns:a16="http://schemas.microsoft.com/office/drawing/2014/main" id="{06D0C8AF-8534-F14D-BF2D-782F140122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27" name="Group 826">
                <a:extLst>
                  <a:ext uri="{FF2B5EF4-FFF2-40B4-BE49-F238E27FC236}">
                    <a16:creationId xmlns:a16="http://schemas.microsoft.com/office/drawing/2014/main" id="{205AB370-0B7C-A14B-9E31-E1588E6C476E}"/>
                  </a:ext>
                </a:extLst>
              </p:cNvPr>
              <p:cNvGrpSpPr/>
              <p:nvPr/>
            </p:nvGrpSpPr>
            <p:grpSpPr>
              <a:xfrm>
                <a:off x="1665549" y="3479449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28" name="Straight Connector 827">
                  <a:extLst>
                    <a:ext uri="{FF2B5EF4-FFF2-40B4-BE49-F238E27FC236}">
                      <a16:creationId xmlns:a16="http://schemas.microsoft.com/office/drawing/2014/main" id="{7217929A-7297-9744-AE59-6045AACC9F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9" name="Straight Connector 828">
                  <a:extLst>
                    <a:ext uri="{FF2B5EF4-FFF2-40B4-BE49-F238E27FC236}">
                      <a16:creationId xmlns:a16="http://schemas.microsoft.com/office/drawing/2014/main" id="{B046419C-E5E4-D749-8308-57610EEFDBA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30" name="Group 829">
                <a:extLst>
                  <a:ext uri="{FF2B5EF4-FFF2-40B4-BE49-F238E27FC236}">
                    <a16:creationId xmlns:a16="http://schemas.microsoft.com/office/drawing/2014/main" id="{E4F5FD5A-7F79-DE4B-A8D6-5F8A788C5799}"/>
                  </a:ext>
                </a:extLst>
              </p:cNvPr>
              <p:cNvGrpSpPr/>
              <p:nvPr/>
            </p:nvGrpSpPr>
            <p:grpSpPr>
              <a:xfrm>
                <a:off x="1655427" y="3482823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31" name="Straight Connector 830">
                  <a:extLst>
                    <a:ext uri="{FF2B5EF4-FFF2-40B4-BE49-F238E27FC236}">
                      <a16:creationId xmlns:a16="http://schemas.microsoft.com/office/drawing/2014/main" id="{73D749C1-AC62-6441-AD9F-0976FBCF29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2" name="Straight Connector 831">
                  <a:extLst>
                    <a:ext uri="{FF2B5EF4-FFF2-40B4-BE49-F238E27FC236}">
                      <a16:creationId xmlns:a16="http://schemas.microsoft.com/office/drawing/2014/main" id="{3113BF21-E8C4-6448-95AA-63BF8AC3003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33" name="Group 832">
                <a:extLst>
                  <a:ext uri="{FF2B5EF4-FFF2-40B4-BE49-F238E27FC236}">
                    <a16:creationId xmlns:a16="http://schemas.microsoft.com/office/drawing/2014/main" id="{DA098B50-6E6B-4549-8007-43C49C4FE0D9}"/>
                  </a:ext>
                </a:extLst>
              </p:cNvPr>
              <p:cNvGrpSpPr/>
              <p:nvPr/>
            </p:nvGrpSpPr>
            <p:grpSpPr>
              <a:xfrm>
                <a:off x="1446228" y="3452456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34" name="Straight Connector 833">
                  <a:extLst>
                    <a:ext uri="{FF2B5EF4-FFF2-40B4-BE49-F238E27FC236}">
                      <a16:creationId xmlns:a16="http://schemas.microsoft.com/office/drawing/2014/main" id="{B250DD60-A651-0C47-99E9-2F7B38B150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5" name="Straight Connector 834">
                  <a:extLst>
                    <a:ext uri="{FF2B5EF4-FFF2-40B4-BE49-F238E27FC236}">
                      <a16:creationId xmlns:a16="http://schemas.microsoft.com/office/drawing/2014/main" id="{7AC4A1DD-7FCA-1C49-BB84-9C3076FAE4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36" name="Group 835">
                <a:extLst>
                  <a:ext uri="{FF2B5EF4-FFF2-40B4-BE49-F238E27FC236}">
                    <a16:creationId xmlns:a16="http://schemas.microsoft.com/office/drawing/2014/main" id="{B88B4632-4465-DF43-8091-D2491FCDBBEB}"/>
                  </a:ext>
                </a:extLst>
              </p:cNvPr>
              <p:cNvGrpSpPr/>
              <p:nvPr/>
            </p:nvGrpSpPr>
            <p:grpSpPr>
              <a:xfrm>
                <a:off x="1412487" y="3236509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37" name="Straight Connector 836">
                  <a:extLst>
                    <a:ext uri="{FF2B5EF4-FFF2-40B4-BE49-F238E27FC236}">
                      <a16:creationId xmlns:a16="http://schemas.microsoft.com/office/drawing/2014/main" id="{9A35C23E-03B2-F347-A0E1-C5215D69CC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8" name="Straight Connector 837">
                  <a:extLst>
                    <a:ext uri="{FF2B5EF4-FFF2-40B4-BE49-F238E27FC236}">
                      <a16:creationId xmlns:a16="http://schemas.microsoft.com/office/drawing/2014/main" id="{4639CA5E-ED45-D64F-9093-AC2508E242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39" name="Group 838">
                <a:extLst>
                  <a:ext uri="{FF2B5EF4-FFF2-40B4-BE49-F238E27FC236}">
                    <a16:creationId xmlns:a16="http://schemas.microsoft.com/office/drawing/2014/main" id="{57D01396-6BA4-2844-A40A-EBE447447365}"/>
                  </a:ext>
                </a:extLst>
              </p:cNvPr>
              <p:cNvGrpSpPr/>
              <p:nvPr/>
            </p:nvGrpSpPr>
            <p:grpSpPr>
              <a:xfrm>
                <a:off x="1405738" y="3189271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40" name="Straight Connector 839">
                  <a:extLst>
                    <a:ext uri="{FF2B5EF4-FFF2-40B4-BE49-F238E27FC236}">
                      <a16:creationId xmlns:a16="http://schemas.microsoft.com/office/drawing/2014/main" id="{AFDFA600-7F43-1641-9353-42E65DCA96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1" name="Straight Connector 840">
                  <a:extLst>
                    <a:ext uri="{FF2B5EF4-FFF2-40B4-BE49-F238E27FC236}">
                      <a16:creationId xmlns:a16="http://schemas.microsoft.com/office/drawing/2014/main" id="{C568B0D9-2A2B-EA45-897D-5E3538BFEA2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42" name="Group 841">
                <a:extLst>
                  <a:ext uri="{FF2B5EF4-FFF2-40B4-BE49-F238E27FC236}">
                    <a16:creationId xmlns:a16="http://schemas.microsoft.com/office/drawing/2014/main" id="{A6125D93-B757-EF4F-B34F-5ADB442DD021}"/>
                  </a:ext>
                </a:extLst>
              </p:cNvPr>
              <p:cNvGrpSpPr/>
              <p:nvPr/>
            </p:nvGrpSpPr>
            <p:grpSpPr>
              <a:xfrm>
                <a:off x="1366556" y="2546036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43" name="Straight Connector 842">
                  <a:extLst>
                    <a:ext uri="{FF2B5EF4-FFF2-40B4-BE49-F238E27FC236}">
                      <a16:creationId xmlns:a16="http://schemas.microsoft.com/office/drawing/2014/main" id="{9963E2C2-A3E2-5F4D-BC42-A39B0B2322A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4" name="Straight Connector 843">
                  <a:extLst>
                    <a:ext uri="{FF2B5EF4-FFF2-40B4-BE49-F238E27FC236}">
                      <a16:creationId xmlns:a16="http://schemas.microsoft.com/office/drawing/2014/main" id="{CC0AC0F0-A42A-9B4B-BF2E-E434F9EBE2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45" name="Group 844">
                <a:extLst>
                  <a:ext uri="{FF2B5EF4-FFF2-40B4-BE49-F238E27FC236}">
                    <a16:creationId xmlns:a16="http://schemas.microsoft.com/office/drawing/2014/main" id="{D7B877A5-EF9C-C54C-BDC6-710F147FA96F}"/>
                  </a:ext>
                </a:extLst>
              </p:cNvPr>
              <p:cNvGrpSpPr/>
              <p:nvPr/>
            </p:nvGrpSpPr>
            <p:grpSpPr>
              <a:xfrm>
                <a:off x="1366556" y="2461682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46" name="Straight Connector 845">
                  <a:extLst>
                    <a:ext uri="{FF2B5EF4-FFF2-40B4-BE49-F238E27FC236}">
                      <a16:creationId xmlns:a16="http://schemas.microsoft.com/office/drawing/2014/main" id="{03230F6D-5AED-8B45-84C2-874C82814C5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7" name="Straight Connector 846">
                  <a:extLst>
                    <a:ext uri="{FF2B5EF4-FFF2-40B4-BE49-F238E27FC236}">
                      <a16:creationId xmlns:a16="http://schemas.microsoft.com/office/drawing/2014/main" id="{6B7F8D6C-8690-6F40-8009-E876E55DB1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48" name="Group 847">
                <a:extLst>
                  <a:ext uri="{FF2B5EF4-FFF2-40B4-BE49-F238E27FC236}">
                    <a16:creationId xmlns:a16="http://schemas.microsoft.com/office/drawing/2014/main" id="{BF7694F6-D69C-324F-A7F0-D838847E3FD5}"/>
                  </a:ext>
                </a:extLst>
              </p:cNvPr>
              <p:cNvGrpSpPr/>
              <p:nvPr/>
            </p:nvGrpSpPr>
            <p:grpSpPr>
              <a:xfrm>
                <a:off x="1349685" y="2340212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49" name="Straight Connector 848">
                  <a:extLst>
                    <a:ext uri="{FF2B5EF4-FFF2-40B4-BE49-F238E27FC236}">
                      <a16:creationId xmlns:a16="http://schemas.microsoft.com/office/drawing/2014/main" id="{07D76066-7590-0441-843D-08B3A162F3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0" name="Straight Connector 849">
                  <a:extLst>
                    <a:ext uri="{FF2B5EF4-FFF2-40B4-BE49-F238E27FC236}">
                      <a16:creationId xmlns:a16="http://schemas.microsoft.com/office/drawing/2014/main" id="{908274E6-0B4D-6E46-B26F-67187B70B7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51" name="Group 850">
                <a:extLst>
                  <a:ext uri="{FF2B5EF4-FFF2-40B4-BE49-F238E27FC236}">
                    <a16:creationId xmlns:a16="http://schemas.microsoft.com/office/drawing/2014/main" id="{67E9622F-CBC2-8E47-96FD-A4D41B2A9135}"/>
                  </a:ext>
                </a:extLst>
              </p:cNvPr>
              <p:cNvGrpSpPr/>
              <p:nvPr/>
            </p:nvGrpSpPr>
            <p:grpSpPr>
              <a:xfrm>
                <a:off x="1319317" y="2272729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52" name="Straight Connector 851">
                  <a:extLst>
                    <a:ext uri="{FF2B5EF4-FFF2-40B4-BE49-F238E27FC236}">
                      <a16:creationId xmlns:a16="http://schemas.microsoft.com/office/drawing/2014/main" id="{4EC52C61-B12B-664C-9249-F4732DA5D9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3" name="Straight Connector 852">
                  <a:extLst>
                    <a:ext uri="{FF2B5EF4-FFF2-40B4-BE49-F238E27FC236}">
                      <a16:creationId xmlns:a16="http://schemas.microsoft.com/office/drawing/2014/main" id="{032A7BC0-DA5D-1A48-AC98-22917C5B652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54" name="Group 853">
                <a:extLst>
                  <a:ext uri="{FF2B5EF4-FFF2-40B4-BE49-F238E27FC236}">
                    <a16:creationId xmlns:a16="http://schemas.microsoft.com/office/drawing/2014/main" id="{D9D91267-4485-2A46-82A6-A5F365038509}"/>
                  </a:ext>
                </a:extLst>
              </p:cNvPr>
              <p:cNvGrpSpPr/>
              <p:nvPr/>
            </p:nvGrpSpPr>
            <p:grpSpPr>
              <a:xfrm>
                <a:off x="1285576" y="2249109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55" name="Straight Connector 854">
                  <a:extLst>
                    <a:ext uri="{FF2B5EF4-FFF2-40B4-BE49-F238E27FC236}">
                      <a16:creationId xmlns:a16="http://schemas.microsoft.com/office/drawing/2014/main" id="{AC0B22F4-74C6-0840-86BE-15DCB046528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6" name="Straight Connector 855">
                  <a:extLst>
                    <a:ext uri="{FF2B5EF4-FFF2-40B4-BE49-F238E27FC236}">
                      <a16:creationId xmlns:a16="http://schemas.microsoft.com/office/drawing/2014/main" id="{86A9C85E-F047-DD4E-B264-AE11C116EFE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57" name="Group 856">
                <a:extLst>
                  <a:ext uri="{FF2B5EF4-FFF2-40B4-BE49-F238E27FC236}">
                    <a16:creationId xmlns:a16="http://schemas.microsoft.com/office/drawing/2014/main" id="{635D112F-8559-6541-A63F-787E1C567138}"/>
                  </a:ext>
                </a:extLst>
              </p:cNvPr>
              <p:cNvGrpSpPr/>
              <p:nvPr/>
            </p:nvGrpSpPr>
            <p:grpSpPr>
              <a:xfrm>
                <a:off x="1251834" y="2252483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58" name="Straight Connector 857">
                  <a:extLst>
                    <a:ext uri="{FF2B5EF4-FFF2-40B4-BE49-F238E27FC236}">
                      <a16:creationId xmlns:a16="http://schemas.microsoft.com/office/drawing/2014/main" id="{E6280E39-BC02-454B-9755-1442140560C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9" name="Straight Connector 858">
                  <a:extLst>
                    <a:ext uri="{FF2B5EF4-FFF2-40B4-BE49-F238E27FC236}">
                      <a16:creationId xmlns:a16="http://schemas.microsoft.com/office/drawing/2014/main" id="{70F584C9-58D7-B742-8B16-89ACCE050D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60" name="Group 859">
                <a:extLst>
                  <a:ext uri="{FF2B5EF4-FFF2-40B4-BE49-F238E27FC236}">
                    <a16:creationId xmlns:a16="http://schemas.microsoft.com/office/drawing/2014/main" id="{E32484EE-87E5-DC4C-BE55-ECACA1473BCD}"/>
                  </a:ext>
                </a:extLst>
              </p:cNvPr>
              <p:cNvGrpSpPr/>
              <p:nvPr/>
            </p:nvGrpSpPr>
            <p:grpSpPr>
              <a:xfrm>
                <a:off x="1245086" y="222549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61" name="Straight Connector 860">
                  <a:extLst>
                    <a:ext uri="{FF2B5EF4-FFF2-40B4-BE49-F238E27FC236}">
                      <a16:creationId xmlns:a16="http://schemas.microsoft.com/office/drawing/2014/main" id="{E7A814C2-8E7A-C848-B5AF-F64C8796E5D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2" name="Straight Connector 861">
                  <a:extLst>
                    <a:ext uri="{FF2B5EF4-FFF2-40B4-BE49-F238E27FC236}">
                      <a16:creationId xmlns:a16="http://schemas.microsoft.com/office/drawing/2014/main" id="{AD24530F-9553-8540-8276-5CFAAE2D064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63" name="Group 862">
                <a:extLst>
                  <a:ext uri="{FF2B5EF4-FFF2-40B4-BE49-F238E27FC236}">
                    <a16:creationId xmlns:a16="http://schemas.microsoft.com/office/drawing/2014/main" id="{E0F1040D-D21C-BD49-ABEC-0A4E83283947}"/>
                  </a:ext>
                </a:extLst>
              </p:cNvPr>
              <p:cNvGrpSpPr/>
              <p:nvPr/>
            </p:nvGrpSpPr>
            <p:grpSpPr>
              <a:xfrm>
                <a:off x="1157357" y="2161381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64" name="Straight Connector 863">
                  <a:extLst>
                    <a:ext uri="{FF2B5EF4-FFF2-40B4-BE49-F238E27FC236}">
                      <a16:creationId xmlns:a16="http://schemas.microsoft.com/office/drawing/2014/main" id="{1A787563-1038-444C-8CCD-654167FA1A8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5" name="Straight Connector 864">
                  <a:extLst>
                    <a:ext uri="{FF2B5EF4-FFF2-40B4-BE49-F238E27FC236}">
                      <a16:creationId xmlns:a16="http://schemas.microsoft.com/office/drawing/2014/main" id="{D7A55E35-02AD-4F44-A526-1155F65FE14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66" name="Group 865">
                <a:extLst>
                  <a:ext uri="{FF2B5EF4-FFF2-40B4-BE49-F238E27FC236}">
                    <a16:creationId xmlns:a16="http://schemas.microsoft.com/office/drawing/2014/main" id="{7B09F954-6297-E54A-B112-906B66030D75}"/>
                  </a:ext>
                </a:extLst>
              </p:cNvPr>
              <p:cNvGrpSpPr/>
              <p:nvPr/>
            </p:nvGrpSpPr>
            <p:grpSpPr>
              <a:xfrm>
                <a:off x="1052758" y="2100646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67" name="Straight Connector 866">
                  <a:extLst>
                    <a:ext uri="{FF2B5EF4-FFF2-40B4-BE49-F238E27FC236}">
                      <a16:creationId xmlns:a16="http://schemas.microsoft.com/office/drawing/2014/main" id="{0858DAA9-81C3-0546-B65F-2A46804BFF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8" name="Straight Connector 867">
                  <a:extLst>
                    <a:ext uri="{FF2B5EF4-FFF2-40B4-BE49-F238E27FC236}">
                      <a16:creationId xmlns:a16="http://schemas.microsoft.com/office/drawing/2014/main" id="{21C6F8A7-770F-B241-9759-F4E07E65AD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id="{F15D0F08-A598-D748-A457-500D48D19D8F}"/>
                </a:ext>
              </a:extLst>
            </p:cNvPr>
            <p:cNvSpPr/>
            <p:nvPr/>
          </p:nvSpPr>
          <p:spPr>
            <a:xfrm>
              <a:off x="1086483" y="2139224"/>
              <a:ext cx="4598993" cy="2024501"/>
            </a:xfrm>
            <a:custGeom>
              <a:avLst/>
              <a:gdLst>
                <a:gd name="connsiteX0" fmla="*/ 4598993 w 4598993"/>
                <a:gd name="connsiteY0" fmla="*/ 2024501 h 2024501"/>
                <a:gd name="connsiteX1" fmla="*/ 3536130 w 4598993"/>
                <a:gd name="connsiteY1" fmla="*/ 2024501 h 2024501"/>
                <a:gd name="connsiteX2" fmla="*/ 3536130 w 4598993"/>
                <a:gd name="connsiteY2" fmla="*/ 1923276 h 2024501"/>
                <a:gd name="connsiteX3" fmla="*/ 2928779 w 4598993"/>
                <a:gd name="connsiteY3" fmla="*/ 1923276 h 2024501"/>
                <a:gd name="connsiteX4" fmla="*/ 2928779 w 4598993"/>
                <a:gd name="connsiteY4" fmla="*/ 1865915 h 2024501"/>
                <a:gd name="connsiteX5" fmla="*/ 2820806 w 4598993"/>
                <a:gd name="connsiteY5" fmla="*/ 1865915 h 2024501"/>
                <a:gd name="connsiteX6" fmla="*/ 2820806 w 4598993"/>
                <a:gd name="connsiteY6" fmla="*/ 1828800 h 2024501"/>
                <a:gd name="connsiteX7" fmla="*/ 2426028 w 4598993"/>
                <a:gd name="connsiteY7" fmla="*/ 1828800 h 2024501"/>
                <a:gd name="connsiteX8" fmla="*/ 2426028 w 4598993"/>
                <a:gd name="connsiteY8" fmla="*/ 1791684 h 2024501"/>
                <a:gd name="connsiteX9" fmla="*/ 2135849 w 4598993"/>
                <a:gd name="connsiteY9" fmla="*/ 1808555 h 2024501"/>
                <a:gd name="connsiteX10" fmla="*/ 2108856 w 4598993"/>
                <a:gd name="connsiteY10" fmla="*/ 1774813 h 2024501"/>
                <a:gd name="connsiteX11" fmla="*/ 2088611 w 4598993"/>
                <a:gd name="connsiteY11" fmla="*/ 1751194 h 2024501"/>
                <a:gd name="connsiteX12" fmla="*/ 2088611 w 4598993"/>
                <a:gd name="connsiteY12" fmla="*/ 1751194 h 2024501"/>
                <a:gd name="connsiteX13" fmla="*/ 2088611 w 4598993"/>
                <a:gd name="connsiteY13" fmla="*/ 1751194 h 2024501"/>
                <a:gd name="connsiteX14" fmla="*/ 2064992 w 4598993"/>
                <a:gd name="connsiteY14" fmla="*/ 1727575 h 2024501"/>
                <a:gd name="connsiteX15" fmla="*/ 1940147 w 4598993"/>
                <a:gd name="connsiteY15" fmla="*/ 1727575 h 2024501"/>
                <a:gd name="connsiteX16" fmla="*/ 1940147 w 4598993"/>
                <a:gd name="connsiteY16" fmla="*/ 1727575 h 2024501"/>
                <a:gd name="connsiteX17" fmla="*/ 1940147 w 4598993"/>
                <a:gd name="connsiteY17" fmla="*/ 1687084 h 2024501"/>
                <a:gd name="connsiteX18" fmla="*/ 1808555 w 4598993"/>
                <a:gd name="connsiteY18" fmla="*/ 1720826 h 2024501"/>
                <a:gd name="connsiteX19" fmla="*/ 1805180 w 4598993"/>
                <a:gd name="connsiteY19" fmla="*/ 1673588 h 2024501"/>
                <a:gd name="connsiteX20" fmla="*/ 1734323 w 4598993"/>
                <a:gd name="connsiteY20" fmla="*/ 1673588 h 2024501"/>
                <a:gd name="connsiteX21" fmla="*/ 1730949 w 4598993"/>
                <a:gd name="connsiteY21" fmla="*/ 1636472 h 2024501"/>
                <a:gd name="connsiteX22" fmla="*/ 1639846 w 4598993"/>
                <a:gd name="connsiteY22" fmla="*/ 1636472 h 2024501"/>
                <a:gd name="connsiteX23" fmla="*/ 1639846 w 4598993"/>
                <a:gd name="connsiteY23" fmla="*/ 1636472 h 2024501"/>
                <a:gd name="connsiteX24" fmla="*/ 1639846 w 4598993"/>
                <a:gd name="connsiteY24" fmla="*/ 1592608 h 2024501"/>
                <a:gd name="connsiteX25" fmla="*/ 1481260 w 4598993"/>
                <a:gd name="connsiteY25" fmla="*/ 1633098 h 2024501"/>
                <a:gd name="connsiteX26" fmla="*/ 1477886 w 4598993"/>
                <a:gd name="connsiteY26" fmla="*/ 1592608 h 2024501"/>
                <a:gd name="connsiteX27" fmla="*/ 1407028 w 4598993"/>
                <a:gd name="connsiteY27" fmla="*/ 1592608 h 2024501"/>
                <a:gd name="connsiteX28" fmla="*/ 1386783 w 4598993"/>
                <a:gd name="connsiteY28" fmla="*/ 1562240 h 2024501"/>
                <a:gd name="connsiteX29" fmla="*/ 1366538 w 4598993"/>
                <a:gd name="connsiteY29" fmla="*/ 1535247 h 2024501"/>
                <a:gd name="connsiteX30" fmla="*/ 1234946 w 4598993"/>
                <a:gd name="connsiteY30" fmla="*/ 1535247 h 2024501"/>
                <a:gd name="connsiteX31" fmla="*/ 1234946 w 4598993"/>
                <a:gd name="connsiteY31" fmla="*/ 1535247 h 2024501"/>
                <a:gd name="connsiteX32" fmla="*/ 1234946 w 4598993"/>
                <a:gd name="connsiteY32" fmla="*/ 1491383 h 2024501"/>
                <a:gd name="connsiteX33" fmla="*/ 1120224 w 4598993"/>
                <a:gd name="connsiteY33" fmla="*/ 1521750 h 2024501"/>
                <a:gd name="connsiteX34" fmla="*/ 1096605 w 4598993"/>
                <a:gd name="connsiteY34" fmla="*/ 1501505 h 2024501"/>
                <a:gd name="connsiteX35" fmla="*/ 1096605 w 4598993"/>
                <a:gd name="connsiteY35" fmla="*/ 1501505 h 2024501"/>
                <a:gd name="connsiteX36" fmla="*/ 1059489 w 4598993"/>
                <a:gd name="connsiteY36" fmla="*/ 1484634 h 2024501"/>
                <a:gd name="connsiteX37" fmla="*/ 1059489 w 4598993"/>
                <a:gd name="connsiteY37" fmla="*/ 1484634 h 2024501"/>
                <a:gd name="connsiteX38" fmla="*/ 1045992 w 4598993"/>
                <a:gd name="connsiteY38" fmla="*/ 1454267 h 2024501"/>
                <a:gd name="connsiteX39" fmla="*/ 1045992 w 4598993"/>
                <a:gd name="connsiteY39" fmla="*/ 1454267 h 2024501"/>
                <a:gd name="connsiteX40" fmla="*/ 1032496 w 4598993"/>
                <a:gd name="connsiteY40" fmla="*/ 1427273 h 2024501"/>
                <a:gd name="connsiteX41" fmla="*/ 1039244 w 4598993"/>
                <a:gd name="connsiteY41" fmla="*/ 1413777 h 2024501"/>
                <a:gd name="connsiteX42" fmla="*/ 1039244 w 4598993"/>
                <a:gd name="connsiteY42" fmla="*/ 1413777 h 2024501"/>
                <a:gd name="connsiteX43" fmla="*/ 1039244 w 4598993"/>
                <a:gd name="connsiteY43" fmla="*/ 1413777 h 2024501"/>
                <a:gd name="connsiteX44" fmla="*/ 1002128 w 4598993"/>
                <a:gd name="connsiteY44" fmla="*/ 1380035 h 2024501"/>
                <a:gd name="connsiteX45" fmla="*/ 951516 w 4598993"/>
                <a:gd name="connsiteY45" fmla="*/ 1380035 h 2024501"/>
                <a:gd name="connsiteX46" fmla="*/ 951516 w 4598993"/>
                <a:gd name="connsiteY46" fmla="*/ 1380035 h 2024501"/>
                <a:gd name="connsiteX47" fmla="*/ 951516 w 4598993"/>
                <a:gd name="connsiteY47" fmla="*/ 1312552 h 2024501"/>
                <a:gd name="connsiteX48" fmla="*/ 789555 w 4598993"/>
                <a:gd name="connsiteY48" fmla="*/ 1369913 h 2024501"/>
                <a:gd name="connsiteX49" fmla="*/ 789555 w 4598993"/>
                <a:gd name="connsiteY49" fmla="*/ 1369913 h 2024501"/>
                <a:gd name="connsiteX50" fmla="*/ 718698 w 4598993"/>
                <a:gd name="connsiteY50" fmla="*/ 1356416 h 2024501"/>
                <a:gd name="connsiteX51" fmla="*/ 711949 w 4598993"/>
                <a:gd name="connsiteY51" fmla="*/ 1302429 h 2024501"/>
                <a:gd name="connsiteX52" fmla="*/ 708575 w 4598993"/>
                <a:gd name="connsiteY52" fmla="*/ 1268687 h 2024501"/>
                <a:gd name="connsiteX53" fmla="*/ 701827 w 4598993"/>
                <a:gd name="connsiteY53" fmla="*/ 1231572 h 2024501"/>
                <a:gd name="connsiteX54" fmla="*/ 701827 w 4598993"/>
                <a:gd name="connsiteY54" fmla="*/ 1231572 h 2024501"/>
                <a:gd name="connsiteX55" fmla="*/ 681582 w 4598993"/>
                <a:gd name="connsiteY55" fmla="*/ 1204578 h 2024501"/>
                <a:gd name="connsiteX56" fmla="*/ 668085 w 4598993"/>
                <a:gd name="connsiteY56" fmla="*/ 1201204 h 2024501"/>
                <a:gd name="connsiteX57" fmla="*/ 668085 w 4598993"/>
                <a:gd name="connsiteY57" fmla="*/ 1201204 h 2024501"/>
                <a:gd name="connsiteX58" fmla="*/ 637718 w 4598993"/>
                <a:gd name="connsiteY58" fmla="*/ 1187707 h 2024501"/>
                <a:gd name="connsiteX59" fmla="*/ 634344 w 4598993"/>
                <a:gd name="connsiteY59" fmla="*/ 1174211 h 2024501"/>
                <a:gd name="connsiteX60" fmla="*/ 597228 w 4598993"/>
                <a:gd name="connsiteY60" fmla="*/ 1174211 h 2024501"/>
                <a:gd name="connsiteX61" fmla="*/ 597228 w 4598993"/>
                <a:gd name="connsiteY61" fmla="*/ 1174211 h 2024501"/>
                <a:gd name="connsiteX62" fmla="*/ 442016 w 4598993"/>
                <a:gd name="connsiteY62" fmla="*/ 1153966 h 2024501"/>
                <a:gd name="connsiteX63" fmla="*/ 442016 w 4598993"/>
                <a:gd name="connsiteY63" fmla="*/ 1123598 h 2024501"/>
                <a:gd name="connsiteX64" fmla="*/ 442016 w 4598993"/>
                <a:gd name="connsiteY64" fmla="*/ 1123598 h 2024501"/>
                <a:gd name="connsiteX65" fmla="*/ 391403 w 4598993"/>
                <a:gd name="connsiteY65" fmla="*/ 1069611 h 2024501"/>
                <a:gd name="connsiteX66" fmla="*/ 364410 w 4598993"/>
                <a:gd name="connsiteY66" fmla="*/ 1029121 h 2024501"/>
                <a:gd name="connsiteX67" fmla="*/ 361036 w 4598993"/>
                <a:gd name="connsiteY67" fmla="*/ 971761 h 2024501"/>
                <a:gd name="connsiteX68" fmla="*/ 361036 w 4598993"/>
                <a:gd name="connsiteY68" fmla="*/ 971761 h 2024501"/>
                <a:gd name="connsiteX69" fmla="*/ 361036 w 4598993"/>
                <a:gd name="connsiteY69" fmla="*/ 846916 h 2024501"/>
                <a:gd name="connsiteX70" fmla="*/ 354287 w 4598993"/>
                <a:gd name="connsiteY70" fmla="*/ 549989 h 2024501"/>
                <a:gd name="connsiteX71" fmla="*/ 350913 w 4598993"/>
                <a:gd name="connsiteY71" fmla="*/ 404900 h 2024501"/>
                <a:gd name="connsiteX72" fmla="*/ 350913 w 4598993"/>
                <a:gd name="connsiteY72" fmla="*/ 367784 h 2024501"/>
                <a:gd name="connsiteX73" fmla="*/ 317172 w 4598993"/>
                <a:gd name="connsiteY73" fmla="*/ 364410 h 2024501"/>
                <a:gd name="connsiteX74" fmla="*/ 313797 w 4598993"/>
                <a:gd name="connsiteY74" fmla="*/ 280056 h 2024501"/>
                <a:gd name="connsiteX75" fmla="*/ 317172 w 4598993"/>
                <a:gd name="connsiteY75" fmla="*/ 161960 h 2024501"/>
                <a:gd name="connsiteX76" fmla="*/ 310423 w 4598993"/>
                <a:gd name="connsiteY76" fmla="*/ 107973 h 2024501"/>
                <a:gd name="connsiteX77" fmla="*/ 296927 w 4598993"/>
                <a:gd name="connsiteY77" fmla="*/ 97851 h 2024501"/>
                <a:gd name="connsiteX78" fmla="*/ 307049 w 4598993"/>
                <a:gd name="connsiteY78" fmla="*/ 67483 h 2024501"/>
                <a:gd name="connsiteX79" fmla="*/ 296927 w 4598993"/>
                <a:gd name="connsiteY79" fmla="*/ 70857 h 2024501"/>
                <a:gd name="connsiteX80" fmla="*/ 263185 w 4598993"/>
                <a:gd name="connsiteY80" fmla="*/ 37115 h 2024501"/>
                <a:gd name="connsiteX81" fmla="*/ 205824 w 4598993"/>
                <a:gd name="connsiteY81" fmla="*/ 33741 h 2024501"/>
                <a:gd name="connsiteX82" fmla="*/ 165334 w 4598993"/>
                <a:gd name="connsiteY82" fmla="*/ 0 h 2024501"/>
                <a:gd name="connsiteX83" fmla="*/ 0 w 4598993"/>
                <a:gd name="connsiteY83" fmla="*/ 0 h 2024501"/>
                <a:gd name="connsiteX0" fmla="*/ 4598993 w 4598993"/>
                <a:gd name="connsiteY0" fmla="*/ 2024501 h 2024501"/>
                <a:gd name="connsiteX1" fmla="*/ 3536130 w 4598993"/>
                <a:gd name="connsiteY1" fmla="*/ 2024501 h 2024501"/>
                <a:gd name="connsiteX2" fmla="*/ 3536130 w 4598993"/>
                <a:gd name="connsiteY2" fmla="*/ 1923276 h 2024501"/>
                <a:gd name="connsiteX3" fmla="*/ 2928779 w 4598993"/>
                <a:gd name="connsiteY3" fmla="*/ 1923276 h 2024501"/>
                <a:gd name="connsiteX4" fmla="*/ 2928779 w 4598993"/>
                <a:gd name="connsiteY4" fmla="*/ 1865915 h 2024501"/>
                <a:gd name="connsiteX5" fmla="*/ 2820806 w 4598993"/>
                <a:gd name="connsiteY5" fmla="*/ 1865915 h 2024501"/>
                <a:gd name="connsiteX6" fmla="*/ 2820806 w 4598993"/>
                <a:gd name="connsiteY6" fmla="*/ 1828800 h 2024501"/>
                <a:gd name="connsiteX7" fmla="*/ 2426028 w 4598993"/>
                <a:gd name="connsiteY7" fmla="*/ 1828800 h 2024501"/>
                <a:gd name="connsiteX8" fmla="*/ 2426028 w 4598993"/>
                <a:gd name="connsiteY8" fmla="*/ 1791684 h 2024501"/>
                <a:gd name="connsiteX9" fmla="*/ 2135849 w 4598993"/>
                <a:gd name="connsiteY9" fmla="*/ 1808555 h 2024501"/>
                <a:gd name="connsiteX10" fmla="*/ 2108856 w 4598993"/>
                <a:gd name="connsiteY10" fmla="*/ 1774813 h 2024501"/>
                <a:gd name="connsiteX11" fmla="*/ 2088611 w 4598993"/>
                <a:gd name="connsiteY11" fmla="*/ 1751194 h 2024501"/>
                <a:gd name="connsiteX12" fmla="*/ 2088611 w 4598993"/>
                <a:gd name="connsiteY12" fmla="*/ 1751194 h 2024501"/>
                <a:gd name="connsiteX13" fmla="*/ 2088611 w 4598993"/>
                <a:gd name="connsiteY13" fmla="*/ 1751194 h 2024501"/>
                <a:gd name="connsiteX14" fmla="*/ 2064992 w 4598993"/>
                <a:gd name="connsiteY14" fmla="*/ 1727575 h 2024501"/>
                <a:gd name="connsiteX15" fmla="*/ 1940147 w 4598993"/>
                <a:gd name="connsiteY15" fmla="*/ 1727575 h 2024501"/>
                <a:gd name="connsiteX16" fmla="*/ 1940147 w 4598993"/>
                <a:gd name="connsiteY16" fmla="*/ 1727575 h 2024501"/>
                <a:gd name="connsiteX17" fmla="*/ 1940147 w 4598993"/>
                <a:gd name="connsiteY17" fmla="*/ 1687084 h 2024501"/>
                <a:gd name="connsiteX18" fmla="*/ 1808555 w 4598993"/>
                <a:gd name="connsiteY18" fmla="*/ 1720826 h 2024501"/>
                <a:gd name="connsiteX19" fmla="*/ 1805180 w 4598993"/>
                <a:gd name="connsiteY19" fmla="*/ 1673588 h 2024501"/>
                <a:gd name="connsiteX20" fmla="*/ 1734323 w 4598993"/>
                <a:gd name="connsiteY20" fmla="*/ 1673588 h 2024501"/>
                <a:gd name="connsiteX21" fmla="*/ 1730949 w 4598993"/>
                <a:gd name="connsiteY21" fmla="*/ 1636472 h 2024501"/>
                <a:gd name="connsiteX22" fmla="*/ 1639846 w 4598993"/>
                <a:gd name="connsiteY22" fmla="*/ 1636472 h 2024501"/>
                <a:gd name="connsiteX23" fmla="*/ 1639846 w 4598993"/>
                <a:gd name="connsiteY23" fmla="*/ 1636472 h 2024501"/>
                <a:gd name="connsiteX24" fmla="*/ 1639846 w 4598993"/>
                <a:gd name="connsiteY24" fmla="*/ 1592608 h 2024501"/>
                <a:gd name="connsiteX25" fmla="*/ 1481260 w 4598993"/>
                <a:gd name="connsiteY25" fmla="*/ 1633098 h 2024501"/>
                <a:gd name="connsiteX26" fmla="*/ 1477886 w 4598993"/>
                <a:gd name="connsiteY26" fmla="*/ 1592608 h 2024501"/>
                <a:gd name="connsiteX27" fmla="*/ 1407028 w 4598993"/>
                <a:gd name="connsiteY27" fmla="*/ 1592608 h 2024501"/>
                <a:gd name="connsiteX28" fmla="*/ 1386783 w 4598993"/>
                <a:gd name="connsiteY28" fmla="*/ 1562240 h 2024501"/>
                <a:gd name="connsiteX29" fmla="*/ 1366538 w 4598993"/>
                <a:gd name="connsiteY29" fmla="*/ 1535247 h 2024501"/>
                <a:gd name="connsiteX30" fmla="*/ 1234946 w 4598993"/>
                <a:gd name="connsiteY30" fmla="*/ 1535247 h 2024501"/>
                <a:gd name="connsiteX31" fmla="*/ 1234946 w 4598993"/>
                <a:gd name="connsiteY31" fmla="*/ 1535247 h 2024501"/>
                <a:gd name="connsiteX32" fmla="*/ 1234946 w 4598993"/>
                <a:gd name="connsiteY32" fmla="*/ 1491383 h 2024501"/>
                <a:gd name="connsiteX33" fmla="*/ 1120224 w 4598993"/>
                <a:gd name="connsiteY33" fmla="*/ 1521750 h 2024501"/>
                <a:gd name="connsiteX34" fmla="*/ 1096605 w 4598993"/>
                <a:gd name="connsiteY34" fmla="*/ 1501505 h 2024501"/>
                <a:gd name="connsiteX35" fmla="*/ 1096605 w 4598993"/>
                <a:gd name="connsiteY35" fmla="*/ 1501505 h 2024501"/>
                <a:gd name="connsiteX36" fmla="*/ 1059489 w 4598993"/>
                <a:gd name="connsiteY36" fmla="*/ 1484634 h 2024501"/>
                <a:gd name="connsiteX37" fmla="*/ 1059489 w 4598993"/>
                <a:gd name="connsiteY37" fmla="*/ 1484634 h 2024501"/>
                <a:gd name="connsiteX38" fmla="*/ 1045992 w 4598993"/>
                <a:gd name="connsiteY38" fmla="*/ 1454267 h 2024501"/>
                <a:gd name="connsiteX39" fmla="*/ 1045992 w 4598993"/>
                <a:gd name="connsiteY39" fmla="*/ 1454267 h 2024501"/>
                <a:gd name="connsiteX40" fmla="*/ 1032496 w 4598993"/>
                <a:gd name="connsiteY40" fmla="*/ 1427273 h 2024501"/>
                <a:gd name="connsiteX41" fmla="*/ 1039244 w 4598993"/>
                <a:gd name="connsiteY41" fmla="*/ 1413777 h 2024501"/>
                <a:gd name="connsiteX42" fmla="*/ 1039244 w 4598993"/>
                <a:gd name="connsiteY42" fmla="*/ 1413777 h 2024501"/>
                <a:gd name="connsiteX43" fmla="*/ 1039244 w 4598993"/>
                <a:gd name="connsiteY43" fmla="*/ 1413777 h 2024501"/>
                <a:gd name="connsiteX44" fmla="*/ 1002128 w 4598993"/>
                <a:gd name="connsiteY44" fmla="*/ 1380035 h 2024501"/>
                <a:gd name="connsiteX45" fmla="*/ 951516 w 4598993"/>
                <a:gd name="connsiteY45" fmla="*/ 1380035 h 2024501"/>
                <a:gd name="connsiteX46" fmla="*/ 951516 w 4598993"/>
                <a:gd name="connsiteY46" fmla="*/ 1380035 h 2024501"/>
                <a:gd name="connsiteX47" fmla="*/ 944767 w 4598993"/>
                <a:gd name="connsiteY47" fmla="*/ 1359791 h 2024501"/>
                <a:gd name="connsiteX48" fmla="*/ 789555 w 4598993"/>
                <a:gd name="connsiteY48" fmla="*/ 1369913 h 2024501"/>
                <a:gd name="connsiteX49" fmla="*/ 789555 w 4598993"/>
                <a:gd name="connsiteY49" fmla="*/ 1369913 h 2024501"/>
                <a:gd name="connsiteX50" fmla="*/ 718698 w 4598993"/>
                <a:gd name="connsiteY50" fmla="*/ 1356416 h 2024501"/>
                <a:gd name="connsiteX51" fmla="*/ 711949 w 4598993"/>
                <a:gd name="connsiteY51" fmla="*/ 1302429 h 2024501"/>
                <a:gd name="connsiteX52" fmla="*/ 708575 w 4598993"/>
                <a:gd name="connsiteY52" fmla="*/ 1268687 h 2024501"/>
                <a:gd name="connsiteX53" fmla="*/ 701827 w 4598993"/>
                <a:gd name="connsiteY53" fmla="*/ 1231572 h 2024501"/>
                <a:gd name="connsiteX54" fmla="*/ 701827 w 4598993"/>
                <a:gd name="connsiteY54" fmla="*/ 1231572 h 2024501"/>
                <a:gd name="connsiteX55" fmla="*/ 681582 w 4598993"/>
                <a:gd name="connsiteY55" fmla="*/ 1204578 h 2024501"/>
                <a:gd name="connsiteX56" fmla="*/ 668085 w 4598993"/>
                <a:gd name="connsiteY56" fmla="*/ 1201204 h 2024501"/>
                <a:gd name="connsiteX57" fmla="*/ 668085 w 4598993"/>
                <a:gd name="connsiteY57" fmla="*/ 1201204 h 2024501"/>
                <a:gd name="connsiteX58" fmla="*/ 637718 w 4598993"/>
                <a:gd name="connsiteY58" fmla="*/ 1187707 h 2024501"/>
                <a:gd name="connsiteX59" fmla="*/ 634344 w 4598993"/>
                <a:gd name="connsiteY59" fmla="*/ 1174211 h 2024501"/>
                <a:gd name="connsiteX60" fmla="*/ 597228 w 4598993"/>
                <a:gd name="connsiteY60" fmla="*/ 1174211 h 2024501"/>
                <a:gd name="connsiteX61" fmla="*/ 597228 w 4598993"/>
                <a:gd name="connsiteY61" fmla="*/ 1174211 h 2024501"/>
                <a:gd name="connsiteX62" fmla="*/ 442016 w 4598993"/>
                <a:gd name="connsiteY62" fmla="*/ 1153966 h 2024501"/>
                <a:gd name="connsiteX63" fmla="*/ 442016 w 4598993"/>
                <a:gd name="connsiteY63" fmla="*/ 1123598 h 2024501"/>
                <a:gd name="connsiteX64" fmla="*/ 442016 w 4598993"/>
                <a:gd name="connsiteY64" fmla="*/ 1123598 h 2024501"/>
                <a:gd name="connsiteX65" fmla="*/ 391403 w 4598993"/>
                <a:gd name="connsiteY65" fmla="*/ 1069611 h 2024501"/>
                <a:gd name="connsiteX66" fmla="*/ 364410 w 4598993"/>
                <a:gd name="connsiteY66" fmla="*/ 1029121 h 2024501"/>
                <a:gd name="connsiteX67" fmla="*/ 361036 w 4598993"/>
                <a:gd name="connsiteY67" fmla="*/ 971761 h 2024501"/>
                <a:gd name="connsiteX68" fmla="*/ 361036 w 4598993"/>
                <a:gd name="connsiteY68" fmla="*/ 971761 h 2024501"/>
                <a:gd name="connsiteX69" fmla="*/ 361036 w 4598993"/>
                <a:gd name="connsiteY69" fmla="*/ 846916 h 2024501"/>
                <a:gd name="connsiteX70" fmla="*/ 354287 w 4598993"/>
                <a:gd name="connsiteY70" fmla="*/ 549989 h 2024501"/>
                <a:gd name="connsiteX71" fmla="*/ 350913 w 4598993"/>
                <a:gd name="connsiteY71" fmla="*/ 404900 h 2024501"/>
                <a:gd name="connsiteX72" fmla="*/ 350913 w 4598993"/>
                <a:gd name="connsiteY72" fmla="*/ 367784 h 2024501"/>
                <a:gd name="connsiteX73" fmla="*/ 317172 w 4598993"/>
                <a:gd name="connsiteY73" fmla="*/ 364410 h 2024501"/>
                <a:gd name="connsiteX74" fmla="*/ 313797 w 4598993"/>
                <a:gd name="connsiteY74" fmla="*/ 280056 h 2024501"/>
                <a:gd name="connsiteX75" fmla="*/ 317172 w 4598993"/>
                <a:gd name="connsiteY75" fmla="*/ 161960 h 2024501"/>
                <a:gd name="connsiteX76" fmla="*/ 310423 w 4598993"/>
                <a:gd name="connsiteY76" fmla="*/ 107973 h 2024501"/>
                <a:gd name="connsiteX77" fmla="*/ 296927 w 4598993"/>
                <a:gd name="connsiteY77" fmla="*/ 97851 h 2024501"/>
                <a:gd name="connsiteX78" fmla="*/ 307049 w 4598993"/>
                <a:gd name="connsiteY78" fmla="*/ 67483 h 2024501"/>
                <a:gd name="connsiteX79" fmla="*/ 296927 w 4598993"/>
                <a:gd name="connsiteY79" fmla="*/ 70857 h 2024501"/>
                <a:gd name="connsiteX80" fmla="*/ 263185 w 4598993"/>
                <a:gd name="connsiteY80" fmla="*/ 37115 h 2024501"/>
                <a:gd name="connsiteX81" fmla="*/ 205824 w 4598993"/>
                <a:gd name="connsiteY81" fmla="*/ 33741 h 2024501"/>
                <a:gd name="connsiteX82" fmla="*/ 165334 w 4598993"/>
                <a:gd name="connsiteY82" fmla="*/ 0 h 2024501"/>
                <a:gd name="connsiteX83" fmla="*/ 0 w 4598993"/>
                <a:gd name="connsiteY83" fmla="*/ 0 h 2024501"/>
                <a:gd name="connsiteX0" fmla="*/ 4598993 w 4598993"/>
                <a:gd name="connsiteY0" fmla="*/ 2024501 h 2024501"/>
                <a:gd name="connsiteX1" fmla="*/ 3536130 w 4598993"/>
                <a:gd name="connsiteY1" fmla="*/ 2024501 h 2024501"/>
                <a:gd name="connsiteX2" fmla="*/ 3536130 w 4598993"/>
                <a:gd name="connsiteY2" fmla="*/ 1923276 h 2024501"/>
                <a:gd name="connsiteX3" fmla="*/ 2928779 w 4598993"/>
                <a:gd name="connsiteY3" fmla="*/ 1923276 h 2024501"/>
                <a:gd name="connsiteX4" fmla="*/ 2928779 w 4598993"/>
                <a:gd name="connsiteY4" fmla="*/ 1865915 h 2024501"/>
                <a:gd name="connsiteX5" fmla="*/ 2820806 w 4598993"/>
                <a:gd name="connsiteY5" fmla="*/ 1865915 h 2024501"/>
                <a:gd name="connsiteX6" fmla="*/ 2820806 w 4598993"/>
                <a:gd name="connsiteY6" fmla="*/ 1828800 h 2024501"/>
                <a:gd name="connsiteX7" fmla="*/ 2426028 w 4598993"/>
                <a:gd name="connsiteY7" fmla="*/ 1828800 h 2024501"/>
                <a:gd name="connsiteX8" fmla="*/ 2426028 w 4598993"/>
                <a:gd name="connsiteY8" fmla="*/ 1791684 h 2024501"/>
                <a:gd name="connsiteX9" fmla="*/ 2135849 w 4598993"/>
                <a:gd name="connsiteY9" fmla="*/ 1808555 h 2024501"/>
                <a:gd name="connsiteX10" fmla="*/ 2108856 w 4598993"/>
                <a:gd name="connsiteY10" fmla="*/ 1774813 h 2024501"/>
                <a:gd name="connsiteX11" fmla="*/ 2088611 w 4598993"/>
                <a:gd name="connsiteY11" fmla="*/ 1751194 h 2024501"/>
                <a:gd name="connsiteX12" fmla="*/ 2088611 w 4598993"/>
                <a:gd name="connsiteY12" fmla="*/ 1751194 h 2024501"/>
                <a:gd name="connsiteX13" fmla="*/ 2088611 w 4598993"/>
                <a:gd name="connsiteY13" fmla="*/ 1751194 h 2024501"/>
                <a:gd name="connsiteX14" fmla="*/ 2064992 w 4598993"/>
                <a:gd name="connsiteY14" fmla="*/ 1727575 h 2024501"/>
                <a:gd name="connsiteX15" fmla="*/ 1940147 w 4598993"/>
                <a:gd name="connsiteY15" fmla="*/ 1727575 h 2024501"/>
                <a:gd name="connsiteX16" fmla="*/ 1940147 w 4598993"/>
                <a:gd name="connsiteY16" fmla="*/ 1727575 h 2024501"/>
                <a:gd name="connsiteX17" fmla="*/ 1940147 w 4598993"/>
                <a:gd name="connsiteY17" fmla="*/ 1687084 h 2024501"/>
                <a:gd name="connsiteX18" fmla="*/ 1808555 w 4598993"/>
                <a:gd name="connsiteY18" fmla="*/ 1720826 h 2024501"/>
                <a:gd name="connsiteX19" fmla="*/ 1805180 w 4598993"/>
                <a:gd name="connsiteY19" fmla="*/ 1673588 h 2024501"/>
                <a:gd name="connsiteX20" fmla="*/ 1734323 w 4598993"/>
                <a:gd name="connsiteY20" fmla="*/ 1673588 h 2024501"/>
                <a:gd name="connsiteX21" fmla="*/ 1730949 w 4598993"/>
                <a:gd name="connsiteY21" fmla="*/ 1636472 h 2024501"/>
                <a:gd name="connsiteX22" fmla="*/ 1639846 w 4598993"/>
                <a:gd name="connsiteY22" fmla="*/ 1636472 h 2024501"/>
                <a:gd name="connsiteX23" fmla="*/ 1639846 w 4598993"/>
                <a:gd name="connsiteY23" fmla="*/ 1636472 h 2024501"/>
                <a:gd name="connsiteX24" fmla="*/ 1639846 w 4598993"/>
                <a:gd name="connsiteY24" fmla="*/ 1592608 h 2024501"/>
                <a:gd name="connsiteX25" fmla="*/ 1481260 w 4598993"/>
                <a:gd name="connsiteY25" fmla="*/ 1633098 h 2024501"/>
                <a:gd name="connsiteX26" fmla="*/ 1477886 w 4598993"/>
                <a:gd name="connsiteY26" fmla="*/ 1592608 h 2024501"/>
                <a:gd name="connsiteX27" fmla="*/ 1407028 w 4598993"/>
                <a:gd name="connsiteY27" fmla="*/ 1592608 h 2024501"/>
                <a:gd name="connsiteX28" fmla="*/ 1386783 w 4598993"/>
                <a:gd name="connsiteY28" fmla="*/ 1562240 h 2024501"/>
                <a:gd name="connsiteX29" fmla="*/ 1366538 w 4598993"/>
                <a:gd name="connsiteY29" fmla="*/ 1535247 h 2024501"/>
                <a:gd name="connsiteX30" fmla="*/ 1234946 w 4598993"/>
                <a:gd name="connsiteY30" fmla="*/ 1535247 h 2024501"/>
                <a:gd name="connsiteX31" fmla="*/ 1234946 w 4598993"/>
                <a:gd name="connsiteY31" fmla="*/ 1535247 h 2024501"/>
                <a:gd name="connsiteX32" fmla="*/ 1234946 w 4598993"/>
                <a:gd name="connsiteY32" fmla="*/ 1491383 h 2024501"/>
                <a:gd name="connsiteX33" fmla="*/ 1120224 w 4598993"/>
                <a:gd name="connsiteY33" fmla="*/ 1521750 h 2024501"/>
                <a:gd name="connsiteX34" fmla="*/ 1096605 w 4598993"/>
                <a:gd name="connsiteY34" fmla="*/ 1501505 h 2024501"/>
                <a:gd name="connsiteX35" fmla="*/ 1096605 w 4598993"/>
                <a:gd name="connsiteY35" fmla="*/ 1501505 h 2024501"/>
                <a:gd name="connsiteX36" fmla="*/ 1059489 w 4598993"/>
                <a:gd name="connsiteY36" fmla="*/ 1484634 h 2024501"/>
                <a:gd name="connsiteX37" fmla="*/ 1059489 w 4598993"/>
                <a:gd name="connsiteY37" fmla="*/ 1484634 h 2024501"/>
                <a:gd name="connsiteX38" fmla="*/ 1045992 w 4598993"/>
                <a:gd name="connsiteY38" fmla="*/ 1454267 h 2024501"/>
                <a:gd name="connsiteX39" fmla="*/ 1045992 w 4598993"/>
                <a:gd name="connsiteY39" fmla="*/ 1454267 h 2024501"/>
                <a:gd name="connsiteX40" fmla="*/ 1032496 w 4598993"/>
                <a:gd name="connsiteY40" fmla="*/ 1427273 h 2024501"/>
                <a:gd name="connsiteX41" fmla="*/ 1039244 w 4598993"/>
                <a:gd name="connsiteY41" fmla="*/ 1413777 h 2024501"/>
                <a:gd name="connsiteX42" fmla="*/ 1039244 w 4598993"/>
                <a:gd name="connsiteY42" fmla="*/ 1413777 h 2024501"/>
                <a:gd name="connsiteX43" fmla="*/ 1039244 w 4598993"/>
                <a:gd name="connsiteY43" fmla="*/ 1413777 h 2024501"/>
                <a:gd name="connsiteX44" fmla="*/ 1002128 w 4598993"/>
                <a:gd name="connsiteY44" fmla="*/ 1380035 h 2024501"/>
                <a:gd name="connsiteX45" fmla="*/ 951516 w 4598993"/>
                <a:gd name="connsiteY45" fmla="*/ 1380035 h 2024501"/>
                <a:gd name="connsiteX46" fmla="*/ 951516 w 4598993"/>
                <a:gd name="connsiteY46" fmla="*/ 1380035 h 2024501"/>
                <a:gd name="connsiteX47" fmla="*/ 944767 w 4598993"/>
                <a:gd name="connsiteY47" fmla="*/ 1369913 h 2024501"/>
                <a:gd name="connsiteX48" fmla="*/ 789555 w 4598993"/>
                <a:gd name="connsiteY48" fmla="*/ 1369913 h 2024501"/>
                <a:gd name="connsiteX49" fmla="*/ 789555 w 4598993"/>
                <a:gd name="connsiteY49" fmla="*/ 1369913 h 2024501"/>
                <a:gd name="connsiteX50" fmla="*/ 718698 w 4598993"/>
                <a:gd name="connsiteY50" fmla="*/ 1356416 h 2024501"/>
                <a:gd name="connsiteX51" fmla="*/ 711949 w 4598993"/>
                <a:gd name="connsiteY51" fmla="*/ 1302429 h 2024501"/>
                <a:gd name="connsiteX52" fmla="*/ 708575 w 4598993"/>
                <a:gd name="connsiteY52" fmla="*/ 1268687 h 2024501"/>
                <a:gd name="connsiteX53" fmla="*/ 701827 w 4598993"/>
                <a:gd name="connsiteY53" fmla="*/ 1231572 h 2024501"/>
                <a:gd name="connsiteX54" fmla="*/ 701827 w 4598993"/>
                <a:gd name="connsiteY54" fmla="*/ 1231572 h 2024501"/>
                <a:gd name="connsiteX55" fmla="*/ 681582 w 4598993"/>
                <a:gd name="connsiteY55" fmla="*/ 1204578 h 2024501"/>
                <a:gd name="connsiteX56" fmla="*/ 668085 w 4598993"/>
                <a:gd name="connsiteY56" fmla="*/ 1201204 h 2024501"/>
                <a:gd name="connsiteX57" fmla="*/ 668085 w 4598993"/>
                <a:gd name="connsiteY57" fmla="*/ 1201204 h 2024501"/>
                <a:gd name="connsiteX58" fmla="*/ 637718 w 4598993"/>
                <a:gd name="connsiteY58" fmla="*/ 1187707 h 2024501"/>
                <a:gd name="connsiteX59" fmla="*/ 634344 w 4598993"/>
                <a:gd name="connsiteY59" fmla="*/ 1174211 h 2024501"/>
                <a:gd name="connsiteX60" fmla="*/ 597228 w 4598993"/>
                <a:gd name="connsiteY60" fmla="*/ 1174211 h 2024501"/>
                <a:gd name="connsiteX61" fmla="*/ 597228 w 4598993"/>
                <a:gd name="connsiteY61" fmla="*/ 1174211 h 2024501"/>
                <a:gd name="connsiteX62" fmla="*/ 442016 w 4598993"/>
                <a:gd name="connsiteY62" fmla="*/ 1153966 h 2024501"/>
                <a:gd name="connsiteX63" fmla="*/ 442016 w 4598993"/>
                <a:gd name="connsiteY63" fmla="*/ 1123598 h 2024501"/>
                <a:gd name="connsiteX64" fmla="*/ 442016 w 4598993"/>
                <a:gd name="connsiteY64" fmla="*/ 1123598 h 2024501"/>
                <a:gd name="connsiteX65" fmla="*/ 391403 w 4598993"/>
                <a:gd name="connsiteY65" fmla="*/ 1069611 h 2024501"/>
                <a:gd name="connsiteX66" fmla="*/ 364410 w 4598993"/>
                <a:gd name="connsiteY66" fmla="*/ 1029121 h 2024501"/>
                <a:gd name="connsiteX67" fmla="*/ 361036 w 4598993"/>
                <a:gd name="connsiteY67" fmla="*/ 971761 h 2024501"/>
                <a:gd name="connsiteX68" fmla="*/ 361036 w 4598993"/>
                <a:gd name="connsiteY68" fmla="*/ 971761 h 2024501"/>
                <a:gd name="connsiteX69" fmla="*/ 361036 w 4598993"/>
                <a:gd name="connsiteY69" fmla="*/ 846916 h 2024501"/>
                <a:gd name="connsiteX70" fmla="*/ 354287 w 4598993"/>
                <a:gd name="connsiteY70" fmla="*/ 549989 h 2024501"/>
                <a:gd name="connsiteX71" fmla="*/ 350913 w 4598993"/>
                <a:gd name="connsiteY71" fmla="*/ 404900 h 2024501"/>
                <a:gd name="connsiteX72" fmla="*/ 350913 w 4598993"/>
                <a:gd name="connsiteY72" fmla="*/ 367784 h 2024501"/>
                <a:gd name="connsiteX73" fmla="*/ 317172 w 4598993"/>
                <a:gd name="connsiteY73" fmla="*/ 364410 h 2024501"/>
                <a:gd name="connsiteX74" fmla="*/ 313797 w 4598993"/>
                <a:gd name="connsiteY74" fmla="*/ 280056 h 2024501"/>
                <a:gd name="connsiteX75" fmla="*/ 317172 w 4598993"/>
                <a:gd name="connsiteY75" fmla="*/ 161960 h 2024501"/>
                <a:gd name="connsiteX76" fmla="*/ 310423 w 4598993"/>
                <a:gd name="connsiteY76" fmla="*/ 107973 h 2024501"/>
                <a:gd name="connsiteX77" fmla="*/ 296927 w 4598993"/>
                <a:gd name="connsiteY77" fmla="*/ 97851 h 2024501"/>
                <a:gd name="connsiteX78" fmla="*/ 307049 w 4598993"/>
                <a:gd name="connsiteY78" fmla="*/ 67483 h 2024501"/>
                <a:gd name="connsiteX79" fmla="*/ 296927 w 4598993"/>
                <a:gd name="connsiteY79" fmla="*/ 70857 h 2024501"/>
                <a:gd name="connsiteX80" fmla="*/ 263185 w 4598993"/>
                <a:gd name="connsiteY80" fmla="*/ 37115 h 2024501"/>
                <a:gd name="connsiteX81" fmla="*/ 205824 w 4598993"/>
                <a:gd name="connsiteY81" fmla="*/ 33741 h 2024501"/>
                <a:gd name="connsiteX82" fmla="*/ 165334 w 4598993"/>
                <a:gd name="connsiteY82" fmla="*/ 0 h 2024501"/>
                <a:gd name="connsiteX83" fmla="*/ 0 w 4598993"/>
                <a:gd name="connsiteY83" fmla="*/ 0 h 2024501"/>
                <a:gd name="connsiteX0" fmla="*/ 4598993 w 4598993"/>
                <a:gd name="connsiteY0" fmla="*/ 2024501 h 2024501"/>
                <a:gd name="connsiteX1" fmla="*/ 3536130 w 4598993"/>
                <a:gd name="connsiteY1" fmla="*/ 2024501 h 2024501"/>
                <a:gd name="connsiteX2" fmla="*/ 3536130 w 4598993"/>
                <a:gd name="connsiteY2" fmla="*/ 1923276 h 2024501"/>
                <a:gd name="connsiteX3" fmla="*/ 2928779 w 4598993"/>
                <a:gd name="connsiteY3" fmla="*/ 1923276 h 2024501"/>
                <a:gd name="connsiteX4" fmla="*/ 2928779 w 4598993"/>
                <a:gd name="connsiteY4" fmla="*/ 1865915 h 2024501"/>
                <a:gd name="connsiteX5" fmla="*/ 2820806 w 4598993"/>
                <a:gd name="connsiteY5" fmla="*/ 1865915 h 2024501"/>
                <a:gd name="connsiteX6" fmla="*/ 2820806 w 4598993"/>
                <a:gd name="connsiteY6" fmla="*/ 1828800 h 2024501"/>
                <a:gd name="connsiteX7" fmla="*/ 2426028 w 4598993"/>
                <a:gd name="connsiteY7" fmla="*/ 1828800 h 2024501"/>
                <a:gd name="connsiteX8" fmla="*/ 2426028 w 4598993"/>
                <a:gd name="connsiteY8" fmla="*/ 1791684 h 2024501"/>
                <a:gd name="connsiteX9" fmla="*/ 2135849 w 4598993"/>
                <a:gd name="connsiteY9" fmla="*/ 1808555 h 2024501"/>
                <a:gd name="connsiteX10" fmla="*/ 2108856 w 4598993"/>
                <a:gd name="connsiteY10" fmla="*/ 1774813 h 2024501"/>
                <a:gd name="connsiteX11" fmla="*/ 2088611 w 4598993"/>
                <a:gd name="connsiteY11" fmla="*/ 1751194 h 2024501"/>
                <a:gd name="connsiteX12" fmla="*/ 2088611 w 4598993"/>
                <a:gd name="connsiteY12" fmla="*/ 1751194 h 2024501"/>
                <a:gd name="connsiteX13" fmla="*/ 2088611 w 4598993"/>
                <a:gd name="connsiteY13" fmla="*/ 1751194 h 2024501"/>
                <a:gd name="connsiteX14" fmla="*/ 2064992 w 4598993"/>
                <a:gd name="connsiteY14" fmla="*/ 1727575 h 2024501"/>
                <a:gd name="connsiteX15" fmla="*/ 1940147 w 4598993"/>
                <a:gd name="connsiteY15" fmla="*/ 1727575 h 2024501"/>
                <a:gd name="connsiteX16" fmla="*/ 1940147 w 4598993"/>
                <a:gd name="connsiteY16" fmla="*/ 1727575 h 2024501"/>
                <a:gd name="connsiteX17" fmla="*/ 1940147 w 4598993"/>
                <a:gd name="connsiteY17" fmla="*/ 1687084 h 2024501"/>
                <a:gd name="connsiteX18" fmla="*/ 1808555 w 4598993"/>
                <a:gd name="connsiteY18" fmla="*/ 1720826 h 2024501"/>
                <a:gd name="connsiteX19" fmla="*/ 1805180 w 4598993"/>
                <a:gd name="connsiteY19" fmla="*/ 1673588 h 2024501"/>
                <a:gd name="connsiteX20" fmla="*/ 1734323 w 4598993"/>
                <a:gd name="connsiteY20" fmla="*/ 1673588 h 2024501"/>
                <a:gd name="connsiteX21" fmla="*/ 1730949 w 4598993"/>
                <a:gd name="connsiteY21" fmla="*/ 1636472 h 2024501"/>
                <a:gd name="connsiteX22" fmla="*/ 1639846 w 4598993"/>
                <a:gd name="connsiteY22" fmla="*/ 1636472 h 2024501"/>
                <a:gd name="connsiteX23" fmla="*/ 1639846 w 4598993"/>
                <a:gd name="connsiteY23" fmla="*/ 1636472 h 2024501"/>
                <a:gd name="connsiteX24" fmla="*/ 1639846 w 4598993"/>
                <a:gd name="connsiteY24" fmla="*/ 1592608 h 2024501"/>
                <a:gd name="connsiteX25" fmla="*/ 1481260 w 4598993"/>
                <a:gd name="connsiteY25" fmla="*/ 1633098 h 2024501"/>
                <a:gd name="connsiteX26" fmla="*/ 1477886 w 4598993"/>
                <a:gd name="connsiteY26" fmla="*/ 1592608 h 2024501"/>
                <a:gd name="connsiteX27" fmla="*/ 1407028 w 4598993"/>
                <a:gd name="connsiteY27" fmla="*/ 1592608 h 2024501"/>
                <a:gd name="connsiteX28" fmla="*/ 1386783 w 4598993"/>
                <a:gd name="connsiteY28" fmla="*/ 1562240 h 2024501"/>
                <a:gd name="connsiteX29" fmla="*/ 1366538 w 4598993"/>
                <a:gd name="connsiteY29" fmla="*/ 1535247 h 2024501"/>
                <a:gd name="connsiteX30" fmla="*/ 1234946 w 4598993"/>
                <a:gd name="connsiteY30" fmla="*/ 1535247 h 2024501"/>
                <a:gd name="connsiteX31" fmla="*/ 1234946 w 4598993"/>
                <a:gd name="connsiteY31" fmla="*/ 1535247 h 2024501"/>
                <a:gd name="connsiteX32" fmla="*/ 1234946 w 4598993"/>
                <a:gd name="connsiteY32" fmla="*/ 1518377 h 2024501"/>
                <a:gd name="connsiteX33" fmla="*/ 1120224 w 4598993"/>
                <a:gd name="connsiteY33" fmla="*/ 1521750 h 2024501"/>
                <a:gd name="connsiteX34" fmla="*/ 1096605 w 4598993"/>
                <a:gd name="connsiteY34" fmla="*/ 1501505 h 2024501"/>
                <a:gd name="connsiteX35" fmla="*/ 1096605 w 4598993"/>
                <a:gd name="connsiteY35" fmla="*/ 1501505 h 2024501"/>
                <a:gd name="connsiteX36" fmla="*/ 1059489 w 4598993"/>
                <a:gd name="connsiteY36" fmla="*/ 1484634 h 2024501"/>
                <a:gd name="connsiteX37" fmla="*/ 1059489 w 4598993"/>
                <a:gd name="connsiteY37" fmla="*/ 1484634 h 2024501"/>
                <a:gd name="connsiteX38" fmla="*/ 1045992 w 4598993"/>
                <a:gd name="connsiteY38" fmla="*/ 1454267 h 2024501"/>
                <a:gd name="connsiteX39" fmla="*/ 1045992 w 4598993"/>
                <a:gd name="connsiteY39" fmla="*/ 1454267 h 2024501"/>
                <a:gd name="connsiteX40" fmla="*/ 1032496 w 4598993"/>
                <a:gd name="connsiteY40" fmla="*/ 1427273 h 2024501"/>
                <a:gd name="connsiteX41" fmla="*/ 1039244 w 4598993"/>
                <a:gd name="connsiteY41" fmla="*/ 1413777 h 2024501"/>
                <a:gd name="connsiteX42" fmla="*/ 1039244 w 4598993"/>
                <a:gd name="connsiteY42" fmla="*/ 1413777 h 2024501"/>
                <a:gd name="connsiteX43" fmla="*/ 1039244 w 4598993"/>
                <a:gd name="connsiteY43" fmla="*/ 1413777 h 2024501"/>
                <a:gd name="connsiteX44" fmla="*/ 1002128 w 4598993"/>
                <a:gd name="connsiteY44" fmla="*/ 1380035 h 2024501"/>
                <a:gd name="connsiteX45" fmla="*/ 951516 w 4598993"/>
                <a:gd name="connsiteY45" fmla="*/ 1380035 h 2024501"/>
                <a:gd name="connsiteX46" fmla="*/ 951516 w 4598993"/>
                <a:gd name="connsiteY46" fmla="*/ 1380035 h 2024501"/>
                <a:gd name="connsiteX47" fmla="*/ 944767 w 4598993"/>
                <a:gd name="connsiteY47" fmla="*/ 1369913 h 2024501"/>
                <a:gd name="connsiteX48" fmla="*/ 789555 w 4598993"/>
                <a:gd name="connsiteY48" fmla="*/ 1369913 h 2024501"/>
                <a:gd name="connsiteX49" fmla="*/ 789555 w 4598993"/>
                <a:gd name="connsiteY49" fmla="*/ 1369913 h 2024501"/>
                <a:gd name="connsiteX50" fmla="*/ 718698 w 4598993"/>
                <a:gd name="connsiteY50" fmla="*/ 1356416 h 2024501"/>
                <a:gd name="connsiteX51" fmla="*/ 711949 w 4598993"/>
                <a:gd name="connsiteY51" fmla="*/ 1302429 h 2024501"/>
                <a:gd name="connsiteX52" fmla="*/ 708575 w 4598993"/>
                <a:gd name="connsiteY52" fmla="*/ 1268687 h 2024501"/>
                <a:gd name="connsiteX53" fmla="*/ 701827 w 4598993"/>
                <a:gd name="connsiteY53" fmla="*/ 1231572 h 2024501"/>
                <a:gd name="connsiteX54" fmla="*/ 701827 w 4598993"/>
                <a:gd name="connsiteY54" fmla="*/ 1231572 h 2024501"/>
                <a:gd name="connsiteX55" fmla="*/ 681582 w 4598993"/>
                <a:gd name="connsiteY55" fmla="*/ 1204578 h 2024501"/>
                <a:gd name="connsiteX56" fmla="*/ 668085 w 4598993"/>
                <a:gd name="connsiteY56" fmla="*/ 1201204 h 2024501"/>
                <a:gd name="connsiteX57" fmla="*/ 668085 w 4598993"/>
                <a:gd name="connsiteY57" fmla="*/ 1201204 h 2024501"/>
                <a:gd name="connsiteX58" fmla="*/ 637718 w 4598993"/>
                <a:gd name="connsiteY58" fmla="*/ 1187707 h 2024501"/>
                <a:gd name="connsiteX59" fmla="*/ 634344 w 4598993"/>
                <a:gd name="connsiteY59" fmla="*/ 1174211 h 2024501"/>
                <a:gd name="connsiteX60" fmla="*/ 597228 w 4598993"/>
                <a:gd name="connsiteY60" fmla="*/ 1174211 h 2024501"/>
                <a:gd name="connsiteX61" fmla="*/ 597228 w 4598993"/>
                <a:gd name="connsiteY61" fmla="*/ 1174211 h 2024501"/>
                <a:gd name="connsiteX62" fmla="*/ 442016 w 4598993"/>
                <a:gd name="connsiteY62" fmla="*/ 1153966 h 2024501"/>
                <a:gd name="connsiteX63" fmla="*/ 442016 w 4598993"/>
                <a:gd name="connsiteY63" fmla="*/ 1123598 h 2024501"/>
                <a:gd name="connsiteX64" fmla="*/ 442016 w 4598993"/>
                <a:gd name="connsiteY64" fmla="*/ 1123598 h 2024501"/>
                <a:gd name="connsiteX65" fmla="*/ 391403 w 4598993"/>
                <a:gd name="connsiteY65" fmla="*/ 1069611 h 2024501"/>
                <a:gd name="connsiteX66" fmla="*/ 364410 w 4598993"/>
                <a:gd name="connsiteY66" fmla="*/ 1029121 h 2024501"/>
                <a:gd name="connsiteX67" fmla="*/ 361036 w 4598993"/>
                <a:gd name="connsiteY67" fmla="*/ 971761 h 2024501"/>
                <a:gd name="connsiteX68" fmla="*/ 361036 w 4598993"/>
                <a:gd name="connsiteY68" fmla="*/ 971761 h 2024501"/>
                <a:gd name="connsiteX69" fmla="*/ 361036 w 4598993"/>
                <a:gd name="connsiteY69" fmla="*/ 846916 h 2024501"/>
                <a:gd name="connsiteX70" fmla="*/ 354287 w 4598993"/>
                <a:gd name="connsiteY70" fmla="*/ 549989 h 2024501"/>
                <a:gd name="connsiteX71" fmla="*/ 350913 w 4598993"/>
                <a:gd name="connsiteY71" fmla="*/ 404900 h 2024501"/>
                <a:gd name="connsiteX72" fmla="*/ 350913 w 4598993"/>
                <a:gd name="connsiteY72" fmla="*/ 367784 h 2024501"/>
                <a:gd name="connsiteX73" fmla="*/ 317172 w 4598993"/>
                <a:gd name="connsiteY73" fmla="*/ 364410 h 2024501"/>
                <a:gd name="connsiteX74" fmla="*/ 313797 w 4598993"/>
                <a:gd name="connsiteY74" fmla="*/ 280056 h 2024501"/>
                <a:gd name="connsiteX75" fmla="*/ 317172 w 4598993"/>
                <a:gd name="connsiteY75" fmla="*/ 161960 h 2024501"/>
                <a:gd name="connsiteX76" fmla="*/ 310423 w 4598993"/>
                <a:gd name="connsiteY76" fmla="*/ 107973 h 2024501"/>
                <a:gd name="connsiteX77" fmla="*/ 296927 w 4598993"/>
                <a:gd name="connsiteY77" fmla="*/ 97851 h 2024501"/>
                <a:gd name="connsiteX78" fmla="*/ 307049 w 4598993"/>
                <a:gd name="connsiteY78" fmla="*/ 67483 h 2024501"/>
                <a:gd name="connsiteX79" fmla="*/ 296927 w 4598993"/>
                <a:gd name="connsiteY79" fmla="*/ 70857 h 2024501"/>
                <a:gd name="connsiteX80" fmla="*/ 263185 w 4598993"/>
                <a:gd name="connsiteY80" fmla="*/ 37115 h 2024501"/>
                <a:gd name="connsiteX81" fmla="*/ 205824 w 4598993"/>
                <a:gd name="connsiteY81" fmla="*/ 33741 h 2024501"/>
                <a:gd name="connsiteX82" fmla="*/ 165334 w 4598993"/>
                <a:gd name="connsiteY82" fmla="*/ 0 h 2024501"/>
                <a:gd name="connsiteX83" fmla="*/ 0 w 4598993"/>
                <a:gd name="connsiteY83" fmla="*/ 0 h 2024501"/>
                <a:gd name="connsiteX0" fmla="*/ 4598993 w 4598993"/>
                <a:gd name="connsiteY0" fmla="*/ 2024501 h 2024501"/>
                <a:gd name="connsiteX1" fmla="*/ 3536130 w 4598993"/>
                <a:gd name="connsiteY1" fmla="*/ 2024501 h 2024501"/>
                <a:gd name="connsiteX2" fmla="*/ 3536130 w 4598993"/>
                <a:gd name="connsiteY2" fmla="*/ 1923276 h 2024501"/>
                <a:gd name="connsiteX3" fmla="*/ 2928779 w 4598993"/>
                <a:gd name="connsiteY3" fmla="*/ 1923276 h 2024501"/>
                <a:gd name="connsiteX4" fmla="*/ 2928779 w 4598993"/>
                <a:gd name="connsiteY4" fmla="*/ 1865915 h 2024501"/>
                <a:gd name="connsiteX5" fmla="*/ 2820806 w 4598993"/>
                <a:gd name="connsiteY5" fmla="*/ 1865915 h 2024501"/>
                <a:gd name="connsiteX6" fmla="*/ 2820806 w 4598993"/>
                <a:gd name="connsiteY6" fmla="*/ 1828800 h 2024501"/>
                <a:gd name="connsiteX7" fmla="*/ 2426028 w 4598993"/>
                <a:gd name="connsiteY7" fmla="*/ 1828800 h 2024501"/>
                <a:gd name="connsiteX8" fmla="*/ 2426028 w 4598993"/>
                <a:gd name="connsiteY8" fmla="*/ 1791684 h 2024501"/>
                <a:gd name="connsiteX9" fmla="*/ 2135849 w 4598993"/>
                <a:gd name="connsiteY9" fmla="*/ 1808555 h 2024501"/>
                <a:gd name="connsiteX10" fmla="*/ 2108856 w 4598993"/>
                <a:gd name="connsiteY10" fmla="*/ 1774813 h 2024501"/>
                <a:gd name="connsiteX11" fmla="*/ 2088611 w 4598993"/>
                <a:gd name="connsiteY11" fmla="*/ 1751194 h 2024501"/>
                <a:gd name="connsiteX12" fmla="*/ 2088611 w 4598993"/>
                <a:gd name="connsiteY12" fmla="*/ 1751194 h 2024501"/>
                <a:gd name="connsiteX13" fmla="*/ 2088611 w 4598993"/>
                <a:gd name="connsiteY13" fmla="*/ 1751194 h 2024501"/>
                <a:gd name="connsiteX14" fmla="*/ 2064992 w 4598993"/>
                <a:gd name="connsiteY14" fmla="*/ 1727575 h 2024501"/>
                <a:gd name="connsiteX15" fmla="*/ 1940147 w 4598993"/>
                <a:gd name="connsiteY15" fmla="*/ 1727575 h 2024501"/>
                <a:gd name="connsiteX16" fmla="*/ 1940147 w 4598993"/>
                <a:gd name="connsiteY16" fmla="*/ 1727575 h 2024501"/>
                <a:gd name="connsiteX17" fmla="*/ 1940147 w 4598993"/>
                <a:gd name="connsiteY17" fmla="*/ 1687084 h 2024501"/>
                <a:gd name="connsiteX18" fmla="*/ 1808555 w 4598993"/>
                <a:gd name="connsiteY18" fmla="*/ 1720826 h 2024501"/>
                <a:gd name="connsiteX19" fmla="*/ 1805180 w 4598993"/>
                <a:gd name="connsiteY19" fmla="*/ 1673588 h 2024501"/>
                <a:gd name="connsiteX20" fmla="*/ 1734323 w 4598993"/>
                <a:gd name="connsiteY20" fmla="*/ 1673588 h 2024501"/>
                <a:gd name="connsiteX21" fmla="*/ 1730949 w 4598993"/>
                <a:gd name="connsiteY21" fmla="*/ 1636472 h 2024501"/>
                <a:gd name="connsiteX22" fmla="*/ 1639846 w 4598993"/>
                <a:gd name="connsiteY22" fmla="*/ 1636472 h 2024501"/>
                <a:gd name="connsiteX23" fmla="*/ 1639846 w 4598993"/>
                <a:gd name="connsiteY23" fmla="*/ 1636472 h 2024501"/>
                <a:gd name="connsiteX24" fmla="*/ 1639846 w 4598993"/>
                <a:gd name="connsiteY24" fmla="*/ 1619601 h 2024501"/>
                <a:gd name="connsiteX25" fmla="*/ 1481260 w 4598993"/>
                <a:gd name="connsiteY25" fmla="*/ 1633098 h 2024501"/>
                <a:gd name="connsiteX26" fmla="*/ 1477886 w 4598993"/>
                <a:gd name="connsiteY26" fmla="*/ 1592608 h 2024501"/>
                <a:gd name="connsiteX27" fmla="*/ 1407028 w 4598993"/>
                <a:gd name="connsiteY27" fmla="*/ 1592608 h 2024501"/>
                <a:gd name="connsiteX28" fmla="*/ 1386783 w 4598993"/>
                <a:gd name="connsiteY28" fmla="*/ 1562240 h 2024501"/>
                <a:gd name="connsiteX29" fmla="*/ 1366538 w 4598993"/>
                <a:gd name="connsiteY29" fmla="*/ 1535247 h 2024501"/>
                <a:gd name="connsiteX30" fmla="*/ 1234946 w 4598993"/>
                <a:gd name="connsiteY30" fmla="*/ 1535247 h 2024501"/>
                <a:gd name="connsiteX31" fmla="*/ 1234946 w 4598993"/>
                <a:gd name="connsiteY31" fmla="*/ 1535247 h 2024501"/>
                <a:gd name="connsiteX32" fmla="*/ 1234946 w 4598993"/>
                <a:gd name="connsiteY32" fmla="*/ 1518377 h 2024501"/>
                <a:gd name="connsiteX33" fmla="*/ 1120224 w 4598993"/>
                <a:gd name="connsiteY33" fmla="*/ 1521750 h 2024501"/>
                <a:gd name="connsiteX34" fmla="*/ 1096605 w 4598993"/>
                <a:gd name="connsiteY34" fmla="*/ 1501505 h 2024501"/>
                <a:gd name="connsiteX35" fmla="*/ 1096605 w 4598993"/>
                <a:gd name="connsiteY35" fmla="*/ 1501505 h 2024501"/>
                <a:gd name="connsiteX36" fmla="*/ 1059489 w 4598993"/>
                <a:gd name="connsiteY36" fmla="*/ 1484634 h 2024501"/>
                <a:gd name="connsiteX37" fmla="*/ 1059489 w 4598993"/>
                <a:gd name="connsiteY37" fmla="*/ 1484634 h 2024501"/>
                <a:gd name="connsiteX38" fmla="*/ 1045992 w 4598993"/>
                <a:gd name="connsiteY38" fmla="*/ 1454267 h 2024501"/>
                <a:gd name="connsiteX39" fmla="*/ 1045992 w 4598993"/>
                <a:gd name="connsiteY39" fmla="*/ 1454267 h 2024501"/>
                <a:gd name="connsiteX40" fmla="*/ 1032496 w 4598993"/>
                <a:gd name="connsiteY40" fmla="*/ 1427273 h 2024501"/>
                <a:gd name="connsiteX41" fmla="*/ 1039244 w 4598993"/>
                <a:gd name="connsiteY41" fmla="*/ 1413777 h 2024501"/>
                <a:gd name="connsiteX42" fmla="*/ 1039244 w 4598993"/>
                <a:gd name="connsiteY42" fmla="*/ 1413777 h 2024501"/>
                <a:gd name="connsiteX43" fmla="*/ 1039244 w 4598993"/>
                <a:gd name="connsiteY43" fmla="*/ 1413777 h 2024501"/>
                <a:gd name="connsiteX44" fmla="*/ 1002128 w 4598993"/>
                <a:gd name="connsiteY44" fmla="*/ 1380035 h 2024501"/>
                <a:gd name="connsiteX45" fmla="*/ 951516 w 4598993"/>
                <a:gd name="connsiteY45" fmla="*/ 1380035 h 2024501"/>
                <a:gd name="connsiteX46" fmla="*/ 951516 w 4598993"/>
                <a:gd name="connsiteY46" fmla="*/ 1380035 h 2024501"/>
                <a:gd name="connsiteX47" fmla="*/ 944767 w 4598993"/>
                <a:gd name="connsiteY47" fmla="*/ 1369913 h 2024501"/>
                <a:gd name="connsiteX48" fmla="*/ 789555 w 4598993"/>
                <a:gd name="connsiteY48" fmla="*/ 1369913 h 2024501"/>
                <a:gd name="connsiteX49" fmla="*/ 789555 w 4598993"/>
                <a:gd name="connsiteY49" fmla="*/ 1369913 h 2024501"/>
                <a:gd name="connsiteX50" fmla="*/ 718698 w 4598993"/>
                <a:gd name="connsiteY50" fmla="*/ 1356416 h 2024501"/>
                <a:gd name="connsiteX51" fmla="*/ 711949 w 4598993"/>
                <a:gd name="connsiteY51" fmla="*/ 1302429 h 2024501"/>
                <a:gd name="connsiteX52" fmla="*/ 708575 w 4598993"/>
                <a:gd name="connsiteY52" fmla="*/ 1268687 h 2024501"/>
                <a:gd name="connsiteX53" fmla="*/ 701827 w 4598993"/>
                <a:gd name="connsiteY53" fmla="*/ 1231572 h 2024501"/>
                <a:gd name="connsiteX54" fmla="*/ 701827 w 4598993"/>
                <a:gd name="connsiteY54" fmla="*/ 1231572 h 2024501"/>
                <a:gd name="connsiteX55" fmla="*/ 681582 w 4598993"/>
                <a:gd name="connsiteY55" fmla="*/ 1204578 h 2024501"/>
                <a:gd name="connsiteX56" fmla="*/ 668085 w 4598993"/>
                <a:gd name="connsiteY56" fmla="*/ 1201204 h 2024501"/>
                <a:gd name="connsiteX57" fmla="*/ 668085 w 4598993"/>
                <a:gd name="connsiteY57" fmla="*/ 1201204 h 2024501"/>
                <a:gd name="connsiteX58" fmla="*/ 637718 w 4598993"/>
                <a:gd name="connsiteY58" fmla="*/ 1187707 h 2024501"/>
                <a:gd name="connsiteX59" fmla="*/ 634344 w 4598993"/>
                <a:gd name="connsiteY59" fmla="*/ 1174211 h 2024501"/>
                <a:gd name="connsiteX60" fmla="*/ 597228 w 4598993"/>
                <a:gd name="connsiteY60" fmla="*/ 1174211 h 2024501"/>
                <a:gd name="connsiteX61" fmla="*/ 597228 w 4598993"/>
                <a:gd name="connsiteY61" fmla="*/ 1174211 h 2024501"/>
                <a:gd name="connsiteX62" fmla="*/ 442016 w 4598993"/>
                <a:gd name="connsiteY62" fmla="*/ 1153966 h 2024501"/>
                <a:gd name="connsiteX63" fmla="*/ 442016 w 4598993"/>
                <a:gd name="connsiteY63" fmla="*/ 1123598 h 2024501"/>
                <a:gd name="connsiteX64" fmla="*/ 442016 w 4598993"/>
                <a:gd name="connsiteY64" fmla="*/ 1123598 h 2024501"/>
                <a:gd name="connsiteX65" fmla="*/ 391403 w 4598993"/>
                <a:gd name="connsiteY65" fmla="*/ 1069611 h 2024501"/>
                <a:gd name="connsiteX66" fmla="*/ 364410 w 4598993"/>
                <a:gd name="connsiteY66" fmla="*/ 1029121 h 2024501"/>
                <a:gd name="connsiteX67" fmla="*/ 361036 w 4598993"/>
                <a:gd name="connsiteY67" fmla="*/ 971761 h 2024501"/>
                <a:gd name="connsiteX68" fmla="*/ 361036 w 4598993"/>
                <a:gd name="connsiteY68" fmla="*/ 971761 h 2024501"/>
                <a:gd name="connsiteX69" fmla="*/ 361036 w 4598993"/>
                <a:gd name="connsiteY69" fmla="*/ 846916 h 2024501"/>
                <a:gd name="connsiteX70" fmla="*/ 354287 w 4598993"/>
                <a:gd name="connsiteY70" fmla="*/ 549989 h 2024501"/>
                <a:gd name="connsiteX71" fmla="*/ 350913 w 4598993"/>
                <a:gd name="connsiteY71" fmla="*/ 404900 h 2024501"/>
                <a:gd name="connsiteX72" fmla="*/ 350913 w 4598993"/>
                <a:gd name="connsiteY72" fmla="*/ 367784 h 2024501"/>
                <a:gd name="connsiteX73" fmla="*/ 317172 w 4598993"/>
                <a:gd name="connsiteY73" fmla="*/ 364410 h 2024501"/>
                <a:gd name="connsiteX74" fmla="*/ 313797 w 4598993"/>
                <a:gd name="connsiteY74" fmla="*/ 280056 h 2024501"/>
                <a:gd name="connsiteX75" fmla="*/ 317172 w 4598993"/>
                <a:gd name="connsiteY75" fmla="*/ 161960 h 2024501"/>
                <a:gd name="connsiteX76" fmla="*/ 310423 w 4598993"/>
                <a:gd name="connsiteY76" fmla="*/ 107973 h 2024501"/>
                <a:gd name="connsiteX77" fmla="*/ 296927 w 4598993"/>
                <a:gd name="connsiteY77" fmla="*/ 97851 h 2024501"/>
                <a:gd name="connsiteX78" fmla="*/ 307049 w 4598993"/>
                <a:gd name="connsiteY78" fmla="*/ 67483 h 2024501"/>
                <a:gd name="connsiteX79" fmla="*/ 296927 w 4598993"/>
                <a:gd name="connsiteY79" fmla="*/ 70857 h 2024501"/>
                <a:gd name="connsiteX80" fmla="*/ 263185 w 4598993"/>
                <a:gd name="connsiteY80" fmla="*/ 37115 h 2024501"/>
                <a:gd name="connsiteX81" fmla="*/ 205824 w 4598993"/>
                <a:gd name="connsiteY81" fmla="*/ 33741 h 2024501"/>
                <a:gd name="connsiteX82" fmla="*/ 165334 w 4598993"/>
                <a:gd name="connsiteY82" fmla="*/ 0 h 2024501"/>
                <a:gd name="connsiteX83" fmla="*/ 0 w 4598993"/>
                <a:gd name="connsiteY83" fmla="*/ 0 h 2024501"/>
                <a:gd name="connsiteX0" fmla="*/ 4598993 w 4598993"/>
                <a:gd name="connsiteY0" fmla="*/ 2024501 h 2024501"/>
                <a:gd name="connsiteX1" fmla="*/ 3536130 w 4598993"/>
                <a:gd name="connsiteY1" fmla="*/ 2024501 h 2024501"/>
                <a:gd name="connsiteX2" fmla="*/ 3536130 w 4598993"/>
                <a:gd name="connsiteY2" fmla="*/ 1923276 h 2024501"/>
                <a:gd name="connsiteX3" fmla="*/ 2928779 w 4598993"/>
                <a:gd name="connsiteY3" fmla="*/ 1923276 h 2024501"/>
                <a:gd name="connsiteX4" fmla="*/ 2928779 w 4598993"/>
                <a:gd name="connsiteY4" fmla="*/ 1865915 h 2024501"/>
                <a:gd name="connsiteX5" fmla="*/ 2820806 w 4598993"/>
                <a:gd name="connsiteY5" fmla="*/ 1865915 h 2024501"/>
                <a:gd name="connsiteX6" fmla="*/ 2820806 w 4598993"/>
                <a:gd name="connsiteY6" fmla="*/ 1828800 h 2024501"/>
                <a:gd name="connsiteX7" fmla="*/ 2426028 w 4598993"/>
                <a:gd name="connsiteY7" fmla="*/ 1828800 h 2024501"/>
                <a:gd name="connsiteX8" fmla="*/ 2426028 w 4598993"/>
                <a:gd name="connsiteY8" fmla="*/ 1791684 h 2024501"/>
                <a:gd name="connsiteX9" fmla="*/ 2135849 w 4598993"/>
                <a:gd name="connsiteY9" fmla="*/ 1808555 h 2024501"/>
                <a:gd name="connsiteX10" fmla="*/ 2108856 w 4598993"/>
                <a:gd name="connsiteY10" fmla="*/ 1774813 h 2024501"/>
                <a:gd name="connsiteX11" fmla="*/ 2088611 w 4598993"/>
                <a:gd name="connsiteY11" fmla="*/ 1751194 h 2024501"/>
                <a:gd name="connsiteX12" fmla="*/ 2088611 w 4598993"/>
                <a:gd name="connsiteY12" fmla="*/ 1751194 h 2024501"/>
                <a:gd name="connsiteX13" fmla="*/ 2088611 w 4598993"/>
                <a:gd name="connsiteY13" fmla="*/ 1751194 h 2024501"/>
                <a:gd name="connsiteX14" fmla="*/ 2064992 w 4598993"/>
                <a:gd name="connsiteY14" fmla="*/ 1727575 h 2024501"/>
                <a:gd name="connsiteX15" fmla="*/ 1940147 w 4598993"/>
                <a:gd name="connsiteY15" fmla="*/ 1727575 h 2024501"/>
                <a:gd name="connsiteX16" fmla="*/ 1940147 w 4598993"/>
                <a:gd name="connsiteY16" fmla="*/ 1727575 h 2024501"/>
                <a:gd name="connsiteX17" fmla="*/ 1940147 w 4598993"/>
                <a:gd name="connsiteY17" fmla="*/ 1687084 h 2024501"/>
                <a:gd name="connsiteX18" fmla="*/ 1808555 w 4598993"/>
                <a:gd name="connsiteY18" fmla="*/ 1720826 h 2024501"/>
                <a:gd name="connsiteX19" fmla="*/ 1805180 w 4598993"/>
                <a:gd name="connsiteY19" fmla="*/ 1673588 h 2024501"/>
                <a:gd name="connsiteX20" fmla="*/ 1734323 w 4598993"/>
                <a:gd name="connsiteY20" fmla="*/ 1673588 h 2024501"/>
                <a:gd name="connsiteX21" fmla="*/ 1730949 w 4598993"/>
                <a:gd name="connsiteY21" fmla="*/ 1636472 h 2024501"/>
                <a:gd name="connsiteX22" fmla="*/ 1639846 w 4598993"/>
                <a:gd name="connsiteY22" fmla="*/ 1636472 h 2024501"/>
                <a:gd name="connsiteX23" fmla="*/ 1639846 w 4598993"/>
                <a:gd name="connsiteY23" fmla="*/ 1636472 h 2024501"/>
                <a:gd name="connsiteX24" fmla="*/ 1639846 w 4598993"/>
                <a:gd name="connsiteY24" fmla="*/ 1619601 h 2024501"/>
                <a:gd name="connsiteX25" fmla="*/ 1481260 w 4598993"/>
                <a:gd name="connsiteY25" fmla="*/ 1619601 h 2024501"/>
                <a:gd name="connsiteX26" fmla="*/ 1477886 w 4598993"/>
                <a:gd name="connsiteY26" fmla="*/ 1592608 h 2024501"/>
                <a:gd name="connsiteX27" fmla="*/ 1407028 w 4598993"/>
                <a:gd name="connsiteY27" fmla="*/ 1592608 h 2024501"/>
                <a:gd name="connsiteX28" fmla="*/ 1386783 w 4598993"/>
                <a:gd name="connsiteY28" fmla="*/ 1562240 h 2024501"/>
                <a:gd name="connsiteX29" fmla="*/ 1366538 w 4598993"/>
                <a:gd name="connsiteY29" fmla="*/ 1535247 h 2024501"/>
                <a:gd name="connsiteX30" fmla="*/ 1234946 w 4598993"/>
                <a:gd name="connsiteY30" fmla="*/ 1535247 h 2024501"/>
                <a:gd name="connsiteX31" fmla="*/ 1234946 w 4598993"/>
                <a:gd name="connsiteY31" fmla="*/ 1535247 h 2024501"/>
                <a:gd name="connsiteX32" fmla="*/ 1234946 w 4598993"/>
                <a:gd name="connsiteY32" fmla="*/ 1518377 h 2024501"/>
                <a:gd name="connsiteX33" fmla="*/ 1120224 w 4598993"/>
                <a:gd name="connsiteY33" fmla="*/ 1521750 h 2024501"/>
                <a:gd name="connsiteX34" fmla="*/ 1096605 w 4598993"/>
                <a:gd name="connsiteY34" fmla="*/ 1501505 h 2024501"/>
                <a:gd name="connsiteX35" fmla="*/ 1096605 w 4598993"/>
                <a:gd name="connsiteY35" fmla="*/ 1501505 h 2024501"/>
                <a:gd name="connsiteX36" fmla="*/ 1059489 w 4598993"/>
                <a:gd name="connsiteY36" fmla="*/ 1484634 h 2024501"/>
                <a:gd name="connsiteX37" fmla="*/ 1059489 w 4598993"/>
                <a:gd name="connsiteY37" fmla="*/ 1484634 h 2024501"/>
                <a:gd name="connsiteX38" fmla="*/ 1045992 w 4598993"/>
                <a:gd name="connsiteY38" fmla="*/ 1454267 h 2024501"/>
                <a:gd name="connsiteX39" fmla="*/ 1045992 w 4598993"/>
                <a:gd name="connsiteY39" fmla="*/ 1454267 h 2024501"/>
                <a:gd name="connsiteX40" fmla="*/ 1032496 w 4598993"/>
                <a:gd name="connsiteY40" fmla="*/ 1427273 h 2024501"/>
                <a:gd name="connsiteX41" fmla="*/ 1039244 w 4598993"/>
                <a:gd name="connsiteY41" fmla="*/ 1413777 h 2024501"/>
                <a:gd name="connsiteX42" fmla="*/ 1039244 w 4598993"/>
                <a:gd name="connsiteY42" fmla="*/ 1413777 h 2024501"/>
                <a:gd name="connsiteX43" fmla="*/ 1039244 w 4598993"/>
                <a:gd name="connsiteY43" fmla="*/ 1413777 h 2024501"/>
                <a:gd name="connsiteX44" fmla="*/ 1002128 w 4598993"/>
                <a:gd name="connsiteY44" fmla="*/ 1380035 h 2024501"/>
                <a:gd name="connsiteX45" fmla="*/ 951516 w 4598993"/>
                <a:gd name="connsiteY45" fmla="*/ 1380035 h 2024501"/>
                <a:gd name="connsiteX46" fmla="*/ 951516 w 4598993"/>
                <a:gd name="connsiteY46" fmla="*/ 1380035 h 2024501"/>
                <a:gd name="connsiteX47" fmla="*/ 944767 w 4598993"/>
                <a:gd name="connsiteY47" fmla="*/ 1369913 h 2024501"/>
                <a:gd name="connsiteX48" fmla="*/ 789555 w 4598993"/>
                <a:gd name="connsiteY48" fmla="*/ 1369913 h 2024501"/>
                <a:gd name="connsiteX49" fmla="*/ 789555 w 4598993"/>
                <a:gd name="connsiteY49" fmla="*/ 1369913 h 2024501"/>
                <a:gd name="connsiteX50" fmla="*/ 718698 w 4598993"/>
                <a:gd name="connsiteY50" fmla="*/ 1356416 h 2024501"/>
                <a:gd name="connsiteX51" fmla="*/ 711949 w 4598993"/>
                <a:gd name="connsiteY51" fmla="*/ 1302429 h 2024501"/>
                <a:gd name="connsiteX52" fmla="*/ 708575 w 4598993"/>
                <a:gd name="connsiteY52" fmla="*/ 1268687 h 2024501"/>
                <a:gd name="connsiteX53" fmla="*/ 701827 w 4598993"/>
                <a:gd name="connsiteY53" fmla="*/ 1231572 h 2024501"/>
                <a:gd name="connsiteX54" fmla="*/ 701827 w 4598993"/>
                <a:gd name="connsiteY54" fmla="*/ 1231572 h 2024501"/>
                <a:gd name="connsiteX55" fmla="*/ 681582 w 4598993"/>
                <a:gd name="connsiteY55" fmla="*/ 1204578 h 2024501"/>
                <a:gd name="connsiteX56" fmla="*/ 668085 w 4598993"/>
                <a:gd name="connsiteY56" fmla="*/ 1201204 h 2024501"/>
                <a:gd name="connsiteX57" fmla="*/ 668085 w 4598993"/>
                <a:gd name="connsiteY57" fmla="*/ 1201204 h 2024501"/>
                <a:gd name="connsiteX58" fmla="*/ 637718 w 4598993"/>
                <a:gd name="connsiteY58" fmla="*/ 1187707 h 2024501"/>
                <a:gd name="connsiteX59" fmla="*/ 634344 w 4598993"/>
                <a:gd name="connsiteY59" fmla="*/ 1174211 h 2024501"/>
                <a:gd name="connsiteX60" fmla="*/ 597228 w 4598993"/>
                <a:gd name="connsiteY60" fmla="*/ 1174211 h 2024501"/>
                <a:gd name="connsiteX61" fmla="*/ 597228 w 4598993"/>
                <a:gd name="connsiteY61" fmla="*/ 1174211 h 2024501"/>
                <a:gd name="connsiteX62" fmla="*/ 442016 w 4598993"/>
                <a:gd name="connsiteY62" fmla="*/ 1153966 h 2024501"/>
                <a:gd name="connsiteX63" fmla="*/ 442016 w 4598993"/>
                <a:gd name="connsiteY63" fmla="*/ 1123598 h 2024501"/>
                <a:gd name="connsiteX64" fmla="*/ 442016 w 4598993"/>
                <a:gd name="connsiteY64" fmla="*/ 1123598 h 2024501"/>
                <a:gd name="connsiteX65" fmla="*/ 391403 w 4598993"/>
                <a:gd name="connsiteY65" fmla="*/ 1069611 h 2024501"/>
                <a:gd name="connsiteX66" fmla="*/ 364410 w 4598993"/>
                <a:gd name="connsiteY66" fmla="*/ 1029121 h 2024501"/>
                <a:gd name="connsiteX67" fmla="*/ 361036 w 4598993"/>
                <a:gd name="connsiteY67" fmla="*/ 971761 h 2024501"/>
                <a:gd name="connsiteX68" fmla="*/ 361036 w 4598993"/>
                <a:gd name="connsiteY68" fmla="*/ 971761 h 2024501"/>
                <a:gd name="connsiteX69" fmla="*/ 361036 w 4598993"/>
                <a:gd name="connsiteY69" fmla="*/ 846916 h 2024501"/>
                <a:gd name="connsiteX70" fmla="*/ 354287 w 4598993"/>
                <a:gd name="connsiteY70" fmla="*/ 549989 h 2024501"/>
                <a:gd name="connsiteX71" fmla="*/ 350913 w 4598993"/>
                <a:gd name="connsiteY71" fmla="*/ 404900 h 2024501"/>
                <a:gd name="connsiteX72" fmla="*/ 350913 w 4598993"/>
                <a:gd name="connsiteY72" fmla="*/ 367784 h 2024501"/>
                <a:gd name="connsiteX73" fmla="*/ 317172 w 4598993"/>
                <a:gd name="connsiteY73" fmla="*/ 364410 h 2024501"/>
                <a:gd name="connsiteX74" fmla="*/ 313797 w 4598993"/>
                <a:gd name="connsiteY74" fmla="*/ 280056 h 2024501"/>
                <a:gd name="connsiteX75" fmla="*/ 317172 w 4598993"/>
                <a:gd name="connsiteY75" fmla="*/ 161960 h 2024501"/>
                <a:gd name="connsiteX76" fmla="*/ 310423 w 4598993"/>
                <a:gd name="connsiteY76" fmla="*/ 107973 h 2024501"/>
                <a:gd name="connsiteX77" fmla="*/ 296927 w 4598993"/>
                <a:gd name="connsiteY77" fmla="*/ 97851 h 2024501"/>
                <a:gd name="connsiteX78" fmla="*/ 307049 w 4598993"/>
                <a:gd name="connsiteY78" fmla="*/ 67483 h 2024501"/>
                <a:gd name="connsiteX79" fmla="*/ 296927 w 4598993"/>
                <a:gd name="connsiteY79" fmla="*/ 70857 h 2024501"/>
                <a:gd name="connsiteX80" fmla="*/ 263185 w 4598993"/>
                <a:gd name="connsiteY80" fmla="*/ 37115 h 2024501"/>
                <a:gd name="connsiteX81" fmla="*/ 205824 w 4598993"/>
                <a:gd name="connsiteY81" fmla="*/ 33741 h 2024501"/>
                <a:gd name="connsiteX82" fmla="*/ 165334 w 4598993"/>
                <a:gd name="connsiteY82" fmla="*/ 0 h 2024501"/>
                <a:gd name="connsiteX83" fmla="*/ 0 w 4598993"/>
                <a:gd name="connsiteY83" fmla="*/ 0 h 2024501"/>
                <a:gd name="connsiteX0" fmla="*/ 4598993 w 4598993"/>
                <a:gd name="connsiteY0" fmla="*/ 2024501 h 2024501"/>
                <a:gd name="connsiteX1" fmla="*/ 3536130 w 4598993"/>
                <a:gd name="connsiteY1" fmla="*/ 2024501 h 2024501"/>
                <a:gd name="connsiteX2" fmla="*/ 3536130 w 4598993"/>
                <a:gd name="connsiteY2" fmla="*/ 1923276 h 2024501"/>
                <a:gd name="connsiteX3" fmla="*/ 2928779 w 4598993"/>
                <a:gd name="connsiteY3" fmla="*/ 1923276 h 2024501"/>
                <a:gd name="connsiteX4" fmla="*/ 2928779 w 4598993"/>
                <a:gd name="connsiteY4" fmla="*/ 1865915 h 2024501"/>
                <a:gd name="connsiteX5" fmla="*/ 2820806 w 4598993"/>
                <a:gd name="connsiteY5" fmla="*/ 1865915 h 2024501"/>
                <a:gd name="connsiteX6" fmla="*/ 2820806 w 4598993"/>
                <a:gd name="connsiteY6" fmla="*/ 1828800 h 2024501"/>
                <a:gd name="connsiteX7" fmla="*/ 2426028 w 4598993"/>
                <a:gd name="connsiteY7" fmla="*/ 1828800 h 2024501"/>
                <a:gd name="connsiteX8" fmla="*/ 2426028 w 4598993"/>
                <a:gd name="connsiteY8" fmla="*/ 1791684 h 2024501"/>
                <a:gd name="connsiteX9" fmla="*/ 2135849 w 4598993"/>
                <a:gd name="connsiteY9" fmla="*/ 1808555 h 2024501"/>
                <a:gd name="connsiteX10" fmla="*/ 2108856 w 4598993"/>
                <a:gd name="connsiteY10" fmla="*/ 1774813 h 2024501"/>
                <a:gd name="connsiteX11" fmla="*/ 2088611 w 4598993"/>
                <a:gd name="connsiteY11" fmla="*/ 1751194 h 2024501"/>
                <a:gd name="connsiteX12" fmla="*/ 2088611 w 4598993"/>
                <a:gd name="connsiteY12" fmla="*/ 1751194 h 2024501"/>
                <a:gd name="connsiteX13" fmla="*/ 2088611 w 4598993"/>
                <a:gd name="connsiteY13" fmla="*/ 1751194 h 2024501"/>
                <a:gd name="connsiteX14" fmla="*/ 2064992 w 4598993"/>
                <a:gd name="connsiteY14" fmla="*/ 1727575 h 2024501"/>
                <a:gd name="connsiteX15" fmla="*/ 1940147 w 4598993"/>
                <a:gd name="connsiteY15" fmla="*/ 1727575 h 2024501"/>
                <a:gd name="connsiteX16" fmla="*/ 1940147 w 4598993"/>
                <a:gd name="connsiteY16" fmla="*/ 1727575 h 2024501"/>
                <a:gd name="connsiteX17" fmla="*/ 1940147 w 4598993"/>
                <a:gd name="connsiteY17" fmla="*/ 1714078 h 2024501"/>
                <a:gd name="connsiteX18" fmla="*/ 1808555 w 4598993"/>
                <a:gd name="connsiteY18" fmla="*/ 1720826 h 2024501"/>
                <a:gd name="connsiteX19" fmla="*/ 1805180 w 4598993"/>
                <a:gd name="connsiteY19" fmla="*/ 1673588 h 2024501"/>
                <a:gd name="connsiteX20" fmla="*/ 1734323 w 4598993"/>
                <a:gd name="connsiteY20" fmla="*/ 1673588 h 2024501"/>
                <a:gd name="connsiteX21" fmla="*/ 1730949 w 4598993"/>
                <a:gd name="connsiteY21" fmla="*/ 1636472 h 2024501"/>
                <a:gd name="connsiteX22" fmla="*/ 1639846 w 4598993"/>
                <a:gd name="connsiteY22" fmla="*/ 1636472 h 2024501"/>
                <a:gd name="connsiteX23" fmla="*/ 1639846 w 4598993"/>
                <a:gd name="connsiteY23" fmla="*/ 1636472 h 2024501"/>
                <a:gd name="connsiteX24" fmla="*/ 1639846 w 4598993"/>
                <a:gd name="connsiteY24" fmla="*/ 1619601 h 2024501"/>
                <a:gd name="connsiteX25" fmla="*/ 1481260 w 4598993"/>
                <a:gd name="connsiteY25" fmla="*/ 1619601 h 2024501"/>
                <a:gd name="connsiteX26" fmla="*/ 1477886 w 4598993"/>
                <a:gd name="connsiteY26" fmla="*/ 1592608 h 2024501"/>
                <a:gd name="connsiteX27" fmla="*/ 1407028 w 4598993"/>
                <a:gd name="connsiteY27" fmla="*/ 1592608 h 2024501"/>
                <a:gd name="connsiteX28" fmla="*/ 1386783 w 4598993"/>
                <a:gd name="connsiteY28" fmla="*/ 1562240 h 2024501"/>
                <a:gd name="connsiteX29" fmla="*/ 1366538 w 4598993"/>
                <a:gd name="connsiteY29" fmla="*/ 1535247 h 2024501"/>
                <a:gd name="connsiteX30" fmla="*/ 1234946 w 4598993"/>
                <a:gd name="connsiteY30" fmla="*/ 1535247 h 2024501"/>
                <a:gd name="connsiteX31" fmla="*/ 1234946 w 4598993"/>
                <a:gd name="connsiteY31" fmla="*/ 1535247 h 2024501"/>
                <a:gd name="connsiteX32" fmla="*/ 1234946 w 4598993"/>
                <a:gd name="connsiteY32" fmla="*/ 1518377 h 2024501"/>
                <a:gd name="connsiteX33" fmla="*/ 1120224 w 4598993"/>
                <a:gd name="connsiteY33" fmla="*/ 1521750 h 2024501"/>
                <a:gd name="connsiteX34" fmla="*/ 1096605 w 4598993"/>
                <a:gd name="connsiteY34" fmla="*/ 1501505 h 2024501"/>
                <a:gd name="connsiteX35" fmla="*/ 1096605 w 4598993"/>
                <a:gd name="connsiteY35" fmla="*/ 1501505 h 2024501"/>
                <a:gd name="connsiteX36" fmla="*/ 1059489 w 4598993"/>
                <a:gd name="connsiteY36" fmla="*/ 1484634 h 2024501"/>
                <a:gd name="connsiteX37" fmla="*/ 1059489 w 4598993"/>
                <a:gd name="connsiteY37" fmla="*/ 1484634 h 2024501"/>
                <a:gd name="connsiteX38" fmla="*/ 1045992 w 4598993"/>
                <a:gd name="connsiteY38" fmla="*/ 1454267 h 2024501"/>
                <a:gd name="connsiteX39" fmla="*/ 1045992 w 4598993"/>
                <a:gd name="connsiteY39" fmla="*/ 1454267 h 2024501"/>
                <a:gd name="connsiteX40" fmla="*/ 1032496 w 4598993"/>
                <a:gd name="connsiteY40" fmla="*/ 1427273 h 2024501"/>
                <a:gd name="connsiteX41" fmla="*/ 1039244 w 4598993"/>
                <a:gd name="connsiteY41" fmla="*/ 1413777 h 2024501"/>
                <a:gd name="connsiteX42" fmla="*/ 1039244 w 4598993"/>
                <a:gd name="connsiteY42" fmla="*/ 1413777 h 2024501"/>
                <a:gd name="connsiteX43" fmla="*/ 1039244 w 4598993"/>
                <a:gd name="connsiteY43" fmla="*/ 1413777 h 2024501"/>
                <a:gd name="connsiteX44" fmla="*/ 1002128 w 4598993"/>
                <a:gd name="connsiteY44" fmla="*/ 1380035 h 2024501"/>
                <a:gd name="connsiteX45" fmla="*/ 951516 w 4598993"/>
                <a:gd name="connsiteY45" fmla="*/ 1380035 h 2024501"/>
                <a:gd name="connsiteX46" fmla="*/ 951516 w 4598993"/>
                <a:gd name="connsiteY46" fmla="*/ 1380035 h 2024501"/>
                <a:gd name="connsiteX47" fmla="*/ 944767 w 4598993"/>
                <a:gd name="connsiteY47" fmla="*/ 1369913 h 2024501"/>
                <a:gd name="connsiteX48" fmla="*/ 789555 w 4598993"/>
                <a:gd name="connsiteY48" fmla="*/ 1369913 h 2024501"/>
                <a:gd name="connsiteX49" fmla="*/ 789555 w 4598993"/>
                <a:gd name="connsiteY49" fmla="*/ 1369913 h 2024501"/>
                <a:gd name="connsiteX50" fmla="*/ 718698 w 4598993"/>
                <a:gd name="connsiteY50" fmla="*/ 1356416 h 2024501"/>
                <a:gd name="connsiteX51" fmla="*/ 711949 w 4598993"/>
                <a:gd name="connsiteY51" fmla="*/ 1302429 h 2024501"/>
                <a:gd name="connsiteX52" fmla="*/ 708575 w 4598993"/>
                <a:gd name="connsiteY52" fmla="*/ 1268687 h 2024501"/>
                <a:gd name="connsiteX53" fmla="*/ 701827 w 4598993"/>
                <a:gd name="connsiteY53" fmla="*/ 1231572 h 2024501"/>
                <a:gd name="connsiteX54" fmla="*/ 701827 w 4598993"/>
                <a:gd name="connsiteY54" fmla="*/ 1231572 h 2024501"/>
                <a:gd name="connsiteX55" fmla="*/ 681582 w 4598993"/>
                <a:gd name="connsiteY55" fmla="*/ 1204578 h 2024501"/>
                <a:gd name="connsiteX56" fmla="*/ 668085 w 4598993"/>
                <a:gd name="connsiteY56" fmla="*/ 1201204 h 2024501"/>
                <a:gd name="connsiteX57" fmla="*/ 668085 w 4598993"/>
                <a:gd name="connsiteY57" fmla="*/ 1201204 h 2024501"/>
                <a:gd name="connsiteX58" fmla="*/ 637718 w 4598993"/>
                <a:gd name="connsiteY58" fmla="*/ 1187707 h 2024501"/>
                <a:gd name="connsiteX59" fmla="*/ 634344 w 4598993"/>
                <a:gd name="connsiteY59" fmla="*/ 1174211 h 2024501"/>
                <a:gd name="connsiteX60" fmla="*/ 597228 w 4598993"/>
                <a:gd name="connsiteY60" fmla="*/ 1174211 h 2024501"/>
                <a:gd name="connsiteX61" fmla="*/ 597228 w 4598993"/>
                <a:gd name="connsiteY61" fmla="*/ 1174211 h 2024501"/>
                <a:gd name="connsiteX62" fmla="*/ 442016 w 4598993"/>
                <a:gd name="connsiteY62" fmla="*/ 1153966 h 2024501"/>
                <a:gd name="connsiteX63" fmla="*/ 442016 w 4598993"/>
                <a:gd name="connsiteY63" fmla="*/ 1123598 h 2024501"/>
                <a:gd name="connsiteX64" fmla="*/ 442016 w 4598993"/>
                <a:gd name="connsiteY64" fmla="*/ 1123598 h 2024501"/>
                <a:gd name="connsiteX65" fmla="*/ 391403 w 4598993"/>
                <a:gd name="connsiteY65" fmla="*/ 1069611 h 2024501"/>
                <a:gd name="connsiteX66" fmla="*/ 364410 w 4598993"/>
                <a:gd name="connsiteY66" fmla="*/ 1029121 h 2024501"/>
                <a:gd name="connsiteX67" fmla="*/ 361036 w 4598993"/>
                <a:gd name="connsiteY67" fmla="*/ 971761 h 2024501"/>
                <a:gd name="connsiteX68" fmla="*/ 361036 w 4598993"/>
                <a:gd name="connsiteY68" fmla="*/ 971761 h 2024501"/>
                <a:gd name="connsiteX69" fmla="*/ 361036 w 4598993"/>
                <a:gd name="connsiteY69" fmla="*/ 846916 h 2024501"/>
                <a:gd name="connsiteX70" fmla="*/ 354287 w 4598993"/>
                <a:gd name="connsiteY70" fmla="*/ 549989 h 2024501"/>
                <a:gd name="connsiteX71" fmla="*/ 350913 w 4598993"/>
                <a:gd name="connsiteY71" fmla="*/ 404900 h 2024501"/>
                <a:gd name="connsiteX72" fmla="*/ 350913 w 4598993"/>
                <a:gd name="connsiteY72" fmla="*/ 367784 h 2024501"/>
                <a:gd name="connsiteX73" fmla="*/ 317172 w 4598993"/>
                <a:gd name="connsiteY73" fmla="*/ 364410 h 2024501"/>
                <a:gd name="connsiteX74" fmla="*/ 313797 w 4598993"/>
                <a:gd name="connsiteY74" fmla="*/ 280056 h 2024501"/>
                <a:gd name="connsiteX75" fmla="*/ 317172 w 4598993"/>
                <a:gd name="connsiteY75" fmla="*/ 161960 h 2024501"/>
                <a:gd name="connsiteX76" fmla="*/ 310423 w 4598993"/>
                <a:gd name="connsiteY76" fmla="*/ 107973 h 2024501"/>
                <a:gd name="connsiteX77" fmla="*/ 296927 w 4598993"/>
                <a:gd name="connsiteY77" fmla="*/ 97851 h 2024501"/>
                <a:gd name="connsiteX78" fmla="*/ 307049 w 4598993"/>
                <a:gd name="connsiteY78" fmla="*/ 67483 h 2024501"/>
                <a:gd name="connsiteX79" fmla="*/ 296927 w 4598993"/>
                <a:gd name="connsiteY79" fmla="*/ 70857 h 2024501"/>
                <a:gd name="connsiteX80" fmla="*/ 263185 w 4598993"/>
                <a:gd name="connsiteY80" fmla="*/ 37115 h 2024501"/>
                <a:gd name="connsiteX81" fmla="*/ 205824 w 4598993"/>
                <a:gd name="connsiteY81" fmla="*/ 33741 h 2024501"/>
                <a:gd name="connsiteX82" fmla="*/ 165334 w 4598993"/>
                <a:gd name="connsiteY82" fmla="*/ 0 h 2024501"/>
                <a:gd name="connsiteX83" fmla="*/ 0 w 4598993"/>
                <a:gd name="connsiteY83" fmla="*/ 0 h 2024501"/>
                <a:gd name="connsiteX0" fmla="*/ 4598993 w 4598993"/>
                <a:gd name="connsiteY0" fmla="*/ 2024501 h 2024501"/>
                <a:gd name="connsiteX1" fmla="*/ 3536130 w 4598993"/>
                <a:gd name="connsiteY1" fmla="*/ 2024501 h 2024501"/>
                <a:gd name="connsiteX2" fmla="*/ 3536130 w 4598993"/>
                <a:gd name="connsiteY2" fmla="*/ 1923276 h 2024501"/>
                <a:gd name="connsiteX3" fmla="*/ 2928779 w 4598993"/>
                <a:gd name="connsiteY3" fmla="*/ 1923276 h 2024501"/>
                <a:gd name="connsiteX4" fmla="*/ 2928779 w 4598993"/>
                <a:gd name="connsiteY4" fmla="*/ 1865915 h 2024501"/>
                <a:gd name="connsiteX5" fmla="*/ 2820806 w 4598993"/>
                <a:gd name="connsiteY5" fmla="*/ 1865915 h 2024501"/>
                <a:gd name="connsiteX6" fmla="*/ 2820806 w 4598993"/>
                <a:gd name="connsiteY6" fmla="*/ 1828800 h 2024501"/>
                <a:gd name="connsiteX7" fmla="*/ 2426028 w 4598993"/>
                <a:gd name="connsiteY7" fmla="*/ 1828800 h 2024501"/>
                <a:gd name="connsiteX8" fmla="*/ 2426028 w 4598993"/>
                <a:gd name="connsiteY8" fmla="*/ 1791684 h 2024501"/>
                <a:gd name="connsiteX9" fmla="*/ 2135849 w 4598993"/>
                <a:gd name="connsiteY9" fmla="*/ 1808555 h 2024501"/>
                <a:gd name="connsiteX10" fmla="*/ 2108856 w 4598993"/>
                <a:gd name="connsiteY10" fmla="*/ 1774813 h 2024501"/>
                <a:gd name="connsiteX11" fmla="*/ 2088611 w 4598993"/>
                <a:gd name="connsiteY11" fmla="*/ 1751194 h 2024501"/>
                <a:gd name="connsiteX12" fmla="*/ 2088611 w 4598993"/>
                <a:gd name="connsiteY12" fmla="*/ 1751194 h 2024501"/>
                <a:gd name="connsiteX13" fmla="*/ 2088611 w 4598993"/>
                <a:gd name="connsiteY13" fmla="*/ 1751194 h 2024501"/>
                <a:gd name="connsiteX14" fmla="*/ 2064992 w 4598993"/>
                <a:gd name="connsiteY14" fmla="*/ 1727575 h 2024501"/>
                <a:gd name="connsiteX15" fmla="*/ 1940147 w 4598993"/>
                <a:gd name="connsiteY15" fmla="*/ 1727575 h 2024501"/>
                <a:gd name="connsiteX16" fmla="*/ 1940147 w 4598993"/>
                <a:gd name="connsiteY16" fmla="*/ 1727575 h 2024501"/>
                <a:gd name="connsiteX17" fmla="*/ 1940147 w 4598993"/>
                <a:gd name="connsiteY17" fmla="*/ 1714078 h 2024501"/>
                <a:gd name="connsiteX18" fmla="*/ 1808555 w 4598993"/>
                <a:gd name="connsiteY18" fmla="*/ 1717452 h 2024501"/>
                <a:gd name="connsiteX19" fmla="*/ 1805180 w 4598993"/>
                <a:gd name="connsiteY19" fmla="*/ 1673588 h 2024501"/>
                <a:gd name="connsiteX20" fmla="*/ 1734323 w 4598993"/>
                <a:gd name="connsiteY20" fmla="*/ 1673588 h 2024501"/>
                <a:gd name="connsiteX21" fmla="*/ 1730949 w 4598993"/>
                <a:gd name="connsiteY21" fmla="*/ 1636472 h 2024501"/>
                <a:gd name="connsiteX22" fmla="*/ 1639846 w 4598993"/>
                <a:gd name="connsiteY22" fmla="*/ 1636472 h 2024501"/>
                <a:gd name="connsiteX23" fmla="*/ 1639846 w 4598993"/>
                <a:gd name="connsiteY23" fmla="*/ 1636472 h 2024501"/>
                <a:gd name="connsiteX24" fmla="*/ 1639846 w 4598993"/>
                <a:gd name="connsiteY24" fmla="*/ 1619601 h 2024501"/>
                <a:gd name="connsiteX25" fmla="*/ 1481260 w 4598993"/>
                <a:gd name="connsiteY25" fmla="*/ 1619601 h 2024501"/>
                <a:gd name="connsiteX26" fmla="*/ 1477886 w 4598993"/>
                <a:gd name="connsiteY26" fmla="*/ 1592608 h 2024501"/>
                <a:gd name="connsiteX27" fmla="*/ 1407028 w 4598993"/>
                <a:gd name="connsiteY27" fmla="*/ 1592608 h 2024501"/>
                <a:gd name="connsiteX28" fmla="*/ 1386783 w 4598993"/>
                <a:gd name="connsiteY28" fmla="*/ 1562240 h 2024501"/>
                <a:gd name="connsiteX29" fmla="*/ 1366538 w 4598993"/>
                <a:gd name="connsiteY29" fmla="*/ 1535247 h 2024501"/>
                <a:gd name="connsiteX30" fmla="*/ 1234946 w 4598993"/>
                <a:gd name="connsiteY30" fmla="*/ 1535247 h 2024501"/>
                <a:gd name="connsiteX31" fmla="*/ 1234946 w 4598993"/>
                <a:gd name="connsiteY31" fmla="*/ 1535247 h 2024501"/>
                <a:gd name="connsiteX32" fmla="*/ 1234946 w 4598993"/>
                <a:gd name="connsiteY32" fmla="*/ 1518377 h 2024501"/>
                <a:gd name="connsiteX33" fmla="*/ 1120224 w 4598993"/>
                <a:gd name="connsiteY33" fmla="*/ 1521750 h 2024501"/>
                <a:gd name="connsiteX34" fmla="*/ 1096605 w 4598993"/>
                <a:gd name="connsiteY34" fmla="*/ 1501505 h 2024501"/>
                <a:gd name="connsiteX35" fmla="*/ 1096605 w 4598993"/>
                <a:gd name="connsiteY35" fmla="*/ 1501505 h 2024501"/>
                <a:gd name="connsiteX36" fmla="*/ 1059489 w 4598993"/>
                <a:gd name="connsiteY36" fmla="*/ 1484634 h 2024501"/>
                <a:gd name="connsiteX37" fmla="*/ 1059489 w 4598993"/>
                <a:gd name="connsiteY37" fmla="*/ 1484634 h 2024501"/>
                <a:gd name="connsiteX38" fmla="*/ 1045992 w 4598993"/>
                <a:gd name="connsiteY38" fmla="*/ 1454267 h 2024501"/>
                <a:gd name="connsiteX39" fmla="*/ 1045992 w 4598993"/>
                <a:gd name="connsiteY39" fmla="*/ 1454267 h 2024501"/>
                <a:gd name="connsiteX40" fmla="*/ 1032496 w 4598993"/>
                <a:gd name="connsiteY40" fmla="*/ 1427273 h 2024501"/>
                <a:gd name="connsiteX41" fmla="*/ 1039244 w 4598993"/>
                <a:gd name="connsiteY41" fmla="*/ 1413777 h 2024501"/>
                <a:gd name="connsiteX42" fmla="*/ 1039244 w 4598993"/>
                <a:gd name="connsiteY42" fmla="*/ 1413777 h 2024501"/>
                <a:gd name="connsiteX43" fmla="*/ 1039244 w 4598993"/>
                <a:gd name="connsiteY43" fmla="*/ 1413777 h 2024501"/>
                <a:gd name="connsiteX44" fmla="*/ 1002128 w 4598993"/>
                <a:gd name="connsiteY44" fmla="*/ 1380035 h 2024501"/>
                <a:gd name="connsiteX45" fmla="*/ 951516 w 4598993"/>
                <a:gd name="connsiteY45" fmla="*/ 1380035 h 2024501"/>
                <a:gd name="connsiteX46" fmla="*/ 951516 w 4598993"/>
                <a:gd name="connsiteY46" fmla="*/ 1380035 h 2024501"/>
                <a:gd name="connsiteX47" fmla="*/ 944767 w 4598993"/>
                <a:gd name="connsiteY47" fmla="*/ 1369913 h 2024501"/>
                <a:gd name="connsiteX48" fmla="*/ 789555 w 4598993"/>
                <a:gd name="connsiteY48" fmla="*/ 1369913 h 2024501"/>
                <a:gd name="connsiteX49" fmla="*/ 789555 w 4598993"/>
                <a:gd name="connsiteY49" fmla="*/ 1369913 h 2024501"/>
                <a:gd name="connsiteX50" fmla="*/ 718698 w 4598993"/>
                <a:gd name="connsiteY50" fmla="*/ 1356416 h 2024501"/>
                <a:gd name="connsiteX51" fmla="*/ 711949 w 4598993"/>
                <a:gd name="connsiteY51" fmla="*/ 1302429 h 2024501"/>
                <a:gd name="connsiteX52" fmla="*/ 708575 w 4598993"/>
                <a:gd name="connsiteY52" fmla="*/ 1268687 h 2024501"/>
                <a:gd name="connsiteX53" fmla="*/ 701827 w 4598993"/>
                <a:gd name="connsiteY53" fmla="*/ 1231572 h 2024501"/>
                <a:gd name="connsiteX54" fmla="*/ 701827 w 4598993"/>
                <a:gd name="connsiteY54" fmla="*/ 1231572 h 2024501"/>
                <a:gd name="connsiteX55" fmla="*/ 681582 w 4598993"/>
                <a:gd name="connsiteY55" fmla="*/ 1204578 h 2024501"/>
                <a:gd name="connsiteX56" fmla="*/ 668085 w 4598993"/>
                <a:gd name="connsiteY56" fmla="*/ 1201204 h 2024501"/>
                <a:gd name="connsiteX57" fmla="*/ 668085 w 4598993"/>
                <a:gd name="connsiteY57" fmla="*/ 1201204 h 2024501"/>
                <a:gd name="connsiteX58" fmla="*/ 637718 w 4598993"/>
                <a:gd name="connsiteY58" fmla="*/ 1187707 h 2024501"/>
                <a:gd name="connsiteX59" fmla="*/ 634344 w 4598993"/>
                <a:gd name="connsiteY59" fmla="*/ 1174211 h 2024501"/>
                <a:gd name="connsiteX60" fmla="*/ 597228 w 4598993"/>
                <a:gd name="connsiteY60" fmla="*/ 1174211 h 2024501"/>
                <a:gd name="connsiteX61" fmla="*/ 597228 w 4598993"/>
                <a:gd name="connsiteY61" fmla="*/ 1174211 h 2024501"/>
                <a:gd name="connsiteX62" fmla="*/ 442016 w 4598993"/>
                <a:gd name="connsiteY62" fmla="*/ 1153966 h 2024501"/>
                <a:gd name="connsiteX63" fmla="*/ 442016 w 4598993"/>
                <a:gd name="connsiteY63" fmla="*/ 1123598 h 2024501"/>
                <a:gd name="connsiteX64" fmla="*/ 442016 w 4598993"/>
                <a:gd name="connsiteY64" fmla="*/ 1123598 h 2024501"/>
                <a:gd name="connsiteX65" fmla="*/ 391403 w 4598993"/>
                <a:gd name="connsiteY65" fmla="*/ 1069611 h 2024501"/>
                <a:gd name="connsiteX66" fmla="*/ 364410 w 4598993"/>
                <a:gd name="connsiteY66" fmla="*/ 1029121 h 2024501"/>
                <a:gd name="connsiteX67" fmla="*/ 361036 w 4598993"/>
                <a:gd name="connsiteY67" fmla="*/ 971761 h 2024501"/>
                <a:gd name="connsiteX68" fmla="*/ 361036 w 4598993"/>
                <a:gd name="connsiteY68" fmla="*/ 971761 h 2024501"/>
                <a:gd name="connsiteX69" fmla="*/ 361036 w 4598993"/>
                <a:gd name="connsiteY69" fmla="*/ 846916 h 2024501"/>
                <a:gd name="connsiteX70" fmla="*/ 354287 w 4598993"/>
                <a:gd name="connsiteY70" fmla="*/ 549989 h 2024501"/>
                <a:gd name="connsiteX71" fmla="*/ 350913 w 4598993"/>
                <a:gd name="connsiteY71" fmla="*/ 404900 h 2024501"/>
                <a:gd name="connsiteX72" fmla="*/ 350913 w 4598993"/>
                <a:gd name="connsiteY72" fmla="*/ 367784 h 2024501"/>
                <a:gd name="connsiteX73" fmla="*/ 317172 w 4598993"/>
                <a:gd name="connsiteY73" fmla="*/ 364410 h 2024501"/>
                <a:gd name="connsiteX74" fmla="*/ 313797 w 4598993"/>
                <a:gd name="connsiteY74" fmla="*/ 280056 h 2024501"/>
                <a:gd name="connsiteX75" fmla="*/ 317172 w 4598993"/>
                <a:gd name="connsiteY75" fmla="*/ 161960 h 2024501"/>
                <a:gd name="connsiteX76" fmla="*/ 310423 w 4598993"/>
                <a:gd name="connsiteY76" fmla="*/ 107973 h 2024501"/>
                <a:gd name="connsiteX77" fmla="*/ 296927 w 4598993"/>
                <a:gd name="connsiteY77" fmla="*/ 97851 h 2024501"/>
                <a:gd name="connsiteX78" fmla="*/ 307049 w 4598993"/>
                <a:gd name="connsiteY78" fmla="*/ 67483 h 2024501"/>
                <a:gd name="connsiteX79" fmla="*/ 296927 w 4598993"/>
                <a:gd name="connsiteY79" fmla="*/ 70857 h 2024501"/>
                <a:gd name="connsiteX80" fmla="*/ 263185 w 4598993"/>
                <a:gd name="connsiteY80" fmla="*/ 37115 h 2024501"/>
                <a:gd name="connsiteX81" fmla="*/ 205824 w 4598993"/>
                <a:gd name="connsiteY81" fmla="*/ 33741 h 2024501"/>
                <a:gd name="connsiteX82" fmla="*/ 165334 w 4598993"/>
                <a:gd name="connsiteY82" fmla="*/ 0 h 2024501"/>
                <a:gd name="connsiteX83" fmla="*/ 0 w 4598993"/>
                <a:gd name="connsiteY83" fmla="*/ 0 h 2024501"/>
                <a:gd name="connsiteX0" fmla="*/ 4598993 w 4598993"/>
                <a:gd name="connsiteY0" fmla="*/ 2024501 h 2024501"/>
                <a:gd name="connsiteX1" fmla="*/ 3536130 w 4598993"/>
                <a:gd name="connsiteY1" fmla="*/ 2024501 h 2024501"/>
                <a:gd name="connsiteX2" fmla="*/ 3536130 w 4598993"/>
                <a:gd name="connsiteY2" fmla="*/ 1923276 h 2024501"/>
                <a:gd name="connsiteX3" fmla="*/ 2928779 w 4598993"/>
                <a:gd name="connsiteY3" fmla="*/ 1923276 h 2024501"/>
                <a:gd name="connsiteX4" fmla="*/ 2928779 w 4598993"/>
                <a:gd name="connsiteY4" fmla="*/ 1865915 h 2024501"/>
                <a:gd name="connsiteX5" fmla="*/ 2820806 w 4598993"/>
                <a:gd name="connsiteY5" fmla="*/ 1865915 h 2024501"/>
                <a:gd name="connsiteX6" fmla="*/ 2820806 w 4598993"/>
                <a:gd name="connsiteY6" fmla="*/ 1828800 h 2024501"/>
                <a:gd name="connsiteX7" fmla="*/ 2426028 w 4598993"/>
                <a:gd name="connsiteY7" fmla="*/ 1828800 h 2024501"/>
                <a:gd name="connsiteX8" fmla="*/ 2422654 w 4598993"/>
                <a:gd name="connsiteY8" fmla="*/ 1808555 h 2024501"/>
                <a:gd name="connsiteX9" fmla="*/ 2135849 w 4598993"/>
                <a:gd name="connsiteY9" fmla="*/ 1808555 h 2024501"/>
                <a:gd name="connsiteX10" fmla="*/ 2108856 w 4598993"/>
                <a:gd name="connsiteY10" fmla="*/ 1774813 h 2024501"/>
                <a:gd name="connsiteX11" fmla="*/ 2088611 w 4598993"/>
                <a:gd name="connsiteY11" fmla="*/ 1751194 h 2024501"/>
                <a:gd name="connsiteX12" fmla="*/ 2088611 w 4598993"/>
                <a:gd name="connsiteY12" fmla="*/ 1751194 h 2024501"/>
                <a:gd name="connsiteX13" fmla="*/ 2088611 w 4598993"/>
                <a:gd name="connsiteY13" fmla="*/ 1751194 h 2024501"/>
                <a:gd name="connsiteX14" fmla="*/ 2064992 w 4598993"/>
                <a:gd name="connsiteY14" fmla="*/ 1727575 h 2024501"/>
                <a:gd name="connsiteX15" fmla="*/ 1940147 w 4598993"/>
                <a:gd name="connsiteY15" fmla="*/ 1727575 h 2024501"/>
                <a:gd name="connsiteX16" fmla="*/ 1940147 w 4598993"/>
                <a:gd name="connsiteY16" fmla="*/ 1727575 h 2024501"/>
                <a:gd name="connsiteX17" fmla="*/ 1940147 w 4598993"/>
                <a:gd name="connsiteY17" fmla="*/ 1714078 h 2024501"/>
                <a:gd name="connsiteX18" fmla="*/ 1808555 w 4598993"/>
                <a:gd name="connsiteY18" fmla="*/ 1717452 h 2024501"/>
                <a:gd name="connsiteX19" fmla="*/ 1805180 w 4598993"/>
                <a:gd name="connsiteY19" fmla="*/ 1673588 h 2024501"/>
                <a:gd name="connsiteX20" fmla="*/ 1734323 w 4598993"/>
                <a:gd name="connsiteY20" fmla="*/ 1673588 h 2024501"/>
                <a:gd name="connsiteX21" fmla="*/ 1730949 w 4598993"/>
                <a:gd name="connsiteY21" fmla="*/ 1636472 h 2024501"/>
                <a:gd name="connsiteX22" fmla="*/ 1639846 w 4598993"/>
                <a:gd name="connsiteY22" fmla="*/ 1636472 h 2024501"/>
                <a:gd name="connsiteX23" fmla="*/ 1639846 w 4598993"/>
                <a:gd name="connsiteY23" fmla="*/ 1636472 h 2024501"/>
                <a:gd name="connsiteX24" fmla="*/ 1639846 w 4598993"/>
                <a:gd name="connsiteY24" fmla="*/ 1619601 h 2024501"/>
                <a:gd name="connsiteX25" fmla="*/ 1481260 w 4598993"/>
                <a:gd name="connsiteY25" fmla="*/ 1619601 h 2024501"/>
                <a:gd name="connsiteX26" fmla="*/ 1477886 w 4598993"/>
                <a:gd name="connsiteY26" fmla="*/ 1592608 h 2024501"/>
                <a:gd name="connsiteX27" fmla="*/ 1407028 w 4598993"/>
                <a:gd name="connsiteY27" fmla="*/ 1592608 h 2024501"/>
                <a:gd name="connsiteX28" fmla="*/ 1386783 w 4598993"/>
                <a:gd name="connsiteY28" fmla="*/ 1562240 h 2024501"/>
                <a:gd name="connsiteX29" fmla="*/ 1366538 w 4598993"/>
                <a:gd name="connsiteY29" fmla="*/ 1535247 h 2024501"/>
                <a:gd name="connsiteX30" fmla="*/ 1234946 w 4598993"/>
                <a:gd name="connsiteY30" fmla="*/ 1535247 h 2024501"/>
                <a:gd name="connsiteX31" fmla="*/ 1234946 w 4598993"/>
                <a:gd name="connsiteY31" fmla="*/ 1535247 h 2024501"/>
                <a:gd name="connsiteX32" fmla="*/ 1234946 w 4598993"/>
                <a:gd name="connsiteY32" fmla="*/ 1518377 h 2024501"/>
                <a:gd name="connsiteX33" fmla="*/ 1120224 w 4598993"/>
                <a:gd name="connsiteY33" fmla="*/ 1521750 h 2024501"/>
                <a:gd name="connsiteX34" fmla="*/ 1096605 w 4598993"/>
                <a:gd name="connsiteY34" fmla="*/ 1501505 h 2024501"/>
                <a:gd name="connsiteX35" fmla="*/ 1096605 w 4598993"/>
                <a:gd name="connsiteY35" fmla="*/ 1501505 h 2024501"/>
                <a:gd name="connsiteX36" fmla="*/ 1059489 w 4598993"/>
                <a:gd name="connsiteY36" fmla="*/ 1484634 h 2024501"/>
                <a:gd name="connsiteX37" fmla="*/ 1059489 w 4598993"/>
                <a:gd name="connsiteY37" fmla="*/ 1484634 h 2024501"/>
                <a:gd name="connsiteX38" fmla="*/ 1045992 w 4598993"/>
                <a:gd name="connsiteY38" fmla="*/ 1454267 h 2024501"/>
                <a:gd name="connsiteX39" fmla="*/ 1045992 w 4598993"/>
                <a:gd name="connsiteY39" fmla="*/ 1454267 h 2024501"/>
                <a:gd name="connsiteX40" fmla="*/ 1032496 w 4598993"/>
                <a:gd name="connsiteY40" fmla="*/ 1427273 h 2024501"/>
                <a:gd name="connsiteX41" fmla="*/ 1039244 w 4598993"/>
                <a:gd name="connsiteY41" fmla="*/ 1413777 h 2024501"/>
                <a:gd name="connsiteX42" fmla="*/ 1039244 w 4598993"/>
                <a:gd name="connsiteY42" fmla="*/ 1413777 h 2024501"/>
                <a:gd name="connsiteX43" fmla="*/ 1039244 w 4598993"/>
                <a:gd name="connsiteY43" fmla="*/ 1413777 h 2024501"/>
                <a:gd name="connsiteX44" fmla="*/ 1002128 w 4598993"/>
                <a:gd name="connsiteY44" fmla="*/ 1380035 h 2024501"/>
                <a:gd name="connsiteX45" fmla="*/ 951516 w 4598993"/>
                <a:gd name="connsiteY45" fmla="*/ 1380035 h 2024501"/>
                <a:gd name="connsiteX46" fmla="*/ 951516 w 4598993"/>
                <a:gd name="connsiteY46" fmla="*/ 1380035 h 2024501"/>
                <a:gd name="connsiteX47" fmla="*/ 944767 w 4598993"/>
                <a:gd name="connsiteY47" fmla="*/ 1369913 h 2024501"/>
                <a:gd name="connsiteX48" fmla="*/ 789555 w 4598993"/>
                <a:gd name="connsiteY48" fmla="*/ 1369913 h 2024501"/>
                <a:gd name="connsiteX49" fmla="*/ 789555 w 4598993"/>
                <a:gd name="connsiteY49" fmla="*/ 1369913 h 2024501"/>
                <a:gd name="connsiteX50" fmla="*/ 718698 w 4598993"/>
                <a:gd name="connsiteY50" fmla="*/ 1356416 h 2024501"/>
                <a:gd name="connsiteX51" fmla="*/ 711949 w 4598993"/>
                <a:gd name="connsiteY51" fmla="*/ 1302429 h 2024501"/>
                <a:gd name="connsiteX52" fmla="*/ 708575 w 4598993"/>
                <a:gd name="connsiteY52" fmla="*/ 1268687 h 2024501"/>
                <a:gd name="connsiteX53" fmla="*/ 701827 w 4598993"/>
                <a:gd name="connsiteY53" fmla="*/ 1231572 h 2024501"/>
                <a:gd name="connsiteX54" fmla="*/ 701827 w 4598993"/>
                <a:gd name="connsiteY54" fmla="*/ 1231572 h 2024501"/>
                <a:gd name="connsiteX55" fmla="*/ 681582 w 4598993"/>
                <a:gd name="connsiteY55" fmla="*/ 1204578 h 2024501"/>
                <a:gd name="connsiteX56" fmla="*/ 668085 w 4598993"/>
                <a:gd name="connsiteY56" fmla="*/ 1201204 h 2024501"/>
                <a:gd name="connsiteX57" fmla="*/ 668085 w 4598993"/>
                <a:gd name="connsiteY57" fmla="*/ 1201204 h 2024501"/>
                <a:gd name="connsiteX58" fmla="*/ 637718 w 4598993"/>
                <a:gd name="connsiteY58" fmla="*/ 1187707 h 2024501"/>
                <a:gd name="connsiteX59" fmla="*/ 634344 w 4598993"/>
                <a:gd name="connsiteY59" fmla="*/ 1174211 h 2024501"/>
                <a:gd name="connsiteX60" fmla="*/ 597228 w 4598993"/>
                <a:gd name="connsiteY60" fmla="*/ 1174211 h 2024501"/>
                <a:gd name="connsiteX61" fmla="*/ 597228 w 4598993"/>
                <a:gd name="connsiteY61" fmla="*/ 1174211 h 2024501"/>
                <a:gd name="connsiteX62" fmla="*/ 442016 w 4598993"/>
                <a:gd name="connsiteY62" fmla="*/ 1153966 h 2024501"/>
                <a:gd name="connsiteX63" fmla="*/ 442016 w 4598993"/>
                <a:gd name="connsiteY63" fmla="*/ 1123598 h 2024501"/>
                <a:gd name="connsiteX64" fmla="*/ 442016 w 4598993"/>
                <a:gd name="connsiteY64" fmla="*/ 1123598 h 2024501"/>
                <a:gd name="connsiteX65" fmla="*/ 391403 w 4598993"/>
                <a:gd name="connsiteY65" fmla="*/ 1069611 h 2024501"/>
                <a:gd name="connsiteX66" fmla="*/ 364410 w 4598993"/>
                <a:gd name="connsiteY66" fmla="*/ 1029121 h 2024501"/>
                <a:gd name="connsiteX67" fmla="*/ 361036 w 4598993"/>
                <a:gd name="connsiteY67" fmla="*/ 971761 h 2024501"/>
                <a:gd name="connsiteX68" fmla="*/ 361036 w 4598993"/>
                <a:gd name="connsiteY68" fmla="*/ 971761 h 2024501"/>
                <a:gd name="connsiteX69" fmla="*/ 361036 w 4598993"/>
                <a:gd name="connsiteY69" fmla="*/ 846916 h 2024501"/>
                <a:gd name="connsiteX70" fmla="*/ 354287 w 4598993"/>
                <a:gd name="connsiteY70" fmla="*/ 549989 h 2024501"/>
                <a:gd name="connsiteX71" fmla="*/ 350913 w 4598993"/>
                <a:gd name="connsiteY71" fmla="*/ 404900 h 2024501"/>
                <a:gd name="connsiteX72" fmla="*/ 350913 w 4598993"/>
                <a:gd name="connsiteY72" fmla="*/ 367784 h 2024501"/>
                <a:gd name="connsiteX73" fmla="*/ 317172 w 4598993"/>
                <a:gd name="connsiteY73" fmla="*/ 364410 h 2024501"/>
                <a:gd name="connsiteX74" fmla="*/ 313797 w 4598993"/>
                <a:gd name="connsiteY74" fmla="*/ 280056 h 2024501"/>
                <a:gd name="connsiteX75" fmla="*/ 317172 w 4598993"/>
                <a:gd name="connsiteY75" fmla="*/ 161960 h 2024501"/>
                <a:gd name="connsiteX76" fmla="*/ 310423 w 4598993"/>
                <a:gd name="connsiteY76" fmla="*/ 107973 h 2024501"/>
                <a:gd name="connsiteX77" fmla="*/ 296927 w 4598993"/>
                <a:gd name="connsiteY77" fmla="*/ 97851 h 2024501"/>
                <a:gd name="connsiteX78" fmla="*/ 307049 w 4598993"/>
                <a:gd name="connsiteY78" fmla="*/ 67483 h 2024501"/>
                <a:gd name="connsiteX79" fmla="*/ 296927 w 4598993"/>
                <a:gd name="connsiteY79" fmla="*/ 70857 h 2024501"/>
                <a:gd name="connsiteX80" fmla="*/ 263185 w 4598993"/>
                <a:gd name="connsiteY80" fmla="*/ 37115 h 2024501"/>
                <a:gd name="connsiteX81" fmla="*/ 205824 w 4598993"/>
                <a:gd name="connsiteY81" fmla="*/ 33741 h 2024501"/>
                <a:gd name="connsiteX82" fmla="*/ 165334 w 4598993"/>
                <a:gd name="connsiteY82" fmla="*/ 0 h 2024501"/>
                <a:gd name="connsiteX83" fmla="*/ 0 w 4598993"/>
                <a:gd name="connsiteY83" fmla="*/ 0 h 20245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4598993" h="2024501">
                  <a:moveTo>
                    <a:pt x="4598993" y="2024501"/>
                  </a:moveTo>
                  <a:lnTo>
                    <a:pt x="3536130" y="2024501"/>
                  </a:lnTo>
                  <a:lnTo>
                    <a:pt x="3536130" y="1923276"/>
                  </a:lnTo>
                  <a:lnTo>
                    <a:pt x="2928779" y="1923276"/>
                  </a:lnTo>
                  <a:lnTo>
                    <a:pt x="2928779" y="1865915"/>
                  </a:lnTo>
                  <a:lnTo>
                    <a:pt x="2820806" y="1865915"/>
                  </a:lnTo>
                  <a:lnTo>
                    <a:pt x="2820806" y="1828800"/>
                  </a:lnTo>
                  <a:lnTo>
                    <a:pt x="2426028" y="1828800"/>
                  </a:lnTo>
                  <a:lnTo>
                    <a:pt x="2422654" y="1808555"/>
                  </a:lnTo>
                  <a:lnTo>
                    <a:pt x="2135849" y="1808555"/>
                  </a:lnTo>
                  <a:lnTo>
                    <a:pt x="2108856" y="1774813"/>
                  </a:lnTo>
                  <a:lnTo>
                    <a:pt x="2088611" y="1751194"/>
                  </a:lnTo>
                  <a:lnTo>
                    <a:pt x="2088611" y="1751194"/>
                  </a:lnTo>
                  <a:lnTo>
                    <a:pt x="2088611" y="1751194"/>
                  </a:lnTo>
                  <a:lnTo>
                    <a:pt x="2064992" y="1727575"/>
                  </a:lnTo>
                  <a:lnTo>
                    <a:pt x="1940147" y="1727575"/>
                  </a:lnTo>
                  <a:lnTo>
                    <a:pt x="1940147" y="1727575"/>
                  </a:lnTo>
                  <a:lnTo>
                    <a:pt x="1940147" y="1714078"/>
                  </a:lnTo>
                  <a:lnTo>
                    <a:pt x="1808555" y="1717452"/>
                  </a:lnTo>
                  <a:lnTo>
                    <a:pt x="1805180" y="1673588"/>
                  </a:lnTo>
                  <a:lnTo>
                    <a:pt x="1734323" y="1673588"/>
                  </a:lnTo>
                  <a:lnTo>
                    <a:pt x="1730949" y="1636472"/>
                  </a:lnTo>
                  <a:lnTo>
                    <a:pt x="1639846" y="1636472"/>
                  </a:lnTo>
                  <a:lnTo>
                    <a:pt x="1639846" y="1636472"/>
                  </a:lnTo>
                  <a:lnTo>
                    <a:pt x="1639846" y="1619601"/>
                  </a:lnTo>
                  <a:lnTo>
                    <a:pt x="1481260" y="1619601"/>
                  </a:lnTo>
                  <a:lnTo>
                    <a:pt x="1477886" y="1592608"/>
                  </a:lnTo>
                  <a:lnTo>
                    <a:pt x="1407028" y="1592608"/>
                  </a:lnTo>
                  <a:lnTo>
                    <a:pt x="1386783" y="1562240"/>
                  </a:lnTo>
                  <a:lnTo>
                    <a:pt x="1366538" y="1535247"/>
                  </a:lnTo>
                  <a:lnTo>
                    <a:pt x="1234946" y="1535247"/>
                  </a:lnTo>
                  <a:lnTo>
                    <a:pt x="1234946" y="1535247"/>
                  </a:lnTo>
                  <a:lnTo>
                    <a:pt x="1234946" y="1518377"/>
                  </a:lnTo>
                  <a:lnTo>
                    <a:pt x="1120224" y="1521750"/>
                  </a:lnTo>
                  <a:lnTo>
                    <a:pt x="1096605" y="1501505"/>
                  </a:lnTo>
                  <a:lnTo>
                    <a:pt x="1096605" y="1501505"/>
                  </a:lnTo>
                  <a:lnTo>
                    <a:pt x="1059489" y="1484634"/>
                  </a:lnTo>
                  <a:lnTo>
                    <a:pt x="1059489" y="1484634"/>
                  </a:lnTo>
                  <a:lnTo>
                    <a:pt x="1045992" y="1454267"/>
                  </a:lnTo>
                  <a:lnTo>
                    <a:pt x="1045992" y="1454267"/>
                  </a:lnTo>
                  <a:lnTo>
                    <a:pt x="1032496" y="1427273"/>
                  </a:lnTo>
                  <a:lnTo>
                    <a:pt x="1039244" y="1413777"/>
                  </a:lnTo>
                  <a:lnTo>
                    <a:pt x="1039244" y="1413777"/>
                  </a:lnTo>
                  <a:lnTo>
                    <a:pt x="1039244" y="1413777"/>
                  </a:lnTo>
                  <a:lnTo>
                    <a:pt x="1002128" y="1380035"/>
                  </a:lnTo>
                  <a:lnTo>
                    <a:pt x="951516" y="1380035"/>
                  </a:lnTo>
                  <a:lnTo>
                    <a:pt x="951516" y="1380035"/>
                  </a:lnTo>
                  <a:lnTo>
                    <a:pt x="944767" y="1369913"/>
                  </a:lnTo>
                  <a:lnTo>
                    <a:pt x="789555" y="1369913"/>
                  </a:lnTo>
                  <a:lnTo>
                    <a:pt x="789555" y="1369913"/>
                  </a:lnTo>
                  <a:lnTo>
                    <a:pt x="718698" y="1356416"/>
                  </a:lnTo>
                  <a:lnTo>
                    <a:pt x="711949" y="1302429"/>
                  </a:lnTo>
                  <a:lnTo>
                    <a:pt x="708575" y="1268687"/>
                  </a:lnTo>
                  <a:lnTo>
                    <a:pt x="701827" y="1231572"/>
                  </a:lnTo>
                  <a:lnTo>
                    <a:pt x="701827" y="1231572"/>
                  </a:lnTo>
                  <a:lnTo>
                    <a:pt x="681582" y="1204578"/>
                  </a:lnTo>
                  <a:lnTo>
                    <a:pt x="668085" y="1201204"/>
                  </a:lnTo>
                  <a:lnTo>
                    <a:pt x="668085" y="1201204"/>
                  </a:lnTo>
                  <a:lnTo>
                    <a:pt x="637718" y="1187707"/>
                  </a:lnTo>
                  <a:lnTo>
                    <a:pt x="634344" y="1174211"/>
                  </a:lnTo>
                  <a:lnTo>
                    <a:pt x="597228" y="1174211"/>
                  </a:lnTo>
                  <a:lnTo>
                    <a:pt x="597228" y="1174211"/>
                  </a:lnTo>
                  <a:lnTo>
                    <a:pt x="442016" y="1153966"/>
                  </a:lnTo>
                  <a:lnTo>
                    <a:pt x="442016" y="1123598"/>
                  </a:lnTo>
                  <a:lnTo>
                    <a:pt x="442016" y="1123598"/>
                  </a:lnTo>
                  <a:lnTo>
                    <a:pt x="391403" y="1069611"/>
                  </a:lnTo>
                  <a:lnTo>
                    <a:pt x="364410" y="1029121"/>
                  </a:lnTo>
                  <a:lnTo>
                    <a:pt x="361036" y="971761"/>
                  </a:lnTo>
                  <a:lnTo>
                    <a:pt x="361036" y="971761"/>
                  </a:lnTo>
                  <a:lnTo>
                    <a:pt x="361036" y="846916"/>
                  </a:lnTo>
                  <a:lnTo>
                    <a:pt x="354287" y="549989"/>
                  </a:lnTo>
                  <a:cubicBezTo>
                    <a:pt x="353162" y="501626"/>
                    <a:pt x="352038" y="453263"/>
                    <a:pt x="350913" y="404900"/>
                  </a:cubicBezTo>
                  <a:lnTo>
                    <a:pt x="350913" y="367784"/>
                  </a:lnTo>
                  <a:lnTo>
                    <a:pt x="317172" y="364410"/>
                  </a:lnTo>
                  <a:lnTo>
                    <a:pt x="313797" y="280056"/>
                  </a:lnTo>
                  <a:lnTo>
                    <a:pt x="317172" y="161960"/>
                  </a:lnTo>
                  <a:lnTo>
                    <a:pt x="310423" y="107973"/>
                  </a:lnTo>
                  <a:lnTo>
                    <a:pt x="296927" y="97851"/>
                  </a:lnTo>
                  <a:lnTo>
                    <a:pt x="307049" y="67483"/>
                  </a:lnTo>
                  <a:lnTo>
                    <a:pt x="296927" y="70857"/>
                  </a:lnTo>
                  <a:lnTo>
                    <a:pt x="263185" y="37115"/>
                  </a:lnTo>
                  <a:lnTo>
                    <a:pt x="205824" y="33741"/>
                  </a:lnTo>
                  <a:lnTo>
                    <a:pt x="165334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E6AC2C3D-DEBB-4745-95F1-BA07984DBF0C}"/>
                </a:ext>
              </a:extLst>
            </p:cNvPr>
            <p:cNvSpPr/>
            <p:nvPr/>
          </p:nvSpPr>
          <p:spPr>
            <a:xfrm>
              <a:off x="1089857" y="2152720"/>
              <a:ext cx="2874792" cy="2068366"/>
            </a:xfrm>
            <a:custGeom>
              <a:avLst/>
              <a:gdLst>
                <a:gd name="connsiteX0" fmla="*/ 2874792 w 2874792"/>
                <a:gd name="connsiteY0" fmla="*/ 2068366 h 2068366"/>
                <a:gd name="connsiteX1" fmla="*/ 1761316 w 2874792"/>
                <a:gd name="connsiteY1" fmla="*/ 2068366 h 2068366"/>
                <a:gd name="connsiteX2" fmla="*/ 1761316 w 2874792"/>
                <a:gd name="connsiteY2" fmla="*/ 2031250 h 2068366"/>
                <a:gd name="connsiteX3" fmla="*/ 1761316 w 2874792"/>
                <a:gd name="connsiteY3" fmla="*/ 2031250 h 2068366"/>
                <a:gd name="connsiteX4" fmla="*/ 1697207 w 2874792"/>
                <a:gd name="connsiteY4" fmla="*/ 2031250 h 2068366"/>
                <a:gd name="connsiteX5" fmla="*/ 1751194 w 2874792"/>
                <a:gd name="connsiteY5" fmla="*/ 1953645 h 2068366"/>
                <a:gd name="connsiteX6" fmla="*/ 1707330 w 2874792"/>
                <a:gd name="connsiteY6" fmla="*/ 1957019 h 2068366"/>
                <a:gd name="connsiteX7" fmla="*/ 1720826 w 2874792"/>
                <a:gd name="connsiteY7" fmla="*/ 1879413 h 2068366"/>
                <a:gd name="connsiteX8" fmla="*/ 1481260 w 2874792"/>
                <a:gd name="connsiteY8" fmla="*/ 1879413 h 2068366"/>
                <a:gd name="connsiteX9" fmla="*/ 1481260 w 2874792"/>
                <a:gd name="connsiteY9" fmla="*/ 1835549 h 2068366"/>
                <a:gd name="connsiteX10" fmla="*/ 1454267 w 2874792"/>
                <a:gd name="connsiteY10" fmla="*/ 1862542 h 2068366"/>
                <a:gd name="connsiteX11" fmla="*/ 1434022 w 2874792"/>
                <a:gd name="connsiteY11" fmla="*/ 1842297 h 2068366"/>
                <a:gd name="connsiteX12" fmla="*/ 1393532 w 2874792"/>
                <a:gd name="connsiteY12" fmla="*/ 1842297 h 2068366"/>
                <a:gd name="connsiteX13" fmla="*/ 1393532 w 2874792"/>
                <a:gd name="connsiteY13" fmla="*/ 1801807 h 2068366"/>
                <a:gd name="connsiteX14" fmla="*/ 1359790 w 2874792"/>
                <a:gd name="connsiteY14" fmla="*/ 1801807 h 2068366"/>
                <a:gd name="connsiteX15" fmla="*/ 1359790 w 2874792"/>
                <a:gd name="connsiteY15" fmla="*/ 1768065 h 2068366"/>
                <a:gd name="connsiteX16" fmla="*/ 1062863 w 2874792"/>
                <a:gd name="connsiteY16" fmla="*/ 1768065 h 2068366"/>
                <a:gd name="connsiteX17" fmla="*/ 1062863 w 2874792"/>
                <a:gd name="connsiteY17" fmla="*/ 1730949 h 2068366"/>
                <a:gd name="connsiteX18" fmla="*/ 1062863 w 2874792"/>
                <a:gd name="connsiteY18" fmla="*/ 1673588 h 2068366"/>
                <a:gd name="connsiteX19" fmla="*/ 1029122 w 2874792"/>
                <a:gd name="connsiteY19" fmla="*/ 1673588 h 2068366"/>
                <a:gd name="connsiteX20" fmla="*/ 1029122 w 2874792"/>
                <a:gd name="connsiteY20" fmla="*/ 1629724 h 2068366"/>
                <a:gd name="connsiteX21" fmla="*/ 1029122 w 2874792"/>
                <a:gd name="connsiteY21" fmla="*/ 1629724 h 2068366"/>
                <a:gd name="connsiteX22" fmla="*/ 1029122 w 2874792"/>
                <a:gd name="connsiteY22" fmla="*/ 1585860 h 2068366"/>
                <a:gd name="connsiteX23" fmla="*/ 749066 w 2874792"/>
                <a:gd name="connsiteY23" fmla="*/ 1585860 h 2068366"/>
                <a:gd name="connsiteX24" fmla="*/ 749066 w 2874792"/>
                <a:gd name="connsiteY24" fmla="*/ 1585860 h 2068366"/>
                <a:gd name="connsiteX25" fmla="*/ 718699 w 2874792"/>
                <a:gd name="connsiteY25" fmla="*/ 1555493 h 2068366"/>
                <a:gd name="connsiteX26" fmla="*/ 718699 w 2874792"/>
                <a:gd name="connsiteY26" fmla="*/ 1504880 h 2068366"/>
                <a:gd name="connsiteX27" fmla="*/ 718699 w 2874792"/>
                <a:gd name="connsiteY27" fmla="*/ 1504880 h 2068366"/>
                <a:gd name="connsiteX28" fmla="*/ 718699 w 2874792"/>
                <a:gd name="connsiteY28" fmla="*/ 1467764 h 2068366"/>
                <a:gd name="connsiteX29" fmla="*/ 681582 w 2874792"/>
                <a:gd name="connsiteY29" fmla="*/ 1467764 h 2068366"/>
                <a:gd name="connsiteX30" fmla="*/ 681582 w 2874792"/>
                <a:gd name="connsiteY30" fmla="*/ 1417152 h 2068366"/>
                <a:gd name="connsiteX31" fmla="*/ 681582 w 2874792"/>
                <a:gd name="connsiteY31" fmla="*/ 1417152 h 2068366"/>
                <a:gd name="connsiteX32" fmla="*/ 681582 w 2874792"/>
                <a:gd name="connsiteY32" fmla="*/ 1349668 h 2068366"/>
                <a:gd name="connsiteX33" fmla="*/ 455513 w 2874792"/>
                <a:gd name="connsiteY33" fmla="*/ 1349668 h 2068366"/>
                <a:gd name="connsiteX34" fmla="*/ 445390 w 2874792"/>
                <a:gd name="connsiteY34" fmla="*/ 1339545 h 2068366"/>
                <a:gd name="connsiteX35" fmla="*/ 394778 w 2874792"/>
                <a:gd name="connsiteY35" fmla="*/ 1339545 h 2068366"/>
                <a:gd name="connsiteX36" fmla="*/ 394778 w 2874792"/>
                <a:gd name="connsiteY36" fmla="*/ 1258566 h 2068366"/>
                <a:gd name="connsiteX37" fmla="*/ 394778 w 2874792"/>
                <a:gd name="connsiteY37" fmla="*/ 1258566 h 2068366"/>
                <a:gd name="connsiteX38" fmla="*/ 367784 w 2874792"/>
                <a:gd name="connsiteY38" fmla="*/ 1245069 h 2068366"/>
                <a:gd name="connsiteX39" fmla="*/ 367784 w 2874792"/>
                <a:gd name="connsiteY39" fmla="*/ 1174211 h 2068366"/>
                <a:gd name="connsiteX40" fmla="*/ 364410 w 2874792"/>
                <a:gd name="connsiteY40" fmla="*/ 1120225 h 2068366"/>
                <a:gd name="connsiteX41" fmla="*/ 350913 w 2874792"/>
                <a:gd name="connsiteY41" fmla="*/ 1066238 h 2068366"/>
                <a:gd name="connsiteX42" fmla="*/ 354288 w 2874792"/>
                <a:gd name="connsiteY42" fmla="*/ 1005503 h 2068366"/>
                <a:gd name="connsiteX43" fmla="*/ 334043 w 2874792"/>
                <a:gd name="connsiteY43" fmla="*/ 539867 h 2068366"/>
                <a:gd name="connsiteX44" fmla="*/ 334043 w 2874792"/>
                <a:gd name="connsiteY44" fmla="*/ 539867 h 2068366"/>
                <a:gd name="connsiteX45" fmla="*/ 327294 w 2874792"/>
                <a:gd name="connsiteY45" fmla="*/ 431894 h 2068366"/>
                <a:gd name="connsiteX46" fmla="*/ 313798 w 2874792"/>
                <a:gd name="connsiteY46" fmla="*/ 431894 h 2068366"/>
                <a:gd name="connsiteX47" fmla="*/ 320546 w 2874792"/>
                <a:gd name="connsiteY47" fmla="*/ 330669 h 2068366"/>
                <a:gd name="connsiteX48" fmla="*/ 296927 w 2874792"/>
                <a:gd name="connsiteY48" fmla="*/ 222695 h 2068366"/>
                <a:gd name="connsiteX49" fmla="*/ 303675 w 2874792"/>
                <a:gd name="connsiteY49" fmla="*/ 172083 h 2068366"/>
                <a:gd name="connsiteX50" fmla="*/ 266559 w 2874792"/>
                <a:gd name="connsiteY50" fmla="*/ 165335 h 2068366"/>
                <a:gd name="connsiteX51" fmla="*/ 253063 w 2874792"/>
                <a:gd name="connsiteY51" fmla="*/ 151838 h 2068366"/>
                <a:gd name="connsiteX52" fmla="*/ 253063 w 2874792"/>
                <a:gd name="connsiteY52" fmla="*/ 151838 h 2068366"/>
                <a:gd name="connsiteX53" fmla="*/ 232818 w 2874792"/>
                <a:gd name="connsiteY53" fmla="*/ 121470 h 2068366"/>
                <a:gd name="connsiteX54" fmla="*/ 188953 w 2874792"/>
                <a:gd name="connsiteY54" fmla="*/ 121470 h 2068366"/>
                <a:gd name="connsiteX55" fmla="*/ 188953 w 2874792"/>
                <a:gd name="connsiteY55" fmla="*/ 121470 h 2068366"/>
                <a:gd name="connsiteX56" fmla="*/ 178831 w 2874792"/>
                <a:gd name="connsiteY56" fmla="*/ 74232 h 2068366"/>
                <a:gd name="connsiteX57" fmla="*/ 175457 w 2874792"/>
                <a:gd name="connsiteY57" fmla="*/ 64110 h 2068366"/>
                <a:gd name="connsiteX58" fmla="*/ 161960 w 2874792"/>
                <a:gd name="connsiteY58" fmla="*/ 64110 h 2068366"/>
                <a:gd name="connsiteX59" fmla="*/ 158586 w 2874792"/>
                <a:gd name="connsiteY59" fmla="*/ 43865 h 2068366"/>
                <a:gd name="connsiteX60" fmla="*/ 94477 w 2874792"/>
                <a:gd name="connsiteY60" fmla="*/ 40490 h 2068366"/>
                <a:gd name="connsiteX61" fmla="*/ 94477 w 2874792"/>
                <a:gd name="connsiteY61" fmla="*/ 40490 h 2068366"/>
                <a:gd name="connsiteX62" fmla="*/ 74232 w 2874792"/>
                <a:gd name="connsiteY62" fmla="*/ 16871 h 2068366"/>
                <a:gd name="connsiteX63" fmla="*/ 40490 w 2874792"/>
                <a:gd name="connsiteY63" fmla="*/ 16871 h 2068366"/>
                <a:gd name="connsiteX64" fmla="*/ 40490 w 2874792"/>
                <a:gd name="connsiteY64" fmla="*/ 16871 h 2068366"/>
                <a:gd name="connsiteX65" fmla="*/ 0 w 2874792"/>
                <a:gd name="connsiteY65" fmla="*/ 0 h 2068366"/>
                <a:gd name="connsiteX66" fmla="*/ 0 w 2874792"/>
                <a:gd name="connsiteY66" fmla="*/ 0 h 2068366"/>
                <a:gd name="connsiteX67" fmla="*/ 0 w 2874792"/>
                <a:gd name="connsiteY67" fmla="*/ 0 h 2068366"/>
                <a:gd name="connsiteX0" fmla="*/ 2874792 w 2874792"/>
                <a:gd name="connsiteY0" fmla="*/ 2068366 h 2068366"/>
                <a:gd name="connsiteX1" fmla="*/ 1761316 w 2874792"/>
                <a:gd name="connsiteY1" fmla="*/ 2068366 h 2068366"/>
                <a:gd name="connsiteX2" fmla="*/ 1761316 w 2874792"/>
                <a:gd name="connsiteY2" fmla="*/ 2031250 h 2068366"/>
                <a:gd name="connsiteX3" fmla="*/ 1761316 w 2874792"/>
                <a:gd name="connsiteY3" fmla="*/ 2031250 h 2068366"/>
                <a:gd name="connsiteX4" fmla="*/ 1741071 w 2874792"/>
                <a:gd name="connsiteY4" fmla="*/ 2037999 h 2068366"/>
                <a:gd name="connsiteX5" fmla="*/ 1751194 w 2874792"/>
                <a:gd name="connsiteY5" fmla="*/ 1953645 h 2068366"/>
                <a:gd name="connsiteX6" fmla="*/ 1707330 w 2874792"/>
                <a:gd name="connsiteY6" fmla="*/ 1957019 h 2068366"/>
                <a:gd name="connsiteX7" fmla="*/ 1720826 w 2874792"/>
                <a:gd name="connsiteY7" fmla="*/ 1879413 h 2068366"/>
                <a:gd name="connsiteX8" fmla="*/ 1481260 w 2874792"/>
                <a:gd name="connsiteY8" fmla="*/ 1879413 h 2068366"/>
                <a:gd name="connsiteX9" fmla="*/ 1481260 w 2874792"/>
                <a:gd name="connsiteY9" fmla="*/ 1835549 h 2068366"/>
                <a:gd name="connsiteX10" fmla="*/ 1454267 w 2874792"/>
                <a:gd name="connsiteY10" fmla="*/ 1862542 h 2068366"/>
                <a:gd name="connsiteX11" fmla="*/ 1434022 w 2874792"/>
                <a:gd name="connsiteY11" fmla="*/ 1842297 h 2068366"/>
                <a:gd name="connsiteX12" fmla="*/ 1393532 w 2874792"/>
                <a:gd name="connsiteY12" fmla="*/ 1842297 h 2068366"/>
                <a:gd name="connsiteX13" fmla="*/ 1393532 w 2874792"/>
                <a:gd name="connsiteY13" fmla="*/ 1801807 h 2068366"/>
                <a:gd name="connsiteX14" fmla="*/ 1359790 w 2874792"/>
                <a:gd name="connsiteY14" fmla="*/ 1801807 h 2068366"/>
                <a:gd name="connsiteX15" fmla="*/ 1359790 w 2874792"/>
                <a:gd name="connsiteY15" fmla="*/ 1768065 h 2068366"/>
                <a:gd name="connsiteX16" fmla="*/ 1062863 w 2874792"/>
                <a:gd name="connsiteY16" fmla="*/ 1768065 h 2068366"/>
                <a:gd name="connsiteX17" fmla="*/ 1062863 w 2874792"/>
                <a:gd name="connsiteY17" fmla="*/ 1730949 h 2068366"/>
                <a:gd name="connsiteX18" fmla="*/ 1062863 w 2874792"/>
                <a:gd name="connsiteY18" fmla="*/ 1673588 h 2068366"/>
                <a:gd name="connsiteX19" fmla="*/ 1029122 w 2874792"/>
                <a:gd name="connsiteY19" fmla="*/ 1673588 h 2068366"/>
                <a:gd name="connsiteX20" fmla="*/ 1029122 w 2874792"/>
                <a:gd name="connsiteY20" fmla="*/ 1629724 h 2068366"/>
                <a:gd name="connsiteX21" fmla="*/ 1029122 w 2874792"/>
                <a:gd name="connsiteY21" fmla="*/ 1629724 h 2068366"/>
                <a:gd name="connsiteX22" fmla="*/ 1029122 w 2874792"/>
                <a:gd name="connsiteY22" fmla="*/ 1585860 h 2068366"/>
                <a:gd name="connsiteX23" fmla="*/ 749066 w 2874792"/>
                <a:gd name="connsiteY23" fmla="*/ 1585860 h 2068366"/>
                <a:gd name="connsiteX24" fmla="*/ 749066 w 2874792"/>
                <a:gd name="connsiteY24" fmla="*/ 1585860 h 2068366"/>
                <a:gd name="connsiteX25" fmla="*/ 718699 w 2874792"/>
                <a:gd name="connsiteY25" fmla="*/ 1555493 h 2068366"/>
                <a:gd name="connsiteX26" fmla="*/ 718699 w 2874792"/>
                <a:gd name="connsiteY26" fmla="*/ 1504880 h 2068366"/>
                <a:gd name="connsiteX27" fmla="*/ 718699 w 2874792"/>
                <a:gd name="connsiteY27" fmla="*/ 1504880 h 2068366"/>
                <a:gd name="connsiteX28" fmla="*/ 718699 w 2874792"/>
                <a:gd name="connsiteY28" fmla="*/ 1467764 h 2068366"/>
                <a:gd name="connsiteX29" fmla="*/ 681582 w 2874792"/>
                <a:gd name="connsiteY29" fmla="*/ 1467764 h 2068366"/>
                <a:gd name="connsiteX30" fmla="*/ 681582 w 2874792"/>
                <a:gd name="connsiteY30" fmla="*/ 1417152 h 2068366"/>
                <a:gd name="connsiteX31" fmla="*/ 681582 w 2874792"/>
                <a:gd name="connsiteY31" fmla="*/ 1417152 h 2068366"/>
                <a:gd name="connsiteX32" fmla="*/ 681582 w 2874792"/>
                <a:gd name="connsiteY32" fmla="*/ 1349668 h 2068366"/>
                <a:gd name="connsiteX33" fmla="*/ 455513 w 2874792"/>
                <a:gd name="connsiteY33" fmla="*/ 1349668 h 2068366"/>
                <a:gd name="connsiteX34" fmla="*/ 445390 w 2874792"/>
                <a:gd name="connsiteY34" fmla="*/ 1339545 h 2068366"/>
                <a:gd name="connsiteX35" fmla="*/ 394778 w 2874792"/>
                <a:gd name="connsiteY35" fmla="*/ 1339545 h 2068366"/>
                <a:gd name="connsiteX36" fmla="*/ 394778 w 2874792"/>
                <a:gd name="connsiteY36" fmla="*/ 1258566 h 2068366"/>
                <a:gd name="connsiteX37" fmla="*/ 394778 w 2874792"/>
                <a:gd name="connsiteY37" fmla="*/ 1258566 h 2068366"/>
                <a:gd name="connsiteX38" fmla="*/ 367784 w 2874792"/>
                <a:gd name="connsiteY38" fmla="*/ 1245069 h 2068366"/>
                <a:gd name="connsiteX39" fmla="*/ 367784 w 2874792"/>
                <a:gd name="connsiteY39" fmla="*/ 1174211 h 2068366"/>
                <a:gd name="connsiteX40" fmla="*/ 364410 w 2874792"/>
                <a:gd name="connsiteY40" fmla="*/ 1120225 h 2068366"/>
                <a:gd name="connsiteX41" fmla="*/ 350913 w 2874792"/>
                <a:gd name="connsiteY41" fmla="*/ 1066238 h 2068366"/>
                <a:gd name="connsiteX42" fmla="*/ 354288 w 2874792"/>
                <a:gd name="connsiteY42" fmla="*/ 1005503 h 2068366"/>
                <a:gd name="connsiteX43" fmla="*/ 334043 w 2874792"/>
                <a:gd name="connsiteY43" fmla="*/ 539867 h 2068366"/>
                <a:gd name="connsiteX44" fmla="*/ 334043 w 2874792"/>
                <a:gd name="connsiteY44" fmla="*/ 539867 h 2068366"/>
                <a:gd name="connsiteX45" fmla="*/ 327294 w 2874792"/>
                <a:gd name="connsiteY45" fmla="*/ 431894 h 2068366"/>
                <a:gd name="connsiteX46" fmla="*/ 313798 w 2874792"/>
                <a:gd name="connsiteY46" fmla="*/ 431894 h 2068366"/>
                <a:gd name="connsiteX47" fmla="*/ 320546 w 2874792"/>
                <a:gd name="connsiteY47" fmla="*/ 330669 h 2068366"/>
                <a:gd name="connsiteX48" fmla="*/ 296927 w 2874792"/>
                <a:gd name="connsiteY48" fmla="*/ 222695 h 2068366"/>
                <a:gd name="connsiteX49" fmla="*/ 303675 w 2874792"/>
                <a:gd name="connsiteY49" fmla="*/ 172083 h 2068366"/>
                <a:gd name="connsiteX50" fmla="*/ 266559 w 2874792"/>
                <a:gd name="connsiteY50" fmla="*/ 165335 h 2068366"/>
                <a:gd name="connsiteX51" fmla="*/ 253063 w 2874792"/>
                <a:gd name="connsiteY51" fmla="*/ 151838 h 2068366"/>
                <a:gd name="connsiteX52" fmla="*/ 253063 w 2874792"/>
                <a:gd name="connsiteY52" fmla="*/ 151838 h 2068366"/>
                <a:gd name="connsiteX53" fmla="*/ 232818 w 2874792"/>
                <a:gd name="connsiteY53" fmla="*/ 121470 h 2068366"/>
                <a:gd name="connsiteX54" fmla="*/ 188953 w 2874792"/>
                <a:gd name="connsiteY54" fmla="*/ 121470 h 2068366"/>
                <a:gd name="connsiteX55" fmla="*/ 188953 w 2874792"/>
                <a:gd name="connsiteY55" fmla="*/ 121470 h 2068366"/>
                <a:gd name="connsiteX56" fmla="*/ 178831 w 2874792"/>
                <a:gd name="connsiteY56" fmla="*/ 74232 h 2068366"/>
                <a:gd name="connsiteX57" fmla="*/ 175457 w 2874792"/>
                <a:gd name="connsiteY57" fmla="*/ 64110 h 2068366"/>
                <a:gd name="connsiteX58" fmla="*/ 161960 w 2874792"/>
                <a:gd name="connsiteY58" fmla="*/ 64110 h 2068366"/>
                <a:gd name="connsiteX59" fmla="*/ 158586 w 2874792"/>
                <a:gd name="connsiteY59" fmla="*/ 43865 h 2068366"/>
                <a:gd name="connsiteX60" fmla="*/ 94477 w 2874792"/>
                <a:gd name="connsiteY60" fmla="*/ 40490 h 2068366"/>
                <a:gd name="connsiteX61" fmla="*/ 94477 w 2874792"/>
                <a:gd name="connsiteY61" fmla="*/ 40490 h 2068366"/>
                <a:gd name="connsiteX62" fmla="*/ 74232 w 2874792"/>
                <a:gd name="connsiteY62" fmla="*/ 16871 h 2068366"/>
                <a:gd name="connsiteX63" fmla="*/ 40490 w 2874792"/>
                <a:gd name="connsiteY63" fmla="*/ 16871 h 2068366"/>
                <a:gd name="connsiteX64" fmla="*/ 40490 w 2874792"/>
                <a:gd name="connsiteY64" fmla="*/ 16871 h 2068366"/>
                <a:gd name="connsiteX65" fmla="*/ 0 w 2874792"/>
                <a:gd name="connsiteY65" fmla="*/ 0 h 2068366"/>
                <a:gd name="connsiteX66" fmla="*/ 0 w 2874792"/>
                <a:gd name="connsiteY66" fmla="*/ 0 h 2068366"/>
                <a:gd name="connsiteX67" fmla="*/ 0 w 2874792"/>
                <a:gd name="connsiteY67" fmla="*/ 0 h 2068366"/>
                <a:gd name="connsiteX0" fmla="*/ 2874792 w 2874792"/>
                <a:gd name="connsiteY0" fmla="*/ 2068366 h 2068366"/>
                <a:gd name="connsiteX1" fmla="*/ 1761316 w 2874792"/>
                <a:gd name="connsiteY1" fmla="*/ 2068366 h 2068366"/>
                <a:gd name="connsiteX2" fmla="*/ 1761316 w 2874792"/>
                <a:gd name="connsiteY2" fmla="*/ 2031250 h 2068366"/>
                <a:gd name="connsiteX3" fmla="*/ 1761316 w 2874792"/>
                <a:gd name="connsiteY3" fmla="*/ 2031250 h 2068366"/>
                <a:gd name="connsiteX4" fmla="*/ 1747819 w 2874792"/>
                <a:gd name="connsiteY4" fmla="*/ 2027876 h 2068366"/>
                <a:gd name="connsiteX5" fmla="*/ 1751194 w 2874792"/>
                <a:gd name="connsiteY5" fmla="*/ 1953645 h 2068366"/>
                <a:gd name="connsiteX6" fmla="*/ 1707330 w 2874792"/>
                <a:gd name="connsiteY6" fmla="*/ 1957019 h 2068366"/>
                <a:gd name="connsiteX7" fmla="*/ 1720826 w 2874792"/>
                <a:gd name="connsiteY7" fmla="*/ 1879413 h 2068366"/>
                <a:gd name="connsiteX8" fmla="*/ 1481260 w 2874792"/>
                <a:gd name="connsiteY8" fmla="*/ 1879413 h 2068366"/>
                <a:gd name="connsiteX9" fmla="*/ 1481260 w 2874792"/>
                <a:gd name="connsiteY9" fmla="*/ 1835549 h 2068366"/>
                <a:gd name="connsiteX10" fmla="*/ 1454267 w 2874792"/>
                <a:gd name="connsiteY10" fmla="*/ 1862542 h 2068366"/>
                <a:gd name="connsiteX11" fmla="*/ 1434022 w 2874792"/>
                <a:gd name="connsiteY11" fmla="*/ 1842297 h 2068366"/>
                <a:gd name="connsiteX12" fmla="*/ 1393532 w 2874792"/>
                <a:gd name="connsiteY12" fmla="*/ 1842297 h 2068366"/>
                <a:gd name="connsiteX13" fmla="*/ 1393532 w 2874792"/>
                <a:gd name="connsiteY13" fmla="*/ 1801807 h 2068366"/>
                <a:gd name="connsiteX14" fmla="*/ 1359790 w 2874792"/>
                <a:gd name="connsiteY14" fmla="*/ 1801807 h 2068366"/>
                <a:gd name="connsiteX15" fmla="*/ 1359790 w 2874792"/>
                <a:gd name="connsiteY15" fmla="*/ 1768065 h 2068366"/>
                <a:gd name="connsiteX16" fmla="*/ 1062863 w 2874792"/>
                <a:gd name="connsiteY16" fmla="*/ 1768065 h 2068366"/>
                <a:gd name="connsiteX17" fmla="*/ 1062863 w 2874792"/>
                <a:gd name="connsiteY17" fmla="*/ 1730949 h 2068366"/>
                <a:gd name="connsiteX18" fmla="*/ 1062863 w 2874792"/>
                <a:gd name="connsiteY18" fmla="*/ 1673588 h 2068366"/>
                <a:gd name="connsiteX19" fmla="*/ 1029122 w 2874792"/>
                <a:gd name="connsiteY19" fmla="*/ 1673588 h 2068366"/>
                <a:gd name="connsiteX20" fmla="*/ 1029122 w 2874792"/>
                <a:gd name="connsiteY20" fmla="*/ 1629724 h 2068366"/>
                <a:gd name="connsiteX21" fmla="*/ 1029122 w 2874792"/>
                <a:gd name="connsiteY21" fmla="*/ 1629724 h 2068366"/>
                <a:gd name="connsiteX22" fmla="*/ 1029122 w 2874792"/>
                <a:gd name="connsiteY22" fmla="*/ 1585860 h 2068366"/>
                <a:gd name="connsiteX23" fmla="*/ 749066 w 2874792"/>
                <a:gd name="connsiteY23" fmla="*/ 1585860 h 2068366"/>
                <a:gd name="connsiteX24" fmla="*/ 749066 w 2874792"/>
                <a:gd name="connsiteY24" fmla="*/ 1585860 h 2068366"/>
                <a:gd name="connsiteX25" fmla="*/ 718699 w 2874792"/>
                <a:gd name="connsiteY25" fmla="*/ 1555493 h 2068366"/>
                <a:gd name="connsiteX26" fmla="*/ 718699 w 2874792"/>
                <a:gd name="connsiteY26" fmla="*/ 1504880 h 2068366"/>
                <a:gd name="connsiteX27" fmla="*/ 718699 w 2874792"/>
                <a:gd name="connsiteY27" fmla="*/ 1504880 h 2068366"/>
                <a:gd name="connsiteX28" fmla="*/ 718699 w 2874792"/>
                <a:gd name="connsiteY28" fmla="*/ 1467764 h 2068366"/>
                <a:gd name="connsiteX29" fmla="*/ 681582 w 2874792"/>
                <a:gd name="connsiteY29" fmla="*/ 1467764 h 2068366"/>
                <a:gd name="connsiteX30" fmla="*/ 681582 w 2874792"/>
                <a:gd name="connsiteY30" fmla="*/ 1417152 h 2068366"/>
                <a:gd name="connsiteX31" fmla="*/ 681582 w 2874792"/>
                <a:gd name="connsiteY31" fmla="*/ 1417152 h 2068366"/>
                <a:gd name="connsiteX32" fmla="*/ 681582 w 2874792"/>
                <a:gd name="connsiteY32" fmla="*/ 1349668 h 2068366"/>
                <a:gd name="connsiteX33" fmla="*/ 455513 w 2874792"/>
                <a:gd name="connsiteY33" fmla="*/ 1349668 h 2068366"/>
                <a:gd name="connsiteX34" fmla="*/ 445390 w 2874792"/>
                <a:gd name="connsiteY34" fmla="*/ 1339545 h 2068366"/>
                <a:gd name="connsiteX35" fmla="*/ 394778 w 2874792"/>
                <a:gd name="connsiteY35" fmla="*/ 1339545 h 2068366"/>
                <a:gd name="connsiteX36" fmla="*/ 394778 w 2874792"/>
                <a:gd name="connsiteY36" fmla="*/ 1258566 h 2068366"/>
                <a:gd name="connsiteX37" fmla="*/ 394778 w 2874792"/>
                <a:gd name="connsiteY37" fmla="*/ 1258566 h 2068366"/>
                <a:gd name="connsiteX38" fmla="*/ 367784 w 2874792"/>
                <a:gd name="connsiteY38" fmla="*/ 1245069 h 2068366"/>
                <a:gd name="connsiteX39" fmla="*/ 367784 w 2874792"/>
                <a:gd name="connsiteY39" fmla="*/ 1174211 h 2068366"/>
                <a:gd name="connsiteX40" fmla="*/ 364410 w 2874792"/>
                <a:gd name="connsiteY40" fmla="*/ 1120225 h 2068366"/>
                <a:gd name="connsiteX41" fmla="*/ 350913 w 2874792"/>
                <a:gd name="connsiteY41" fmla="*/ 1066238 h 2068366"/>
                <a:gd name="connsiteX42" fmla="*/ 354288 w 2874792"/>
                <a:gd name="connsiteY42" fmla="*/ 1005503 h 2068366"/>
                <a:gd name="connsiteX43" fmla="*/ 334043 w 2874792"/>
                <a:gd name="connsiteY43" fmla="*/ 539867 h 2068366"/>
                <a:gd name="connsiteX44" fmla="*/ 334043 w 2874792"/>
                <a:gd name="connsiteY44" fmla="*/ 539867 h 2068366"/>
                <a:gd name="connsiteX45" fmla="*/ 327294 w 2874792"/>
                <a:gd name="connsiteY45" fmla="*/ 431894 h 2068366"/>
                <a:gd name="connsiteX46" fmla="*/ 313798 w 2874792"/>
                <a:gd name="connsiteY46" fmla="*/ 431894 h 2068366"/>
                <a:gd name="connsiteX47" fmla="*/ 320546 w 2874792"/>
                <a:gd name="connsiteY47" fmla="*/ 330669 h 2068366"/>
                <a:gd name="connsiteX48" fmla="*/ 296927 w 2874792"/>
                <a:gd name="connsiteY48" fmla="*/ 222695 h 2068366"/>
                <a:gd name="connsiteX49" fmla="*/ 303675 w 2874792"/>
                <a:gd name="connsiteY49" fmla="*/ 172083 h 2068366"/>
                <a:gd name="connsiteX50" fmla="*/ 266559 w 2874792"/>
                <a:gd name="connsiteY50" fmla="*/ 165335 h 2068366"/>
                <a:gd name="connsiteX51" fmla="*/ 253063 w 2874792"/>
                <a:gd name="connsiteY51" fmla="*/ 151838 h 2068366"/>
                <a:gd name="connsiteX52" fmla="*/ 253063 w 2874792"/>
                <a:gd name="connsiteY52" fmla="*/ 151838 h 2068366"/>
                <a:gd name="connsiteX53" fmla="*/ 232818 w 2874792"/>
                <a:gd name="connsiteY53" fmla="*/ 121470 h 2068366"/>
                <a:gd name="connsiteX54" fmla="*/ 188953 w 2874792"/>
                <a:gd name="connsiteY54" fmla="*/ 121470 h 2068366"/>
                <a:gd name="connsiteX55" fmla="*/ 188953 w 2874792"/>
                <a:gd name="connsiteY55" fmla="*/ 121470 h 2068366"/>
                <a:gd name="connsiteX56" fmla="*/ 178831 w 2874792"/>
                <a:gd name="connsiteY56" fmla="*/ 74232 h 2068366"/>
                <a:gd name="connsiteX57" fmla="*/ 175457 w 2874792"/>
                <a:gd name="connsiteY57" fmla="*/ 64110 h 2068366"/>
                <a:gd name="connsiteX58" fmla="*/ 161960 w 2874792"/>
                <a:gd name="connsiteY58" fmla="*/ 64110 h 2068366"/>
                <a:gd name="connsiteX59" fmla="*/ 158586 w 2874792"/>
                <a:gd name="connsiteY59" fmla="*/ 43865 h 2068366"/>
                <a:gd name="connsiteX60" fmla="*/ 94477 w 2874792"/>
                <a:gd name="connsiteY60" fmla="*/ 40490 h 2068366"/>
                <a:gd name="connsiteX61" fmla="*/ 94477 w 2874792"/>
                <a:gd name="connsiteY61" fmla="*/ 40490 h 2068366"/>
                <a:gd name="connsiteX62" fmla="*/ 74232 w 2874792"/>
                <a:gd name="connsiteY62" fmla="*/ 16871 h 2068366"/>
                <a:gd name="connsiteX63" fmla="*/ 40490 w 2874792"/>
                <a:gd name="connsiteY63" fmla="*/ 16871 h 2068366"/>
                <a:gd name="connsiteX64" fmla="*/ 40490 w 2874792"/>
                <a:gd name="connsiteY64" fmla="*/ 16871 h 2068366"/>
                <a:gd name="connsiteX65" fmla="*/ 0 w 2874792"/>
                <a:gd name="connsiteY65" fmla="*/ 0 h 2068366"/>
                <a:gd name="connsiteX66" fmla="*/ 0 w 2874792"/>
                <a:gd name="connsiteY66" fmla="*/ 0 h 2068366"/>
                <a:gd name="connsiteX67" fmla="*/ 0 w 2874792"/>
                <a:gd name="connsiteY67" fmla="*/ 0 h 2068366"/>
                <a:gd name="connsiteX0" fmla="*/ 2874792 w 2874792"/>
                <a:gd name="connsiteY0" fmla="*/ 2068366 h 2068366"/>
                <a:gd name="connsiteX1" fmla="*/ 1761316 w 2874792"/>
                <a:gd name="connsiteY1" fmla="*/ 2068366 h 2068366"/>
                <a:gd name="connsiteX2" fmla="*/ 1761316 w 2874792"/>
                <a:gd name="connsiteY2" fmla="*/ 2031250 h 2068366"/>
                <a:gd name="connsiteX3" fmla="*/ 1761316 w 2874792"/>
                <a:gd name="connsiteY3" fmla="*/ 2031250 h 2068366"/>
                <a:gd name="connsiteX4" fmla="*/ 1747819 w 2874792"/>
                <a:gd name="connsiteY4" fmla="*/ 2027876 h 2068366"/>
                <a:gd name="connsiteX5" fmla="*/ 1751194 w 2874792"/>
                <a:gd name="connsiteY5" fmla="*/ 1953645 h 2068366"/>
                <a:gd name="connsiteX6" fmla="*/ 1707330 w 2874792"/>
                <a:gd name="connsiteY6" fmla="*/ 1957019 h 2068366"/>
                <a:gd name="connsiteX7" fmla="*/ 1720826 w 2874792"/>
                <a:gd name="connsiteY7" fmla="*/ 1879413 h 2068366"/>
                <a:gd name="connsiteX8" fmla="*/ 1481260 w 2874792"/>
                <a:gd name="connsiteY8" fmla="*/ 1879413 h 2068366"/>
                <a:gd name="connsiteX9" fmla="*/ 1481260 w 2874792"/>
                <a:gd name="connsiteY9" fmla="*/ 1835549 h 2068366"/>
                <a:gd name="connsiteX10" fmla="*/ 1454267 w 2874792"/>
                <a:gd name="connsiteY10" fmla="*/ 1862542 h 2068366"/>
                <a:gd name="connsiteX11" fmla="*/ 1434022 w 2874792"/>
                <a:gd name="connsiteY11" fmla="*/ 1842297 h 2068366"/>
                <a:gd name="connsiteX12" fmla="*/ 1346294 w 2874792"/>
                <a:gd name="connsiteY12" fmla="*/ 1960393 h 2068366"/>
                <a:gd name="connsiteX13" fmla="*/ 1393532 w 2874792"/>
                <a:gd name="connsiteY13" fmla="*/ 1801807 h 2068366"/>
                <a:gd name="connsiteX14" fmla="*/ 1359790 w 2874792"/>
                <a:gd name="connsiteY14" fmla="*/ 1801807 h 2068366"/>
                <a:gd name="connsiteX15" fmla="*/ 1359790 w 2874792"/>
                <a:gd name="connsiteY15" fmla="*/ 1768065 h 2068366"/>
                <a:gd name="connsiteX16" fmla="*/ 1062863 w 2874792"/>
                <a:gd name="connsiteY16" fmla="*/ 1768065 h 2068366"/>
                <a:gd name="connsiteX17" fmla="*/ 1062863 w 2874792"/>
                <a:gd name="connsiteY17" fmla="*/ 1730949 h 2068366"/>
                <a:gd name="connsiteX18" fmla="*/ 1062863 w 2874792"/>
                <a:gd name="connsiteY18" fmla="*/ 1673588 h 2068366"/>
                <a:gd name="connsiteX19" fmla="*/ 1029122 w 2874792"/>
                <a:gd name="connsiteY19" fmla="*/ 1673588 h 2068366"/>
                <a:gd name="connsiteX20" fmla="*/ 1029122 w 2874792"/>
                <a:gd name="connsiteY20" fmla="*/ 1629724 h 2068366"/>
                <a:gd name="connsiteX21" fmla="*/ 1029122 w 2874792"/>
                <a:gd name="connsiteY21" fmla="*/ 1629724 h 2068366"/>
                <a:gd name="connsiteX22" fmla="*/ 1029122 w 2874792"/>
                <a:gd name="connsiteY22" fmla="*/ 1585860 h 2068366"/>
                <a:gd name="connsiteX23" fmla="*/ 749066 w 2874792"/>
                <a:gd name="connsiteY23" fmla="*/ 1585860 h 2068366"/>
                <a:gd name="connsiteX24" fmla="*/ 749066 w 2874792"/>
                <a:gd name="connsiteY24" fmla="*/ 1585860 h 2068366"/>
                <a:gd name="connsiteX25" fmla="*/ 718699 w 2874792"/>
                <a:gd name="connsiteY25" fmla="*/ 1555493 h 2068366"/>
                <a:gd name="connsiteX26" fmla="*/ 718699 w 2874792"/>
                <a:gd name="connsiteY26" fmla="*/ 1504880 h 2068366"/>
                <a:gd name="connsiteX27" fmla="*/ 718699 w 2874792"/>
                <a:gd name="connsiteY27" fmla="*/ 1504880 h 2068366"/>
                <a:gd name="connsiteX28" fmla="*/ 718699 w 2874792"/>
                <a:gd name="connsiteY28" fmla="*/ 1467764 h 2068366"/>
                <a:gd name="connsiteX29" fmla="*/ 681582 w 2874792"/>
                <a:gd name="connsiteY29" fmla="*/ 1467764 h 2068366"/>
                <a:gd name="connsiteX30" fmla="*/ 681582 w 2874792"/>
                <a:gd name="connsiteY30" fmla="*/ 1417152 h 2068366"/>
                <a:gd name="connsiteX31" fmla="*/ 681582 w 2874792"/>
                <a:gd name="connsiteY31" fmla="*/ 1417152 h 2068366"/>
                <a:gd name="connsiteX32" fmla="*/ 681582 w 2874792"/>
                <a:gd name="connsiteY32" fmla="*/ 1349668 h 2068366"/>
                <a:gd name="connsiteX33" fmla="*/ 455513 w 2874792"/>
                <a:gd name="connsiteY33" fmla="*/ 1349668 h 2068366"/>
                <a:gd name="connsiteX34" fmla="*/ 445390 w 2874792"/>
                <a:gd name="connsiteY34" fmla="*/ 1339545 h 2068366"/>
                <a:gd name="connsiteX35" fmla="*/ 394778 w 2874792"/>
                <a:gd name="connsiteY35" fmla="*/ 1339545 h 2068366"/>
                <a:gd name="connsiteX36" fmla="*/ 394778 w 2874792"/>
                <a:gd name="connsiteY36" fmla="*/ 1258566 h 2068366"/>
                <a:gd name="connsiteX37" fmla="*/ 394778 w 2874792"/>
                <a:gd name="connsiteY37" fmla="*/ 1258566 h 2068366"/>
                <a:gd name="connsiteX38" fmla="*/ 367784 w 2874792"/>
                <a:gd name="connsiteY38" fmla="*/ 1245069 h 2068366"/>
                <a:gd name="connsiteX39" fmla="*/ 367784 w 2874792"/>
                <a:gd name="connsiteY39" fmla="*/ 1174211 h 2068366"/>
                <a:gd name="connsiteX40" fmla="*/ 364410 w 2874792"/>
                <a:gd name="connsiteY40" fmla="*/ 1120225 h 2068366"/>
                <a:gd name="connsiteX41" fmla="*/ 350913 w 2874792"/>
                <a:gd name="connsiteY41" fmla="*/ 1066238 h 2068366"/>
                <a:gd name="connsiteX42" fmla="*/ 354288 w 2874792"/>
                <a:gd name="connsiteY42" fmla="*/ 1005503 h 2068366"/>
                <a:gd name="connsiteX43" fmla="*/ 334043 w 2874792"/>
                <a:gd name="connsiteY43" fmla="*/ 539867 h 2068366"/>
                <a:gd name="connsiteX44" fmla="*/ 334043 w 2874792"/>
                <a:gd name="connsiteY44" fmla="*/ 539867 h 2068366"/>
                <a:gd name="connsiteX45" fmla="*/ 327294 w 2874792"/>
                <a:gd name="connsiteY45" fmla="*/ 431894 h 2068366"/>
                <a:gd name="connsiteX46" fmla="*/ 313798 w 2874792"/>
                <a:gd name="connsiteY46" fmla="*/ 431894 h 2068366"/>
                <a:gd name="connsiteX47" fmla="*/ 320546 w 2874792"/>
                <a:gd name="connsiteY47" fmla="*/ 330669 h 2068366"/>
                <a:gd name="connsiteX48" fmla="*/ 296927 w 2874792"/>
                <a:gd name="connsiteY48" fmla="*/ 222695 h 2068366"/>
                <a:gd name="connsiteX49" fmla="*/ 303675 w 2874792"/>
                <a:gd name="connsiteY49" fmla="*/ 172083 h 2068366"/>
                <a:gd name="connsiteX50" fmla="*/ 266559 w 2874792"/>
                <a:gd name="connsiteY50" fmla="*/ 165335 h 2068366"/>
                <a:gd name="connsiteX51" fmla="*/ 253063 w 2874792"/>
                <a:gd name="connsiteY51" fmla="*/ 151838 h 2068366"/>
                <a:gd name="connsiteX52" fmla="*/ 253063 w 2874792"/>
                <a:gd name="connsiteY52" fmla="*/ 151838 h 2068366"/>
                <a:gd name="connsiteX53" fmla="*/ 232818 w 2874792"/>
                <a:gd name="connsiteY53" fmla="*/ 121470 h 2068366"/>
                <a:gd name="connsiteX54" fmla="*/ 188953 w 2874792"/>
                <a:gd name="connsiteY54" fmla="*/ 121470 h 2068366"/>
                <a:gd name="connsiteX55" fmla="*/ 188953 w 2874792"/>
                <a:gd name="connsiteY55" fmla="*/ 121470 h 2068366"/>
                <a:gd name="connsiteX56" fmla="*/ 178831 w 2874792"/>
                <a:gd name="connsiteY56" fmla="*/ 74232 h 2068366"/>
                <a:gd name="connsiteX57" fmla="*/ 175457 w 2874792"/>
                <a:gd name="connsiteY57" fmla="*/ 64110 h 2068366"/>
                <a:gd name="connsiteX58" fmla="*/ 161960 w 2874792"/>
                <a:gd name="connsiteY58" fmla="*/ 64110 h 2068366"/>
                <a:gd name="connsiteX59" fmla="*/ 158586 w 2874792"/>
                <a:gd name="connsiteY59" fmla="*/ 43865 h 2068366"/>
                <a:gd name="connsiteX60" fmla="*/ 94477 w 2874792"/>
                <a:gd name="connsiteY60" fmla="*/ 40490 h 2068366"/>
                <a:gd name="connsiteX61" fmla="*/ 94477 w 2874792"/>
                <a:gd name="connsiteY61" fmla="*/ 40490 h 2068366"/>
                <a:gd name="connsiteX62" fmla="*/ 74232 w 2874792"/>
                <a:gd name="connsiteY62" fmla="*/ 16871 h 2068366"/>
                <a:gd name="connsiteX63" fmla="*/ 40490 w 2874792"/>
                <a:gd name="connsiteY63" fmla="*/ 16871 h 2068366"/>
                <a:gd name="connsiteX64" fmla="*/ 40490 w 2874792"/>
                <a:gd name="connsiteY64" fmla="*/ 16871 h 2068366"/>
                <a:gd name="connsiteX65" fmla="*/ 0 w 2874792"/>
                <a:gd name="connsiteY65" fmla="*/ 0 h 2068366"/>
                <a:gd name="connsiteX66" fmla="*/ 0 w 2874792"/>
                <a:gd name="connsiteY66" fmla="*/ 0 h 2068366"/>
                <a:gd name="connsiteX67" fmla="*/ 0 w 2874792"/>
                <a:gd name="connsiteY67" fmla="*/ 0 h 2068366"/>
                <a:gd name="connsiteX0" fmla="*/ 2874792 w 2874792"/>
                <a:gd name="connsiteY0" fmla="*/ 2068366 h 2068366"/>
                <a:gd name="connsiteX1" fmla="*/ 1761316 w 2874792"/>
                <a:gd name="connsiteY1" fmla="*/ 2068366 h 2068366"/>
                <a:gd name="connsiteX2" fmla="*/ 1761316 w 2874792"/>
                <a:gd name="connsiteY2" fmla="*/ 2031250 h 2068366"/>
                <a:gd name="connsiteX3" fmla="*/ 1761316 w 2874792"/>
                <a:gd name="connsiteY3" fmla="*/ 2031250 h 2068366"/>
                <a:gd name="connsiteX4" fmla="*/ 1747819 w 2874792"/>
                <a:gd name="connsiteY4" fmla="*/ 2027876 h 2068366"/>
                <a:gd name="connsiteX5" fmla="*/ 1751194 w 2874792"/>
                <a:gd name="connsiteY5" fmla="*/ 1953645 h 2068366"/>
                <a:gd name="connsiteX6" fmla="*/ 1707330 w 2874792"/>
                <a:gd name="connsiteY6" fmla="*/ 1957019 h 2068366"/>
                <a:gd name="connsiteX7" fmla="*/ 1720826 w 2874792"/>
                <a:gd name="connsiteY7" fmla="*/ 1879413 h 2068366"/>
                <a:gd name="connsiteX8" fmla="*/ 1481260 w 2874792"/>
                <a:gd name="connsiteY8" fmla="*/ 1879413 h 2068366"/>
                <a:gd name="connsiteX9" fmla="*/ 1481260 w 2874792"/>
                <a:gd name="connsiteY9" fmla="*/ 1835549 h 2068366"/>
                <a:gd name="connsiteX10" fmla="*/ 1454267 w 2874792"/>
                <a:gd name="connsiteY10" fmla="*/ 1862542 h 2068366"/>
                <a:gd name="connsiteX11" fmla="*/ 1434022 w 2874792"/>
                <a:gd name="connsiteY11" fmla="*/ 1842297 h 2068366"/>
                <a:gd name="connsiteX12" fmla="*/ 1417151 w 2874792"/>
                <a:gd name="connsiteY12" fmla="*/ 1838923 h 2068366"/>
                <a:gd name="connsiteX13" fmla="*/ 1393532 w 2874792"/>
                <a:gd name="connsiteY13" fmla="*/ 1801807 h 2068366"/>
                <a:gd name="connsiteX14" fmla="*/ 1359790 w 2874792"/>
                <a:gd name="connsiteY14" fmla="*/ 1801807 h 2068366"/>
                <a:gd name="connsiteX15" fmla="*/ 1359790 w 2874792"/>
                <a:gd name="connsiteY15" fmla="*/ 1768065 h 2068366"/>
                <a:gd name="connsiteX16" fmla="*/ 1062863 w 2874792"/>
                <a:gd name="connsiteY16" fmla="*/ 1768065 h 2068366"/>
                <a:gd name="connsiteX17" fmla="*/ 1062863 w 2874792"/>
                <a:gd name="connsiteY17" fmla="*/ 1730949 h 2068366"/>
                <a:gd name="connsiteX18" fmla="*/ 1062863 w 2874792"/>
                <a:gd name="connsiteY18" fmla="*/ 1673588 h 2068366"/>
                <a:gd name="connsiteX19" fmla="*/ 1029122 w 2874792"/>
                <a:gd name="connsiteY19" fmla="*/ 1673588 h 2068366"/>
                <a:gd name="connsiteX20" fmla="*/ 1029122 w 2874792"/>
                <a:gd name="connsiteY20" fmla="*/ 1629724 h 2068366"/>
                <a:gd name="connsiteX21" fmla="*/ 1029122 w 2874792"/>
                <a:gd name="connsiteY21" fmla="*/ 1629724 h 2068366"/>
                <a:gd name="connsiteX22" fmla="*/ 1029122 w 2874792"/>
                <a:gd name="connsiteY22" fmla="*/ 1585860 h 2068366"/>
                <a:gd name="connsiteX23" fmla="*/ 749066 w 2874792"/>
                <a:gd name="connsiteY23" fmla="*/ 1585860 h 2068366"/>
                <a:gd name="connsiteX24" fmla="*/ 749066 w 2874792"/>
                <a:gd name="connsiteY24" fmla="*/ 1585860 h 2068366"/>
                <a:gd name="connsiteX25" fmla="*/ 718699 w 2874792"/>
                <a:gd name="connsiteY25" fmla="*/ 1555493 h 2068366"/>
                <a:gd name="connsiteX26" fmla="*/ 718699 w 2874792"/>
                <a:gd name="connsiteY26" fmla="*/ 1504880 h 2068366"/>
                <a:gd name="connsiteX27" fmla="*/ 718699 w 2874792"/>
                <a:gd name="connsiteY27" fmla="*/ 1504880 h 2068366"/>
                <a:gd name="connsiteX28" fmla="*/ 718699 w 2874792"/>
                <a:gd name="connsiteY28" fmla="*/ 1467764 h 2068366"/>
                <a:gd name="connsiteX29" fmla="*/ 681582 w 2874792"/>
                <a:gd name="connsiteY29" fmla="*/ 1467764 h 2068366"/>
                <a:gd name="connsiteX30" fmla="*/ 681582 w 2874792"/>
                <a:gd name="connsiteY30" fmla="*/ 1417152 h 2068366"/>
                <a:gd name="connsiteX31" fmla="*/ 681582 w 2874792"/>
                <a:gd name="connsiteY31" fmla="*/ 1417152 h 2068366"/>
                <a:gd name="connsiteX32" fmla="*/ 681582 w 2874792"/>
                <a:gd name="connsiteY32" fmla="*/ 1349668 h 2068366"/>
                <a:gd name="connsiteX33" fmla="*/ 455513 w 2874792"/>
                <a:gd name="connsiteY33" fmla="*/ 1349668 h 2068366"/>
                <a:gd name="connsiteX34" fmla="*/ 445390 w 2874792"/>
                <a:gd name="connsiteY34" fmla="*/ 1339545 h 2068366"/>
                <a:gd name="connsiteX35" fmla="*/ 394778 w 2874792"/>
                <a:gd name="connsiteY35" fmla="*/ 1339545 h 2068366"/>
                <a:gd name="connsiteX36" fmla="*/ 394778 w 2874792"/>
                <a:gd name="connsiteY36" fmla="*/ 1258566 h 2068366"/>
                <a:gd name="connsiteX37" fmla="*/ 394778 w 2874792"/>
                <a:gd name="connsiteY37" fmla="*/ 1258566 h 2068366"/>
                <a:gd name="connsiteX38" fmla="*/ 367784 w 2874792"/>
                <a:gd name="connsiteY38" fmla="*/ 1245069 h 2068366"/>
                <a:gd name="connsiteX39" fmla="*/ 367784 w 2874792"/>
                <a:gd name="connsiteY39" fmla="*/ 1174211 h 2068366"/>
                <a:gd name="connsiteX40" fmla="*/ 364410 w 2874792"/>
                <a:gd name="connsiteY40" fmla="*/ 1120225 h 2068366"/>
                <a:gd name="connsiteX41" fmla="*/ 350913 w 2874792"/>
                <a:gd name="connsiteY41" fmla="*/ 1066238 h 2068366"/>
                <a:gd name="connsiteX42" fmla="*/ 354288 w 2874792"/>
                <a:gd name="connsiteY42" fmla="*/ 1005503 h 2068366"/>
                <a:gd name="connsiteX43" fmla="*/ 334043 w 2874792"/>
                <a:gd name="connsiteY43" fmla="*/ 539867 h 2068366"/>
                <a:gd name="connsiteX44" fmla="*/ 334043 w 2874792"/>
                <a:gd name="connsiteY44" fmla="*/ 539867 h 2068366"/>
                <a:gd name="connsiteX45" fmla="*/ 327294 w 2874792"/>
                <a:gd name="connsiteY45" fmla="*/ 431894 h 2068366"/>
                <a:gd name="connsiteX46" fmla="*/ 313798 w 2874792"/>
                <a:gd name="connsiteY46" fmla="*/ 431894 h 2068366"/>
                <a:gd name="connsiteX47" fmla="*/ 320546 w 2874792"/>
                <a:gd name="connsiteY47" fmla="*/ 330669 h 2068366"/>
                <a:gd name="connsiteX48" fmla="*/ 296927 w 2874792"/>
                <a:gd name="connsiteY48" fmla="*/ 222695 h 2068366"/>
                <a:gd name="connsiteX49" fmla="*/ 303675 w 2874792"/>
                <a:gd name="connsiteY49" fmla="*/ 172083 h 2068366"/>
                <a:gd name="connsiteX50" fmla="*/ 266559 w 2874792"/>
                <a:gd name="connsiteY50" fmla="*/ 165335 h 2068366"/>
                <a:gd name="connsiteX51" fmla="*/ 253063 w 2874792"/>
                <a:gd name="connsiteY51" fmla="*/ 151838 h 2068366"/>
                <a:gd name="connsiteX52" fmla="*/ 253063 w 2874792"/>
                <a:gd name="connsiteY52" fmla="*/ 151838 h 2068366"/>
                <a:gd name="connsiteX53" fmla="*/ 232818 w 2874792"/>
                <a:gd name="connsiteY53" fmla="*/ 121470 h 2068366"/>
                <a:gd name="connsiteX54" fmla="*/ 188953 w 2874792"/>
                <a:gd name="connsiteY54" fmla="*/ 121470 h 2068366"/>
                <a:gd name="connsiteX55" fmla="*/ 188953 w 2874792"/>
                <a:gd name="connsiteY55" fmla="*/ 121470 h 2068366"/>
                <a:gd name="connsiteX56" fmla="*/ 178831 w 2874792"/>
                <a:gd name="connsiteY56" fmla="*/ 74232 h 2068366"/>
                <a:gd name="connsiteX57" fmla="*/ 175457 w 2874792"/>
                <a:gd name="connsiteY57" fmla="*/ 64110 h 2068366"/>
                <a:gd name="connsiteX58" fmla="*/ 161960 w 2874792"/>
                <a:gd name="connsiteY58" fmla="*/ 64110 h 2068366"/>
                <a:gd name="connsiteX59" fmla="*/ 158586 w 2874792"/>
                <a:gd name="connsiteY59" fmla="*/ 43865 h 2068366"/>
                <a:gd name="connsiteX60" fmla="*/ 94477 w 2874792"/>
                <a:gd name="connsiteY60" fmla="*/ 40490 h 2068366"/>
                <a:gd name="connsiteX61" fmla="*/ 94477 w 2874792"/>
                <a:gd name="connsiteY61" fmla="*/ 40490 h 2068366"/>
                <a:gd name="connsiteX62" fmla="*/ 74232 w 2874792"/>
                <a:gd name="connsiteY62" fmla="*/ 16871 h 2068366"/>
                <a:gd name="connsiteX63" fmla="*/ 40490 w 2874792"/>
                <a:gd name="connsiteY63" fmla="*/ 16871 h 2068366"/>
                <a:gd name="connsiteX64" fmla="*/ 40490 w 2874792"/>
                <a:gd name="connsiteY64" fmla="*/ 16871 h 2068366"/>
                <a:gd name="connsiteX65" fmla="*/ 0 w 2874792"/>
                <a:gd name="connsiteY65" fmla="*/ 0 h 2068366"/>
                <a:gd name="connsiteX66" fmla="*/ 0 w 2874792"/>
                <a:gd name="connsiteY66" fmla="*/ 0 h 2068366"/>
                <a:gd name="connsiteX67" fmla="*/ 0 w 2874792"/>
                <a:gd name="connsiteY67" fmla="*/ 0 h 2068366"/>
                <a:gd name="connsiteX0" fmla="*/ 2874792 w 2874792"/>
                <a:gd name="connsiteY0" fmla="*/ 2068366 h 2068366"/>
                <a:gd name="connsiteX1" fmla="*/ 1761316 w 2874792"/>
                <a:gd name="connsiteY1" fmla="*/ 2068366 h 2068366"/>
                <a:gd name="connsiteX2" fmla="*/ 1761316 w 2874792"/>
                <a:gd name="connsiteY2" fmla="*/ 2031250 h 2068366"/>
                <a:gd name="connsiteX3" fmla="*/ 1761316 w 2874792"/>
                <a:gd name="connsiteY3" fmla="*/ 2031250 h 2068366"/>
                <a:gd name="connsiteX4" fmla="*/ 1747819 w 2874792"/>
                <a:gd name="connsiteY4" fmla="*/ 2027876 h 2068366"/>
                <a:gd name="connsiteX5" fmla="*/ 1751194 w 2874792"/>
                <a:gd name="connsiteY5" fmla="*/ 1953645 h 2068366"/>
                <a:gd name="connsiteX6" fmla="*/ 1707330 w 2874792"/>
                <a:gd name="connsiteY6" fmla="*/ 1957019 h 2068366"/>
                <a:gd name="connsiteX7" fmla="*/ 1720826 w 2874792"/>
                <a:gd name="connsiteY7" fmla="*/ 1879413 h 2068366"/>
                <a:gd name="connsiteX8" fmla="*/ 1481260 w 2874792"/>
                <a:gd name="connsiteY8" fmla="*/ 1879413 h 2068366"/>
                <a:gd name="connsiteX9" fmla="*/ 1481260 w 2874792"/>
                <a:gd name="connsiteY9" fmla="*/ 1835549 h 2068366"/>
                <a:gd name="connsiteX10" fmla="*/ 1454267 w 2874792"/>
                <a:gd name="connsiteY10" fmla="*/ 1862542 h 2068366"/>
                <a:gd name="connsiteX11" fmla="*/ 1434022 w 2874792"/>
                <a:gd name="connsiteY11" fmla="*/ 1842297 h 2068366"/>
                <a:gd name="connsiteX12" fmla="*/ 1417151 w 2874792"/>
                <a:gd name="connsiteY12" fmla="*/ 1838923 h 2068366"/>
                <a:gd name="connsiteX13" fmla="*/ 1393532 w 2874792"/>
                <a:gd name="connsiteY13" fmla="*/ 1801807 h 2068366"/>
                <a:gd name="connsiteX14" fmla="*/ 1359790 w 2874792"/>
                <a:gd name="connsiteY14" fmla="*/ 1801807 h 2068366"/>
                <a:gd name="connsiteX15" fmla="*/ 1359790 w 2874792"/>
                <a:gd name="connsiteY15" fmla="*/ 1768065 h 2068366"/>
                <a:gd name="connsiteX16" fmla="*/ 1062863 w 2874792"/>
                <a:gd name="connsiteY16" fmla="*/ 1768065 h 2068366"/>
                <a:gd name="connsiteX17" fmla="*/ 1062863 w 2874792"/>
                <a:gd name="connsiteY17" fmla="*/ 1730949 h 2068366"/>
                <a:gd name="connsiteX18" fmla="*/ 1062863 w 2874792"/>
                <a:gd name="connsiteY18" fmla="*/ 1673588 h 2068366"/>
                <a:gd name="connsiteX19" fmla="*/ 1029122 w 2874792"/>
                <a:gd name="connsiteY19" fmla="*/ 1673588 h 2068366"/>
                <a:gd name="connsiteX20" fmla="*/ 1029122 w 2874792"/>
                <a:gd name="connsiteY20" fmla="*/ 1629724 h 2068366"/>
                <a:gd name="connsiteX21" fmla="*/ 1029122 w 2874792"/>
                <a:gd name="connsiteY21" fmla="*/ 1629724 h 2068366"/>
                <a:gd name="connsiteX22" fmla="*/ 1029122 w 2874792"/>
                <a:gd name="connsiteY22" fmla="*/ 1585860 h 2068366"/>
                <a:gd name="connsiteX23" fmla="*/ 749066 w 2874792"/>
                <a:gd name="connsiteY23" fmla="*/ 1585860 h 2068366"/>
                <a:gd name="connsiteX24" fmla="*/ 749066 w 2874792"/>
                <a:gd name="connsiteY24" fmla="*/ 1585860 h 2068366"/>
                <a:gd name="connsiteX25" fmla="*/ 718699 w 2874792"/>
                <a:gd name="connsiteY25" fmla="*/ 1555493 h 2068366"/>
                <a:gd name="connsiteX26" fmla="*/ 718699 w 2874792"/>
                <a:gd name="connsiteY26" fmla="*/ 1504880 h 2068366"/>
                <a:gd name="connsiteX27" fmla="*/ 718699 w 2874792"/>
                <a:gd name="connsiteY27" fmla="*/ 1504880 h 2068366"/>
                <a:gd name="connsiteX28" fmla="*/ 718699 w 2874792"/>
                <a:gd name="connsiteY28" fmla="*/ 1467764 h 2068366"/>
                <a:gd name="connsiteX29" fmla="*/ 681582 w 2874792"/>
                <a:gd name="connsiteY29" fmla="*/ 1467764 h 2068366"/>
                <a:gd name="connsiteX30" fmla="*/ 681582 w 2874792"/>
                <a:gd name="connsiteY30" fmla="*/ 1417152 h 2068366"/>
                <a:gd name="connsiteX31" fmla="*/ 681582 w 2874792"/>
                <a:gd name="connsiteY31" fmla="*/ 1417152 h 2068366"/>
                <a:gd name="connsiteX32" fmla="*/ 681582 w 2874792"/>
                <a:gd name="connsiteY32" fmla="*/ 1349668 h 2068366"/>
                <a:gd name="connsiteX33" fmla="*/ 455513 w 2874792"/>
                <a:gd name="connsiteY33" fmla="*/ 1349668 h 2068366"/>
                <a:gd name="connsiteX34" fmla="*/ 445390 w 2874792"/>
                <a:gd name="connsiteY34" fmla="*/ 1339545 h 2068366"/>
                <a:gd name="connsiteX35" fmla="*/ 394778 w 2874792"/>
                <a:gd name="connsiteY35" fmla="*/ 1339545 h 2068366"/>
                <a:gd name="connsiteX36" fmla="*/ 394778 w 2874792"/>
                <a:gd name="connsiteY36" fmla="*/ 1258566 h 2068366"/>
                <a:gd name="connsiteX37" fmla="*/ 394778 w 2874792"/>
                <a:gd name="connsiteY37" fmla="*/ 1258566 h 2068366"/>
                <a:gd name="connsiteX38" fmla="*/ 367784 w 2874792"/>
                <a:gd name="connsiteY38" fmla="*/ 1245069 h 2068366"/>
                <a:gd name="connsiteX39" fmla="*/ 367784 w 2874792"/>
                <a:gd name="connsiteY39" fmla="*/ 1174211 h 2068366"/>
                <a:gd name="connsiteX40" fmla="*/ 364410 w 2874792"/>
                <a:gd name="connsiteY40" fmla="*/ 1120225 h 2068366"/>
                <a:gd name="connsiteX41" fmla="*/ 350913 w 2874792"/>
                <a:gd name="connsiteY41" fmla="*/ 1066238 h 2068366"/>
                <a:gd name="connsiteX42" fmla="*/ 354288 w 2874792"/>
                <a:gd name="connsiteY42" fmla="*/ 1005503 h 2068366"/>
                <a:gd name="connsiteX43" fmla="*/ 334043 w 2874792"/>
                <a:gd name="connsiteY43" fmla="*/ 539867 h 2068366"/>
                <a:gd name="connsiteX44" fmla="*/ 334043 w 2874792"/>
                <a:gd name="connsiteY44" fmla="*/ 539867 h 2068366"/>
                <a:gd name="connsiteX45" fmla="*/ 327294 w 2874792"/>
                <a:gd name="connsiteY45" fmla="*/ 431894 h 2068366"/>
                <a:gd name="connsiteX46" fmla="*/ 313798 w 2874792"/>
                <a:gd name="connsiteY46" fmla="*/ 431894 h 2068366"/>
                <a:gd name="connsiteX47" fmla="*/ 320546 w 2874792"/>
                <a:gd name="connsiteY47" fmla="*/ 330669 h 2068366"/>
                <a:gd name="connsiteX48" fmla="*/ 320546 w 2874792"/>
                <a:gd name="connsiteY48" fmla="*/ 226070 h 2068366"/>
                <a:gd name="connsiteX49" fmla="*/ 296927 w 2874792"/>
                <a:gd name="connsiteY49" fmla="*/ 222695 h 2068366"/>
                <a:gd name="connsiteX50" fmla="*/ 303675 w 2874792"/>
                <a:gd name="connsiteY50" fmla="*/ 172083 h 2068366"/>
                <a:gd name="connsiteX51" fmla="*/ 266559 w 2874792"/>
                <a:gd name="connsiteY51" fmla="*/ 165335 h 2068366"/>
                <a:gd name="connsiteX52" fmla="*/ 253063 w 2874792"/>
                <a:gd name="connsiteY52" fmla="*/ 151838 h 2068366"/>
                <a:gd name="connsiteX53" fmla="*/ 253063 w 2874792"/>
                <a:gd name="connsiteY53" fmla="*/ 151838 h 2068366"/>
                <a:gd name="connsiteX54" fmla="*/ 232818 w 2874792"/>
                <a:gd name="connsiteY54" fmla="*/ 121470 h 2068366"/>
                <a:gd name="connsiteX55" fmla="*/ 188953 w 2874792"/>
                <a:gd name="connsiteY55" fmla="*/ 121470 h 2068366"/>
                <a:gd name="connsiteX56" fmla="*/ 188953 w 2874792"/>
                <a:gd name="connsiteY56" fmla="*/ 121470 h 2068366"/>
                <a:gd name="connsiteX57" fmla="*/ 178831 w 2874792"/>
                <a:gd name="connsiteY57" fmla="*/ 74232 h 2068366"/>
                <a:gd name="connsiteX58" fmla="*/ 175457 w 2874792"/>
                <a:gd name="connsiteY58" fmla="*/ 64110 h 2068366"/>
                <a:gd name="connsiteX59" fmla="*/ 161960 w 2874792"/>
                <a:gd name="connsiteY59" fmla="*/ 64110 h 2068366"/>
                <a:gd name="connsiteX60" fmla="*/ 158586 w 2874792"/>
                <a:gd name="connsiteY60" fmla="*/ 43865 h 2068366"/>
                <a:gd name="connsiteX61" fmla="*/ 94477 w 2874792"/>
                <a:gd name="connsiteY61" fmla="*/ 40490 h 2068366"/>
                <a:gd name="connsiteX62" fmla="*/ 94477 w 2874792"/>
                <a:gd name="connsiteY62" fmla="*/ 40490 h 2068366"/>
                <a:gd name="connsiteX63" fmla="*/ 74232 w 2874792"/>
                <a:gd name="connsiteY63" fmla="*/ 16871 h 2068366"/>
                <a:gd name="connsiteX64" fmla="*/ 40490 w 2874792"/>
                <a:gd name="connsiteY64" fmla="*/ 16871 h 2068366"/>
                <a:gd name="connsiteX65" fmla="*/ 40490 w 2874792"/>
                <a:gd name="connsiteY65" fmla="*/ 16871 h 2068366"/>
                <a:gd name="connsiteX66" fmla="*/ 0 w 2874792"/>
                <a:gd name="connsiteY66" fmla="*/ 0 h 2068366"/>
                <a:gd name="connsiteX67" fmla="*/ 0 w 2874792"/>
                <a:gd name="connsiteY67" fmla="*/ 0 h 2068366"/>
                <a:gd name="connsiteX68" fmla="*/ 0 w 2874792"/>
                <a:gd name="connsiteY68" fmla="*/ 0 h 2068366"/>
                <a:gd name="connsiteX0" fmla="*/ 2874792 w 2874792"/>
                <a:gd name="connsiteY0" fmla="*/ 2068366 h 2068366"/>
                <a:gd name="connsiteX1" fmla="*/ 1761316 w 2874792"/>
                <a:gd name="connsiteY1" fmla="*/ 2068366 h 2068366"/>
                <a:gd name="connsiteX2" fmla="*/ 1761316 w 2874792"/>
                <a:gd name="connsiteY2" fmla="*/ 2031250 h 2068366"/>
                <a:gd name="connsiteX3" fmla="*/ 1761316 w 2874792"/>
                <a:gd name="connsiteY3" fmla="*/ 2031250 h 2068366"/>
                <a:gd name="connsiteX4" fmla="*/ 1747819 w 2874792"/>
                <a:gd name="connsiteY4" fmla="*/ 2027876 h 2068366"/>
                <a:gd name="connsiteX5" fmla="*/ 1751194 w 2874792"/>
                <a:gd name="connsiteY5" fmla="*/ 1953645 h 2068366"/>
                <a:gd name="connsiteX6" fmla="*/ 1707330 w 2874792"/>
                <a:gd name="connsiteY6" fmla="*/ 1957019 h 2068366"/>
                <a:gd name="connsiteX7" fmla="*/ 1720826 w 2874792"/>
                <a:gd name="connsiteY7" fmla="*/ 1879413 h 2068366"/>
                <a:gd name="connsiteX8" fmla="*/ 1481260 w 2874792"/>
                <a:gd name="connsiteY8" fmla="*/ 1879413 h 2068366"/>
                <a:gd name="connsiteX9" fmla="*/ 1481260 w 2874792"/>
                <a:gd name="connsiteY9" fmla="*/ 1835549 h 2068366"/>
                <a:gd name="connsiteX10" fmla="*/ 1454267 w 2874792"/>
                <a:gd name="connsiteY10" fmla="*/ 1862542 h 2068366"/>
                <a:gd name="connsiteX11" fmla="*/ 1434022 w 2874792"/>
                <a:gd name="connsiteY11" fmla="*/ 1842297 h 2068366"/>
                <a:gd name="connsiteX12" fmla="*/ 1417151 w 2874792"/>
                <a:gd name="connsiteY12" fmla="*/ 1838923 h 2068366"/>
                <a:gd name="connsiteX13" fmla="*/ 1393532 w 2874792"/>
                <a:gd name="connsiteY13" fmla="*/ 1801807 h 2068366"/>
                <a:gd name="connsiteX14" fmla="*/ 1359790 w 2874792"/>
                <a:gd name="connsiteY14" fmla="*/ 1801807 h 2068366"/>
                <a:gd name="connsiteX15" fmla="*/ 1359790 w 2874792"/>
                <a:gd name="connsiteY15" fmla="*/ 1768065 h 2068366"/>
                <a:gd name="connsiteX16" fmla="*/ 1062863 w 2874792"/>
                <a:gd name="connsiteY16" fmla="*/ 1768065 h 2068366"/>
                <a:gd name="connsiteX17" fmla="*/ 1062863 w 2874792"/>
                <a:gd name="connsiteY17" fmla="*/ 1730949 h 2068366"/>
                <a:gd name="connsiteX18" fmla="*/ 1062863 w 2874792"/>
                <a:gd name="connsiteY18" fmla="*/ 1673588 h 2068366"/>
                <a:gd name="connsiteX19" fmla="*/ 1029122 w 2874792"/>
                <a:gd name="connsiteY19" fmla="*/ 1673588 h 2068366"/>
                <a:gd name="connsiteX20" fmla="*/ 1029122 w 2874792"/>
                <a:gd name="connsiteY20" fmla="*/ 1629724 h 2068366"/>
                <a:gd name="connsiteX21" fmla="*/ 1029122 w 2874792"/>
                <a:gd name="connsiteY21" fmla="*/ 1629724 h 2068366"/>
                <a:gd name="connsiteX22" fmla="*/ 1029122 w 2874792"/>
                <a:gd name="connsiteY22" fmla="*/ 1585860 h 2068366"/>
                <a:gd name="connsiteX23" fmla="*/ 749066 w 2874792"/>
                <a:gd name="connsiteY23" fmla="*/ 1585860 h 2068366"/>
                <a:gd name="connsiteX24" fmla="*/ 749066 w 2874792"/>
                <a:gd name="connsiteY24" fmla="*/ 1585860 h 2068366"/>
                <a:gd name="connsiteX25" fmla="*/ 718699 w 2874792"/>
                <a:gd name="connsiteY25" fmla="*/ 1555493 h 2068366"/>
                <a:gd name="connsiteX26" fmla="*/ 718699 w 2874792"/>
                <a:gd name="connsiteY26" fmla="*/ 1504880 h 2068366"/>
                <a:gd name="connsiteX27" fmla="*/ 718699 w 2874792"/>
                <a:gd name="connsiteY27" fmla="*/ 1504880 h 2068366"/>
                <a:gd name="connsiteX28" fmla="*/ 718699 w 2874792"/>
                <a:gd name="connsiteY28" fmla="*/ 1467764 h 2068366"/>
                <a:gd name="connsiteX29" fmla="*/ 681582 w 2874792"/>
                <a:gd name="connsiteY29" fmla="*/ 1467764 h 2068366"/>
                <a:gd name="connsiteX30" fmla="*/ 681582 w 2874792"/>
                <a:gd name="connsiteY30" fmla="*/ 1417152 h 2068366"/>
                <a:gd name="connsiteX31" fmla="*/ 681582 w 2874792"/>
                <a:gd name="connsiteY31" fmla="*/ 1417152 h 2068366"/>
                <a:gd name="connsiteX32" fmla="*/ 681582 w 2874792"/>
                <a:gd name="connsiteY32" fmla="*/ 1349668 h 2068366"/>
                <a:gd name="connsiteX33" fmla="*/ 455513 w 2874792"/>
                <a:gd name="connsiteY33" fmla="*/ 1349668 h 2068366"/>
                <a:gd name="connsiteX34" fmla="*/ 445390 w 2874792"/>
                <a:gd name="connsiteY34" fmla="*/ 1339545 h 2068366"/>
                <a:gd name="connsiteX35" fmla="*/ 394778 w 2874792"/>
                <a:gd name="connsiteY35" fmla="*/ 1339545 h 2068366"/>
                <a:gd name="connsiteX36" fmla="*/ 394778 w 2874792"/>
                <a:gd name="connsiteY36" fmla="*/ 1258566 h 2068366"/>
                <a:gd name="connsiteX37" fmla="*/ 394778 w 2874792"/>
                <a:gd name="connsiteY37" fmla="*/ 1258566 h 2068366"/>
                <a:gd name="connsiteX38" fmla="*/ 367784 w 2874792"/>
                <a:gd name="connsiteY38" fmla="*/ 1245069 h 2068366"/>
                <a:gd name="connsiteX39" fmla="*/ 367784 w 2874792"/>
                <a:gd name="connsiteY39" fmla="*/ 1174211 h 2068366"/>
                <a:gd name="connsiteX40" fmla="*/ 364410 w 2874792"/>
                <a:gd name="connsiteY40" fmla="*/ 1120225 h 2068366"/>
                <a:gd name="connsiteX41" fmla="*/ 350913 w 2874792"/>
                <a:gd name="connsiteY41" fmla="*/ 1066238 h 2068366"/>
                <a:gd name="connsiteX42" fmla="*/ 354288 w 2874792"/>
                <a:gd name="connsiteY42" fmla="*/ 1005503 h 2068366"/>
                <a:gd name="connsiteX43" fmla="*/ 334043 w 2874792"/>
                <a:gd name="connsiteY43" fmla="*/ 539867 h 2068366"/>
                <a:gd name="connsiteX44" fmla="*/ 334043 w 2874792"/>
                <a:gd name="connsiteY44" fmla="*/ 539867 h 2068366"/>
                <a:gd name="connsiteX45" fmla="*/ 327294 w 2874792"/>
                <a:gd name="connsiteY45" fmla="*/ 431894 h 2068366"/>
                <a:gd name="connsiteX46" fmla="*/ 313798 w 2874792"/>
                <a:gd name="connsiteY46" fmla="*/ 431894 h 2068366"/>
                <a:gd name="connsiteX47" fmla="*/ 320546 w 2874792"/>
                <a:gd name="connsiteY47" fmla="*/ 330669 h 2068366"/>
                <a:gd name="connsiteX48" fmla="*/ 310424 w 2874792"/>
                <a:gd name="connsiteY48" fmla="*/ 226070 h 2068366"/>
                <a:gd name="connsiteX49" fmla="*/ 296927 w 2874792"/>
                <a:gd name="connsiteY49" fmla="*/ 222695 h 2068366"/>
                <a:gd name="connsiteX50" fmla="*/ 303675 w 2874792"/>
                <a:gd name="connsiteY50" fmla="*/ 172083 h 2068366"/>
                <a:gd name="connsiteX51" fmla="*/ 266559 w 2874792"/>
                <a:gd name="connsiteY51" fmla="*/ 165335 h 2068366"/>
                <a:gd name="connsiteX52" fmla="*/ 253063 w 2874792"/>
                <a:gd name="connsiteY52" fmla="*/ 151838 h 2068366"/>
                <a:gd name="connsiteX53" fmla="*/ 253063 w 2874792"/>
                <a:gd name="connsiteY53" fmla="*/ 151838 h 2068366"/>
                <a:gd name="connsiteX54" fmla="*/ 232818 w 2874792"/>
                <a:gd name="connsiteY54" fmla="*/ 121470 h 2068366"/>
                <a:gd name="connsiteX55" fmla="*/ 188953 w 2874792"/>
                <a:gd name="connsiteY55" fmla="*/ 121470 h 2068366"/>
                <a:gd name="connsiteX56" fmla="*/ 188953 w 2874792"/>
                <a:gd name="connsiteY56" fmla="*/ 121470 h 2068366"/>
                <a:gd name="connsiteX57" fmla="*/ 178831 w 2874792"/>
                <a:gd name="connsiteY57" fmla="*/ 74232 h 2068366"/>
                <a:gd name="connsiteX58" fmla="*/ 175457 w 2874792"/>
                <a:gd name="connsiteY58" fmla="*/ 64110 h 2068366"/>
                <a:gd name="connsiteX59" fmla="*/ 161960 w 2874792"/>
                <a:gd name="connsiteY59" fmla="*/ 64110 h 2068366"/>
                <a:gd name="connsiteX60" fmla="*/ 158586 w 2874792"/>
                <a:gd name="connsiteY60" fmla="*/ 43865 h 2068366"/>
                <a:gd name="connsiteX61" fmla="*/ 94477 w 2874792"/>
                <a:gd name="connsiteY61" fmla="*/ 40490 h 2068366"/>
                <a:gd name="connsiteX62" fmla="*/ 94477 w 2874792"/>
                <a:gd name="connsiteY62" fmla="*/ 40490 h 2068366"/>
                <a:gd name="connsiteX63" fmla="*/ 74232 w 2874792"/>
                <a:gd name="connsiteY63" fmla="*/ 16871 h 2068366"/>
                <a:gd name="connsiteX64" fmla="*/ 40490 w 2874792"/>
                <a:gd name="connsiteY64" fmla="*/ 16871 h 2068366"/>
                <a:gd name="connsiteX65" fmla="*/ 40490 w 2874792"/>
                <a:gd name="connsiteY65" fmla="*/ 16871 h 2068366"/>
                <a:gd name="connsiteX66" fmla="*/ 0 w 2874792"/>
                <a:gd name="connsiteY66" fmla="*/ 0 h 2068366"/>
                <a:gd name="connsiteX67" fmla="*/ 0 w 2874792"/>
                <a:gd name="connsiteY67" fmla="*/ 0 h 2068366"/>
                <a:gd name="connsiteX68" fmla="*/ 0 w 2874792"/>
                <a:gd name="connsiteY68" fmla="*/ 0 h 2068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2874792" h="2068366">
                  <a:moveTo>
                    <a:pt x="2874792" y="2068366"/>
                  </a:moveTo>
                  <a:lnTo>
                    <a:pt x="1761316" y="2068366"/>
                  </a:lnTo>
                  <a:lnTo>
                    <a:pt x="1761316" y="2031250"/>
                  </a:lnTo>
                  <a:lnTo>
                    <a:pt x="1761316" y="2031250"/>
                  </a:lnTo>
                  <a:lnTo>
                    <a:pt x="1747819" y="2027876"/>
                  </a:lnTo>
                  <a:lnTo>
                    <a:pt x="1751194" y="1953645"/>
                  </a:lnTo>
                  <a:lnTo>
                    <a:pt x="1707330" y="1957019"/>
                  </a:lnTo>
                  <a:lnTo>
                    <a:pt x="1720826" y="1879413"/>
                  </a:lnTo>
                  <a:lnTo>
                    <a:pt x="1481260" y="1879413"/>
                  </a:lnTo>
                  <a:lnTo>
                    <a:pt x="1481260" y="1835549"/>
                  </a:lnTo>
                  <a:lnTo>
                    <a:pt x="1454267" y="1862542"/>
                  </a:lnTo>
                  <a:lnTo>
                    <a:pt x="1434022" y="1842297"/>
                  </a:lnTo>
                  <a:lnTo>
                    <a:pt x="1417151" y="1838923"/>
                  </a:lnTo>
                  <a:lnTo>
                    <a:pt x="1393532" y="1801807"/>
                  </a:lnTo>
                  <a:lnTo>
                    <a:pt x="1359790" y="1801807"/>
                  </a:lnTo>
                  <a:lnTo>
                    <a:pt x="1359790" y="1768065"/>
                  </a:lnTo>
                  <a:lnTo>
                    <a:pt x="1062863" y="1768065"/>
                  </a:lnTo>
                  <a:lnTo>
                    <a:pt x="1062863" y="1730949"/>
                  </a:lnTo>
                  <a:lnTo>
                    <a:pt x="1062863" y="1673588"/>
                  </a:lnTo>
                  <a:lnTo>
                    <a:pt x="1029122" y="1673588"/>
                  </a:lnTo>
                  <a:lnTo>
                    <a:pt x="1029122" y="1629724"/>
                  </a:lnTo>
                  <a:lnTo>
                    <a:pt x="1029122" y="1629724"/>
                  </a:lnTo>
                  <a:lnTo>
                    <a:pt x="1029122" y="1585860"/>
                  </a:lnTo>
                  <a:lnTo>
                    <a:pt x="749066" y="1585860"/>
                  </a:lnTo>
                  <a:lnTo>
                    <a:pt x="749066" y="1585860"/>
                  </a:lnTo>
                  <a:lnTo>
                    <a:pt x="718699" y="1555493"/>
                  </a:lnTo>
                  <a:lnTo>
                    <a:pt x="718699" y="1504880"/>
                  </a:lnTo>
                  <a:lnTo>
                    <a:pt x="718699" y="1504880"/>
                  </a:lnTo>
                  <a:lnTo>
                    <a:pt x="718699" y="1467764"/>
                  </a:lnTo>
                  <a:lnTo>
                    <a:pt x="681582" y="1467764"/>
                  </a:lnTo>
                  <a:lnTo>
                    <a:pt x="681582" y="1417152"/>
                  </a:lnTo>
                  <a:lnTo>
                    <a:pt x="681582" y="1417152"/>
                  </a:lnTo>
                  <a:lnTo>
                    <a:pt x="681582" y="1349668"/>
                  </a:lnTo>
                  <a:lnTo>
                    <a:pt x="455513" y="1349668"/>
                  </a:lnTo>
                  <a:lnTo>
                    <a:pt x="445390" y="1339545"/>
                  </a:lnTo>
                  <a:lnTo>
                    <a:pt x="394778" y="1339545"/>
                  </a:lnTo>
                  <a:lnTo>
                    <a:pt x="394778" y="1258566"/>
                  </a:lnTo>
                  <a:lnTo>
                    <a:pt x="394778" y="1258566"/>
                  </a:lnTo>
                  <a:lnTo>
                    <a:pt x="367784" y="1245069"/>
                  </a:lnTo>
                  <a:lnTo>
                    <a:pt x="367784" y="1174211"/>
                  </a:lnTo>
                  <a:lnTo>
                    <a:pt x="364410" y="1120225"/>
                  </a:lnTo>
                  <a:lnTo>
                    <a:pt x="350913" y="1066238"/>
                  </a:lnTo>
                  <a:lnTo>
                    <a:pt x="354288" y="1005503"/>
                  </a:lnTo>
                  <a:lnTo>
                    <a:pt x="334043" y="539867"/>
                  </a:lnTo>
                  <a:lnTo>
                    <a:pt x="334043" y="539867"/>
                  </a:lnTo>
                  <a:lnTo>
                    <a:pt x="327294" y="431894"/>
                  </a:lnTo>
                  <a:lnTo>
                    <a:pt x="313798" y="431894"/>
                  </a:lnTo>
                  <a:lnTo>
                    <a:pt x="320546" y="330669"/>
                  </a:lnTo>
                  <a:cubicBezTo>
                    <a:pt x="318297" y="312673"/>
                    <a:pt x="312673" y="244066"/>
                    <a:pt x="310424" y="226070"/>
                  </a:cubicBezTo>
                  <a:lnTo>
                    <a:pt x="296927" y="222695"/>
                  </a:lnTo>
                  <a:lnTo>
                    <a:pt x="303675" y="172083"/>
                  </a:lnTo>
                  <a:lnTo>
                    <a:pt x="266559" y="165335"/>
                  </a:lnTo>
                  <a:lnTo>
                    <a:pt x="253063" y="151838"/>
                  </a:lnTo>
                  <a:lnTo>
                    <a:pt x="253063" y="151838"/>
                  </a:lnTo>
                  <a:lnTo>
                    <a:pt x="232818" y="121470"/>
                  </a:lnTo>
                  <a:lnTo>
                    <a:pt x="188953" y="121470"/>
                  </a:lnTo>
                  <a:lnTo>
                    <a:pt x="188953" y="121470"/>
                  </a:lnTo>
                  <a:lnTo>
                    <a:pt x="178831" y="74232"/>
                  </a:lnTo>
                  <a:lnTo>
                    <a:pt x="175457" y="64110"/>
                  </a:lnTo>
                  <a:lnTo>
                    <a:pt x="161960" y="64110"/>
                  </a:lnTo>
                  <a:lnTo>
                    <a:pt x="158586" y="43865"/>
                  </a:lnTo>
                  <a:lnTo>
                    <a:pt x="94477" y="40490"/>
                  </a:lnTo>
                  <a:lnTo>
                    <a:pt x="94477" y="40490"/>
                  </a:lnTo>
                  <a:lnTo>
                    <a:pt x="74232" y="16871"/>
                  </a:lnTo>
                  <a:lnTo>
                    <a:pt x="40490" y="16871"/>
                  </a:lnTo>
                  <a:lnTo>
                    <a:pt x="40490" y="16871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A7DB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599B91ED-46D5-9A4E-BA24-B3228594B0F6}"/>
              </a:ext>
            </a:extLst>
          </p:cNvPr>
          <p:cNvGrpSpPr/>
          <p:nvPr/>
        </p:nvGrpSpPr>
        <p:grpSpPr>
          <a:xfrm>
            <a:off x="6576977" y="1981203"/>
            <a:ext cx="5447699" cy="3050015"/>
            <a:chOff x="6449972" y="1983442"/>
            <a:chExt cx="5447699" cy="3050015"/>
          </a:xfrm>
        </p:grpSpPr>
        <p:sp>
          <p:nvSpPr>
            <p:cNvPr id="578" name="Rectangle 577">
              <a:extLst>
                <a:ext uri="{FF2B5EF4-FFF2-40B4-BE49-F238E27FC236}">
                  <a16:creationId xmlns:a16="http://schemas.microsoft.com/office/drawing/2014/main" id="{ECF6D1E4-07FF-2646-939E-396E10E76552}"/>
                </a:ext>
              </a:extLst>
            </p:cNvPr>
            <p:cNvSpPr/>
            <p:nvPr/>
          </p:nvSpPr>
          <p:spPr>
            <a:xfrm>
              <a:off x="6773063" y="1983442"/>
              <a:ext cx="5111719" cy="2535896"/>
            </a:xfrm>
            <a:prstGeom prst="rect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79" name="TextBox 578">
              <a:extLst>
                <a:ext uri="{FF2B5EF4-FFF2-40B4-BE49-F238E27FC236}">
                  <a16:creationId xmlns:a16="http://schemas.microsoft.com/office/drawing/2014/main" id="{1326FB6F-A69F-EF4D-8A00-E770CA6A4F48}"/>
                </a:ext>
              </a:extLst>
            </p:cNvPr>
            <p:cNvSpPr txBox="1"/>
            <p:nvPr/>
          </p:nvSpPr>
          <p:spPr>
            <a:xfrm>
              <a:off x="6449972" y="2035329"/>
              <a:ext cx="250069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100</a:t>
              </a:r>
            </a:p>
          </p:txBody>
        </p:sp>
        <p:cxnSp>
          <p:nvCxnSpPr>
            <p:cNvPr id="580" name="Straight Connector 579">
              <a:extLst>
                <a:ext uri="{FF2B5EF4-FFF2-40B4-BE49-F238E27FC236}">
                  <a16:creationId xmlns:a16="http://schemas.microsoft.com/office/drawing/2014/main" id="{C279C0BC-F3BD-B34F-AF8D-430CEDD368CC}"/>
                </a:ext>
              </a:extLst>
            </p:cNvPr>
            <p:cNvCxnSpPr/>
            <p:nvPr/>
          </p:nvCxnSpPr>
          <p:spPr>
            <a:xfrm>
              <a:off x="6710202" y="2138155"/>
              <a:ext cx="6096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1" name="TextBox 580">
              <a:extLst>
                <a:ext uri="{FF2B5EF4-FFF2-40B4-BE49-F238E27FC236}">
                  <a16:creationId xmlns:a16="http://schemas.microsoft.com/office/drawing/2014/main" id="{C841E6A5-D6CA-B341-9719-D9C07F837B27}"/>
                </a:ext>
              </a:extLst>
            </p:cNvPr>
            <p:cNvSpPr txBox="1"/>
            <p:nvPr/>
          </p:nvSpPr>
          <p:spPr>
            <a:xfrm>
              <a:off x="6533329" y="2505678"/>
              <a:ext cx="166712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80</a:t>
              </a:r>
            </a:p>
          </p:txBody>
        </p:sp>
        <p:cxnSp>
          <p:nvCxnSpPr>
            <p:cNvPr id="582" name="Straight Connector 581">
              <a:extLst>
                <a:ext uri="{FF2B5EF4-FFF2-40B4-BE49-F238E27FC236}">
                  <a16:creationId xmlns:a16="http://schemas.microsoft.com/office/drawing/2014/main" id="{B10050F1-8477-2749-8281-62B4C738491A}"/>
                </a:ext>
              </a:extLst>
            </p:cNvPr>
            <p:cNvCxnSpPr/>
            <p:nvPr/>
          </p:nvCxnSpPr>
          <p:spPr>
            <a:xfrm>
              <a:off x="6710202" y="2608504"/>
              <a:ext cx="6096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3" name="TextBox 582">
              <a:extLst>
                <a:ext uri="{FF2B5EF4-FFF2-40B4-BE49-F238E27FC236}">
                  <a16:creationId xmlns:a16="http://schemas.microsoft.com/office/drawing/2014/main" id="{8FEA0CCA-62A4-3E41-813D-BB3FB30F8B33}"/>
                </a:ext>
              </a:extLst>
            </p:cNvPr>
            <p:cNvSpPr txBox="1"/>
            <p:nvPr/>
          </p:nvSpPr>
          <p:spPr>
            <a:xfrm>
              <a:off x="6533329" y="2961743"/>
              <a:ext cx="166712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60</a:t>
              </a:r>
            </a:p>
          </p:txBody>
        </p:sp>
        <p:cxnSp>
          <p:nvCxnSpPr>
            <p:cNvPr id="584" name="Straight Connector 583">
              <a:extLst>
                <a:ext uri="{FF2B5EF4-FFF2-40B4-BE49-F238E27FC236}">
                  <a16:creationId xmlns:a16="http://schemas.microsoft.com/office/drawing/2014/main" id="{C3E104C3-DE8A-8A44-862B-1AC3E7FAE41E}"/>
                </a:ext>
              </a:extLst>
            </p:cNvPr>
            <p:cNvCxnSpPr/>
            <p:nvPr/>
          </p:nvCxnSpPr>
          <p:spPr>
            <a:xfrm>
              <a:off x="6710202" y="3064569"/>
              <a:ext cx="6096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5" name="TextBox 584">
              <a:extLst>
                <a:ext uri="{FF2B5EF4-FFF2-40B4-BE49-F238E27FC236}">
                  <a16:creationId xmlns:a16="http://schemas.microsoft.com/office/drawing/2014/main" id="{A91FC523-FEF2-AB4F-A028-42A7BD8E7499}"/>
                </a:ext>
              </a:extLst>
            </p:cNvPr>
            <p:cNvSpPr txBox="1"/>
            <p:nvPr/>
          </p:nvSpPr>
          <p:spPr>
            <a:xfrm>
              <a:off x="6533329" y="3428004"/>
              <a:ext cx="166712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40</a:t>
              </a:r>
            </a:p>
          </p:txBody>
        </p:sp>
        <p:cxnSp>
          <p:nvCxnSpPr>
            <p:cNvPr id="586" name="Straight Connector 585">
              <a:extLst>
                <a:ext uri="{FF2B5EF4-FFF2-40B4-BE49-F238E27FC236}">
                  <a16:creationId xmlns:a16="http://schemas.microsoft.com/office/drawing/2014/main" id="{316703D2-D99A-0946-A819-65E3514D00F4}"/>
                </a:ext>
              </a:extLst>
            </p:cNvPr>
            <p:cNvCxnSpPr/>
            <p:nvPr/>
          </p:nvCxnSpPr>
          <p:spPr>
            <a:xfrm>
              <a:off x="6710202" y="3530830"/>
              <a:ext cx="6096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7" name="TextBox 586">
              <a:extLst>
                <a:ext uri="{FF2B5EF4-FFF2-40B4-BE49-F238E27FC236}">
                  <a16:creationId xmlns:a16="http://schemas.microsoft.com/office/drawing/2014/main" id="{D4ABCEE6-8EF0-EB4A-928A-3032C81F0344}"/>
                </a:ext>
              </a:extLst>
            </p:cNvPr>
            <p:cNvSpPr txBox="1"/>
            <p:nvPr/>
          </p:nvSpPr>
          <p:spPr>
            <a:xfrm>
              <a:off x="6533329" y="3898462"/>
              <a:ext cx="166712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20</a:t>
              </a:r>
            </a:p>
          </p:txBody>
        </p:sp>
        <p:cxnSp>
          <p:nvCxnSpPr>
            <p:cNvPr id="588" name="Straight Connector 587">
              <a:extLst>
                <a:ext uri="{FF2B5EF4-FFF2-40B4-BE49-F238E27FC236}">
                  <a16:creationId xmlns:a16="http://schemas.microsoft.com/office/drawing/2014/main" id="{8D7BAE36-B371-4643-9239-E1C99BC386B1}"/>
                </a:ext>
              </a:extLst>
            </p:cNvPr>
            <p:cNvCxnSpPr/>
            <p:nvPr/>
          </p:nvCxnSpPr>
          <p:spPr>
            <a:xfrm>
              <a:off x="6710202" y="4001288"/>
              <a:ext cx="6096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89" name="TextBox 588">
              <a:extLst>
                <a:ext uri="{FF2B5EF4-FFF2-40B4-BE49-F238E27FC236}">
                  <a16:creationId xmlns:a16="http://schemas.microsoft.com/office/drawing/2014/main" id="{B2C2DF06-1237-7D4C-B486-D6CAF1C6999F}"/>
                </a:ext>
              </a:extLst>
            </p:cNvPr>
            <p:cNvSpPr txBox="1"/>
            <p:nvPr/>
          </p:nvSpPr>
          <p:spPr>
            <a:xfrm>
              <a:off x="6616685" y="4358836"/>
              <a:ext cx="83356" cy="2290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0</a:t>
              </a:r>
            </a:p>
          </p:txBody>
        </p:sp>
        <p:cxnSp>
          <p:nvCxnSpPr>
            <p:cNvPr id="590" name="Straight Connector 589">
              <a:extLst>
                <a:ext uri="{FF2B5EF4-FFF2-40B4-BE49-F238E27FC236}">
                  <a16:creationId xmlns:a16="http://schemas.microsoft.com/office/drawing/2014/main" id="{A71F15E6-4323-DD43-AE7D-EA0D0C0A5A52}"/>
                </a:ext>
              </a:extLst>
            </p:cNvPr>
            <p:cNvCxnSpPr/>
            <p:nvPr/>
          </p:nvCxnSpPr>
          <p:spPr>
            <a:xfrm>
              <a:off x="6710202" y="4461662"/>
              <a:ext cx="60960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2" name="TextBox 591">
              <a:extLst>
                <a:ext uri="{FF2B5EF4-FFF2-40B4-BE49-F238E27FC236}">
                  <a16:creationId xmlns:a16="http://schemas.microsoft.com/office/drawing/2014/main" id="{7235B4B2-A793-D444-9176-E0FBD1F2ED1A}"/>
                </a:ext>
              </a:extLst>
            </p:cNvPr>
            <p:cNvSpPr txBox="1"/>
            <p:nvPr/>
          </p:nvSpPr>
          <p:spPr>
            <a:xfrm>
              <a:off x="6990392" y="4616342"/>
              <a:ext cx="83356" cy="2290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0</a:t>
              </a:r>
            </a:p>
          </p:txBody>
        </p:sp>
        <p:cxnSp>
          <p:nvCxnSpPr>
            <p:cNvPr id="593" name="Straight Connector 592">
              <a:extLst>
                <a:ext uri="{FF2B5EF4-FFF2-40B4-BE49-F238E27FC236}">
                  <a16:creationId xmlns:a16="http://schemas.microsoft.com/office/drawing/2014/main" id="{C58AC04B-F86C-CF46-AA7A-7D3BA942CB9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6994266" y="4559943"/>
              <a:ext cx="75608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4" name="TextBox 593">
              <a:extLst>
                <a:ext uri="{FF2B5EF4-FFF2-40B4-BE49-F238E27FC236}">
                  <a16:creationId xmlns:a16="http://schemas.microsoft.com/office/drawing/2014/main" id="{B36253E1-B974-8640-8FD7-A7048EE4744D}"/>
                </a:ext>
              </a:extLst>
            </p:cNvPr>
            <p:cNvSpPr txBox="1"/>
            <p:nvPr/>
          </p:nvSpPr>
          <p:spPr>
            <a:xfrm>
              <a:off x="7952170" y="4616342"/>
              <a:ext cx="83356" cy="2290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5</a:t>
              </a:r>
            </a:p>
          </p:txBody>
        </p:sp>
        <p:cxnSp>
          <p:nvCxnSpPr>
            <p:cNvPr id="595" name="Straight Connector 594">
              <a:extLst>
                <a:ext uri="{FF2B5EF4-FFF2-40B4-BE49-F238E27FC236}">
                  <a16:creationId xmlns:a16="http://schemas.microsoft.com/office/drawing/2014/main" id="{8AFDC4DE-BAED-5044-AA0F-7E2445EBAA05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7956044" y="4559943"/>
              <a:ext cx="75608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6" name="TextBox 595">
              <a:extLst>
                <a:ext uri="{FF2B5EF4-FFF2-40B4-BE49-F238E27FC236}">
                  <a16:creationId xmlns:a16="http://schemas.microsoft.com/office/drawing/2014/main" id="{747E6BFF-57C5-6C42-ADB2-C25C54E168E1}"/>
                </a:ext>
              </a:extLst>
            </p:cNvPr>
            <p:cNvSpPr txBox="1"/>
            <p:nvPr/>
          </p:nvSpPr>
          <p:spPr>
            <a:xfrm>
              <a:off x="8851556" y="4623066"/>
              <a:ext cx="166712" cy="2290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10</a:t>
              </a:r>
            </a:p>
          </p:txBody>
        </p:sp>
        <p:cxnSp>
          <p:nvCxnSpPr>
            <p:cNvPr id="597" name="Straight Connector 596">
              <a:extLst>
                <a:ext uri="{FF2B5EF4-FFF2-40B4-BE49-F238E27FC236}">
                  <a16:creationId xmlns:a16="http://schemas.microsoft.com/office/drawing/2014/main" id="{F45DF492-0E1C-534C-8A8C-5F25BD9204BF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8903832" y="4559943"/>
              <a:ext cx="75608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8" name="TextBox 597">
              <a:extLst>
                <a:ext uri="{FF2B5EF4-FFF2-40B4-BE49-F238E27FC236}">
                  <a16:creationId xmlns:a16="http://schemas.microsoft.com/office/drawing/2014/main" id="{E81D42E6-790F-1F42-90C0-37F0437D75AB}"/>
                </a:ext>
              </a:extLst>
            </p:cNvPr>
            <p:cNvSpPr txBox="1"/>
            <p:nvPr/>
          </p:nvSpPr>
          <p:spPr>
            <a:xfrm>
              <a:off x="9816798" y="4623066"/>
              <a:ext cx="166712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15</a:t>
              </a:r>
            </a:p>
          </p:txBody>
        </p:sp>
        <p:cxnSp>
          <p:nvCxnSpPr>
            <p:cNvPr id="599" name="Straight Connector 598">
              <a:extLst>
                <a:ext uri="{FF2B5EF4-FFF2-40B4-BE49-F238E27FC236}">
                  <a16:creationId xmlns:a16="http://schemas.microsoft.com/office/drawing/2014/main" id="{AC0C7B85-DBFD-1341-A47B-52771638190C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9862350" y="4559943"/>
              <a:ext cx="75608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0" name="TextBox 599">
              <a:extLst>
                <a:ext uri="{FF2B5EF4-FFF2-40B4-BE49-F238E27FC236}">
                  <a16:creationId xmlns:a16="http://schemas.microsoft.com/office/drawing/2014/main" id="{9BC3BEF6-3F49-CE40-B25A-49153C712637}"/>
                </a:ext>
              </a:extLst>
            </p:cNvPr>
            <p:cNvSpPr txBox="1"/>
            <p:nvPr/>
          </p:nvSpPr>
          <p:spPr>
            <a:xfrm>
              <a:off x="10773685" y="4616342"/>
              <a:ext cx="166712" cy="22904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20</a:t>
              </a:r>
            </a:p>
          </p:txBody>
        </p:sp>
        <p:cxnSp>
          <p:nvCxnSpPr>
            <p:cNvPr id="601" name="Straight Connector 600">
              <a:extLst>
                <a:ext uri="{FF2B5EF4-FFF2-40B4-BE49-F238E27FC236}">
                  <a16:creationId xmlns:a16="http://schemas.microsoft.com/office/drawing/2014/main" id="{C7FB8504-62F9-4245-840D-393811BB192E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0819237" y="4559943"/>
              <a:ext cx="75608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2" name="TextBox 601">
              <a:extLst>
                <a:ext uri="{FF2B5EF4-FFF2-40B4-BE49-F238E27FC236}">
                  <a16:creationId xmlns:a16="http://schemas.microsoft.com/office/drawing/2014/main" id="{34F150D9-6648-C244-8CBF-70960190CE31}"/>
                </a:ext>
              </a:extLst>
            </p:cNvPr>
            <p:cNvSpPr txBox="1"/>
            <p:nvPr/>
          </p:nvSpPr>
          <p:spPr>
            <a:xfrm>
              <a:off x="11730959" y="4623066"/>
              <a:ext cx="166712" cy="18466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25</a:t>
              </a:r>
            </a:p>
          </p:txBody>
        </p:sp>
        <p:cxnSp>
          <p:nvCxnSpPr>
            <p:cNvPr id="603" name="Straight Connector 602">
              <a:extLst>
                <a:ext uri="{FF2B5EF4-FFF2-40B4-BE49-F238E27FC236}">
                  <a16:creationId xmlns:a16="http://schemas.microsoft.com/office/drawing/2014/main" id="{41EA697A-A267-9E4A-BBA4-97384EBDBC99}"/>
                </a:ext>
              </a:extLst>
            </p:cNvPr>
            <p:cNvCxnSpPr>
              <a:cxnSpLocks/>
            </p:cNvCxnSpPr>
            <p:nvPr/>
          </p:nvCxnSpPr>
          <p:spPr>
            <a:xfrm rot="16200000">
              <a:off x="11776511" y="4559943"/>
              <a:ext cx="75608" cy="0"/>
            </a:xfrm>
            <a:prstGeom prst="line">
              <a:avLst/>
            </a:prstGeom>
            <a:ln w="63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4" name="TextBox 603">
              <a:extLst>
                <a:ext uri="{FF2B5EF4-FFF2-40B4-BE49-F238E27FC236}">
                  <a16:creationId xmlns:a16="http://schemas.microsoft.com/office/drawing/2014/main" id="{418A99F7-3CE6-3F42-B224-96492F84FB7B}"/>
                </a:ext>
              </a:extLst>
            </p:cNvPr>
            <p:cNvSpPr txBox="1"/>
            <p:nvPr/>
          </p:nvSpPr>
          <p:spPr>
            <a:xfrm>
              <a:off x="8764786" y="4848791"/>
              <a:ext cx="1146148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Time (months)</a:t>
              </a:r>
            </a:p>
          </p:txBody>
        </p:sp>
        <p:cxnSp>
          <p:nvCxnSpPr>
            <p:cNvPr id="617" name="Straight Connector 616">
              <a:extLst>
                <a:ext uri="{FF2B5EF4-FFF2-40B4-BE49-F238E27FC236}">
                  <a16:creationId xmlns:a16="http://schemas.microsoft.com/office/drawing/2014/main" id="{434A3844-4BCC-E546-997C-0594ED67A2F9}"/>
                </a:ext>
              </a:extLst>
            </p:cNvPr>
            <p:cNvCxnSpPr>
              <a:cxnSpLocks/>
            </p:cNvCxnSpPr>
            <p:nvPr/>
          </p:nvCxnSpPr>
          <p:spPr>
            <a:xfrm>
              <a:off x="6859087" y="4188025"/>
              <a:ext cx="257686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8" name="TextBox 617">
              <a:extLst>
                <a:ext uri="{FF2B5EF4-FFF2-40B4-BE49-F238E27FC236}">
                  <a16:creationId xmlns:a16="http://schemas.microsoft.com/office/drawing/2014/main" id="{C862C222-CF97-AA40-8A71-477DD8BB033A}"/>
                </a:ext>
              </a:extLst>
            </p:cNvPr>
            <p:cNvSpPr txBox="1"/>
            <p:nvPr/>
          </p:nvSpPr>
          <p:spPr>
            <a:xfrm>
              <a:off x="7180549" y="4095692"/>
              <a:ext cx="745973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Elacestrant</a:t>
              </a:r>
            </a:p>
          </p:txBody>
        </p:sp>
        <p:cxnSp>
          <p:nvCxnSpPr>
            <p:cNvPr id="619" name="Straight Connector 618">
              <a:extLst>
                <a:ext uri="{FF2B5EF4-FFF2-40B4-BE49-F238E27FC236}">
                  <a16:creationId xmlns:a16="http://schemas.microsoft.com/office/drawing/2014/main" id="{A6B66580-67E6-384B-971F-F9874C1C737F}"/>
                </a:ext>
              </a:extLst>
            </p:cNvPr>
            <p:cNvCxnSpPr>
              <a:cxnSpLocks/>
            </p:cNvCxnSpPr>
            <p:nvPr/>
          </p:nvCxnSpPr>
          <p:spPr>
            <a:xfrm>
              <a:off x="6859087" y="4372691"/>
              <a:ext cx="257686" cy="0"/>
            </a:xfrm>
            <a:prstGeom prst="line">
              <a:avLst/>
            </a:prstGeom>
            <a:ln w="19050">
              <a:solidFill>
                <a:srgbClr val="A7DBFB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0" name="TextBox 619">
              <a:extLst>
                <a:ext uri="{FF2B5EF4-FFF2-40B4-BE49-F238E27FC236}">
                  <a16:creationId xmlns:a16="http://schemas.microsoft.com/office/drawing/2014/main" id="{712DFF44-A414-2E43-8AD1-03F9B14D73BD}"/>
                </a:ext>
              </a:extLst>
            </p:cNvPr>
            <p:cNvSpPr txBox="1"/>
            <p:nvPr/>
          </p:nvSpPr>
          <p:spPr>
            <a:xfrm>
              <a:off x="7180549" y="4280358"/>
              <a:ext cx="751168" cy="18466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3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Fulvestrant</a:t>
              </a:r>
            </a:p>
          </p:txBody>
        </p:sp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8F8FA0FD-9479-364C-A2A5-890C3C52D97A}"/>
                </a:ext>
              </a:extLst>
            </p:cNvPr>
            <p:cNvGrpSpPr/>
            <p:nvPr/>
          </p:nvGrpSpPr>
          <p:grpSpPr>
            <a:xfrm>
              <a:off x="7174652" y="2124959"/>
              <a:ext cx="4474908" cy="1812685"/>
              <a:chOff x="7174652" y="2124959"/>
              <a:chExt cx="4474908" cy="1812685"/>
            </a:xfrm>
          </p:grpSpPr>
          <p:grpSp>
            <p:nvGrpSpPr>
              <p:cNvPr id="23" name="Group 22">
                <a:extLst>
                  <a:ext uri="{FF2B5EF4-FFF2-40B4-BE49-F238E27FC236}">
                    <a16:creationId xmlns:a16="http://schemas.microsoft.com/office/drawing/2014/main" id="{3E0EEC3D-FD0E-6E42-B25B-03786A8E949B}"/>
                  </a:ext>
                </a:extLst>
              </p:cNvPr>
              <p:cNvGrpSpPr/>
              <p:nvPr/>
            </p:nvGrpSpPr>
            <p:grpSpPr>
              <a:xfrm>
                <a:off x="11571196" y="385928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69" name="Straight Connector 868">
                  <a:extLst>
                    <a:ext uri="{FF2B5EF4-FFF2-40B4-BE49-F238E27FC236}">
                      <a16:creationId xmlns:a16="http://schemas.microsoft.com/office/drawing/2014/main" id="{DF7BEE30-265B-0E4B-BF68-39988CB69FA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0" name="Straight Connector 869">
                  <a:extLst>
                    <a:ext uri="{FF2B5EF4-FFF2-40B4-BE49-F238E27FC236}">
                      <a16:creationId xmlns:a16="http://schemas.microsoft.com/office/drawing/2014/main" id="{DCCC5D64-DD3B-8C42-BCF2-68CEAF0020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71" name="Group 870">
                <a:extLst>
                  <a:ext uri="{FF2B5EF4-FFF2-40B4-BE49-F238E27FC236}">
                    <a16:creationId xmlns:a16="http://schemas.microsoft.com/office/drawing/2014/main" id="{79093999-A385-394B-AD02-A72E30DC1FC2}"/>
                  </a:ext>
                </a:extLst>
              </p:cNvPr>
              <p:cNvGrpSpPr/>
              <p:nvPr/>
            </p:nvGrpSpPr>
            <p:grpSpPr>
              <a:xfrm>
                <a:off x="10535326" y="385928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72" name="Straight Connector 871">
                  <a:extLst>
                    <a:ext uri="{FF2B5EF4-FFF2-40B4-BE49-F238E27FC236}">
                      <a16:creationId xmlns:a16="http://schemas.microsoft.com/office/drawing/2014/main" id="{29353EDC-5132-574B-BA5C-AD89B55376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3" name="Straight Connector 872">
                  <a:extLst>
                    <a:ext uri="{FF2B5EF4-FFF2-40B4-BE49-F238E27FC236}">
                      <a16:creationId xmlns:a16="http://schemas.microsoft.com/office/drawing/2014/main" id="{F8F32700-0B50-D04C-B89F-7A8E8FE8261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74" name="Group 873">
                <a:extLst>
                  <a:ext uri="{FF2B5EF4-FFF2-40B4-BE49-F238E27FC236}">
                    <a16:creationId xmlns:a16="http://schemas.microsoft.com/office/drawing/2014/main" id="{9539DF71-ECB9-2E43-B9C7-2DEB84CB0E05}"/>
                  </a:ext>
                </a:extLst>
              </p:cNvPr>
              <p:cNvGrpSpPr/>
              <p:nvPr/>
            </p:nvGrpSpPr>
            <p:grpSpPr>
              <a:xfrm>
                <a:off x="10504958" y="385928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75" name="Straight Connector 874">
                  <a:extLst>
                    <a:ext uri="{FF2B5EF4-FFF2-40B4-BE49-F238E27FC236}">
                      <a16:creationId xmlns:a16="http://schemas.microsoft.com/office/drawing/2014/main" id="{E77A02B8-06D6-154F-B431-929917638EB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6" name="Straight Connector 875">
                  <a:extLst>
                    <a:ext uri="{FF2B5EF4-FFF2-40B4-BE49-F238E27FC236}">
                      <a16:creationId xmlns:a16="http://schemas.microsoft.com/office/drawing/2014/main" id="{4A5C2C04-11A7-744E-88E1-AE6076ED58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77" name="Group 876">
                <a:extLst>
                  <a:ext uri="{FF2B5EF4-FFF2-40B4-BE49-F238E27FC236}">
                    <a16:creationId xmlns:a16="http://schemas.microsoft.com/office/drawing/2014/main" id="{78A273FF-F0C8-0C4F-B638-A9BB3BF16FDD}"/>
                  </a:ext>
                </a:extLst>
              </p:cNvPr>
              <p:cNvGrpSpPr/>
              <p:nvPr/>
            </p:nvGrpSpPr>
            <p:grpSpPr>
              <a:xfrm>
                <a:off x="10170915" y="385928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78" name="Straight Connector 877">
                  <a:extLst>
                    <a:ext uri="{FF2B5EF4-FFF2-40B4-BE49-F238E27FC236}">
                      <a16:creationId xmlns:a16="http://schemas.microsoft.com/office/drawing/2014/main" id="{F74BA43E-B7F9-6B45-A8F5-CACB5A0E01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9" name="Straight Connector 878">
                  <a:extLst>
                    <a:ext uri="{FF2B5EF4-FFF2-40B4-BE49-F238E27FC236}">
                      <a16:creationId xmlns:a16="http://schemas.microsoft.com/office/drawing/2014/main" id="{E199DCF7-B6A6-B34E-8B49-63006244AA2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80" name="Group 879">
                <a:extLst>
                  <a:ext uri="{FF2B5EF4-FFF2-40B4-BE49-F238E27FC236}">
                    <a16:creationId xmlns:a16="http://schemas.microsoft.com/office/drawing/2014/main" id="{0C7E664B-3709-434A-B55F-4F6D7508DD1A}"/>
                  </a:ext>
                </a:extLst>
              </p:cNvPr>
              <p:cNvGrpSpPr/>
              <p:nvPr/>
            </p:nvGrpSpPr>
            <p:grpSpPr>
              <a:xfrm>
                <a:off x="9820001" y="385928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81" name="Straight Connector 880">
                  <a:extLst>
                    <a:ext uri="{FF2B5EF4-FFF2-40B4-BE49-F238E27FC236}">
                      <a16:creationId xmlns:a16="http://schemas.microsoft.com/office/drawing/2014/main" id="{539BAC1D-69F8-CE42-BF48-C9E6E48CCE9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2" name="Straight Connector 881">
                  <a:extLst>
                    <a:ext uri="{FF2B5EF4-FFF2-40B4-BE49-F238E27FC236}">
                      <a16:creationId xmlns:a16="http://schemas.microsoft.com/office/drawing/2014/main" id="{DE8DC045-5AFD-0348-87D1-BC9C52B00B6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83" name="Group 882">
                <a:extLst>
                  <a:ext uri="{FF2B5EF4-FFF2-40B4-BE49-F238E27FC236}">
                    <a16:creationId xmlns:a16="http://schemas.microsoft.com/office/drawing/2014/main" id="{C327ECB0-3897-C94B-A6A9-CDA80381D7A9}"/>
                  </a:ext>
                </a:extLst>
              </p:cNvPr>
              <p:cNvGrpSpPr/>
              <p:nvPr/>
            </p:nvGrpSpPr>
            <p:grpSpPr>
              <a:xfrm>
                <a:off x="9830124" y="385928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84" name="Straight Connector 883">
                  <a:extLst>
                    <a:ext uri="{FF2B5EF4-FFF2-40B4-BE49-F238E27FC236}">
                      <a16:creationId xmlns:a16="http://schemas.microsoft.com/office/drawing/2014/main" id="{EAF5872F-BCB2-E041-B72E-6AA1219090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5" name="Straight Connector 884">
                  <a:extLst>
                    <a:ext uri="{FF2B5EF4-FFF2-40B4-BE49-F238E27FC236}">
                      <a16:creationId xmlns:a16="http://schemas.microsoft.com/office/drawing/2014/main" id="{10868C0D-061D-434A-AD89-4FA4587D71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86" name="Group 885">
                <a:extLst>
                  <a:ext uri="{FF2B5EF4-FFF2-40B4-BE49-F238E27FC236}">
                    <a16:creationId xmlns:a16="http://schemas.microsoft.com/office/drawing/2014/main" id="{D2F4AE33-0FEF-6A4E-937D-883C9E2AA5A9}"/>
                  </a:ext>
                </a:extLst>
              </p:cNvPr>
              <p:cNvGrpSpPr/>
              <p:nvPr/>
            </p:nvGrpSpPr>
            <p:grpSpPr>
              <a:xfrm>
                <a:off x="9533198" y="385928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87" name="Straight Connector 886">
                  <a:extLst>
                    <a:ext uri="{FF2B5EF4-FFF2-40B4-BE49-F238E27FC236}">
                      <a16:creationId xmlns:a16="http://schemas.microsoft.com/office/drawing/2014/main" id="{A389F223-4D60-254F-BEEE-D9BAF9F368A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8" name="Straight Connector 887">
                  <a:extLst>
                    <a:ext uri="{FF2B5EF4-FFF2-40B4-BE49-F238E27FC236}">
                      <a16:creationId xmlns:a16="http://schemas.microsoft.com/office/drawing/2014/main" id="{F7371734-CB23-294F-96EB-36051CD906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89" name="Group 888">
                <a:extLst>
                  <a:ext uri="{FF2B5EF4-FFF2-40B4-BE49-F238E27FC236}">
                    <a16:creationId xmlns:a16="http://schemas.microsoft.com/office/drawing/2014/main" id="{34E13AE1-9F34-0546-B846-B4168732CBC7}"/>
                  </a:ext>
                </a:extLst>
              </p:cNvPr>
              <p:cNvGrpSpPr/>
              <p:nvPr/>
            </p:nvGrpSpPr>
            <p:grpSpPr>
              <a:xfrm>
                <a:off x="9496082" y="385928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90" name="Straight Connector 889">
                  <a:extLst>
                    <a:ext uri="{FF2B5EF4-FFF2-40B4-BE49-F238E27FC236}">
                      <a16:creationId xmlns:a16="http://schemas.microsoft.com/office/drawing/2014/main" id="{017E86DD-AEFE-6946-B321-516491B93CA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1" name="Straight Connector 890">
                  <a:extLst>
                    <a:ext uri="{FF2B5EF4-FFF2-40B4-BE49-F238E27FC236}">
                      <a16:creationId xmlns:a16="http://schemas.microsoft.com/office/drawing/2014/main" id="{E148D791-0054-5C41-B03B-A6AB7CF064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92" name="Group 891">
                <a:extLst>
                  <a:ext uri="{FF2B5EF4-FFF2-40B4-BE49-F238E27FC236}">
                    <a16:creationId xmlns:a16="http://schemas.microsoft.com/office/drawing/2014/main" id="{D1157142-3C86-C14B-BCF1-74C9C4FD5501}"/>
                  </a:ext>
                </a:extLst>
              </p:cNvPr>
              <p:cNvGrpSpPr/>
              <p:nvPr/>
            </p:nvGrpSpPr>
            <p:grpSpPr>
              <a:xfrm>
                <a:off x="9431972" y="385928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93" name="Straight Connector 892">
                  <a:extLst>
                    <a:ext uri="{FF2B5EF4-FFF2-40B4-BE49-F238E27FC236}">
                      <a16:creationId xmlns:a16="http://schemas.microsoft.com/office/drawing/2014/main" id="{4D43F116-FB73-1F44-8180-D147F5A641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4" name="Straight Connector 893">
                  <a:extLst>
                    <a:ext uri="{FF2B5EF4-FFF2-40B4-BE49-F238E27FC236}">
                      <a16:creationId xmlns:a16="http://schemas.microsoft.com/office/drawing/2014/main" id="{6B33975A-BC75-BC4B-B867-110470743C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95" name="Group 894">
                <a:extLst>
                  <a:ext uri="{FF2B5EF4-FFF2-40B4-BE49-F238E27FC236}">
                    <a16:creationId xmlns:a16="http://schemas.microsoft.com/office/drawing/2014/main" id="{5B2DB92E-E52F-994C-AFB6-F7781B5C02B9}"/>
                  </a:ext>
                </a:extLst>
              </p:cNvPr>
              <p:cNvGrpSpPr/>
              <p:nvPr/>
            </p:nvGrpSpPr>
            <p:grpSpPr>
              <a:xfrm>
                <a:off x="9270011" y="3798545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96" name="Straight Connector 895">
                  <a:extLst>
                    <a:ext uri="{FF2B5EF4-FFF2-40B4-BE49-F238E27FC236}">
                      <a16:creationId xmlns:a16="http://schemas.microsoft.com/office/drawing/2014/main" id="{2D56CC84-B2CB-8640-8CEF-0AE36A0F648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7" name="Straight Connector 896">
                  <a:extLst>
                    <a:ext uri="{FF2B5EF4-FFF2-40B4-BE49-F238E27FC236}">
                      <a16:creationId xmlns:a16="http://schemas.microsoft.com/office/drawing/2014/main" id="{4938306B-060E-A646-9186-2C8EDA1772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98" name="Group 897">
                <a:extLst>
                  <a:ext uri="{FF2B5EF4-FFF2-40B4-BE49-F238E27FC236}">
                    <a16:creationId xmlns:a16="http://schemas.microsoft.com/office/drawing/2014/main" id="{7B275118-D008-4A4A-830C-4A843169E8EB}"/>
                  </a:ext>
                </a:extLst>
              </p:cNvPr>
              <p:cNvGrpSpPr/>
              <p:nvPr/>
            </p:nvGrpSpPr>
            <p:grpSpPr>
              <a:xfrm>
                <a:off x="9145167" y="3798545"/>
                <a:ext cx="78364" cy="78364"/>
                <a:chOff x="4743276" y="4280553"/>
                <a:chExt cx="78364" cy="78364"/>
              </a:xfrm>
            </p:grpSpPr>
            <p:cxnSp>
              <p:nvCxnSpPr>
                <p:cNvPr id="899" name="Straight Connector 898">
                  <a:extLst>
                    <a:ext uri="{FF2B5EF4-FFF2-40B4-BE49-F238E27FC236}">
                      <a16:creationId xmlns:a16="http://schemas.microsoft.com/office/drawing/2014/main" id="{49D841F2-9159-F649-BE2D-95FB94CBF4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0" name="Straight Connector 899">
                  <a:extLst>
                    <a:ext uri="{FF2B5EF4-FFF2-40B4-BE49-F238E27FC236}">
                      <a16:creationId xmlns:a16="http://schemas.microsoft.com/office/drawing/2014/main" id="{7EDE02E5-86A2-EA42-80E6-FF78FC4153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01" name="Group 900">
                <a:extLst>
                  <a:ext uri="{FF2B5EF4-FFF2-40B4-BE49-F238E27FC236}">
                    <a16:creationId xmlns:a16="http://schemas.microsoft.com/office/drawing/2014/main" id="{DFA8CB76-E8BA-A240-8ED7-1CB1B5DC8F79}"/>
                  </a:ext>
                </a:extLst>
              </p:cNvPr>
              <p:cNvGrpSpPr/>
              <p:nvPr/>
            </p:nvGrpSpPr>
            <p:grpSpPr>
              <a:xfrm>
                <a:off x="9104677" y="3798545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02" name="Straight Connector 901">
                  <a:extLst>
                    <a:ext uri="{FF2B5EF4-FFF2-40B4-BE49-F238E27FC236}">
                      <a16:creationId xmlns:a16="http://schemas.microsoft.com/office/drawing/2014/main" id="{AFBD9815-3D1D-7343-A036-593714A519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3" name="Straight Connector 902">
                  <a:extLst>
                    <a:ext uri="{FF2B5EF4-FFF2-40B4-BE49-F238E27FC236}">
                      <a16:creationId xmlns:a16="http://schemas.microsoft.com/office/drawing/2014/main" id="{6AD0E1FF-DE47-A44C-91E7-D17426208D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04" name="Group 903">
                <a:extLst>
                  <a:ext uri="{FF2B5EF4-FFF2-40B4-BE49-F238E27FC236}">
                    <a16:creationId xmlns:a16="http://schemas.microsoft.com/office/drawing/2014/main" id="{94CC101A-1B27-5444-8033-294490211DCA}"/>
                  </a:ext>
                </a:extLst>
              </p:cNvPr>
              <p:cNvGrpSpPr/>
              <p:nvPr/>
            </p:nvGrpSpPr>
            <p:grpSpPr>
              <a:xfrm>
                <a:off x="8726770" y="367370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05" name="Straight Connector 904">
                  <a:extLst>
                    <a:ext uri="{FF2B5EF4-FFF2-40B4-BE49-F238E27FC236}">
                      <a16:creationId xmlns:a16="http://schemas.microsoft.com/office/drawing/2014/main" id="{5A53CCFC-45EC-944F-8171-F24C01B79B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6" name="Straight Connector 905">
                  <a:extLst>
                    <a:ext uri="{FF2B5EF4-FFF2-40B4-BE49-F238E27FC236}">
                      <a16:creationId xmlns:a16="http://schemas.microsoft.com/office/drawing/2014/main" id="{93EC73D5-034D-3C4D-B93F-8293CFD897B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07" name="Group 906">
                <a:extLst>
                  <a:ext uri="{FF2B5EF4-FFF2-40B4-BE49-F238E27FC236}">
                    <a16:creationId xmlns:a16="http://schemas.microsoft.com/office/drawing/2014/main" id="{8FFEA3D7-5EB5-484D-A3CB-1E13FC575093}"/>
                  </a:ext>
                </a:extLst>
              </p:cNvPr>
              <p:cNvGrpSpPr/>
              <p:nvPr/>
            </p:nvGrpSpPr>
            <p:grpSpPr>
              <a:xfrm>
                <a:off x="8423095" y="355223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08" name="Straight Connector 907">
                  <a:extLst>
                    <a:ext uri="{FF2B5EF4-FFF2-40B4-BE49-F238E27FC236}">
                      <a16:creationId xmlns:a16="http://schemas.microsoft.com/office/drawing/2014/main" id="{B95FCA1B-ACA2-B04C-9602-25E96F3777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9" name="Straight Connector 908">
                  <a:extLst>
                    <a:ext uri="{FF2B5EF4-FFF2-40B4-BE49-F238E27FC236}">
                      <a16:creationId xmlns:a16="http://schemas.microsoft.com/office/drawing/2014/main" id="{74EBAC7E-E44C-2249-8FF6-D0CF2BF1663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10" name="Group 909">
                <a:extLst>
                  <a:ext uri="{FF2B5EF4-FFF2-40B4-BE49-F238E27FC236}">
                    <a16:creationId xmlns:a16="http://schemas.microsoft.com/office/drawing/2014/main" id="{35C7CB3F-3427-D34E-AF4B-9A4756849123}"/>
                  </a:ext>
                </a:extLst>
              </p:cNvPr>
              <p:cNvGrpSpPr/>
              <p:nvPr/>
            </p:nvGrpSpPr>
            <p:grpSpPr>
              <a:xfrm>
                <a:off x="8402850" y="3545482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11" name="Straight Connector 910">
                  <a:extLst>
                    <a:ext uri="{FF2B5EF4-FFF2-40B4-BE49-F238E27FC236}">
                      <a16:creationId xmlns:a16="http://schemas.microsoft.com/office/drawing/2014/main" id="{79612DF2-4A68-644B-8DC6-E03320C16B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2" name="Straight Connector 911">
                  <a:extLst>
                    <a:ext uri="{FF2B5EF4-FFF2-40B4-BE49-F238E27FC236}">
                      <a16:creationId xmlns:a16="http://schemas.microsoft.com/office/drawing/2014/main" id="{36637388-B75D-BA41-9910-6F1AFC34899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13" name="Group 912">
                <a:extLst>
                  <a:ext uri="{FF2B5EF4-FFF2-40B4-BE49-F238E27FC236}">
                    <a16:creationId xmlns:a16="http://schemas.microsoft.com/office/drawing/2014/main" id="{F73CBD5F-17EA-D348-BD03-9E651C42F4FF}"/>
                  </a:ext>
                </a:extLst>
              </p:cNvPr>
              <p:cNvGrpSpPr/>
              <p:nvPr/>
            </p:nvGrpSpPr>
            <p:grpSpPr>
              <a:xfrm>
                <a:off x="8051937" y="3474625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14" name="Straight Connector 913">
                  <a:extLst>
                    <a:ext uri="{FF2B5EF4-FFF2-40B4-BE49-F238E27FC236}">
                      <a16:creationId xmlns:a16="http://schemas.microsoft.com/office/drawing/2014/main" id="{E9CF6636-AF73-BD4F-B5F2-159B97EA3D5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5" name="Straight Connector 914">
                  <a:extLst>
                    <a:ext uri="{FF2B5EF4-FFF2-40B4-BE49-F238E27FC236}">
                      <a16:creationId xmlns:a16="http://schemas.microsoft.com/office/drawing/2014/main" id="{D94BD4D7-EF10-6B49-B98B-FA6D14A3C95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16" name="Group 915">
                <a:extLst>
                  <a:ext uri="{FF2B5EF4-FFF2-40B4-BE49-F238E27FC236}">
                    <a16:creationId xmlns:a16="http://schemas.microsoft.com/office/drawing/2014/main" id="{DE2C9E7F-7184-0D4B-963E-5E67B30A192C}"/>
                  </a:ext>
                </a:extLst>
              </p:cNvPr>
              <p:cNvGrpSpPr/>
              <p:nvPr/>
            </p:nvGrpSpPr>
            <p:grpSpPr>
              <a:xfrm>
                <a:off x="8062059" y="3474625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17" name="Straight Connector 916">
                  <a:extLst>
                    <a:ext uri="{FF2B5EF4-FFF2-40B4-BE49-F238E27FC236}">
                      <a16:creationId xmlns:a16="http://schemas.microsoft.com/office/drawing/2014/main" id="{EC61EC2C-675C-804E-8D5D-EC4995E3D4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8" name="Straight Connector 917">
                  <a:extLst>
                    <a:ext uri="{FF2B5EF4-FFF2-40B4-BE49-F238E27FC236}">
                      <a16:creationId xmlns:a16="http://schemas.microsoft.com/office/drawing/2014/main" id="{EBEC543D-5C78-AD45-8B0C-77D4E023BD4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19" name="Group 918">
                <a:extLst>
                  <a:ext uri="{FF2B5EF4-FFF2-40B4-BE49-F238E27FC236}">
                    <a16:creationId xmlns:a16="http://schemas.microsoft.com/office/drawing/2014/main" id="{869662D8-9F69-104E-A729-70D0DAD9B3DA}"/>
                  </a:ext>
                </a:extLst>
              </p:cNvPr>
              <p:cNvGrpSpPr/>
              <p:nvPr/>
            </p:nvGrpSpPr>
            <p:grpSpPr>
              <a:xfrm>
                <a:off x="8008072" y="337340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20" name="Straight Connector 919">
                  <a:extLst>
                    <a:ext uri="{FF2B5EF4-FFF2-40B4-BE49-F238E27FC236}">
                      <a16:creationId xmlns:a16="http://schemas.microsoft.com/office/drawing/2014/main" id="{719C5F51-ED3D-3143-9B20-7BBF5604594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1" name="Straight Connector 920">
                  <a:extLst>
                    <a:ext uri="{FF2B5EF4-FFF2-40B4-BE49-F238E27FC236}">
                      <a16:creationId xmlns:a16="http://schemas.microsoft.com/office/drawing/2014/main" id="{26206FA2-36AE-5D47-9865-39C18A08081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22" name="Group 921">
                <a:extLst>
                  <a:ext uri="{FF2B5EF4-FFF2-40B4-BE49-F238E27FC236}">
                    <a16:creationId xmlns:a16="http://schemas.microsoft.com/office/drawing/2014/main" id="{EEE14167-D367-574C-8F49-052EA2D306DA}"/>
                  </a:ext>
                </a:extLst>
              </p:cNvPr>
              <p:cNvGrpSpPr/>
              <p:nvPr/>
            </p:nvGrpSpPr>
            <p:grpSpPr>
              <a:xfrm>
                <a:off x="7721267" y="3282298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23" name="Straight Connector 922">
                  <a:extLst>
                    <a:ext uri="{FF2B5EF4-FFF2-40B4-BE49-F238E27FC236}">
                      <a16:creationId xmlns:a16="http://schemas.microsoft.com/office/drawing/2014/main" id="{D0E19DC8-2D8F-3749-836D-6310C797DB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4" name="Straight Connector 923">
                  <a:extLst>
                    <a:ext uri="{FF2B5EF4-FFF2-40B4-BE49-F238E27FC236}">
                      <a16:creationId xmlns:a16="http://schemas.microsoft.com/office/drawing/2014/main" id="{12EA45B5-E21F-C542-8C8A-C2BB957CA6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25" name="Group 924">
                <a:extLst>
                  <a:ext uri="{FF2B5EF4-FFF2-40B4-BE49-F238E27FC236}">
                    <a16:creationId xmlns:a16="http://schemas.microsoft.com/office/drawing/2014/main" id="{999F45BC-349D-1744-9E79-C03FE17D8934}"/>
                  </a:ext>
                </a:extLst>
              </p:cNvPr>
              <p:cNvGrpSpPr/>
              <p:nvPr/>
            </p:nvGrpSpPr>
            <p:grpSpPr>
              <a:xfrm>
                <a:off x="7701022" y="321144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26" name="Straight Connector 925">
                  <a:extLst>
                    <a:ext uri="{FF2B5EF4-FFF2-40B4-BE49-F238E27FC236}">
                      <a16:creationId xmlns:a16="http://schemas.microsoft.com/office/drawing/2014/main" id="{1C6DD9C0-F9B4-7D44-AABA-984DCBE0A68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27" name="Straight Connector 926">
                  <a:extLst>
                    <a:ext uri="{FF2B5EF4-FFF2-40B4-BE49-F238E27FC236}">
                      <a16:creationId xmlns:a16="http://schemas.microsoft.com/office/drawing/2014/main" id="{286848E8-8AE0-8641-B9B5-48C9D513C6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28" name="Group 927">
                <a:extLst>
                  <a:ext uri="{FF2B5EF4-FFF2-40B4-BE49-F238E27FC236}">
                    <a16:creationId xmlns:a16="http://schemas.microsoft.com/office/drawing/2014/main" id="{B34529AC-F44F-9146-9E66-D53C4F368DC1}"/>
                  </a:ext>
                </a:extLst>
              </p:cNvPr>
              <p:cNvGrpSpPr/>
              <p:nvPr/>
            </p:nvGrpSpPr>
            <p:grpSpPr>
              <a:xfrm>
                <a:off x="7687526" y="3181072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29" name="Straight Connector 928">
                  <a:extLst>
                    <a:ext uri="{FF2B5EF4-FFF2-40B4-BE49-F238E27FC236}">
                      <a16:creationId xmlns:a16="http://schemas.microsoft.com/office/drawing/2014/main" id="{88EA5276-3B7E-7C43-B58C-462BE9D96A9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0" name="Straight Connector 929">
                  <a:extLst>
                    <a:ext uri="{FF2B5EF4-FFF2-40B4-BE49-F238E27FC236}">
                      <a16:creationId xmlns:a16="http://schemas.microsoft.com/office/drawing/2014/main" id="{735DE307-5395-A847-87E2-07A5F091FA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31" name="Group 930">
                <a:extLst>
                  <a:ext uri="{FF2B5EF4-FFF2-40B4-BE49-F238E27FC236}">
                    <a16:creationId xmlns:a16="http://schemas.microsoft.com/office/drawing/2014/main" id="{2BFCF5F6-24FF-B342-86E7-E03E6C389111}"/>
                  </a:ext>
                </a:extLst>
              </p:cNvPr>
              <p:cNvGrpSpPr/>
              <p:nvPr/>
            </p:nvGrpSpPr>
            <p:grpSpPr>
              <a:xfrm>
                <a:off x="7670655" y="3127086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32" name="Straight Connector 931">
                  <a:extLst>
                    <a:ext uri="{FF2B5EF4-FFF2-40B4-BE49-F238E27FC236}">
                      <a16:creationId xmlns:a16="http://schemas.microsoft.com/office/drawing/2014/main" id="{7F092713-2C51-6E44-9E59-BF49A81FF2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3" name="Straight Connector 932">
                  <a:extLst>
                    <a:ext uri="{FF2B5EF4-FFF2-40B4-BE49-F238E27FC236}">
                      <a16:creationId xmlns:a16="http://schemas.microsoft.com/office/drawing/2014/main" id="{1049AA7C-8DF5-2F4A-931A-A4210DCD9A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34" name="Group 933">
                <a:extLst>
                  <a:ext uri="{FF2B5EF4-FFF2-40B4-BE49-F238E27FC236}">
                    <a16:creationId xmlns:a16="http://schemas.microsoft.com/office/drawing/2014/main" id="{F2D1B8CA-9F9E-FF4E-A3DA-B7186CC995DC}"/>
                  </a:ext>
                </a:extLst>
              </p:cNvPr>
              <p:cNvGrpSpPr/>
              <p:nvPr/>
            </p:nvGrpSpPr>
            <p:grpSpPr>
              <a:xfrm>
                <a:off x="7518817" y="3103467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35" name="Straight Connector 934">
                  <a:extLst>
                    <a:ext uri="{FF2B5EF4-FFF2-40B4-BE49-F238E27FC236}">
                      <a16:creationId xmlns:a16="http://schemas.microsoft.com/office/drawing/2014/main" id="{202A81E6-622F-4942-9947-1516AC1C2A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6" name="Straight Connector 935">
                  <a:extLst>
                    <a:ext uri="{FF2B5EF4-FFF2-40B4-BE49-F238E27FC236}">
                      <a16:creationId xmlns:a16="http://schemas.microsoft.com/office/drawing/2014/main" id="{BF40527B-FD32-AE4C-9DBB-3A1CBDC464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37" name="Group 936">
                <a:extLst>
                  <a:ext uri="{FF2B5EF4-FFF2-40B4-BE49-F238E27FC236}">
                    <a16:creationId xmlns:a16="http://schemas.microsoft.com/office/drawing/2014/main" id="{E00D4B77-11E5-2245-8605-C9E1C1FED811}"/>
                  </a:ext>
                </a:extLst>
              </p:cNvPr>
              <p:cNvGrpSpPr/>
              <p:nvPr/>
            </p:nvGrpSpPr>
            <p:grpSpPr>
              <a:xfrm>
                <a:off x="7366979" y="2965126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38" name="Straight Connector 937">
                  <a:extLst>
                    <a:ext uri="{FF2B5EF4-FFF2-40B4-BE49-F238E27FC236}">
                      <a16:creationId xmlns:a16="http://schemas.microsoft.com/office/drawing/2014/main" id="{1E3E4FCF-4973-EE40-B7F3-02BF1DEEBD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39" name="Straight Connector 938">
                  <a:extLst>
                    <a:ext uri="{FF2B5EF4-FFF2-40B4-BE49-F238E27FC236}">
                      <a16:creationId xmlns:a16="http://schemas.microsoft.com/office/drawing/2014/main" id="{854C3F82-CD83-BE42-AF64-12F22987036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40" name="Group 939">
                <a:extLst>
                  <a:ext uri="{FF2B5EF4-FFF2-40B4-BE49-F238E27FC236}">
                    <a16:creationId xmlns:a16="http://schemas.microsoft.com/office/drawing/2014/main" id="{7D5B28A3-5A9F-BF47-BB88-4ED03B47E09C}"/>
                  </a:ext>
                </a:extLst>
              </p:cNvPr>
              <p:cNvGrpSpPr/>
              <p:nvPr/>
            </p:nvGrpSpPr>
            <p:grpSpPr>
              <a:xfrm>
                <a:off x="7356857" y="2880772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41" name="Straight Connector 940">
                  <a:extLst>
                    <a:ext uri="{FF2B5EF4-FFF2-40B4-BE49-F238E27FC236}">
                      <a16:creationId xmlns:a16="http://schemas.microsoft.com/office/drawing/2014/main" id="{085101ED-F8BD-944F-A3C8-A4A202A5FC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2" name="Straight Connector 941">
                  <a:extLst>
                    <a:ext uri="{FF2B5EF4-FFF2-40B4-BE49-F238E27FC236}">
                      <a16:creationId xmlns:a16="http://schemas.microsoft.com/office/drawing/2014/main" id="{C016A7E3-5F85-3446-8975-3C45D5A0DC9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43" name="Group 942">
                <a:extLst>
                  <a:ext uri="{FF2B5EF4-FFF2-40B4-BE49-F238E27FC236}">
                    <a16:creationId xmlns:a16="http://schemas.microsoft.com/office/drawing/2014/main" id="{D4EF5708-ACB0-1A45-BA52-AB9BFD987969}"/>
                  </a:ext>
                </a:extLst>
              </p:cNvPr>
              <p:cNvGrpSpPr/>
              <p:nvPr/>
            </p:nvGrpSpPr>
            <p:grpSpPr>
              <a:xfrm>
                <a:off x="7346734" y="2725561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44" name="Straight Connector 943">
                  <a:extLst>
                    <a:ext uri="{FF2B5EF4-FFF2-40B4-BE49-F238E27FC236}">
                      <a16:creationId xmlns:a16="http://schemas.microsoft.com/office/drawing/2014/main" id="{C7936B93-4C05-6C4A-BB33-C1E2F8C1479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5" name="Straight Connector 944">
                  <a:extLst>
                    <a:ext uri="{FF2B5EF4-FFF2-40B4-BE49-F238E27FC236}">
                      <a16:creationId xmlns:a16="http://schemas.microsoft.com/office/drawing/2014/main" id="{62017033-CF32-0043-99F6-A1E51E2857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46" name="Group 945">
                <a:extLst>
                  <a:ext uri="{FF2B5EF4-FFF2-40B4-BE49-F238E27FC236}">
                    <a16:creationId xmlns:a16="http://schemas.microsoft.com/office/drawing/2014/main" id="{CAD4CAA0-FEB7-544B-9A66-0515788FE5B0}"/>
                  </a:ext>
                </a:extLst>
              </p:cNvPr>
              <p:cNvGrpSpPr/>
              <p:nvPr/>
            </p:nvGrpSpPr>
            <p:grpSpPr>
              <a:xfrm>
                <a:off x="7350108" y="2580472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47" name="Straight Connector 946">
                  <a:extLst>
                    <a:ext uri="{FF2B5EF4-FFF2-40B4-BE49-F238E27FC236}">
                      <a16:creationId xmlns:a16="http://schemas.microsoft.com/office/drawing/2014/main" id="{64AE4443-EEDC-0047-893D-A7A9E91A929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8" name="Straight Connector 947">
                  <a:extLst>
                    <a:ext uri="{FF2B5EF4-FFF2-40B4-BE49-F238E27FC236}">
                      <a16:creationId xmlns:a16="http://schemas.microsoft.com/office/drawing/2014/main" id="{67EFA73D-1F5E-7E40-A19A-564FCEE1B7A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52" name="Group 951">
                <a:extLst>
                  <a:ext uri="{FF2B5EF4-FFF2-40B4-BE49-F238E27FC236}">
                    <a16:creationId xmlns:a16="http://schemas.microsoft.com/office/drawing/2014/main" id="{C15E93B0-ADE1-6E4D-891F-B7D9696CC88F}"/>
                  </a:ext>
                </a:extLst>
              </p:cNvPr>
              <p:cNvGrpSpPr/>
              <p:nvPr/>
            </p:nvGrpSpPr>
            <p:grpSpPr>
              <a:xfrm>
                <a:off x="7343360" y="246575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53" name="Straight Connector 952">
                  <a:extLst>
                    <a:ext uri="{FF2B5EF4-FFF2-40B4-BE49-F238E27FC236}">
                      <a16:creationId xmlns:a16="http://schemas.microsoft.com/office/drawing/2014/main" id="{1D8E46FE-4BB4-4448-A974-ADE9C36EA8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4" name="Straight Connector 953">
                  <a:extLst>
                    <a:ext uri="{FF2B5EF4-FFF2-40B4-BE49-F238E27FC236}">
                      <a16:creationId xmlns:a16="http://schemas.microsoft.com/office/drawing/2014/main" id="{A51BBF0C-F60C-1640-ADE6-599D1502BF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55" name="Group 954">
                <a:extLst>
                  <a:ext uri="{FF2B5EF4-FFF2-40B4-BE49-F238E27FC236}">
                    <a16:creationId xmlns:a16="http://schemas.microsoft.com/office/drawing/2014/main" id="{46DBCF25-04C0-714D-B88F-B52B070CC882}"/>
                  </a:ext>
                </a:extLst>
              </p:cNvPr>
              <p:cNvGrpSpPr/>
              <p:nvPr/>
            </p:nvGrpSpPr>
            <p:grpSpPr>
              <a:xfrm>
                <a:off x="7312993" y="2347654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56" name="Straight Connector 955">
                  <a:extLst>
                    <a:ext uri="{FF2B5EF4-FFF2-40B4-BE49-F238E27FC236}">
                      <a16:creationId xmlns:a16="http://schemas.microsoft.com/office/drawing/2014/main" id="{2E5DBF41-0BC8-FF48-99B2-048F48B8CC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57" name="Straight Connector 956">
                  <a:extLst>
                    <a:ext uri="{FF2B5EF4-FFF2-40B4-BE49-F238E27FC236}">
                      <a16:creationId xmlns:a16="http://schemas.microsoft.com/office/drawing/2014/main" id="{14D29133-C31F-F645-ADF0-63A82152FC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58" name="Group 957">
                <a:extLst>
                  <a:ext uri="{FF2B5EF4-FFF2-40B4-BE49-F238E27FC236}">
                    <a16:creationId xmlns:a16="http://schemas.microsoft.com/office/drawing/2014/main" id="{FB8F4240-8AE3-4747-AC54-68EC3F814F44}"/>
                  </a:ext>
                </a:extLst>
              </p:cNvPr>
              <p:cNvGrpSpPr/>
              <p:nvPr/>
            </p:nvGrpSpPr>
            <p:grpSpPr>
              <a:xfrm>
                <a:off x="7316367" y="2300415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59" name="Straight Connector 958">
                  <a:extLst>
                    <a:ext uri="{FF2B5EF4-FFF2-40B4-BE49-F238E27FC236}">
                      <a16:creationId xmlns:a16="http://schemas.microsoft.com/office/drawing/2014/main" id="{C2B4FEF4-CA82-3A45-972A-AFAEDD819B2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0" name="Straight Connector 959">
                  <a:extLst>
                    <a:ext uri="{FF2B5EF4-FFF2-40B4-BE49-F238E27FC236}">
                      <a16:creationId xmlns:a16="http://schemas.microsoft.com/office/drawing/2014/main" id="{30C8B410-8B45-934A-B9A6-C8ED690F29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61" name="Group 960">
                <a:extLst>
                  <a:ext uri="{FF2B5EF4-FFF2-40B4-BE49-F238E27FC236}">
                    <a16:creationId xmlns:a16="http://schemas.microsoft.com/office/drawing/2014/main" id="{7C87D38E-5666-0C44-9441-0D21D3ED91D1}"/>
                  </a:ext>
                </a:extLst>
              </p:cNvPr>
              <p:cNvGrpSpPr/>
              <p:nvPr/>
            </p:nvGrpSpPr>
            <p:grpSpPr>
              <a:xfrm>
                <a:off x="7309618" y="2259926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62" name="Straight Connector 961">
                  <a:extLst>
                    <a:ext uri="{FF2B5EF4-FFF2-40B4-BE49-F238E27FC236}">
                      <a16:creationId xmlns:a16="http://schemas.microsoft.com/office/drawing/2014/main" id="{FE42E5AA-9958-2744-8442-E6E168BF281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3" name="Straight Connector 962">
                  <a:extLst>
                    <a:ext uri="{FF2B5EF4-FFF2-40B4-BE49-F238E27FC236}">
                      <a16:creationId xmlns:a16="http://schemas.microsoft.com/office/drawing/2014/main" id="{42B38EF4-7402-A94A-8F57-C381CB496D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64" name="Group 963">
                <a:extLst>
                  <a:ext uri="{FF2B5EF4-FFF2-40B4-BE49-F238E27FC236}">
                    <a16:creationId xmlns:a16="http://schemas.microsoft.com/office/drawing/2014/main" id="{C5228A07-EB31-3D4D-AE47-A9ED43368EB0}"/>
                  </a:ext>
                </a:extLst>
              </p:cNvPr>
              <p:cNvGrpSpPr/>
              <p:nvPr/>
            </p:nvGrpSpPr>
            <p:grpSpPr>
              <a:xfrm>
                <a:off x="7245509" y="2124959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65" name="Straight Connector 964">
                  <a:extLst>
                    <a:ext uri="{FF2B5EF4-FFF2-40B4-BE49-F238E27FC236}">
                      <a16:creationId xmlns:a16="http://schemas.microsoft.com/office/drawing/2014/main" id="{C9A4C5A8-3441-A644-97D4-D828AB9151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6" name="Straight Connector 965">
                  <a:extLst>
                    <a:ext uri="{FF2B5EF4-FFF2-40B4-BE49-F238E27FC236}">
                      <a16:creationId xmlns:a16="http://schemas.microsoft.com/office/drawing/2014/main" id="{7AD0B0DE-73B8-3A40-8308-49566EC2AE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67" name="Group 966">
                <a:extLst>
                  <a:ext uri="{FF2B5EF4-FFF2-40B4-BE49-F238E27FC236}">
                    <a16:creationId xmlns:a16="http://schemas.microsoft.com/office/drawing/2014/main" id="{4B6AF5AD-4FC6-7A45-AF03-C44C34F04814}"/>
                  </a:ext>
                </a:extLst>
              </p:cNvPr>
              <p:cNvGrpSpPr/>
              <p:nvPr/>
            </p:nvGrpSpPr>
            <p:grpSpPr>
              <a:xfrm>
                <a:off x="7174652" y="2128333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68" name="Straight Connector 967">
                  <a:extLst>
                    <a:ext uri="{FF2B5EF4-FFF2-40B4-BE49-F238E27FC236}">
                      <a16:creationId xmlns:a16="http://schemas.microsoft.com/office/drawing/2014/main" id="{1F8E82B1-0484-1C45-90F9-343533B973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9" name="Straight Connector 968">
                  <a:extLst>
                    <a:ext uri="{FF2B5EF4-FFF2-40B4-BE49-F238E27FC236}">
                      <a16:creationId xmlns:a16="http://schemas.microsoft.com/office/drawing/2014/main" id="{8AE99F3D-2DEF-F144-ABD4-5FE425B3BB6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5B7EA5ED-8FD9-2F4C-A299-CE157043E554}"/>
                </a:ext>
              </a:extLst>
            </p:cNvPr>
            <p:cNvGrpSpPr/>
            <p:nvPr/>
          </p:nvGrpSpPr>
          <p:grpSpPr>
            <a:xfrm>
              <a:off x="6995821" y="2108088"/>
              <a:ext cx="2588746" cy="2200719"/>
              <a:chOff x="6995821" y="2108088"/>
              <a:chExt cx="2588746" cy="2200719"/>
            </a:xfrm>
          </p:grpSpPr>
          <p:grpSp>
            <p:nvGrpSpPr>
              <p:cNvPr id="970" name="Group 969">
                <a:extLst>
                  <a:ext uri="{FF2B5EF4-FFF2-40B4-BE49-F238E27FC236}">
                    <a16:creationId xmlns:a16="http://schemas.microsoft.com/office/drawing/2014/main" id="{4A32A130-721C-3749-818A-6C2DC9D062BE}"/>
                  </a:ext>
                </a:extLst>
              </p:cNvPr>
              <p:cNvGrpSpPr/>
              <p:nvPr/>
            </p:nvGrpSpPr>
            <p:grpSpPr>
              <a:xfrm>
                <a:off x="6995821" y="2108088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71" name="Straight Connector 970">
                  <a:extLst>
                    <a:ext uri="{FF2B5EF4-FFF2-40B4-BE49-F238E27FC236}">
                      <a16:creationId xmlns:a16="http://schemas.microsoft.com/office/drawing/2014/main" id="{01E64875-71C7-8E4A-8DBD-F3937BAA9F7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2" name="Straight Connector 971">
                  <a:extLst>
                    <a:ext uri="{FF2B5EF4-FFF2-40B4-BE49-F238E27FC236}">
                      <a16:creationId xmlns:a16="http://schemas.microsoft.com/office/drawing/2014/main" id="{4885894A-A26D-EB49-ABD6-8029E0CAAF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73" name="Group 972">
                <a:extLst>
                  <a:ext uri="{FF2B5EF4-FFF2-40B4-BE49-F238E27FC236}">
                    <a16:creationId xmlns:a16="http://schemas.microsoft.com/office/drawing/2014/main" id="{9C68AD03-9475-8648-9A82-E6A40FA4781B}"/>
                  </a:ext>
                </a:extLst>
              </p:cNvPr>
              <p:cNvGrpSpPr/>
              <p:nvPr/>
            </p:nvGrpSpPr>
            <p:grpSpPr>
              <a:xfrm>
                <a:off x="7198271" y="2168824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74" name="Straight Connector 973">
                  <a:extLst>
                    <a:ext uri="{FF2B5EF4-FFF2-40B4-BE49-F238E27FC236}">
                      <a16:creationId xmlns:a16="http://schemas.microsoft.com/office/drawing/2014/main" id="{28EA3C0E-4072-E946-93FF-68BB6047D6F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5" name="Straight Connector 974">
                  <a:extLst>
                    <a:ext uri="{FF2B5EF4-FFF2-40B4-BE49-F238E27FC236}">
                      <a16:creationId xmlns:a16="http://schemas.microsoft.com/office/drawing/2014/main" id="{150DDA10-D914-2942-BA57-5F567E21A26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76" name="Group 975">
                <a:extLst>
                  <a:ext uri="{FF2B5EF4-FFF2-40B4-BE49-F238E27FC236}">
                    <a16:creationId xmlns:a16="http://schemas.microsoft.com/office/drawing/2014/main" id="{CD9FB65A-C3D5-4E4E-B1EC-1D9C149B1796}"/>
                  </a:ext>
                </a:extLst>
              </p:cNvPr>
              <p:cNvGrpSpPr/>
              <p:nvPr/>
            </p:nvGrpSpPr>
            <p:grpSpPr>
              <a:xfrm>
                <a:off x="7235387" y="2172199"/>
                <a:ext cx="78364" cy="78364"/>
                <a:chOff x="4743276" y="4280553"/>
                <a:chExt cx="78364" cy="78364"/>
              </a:xfrm>
            </p:grpSpPr>
            <p:cxnSp>
              <p:nvCxnSpPr>
                <p:cNvPr id="977" name="Straight Connector 976">
                  <a:extLst>
                    <a:ext uri="{FF2B5EF4-FFF2-40B4-BE49-F238E27FC236}">
                      <a16:creationId xmlns:a16="http://schemas.microsoft.com/office/drawing/2014/main" id="{BF9FEE9C-5CEE-D943-8D34-DA5BF36ED4F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78" name="Straight Connector 977">
                  <a:extLst>
                    <a:ext uri="{FF2B5EF4-FFF2-40B4-BE49-F238E27FC236}">
                      <a16:creationId xmlns:a16="http://schemas.microsoft.com/office/drawing/2014/main" id="{72090C82-6409-CB4E-99EF-F569669840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80" name="Group 979">
                <a:extLst>
                  <a:ext uri="{FF2B5EF4-FFF2-40B4-BE49-F238E27FC236}">
                    <a16:creationId xmlns:a16="http://schemas.microsoft.com/office/drawing/2014/main" id="{CC1A558F-F0F0-954A-AFC9-FEAA610D8C0F}"/>
                  </a:ext>
                </a:extLst>
              </p:cNvPr>
              <p:cNvGrpSpPr/>
              <p:nvPr/>
            </p:nvGrpSpPr>
            <p:grpSpPr>
              <a:xfrm>
                <a:off x="9506203" y="4230443"/>
                <a:ext cx="78364" cy="78364"/>
                <a:chOff x="4743276" y="4280553"/>
                <a:chExt cx="78364" cy="78364"/>
              </a:xfrm>
            </p:grpSpPr>
            <p:cxnSp>
              <p:nvCxnSpPr>
                <p:cNvPr id="1139" name="Straight Connector 1138">
                  <a:extLst>
                    <a:ext uri="{FF2B5EF4-FFF2-40B4-BE49-F238E27FC236}">
                      <a16:creationId xmlns:a16="http://schemas.microsoft.com/office/drawing/2014/main" id="{59ABF93E-F472-144C-B4F9-5A6B4BC788D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0" name="Straight Connector 1139">
                  <a:extLst>
                    <a:ext uri="{FF2B5EF4-FFF2-40B4-BE49-F238E27FC236}">
                      <a16:creationId xmlns:a16="http://schemas.microsoft.com/office/drawing/2014/main" id="{DB87A844-4BA0-6549-97B5-DBAE6ECBB4B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41" name="Group 1140">
                <a:extLst>
                  <a:ext uri="{FF2B5EF4-FFF2-40B4-BE49-F238E27FC236}">
                    <a16:creationId xmlns:a16="http://schemas.microsoft.com/office/drawing/2014/main" id="{143B7282-898C-B846-A507-EC73E3FE15E3}"/>
                  </a:ext>
                </a:extLst>
              </p:cNvPr>
              <p:cNvGrpSpPr/>
              <p:nvPr/>
            </p:nvGrpSpPr>
            <p:grpSpPr>
              <a:xfrm>
                <a:off x="9067561" y="4230443"/>
                <a:ext cx="78364" cy="78364"/>
                <a:chOff x="4743276" y="4280553"/>
                <a:chExt cx="78364" cy="78364"/>
              </a:xfrm>
            </p:grpSpPr>
            <p:cxnSp>
              <p:nvCxnSpPr>
                <p:cNvPr id="1142" name="Straight Connector 1141">
                  <a:extLst>
                    <a:ext uri="{FF2B5EF4-FFF2-40B4-BE49-F238E27FC236}">
                      <a16:creationId xmlns:a16="http://schemas.microsoft.com/office/drawing/2014/main" id="{37C89A46-B1AC-7942-8625-11C1878E06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3" name="Straight Connector 1142">
                  <a:extLst>
                    <a:ext uri="{FF2B5EF4-FFF2-40B4-BE49-F238E27FC236}">
                      <a16:creationId xmlns:a16="http://schemas.microsoft.com/office/drawing/2014/main" id="{B045B5E1-5A30-6548-B4F6-51EE0E0726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44" name="Group 1143">
                <a:extLst>
                  <a:ext uri="{FF2B5EF4-FFF2-40B4-BE49-F238E27FC236}">
                    <a16:creationId xmlns:a16="http://schemas.microsoft.com/office/drawing/2014/main" id="{8FE85545-CF22-E342-8AB1-456D5D18595E}"/>
                  </a:ext>
                </a:extLst>
              </p:cNvPr>
              <p:cNvGrpSpPr/>
              <p:nvPr/>
            </p:nvGrpSpPr>
            <p:grpSpPr>
              <a:xfrm>
                <a:off x="9050690" y="4230443"/>
                <a:ext cx="78364" cy="78364"/>
                <a:chOff x="4743276" y="4280553"/>
                <a:chExt cx="78364" cy="78364"/>
              </a:xfrm>
            </p:grpSpPr>
            <p:cxnSp>
              <p:nvCxnSpPr>
                <p:cNvPr id="1145" name="Straight Connector 1144">
                  <a:extLst>
                    <a:ext uri="{FF2B5EF4-FFF2-40B4-BE49-F238E27FC236}">
                      <a16:creationId xmlns:a16="http://schemas.microsoft.com/office/drawing/2014/main" id="{E8402195-C4C8-A342-BC0D-CC13FA7A22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6" name="Straight Connector 1145">
                  <a:extLst>
                    <a:ext uri="{FF2B5EF4-FFF2-40B4-BE49-F238E27FC236}">
                      <a16:creationId xmlns:a16="http://schemas.microsoft.com/office/drawing/2014/main" id="{BA46E090-9217-D54F-B30D-4AB4E51BF0F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70" name="Group 1169">
                <a:extLst>
                  <a:ext uri="{FF2B5EF4-FFF2-40B4-BE49-F238E27FC236}">
                    <a16:creationId xmlns:a16="http://schemas.microsoft.com/office/drawing/2014/main" id="{C6B4910C-DE5A-3943-B74C-B68FE681E711}"/>
                  </a:ext>
                </a:extLst>
              </p:cNvPr>
              <p:cNvGrpSpPr/>
              <p:nvPr/>
            </p:nvGrpSpPr>
            <p:grpSpPr>
              <a:xfrm>
                <a:off x="8726770" y="409885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1197" name="Straight Connector 1196">
                  <a:extLst>
                    <a:ext uri="{FF2B5EF4-FFF2-40B4-BE49-F238E27FC236}">
                      <a16:creationId xmlns:a16="http://schemas.microsoft.com/office/drawing/2014/main" id="{93C1D276-A9CE-0B4D-819D-B19D378C9C0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8" name="Straight Connector 1197">
                  <a:extLst>
                    <a:ext uri="{FF2B5EF4-FFF2-40B4-BE49-F238E27FC236}">
                      <a16:creationId xmlns:a16="http://schemas.microsoft.com/office/drawing/2014/main" id="{3B28F986-D6BF-C240-93D4-1583D30142D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99" name="Group 1198">
                <a:extLst>
                  <a:ext uri="{FF2B5EF4-FFF2-40B4-BE49-F238E27FC236}">
                    <a16:creationId xmlns:a16="http://schemas.microsoft.com/office/drawing/2014/main" id="{8D3D7E50-0851-284C-9997-AB9676805D85}"/>
                  </a:ext>
                </a:extLst>
              </p:cNvPr>
              <p:cNvGrpSpPr/>
              <p:nvPr/>
            </p:nvGrpSpPr>
            <p:grpSpPr>
              <a:xfrm>
                <a:off x="8369108" y="399425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1200" name="Straight Connector 1199">
                  <a:extLst>
                    <a:ext uri="{FF2B5EF4-FFF2-40B4-BE49-F238E27FC236}">
                      <a16:creationId xmlns:a16="http://schemas.microsoft.com/office/drawing/2014/main" id="{43FAADBA-77D3-D245-A815-7A8C8D60A63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1" name="Straight Connector 1200">
                  <a:extLst>
                    <a:ext uri="{FF2B5EF4-FFF2-40B4-BE49-F238E27FC236}">
                      <a16:creationId xmlns:a16="http://schemas.microsoft.com/office/drawing/2014/main" id="{A8B11C12-03DB-0C4E-AED8-48E823FDDDF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02" name="Group 1201">
                <a:extLst>
                  <a:ext uri="{FF2B5EF4-FFF2-40B4-BE49-F238E27FC236}">
                    <a16:creationId xmlns:a16="http://schemas.microsoft.com/office/drawing/2014/main" id="{4E1B2074-0F13-4C42-A1F0-F63A55E9DD2B}"/>
                  </a:ext>
                </a:extLst>
              </p:cNvPr>
              <p:cNvGrpSpPr/>
              <p:nvPr/>
            </p:nvGrpSpPr>
            <p:grpSpPr>
              <a:xfrm>
                <a:off x="8048562" y="3943638"/>
                <a:ext cx="78364" cy="78364"/>
                <a:chOff x="4743276" y="4280553"/>
                <a:chExt cx="78364" cy="78364"/>
              </a:xfrm>
            </p:grpSpPr>
            <p:cxnSp>
              <p:nvCxnSpPr>
                <p:cNvPr id="1203" name="Straight Connector 1202">
                  <a:extLst>
                    <a:ext uri="{FF2B5EF4-FFF2-40B4-BE49-F238E27FC236}">
                      <a16:creationId xmlns:a16="http://schemas.microsoft.com/office/drawing/2014/main" id="{7D1CB503-5AE7-AE47-8EFD-E0C4AEF085C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4" name="Straight Connector 1203">
                  <a:extLst>
                    <a:ext uri="{FF2B5EF4-FFF2-40B4-BE49-F238E27FC236}">
                      <a16:creationId xmlns:a16="http://schemas.microsoft.com/office/drawing/2014/main" id="{F1C3286F-5104-BD4B-91C3-38373E8D956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05" name="Group 1204">
                <a:extLst>
                  <a:ext uri="{FF2B5EF4-FFF2-40B4-BE49-F238E27FC236}">
                    <a16:creationId xmlns:a16="http://schemas.microsoft.com/office/drawing/2014/main" id="{F3DB7CD6-B9D5-484F-8DF7-BE3BF3020517}"/>
                  </a:ext>
                </a:extLst>
              </p:cNvPr>
              <p:cNvGrpSpPr/>
              <p:nvPr/>
            </p:nvGrpSpPr>
            <p:grpSpPr>
              <a:xfrm>
                <a:off x="8014820" y="3812046"/>
                <a:ext cx="78364" cy="78364"/>
                <a:chOff x="4743276" y="4280553"/>
                <a:chExt cx="78364" cy="78364"/>
              </a:xfrm>
            </p:grpSpPr>
            <p:cxnSp>
              <p:nvCxnSpPr>
                <p:cNvPr id="1206" name="Straight Connector 1205">
                  <a:extLst>
                    <a:ext uri="{FF2B5EF4-FFF2-40B4-BE49-F238E27FC236}">
                      <a16:creationId xmlns:a16="http://schemas.microsoft.com/office/drawing/2014/main" id="{6053E071-F5DF-2746-84FE-6837EEB949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7" name="Straight Connector 1206">
                  <a:extLst>
                    <a:ext uri="{FF2B5EF4-FFF2-40B4-BE49-F238E27FC236}">
                      <a16:creationId xmlns:a16="http://schemas.microsoft.com/office/drawing/2014/main" id="{9DB4B8B5-3271-8341-B1DC-B4DCB8EF6EB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08" name="Group 1207">
                <a:extLst>
                  <a:ext uri="{FF2B5EF4-FFF2-40B4-BE49-F238E27FC236}">
                    <a16:creationId xmlns:a16="http://schemas.microsoft.com/office/drawing/2014/main" id="{31940430-A320-EA4B-801E-DC2BED9AFB41}"/>
                  </a:ext>
                </a:extLst>
              </p:cNvPr>
              <p:cNvGrpSpPr/>
              <p:nvPr/>
            </p:nvGrpSpPr>
            <p:grpSpPr>
              <a:xfrm>
                <a:off x="8004697" y="3812046"/>
                <a:ext cx="78364" cy="78364"/>
                <a:chOff x="4743276" y="4280553"/>
                <a:chExt cx="78364" cy="78364"/>
              </a:xfrm>
            </p:grpSpPr>
            <p:cxnSp>
              <p:nvCxnSpPr>
                <p:cNvPr id="1209" name="Straight Connector 1208">
                  <a:extLst>
                    <a:ext uri="{FF2B5EF4-FFF2-40B4-BE49-F238E27FC236}">
                      <a16:creationId xmlns:a16="http://schemas.microsoft.com/office/drawing/2014/main" id="{161ABD75-2384-D044-82E2-93BAD245C62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0" name="Straight Connector 1209">
                  <a:extLst>
                    <a:ext uri="{FF2B5EF4-FFF2-40B4-BE49-F238E27FC236}">
                      <a16:creationId xmlns:a16="http://schemas.microsoft.com/office/drawing/2014/main" id="{F9A3BD4A-2D1D-3741-B994-226CA44B0E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11" name="Group 1210">
                <a:extLst>
                  <a:ext uri="{FF2B5EF4-FFF2-40B4-BE49-F238E27FC236}">
                    <a16:creationId xmlns:a16="http://schemas.microsoft.com/office/drawing/2014/main" id="{A1723B44-7B8F-A348-8621-3D51ECFB0456}"/>
                  </a:ext>
                </a:extLst>
              </p:cNvPr>
              <p:cNvGrpSpPr/>
              <p:nvPr/>
            </p:nvGrpSpPr>
            <p:grpSpPr>
              <a:xfrm>
                <a:off x="7707770" y="3771556"/>
                <a:ext cx="78364" cy="78364"/>
                <a:chOff x="4743276" y="4280553"/>
                <a:chExt cx="78364" cy="78364"/>
              </a:xfrm>
            </p:grpSpPr>
            <p:cxnSp>
              <p:nvCxnSpPr>
                <p:cNvPr id="1212" name="Straight Connector 1211">
                  <a:extLst>
                    <a:ext uri="{FF2B5EF4-FFF2-40B4-BE49-F238E27FC236}">
                      <a16:creationId xmlns:a16="http://schemas.microsoft.com/office/drawing/2014/main" id="{5EBFC87B-37E8-B34B-BBBA-AC1183D6D7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3" name="Straight Connector 1212">
                  <a:extLst>
                    <a:ext uri="{FF2B5EF4-FFF2-40B4-BE49-F238E27FC236}">
                      <a16:creationId xmlns:a16="http://schemas.microsoft.com/office/drawing/2014/main" id="{5872B0EA-52C9-544C-BDAE-170DF36892A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14" name="Group 1213">
                <a:extLst>
                  <a:ext uri="{FF2B5EF4-FFF2-40B4-BE49-F238E27FC236}">
                    <a16:creationId xmlns:a16="http://schemas.microsoft.com/office/drawing/2014/main" id="{05CE7C10-0B2D-064E-82E7-5F9C924AECE4}"/>
                  </a:ext>
                </a:extLst>
              </p:cNvPr>
              <p:cNvGrpSpPr/>
              <p:nvPr/>
            </p:nvGrpSpPr>
            <p:grpSpPr>
              <a:xfrm>
                <a:off x="7606545" y="3558983"/>
                <a:ext cx="78364" cy="78364"/>
                <a:chOff x="4743276" y="4280553"/>
                <a:chExt cx="78364" cy="78364"/>
              </a:xfrm>
            </p:grpSpPr>
            <p:cxnSp>
              <p:nvCxnSpPr>
                <p:cNvPr id="1215" name="Straight Connector 1214">
                  <a:extLst>
                    <a:ext uri="{FF2B5EF4-FFF2-40B4-BE49-F238E27FC236}">
                      <a16:creationId xmlns:a16="http://schemas.microsoft.com/office/drawing/2014/main" id="{106F5510-2F04-4949-9DB7-DE92A840BA5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6" name="Straight Connector 1215">
                  <a:extLst>
                    <a:ext uri="{FF2B5EF4-FFF2-40B4-BE49-F238E27FC236}">
                      <a16:creationId xmlns:a16="http://schemas.microsoft.com/office/drawing/2014/main" id="{F31D7C49-169D-B04B-84A9-A04178D265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17" name="Group 1216">
                <a:extLst>
                  <a:ext uri="{FF2B5EF4-FFF2-40B4-BE49-F238E27FC236}">
                    <a16:creationId xmlns:a16="http://schemas.microsoft.com/office/drawing/2014/main" id="{90CD8B2D-9CB4-1244-8527-5F36B59092EC}"/>
                  </a:ext>
                </a:extLst>
              </p:cNvPr>
              <p:cNvGrpSpPr/>
              <p:nvPr/>
            </p:nvGrpSpPr>
            <p:grpSpPr>
              <a:xfrm>
                <a:off x="7346734" y="3312669"/>
                <a:ext cx="78364" cy="78364"/>
                <a:chOff x="4743276" y="4280553"/>
                <a:chExt cx="78364" cy="78364"/>
              </a:xfrm>
            </p:grpSpPr>
            <p:cxnSp>
              <p:nvCxnSpPr>
                <p:cNvPr id="1218" name="Straight Connector 1217">
                  <a:extLst>
                    <a:ext uri="{FF2B5EF4-FFF2-40B4-BE49-F238E27FC236}">
                      <a16:creationId xmlns:a16="http://schemas.microsoft.com/office/drawing/2014/main" id="{278AD2B1-933A-1048-BBCC-F2C8AB897D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19" name="Straight Connector 1218">
                  <a:extLst>
                    <a:ext uri="{FF2B5EF4-FFF2-40B4-BE49-F238E27FC236}">
                      <a16:creationId xmlns:a16="http://schemas.microsoft.com/office/drawing/2014/main" id="{FF9A1C45-8585-734F-B3FD-88D1811EF0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20" name="Group 1219">
                <a:extLst>
                  <a:ext uri="{FF2B5EF4-FFF2-40B4-BE49-F238E27FC236}">
                    <a16:creationId xmlns:a16="http://schemas.microsoft.com/office/drawing/2014/main" id="{0B7E6C94-F2C2-B947-8EB5-E115B74B1BB4}"/>
                  </a:ext>
                </a:extLst>
              </p:cNvPr>
              <p:cNvGrpSpPr/>
              <p:nvPr/>
            </p:nvGrpSpPr>
            <p:grpSpPr>
              <a:xfrm>
                <a:off x="7333237" y="2641209"/>
                <a:ext cx="78364" cy="78364"/>
                <a:chOff x="4743276" y="4280553"/>
                <a:chExt cx="78364" cy="78364"/>
              </a:xfrm>
            </p:grpSpPr>
            <p:cxnSp>
              <p:nvCxnSpPr>
                <p:cNvPr id="1221" name="Straight Connector 1220">
                  <a:extLst>
                    <a:ext uri="{FF2B5EF4-FFF2-40B4-BE49-F238E27FC236}">
                      <a16:creationId xmlns:a16="http://schemas.microsoft.com/office/drawing/2014/main" id="{6B86A899-DC02-0343-8AEA-9FED528751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2" name="Straight Connector 1221">
                  <a:extLst>
                    <a:ext uri="{FF2B5EF4-FFF2-40B4-BE49-F238E27FC236}">
                      <a16:creationId xmlns:a16="http://schemas.microsoft.com/office/drawing/2014/main" id="{1BC43727-73F4-9E43-ABBC-FEB8E91935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23" name="Group 1222">
                <a:extLst>
                  <a:ext uri="{FF2B5EF4-FFF2-40B4-BE49-F238E27FC236}">
                    <a16:creationId xmlns:a16="http://schemas.microsoft.com/office/drawing/2014/main" id="{3F15821B-94A2-434F-A409-8AF17654D98E}"/>
                  </a:ext>
                </a:extLst>
              </p:cNvPr>
              <p:cNvGrpSpPr/>
              <p:nvPr/>
            </p:nvGrpSpPr>
            <p:grpSpPr>
              <a:xfrm>
                <a:off x="7319740" y="2577100"/>
                <a:ext cx="78364" cy="78364"/>
                <a:chOff x="4743276" y="4280553"/>
                <a:chExt cx="78364" cy="78364"/>
              </a:xfrm>
            </p:grpSpPr>
            <p:cxnSp>
              <p:nvCxnSpPr>
                <p:cNvPr id="1224" name="Straight Connector 1223">
                  <a:extLst>
                    <a:ext uri="{FF2B5EF4-FFF2-40B4-BE49-F238E27FC236}">
                      <a16:creationId xmlns:a16="http://schemas.microsoft.com/office/drawing/2014/main" id="{63D68BC3-1CCB-BE45-BDAE-A0FCE73BD1B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5" name="Straight Connector 1224">
                  <a:extLst>
                    <a:ext uri="{FF2B5EF4-FFF2-40B4-BE49-F238E27FC236}">
                      <a16:creationId xmlns:a16="http://schemas.microsoft.com/office/drawing/2014/main" id="{252F35E7-3B81-0947-B9B3-B22FECDA208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226" name="Group 1225">
                <a:extLst>
                  <a:ext uri="{FF2B5EF4-FFF2-40B4-BE49-F238E27FC236}">
                    <a16:creationId xmlns:a16="http://schemas.microsoft.com/office/drawing/2014/main" id="{39855D65-A474-2C4A-94B6-2D4EAADABE8B}"/>
                  </a:ext>
                </a:extLst>
              </p:cNvPr>
              <p:cNvGrpSpPr/>
              <p:nvPr/>
            </p:nvGrpSpPr>
            <p:grpSpPr>
              <a:xfrm>
                <a:off x="7319740" y="2475875"/>
                <a:ext cx="78364" cy="78364"/>
                <a:chOff x="4743276" y="4280553"/>
                <a:chExt cx="78364" cy="78364"/>
              </a:xfrm>
            </p:grpSpPr>
            <p:cxnSp>
              <p:nvCxnSpPr>
                <p:cNvPr id="1227" name="Straight Connector 1226">
                  <a:extLst>
                    <a:ext uri="{FF2B5EF4-FFF2-40B4-BE49-F238E27FC236}">
                      <a16:creationId xmlns:a16="http://schemas.microsoft.com/office/drawing/2014/main" id="{4F333B6E-DF84-0B49-91A8-4FBAC5A5607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28" name="Straight Connector 1227">
                  <a:extLst>
                    <a:ext uri="{FF2B5EF4-FFF2-40B4-BE49-F238E27FC236}">
                      <a16:creationId xmlns:a16="http://schemas.microsoft.com/office/drawing/2014/main" id="{8EAFA234-534A-6849-9285-622E41B5FF7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16200000" flipV="1">
                  <a:off x="4782458" y="4280553"/>
                  <a:ext cx="0" cy="78364"/>
                </a:xfrm>
                <a:prstGeom prst="line">
                  <a:avLst/>
                </a:prstGeom>
                <a:ln w="12700">
                  <a:solidFill>
                    <a:srgbClr val="A7DBFB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1C51C738-E9C1-6D48-9E3B-745DBD959696}"/>
                </a:ext>
              </a:extLst>
            </p:cNvPr>
            <p:cNvSpPr/>
            <p:nvPr/>
          </p:nvSpPr>
          <p:spPr>
            <a:xfrm>
              <a:off x="7025021" y="2145973"/>
              <a:ext cx="4585497" cy="1747820"/>
            </a:xfrm>
            <a:custGeom>
              <a:avLst/>
              <a:gdLst>
                <a:gd name="connsiteX0" fmla="*/ 4585497 w 4585497"/>
                <a:gd name="connsiteY0" fmla="*/ 1761317 h 1761317"/>
                <a:gd name="connsiteX1" fmla="*/ 2415906 w 4585497"/>
                <a:gd name="connsiteY1" fmla="*/ 1761317 h 1761317"/>
                <a:gd name="connsiteX2" fmla="*/ 2415906 w 4585497"/>
                <a:gd name="connsiteY2" fmla="*/ 1700582 h 1761317"/>
                <a:gd name="connsiteX3" fmla="*/ 2081863 w 4585497"/>
                <a:gd name="connsiteY3" fmla="*/ 1700582 h 1761317"/>
                <a:gd name="connsiteX4" fmla="*/ 2081863 w 4585497"/>
                <a:gd name="connsiteY4" fmla="*/ 1660092 h 1761317"/>
                <a:gd name="connsiteX5" fmla="*/ 1953645 w 4585497"/>
                <a:gd name="connsiteY5" fmla="*/ 1660092 h 1761317"/>
                <a:gd name="connsiteX6" fmla="*/ 1953645 w 4585497"/>
                <a:gd name="connsiteY6" fmla="*/ 1609479 h 1761317"/>
                <a:gd name="connsiteX7" fmla="*/ 1737698 w 4585497"/>
                <a:gd name="connsiteY7" fmla="*/ 1609479 h 1761317"/>
                <a:gd name="connsiteX8" fmla="*/ 1737698 w 4585497"/>
                <a:gd name="connsiteY8" fmla="*/ 1535248 h 1761317"/>
                <a:gd name="connsiteX9" fmla="*/ 1649969 w 4585497"/>
                <a:gd name="connsiteY9" fmla="*/ 1535248 h 1761317"/>
                <a:gd name="connsiteX10" fmla="*/ 1649969 w 4585497"/>
                <a:gd name="connsiteY10" fmla="*/ 1491383 h 1761317"/>
                <a:gd name="connsiteX11" fmla="*/ 1484635 w 4585497"/>
                <a:gd name="connsiteY11" fmla="*/ 1491383 h 1761317"/>
                <a:gd name="connsiteX12" fmla="*/ 1484635 w 4585497"/>
                <a:gd name="connsiteY12" fmla="*/ 1454267 h 1761317"/>
                <a:gd name="connsiteX13" fmla="*/ 1417152 w 4585497"/>
                <a:gd name="connsiteY13" fmla="*/ 1454267 h 1761317"/>
                <a:gd name="connsiteX14" fmla="*/ 1417152 w 4585497"/>
                <a:gd name="connsiteY14" fmla="*/ 1417152 h 1761317"/>
                <a:gd name="connsiteX15" fmla="*/ 1383410 w 4585497"/>
                <a:gd name="connsiteY15" fmla="*/ 1417152 h 1761317"/>
                <a:gd name="connsiteX16" fmla="*/ 1383410 w 4585497"/>
                <a:gd name="connsiteY16" fmla="*/ 1376662 h 1761317"/>
                <a:gd name="connsiteX17" fmla="*/ 1066238 w 4585497"/>
                <a:gd name="connsiteY17" fmla="*/ 1376662 h 1761317"/>
                <a:gd name="connsiteX18" fmla="*/ 1066238 w 4585497"/>
                <a:gd name="connsiteY18" fmla="*/ 1346294 h 1761317"/>
                <a:gd name="connsiteX19" fmla="*/ 1066238 w 4585497"/>
                <a:gd name="connsiteY19" fmla="*/ 1346294 h 1761317"/>
                <a:gd name="connsiteX20" fmla="*/ 1066238 w 4585497"/>
                <a:gd name="connsiteY20" fmla="*/ 1312552 h 1761317"/>
                <a:gd name="connsiteX21" fmla="*/ 1032496 w 4585497"/>
                <a:gd name="connsiteY21" fmla="*/ 1305804 h 1761317"/>
                <a:gd name="connsiteX22" fmla="*/ 1019000 w 4585497"/>
                <a:gd name="connsiteY22" fmla="*/ 1275436 h 1761317"/>
                <a:gd name="connsiteX23" fmla="*/ 1015625 w 4585497"/>
                <a:gd name="connsiteY23" fmla="*/ 1241695 h 1761317"/>
                <a:gd name="connsiteX24" fmla="*/ 954890 w 4585497"/>
                <a:gd name="connsiteY24" fmla="*/ 1241695 h 1761317"/>
                <a:gd name="connsiteX25" fmla="*/ 954890 w 4585497"/>
                <a:gd name="connsiteY25" fmla="*/ 1241695 h 1761317"/>
                <a:gd name="connsiteX26" fmla="*/ 958265 w 4585497"/>
                <a:gd name="connsiteY26" fmla="*/ 1211327 h 1761317"/>
                <a:gd name="connsiteX27" fmla="*/ 792930 w 4585497"/>
                <a:gd name="connsiteY27" fmla="*/ 1211327 h 1761317"/>
                <a:gd name="connsiteX28" fmla="*/ 792930 w 4585497"/>
                <a:gd name="connsiteY28" fmla="*/ 1177586 h 1761317"/>
                <a:gd name="connsiteX29" fmla="*/ 732195 w 4585497"/>
                <a:gd name="connsiteY29" fmla="*/ 1177586 h 1761317"/>
                <a:gd name="connsiteX30" fmla="*/ 732195 w 4585497"/>
                <a:gd name="connsiteY30" fmla="*/ 1177586 h 1761317"/>
                <a:gd name="connsiteX31" fmla="*/ 711950 w 4585497"/>
                <a:gd name="connsiteY31" fmla="*/ 1143844 h 1761317"/>
                <a:gd name="connsiteX32" fmla="*/ 718699 w 4585497"/>
                <a:gd name="connsiteY32" fmla="*/ 1110102 h 1761317"/>
                <a:gd name="connsiteX33" fmla="*/ 718699 w 4585497"/>
                <a:gd name="connsiteY33" fmla="*/ 1110102 h 1761317"/>
                <a:gd name="connsiteX34" fmla="*/ 688331 w 4585497"/>
                <a:gd name="connsiteY34" fmla="*/ 1052741 h 1761317"/>
                <a:gd name="connsiteX35" fmla="*/ 688331 w 4585497"/>
                <a:gd name="connsiteY35" fmla="*/ 1052741 h 1761317"/>
                <a:gd name="connsiteX36" fmla="*/ 671460 w 4585497"/>
                <a:gd name="connsiteY36" fmla="*/ 1029122 h 1761317"/>
                <a:gd name="connsiteX37" fmla="*/ 533119 w 4585497"/>
                <a:gd name="connsiteY37" fmla="*/ 1032496 h 1761317"/>
                <a:gd name="connsiteX38" fmla="*/ 533119 w 4585497"/>
                <a:gd name="connsiteY38" fmla="*/ 998755 h 1761317"/>
                <a:gd name="connsiteX39" fmla="*/ 445391 w 4585497"/>
                <a:gd name="connsiteY39" fmla="*/ 998755 h 1761317"/>
                <a:gd name="connsiteX40" fmla="*/ 445391 w 4585497"/>
                <a:gd name="connsiteY40" fmla="*/ 998755 h 1761317"/>
                <a:gd name="connsiteX41" fmla="*/ 415023 w 4585497"/>
                <a:gd name="connsiteY41" fmla="*/ 968387 h 1761317"/>
                <a:gd name="connsiteX42" fmla="*/ 415023 w 4585497"/>
                <a:gd name="connsiteY42" fmla="*/ 968387 h 1761317"/>
                <a:gd name="connsiteX43" fmla="*/ 408275 w 4585497"/>
                <a:gd name="connsiteY43" fmla="*/ 934645 h 1761317"/>
                <a:gd name="connsiteX44" fmla="*/ 408275 w 4585497"/>
                <a:gd name="connsiteY44" fmla="*/ 900904 h 1761317"/>
                <a:gd name="connsiteX45" fmla="*/ 408275 w 4585497"/>
                <a:gd name="connsiteY45" fmla="*/ 900904 h 1761317"/>
                <a:gd name="connsiteX46" fmla="*/ 381282 w 4585497"/>
                <a:gd name="connsiteY46" fmla="*/ 873910 h 1761317"/>
                <a:gd name="connsiteX47" fmla="*/ 377907 w 4585497"/>
                <a:gd name="connsiteY47" fmla="*/ 786182 h 1761317"/>
                <a:gd name="connsiteX48" fmla="*/ 361037 w 4585497"/>
                <a:gd name="connsiteY48" fmla="*/ 630970 h 1761317"/>
                <a:gd name="connsiteX49" fmla="*/ 361037 w 4585497"/>
                <a:gd name="connsiteY49" fmla="*/ 479132 h 1761317"/>
                <a:gd name="connsiteX50" fmla="*/ 357662 w 4585497"/>
                <a:gd name="connsiteY50" fmla="*/ 371159 h 1761317"/>
                <a:gd name="connsiteX51" fmla="*/ 340792 w 4585497"/>
                <a:gd name="connsiteY51" fmla="*/ 340791 h 1761317"/>
                <a:gd name="connsiteX52" fmla="*/ 323921 w 4585497"/>
                <a:gd name="connsiteY52" fmla="*/ 246315 h 1761317"/>
                <a:gd name="connsiteX53" fmla="*/ 317172 w 4585497"/>
                <a:gd name="connsiteY53" fmla="*/ 165335 h 1761317"/>
                <a:gd name="connsiteX54" fmla="*/ 320547 w 4585497"/>
                <a:gd name="connsiteY54" fmla="*/ 121470 h 1761317"/>
                <a:gd name="connsiteX55" fmla="*/ 300302 w 4585497"/>
                <a:gd name="connsiteY55" fmla="*/ 77606 h 1761317"/>
                <a:gd name="connsiteX56" fmla="*/ 296927 w 4585497"/>
                <a:gd name="connsiteY56" fmla="*/ 47239 h 1761317"/>
                <a:gd name="connsiteX57" fmla="*/ 286805 w 4585497"/>
                <a:gd name="connsiteY57" fmla="*/ 33742 h 1761317"/>
                <a:gd name="connsiteX58" fmla="*/ 280056 w 4585497"/>
                <a:gd name="connsiteY58" fmla="*/ 26994 h 1761317"/>
                <a:gd name="connsiteX59" fmla="*/ 161961 w 4585497"/>
                <a:gd name="connsiteY59" fmla="*/ 26994 h 1761317"/>
                <a:gd name="connsiteX60" fmla="*/ 161961 w 4585497"/>
                <a:gd name="connsiteY60" fmla="*/ 26994 h 1761317"/>
                <a:gd name="connsiteX61" fmla="*/ 148464 w 4585497"/>
                <a:gd name="connsiteY61" fmla="*/ 0 h 1761317"/>
                <a:gd name="connsiteX62" fmla="*/ 0 w 4585497"/>
                <a:gd name="connsiteY62" fmla="*/ 13497 h 1761317"/>
                <a:gd name="connsiteX63" fmla="*/ 0 w 4585497"/>
                <a:gd name="connsiteY63" fmla="*/ 13497 h 1761317"/>
                <a:gd name="connsiteX64" fmla="*/ 0 w 4585497"/>
                <a:gd name="connsiteY64" fmla="*/ 13497 h 1761317"/>
                <a:gd name="connsiteX0" fmla="*/ 4585497 w 4585497"/>
                <a:gd name="connsiteY0" fmla="*/ 1761317 h 1761317"/>
                <a:gd name="connsiteX1" fmla="*/ 2415906 w 4585497"/>
                <a:gd name="connsiteY1" fmla="*/ 1761317 h 1761317"/>
                <a:gd name="connsiteX2" fmla="*/ 2415906 w 4585497"/>
                <a:gd name="connsiteY2" fmla="*/ 1700582 h 1761317"/>
                <a:gd name="connsiteX3" fmla="*/ 2081863 w 4585497"/>
                <a:gd name="connsiteY3" fmla="*/ 1700582 h 1761317"/>
                <a:gd name="connsiteX4" fmla="*/ 2081863 w 4585497"/>
                <a:gd name="connsiteY4" fmla="*/ 1660092 h 1761317"/>
                <a:gd name="connsiteX5" fmla="*/ 1953645 w 4585497"/>
                <a:gd name="connsiteY5" fmla="*/ 1660092 h 1761317"/>
                <a:gd name="connsiteX6" fmla="*/ 1953645 w 4585497"/>
                <a:gd name="connsiteY6" fmla="*/ 1609479 h 1761317"/>
                <a:gd name="connsiteX7" fmla="*/ 1737698 w 4585497"/>
                <a:gd name="connsiteY7" fmla="*/ 1609479 h 1761317"/>
                <a:gd name="connsiteX8" fmla="*/ 1737698 w 4585497"/>
                <a:gd name="connsiteY8" fmla="*/ 1535248 h 1761317"/>
                <a:gd name="connsiteX9" fmla="*/ 1649969 w 4585497"/>
                <a:gd name="connsiteY9" fmla="*/ 1535248 h 1761317"/>
                <a:gd name="connsiteX10" fmla="*/ 1649969 w 4585497"/>
                <a:gd name="connsiteY10" fmla="*/ 1491383 h 1761317"/>
                <a:gd name="connsiteX11" fmla="*/ 1484635 w 4585497"/>
                <a:gd name="connsiteY11" fmla="*/ 1491383 h 1761317"/>
                <a:gd name="connsiteX12" fmla="*/ 1484635 w 4585497"/>
                <a:gd name="connsiteY12" fmla="*/ 1454267 h 1761317"/>
                <a:gd name="connsiteX13" fmla="*/ 1417152 w 4585497"/>
                <a:gd name="connsiteY13" fmla="*/ 1454267 h 1761317"/>
                <a:gd name="connsiteX14" fmla="*/ 1417152 w 4585497"/>
                <a:gd name="connsiteY14" fmla="*/ 1417152 h 1761317"/>
                <a:gd name="connsiteX15" fmla="*/ 1383410 w 4585497"/>
                <a:gd name="connsiteY15" fmla="*/ 1417152 h 1761317"/>
                <a:gd name="connsiteX16" fmla="*/ 1383410 w 4585497"/>
                <a:gd name="connsiteY16" fmla="*/ 1376662 h 1761317"/>
                <a:gd name="connsiteX17" fmla="*/ 1066238 w 4585497"/>
                <a:gd name="connsiteY17" fmla="*/ 1376662 h 1761317"/>
                <a:gd name="connsiteX18" fmla="*/ 1066238 w 4585497"/>
                <a:gd name="connsiteY18" fmla="*/ 1346294 h 1761317"/>
                <a:gd name="connsiteX19" fmla="*/ 1066238 w 4585497"/>
                <a:gd name="connsiteY19" fmla="*/ 1346294 h 1761317"/>
                <a:gd name="connsiteX20" fmla="*/ 1066238 w 4585497"/>
                <a:gd name="connsiteY20" fmla="*/ 1312552 h 1761317"/>
                <a:gd name="connsiteX21" fmla="*/ 1032496 w 4585497"/>
                <a:gd name="connsiteY21" fmla="*/ 1305804 h 1761317"/>
                <a:gd name="connsiteX22" fmla="*/ 1019000 w 4585497"/>
                <a:gd name="connsiteY22" fmla="*/ 1275436 h 1761317"/>
                <a:gd name="connsiteX23" fmla="*/ 1015625 w 4585497"/>
                <a:gd name="connsiteY23" fmla="*/ 1241695 h 1761317"/>
                <a:gd name="connsiteX24" fmla="*/ 954890 w 4585497"/>
                <a:gd name="connsiteY24" fmla="*/ 1241695 h 1761317"/>
                <a:gd name="connsiteX25" fmla="*/ 954890 w 4585497"/>
                <a:gd name="connsiteY25" fmla="*/ 1241695 h 1761317"/>
                <a:gd name="connsiteX26" fmla="*/ 958265 w 4585497"/>
                <a:gd name="connsiteY26" fmla="*/ 1211327 h 1761317"/>
                <a:gd name="connsiteX27" fmla="*/ 792930 w 4585497"/>
                <a:gd name="connsiteY27" fmla="*/ 1211327 h 1761317"/>
                <a:gd name="connsiteX28" fmla="*/ 792930 w 4585497"/>
                <a:gd name="connsiteY28" fmla="*/ 1177586 h 1761317"/>
                <a:gd name="connsiteX29" fmla="*/ 732195 w 4585497"/>
                <a:gd name="connsiteY29" fmla="*/ 1177586 h 1761317"/>
                <a:gd name="connsiteX30" fmla="*/ 732195 w 4585497"/>
                <a:gd name="connsiteY30" fmla="*/ 1177586 h 1761317"/>
                <a:gd name="connsiteX31" fmla="*/ 711950 w 4585497"/>
                <a:gd name="connsiteY31" fmla="*/ 1143844 h 1761317"/>
                <a:gd name="connsiteX32" fmla="*/ 718699 w 4585497"/>
                <a:gd name="connsiteY32" fmla="*/ 1110102 h 1761317"/>
                <a:gd name="connsiteX33" fmla="*/ 718699 w 4585497"/>
                <a:gd name="connsiteY33" fmla="*/ 1110102 h 1761317"/>
                <a:gd name="connsiteX34" fmla="*/ 688331 w 4585497"/>
                <a:gd name="connsiteY34" fmla="*/ 1052741 h 1761317"/>
                <a:gd name="connsiteX35" fmla="*/ 688331 w 4585497"/>
                <a:gd name="connsiteY35" fmla="*/ 1052741 h 1761317"/>
                <a:gd name="connsiteX36" fmla="*/ 671460 w 4585497"/>
                <a:gd name="connsiteY36" fmla="*/ 1029122 h 1761317"/>
                <a:gd name="connsiteX37" fmla="*/ 533119 w 4585497"/>
                <a:gd name="connsiteY37" fmla="*/ 1032496 h 1761317"/>
                <a:gd name="connsiteX38" fmla="*/ 533119 w 4585497"/>
                <a:gd name="connsiteY38" fmla="*/ 998755 h 1761317"/>
                <a:gd name="connsiteX39" fmla="*/ 445391 w 4585497"/>
                <a:gd name="connsiteY39" fmla="*/ 998755 h 1761317"/>
                <a:gd name="connsiteX40" fmla="*/ 445391 w 4585497"/>
                <a:gd name="connsiteY40" fmla="*/ 998755 h 1761317"/>
                <a:gd name="connsiteX41" fmla="*/ 415023 w 4585497"/>
                <a:gd name="connsiteY41" fmla="*/ 968387 h 1761317"/>
                <a:gd name="connsiteX42" fmla="*/ 415023 w 4585497"/>
                <a:gd name="connsiteY42" fmla="*/ 968387 h 1761317"/>
                <a:gd name="connsiteX43" fmla="*/ 408275 w 4585497"/>
                <a:gd name="connsiteY43" fmla="*/ 934645 h 1761317"/>
                <a:gd name="connsiteX44" fmla="*/ 408275 w 4585497"/>
                <a:gd name="connsiteY44" fmla="*/ 900904 h 1761317"/>
                <a:gd name="connsiteX45" fmla="*/ 408275 w 4585497"/>
                <a:gd name="connsiteY45" fmla="*/ 900904 h 1761317"/>
                <a:gd name="connsiteX46" fmla="*/ 381282 w 4585497"/>
                <a:gd name="connsiteY46" fmla="*/ 873910 h 1761317"/>
                <a:gd name="connsiteX47" fmla="*/ 377907 w 4585497"/>
                <a:gd name="connsiteY47" fmla="*/ 786182 h 1761317"/>
                <a:gd name="connsiteX48" fmla="*/ 361037 w 4585497"/>
                <a:gd name="connsiteY48" fmla="*/ 630970 h 1761317"/>
                <a:gd name="connsiteX49" fmla="*/ 361037 w 4585497"/>
                <a:gd name="connsiteY49" fmla="*/ 479132 h 1761317"/>
                <a:gd name="connsiteX50" fmla="*/ 357662 w 4585497"/>
                <a:gd name="connsiteY50" fmla="*/ 371159 h 1761317"/>
                <a:gd name="connsiteX51" fmla="*/ 340792 w 4585497"/>
                <a:gd name="connsiteY51" fmla="*/ 340791 h 1761317"/>
                <a:gd name="connsiteX52" fmla="*/ 323921 w 4585497"/>
                <a:gd name="connsiteY52" fmla="*/ 246315 h 1761317"/>
                <a:gd name="connsiteX53" fmla="*/ 317172 w 4585497"/>
                <a:gd name="connsiteY53" fmla="*/ 165335 h 1761317"/>
                <a:gd name="connsiteX54" fmla="*/ 320547 w 4585497"/>
                <a:gd name="connsiteY54" fmla="*/ 121470 h 1761317"/>
                <a:gd name="connsiteX55" fmla="*/ 300302 w 4585497"/>
                <a:gd name="connsiteY55" fmla="*/ 77606 h 1761317"/>
                <a:gd name="connsiteX56" fmla="*/ 296927 w 4585497"/>
                <a:gd name="connsiteY56" fmla="*/ 47239 h 1761317"/>
                <a:gd name="connsiteX57" fmla="*/ 286805 w 4585497"/>
                <a:gd name="connsiteY57" fmla="*/ 33742 h 1761317"/>
                <a:gd name="connsiteX58" fmla="*/ 280056 w 4585497"/>
                <a:gd name="connsiteY58" fmla="*/ 26994 h 1761317"/>
                <a:gd name="connsiteX59" fmla="*/ 161961 w 4585497"/>
                <a:gd name="connsiteY59" fmla="*/ 26994 h 1761317"/>
                <a:gd name="connsiteX60" fmla="*/ 161961 w 4585497"/>
                <a:gd name="connsiteY60" fmla="*/ 26994 h 1761317"/>
                <a:gd name="connsiteX61" fmla="*/ 148464 w 4585497"/>
                <a:gd name="connsiteY61" fmla="*/ 0 h 1761317"/>
                <a:gd name="connsiteX62" fmla="*/ 0 w 4585497"/>
                <a:gd name="connsiteY62" fmla="*/ 13497 h 1761317"/>
                <a:gd name="connsiteX63" fmla="*/ 0 w 4585497"/>
                <a:gd name="connsiteY63" fmla="*/ 13497 h 1761317"/>
                <a:gd name="connsiteX0" fmla="*/ 4585497 w 4585497"/>
                <a:gd name="connsiteY0" fmla="*/ 1747820 h 1747820"/>
                <a:gd name="connsiteX1" fmla="*/ 2415906 w 4585497"/>
                <a:gd name="connsiteY1" fmla="*/ 1747820 h 1747820"/>
                <a:gd name="connsiteX2" fmla="*/ 2415906 w 4585497"/>
                <a:gd name="connsiteY2" fmla="*/ 1687085 h 1747820"/>
                <a:gd name="connsiteX3" fmla="*/ 2081863 w 4585497"/>
                <a:gd name="connsiteY3" fmla="*/ 1687085 h 1747820"/>
                <a:gd name="connsiteX4" fmla="*/ 2081863 w 4585497"/>
                <a:gd name="connsiteY4" fmla="*/ 1646595 h 1747820"/>
                <a:gd name="connsiteX5" fmla="*/ 1953645 w 4585497"/>
                <a:gd name="connsiteY5" fmla="*/ 1646595 h 1747820"/>
                <a:gd name="connsiteX6" fmla="*/ 1953645 w 4585497"/>
                <a:gd name="connsiteY6" fmla="*/ 1595982 h 1747820"/>
                <a:gd name="connsiteX7" fmla="*/ 1737698 w 4585497"/>
                <a:gd name="connsiteY7" fmla="*/ 1595982 h 1747820"/>
                <a:gd name="connsiteX8" fmla="*/ 1737698 w 4585497"/>
                <a:gd name="connsiteY8" fmla="*/ 1521751 h 1747820"/>
                <a:gd name="connsiteX9" fmla="*/ 1649969 w 4585497"/>
                <a:gd name="connsiteY9" fmla="*/ 1521751 h 1747820"/>
                <a:gd name="connsiteX10" fmla="*/ 1649969 w 4585497"/>
                <a:gd name="connsiteY10" fmla="*/ 1477886 h 1747820"/>
                <a:gd name="connsiteX11" fmla="*/ 1484635 w 4585497"/>
                <a:gd name="connsiteY11" fmla="*/ 1477886 h 1747820"/>
                <a:gd name="connsiteX12" fmla="*/ 1484635 w 4585497"/>
                <a:gd name="connsiteY12" fmla="*/ 1440770 h 1747820"/>
                <a:gd name="connsiteX13" fmla="*/ 1417152 w 4585497"/>
                <a:gd name="connsiteY13" fmla="*/ 1440770 h 1747820"/>
                <a:gd name="connsiteX14" fmla="*/ 1417152 w 4585497"/>
                <a:gd name="connsiteY14" fmla="*/ 1403655 h 1747820"/>
                <a:gd name="connsiteX15" fmla="*/ 1383410 w 4585497"/>
                <a:gd name="connsiteY15" fmla="*/ 1403655 h 1747820"/>
                <a:gd name="connsiteX16" fmla="*/ 1383410 w 4585497"/>
                <a:gd name="connsiteY16" fmla="*/ 1363165 h 1747820"/>
                <a:gd name="connsiteX17" fmla="*/ 1066238 w 4585497"/>
                <a:gd name="connsiteY17" fmla="*/ 1363165 h 1747820"/>
                <a:gd name="connsiteX18" fmla="*/ 1066238 w 4585497"/>
                <a:gd name="connsiteY18" fmla="*/ 1332797 h 1747820"/>
                <a:gd name="connsiteX19" fmla="*/ 1066238 w 4585497"/>
                <a:gd name="connsiteY19" fmla="*/ 1332797 h 1747820"/>
                <a:gd name="connsiteX20" fmla="*/ 1066238 w 4585497"/>
                <a:gd name="connsiteY20" fmla="*/ 1299055 h 1747820"/>
                <a:gd name="connsiteX21" fmla="*/ 1032496 w 4585497"/>
                <a:gd name="connsiteY21" fmla="*/ 1292307 h 1747820"/>
                <a:gd name="connsiteX22" fmla="*/ 1019000 w 4585497"/>
                <a:gd name="connsiteY22" fmla="*/ 1261939 h 1747820"/>
                <a:gd name="connsiteX23" fmla="*/ 1015625 w 4585497"/>
                <a:gd name="connsiteY23" fmla="*/ 1228198 h 1747820"/>
                <a:gd name="connsiteX24" fmla="*/ 954890 w 4585497"/>
                <a:gd name="connsiteY24" fmla="*/ 1228198 h 1747820"/>
                <a:gd name="connsiteX25" fmla="*/ 954890 w 4585497"/>
                <a:gd name="connsiteY25" fmla="*/ 1228198 h 1747820"/>
                <a:gd name="connsiteX26" fmla="*/ 958265 w 4585497"/>
                <a:gd name="connsiteY26" fmla="*/ 1197830 h 1747820"/>
                <a:gd name="connsiteX27" fmla="*/ 792930 w 4585497"/>
                <a:gd name="connsiteY27" fmla="*/ 1197830 h 1747820"/>
                <a:gd name="connsiteX28" fmla="*/ 792930 w 4585497"/>
                <a:gd name="connsiteY28" fmla="*/ 1164089 h 1747820"/>
                <a:gd name="connsiteX29" fmla="*/ 732195 w 4585497"/>
                <a:gd name="connsiteY29" fmla="*/ 1164089 h 1747820"/>
                <a:gd name="connsiteX30" fmla="*/ 732195 w 4585497"/>
                <a:gd name="connsiteY30" fmla="*/ 1164089 h 1747820"/>
                <a:gd name="connsiteX31" fmla="*/ 711950 w 4585497"/>
                <a:gd name="connsiteY31" fmla="*/ 1130347 h 1747820"/>
                <a:gd name="connsiteX32" fmla="*/ 718699 w 4585497"/>
                <a:gd name="connsiteY32" fmla="*/ 1096605 h 1747820"/>
                <a:gd name="connsiteX33" fmla="*/ 718699 w 4585497"/>
                <a:gd name="connsiteY33" fmla="*/ 1096605 h 1747820"/>
                <a:gd name="connsiteX34" fmla="*/ 688331 w 4585497"/>
                <a:gd name="connsiteY34" fmla="*/ 1039244 h 1747820"/>
                <a:gd name="connsiteX35" fmla="*/ 688331 w 4585497"/>
                <a:gd name="connsiteY35" fmla="*/ 1039244 h 1747820"/>
                <a:gd name="connsiteX36" fmla="*/ 671460 w 4585497"/>
                <a:gd name="connsiteY36" fmla="*/ 1015625 h 1747820"/>
                <a:gd name="connsiteX37" fmla="*/ 533119 w 4585497"/>
                <a:gd name="connsiteY37" fmla="*/ 1018999 h 1747820"/>
                <a:gd name="connsiteX38" fmla="*/ 533119 w 4585497"/>
                <a:gd name="connsiteY38" fmla="*/ 985258 h 1747820"/>
                <a:gd name="connsiteX39" fmla="*/ 445391 w 4585497"/>
                <a:gd name="connsiteY39" fmla="*/ 985258 h 1747820"/>
                <a:gd name="connsiteX40" fmla="*/ 445391 w 4585497"/>
                <a:gd name="connsiteY40" fmla="*/ 985258 h 1747820"/>
                <a:gd name="connsiteX41" fmla="*/ 415023 w 4585497"/>
                <a:gd name="connsiteY41" fmla="*/ 954890 h 1747820"/>
                <a:gd name="connsiteX42" fmla="*/ 415023 w 4585497"/>
                <a:gd name="connsiteY42" fmla="*/ 954890 h 1747820"/>
                <a:gd name="connsiteX43" fmla="*/ 408275 w 4585497"/>
                <a:gd name="connsiteY43" fmla="*/ 921148 h 1747820"/>
                <a:gd name="connsiteX44" fmla="*/ 408275 w 4585497"/>
                <a:gd name="connsiteY44" fmla="*/ 887407 h 1747820"/>
                <a:gd name="connsiteX45" fmla="*/ 408275 w 4585497"/>
                <a:gd name="connsiteY45" fmla="*/ 887407 h 1747820"/>
                <a:gd name="connsiteX46" fmla="*/ 381282 w 4585497"/>
                <a:gd name="connsiteY46" fmla="*/ 860413 h 1747820"/>
                <a:gd name="connsiteX47" fmla="*/ 377907 w 4585497"/>
                <a:gd name="connsiteY47" fmla="*/ 772685 h 1747820"/>
                <a:gd name="connsiteX48" fmla="*/ 361037 w 4585497"/>
                <a:gd name="connsiteY48" fmla="*/ 617473 h 1747820"/>
                <a:gd name="connsiteX49" fmla="*/ 361037 w 4585497"/>
                <a:gd name="connsiteY49" fmla="*/ 465635 h 1747820"/>
                <a:gd name="connsiteX50" fmla="*/ 357662 w 4585497"/>
                <a:gd name="connsiteY50" fmla="*/ 357662 h 1747820"/>
                <a:gd name="connsiteX51" fmla="*/ 340792 w 4585497"/>
                <a:gd name="connsiteY51" fmla="*/ 327294 h 1747820"/>
                <a:gd name="connsiteX52" fmla="*/ 323921 w 4585497"/>
                <a:gd name="connsiteY52" fmla="*/ 232818 h 1747820"/>
                <a:gd name="connsiteX53" fmla="*/ 317172 w 4585497"/>
                <a:gd name="connsiteY53" fmla="*/ 151838 h 1747820"/>
                <a:gd name="connsiteX54" fmla="*/ 320547 w 4585497"/>
                <a:gd name="connsiteY54" fmla="*/ 107973 h 1747820"/>
                <a:gd name="connsiteX55" fmla="*/ 300302 w 4585497"/>
                <a:gd name="connsiteY55" fmla="*/ 64109 h 1747820"/>
                <a:gd name="connsiteX56" fmla="*/ 296927 w 4585497"/>
                <a:gd name="connsiteY56" fmla="*/ 33742 h 1747820"/>
                <a:gd name="connsiteX57" fmla="*/ 286805 w 4585497"/>
                <a:gd name="connsiteY57" fmla="*/ 20245 h 1747820"/>
                <a:gd name="connsiteX58" fmla="*/ 280056 w 4585497"/>
                <a:gd name="connsiteY58" fmla="*/ 13497 h 1747820"/>
                <a:gd name="connsiteX59" fmla="*/ 161961 w 4585497"/>
                <a:gd name="connsiteY59" fmla="*/ 13497 h 1747820"/>
                <a:gd name="connsiteX60" fmla="*/ 161961 w 4585497"/>
                <a:gd name="connsiteY60" fmla="*/ 13497 h 1747820"/>
                <a:gd name="connsiteX61" fmla="*/ 145090 w 4585497"/>
                <a:gd name="connsiteY61" fmla="*/ 0 h 1747820"/>
                <a:gd name="connsiteX62" fmla="*/ 0 w 4585497"/>
                <a:gd name="connsiteY62" fmla="*/ 0 h 1747820"/>
                <a:gd name="connsiteX63" fmla="*/ 0 w 4585497"/>
                <a:gd name="connsiteY63" fmla="*/ 0 h 1747820"/>
                <a:gd name="connsiteX0" fmla="*/ 4585497 w 4585497"/>
                <a:gd name="connsiteY0" fmla="*/ 1747820 h 1747820"/>
                <a:gd name="connsiteX1" fmla="*/ 2415906 w 4585497"/>
                <a:gd name="connsiteY1" fmla="*/ 1747820 h 1747820"/>
                <a:gd name="connsiteX2" fmla="*/ 2415906 w 4585497"/>
                <a:gd name="connsiteY2" fmla="*/ 1687085 h 1747820"/>
                <a:gd name="connsiteX3" fmla="*/ 2081863 w 4585497"/>
                <a:gd name="connsiteY3" fmla="*/ 1687085 h 1747820"/>
                <a:gd name="connsiteX4" fmla="*/ 2081863 w 4585497"/>
                <a:gd name="connsiteY4" fmla="*/ 1646595 h 1747820"/>
                <a:gd name="connsiteX5" fmla="*/ 1953645 w 4585497"/>
                <a:gd name="connsiteY5" fmla="*/ 1646595 h 1747820"/>
                <a:gd name="connsiteX6" fmla="*/ 1953645 w 4585497"/>
                <a:gd name="connsiteY6" fmla="*/ 1595982 h 1747820"/>
                <a:gd name="connsiteX7" fmla="*/ 1737698 w 4585497"/>
                <a:gd name="connsiteY7" fmla="*/ 1595982 h 1747820"/>
                <a:gd name="connsiteX8" fmla="*/ 1737698 w 4585497"/>
                <a:gd name="connsiteY8" fmla="*/ 1521751 h 1747820"/>
                <a:gd name="connsiteX9" fmla="*/ 1649969 w 4585497"/>
                <a:gd name="connsiteY9" fmla="*/ 1521751 h 1747820"/>
                <a:gd name="connsiteX10" fmla="*/ 1649969 w 4585497"/>
                <a:gd name="connsiteY10" fmla="*/ 1477886 h 1747820"/>
                <a:gd name="connsiteX11" fmla="*/ 1484635 w 4585497"/>
                <a:gd name="connsiteY11" fmla="*/ 1477886 h 1747820"/>
                <a:gd name="connsiteX12" fmla="*/ 1484635 w 4585497"/>
                <a:gd name="connsiteY12" fmla="*/ 1440770 h 1747820"/>
                <a:gd name="connsiteX13" fmla="*/ 1417152 w 4585497"/>
                <a:gd name="connsiteY13" fmla="*/ 1440770 h 1747820"/>
                <a:gd name="connsiteX14" fmla="*/ 1417152 w 4585497"/>
                <a:gd name="connsiteY14" fmla="*/ 1403655 h 1747820"/>
                <a:gd name="connsiteX15" fmla="*/ 1383410 w 4585497"/>
                <a:gd name="connsiteY15" fmla="*/ 1403655 h 1747820"/>
                <a:gd name="connsiteX16" fmla="*/ 1383410 w 4585497"/>
                <a:gd name="connsiteY16" fmla="*/ 1363165 h 1747820"/>
                <a:gd name="connsiteX17" fmla="*/ 1066238 w 4585497"/>
                <a:gd name="connsiteY17" fmla="*/ 1363165 h 1747820"/>
                <a:gd name="connsiteX18" fmla="*/ 1066238 w 4585497"/>
                <a:gd name="connsiteY18" fmla="*/ 1332797 h 1747820"/>
                <a:gd name="connsiteX19" fmla="*/ 1066238 w 4585497"/>
                <a:gd name="connsiteY19" fmla="*/ 1332797 h 1747820"/>
                <a:gd name="connsiteX20" fmla="*/ 1066238 w 4585497"/>
                <a:gd name="connsiteY20" fmla="*/ 1299055 h 1747820"/>
                <a:gd name="connsiteX21" fmla="*/ 1032496 w 4585497"/>
                <a:gd name="connsiteY21" fmla="*/ 1292307 h 1747820"/>
                <a:gd name="connsiteX22" fmla="*/ 1019000 w 4585497"/>
                <a:gd name="connsiteY22" fmla="*/ 1261939 h 1747820"/>
                <a:gd name="connsiteX23" fmla="*/ 1015625 w 4585497"/>
                <a:gd name="connsiteY23" fmla="*/ 1228198 h 1747820"/>
                <a:gd name="connsiteX24" fmla="*/ 954890 w 4585497"/>
                <a:gd name="connsiteY24" fmla="*/ 1228198 h 1747820"/>
                <a:gd name="connsiteX25" fmla="*/ 954890 w 4585497"/>
                <a:gd name="connsiteY25" fmla="*/ 1228198 h 1747820"/>
                <a:gd name="connsiteX26" fmla="*/ 958265 w 4585497"/>
                <a:gd name="connsiteY26" fmla="*/ 1197830 h 1747820"/>
                <a:gd name="connsiteX27" fmla="*/ 792930 w 4585497"/>
                <a:gd name="connsiteY27" fmla="*/ 1197830 h 1747820"/>
                <a:gd name="connsiteX28" fmla="*/ 792930 w 4585497"/>
                <a:gd name="connsiteY28" fmla="*/ 1174212 h 1747820"/>
                <a:gd name="connsiteX29" fmla="*/ 732195 w 4585497"/>
                <a:gd name="connsiteY29" fmla="*/ 1164089 h 1747820"/>
                <a:gd name="connsiteX30" fmla="*/ 732195 w 4585497"/>
                <a:gd name="connsiteY30" fmla="*/ 1164089 h 1747820"/>
                <a:gd name="connsiteX31" fmla="*/ 711950 w 4585497"/>
                <a:gd name="connsiteY31" fmla="*/ 1130347 h 1747820"/>
                <a:gd name="connsiteX32" fmla="*/ 718699 w 4585497"/>
                <a:gd name="connsiteY32" fmla="*/ 1096605 h 1747820"/>
                <a:gd name="connsiteX33" fmla="*/ 718699 w 4585497"/>
                <a:gd name="connsiteY33" fmla="*/ 1096605 h 1747820"/>
                <a:gd name="connsiteX34" fmla="*/ 688331 w 4585497"/>
                <a:gd name="connsiteY34" fmla="*/ 1039244 h 1747820"/>
                <a:gd name="connsiteX35" fmla="*/ 688331 w 4585497"/>
                <a:gd name="connsiteY35" fmla="*/ 1039244 h 1747820"/>
                <a:gd name="connsiteX36" fmla="*/ 671460 w 4585497"/>
                <a:gd name="connsiteY36" fmla="*/ 1015625 h 1747820"/>
                <a:gd name="connsiteX37" fmla="*/ 533119 w 4585497"/>
                <a:gd name="connsiteY37" fmla="*/ 1018999 h 1747820"/>
                <a:gd name="connsiteX38" fmla="*/ 533119 w 4585497"/>
                <a:gd name="connsiteY38" fmla="*/ 985258 h 1747820"/>
                <a:gd name="connsiteX39" fmla="*/ 445391 w 4585497"/>
                <a:gd name="connsiteY39" fmla="*/ 985258 h 1747820"/>
                <a:gd name="connsiteX40" fmla="*/ 445391 w 4585497"/>
                <a:gd name="connsiteY40" fmla="*/ 985258 h 1747820"/>
                <a:gd name="connsiteX41" fmla="*/ 415023 w 4585497"/>
                <a:gd name="connsiteY41" fmla="*/ 954890 h 1747820"/>
                <a:gd name="connsiteX42" fmla="*/ 415023 w 4585497"/>
                <a:gd name="connsiteY42" fmla="*/ 954890 h 1747820"/>
                <a:gd name="connsiteX43" fmla="*/ 408275 w 4585497"/>
                <a:gd name="connsiteY43" fmla="*/ 921148 h 1747820"/>
                <a:gd name="connsiteX44" fmla="*/ 408275 w 4585497"/>
                <a:gd name="connsiteY44" fmla="*/ 887407 h 1747820"/>
                <a:gd name="connsiteX45" fmla="*/ 408275 w 4585497"/>
                <a:gd name="connsiteY45" fmla="*/ 887407 h 1747820"/>
                <a:gd name="connsiteX46" fmla="*/ 381282 w 4585497"/>
                <a:gd name="connsiteY46" fmla="*/ 860413 h 1747820"/>
                <a:gd name="connsiteX47" fmla="*/ 377907 w 4585497"/>
                <a:gd name="connsiteY47" fmla="*/ 772685 h 1747820"/>
                <a:gd name="connsiteX48" fmla="*/ 361037 w 4585497"/>
                <a:gd name="connsiteY48" fmla="*/ 617473 h 1747820"/>
                <a:gd name="connsiteX49" fmla="*/ 361037 w 4585497"/>
                <a:gd name="connsiteY49" fmla="*/ 465635 h 1747820"/>
                <a:gd name="connsiteX50" fmla="*/ 357662 w 4585497"/>
                <a:gd name="connsiteY50" fmla="*/ 357662 h 1747820"/>
                <a:gd name="connsiteX51" fmla="*/ 340792 w 4585497"/>
                <a:gd name="connsiteY51" fmla="*/ 327294 h 1747820"/>
                <a:gd name="connsiteX52" fmla="*/ 323921 w 4585497"/>
                <a:gd name="connsiteY52" fmla="*/ 232818 h 1747820"/>
                <a:gd name="connsiteX53" fmla="*/ 317172 w 4585497"/>
                <a:gd name="connsiteY53" fmla="*/ 151838 h 1747820"/>
                <a:gd name="connsiteX54" fmla="*/ 320547 w 4585497"/>
                <a:gd name="connsiteY54" fmla="*/ 107973 h 1747820"/>
                <a:gd name="connsiteX55" fmla="*/ 300302 w 4585497"/>
                <a:gd name="connsiteY55" fmla="*/ 64109 h 1747820"/>
                <a:gd name="connsiteX56" fmla="*/ 296927 w 4585497"/>
                <a:gd name="connsiteY56" fmla="*/ 33742 h 1747820"/>
                <a:gd name="connsiteX57" fmla="*/ 286805 w 4585497"/>
                <a:gd name="connsiteY57" fmla="*/ 20245 h 1747820"/>
                <a:gd name="connsiteX58" fmla="*/ 280056 w 4585497"/>
                <a:gd name="connsiteY58" fmla="*/ 13497 h 1747820"/>
                <a:gd name="connsiteX59" fmla="*/ 161961 w 4585497"/>
                <a:gd name="connsiteY59" fmla="*/ 13497 h 1747820"/>
                <a:gd name="connsiteX60" fmla="*/ 161961 w 4585497"/>
                <a:gd name="connsiteY60" fmla="*/ 13497 h 1747820"/>
                <a:gd name="connsiteX61" fmla="*/ 145090 w 4585497"/>
                <a:gd name="connsiteY61" fmla="*/ 0 h 1747820"/>
                <a:gd name="connsiteX62" fmla="*/ 0 w 4585497"/>
                <a:gd name="connsiteY62" fmla="*/ 0 h 1747820"/>
                <a:gd name="connsiteX63" fmla="*/ 0 w 4585497"/>
                <a:gd name="connsiteY63" fmla="*/ 0 h 17478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</a:cxnLst>
              <a:rect l="l" t="t" r="r" b="b"/>
              <a:pathLst>
                <a:path w="4585497" h="1747820">
                  <a:moveTo>
                    <a:pt x="4585497" y="1747820"/>
                  </a:moveTo>
                  <a:lnTo>
                    <a:pt x="2415906" y="1747820"/>
                  </a:lnTo>
                  <a:lnTo>
                    <a:pt x="2415906" y="1687085"/>
                  </a:lnTo>
                  <a:lnTo>
                    <a:pt x="2081863" y="1687085"/>
                  </a:lnTo>
                  <a:lnTo>
                    <a:pt x="2081863" y="1646595"/>
                  </a:lnTo>
                  <a:lnTo>
                    <a:pt x="1953645" y="1646595"/>
                  </a:lnTo>
                  <a:lnTo>
                    <a:pt x="1953645" y="1595982"/>
                  </a:lnTo>
                  <a:lnTo>
                    <a:pt x="1737698" y="1595982"/>
                  </a:lnTo>
                  <a:lnTo>
                    <a:pt x="1737698" y="1521751"/>
                  </a:lnTo>
                  <a:lnTo>
                    <a:pt x="1649969" y="1521751"/>
                  </a:lnTo>
                  <a:lnTo>
                    <a:pt x="1649969" y="1477886"/>
                  </a:lnTo>
                  <a:lnTo>
                    <a:pt x="1484635" y="1477886"/>
                  </a:lnTo>
                  <a:lnTo>
                    <a:pt x="1484635" y="1440770"/>
                  </a:lnTo>
                  <a:lnTo>
                    <a:pt x="1417152" y="1440770"/>
                  </a:lnTo>
                  <a:lnTo>
                    <a:pt x="1417152" y="1403655"/>
                  </a:lnTo>
                  <a:lnTo>
                    <a:pt x="1383410" y="1403655"/>
                  </a:lnTo>
                  <a:lnTo>
                    <a:pt x="1383410" y="1363165"/>
                  </a:lnTo>
                  <a:lnTo>
                    <a:pt x="1066238" y="1363165"/>
                  </a:lnTo>
                  <a:lnTo>
                    <a:pt x="1066238" y="1332797"/>
                  </a:lnTo>
                  <a:lnTo>
                    <a:pt x="1066238" y="1332797"/>
                  </a:lnTo>
                  <a:lnTo>
                    <a:pt x="1066238" y="1299055"/>
                  </a:lnTo>
                  <a:lnTo>
                    <a:pt x="1032496" y="1292307"/>
                  </a:lnTo>
                  <a:lnTo>
                    <a:pt x="1019000" y="1261939"/>
                  </a:lnTo>
                  <a:lnTo>
                    <a:pt x="1015625" y="1228198"/>
                  </a:lnTo>
                  <a:lnTo>
                    <a:pt x="954890" y="1228198"/>
                  </a:lnTo>
                  <a:lnTo>
                    <a:pt x="954890" y="1228198"/>
                  </a:lnTo>
                  <a:lnTo>
                    <a:pt x="958265" y="1197830"/>
                  </a:lnTo>
                  <a:lnTo>
                    <a:pt x="792930" y="1197830"/>
                  </a:lnTo>
                  <a:lnTo>
                    <a:pt x="792930" y="1174212"/>
                  </a:lnTo>
                  <a:lnTo>
                    <a:pt x="732195" y="1164089"/>
                  </a:lnTo>
                  <a:lnTo>
                    <a:pt x="732195" y="1164089"/>
                  </a:lnTo>
                  <a:lnTo>
                    <a:pt x="711950" y="1130347"/>
                  </a:lnTo>
                  <a:lnTo>
                    <a:pt x="718699" y="1096605"/>
                  </a:lnTo>
                  <a:lnTo>
                    <a:pt x="718699" y="1096605"/>
                  </a:lnTo>
                  <a:lnTo>
                    <a:pt x="688331" y="1039244"/>
                  </a:lnTo>
                  <a:lnTo>
                    <a:pt x="688331" y="1039244"/>
                  </a:lnTo>
                  <a:lnTo>
                    <a:pt x="671460" y="1015625"/>
                  </a:lnTo>
                  <a:lnTo>
                    <a:pt x="533119" y="1018999"/>
                  </a:lnTo>
                  <a:lnTo>
                    <a:pt x="533119" y="985258"/>
                  </a:lnTo>
                  <a:lnTo>
                    <a:pt x="445391" y="985258"/>
                  </a:lnTo>
                  <a:lnTo>
                    <a:pt x="445391" y="985258"/>
                  </a:lnTo>
                  <a:lnTo>
                    <a:pt x="415023" y="954890"/>
                  </a:lnTo>
                  <a:lnTo>
                    <a:pt x="415023" y="954890"/>
                  </a:lnTo>
                  <a:lnTo>
                    <a:pt x="408275" y="921148"/>
                  </a:lnTo>
                  <a:lnTo>
                    <a:pt x="408275" y="887407"/>
                  </a:lnTo>
                  <a:lnTo>
                    <a:pt x="408275" y="887407"/>
                  </a:lnTo>
                  <a:lnTo>
                    <a:pt x="381282" y="860413"/>
                  </a:lnTo>
                  <a:lnTo>
                    <a:pt x="377907" y="772685"/>
                  </a:lnTo>
                  <a:lnTo>
                    <a:pt x="361037" y="617473"/>
                  </a:lnTo>
                  <a:lnTo>
                    <a:pt x="361037" y="465635"/>
                  </a:lnTo>
                  <a:lnTo>
                    <a:pt x="357662" y="357662"/>
                  </a:lnTo>
                  <a:lnTo>
                    <a:pt x="340792" y="327294"/>
                  </a:lnTo>
                  <a:lnTo>
                    <a:pt x="323921" y="232818"/>
                  </a:lnTo>
                  <a:lnTo>
                    <a:pt x="317172" y="151838"/>
                  </a:lnTo>
                  <a:lnTo>
                    <a:pt x="320547" y="107973"/>
                  </a:lnTo>
                  <a:lnTo>
                    <a:pt x="300302" y="64109"/>
                  </a:lnTo>
                  <a:lnTo>
                    <a:pt x="296927" y="33742"/>
                  </a:lnTo>
                  <a:lnTo>
                    <a:pt x="286805" y="20245"/>
                  </a:lnTo>
                  <a:lnTo>
                    <a:pt x="280056" y="13497"/>
                  </a:lnTo>
                  <a:lnTo>
                    <a:pt x="161961" y="13497"/>
                  </a:lnTo>
                  <a:lnTo>
                    <a:pt x="161961" y="13497"/>
                  </a:lnTo>
                  <a:lnTo>
                    <a:pt x="14509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27" name="Freeform 26">
              <a:extLst>
                <a:ext uri="{FF2B5EF4-FFF2-40B4-BE49-F238E27FC236}">
                  <a16:creationId xmlns:a16="http://schemas.microsoft.com/office/drawing/2014/main" id="{2EEB407A-8EA5-E94C-BDD0-0AD66695F375}"/>
                </a:ext>
              </a:extLst>
            </p:cNvPr>
            <p:cNvSpPr/>
            <p:nvPr/>
          </p:nvSpPr>
          <p:spPr>
            <a:xfrm>
              <a:off x="7028396" y="2139224"/>
              <a:ext cx="2513756" cy="2118978"/>
            </a:xfrm>
            <a:custGeom>
              <a:avLst/>
              <a:gdLst>
                <a:gd name="connsiteX0" fmla="*/ 2513756 w 2513756"/>
                <a:gd name="connsiteY0" fmla="*/ 2118978 h 2118978"/>
                <a:gd name="connsiteX1" fmla="*/ 1747819 w 2513756"/>
                <a:gd name="connsiteY1" fmla="*/ 2118978 h 2118978"/>
                <a:gd name="connsiteX2" fmla="*/ 1747819 w 2513756"/>
                <a:gd name="connsiteY2" fmla="*/ 1994134 h 2118978"/>
                <a:gd name="connsiteX3" fmla="*/ 1747819 w 2513756"/>
                <a:gd name="connsiteY3" fmla="*/ 1994134 h 2118978"/>
                <a:gd name="connsiteX4" fmla="*/ 1724200 w 2513756"/>
                <a:gd name="connsiteY4" fmla="*/ 1946896 h 2118978"/>
                <a:gd name="connsiteX5" fmla="*/ 1710704 w 2513756"/>
                <a:gd name="connsiteY5" fmla="*/ 1940147 h 2118978"/>
                <a:gd name="connsiteX6" fmla="*/ 1710704 w 2513756"/>
                <a:gd name="connsiteY6" fmla="*/ 1886161 h 2118978"/>
                <a:gd name="connsiteX7" fmla="*/ 1363164 w 2513756"/>
                <a:gd name="connsiteY7" fmla="*/ 1886161 h 2118978"/>
                <a:gd name="connsiteX8" fmla="*/ 1363164 w 2513756"/>
                <a:gd name="connsiteY8" fmla="*/ 1835548 h 2118978"/>
                <a:gd name="connsiteX9" fmla="*/ 1056115 w 2513756"/>
                <a:gd name="connsiteY9" fmla="*/ 1835548 h 2118978"/>
                <a:gd name="connsiteX10" fmla="*/ 1056115 w 2513756"/>
                <a:gd name="connsiteY10" fmla="*/ 1791684 h 2118978"/>
                <a:gd name="connsiteX11" fmla="*/ 1056115 w 2513756"/>
                <a:gd name="connsiteY11" fmla="*/ 1791684 h 2118978"/>
                <a:gd name="connsiteX12" fmla="*/ 1029121 w 2513756"/>
                <a:gd name="connsiteY12" fmla="*/ 1771439 h 2118978"/>
                <a:gd name="connsiteX13" fmla="*/ 1029121 w 2513756"/>
                <a:gd name="connsiteY13" fmla="*/ 1710704 h 2118978"/>
                <a:gd name="connsiteX14" fmla="*/ 752439 w 2513756"/>
                <a:gd name="connsiteY14" fmla="*/ 1710704 h 2118978"/>
                <a:gd name="connsiteX15" fmla="*/ 752439 w 2513756"/>
                <a:gd name="connsiteY15" fmla="*/ 1660091 h 2118978"/>
                <a:gd name="connsiteX16" fmla="*/ 718698 w 2513756"/>
                <a:gd name="connsiteY16" fmla="*/ 1660091 h 2118978"/>
                <a:gd name="connsiteX17" fmla="*/ 715324 w 2513756"/>
                <a:gd name="connsiteY17" fmla="*/ 1599356 h 2118978"/>
                <a:gd name="connsiteX18" fmla="*/ 701827 w 2513756"/>
                <a:gd name="connsiteY18" fmla="*/ 1585859 h 2118978"/>
                <a:gd name="connsiteX19" fmla="*/ 705201 w 2513756"/>
                <a:gd name="connsiteY19" fmla="*/ 1521750 h 2118978"/>
                <a:gd name="connsiteX20" fmla="*/ 695079 w 2513756"/>
                <a:gd name="connsiteY20" fmla="*/ 1477886 h 2118978"/>
                <a:gd name="connsiteX21" fmla="*/ 641092 w 2513756"/>
                <a:gd name="connsiteY21" fmla="*/ 1477886 h 2118978"/>
                <a:gd name="connsiteX22" fmla="*/ 641092 w 2513756"/>
                <a:gd name="connsiteY22" fmla="*/ 1477886 h 2118978"/>
                <a:gd name="connsiteX23" fmla="*/ 641092 w 2513756"/>
                <a:gd name="connsiteY23" fmla="*/ 1430648 h 2118978"/>
                <a:gd name="connsiteX24" fmla="*/ 401526 w 2513756"/>
                <a:gd name="connsiteY24" fmla="*/ 1454267 h 2118978"/>
                <a:gd name="connsiteX25" fmla="*/ 401526 w 2513756"/>
                <a:gd name="connsiteY25" fmla="*/ 1349668 h 2118978"/>
                <a:gd name="connsiteX26" fmla="*/ 401526 w 2513756"/>
                <a:gd name="connsiteY26" fmla="*/ 1349668 h 2118978"/>
                <a:gd name="connsiteX27" fmla="*/ 371158 w 2513756"/>
                <a:gd name="connsiteY27" fmla="*/ 1295681 h 2118978"/>
                <a:gd name="connsiteX28" fmla="*/ 354287 w 2513756"/>
                <a:gd name="connsiteY28" fmla="*/ 1272062 h 2118978"/>
                <a:gd name="connsiteX29" fmla="*/ 354287 w 2513756"/>
                <a:gd name="connsiteY29" fmla="*/ 1272062 h 2118978"/>
                <a:gd name="connsiteX30" fmla="*/ 350913 w 2513756"/>
                <a:gd name="connsiteY30" fmla="*/ 509499 h 2118978"/>
                <a:gd name="connsiteX31" fmla="*/ 323920 w 2513756"/>
                <a:gd name="connsiteY31" fmla="*/ 475758 h 2118978"/>
                <a:gd name="connsiteX32" fmla="*/ 323920 w 2513756"/>
                <a:gd name="connsiteY32" fmla="*/ 361036 h 2118978"/>
                <a:gd name="connsiteX33" fmla="*/ 323920 w 2513756"/>
                <a:gd name="connsiteY33" fmla="*/ 361036 h 2118978"/>
                <a:gd name="connsiteX34" fmla="*/ 323920 w 2513756"/>
                <a:gd name="connsiteY34" fmla="*/ 161960 h 2118978"/>
                <a:gd name="connsiteX35" fmla="*/ 313797 w 2513756"/>
                <a:gd name="connsiteY35" fmla="*/ 111347 h 2118978"/>
                <a:gd name="connsiteX36" fmla="*/ 313797 w 2513756"/>
                <a:gd name="connsiteY36" fmla="*/ 111347 h 2118978"/>
                <a:gd name="connsiteX37" fmla="*/ 283430 w 2513756"/>
                <a:gd name="connsiteY37" fmla="*/ 37115 h 2118978"/>
                <a:gd name="connsiteX38" fmla="*/ 202450 w 2513756"/>
                <a:gd name="connsiteY38" fmla="*/ 67483 h 2118978"/>
                <a:gd name="connsiteX39" fmla="*/ 175456 w 2513756"/>
                <a:gd name="connsiteY39" fmla="*/ 37115 h 2118978"/>
                <a:gd name="connsiteX40" fmla="*/ 87728 w 2513756"/>
                <a:gd name="connsiteY40" fmla="*/ 30367 h 2118978"/>
                <a:gd name="connsiteX41" fmla="*/ 74231 w 2513756"/>
                <a:gd name="connsiteY41" fmla="*/ 0 h 2118978"/>
                <a:gd name="connsiteX42" fmla="*/ 0 w 2513756"/>
                <a:gd name="connsiteY42" fmla="*/ 0 h 2118978"/>
                <a:gd name="connsiteX0" fmla="*/ 2513756 w 2513756"/>
                <a:gd name="connsiteY0" fmla="*/ 2118978 h 2118978"/>
                <a:gd name="connsiteX1" fmla="*/ 1747819 w 2513756"/>
                <a:gd name="connsiteY1" fmla="*/ 2118978 h 2118978"/>
                <a:gd name="connsiteX2" fmla="*/ 1747819 w 2513756"/>
                <a:gd name="connsiteY2" fmla="*/ 1994134 h 2118978"/>
                <a:gd name="connsiteX3" fmla="*/ 1724199 w 2513756"/>
                <a:gd name="connsiteY3" fmla="*/ 1997508 h 2118978"/>
                <a:gd name="connsiteX4" fmla="*/ 1724200 w 2513756"/>
                <a:gd name="connsiteY4" fmla="*/ 1946896 h 2118978"/>
                <a:gd name="connsiteX5" fmla="*/ 1710704 w 2513756"/>
                <a:gd name="connsiteY5" fmla="*/ 1940147 h 2118978"/>
                <a:gd name="connsiteX6" fmla="*/ 1710704 w 2513756"/>
                <a:gd name="connsiteY6" fmla="*/ 1886161 h 2118978"/>
                <a:gd name="connsiteX7" fmla="*/ 1363164 w 2513756"/>
                <a:gd name="connsiteY7" fmla="*/ 1886161 h 2118978"/>
                <a:gd name="connsiteX8" fmla="*/ 1363164 w 2513756"/>
                <a:gd name="connsiteY8" fmla="*/ 1835548 h 2118978"/>
                <a:gd name="connsiteX9" fmla="*/ 1056115 w 2513756"/>
                <a:gd name="connsiteY9" fmla="*/ 1835548 h 2118978"/>
                <a:gd name="connsiteX10" fmla="*/ 1056115 w 2513756"/>
                <a:gd name="connsiteY10" fmla="*/ 1791684 h 2118978"/>
                <a:gd name="connsiteX11" fmla="*/ 1056115 w 2513756"/>
                <a:gd name="connsiteY11" fmla="*/ 1791684 h 2118978"/>
                <a:gd name="connsiteX12" fmla="*/ 1029121 w 2513756"/>
                <a:gd name="connsiteY12" fmla="*/ 1771439 h 2118978"/>
                <a:gd name="connsiteX13" fmla="*/ 1029121 w 2513756"/>
                <a:gd name="connsiteY13" fmla="*/ 1710704 h 2118978"/>
                <a:gd name="connsiteX14" fmla="*/ 752439 w 2513756"/>
                <a:gd name="connsiteY14" fmla="*/ 1710704 h 2118978"/>
                <a:gd name="connsiteX15" fmla="*/ 752439 w 2513756"/>
                <a:gd name="connsiteY15" fmla="*/ 1660091 h 2118978"/>
                <a:gd name="connsiteX16" fmla="*/ 718698 w 2513756"/>
                <a:gd name="connsiteY16" fmla="*/ 1660091 h 2118978"/>
                <a:gd name="connsiteX17" fmla="*/ 715324 w 2513756"/>
                <a:gd name="connsiteY17" fmla="*/ 1599356 h 2118978"/>
                <a:gd name="connsiteX18" fmla="*/ 701827 w 2513756"/>
                <a:gd name="connsiteY18" fmla="*/ 1585859 h 2118978"/>
                <a:gd name="connsiteX19" fmla="*/ 705201 w 2513756"/>
                <a:gd name="connsiteY19" fmla="*/ 1521750 h 2118978"/>
                <a:gd name="connsiteX20" fmla="*/ 695079 w 2513756"/>
                <a:gd name="connsiteY20" fmla="*/ 1477886 h 2118978"/>
                <a:gd name="connsiteX21" fmla="*/ 641092 w 2513756"/>
                <a:gd name="connsiteY21" fmla="*/ 1477886 h 2118978"/>
                <a:gd name="connsiteX22" fmla="*/ 641092 w 2513756"/>
                <a:gd name="connsiteY22" fmla="*/ 1477886 h 2118978"/>
                <a:gd name="connsiteX23" fmla="*/ 641092 w 2513756"/>
                <a:gd name="connsiteY23" fmla="*/ 1430648 h 2118978"/>
                <a:gd name="connsiteX24" fmla="*/ 401526 w 2513756"/>
                <a:gd name="connsiteY24" fmla="*/ 1454267 h 2118978"/>
                <a:gd name="connsiteX25" fmla="*/ 401526 w 2513756"/>
                <a:gd name="connsiteY25" fmla="*/ 1349668 h 2118978"/>
                <a:gd name="connsiteX26" fmla="*/ 401526 w 2513756"/>
                <a:gd name="connsiteY26" fmla="*/ 1349668 h 2118978"/>
                <a:gd name="connsiteX27" fmla="*/ 371158 w 2513756"/>
                <a:gd name="connsiteY27" fmla="*/ 1295681 h 2118978"/>
                <a:gd name="connsiteX28" fmla="*/ 354287 w 2513756"/>
                <a:gd name="connsiteY28" fmla="*/ 1272062 h 2118978"/>
                <a:gd name="connsiteX29" fmla="*/ 354287 w 2513756"/>
                <a:gd name="connsiteY29" fmla="*/ 1272062 h 2118978"/>
                <a:gd name="connsiteX30" fmla="*/ 350913 w 2513756"/>
                <a:gd name="connsiteY30" fmla="*/ 509499 h 2118978"/>
                <a:gd name="connsiteX31" fmla="*/ 323920 w 2513756"/>
                <a:gd name="connsiteY31" fmla="*/ 475758 h 2118978"/>
                <a:gd name="connsiteX32" fmla="*/ 323920 w 2513756"/>
                <a:gd name="connsiteY32" fmla="*/ 361036 h 2118978"/>
                <a:gd name="connsiteX33" fmla="*/ 323920 w 2513756"/>
                <a:gd name="connsiteY33" fmla="*/ 361036 h 2118978"/>
                <a:gd name="connsiteX34" fmla="*/ 323920 w 2513756"/>
                <a:gd name="connsiteY34" fmla="*/ 161960 h 2118978"/>
                <a:gd name="connsiteX35" fmla="*/ 313797 w 2513756"/>
                <a:gd name="connsiteY35" fmla="*/ 111347 h 2118978"/>
                <a:gd name="connsiteX36" fmla="*/ 313797 w 2513756"/>
                <a:gd name="connsiteY36" fmla="*/ 111347 h 2118978"/>
                <a:gd name="connsiteX37" fmla="*/ 283430 w 2513756"/>
                <a:gd name="connsiteY37" fmla="*/ 37115 h 2118978"/>
                <a:gd name="connsiteX38" fmla="*/ 202450 w 2513756"/>
                <a:gd name="connsiteY38" fmla="*/ 67483 h 2118978"/>
                <a:gd name="connsiteX39" fmla="*/ 175456 w 2513756"/>
                <a:gd name="connsiteY39" fmla="*/ 37115 h 2118978"/>
                <a:gd name="connsiteX40" fmla="*/ 87728 w 2513756"/>
                <a:gd name="connsiteY40" fmla="*/ 30367 h 2118978"/>
                <a:gd name="connsiteX41" fmla="*/ 74231 w 2513756"/>
                <a:gd name="connsiteY41" fmla="*/ 0 h 2118978"/>
                <a:gd name="connsiteX42" fmla="*/ 0 w 2513756"/>
                <a:gd name="connsiteY42" fmla="*/ 0 h 2118978"/>
                <a:gd name="connsiteX0" fmla="*/ 2513756 w 2513756"/>
                <a:gd name="connsiteY0" fmla="*/ 2118978 h 2118978"/>
                <a:gd name="connsiteX1" fmla="*/ 1747819 w 2513756"/>
                <a:gd name="connsiteY1" fmla="*/ 2118978 h 2118978"/>
                <a:gd name="connsiteX2" fmla="*/ 1747819 w 2513756"/>
                <a:gd name="connsiteY2" fmla="*/ 1994134 h 2118978"/>
                <a:gd name="connsiteX3" fmla="*/ 1724199 w 2513756"/>
                <a:gd name="connsiteY3" fmla="*/ 1997508 h 2118978"/>
                <a:gd name="connsiteX4" fmla="*/ 1724200 w 2513756"/>
                <a:gd name="connsiteY4" fmla="*/ 1946896 h 2118978"/>
                <a:gd name="connsiteX5" fmla="*/ 1761317 w 2513756"/>
                <a:gd name="connsiteY5" fmla="*/ 1943521 h 2118978"/>
                <a:gd name="connsiteX6" fmla="*/ 1710704 w 2513756"/>
                <a:gd name="connsiteY6" fmla="*/ 1886161 h 2118978"/>
                <a:gd name="connsiteX7" fmla="*/ 1363164 w 2513756"/>
                <a:gd name="connsiteY7" fmla="*/ 1886161 h 2118978"/>
                <a:gd name="connsiteX8" fmla="*/ 1363164 w 2513756"/>
                <a:gd name="connsiteY8" fmla="*/ 1835548 h 2118978"/>
                <a:gd name="connsiteX9" fmla="*/ 1056115 w 2513756"/>
                <a:gd name="connsiteY9" fmla="*/ 1835548 h 2118978"/>
                <a:gd name="connsiteX10" fmla="*/ 1056115 w 2513756"/>
                <a:gd name="connsiteY10" fmla="*/ 1791684 h 2118978"/>
                <a:gd name="connsiteX11" fmla="*/ 1056115 w 2513756"/>
                <a:gd name="connsiteY11" fmla="*/ 1791684 h 2118978"/>
                <a:gd name="connsiteX12" fmla="*/ 1029121 w 2513756"/>
                <a:gd name="connsiteY12" fmla="*/ 1771439 h 2118978"/>
                <a:gd name="connsiteX13" fmla="*/ 1029121 w 2513756"/>
                <a:gd name="connsiteY13" fmla="*/ 1710704 h 2118978"/>
                <a:gd name="connsiteX14" fmla="*/ 752439 w 2513756"/>
                <a:gd name="connsiteY14" fmla="*/ 1710704 h 2118978"/>
                <a:gd name="connsiteX15" fmla="*/ 752439 w 2513756"/>
                <a:gd name="connsiteY15" fmla="*/ 1660091 h 2118978"/>
                <a:gd name="connsiteX16" fmla="*/ 718698 w 2513756"/>
                <a:gd name="connsiteY16" fmla="*/ 1660091 h 2118978"/>
                <a:gd name="connsiteX17" fmla="*/ 715324 w 2513756"/>
                <a:gd name="connsiteY17" fmla="*/ 1599356 h 2118978"/>
                <a:gd name="connsiteX18" fmla="*/ 701827 w 2513756"/>
                <a:gd name="connsiteY18" fmla="*/ 1585859 h 2118978"/>
                <a:gd name="connsiteX19" fmla="*/ 705201 w 2513756"/>
                <a:gd name="connsiteY19" fmla="*/ 1521750 h 2118978"/>
                <a:gd name="connsiteX20" fmla="*/ 695079 w 2513756"/>
                <a:gd name="connsiteY20" fmla="*/ 1477886 h 2118978"/>
                <a:gd name="connsiteX21" fmla="*/ 641092 w 2513756"/>
                <a:gd name="connsiteY21" fmla="*/ 1477886 h 2118978"/>
                <a:gd name="connsiteX22" fmla="*/ 641092 w 2513756"/>
                <a:gd name="connsiteY22" fmla="*/ 1477886 h 2118978"/>
                <a:gd name="connsiteX23" fmla="*/ 641092 w 2513756"/>
                <a:gd name="connsiteY23" fmla="*/ 1430648 h 2118978"/>
                <a:gd name="connsiteX24" fmla="*/ 401526 w 2513756"/>
                <a:gd name="connsiteY24" fmla="*/ 1454267 h 2118978"/>
                <a:gd name="connsiteX25" fmla="*/ 401526 w 2513756"/>
                <a:gd name="connsiteY25" fmla="*/ 1349668 h 2118978"/>
                <a:gd name="connsiteX26" fmla="*/ 401526 w 2513756"/>
                <a:gd name="connsiteY26" fmla="*/ 1349668 h 2118978"/>
                <a:gd name="connsiteX27" fmla="*/ 371158 w 2513756"/>
                <a:gd name="connsiteY27" fmla="*/ 1295681 h 2118978"/>
                <a:gd name="connsiteX28" fmla="*/ 354287 w 2513756"/>
                <a:gd name="connsiteY28" fmla="*/ 1272062 h 2118978"/>
                <a:gd name="connsiteX29" fmla="*/ 354287 w 2513756"/>
                <a:gd name="connsiteY29" fmla="*/ 1272062 h 2118978"/>
                <a:gd name="connsiteX30" fmla="*/ 350913 w 2513756"/>
                <a:gd name="connsiteY30" fmla="*/ 509499 h 2118978"/>
                <a:gd name="connsiteX31" fmla="*/ 323920 w 2513756"/>
                <a:gd name="connsiteY31" fmla="*/ 475758 h 2118978"/>
                <a:gd name="connsiteX32" fmla="*/ 323920 w 2513756"/>
                <a:gd name="connsiteY32" fmla="*/ 361036 h 2118978"/>
                <a:gd name="connsiteX33" fmla="*/ 323920 w 2513756"/>
                <a:gd name="connsiteY33" fmla="*/ 361036 h 2118978"/>
                <a:gd name="connsiteX34" fmla="*/ 323920 w 2513756"/>
                <a:gd name="connsiteY34" fmla="*/ 161960 h 2118978"/>
                <a:gd name="connsiteX35" fmla="*/ 313797 w 2513756"/>
                <a:gd name="connsiteY35" fmla="*/ 111347 h 2118978"/>
                <a:gd name="connsiteX36" fmla="*/ 313797 w 2513756"/>
                <a:gd name="connsiteY36" fmla="*/ 111347 h 2118978"/>
                <a:gd name="connsiteX37" fmla="*/ 283430 w 2513756"/>
                <a:gd name="connsiteY37" fmla="*/ 37115 h 2118978"/>
                <a:gd name="connsiteX38" fmla="*/ 202450 w 2513756"/>
                <a:gd name="connsiteY38" fmla="*/ 67483 h 2118978"/>
                <a:gd name="connsiteX39" fmla="*/ 175456 w 2513756"/>
                <a:gd name="connsiteY39" fmla="*/ 37115 h 2118978"/>
                <a:gd name="connsiteX40" fmla="*/ 87728 w 2513756"/>
                <a:gd name="connsiteY40" fmla="*/ 30367 h 2118978"/>
                <a:gd name="connsiteX41" fmla="*/ 74231 w 2513756"/>
                <a:gd name="connsiteY41" fmla="*/ 0 h 2118978"/>
                <a:gd name="connsiteX42" fmla="*/ 0 w 2513756"/>
                <a:gd name="connsiteY42" fmla="*/ 0 h 2118978"/>
                <a:gd name="connsiteX0" fmla="*/ 2513756 w 2513756"/>
                <a:gd name="connsiteY0" fmla="*/ 2118978 h 2118978"/>
                <a:gd name="connsiteX1" fmla="*/ 1747819 w 2513756"/>
                <a:gd name="connsiteY1" fmla="*/ 2118978 h 2118978"/>
                <a:gd name="connsiteX2" fmla="*/ 1747819 w 2513756"/>
                <a:gd name="connsiteY2" fmla="*/ 1994134 h 2118978"/>
                <a:gd name="connsiteX3" fmla="*/ 1724199 w 2513756"/>
                <a:gd name="connsiteY3" fmla="*/ 1997508 h 2118978"/>
                <a:gd name="connsiteX4" fmla="*/ 1724200 w 2513756"/>
                <a:gd name="connsiteY4" fmla="*/ 1946896 h 2118978"/>
                <a:gd name="connsiteX5" fmla="*/ 1737697 w 2513756"/>
                <a:gd name="connsiteY5" fmla="*/ 1946895 h 2118978"/>
                <a:gd name="connsiteX6" fmla="*/ 1710704 w 2513756"/>
                <a:gd name="connsiteY6" fmla="*/ 1886161 h 2118978"/>
                <a:gd name="connsiteX7" fmla="*/ 1363164 w 2513756"/>
                <a:gd name="connsiteY7" fmla="*/ 1886161 h 2118978"/>
                <a:gd name="connsiteX8" fmla="*/ 1363164 w 2513756"/>
                <a:gd name="connsiteY8" fmla="*/ 1835548 h 2118978"/>
                <a:gd name="connsiteX9" fmla="*/ 1056115 w 2513756"/>
                <a:gd name="connsiteY9" fmla="*/ 1835548 h 2118978"/>
                <a:gd name="connsiteX10" fmla="*/ 1056115 w 2513756"/>
                <a:gd name="connsiteY10" fmla="*/ 1791684 h 2118978"/>
                <a:gd name="connsiteX11" fmla="*/ 1056115 w 2513756"/>
                <a:gd name="connsiteY11" fmla="*/ 1791684 h 2118978"/>
                <a:gd name="connsiteX12" fmla="*/ 1029121 w 2513756"/>
                <a:gd name="connsiteY12" fmla="*/ 1771439 h 2118978"/>
                <a:gd name="connsiteX13" fmla="*/ 1029121 w 2513756"/>
                <a:gd name="connsiteY13" fmla="*/ 1710704 h 2118978"/>
                <a:gd name="connsiteX14" fmla="*/ 752439 w 2513756"/>
                <a:gd name="connsiteY14" fmla="*/ 1710704 h 2118978"/>
                <a:gd name="connsiteX15" fmla="*/ 752439 w 2513756"/>
                <a:gd name="connsiteY15" fmla="*/ 1660091 h 2118978"/>
                <a:gd name="connsiteX16" fmla="*/ 718698 w 2513756"/>
                <a:gd name="connsiteY16" fmla="*/ 1660091 h 2118978"/>
                <a:gd name="connsiteX17" fmla="*/ 715324 w 2513756"/>
                <a:gd name="connsiteY17" fmla="*/ 1599356 h 2118978"/>
                <a:gd name="connsiteX18" fmla="*/ 701827 w 2513756"/>
                <a:gd name="connsiteY18" fmla="*/ 1585859 h 2118978"/>
                <a:gd name="connsiteX19" fmla="*/ 705201 w 2513756"/>
                <a:gd name="connsiteY19" fmla="*/ 1521750 h 2118978"/>
                <a:gd name="connsiteX20" fmla="*/ 695079 w 2513756"/>
                <a:gd name="connsiteY20" fmla="*/ 1477886 h 2118978"/>
                <a:gd name="connsiteX21" fmla="*/ 641092 w 2513756"/>
                <a:gd name="connsiteY21" fmla="*/ 1477886 h 2118978"/>
                <a:gd name="connsiteX22" fmla="*/ 641092 w 2513756"/>
                <a:gd name="connsiteY22" fmla="*/ 1477886 h 2118978"/>
                <a:gd name="connsiteX23" fmla="*/ 641092 w 2513756"/>
                <a:gd name="connsiteY23" fmla="*/ 1430648 h 2118978"/>
                <a:gd name="connsiteX24" fmla="*/ 401526 w 2513756"/>
                <a:gd name="connsiteY24" fmla="*/ 1454267 h 2118978"/>
                <a:gd name="connsiteX25" fmla="*/ 401526 w 2513756"/>
                <a:gd name="connsiteY25" fmla="*/ 1349668 h 2118978"/>
                <a:gd name="connsiteX26" fmla="*/ 401526 w 2513756"/>
                <a:gd name="connsiteY26" fmla="*/ 1349668 h 2118978"/>
                <a:gd name="connsiteX27" fmla="*/ 371158 w 2513756"/>
                <a:gd name="connsiteY27" fmla="*/ 1295681 h 2118978"/>
                <a:gd name="connsiteX28" fmla="*/ 354287 w 2513756"/>
                <a:gd name="connsiteY28" fmla="*/ 1272062 h 2118978"/>
                <a:gd name="connsiteX29" fmla="*/ 354287 w 2513756"/>
                <a:gd name="connsiteY29" fmla="*/ 1272062 h 2118978"/>
                <a:gd name="connsiteX30" fmla="*/ 350913 w 2513756"/>
                <a:gd name="connsiteY30" fmla="*/ 509499 h 2118978"/>
                <a:gd name="connsiteX31" fmla="*/ 323920 w 2513756"/>
                <a:gd name="connsiteY31" fmla="*/ 475758 h 2118978"/>
                <a:gd name="connsiteX32" fmla="*/ 323920 w 2513756"/>
                <a:gd name="connsiteY32" fmla="*/ 361036 h 2118978"/>
                <a:gd name="connsiteX33" fmla="*/ 323920 w 2513756"/>
                <a:gd name="connsiteY33" fmla="*/ 361036 h 2118978"/>
                <a:gd name="connsiteX34" fmla="*/ 323920 w 2513756"/>
                <a:gd name="connsiteY34" fmla="*/ 161960 h 2118978"/>
                <a:gd name="connsiteX35" fmla="*/ 313797 w 2513756"/>
                <a:gd name="connsiteY35" fmla="*/ 111347 h 2118978"/>
                <a:gd name="connsiteX36" fmla="*/ 313797 w 2513756"/>
                <a:gd name="connsiteY36" fmla="*/ 111347 h 2118978"/>
                <a:gd name="connsiteX37" fmla="*/ 283430 w 2513756"/>
                <a:gd name="connsiteY37" fmla="*/ 37115 h 2118978"/>
                <a:gd name="connsiteX38" fmla="*/ 202450 w 2513756"/>
                <a:gd name="connsiteY38" fmla="*/ 67483 h 2118978"/>
                <a:gd name="connsiteX39" fmla="*/ 175456 w 2513756"/>
                <a:gd name="connsiteY39" fmla="*/ 37115 h 2118978"/>
                <a:gd name="connsiteX40" fmla="*/ 87728 w 2513756"/>
                <a:gd name="connsiteY40" fmla="*/ 30367 h 2118978"/>
                <a:gd name="connsiteX41" fmla="*/ 74231 w 2513756"/>
                <a:gd name="connsiteY41" fmla="*/ 0 h 2118978"/>
                <a:gd name="connsiteX42" fmla="*/ 0 w 2513756"/>
                <a:gd name="connsiteY42" fmla="*/ 0 h 2118978"/>
                <a:gd name="connsiteX0" fmla="*/ 2513756 w 2513756"/>
                <a:gd name="connsiteY0" fmla="*/ 2118978 h 2118978"/>
                <a:gd name="connsiteX1" fmla="*/ 1747819 w 2513756"/>
                <a:gd name="connsiteY1" fmla="*/ 2118978 h 2118978"/>
                <a:gd name="connsiteX2" fmla="*/ 1747819 w 2513756"/>
                <a:gd name="connsiteY2" fmla="*/ 1994134 h 2118978"/>
                <a:gd name="connsiteX3" fmla="*/ 1720824 w 2513756"/>
                <a:gd name="connsiteY3" fmla="*/ 1994134 h 2118978"/>
                <a:gd name="connsiteX4" fmla="*/ 1724200 w 2513756"/>
                <a:gd name="connsiteY4" fmla="*/ 1946896 h 2118978"/>
                <a:gd name="connsiteX5" fmla="*/ 1737697 w 2513756"/>
                <a:gd name="connsiteY5" fmla="*/ 1946895 h 2118978"/>
                <a:gd name="connsiteX6" fmla="*/ 1710704 w 2513756"/>
                <a:gd name="connsiteY6" fmla="*/ 1886161 h 2118978"/>
                <a:gd name="connsiteX7" fmla="*/ 1363164 w 2513756"/>
                <a:gd name="connsiteY7" fmla="*/ 1886161 h 2118978"/>
                <a:gd name="connsiteX8" fmla="*/ 1363164 w 2513756"/>
                <a:gd name="connsiteY8" fmla="*/ 1835548 h 2118978"/>
                <a:gd name="connsiteX9" fmla="*/ 1056115 w 2513756"/>
                <a:gd name="connsiteY9" fmla="*/ 1835548 h 2118978"/>
                <a:gd name="connsiteX10" fmla="*/ 1056115 w 2513756"/>
                <a:gd name="connsiteY10" fmla="*/ 1791684 h 2118978"/>
                <a:gd name="connsiteX11" fmla="*/ 1056115 w 2513756"/>
                <a:gd name="connsiteY11" fmla="*/ 1791684 h 2118978"/>
                <a:gd name="connsiteX12" fmla="*/ 1029121 w 2513756"/>
                <a:gd name="connsiteY12" fmla="*/ 1771439 h 2118978"/>
                <a:gd name="connsiteX13" fmla="*/ 1029121 w 2513756"/>
                <a:gd name="connsiteY13" fmla="*/ 1710704 h 2118978"/>
                <a:gd name="connsiteX14" fmla="*/ 752439 w 2513756"/>
                <a:gd name="connsiteY14" fmla="*/ 1710704 h 2118978"/>
                <a:gd name="connsiteX15" fmla="*/ 752439 w 2513756"/>
                <a:gd name="connsiteY15" fmla="*/ 1660091 h 2118978"/>
                <a:gd name="connsiteX16" fmla="*/ 718698 w 2513756"/>
                <a:gd name="connsiteY16" fmla="*/ 1660091 h 2118978"/>
                <a:gd name="connsiteX17" fmla="*/ 715324 w 2513756"/>
                <a:gd name="connsiteY17" fmla="*/ 1599356 h 2118978"/>
                <a:gd name="connsiteX18" fmla="*/ 701827 w 2513756"/>
                <a:gd name="connsiteY18" fmla="*/ 1585859 h 2118978"/>
                <a:gd name="connsiteX19" fmla="*/ 705201 w 2513756"/>
                <a:gd name="connsiteY19" fmla="*/ 1521750 h 2118978"/>
                <a:gd name="connsiteX20" fmla="*/ 695079 w 2513756"/>
                <a:gd name="connsiteY20" fmla="*/ 1477886 h 2118978"/>
                <a:gd name="connsiteX21" fmla="*/ 641092 w 2513756"/>
                <a:gd name="connsiteY21" fmla="*/ 1477886 h 2118978"/>
                <a:gd name="connsiteX22" fmla="*/ 641092 w 2513756"/>
                <a:gd name="connsiteY22" fmla="*/ 1477886 h 2118978"/>
                <a:gd name="connsiteX23" fmla="*/ 641092 w 2513756"/>
                <a:gd name="connsiteY23" fmla="*/ 1430648 h 2118978"/>
                <a:gd name="connsiteX24" fmla="*/ 401526 w 2513756"/>
                <a:gd name="connsiteY24" fmla="*/ 1454267 h 2118978"/>
                <a:gd name="connsiteX25" fmla="*/ 401526 w 2513756"/>
                <a:gd name="connsiteY25" fmla="*/ 1349668 h 2118978"/>
                <a:gd name="connsiteX26" fmla="*/ 401526 w 2513756"/>
                <a:gd name="connsiteY26" fmla="*/ 1349668 h 2118978"/>
                <a:gd name="connsiteX27" fmla="*/ 371158 w 2513756"/>
                <a:gd name="connsiteY27" fmla="*/ 1295681 h 2118978"/>
                <a:gd name="connsiteX28" fmla="*/ 354287 w 2513756"/>
                <a:gd name="connsiteY28" fmla="*/ 1272062 h 2118978"/>
                <a:gd name="connsiteX29" fmla="*/ 354287 w 2513756"/>
                <a:gd name="connsiteY29" fmla="*/ 1272062 h 2118978"/>
                <a:gd name="connsiteX30" fmla="*/ 350913 w 2513756"/>
                <a:gd name="connsiteY30" fmla="*/ 509499 h 2118978"/>
                <a:gd name="connsiteX31" fmla="*/ 323920 w 2513756"/>
                <a:gd name="connsiteY31" fmla="*/ 475758 h 2118978"/>
                <a:gd name="connsiteX32" fmla="*/ 323920 w 2513756"/>
                <a:gd name="connsiteY32" fmla="*/ 361036 h 2118978"/>
                <a:gd name="connsiteX33" fmla="*/ 323920 w 2513756"/>
                <a:gd name="connsiteY33" fmla="*/ 361036 h 2118978"/>
                <a:gd name="connsiteX34" fmla="*/ 323920 w 2513756"/>
                <a:gd name="connsiteY34" fmla="*/ 161960 h 2118978"/>
                <a:gd name="connsiteX35" fmla="*/ 313797 w 2513756"/>
                <a:gd name="connsiteY35" fmla="*/ 111347 h 2118978"/>
                <a:gd name="connsiteX36" fmla="*/ 313797 w 2513756"/>
                <a:gd name="connsiteY36" fmla="*/ 111347 h 2118978"/>
                <a:gd name="connsiteX37" fmla="*/ 283430 w 2513756"/>
                <a:gd name="connsiteY37" fmla="*/ 37115 h 2118978"/>
                <a:gd name="connsiteX38" fmla="*/ 202450 w 2513756"/>
                <a:gd name="connsiteY38" fmla="*/ 67483 h 2118978"/>
                <a:gd name="connsiteX39" fmla="*/ 175456 w 2513756"/>
                <a:gd name="connsiteY39" fmla="*/ 37115 h 2118978"/>
                <a:gd name="connsiteX40" fmla="*/ 87728 w 2513756"/>
                <a:gd name="connsiteY40" fmla="*/ 30367 h 2118978"/>
                <a:gd name="connsiteX41" fmla="*/ 74231 w 2513756"/>
                <a:gd name="connsiteY41" fmla="*/ 0 h 2118978"/>
                <a:gd name="connsiteX42" fmla="*/ 0 w 2513756"/>
                <a:gd name="connsiteY42" fmla="*/ 0 h 2118978"/>
                <a:gd name="connsiteX0" fmla="*/ 2513756 w 2513756"/>
                <a:gd name="connsiteY0" fmla="*/ 2118978 h 2118978"/>
                <a:gd name="connsiteX1" fmla="*/ 1747819 w 2513756"/>
                <a:gd name="connsiteY1" fmla="*/ 2118978 h 2118978"/>
                <a:gd name="connsiteX2" fmla="*/ 1747819 w 2513756"/>
                <a:gd name="connsiteY2" fmla="*/ 1994134 h 2118978"/>
                <a:gd name="connsiteX3" fmla="*/ 1720824 w 2513756"/>
                <a:gd name="connsiteY3" fmla="*/ 1994134 h 2118978"/>
                <a:gd name="connsiteX4" fmla="*/ 1724200 w 2513756"/>
                <a:gd name="connsiteY4" fmla="*/ 1946896 h 2118978"/>
                <a:gd name="connsiteX5" fmla="*/ 1720826 w 2513756"/>
                <a:gd name="connsiteY5" fmla="*/ 1953643 h 2118978"/>
                <a:gd name="connsiteX6" fmla="*/ 1710704 w 2513756"/>
                <a:gd name="connsiteY6" fmla="*/ 1886161 h 2118978"/>
                <a:gd name="connsiteX7" fmla="*/ 1363164 w 2513756"/>
                <a:gd name="connsiteY7" fmla="*/ 1886161 h 2118978"/>
                <a:gd name="connsiteX8" fmla="*/ 1363164 w 2513756"/>
                <a:gd name="connsiteY8" fmla="*/ 1835548 h 2118978"/>
                <a:gd name="connsiteX9" fmla="*/ 1056115 w 2513756"/>
                <a:gd name="connsiteY9" fmla="*/ 1835548 h 2118978"/>
                <a:gd name="connsiteX10" fmla="*/ 1056115 w 2513756"/>
                <a:gd name="connsiteY10" fmla="*/ 1791684 h 2118978"/>
                <a:gd name="connsiteX11" fmla="*/ 1056115 w 2513756"/>
                <a:gd name="connsiteY11" fmla="*/ 1791684 h 2118978"/>
                <a:gd name="connsiteX12" fmla="*/ 1029121 w 2513756"/>
                <a:gd name="connsiteY12" fmla="*/ 1771439 h 2118978"/>
                <a:gd name="connsiteX13" fmla="*/ 1029121 w 2513756"/>
                <a:gd name="connsiteY13" fmla="*/ 1710704 h 2118978"/>
                <a:gd name="connsiteX14" fmla="*/ 752439 w 2513756"/>
                <a:gd name="connsiteY14" fmla="*/ 1710704 h 2118978"/>
                <a:gd name="connsiteX15" fmla="*/ 752439 w 2513756"/>
                <a:gd name="connsiteY15" fmla="*/ 1660091 h 2118978"/>
                <a:gd name="connsiteX16" fmla="*/ 718698 w 2513756"/>
                <a:gd name="connsiteY16" fmla="*/ 1660091 h 2118978"/>
                <a:gd name="connsiteX17" fmla="*/ 715324 w 2513756"/>
                <a:gd name="connsiteY17" fmla="*/ 1599356 h 2118978"/>
                <a:gd name="connsiteX18" fmla="*/ 701827 w 2513756"/>
                <a:gd name="connsiteY18" fmla="*/ 1585859 h 2118978"/>
                <a:gd name="connsiteX19" fmla="*/ 705201 w 2513756"/>
                <a:gd name="connsiteY19" fmla="*/ 1521750 h 2118978"/>
                <a:gd name="connsiteX20" fmla="*/ 695079 w 2513756"/>
                <a:gd name="connsiteY20" fmla="*/ 1477886 h 2118978"/>
                <a:gd name="connsiteX21" fmla="*/ 641092 w 2513756"/>
                <a:gd name="connsiteY21" fmla="*/ 1477886 h 2118978"/>
                <a:gd name="connsiteX22" fmla="*/ 641092 w 2513756"/>
                <a:gd name="connsiteY22" fmla="*/ 1477886 h 2118978"/>
                <a:gd name="connsiteX23" fmla="*/ 641092 w 2513756"/>
                <a:gd name="connsiteY23" fmla="*/ 1430648 h 2118978"/>
                <a:gd name="connsiteX24" fmla="*/ 401526 w 2513756"/>
                <a:gd name="connsiteY24" fmla="*/ 1454267 h 2118978"/>
                <a:gd name="connsiteX25" fmla="*/ 401526 w 2513756"/>
                <a:gd name="connsiteY25" fmla="*/ 1349668 h 2118978"/>
                <a:gd name="connsiteX26" fmla="*/ 401526 w 2513756"/>
                <a:gd name="connsiteY26" fmla="*/ 1349668 h 2118978"/>
                <a:gd name="connsiteX27" fmla="*/ 371158 w 2513756"/>
                <a:gd name="connsiteY27" fmla="*/ 1295681 h 2118978"/>
                <a:gd name="connsiteX28" fmla="*/ 354287 w 2513756"/>
                <a:gd name="connsiteY28" fmla="*/ 1272062 h 2118978"/>
                <a:gd name="connsiteX29" fmla="*/ 354287 w 2513756"/>
                <a:gd name="connsiteY29" fmla="*/ 1272062 h 2118978"/>
                <a:gd name="connsiteX30" fmla="*/ 350913 w 2513756"/>
                <a:gd name="connsiteY30" fmla="*/ 509499 h 2118978"/>
                <a:gd name="connsiteX31" fmla="*/ 323920 w 2513756"/>
                <a:gd name="connsiteY31" fmla="*/ 475758 h 2118978"/>
                <a:gd name="connsiteX32" fmla="*/ 323920 w 2513756"/>
                <a:gd name="connsiteY32" fmla="*/ 361036 h 2118978"/>
                <a:gd name="connsiteX33" fmla="*/ 323920 w 2513756"/>
                <a:gd name="connsiteY33" fmla="*/ 361036 h 2118978"/>
                <a:gd name="connsiteX34" fmla="*/ 323920 w 2513756"/>
                <a:gd name="connsiteY34" fmla="*/ 161960 h 2118978"/>
                <a:gd name="connsiteX35" fmla="*/ 313797 w 2513756"/>
                <a:gd name="connsiteY35" fmla="*/ 111347 h 2118978"/>
                <a:gd name="connsiteX36" fmla="*/ 313797 w 2513756"/>
                <a:gd name="connsiteY36" fmla="*/ 111347 h 2118978"/>
                <a:gd name="connsiteX37" fmla="*/ 283430 w 2513756"/>
                <a:gd name="connsiteY37" fmla="*/ 37115 h 2118978"/>
                <a:gd name="connsiteX38" fmla="*/ 202450 w 2513756"/>
                <a:gd name="connsiteY38" fmla="*/ 67483 h 2118978"/>
                <a:gd name="connsiteX39" fmla="*/ 175456 w 2513756"/>
                <a:gd name="connsiteY39" fmla="*/ 37115 h 2118978"/>
                <a:gd name="connsiteX40" fmla="*/ 87728 w 2513756"/>
                <a:gd name="connsiteY40" fmla="*/ 30367 h 2118978"/>
                <a:gd name="connsiteX41" fmla="*/ 74231 w 2513756"/>
                <a:gd name="connsiteY41" fmla="*/ 0 h 2118978"/>
                <a:gd name="connsiteX42" fmla="*/ 0 w 2513756"/>
                <a:gd name="connsiteY42" fmla="*/ 0 h 2118978"/>
                <a:gd name="connsiteX0" fmla="*/ 2513756 w 2513756"/>
                <a:gd name="connsiteY0" fmla="*/ 2118978 h 2118978"/>
                <a:gd name="connsiteX1" fmla="*/ 1747819 w 2513756"/>
                <a:gd name="connsiteY1" fmla="*/ 2118978 h 2118978"/>
                <a:gd name="connsiteX2" fmla="*/ 1747819 w 2513756"/>
                <a:gd name="connsiteY2" fmla="*/ 1994134 h 2118978"/>
                <a:gd name="connsiteX3" fmla="*/ 1720824 w 2513756"/>
                <a:gd name="connsiteY3" fmla="*/ 1994134 h 2118978"/>
                <a:gd name="connsiteX4" fmla="*/ 1724200 w 2513756"/>
                <a:gd name="connsiteY4" fmla="*/ 1946896 h 2118978"/>
                <a:gd name="connsiteX5" fmla="*/ 1720826 w 2513756"/>
                <a:gd name="connsiteY5" fmla="*/ 1953643 h 2118978"/>
                <a:gd name="connsiteX6" fmla="*/ 1710704 w 2513756"/>
                <a:gd name="connsiteY6" fmla="*/ 1886161 h 2118978"/>
                <a:gd name="connsiteX7" fmla="*/ 1363164 w 2513756"/>
                <a:gd name="connsiteY7" fmla="*/ 1886161 h 2118978"/>
                <a:gd name="connsiteX8" fmla="*/ 1363164 w 2513756"/>
                <a:gd name="connsiteY8" fmla="*/ 1835548 h 2118978"/>
                <a:gd name="connsiteX9" fmla="*/ 1056115 w 2513756"/>
                <a:gd name="connsiteY9" fmla="*/ 1835548 h 2118978"/>
                <a:gd name="connsiteX10" fmla="*/ 1056115 w 2513756"/>
                <a:gd name="connsiteY10" fmla="*/ 1791684 h 2118978"/>
                <a:gd name="connsiteX11" fmla="*/ 1056115 w 2513756"/>
                <a:gd name="connsiteY11" fmla="*/ 1791684 h 2118978"/>
                <a:gd name="connsiteX12" fmla="*/ 1029121 w 2513756"/>
                <a:gd name="connsiteY12" fmla="*/ 1771439 h 2118978"/>
                <a:gd name="connsiteX13" fmla="*/ 1029121 w 2513756"/>
                <a:gd name="connsiteY13" fmla="*/ 1710704 h 2118978"/>
                <a:gd name="connsiteX14" fmla="*/ 752439 w 2513756"/>
                <a:gd name="connsiteY14" fmla="*/ 1710704 h 2118978"/>
                <a:gd name="connsiteX15" fmla="*/ 752439 w 2513756"/>
                <a:gd name="connsiteY15" fmla="*/ 1660091 h 2118978"/>
                <a:gd name="connsiteX16" fmla="*/ 718698 w 2513756"/>
                <a:gd name="connsiteY16" fmla="*/ 1660091 h 2118978"/>
                <a:gd name="connsiteX17" fmla="*/ 715324 w 2513756"/>
                <a:gd name="connsiteY17" fmla="*/ 1599356 h 2118978"/>
                <a:gd name="connsiteX18" fmla="*/ 701827 w 2513756"/>
                <a:gd name="connsiteY18" fmla="*/ 1585859 h 2118978"/>
                <a:gd name="connsiteX19" fmla="*/ 705201 w 2513756"/>
                <a:gd name="connsiteY19" fmla="*/ 1521750 h 2118978"/>
                <a:gd name="connsiteX20" fmla="*/ 695079 w 2513756"/>
                <a:gd name="connsiteY20" fmla="*/ 1477886 h 2118978"/>
                <a:gd name="connsiteX21" fmla="*/ 641092 w 2513756"/>
                <a:gd name="connsiteY21" fmla="*/ 1477886 h 2118978"/>
                <a:gd name="connsiteX22" fmla="*/ 641092 w 2513756"/>
                <a:gd name="connsiteY22" fmla="*/ 1477886 h 2118978"/>
                <a:gd name="connsiteX23" fmla="*/ 641092 w 2513756"/>
                <a:gd name="connsiteY23" fmla="*/ 1464390 h 2118978"/>
                <a:gd name="connsiteX24" fmla="*/ 401526 w 2513756"/>
                <a:gd name="connsiteY24" fmla="*/ 1454267 h 2118978"/>
                <a:gd name="connsiteX25" fmla="*/ 401526 w 2513756"/>
                <a:gd name="connsiteY25" fmla="*/ 1349668 h 2118978"/>
                <a:gd name="connsiteX26" fmla="*/ 401526 w 2513756"/>
                <a:gd name="connsiteY26" fmla="*/ 1349668 h 2118978"/>
                <a:gd name="connsiteX27" fmla="*/ 371158 w 2513756"/>
                <a:gd name="connsiteY27" fmla="*/ 1295681 h 2118978"/>
                <a:gd name="connsiteX28" fmla="*/ 354287 w 2513756"/>
                <a:gd name="connsiteY28" fmla="*/ 1272062 h 2118978"/>
                <a:gd name="connsiteX29" fmla="*/ 354287 w 2513756"/>
                <a:gd name="connsiteY29" fmla="*/ 1272062 h 2118978"/>
                <a:gd name="connsiteX30" fmla="*/ 350913 w 2513756"/>
                <a:gd name="connsiteY30" fmla="*/ 509499 h 2118978"/>
                <a:gd name="connsiteX31" fmla="*/ 323920 w 2513756"/>
                <a:gd name="connsiteY31" fmla="*/ 475758 h 2118978"/>
                <a:gd name="connsiteX32" fmla="*/ 323920 w 2513756"/>
                <a:gd name="connsiteY32" fmla="*/ 361036 h 2118978"/>
                <a:gd name="connsiteX33" fmla="*/ 323920 w 2513756"/>
                <a:gd name="connsiteY33" fmla="*/ 361036 h 2118978"/>
                <a:gd name="connsiteX34" fmla="*/ 323920 w 2513756"/>
                <a:gd name="connsiteY34" fmla="*/ 161960 h 2118978"/>
                <a:gd name="connsiteX35" fmla="*/ 313797 w 2513756"/>
                <a:gd name="connsiteY35" fmla="*/ 111347 h 2118978"/>
                <a:gd name="connsiteX36" fmla="*/ 313797 w 2513756"/>
                <a:gd name="connsiteY36" fmla="*/ 111347 h 2118978"/>
                <a:gd name="connsiteX37" fmla="*/ 283430 w 2513756"/>
                <a:gd name="connsiteY37" fmla="*/ 37115 h 2118978"/>
                <a:gd name="connsiteX38" fmla="*/ 202450 w 2513756"/>
                <a:gd name="connsiteY38" fmla="*/ 67483 h 2118978"/>
                <a:gd name="connsiteX39" fmla="*/ 175456 w 2513756"/>
                <a:gd name="connsiteY39" fmla="*/ 37115 h 2118978"/>
                <a:gd name="connsiteX40" fmla="*/ 87728 w 2513756"/>
                <a:gd name="connsiteY40" fmla="*/ 30367 h 2118978"/>
                <a:gd name="connsiteX41" fmla="*/ 74231 w 2513756"/>
                <a:gd name="connsiteY41" fmla="*/ 0 h 2118978"/>
                <a:gd name="connsiteX42" fmla="*/ 0 w 2513756"/>
                <a:gd name="connsiteY42" fmla="*/ 0 h 2118978"/>
                <a:gd name="connsiteX0" fmla="*/ 2513756 w 2513756"/>
                <a:gd name="connsiteY0" fmla="*/ 2118978 h 2118978"/>
                <a:gd name="connsiteX1" fmla="*/ 1747819 w 2513756"/>
                <a:gd name="connsiteY1" fmla="*/ 2118978 h 2118978"/>
                <a:gd name="connsiteX2" fmla="*/ 1747819 w 2513756"/>
                <a:gd name="connsiteY2" fmla="*/ 1994134 h 2118978"/>
                <a:gd name="connsiteX3" fmla="*/ 1720824 w 2513756"/>
                <a:gd name="connsiteY3" fmla="*/ 1994134 h 2118978"/>
                <a:gd name="connsiteX4" fmla="*/ 1724200 w 2513756"/>
                <a:gd name="connsiteY4" fmla="*/ 1946896 h 2118978"/>
                <a:gd name="connsiteX5" fmla="*/ 1720826 w 2513756"/>
                <a:gd name="connsiteY5" fmla="*/ 1953643 h 2118978"/>
                <a:gd name="connsiteX6" fmla="*/ 1710704 w 2513756"/>
                <a:gd name="connsiteY6" fmla="*/ 1886161 h 2118978"/>
                <a:gd name="connsiteX7" fmla="*/ 1363164 w 2513756"/>
                <a:gd name="connsiteY7" fmla="*/ 1886161 h 2118978"/>
                <a:gd name="connsiteX8" fmla="*/ 1363164 w 2513756"/>
                <a:gd name="connsiteY8" fmla="*/ 1835548 h 2118978"/>
                <a:gd name="connsiteX9" fmla="*/ 1056115 w 2513756"/>
                <a:gd name="connsiteY9" fmla="*/ 1835548 h 2118978"/>
                <a:gd name="connsiteX10" fmla="*/ 1056115 w 2513756"/>
                <a:gd name="connsiteY10" fmla="*/ 1791684 h 2118978"/>
                <a:gd name="connsiteX11" fmla="*/ 1056115 w 2513756"/>
                <a:gd name="connsiteY11" fmla="*/ 1791684 h 2118978"/>
                <a:gd name="connsiteX12" fmla="*/ 1029121 w 2513756"/>
                <a:gd name="connsiteY12" fmla="*/ 1771439 h 2118978"/>
                <a:gd name="connsiteX13" fmla="*/ 1029121 w 2513756"/>
                <a:gd name="connsiteY13" fmla="*/ 1710704 h 2118978"/>
                <a:gd name="connsiteX14" fmla="*/ 752439 w 2513756"/>
                <a:gd name="connsiteY14" fmla="*/ 1710704 h 2118978"/>
                <a:gd name="connsiteX15" fmla="*/ 752439 w 2513756"/>
                <a:gd name="connsiteY15" fmla="*/ 1660091 h 2118978"/>
                <a:gd name="connsiteX16" fmla="*/ 718698 w 2513756"/>
                <a:gd name="connsiteY16" fmla="*/ 1660091 h 2118978"/>
                <a:gd name="connsiteX17" fmla="*/ 715324 w 2513756"/>
                <a:gd name="connsiteY17" fmla="*/ 1599356 h 2118978"/>
                <a:gd name="connsiteX18" fmla="*/ 701827 w 2513756"/>
                <a:gd name="connsiteY18" fmla="*/ 1585859 h 2118978"/>
                <a:gd name="connsiteX19" fmla="*/ 705201 w 2513756"/>
                <a:gd name="connsiteY19" fmla="*/ 1521750 h 2118978"/>
                <a:gd name="connsiteX20" fmla="*/ 695079 w 2513756"/>
                <a:gd name="connsiteY20" fmla="*/ 1477886 h 2118978"/>
                <a:gd name="connsiteX21" fmla="*/ 641092 w 2513756"/>
                <a:gd name="connsiteY21" fmla="*/ 1477886 h 2118978"/>
                <a:gd name="connsiteX22" fmla="*/ 641092 w 2513756"/>
                <a:gd name="connsiteY22" fmla="*/ 1477886 h 2118978"/>
                <a:gd name="connsiteX23" fmla="*/ 641092 w 2513756"/>
                <a:gd name="connsiteY23" fmla="*/ 1464390 h 2118978"/>
                <a:gd name="connsiteX24" fmla="*/ 401526 w 2513756"/>
                <a:gd name="connsiteY24" fmla="*/ 1454267 h 2118978"/>
                <a:gd name="connsiteX25" fmla="*/ 401526 w 2513756"/>
                <a:gd name="connsiteY25" fmla="*/ 1349668 h 2118978"/>
                <a:gd name="connsiteX26" fmla="*/ 401526 w 2513756"/>
                <a:gd name="connsiteY26" fmla="*/ 1349668 h 2118978"/>
                <a:gd name="connsiteX27" fmla="*/ 371158 w 2513756"/>
                <a:gd name="connsiteY27" fmla="*/ 1295681 h 2118978"/>
                <a:gd name="connsiteX28" fmla="*/ 354287 w 2513756"/>
                <a:gd name="connsiteY28" fmla="*/ 1272062 h 2118978"/>
                <a:gd name="connsiteX29" fmla="*/ 354287 w 2513756"/>
                <a:gd name="connsiteY29" fmla="*/ 1272062 h 2118978"/>
                <a:gd name="connsiteX30" fmla="*/ 350913 w 2513756"/>
                <a:gd name="connsiteY30" fmla="*/ 509499 h 2118978"/>
                <a:gd name="connsiteX31" fmla="*/ 323920 w 2513756"/>
                <a:gd name="connsiteY31" fmla="*/ 475758 h 2118978"/>
                <a:gd name="connsiteX32" fmla="*/ 323920 w 2513756"/>
                <a:gd name="connsiteY32" fmla="*/ 361036 h 2118978"/>
                <a:gd name="connsiteX33" fmla="*/ 323920 w 2513756"/>
                <a:gd name="connsiteY33" fmla="*/ 361036 h 2118978"/>
                <a:gd name="connsiteX34" fmla="*/ 323920 w 2513756"/>
                <a:gd name="connsiteY34" fmla="*/ 161960 h 2118978"/>
                <a:gd name="connsiteX35" fmla="*/ 313797 w 2513756"/>
                <a:gd name="connsiteY35" fmla="*/ 111347 h 2118978"/>
                <a:gd name="connsiteX36" fmla="*/ 313797 w 2513756"/>
                <a:gd name="connsiteY36" fmla="*/ 111347 h 2118978"/>
                <a:gd name="connsiteX37" fmla="*/ 290179 w 2513756"/>
                <a:gd name="connsiteY37" fmla="*/ 64109 h 2118978"/>
                <a:gd name="connsiteX38" fmla="*/ 202450 w 2513756"/>
                <a:gd name="connsiteY38" fmla="*/ 67483 h 2118978"/>
                <a:gd name="connsiteX39" fmla="*/ 175456 w 2513756"/>
                <a:gd name="connsiteY39" fmla="*/ 37115 h 2118978"/>
                <a:gd name="connsiteX40" fmla="*/ 87728 w 2513756"/>
                <a:gd name="connsiteY40" fmla="*/ 30367 h 2118978"/>
                <a:gd name="connsiteX41" fmla="*/ 74231 w 2513756"/>
                <a:gd name="connsiteY41" fmla="*/ 0 h 2118978"/>
                <a:gd name="connsiteX42" fmla="*/ 0 w 2513756"/>
                <a:gd name="connsiteY42" fmla="*/ 0 h 2118978"/>
                <a:gd name="connsiteX0" fmla="*/ 2513756 w 2513756"/>
                <a:gd name="connsiteY0" fmla="*/ 2118978 h 2118978"/>
                <a:gd name="connsiteX1" fmla="*/ 1747819 w 2513756"/>
                <a:gd name="connsiteY1" fmla="*/ 2118978 h 2118978"/>
                <a:gd name="connsiteX2" fmla="*/ 1747819 w 2513756"/>
                <a:gd name="connsiteY2" fmla="*/ 1994134 h 2118978"/>
                <a:gd name="connsiteX3" fmla="*/ 1720824 w 2513756"/>
                <a:gd name="connsiteY3" fmla="*/ 1994134 h 2118978"/>
                <a:gd name="connsiteX4" fmla="*/ 1724200 w 2513756"/>
                <a:gd name="connsiteY4" fmla="*/ 1946896 h 2118978"/>
                <a:gd name="connsiteX5" fmla="*/ 1720826 w 2513756"/>
                <a:gd name="connsiteY5" fmla="*/ 1953643 h 2118978"/>
                <a:gd name="connsiteX6" fmla="*/ 1710704 w 2513756"/>
                <a:gd name="connsiteY6" fmla="*/ 1886161 h 2118978"/>
                <a:gd name="connsiteX7" fmla="*/ 1363164 w 2513756"/>
                <a:gd name="connsiteY7" fmla="*/ 1886161 h 2118978"/>
                <a:gd name="connsiteX8" fmla="*/ 1363164 w 2513756"/>
                <a:gd name="connsiteY8" fmla="*/ 1835548 h 2118978"/>
                <a:gd name="connsiteX9" fmla="*/ 1056115 w 2513756"/>
                <a:gd name="connsiteY9" fmla="*/ 1835548 h 2118978"/>
                <a:gd name="connsiteX10" fmla="*/ 1056115 w 2513756"/>
                <a:gd name="connsiteY10" fmla="*/ 1791684 h 2118978"/>
                <a:gd name="connsiteX11" fmla="*/ 1056115 w 2513756"/>
                <a:gd name="connsiteY11" fmla="*/ 1791684 h 2118978"/>
                <a:gd name="connsiteX12" fmla="*/ 1029121 w 2513756"/>
                <a:gd name="connsiteY12" fmla="*/ 1771439 h 2118978"/>
                <a:gd name="connsiteX13" fmla="*/ 1029121 w 2513756"/>
                <a:gd name="connsiteY13" fmla="*/ 1710704 h 2118978"/>
                <a:gd name="connsiteX14" fmla="*/ 752439 w 2513756"/>
                <a:gd name="connsiteY14" fmla="*/ 1710704 h 2118978"/>
                <a:gd name="connsiteX15" fmla="*/ 752439 w 2513756"/>
                <a:gd name="connsiteY15" fmla="*/ 1660091 h 2118978"/>
                <a:gd name="connsiteX16" fmla="*/ 718698 w 2513756"/>
                <a:gd name="connsiteY16" fmla="*/ 1660091 h 2118978"/>
                <a:gd name="connsiteX17" fmla="*/ 715324 w 2513756"/>
                <a:gd name="connsiteY17" fmla="*/ 1599356 h 2118978"/>
                <a:gd name="connsiteX18" fmla="*/ 701827 w 2513756"/>
                <a:gd name="connsiteY18" fmla="*/ 1585859 h 2118978"/>
                <a:gd name="connsiteX19" fmla="*/ 705201 w 2513756"/>
                <a:gd name="connsiteY19" fmla="*/ 1521750 h 2118978"/>
                <a:gd name="connsiteX20" fmla="*/ 695079 w 2513756"/>
                <a:gd name="connsiteY20" fmla="*/ 1477886 h 2118978"/>
                <a:gd name="connsiteX21" fmla="*/ 641092 w 2513756"/>
                <a:gd name="connsiteY21" fmla="*/ 1477886 h 2118978"/>
                <a:gd name="connsiteX22" fmla="*/ 641092 w 2513756"/>
                <a:gd name="connsiteY22" fmla="*/ 1477886 h 2118978"/>
                <a:gd name="connsiteX23" fmla="*/ 641092 w 2513756"/>
                <a:gd name="connsiteY23" fmla="*/ 1464390 h 2118978"/>
                <a:gd name="connsiteX24" fmla="*/ 401526 w 2513756"/>
                <a:gd name="connsiteY24" fmla="*/ 1454267 h 2118978"/>
                <a:gd name="connsiteX25" fmla="*/ 401526 w 2513756"/>
                <a:gd name="connsiteY25" fmla="*/ 1349668 h 2118978"/>
                <a:gd name="connsiteX26" fmla="*/ 401526 w 2513756"/>
                <a:gd name="connsiteY26" fmla="*/ 1349668 h 2118978"/>
                <a:gd name="connsiteX27" fmla="*/ 371158 w 2513756"/>
                <a:gd name="connsiteY27" fmla="*/ 1295681 h 2118978"/>
                <a:gd name="connsiteX28" fmla="*/ 354287 w 2513756"/>
                <a:gd name="connsiteY28" fmla="*/ 1272062 h 2118978"/>
                <a:gd name="connsiteX29" fmla="*/ 354287 w 2513756"/>
                <a:gd name="connsiteY29" fmla="*/ 1272062 h 2118978"/>
                <a:gd name="connsiteX30" fmla="*/ 350913 w 2513756"/>
                <a:gd name="connsiteY30" fmla="*/ 509499 h 2118978"/>
                <a:gd name="connsiteX31" fmla="*/ 323920 w 2513756"/>
                <a:gd name="connsiteY31" fmla="*/ 475758 h 2118978"/>
                <a:gd name="connsiteX32" fmla="*/ 323920 w 2513756"/>
                <a:gd name="connsiteY32" fmla="*/ 361036 h 2118978"/>
                <a:gd name="connsiteX33" fmla="*/ 323920 w 2513756"/>
                <a:gd name="connsiteY33" fmla="*/ 361036 h 2118978"/>
                <a:gd name="connsiteX34" fmla="*/ 323920 w 2513756"/>
                <a:gd name="connsiteY34" fmla="*/ 161960 h 2118978"/>
                <a:gd name="connsiteX35" fmla="*/ 313797 w 2513756"/>
                <a:gd name="connsiteY35" fmla="*/ 111347 h 2118978"/>
                <a:gd name="connsiteX36" fmla="*/ 313797 w 2513756"/>
                <a:gd name="connsiteY36" fmla="*/ 111347 h 2118978"/>
                <a:gd name="connsiteX37" fmla="*/ 273308 w 2513756"/>
                <a:gd name="connsiteY37" fmla="*/ 74231 h 2118978"/>
                <a:gd name="connsiteX38" fmla="*/ 202450 w 2513756"/>
                <a:gd name="connsiteY38" fmla="*/ 67483 h 2118978"/>
                <a:gd name="connsiteX39" fmla="*/ 175456 w 2513756"/>
                <a:gd name="connsiteY39" fmla="*/ 37115 h 2118978"/>
                <a:gd name="connsiteX40" fmla="*/ 87728 w 2513756"/>
                <a:gd name="connsiteY40" fmla="*/ 30367 h 2118978"/>
                <a:gd name="connsiteX41" fmla="*/ 74231 w 2513756"/>
                <a:gd name="connsiteY41" fmla="*/ 0 h 2118978"/>
                <a:gd name="connsiteX42" fmla="*/ 0 w 2513756"/>
                <a:gd name="connsiteY42" fmla="*/ 0 h 2118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513756" h="2118978">
                  <a:moveTo>
                    <a:pt x="2513756" y="2118978"/>
                  </a:moveTo>
                  <a:lnTo>
                    <a:pt x="1747819" y="2118978"/>
                  </a:lnTo>
                  <a:lnTo>
                    <a:pt x="1747819" y="1994134"/>
                  </a:lnTo>
                  <a:lnTo>
                    <a:pt x="1720824" y="1994134"/>
                  </a:lnTo>
                  <a:cubicBezTo>
                    <a:pt x="1720824" y="1977263"/>
                    <a:pt x="1724200" y="1963767"/>
                    <a:pt x="1724200" y="1946896"/>
                  </a:cubicBezTo>
                  <a:lnTo>
                    <a:pt x="1720826" y="1953643"/>
                  </a:lnTo>
                  <a:lnTo>
                    <a:pt x="1710704" y="1886161"/>
                  </a:lnTo>
                  <a:lnTo>
                    <a:pt x="1363164" y="1886161"/>
                  </a:lnTo>
                  <a:lnTo>
                    <a:pt x="1363164" y="1835548"/>
                  </a:lnTo>
                  <a:lnTo>
                    <a:pt x="1056115" y="1835548"/>
                  </a:lnTo>
                  <a:lnTo>
                    <a:pt x="1056115" y="1791684"/>
                  </a:lnTo>
                  <a:lnTo>
                    <a:pt x="1056115" y="1791684"/>
                  </a:lnTo>
                  <a:lnTo>
                    <a:pt x="1029121" y="1771439"/>
                  </a:lnTo>
                  <a:lnTo>
                    <a:pt x="1029121" y="1710704"/>
                  </a:lnTo>
                  <a:lnTo>
                    <a:pt x="752439" y="1710704"/>
                  </a:lnTo>
                  <a:lnTo>
                    <a:pt x="752439" y="1660091"/>
                  </a:lnTo>
                  <a:lnTo>
                    <a:pt x="718698" y="1660091"/>
                  </a:lnTo>
                  <a:lnTo>
                    <a:pt x="715324" y="1599356"/>
                  </a:lnTo>
                  <a:lnTo>
                    <a:pt x="701827" y="1585859"/>
                  </a:lnTo>
                  <a:lnTo>
                    <a:pt x="705201" y="1521750"/>
                  </a:lnTo>
                  <a:lnTo>
                    <a:pt x="695079" y="1477886"/>
                  </a:lnTo>
                  <a:lnTo>
                    <a:pt x="641092" y="1477886"/>
                  </a:lnTo>
                  <a:lnTo>
                    <a:pt x="641092" y="1477886"/>
                  </a:lnTo>
                  <a:lnTo>
                    <a:pt x="641092" y="1464390"/>
                  </a:lnTo>
                  <a:lnTo>
                    <a:pt x="401526" y="1454267"/>
                  </a:lnTo>
                  <a:lnTo>
                    <a:pt x="401526" y="1349668"/>
                  </a:lnTo>
                  <a:lnTo>
                    <a:pt x="401526" y="1349668"/>
                  </a:lnTo>
                  <a:lnTo>
                    <a:pt x="371158" y="1295681"/>
                  </a:lnTo>
                  <a:lnTo>
                    <a:pt x="354287" y="1272062"/>
                  </a:lnTo>
                  <a:lnTo>
                    <a:pt x="354287" y="1272062"/>
                  </a:lnTo>
                  <a:cubicBezTo>
                    <a:pt x="353162" y="1017874"/>
                    <a:pt x="352038" y="763687"/>
                    <a:pt x="350913" y="509499"/>
                  </a:cubicBezTo>
                  <a:lnTo>
                    <a:pt x="323920" y="475758"/>
                  </a:lnTo>
                  <a:lnTo>
                    <a:pt x="323920" y="361036"/>
                  </a:lnTo>
                  <a:lnTo>
                    <a:pt x="323920" y="361036"/>
                  </a:lnTo>
                  <a:lnTo>
                    <a:pt x="323920" y="161960"/>
                  </a:lnTo>
                  <a:lnTo>
                    <a:pt x="313797" y="111347"/>
                  </a:lnTo>
                  <a:lnTo>
                    <a:pt x="313797" y="111347"/>
                  </a:lnTo>
                  <a:lnTo>
                    <a:pt x="273308" y="74231"/>
                  </a:lnTo>
                  <a:lnTo>
                    <a:pt x="202450" y="67483"/>
                  </a:lnTo>
                  <a:lnTo>
                    <a:pt x="175456" y="37115"/>
                  </a:lnTo>
                  <a:lnTo>
                    <a:pt x="87728" y="30367"/>
                  </a:lnTo>
                  <a:lnTo>
                    <a:pt x="74231" y="0"/>
                  </a:lnTo>
                  <a:lnTo>
                    <a:pt x="0" y="0"/>
                  </a:lnTo>
                </a:path>
              </a:pathLst>
            </a:custGeom>
            <a:noFill/>
            <a:ln>
              <a:solidFill>
                <a:srgbClr val="A7DB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</p:grpSp>
      <p:graphicFrame>
        <p:nvGraphicFramePr>
          <p:cNvPr id="485" name="Table 123">
            <a:extLst>
              <a:ext uri="{FF2B5EF4-FFF2-40B4-BE49-F238E27FC236}">
                <a16:creationId xmlns:a16="http://schemas.microsoft.com/office/drawing/2014/main" id="{C8919819-6CDE-3C4F-943E-5A9AEA59EDFD}"/>
              </a:ext>
            </a:extLst>
          </p:cNvPr>
          <p:cNvGraphicFramePr>
            <a:graphicFrameLocks noGrp="1"/>
          </p:cNvGraphicFramePr>
          <p:nvPr/>
        </p:nvGraphicFramePr>
        <p:xfrm>
          <a:off x="2649848" y="2083248"/>
          <a:ext cx="3142246" cy="14020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97717">
                  <a:extLst>
                    <a:ext uri="{9D8B030D-6E8A-4147-A177-3AD203B41FA5}">
                      <a16:colId xmlns:a16="http://schemas.microsoft.com/office/drawing/2014/main" val="3370190440"/>
                    </a:ext>
                  </a:extLst>
                </a:gridCol>
                <a:gridCol w="907676">
                  <a:extLst>
                    <a:ext uri="{9D8B030D-6E8A-4147-A177-3AD203B41FA5}">
                      <a16:colId xmlns:a16="http://schemas.microsoft.com/office/drawing/2014/main" val="2280233735"/>
                    </a:ext>
                  </a:extLst>
                </a:gridCol>
                <a:gridCol w="836853">
                  <a:extLst>
                    <a:ext uri="{9D8B030D-6E8A-4147-A177-3AD203B41FA5}">
                      <a16:colId xmlns:a16="http://schemas.microsoft.com/office/drawing/2014/main" val="1138736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3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 err="1">
                          <a:solidFill>
                            <a:schemeClr val="tx1"/>
                          </a:solidFill>
                        </a:rPr>
                        <a:t>Elacestrant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3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Fulvestrant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3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6811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000" dirty="0"/>
                        <a:t>N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/>
                        <a:t>239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/>
                        <a:t>165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021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000" dirty="0"/>
                        <a:t>Event (%)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/>
                        <a:t>144 (60.3)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/>
                        <a:t>109 (66.1)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7107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000" dirty="0"/>
                        <a:t>Median PFS, months</a:t>
                      </a:r>
                    </a:p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/>
                        <a:t>(95% CI)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/>
                        <a:t>2.79</a:t>
                      </a:r>
                      <a:br>
                        <a:rPr lang="en-US" sz="1000" dirty="0"/>
                      </a:br>
                      <a:r>
                        <a:rPr lang="en-US" sz="1000" dirty="0"/>
                        <a:t>(1.94-3.78)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/>
                        <a:t>1.94</a:t>
                      </a:r>
                      <a:br>
                        <a:rPr lang="en-US" sz="1000" dirty="0"/>
                      </a:br>
                      <a:r>
                        <a:rPr lang="en-US" sz="1000" dirty="0"/>
                        <a:t>(1.87-2.10)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91740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000" i="1" dirty="0"/>
                        <a:t>P</a:t>
                      </a:r>
                      <a:r>
                        <a:rPr lang="en-US" sz="1000" dirty="0"/>
                        <a:t> value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/>
                        <a:t>0.0049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en-US" sz="1000" dirty="0"/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05785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Hazard ratio (95% CI)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0.684 (0.521-0.897)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en-US" sz="1000" dirty="0"/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451659"/>
                  </a:ext>
                </a:extLst>
              </a:tr>
            </a:tbl>
          </a:graphicData>
        </a:graphic>
      </p:graphicFrame>
      <p:graphicFrame>
        <p:nvGraphicFramePr>
          <p:cNvPr id="486" name="Table 123">
            <a:extLst>
              <a:ext uri="{FF2B5EF4-FFF2-40B4-BE49-F238E27FC236}">
                <a16:creationId xmlns:a16="http://schemas.microsoft.com/office/drawing/2014/main" id="{5619B212-2E23-3B4E-9BDA-53BF4DB8B85D}"/>
              </a:ext>
            </a:extLst>
          </p:cNvPr>
          <p:cNvGraphicFramePr>
            <a:graphicFrameLocks noGrp="1"/>
          </p:cNvGraphicFramePr>
          <p:nvPr/>
        </p:nvGraphicFramePr>
        <p:xfrm>
          <a:off x="8803172" y="2080025"/>
          <a:ext cx="3103659" cy="1402080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1348615">
                  <a:extLst>
                    <a:ext uri="{9D8B030D-6E8A-4147-A177-3AD203B41FA5}">
                      <a16:colId xmlns:a16="http://schemas.microsoft.com/office/drawing/2014/main" val="3370190440"/>
                    </a:ext>
                  </a:extLst>
                </a:gridCol>
                <a:gridCol w="844105">
                  <a:extLst>
                    <a:ext uri="{9D8B030D-6E8A-4147-A177-3AD203B41FA5}">
                      <a16:colId xmlns:a16="http://schemas.microsoft.com/office/drawing/2014/main" val="2280233735"/>
                    </a:ext>
                  </a:extLst>
                </a:gridCol>
                <a:gridCol w="910939">
                  <a:extLst>
                    <a:ext uri="{9D8B030D-6E8A-4147-A177-3AD203B41FA5}">
                      <a16:colId xmlns:a16="http://schemas.microsoft.com/office/drawing/2014/main" val="11387367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3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 err="1">
                          <a:solidFill>
                            <a:schemeClr val="tx1"/>
                          </a:solidFill>
                        </a:rPr>
                        <a:t>Elacestrant</a:t>
                      </a:r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3F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Fulvestrant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F3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68111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000" dirty="0"/>
                        <a:t>N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/>
                        <a:t>115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/>
                        <a:t>83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50210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000" dirty="0"/>
                        <a:t>Event (%)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/>
                        <a:t>62 (53.9)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/>
                        <a:t>59 (71.1)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7107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/>
                        <a:t>Median PFS, months (95% CI)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/>
                        <a:t>3.78 </a:t>
                      </a:r>
                      <a:br>
                        <a:rPr lang="en-US" sz="1000" dirty="0"/>
                      </a:br>
                      <a:r>
                        <a:rPr lang="en-US" sz="1000" dirty="0"/>
                        <a:t>(2.17-7.26)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/>
                        <a:t>1.87</a:t>
                      </a:r>
                      <a:br>
                        <a:rPr lang="en-US" sz="1000" dirty="0"/>
                      </a:br>
                      <a:r>
                        <a:rPr lang="en-US" sz="1000" dirty="0"/>
                        <a:t>(1.84-2.10)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91740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000" i="1" dirty="0"/>
                        <a:t>P</a:t>
                      </a:r>
                      <a:r>
                        <a:rPr lang="en-US" sz="1000" dirty="0"/>
                        <a:t> value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r>
                        <a:rPr lang="en-US" sz="1000" dirty="0"/>
                        <a:t>0.0005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en-US" sz="1000" dirty="0"/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05785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80000"/>
                        </a:lnSpc>
                      </a:pPr>
                      <a:r>
                        <a:rPr lang="en-US" sz="1000" dirty="0"/>
                        <a:t>Hazard ratio (95% CI)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8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/>
                        <a:t>0.504 (0.341-0.741)</a:t>
                      </a:r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80000"/>
                        </a:lnSpc>
                      </a:pPr>
                      <a:endParaRPr lang="en-US" sz="1000" dirty="0"/>
                    </a:p>
                  </a:txBody>
                  <a:tcPr marL="45720" marR="45720">
                    <a:lnL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451659"/>
                  </a:ext>
                </a:extLst>
              </a:tr>
            </a:tbl>
          </a:graphicData>
        </a:graphic>
      </p:graphicFrame>
      <p:grpSp>
        <p:nvGrpSpPr>
          <p:cNvPr id="476" name="Group 2">
            <a:extLst>
              <a:ext uri="{FF2B5EF4-FFF2-40B4-BE49-F238E27FC236}">
                <a16:creationId xmlns:a16="http://schemas.microsoft.com/office/drawing/2014/main" id="{0EC3F002-EEAF-704A-BBE3-6828BE1E787A}"/>
              </a:ext>
            </a:extLst>
          </p:cNvPr>
          <p:cNvGrpSpPr/>
          <p:nvPr/>
        </p:nvGrpSpPr>
        <p:grpSpPr>
          <a:xfrm>
            <a:off x="6341903" y="5128632"/>
            <a:ext cx="5740371" cy="305387"/>
            <a:chOff x="6291166" y="5130871"/>
            <a:chExt cx="5343283" cy="305387"/>
          </a:xfrm>
        </p:grpSpPr>
        <p:sp>
          <p:nvSpPr>
            <p:cNvPr id="477" name="TextBox 391">
              <a:extLst>
                <a:ext uri="{FF2B5EF4-FFF2-40B4-BE49-F238E27FC236}">
                  <a16:creationId xmlns:a16="http://schemas.microsoft.com/office/drawing/2014/main" id="{A4B9963F-D10E-6845-A89E-03A5460BD0C6}"/>
                </a:ext>
              </a:extLst>
            </p:cNvPr>
            <p:cNvSpPr txBox="1"/>
            <p:nvPr/>
          </p:nvSpPr>
          <p:spPr>
            <a:xfrm>
              <a:off x="6940693" y="5130871"/>
              <a:ext cx="16100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115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83</a:t>
              </a:r>
            </a:p>
          </p:txBody>
        </p:sp>
        <p:sp>
          <p:nvSpPr>
            <p:cNvPr id="478" name="TextBox 392">
              <a:extLst>
                <a:ext uri="{FF2B5EF4-FFF2-40B4-BE49-F238E27FC236}">
                  <a16:creationId xmlns:a16="http://schemas.microsoft.com/office/drawing/2014/main" id="{6F201EA4-471E-D942-A289-3B74714FC0BA}"/>
                </a:ext>
              </a:extLst>
            </p:cNvPr>
            <p:cNvSpPr txBox="1"/>
            <p:nvPr/>
          </p:nvSpPr>
          <p:spPr>
            <a:xfrm>
              <a:off x="7219785" y="5130871"/>
              <a:ext cx="6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79" name="TextBox 393">
              <a:extLst>
                <a:ext uri="{FF2B5EF4-FFF2-40B4-BE49-F238E27FC236}">
                  <a16:creationId xmlns:a16="http://schemas.microsoft.com/office/drawing/2014/main" id="{7F54EE06-E1AC-1A4A-A234-79A1C71BA045}"/>
                </a:ext>
              </a:extLst>
            </p:cNvPr>
            <p:cNvSpPr txBox="1"/>
            <p:nvPr/>
          </p:nvSpPr>
          <p:spPr>
            <a:xfrm>
              <a:off x="7368515" y="5130871"/>
              <a:ext cx="10733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54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29</a:t>
              </a:r>
            </a:p>
          </p:txBody>
        </p:sp>
        <p:sp>
          <p:nvSpPr>
            <p:cNvPr id="480" name="TextBox 394">
              <a:extLst>
                <a:ext uri="{FF2B5EF4-FFF2-40B4-BE49-F238E27FC236}">
                  <a16:creationId xmlns:a16="http://schemas.microsoft.com/office/drawing/2014/main" id="{2D32C6AE-4EB8-5D46-B2DC-2EE45C379EE9}"/>
                </a:ext>
              </a:extLst>
            </p:cNvPr>
            <p:cNvSpPr txBox="1"/>
            <p:nvPr/>
          </p:nvSpPr>
          <p:spPr>
            <a:xfrm>
              <a:off x="7620771" y="5130871"/>
              <a:ext cx="61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81" name="TextBox 396">
              <a:extLst>
                <a:ext uri="{FF2B5EF4-FFF2-40B4-BE49-F238E27FC236}">
                  <a16:creationId xmlns:a16="http://schemas.microsoft.com/office/drawing/2014/main" id="{9CAD47C2-012F-FB42-A7FE-A2C71CEEB4F7}"/>
                </a:ext>
              </a:extLst>
            </p:cNvPr>
            <p:cNvSpPr txBox="1"/>
            <p:nvPr/>
          </p:nvSpPr>
          <p:spPr>
            <a:xfrm>
              <a:off x="7773249" y="5130871"/>
              <a:ext cx="10733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35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16</a:t>
              </a:r>
            </a:p>
          </p:txBody>
        </p:sp>
        <p:sp>
          <p:nvSpPr>
            <p:cNvPr id="482" name="TextBox 397">
              <a:extLst>
                <a:ext uri="{FF2B5EF4-FFF2-40B4-BE49-F238E27FC236}">
                  <a16:creationId xmlns:a16="http://schemas.microsoft.com/office/drawing/2014/main" id="{56A46CB6-EE1D-354C-A5E7-1285146CFB01}"/>
                </a:ext>
              </a:extLst>
            </p:cNvPr>
            <p:cNvSpPr txBox="1"/>
            <p:nvPr/>
          </p:nvSpPr>
          <p:spPr>
            <a:xfrm>
              <a:off x="8025505" y="5130871"/>
              <a:ext cx="61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83" name="TextBox 398">
              <a:extLst>
                <a:ext uri="{FF2B5EF4-FFF2-40B4-BE49-F238E27FC236}">
                  <a16:creationId xmlns:a16="http://schemas.microsoft.com/office/drawing/2014/main" id="{B7817DDB-49B9-5C4F-8E01-8B8C1850A419}"/>
                </a:ext>
              </a:extLst>
            </p:cNvPr>
            <p:cNvSpPr txBox="1"/>
            <p:nvPr/>
          </p:nvSpPr>
          <p:spPr>
            <a:xfrm>
              <a:off x="8124860" y="5130871"/>
              <a:ext cx="10733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26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10</a:t>
              </a:r>
            </a:p>
          </p:txBody>
        </p:sp>
        <p:sp>
          <p:nvSpPr>
            <p:cNvPr id="484" name="TextBox 399">
              <a:extLst>
                <a:ext uri="{FF2B5EF4-FFF2-40B4-BE49-F238E27FC236}">
                  <a16:creationId xmlns:a16="http://schemas.microsoft.com/office/drawing/2014/main" id="{FC3205BA-6012-124B-8051-4410CF3419E8}"/>
                </a:ext>
              </a:extLst>
            </p:cNvPr>
            <p:cNvSpPr txBox="1"/>
            <p:nvPr/>
          </p:nvSpPr>
          <p:spPr>
            <a:xfrm>
              <a:off x="8426493" y="5130871"/>
              <a:ext cx="61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87" name="TextBox 400">
              <a:extLst>
                <a:ext uri="{FF2B5EF4-FFF2-40B4-BE49-F238E27FC236}">
                  <a16:creationId xmlns:a16="http://schemas.microsoft.com/office/drawing/2014/main" id="{0089F7B1-8C3F-DB4B-9894-E26310558165}"/>
                </a:ext>
              </a:extLst>
            </p:cNvPr>
            <p:cNvSpPr txBox="1"/>
            <p:nvPr/>
          </p:nvSpPr>
          <p:spPr>
            <a:xfrm>
              <a:off x="8507991" y="5130871"/>
              <a:ext cx="10733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21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8</a:t>
              </a:r>
            </a:p>
          </p:txBody>
        </p:sp>
        <p:sp>
          <p:nvSpPr>
            <p:cNvPr id="488" name="TextBox 401">
              <a:extLst>
                <a:ext uri="{FF2B5EF4-FFF2-40B4-BE49-F238E27FC236}">
                  <a16:creationId xmlns:a16="http://schemas.microsoft.com/office/drawing/2014/main" id="{2985EAC9-C1F5-D041-90AC-8160D91FCAED}"/>
                </a:ext>
              </a:extLst>
            </p:cNvPr>
            <p:cNvSpPr txBox="1"/>
            <p:nvPr/>
          </p:nvSpPr>
          <p:spPr>
            <a:xfrm>
              <a:off x="8823731" y="5130871"/>
              <a:ext cx="61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93" name="TextBox 402">
              <a:extLst>
                <a:ext uri="{FF2B5EF4-FFF2-40B4-BE49-F238E27FC236}">
                  <a16:creationId xmlns:a16="http://schemas.microsoft.com/office/drawing/2014/main" id="{84FFE548-8563-F643-8ECD-D2109E9E593C}"/>
                </a:ext>
              </a:extLst>
            </p:cNvPr>
            <p:cNvSpPr txBox="1"/>
            <p:nvPr/>
          </p:nvSpPr>
          <p:spPr>
            <a:xfrm>
              <a:off x="8880760" y="5130871"/>
              <a:ext cx="10733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16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3</a:t>
              </a:r>
            </a:p>
          </p:txBody>
        </p:sp>
        <p:sp>
          <p:nvSpPr>
            <p:cNvPr id="494" name="TextBox 403">
              <a:extLst>
                <a:ext uri="{FF2B5EF4-FFF2-40B4-BE49-F238E27FC236}">
                  <a16:creationId xmlns:a16="http://schemas.microsoft.com/office/drawing/2014/main" id="{796E9038-68C9-4945-85E7-57FA9B057E81}"/>
                </a:ext>
              </a:extLst>
            </p:cNvPr>
            <p:cNvSpPr txBox="1"/>
            <p:nvPr/>
          </p:nvSpPr>
          <p:spPr>
            <a:xfrm>
              <a:off x="9224717" y="5130871"/>
              <a:ext cx="61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95" name="TextBox 404">
              <a:extLst>
                <a:ext uri="{FF2B5EF4-FFF2-40B4-BE49-F238E27FC236}">
                  <a16:creationId xmlns:a16="http://schemas.microsoft.com/office/drawing/2014/main" id="{56653BAD-F4F6-1746-9DA5-CF86B56870BF}"/>
                </a:ext>
              </a:extLst>
            </p:cNvPr>
            <p:cNvSpPr txBox="1"/>
            <p:nvPr/>
          </p:nvSpPr>
          <p:spPr>
            <a:xfrm>
              <a:off x="9293420" y="5130871"/>
              <a:ext cx="112211" cy="3053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11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496" name="TextBox 405">
              <a:extLst>
                <a:ext uri="{FF2B5EF4-FFF2-40B4-BE49-F238E27FC236}">
                  <a16:creationId xmlns:a16="http://schemas.microsoft.com/office/drawing/2014/main" id="{F4A2DEB5-C190-2C41-8A63-3D6B50CB377D}"/>
                </a:ext>
              </a:extLst>
            </p:cNvPr>
            <p:cNvSpPr txBox="1"/>
            <p:nvPr/>
          </p:nvSpPr>
          <p:spPr>
            <a:xfrm>
              <a:off x="9625706" y="5130871"/>
              <a:ext cx="61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97" name="TextBox 406">
              <a:extLst>
                <a:ext uri="{FF2B5EF4-FFF2-40B4-BE49-F238E27FC236}">
                  <a16:creationId xmlns:a16="http://schemas.microsoft.com/office/drawing/2014/main" id="{7EB439D3-C80E-B945-A971-A27731EB1682}"/>
                </a:ext>
              </a:extLst>
            </p:cNvPr>
            <p:cNvSpPr txBox="1"/>
            <p:nvPr/>
          </p:nvSpPr>
          <p:spPr>
            <a:xfrm>
              <a:off x="9655670" y="5130871"/>
              <a:ext cx="56106" cy="3053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7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498" name="TextBox 407">
              <a:extLst>
                <a:ext uri="{FF2B5EF4-FFF2-40B4-BE49-F238E27FC236}">
                  <a16:creationId xmlns:a16="http://schemas.microsoft.com/office/drawing/2014/main" id="{D63E58AA-7E2B-4442-B720-198800E5160C}"/>
                </a:ext>
              </a:extLst>
            </p:cNvPr>
            <p:cNvSpPr txBox="1"/>
            <p:nvPr/>
          </p:nvSpPr>
          <p:spPr>
            <a:xfrm>
              <a:off x="10030440" y="5130871"/>
              <a:ext cx="62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499" name="TextBox 408">
              <a:extLst>
                <a:ext uri="{FF2B5EF4-FFF2-40B4-BE49-F238E27FC236}">
                  <a16:creationId xmlns:a16="http://schemas.microsoft.com/office/drawing/2014/main" id="{F0B7ABC4-EC30-D84D-B3CA-4984EEC98422}"/>
                </a:ext>
              </a:extLst>
            </p:cNvPr>
            <p:cNvSpPr txBox="1"/>
            <p:nvPr/>
          </p:nvSpPr>
          <p:spPr>
            <a:xfrm>
              <a:off x="10106033" y="5130871"/>
              <a:ext cx="56106" cy="1526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5</a:t>
              </a:r>
            </a:p>
          </p:txBody>
        </p:sp>
        <p:sp>
          <p:nvSpPr>
            <p:cNvPr id="500" name="TextBox 409">
              <a:extLst>
                <a:ext uri="{FF2B5EF4-FFF2-40B4-BE49-F238E27FC236}">
                  <a16:creationId xmlns:a16="http://schemas.microsoft.com/office/drawing/2014/main" id="{4F60D394-2FA7-7849-9FEA-D58B956B78D7}"/>
                </a:ext>
              </a:extLst>
            </p:cNvPr>
            <p:cNvSpPr txBox="1"/>
            <p:nvPr/>
          </p:nvSpPr>
          <p:spPr>
            <a:xfrm>
              <a:off x="10431427" y="5130871"/>
              <a:ext cx="62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01" name="TextBox 410">
              <a:extLst>
                <a:ext uri="{FF2B5EF4-FFF2-40B4-BE49-F238E27FC236}">
                  <a16:creationId xmlns:a16="http://schemas.microsoft.com/office/drawing/2014/main" id="{5C4A20B0-1F80-8D4F-BB6E-63EB3F87807E}"/>
                </a:ext>
              </a:extLst>
            </p:cNvPr>
            <p:cNvSpPr txBox="1"/>
            <p:nvPr/>
          </p:nvSpPr>
          <p:spPr>
            <a:xfrm>
              <a:off x="10482110" y="5130871"/>
              <a:ext cx="56105" cy="1526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4</a:t>
              </a:r>
            </a:p>
          </p:txBody>
        </p:sp>
        <p:sp>
          <p:nvSpPr>
            <p:cNvPr id="502" name="TextBox 411">
              <a:extLst>
                <a:ext uri="{FF2B5EF4-FFF2-40B4-BE49-F238E27FC236}">
                  <a16:creationId xmlns:a16="http://schemas.microsoft.com/office/drawing/2014/main" id="{78CC93F6-BC75-AA41-BE3E-2FC14AAE89AC}"/>
                </a:ext>
              </a:extLst>
            </p:cNvPr>
            <p:cNvSpPr txBox="1"/>
            <p:nvPr/>
          </p:nvSpPr>
          <p:spPr>
            <a:xfrm>
              <a:off x="10786537" y="5130871"/>
              <a:ext cx="56105" cy="1526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503" name="TextBox 412">
              <a:extLst>
                <a:ext uri="{FF2B5EF4-FFF2-40B4-BE49-F238E27FC236}">
                  <a16:creationId xmlns:a16="http://schemas.microsoft.com/office/drawing/2014/main" id="{279C44EB-0CD6-3349-80C0-EDC835469691}"/>
                </a:ext>
              </a:extLst>
            </p:cNvPr>
            <p:cNvSpPr txBox="1"/>
            <p:nvPr/>
          </p:nvSpPr>
          <p:spPr>
            <a:xfrm>
              <a:off x="11031032" y="5130871"/>
              <a:ext cx="62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04" name="TextBox 413">
              <a:extLst>
                <a:ext uri="{FF2B5EF4-FFF2-40B4-BE49-F238E27FC236}">
                  <a16:creationId xmlns:a16="http://schemas.microsoft.com/office/drawing/2014/main" id="{CD9A7141-867A-3142-993D-D60B4A61B284}"/>
                </a:ext>
              </a:extLst>
            </p:cNvPr>
            <p:cNvSpPr txBox="1"/>
            <p:nvPr/>
          </p:nvSpPr>
          <p:spPr>
            <a:xfrm>
              <a:off x="11146328" y="5130871"/>
              <a:ext cx="166712" cy="15269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505" name="TextBox 414">
              <a:extLst>
                <a:ext uri="{FF2B5EF4-FFF2-40B4-BE49-F238E27FC236}">
                  <a16:creationId xmlns:a16="http://schemas.microsoft.com/office/drawing/2014/main" id="{C882FADD-D22D-7048-AD94-6F87B7A26875}"/>
                </a:ext>
              </a:extLst>
            </p:cNvPr>
            <p:cNvSpPr txBox="1"/>
            <p:nvPr/>
          </p:nvSpPr>
          <p:spPr>
            <a:xfrm>
              <a:off x="11435768" y="5130871"/>
              <a:ext cx="62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06" name="TextBox 415">
              <a:extLst>
                <a:ext uri="{FF2B5EF4-FFF2-40B4-BE49-F238E27FC236}">
                  <a16:creationId xmlns:a16="http://schemas.microsoft.com/office/drawing/2014/main" id="{5A7FFB33-B817-9743-AB8A-4ABFB325457C}"/>
                </a:ext>
              </a:extLst>
            </p:cNvPr>
            <p:cNvSpPr txBox="1"/>
            <p:nvPr/>
          </p:nvSpPr>
          <p:spPr>
            <a:xfrm>
              <a:off x="11634387" y="5130871"/>
              <a:ext cx="62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07" name="TextBox 416">
              <a:extLst>
                <a:ext uri="{FF2B5EF4-FFF2-40B4-BE49-F238E27FC236}">
                  <a16:creationId xmlns:a16="http://schemas.microsoft.com/office/drawing/2014/main" id="{D679D031-10E2-2443-9F22-86903A6488C8}"/>
                </a:ext>
              </a:extLst>
            </p:cNvPr>
            <p:cNvSpPr txBox="1"/>
            <p:nvPr/>
          </p:nvSpPr>
          <p:spPr>
            <a:xfrm>
              <a:off x="11512466" y="5130871"/>
              <a:ext cx="56105" cy="1526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508" name="TextBox 417">
              <a:extLst>
                <a:ext uri="{FF2B5EF4-FFF2-40B4-BE49-F238E27FC236}">
                  <a16:creationId xmlns:a16="http://schemas.microsoft.com/office/drawing/2014/main" id="{BC3D717E-19B5-A14B-85B4-2DE6F0312493}"/>
                </a:ext>
              </a:extLst>
            </p:cNvPr>
            <p:cNvSpPr txBox="1"/>
            <p:nvPr/>
          </p:nvSpPr>
          <p:spPr>
            <a:xfrm>
              <a:off x="6291166" y="5130871"/>
              <a:ext cx="479950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Elacestrant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Fulvestrant</a:t>
              </a:r>
            </a:p>
          </p:txBody>
        </p:sp>
      </p:grpSp>
      <p:grpSp>
        <p:nvGrpSpPr>
          <p:cNvPr id="509" name="Group 2">
            <a:extLst>
              <a:ext uri="{FF2B5EF4-FFF2-40B4-BE49-F238E27FC236}">
                <a16:creationId xmlns:a16="http://schemas.microsoft.com/office/drawing/2014/main" id="{0EC3F002-EEAF-704A-BBE3-6828BE1E787A}"/>
              </a:ext>
            </a:extLst>
          </p:cNvPr>
          <p:cNvGrpSpPr/>
          <p:nvPr/>
        </p:nvGrpSpPr>
        <p:grpSpPr>
          <a:xfrm>
            <a:off x="198120" y="5119620"/>
            <a:ext cx="6004560" cy="305388"/>
            <a:chOff x="6135978" y="5130870"/>
            <a:chExt cx="5498471" cy="305388"/>
          </a:xfrm>
        </p:grpSpPr>
        <p:sp>
          <p:nvSpPr>
            <p:cNvPr id="510" name="TextBox 391">
              <a:extLst>
                <a:ext uri="{FF2B5EF4-FFF2-40B4-BE49-F238E27FC236}">
                  <a16:creationId xmlns:a16="http://schemas.microsoft.com/office/drawing/2014/main" id="{A4B9963F-D10E-6845-A89E-03A5460BD0C6}"/>
                </a:ext>
              </a:extLst>
            </p:cNvPr>
            <p:cNvSpPr txBox="1"/>
            <p:nvPr/>
          </p:nvSpPr>
          <p:spPr>
            <a:xfrm>
              <a:off x="6834887" y="5130871"/>
              <a:ext cx="16100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239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165</a:t>
              </a:r>
            </a:p>
          </p:txBody>
        </p:sp>
        <p:sp>
          <p:nvSpPr>
            <p:cNvPr id="511" name="TextBox 392">
              <a:extLst>
                <a:ext uri="{FF2B5EF4-FFF2-40B4-BE49-F238E27FC236}">
                  <a16:creationId xmlns:a16="http://schemas.microsoft.com/office/drawing/2014/main" id="{6F201EA4-471E-D942-A289-3B74714FC0BA}"/>
                </a:ext>
              </a:extLst>
            </p:cNvPr>
            <p:cNvSpPr txBox="1"/>
            <p:nvPr/>
          </p:nvSpPr>
          <p:spPr>
            <a:xfrm>
              <a:off x="7219785" y="5130871"/>
              <a:ext cx="61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12" name="TextBox 393">
              <a:extLst>
                <a:ext uri="{FF2B5EF4-FFF2-40B4-BE49-F238E27FC236}">
                  <a16:creationId xmlns:a16="http://schemas.microsoft.com/office/drawing/2014/main" id="{7F54EE06-E1AC-1A4A-A234-79A1C71BA045}"/>
                </a:ext>
              </a:extLst>
            </p:cNvPr>
            <p:cNvSpPr txBox="1"/>
            <p:nvPr/>
          </p:nvSpPr>
          <p:spPr>
            <a:xfrm>
              <a:off x="7109066" y="5130871"/>
              <a:ext cx="16100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106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62</a:t>
              </a:r>
            </a:p>
          </p:txBody>
        </p:sp>
        <p:sp>
          <p:nvSpPr>
            <p:cNvPr id="513" name="TextBox 394">
              <a:extLst>
                <a:ext uri="{FF2B5EF4-FFF2-40B4-BE49-F238E27FC236}">
                  <a16:creationId xmlns:a16="http://schemas.microsoft.com/office/drawing/2014/main" id="{2D32C6AE-4EB8-5D46-B2DC-2EE45C379EE9}"/>
                </a:ext>
              </a:extLst>
            </p:cNvPr>
            <p:cNvSpPr txBox="1"/>
            <p:nvPr/>
          </p:nvSpPr>
          <p:spPr>
            <a:xfrm>
              <a:off x="7503650" y="5130871"/>
              <a:ext cx="10733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60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33</a:t>
              </a:r>
            </a:p>
          </p:txBody>
        </p:sp>
        <p:sp>
          <p:nvSpPr>
            <p:cNvPr id="514" name="TextBox 396">
              <a:extLst>
                <a:ext uri="{FF2B5EF4-FFF2-40B4-BE49-F238E27FC236}">
                  <a16:creationId xmlns:a16="http://schemas.microsoft.com/office/drawing/2014/main" id="{9CAD47C2-012F-FB42-A7FE-A2C71CEEB4F7}"/>
                </a:ext>
              </a:extLst>
            </p:cNvPr>
            <p:cNvSpPr txBox="1"/>
            <p:nvPr/>
          </p:nvSpPr>
          <p:spPr>
            <a:xfrm>
              <a:off x="7826886" y="5130871"/>
              <a:ext cx="61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15" name="TextBox 397">
              <a:extLst>
                <a:ext uri="{FF2B5EF4-FFF2-40B4-BE49-F238E27FC236}">
                  <a16:creationId xmlns:a16="http://schemas.microsoft.com/office/drawing/2014/main" id="{56A46CB6-EE1D-354C-A5E7-1285146CFB01}"/>
                </a:ext>
              </a:extLst>
            </p:cNvPr>
            <p:cNvSpPr txBox="1"/>
            <p:nvPr/>
          </p:nvSpPr>
          <p:spPr>
            <a:xfrm>
              <a:off x="7915436" y="5130871"/>
              <a:ext cx="10733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42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21</a:t>
              </a:r>
            </a:p>
          </p:txBody>
        </p:sp>
        <p:sp>
          <p:nvSpPr>
            <p:cNvPr id="516" name="TextBox 398">
              <a:extLst>
                <a:ext uri="{FF2B5EF4-FFF2-40B4-BE49-F238E27FC236}">
                  <a16:creationId xmlns:a16="http://schemas.microsoft.com/office/drawing/2014/main" id="{B7817DDB-49B9-5C4F-8E01-8B8C1850A419}"/>
                </a:ext>
              </a:extLst>
            </p:cNvPr>
            <p:cNvSpPr txBox="1"/>
            <p:nvPr/>
          </p:nvSpPr>
          <p:spPr>
            <a:xfrm>
              <a:off x="8237718" y="5130871"/>
              <a:ext cx="107337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34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14</a:t>
              </a:r>
            </a:p>
          </p:txBody>
        </p:sp>
        <p:sp>
          <p:nvSpPr>
            <p:cNvPr id="517" name="TextBox 399">
              <a:extLst>
                <a:ext uri="{FF2B5EF4-FFF2-40B4-BE49-F238E27FC236}">
                  <a16:creationId xmlns:a16="http://schemas.microsoft.com/office/drawing/2014/main" id="{FC3205BA-6012-124B-8051-4410CF3419E8}"/>
                </a:ext>
              </a:extLst>
            </p:cNvPr>
            <p:cNvSpPr txBox="1"/>
            <p:nvPr/>
          </p:nvSpPr>
          <p:spPr>
            <a:xfrm>
              <a:off x="8426492" y="5130871"/>
              <a:ext cx="62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18" name="TextBox 400">
              <a:extLst>
                <a:ext uri="{FF2B5EF4-FFF2-40B4-BE49-F238E27FC236}">
                  <a16:creationId xmlns:a16="http://schemas.microsoft.com/office/drawing/2014/main" id="{0089F7B1-8C3F-DB4B-9894-E26310558165}"/>
                </a:ext>
              </a:extLst>
            </p:cNvPr>
            <p:cNvSpPr txBox="1"/>
            <p:nvPr/>
          </p:nvSpPr>
          <p:spPr>
            <a:xfrm>
              <a:off x="8642011" y="5130871"/>
              <a:ext cx="10733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27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5</a:t>
              </a:r>
            </a:p>
          </p:txBody>
        </p:sp>
        <p:sp>
          <p:nvSpPr>
            <p:cNvPr id="519" name="TextBox 401">
              <a:extLst>
                <a:ext uri="{FF2B5EF4-FFF2-40B4-BE49-F238E27FC236}">
                  <a16:creationId xmlns:a16="http://schemas.microsoft.com/office/drawing/2014/main" id="{2985EAC9-C1F5-D041-90AC-8160D91FCAED}"/>
                </a:ext>
              </a:extLst>
            </p:cNvPr>
            <p:cNvSpPr txBox="1"/>
            <p:nvPr/>
          </p:nvSpPr>
          <p:spPr>
            <a:xfrm>
              <a:off x="8823730" y="5130871"/>
              <a:ext cx="6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20" name="TextBox 402">
              <a:extLst>
                <a:ext uri="{FF2B5EF4-FFF2-40B4-BE49-F238E27FC236}">
                  <a16:creationId xmlns:a16="http://schemas.microsoft.com/office/drawing/2014/main" id="{84FFE548-8563-F643-8ECD-D2109E9E593C}"/>
                </a:ext>
              </a:extLst>
            </p:cNvPr>
            <p:cNvSpPr txBox="1"/>
            <p:nvPr/>
          </p:nvSpPr>
          <p:spPr>
            <a:xfrm>
              <a:off x="8986566" y="5130871"/>
              <a:ext cx="107338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19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521" name="TextBox 403">
              <a:extLst>
                <a:ext uri="{FF2B5EF4-FFF2-40B4-BE49-F238E27FC236}">
                  <a16:creationId xmlns:a16="http://schemas.microsoft.com/office/drawing/2014/main" id="{796E9038-68C9-4945-85E7-57FA9B057E81}"/>
                </a:ext>
              </a:extLst>
            </p:cNvPr>
            <p:cNvSpPr txBox="1"/>
            <p:nvPr/>
          </p:nvSpPr>
          <p:spPr>
            <a:xfrm>
              <a:off x="9224717" y="5130871"/>
              <a:ext cx="61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22" name="TextBox 404">
              <a:extLst>
                <a:ext uri="{FF2B5EF4-FFF2-40B4-BE49-F238E27FC236}">
                  <a16:creationId xmlns:a16="http://schemas.microsoft.com/office/drawing/2014/main" id="{56653BAD-F4F6-1746-9DA5-CF86B56870BF}"/>
                </a:ext>
              </a:extLst>
            </p:cNvPr>
            <p:cNvSpPr txBox="1"/>
            <p:nvPr/>
          </p:nvSpPr>
          <p:spPr>
            <a:xfrm>
              <a:off x="9378065" y="5130871"/>
              <a:ext cx="112211" cy="3053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11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1</a:t>
              </a:r>
            </a:p>
          </p:txBody>
        </p:sp>
        <p:sp>
          <p:nvSpPr>
            <p:cNvPr id="523" name="TextBox 405">
              <a:extLst>
                <a:ext uri="{FF2B5EF4-FFF2-40B4-BE49-F238E27FC236}">
                  <a16:creationId xmlns:a16="http://schemas.microsoft.com/office/drawing/2014/main" id="{F4A2DEB5-C190-2C41-8A63-3D6B50CB377D}"/>
                </a:ext>
              </a:extLst>
            </p:cNvPr>
            <p:cNvSpPr txBox="1"/>
            <p:nvPr/>
          </p:nvSpPr>
          <p:spPr>
            <a:xfrm>
              <a:off x="9625706" y="5130871"/>
              <a:ext cx="61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24" name="TextBox 406">
              <a:extLst>
                <a:ext uri="{FF2B5EF4-FFF2-40B4-BE49-F238E27FC236}">
                  <a16:creationId xmlns:a16="http://schemas.microsoft.com/office/drawing/2014/main" id="{7EB439D3-C80E-B945-A971-A27731EB1682}"/>
                </a:ext>
              </a:extLst>
            </p:cNvPr>
            <p:cNvSpPr txBox="1"/>
            <p:nvPr/>
          </p:nvSpPr>
          <p:spPr>
            <a:xfrm>
              <a:off x="9747286" y="5130870"/>
              <a:ext cx="56106" cy="30538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7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525" name="TextBox 407">
              <a:extLst>
                <a:ext uri="{FF2B5EF4-FFF2-40B4-BE49-F238E27FC236}">
                  <a16:creationId xmlns:a16="http://schemas.microsoft.com/office/drawing/2014/main" id="{D63E58AA-7E2B-4442-B720-198800E5160C}"/>
                </a:ext>
              </a:extLst>
            </p:cNvPr>
            <p:cNvSpPr txBox="1"/>
            <p:nvPr/>
          </p:nvSpPr>
          <p:spPr>
            <a:xfrm>
              <a:off x="10116497" y="5130871"/>
              <a:ext cx="53670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6</a:t>
              </a:r>
            </a:p>
          </p:txBody>
        </p:sp>
        <p:sp>
          <p:nvSpPr>
            <p:cNvPr id="526" name="TextBox 408">
              <a:extLst>
                <a:ext uri="{FF2B5EF4-FFF2-40B4-BE49-F238E27FC236}">
                  <a16:creationId xmlns:a16="http://schemas.microsoft.com/office/drawing/2014/main" id="{F0B7ABC4-EC30-D84D-B3CA-4984EEC98422}"/>
                </a:ext>
              </a:extLst>
            </p:cNvPr>
            <p:cNvSpPr txBox="1"/>
            <p:nvPr/>
          </p:nvSpPr>
          <p:spPr>
            <a:xfrm>
              <a:off x="10232807" y="5130871"/>
              <a:ext cx="62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27" name="TextBox 409">
              <a:extLst>
                <a:ext uri="{FF2B5EF4-FFF2-40B4-BE49-F238E27FC236}">
                  <a16:creationId xmlns:a16="http://schemas.microsoft.com/office/drawing/2014/main" id="{4F60D394-2FA7-7849-9FEA-D58B956B78D7}"/>
                </a:ext>
              </a:extLst>
            </p:cNvPr>
            <p:cNvSpPr txBox="1"/>
            <p:nvPr/>
          </p:nvSpPr>
          <p:spPr>
            <a:xfrm>
              <a:off x="10503377" y="5130871"/>
              <a:ext cx="53670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528" name="TextBox 410">
              <a:extLst>
                <a:ext uri="{FF2B5EF4-FFF2-40B4-BE49-F238E27FC236}">
                  <a16:creationId xmlns:a16="http://schemas.microsoft.com/office/drawing/2014/main" id="{5C4A20B0-1F80-8D4F-BB6E-63EB3F87807E}"/>
                </a:ext>
              </a:extLst>
            </p:cNvPr>
            <p:cNvSpPr txBox="1"/>
            <p:nvPr/>
          </p:nvSpPr>
          <p:spPr>
            <a:xfrm>
              <a:off x="10630046" y="5130871"/>
              <a:ext cx="62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29" name="TextBox 411">
              <a:extLst>
                <a:ext uri="{FF2B5EF4-FFF2-40B4-BE49-F238E27FC236}">
                  <a16:creationId xmlns:a16="http://schemas.microsoft.com/office/drawing/2014/main" id="{78CC93F6-BC75-AA41-BE3E-2FC14AAE89AC}"/>
                </a:ext>
              </a:extLst>
            </p:cNvPr>
            <p:cNvSpPr txBox="1"/>
            <p:nvPr/>
          </p:nvSpPr>
          <p:spPr>
            <a:xfrm>
              <a:off x="10893561" y="5130871"/>
              <a:ext cx="53670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2</a:t>
              </a:r>
            </a:p>
          </p:txBody>
        </p:sp>
        <p:sp>
          <p:nvSpPr>
            <p:cNvPr id="530" name="TextBox 412">
              <a:extLst>
                <a:ext uri="{FF2B5EF4-FFF2-40B4-BE49-F238E27FC236}">
                  <a16:creationId xmlns:a16="http://schemas.microsoft.com/office/drawing/2014/main" id="{279C44EB-0CD6-3349-80C0-EDC835469691}"/>
                </a:ext>
              </a:extLst>
            </p:cNvPr>
            <p:cNvSpPr txBox="1"/>
            <p:nvPr/>
          </p:nvSpPr>
          <p:spPr>
            <a:xfrm>
              <a:off x="11031032" y="5130871"/>
              <a:ext cx="62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31" name="TextBox 413">
              <a:extLst>
                <a:ext uri="{FF2B5EF4-FFF2-40B4-BE49-F238E27FC236}">
                  <a16:creationId xmlns:a16="http://schemas.microsoft.com/office/drawing/2014/main" id="{CD9A7141-867A-3142-993D-D60B4A61B284}"/>
                </a:ext>
              </a:extLst>
            </p:cNvPr>
            <p:cNvSpPr txBox="1"/>
            <p:nvPr/>
          </p:nvSpPr>
          <p:spPr>
            <a:xfrm>
              <a:off x="11146328" y="5130871"/>
              <a:ext cx="166712" cy="12311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32" name="TextBox 414">
              <a:extLst>
                <a:ext uri="{FF2B5EF4-FFF2-40B4-BE49-F238E27FC236}">
                  <a16:creationId xmlns:a16="http://schemas.microsoft.com/office/drawing/2014/main" id="{C882FADD-D22D-7048-AD94-6F87B7A26875}"/>
                </a:ext>
              </a:extLst>
            </p:cNvPr>
            <p:cNvSpPr txBox="1"/>
            <p:nvPr/>
          </p:nvSpPr>
          <p:spPr>
            <a:xfrm>
              <a:off x="11435768" y="5130871"/>
              <a:ext cx="62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33" name="TextBox 415">
              <a:extLst>
                <a:ext uri="{FF2B5EF4-FFF2-40B4-BE49-F238E27FC236}">
                  <a16:creationId xmlns:a16="http://schemas.microsoft.com/office/drawing/2014/main" id="{5A7FFB33-B817-9743-AB8A-4ABFB325457C}"/>
                </a:ext>
              </a:extLst>
            </p:cNvPr>
            <p:cNvSpPr txBox="1"/>
            <p:nvPr/>
          </p:nvSpPr>
          <p:spPr>
            <a:xfrm>
              <a:off x="11634387" y="5130871"/>
              <a:ext cx="62" cy="12311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</p:txBody>
        </p:sp>
        <p:sp>
          <p:nvSpPr>
            <p:cNvPr id="534" name="TextBox 416">
              <a:extLst>
                <a:ext uri="{FF2B5EF4-FFF2-40B4-BE49-F238E27FC236}">
                  <a16:creationId xmlns:a16="http://schemas.microsoft.com/office/drawing/2014/main" id="{D679D031-10E2-2443-9F22-86903A6488C8}"/>
                </a:ext>
              </a:extLst>
            </p:cNvPr>
            <p:cNvSpPr txBox="1"/>
            <p:nvPr/>
          </p:nvSpPr>
          <p:spPr>
            <a:xfrm>
              <a:off x="11309061" y="5130870"/>
              <a:ext cx="56105" cy="1526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0</a:t>
              </a:r>
            </a:p>
          </p:txBody>
        </p:sp>
        <p:sp>
          <p:nvSpPr>
            <p:cNvPr id="535" name="TextBox 417">
              <a:extLst>
                <a:ext uri="{FF2B5EF4-FFF2-40B4-BE49-F238E27FC236}">
                  <a16:creationId xmlns:a16="http://schemas.microsoft.com/office/drawing/2014/main" id="{BC3D717E-19B5-A14B-85B4-2DE6F0312493}"/>
                </a:ext>
              </a:extLst>
            </p:cNvPr>
            <p:cNvSpPr txBox="1"/>
            <p:nvPr/>
          </p:nvSpPr>
          <p:spPr>
            <a:xfrm>
              <a:off x="6135978" y="5130871"/>
              <a:ext cx="479950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Elacestrant</a:t>
              </a:r>
              <a:endParaRPr kumimoji="0" lang="en-US" sz="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endParaRPr>
            </a:p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ahoma"/>
                  <a:ea typeface="+mn-ea"/>
                  <a:cs typeface="+mn-cs"/>
                </a:rPr>
                <a:t>Fulvestrant</a:t>
              </a:r>
            </a:p>
          </p:txBody>
        </p:sp>
      </p:grpSp>
      <p:sp>
        <p:nvSpPr>
          <p:cNvPr id="537" name="TextBox 536">
            <a:extLst>
              <a:ext uri="{FF2B5EF4-FFF2-40B4-BE49-F238E27FC236}">
                <a16:creationId xmlns:a16="http://schemas.microsoft.com/office/drawing/2014/main" id="{CC6453B0-0F0B-A040-A964-1A6182678FAA}"/>
              </a:ext>
            </a:extLst>
          </p:cNvPr>
          <p:cNvSpPr txBox="1"/>
          <p:nvPr/>
        </p:nvSpPr>
        <p:spPr>
          <a:xfrm>
            <a:off x="1229570" y="4619620"/>
            <a:ext cx="83356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</a:t>
            </a:r>
          </a:p>
        </p:txBody>
      </p:sp>
      <p:sp>
        <p:nvSpPr>
          <p:cNvPr id="538" name="TextBox 537">
            <a:extLst>
              <a:ext uri="{FF2B5EF4-FFF2-40B4-BE49-F238E27FC236}">
                <a16:creationId xmlns:a16="http://schemas.microsoft.com/office/drawing/2014/main" id="{6CB66BF4-C670-C748-8B15-26117D98ADE1}"/>
              </a:ext>
            </a:extLst>
          </p:cNvPr>
          <p:cNvSpPr txBox="1"/>
          <p:nvPr/>
        </p:nvSpPr>
        <p:spPr>
          <a:xfrm>
            <a:off x="1410202" y="4619621"/>
            <a:ext cx="83356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2</a:t>
            </a:r>
          </a:p>
        </p:txBody>
      </p:sp>
      <p:sp>
        <p:nvSpPr>
          <p:cNvPr id="539" name="TextBox 538">
            <a:extLst>
              <a:ext uri="{FF2B5EF4-FFF2-40B4-BE49-F238E27FC236}">
                <a16:creationId xmlns:a16="http://schemas.microsoft.com/office/drawing/2014/main" id="{C1FB01C2-D5C0-3447-81C0-FC6803D21A52}"/>
              </a:ext>
            </a:extLst>
          </p:cNvPr>
          <p:cNvSpPr txBox="1"/>
          <p:nvPr/>
        </p:nvSpPr>
        <p:spPr>
          <a:xfrm>
            <a:off x="1613902" y="4619621"/>
            <a:ext cx="83356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3</a:t>
            </a:r>
          </a:p>
        </p:txBody>
      </p:sp>
      <p:sp>
        <p:nvSpPr>
          <p:cNvPr id="540" name="TextBox 539">
            <a:extLst>
              <a:ext uri="{FF2B5EF4-FFF2-40B4-BE49-F238E27FC236}">
                <a16:creationId xmlns:a16="http://schemas.microsoft.com/office/drawing/2014/main" id="{7EC8DEF4-DD19-844A-A44B-2441C914FD5A}"/>
              </a:ext>
            </a:extLst>
          </p:cNvPr>
          <p:cNvSpPr txBox="1"/>
          <p:nvPr/>
        </p:nvSpPr>
        <p:spPr>
          <a:xfrm>
            <a:off x="1814937" y="4619621"/>
            <a:ext cx="83356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4</a:t>
            </a:r>
          </a:p>
        </p:txBody>
      </p:sp>
      <p:sp>
        <p:nvSpPr>
          <p:cNvPr id="542" name="TextBox 541">
            <a:extLst>
              <a:ext uri="{FF2B5EF4-FFF2-40B4-BE49-F238E27FC236}">
                <a16:creationId xmlns:a16="http://schemas.microsoft.com/office/drawing/2014/main" id="{FA9140FA-61C7-B84A-A306-8926349C22A5}"/>
              </a:ext>
            </a:extLst>
          </p:cNvPr>
          <p:cNvSpPr txBox="1"/>
          <p:nvPr/>
        </p:nvSpPr>
        <p:spPr>
          <a:xfrm>
            <a:off x="2191808" y="4621208"/>
            <a:ext cx="83356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6</a:t>
            </a:r>
          </a:p>
        </p:txBody>
      </p:sp>
      <p:sp>
        <p:nvSpPr>
          <p:cNvPr id="543" name="TextBox 542">
            <a:extLst>
              <a:ext uri="{FF2B5EF4-FFF2-40B4-BE49-F238E27FC236}">
                <a16:creationId xmlns:a16="http://schemas.microsoft.com/office/drawing/2014/main" id="{96A859FE-D2C9-6E4C-A524-4E2A9CFC8270}"/>
              </a:ext>
            </a:extLst>
          </p:cNvPr>
          <p:cNvSpPr txBox="1"/>
          <p:nvPr/>
        </p:nvSpPr>
        <p:spPr>
          <a:xfrm>
            <a:off x="2380268" y="4621208"/>
            <a:ext cx="83356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7</a:t>
            </a:r>
          </a:p>
        </p:txBody>
      </p:sp>
      <p:sp>
        <p:nvSpPr>
          <p:cNvPr id="544" name="TextBox 543">
            <a:extLst>
              <a:ext uri="{FF2B5EF4-FFF2-40B4-BE49-F238E27FC236}">
                <a16:creationId xmlns:a16="http://schemas.microsoft.com/office/drawing/2014/main" id="{6EDF2972-04CA-8940-AC87-FA7AB6AE67AF}"/>
              </a:ext>
            </a:extLst>
          </p:cNvPr>
          <p:cNvSpPr txBox="1"/>
          <p:nvPr/>
        </p:nvSpPr>
        <p:spPr>
          <a:xfrm>
            <a:off x="2583968" y="4621208"/>
            <a:ext cx="83356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8</a:t>
            </a:r>
          </a:p>
        </p:txBody>
      </p:sp>
      <p:sp>
        <p:nvSpPr>
          <p:cNvPr id="545" name="TextBox 544">
            <a:extLst>
              <a:ext uri="{FF2B5EF4-FFF2-40B4-BE49-F238E27FC236}">
                <a16:creationId xmlns:a16="http://schemas.microsoft.com/office/drawing/2014/main" id="{8A3CAAFE-F71C-1E45-AA2C-40B44BD1E265}"/>
              </a:ext>
            </a:extLst>
          </p:cNvPr>
          <p:cNvSpPr txBox="1"/>
          <p:nvPr/>
        </p:nvSpPr>
        <p:spPr>
          <a:xfrm>
            <a:off x="2765932" y="4622623"/>
            <a:ext cx="83356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9</a:t>
            </a:r>
          </a:p>
        </p:txBody>
      </p:sp>
      <p:sp>
        <p:nvSpPr>
          <p:cNvPr id="547" name="TextBox 546">
            <a:extLst>
              <a:ext uri="{FF2B5EF4-FFF2-40B4-BE49-F238E27FC236}">
                <a16:creationId xmlns:a16="http://schemas.microsoft.com/office/drawing/2014/main" id="{58C9C589-4672-D14A-9C80-DE4C53FEA82D}"/>
              </a:ext>
            </a:extLst>
          </p:cNvPr>
          <p:cNvSpPr txBox="1"/>
          <p:nvPr/>
        </p:nvSpPr>
        <p:spPr>
          <a:xfrm>
            <a:off x="3104211" y="4622623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11</a:t>
            </a:r>
          </a:p>
        </p:txBody>
      </p:sp>
      <p:sp>
        <p:nvSpPr>
          <p:cNvPr id="548" name="TextBox 547">
            <a:extLst>
              <a:ext uri="{FF2B5EF4-FFF2-40B4-BE49-F238E27FC236}">
                <a16:creationId xmlns:a16="http://schemas.microsoft.com/office/drawing/2014/main" id="{B6515727-8364-A24C-8F4D-A934586EE96F}"/>
              </a:ext>
            </a:extLst>
          </p:cNvPr>
          <p:cNvSpPr txBox="1"/>
          <p:nvPr/>
        </p:nvSpPr>
        <p:spPr>
          <a:xfrm>
            <a:off x="3289923" y="4622623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12</a:t>
            </a:r>
          </a:p>
        </p:txBody>
      </p:sp>
      <p:sp>
        <p:nvSpPr>
          <p:cNvPr id="549" name="TextBox 548">
            <a:extLst>
              <a:ext uri="{FF2B5EF4-FFF2-40B4-BE49-F238E27FC236}">
                <a16:creationId xmlns:a16="http://schemas.microsoft.com/office/drawing/2014/main" id="{A21437EB-BAF3-514C-8463-DC2952AF96F3}"/>
              </a:ext>
            </a:extLst>
          </p:cNvPr>
          <p:cNvSpPr txBox="1"/>
          <p:nvPr/>
        </p:nvSpPr>
        <p:spPr>
          <a:xfrm>
            <a:off x="3488543" y="4622623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13</a:t>
            </a:r>
          </a:p>
        </p:txBody>
      </p:sp>
      <p:sp>
        <p:nvSpPr>
          <p:cNvPr id="550" name="TextBox 549">
            <a:extLst>
              <a:ext uri="{FF2B5EF4-FFF2-40B4-BE49-F238E27FC236}">
                <a16:creationId xmlns:a16="http://schemas.microsoft.com/office/drawing/2014/main" id="{7CE2DA99-D6D7-A745-8181-595F41C71C16}"/>
              </a:ext>
            </a:extLst>
          </p:cNvPr>
          <p:cNvSpPr txBox="1"/>
          <p:nvPr/>
        </p:nvSpPr>
        <p:spPr>
          <a:xfrm>
            <a:off x="3679418" y="4622623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14</a:t>
            </a:r>
          </a:p>
        </p:txBody>
      </p:sp>
      <p:sp>
        <p:nvSpPr>
          <p:cNvPr id="552" name="TextBox 551">
            <a:extLst>
              <a:ext uri="{FF2B5EF4-FFF2-40B4-BE49-F238E27FC236}">
                <a16:creationId xmlns:a16="http://schemas.microsoft.com/office/drawing/2014/main" id="{654EF736-AE72-6844-97DA-C1BC26E99738}"/>
              </a:ext>
            </a:extLst>
          </p:cNvPr>
          <p:cNvSpPr txBox="1"/>
          <p:nvPr/>
        </p:nvSpPr>
        <p:spPr>
          <a:xfrm>
            <a:off x="4057456" y="4621208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16</a:t>
            </a:r>
          </a:p>
        </p:txBody>
      </p:sp>
      <p:sp>
        <p:nvSpPr>
          <p:cNvPr id="553" name="TextBox 552">
            <a:extLst>
              <a:ext uri="{FF2B5EF4-FFF2-40B4-BE49-F238E27FC236}">
                <a16:creationId xmlns:a16="http://schemas.microsoft.com/office/drawing/2014/main" id="{6757F7FE-5AC7-4048-A980-AC0E2B730127}"/>
              </a:ext>
            </a:extLst>
          </p:cNvPr>
          <p:cNvSpPr txBox="1"/>
          <p:nvPr/>
        </p:nvSpPr>
        <p:spPr>
          <a:xfrm>
            <a:off x="4245916" y="4621208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17</a:t>
            </a:r>
          </a:p>
        </p:txBody>
      </p:sp>
      <p:sp>
        <p:nvSpPr>
          <p:cNvPr id="554" name="TextBox 553">
            <a:extLst>
              <a:ext uri="{FF2B5EF4-FFF2-40B4-BE49-F238E27FC236}">
                <a16:creationId xmlns:a16="http://schemas.microsoft.com/office/drawing/2014/main" id="{B3303AEB-19BC-6D44-8C1F-F6740BB0186E}"/>
              </a:ext>
            </a:extLst>
          </p:cNvPr>
          <p:cNvSpPr txBox="1"/>
          <p:nvPr/>
        </p:nvSpPr>
        <p:spPr>
          <a:xfrm>
            <a:off x="4434376" y="4621208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18</a:t>
            </a:r>
          </a:p>
        </p:txBody>
      </p:sp>
      <p:sp>
        <p:nvSpPr>
          <p:cNvPr id="555" name="TextBox 554">
            <a:extLst>
              <a:ext uri="{FF2B5EF4-FFF2-40B4-BE49-F238E27FC236}">
                <a16:creationId xmlns:a16="http://schemas.microsoft.com/office/drawing/2014/main" id="{5E526A86-28F5-6D42-B008-0D1D72C24EE6}"/>
              </a:ext>
            </a:extLst>
          </p:cNvPr>
          <p:cNvSpPr txBox="1"/>
          <p:nvPr/>
        </p:nvSpPr>
        <p:spPr>
          <a:xfrm>
            <a:off x="4632995" y="4621208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19</a:t>
            </a:r>
          </a:p>
        </p:txBody>
      </p:sp>
      <p:sp>
        <p:nvSpPr>
          <p:cNvPr id="557" name="TextBox 556">
            <a:extLst>
              <a:ext uri="{FF2B5EF4-FFF2-40B4-BE49-F238E27FC236}">
                <a16:creationId xmlns:a16="http://schemas.microsoft.com/office/drawing/2014/main" id="{318FB310-214C-B14C-BFBB-4C32060FEEE4}"/>
              </a:ext>
            </a:extLst>
          </p:cNvPr>
          <p:cNvSpPr txBox="1"/>
          <p:nvPr/>
        </p:nvSpPr>
        <p:spPr>
          <a:xfrm>
            <a:off x="5025609" y="4621208"/>
            <a:ext cx="166712" cy="2290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21</a:t>
            </a:r>
          </a:p>
        </p:txBody>
      </p:sp>
      <p:sp>
        <p:nvSpPr>
          <p:cNvPr id="558" name="TextBox 557">
            <a:extLst>
              <a:ext uri="{FF2B5EF4-FFF2-40B4-BE49-F238E27FC236}">
                <a16:creationId xmlns:a16="http://schemas.microsoft.com/office/drawing/2014/main" id="{CA5E5B81-00DC-9F43-8172-924ADAF914C4}"/>
              </a:ext>
            </a:extLst>
          </p:cNvPr>
          <p:cNvSpPr txBox="1"/>
          <p:nvPr/>
        </p:nvSpPr>
        <p:spPr>
          <a:xfrm>
            <a:off x="5216485" y="4621208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22</a:t>
            </a:r>
          </a:p>
        </p:txBody>
      </p:sp>
      <p:sp>
        <p:nvSpPr>
          <p:cNvPr id="559" name="TextBox 558">
            <a:extLst>
              <a:ext uri="{FF2B5EF4-FFF2-40B4-BE49-F238E27FC236}">
                <a16:creationId xmlns:a16="http://schemas.microsoft.com/office/drawing/2014/main" id="{5AE8A63C-B36F-1D45-8055-BAFA6CAF6D25}"/>
              </a:ext>
            </a:extLst>
          </p:cNvPr>
          <p:cNvSpPr txBox="1"/>
          <p:nvPr/>
        </p:nvSpPr>
        <p:spPr>
          <a:xfrm>
            <a:off x="5415104" y="4621208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23</a:t>
            </a:r>
          </a:p>
        </p:txBody>
      </p:sp>
      <p:sp>
        <p:nvSpPr>
          <p:cNvPr id="560" name="TextBox 559">
            <a:extLst>
              <a:ext uri="{FF2B5EF4-FFF2-40B4-BE49-F238E27FC236}">
                <a16:creationId xmlns:a16="http://schemas.microsoft.com/office/drawing/2014/main" id="{F5FC77B7-392F-D549-A60D-3EFCFE5B1988}"/>
              </a:ext>
            </a:extLst>
          </p:cNvPr>
          <p:cNvSpPr txBox="1"/>
          <p:nvPr/>
        </p:nvSpPr>
        <p:spPr>
          <a:xfrm>
            <a:off x="5605896" y="4621208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24</a:t>
            </a:r>
          </a:p>
        </p:txBody>
      </p:sp>
      <p:cxnSp>
        <p:nvCxnSpPr>
          <p:cNvPr id="562" name="Straight Connector 561">
            <a:extLst>
              <a:ext uri="{FF2B5EF4-FFF2-40B4-BE49-F238E27FC236}">
                <a16:creationId xmlns:a16="http://schemas.microsoft.com/office/drawing/2014/main" id="{202B97F1-5E6C-1148-BF6E-63708C0FCF00}"/>
              </a:ext>
            </a:extLst>
          </p:cNvPr>
          <p:cNvCxnSpPr>
            <a:cxnSpLocks/>
          </p:cNvCxnSpPr>
          <p:nvPr/>
        </p:nvCxnSpPr>
        <p:spPr>
          <a:xfrm rot="16200000">
            <a:off x="1229779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3" name="Straight Connector 562">
            <a:extLst>
              <a:ext uri="{FF2B5EF4-FFF2-40B4-BE49-F238E27FC236}">
                <a16:creationId xmlns:a16="http://schemas.microsoft.com/office/drawing/2014/main" id="{16974001-8089-F541-9F6B-114C7CC0F2D9}"/>
              </a:ext>
            </a:extLst>
          </p:cNvPr>
          <p:cNvCxnSpPr>
            <a:cxnSpLocks/>
          </p:cNvCxnSpPr>
          <p:nvPr/>
        </p:nvCxnSpPr>
        <p:spPr>
          <a:xfrm rot="16200000">
            <a:off x="1415491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4" name="Straight Connector 563">
            <a:extLst>
              <a:ext uri="{FF2B5EF4-FFF2-40B4-BE49-F238E27FC236}">
                <a16:creationId xmlns:a16="http://schemas.microsoft.com/office/drawing/2014/main" id="{19CF37F1-12C8-DE4C-AD0D-8E5FD55DB490}"/>
              </a:ext>
            </a:extLst>
          </p:cNvPr>
          <p:cNvCxnSpPr>
            <a:cxnSpLocks/>
          </p:cNvCxnSpPr>
          <p:nvPr/>
        </p:nvCxnSpPr>
        <p:spPr>
          <a:xfrm rot="16200000">
            <a:off x="1614111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6" name="Straight Connector 565">
            <a:extLst>
              <a:ext uri="{FF2B5EF4-FFF2-40B4-BE49-F238E27FC236}">
                <a16:creationId xmlns:a16="http://schemas.microsoft.com/office/drawing/2014/main" id="{477B4BF9-1402-A146-8386-349F660AE3D3}"/>
              </a:ext>
            </a:extLst>
          </p:cNvPr>
          <p:cNvCxnSpPr>
            <a:cxnSpLocks/>
          </p:cNvCxnSpPr>
          <p:nvPr/>
        </p:nvCxnSpPr>
        <p:spPr>
          <a:xfrm rot="16200000">
            <a:off x="1820226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7" name="Straight Connector 566">
            <a:extLst>
              <a:ext uri="{FF2B5EF4-FFF2-40B4-BE49-F238E27FC236}">
                <a16:creationId xmlns:a16="http://schemas.microsoft.com/office/drawing/2014/main" id="{6F24FD02-95BB-6B43-A2A6-A5DCDBF904F5}"/>
              </a:ext>
            </a:extLst>
          </p:cNvPr>
          <p:cNvCxnSpPr>
            <a:cxnSpLocks/>
          </p:cNvCxnSpPr>
          <p:nvPr/>
        </p:nvCxnSpPr>
        <p:spPr>
          <a:xfrm rot="16200000">
            <a:off x="2196971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8" name="Straight Connector 567">
            <a:extLst>
              <a:ext uri="{FF2B5EF4-FFF2-40B4-BE49-F238E27FC236}">
                <a16:creationId xmlns:a16="http://schemas.microsoft.com/office/drawing/2014/main" id="{E8B205FE-FF89-6C47-988A-DA89A2AD75A7}"/>
              </a:ext>
            </a:extLst>
          </p:cNvPr>
          <p:cNvCxnSpPr>
            <a:cxnSpLocks/>
          </p:cNvCxnSpPr>
          <p:nvPr/>
        </p:nvCxnSpPr>
        <p:spPr>
          <a:xfrm rot="16200000">
            <a:off x="2387763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9" name="Straight Connector 568">
            <a:extLst>
              <a:ext uri="{FF2B5EF4-FFF2-40B4-BE49-F238E27FC236}">
                <a16:creationId xmlns:a16="http://schemas.microsoft.com/office/drawing/2014/main" id="{4EBFAF2B-38B3-174A-A018-234B6C677706}"/>
              </a:ext>
            </a:extLst>
          </p:cNvPr>
          <p:cNvCxnSpPr>
            <a:cxnSpLocks/>
          </p:cNvCxnSpPr>
          <p:nvPr/>
        </p:nvCxnSpPr>
        <p:spPr>
          <a:xfrm rot="16200000">
            <a:off x="2586383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0" name="Straight Connector 569">
            <a:extLst>
              <a:ext uri="{FF2B5EF4-FFF2-40B4-BE49-F238E27FC236}">
                <a16:creationId xmlns:a16="http://schemas.microsoft.com/office/drawing/2014/main" id="{FD21D1BC-2B73-EC47-8641-0FAB1E17CEC5}"/>
              </a:ext>
            </a:extLst>
          </p:cNvPr>
          <p:cNvCxnSpPr>
            <a:cxnSpLocks/>
          </p:cNvCxnSpPr>
          <p:nvPr/>
        </p:nvCxnSpPr>
        <p:spPr>
          <a:xfrm rot="16200000">
            <a:off x="2769348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1" name="Straight Connector 570">
            <a:extLst>
              <a:ext uri="{FF2B5EF4-FFF2-40B4-BE49-F238E27FC236}">
                <a16:creationId xmlns:a16="http://schemas.microsoft.com/office/drawing/2014/main" id="{296B0D11-12B2-6645-980F-8D93302A45DD}"/>
              </a:ext>
            </a:extLst>
          </p:cNvPr>
          <p:cNvCxnSpPr>
            <a:cxnSpLocks/>
          </p:cNvCxnSpPr>
          <p:nvPr/>
        </p:nvCxnSpPr>
        <p:spPr>
          <a:xfrm rot="16200000">
            <a:off x="3141018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2" name="Straight Connector 571">
            <a:extLst>
              <a:ext uri="{FF2B5EF4-FFF2-40B4-BE49-F238E27FC236}">
                <a16:creationId xmlns:a16="http://schemas.microsoft.com/office/drawing/2014/main" id="{EDB56BBB-BFD7-0947-B097-726D1D08438D}"/>
              </a:ext>
            </a:extLst>
          </p:cNvPr>
          <p:cNvCxnSpPr>
            <a:cxnSpLocks/>
          </p:cNvCxnSpPr>
          <p:nvPr/>
        </p:nvCxnSpPr>
        <p:spPr>
          <a:xfrm rot="16200000">
            <a:off x="3333225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3" name="Straight Connector 572">
            <a:extLst>
              <a:ext uri="{FF2B5EF4-FFF2-40B4-BE49-F238E27FC236}">
                <a16:creationId xmlns:a16="http://schemas.microsoft.com/office/drawing/2014/main" id="{2509C909-5434-5246-97E0-E03B29B6619B}"/>
              </a:ext>
            </a:extLst>
          </p:cNvPr>
          <p:cNvCxnSpPr>
            <a:cxnSpLocks/>
          </p:cNvCxnSpPr>
          <p:nvPr/>
        </p:nvCxnSpPr>
        <p:spPr>
          <a:xfrm rot="16200000">
            <a:off x="3531845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4" name="Straight Connector 573">
            <a:extLst>
              <a:ext uri="{FF2B5EF4-FFF2-40B4-BE49-F238E27FC236}">
                <a16:creationId xmlns:a16="http://schemas.microsoft.com/office/drawing/2014/main" id="{5FCE5FF9-DA8C-D340-814C-B78593E2E35A}"/>
              </a:ext>
            </a:extLst>
          </p:cNvPr>
          <p:cNvCxnSpPr>
            <a:cxnSpLocks/>
          </p:cNvCxnSpPr>
          <p:nvPr/>
        </p:nvCxnSpPr>
        <p:spPr>
          <a:xfrm rot="16200000">
            <a:off x="3724970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5" name="Straight Connector 574">
            <a:extLst>
              <a:ext uri="{FF2B5EF4-FFF2-40B4-BE49-F238E27FC236}">
                <a16:creationId xmlns:a16="http://schemas.microsoft.com/office/drawing/2014/main" id="{B6BAA59C-CE85-9344-B0AB-BA44CE9B786F}"/>
              </a:ext>
            </a:extLst>
          </p:cNvPr>
          <p:cNvCxnSpPr>
            <a:cxnSpLocks/>
          </p:cNvCxnSpPr>
          <p:nvPr/>
        </p:nvCxnSpPr>
        <p:spPr>
          <a:xfrm rot="16200000">
            <a:off x="4100302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6" name="Straight Connector 575">
            <a:extLst>
              <a:ext uri="{FF2B5EF4-FFF2-40B4-BE49-F238E27FC236}">
                <a16:creationId xmlns:a16="http://schemas.microsoft.com/office/drawing/2014/main" id="{14B7A1F6-2AAD-AC43-992A-D358B8F6F308}"/>
              </a:ext>
            </a:extLst>
          </p:cNvPr>
          <p:cNvCxnSpPr>
            <a:cxnSpLocks/>
          </p:cNvCxnSpPr>
          <p:nvPr/>
        </p:nvCxnSpPr>
        <p:spPr>
          <a:xfrm rot="16200000">
            <a:off x="4292509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7" name="Straight Connector 576">
            <a:extLst>
              <a:ext uri="{FF2B5EF4-FFF2-40B4-BE49-F238E27FC236}">
                <a16:creationId xmlns:a16="http://schemas.microsoft.com/office/drawing/2014/main" id="{36D98911-0390-5548-AD05-4AF8ECF14625}"/>
              </a:ext>
            </a:extLst>
          </p:cNvPr>
          <p:cNvCxnSpPr>
            <a:cxnSpLocks/>
          </p:cNvCxnSpPr>
          <p:nvPr/>
        </p:nvCxnSpPr>
        <p:spPr>
          <a:xfrm rot="16200000">
            <a:off x="4484634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5" name="Straight Connector 604">
            <a:extLst>
              <a:ext uri="{FF2B5EF4-FFF2-40B4-BE49-F238E27FC236}">
                <a16:creationId xmlns:a16="http://schemas.microsoft.com/office/drawing/2014/main" id="{B9AD3616-B873-C740-A728-E7E74D966865}"/>
              </a:ext>
            </a:extLst>
          </p:cNvPr>
          <p:cNvCxnSpPr>
            <a:cxnSpLocks/>
          </p:cNvCxnSpPr>
          <p:nvPr/>
        </p:nvCxnSpPr>
        <p:spPr>
          <a:xfrm rot="16200000">
            <a:off x="4685669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6" name="Straight Connector 605">
            <a:extLst>
              <a:ext uri="{FF2B5EF4-FFF2-40B4-BE49-F238E27FC236}">
                <a16:creationId xmlns:a16="http://schemas.microsoft.com/office/drawing/2014/main" id="{3859B848-85AC-7A40-A351-18A64BEEF3B0}"/>
              </a:ext>
            </a:extLst>
          </p:cNvPr>
          <p:cNvCxnSpPr>
            <a:cxnSpLocks/>
          </p:cNvCxnSpPr>
          <p:nvPr/>
        </p:nvCxnSpPr>
        <p:spPr>
          <a:xfrm rot="16200000">
            <a:off x="5067496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7" name="Straight Connector 606">
            <a:extLst>
              <a:ext uri="{FF2B5EF4-FFF2-40B4-BE49-F238E27FC236}">
                <a16:creationId xmlns:a16="http://schemas.microsoft.com/office/drawing/2014/main" id="{7956A154-AF69-2F4F-832F-EAB76D529B3A}"/>
              </a:ext>
            </a:extLst>
          </p:cNvPr>
          <p:cNvCxnSpPr>
            <a:cxnSpLocks/>
          </p:cNvCxnSpPr>
          <p:nvPr/>
        </p:nvCxnSpPr>
        <p:spPr>
          <a:xfrm rot="16200000">
            <a:off x="5264783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8" name="Straight Connector 607">
            <a:extLst>
              <a:ext uri="{FF2B5EF4-FFF2-40B4-BE49-F238E27FC236}">
                <a16:creationId xmlns:a16="http://schemas.microsoft.com/office/drawing/2014/main" id="{71E2A7A7-2B81-B647-B043-7D3458869A1C}"/>
              </a:ext>
            </a:extLst>
          </p:cNvPr>
          <p:cNvCxnSpPr>
            <a:cxnSpLocks/>
          </p:cNvCxnSpPr>
          <p:nvPr/>
        </p:nvCxnSpPr>
        <p:spPr>
          <a:xfrm rot="16200000">
            <a:off x="5463403" y="4557704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9" name="Straight Connector 608">
            <a:extLst>
              <a:ext uri="{FF2B5EF4-FFF2-40B4-BE49-F238E27FC236}">
                <a16:creationId xmlns:a16="http://schemas.microsoft.com/office/drawing/2014/main" id="{EAF06B74-4DFA-E244-B41B-AE902CA069C7}"/>
              </a:ext>
            </a:extLst>
          </p:cNvPr>
          <p:cNvCxnSpPr>
            <a:cxnSpLocks/>
          </p:cNvCxnSpPr>
          <p:nvPr/>
        </p:nvCxnSpPr>
        <p:spPr>
          <a:xfrm rot="16200000">
            <a:off x="5657943" y="4551209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0" name="TextBox 609">
            <a:extLst>
              <a:ext uri="{FF2B5EF4-FFF2-40B4-BE49-F238E27FC236}">
                <a16:creationId xmlns:a16="http://schemas.microsoft.com/office/drawing/2014/main" id="{0F1C7401-73CC-9940-A9FD-DE9B753C17DE}"/>
              </a:ext>
            </a:extLst>
          </p:cNvPr>
          <p:cNvSpPr txBox="1"/>
          <p:nvPr/>
        </p:nvSpPr>
        <p:spPr>
          <a:xfrm>
            <a:off x="7302833" y="4617831"/>
            <a:ext cx="83356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</a:t>
            </a:r>
          </a:p>
        </p:txBody>
      </p:sp>
      <p:sp>
        <p:nvSpPr>
          <p:cNvPr id="611" name="TextBox 610">
            <a:extLst>
              <a:ext uri="{FF2B5EF4-FFF2-40B4-BE49-F238E27FC236}">
                <a16:creationId xmlns:a16="http://schemas.microsoft.com/office/drawing/2014/main" id="{A78B1E1A-B3F3-8F44-892B-3CB6ACB2193E}"/>
              </a:ext>
            </a:extLst>
          </p:cNvPr>
          <p:cNvSpPr txBox="1"/>
          <p:nvPr/>
        </p:nvSpPr>
        <p:spPr>
          <a:xfrm>
            <a:off x="7483465" y="4617832"/>
            <a:ext cx="83356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2</a:t>
            </a:r>
          </a:p>
        </p:txBody>
      </p:sp>
      <p:sp>
        <p:nvSpPr>
          <p:cNvPr id="612" name="TextBox 611">
            <a:extLst>
              <a:ext uri="{FF2B5EF4-FFF2-40B4-BE49-F238E27FC236}">
                <a16:creationId xmlns:a16="http://schemas.microsoft.com/office/drawing/2014/main" id="{033698E1-C5E3-8B47-B1ED-4027AB3EC0CE}"/>
              </a:ext>
            </a:extLst>
          </p:cNvPr>
          <p:cNvSpPr txBox="1"/>
          <p:nvPr/>
        </p:nvSpPr>
        <p:spPr>
          <a:xfrm>
            <a:off x="7687165" y="4617832"/>
            <a:ext cx="83356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3</a:t>
            </a:r>
          </a:p>
        </p:txBody>
      </p:sp>
      <p:sp>
        <p:nvSpPr>
          <p:cNvPr id="613" name="TextBox 612">
            <a:extLst>
              <a:ext uri="{FF2B5EF4-FFF2-40B4-BE49-F238E27FC236}">
                <a16:creationId xmlns:a16="http://schemas.microsoft.com/office/drawing/2014/main" id="{64594083-9B0C-654C-9EEA-8EC245A32512}"/>
              </a:ext>
            </a:extLst>
          </p:cNvPr>
          <p:cNvSpPr txBox="1"/>
          <p:nvPr/>
        </p:nvSpPr>
        <p:spPr>
          <a:xfrm>
            <a:off x="7888200" y="4617832"/>
            <a:ext cx="83356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4</a:t>
            </a:r>
          </a:p>
        </p:txBody>
      </p:sp>
      <p:sp>
        <p:nvSpPr>
          <p:cNvPr id="614" name="TextBox 613">
            <a:extLst>
              <a:ext uri="{FF2B5EF4-FFF2-40B4-BE49-F238E27FC236}">
                <a16:creationId xmlns:a16="http://schemas.microsoft.com/office/drawing/2014/main" id="{BD9009A1-8257-924C-A4A5-82C9220054BE}"/>
              </a:ext>
            </a:extLst>
          </p:cNvPr>
          <p:cNvSpPr txBox="1"/>
          <p:nvPr/>
        </p:nvSpPr>
        <p:spPr>
          <a:xfrm>
            <a:off x="8265071" y="4619419"/>
            <a:ext cx="83356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6</a:t>
            </a:r>
          </a:p>
        </p:txBody>
      </p:sp>
      <p:sp>
        <p:nvSpPr>
          <p:cNvPr id="615" name="TextBox 614">
            <a:extLst>
              <a:ext uri="{FF2B5EF4-FFF2-40B4-BE49-F238E27FC236}">
                <a16:creationId xmlns:a16="http://schemas.microsoft.com/office/drawing/2014/main" id="{2AED8B4C-4668-C248-9F0B-9B491C89ECAA}"/>
              </a:ext>
            </a:extLst>
          </p:cNvPr>
          <p:cNvSpPr txBox="1"/>
          <p:nvPr/>
        </p:nvSpPr>
        <p:spPr>
          <a:xfrm>
            <a:off x="8453531" y="4619419"/>
            <a:ext cx="83356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7</a:t>
            </a:r>
          </a:p>
        </p:txBody>
      </p:sp>
      <p:sp>
        <p:nvSpPr>
          <p:cNvPr id="616" name="TextBox 615">
            <a:extLst>
              <a:ext uri="{FF2B5EF4-FFF2-40B4-BE49-F238E27FC236}">
                <a16:creationId xmlns:a16="http://schemas.microsoft.com/office/drawing/2014/main" id="{157E396E-6DEC-DC46-ADB5-A7E5D8B3D5A9}"/>
              </a:ext>
            </a:extLst>
          </p:cNvPr>
          <p:cNvSpPr txBox="1"/>
          <p:nvPr/>
        </p:nvSpPr>
        <p:spPr>
          <a:xfrm>
            <a:off x="8657231" y="4619419"/>
            <a:ext cx="83356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8</a:t>
            </a:r>
          </a:p>
        </p:txBody>
      </p:sp>
      <p:sp>
        <p:nvSpPr>
          <p:cNvPr id="771" name="TextBox 770">
            <a:extLst>
              <a:ext uri="{FF2B5EF4-FFF2-40B4-BE49-F238E27FC236}">
                <a16:creationId xmlns:a16="http://schemas.microsoft.com/office/drawing/2014/main" id="{8C8563F3-04FD-6D4C-8880-77F3735CDB0D}"/>
              </a:ext>
            </a:extLst>
          </p:cNvPr>
          <p:cNvSpPr txBox="1"/>
          <p:nvPr/>
        </p:nvSpPr>
        <p:spPr>
          <a:xfrm>
            <a:off x="8839195" y="4620834"/>
            <a:ext cx="83356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9</a:t>
            </a:r>
          </a:p>
        </p:txBody>
      </p:sp>
      <p:sp>
        <p:nvSpPr>
          <p:cNvPr id="772" name="TextBox 771">
            <a:extLst>
              <a:ext uri="{FF2B5EF4-FFF2-40B4-BE49-F238E27FC236}">
                <a16:creationId xmlns:a16="http://schemas.microsoft.com/office/drawing/2014/main" id="{8D5CBEEA-4011-EE48-9DCE-E256C941B1E5}"/>
              </a:ext>
            </a:extLst>
          </p:cNvPr>
          <p:cNvSpPr txBox="1"/>
          <p:nvPr/>
        </p:nvSpPr>
        <p:spPr>
          <a:xfrm>
            <a:off x="9177474" y="4620834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11</a:t>
            </a:r>
          </a:p>
        </p:txBody>
      </p:sp>
      <p:sp>
        <p:nvSpPr>
          <p:cNvPr id="773" name="TextBox 772">
            <a:extLst>
              <a:ext uri="{FF2B5EF4-FFF2-40B4-BE49-F238E27FC236}">
                <a16:creationId xmlns:a16="http://schemas.microsoft.com/office/drawing/2014/main" id="{B3ECAEB7-BBB8-3343-AF28-7F2909D4F185}"/>
              </a:ext>
            </a:extLst>
          </p:cNvPr>
          <p:cNvSpPr txBox="1"/>
          <p:nvPr/>
        </p:nvSpPr>
        <p:spPr>
          <a:xfrm>
            <a:off x="9363186" y="4620834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12</a:t>
            </a:r>
          </a:p>
        </p:txBody>
      </p:sp>
      <p:sp>
        <p:nvSpPr>
          <p:cNvPr id="774" name="TextBox 773">
            <a:extLst>
              <a:ext uri="{FF2B5EF4-FFF2-40B4-BE49-F238E27FC236}">
                <a16:creationId xmlns:a16="http://schemas.microsoft.com/office/drawing/2014/main" id="{9463B1B1-04E5-9A47-9CE9-BFEBCD4CAD2D}"/>
              </a:ext>
            </a:extLst>
          </p:cNvPr>
          <p:cNvSpPr txBox="1"/>
          <p:nvPr/>
        </p:nvSpPr>
        <p:spPr>
          <a:xfrm>
            <a:off x="9561806" y="4620834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13</a:t>
            </a:r>
          </a:p>
        </p:txBody>
      </p:sp>
      <p:sp>
        <p:nvSpPr>
          <p:cNvPr id="775" name="TextBox 774">
            <a:extLst>
              <a:ext uri="{FF2B5EF4-FFF2-40B4-BE49-F238E27FC236}">
                <a16:creationId xmlns:a16="http://schemas.microsoft.com/office/drawing/2014/main" id="{B185D64A-05F8-AA45-BEB8-70EA045D5115}"/>
              </a:ext>
            </a:extLst>
          </p:cNvPr>
          <p:cNvSpPr txBox="1"/>
          <p:nvPr/>
        </p:nvSpPr>
        <p:spPr>
          <a:xfrm>
            <a:off x="9752681" y="4620834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14</a:t>
            </a:r>
          </a:p>
        </p:txBody>
      </p:sp>
      <p:sp>
        <p:nvSpPr>
          <p:cNvPr id="776" name="TextBox 775">
            <a:extLst>
              <a:ext uri="{FF2B5EF4-FFF2-40B4-BE49-F238E27FC236}">
                <a16:creationId xmlns:a16="http://schemas.microsoft.com/office/drawing/2014/main" id="{0B17865F-2A40-1445-B25A-43FA82D0B1E4}"/>
              </a:ext>
            </a:extLst>
          </p:cNvPr>
          <p:cNvSpPr txBox="1"/>
          <p:nvPr/>
        </p:nvSpPr>
        <p:spPr>
          <a:xfrm>
            <a:off x="10130719" y="4619419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16</a:t>
            </a:r>
          </a:p>
        </p:txBody>
      </p:sp>
      <p:sp>
        <p:nvSpPr>
          <p:cNvPr id="949" name="TextBox 948">
            <a:extLst>
              <a:ext uri="{FF2B5EF4-FFF2-40B4-BE49-F238E27FC236}">
                <a16:creationId xmlns:a16="http://schemas.microsoft.com/office/drawing/2014/main" id="{C30F98B7-E3A4-A547-8C3A-E307566EB9AC}"/>
              </a:ext>
            </a:extLst>
          </p:cNvPr>
          <p:cNvSpPr txBox="1"/>
          <p:nvPr/>
        </p:nvSpPr>
        <p:spPr>
          <a:xfrm>
            <a:off x="10319179" y="4619419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17</a:t>
            </a:r>
          </a:p>
        </p:txBody>
      </p:sp>
      <p:sp>
        <p:nvSpPr>
          <p:cNvPr id="950" name="TextBox 949">
            <a:extLst>
              <a:ext uri="{FF2B5EF4-FFF2-40B4-BE49-F238E27FC236}">
                <a16:creationId xmlns:a16="http://schemas.microsoft.com/office/drawing/2014/main" id="{A90421B2-16B7-EC49-8784-C29C748C2EC5}"/>
              </a:ext>
            </a:extLst>
          </p:cNvPr>
          <p:cNvSpPr txBox="1"/>
          <p:nvPr/>
        </p:nvSpPr>
        <p:spPr>
          <a:xfrm>
            <a:off x="10507639" y="4619419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18</a:t>
            </a:r>
          </a:p>
        </p:txBody>
      </p:sp>
      <p:sp>
        <p:nvSpPr>
          <p:cNvPr id="951" name="TextBox 950">
            <a:extLst>
              <a:ext uri="{FF2B5EF4-FFF2-40B4-BE49-F238E27FC236}">
                <a16:creationId xmlns:a16="http://schemas.microsoft.com/office/drawing/2014/main" id="{E49A56B8-E5D3-A446-9EA9-23E32B2B62E8}"/>
              </a:ext>
            </a:extLst>
          </p:cNvPr>
          <p:cNvSpPr txBox="1"/>
          <p:nvPr/>
        </p:nvSpPr>
        <p:spPr>
          <a:xfrm>
            <a:off x="10706258" y="4619419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19</a:t>
            </a:r>
          </a:p>
        </p:txBody>
      </p:sp>
      <p:sp>
        <p:nvSpPr>
          <p:cNvPr id="981" name="TextBox 980">
            <a:extLst>
              <a:ext uri="{FF2B5EF4-FFF2-40B4-BE49-F238E27FC236}">
                <a16:creationId xmlns:a16="http://schemas.microsoft.com/office/drawing/2014/main" id="{3D39C352-CD06-634C-ABA1-C20E0F9A3448}"/>
              </a:ext>
            </a:extLst>
          </p:cNvPr>
          <p:cNvSpPr txBox="1"/>
          <p:nvPr/>
        </p:nvSpPr>
        <p:spPr>
          <a:xfrm>
            <a:off x="11098872" y="4619419"/>
            <a:ext cx="166712" cy="22904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21</a:t>
            </a:r>
          </a:p>
        </p:txBody>
      </p:sp>
      <p:sp>
        <p:nvSpPr>
          <p:cNvPr id="983" name="TextBox 982">
            <a:extLst>
              <a:ext uri="{FF2B5EF4-FFF2-40B4-BE49-F238E27FC236}">
                <a16:creationId xmlns:a16="http://schemas.microsoft.com/office/drawing/2014/main" id="{E443C473-B53E-C444-BEB8-0E763734A5F0}"/>
              </a:ext>
            </a:extLst>
          </p:cNvPr>
          <p:cNvSpPr txBox="1"/>
          <p:nvPr/>
        </p:nvSpPr>
        <p:spPr>
          <a:xfrm>
            <a:off x="11289748" y="4619419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22</a:t>
            </a:r>
          </a:p>
        </p:txBody>
      </p:sp>
      <p:sp>
        <p:nvSpPr>
          <p:cNvPr id="986" name="TextBox 985">
            <a:extLst>
              <a:ext uri="{FF2B5EF4-FFF2-40B4-BE49-F238E27FC236}">
                <a16:creationId xmlns:a16="http://schemas.microsoft.com/office/drawing/2014/main" id="{35D0A53F-4187-684A-8938-FDAECCA4FE07}"/>
              </a:ext>
            </a:extLst>
          </p:cNvPr>
          <p:cNvSpPr txBox="1"/>
          <p:nvPr/>
        </p:nvSpPr>
        <p:spPr>
          <a:xfrm>
            <a:off x="11488367" y="4619419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23</a:t>
            </a:r>
          </a:p>
        </p:txBody>
      </p:sp>
      <p:sp>
        <p:nvSpPr>
          <p:cNvPr id="987" name="TextBox 986">
            <a:extLst>
              <a:ext uri="{FF2B5EF4-FFF2-40B4-BE49-F238E27FC236}">
                <a16:creationId xmlns:a16="http://schemas.microsoft.com/office/drawing/2014/main" id="{B5897628-6F42-DC4F-83FB-2CD41830D0B7}"/>
              </a:ext>
            </a:extLst>
          </p:cNvPr>
          <p:cNvSpPr txBox="1"/>
          <p:nvPr/>
        </p:nvSpPr>
        <p:spPr>
          <a:xfrm>
            <a:off x="11679159" y="4619419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24</a:t>
            </a:r>
          </a:p>
        </p:txBody>
      </p:sp>
      <p:cxnSp>
        <p:nvCxnSpPr>
          <p:cNvPr id="988" name="Straight Connector 987">
            <a:extLst>
              <a:ext uri="{FF2B5EF4-FFF2-40B4-BE49-F238E27FC236}">
                <a16:creationId xmlns:a16="http://schemas.microsoft.com/office/drawing/2014/main" id="{46E20948-4458-3B4A-AE4A-C34264BA8284}"/>
              </a:ext>
            </a:extLst>
          </p:cNvPr>
          <p:cNvCxnSpPr>
            <a:cxnSpLocks/>
          </p:cNvCxnSpPr>
          <p:nvPr/>
        </p:nvCxnSpPr>
        <p:spPr>
          <a:xfrm rot="16200000">
            <a:off x="7308122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9" name="Straight Connector 988">
            <a:extLst>
              <a:ext uri="{FF2B5EF4-FFF2-40B4-BE49-F238E27FC236}">
                <a16:creationId xmlns:a16="http://schemas.microsoft.com/office/drawing/2014/main" id="{2799BCAB-9818-1A45-97F3-D84259428107}"/>
              </a:ext>
            </a:extLst>
          </p:cNvPr>
          <p:cNvCxnSpPr>
            <a:cxnSpLocks/>
          </p:cNvCxnSpPr>
          <p:nvPr/>
        </p:nvCxnSpPr>
        <p:spPr>
          <a:xfrm rot="16200000">
            <a:off x="7488754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0" name="Straight Connector 989">
            <a:extLst>
              <a:ext uri="{FF2B5EF4-FFF2-40B4-BE49-F238E27FC236}">
                <a16:creationId xmlns:a16="http://schemas.microsoft.com/office/drawing/2014/main" id="{020056AF-127D-A646-8D55-C572CA32FBCC}"/>
              </a:ext>
            </a:extLst>
          </p:cNvPr>
          <p:cNvCxnSpPr>
            <a:cxnSpLocks/>
          </p:cNvCxnSpPr>
          <p:nvPr/>
        </p:nvCxnSpPr>
        <p:spPr>
          <a:xfrm rot="16200000">
            <a:off x="7687374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1" name="Straight Connector 990">
            <a:extLst>
              <a:ext uri="{FF2B5EF4-FFF2-40B4-BE49-F238E27FC236}">
                <a16:creationId xmlns:a16="http://schemas.microsoft.com/office/drawing/2014/main" id="{8F4486E9-058B-FA4F-989C-3EBABFF4ED1B}"/>
              </a:ext>
            </a:extLst>
          </p:cNvPr>
          <p:cNvCxnSpPr>
            <a:cxnSpLocks/>
          </p:cNvCxnSpPr>
          <p:nvPr/>
        </p:nvCxnSpPr>
        <p:spPr>
          <a:xfrm rot="16200000">
            <a:off x="7893489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2" name="Straight Connector 991">
            <a:extLst>
              <a:ext uri="{FF2B5EF4-FFF2-40B4-BE49-F238E27FC236}">
                <a16:creationId xmlns:a16="http://schemas.microsoft.com/office/drawing/2014/main" id="{EF696FD0-C0A4-5F4B-96B0-848F95ED8B31}"/>
              </a:ext>
            </a:extLst>
          </p:cNvPr>
          <p:cNvCxnSpPr>
            <a:cxnSpLocks/>
          </p:cNvCxnSpPr>
          <p:nvPr/>
        </p:nvCxnSpPr>
        <p:spPr>
          <a:xfrm rot="16200000">
            <a:off x="8270234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3" name="Straight Connector 992">
            <a:extLst>
              <a:ext uri="{FF2B5EF4-FFF2-40B4-BE49-F238E27FC236}">
                <a16:creationId xmlns:a16="http://schemas.microsoft.com/office/drawing/2014/main" id="{28655CB5-3EB2-5147-95C9-374570265730}"/>
              </a:ext>
            </a:extLst>
          </p:cNvPr>
          <p:cNvCxnSpPr>
            <a:cxnSpLocks/>
          </p:cNvCxnSpPr>
          <p:nvPr/>
        </p:nvCxnSpPr>
        <p:spPr>
          <a:xfrm rot="16200000">
            <a:off x="8461026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4" name="Straight Connector 993">
            <a:extLst>
              <a:ext uri="{FF2B5EF4-FFF2-40B4-BE49-F238E27FC236}">
                <a16:creationId xmlns:a16="http://schemas.microsoft.com/office/drawing/2014/main" id="{189DFA1D-6333-3640-9148-B7EB12C508E4}"/>
              </a:ext>
            </a:extLst>
          </p:cNvPr>
          <p:cNvCxnSpPr>
            <a:cxnSpLocks/>
          </p:cNvCxnSpPr>
          <p:nvPr/>
        </p:nvCxnSpPr>
        <p:spPr>
          <a:xfrm rot="16200000">
            <a:off x="8659646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5" name="Straight Connector 994">
            <a:extLst>
              <a:ext uri="{FF2B5EF4-FFF2-40B4-BE49-F238E27FC236}">
                <a16:creationId xmlns:a16="http://schemas.microsoft.com/office/drawing/2014/main" id="{F7B900A3-37C7-934F-9C22-D0EE9A77EFC1}"/>
              </a:ext>
            </a:extLst>
          </p:cNvPr>
          <p:cNvCxnSpPr>
            <a:cxnSpLocks/>
          </p:cNvCxnSpPr>
          <p:nvPr/>
        </p:nvCxnSpPr>
        <p:spPr>
          <a:xfrm rot="16200000">
            <a:off x="8842611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6" name="Straight Connector 995">
            <a:extLst>
              <a:ext uri="{FF2B5EF4-FFF2-40B4-BE49-F238E27FC236}">
                <a16:creationId xmlns:a16="http://schemas.microsoft.com/office/drawing/2014/main" id="{448C2000-EC52-B146-AC8C-F4E4B0A52A86}"/>
              </a:ext>
            </a:extLst>
          </p:cNvPr>
          <p:cNvCxnSpPr>
            <a:cxnSpLocks/>
          </p:cNvCxnSpPr>
          <p:nvPr/>
        </p:nvCxnSpPr>
        <p:spPr>
          <a:xfrm rot="16200000">
            <a:off x="9214281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7" name="Straight Connector 996">
            <a:extLst>
              <a:ext uri="{FF2B5EF4-FFF2-40B4-BE49-F238E27FC236}">
                <a16:creationId xmlns:a16="http://schemas.microsoft.com/office/drawing/2014/main" id="{254460DA-01F5-5249-8C7E-9057C08275A1}"/>
              </a:ext>
            </a:extLst>
          </p:cNvPr>
          <p:cNvCxnSpPr>
            <a:cxnSpLocks/>
          </p:cNvCxnSpPr>
          <p:nvPr/>
        </p:nvCxnSpPr>
        <p:spPr>
          <a:xfrm rot="16200000">
            <a:off x="9406488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8" name="Straight Connector 997">
            <a:extLst>
              <a:ext uri="{FF2B5EF4-FFF2-40B4-BE49-F238E27FC236}">
                <a16:creationId xmlns:a16="http://schemas.microsoft.com/office/drawing/2014/main" id="{9546281E-451A-8E4D-9A33-BD706CB421F6}"/>
              </a:ext>
            </a:extLst>
          </p:cNvPr>
          <p:cNvCxnSpPr>
            <a:cxnSpLocks/>
          </p:cNvCxnSpPr>
          <p:nvPr/>
        </p:nvCxnSpPr>
        <p:spPr>
          <a:xfrm rot="16200000">
            <a:off x="9605108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9" name="Straight Connector 998">
            <a:extLst>
              <a:ext uri="{FF2B5EF4-FFF2-40B4-BE49-F238E27FC236}">
                <a16:creationId xmlns:a16="http://schemas.microsoft.com/office/drawing/2014/main" id="{7362C267-92EB-CE46-AA0C-B3600A6B4B35}"/>
              </a:ext>
            </a:extLst>
          </p:cNvPr>
          <p:cNvCxnSpPr>
            <a:cxnSpLocks/>
          </p:cNvCxnSpPr>
          <p:nvPr/>
        </p:nvCxnSpPr>
        <p:spPr>
          <a:xfrm rot="16200000">
            <a:off x="9798233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0" name="Straight Connector 999">
            <a:extLst>
              <a:ext uri="{FF2B5EF4-FFF2-40B4-BE49-F238E27FC236}">
                <a16:creationId xmlns:a16="http://schemas.microsoft.com/office/drawing/2014/main" id="{C244020F-6E88-BF41-84A6-5BADA6711110}"/>
              </a:ext>
            </a:extLst>
          </p:cNvPr>
          <p:cNvCxnSpPr>
            <a:cxnSpLocks/>
          </p:cNvCxnSpPr>
          <p:nvPr/>
        </p:nvCxnSpPr>
        <p:spPr>
          <a:xfrm rot="16200000">
            <a:off x="10173565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1" name="Straight Connector 1000">
            <a:extLst>
              <a:ext uri="{FF2B5EF4-FFF2-40B4-BE49-F238E27FC236}">
                <a16:creationId xmlns:a16="http://schemas.microsoft.com/office/drawing/2014/main" id="{3F77DB2A-6DE6-A74C-B587-E3A8C362F41E}"/>
              </a:ext>
            </a:extLst>
          </p:cNvPr>
          <p:cNvCxnSpPr>
            <a:cxnSpLocks/>
          </p:cNvCxnSpPr>
          <p:nvPr/>
        </p:nvCxnSpPr>
        <p:spPr>
          <a:xfrm rot="16200000">
            <a:off x="10365772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2" name="Straight Connector 1001">
            <a:extLst>
              <a:ext uri="{FF2B5EF4-FFF2-40B4-BE49-F238E27FC236}">
                <a16:creationId xmlns:a16="http://schemas.microsoft.com/office/drawing/2014/main" id="{67B967AD-40C2-3140-9FF0-1A381D0FA127}"/>
              </a:ext>
            </a:extLst>
          </p:cNvPr>
          <p:cNvCxnSpPr>
            <a:cxnSpLocks/>
          </p:cNvCxnSpPr>
          <p:nvPr/>
        </p:nvCxnSpPr>
        <p:spPr>
          <a:xfrm rot="16200000">
            <a:off x="10557897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3" name="Straight Connector 1002">
            <a:extLst>
              <a:ext uri="{FF2B5EF4-FFF2-40B4-BE49-F238E27FC236}">
                <a16:creationId xmlns:a16="http://schemas.microsoft.com/office/drawing/2014/main" id="{B0A051F8-4E0E-2140-AB51-F08C8F6A50F2}"/>
              </a:ext>
            </a:extLst>
          </p:cNvPr>
          <p:cNvCxnSpPr>
            <a:cxnSpLocks/>
          </p:cNvCxnSpPr>
          <p:nvPr/>
        </p:nvCxnSpPr>
        <p:spPr>
          <a:xfrm rot="16200000">
            <a:off x="10758932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4" name="Straight Connector 1003">
            <a:extLst>
              <a:ext uri="{FF2B5EF4-FFF2-40B4-BE49-F238E27FC236}">
                <a16:creationId xmlns:a16="http://schemas.microsoft.com/office/drawing/2014/main" id="{02725854-235F-5C4D-8D32-1956BC571D55}"/>
              </a:ext>
            </a:extLst>
          </p:cNvPr>
          <p:cNvCxnSpPr>
            <a:cxnSpLocks/>
          </p:cNvCxnSpPr>
          <p:nvPr/>
        </p:nvCxnSpPr>
        <p:spPr>
          <a:xfrm rot="16200000">
            <a:off x="11140759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5" name="Straight Connector 1004">
            <a:extLst>
              <a:ext uri="{FF2B5EF4-FFF2-40B4-BE49-F238E27FC236}">
                <a16:creationId xmlns:a16="http://schemas.microsoft.com/office/drawing/2014/main" id="{29556769-5B23-144A-A0D7-B6C9B684B0CD}"/>
              </a:ext>
            </a:extLst>
          </p:cNvPr>
          <p:cNvCxnSpPr>
            <a:cxnSpLocks/>
          </p:cNvCxnSpPr>
          <p:nvPr/>
        </p:nvCxnSpPr>
        <p:spPr>
          <a:xfrm rot="16200000">
            <a:off x="11338046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6" name="Straight Connector 1005">
            <a:extLst>
              <a:ext uri="{FF2B5EF4-FFF2-40B4-BE49-F238E27FC236}">
                <a16:creationId xmlns:a16="http://schemas.microsoft.com/office/drawing/2014/main" id="{1E2E641D-4B82-D943-9DF8-21C64998084B}"/>
              </a:ext>
            </a:extLst>
          </p:cNvPr>
          <p:cNvCxnSpPr>
            <a:cxnSpLocks/>
          </p:cNvCxnSpPr>
          <p:nvPr/>
        </p:nvCxnSpPr>
        <p:spPr>
          <a:xfrm rot="16200000">
            <a:off x="11536666" y="4555915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7" name="Straight Connector 1006">
            <a:extLst>
              <a:ext uri="{FF2B5EF4-FFF2-40B4-BE49-F238E27FC236}">
                <a16:creationId xmlns:a16="http://schemas.microsoft.com/office/drawing/2014/main" id="{EA5758B0-F428-AF40-9BF3-C30D5BF6BD25}"/>
              </a:ext>
            </a:extLst>
          </p:cNvPr>
          <p:cNvCxnSpPr>
            <a:cxnSpLocks/>
          </p:cNvCxnSpPr>
          <p:nvPr/>
        </p:nvCxnSpPr>
        <p:spPr>
          <a:xfrm rot="16200000">
            <a:off x="11726126" y="4549420"/>
            <a:ext cx="7560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8" name="TextBox 1007">
            <a:extLst>
              <a:ext uri="{FF2B5EF4-FFF2-40B4-BE49-F238E27FC236}">
                <a16:creationId xmlns:a16="http://schemas.microsoft.com/office/drawing/2014/main" id="{2F9460CE-7ACA-4945-93C4-618DDBACB345}"/>
              </a:ext>
            </a:extLst>
          </p:cNvPr>
          <p:cNvSpPr txBox="1"/>
          <p:nvPr/>
        </p:nvSpPr>
        <p:spPr>
          <a:xfrm>
            <a:off x="585016" y="2281211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90</a:t>
            </a:r>
          </a:p>
        </p:txBody>
      </p:sp>
      <p:cxnSp>
        <p:nvCxnSpPr>
          <p:cNvPr id="1009" name="Straight Connector 1008">
            <a:extLst>
              <a:ext uri="{FF2B5EF4-FFF2-40B4-BE49-F238E27FC236}">
                <a16:creationId xmlns:a16="http://schemas.microsoft.com/office/drawing/2014/main" id="{FF655151-18F4-2B4E-BC7E-013E921B65FA}"/>
              </a:ext>
            </a:extLst>
          </p:cNvPr>
          <p:cNvCxnSpPr/>
          <p:nvPr/>
        </p:nvCxnSpPr>
        <p:spPr>
          <a:xfrm>
            <a:off x="761889" y="2362003"/>
            <a:ext cx="609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0" name="TextBox 1009">
            <a:extLst>
              <a:ext uri="{FF2B5EF4-FFF2-40B4-BE49-F238E27FC236}">
                <a16:creationId xmlns:a16="http://schemas.microsoft.com/office/drawing/2014/main" id="{4C9E63A1-E259-2B48-BD41-727CCC3B10C0}"/>
              </a:ext>
            </a:extLst>
          </p:cNvPr>
          <p:cNvSpPr txBox="1"/>
          <p:nvPr/>
        </p:nvSpPr>
        <p:spPr>
          <a:xfrm>
            <a:off x="585016" y="2743491"/>
            <a:ext cx="16671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70</a:t>
            </a:r>
          </a:p>
        </p:txBody>
      </p:sp>
      <p:cxnSp>
        <p:nvCxnSpPr>
          <p:cNvPr id="1011" name="Straight Connector 1010">
            <a:extLst>
              <a:ext uri="{FF2B5EF4-FFF2-40B4-BE49-F238E27FC236}">
                <a16:creationId xmlns:a16="http://schemas.microsoft.com/office/drawing/2014/main" id="{5774229D-A8F5-A345-AC9F-0C27C10257BC}"/>
              </a:ext>
            </a:extLst>
          </p:cNvPr>
          <p:cNvCxnSpPr/>
          <p:nvPr/>
        </p:nvCxnSpPr>
        <p:spPr>
          <a:xfrm>
            <a:off x="761889" y="2846317"/>
            <a:ext cx="609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2" name="TextBox 1011">
            <a:extLst>
              <a:ext uri="{FF2B5EF4-FFF2-40B4-BE49-F238E27FC236}">
                <a16:creationId xmlns:a16="http://schemas.microsoft.com/office/drawing/2014/main" id="{F3C9B19A-480B-7141-A33D-097A98FCB3A4}"/>
              </a:ext>
            </a:extLst>
          </p:cNvPr>
          <p:cNvSpPr txBox="1"/>
          <p:nvPr/>
        </p:nvSpPr>
        <p:spPr>
          <a:xfrm>
            <a:off x="585016" y="3195171"/>
            <a:ext cx="16671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50</a:t>
            </a:r>
          </a:p>
        </p:txBody>
      </p:sp>
      <p:cxnSp>
        <p:nvCxnSpPr>
          <p:cNvPr id="1013" name="Straight Connector 1012">
            <a:extLst>
              <a:ext uri="{FF2B5EF4-FFF2-40B4-BE49-F238E27FC236}">
                <a16:creationId xmlns:a16="http://schemas.microsoft.com/office/drawing/2014/main" id="{EFF7C437-B68F-2140-AA18-317163B1FA2B}"/>
              </a:ext>
            </a:extLst>
          </p:cNvPr>
          <p:cNvCxnSpPr/>
          <p:nvPr/>
        </p:nvCxnSpPr>
        <p:spPr>
          <a:xfrm>
            <a:off x="761889" y="3297997"/>
            <a:ext cx="609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4" name="TextBox 1013">
            <a:extLst>
              <a:ext uri="{FF2B5EF4-FFF2-40B4-BE49-F238E27FC236}">
                <a16:creationId xmlns:a16="http://schemas.microsoft.com/office/drawing/2014/main" id="{1D739A59-D18F-F84D-A938-B09B397D484A}"/>
              </a:ext>
            </a:extLst>
          </p:cNvPr>
          <p:cNvSpPr txBox="1"/>
          <p:nvPr/>
        </p:nvSpPr>
        <p:spPr>
          <a:xfrm>
            <a:off x="585016" y="3650167"/>
            <a:ext cx="16671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30</a:t>
            </a:r>
          </a:p>
        </p:txBody>
      </p:sp>
      <p:cxnSp>
        <p:nvCxnSpPr>
          <p:cNvPr id="1015" name="Straight Connector 1014">
            <a:extLst>
              <a:ext uri="{FF2B5EF4-FFF2-40B4-BE49-F238E27FC236}">
                <a16:creationId xmlns:a16="http://schemas.microsoft.com/office/drawing/2014/main" id="{9479B28C-31A9-5A43-8D7E-E55E0E57ED83}"/>
              </a:ext>
            </a:extLst>
          </p:cNvPr>
          <p:cNvCxnSpPr/>
          <p:nvPr/>
        </p:nvCxnSpPr>
        <p:spPr>
          <a:xfrm>
            <a:off x="761889" y="3752993"/>
            <a:ext cx="609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6" name="TextBox 1015">
            <a:extLst>
              <a:ext uri="{FF2B5EF4-FFF2-40B4-BE49-F238E27FC236}">
                <a16:creationId xmlns:a16="http://schemas.microsoft.com/office/drawing/2014/main" id="{C08B9906-89FF-894E-821C-8E8D6D5F1B1B}"/>
              </a:ext>
            </a:extLst>
          </p:cNvPr>
          <p:cNvSpPr txBox="1"/>
          <p:nvPr/>
        </p:nvSpPr>
        <p:spPr>
          <a:xfrm>
            <a:off x="585016" y="4119141"/>
            <a:ext cx="16671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10</a:t>
            </a:r>
          </a:p>
        </p:txBody>
      </p:sp>
      <p:cxnSp>
        <p:nvCxnSpPr>
          <p:cNvPr id="1017" name="Straight Connector 1016">
            <a:extLst>
              <a:ext uri="{FF2B5EF4-FFF2-40B4-BE49-F238E27FC236}">
                <a16:creationId xmlns:a16="http://schemas.microsoft.com/office/drawing/2014/main" id="{7B98B3C8-65F9-7B43-B03E-AB8542C23F0A}"/>
              </a:ext>
            </a:extLst>
          </p:cNvPr>
          <p:cNvCxnSpPr/>
          <p:nvPr/>
        </p:nvCxnSpPr>
        <p:spPr>
          <a:xfrm>
            <a:off x="761889" y="4221967"/>
            <a:ext cx="609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8" name="TextBox 1017">
            <a:extLst>
              <a:ext uri="{FF2B5EF4-FFF2-40B4-BE49-F238E27FC236}">
                <a16:creationId xmlns:a16="http://schemas.microsoft.com/office/drawing/2014/main" id="{270FA1D8-507F-5E4E-85DC-E94982C68202}"/>
              </a:ext>
            </a:extLst>
          </p:cNvPr>
          <p:cNvSpPr txBox="1"/>
          <p:nvPr/>
        </p:nvSpPr>
        <p:spPr>
          <a:xfrm>
            <a:off x="6658573" y="2279677"/>
            <a:ext cx="166712" cy="22904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90</a:t>
            </a:r>
          </a:p>
        </p:txBody>
      </p:sp>
      <p:cxnSp>
        <p:nvCxnSpPr>
          <p:cNvPr id="1019" name="Straight Connector 1018">
            <a:extLst>
              <a:ext uri="{FF2B5EF4-FFF2-40B4-BE49-F238E27FC236}">
                <a16:creationId xmlns:a16="http://schemas.microsoft.com/office/drawing/2014/main" id="{0EB792B4-A164-5B4A-B3DF-95DCC62BCEB3}"/>
              </a:ext>
            </a:extLst>
          </p:cNvPr>
          <p:cNvCxnSpPr/>
          <p:nvPr/>
        </p:nvCxnSpPr>
        <p:spPr>
          <a:xfrm>
            <a:off x="6835446" y="2374036"/>
            <a:ext cx="609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0" name="TextBox 1019">
            <a:extLst>
              <a:ext uri="{FF2B5EF4-FFF2-40B4-BE49-F238E27FC236}">
                <a16:creationId xmlns:a16="http://schemas.microsoft.com/office/drawing/2014/main" id="{0A3FEF79-7085-C841-9C19-4D0E17396C3B}"/>
              </a:ext>
            </a:extLst>
          </p:cNvPr>
          <p:cNvSpPr txBox="1"/>
          <p:nvPr/>
        </p:nvSpPr>
        <p:spPr>
          <a:xfrm>
            <a:off x="6658573" y="2741957"/>
            <a:ext cx="16671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70</a:t>
            </a:r>
          </a:p>
        </p:txBody>
      </p:sp>
      <p:cxnSp>
        <p:nvCxnSpPr>
          <p:cNvPr id="1021" name="Straight Connector 1020">
            <a:extLst>
              <a:ext uri="{FF2B5EF4-FFF2-40B4-BE49-F238E27FC236}">
                <a16:creationId xmlns:a16="http://schemas.microsoft.com/office/drawing/2014/main" id="{CA546707-9B6D-454D-8758-9E1B4F56F65F}"/>
              </a:ext>
            </a:extLst>
          </p:cNvPr>
          <p:cNvCxnSpPr/>
          <p:nvPr/>
        </p:nvCxnSpPr>
        <p:spPr>
          <a:xfrm>
            <a:off x="6835446" y="2844783"/>
            <a:ext cx="609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2" name="TextBox 1021">
            <a:extLst>
              <a:ext uri="{FF2B5EF4-FFF2-40B4-BE49-F238E27FC236}">
                <a16:creationId xmlns:a16="http://schemas.microsoft.com/office/drawing/2014/main" id="{A323072F-88FD-074E-8389-6A85A7443804}"/>
              </a:ext>
            </a:extLst>
          </p:cNvPr>
          <p:cNvSpPr txBox="1"/>
          <p:nvPr/>
        </p:nvSpPr>
        <p:spPr>
          <a:xfrm>
            <a:off x="6658573" y="3193637"/>
            <a:ext cx="16671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50</a:t>
            </a:r>
          </a:p>
        </p:txBody>
      </p:sp>
      <p:cxnSp>
        <p:nvCxnSpPr>
          <p:cNvPr id="1023" name="Straight Connector 1022">
            <a:extLst>
              <a:ext uri="{FF2B5EF4-FFF2-40B4-BE49-F238E27FC236}">
                <a16:creationId xmlns:a16="http://schemas.microsoft.com/office/drawing/2014/main" id="{E535A06E-6873-454D-834B-4E5D8FEEDA48}"/>
              </a:ext>
            </a:extLst>
          </p:cNvPr>
          <p:cNvCxnSpPr/>
          <p:nvPr/>
        </p:nvCxnSpPr>
        <p:spPr>
          <a:xfrm>
            <a:off x="6835446" y="3296463"/>
            <a:ext cx="609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" name="TextBox 1023">
            <a:extLst>
              <a:ext uri="{FF2B5EF4-FFF2-40B4-BE49-F238E27FC236}">
                <a16:creationId xmlns:a16="http://schemas.microsoft.com/office/drawing/2014/main" id="{6B9CF302-5A41-264E-A626-061A2757B162}"/>
              </a:ext>
            </a:extLst>
          </p:cNvPr>
          <p:cNvSpPr txBox="1"/>
          <p:nvPr/>
        </p:nvSpPr>
        <p:spPr>
          <a:xfrm>
            <a:off x="6658573" y="3653713"/>
            <a:ext cx="16671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30</a:t>
            </a:r>
          </a:p>
        </p:txBody>
      </p:sp>
      <p:cxnSp>
        <p:nvCxnSpPr>
          <p:cNvPr id="1025" name="Straight Connector 1024">
            <a:extLst>
              <a:ext uri="{FF2B5EF4-FFF2-40B4-BE49-F238E27FC236}">
                <a16:creationId xmlns:a16="http://schemas.microsoft.com/office/drawing/2014/main" id="{19CE43A8-095F-FD4B-9671-A97D17FB627C}"/>
              </a:ext>
            </a:extLst>
          </p:cNvPr>
          <p:cNvCxnSpPr/>
          <p:nvPr/>
        </p:nvCxnSpPr>
        <p:spPr>
          <a:xfrm>
            <a:off x="6835446" y="3756539"/>
            <a:ext cx="609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6" name="TextBox 1025">
            <a:extLst>
              <a:ext uri="{FF2B5EF4-FFF2-40B4-BE49-F238E27FC236}">
                <a16:creationId xmlns:a16="http://schemas.microsoft.com/office/drawing/2014/main" id="{1C9E5FFE-234D-004A-8FF0-78C97C3386E2}"/>
              </a:ext>
            </a:extLst>
          </p:cNvPr>
          <p:cNvSpPr txBox="1"/>
          <p:nvPr/>
        </p:nvSpPr>
        <p:spPr>
          <a:xfrm>
            <a:off x="6658573" y="4117607"/>
            <a:ext cx="166712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10</a:t>
            </a:r>
          </a:p>
        </p:txBody>
      </p:sp>
      <p:cxnSp>
        <p:nvCxnSpPr>
          <p:cNvPr id="1027" name="Straight Connector 1026">
            <a:extLst>
              <a:ext uri="{FF2B5EF4-FFF2-40B4-BE49-F238E27FC236}">
                <a16:creationId xmlns:a16="http://schemas.microsoft.com/office/drawing/2014/main" id="{D191217D-5F62-5743-8A74-2D9635626864}"/>
              </a:ext>
            </a:extLst>
          </p:cNvPr>
          <p:cNvCxnSpPr/>
          <p:nvPr/>
        </p:nvCxnSpPr>
        <p:spPr>
          <a:xfrm>
            <a:off x="6835446" y="4220433"/>
            <a:ext cx="6096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9" name="TextBox 8">
            <a:extLst>
              <a:ext uri="{FF2B5EF4-FFF2-40B4-BE49-F238E27FC236}">
                <a16:creationId xmlns:a16="http://schemas.microsoft.com/office/drawing/2014/main" id="{A9CCE1F8-32E4-9043-AC25-C76B14FB507B}"/>
              </a:ext>
            </a:extLst>
          </p:cNvPr>
          <p:cNvSpPr txBox="1"/>
          <p:nvPr/>
        </p:nvSpPr>
        <p:spPr>
          <a:xfrm>
            <a:off x="239617" y="5711885"/>
            <a:ext cx="1189142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Elacestrant demonstrated a statistically significant and clinically meaningful PFS improvement versus Fulvestrant as SOC in patients with ER+/HER2- advanced/metastatic breast cancer and </a:t>
            </a:r>
            <a:r>
              <a:rPr kumimoji="0" lang="en-US" sz="18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mESR1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 following CDK4/6i therapy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6A015A7-D57B-0B4E-A25F-E60C2C30D102}"/>
              </a:ext>
            </a:extLst>
          </p:cNvPr>
          <p:cNvSpPr txBox="1"/>
          <p:nvPr/>
        </p:nvSpPr>
        <p:spPr>
          <a:xfrm>
            <a:off x="887505" y="4015216"/>
            <a:ext cx="274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808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+</a:t>
            </a:r>
          </a:p>
        </p:txBody>
      </p:sp>
      <p:sp>
        <p:nvSpPr>
          <p:cNvPr id="1028" name="TextBox 1027">
            <a:extLst>
              <a:ext uri="{FF2B5EF4-FFF2-40B4-BE49-F238E27FC236}">
                <a16:creationId xmlns:a16="http://schemas.microsoft.com/office/drawing/2014/main" id="{F181A5AC-0D8A-8A41-A638-571001775EEE}"/>
              </a:ext>
            </a:extLst>
          </p:cNvPr>
          <p:cNvSpPr txBox="1"/>
          <p:nvPr/>
        </p:nvSpPr>
        <p:spPr>
          <a:xfrm>
            <a:off x="885259" y="4187788"/>
            <a:ext cx="274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7DBFB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+</a:t>
            </a:r>
          </a:p>
        </p:txBody>
      </p:sp>
      <p:sp>
        <p:nvSpPr>
          <p:cNvPr id="1030" name="TextBox 1029">
            <a:extLst>
              <a:ext uri="{FF2B5EF4-FFF2-40B4-BE49-F238E27FC236}">
                <a16:creationId xmlns:a16="http://schemas.microsoft.com/office/drawing/2014/main" id="{E5359F38-8328-9548-BD80-BED3EC628FA7}"/>
              </a:ext>
            </a:extLst>
          </p:cNvPr>
          <p:cNvSpPr txBox="1"/>
          <p:nvPr/>
        </p:nvSpPr>
        <p:spPr>
          <a:xfrm>
            <a:off x="6957147" y="4025059"/>
            <a:ext cx="274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8080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+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F3D5B643-7C08-2641-A9D6-9C616B7519AF}"/>
              </a:ext>
            </a:extLst>
          </p:cNvPr>
          <p:cNvSpPr txBox="1"/>
          <p:nvPr/>
        </p:nvSpPr>
        <p:spPr>
          <a:xfrm>
            <a:off x="6954901" y="4197631"/>
            <a:ext cx="2748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A7DBFB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+</a:t>
            </a:r>
          </a:p>
        </p:txBody>
      </p:sp>
      <p:sp>
        <p:nvSpPr>
          <p:cNvPr id="1032" name="TextBox 1031">
            <a:extLst>
              <a:ext uri="{FF2B5EF4-FFF2-40B4-BE49-F238E27FC236}">
                <a16:creationId xmlns:a16="http://schemas.microsoft.com/office/drawing/2014/main" id="{9288A955-702C-484F-AB68-B37034D6945B}"/>
              </a:ext>
            </a:extLst>
          </p:cNvPr>
          <p:cNvSpPr txBox="1"/>
          <p:nvPr/>
        </p:nvSpPr>
        <p:spPr>
          <a:xfrm rot="16200000">
            <a:off x="-538347" y="3230963"/>
            <a:ext cx="174406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Probability of PFS (%)</a:t>
            </a:r>
          </a:p>
        </p:txBody>
      </p:sp>
      <p:sp>
        <p:nvSpPr>
          <p:cNvPr id="1033" name="TextBox 1032">
            <a:extLst>
              <a:ext uri="{FF2B5EF4-FFF2-40B4-BE49-F238E27FC236}">
                <a16:creationId xmlns:a16="http://schemas.microsoft.com/office/drawing/2014/main" id="{B07BC184-E3DA-E048-8DDB-D31BF8A6663F}"/>
              </a:ext>
            </a:extLst>
          </p:cNvPr>
          <p:cNvSpPr txBox="1"/>
          <p:nvPr/>
        </p:nvSpPr>
        <p:spPr>
          <a:xfrm rot="16200000">
            <a:off x="5539597" y="3230963"/>
            <a:ext cx="1744068" cy="184666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ahoma"/>
                <a:ea typeface="+mn-ea"/>
                <a:cs typeface="+mn-cs"/>
              </a:rPr>
              <a:t>Probability of PFS (%)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2FDB9E5-C94B-FF9A-831A-8F07D4666F03}"/>
              </a:ext>
            </a:extLst>
          </p:cNvPr>
          <p:cNvSpPr txBox="1"/>
          <p:nvPr/>
        </p:nvSpPr>
        <p:spPr>
          <a:xfrm>
            <a:off x="387453" y="6464595"/>
            <a:ext cx="288752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Bidard</a:t>
            </a:r>
            <a:r>
              <a:rPr lang="en-US" sz="1400" dirty="0"/>
              <a:t> FC et al. J Clin Oncol, 2022</a:t>
            </a:r>
          </a:p>
        </p:txBody>
      </p:sp>
    </p:spTree>
    <p:extLst>
      <p:ext uri="{BB962C8B-B14F-4D97-AF65-F5344CB8AC3E}">
        <p14:creationId xmlns:p14="http://schemas.microsoft.com/office/powerpoint/2010/main" val="9164799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itle 13">
            <a:extLst>
              <a:ext uri="{FF2B5EF4-FFF2-40B4-BE49-F238E27FC236}">
                <a16:creationId xmlns:a16="http://schemas.microsoft.com/office/drawing/2014/main" id="{4A01C315-E381-8FF6-E1AC-5FB67DB010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6825" y="178761"/>
            <a:ext cx="11511381" cy="838799"/>
          </a:xfrm>
        </p:spPr>
        <p:txBody>
          <a:bodyPr/>
          <a:lstStyle/>
          <a:p>
            <a:r>
              <a:rPr lang="en-GB" sz="2400" b="1" dirty="0">
                <a:solidFill>
                  <a:schemeClr val="tx1"/>
                </a:solidFill>
                <a:latin typeface="Arial Narrow" panose="020B0606020202030204" pitchFamily="34" charset="0"/>
              </a:rPr>
              <a:t>A significant PFS benefit was seen in the </a:t>
            </a:r>
            <a:r>
              <a:rPr lang="en-GB" sz="2400" b="1" i="1" dirty="0">
                <a:solidFill>
                  <a:schemeClr val="tx1"/>
                </a:solidFill>
                <a:latin typeface="Arial Narrow" panose="020B0606020202030204" pitchFamily="34" charset="0"/>
              </a:rPr>
              <a:t>ESR1</a:t>
            </a:r>
            <a:r>
              <a:rPr lang="en-GB" sz="2400" b="1" dirty="0">
                <a:solidFill>
                  <a:schemeClr val="tx1"/>
                </a:solidFill>
                <a:latin typeface="Arial Narrow" panose="020B0606020202030204" pitchFamily="34" charset="0"/>
              </a:rPr>
              <a:t>-mutated population of EMERALD; a benefit trend was observed in acelERA BC and AMEERA-3</a:t>
            </a:r>
            <a:endParaRPr lang="en-CH" sz="24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105DE7-2EE8-6ACD-2C03-E1657EFF0C5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88160" y="6104810"/>
            <a:ext cx="11343376" cy="664797"/>
          </a:xfrm>
        </p:spPr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+mn-lt"/>
              </a:rPr>
              <a:t>It was announced in August 2022 that the amcenestrant clinical development programme will be discontinued.</a:t>
            </a:r>
            <a:r>
              <a:rPr lang="en-GB" baseline="30000" dirty="0">
                <a:latin typeface="+mn-lt"/>
              </a:rPr>
              <a:t>4</a:t>
            </a:r>
            <a:br>
              <a:rPr lang="en-GB" dirty="0">
                <a:latin typeface="+mn-lt"/>
              </a:rPr>
            </a:br>
            <a:r>
              <a:rPr lang="en-GB" dirty="0">
                <a:latin typeface="+mn-lt"/>
              </a:rPr>
              <a:t>1</a:t>
            </a:r>
            <a:r>
              <a:rPr lang="en-GB" sz="700" b="1" dirty="0">
                <a:latin typeface="+mn-lt"/>
              </a:rPr>
              <a:t>°</a:t>
            </a:r>
            <a:r>
              <a:rPr lang="en-GB" dirty="0">
                <a:latin typeface="+mn-lt"/>
              </a:rPr>
              <a:t> primary; 2</a:t>
            </a:r>
            <a:r>
              <a:rPr lang="en-GB" sz="700" b="1" dirty="0">
                <a:latin typeface="+mn-lt"/>
              </a:rPr>
              <a:t>°</a:t>
            </a:r>
            <a:r>
              <a:rPr lang="en-GB" dirty="0">
                <a:latin typeface="+mn-lt"/>
              </a:rPr>
              <a:t>, secondary; BC, breast cancer; EP, endpoint; </a:t>
            </a:r>
            <a:r>
              <a:rPr lang="en-GB" dirty="0" err="1">
                <a:latin typeface="+mn-lt"/>
              </a:rPr>
              <a:t>mo</a:t>
            </a:r>
            <a:r>
              <a:rPr lang="en-GB" dirty="0">
                <a:latin typeface="+mn-lt"/>
              </a:rPr>
              <a:t>, months; mPFS, median progression-free survival; PCET, physician’s choice of endocrine therapy; PFS, progression-free survival; SERD, selective oestrogen receptor degrader.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br>
              <a:rPr lang="en-GB" dirty="0">
                <a:latin typeface="+mn-lt"/>
              </a:rPr>
            </a:br>
            <a:r>
              <a:rPr lang="en-GB" sz="1200" dirty="0">
                <a:latin typeface="+mn-lt"/>
              </a:rPr>
              <a:t>1. Martin M, </a:t>
            </a:r>
            <a:r>
              <a:rPr lang="en-GB" sz="1200" i="1" dirty="0">
                <a:latin typeface="+mn-lt"/>
              </a:rPr>
              <a:t>et al</a:t>
            </a:r>
            <a:r>
              <a:rPr lang="en-GB" sz="1200" dirty="0">
                <a:latin typeface="+mn-lt"/>
              </a:rPr>
              <a:t>. ESMO 2022 (Abstract 211MO; mini oral presentation); 2. Tolaney SM, </a:t>
            </a:r>
            <a:r>
              <a:rPr lang="en-GB" sz="1200" i="1" dirty="0">
                <a:latin typeface="+mn-lt"/>
              </a:rPr>
              <a:t>et al</a:t>
            </a:r>
            <a:r>
              <a:rPr lang="en-GB" sz="1200" dirty="0">
                <a:latin typeface="+mn-lt"/>
              </a:rPr>
              <a:t>. ESMO 2022 (Abstract 212MO; mini oral presentation); 3. Bidard F-C, </a:t>
            </a:r>
            <a:r>
              <a:rPr lang="en-GB" sz="1200" i="1" dirty="0">
                <a:latin typeface="+mn-lt"/>
              </a:rPr>
              <a:t>et al. J Clin Oncol </a:t>
            </a:r>
            <a:r>
              <a:rPr lang="en-GB" sz="1200" dirty="0">
                <a:latin typeface="+mn-lt"/>
              </a:rPr>
              <a:t>2022; 4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. https://www.sanofi.com/en/media-room/press-releases/2022/2022-08-17-05-30-00-2499668 (accessed August 2022).</a:t>
            </a:r>
            <a:endParaRPr lang="en-GB" sz="1200" dirty="0">
              <a:latin typeface="+mn-lt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BFC5AFE-5534-014A-1C5F-BCF1C845EF1F}"/>
              </a:ext>
            </a:extLst>
          </p:cNvPr>
          <p:cNvSpPr txBox="1"/>
          <p:nvPr/>
        </p:nvSpPr>
        <p:spPr>
          <a:xfrm>
            <a:off x="641176" y="1232913"/>
            <a:ext cx="340632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acelERA BC</a:t>
            </a:r>
            <a:r>
              <a:rPr kumimoji="0" lang="en-GB" sz="16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1</a:t>
            </a: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 </a:t>
            </a:r>
            <a:b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2° EP: PFS (</a:t>
            </a:r>
            <a:r>
              <a:rPr kumimoji="0" lang="en-GB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ESR1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mut)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4C4C916-2DB5-5FDD-E950-3B8D8EC7539C}"/>
              </a:ext>
            </a:extLst>
          </p:cNvPr>
          <p:cNvSpPr txBox="1"/>
          <p:nvPr/>
        </p:nvSpPr>
        <p:spPr>
          <a:xfrm>
            <a:off x="8658136" y="1232913"/>
            <a:ext cx="347290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EMERALD</a:t>
            </a:r>
            <a:r>
              <a:rPr kumimoji="0" lang="en-GB" sz="1600" b="1" i="0" u="none" strike="noStrike" kern="1200" cap="none" spc="0" normalizeH="0" baseline="30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3</a:t>
            </a:r>
            <a:br>
              <a:rPr kumimoji="0" lang="en-GB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Co-1° EP: PFS (</a:t>
            </a:r>
            <a:r>
              <a:rPr kumimoji="0" lang="en-GB" sz="1400" b="1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ESR1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mut)</a:t>
            </a:r>
            <a:endParaRPr kumimoji="0" lang="en-GB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31" name="Google Shape;109;p16">
            <a:extLst>
              <a:ext uri="{FF2B5EF4-FFF2-40B4-BE49-F238E27FC236}">
                <a16:creationId xmlns:a16="http://schemas.microsoft.com/office/drawing/2014/main" id="{62322047-41A9-6717-7E6C-CEA803856EC0}"/>
              </a:ext>
            </a:extLst>
          </p:cNvPr>
          <p:cNvSpPr/>
          <p:nvPr/>
        </p:nvSpPr>
        <p:spPr>
          <a:xfrm>
            <a:off x="1356966" y="4846225"/>
            <a:ext cx="9978776" cy="607890"/>
          </a:xfrm>
          <a:prstGeom prst="roundRect">
            <a:avLst>
              <a:gd name="adj" fmla="val 5109"/>
            </a:avLst>
          </a:prstGeom>
          <a:solidFill>
            <a:srgbClr val="CEE5FE"/>
          </a:solidFill>
          <a:ln>
            <a:noFill/>
          </a:ln>
        </p:spPr>
        <p:txBody>
          <a:bodyPr spcFirstLastPara="1" wrap="square" lIns="13700" tIns="13700" rIns="13700" bIns="13700" anchor="ctr" anchorCtr="0">
            <a:noAutofit/>
          </a:bodyPr>
          <a:lstStyle/>
          <a:p>
            <a:pPr marL="85725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32F5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Giredestrant and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32F5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elacestrant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32F5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had comparable PFS hazard ratios vs. PCET in </a:t>
            </a:r>
            <a:r>
              <a:rPr kumimoji="0" lang="en-GB" sz="1800" b="1" i="1" u="none" strike="noStrike" kern="1200" cap="none" spc="0" normalizeH="0" baseline="0" noProof="0" dirty="0">
                <a:ln>
                  <a:noFill/>
                </a:ln>
                <a:solidFill>
                  <a:srgbClr val="032F5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ESR1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32F5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-mutated subpopulations; the HR for </a:t>
            </a:r>
            <a:r>
              <a:rPr kumimoji="0" lang="en-GB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32F5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amcenestrant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srgbClr val="032F5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was notably higher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6D790F89-F7A3-2894-F2DC-2855A64ABDCB}"/>
              </a:ext>
            </a:extLst>
          </p:cNvPr>
          <p:cNvSpPr txBox="1"/>
          <p:nvPr/>
        </p:nvSpPr>
        <p:spPr>
          <a:xfrm>
            <a:off x="2310011" y="2142201"/>
            <a:ext cx="1961314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Hazard ratio: 0.60</a:t>
            </a:r>
            <a:b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</a:b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mPFS 5.3 vs. 3.5 mo (</a:t>
            </a:r>
            <a:r>
              <a:rPr kumimoji="0" lang="el-GR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Microsoft YaHei"/>
                <a:cs typeface="Arial" panose="020B0604020202020204" pitchFamily="34" charset="0"/>
              </a:rPr>
              <a:t>Δ</a:t>
            </a:r>
            <a:r>
              <a:rPr kumimoji="0" lang="en-GB" sz="14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Microsoft YaHei"/>
                <a:cs typeface="Arial" panose="020B0604020202020204" pitchFamily="34" charset="0"/>
              </a:rPr>
              <a:t>: 1.8 mo)</a:t>
            </a: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73" name="Freeform: Shape 72">
            <a:extLst>
              <a:ext uri="{FF2B5EF4-FFF2-40B4-BE49-F238E27FC236}">
                <a16:creationId xmlns:a16="http://schemas.microsoft.com/office/drawing/2014/main" id="{E5F27C18-DE4D-17F1-E813-25A4D977A973}"/>
              </a:ext>
            </a:extLst>
          </p:cNvPr>
          <p:cNvSpPr/>
          <p:nvPr/>
        </p:nvSpPr>
        <p:spPr>
          <a:xfrm>
            <a:off x="735392" y="1807009"/>
            <a:ext cx="2943768" cy="1794801"/>
          </a:xfrm>
          <a:custGeom>
            <a:avLst/>
            <a:gdLst>
              <a:gd name="connsiteX0" fmla="*/ 0 w 2949931"/>
              <a:gd name="connsiteY0" fmla="*/ 0 h 2024512"/>
              <a:gd name="connsiteX1" fmla="*/ 343695 w 2949931"/>
              <a:gd name="connsiteY1" fmla="*/ 0 h 2024512"/>
              <a:gd name="connsiteX2" fmla="*/ 343695 w 2949931"/>
              <a:gd name="connsiteY2" fmla="*/ 98109 h 2024512"/>
              <a:gd name="connsiteX3" fmla="*/ 377699 w 2949931"/>
              <a:gd name="connsiteY3" fmla="*/ 98109 h 2024512"/>
              <a:gd name="connsiteX4" fmla="*/ 377699 w 2949931"/>
              <a:gd name="connsiteY4" fmla="*/ 143448 h 2024512"/>
              <a:gd name="connsiteX5" fmla="*/ 415482 w 2949931"/>
              <a:gd name="connsiteY5" fmla="*/ 143448 h 2024512"/>
              <a:gd name="connsiteX6" fmla="*/ 415482 w 2949931"/>
              <a:gd name="connsiteY6" fmla="*/ 426816 h 2024512"/>
              <a:gd name="connsiteX7" fmla="*/ 457042 w 2949931"/>
              <a:gd name="connsiteY7" fmla="*/ 426816 h 2024512"/>
              <a:gd name="connsiteX8" fmla="*/ 457042 w 2949931"/>
              <a:gd name="connsiteY8" fmla="*/ 604268 h 2024512"/>
              <a:gd name="connsiteX9" fmla="*/ 483490 w 2949931"/>
              <a:gd name="connsiteY9" fmla="*/ 604268 h 2024512"/>
              <a:gd name="connsiteX10" fmla="*/ 483490 w 2949931"/>
              <a:gd name="connsiteY10" fmla="*/ 732729 h 2024512"/>
              <a:gd name="connsiteX11" fmla="*/ 506160 w 2949931"/>
              <a:gd name="connsiteY11" fmla="*/ 732729 h 2024512"/>
              <a:gd name="connsiteX12" fmla="*/ 506160 w 2949931"/>
              <a:gd name="connsiteY12" fmla="*/ 781846 h 2024512"/>
              <a:gd name="connsiteX13" fmla="*/ 823407 w 2949931"/>
              <a:gd name="connsiteY13" fmla="*/ 781846 h 2024512"/>
              <a:gd name="connsiteX14" fmla="*/ 823407 w 2949931"/>
              <a:gd name="connsiteY14" fmla="*/ 830963 h 2024512"/>
              <a:gd name="connsiteX15" fmla="*/ 857411 w 2949931"/>
              <a:gd name="connsiteY15" fmla="*/ 830963 h 2024512"/>
              <a:gd name="connsiteX16" fmla="*/ 857411 w 2949931"/>
              <a:gd name="connsiteY16" fmla="*/ 925293 h 2024512"/>
              <a:gd name="connsiteX17" fmla="*/ 880080 w 2949931"/>
              <a:gd name="connsiteY17" fmla="*/ 925293 h 2024512"/>
              <a:gd name="connsiteX18" fmla="*/ 880080 w 2949931"/>
              <a:gd name="connsiteY18" fmla="*/ 1068867 h 2024512"/>
              <a:gd name="connsiteX19" fmla="*/ 902750 w 2949931"/>
              <a:gd name="connsiteY19" fmla="*/ 1068867 h 2024512"/>
              <a:gd name="connsiteX20" fmla="*/ 902750 w 2949931"/>
              <a:gd name="connsiteY20" fmla="*/ 1106649 h 2024512"/>
              <a:gd name="connsiteX21" fmla="*/ 1148210 w 2949931"/>
              <a:gd name="connsiteY21" fmla="*/ 1106649 h 2024512"/>
              <a:gd name="connsiteX22" fmla="*/ 1148210 w 2949931"/>
              <a:gd name="connsiteY22" fmla="*/ 1151988 h 2024512"/>
              <a:gd name="connsiteX23" fmla="*/ 1231332 w 2949931"/>
              <a:gd name="connsiteY23" fmla="*/ 1151988 h 2024512"/>
              <a:gd name="connsiteX24" fmla="*/ 1231332 w 2949931"/>
              <a:gd name="connsiteY24" fmla="*/ 1201106 h 2024512"/>
              <a:gd name="connsiteX25" fmla="*/ 1250223 w 2949931"/>
              <a:gd name="connsiteY25" fmla="*/ 1201106 h 2024512"/>
              <a:gd name="connsiteX26" fmla="*/ 1250223 w 2949931"/>
              <a:gd name="connsiteY26" fmla="*/ 1265336 h 2024512"/>
              <a:gd name="connsiteX27" fmla="*/ 1269114 w 2949931"/>
              <a:gd name="connsiteY27" fmla="*/ 1265336 h 2024512"/>
              <a:gd name="connsiteX28" fmla="*/ 1269114 w 2949931"/>
              <a:gd name="connsiteY28" fmla="*/ 1329440 h 2024512"/>
              <a:gd name="connsiteX29" fmla="*/ 1281582 w 2949931"/>
              <a:gd name="connsiteY29" fmla="*/ 1329440 h 2024512"/>
              <a:gd name="connsiteX30" fmla="*/ 1281582 w 2949931"/>
              <a:gd name="connsiteY30" fmla="*/ 1386114 h 2024512"/>
              <a:gd name="connsiteX31" fmla="*/ 1296695 w 2949931"/>
              <a:gd name="connsiteY31" fmla="*/ 1386114 h 2024512"/>
              <a:gd name="connsiteX32" fmla="*/ 1296695 w 2949931"/>
              <a:gd name="connsiteY32" fmla="*/ 1541022 h 2024512"/>
              <a:gd name="connsiteX33" fmla="*/ 1658148 w 2949931"/>
              <a:gd name="connsiteY33" fmla="*/ 1541022 h 2024512"/>
              <a:gd name="connsiteX34" fmla="*/ 1658148 w 2949931"/>
              <a:gd name="connsiteY34" fmla="*/ 1612809 h 2024512"/>
              <a:gd name="connsiteX35" fmla="*/ 2092521 w 2949931"/>
              <a:gd name="connsiteY35" fmla="*/ 1612809 h 2024512"/>
              <a:gd name="connsiteX36" fmla="*/ 2092521 w 2949931"/>
              <a:gd name="connsiteY36" fmla="*/ 1714822 h 2024512"/>
              <a:gd name="connsiteX37" fmla="*/ 2534450 w 2949931"/>
              <a:gd name="connsiteY37" fmla="*/ 1714822 h 2024512"/>
              <a:gd name="connsiteX38" fmla="*/ 2534450 w 2949931"/>
              <a:gd name="connsiteY38" fmla="*/ 2024512 h 2024512"/>
              <a:gd name="connsiteX39" fmla="*/ 2949932 w 2949931"/>
              <a:gd name="connsiteY39" fmla="*/ 2024512 h 2024512"/>
              <a:gd name="connsiteX0" fmla="*/ 0 w 2918182"/>
              <a:gd name="connsiteY0" fmla="*/ 0 h 2024512"/>
              <a:gd name="connsiteX1" fmla="*/ 311945 w 2918182"/>
              <a:gd name="connsiteY1" fmla="*/ 0 h 2024512"/>
              <a:gd name="connsiteX2" fmla="*/ 311945 w 2918182"/>
              <a:gd name="connsiteY2" fmla="*/ 98109 h 2024512"/>
              <a:gd name="connsiteX3" fmla="*/ 345949 w 2918182"/>
              <a:gd name="connsiteY3" fmla="*/ 98109 h 2024512"/>
              <a:gd name="connsiteX4" fmla="*/ 345949 w 2918182"/>
              <a:gd name="connsiteY4" fmla="*/ 143448 h 2024512"/>
              <a:gd name="connsiteX5" fmla="*/ 383732 w 2918182"/>
              <a:gd name="connsiteY5" fmla="*/ 143448 h 2024512"/>
              <a:gd name="connsiteX6" fmla="*/ 383732 w 2918182"/>
              <a:gd name="connsiteY6" fmla="*/ 426816 h 2024512"/>
              <a:gd name="connsiteX7" fmla="*/ 425292 w 2918182"/>
              <a:gd name="connsiteY7" fmla="*/ 426816 h 2024512"/>
              <a:gd name="connsiteX8" fmla="*/ 425292 w 2918182"/>
              <a:gd name="connsiteY8" fmla="*/ 604268 h 2024512"/>
              <a:gd name="connsiteX9" fmla="*/ 451740 w 2918182"/>
              <a:gd name="connsiteY9" fmla="*/ 604268 h 2024512"/>
              <a:gd name="connsiteX10" fmla="*/ 451740 w 2918182"/>
              <a:gd name="connsiteY10" fmla="*/ 732729 h 2024512"/>
              <a:gd name="connsiteX11" fmla="*/ 474410 w 2918182"/>
              <a:gd name="connsiteY11" fmla="*/ 732729 h 2024512"/>
              <a:gd name="connsiteX12" fmla="*/ 474410 w 2918182"/>
              <a:gd name="connsiteY12" fmla="*/ 781846 h 2024512"/>
              <a:gd name="connsiteX13" fmla="*/ 791657 w 2918182"/>
              <a:gd name="connsiteY13" fmla="*/ 781846 h 2024512"/>
              <a:gd name="connsiteX14" fmla="*/ 791657 w 2918182"/>
              <a:gd name="connsiteY14" fmla="*/ 830963 h 2024512"/>
              <a:gd name="connsiteX15" fmla="*/ 825661 w 2918182"/>
              <a:gd name="connsiteY15" fmla="*/ 830963 h 2024512"/>
              <a:gd name="connsiteX16" fmla="*/ 825661 w 2918182"/>
              <a:gd name="connsiteY16" fmla="*/ 925293 h 2024512"/>
              <a:gd name="connsiteX17" fmla="*/ 848330 w 2918182"/>
              <a:gd name="connsiteY17" fmla="*/ 925293 h 2024512"/>
              <a:gd name="connsiteX18" fmla="*/ 848330 w 2918182"/>
              <a:gd name="connsiteY18" fmla="*/ 1068867 h 2024512"/>
              <a:gd name="connsiteX19" fmla="*/ 871000 w 2918182"/>
              <a:gd name="connsiteY19" fmla="*/ 1068867 h 2024512"/>
              <a:gd name="connsiteX20" fmla="*/ 871000 w 2918182"/>
              <a:gd name="connsiteY20" fmla="*/ 1106649 h 2024512"/>
              <a:gd name="connsiteX21" fmla="*/ 1116460 w 2918182"/>
              <a:gd name="connsiteY21" fmla="*/ 1106649 h 2024512"/>
              <a:gd name="connsiteX22" fmla="*/ 1116460 w 2918182"/>
              <a:gd name="connsiteY22" fmla="*/ 1151988 h 2024512"/>
              <a:gd name="connsiteX23" fmla="*/ 1199582 w 2918182"/>
              <a:gd name="connsiteY23" fmla="*/ 1151988 h 2024512"/>
              <a:gd name="connsiteX24" fmla="*/ 1199582 w 2918182"/>
              <a:gd name="connsiteY24" fmla="*/ 1201106 h 2024512"/>
              <a:gd name="connsiteX25" fmla="*/ 1218473 w 2918182"/>
              <a:gd name="connsiteY25" fmla="*/ 1201106 h 2024512"/>
              <a:gd name="connsiteX26" fmla="*/ 1218473 w 2918182"/>
              <a:gd name="connsiteY26" fmla="*/ 1265336 h 2024512"/>
              <a:gd name="connsiteX27" fmla="*/ 1237364 w 2918182"/>
              <a:gd name="connsiteY27" fmla="*/ 1265336 h 2024512"/>
              <a:gd name="connsiteX28" fmla="*/ 1237364 w 2918182"/>
              <a:gd name="connsiteY28" fmla="*/ 1329440 h 2024512"/>
              <a:gd name="connsiteX29" fmla="*/ 1249832 w 2918182"/>
              <a:gd name="connsiteY29" fmla="*/ 1329440 h 2024512"/>
              <a:gd name="connsiteX30" fmla="*/ 1249832 w 2918182"/>
              <a:gd name="connsiteY30" fmla="*/ 1386114 h 2024512"/>
              <a:gd name="connsiteX31" fmla="*/ 1264945 w 2918182"/>
              <a:gd name="connsiteY31" fmla="*/ 1386114 h 2024512"/>
              <a:gd name="connsiteX32" fmla="*/ 1264945 w 2918182"/>
              <a:gd name="connsiteY32" fmla="*/ 1541022 h 2024512"/>
              <a:gd name="connsiteX33" fmla="*/ 1626398 w 2918182"/>
              <a:gd name="connsiteY33" fmla="*/ 1541022 h 2024512"/>
              <a:gd name="connsiteX34" fmla="*/ 1626398 w 2918182"/>
              <a:gd name="connsiteY34" fmla="*/ 1612809 h 2024512"/>
              <a:gd name="connsiteX35" fmla="*/ 2060771 w 2918182"/>
              <a:gd name="connsiteY35" fmla="*/ 1612809 h 2024512"/>
              <a:gd name="connsiteX36" fmla="*/ 2060771 w 2918182"/>
              <a:gd name="connsiteY36" fmla="*/ 1714822 h 2024512"/>
              <a:gd name="connsiteX37" fmla="*/ 2502700 w 2918182"/>
              <a:gd name="connsiteY37" fmla="*/ 1714822 h 2024512"/>
              <a:gd name="connsiteX38" fmla="*/ 2502700 w 2918182"/>
              <a:gd name="connsiteY38" fmla="*/ 2024512 h 2024512"/>
              <a:gd name="connsiteX39" fmla="*/ 2918182 w 2918182"/>
              <a:gd name="connsiteY39" fmla="*/ 2024512 h 20245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2918182" h="2024512">
                <a:moveTo>
                  <a:pt x="0" y="0"/>
                </a:moveTo>
                <a:lnTo>
                  <a:pt x="311945" y="0"/>
                </a:lnTo>
                <a:lnTo>
                  <a:pt x="311945" y="98109"/>
                </a:lnTo>
                <a:lnTo>
                  <a:pt x="345949" y="98109"/>
                </a:lnTo>
                <a:lnTo>
                  <a:pt x="345949" y="143448"/>
                </a:lnTo>
                <a:lnTo>
                  <a:pt x="383732" y="143448"/>
                </a:lnTo>
                <a:lnTo>
                  <a:pt x="383732" y="426816"/>
                </a:lnTo>
                <a:lnTo>
                  <a:pt x="425292" y="426816"/>
                </a:lnTo>
                <a:lnTo>
                  <a:pt x="425292" y="604268"/>
                </a:lnTo>
                <a:lnTo>
                  <a:pt x="451740" y="604268"/>
                </a:lnTo>
                <a:lnTo>
                  <a:pt x="451740" y="732729"/>
                </a:lnTo>
                <a:lnTo>
                  <a:pt x="474410" y="732729"/>
                </a:lnTo>
                <a:lnTo>
                  <a:pt x="474410" y="781846"/>
                </a:lnTo>
                <a:lnTo>
                  <a:pt x="791657" y="781846"/>
                </a:lnTo>
                <a:lnTo>
                  <a:pt x="791657" y="830963"/>
                </a:lnTo>
                <a:lnTo>
                  <a:pt x="825661" y="830963"/>
                </a:lnTo>
                <a:lnTo>
                  <a:pt x="825661" y="925293"/>
                </a:lnTo>
                <a:lnTo>
                  <a:pt x="848330" y="925293"/>
                </a:lnTo>
                <a:lnTo>
                  <a:pt x="848330" y="1068867"/>
                </a:lnTo>
                <a:lnTo>
                  <a:pt x="871000" y="1068867"/>
                </a:lnTo>
                <a:lnTo>
                  <a:pt x="871000" y="1106649"/>
                </a:lnTo>
                <a:lnTo>
                  <a:pt x="1116460" y="1106649"/>
                </a:lnTo>
                <a:lnTo>
                  <a:pt x="1116460" y="1151988"/>
                </a:lnTo>
                <a:lnTo>
                  <a:pt x="1199582" y="1151988"/>
                </a:lnTo>
                <a:lnTo>
                  <a:pt x="1199582" y="1201106"/>
                </a:lnTo>
                <a:lnTo>
                  <a:pt x="1218473" y="1201106"/>
                </a:lnTo>
                <a:lnTo>
                  <a:pt x="1218473" y="1265336"/>
                </a:lnTo>
                <a:lnTo>
                  <a:pt x="1237364" y="1265336"/>
                </a:lnTo>
                <a:lnTo>
                  <a:pt x="1237364" y="1329440"/>
                </a:lnTo>
                <a:lnTo>
                  <a:pt x="1249832" y="1329440"/>
                </a:lnTo>
                <a:lnTo>
                  <a:pt x="1249832" y="1386114"/>
                </a:lnTo>
                <a:lnTo>
                  <a:pt x="1264945" y="1386114"/>
                </a:lnTo>
                <a:lnTo>
                  <a:pt x="1264945" y="1541022"/>
                </a:lnTo>
                <a:lnTo>
                  <a:pt x="1626398" y="1541022"/>
                </a:lnTo>
                <a:lnTo>
                  <a:pt x="1626398" y="1612809"/>
                </a:lnTo>
                <a:lnTo>
                  <a:pt x="2060771" y="1612809"/>
                </a:lnTo>
                <a:lnTo>
                  <a:pt x="2060771" y="1714822"/>
                </a:lnTo>
                <a:lnTo>
                  <a:pt x="2502700" y="1714822"/>
                </a:lnTo>
                <a:lnTo>
                  <a:pt x="2502700" y="2024512"/>
                </a:lnTo>
                <a:lnTo>
                  <a:pt x="2918182" y="2024512"/>
                </a:lnTo>
              </a:path>
            </a:pathLst>
          </a:custGeom>
          <a:noFill/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74" name="Freeform: Shape 73">
            <a:extLst>
              <a:ext uri="{FF2B5EF4-FFF2-40B4-BE49-F238E27FC236}">
                <a16:creationId xmlns:a16="http://schemas.microsoft.com/office/drawing/2014/main" id="{184E887E-BC7A-E5FB-137D-EE8D9CB27911}"/>
              </a:ext>
            </a:extLst>
          </p:cNvPr>
          <p:cNvSpPr/>
          <p:nvPr/>
        </p:nvSpPr>
        <p:spPr>
          <a:xfrm>
            <a:off x="3648667" y="3570343"/>
            <a:ext cx="12704" cy="46000"/>
          </a:xfrm>
          <a:custGeom>
            <a:avLst/>
            <a:gdLst>
              <a:gd name="connsiteX0" fmla="*/ 0 w 12594"/>
              <a:gd name="connsiteY0" fmla="*/ 0 h 51887"/>
              <a:gd name="connsiteX1" fmla="*/ 0 w 12594"/>
              <a:gd name="connsiteY1" fmla="*/ 51888 h 5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51887">
                <a:moveTo>
                  <a:pt x="0" y="0"/>
                </a:moveTo>
                <a:lnTo>
                  <a:pt x="0" y="51888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75" name="Freeform: Shape 74">
            <a:extLst>
              <a:ext uri="{FF2B5EF4-FFF2-40B4-BE49-F238E27FC236}">
                <a16:creationId xmlns:a16="http://schemas.microsoft.com/office/drawing/2014/main" id="{FCDADE73-265C-215C-6980-38DDA440B385}"/>
              </a:ext>
            </a:extLst>
          </p:cNvPr>
          <p:cNvSpPr/>
          <p:nvPr/>
        </p:nvSpPr>
        <p:spPr>
          <a:xfrm>
            <a:off x="3214298" y="3295680"/>
            <a:ext cx="12704" cy="46111"/>
          </a:xfrm>
          <a:custGeom>
            <a:avLst/>
            <a:gdLst>
              <a:gd name="connsiteX0" fmla="*/ 0 w 12594"/>
              <a:gd name="connsiteY0" fmla="*/ 0 h 52013"/>
              <a:gd name="connsiteX1" fmla="*/ 0 w 12594"/>
              <a:gd name="connsiteY1" fmla="*/ 52014 h 52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52013">
                <a:moveTo>
                  <a:pt x="0" y="0"/>
                </a:moveTo>
                <a:lnTo>
                  <a:pt x="0" y="52014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76" name="Freeform: Shape 75">
            <a:extLst>
              <a:ext uri="{FF2B5EF4-FFF2-40B4-BE49-F238E27FC236}">
                <a16:creationId xmlns:a16="http://schemas.microsoft.com/office/drawing/2014/main" id="{8C9165B9-5B88-8A7E-B018-7E1C7D839D31}"/>
              </a:ext>
            </a:extLst>
          </p:cNvPr>
          <p:cNvSpPr/>
          <p:nvPr/>
        </p:nvSpPr>
        <p:spPr>
          <a:xfrm>
            <a:off x="2837098" y="3295680"/>
            <a:ext cx="12704" cy="46111"/>
          </a:xfrm>
          <a:custGeom>
            <a:avLst/>
            <a:gdLst>
              <a:gd name="connsiteX0" fmla="*/ 0 w 12594"/>
              <a:gd name="connsiteY0" fmla="*/ 0 h 52013"/>
              <a:gd name="connsiteX1" fmla="*/ 0 w 12594"/>
              <a:gd name="connsiteY1" fmla="*/ 52014 h 52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52013">
                <a:moveTo>
                  <a:pt x="0" y="0"/>
                </a:moveTo>
                <a:lnTo>
                  <a:pt x="0" y="52014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77" name="Freeform: Shape 76">
            <a:extLst>
              <a:ext uri="{FF2B5EF4-FFF2-40B4-BE49-F238E27FC236}">
                <a16:creationId xmlns:a16="http://schemas.microsoft.com/office/drawing/2014/main" id="{7D955DC3-53C4-36B2-AB85-1CDE17F24D49}"/>
              </a:ext>
            </a:extLst>
          </p:cNvPr>
          <p:cNvSpPr/>
          <p:nvPr/>
        </p:nvSpPr>
        <p:spPr>
          <a:xfrm>
            <a:off x="2814230" y="3295680"/>
            <a:ext cx="12704" cy="46111"/>
          </a:xfrm>
          <a:custGeom>
            <a:avLst/>
            <a:gdLst>
              <a:gd name="connsiteX0" fmla="*/ 0 w 12594"/>
              <a:gd name="connsiteY0" fmla="*/ 0 h 52013"/>
              <a:gd name="connsiteX1" fmla="*/ 0 w 12594"/>
              <a:gd name="connsiteY1" fmla="*/ 52014 h 52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52013">
                <a:moveTo>
                  <a:pt x="0" y="0"/>
                </a:moveTo>
                <a:lnTo>
                  <a:pt x="0" y="52014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78" name="Freeform: Shape 77">
            <a:extLst>
              <a:ext uri="{FF2B5EF4-FFF2-40B4-BE49-F238E27FC236}">
                <a16:creationId xmlns:a16="http://schemas.microsoft.com/office/drawing/2014/main" id="{FA3891C8-CA7E-988F-3B80-DCA13FF01E93}"/>
              </a:ext>
            </a:extLst>
          </p:cNvPr>
          <p:cNvSpPr/>
          <p:nvPr/>
        </p:nvSpPr>
        <p:spPr>
          <a:xfrm>
            <a:off x="2814230" y="3205354"/>
            <a:ext cx="12704" cy="46000"/>
          </a:xfrm>
          <a:custGeom>
            <a:avLst/>
            <a:gdLst>
              <a:gd name="connsiteX0" fmla="*/ 0 w 12594"/>
              <a:gd name="connsiteY0" fmla="*/ 0 h 51887"/>
              <a:gd name="connsiteX1" fmla="*/ 0 w 12594"/>
              <a:gd name="connsiteY1" fmla="*/ 51888 h 5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51887">
                <a:moveTo>
                  <a:pt x="0" y="0"/>
                </a:moveTo>
                <a:lnTo>
                  <a:pt x="0" y="51888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79" name="Freeform: Shape 78">
            <a:extLst>
              <a:ext uri="{FF2B5EF4-FFF2-40B4-BE49-F238E27FC236}">
                <a16:creationId xmlns:a16="http://schemas.microsoft.com/office/drawing/2014/main" id="{7BE532C8-FB81-E52B-E888-C73C1B1F3FE9}"/>
              </a:ext>
            </a:extLst>
          </p:cNvPr>
          <p:cNvSpPr/>
          <p:nvPr/>
        </p:nvSpPr>
        <p:spPr>
          <a:xfrm>
            <a:off x="2783739" y="3205354"/>
            <a:ext cx="12704" cy="46000"/>
          </a:xfrm>
          <a:custGeom>
            <a:avLst/>
            <a:gdLst>
              <a:gd name="connsiteX0" fmla="*/ 0 w 12594"/>
              <a:gd name="connsiteY0" fmla="*/ 0 h 51887"/>
              <a:gd name="connsiteX1" fmla="*/ 0 w 12594"/>
              <a:gd name="connsiteY1" fmla="*/ 51888 h 5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51887">
                <a:moveTo>
                  <a:pt x="0" y="0"/>
                </a:moveTo>
                <a:lnTo>
                  <a:pt x="0" y="51888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80" name="Freeform: Shape 79">
            <a:extLst>
              <a:ext uri="{FF2B5EF4-FFF2-40B4-BE49-F238E27FC236}">
                <a16:creationId xmlns:a16="http://schemas.microsoft.com/office/drawing/2014/main" id="{CA063C32-D96F-B08A-E86E-2ADD4352E85B}"/>
              </a:ext>
            </a:extLst>
          </p:cNvPr>
          <p:cNvSpPr/>
          <p:nvPr/>
        </p:nvSpPr>
        <p:spPr>
          <a:xfrm>
            <a:off x="2417974" y="3205354"/>
            <a:ext cx="12704" cy="46000"/>
          </a:xfrm>
          <a:custGeom>
            <a:avLst/>
            <a:gdLst>
              <a:gd name="connsiteX0" fmla="*/ 0 w 12594"/>
              <a:gd name="connsiteY0" fmla="*/ 0 h 51887"/>
              <a:gd name="connsiteX1" fmla="*/ 0 w 12594"/>
              <a:gd name="connsiteY1" fmla="*/ 51888 h 5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51887">
                <a:moveTo>
                  <a:pt x="0" y="0"/>
                </a:moveTo>
                <a:lnTo>
                  <a:pt x="0" y="51888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81" name="Freeform: Shape 80">
            <a:extLst>
              <a:ext uri="{FF2B5EF4-FFF2-40B4-BE49-F238E27FC236}">
                <a16:creationId xmlns:a16="http://schemas.microsoft.com/office/drawing/2014/main" id="{B1B95801-03BD-CE96-43F2-41E839DDE012}"/>
              </a:ext>
            </a:extLst>
          </p:cNvPr>
          <p:cNvSpPr/>
          <p:nvPr/>
        </p:nvSpPr>
        <p:spPr>
          <a:xfrm>
            <a:off x="2376049" y="3205354"/>
            <a:ext cx="12704" cy="46000"/>
          </a:xfrm>
          <a:custGeom>
            <a:avLst/>
            <a:gdLst>
              <a:gd name="connsiteX0" fmla="*/ 0 w 12594"/>
              <a:gd name="connsiteY0" fmla="*/ 0 h 51887"/>
              <a:gd name="connsiteX1" fmla="*/ 0 w 12594"/>
              <a:gd name="connsiteY1" fmla="*/ 51888 h 5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51887">
                <a:moveTo>
                  <a:pt x="0" y="0"/>
                </a:moveTo>
                <a:lnTo>
                  <a:pt x="0" y="51888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82" name="Freeform: Shape 81">
            <a:extLst>
              <a:ext uri="{FF2B5EF4-FFF2-40B4-BE49-F238E27FC236}">
                <a16:creationId xmlns:a16="http://schemas.microsoft.com/office/drawing/2014/main" id="{692BF024-3DFD-BEFE-DC54-F5ED4A017A56}"/>
              </a:ext>
            </a:extLst>
          </p:cNvPr>
          <p:cNvSpPr/>
          <p:nvPr/>
        </p:nvSpPr>
        <p:spPr>
          <a:xfrm>
            <a:off x="2040775" y="3141712"/>
            <a:ext cx="12704" cy="46000"/>
          </a:xfrm>
          <a:custGeom>
            <a:avLst/>
            <a:gdLst>
              <a:gd name="connsiteX0" fmla="*/ 0 w 12594"/>
              <a:gd name="connsiteY0" fmla="*/ 0 h 51887"/>
              <a:gd name="connsiteX1" fmla="*/ 0 w 12594"/>
              <a:gd name="connsiteY1" fmla="*/ 51888 h 5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51887">
                <a:moveTo>
                  <a:pt x="0" y="0"/>
                </a:moveTo>
                <a:lnTo>
                  <a:pt x="0" y="51888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83" name="Freeform: Shape 82">
            <a:extLst>
              <a:ext uri="{FF2B5EF4-FFF2-40B4-BE49-F238E27FC236}">
                <a16:creationId xmlns:a16="http://schemas.microsoft.com/office/drawing/2014/main" id="{4CE861C8-F8A7-CDED-D314-A334FF60E2D8}"/>
              </a:ext>
            </a:extLst>
          </p:cNvPr>
          <p:cNvSpPr/>
          <p:nvPr/>
        </p:nvSpPr>
        <p:spPr>
          <a:xfrm>
            <a:off x="2011427" y="3141712"/>
            <a:ext cx="12704" cy="46000"/>
          </a:xfrm>
          <a:custGeom>
            <a:avLst/>
            <a:gdLst>
              <a:gd name="connsiteX0" fmla="*/ 0 w 12594"/>
              <a:gd name="connsiteY0" fmla="*/ 0 h 51887"/>
              <a:gd name="connsiteX1" fmla="*/ 0 w 12594"/>
              <a:gd name="connsiteY1" fmla="*/ 51888 h 5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51887">
                <a:moveTo>
                  <a:pt x="0" y="0"/>
                </a:moveTo>
                <a:lnTo>
                  <a:pt x="0" y="51888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84" name="Freeform: Shape 83">
            <a:extLst>
              <a:ext uri="{FF2B5EF4-FFF2-40B4-BE49-F238E27FC236}">
                <a16:creationId xmlns:a16="http://schemas.microsoft.com/office/drawing/2014/main" id="{907E1937-EFF5-1438-91DD-690FBD7662AA}"/>
              </a:ext>
            </a:extLst>
          </p:cNvPr>
          <p:cNvSpPr/>
          <p:nvPr/>
        </p:nvSpPr>
        <p:spPr>
          <a:xfrm>
            <a:off x="1861640" y="2796820"/>
            <a:ext cx="12704" cy="46000"/>
          </a:xfrm>
          <a:custGeom>
            <a:avLst/>
            <a:gdLst>
              <a:gd name="connsiteX0" fmla="*/ 0 w 12594"/>
              <a:gd name="connsiteY0" fmla="*/ 0 h 51887"/>
              <a:gd name="connsiteX1" fmla="*/ 0 w 12594"/>
              <a:gd name="connsiteY1" fmla="*/ 51888 h 5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51887">
                <a:moveTo>
                  <a:pt x="0" y="0"/>
                </a:moveTo>
                <a:lnTo>
                  <a:pt x="0" y="51888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85" name="Freeform: Shape 84">
            <a:extLst>
              <a:ext uri="{FF2B5EF4-FFF2-40B4-BE49-F238E27FC236}">
                <a16:creationId xmlns:a16="http://schemas.microsoft.com/office/drawing/2014/main" id="{27482672-607E-9615-0DE1-78FE316DFC7D}"/>
              </a:ext>
            </a:extLst>
          </p:cNvPr>
          <p:cNvSpPr/>
          <p:nvPr/>
        </p:nvSpPr>
        <p:spPr>
          <a:xfrm>
            <a:off x="1533988" y="2512108"/>
            <a:ext cx="12704" cy="46111"/>
          </a:xfrm>
          <a:custGeom>
            <a:avLst/>
            <a:gdLst>
              <a:gd name="connsiteX0" fmla="*/ 0 w 12594"/>
              <a:gd name="connsiteY0" fmla="*/ 0 h 52013"/>
              <a:gd name="connsiteX1" fmla="*/ 0 w 12594"/>
              <a:gd name="connsiteY1" fmla="*/ 52014 h 52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52013">
                <a:moveTo>
                  <a:pt x="0" y="0"/>
                </a:moveTo>
                <a:lnTo>
                  <a:pt x="0" y="52014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86" name="Freeform: Shape 85">
            <a:extLst>
              <a:ext uri="{FF2B5EF4-FFF2-40B4-BE49-F238E27FC236}">
                <a16:creationId xmlns:a16="http://schemas.microsoft.com/office/drawing/2014/main" id="{1D07BA73-9AFA-4282-5C21-4FF27948340F}"/>
              </a:ext>
            </a:extLst>
          </p:cNvPr>
          <p:cNvSpPr/>
          <p:nvPr/>
        </p:nvSpPr>
        <p:spPr>
          <a:xfrm>
            <a:off x="1213959" y="2468676"/>
            <a:ext cx="12704" cy="46000"/>
          </a:xfrm>
          <a:custGeom>
            <a:avLst/>
            <a:gdLst>
              <a:gd name="connsiteX0" fmla="*/ 0 w 12594"/>
              <a:gd name="connsiteY0" fmla="*/ 0 h 51887"/>
              <a:gd name="connsiteX1" fmla="*/ 0 w 12594"/>
              <a:gd name="connsiteY1" fmla="*/ 51888 h 5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51887">
                <a:moveTo>
                  <a:pt x="0" y="0"/>
                </a:moveTo>
                <a:lnTo>
                  <a:pt x="0" y="51888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87" name="Freeform: Shape 86">
            <a:extLst>
              <a:ext uri="{FF2B5EF4-FFF2-40B4-BE49-F238E27FC236}">
                <a16:creationId xmlns:a16="http://schemas.microsoft.com/office/drawing/2014/main" id="{2B99B0DD-CCC3-C015-BD7E-9068FD0B8717}"/>
              </a:ext>
            </a:extLst>
          </p:cNvPr>
          <p:cNvSpPr/>
          <p:nvPr/>
        </p:nvSpPr>
        <p:spPr>
          <a:xfrm>
            <a:off x="1084373" y="1902713"/>
            <a:ext cx="12704" cy="46000"/>
          </a:xfrm>
          <a:custGeom>
            <a:avLst/>
            <a:gdLst>
              <a:gd name="connsiteX0" fmla="*/ 0 w 12594"/>
              <a:gd name="connsiteY0" fmla="*/ 0 h 51887"/>
              <a:gd name="connsiteX1" fmla="*/ 0 w 12594"/>
              <a:gd name="connsiteY1" fmla="*/ 51888 h 5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51887">
                <a:moveTo>
                  <a:pt x="0" y="0"/>
                </a:moveTo>
                <a:lnTo>
                  <a:pt x="0" y="51888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88" name="Freeform: Shape 87">
            <a:extLst>
              <a:ext uri="{FF2B5EF4-FFF2-40B4-BE49-F238E27FC236}">
                <a16:creationId xmlns:a16="http://schemas.microsoft.com/office/drawing/2014/main" id="{1AFECAA7-F0CA-1438-8E51-655E1DEEC648}"/>
              </a:ext>
            </a:extLst>
          </p:cNvPr>
          <p:cNvSpPr/>
          <p:nvPr/>
        </p:nvSpPr>
        <p:spPr>
          <a:xfrm>
            <a:off x="1965055" y="3003934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89" name="Freeform: Shape 88">
            <a:extLst>
              <a:ext uri="{FF2B5EF4-FFF2-40B4-BE49-F238E27FC236}">
                <a16:creationId xmlns:a16="http://schemas.microsoft.com/office/drawing/2014/main" id="{15387489-21BF-DF25-EC96-95D52FB9431C}"/>
              </a:ext>
            </a:extLst>
          </p:cNvPr>
          <p:cNvSpPr/>
          <p:nvPr/>
        </p:nvSpPr>
        <p:spPr>
          <a:xfrm>
            <a:off x="1953621" y="2963739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90" name="Freeform: Shape 89">
            <a:extLst>
              <a:ext uri="{FF2B5EF4-FFF2-40B4-BE49-F238E27FC236}">
                <a16:creationId xmlns:a16="http://schemas.microsoft.com/office/drawing/2014/main" id="{6E1FB86A-9D85-D26A-A486-9DBCAF1DE1C9}"/>
              </a:ext>
            </a:extLst>
          </p:cNvPr>
          <p:cNvSpPr/>
          <p:nvPr/>
        </p:nvSpPr>
        <p:spPr>
          <a:xfrm>
            <a:off x="1938376" y="2920307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91" name="Freeform: Shape 90">
            <a:extLst>
              <a:ext uri="{FF2B5EF4-FFF2-40B4-BE49-F238E27FC236}">
                <a16:creationId xmlns:a16="http://schemas.microsoft.com/office/drawing/2014/main" id="{347DE4E8-4136-22BF-C1D6-0A96283992BF}"/>
              </a:ext>
            </a:extLst>
          </p:cNvPr>
          <p:cNvSpPr/>
          <p:nvPr/>
        </p:nvSpPr>
        <p:spPr>
          <a:xfrm>
            <a:off x="1919319" y="2863365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92" name="Freeform: Shape 91">
            <a:extLst>
              <a:ext uri="{FF2B5EF4-FFF2-40B4-BE49-F238E27FC236}">
                <a16:creationId xmlns:a16="http://schemas.microsoft.com/office/drawing/2014/main" id="{B4749DEF-23A6-6BC2-4F90-9158FD974BB9}"/>
              </a:ext>
            </a:extLst>
          </p:cNvPr>
          <p:cNvSpPr/>
          <p:nvPr/>
        </p:nvSpPr>
        <p:spPr>
          <a:xfrm>
            <a:off x="1980301" y="3111119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93" name="Freeform: Shape 92">
            <a:extLst>
              <a:ext uri="{FF2B5EF4-FFF2-40B4-BE49-F238E27FC236}">
                <a16:creationId xmlns:a16="http://schemas.microsoft.com/office/drawing/2014/main" id="{D92FF28B-4F21-A1EC-0D5D-F4B1309F9DDF}"/>
              </a:ext>
            </a:extLst>
          </p:cNvPr>
          <p:cNvSpPr/>
          <p:nvPr/>
        </p:nvSpPr>
        <p:spPr>
          <a:xfrm>
            <a:off x="1985255" y="3164712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94" name="Freeform: Shape 93">
            <a:extLst>
              <a:ext uri="{FF2B5EF4-FFF2-40B4-BE49-F238E27FC236}">
                <a16:creationId xmlns:a16="http://schemas.microsoft.com/office/drawing/2014/main" id="{36F17F6C-9AA6-28A5-39B3-C5E74E27C9B5}"/>
              </a:ext>
            </a:extLst>
          </p:cNvPr>
          <p:cNvSpPr/>
          <p:nvPr/>
        </p:nvSpPr>
        <p:spPr>
          <a:xfrm>
            <a:off x="2349877" y="3228354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95" name="Freeform: Shape 94">
            <a:extLst>
              <a:ext uri="{FF2B5EF4-FFF2-40B4-BE49-F238E27FC236}">
                <a16:creationId xmlns:a16="http://schemas.microsoft.com/office/drawing/2014/main" id="{319873CB-1A18-2A06-1B01-99E85468EF68}"/>
              </a:ext>
            </a:extLst>
          </p:cNvPr>
          <p:cNvSpPr/>
          <p:nvPr/>
        </p:nvSpPr>
        <p:spPr>
          <a:xfrm>
            <a:off x="2788059" y="3318792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96" name="Freeform: Shape 95">
            <a:extLst>
              <a:ext uri="{FF2B5EF4-FFF2-40B4-BE49-F238E27FC236}">
                <a16:creationId xmlns:a16="http://schemas.microsoft.com/office/drawing/2014/main" id="{8EBBE821-8097-DE21-0041-654F67013132}"/>
              </a:ext>
            </a:extLst>
          </p:cNvPr>
          <p:cNvSpPr/>
          <p:nvPr/>
        </p:nvSpPr>
        <p:spPr>
          <a:xfrm>
            <a:off x="3233863" y="3593343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97" name="Freeform: Shape 96">
            <a:extLst>
              <a:ext uri="{FF2B5EF4-FFF2-40B4-BE49-F238E27FC236}">
                <a16:creationId xmlns:a16="http://schemas.microsoft.com/office/drawing/2014/main" id="{DC5C2F63-38AB-A9A0-0FDF-7FA81000684C}"/>
              </a:ext>
            </a:extLst>
          </p:cNvPr>
          <p:cNvSpPr/>
          <p:nvPr/>
        </p:nvSpPr>
        <p:spPr>
          <a:xfrm>
            <a:off x="1835468" y="2819821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98" name="Freeform: Shape 97">
            <a:extLst>
              <a:ext uri="{FF2B5EF4-FFF2-40B4-BE49-F238E27FC236}">
                <a16:creationId xmlns:a16="http://schemas.microsoft.com/office/drawing/2014/main" id="{2A26A456-B3D5-9429-3EAB-E8AEB6819907}"/>
              </a:ext>
            </a:extLst>
          </p:cNvPr>
          <p:cNvSpPr/>
          <p:nvPr/>
        </p:nvSpPr>
        <p:spPr>
          <a:xfrm>
            <a:off x="1587729" y="2779626"/>
            <a:ext cx="52469" cy="11165"/>
          </a:xfrm>
          <a:custGeom>
            <a:avLst/>
            <a:gdLst>
              <a:gd name="connsiteX0" fmla="*/ 0 w 52013"/>
              <a:gd name="connsiteY0" fmla="*/ 0 h 12594"/>
              <a:gd name="connsiteX1" fmla="*/ 52014 w 52013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013" h="12594">
                <a:moveTo>
                  <a:pt x="0" y="0"/>
                </a:moveTo>
                <a:lnTo>
                  <a:pt x="52014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99" name="Freeform: Shape 98">
            <a:extLst>
              <a:ext uri="{FF2B5EF4-FFF2-40B4-BE49-F238E27FC236}">
                <a16:creationId xmlns:a16="http://schemas.microsoft.com/office/drawing/2014/main" id="{98785ACF-6F07-34EC-2698-629768603436}"/>
              </a:ext>
            </a:extLst>
          </p:cNvPr>
          <p:cNvSpPr/>
          <p:nvPr/>
        </p:nvSpPr>
        <p:spPr>
          <a:xfrm>
            <a:off x="1564987" y="2746130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00" name="Freeform: Shape 99">
            <a:extLst>
              <a:ext uri="{FF2B5EF4-FFF2-40B4-BE49-F238E27FC236}">
                <a16:creationId xmlns:a16="http://schemas.microsoft.com/office/drawing/2014/main" id="{BD846B4F-1917-DCB4-2418-2199BB23140A}"/>
              </a:ext>
            </a:extLst>
          </p:cNvPr>
          <p:cNvSpPr/>
          <p:nvPr/>
        </p:nvSpPr>
        <p:spPr>
          <a:xfrm>
            <a:off x="1564987" y="2699237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01" name="Freeform: Shape 100">
            <a:extLst>
              <a:ext uri="{FF2B5EF4-FFF2-40B4-BE49-F238E27FC236}">
                <a16:creationId xmlns:a16="http://schemas.microsoft.com/office/drawing/2014/main" id="{B9AB3B06-885E-AC21-9D5C-393D5005D8F8}"/>
              </a:ext>
            </a:extLst>
          </p:cNvPr>
          <p:cNvSpPr/>
          <p:nvPr/>
        </p:nvSpPr>
        <p:spPr>
          <a:xfrm>
            <a:off x="1542119" y="2618848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02" name="Freeform: Shape 101">
            <a:extLst>
              <a:ext uri="{FF2B5EF4-FFF2-40B4-BE49-F238E27FC236}">
                <a16:creationId xmlns:a16="http://schemas.microsoft.com/office/drawing/2014/main" id="{64D486E2-9B6B-76A1-EAD5-C4A10D7B1447}"/>
              </a:ext>
            </a:extLst>
          </p:cNvPr>
          <p:cNvSpPr/>
          <p:nvPr/>
        </p:nvSpPr>
        <p:spPr>
          <a:xfrm>
            <a:off x="1542119" y="2575415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03" name="Freeform: Shape 102">
            <a:extLst>
              <a:ext uri="{FF2B5EF4-FFF2-40B4-BE49-F238E27FC236}">
                <a16:creationId xmlns:a16="http://schemas.microsoft.com/office/drawing/2014/main" id="{D69041F3-E27F-0E84-59F4-AE91E6356EC3}"/>
              </a:ext>
            </a:extLst>
          </p:cNvPr>
          <p:cNvSpPr/>
          <p:nvPr/>
        </p:nvSpPr>
        <p:spPr>
          <a:xfrm>
            <a:off x="1507816" y="2535220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04" name="Freeform: Shape 103">
            <a:extLst>
              <a:ext uri="{FF2B5EF4-FFF2-40B4-BE49-F238E27FC236}">
                <a16:creationId xmlns:a16="http://schemas.microsoft.com/office/drawing/2014/main" id="{FC305F22-67B1-FDF3-8E3F-03CC8679BED4}"/>
              </a:ext>
            </a:extLst>
          </p:cNvPr>
          <p:cNvSpPr/>
          <p:nvPr/>
        </p:nvSpPr>
        <p:spPr>
          <a:xfrm>
            <a:off x="1187662" y="2491676"/>
            <a:ext cx="52469" cy="11165"/>
          </a:xfrm>
          <a:custGeom>
            <a:avLst/>
            <a:gdLst>
              <a:gd name="connsiteX0" fmla="*/ 0 w 52013"/>
              <a:gd name="connsiteY0" fmla="*/ 0 h 12594"/>
              <a:gd name="connsiteX1" fmla="*/ 52014 w 52013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013" h="12594">
                <a:moveTo>
                  <a:pt x="0" y="0"/>
                </a:moveTo>
                <a:lnTo>
                  <a:pt x="52014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05" name="Freeform: Shape 104">
            <a:extLst>
              <a:ext uri="{FF2B5EF4-FFF2-40B4-BE49-F238E27FC236}">
                <a16:creationId xmlns:a16="http://schemas.microsoft.com/office/drawing/2014/main" id="{87F2A634-54B6-5403-76C4-F008B8040ADF}"/>
              </a:ext>
            </a:extLst>
          </p:cNvPr>
          <p:cNvSpPr/>
          <p:nvPr/>
        </p:nvSpPr>
        <p:spPr>
          <a:xfrm>
            <a:off x="1187662" y="2448132"/>
            <a:ext cx="52469" cy="11165"/>
          </a:xfrm>
          <a:custGeom>
            <a:avLst/>
            <a:gdLst>
              <a:gd name="connsiteX0" fmla="*/ 0 w 52013"/>
              <a:gd name="connsiteY0" fmla="*/ 0 h 12594"/>
              <a:gd name="connsiteX1" fmla="*/ 52014 w 52013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2013" h="12594">
                <a:moveTo>
                  <a:pt x="0" y="0"/>
                </a:moveTo>
                <a:lnTo>
                  <a:pt x="52014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06" name="Freeform: Shape 105">
            <a:extLst>
              <a:ext uri="{FF2B5EF4-FFF2-40B4-BE49-F238E27FC236}">
                <a16:creationId xmlns:a16="http://schemas.microsoft.com/office/drawing/2014/main" id="{031DF75F-D4A5-4B80-DA97-704E49517B23}"/>
              </a:ext>
            </a:extLst>
          </p:cNvPr>
          <p:cNvSpPr/>
          <p:nvPr/>
        </p:nvSpPr>
        <p:spPr>
          <a:xfrm>
            <a:off x="1164920" y="2411287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07" name="Freeform: Shape 106">
            <a:extLst>
              <a:ext uri="{FF2B5EF4-FFF2-40B4-BE49-F238E27FC236}">
                <a16:creationId xmlns:a16="http://schemas.microsoft.com/office/drawing/2014/main" id="{E2110DE8-6890-2DE4-4B9C-E4D0AF988F56}"/>
              </a:ext>
            </a:extLst>
          </p:cNvPr>
          <p:cNvSpPr/>
          <p:nvPr/>
        </p:nvSpPr>
        <p:spPr>
          <a:xfrm>
            <a:off x="1164920" y="2334247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08" name="Freeform: Shape 107">
            <a:extLst>
              <a:ext uri="{FF2B5EF4-FFF2-40B4-BE49-F238E27FC236}">
                <a16:creationId xmlns:a16="http://schemas.microsoft.com/office/drawing/2014/main" id="{3025E04E-965F-6125-68E7-824032FB8E46}"/>
              </a:ext>
            </a:extLst>
          </p:cNvPr>
          <p:cNvSpPr/>
          <p:nvPr/>
        </p:nvSpPr>
        <p:spPr>
          <a:xfrm>
            <a:off x="1138240" y="2287354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09" name="Freeform: Shape 108">
            <a:extLst>
              <a:ext uri="{FF2B5EF4-FFF2-40B4-BE49-F238E27FC236}">
                <a16:creationId xmlns:a16="http://schemas.microsoft.com/office/drawing/2014/main" id="{806B1472-A89B-BB06-5CFB-AE9256AAB9B8}"/>
              </a:ext>
            </a:extLst>
          </p:cNvPr>
          <p:cNvSpPr/>
          <p:nvPr/>
        </p:nvSpPr>
        <p:spPr>
          <a:xfrm>
            <a:off x="1092503" y="2126687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10" name="Freeform: Shape 109">
            <a:extLst>
              <a:ext uri="{FF2B5EF4-FFF2-40B4-BE49-F238E27FC236}">
                <a16:creationId xmlns:a16="http://schemas.microsoft.com/office/drawing/2014/main" id="{B726A867-56EE-DBE0-961D-27FE8D0DC712}"/>
              </a:ext>
            </a:extLst>
          </p:cNvPr>
          <p:cNvSpPr/>
          <p:nvPr/>
        </p:nvSpPr>
        <p:spPr>
          <a:xfrm>
            <a:off x="1092503" y="2049647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11" name="Freeform: Shape 110">
            <a:extLst>
              <a:ext uri="{FF2B5EF4-FFF2-40B4-BE49-F238E27FC236}">
                <a16:creationId xmlns:a16="http://schemas.microsoft.com/office/drawing/2014/main" id="{9304E074-49E2-8744-D4CD-860CF9FD384D}"/>
              </a:ext>
            </a:extLst>
          </p:cNvPr>
          <p:cNvSpPr/>
          <p:nvPr/>
        </p:nvSpPr>
        <p:spPr>
          <a:xfrm>
            <a:off x="1092503" y="1959209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12" name="Freeform: Shape 111">
            <a:extLst>
              <a:ext uri="{FF2B5EF4-FFF2-40B4-BE49-F238E27FC236}">
                <a16:creationId xmlns:a16="http://schemas.microsoft.com/office/drawing/2014/main" id="{A9169597-8BD6-ED93-F8CC-6C2413463E42}"/>
              </a:ext>
            </a:extLst>
          </p:cNvPr>
          <p:cNvSpPr/>
          <p:nvPr/>
        </p:nvSpPr>
        <p:spPr>
          <a:xfrm>
            <a:off x="1023899" y="1885519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13" name="Freeform: Shape 112">
            <a:extLst>
              <a:ext uri="{FF2B5EF4-FFF2-40B4-BE49-F238E27FC236}">
                <a16:creationId xmlns:a16="http://schemas.microsoft.com/office/drawing/2014/main" id="{37467205-B267-0600-EF63-2232DF775F69}"/>
              </a:ext>
            </a:extLst>
          </p:cNvPr>
          <p:cNvSpPr/>
          <p:nvPr/>
        </p:nvSpPr>
        <p:spPr>
          <a:xfrm>
            <a:off x="1023899" y="1845325"/>
            <a:ext cx="52342" cy="11165"/>
          </a:xfrm>
          <a:custGeom>
            <a:avLst/>
            <a:gdLst>
              <a:gd name="connsiteX0" fmla="*/ 0 w 51887"/>
              <a:gd name="connsiteY0" fmla="*/ 0 h 12594"/>
              <a:gd name="connsiteX1" fmla="*/ 51888 w 51887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1887" h="12594">
                <a:moveTo>
                  <a:pt x="0" y="0"/>
                </a:moveTo>
                <a:lnTo>
                  <a:pt x="51888" y="0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14" name="Freeform: Shape 113">
            <a:extLst>
              <a:ext uri="{FF2B5EF4-FFF2-40B4-BE49-F238E27FC236}">
                <a16:creationId xmlns:a16="http://schemas.microsoft.com/office/drawing/2014/main" id="{DE3DB4D8-3466-78EC-E5AE-8062A48DF41E}"/>
              </a:ext>
            </a:extLst>
          </p:cNvPr>
          <p:cNvSpPr/>
          <p:nvPr/>
        </p:nvSpPr>
        <p:spPr>
          <a:xfrm>
            <a:off x="3260034" y="3570343"/>
            <a:ext cx="12704" cy="46000"/>
          </a:xfrm>
          <a:custGeom>
            <a:avLst/>
            <a:gdLst>
              <a:gd name="connsiteX0" fmla="*/ 0 w 12594"/>
              <a:gd name="connsiteY0" fmla="*/ 0 h 51887"/>
              <a:gd name="connsiteX1" fmla="*/ 0 w 12594"/>
              <a:gd name="connsiteY1" fmla="*/ 51888 h 51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51887">
                <a:moveTo>
                  <a:pt x="0" y="0"/>
                </a:moveTo>
                <a:lnTo>
                  <a:pt x="0" y="51888"/>
                </a:lnTo>
              </a:path>
            </a:pathLst>
          </a:custGeom>
          <a:ln w="18883" cap="sq">
            <a:solidFill>
              <a:srgbClr val="7030A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15" name="Freeform: Shape 114">
            <a:extLst>
              <a:ext uri="{FF2B5EF4-FFF2-40B4-BE49-F238E27FC236}">
                <a16:creationId xmlns:a16="http://schemas.microsoft.com/office/drawing/2014/main" id="{25A35860-0915-2E94-225B-54AD0CA22F22}"/>
              </a:ext>
            </a:extLst>
          </p:cNvPr>
          <p:cNvSpPr/>
          <p:nvPr/>
        </p:nvSpPr>
        <p:spPr>
          <a:xfrm>
            <a:off x="2115731" y="3582736"/>
            <a:ext cx="12704" cy="34500"/>
          </a:xfrm>
          <a:custGeom>
            <a:avLst/>
            <a:gdLst>
              <a:gd name="connsiteX0" fmla="*/ 0 w 12594"/>
              <a:gd name="connsiteY0" fmla="*/ 0 h 38915"/>
              <a:gd name="connsiteX1" fmla="*/ 0 w 12594"/>
              <a:gd name="connsiteY1" fmla="*/ 38916 h 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8915">
                <a:moveTo>
                  <a:pt x="0" y="0"/>
                </a:moveTo>
                <a:lnTo>
                  <a:pt x="0" y="38916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16" name="Freeform: Shape 115">
            <a:extLst>
              <a:ext uri="{FF2B5EF4-FFF2-40B4-BE49-F238E27FC236}">
                <a16:creationId xmlns:a16="http://schemas.microsoft.com/office/drawing/2014/main" id="{A1725DAA-20FC-80C0-D309-06EFA85FFFB0}"/>
              </a:ext>
            </a:extLst>
          </p:cNvPr>
          <p:cNvSpPr/>
          <p:nvPr/>
        </p:nvSpPr>
        <p:spPr>
          <a:xfrm>
            <a:off x="2049922" y="3582736"/>
            <a:ext cx="12704" cy="34500"/>
          </a:xfrm>
          <a:custGeom>
            <a:avLst/>
            <a:gdLst>
              <a:gd name="connsiteX0" fmla="*/ 0 w 12594"/>
              <a:gd name="connsiteY0" fmla="*/ 0 h 38915"/>
              <a:gd name="connsiteX1" fmla="*/ 0 w 12594"/>
              <a:gd name="connsiteY1" fmla="*/ 38916 h 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8915">
                <a:moveTo>
                  <a:pt x="0" y="0"/>
                </a:moveTo>
                <a:lnTo>
                  <a:pt x="0" y="38916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17" name="Freeform: Shape 116">
            <a:extLst>
              <a:ext uri="{FF2B5EF4-FFF2-40B4-BE49-F238E27FC236}">
                <a16:creationId xmlns:a16="http://schemas.microsoft.com/office/drawing/2014/main" id="{A103B4D8-7604-6916-D6A5-1DC1E7FDAB69}"/>
              </a:ext>
            </a:extLst>
          </p:cNvPr>
          <p:cNvSpPr/>
          <p:nvPr/>
        </p:nvSpPr>
        <p:spPr>
          <a:xfrm>
            <a:off x="2028705" y="3582736"/>
            <a:ext cx="12704" cy="34500"/>
          </a:xfrm>
          <a:custGeom>
            <a:avLst/>
            <a:gdLst>
              <a:gd name="connsiteX0" fmla="*/ 0 w 12594"/>
              <a:gd name="connsiteY0" fmla="*/ 0 h 38915"/>
              <a:gd name="connsiteX1" fmla="*/ 0 w 12594"/>
              <a:gd name="connsiteY1" fmla="*/ 38916 h 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8915">
                <a:moveTo>
                  <a:pt x="0" y="0"/>
                </a:moveTo>
                <a:lnTo>
                  <a:pt x="0" y="38916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18" name="Freeform: Shape 117">
            <a:extLst>
              <a:ext uri="{FF2B5EF4-FFF2-40B4-BE49-F238E27FC236}">
                <a16:creationId xmlns:a16="http://schemas.microsoft.com/office/drawing/2014/main" id="{D5CD4A31-5A5A-6C5E-99A7-C7A4D6006246}"/>
              </a:ext>
            </a:extLst>
          </p:cNvPr>
          <p:cNvSpPr/>
          <p:nvPr/>
        </p:nvSpPr>
        <p:spPr>
          <a:xfrm>
            <a:off x="2006472" y="3582736"/>
            <a:ext cx="12704" cy="34500"/>
          </a:xfrm>
          <a:custGeom>
            <a:avLst/>
            <a:gdLst>
              <a:gd name="connsiteX0" fmla="*/ 0 w 12594"/>
              <a:gd name="connsiteY0" fmla="*/ 0 h 38915"/>
              <a:gd name="connsiteX1" fmla="*/ 0 w 12594"/>
              <a:gd name="connsiteY1" fmla="*/ 38916 h 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8915">
                <a:moveTo>
                  <a:pt x="0" y="0"/>
                </a:moveTo>
                <a:lnTo>
                  <a:pt x="0" y="38916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19" name="Freeform: Shape 118">
            <a:extLst>
              <a:ext uri="{FF2B5EF4-FFF2-40B4-BE49-F238E27FC236}">
                <a16:creationId xmlns:a16="http://schemas.microsoft.com/office/drawing/2014/main" id="{FD2EF778-1F5F-89C2-328F-C67B3E18F740}"/>
              </a:ext>
            </a:extLst>
          </p:cNvPr>
          <p:cNvSpPr/>
          <p:nvPr/>
        </p:nvSpPr>
        <p:spPr>
          <a:xfrm>
            <a:off x="1949429" y="3231146"/>
            <a:ext cx="12704" cy="34500"/>
          </a:xfrm>
          <a:custGeom>
            <a:avLst/>
            <a:gdLst>
              <a:gd name="connsiteX0" fmla="*/ 0 w 12594"/>
              <a:gd name="connsiteY0" fmla="*/ 0 h 38915"/>
              <a:gd name="connsiteX1" fmla="*/ 0 w 12594"/>
              <a:gd name="connsiteY1" fmla="*/ 38916 h 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8915">
                <a:moveTo>
                  <a:pt x="0" y="0"/>
                </a:moveTo>
                <a:lnTo>
                  <a:pt x="0" y="38916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20" name="Freeform: Shape 119">
            <a:extLst>
              <a:ext uri="{FF2B5EF4-FFF2-40B4-BE49-F238E27FC236}">
                <a16:creationId xmlns:a16="http://schemas.microsoft.com/office/drawing/2014/main" id="{CFA44B4E-ECB2-E1E4-2E58-E3A8049F6009}"/>
              </a:ext>
            </a:extLst>
          </p:cNvPr>
          <p:cNvSpPr/>
          <p:nvPr/>
        </p:nvSpPr>
        <p:spPr>
          <a:xfrm>
            <a:off x="1842583" y="3231146"/>
            <a:ext cx="12704" cy="34500"/>
          </a:xfrm>
          <a:custGeom>
            <a:avLst/>
            <a:gdLst>
              <a:gd name="connsiteX0" fmla="*/ 0 w 12594"/>
              <a:gd name="connsiteY0" fmla="*/ 0 h 38915"/>
              <a:gd name="connsiteX1" fmla="*/ 0 w 12594"/>
              <a:gd name="connsiteY1" fmla="*/ 38916 h 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8915">
                <a:moveTo>
                  <a:pt x="0" y="0"/>
                </a:moveTo>
                <a:lnTo>
                  <a:pt x="0" y="38916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21" name="Freeform: Shape 120">
            <a:extLst>
              <a:ext uri="{FF2B5EF4-FFF2-40B4-BE49-F238E27FC236}">
                <a16:creationId xmlns:a16="http://schemas.microsoft.com/office/drawing/2014/main" id="{0F539EDB-1ACB-6B64-2D06-019A970E175C}"/>
              </a:ext>
            </a:extLst>
          </p:cNvPr>
          <p:cNvSpPr/>
          <p:nvPr/>
        </p:nvSpPr>
        <p:spPr>
          <a:xfrm>
            <a:off x="1614027" y="3157455"/>
            <a:ext cx="12704" cy="34611"/>
          </a:xfrm>
          <a:custGeom>
            <a:avLst/>
            <a:gdLst>
              <a:gd name="connsiteX0" fmla="*/ 0 w 12594"/>
              <a:gd name="connsiteY0" fmla="*/ 0 h 39041"/>
              <a:gd name="connsiteX1" fmla="*/ 0 w 12594"/>
              <a:gd name="connsiteY1" fmla="*/ 39042 h 3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9041">
                <a:moveTo>
                  <a:pt x="0" y="0"/>
                </a:moveTo>
                <a:lnTo>
                  <a:pt x="0" y="39042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22" name="Freeform: Shape 121">
            <a:extLst>
              <a:ext uri="{FF2B5EF4-FFF2-40B4-BE49-F238E27FC236}">
                <a16:creationId xmlns:a16="http://schemas.microsoft.com/office/drawing/2014/main" id="{27E8E1D8-42C0-DD66-452D-315458757826}"/>
              </a:ext>
            </a:extLst>
          </p:cNvPr>
          <p:cNvSpPr/>
          <p:nvPr/>
        </p:nvSpPr>
        <p:spPr>
          <a:xfrm>
            <a:off x="1575913" y="3030284"/>
            <a:ext cx="12704" cy="34500"/>
          </a:xfrm>
          <a:custGeom>
            <a:avLst/>
            <a:gdLst>
              <a:gd name="connsiteX0" fmla="*/ 0 w 12594"/>
              <a:gd name="connsiteY0" fmla="*/ 0 h 38915"/>
              <a:gd name="connsiteX1" fmla="*/ 0 w 12594"/>
              <a:gd name="connsiteY1" fmla="*/ 38916 h 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8915">
                <a:moveTo>
                  <a:pt x="0" y="0"/>
                </a:moveTo>
                <a:lnTo>
                  <a:pt x="0" y="38916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23" name="Freeform: Shape 122">
            <a:extLst>
              <a:ext uri="{FF2B5EF4-FFF2-40B4-BE49-F238E27FC236}">
                <a16:creationId xmlns:a16="http://schemas.microsoft.com/office/drawing/2014/main" id="{4E053AA7-B9E7-E306-7B5F-F49730E91DEB}"/>
              </a:ext>
            </a:extLst>
          </p:cNvPr>
          <p:cNvSpPr/>
          <p:nvPr/>
        </p:nvSpPr>
        <p:spPr>
          <a:xfrm>
            <a:off x="1556857" y="2963293"/>
            <a:ext cx="12704" cy="34500"/>
          </a:xfrm>
          <a:custGeom>
            <a:avLst/>
            <a:gdLst>
              <a:gd name="connsiteX0" fmla="*/ 0 w 12594"/>
              <a:gd name="connsiteY0" fmla="*/ 0 h 38915"/>
              <a:gd name="connsiteX1" fmla="*/ 0 w 12594"/>
              <a:gd name="connsiteY1" fmla="*/ 38916 h 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8915">
                <a:moveTo>
                  <a:pt x="0" y="0"/>
                </a:moveTo>
                <a:lnTo>
                  <a:pt x="0" y="38916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24" name="Freeform: Shape 123">
            <a:extLst>
              <a:ext uri="{FF2B5EF4-FFF2-40B4-BE49-F238E27FC236}">
                <a16:creationId xmlns:a16="http://schemas.microsoft.com/office/drawing/2014/main" id="{1C5AFB65-610B-BF8E-1F7E-0665239D78B6}"/>
              </a:ext>
            </a:extLst>
          </p:cNvPr>
          <p:cNvSpPr/>
          <p:nvPr/>
        </p:nvSpPr>
        <p:spPr>
          <a:xfrm>
            <a:off x="1530177" y="2849408"/>
            <a:ext cx="12704" cy="34500"/>
          </a:xfrm>
          <a:custGeom>
            <a:avLst/>
            <a:gdLst>
              <a:gd name="connsiteX0" fmla="*/ 0 w 12594"/>
              <a:gd name="connsiteY0" fmla="*/ 0 h 38915"/>
              <a:gd name="connsiteX1" fmla="*/ 0 w 12594"/>
              <a:gd name="connsiteY1" fmla="*/ 38916 h 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8915">
                <a:moveTo>
                  <a:pt x="0" y="0"/>
                </a:moveTo>
                <a:lnTo>
                  <a:pt x="0" y="38916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25" name="Freeform: Shape 124">
            <a:extLst>
              <a:ext uri="{FF2B5EF4-FFF2-40B4-BE49-F238E27FC236}">
                <a16:creationId xmlns:a16="http://schemas.microsoft.com/office/drawing/2014/main" id="{6F41AC2B-F698-A995-DDCF-82CE7B20AD80}"/>
              </a:ext>
            </a:extLst>
          </p:cNvPr>
          <p:cNvSpPr/>
          <p:nvPr/>
        </p:nvSpPr>
        <p:spPr>
          <a:xfrm>
            <a:off x="1530177" y="2795815"/>
            <a:ext cx="12704" cy="34500"/>
          </a:xfrm>
          <a:custGeom>
            <a:avLst/>
            <a:gdLst>
              <a:gd name="connsiteX0" fmla="*/ 0 w 12594"/>
              <a:gd name="connsiteY0" fmla="*/ 0 h 38915"/>
              <a:gd name="connsiteX1" fmla="*/ 0 w 12594"/>
              <a:gd name="connsiteY1" fmla="*/ 38916 h 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8915">
                <a:moveTo>
                  <a:pt x="0" y="0"/>
                </a:moveTo>
                <a:lnTo>
                  <a:pt x="0" y="38916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26" name="Freeform: Shape 125">
            <a:extLst>
              <a:ext uri="{FF2B5EF4-FFF2-40B4-BE49-F238E27FC236}">
                <a16:creationId xmlns:a16="http://schemas.microsoft.com/office/drawing/2014/main" id="{B35B0BC1-C9B6-30F0-209D-FD8EF42CE67A}"/>
              </a:ext>
            </a:extLst>
          </p:cNvPr>
          <p:cNvSpPr/>
          <p:nvPr/>
        </p:nvSpPr>
        <p:spPr>
          <a:xfrm>
            <a:off x="1217771" y="2795815"/>
            <a:ext cx="12704" cy="34500"/>
          </a:xfrm>
          <a:custGeom>
            <a:avLst/>
            <a:gdLst>
              <a:gd name="connsiteX0" fmla="*/ 0 w 12594"/>
              <a:gd name="connsiteY0" fmla="*/ 0 h 38915"/>
              <a:gd name="connsiteX1" fmla="*/ 0 w 12594"/>
              <a:gd name="connsiteY1" fmla="*/ 38916 h 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8915">
                <a:moveTo>
                  <a:pt x="0" y="0"/>
                </a:moveTo>
                <a:lnTo>
                  <a:pt x="0" y="38916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27" name="Freeform: Shape 126">
            <a:extLst>
              <a:ext uri="{FF2B5EF4-FFF2-40B4-BE49-F238E27FC236}">
                <a16:creationId xmlns:a16="http://schemas.microsoft.com/office/drawing/2014/main" id="{C05FA439-F1AB-C439-7C57-56E15C4276F6}"/>
              </a:ext>
            </a:extLst>
          </p:cNvPr>
          <p:cNvSpPr/>
          <p:nvPr/>
        </p:nvSpPr>
        <p:spPr>
          <a:xfrm>
            <a:off x="1198714" y="2742222"/>
            <a:ext cx="12704" cy="34611"/>
          </a:xfrm>
          <a:custGeom>
            <a:avLst/>
            <a:gdLst>
              <a:gd name="connsiteX0" fmla="*/ 0 w 12594"/>
              <a:gd name="connsiteY0" fmla="*/ 0 h 39041"/>
              <a:gd name="connsiteX1" fmla="*/ 0 w 12594"/>
              <a:gd name="connsiteY1" fmla="*/ 39042 h 39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9041">
                <a:moveTo>
                  <a:pt x="0" y="0"/>
                </a:moveTo>
                <a:lnTo>
                  <a:pt x="0" y="39042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28" name="Freeform: Shape 127">
            <a:extLst>
              <a:ext uri="{FF2B5EF4-FFF2-40B4-BE49-F238E27FC236}">
                <a16:creationId xmlns:a16="http://schemas.microsoft.com/office/drawing/2014/main" id="{544823FD-8321-094F-7B34-0D17750B9662}"/>
              </a:ext>
            </a:extLst>
          </p:cNvPr>
          <p:cNvSpPr/>
          <p:nvPr/>
        </p:nvSpPr>
        <p:spPr>
          <a:xfrm>
            <a:off x="1172035" y="2675343"/>
            <a:ext cx="12704" cy="34500"/>
          </a:xfrm>
          <a:custGeom>
            <a:avLst/>
            <a:gdLst>
              <a:gd name="connsiteX0" fmla="*/ 0 w 12594"/>
              <a:gd name="connsiteY0" fmla="*/ 0 h 38915"/>
              <a:gd name="connsiteX1" fmla="*/ 0 w 12594"/>
              <a:gd name="connsiteY1" fmla="*/ 38916 h 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8915">
                <a:moveTo>
                  <a:pt x="0" y="0"/>
                </a:moveTo>
                <a:lnTo>
                  <a:pt x="0" y="38916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29" name="Freeform: Shape 128">
            <a:extLst>
              <a:ext uri="{FF2B5EF4-FFF2-40B4-BE49-F238E27FC236}">
                <a16:creationId xmlns:a16="http://schemas.microsoft.com/office/drawing/2014/main" id="{5EC24C6F-9065-7984-62B4-66D6CE1DE392}"/>
              </a:ext>
            </a:extLst>
          </p:cNvPr>
          <p:cNvSpPr/>
          <p:nvPr/>
        </p:nvSpPr>
        <p:spPr>
          <a:xfrm>
            <a:off x="1556221" y="3047479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30" name="Freeform: Shape 129">
            <a:extLst>
              <a:ext uri="{FF2B5EF4-FFF2-40B4-BE49-F238E27FC236}">
                <a16:creationId xmlns:a16="http://schemas.microsoft.com/office/drawing/2014/main" id="{69A8A92B-07EB-D562-3AAE-3DFD92F4BDF9}"/>
              </a:ext>
            </a:extLst>
          </p:cNvPr>
          <p:cNvSpPr/>
          <p:nvPr/>
        </p:nvSpPr>
        <p:spPr>
          <a:xfrm>
            <a:off x="1537164" y="2980487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31" name="Freeform: Shape 130">
            <a:extLst>
              <a:ext uri="{FF2B5EF4-FFF2-40B4-BE49-F238E27FC236}">
                <a16:creationId xmlns:a16="http://schemas.microsoft.com/office/drawing/2014/main" id="{C6C14EA3-A298-AE27-5CF4-13488FCCC34D}"/>
              </a:ext>
            </a:extLst>
          </p:cNvPr>
          <p:cNvSpPr/>
          <p:nvPr/>
        </p:nvSpPr>
        <p:spPr>
          <a:xfrm>
            <a:off x="1510484" y="2866714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32" name="Freeform: Shape 131">
            <a:extLst>
              <a:ext uri="{FF2B5EF4-FFF2-40B4-BE49-F238E27FC236}">
                <a16:creationId xmlns:a16="http://schemas.microsoft.com/office/drawing/2014/main" id="{BD2648A6-CAD9-F55D-5FAB-DEE9C036766D}"/>
              </a:ext>
            </a:extLst>
          </p:cNvPr>
          <p:cNvSpPr/>
          <p:nvPr/>
        </p:nvSpPr>
        <p:spPr>
          <a:xfrm>
            <a:off x="1198079" y="2813121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3F06DEF7-C0CE-A335-5FB9-AE3D5F60BC1C}"/>
              </a:ext>
            </a:extLst>
          </p:cNvPr>
          <p:cNvSpPr/>
          <p:nvPr/>
        </p:nvSpPr>
        <p:spPr>
          <a:xfrm>
            <a:off x="1179021" y="2759528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34" name="Freeform: Shape 133">
            <a:extLst>
              <a:ext uri="{FF2B5EF4-FFF2-40B4-BE49-F238E27FC236}">
                <a16:creationId xmlns:a16="http://schemas.microsoft.com/office/drawing/2014/main" id="{1CC59F6D-88BA-0019-E83B-C3078C94CA30}"/>
              </a:ext>
            </a:extLst>
          </p:cNvPr>
          <p:cNvSpPr/>
          <p:nvPr/>
        </p:nvSpPr>
        <p:spPr>
          <a:xfrm>
            <a:off x="1152343" y="2692537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35" name="Freeform: Shape 134">
            <a:extLst>
              <a:ext uri="{FF2B5EF4-FFF2-40B4-BE49-F238E27FC236}">
                <a16:creationId xmlns:a16="http://schemas.microsoft.com/office/drawing/2014/main" id="{14AD2C70-7EFA-B72A-EF87-352D4A73BE9C}"/>
              </a:ext>
            </a:extLst>
          </p:cNvPr>
          <p:cNvSpPr/>
          <p:nvPr/>
        </p:nvSpPr>
        <p:spPr>
          <a:xfrm>
            <a:off x="1152343" y="2640396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36" name="Freeform: Shape 135">
            <a:extLst>
              <a:ext uri="{FF2B5EF4-FFF2-40B4-BE49-F238E27FC236}">
                <a16:creationId xmlns:a16="http://schemas.microsoft.com/office/drawing/2014/main" id="{647DA71B-217D-1F94-50E2-F57E5FDF5346}"/>
              </a:ext>
            </a:extLst>
          </p:cNvPr>
          <p:cNvSpPr/>
          <p:nvPr/>
        </p:nvSpPr>
        <p:spPr>
          <a:xfrm>
            <a:off x="1125663" y="2528521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37" name="Freeform: Shape 136">
            <a:extLst>
              <a:ext uri="{FF2B5EF4-FFF2-40B4-BE49-F238E27FC236}">
                <a16:creationId xmlns:a16="http://schemas.microsoft.com/office/drawing/2014/main" id="{1CD3CA8E-5585-6216-3D48-7AE1B887731A}"/>
              </a:ext>
            </a:extLst>
          </p:cNvPr>
          <p:cNvSpPr/>
          <p:nvPr/>
        </p:nvSpPr>
        <p:spPr>
          <a:xfrm>
            <a:off x="1125663" y="2364839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38" name="Freeform: Shape 137">
            <a:extLst>
              <a:ext uri="{FF2B5EF4-FFF2-40B4-BE49-F238E27FC236}">
                <a16:creationId xmlns:a16="http://schemas.microsoft.com/office/drawing/2014/main" id="{B6D4BAF1-DD16-5108-E64C-36D38E4748F6}"/>
              </a:ext>
            </a:extLst>
          </p:cNvPr>
          <p:cNvSpPr/>
          <p:nvPr/>
        </p:nvSpPr>
        <p:spPr>
          <a:xfrm>
            <a:off x="1125663" y="2304994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39" name="Freeform: Shape 138">
            <a:extLst>
              <a:ext uri="{FF2B5EF4-FFF2-40B4-BE49-F238E27FC236}">
                <a16:creationId xmlns:a16="http://schemas.microsoft.com/office/drawing/2014/main" id="{5DD1E1A9-6ED2-CFC6-3ADE-9013B861152D}"/>
              </a:ext>
            </a:extLst>
          </p:cNvPr>
          <p:cNvSpPr/>
          <p:nvPr/>
        </p:nvSpPr>
        <p:spPr>
          <a:xfrm>
            <a:off x="1110417" y="2247159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40" name="Freeform: Shape 139">
            <a:extLst>
              <a:ext uri="{FF2B5EF4-FFF2-40B4-BE49-F238E27FC236}">
                <a16:creationId xmlns:a16="http://schemas.microsoft.com/office/drawing/2014/main" id="{CD582FB7-23EE-BA1D-70AA-A471C613F05E}"/>
              </a:ext>
            </a:extLst>
          </p:cNvPr>
          <p:cNvSpPr/>
          <p:nvPr/>
        </p:nvSpPr>
        <p:spPr>
          <a:xfrm>
            <a:off x="1110417" y="2194235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41" name="Freeform: Shape 140">
            <a:extLst>
              <a:ext uri="{FF2B5EF4-FFF2-40B4-BE49-F238E27FC236}">
                <a16:creationId xmlns:a16="http://schemas.microsoft.com/office/drawing/2014/main" id="{5D27B2A9-E709-19B0-241A-54F0E206542C}"/>
              </a:ext>
            </a:extLst>
          </p:cNvPr>
          <p:cNvSpPr/>
          <p:nvPr/>
        </p:nvSpPr>
        <p:spPr>
          <a:xfrm>
            <a:off x="1110417" y="2080463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42" name="Freeform: Shape 141">
            <a:extLst>
              <a:ext uri="{FF2B5EF4-FFF2-40B4-BE49-F238E27FC236}">
                <a16:creationId xmlns:a16="http://schemas.microsoft.com/office/drawing/2014/main" id="{0FA307E4-21B2-B23E-97BA-C0D79B1EB22E}"/>
              </a:ext>
            </a:extLst>
          </p:cNvPr>
          <p:cNvSpPr/>
          <p:nvPr/>
        </p:nvSpPr>
        <p:spPr>
          <a:xfrm>
            <a:off x="1030378" y="1912316"/>
            <a:ext cx="39383" cy="11165"/>
          </a:xfrm>
          <a:custGeom>
            <a:avLst/>
            <a:gdLst>
              <a:gd name="connsiteX0" fmla="*/ 0 w 39041"/>
              <a:gd name="connsiteY0" fmla="*/ 0 h 12594"/>
              <a:gd name="connsiteX1" fmla="*/ 39042 w 39041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041" h="12594">
                <a:moveTo>
                  <a:pt x="0" y="0"/>
                </a:moveTo>
                <a:lnTo>
                  <a:pt x="39042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43" name="Freeform: Shape 142">
            <a:extLst>
              <a:ext uri="{FF2B5EF4-FFF2-40B4-BE49-F238E27FC236}">
                <a16:creationId xmlns:a16="http://schemas.microsoft.com/office/drawing/2014/main" id="{9BFE34A3-DEA0-736F-2C6B-83188C0BACEE}"/>
              </a:ext>
            </a:extLst>
          </p:cNvPr>
          <p:cNvSpPr/>
          <p:nvPr/>
        </p:nvSpPr>
        <p:spPr>
          <a:xfrm>
            <a:off x="904729" y="1856154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44" name="Freeform: Shape 143">
            <a:extLst>
              <a:ext uri="{FF2B5EF4-FFF2-40B4-BE49-F238E27FC236}">
                <a16:creationId xmlns:a16="http://schemas.microsoft.com/office/drawing/2014/main" id="{4D3740AB-6064-4F0D-68AB-6BC75E21E007}"/>
              </a:ext>
            </a:extLst>
          </p:cNvPr>
          <p:cNvSpPr/>
          <p:nvPr/>
        </p:nvSpPr>
        <p:spPr>
          <a:xfrm>
            <a:off x="924294" y="1838848"/>
            <a:ext cx="12704" cy="34500"/>
          </a:xfrm>
          <a:custGeom>
            <a:avLst/>
            <a:gdLst>
              <a:gd name="connsiteX0" fmla="*/ 0 w 12594"/>
              <a:gd name="connsiteY0" fmla="*/ 38916 h 38915"/>
              <a:gd name="connsiteX1" fmla="*/ 0 w 12594"/>
              <a:gd name="connsiteY1" fmla="*/ 0 h 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8915">
                <a:moveTo>
                  <a:pt x="0" y="38916"/>
                </a:moveTo>
                <a:lnTo>
                  <a:pt x="0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45" name="Freeform: Shape 144">
            <a:extLst>
              <a:ext uri="{FF2B5EF4-FFF2-40B4-BE49-F238E27FC236}">
                <a16:creationId xmlns:a16="http://schemas.microsoft.com/office/drawing/2014/main" id="{31CDEBCC-84B4-7388-DC2D-09EE6110F027}"/>
              </a:ext>
            </a:extLst>
          </p:cNvPr>
          <p:cNvSpPr/>
          <p:nvPr/>
        </p:nvSpPr>
        <p:spPr>
          <a:xfrm>
            <a:off x="1050071" y="1895121"/>
            <a:ext cx="12704" cy="34500"/>
          </a:xfrm>
          <a:custGeom>
            <a:avLst/>
            <a:gdLst>
              <a:gd name="connsiteX0" fmla="*/ 0 w 12594"/>
              <a:gd name="connsiteY0" fmla="*/ 38916 h 38915"/>
              <a:gd name="connsiteX1" fmla="*/ 0 w 12594"/>
              <a:gd name="connsiteY1" fmla="*/ 0 h 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8915">
                <a:moveTo>
                  <a:pt x="0" y="38916"/>
                </a:moveTo>
                <a:lnTo>
                  <a:pt x="0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46" name="Freeform: Shape 145">
            <a:extLst>
              <a:ext uri="{FF2B5EF4-FFF2-40B4-BE49-F238E27FC236}">
                <a16:creationId xmlns:a16="http://schemas.microsoft.com/office/drawing/2014/main" id="{059BFF19-BA7E-D88A-9C6F-F0303F137A9A}"/>
              </a:ext>
            </a:extLst>
          </p:cNvPr>
          <p:cNvSpPr/>
          <p:nvPr/>
        </p:nvSpPr>
        <p:spPr>
          <a:xfrm>
            <a:off x="753291" y="1781236"/>
            <a:ext cx="12704" cy="34500"/>
          </a:xfrm>
          <a:custGeom>
            <a:avLst/>
            <a:gdLst>
              <a:gd name="connsiteX0" fmla="*/ 0 w 12594"/>
              <a:gd name="connsiteY0" fmla="*/ 38916 h 38915"/>
              <a:gd name="connsiteX1" fmla="*/ 0 w 12594"/>
              <a:gd name="connsiteY1" fmla="*/ 0 h 38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2594" h="38915">
                <a:moveTo>
                  <a:pt x="0" y="38916"/>
                </a:moveTo>
                <a:lnTo>
                  <a:pt x="0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47" name="Freeform: Shape 146">
            <a:extLst>
              <a:ext uri="{FF2B5EF4-FFF2-40B4-BE49-F238E27FC236}">
                <a16:creationId xmlns:a16="http://schemas.microsoft.com/office/drawing/2014/main" id="{A9990180-DCED-C98B-5462-9C1B883C7AD1}"/>
              </a:ext>
            </a:extLst>
          </p:cNvPr>
          <p:cNvSpPr/>
          <p:nvPr/>
        </p:nvSpPr>
        <p:spPr>
          <a:xfrm>
            <a:off x="1575913" y="3101294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48" name="Freeform: Shape 147">
            <a:extLst>
              <a:ext uri="{FF2B5EF4-FFF2-40B4-BE49-F238E27FC236}">
                <a16:creationId xmlns:a16="http://schemas.microsoft.com/office/drawing/2014/main" id="{6A412090-5189-9E79-9855-566E30868D93}"/>
              </a:ext>
            </a:extLst>
          </p:cNvPr>
          <p:cNvSpPr/>
          <p:nvPr/>
        </p:nvSpPr>
        <p:spPr>
          <a:xfrm>
            <a:off x="1594335" y="3174761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49" name="Freeform: Shape 148">
            <a:extLst>
              <a:ext uri="{FF2B5EF4-FFF2-40B4-BE49-F238E27FC236}">
                <a16:creationId xmlns:a16="http://schemas.microsoft.com/office/drawing/2014/main" id="{6BF1EF84-6A09-24D2-6DDB-4DAFD65442DB}"/>
              </a:ext>
            </a:extLst>
          </p:cNvPr>
          <p:cNvSpPr/>
          <p:nvPr/>
        </p:nvSpPr>
        <p:spPr>
          <a:xfrm>
            <a:off x="1822891" y="3248452"/>
            <a:ext cx="39383" cy="11165"/>
          </a:xfrm>
          <a:custGeom>
            <a:avLst/>
            <a:gdLst>
              <a:gd name="connsiteX0" fmla="*/ 0 w 39041"/>
              <a:gd name="connsiteY0" fmla="*/ 0 h 12594"/>
              <a:gd name="connsiteX1" fmla="*/ 39042 w 39041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041" h="12594">
                <a:moveTo>
                  <a:pt x="0" y="0"/>
                </a:moveTo>
                <a:lnTo>
                  <a:pt x="39042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50" name="Freeform: Shape 149">
            <a:extLst>
              <a:ext uri="{FF2B5EF4-FFF2-40B4-BE49-F238E27FC236}">
                <a16:creationId xmlns:a16="http://schemas.microsoft.com/office/drawing/2014/main" id="{2B26705D-11BB-25FB-3816-CBB59DAD2E8C}"/>
              </a:ext>
            </a:extLst>
          </p:cNvPr>
          <p:cNvSpPr/>
          <p:nvPr/>
        </p:nvSpPr>
        <p:spPr>
          <a:xfrm>
            <a:off x="1954002" y="3332078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51" name="Freeform: Shape 150">
            <a:extLst>
              <a:ext uri="{FF2B5EF4-FFF2-40B4-BE49-F238E27FC236}">
                <a16:creationId xmlns:a16="http://schemas.microsoft.com/office/drawing/2014/main" id="{F6B3150F-8C77-5C85-704B-10597BC43479}"/>
              </a:ext>
            </a:extLst>
          </p:cNvPr>
          <p:cNvSpPr/>
          <p:nvPr/>
        </p:nvSpPr>
        <p:spPr>
          <a:xfrm>
            <a:off x="1973695" y="3339559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52" name="Freeform: Shape 151">
            <a:extLst>
              <a:ext uri="{FF2B5EF4-FFF2-40B4-BE49-F238E27FC236}">
                <a16:creationId xmlns:a16="http://schemas.microsoft.com/office/drawing/2014/main" id="{57DF1ECB-C0C7-BBB6-F4D0-A9BD5E0949B6}"/>
              </a:ext>
            </a:extLst>
          </p:cNvPr>
          <p:cNvSpPr/>
          <p:nvPr/>
        </p:nvSpPr>
        <p:spPr>
          <a:xfrm>
            <a:off x="1973695" y="3432565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53" name="Freeform: Shape 152">
            <a:extLst>
              <a:ext uri="{FF2B5EF4-FFF2-40B4-BE49-F238E27FC236}">
                <a16:creationId xmlns:a16="http://schemas.microsoft.com/office/drawing/2014/main" id="{9B14669F-D914-2173-E826-E31856DECA78}"/>
              </a:ext>
            </a:extLst>
          </p:cNvPr>
          <p:cNvSpPr/>
          <p:nvPr/>
        </p:nvSpPr>
        <p:spPr>
          <a:xfrm>
            <a:off x="1986780" y="3600043"/>
            <a:ext cx="39256" cy="11165"/>
          </a:xfrm>
          <a:custGeom>
            <a:avLst/>
            <a:gdLst>
              <a:gd name="connsiteX0" fmla="*/ 0 w 38915"/>
              <a:gd name="connsiteY0" fmla="*/ 0 h 12594"/>
              <a:gd name="connsiteX1" fmla="*/ 38916 w 38915"/>
              <a:gd name="connsiteY1" fmla="*/ 0 h 12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8915" h="12594">
                <a:moveTo>
                  <a:pt x="0" y="0"/>
                </a:moveTo>
                <a:lnTo>
                  <a:pt x="38916" y="0"/>
                </a:lnTo>
              </a:path>
            </a:pathLst>
          </a:custGeom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54" name="Freeform: Shape 153">
            <a:extLst>
              <a:ext uri="{FF2B5EF4-FFF2-40B4-BE49-F238E27FC236}">
                <a16:creationId xmlns:a16="http://schemas.microsoft.com/office/drawing/2014/main" id="{C0B142E1-DF84-A59E-E1B8-461474B12D6A}"/>
              </a:ext>
            </a:extLst>
          </p:cNvPr>
          <p:cNvSpPr/>
          <p:nvPr/>
        </p:nvSpPr>
        <p:spPr>
          <a:xfrm>
            <a:off x="727160" y="1804194"/>
            <a:ext cx="1420207" cy="1804315"/>
          </a:xfrm>
          <a:custGeom>
            <a:avLst/>
            <a:gdLst>
              <a:gd name="connsiteX0" fmla="*/ 0 w 1442787"/>
              <a:gd name="connsiteY0" fmla="*/ 0 h 2032068"/>
              <a:gd name="connsiteX1" fmla="*/ 230347 w 1442787"/>
              <a:gd name="connsiteY1" fmla="*/ 0 h 2032068"/>
              <a:gd name="connsiteX2" fmla="*/ 230347 w 1442787"/>
              <a:gd name="connsiteY2" fmla="*/ 64986 h 2032068"/>
              <a:gd name="connsiteX3" fmla="*/ 355030 w 1442787"/>
              <a:gd name="connsiteY3" fmla="*/ 64986 h 2032068"/>
              <a:gd name="connsiteX4" fmla="*/ 355030 w 1442787"/>
              <a:gd name="connsiteY4" fmla="*/ 128335 h 2032068"/>
              <a:gd name="connsiteX5" fmla="*/ 411451 w 1442787"/>
              <a:gd name="connsiteY5" fmla="*/ 128335 h 2032068"/>
              <a:gd name="connsiteX6" fmla="*/ 411451 w 1442787"/>
              <a:gd name="connsiteY6" fmla="*/ 226317 h 2032068"/>
              <a:gd name="connsiteX7" fmla="*/ 434373 w 1442787"/>
              <a:gd name="connsiteY7" fmla="*/ 226191 h 2032068"/>
              <a:gd name="connsiteX8" fmla="*/ 434373 w 1442787"/>
              <a:gd name="connsiteY8" fmla="*/ 506034 h 2032068"/>
              <a:gd name="connsiteX9" fmla="*/ 449486 w 1442787"/>
              <a:gd name="connsiteY9" fmla="*/ 506034 h 2032068"/>
              <a:gd name="connsiteX10" fmla="*/ 449486 w 1442787"/>
              <a:gd name="connsiteY10" fmla="*/ 823407 h 2032068"/>
              <a:gd name="connsiteX11" fmla="*/ 475934 w 1442787"/>
              <a:gd name="connsiteY11" fmla="*/ 823407 h 2032068"/>
              <a:gd name="connsiteX12" fmla="*/ 475934 w 1442787"/>
              <a:gd name="connsiteY12" fmla="*/ 1008415 h 2032068"/>
              <a:gd name="connsiteX13" fmla="*/ 502381 w 1442787"/>
              <a:gd name="connsiteY13" fmla="*/ 1008415 h 2032068"/>
              <a:gd name="connsiteX14" fmla="*/ 502381 w 1442787"/>
              <a:gd name="connsiteY14" fmla="*/ 1083980 h 2032068"/>
              <a:gd name="connsiteX15" fmla="*/ 521273 w 1442787"/>
              <a:gd name="connsiteY15" fmla="*/ 1083980 h 2032068"/>
              <a:gd name="connsiteX16" fmla="*/ 521273 w 1442787"/>
              <a:gd name="connsiteY16" fmla="*/ 1144432 h 2032068"/>
              <a:gd name="connsiteX17" fmla="*/ 830963 w 1442787"/>
              <a:gd name="connsiteY17" fmla="*/ 1144432 h 2032068"/>
              <a:gd name="connsiteX18" fmla="*/ 830963 w 1442787"/>
              <a:gd name="connsiteY18" fmla="*/ 1204884 h 2032068"/>
              <a:gd name="connsiteX19" fmla="*/ 857411 w 1442787"/>
              <a:gd name="connsiteY19" fmla="*/ 1204884 h 2032068"/>
              <a:gd name="connsiteX20" fmla="*/ 857411 w 1442787"/>
              <a:gd name="connsiteY20" fmla="*/ 1333219 h 2032068"/>
              <a:gd name="connsiteX21" fmla="*/ 876302 w 1442787"/>
              <a:gd name="connsiteY21" fmla="*/ 1333219 h 2032068"/>
              <a:gd name="connsiteX22" fmla="*/ 876302 w 1442787"/>
              <a:gd name="connsiteY22" fmla="*/ 1408784 h 2032068"/>
              <a:gd name="connsiteX23" fmla="*/ 895193 w 1442787"/>
              <a:gd name="connsiteY23" fmla="*/ 1408784 h 2032068"/>
              <a:gd name="connsiteX24" fmla="*/ 895193 w 1442787"/>
              <a:gd name="connsiteY24" fmla="*/ 1499462 h 2032068"/>
              <a:gd name="connsiteX25" fmla="*/ 914085 w 1442787"/>
              <a:gd name="connsiteY25" fmla="*/ 1499462 h 2032068"/>
              <a:gd name="connsiteX26" fmla="*/ 914085 w 1442787"/>
              <a:gd name="connsiteY26" fmla="*/ 1552357 h 2032068"/>
              <a:gd name="connsiteX27" fmla="*/ 1140654 w 1442787"/>
              <a:gd name="connsiteY27" fmla="*/ 1552357 h 2032068"/>
              <a:gd name="connsiteX28" fmla="*/ 1140654 w 1442787"/>
              <a:gd name="connsiteY28" fmla="*/ 1635479 h 2032068"/>
              <a:gd name="connsiteX29" fmla="*/ 1270626 w 1442787"/>
              <a:gd name="connsiteY29" fmla="*/ 1635479 h 2032068"/>
              <a:gd name="connsiteX30" fmla="*/ 1270626 w 1442787"/>
              <a:gd name="connsiteY30" fmla="*/ 1729809 h 2032068"/>
              <a:gd name="connsiteX31" fmla="*/ 1289517 w 1442787"/>
              <a:gd name="connsiteY31" fmla="*/ 1729809 h 2032068"/>
              <a:gd name="connsiteX32" fmla="*/ 1289517 w 1442787"/>
              <a:gd name="connsiteY32" fmla="*/ 1843156 h 2032068"/>
              <a:gd name="connsiteX33" fmla="*/ 1303118 w 1442787"/>
              <a:gd name="connsiteY33" fmla="*/ 1843156 h 2032068"/>
              <a:gd name="connsiteX34" fmla="*/ 1303118 w 1442787"/>
              <a:gd name="connsiteY34" fmla="*/ 2032069 h 2032068"/>
              <a:gd name="connsiteX35" fmla="*/ 1442788 w 1442787"/>
              <a:gd name="connsiteY35" fmla="*/ 2032069 h 2032068"/>
              <a:gd name="connsiteX0" fmla="*/ 0 w 1395163"/>
              <a:gd name="connsiteY0" fmla="*/ 9525 h 2032069"/>
              <a:gd name="connsiteX1" fmla="*/ 182722 w 1395163"/>
              <a:gd name="connsiteY1" fmla="*/ 0 h 2032069"/>
              <a:gd name="connsiteX2" fmla="*/ 182722 w 1395163"/>
              <a:gd name="connsiteY2" fmla="*/ 64986 h 2032069"/>
              <a:gd name="connsiteX3" fmla="*/ 307405 w 1395163"/>
              <a:gd name="connsiteY3" fmla="*/ 64986 h 2032069"/>
              <a:gd name="connsiteX4" fmla="*/ 307405 w 1395163"/>
              <a:gd name="connsiteY4" fmla="*/ 128335 h 2032069"/>
              <a:gd name="connsiteX5" fmla="*/ 363826 w 1395163"/>
              <a:gd name="connsiteY5" fmla="*/ 128335 h 2032069"/>
              <a:gd name="connsiteX6" fmla="*/ 363826 w 1395163"/>
              <a:gd name="connsiteY6" fmla="*/ 226317 h 2032069"/>
              <a:gd name="connsiteX7" fmla="*/ 386748 w 1395163"/>
              <a:gd name="connsiteY7" fmla="*/ 226191 h 2032069"/>
              <a:gd name="connsiteX8" fmla="*/ 386748 w 1395163"/>
              <a:gd name="connsiteY8" fmla="*/ 506034 h 2032069"/>
              <a:gd name="connsiteX9" fmla="*/ 401861 w 1395163"/>
              <a:gd name="connsiteY9" fmla="*/ 506034 h 2032069"/>
              <a:gd name="connsiteX10" fmla="*/ 401861 w 1395163"/>
              <a:gd name="connsiteY10" fmla="*/ 823407 h 2032069"/>
              <a:gd name="connsiteX11" fmla="*/ 428309 w 1395163"/>
              <a:gd name="connsiteY11" fmla="*/ 823407 h 2032069"/>
              <a:gd name="connsiteX12" fmla="*/ 428309 w 1395163"/>
              <a:gd name="connsiteY12" fmla="*/ 1008415 h 2032069"/>
              <a:gd name="connsiteX13" fmla="*/ 454756 w 1395163"/>
              <a:gd name="connsiteY13" fmla="*/ 1008415 h 2032069"/>
              <a:gd name="connsiteX14" fmla="*/ 454756 w 1395163"/>
              <a:gd name="connsiteY14" fmla="*/ 1083980 h 2032069"/>
              <a:gd name="connsiteX15" fmla="*/ 473648 w 1395163"/>
              <a:gd name="connsiteY15" fmla="*/ 1083980 h 2032069"/>
              <a:gd name="connsiteX16" fmla="*/ 473648 w 1395163"/>
              <a:gd name="connsiteY16" fmla="*/ 1144432 h 2032069"/>
              <a:gd name="connsiteX17" fmla="*/ 783338 w 1395163"/>
              <a:gd name="connsiteY17" fmla="*/ 1144432 h 2032069"/>
              <a:gd name="connsiteX18" fmla="*/ 783338 w 1395163"/>
              <a:gd name="connsiteY18" fmla="*/ 1204884 h 2032069"/>
              <a:gd name="connsiteX19" fmla="*/ 809786 w 1395163"/>
              <a:gd name="connsiteY19" fmla="*/ 1204884 h 2032069"/>
              <a:gd name="connsiteX20" fmla="*/ 809786 w 1395163"/>
              <a:gd name="connsiteY20" fmla="*/ 1333219 h 2032069"/>
              <a:gd name="connsiteX21" fmla="*/ 828677 w 1395163"/>
              <a:gd name="connsiteY21" fmla="*/ 1333219 h 2032069"/>
              <a:gd name="connsiteX22" fmla="*/ 828677 w 1395163"/>
              <a:gd name="connsiteY22" fmla="*/ 1408784 h 2032069"/>
              <a:gd name="connsiteX23" fmla="*/ 847568 w 1395163"/>
              <a:gd name="connsiteY23" fmla="*/ 1408784 h 2032069"/>
              <a:gd name="connsiteX24" fmla="*/ 847568 w 1395163"/>
              <a:gd name="connsiteY24" fmla="*/ 1499462 h 2032069"/>
              <a:gd name="connsiteX25" fmla="*/ 866460 w 1395163"/>
              <a:gd name="connsiteY25" fmla="*/ 1499462 h 2032069"/>
              <a:gd name="connsiteX26" fmla="*/ 866460 w 1395163"/>
              <a:gd name="connsiteY26" fmla="*/ 1552357 h 2032069"/>
              <a:gd name="connsiteX27" fmla="*/ 1093029 w 1395163"/>
              <a:gd name="connsiteY27" fmla="*/ 1552357 h 2032069"/>
              <a:gd name="connsiteX28" fmla="*/ 1093029 w 1395163"/>
              <a:gd name="connsiteY28" fmla="*/ 1635479 h 2032069"/>
              <a:gd name="connsiteX29" fmla="*/ 1223001 w 1395163"/>
              <a:gd name="connsiteY29" fmla="*/ 1635479 h 2032069"/>
              <a:gd name="connsiteX30" fmla="*/ 1223001 w 1395163"/>
              <a:gd name="connsiteY30" fmla="*/ 1729809 h 2032069"/>
              <a:gd name="connsiteX31" fmla="*/ 1241892 w 1395163"/>
              <a:gd name="connsiteY31" fmla="*/ 1729809 h 2032069"/>
              <a:gd name="connsiteX32" fmla="*/ 1241892 w 1395163"/>
              <a:gd name="connsiteY32" fmla="*/ 1843156 h 2032069"/>
              <a:gd name="connsiteX33" fmla="*/ 1255493 w 1395163"/>
              <a:gd name="connsiteY33" fmla="*/ 1843156 h 2032069"/>
              <a:gd name="connsiteX34" fmla="*/ 1255493 w 1395163"/>
              <a:gd name="connsiteY34" fmla="*/ 2032069 h 2032069"/>
              <a:gd name="connsiteX35" fmla="*/ 1395163 w 1395163"/>
              <a:gd name="connsiteY35" fmla="*/ 2032069 h 2032069"/>
              <a:gd name="connsiteX0" fmla="*/ 0 w 1407863"/>
              <a:gd name="connsiteY0" fmla="*/ 0 h 2035244"/>
              <a:gd name="connsiteX1" fmla="*/ 195422 w 1407863"/>
              <a:gd name="connsiteY1" fmla="*/ 3175 h 2035244"/>
              <a:gd name="connsiteX2" fmla="*/ 195422 w 1407863"/>
              <a:gd name="connsiteY2" fmla="*/ 68161 h 2035244"/>
              <a:gd name="connsiteX3" fmla="*/ 320105 w 1407863"/>
              <a:gd name="connsiteY3" fmla="*/ 68161 h 2035244"/>
              <a:gd name="connsiteX4" fmla="*/ 320105 w 1407863"/>
              <a:gd name="connsiteY4" fmla="*/ 131510 h 2035244"/>
              <a:gd name="connsiteX5" fmla="*/ 376526 w 1407863"/>
              <a:gd name="connsiteY5" fmla="*/ 131510 h 2035244"/>
              <a:gd name="connsiteX6" fmla="*/ 376526 w 1407863"/>
              <a:gd name="connsiteY6" fmla="*/ 229492 h 2035244"/>
              <a:gd name="connsiteX7" fmla="*/ 399448 w 1407863"/>
              <a:gd name="connsiteY7" fmla="*/ 229366 h 2035244"/>
              <a:gd name="connsiteX8" fmla="*/ 399448 w 1407863"/>
              <a:gd name="connsiteY8" fmla="*/ 509209 h 2035244"/>
              <a:gd name="connsiteX9" fmla="*/ 414561 w 1407863"/>
              <a:gd name="connsiteY9" fmla="*/ 509209 h 2035244"/>
              <a:gd name="connsiteX10" fmla="*/ 414561 w 1407863"/>
              <a:gd name="connsiteY10" fmla="*/ 826582 h 2035244"/>
              <a:gd name="connsiteX11" fmla="*/ 441009 w 1407863"/>
              <a:gd name="connsiteY11" fmla="*/ 826582 h 2035244"/>
              <a:gd name="connsiteX12" fmla="*/ 441009 w 1407863"/>
              <a:gd name="connsiteY12" fmla="*/ 1011590 h 2035244"/>
              <a:gd name="connsiteX13" fmla="*/ 467456 w 1407863"/>
              <a:gd name="connsiteY13" fmla="*/ 1011590 h 2035244"/>
              <a:gd name="connsiteX14" fmla="*/ 467456 w 1407863"/>
              <a:gd name="connsiteY14" fmla="*/ 1087155 h 2035244"/>
              <a:gd name="connsiteX15" fmla="*/ 486348 w 1407863"/>
              <a:gd name="connsiteY15" fmla="*/ 1087155 h 2035244"/>
              <a:gd name="connsiteX16" fmla="*/ 486348 w 1407863"/>
              <a:gd name="connsiteY16" fmla="*/ 1147607 h 2035244"/>
              <a:gd name="connsiteX17" fmla="*/ 796038 w 1407863"/>
              <a:gd name="connsiteY17" fmla="*/ 1147607 h 2035244"/>
              <a:gd name="connsiteX18" fmla="*/ 796038 w 1407863"/>
              <a:gd name="connsiteY18" fmla="*/ 1208059 h 2035244"/>
              <a:gd name="connsiteX19" fmla="*/ 822486 w 1407863"/>
              <a:gd name="connsiteY19" fmla="*/ 1208059 h 2035244"/>
              <a:gd name="connsiteX20" fmla="*/ 822486 w 1407863"/>
              <a:gd name="connsiteY20" fmla="*/ 1336394 h 2035244"/>
              <a:gd name="connsiteX21" fmla="*/ 841377 w 1407863"/>
              <a:gd name="connsiteY21" fmla="*/ 1336394 h 2035244"/>
              <a:gd name="connsiteX22" fmla="*/ 841377 w 1407863"/>
              <a:gd name="connsiteY22" fmla="*/ 1411959 h 2035244"/>
              <a:gd name="connsiteX23" fmla="*/ 860268 w 1407863"/>
              <a:gd name="connsiteY23" fmla="*/ 1411959 h 2035244"/>
              <a:gd name="connsiteX24" fmla="*/ 860268 w 1407863"/>
              <a:gd name="connsiteY24" fmla="*/ 1502637 h 2035244"/>
              <a:gd name="connsiteX25" fmla="*/ 879160 w 1407863"/>
              <a:gd name="connsiteY25" fmla="*/ 1502637 h 2035244"/>
              <a:gd name="connsiteX26" fmla="*/ 879160 w 1407863"/>
              <a:gd name="connsiteY26" fmla="*/ 1555532 h 2035244"/>
              <a:gd name="connsiteX27" fmla="*/ 1105729 w 1407863"/>
              <a:gd name="connsiteY27" fmla="*/ 1555532 h 2035244"/>
              <a:gd name="connsiteX28" fmla="*/ 1105729 w 1407863"/>
              <a:gd name="connsiteY28" fmla="*/ 1638654 h 2035244"/>
              <a:gd name="connsiteX29" fmla="*/ 1235701 w 1407863"/>
              <a:gd name="connsiteY29" fmla="*/ 1638654 h 2035244"/>
              <a:gd name="connsiteX30" fmla="*/ 1235701 w 1407863"/>
              <a:gd name="connsiteY30" fmla="*/ 1732984 h 2035244"/>
              <a:gd name="connsiteX31" fmla="*/ 1254592 w 1407863"/>
              <a:gd name="connsiteY31" fmla="*/ 1732984 h 2035244"/>
              <a:gd name="connsiteX32" fmla="*/ 1254592 w 1407863"/>
              <a:gd name="connsiteY32" fmla="*/ 1846331 h 2035244"/>
              <a:gd name="connsiteX33" fmla="*/ 1268193 w 1407863"/>
              <a:gd name="connsiteY33" fmla="*/ 1846331 h 2035244"/>
              <a:gd name="connsiteX34" fmla="*/ 1268193 w 1407863"/>
              <a:gd name="connsiteY34" fmla="*/ 2035244 h 2035244"/>
              <a:gd name="connsiteX35" fmla="*/ 1407863 w 1407863"/>
              <a:gd name="connsiteY35" fmla="*/ 2035244 h 20352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407863" h="2035244">
                <a:moveTo>
                  <a:pt x="0" y="0"/>
                </a:moveTo>
                <a:lnTo>
                  <a:pt x="195422" y="3175"/>
                </a:lnTo>
                <a:lnTo>
                  <a:pt x="195422" y="68161"/>
                </a:lnTo>
                <a:lnTo>
                  <a:pt x="320105" y="68161"/>
                </a:lnTo>
                <a:lnTo>
                  <a:pt x="320105" y="131510"/>
                </a:lnTo>
                <a:lnTo>
                  <a:pt x="376526" y="131510"/>
                </a:lnTo>
                <a:lnTo>
                  <a:pt x="376526" y="229492"/>
                </a:lnTo>
                <a:lnTo>
                  <a:pt x="399448" y="229366"/>
                </a:lnTo>
                <a:lnTo>
                  <a:pt x="399448" y="509209"/>
                </a:lnTo>
                <a:lnTo>
                  <a:pt x="414561" y="509209"/>
                </a:lnTo>
                <a:lnTo>
                  <a:pt x="414561" y="826582"/>
                </a:lnTo>
                <a:lnTo>
                  <a:pt x="441009" y="826582"/>
                </a:lnTo>
                <a:lnTo>
                  <a:pt x="441009" y="1011590"/>
                </a:lnTo>
                <a:lnTo>
                  <a:pt x="467456" y="1011590"/>
                </a:lnTo>
                <a:lnTo>
                  <a:pt x="467456" y="1087155"/>
                </a:lnTo>
                <a:lnTo>
                  <a:pt x="486348" y="1087155"/>
                </a:lnTo>
                <a:lnTo>
                  <a:pt x="486348" y="1147607"/>
                </a:lnTo>
                <a:lnTo>
                  <a:pt x="796038" y="1147607"/>
                </a:lnTo>
                <a:lnTo>
                  <a:pt x="796038" y="1208059"/>
                </a:lnTo>
                <a:lnTo>
                  <a:pt x="822486" y="1208059"/>
                </a:lnTo>
                <a:lnTo>
                  <a:pt x="822486" y="1336394"/>
                </a:lnTo>
                <a:lnTo>
                  <a:pt x="841377" y="1336394"/>
                </a:lnTo>
                <a:lnTo>
                  <a:pt x="841377" y="1411959"/>
                </a:lnTo>
                <a:lnTo>
                  <a:pt x="860268" y="1411959"/>
                </a:lnTo>
                <a:lnTo>
                  <a:pt x="860268" y="1502637"/>
                </a:lnTo>
                <a:lnTo>
                  <a:pt x="879160" y="1502637"/>
                </a:lnTo>
                <a:lnTo>
                  <a:pt x="879160" y="1555532"/>
                </a:lnTo>
                <a:lnTo>
                  <a:pt x="1105729" y="1555532"/>
                </a:lnTo>
                <a:lnTo>
                  <a:pt x="1105729" y="1638654"/>
                </a:lnTo>
                <a:lnTo>
                  <a:pt x="1235701" y="1638654"/>
                </a:lnTo>
                <a:lnTo>
                  <a:pt x="1235701" y="1732984"/>
                </a:lnTo>
                <a:lnTo>
                  <a:pt x="1254592" y="1732984"/>
                </a:lnTo>
                <a:lnTo>
                  <a:pt x="1254592" y="1846331"/>
                </a:lnTo>
                <a:lnTo>
                  <a:pt x="1268193" y="1846331"/>
                </a:lnTo>
                <a:lnTo>
                  <a:pt x="1268193" y="2035244"/>
                </a:lnTo>
                <a:lnTo>
                  <a:pt x="1407863" y="2035244"/>
                </a:lnTo>
              </a:path>
            </a:pathLst>
          </a:custGeom>
          <a:noFill/>
          <a:ln w="18883" cap="sq">
            <a:solidFill>
              <a:srgbClr val="808080"/>
            </a:solidFill>
            <a:prstDash val="solid"/>
            <a:miter/>
          </a:ln>
        </p:spPr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Microsoft YaHei"/>
              <a:cs typeface="+mn-cs"/>
            </a:endParaRPr>
          </a:p>
        </p:txBody>
      </p:sp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5D9EA084-7177-2709-1E67-71FC9D728329}"/>
              </a:ext>
            </a:extLst>
          </p:cNvPr>
          <p:cNvSpPr/>
          <p:nvPr/>
        </p:nvSpPr>
        <p:spPr bwMode="auto">
          <a:xfrm>
            <a:off x="709689" y="1723214"/>
            <a:ext cx="3314700" cy="2157412"/>
          </a:xfrm>
          <a:custGeom>
            <a:avLst/>
            <a:gdLst>
              <a:gd name="connsiteX0" fmla="*/ 0 w 3314700"/>
              <a:gd name="connsiteY0" fmla="*/ 0 h 2114550"/>
              <a:gd name="connsiteX1" fmla="*/ 0 w 3314700"/>
              <a:gd name="connsiteY1" fmla="*/ 2114550 h 2114550"/>
              <a:gd name="connsiteX2" fmla="*/ 3314700 w 3314700"/>
              <a:gd name="connsiteY2" fmla="*/ 2114550 h 211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14700" h="2114550">
                <a:moveTo>
                  <a:pt x="0" y="0"/>
                </a:moveTo>
                <a:lnTo>
                  <a:pt x="0" y="2114550"/>
                </a:lnTo>
                <a:lnTo>
                  <a:pt x="3314700" y="2114550"/>
                </a:lnTo>
              </a:path>
            </a:pathLst>
          </a:custGeom>
          <a:noFill/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Microsoft YaHei"/>
              <a:cs typeface="+mn-cs"/>
            </a:endParaRPr>
          </a:p>
        </p:txBody>
      </p: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175379BD-C822-930C-55C4-321E0CE0C380}"/>
              </a:ext>
            </a:extLst>
          </p:cNvPr>
          <p:cNvCxnSpPr>
            <a:cxnSpLocks/>
          </p:cNvCxnSpPr>
          <p:nvPr/>
        </p:nvCxnSpPr>
        <p:spPr bwMode="auto">
          <a:xfrm flipH="1">
            <a:off x="662064" y="3881934"/>
            <a:ext cx="47625" cy="0"/>
          </a:xfrm>
          <a:prstGeom prst="line">
            <a:avLst/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918127C1-C006-8359-FC38-17041DC72C21}"/>
              </a:ext>
            </a:extLst>
          </p:cNvPr>
          <p:cNvCxnSpPr>
            <a:cxnSpLocks/>
            <a:stCxn id="19" idx="1"/>
          </p:cNvCxnSpPr>
          <p:nvPr/>
        </p:nvCxnSpPr>
        <p:spPr bwMode="auto">
          <a:xfrm>
            <a:off x="709689" y="3880626"/>
            <a:ext cx="0" cy="72000"/>
          </a:xfrm>
          <a:prstGeom prst="line">
            <a:avLst/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C81C0CB2-884C-112B-C62D-B7A9359F69F8}"/>
              </a:ext>
            </a:extLst>
          </p:cNvPr>
          <p:cNvGrpSpPr/>
          <p:nvPr/>
        </p:nvGrpSpPr>
        <p:grpSpPr>
          <a:xfrm>
            <a:off x="1176414" y="3878315"/>
            <a:ext cx="2767009" cy="72000"/>
            <a:chOff x="1176414" y="3884665"/>
            <a:chExt cx="2767009" cy="72000"/>
          </a:xfrm>
        </p:grpSpPr>
        <p:cxnSp>
          <p:nvCxnSpPr>
            <p:cNvPr id="56" name="Straight Connector 55">
              <a:extLst>
                <a:ext uri="{FF2B5EF4-FFF2-40B4-BE49-F238E27FC236}">
                  <a16:creationId xmlns:a16="http://schemas.microsoft.com/office/drawing/2014/main" id="{849775D2-5837-4B28-FB72-52209C2281F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76414" y="3884665"/>
              <a:ext cx="0" cy="7200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7" name="Straight Connector 56">
              <a:extLst>
                <a:ext uri="{FF2B5EF4-FFF2-40B4-BE49-F238E27FC236}">
                  <a16:creationId xmlns:a16="http://schemas.microsoft.com/office/drawing/2014/main" id="{A8A3BD7A-AC36-74FB-BE88-5B9463CFCB0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637582" y="3884665"/>
              <a:ext cx="0" cy="7200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833CDF20-E932-B671-8898-A8715D63531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98750" y="3884665"/>
              <a:ext cx="0" cy="7200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94BD6038-F3DA-087E-3D22-2B78EA5AA8E5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559918" y="3884665"/>
              <a:ext cx="0" cy="7200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A9CD0E25-5709-2346-A770-DEC685B138A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021086" y="3884665"/>
              <a:ext cx="0" cy="7200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221D32E7-993E-BC2B-69E6-531DB968D3C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482254" y="3884665"/>
              <a:ext cx="0" cy="7200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586D5D3-2778-5C0E-2B54-2CD5E65B6E01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3943423" y="3884665"/>
              <a:ext cx="0" cy="7200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D8D1F2F0-A701-B392-732E-5FFEEDC59697}"/>
              </a:ext>
            </a:extLst>
          </p:cNvPr>
          <p:cNvCxnSpPr>
            <a:cxnSpLocks/>
          </p:cNvCxnSpPr>
          <p:nvPr/>
        </p:nvCxnSpPr>
        <p:spPr bwMode="auto">
          <a:xfrm flipH="1">
            <a:off x="662064" y="3674762"/>
            <a:ext cx="47625" cy="0"/>
          </a:xfrm>
          <a:prstGeom prst="line">
            <a:avLst/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9C3E4F2A-DCFD-4404-CC2C-E227665C6203}"/>
              </a:ext>
            </a:extLst>
          </p:cNvPr>
          <p:cNvCxnSpPr>
            <a:cxnSpLocks/>
          </p:cNvCxnSpPr>
          <p:nvPr/>
        </p:nvCxnSpPr>
        <p:spPr bwMode="auto">
          <a:xfrm flipH="1">
            <a:off x="662064" y="3467593"/>
            <a:ext cx="47625" cy="0"/>
          </a:xfrm>
          <a:prstGeom prst="line">
            <a:avLst/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65001EBB-89E3-4BA1-DDEF-B99719768A7D}"/>
              </a:ext>
            </a:extLst>
          </p:cNvPr>
          <p:cNvCxnSpPr>
            <a:cxnSpLocks/>
          </p:cNvCxnSpPr>
          <p:nvPr/>
        </p:nvCxnSpPr>
        <p:spPr bwMode="auto">
          <a:xfrm flipH="1">
            <a:off x="662064" y="3260424"/>
            <a:ext cx="47625" cy="0"/>
          </a:xfrm>
          <a:prstGeom prst="line">
            <a:avLst/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8563547E-2D54-B40D-2B81-71C645D2A5EF}"/>
              </a:ext>
            </a:extLst>
          </p:cNvPr>
          <p:cNvCxnSpPr>
            <a:cxnSpLocks/>
          </p:cNvCxnSpPr>
          <p:nvPr/>
        </p:nvCxnSpPr>
        <p:spPr bwMode="auto">
          <a:xfrm flipH="1">
            <a:off x="662064" y="3053255"/>
            <a:ext cx="47625" cy="0"/>
          </a:xfrm>
          <a:prstGeom prst="line">
            <a:avLst/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6D94D5F5-2CF6-4308-F880-008CE66CD415}"/>
              </a:ext>
            </a:extLst>
          </p:cNvPr>
          <p:cNvCxnSpPr>
            <a:cxnSpLocks/>
          </p:cNvCxnSpPr>
          <p:nvPr/>
        </p:nvCxnSpPr>
        <p:spPr bwMode="auto">
          <a:xfrm flipH="1">
            <a:off x="662064" y="2846086"/>
            <a:ext cx="47625" cy="0"/>
          </a:xfrm>
          <a:prstGeom prst="line">
            <a:avLst/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50C73C97-0D6F-0B80-11C9-A7EA43DBA6B4}"/>
              </a:ext>
            </a:extLst>
          </p:cNvPr>
          <p:cNvCxnSpPr>
            <a:cxnSpLocks/>
          </p:cNvCxnSpPr>
          <p:nvPr/>
        </p:nvCxnSpPr>
        <p:spPr bwMode="auto">
          <a:xfrm flipH="1">
            <a:off x="662064" y="2638917"/>
            <a:ext cx="47625" cy="0"/>
          </a:xfrm>
          <a:prstGeom prst="line">
            <a:avLst/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EF0BBFB2-79C6-8C2E-40EB-DE0BD7B2CE6F}"/>
              </a:ext>
            </a:extLst>
          </p:cNvPr>
          <p:cNvCxnSpPr>
            <a:cxnSpLocks/>
          </p:cNvCxnSpPr>
          <p:nvPr/>
        </p:nvCxnSpPr>
        <p:spPr bwMode="auto">
          <a:xfrm flipH="1">
            <a:off x="662064" y="2431748"/>
            <a:ext cx="47625" cy="0"/>
          </a:xfrm>
          <a:prstGeom prst="line">
            <a:avLst/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274A9DD6-1FFC-FE3C-0894-B377CCBB6407}"/>
              </a:ext>
            </a:extLst>
          </p:cNvPr>
          <p:cNvCxnSpPr>
            <a:cxnSpLocks/>
          </p:cNvCxnSpPr>
          <p:nvPr/>
        </p:nvCxnSpPr>
        <p:spPr bwMode="auto">
          <a:xfrm flipH="1">
            <a:off x="662064" y="2224579"/>
            <a:ext cx="47625" cy="0"/>
          </a:xfrm>
          <a:prstGeom prst="line">
            <a:avLst/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DDE01141-836D-167A-0DA9-5AB3E90FF2D6}"/>
              </a:ext>
            </a:extLst>
          </p:cNvPr>
          <p:cNvCxnSpPr>
            <a:cxnSpLocks/>
          </p:cNvCxnSpPr>
          <p:nvPr/>
        </p:nvCxnSpPr>
        <p:spPr bwMode="auto">
          <a:xfrm flipH="1">
            <a:off x="662064" y="2017410"/>
            <a:ext cx="47625" cy="0"/>
          </a:xfrm>
          <a:prstGeom prst="line">
            <a:avLst/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34F97089-8D94-545C-F820-8F165DB13108}"/>
              </a:ext>
            </a:extLst>
          </p:cNvPr>
          <p:cNvCxnSpPr>
            <a:cxnSpLocks/>
          </p:cNvCxnSpPr>
          <p:nvPr/>
        </p:nvCxnSpPr>
        <p:spPr bwMode="auto">
          <a:xfrm flipH="1">
            <a:off x="662064" y="1810241"/>
            <a:ext cx="47625" cy="0"/>
          </a:xfrm>
          <a:prstGeom prst="line">
            <a:avLst/>
          </a:prstGeom>
          <a:solidFill>
            <a:srgbClr val="00B8FF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A2268388-497A-0D0A-E267-17A54B55A5C6}"/>
              </a:ext>
            </a:extLst>
          </p:cNvPr>
          <p:cNvSpPr/>
          <p:nvPr/>
        </p:nvSpPr>
        <p:spPr bwMode="auto">
          <a:xfrm>
            <a:off x="447878" y="3814167"/>
            <a:ext cx="179180" cy="13553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0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FD2D3C2C-BF03-038A-DC9F-9F70F6B0E0B8}"/>
              </a:ext>
            </a:extLst>
          </p:cNvPr>
          <p:cNvSpPr/>
          <p:nvPr/>
        </p:nvSpPr>
        <p:spPr bwMode="auto">
          <a:xfrm>
            <a:off x="447878" y="3603118"/>
            <a:ext cx="179180" cy="13553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10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FB7D2DB-44B1-7213-ACC9-37BF33DF25BA}"/>
              </a:ext>
            </a:extLst>
          </p:cNvPr>
          <p:cNvSpPr/>
          <p:nvPr/>
        </p:nvSpPr>
        <p:spPr bwMode="auto">
          <a:xfrm>
            <a:off x="447878" y="3402804"/>
            <a:ext cx="179180" cy="13553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20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9A7FFE5A-F8C6-E965-1401-B8FA813CF00B}"/>
              </a:ext>
            </a:extLst>
          </p:cNvPr>
          <p:cNvSpPr/>
          <p:nvPr/>
        </p:nvSpPr>
        <p:spPr bwMode="auto">
          <a:xfrm>
            <a:off x="447878" y="3190973"/>
            <a:ext cx="179180" cy="13553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30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67E084F-E353-ABC8-9748-DD2F6B1B038E}"/>
              </a:ext>
            </a:extLst>
          </p:cNvPr>
          <p:cNvSpPr/>
          <p:nvPr/>
        </p:nvSpPr>
        <p:spPr bwMode="auto">
          <a:xfrm>
            <a:off x="447878" y="2984104"/>
            <a:ext cx="179180" cy="13553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40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4E03BD3-56C8-B00E-4546-B52B864AAB8F}"/>
              </a:ext>
            </a:extLst>
          </p:cNvPr>
          <p:cNvSpPr/>
          <p:nvPr/>
        </p:nvSpPr>
        <p:spPr bwMode="auto">
          <a:xfrm>
            <a:off x="447878" y="2775921"/>
            <a:ext cx="179180" cy="13553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50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972A98CD-1DF3-51DE-23DB-ED73A76A18FB}"/>
              </a:ext>
            </a:extLst>
          </p:cNvPr>
          <p:cNvSpPr/>
          <p:nvPr/>
        </p:nvSpPr>
        <p:spPr bwMode="auto">
          <a:xfrm>
            <a:off x="447878" y="2570214"/>
            <a:ext cx="179180" cy="13553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60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79A6AF1-B24A-131D-AEF0-2BA863E720A7}"/>
              </a:ext>
            </a:extLst>
          </p:cNvPr>
          <p:cNvSpPr/>
          <p:nvPr/>
        </p:nvSpPr>
        <p:spPr bwMode="auto">
          <a:xfrm>
            <a:off x="447878" y="2365221"/>
            <a:ext cx="179180" cy="13553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70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157F12EF-FDBF-80A7-E121-524AA8ABECCE}"/>
              </a:ext>
            </a:extLst>
          </p:cNvPr>
          <p:cNvSpPr/>
          <p:nvPr/>
        </p:nvSpPr>
        <p:spPr bwMode="auto">
          <a:xfrm>
            <a:off x="447878" y="2158118"/>
            <a:ext cx="179180" cy="13553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80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3093A2E3-2164-1359-EFFE-B9EF9B82BE28}"/>
              </a:ext>
            </a:extLst>
          </p:cNvPr>
          <p:cNvSpPr/>
          <p:nvPr/>
        </p:nvSpPr>
        <p:spPr bwMode="auto">
          <a:xfrm>
            <a:off x="447878" y="1947756"/>
            <a:ext cx="179180" cy="13553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90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D5425172-A704-38B7-2509-E42517A2611B}"/>
              </a:ext>
            </a:extLst>
          </p:cNvPr>
          <p:cNvSpPr/>
          <p:nvPr/>
        </p:nvSpPr>
        <p:spPr bwMode="auto">
          <a:xfrm>
            <a:off x="388160" y="1742375"/>
            <a:ext cx="238898" cy="135534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100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38DBA75-2201-690D-4F59-FBB57D557677}"/>
              </a:ext>
            </a:extLst>
          </p:cNvPr>
          <p:cNvSpPr/>
          <p:nvPr/>
        </p:nvSpPr>
        <p:spPr bwMode="auto">
          <a:xfrm>
            <a:off x="633109" y="3964666"/>
            <a:ext cx="148886" cy="18763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0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5F10090-4EC5-53D3-B4C2-6B5A118D7FD4}"/>
              </a:ext>
            </a:extLst>
          </p:cNvPr>
          <p:cNvSpPr/>
          <p:nvPr/>
        </p:nvSpPr>
        <p:spPr bwMode="auto">
          <a:xfrm>
            <a:off x="1102208" y="3964666"/>
            <a:ext cx="148886" cy="18763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2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839926C-9B7D-F3AA-6256-582D7605C657}"/>
              </a:ext>
            </a:extLst>
          </p:cNvPr>
          <p:cNvSpPr/>
          <p:nvPr/>
        </p:nvSpPr>
        <p:spPr bwMode="auto">
          <a:xfrm>
            <a:off x="1563139" y="3964666"/>
            <a:ext cx="148886" cy="18763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4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0CDA506-6700-BFC6-1184-09BB7CAC16B9}"/>
              </a:ext>
            </a:extLst>
          </p:cNvPr>
          <p:cNvSpPr/>
          <p:nvPr/>
        </p:nvSpPr>
        <p:spPr bwMode="auto">
          <a:xfrm>
            <a:off x="2019516" y="3964666"/>
            <a:ext cx="148886" cy="18763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6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5EFEA44-FBBA-5598-D2C6-F4675256D9B8}"/>
              </a:ext>
            </a:extLst>
          </p:cNvPr>
          <p:cNvSpPr/>
          <p:nvPr/>
        </p:nvSpPr>
        <p:spPr bwMode="auto">
          <a:xfrm>
            <a:off x="2487202" y="3964666"/>
            <a:ext cx="148886" cy="18763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8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8B27D0C-8CF9-3FFE-AB7A-5C0B1D4A274A}"/>
              </a:ext>
            </a:extLst>
          </p:cNvPr>
          <p:cNvSpPr/>
          <p:nvPr/>
        </p:nvSpPr>
        <p:spPr bwMode="auto">
          <a:xfrm>
            <a:off x="2922609" y="3964666"/>
            <a:ext cx="202002" cy="18763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10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8D62676-4EFD-DE05-6910-A524DB4AA1FF}"/>
              </a:ext>
            </a:extLst>
          </p:cNvPr>
          <p:cNvSpPr/>
          <p:nvPr/>
        </p:nvSpPr>
        <p:spPr bwMode="auto">
          <a:xfrm>
            <a:off x="3379156" y="3964666"/>
            <a:ext cx="202002" cy="18763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12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FFE69C8C-7CBA-D008-A7B2-76E19313BD9F}"/>
              </a:ext>
            </a:extLst>
          </p:cNvPr>
          <p:cNvSpPr/>
          <p:nvPr/>
        </p:nvSpPr>
        <p:spPr bwMode="auto">
          <a:xfrm>
            <a:off x="3842140" y="3964666"/>
            <a:ext cx="202002" cy="187637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14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C94DECF-FE78-A13D-550F-49D1E178FBBF}"/>
              </a:ext>
            </a:extLst>
          </p:cNvPr>
          <p:cNvSpPr/>
          <p:nvPr/>
        </p:nvSpPr>
        <p:spPr bwMode="auto">
          <a:xfrm>
            <a:off x="2036043" y="4143869"/>
            <a:ext cx="661670" cy="19930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Months</a:t>
            </a: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A26FCBD5-0987-203C-02DB-0FD42C931E7C}"/>
              </a:ext>
            </a:extLst>
          </p:cNvPr>
          <p:cNvSpPr/>
          <p:nvPr/>
        </p:nvSpPr>
        <p:spPr bwMode="auto">
          <a:xfrm rot="16200000">
            <a:off x="26053" y="2699278"/>
            <a:ext cx="661670" cy="19930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PFS (%)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D005935-A688-B624-092F-DACBDE9FDB77}"/>
              </a:ext>
            </a:extLst>
          </p:cNvPr>
          <p:cNvGrpSpPr/>
          <p:nvPr/>
        </p:nvGrpSpPr>
        <p:grpSpPr>
          <a:xfrm>
            <a:off x="8124705" y="1692000"/>
            <a:ext cx="3803500" cy="2651175"/>
            <a:chOff x="8124705" y="1692000"/>
            <a:chExt cx="3803500" cy="2651175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5E08D87C-D965-D154-56F9-4E1E2BEEB746}"/>
                </a:ext>
              </a:extLst>
            </p:cNvPr>
            <p:cNvSpPr txBox="1"/>
            <p:nvPr/>
          </p:nvSpPr>
          <p:spPr>
            <a:xfrm>
              <a:off x="10022185" y="2136489"/>
              <a:ext cx="1906020" cy="7386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E8A2E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Hazard ratio: 0.55</a:t>
              </a:r>
              <a:b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E8A2E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</a:b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E8A2E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rPr>
                <a:t>mPFS 3.8 vs. 1.9 mo (</a:t>
              </a:r>
              <a:r>
                <a:rPr kumimoji="0" lang="el-GR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E8A2E"/>
                  </a:solidFill>
                  <a:effectLst/>
                  <a:uLnTx/>
                  <a:uFillTx/>
                  <a:latin typeface="Arial"/>
                  <a:ea typeface="Microsoft YaHei"/>
                  <a:cs typeface="Arial" panose="020B0604020202020204" pitchFamily="34" charset="0"/>
                </a:rPr>
                <a:t>Δ</a:t>
              </a:r>
              <a:r>
                <a:rPr kumimoji="0" lang="en-GB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2E8A2E"/>
                  </a:solidFill>
                  <a:effectLst/>
                  <a:uLnTx/>
                  <a:uFillTx/>
                  <a:latin typeface="Arial"/>
                  <a:ea typeface="Microsoft YaHei"/>
                  <a:cs typeface="Arial" panose="020B0604020202020204" pitchFamily="34" charset="0"/>
                </a:rPr>
                <a:t>: 1.9 mo)</a:t>
              </a:r>
              <a:endParaRPr kumimoji="0" lang="en-GB" sz="1400" b="0" i="0" u="none" strike="noStrike" kern="1200" cap="none" spc="0" normalizeH="0" baseline="0" noProof="0" dirty="0">
                <a:ln>
                  <a:noFill/>
                </a:ln>
                <a:solidFill>
                  <a:srgbClr val="2E8A2E"/>
                </a:solidFill>
                <a:effectLst/>
                <a:uLnTx/>
                <a:uFillTx/>
                <a:latin typeface="Arial"/>
                <a:ea typeface="Microsoft YaHei"/>
                <a:cs typeface="+mn-cs"/>
              </a:endParaRPr>
            </a:p>
          </p:txBody>
        </p:sp>
        <p:grpSp>
          <p:nvGrpSpPr>
            <p:cNvPr id="157" name="Group 156">
              <a:extLst>
                <a:ext uri="{FF2B5EF4-FFF2-40B4-BE49-F238E27FC236}">
                  <a16:creationId xmlns:a16="http://schemas.microsoft.com/office/drawing/2014/main" id="{B0775858-9FAE-171A-BDD0-03D6BD4C3645}"/>
                </a:ext>
              </a:extLst>
            </p:cNvPr>
            <p:cNvGrpSpPr/>
            <p:nvPr/>
          </p:nvGrpSpPr>
          <p:grpSpPr>
            <a:xfrm>
              <a:off x="8576475" y="1799331"/>
              <a:ext cx="3096000" cy="1944000"/>
              <a:chOff x="22415712" y="1904318"/>
              <a:chExt cx="3327630" cy="2195540"/>
            </a:xfrm>
          </p:grpSpPr>
          <p:sp>
            <p:nvSpPr>
              <p:cNvPr id="210" name="Freeform: Shape 209">
                <a:extLst>
                  <a:ext uri="{FF2B5EF4-FFF2-40B4-BE49-F238E27FC236}">
                    <a16:creationId xmlns:a16="http://schemas.microsoft.com/office/drawing/2014/main" id="{ADBC83FE-5E58-FFD6-E4F4-B2E2C372C5B1}"/>
                  </a:ext>
                </a:extLst>
              </p:cNvPr>
              <p:cNvSpPr/>
              <p:nvPr/>
            </p:nvSpPr>
            <p:spPr>
              <a:xfrm>
                <a:off x="22440900" y="1929506"/>
                <a:ext cx="3277254" cy="1765702"/>
              </a:xfrm>
              <a:custGeom>
                <a:avLst/>
                <a:gdLst>
                  <a:gd name="connsiteX0" fmla="*/ 0 w 3277254"/>
                  <a:gd name="connsiteY0" fmla="*/ 0 h 1765702"/>
                  <a:gd name="connsiteX1" fmla="*/ 119141 w 3277254"/>
                  <a:gd name="connsiteY1" fmla="*/ 0 h 1765702"/>
                  <a:gd name="connsiteX2" fmla="*/ 119141 w 3277254"/>
                  <a:gd name="connsiteY2" fmla="*/ 22040 h 1765702"/>
                  <a:gd name="connsiteX3" fmla="*/ 203774 w 3277254"/>
                  <a:gd name="connsiteY3" fmla="*/ 22040 h 1765702"/>
                  <a:gd name="connsiteX4" fmla="*/ 203774 w 3277254"/>
                  <a:gd name="connsiteY4" fmla="*/ 87907 h 1765702"/>
                  <a:gd name="connsiteX5" fmla="*/ 222665 w 3277254"/>
                  <a:gd name="connsiteY5" fmla="*/ 87907 h 1765702"/>
                  <a:gd name="connsiteX6" fmla="*/ 222665 w 3277254"/>
                  <a:gd name="connsiteY6" fmla="*/ 147478 h 1765702"/>
                  <a:gd name="connsiteX7" fmla="*/ 241431 w 3277254"/>
                  <a:gd name="connsiteY7" fmla="*/ 147478 h 1765702"/>
                  <a:gd name="connsiteX8" fmla="*/ 241431 w 3277254"/>
                  <a:gd name="connsiteY8" fmla="*/ 809175 h 1765702"/>
                  <a:gd name="connsiteX9" fmla="*/ 266493 w 3277254"/>
                  <a:gd name="connsiteY9" fmla="*/ 809175 h 1765702"/>
                  <a:gd name="connsiteX10" fmla="*/ 266493 w 3277254"/>
                  <a:gd name="connsiteY10" fmla="*/ 862449 h 1765702"/>
                  <a:gd name="connsiteX11" fmla="*/ 285384 w 3277254"/>
                  <a:gd name="connsiteY11" fmla="*/ 862449 h 1765702"/>
                  <a:gd name="connsiteX12" fmla="*/ 285384 w 3277254"/>
                  <a:gd name="connsiteY12" fmla="*/ 900105 h 1765702"/>
                  <a:gd name="connsiteX13" fmla="*/ 297852 w 3277254"/>
                  <a:gd name="connsiteY13" fmla="*/ 900105 h 1765702"/>
                  <a:gd name="connsiteX14" fmla="*/ 297852 w 3277254"/>
                  <a:gd name="connsiteY14" fmla="*/ 962824 h 1765702"/>
                  <a:gd name="connsiteX15" fmla="*/ 313595 w 3277254"/>
                  <a:gd name="connsiteY15" fmla="*/ 962824 h 1765702"/>
                  <a:gd name="connsiteX16" fmla="*/ 313595 w 3277254"/>
                  <a:gd name="connsiteY16" fmla="*/ 1013075 h 1765702"/>
                  <a:gd name="connsiteX17" fmla="*/ 476690 w 3277254"/>
                  <a:gd name="connsiteY17" fmla="*/ 1013075 h 1765702"/>
                  <a:gd name="connsiteX18" fmla="*/ 476690 w 3277254"/>
                  <a:gd name="connsiteY18" fmla="*/ 1072645 h 1765702"/>
                  <a:gd name="connsiteX19" fmla="*/ 498603 w 3277254"/>
                  <a:gd name="connsiteY19" fmla="*/ 1072645 h 1765702"/>
                  <a:gd name="connsiteX20" fmla="*/ 498603 w 3277254"/>
                  <a:gd name="connsiteY20" fmla="*/ 1141661 h 1765702"/>
                  <a:gd name="connsiteX21" fmla="*/ 517369 w 3277254"/>
                  <a:gd name="connsiteY21" fmla="*/ 1141661 h 1765702"/>
                  <a:gd name="connsiteX22" fmla="*/ 517369 w 3277254"/>
                  <a:gd name="connsiteY22" fmla="*/ 1198083 h 1765702"/>
                  <a:gd name="connsiteX23" fmla="*/ 677315 w 3277254"/>
                  <a:gd name="connsiteY23" fmla="*/ 1198083 h 1765702"/>
                  <a:gd name="connsiteX24" fmla="*/ 677315 w 3277254"/>
                  <a:gd name="connsiteY24" fmla="*/ 1238888 h 1765702"/>
                  <a:gd name="connsiteX25" fmla="*/ 721268 w 3277254"/>
                  <a:gd name="connsiteY25" fmla="*/ 1238888 h 1765702"/>
                  <a:gd name="connsiteX26" fmla="*/ 721268 w 3277254"/>
                  <a:gd name="connsiteY26" fmla="*/ 1285864 h 1765702"/>
                  <a:gd name="connsiteX27" fmla="*/ 743182 w 3277254"/>
                  <a:gd name="connsiteY27" fmla="*/ 1285864 h 1765702"/>
                  <a:gd name="connsiteX28" fmla="*/ 743182 w 3277254"/>
                  <a:gd name="connsiteY28" fmla="*/ 1392537 h 1765702"/>
                  <a:gd name="connsiteX29" fmla="*/ 994184 w 3277254"/>
                  <a:gd name="connsiteY29" fmla="*/ 1392537 h 1765702"/>
                  <a:gd name="connsiteX30" fmla="*/ 994184 w 3277254"/>
                  <a:gd name="connsiteY30" fmla="*/ 1461553 h 1765702"/>
                  <a:gd name="connsiteX31" fmla="*/ 1060052 w 3277254"/>
                  <a:gd name="connsiteY31" fmla="*/ 1461553 h 1765702"/>
                  <a:gd name="connsiteX32" fmla="*/ 1060052 w 3277254"/>
                  <a:gd name="connsiteY32" fmla="*/ 1508529 h 1765702"/>
                  <a:gd name="connsiteX33" fmla="*/ 1169746 w 3277254"/>
                  <a:gd name="connsiteY33" fmla="*/ 1508529 h 1765702"/>
                  <a:gd name="connsiteX34" fmla="*/ 1169746 w 3277254"/>
                  <a:gd name="connsiteY34" fmla="*/ 1533592 h 1765702"/>
                  <a:gd name="connsiteX35" fmla="*/ 1238763 w 3277254"/>
                  <a:gd name="connsiteY35" fmla="*/ 1533592 h 1765702"/>
                  <a:gd name="connsiteX36" fmla="*/ 1238763 w 3277254"/>
                  <a:gd name="connsiteY36" fmla="*/ 1612053 h 1765702"/>
                  <a:gd name="connsiteX37" fmla="*/ 1389263 w 3277254"/>
                  <a:gd name="connsiteY37" fmla="*/ 1612053 h 1765702"/>
                  <a:gd name="connsiteX38" fmla="*/ 1389263 w 3277254"/>
                  <a:gd name="connsiteY38" fmla="*/ 1659156 h 1765702"/>
                  <a:gd name="connsiteX39" fmla="*/ 1480193 w 3277254"/>
                  <a:gd name="connsiteY39" fmla="*/ 1659156 h 1765702"/>
                  <a:gd name="connsiteX40" fmla="*/ 1480193 w 3277254"/>
                  <a:gd name="connsiteY40" fmla="*/ 1709280 h 1765702"/>
                  <a:gd name="connsiteX41" fmla="*/ 1718600 w 3277254"/>
                  <a:gd name="connsiteY41" fmla="*/ 1709280 h 1765702"/>
                  <a:gd name="connsiteX42" fmla="*/ 1718600 w 3277254"/>
                  <a:gd name="connsiteY42" fmla="*/ 1765702 h 1765702"/>
                  <a:gd name="connsiteX43" fmla="*/ 3277255 w 3277254"/>
                  <a:gd name="connsiteY43" fmla="*/ 1765702 h 17657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277254" h="1765702">
                    <a:moveTo>
                      <a:pt x="0" y="0"/>
                    </a:moveTo>
                    <a:lnTo>
                      <a:pt x="119141" y="0"/>
                    </a:lnTo>
                    <a:lnTo>
                      <a:pt x="119141" y="22040"/>
                    </a:lnTo>
                    <a:lnTo>
                      <a:pt x="203774" y="22040"/>
                    </a:lnTo>
                    <a:lnTo>
                      <a:pt x="203774" y="87907"/>
                    </a:lnTo>
                    <a:lnTo>
                      <a:pt x="222665" y="87907"/>
                    </a:lnTo>
                    <a:lnTo>
                      <a:pt x="222665" y="147478"/>
                    </a:lnTo>
                    <a:lnTo>
                      <a:pt x="241431" y="147478"/>
                    </a:lnTo>
                    <a:lnTo>
                      <a:pt x="241431" y="809175"/>
                    </a:lnTo>
                    <a:lnTo>
                      <a:pt x="266493" y="809175"/>
                    </a:lnTo>
                    <a:lnTo>
                      <a:pt x="266493" y="862449"/>
                    </a:lnTo>
                    <a:lnTo>
                      <a:pt x="285384" y="862449"/>
                    </a:lnTo>
                    <a:lnTo>
                      <a:pt x="285384" y="900105"/>
                    </a:lnTo>
                    <a:lnTo>
                      <a:pt x="297852" y="900105"/>
                    </a:lnTo>
                    <a:lnTo>
                      <a:pt x="297852" y="962824"/>
                    </a:lnTo>
                    <a:lnTo>
                      <a:pt x="313595" y="962824"/>
                    </a:lnTo>
                    <a:lnTo>
                      <a:pt x="313595" y="1013075"/>
                    </a:lnTo>
                    <a:lnTo>
                      <a:pt x="476690" y="1013075"/>
                    </a:lnTo>
                    <a:lnTo>
                      <a:pt x="476690" y="1072645"/>
                    </a:lnTo>
                    <a:lnTo>
                      <a:pt x="498603" y="1072645"/>
                    </a:lnTo>
                    <a:lnTo>
                      <a:pt x="498603" y="1141661"/>
                    </a:lnTo>
                    <a:lnTo>
                      <a:pt x="517369" y="1141661"/>
                    </a:lnTo>
                    <a:lnTo>
                      <a:pt x="517369" y="1198083"/>
                    </a:lnTo>
                    <a:lnTo>
                      <a:pt x="677315" y="1198083"/>
                    </a:lnTo>
                    <a:lnTo>
                      <a:pt x="677315" y="1238888"/>
                    </a:lnTo>
                    <a:lnTo>
                      <a:pt x="721268" y="1238888"/>
                    </a:lnTo>
                    <a:lnTo>
                      <a:pt x="721268" y="1285864"/>
                    </a:lnTo>
                    <a:lnTo>
                      <a:pt x="743182" y="1285864"/>
                    </a:lnTo>
                    <a:lnTo>
                      <a:pt x="743182" y="1392537"/>
                    </a:lnTo>
                    <a:lnTo>
                      <a:pt x="994184" y="1392537"/>
                    </a:lnTo>
                    <a:lnTo>
                      <a:pt x="994184" y="1461553"/>
                    </a:lnTo>
                    <a:lnTo>
                      <a:pt x="1060052" y="1461553"/>
                    </a:lnTo>
                    <a:lnTo>
                      <a:pt x="1060052" y="1508529"/>
                    </a:lnTo>
                    <a:lnTo>
                      <a:pt x="1169746" y="1508529"/>
                    </a:lnTo>
                    <a:lnTo>
                      <a:pt x="1169746" y="1533592"/>
                    </a:lnTo>
                    <a:lnTo>
                      <a:pt x="1238763" y="1533592"/>
                    </a:lnTo>
                    <a:lnTo>
                      <a:pt x="1238763" y="1612053"/>
                    </a:lnTo>
                    <a:lnTo>
                      <a:pt x="1389263" y="1612053"/>
                    </a:lnTo>
                    <a:lnTo>
                      <a:pt x="1389263" y="1659156"/>
                    </a:lnTo>
                    <a:lnTo>
                      <a:pt x="1480193" y="1659156"/>
                    </a:lnTo>
                    <a:lnTo>
                      <a:pt x="1480193" y="1709280"/>
                    </a:lnTo>
                    <a:lnTo>
                      <a:pt x="1718600" y="1709280"/>
                    </a:lnTo>
                    <a:lnTo>
                      <a:pt x="1718600" y="1765702"/>
                    </a:lnTo>
                    <a:lnTo>
                      <a:pt x="3277255" y="1765702"/>
                    </a:lnTo>
                  </a:path>
                </a:pathLst>
              </a:custGeom>
              <a:noFill/>
              <a:ln w="18883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11" name="Freeform: Shape 210">
                <a:extLst>
                  <a:ext uri="{FF2B5EF4-FFF2-40B4-BE49-F238E27FC236}">
                    <a16:creationId xmlns:a16="http://schemas.microsoft.com/office/drawing/2014/main" id="{03F09AB6-DA94-4323-8AAF-E2BE526DA922}"/>
                  </a:ext>
                </a:extLst>
              </p:cNvPr>
              <p:cNvSpPr/>
              <p:nvPr/>
            </p:nvSpPr>
            <p:spPr>
              <a:xfrm>
                <a:off x="22594423" y="1926358"/>
                <a:ext cx="50376" cy="50376"/>
              </a:xfrm>
              <a:custGeom>
                <a:avLst/>
                <a:gdLst>
                  <a:gd name="connsiteX0" fmla="*/ 50376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6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6" y="25188"/>
                    </a:moveTo>
                    <a:cubicBezTo>
                      <a:pt x="50376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6" y="11277"/>
                      <a:pt x="50376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12" name="Freeform: Shape 211">
                <a:extLst>
                  <a:ext uri="{FF2B5EF4-FFF2-40B4-BE49-F238E27FC236}">
                    <a16:creationId xmlns:a16="http://schemas.microsoft.com/office/drawing/2014/main" id="{460E5BBE-0848-61A4-19B3-7F44DDAC3179}"/>
                  </a:ext>
                </a:extLst>
              </p:cNvPr>
              <p:cNvSpPr/>
              <p:nvPr/>
            </p:nvSpPr>
            <p:spPr>
              <a:xfrm>
                <a:off x="22657142" y="2089452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100" y="50377"/>
                      <a:pt x="25189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100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13" name="Freeform: Shape 212">
                <a:extLst>
                  <a:ext uri="{FF2B5EF4-FFF2-40B4-BE49-F238E27FC236}">
                    <a16:creationId xmlns:a16="http://schemas.microsoft.com/office/drawing/2014/main" id="{77D0AFFA-20CC-8EC2-8D9A-A3D19B28A058}"/>
                  </a:ext>
                </a:extLst>
              </p:cNvPr>
              <p:cNvSpPr/>
              <p:nvPr/>
            </p:nvSpPr>
            <p:spPr>
              <a:xfrm>
                <a:off x="22657142" y="2283780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100" y="50377"/>
                      <a:pt x="25189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100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14" name="Freeform: Shape 213">
                <a:extLst>
                  <a:ext uri="{FF2B5EF4-FFF2-40B4-BE49-F238E27FC236}">
                    <a16:creationId xmlns:a16="http://schemas.microsoft.com/office/drawing/2014/main" id="{EC1F5E8A-BABA-0A60-2315-AA197CBB9680}"/>
                  </a:ext>
                </a:extLst>
              </p:cNvPr>
              <p:cNvSpPr/>
              <p:nvPr/>
            </p:nvSpPr>
            <p:spPr>
              <a:xfrm>
                <a:off x="22657142" y="2412367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100" y="50377"/>
                      <a:pt x="25189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100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15" name="Freeform: Shape 214">
                <a:extLst>
                  <a:ext uri="{FF2B5EF4-FFF2-40B4-BE49-F238E27FC236}">
                    <a16:creationId xmlns:a16="http://schemas.microsoft.com/office/drawing/2014/main" id="{A453B1C1-E3AE-86C6-BE0A-11C278779F1A}"/>
                  </a:ext>
                </a:extLst>
              </p:cNvPr>
              <p:cNvSpPr/>
              <p:nvPr/>
            </p:nvSpPr>
            <p:spPr>
              <a:xfrm>
                <a:off x="22657142" y="2537930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100" y="50377"/>
                      <a:pt x="25189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100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16" name="Freeform: Shape 215">
                <a:extLst>
                  <a:ext uri="{FF2B5EF4-FFF2-40B4-BE49-F238E27FC236}">
                    <a16:creationId xmlns:a16="http://schemas.microsoft.com/office/drawing/2014/main" id="{A08E0513-E725-77E9-38CD-FF5CA0FC843E}"/>
                  </a:ext>
                </a:extLst>
              </p:cNvPr>
              <p:cNvSpPr/>
              <p:nvPr/>
            </p:nvSpPr>
            <p:spPr>
              <a:xfrm>
                <a:off x="22657142" y="2691579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100" y="50377"/>
                      <a:pt x="25189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100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17" name="Freeform: Shape 216">
                <a:extLst>
                  <a:ext uri="{FF2B5EF4-FFF2-40B4-BE49-F238E27FC236}">
                    <a16:creationId xmlns:a16="http://schemas.microsoft.com/office/drawing/2014/main" id="{FE381B43-39A7-3154-8F89-92B5FFC11CF8}"/>
                  </a:ext>
                </a:extLst>
              </p:cNvPr>
              <p:cNvSpPr/>
              <p:nvPr/>
            </p:nvSpPr>
            <p:spPr>
              <a:xfrm>
                <a:off x="22795174" y="2917393"/>
                <a:ext cx="50376" cy="50376"/>
              </a:xfrm>
              <a:custGeom>
                <a:avLst/>
                <a:gdLst>
                  <a:gd name="connsiteX0" fmla="*/ 50376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6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6" y="25188"/>
                    </a:moveTo>
                    <a:cubicBezTo>
                      <a:pt x="50376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6" y="11277"/>
                      <a:pt x="50376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18" name="Freeform: Shape 217">
                <a:extLst>
                  <a:ext uri="{FF2B5EF4-FFF2-40B4-BE49-F238E27FC236}">
                    <a16:creationId xmlns:a16="http://schemas.microsoft.com/office/drawing/2014/main" id="{089F9B0B-0384-02FD-84DF-A49758CEF5C9}"/>
                  </a:ext>
                </a:extLst>
              </p:cNvPr>
              <p:cNvSpPr/>
              <p:nvPr/>
            </p:nvSpPr>
            <p:spPr>
              <a:xfrm>
                <a:off x="22933080" y="3102401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19" name="Freeform: Shape 218">
                <a:extLst>
                  <a:ext uri="{FF2B5EF4-FFF2-40B4-BE49-F238E27FC236}">
                    <a16:creationId xmlns:a16="http://schemas.microsoft.com/office/drawing/2014/main" id="{D23812EB-BA5F-BF09-446E-FA179B7F0DA3}"/>
                  </a:ext>
                </a:extLst>
              </p:cNvPr>
              <p:cNvSpPr/>
              <p:nvPr/>
            </p:nvSpPr>
            <p:spPr>
              <a:xfrm>
                <a:off x="22914315" y="3002026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20" name="Freeform: Shape 219">
                <a:extLst>
                  <a:ext uri="{FF2B5EF4-FFF2-40B4-BE49-F238E27FC236}">
                    <a16:creationId xmlns:a16="http://schemas.microsoft.com/office/drawing/2014/main" id="{CC1D7E98-F3CC-1B73-EF65-E2E570A3B563}"/>
                  </a:ext>
                </a:extLst>
              </p:cNvPr>
              <p:cNvSpPr/>
              <p:nvPr/>
            </p:nvSpPr>
            <p:spPr>
              <a:xfrm>
                <a:off x="22892401" y="2939307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099" y="50377"/>
                      <a:pt x="25189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21" name="Freeform: Shape 220">
                <a:extLst>
                  <a:ext uri="{FF2B5EF4-FFF2-40B4-BE49-F238E27FC236}">
                    <a16:creationId xmlns:a16="http://schemas.microsoft.com/office/drawing/2014/main" id="{54B54AE2-17BA-EB67-9EBC-4BEF579C6AF0}"/>
                  </a:ext>
                </a:extLst>
              </p:cNvPr>
              <p:cNvSpPr/>
              <p:nvPr/>
            </p:nvSpPr>
            <p:spPr>
              <a:xfrm>
                <a:off x="23158893" y="3296855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22" name="Freeform: Shape 221">
                <a:extLst>
                  <a:ext uri="{FF2B5EF4-FFF2-40B4-BE49-F238E27FC236}">
                    <a16:creationId xmlns:a16="http://schemas.microsoft.com/office/drawing/2014/main" id="{6CA14B0D-DC2C-5DCC-55B6-12A1FE7BFA61}"/>
                  </a:ext>
                </a:extLst>
              </p:cNvPr>
              <p:cNvSpPr/>
              <p:nvPr/>
            </p:nvSpPr>
            <p:spPr>
              <a:xfrm>
                <a:off x="23158893" y="3209074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23" name="Freeform: Shape 222">
                <a:extLst>
                  <a:ext uri="{FF2B5EF4-FFF2-40B4-BE49-F238E27FC236}">
                    <a16:creationId xmlns:a16="http://schemas.microsoft.com/office/drawing/2014/main" id="{D6CDCE3B-2088-ED77-CC9B-3F6D37DF5102}"/>
                  </a:ext>
                </a:extLst>
              </p:cNvPr>
              <p:cNvSpPr/>
              <p:nvPr/>
            </p:nvSpPr>
            <p:spPr>
              <a:xfrm>
                <a:off x="23425512" y="3365871"/>
                <a:ext cx="50376" cy="50376"/>
              </a:xfrm>
              <a:custGeom>
                <a:avLst/>
                <a:gdLst>
                  <a:gd name="connsiteX0" fmla="*/ 50376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6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6" y="25188"/>
                    </a:moveTo>
                    <a:cubicBezTo>
                      <a:pt x="50376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6" y="11277"/>
                      <a:pt x="50376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24" name="Freeform: Shape 223">
                <a:extLst>
                  <a:ext uri="{FF2B5EF4-FFF2-40B4-BE49-F238E27FC236}">
                    <a16:creationId xmlns:a16="http://schemas.microsoft.com/office/drawing/2014/main" id="{D18E68F0-98F1-4B1E-F6C0-9875B5D178BA}"/>
                  </a:ext>
                </a:extLst>
              </p:cNvPr>
              <p:cNvSpPr/>
              <p:nvPr/>
            </p:nvSpPr>
            <p:spPr>
              <a:xfrm>
                <a:off x="23654474" y="3491183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100"/>
                      <a:pt x="39100" y="50377"/>
                      <a:pt x="25189" y="50377"/>
                    </a:cubicBezTo>
                    <a:cubicBezTo>
                      <a:pt x="11278" y="50377"/>
                      <a:pt x="0" y="39100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100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25" name="Freeform: Shape 224">
                <a:extLst>
                  <a:ext uri="{FF2B5EF4-FFF2-40B4-BE49-F238E27FC236}">
                    <a16:creationId xmlns:a16="http://schemas.microsoft.com/office/drawing/2014/main" id="{EB26F107-CEC6-4D63-6FBB-1B8E9276D798}"/>
                  </a:ext>
                </a:extLst>
              </p:cNvPr>
              <p:cNvSpPr/>
              <p:nvPr/>
            </p:nvSpPr>
            <p:spPr>
              <a:xfrm>
                <a:off x="25692966" y="3670020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099" y="50377"/>
                      <a:pt x="25188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26" name="Freeform: Shape 225">
                <a:extLst>
                  <a:ext uri="{FF2B5EF4-FFF2-40B4-BE49-F238E27FC236}">
                    <a16:creationId xmlns:a16="http://schemas.microsoft.com/office/drawing/2014/main" id="{8998F9BD-B050-503F-075F-4779B82D2AB5}"/>
                  </a:ext>
                </a:extLst>
              </p:cNvPr>
              <p:cNvSpPr/>
              <p:nvPr/>
            </p:nvSpPr>
            <p:spPr>
              <a:xfrm>
                <a:off x="24949784" y="3670020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27" name="Freeform: Shape 226">
                <a:extLst>
                  <a:ext uri="{FF2B5EF4-FFF2-40B4-BE49-F238E27FC236}">
                    <a16:creationId xmlns:a16="http://schemas.microsoft.com/office/drawing/2014/main" id="{0140FAE4-DCBE-CAA1-9E36-2F435A6E2679}"/>
                  </a:ext>
                </a:extLst>
              </p:cNvPr>
              <p:cNvSpPr/>
              <p:nvPr/>
            </p:nvSpPr>
            <p:spPr>
              <a:xfrm>
                <a:off x="24915276" y="3670020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099" y="50377"/>
                      <a:pt x="25188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28" name="Freeform: Shape 227">
                <a:extLst>
                  <a:ext uri="{FF2B5EF4-FFF2-40B4-BE49-F238E27FC236}">
                    <a16:creationId xmlns:a16="http://schemas.microsoft.com/office/drawing/2014/main" id="{D8CB0E28-9F96-4D65-22E9-7E26C0A8D6BC}"/>
                  </a:ext>
                </a:extLst>
              </p:cNvPr>
              <p:cNvSpPr/>
              <p:nvPr/>
            </p:nvSpPr>
            <p:spPr>
              <a:xfrm>
                <a:off x="24686314" y="3670020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099" y="50377"/>
                      <a:pt x="25189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29" name="Freeform: Shape 228">
                <a:extLst>
                  <a:ext uri="{FF2B5EF4-FFF2-40B4-BE49-F238E27FC236}">
                    <a16:creationId xmlns:a16="http://schemas.microsoft.com/office/drawing/2014/main" id="{E14EEA27-B4E0-6ECF-0EEB-B3632C19F679}"/>
                  </a:ext>
                </a:extLst>
              </p:cNvPr>
              <p:cNvSpPr/>
              <p:nvPr/>
            </p:nvSpPr>
            <p:spPr>
              <a:xfrm>
                <a:off x="24435438" y="3670020"/>
                <a:ext cx="50376" cy="50376"/>
              </a:xfrm>
              <a:custGeom>
                <a:avLst/>
                <a:gdLst>
                  <a:gd name="connsiteX0" fmla="*/ 50376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6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6" y="25188"/>
                    </a:moveTo>
                    <a:cubicBezTo>
                      <a:pt x="50376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6" y="11277"/>
                      <a:pt x="50376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30" name="Freeform: Shape 229">
                <a:extLst>
                  <a:ext uri="{FF2B5EF4-FFF2-40B4-BE49-F238E27FC236}">
                    <a16:creationId xmlns:a16="http://schemas.microsoft.com/office/drawing/2014/main" id="{82831B68-4ADD-C06A-046C-F3A0F13A8BF4}"/>
                  </a:ext>
                </a:extLst>
              </p:cNvPr>
              <p:cNvSpPr/>
              <p:nvPr/>
            </p:nvSpPr>
            <p:spPr>
              <a:xfrm>
                <a:off x="24250304" y="3670020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100" y="50377"/>
                      <a:pt x="25189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100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31" name="Freeform: Shape 230">
                <a:extLst>
                  <a:ext uri="{FF2B5EF4-FFF2-40B4-BE49-F238E27FC236}">
                    <a16:creationId xmlns:a16="http://schemas.microsoft.com/office/drawing/2014/main" id="{00828DB8-CC25-2B52-939A-2B8F0E0B0425}"/>
                  </a:ext>
                </a:extLst>
              </p:cNvPr>
              <p:cNvSpPr/>
              <p:nvPr/>
            </p:nvSpPr>
            <p:spPr>
              <a:xfrm>
                <a:off x="24212773" y="3670020"/>
                <a:ext cx="50376" cy="50376"/>
              </a:xfrm>
              <a:custGeom>
                <a:avLst/>
                <a:gdLst>
                  <a:gd name="connsiteX0" fmla="*/ 50376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6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6" y="25188"/>
                    </a:moveTo>
                    <a:cubicBezTo>
                      <a:pt x="50376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6" y="11277"/>
                      <a:pt x="50376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32" name="Freeform: Shape 231">
                <a:extLst>
                  <a:ext uri="{FF2B5EF4-FFF2-40B4-BE49-F238E27FC236}">
                    <a16:creationId xmlns:a16="http://schemas.microsoft.com/office/drawing/2014/main" id="{9D2A17D7-1767-D191-8A36-E55399632A0C}"/>
                  </a:ext>
                </a:extLst>
              </p:cNvPr>
              <p:cNvSpPr/>
              <p:nvPr/>
            </p:nvSpPr>
            <p:spPr>
              <a:xfrm>
                <a:off x="24159374" y="3670020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33" name="Freeform: Shape 232">
                <a:extLst>
                  <a:ext uri="{FF2B5EF4-FFF2-40B4-BE49-F238E27FC236}">
                    <a16:creationId xmlns:a16="http://schemas.microsoft.com/office/drawing/2014/main" id="{F11A4A78-C217-0374-EE0E-56CB2E1782F2}"/>
                  </a:ext>
                </a:extLst>
              </p:cNvPr>
              <p:cNvSpPr/>
              <p:nvPr/>
            </p:nvSpPr>
            <p:spPr>
              <a:xfrm>
                <a:off x="24049553" y="3613598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100"/>
                      <a:pt x="39100" y="50377"/>
                      <a:pt x="25189" y="50377"/>
                    </a:cubicBezTo>
                    <a:cubicBezTo>
                      <a:pt x="11278" y="50377"/>
                      <a:pt x="0" y="39100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100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34" name="Freeform: Shape 233">
                <a:extLst>
                  <a:ext uri="{FF2B5EF4-FFF2-40B4-BE49-F238E27FC236}">
                    <a16:creationId xmlns:a16="http://schemas.microsoft.com/office/drawing/2014/main" id="{C80D88A6-9AD2-049D-BE11-82CD705E821B}"/>
                  </a:ext>
                </a:extLst>
              </p:cNvPr>
              <p:cNvSpPr/>
              <p:nvPr/>
            </p:nvSpPr>
            <p:spPr>
              <a:xfrm>
                <a:off x="23964920" y="3613598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100"/>
                      <a:pt x="39099" y="50377"/>
                      <a:pt x="25188" y="50377"/>
                    </a:cubicBezTo>
                    <a:cubicBezTo>
                      <a:pt x="11277" y="50377"/>
                      <a:pt x="0" y="39100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35" name="Freeform: Shape 234">
                <a:extLst>
                  <a:ext uri="{FF2B5EF4-FFF2-40B4-BE49-F238E27FC236}">
                    <a16:creationId xmlns:a16="http://schemas.microsoft.com/office/drawing/2014/main" id="{5F380340-5F99-A249-8D0E-67A48DBD1A72}"/>
                  </a:ext>
                </a:extLst>
              </p:cNvPr>
              <p:cNvSpPr/>
              <p:nvPr/>
            </p:nvSpPr>
            <p:spPr>
              <a:xfrm>
                <a:off x="23914669" y="3613598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100"/>
                      <a:pt x="39099" y="50377"/>
                      <a:pt x="25188" y="50377"/>
                    </a:cubicBezTo>
                    <a:cubicBezTo>
                      <a:pt x="11277" y="50377"/>
                      <a:pt x="0" y="39100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36" name="Freeform: Shape 235">
                <a:extLst>
                  <a:ext uri="{FF2B5EF4-FFF2-40B4-BE49-F238E27FC236}">
                    <a16:creationId xmlns:a16="http://schemas.microsoft.com/office/drawing/2014/main" id="{3D9836BE-DAC4-3D3F-9972-01848A29D28C}"/>
                  </a:ext>
                </a:extLst>
              </p:cNvPr>
              <p:cNvSpPr/>
              <p:nvPr/>
            </p:nvSpPr>
            <p:spPr>
              <a:xfrm>
                <a:off x="22534852" y="1926358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2E8A2E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37" name="Freeform: Shape 236">
                <a:extLst>
                  <a:ext uri="{FF2B5EF4-FFF2-40B4-BE49-F238E27FC236}">
                    <a16:creationId xmlns:a16="http://schemas.microsoft.com/office/drawing/2014/main" id="{1BC6513F-A89C-1B68-41B3-93DEF20968BA}"/>
                  </a:ext>
                </a:extLst>
              </p:cNvPr>
              <p:cNvSpPr/>
              <p:nvPr/>
            </p:nvSpPr>
            <p:spPr>
              <a:xfrm>
                <a:off x="22434603" y="1929506"/>
                <a:ext cx="1793913" cy="2145164"/>
              </a:xfrm>
              <a:custGeom>
                <a:avLst/>
                <a:gdLst>
                  <a:gd name="connsiteX0" fmla="*/ 0 w 1793913"/>
                  <a:gd name="connsiteY0" fmla="*/ 0 h 2145164"/>
                  <a:gd name="connsiteX1" fmla="*/ 65868 w 1793913"/>
                  <a:gd name="connsiteY1" fmla="*/ 0 h 2145164"/>
                  <a:gd name="connsiteX2" fmla="*/ 65868 w 1793913"/>
                  <a:gd name="connsiteY2" fmla="*/ 59570 h 2145164"/>
                  <a:gd name="connsiteX3" fmla="*/ 106547 w 1793913"/>
                  <a:gd name="connsiteY3" fmla="*/ 59570 h 2145164"/>
                  <a:gd name="connsiteX4" fmla="*/ 106547 w 1793913"/>
                  <a:gd name="connsiteY4" fmla="*/ 90930 h 2145164"/>
                  <a:gd name="connsiteX5" fmla="*/ 178711 w 1793913"/>
                  <a:gd name="connsiteY5" fmla="*/ 90930 h 2145164"/>
                  <a:gd name="connsiteX6" fmla="*/ 178711 w 1793913"/>
                  <a:gd name="connsiteY6" fmla="*/ 112970 h 2145164"/>
                  <a:gd name="connsiteX7" fmla="*/ 206922 w 1793913"/>
                  <a:gd name="connsiteY7" fmla="*/ 112970 h 2145164"/>
                  <a:gd name="connsiteX8" fmla="*/ 206922 w 1793913"/>
                  <a:gd name="connsiteY8" fmla="*/ 178837 h 2145164"/>
                  <a:gd name="connsiteX9" fmla="*/ 232110 w 1793913"/>
                  <a:gd name="connsiteY9" fmla="*/ 178837 h 2145164"/>
                  <a:gd name="connsiteX10" fmla="*/ 232110 w 1793913"/>
                  <a:gd name="connsiteY10" fmla="*/ 313721 h 2145164"/>
                  <a:gd name="connsiteX11" fmla="*/ 250876 w 1793913"/>
                  <a:gd name="connsiteY11" fmla="*/ 313721 h 2145164"/>
                  <a:gd name="connsiteX12" fmla="*/ 250876 w 1793913"/>
                  <a:gd name="connsiteY12" fmla="*/ 1295310 h 2145164"/>
                  <a:gd name="connsiteX13" fmla="*/ 282236 w 1793913"/>
                  <a:gd name="connsiteY13" fmla="*/ 1295310 h 2145164"/>
                  <a:gd name="connsiteX14" fmla="*/ 282236 w 1793913"/>
                  <a:gd name="connsiteY14" fmla="*/ 1420748 h 2145164"/>
                  <a:gd name="connsiteX15" fmla="*/ 473541 w 1793913"/>
                  <a:gd name="connsiteY15" fmla="*/ 1420748 h 2145164"/>
                  <a:gd name="connsiteX16" fmla="*/ 473541 w 1793913"/>
                  <a:gd name="connsiteY16" fmla="*/ 1502232 h 2145164"/>
                  <a:gd name="connsiteX17" fmla="*/ 504900 w 1793913"/>
                  <a:gd name="connsiteY17" fmla="*/ 1502232 h 2145164"/>
                  <a:gd name="connsiteX18" fmla="*/ 504900 w 1793913"/>
                  <a:gd name="connsiteY18" fmla="*/ 1740640 h 2145164"/>
                  <a:gd name="connsiteX19" fmla="*/ 646081 w 1793913"/>
                  <a:gd name="connsiteY19" fmla="*/ 1740640 h 2145164"/>
                  <a:gd name="connsiteX20" fmla="*/ 646081 w 1793913"/>
                  <a:gd name="connsiteY20" fmla="*/ 1781445 h 2145164"/>
                  <a:gd name="connsiteX21" fmla="*/ 755776 w 1793913"/>
                  <a:gd name="connsiteY21" fmla="*/ 1781445 h 2145164"/>
                  <a:gd name="connsiteX22" fmla="*/ 755776 w 1793913"/>
                  <a:gd name="connsiteY22" fmla="*/ 1884843 h 2145164"/>
                  <a:gd name="connsiteX23" fmla="*/ 975292 w 1793913"/>
                  <a:gd name="connsiteY23" fmla="*/ 1884843 h 2145164"/>
                  <a:gd name="connsiteX24" fmla="*/ 975292 w 1793913"/>
                  <a:gd name="connsiteY24" fmla="*/ 1963305 h 2145164"/>
                  <a:gd name="connsiteX25" fmla="*/ 1226294 w 1793913"/>
                  <a:gd name="connsiteY25" fmla="*/ 1963305 h 2145164"/>
                  <a:gd name="connsiteX26" fmla="*/ 1226294 w 1793913"/>
                  <a:gd name="connsiteY26" fmla="*/ 2044915 h 2145164"/>
                  <a:gd name="connsiteX27" fmla="*/ 1248208 w 1793913"/>
                  <a:gd name="connsiteY27" fmla="*/ 2044915 h 2145164"/>
                  <a:gd name="connsiteX28" fmla="*/ 1248208 w 1793913"/>
                  <a:gd name="connsiteY28" fmla="*/ 2145165 h 2145164"/>
                  <a:gd name="connsiteX29" fmla="*/ 1793913 w 1793913"/>
                  <a:gd name="connsiteY29" fmla="*/ 2145165 h 2145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1793913" h="2145164">
                    <a:moveTo>
                      <a:pt x="0" y="0"/>
                    </a:moveTo>
                    <a:lnTo>
                      <a:pt x="65868" y="0"/>
                    </a:lnTo>
                    <a:lnTo>
                      <a:pt x="65868" y="59570"/>
                    </a:lnTo>
                    <a:lnTo>
                      <a:pt x="106547" y="59570"/>
                    </a:lnTo>
                    <a:lnTo>
                      <a:pt x="106547" y="90930"/>
                    </a:lnTo>
                    <a:lnTo>
                      <a:pt x="178711" y="90930"/>
                    </a:lnTo>
                    <a:lnTo>
                      <a:pt x="178711" y="112970"/>
                    </a:lnTo>
                    <a:lnTo>
                      <a:pt x="206922" y="112970"/>
                    </a:lnTo>
                    <a:lnTo>
                      <a:pt x="206922" y="178837"/>
                    </a:lnTo>
                    <a:lnTo>
                      <a:pt x="232110" y="178837"/>
                    </a:lnTo>
                    <a:lnTo>
                      <a:pt x="232110" y="313721"/>
                    </a:lnTo>
                    <a:lnTo>
                      <a:pt x="250876" y="313721"/>
                    </a:lnTo>
                    <a:lnTo>
                      <a:pt x="250876" y="1295310"/>
                    </a:lnTo>
                    <a:lnTo>
                      <a:pt x="282236" y="1295310"/>
                    </a:lnTo>
                    <a:lnTo>
                      <a:pt x="282236" y="1420748"/>
                    </a:lnTo>
                    <a:lnTo>
                      <a:pt x="473541" y="1420748"/>
                    </a:lnTo>
                    <a:lnTo>
                      <a:pt x="473541" y="1502232"/>
                    </a:lnTo>
                    <a:lnTo>
                      <a:pt x="504900" y="1502232"/>
                    </a:lnTo>
                    <a:lnTo>
                      <a:pt x="504900" y="1740640"/>
                    </a:lnTo>
                    <a:lnTo>
                      <a:pt x="646081" y="1740640"/>
                    </a:lnTo>
                    <a:lnTo>
                      <a:pt x="646081" y="1781445"/>
                    </a:lnTo>
                    <a:lnTo>
                      <a:pt x="755776" y="1781445"/>
                    </a:lnTo>
                    <a:lnTo>
                      <a:pt x="755776" y="1884843"/>
                    </a:lnTo>
                    <a:lnTo>
                      <a:pt x="975292" y="1884843"/>
                    </a:lnTo>
                    <a:lnTo>
                      <a:pt x="975292" y="1963305"/>
                    </a:lnTo>
                    <a:lnTo>
                      <a:pt x="1226294" y="1963305"/>
                    </a:lnTo>
                    <a:lnTo>
                      <a:pt x="1226294" y="2044915"/>
                    </a:lnTo>
                    <a:lnTo>
                      <a:pt x="1248208" y="2044915"/>
                    </a:lnTo>
                    <a:lnTo>
                      <a:pt x="1248208" y="2145165"/>
                    </a:lnTo>
                    <a:lnTo>
                      <a:pt x="1793913" y="2145165"/>
                    </a:lnTo>
                  </a:path>
                </a:pathLst>
              </a:custGeom>
              <a:noFill/>
              <a:ln w="18883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38" name="Freeform: Shape 237">
                <a:extLst>
                  <a:ext uri="{FF2B5EF4-FFF2-40B4-BE49-F238E27FC236}">
                    <a16:creationId xmlns:a16="http://schemas.microsoft.com/office/drawing/2014/main" id="{42F7BA85-5E70-7124-0720-F4909A6C4213}"/>
                  </a:ext>
                </a:extLst>
              </p:cNvPr>
              <p:cNvSpPr/>
              <p:nvPr/>
            </p:nvSpPr>
            <p:spPr>
              <a:xfrm>
                <a:off x="24203328" y="4049482"/>
                <a:ext cx="50376" cy="50376"/>
              </a:xfrm>
              <a:custGeom>
                <a:avLst/>
                <a:gdLst>
                  <a:gd name="connsiteX0" fmla="*/ 50376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6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6" y="25188"/>
                    </a:moveTo>
                    <a:cubicBezTo>
                      <a:pt x="50376" y="39100"/>
                      <a:pt x="39099" y="50377"/>
                      <a:pt x="25188" y="50377"/>
                    </a:cubicBezTo>
                    <a:cubicBezTo>
                      <a:pt x="11277" y="50377"/>
                      <a:pt x="0" y="39100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6" y="11277"/>
                      <a:pt x="50376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39" name="Freeform: Shape 238">
                <a:extLst>
                  <a:ext uri="{FF2B5EF4-FFF2-40B4-BE49-F238E27FC236}">
                    <a16:creationId xmlns:a16="http://schemas.microsoft.com/office/drawing/2014/main" id="{9400BA0C-B17D-2D40-6F45-3969D910BE10}"/>
                  </a:ext>
                </a:extLst>
              </p:cNvPr>
              <p:cNvSpPr/>
              <p:nvPr/>
            </p:nvSpPr>
            <p:spPr>
              <a:xfrm>
                <a:off x="23902201" y="4049482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100"/>
                      <a:pt x="39099" y="50377"/>
                      <a:pt x="25188" y="50377"/>
                    </a:cubicBezTo>
                    <a:cubicBezTo>
                      <a:pt x="11277" y="50377"/>
                      <a:pt x="0" y="39100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40" name="Freeform: Shape 239">
                <a:extLst>
                  <a:ext uri="{FF2B5EF4-FFF2-40B4-BE49-F238E27FC236}">
                    <a16:creationId xmlns:a16="http://schemas.microsoft.com/office/drawing/2014/main" id="{A2C3DDD9-A492-71AC-093F-BAF42F0CD321}"/>
                  </a:ext>
                </a:extLst>
              </p:cNvPr>
              <p:cNvSpPr/>
              <p:nvPr/>
            </p:nvSpPr>
            <p:spPr>
              <a:xfrm>
                <a:off x="23873990" y="4049482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100"/>
                      <a:pt x="39099" y="50377"/>
                      <a:pt x="25189" y="50377"/>
                    </a:cubicBezTo>
                    <a:cubicBezTo>
                      <a:pt x="11278" y="50377"/>
                      <a:pt x="0" y="39100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41" name="Freeform: Shape 240">
                <a:extLst>
                  <a:ext uri="{FF2B5EF4-FFF2-40B4-BE49-F238E27FC236}">
                    <a16:creationId xmlns:a16="http://schemas.microsoft.com/office/drawing/2014/main" id="{EC09B9DF-EA07-4817-F3E9-1B17DEC9D355}"/>
                  </a:ext>
                </a:extLst>
              </p:cNvPr>
              <p:cNvSpPr/>
              <p:nvPr/>
            </p:nvSpPr>
            <p:spPr>
              <a:xfrm>
                <a:off x="23651325" y="3952255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100"/>
                      <a:pt x="39100" y="50377"/>
                      <a:pt x="25189" y="50377"/>
                    </a:cubicBezTo>
                    <a:cubicBezTo>
                      <a:pt x="11278" y="50377"/>
                      <a:pt x="0" y="39100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100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42" name="Freeform: Shape 241">
                <a:extLst>
                  <a:ext uri="{FF2B5EF4-FFF2-40B4-BE49-F238E27FC236}">
                    <a16:creationId xmlns:a16="http://schemas.microsoft.com/office/drawing/2014/main" id="{9A9DC994-CC7B-77BC-ACC4-435DC6D84D76}"/>
                  </a:ext>
                </a:extLst>
              </p:cNvPr>
              <p:cNvSpPr/>
              <p:nvPr/>
            </p:nvSpPr>
            <p:spPr>
              <a:xfrm>
                <a:off x="23384707" y="3851880"/>
                <a:ext cx="50376" cy="50376"/>
              </a:xfrm>
              <a:custGeom>
                <a:avLst/>
                <a:gdLst>
                  <a:gd name="connsiteX0" fmla="*/ 50376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6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6" y="25188"/>
                    </a:moveTo>
                    <a:cubicBezTo>
                      <a:pt x="50376" y="39100"/>
                      <a:pt x="39099" y="50377"/>
                      <a:pt x="25188" y="50377"/>
                    </a:cubicBezTo>
                    <a:cubicBezTo>
                      <a:pt x="11277" y="50377"/>
                      <a:pt x="0" y="39100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6" y="11277"/>
                      <a:pt x="50376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43" name="Freeform: Shape 242">
                <a:extLst>
                  <a:ext uri="{FF2B5EF4-FFF2-40B4-BE49-F238E27FC236}">
                    <a16:creationId xmlns:a16="http://schemas.microsoft.com/office/drawing/2014/main" id="{89BA9580-A32C-98B9-7AAF-AC9B12CD5B88}"/>
                  </a:ext>
                </a:extLst>
              </p:cNvPr>
              <p:cNvSpPr/>
              <p:nvPr/>
            </p:nvSpPr>
            <p:spPr>
              <a:xfrm>
                <a:off x="23165190" y="3789161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44" name="Freeform: Shape 243">
                <a:extLst>
                  <a:ext uri="{FF2B5EF4-FFF2-40B4-BE49-F238E27FC236}">
                    <a16:creationId xmlns:a16="http://schemas.microsoft.com/office/drawing/2014/main" id="{CEDFBE0B-A0B9-9F3F-681B-09509419C59E}"/>
                  </a:ext>
                </a:extLst>
              </p:cNvPr>
              <p:cNvSpPr/>
              <p:nvPr/>
            </p:nvSpPr>
            <p:spPr>
              <a:xfrm>
                <a:off x="23165190" y="3685763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45" name="Freeform: Shape 244">
                <a:extLst>
                  <a:ext uri="{FF2B5EF4-FFF2-40B4-BE49-F238E27FC236}">
                    <a16:creationId xmlns:a16="http://schemas.microsoft.com/office/drawing/2014/main" id="{C7D3F97C-D672-9EA3-CB7B-574694C8C668}"/>
                  </a:ext>
                </a:extLst>
              </p:cNvPr>
              <p:cNvSpPr/>
              <p:nvPr/>
            </p:nvSpPr>
            <p:spPr>
              <a:xfrm>
                <a:off x="22914315" y="3644958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46" name="Freeform: Shape 245">
                <a:extLst>
                  <a:ext uri="{FF2B5EF4-FFF2-40B4-BE49-F238E27FC236}">
                    <a16:creationId xmlns:a16="http://schemas.microsoft.com/office/drawing/2014/main" id="{AFFC242A-FDEC-F0E1-B4F1-AEBDFD21FE80}"/>
                  </a:ext>
                </a:extLst>
              </p:cNvPr>
              <p:cNvSpPr/>
              <p:nvPr/>
            </p:nvSpPr>
            <p:spPr>
              <a:xfrm>
                <a:off x="22914315" y="3528965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100"/>
                      <a:pt x="39099" y="50377"/>
                      <a:pt x="25188" y="50377"/>
                    </a:cubicBezTo>
                    <a:cubicBezTo>
                      <a:pt x="11277" y="50377"/>
                      <a:pt x="0" y="39100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47" name="Freeform: Shape 246">
                <a:extLst>
                  <a:ext uri="{FF2B5EF4-FFF2-40B4-BE49-F238E27FC236}">
                    <a16:creationId xmlns:a16="http://schemas.microsoft.com/office/drawing/2014/main" id="{93805C6A-AD05-2D05-7EFD-1BA471B5F568}"/>
                  </a:ext>
                </a:extLst>
              </p:cNvPr>
              <p:cNvSpPr/>
              <p:nvPr/>
            </p:nvSpPr>
            <p:spPr>
              <a:xfrm>
                <a:off x="22845299" y="3325066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100" y="50377"/>
                      <a:pt x="25189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100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48" name="Freeform: Shape 247">
                <a:extLst>
                  <a:ext uri="{FF2B5EF4-FFF2-40B4-BE49-F238E27FC236}">
                    <a16:creationId xmlns:a16="http://schemas.microsoft.com/office/drawing/2014/main" id="{2D8F345D-EF5B-D0FE-B58D-EBEF953A5CF8}"/>
                  </a:ext>
                </a:extLst>
              </p:cNvPr>
              <p:cNvSpPr/>
              <p:nvPr/>
            </p:nvSpPr>
            <p:spPr>
              <a:xfrm>
                <a:off x="22660290" y="3111847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100" y="50377"/>
                      <a:pt x="25189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100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49" name="Freeform: Shape 248">
                <a:extLst>
                  <a:ext uri="{FF2B5EF4-FFF2-40B4-BE49-F238E27FC236}">
                    <a16:creationId xmlns:a16="http://schemas.microsoft.com/office/drawing/2014/main" id="{A7F17CE6-E307-FE28-120F-F932F58867CC}"/>
                  </a:ext>
                </a:extLst>
              </p:cNvPr>
              <p:cNvSpPr/>
              <p:nvPr/>
            </p:nvSpPr>
            <p:spPr>
              <a:xfrm>
                <a:off x="22660290" y="2788806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100" y="50377"/>
                      <a:pt x="25189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100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50" name="Freeform: Shape 249">
                <a:extLst>
                  <a:ext uri="{FF2B5EF4-FFF2-40B4-BE49-F238E27FC236}">
                    <a16:creationId xmlns:a16="http://schemas.microsoft.com/office/drawing/2014/main" id="{9B392FB0-4664-988D-1F00-BACE87B7DC51}"/>
                  </a:ext>
                </a:extLst>
              </p:cNvPr>
              <p:cNvSpPr/>
              <p:nvPr/>
            </p:nvSpPr>
            <p:spPr>
              <a:xfrm>
                <a:off x="22660290" y="2584907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100" y="50377"/>
                      <a:pt x="25189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100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51" name="Freeform: Shape 250">
                <a:extLst>
                  <a:ext uri="{FF2B5EF4-FFF2-40B4-BE49-F238E27FC236}">
                    <a16:creationId xmlns:a16="http://schemas.microsoft.com/office/drawing/2014/main" id="{E77E46A7-8F62-4F2C-573D-E1CE96A3168D}"/>
                  </a:ext>
                </a:extLst>
              </p:cNvPr>
              <p:cNvSpPr/>
              <p:nvPr/>
            </p:nvSpPr>
            <p:spPr>
              <a:xfrm>
                <a:off x="22660290" y="2459469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100" y="50377"/>
                      <a:pt x="25189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100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52" name="Freeform: Shape 251">
                <a:extLst>
                  <a:ext uri="{FF2B5EF4-FFF2-40B4-BE49-F238E27FC236}">
                    <a16:creationId xmlns:a16="http://schemas.microsoft.com/office/drawing/2014/main" id="{7C4F3008-FC92-9C01-0B55-D1EB8D8B1460}"/>
                  </a:ext>
                </a:extLst>
              </p:cNvPr>
              <p:cNvSpPr/>
              <p:nvPr/>
            </p:nvSpPr>
            <p:spPr>
              <a:xfrm>
                <a:off x="22660290" y="2377985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100" y="50377"/>
                      <a:pt x="25189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100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53" name="Freeform: Shape 252">
                <a:extLst>
                  <a:ext uri="{FF2B5EF4-FFF2-40B4-BE49-F238E27FC236}">
                    <a16:creationId xmlns:a16="http://schemas.microsoft.com/office/drawing/2014/main" id="{935DC478-9344-DF2A-F5C8-FAEC9784E51B}"/>
                  </a:ext>
                </a:extLst>
              </p:cNvPr>
              <p:cNvSpPr/>
              <p:nvPr/>
            </p:nvSpPr>
            <p:spPr>
              <a:xfrm>
                <a:off x="22660290" y="2308969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9 w 50376"/>
                  <a:gd name="connsiteY1" fmla="*/ 50377 h 50376"/>
                  <a:gd name="connsiteX2" fmla="*/ 0 w 50376"/>
                  <a:gd name="connsiteY2" fmla="*/ 25188 h 50376"/>
                  <a:gd name="connsiteX3" fmla="*/ 25189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100" y="50377"/>
                      <a:pt x="25189" y="50377"/>
                    </a:cubicBezTo>
                    <a:cubicBezTo>
                      <a:pt x="11278" y="50377"/>
                      <a:pt x="0" y="39099"/>
                      <a:pt x="0" y="25188"/>
                    </a:cubicBezTo>
                    <a:cubicBezTo>
                      <a:pt x="0" y="11277"/>
                      <a:pt x="11278" y="0"/>
                      <a:pt x="25189" y="0"/>
                    </a:cubicBezTo>
                    <a:cubicBezTo>
                      <a:pt x="39100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54" name="Freeform: Shape 253">
                <a:extLst>
                  <a:ext uri="{FF2B5EF4-FFF2-40B4-BE49-F238E27FC236}">
                    <a16:creationId xmlns:a16="http://schemas.microsoft.com/office/drawing/2014/main" id="{1C24E351-7CC3-4AE9-6BE1-6AC0F90B235A}"/>
                  </a:ext>
                </a:extLst>
              </p:cNvPr>
              <p:cNvSpPr/>
              <p:nvPr/>
            </p:nvSpPr>
            <p:spPr>
              <a:xfrm>
                <a:off x="22591274" y="2017288"/>
                <a:ext cx="50376" cy="50376"/>
              </a:xfrm>
              <a:custGeom>
                <a:avLst/>
                <a:gdLst>
                  <a:gd name="connsiteX0" fmla="*/ 50376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6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6" y="25188"/>
                    </a:moveTo>
                    <a:cubicBezTo>
                      <a:pt x="50376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6" y="11277"/>
                      <a:pt x="50376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55" name="Freeform: Shape 254">
                <a:extLst>
                  <a:ext uri="{FF2B5EF4-FFF2-40B4-BE49-F238E27FC236}">
                    <a16:creationId xmlns:a16="http://schemas.microsoft.com/office/drawing/2014/main" id="{12ACE2E2-1CB9-D586-198C-49D28CB776FB}"/>
                  </a:ext>
                </a:extLst>
              </p:cNvPr>
              <p:cNvSpPr/>
              <p:nvPr/>
            </p:nvSpPr>
            <p:spPr>
              <a:xfrm>
                <a:off x="22563063" y="1995248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56" name="Freeform: Shape 255">
                <a:extLst>
                  <a:ext uri="{FF2B5EF4-FFF2-40B4-BE49-F238E27FC236}">
                    <a16:creationId xmlns:a16="http://schemas.microsoft.com/office/drawing/2014/main" id="{720FA01E-B28C-50D8-EE94-CD717C659F04}"/>
                  </a:ext>
                </a:extLst>
              </p:cNvPr>
              <p:cNvSpPr/>
              <p:nvPr/>
            </p:nvSpPr>
            <p:spPr>
              <a:xfrm>
                <a:off x="22537875" y="1995248"/>
                <a:ext cx="50376" cy="50376"/>
              </a:xfrm>
              <a:custGeom>
                <a:avLst/>
                <a:gdLst>
                  <a:gd name="connsiteX0" fmla="*/ 50377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7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7" y="25188"/>
                    </a:moveTo>
                    <a:cubicBezTo>
                      <a:pt x="50377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7" y="11277"/>
                      <a:pt x="50377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57" name="Freeform: Shape 256">
                <a:extLst>
                  <a:ext uri="{FF2B5EF4-FFF2-40B4-BE49-F238E27FC236}">
                    <a16:creationId xmlns:a16="http://schemas.microsoft.com/office/drawing/2014/main" id="{81B03701-3339-009F-F43D-1C5712320BF1}"/>
                  </a:ext>
                </a:extLst>
              </p:cNvPr>
              <p:cNvSpPr/>
              <p:nvPr/>
            </p:nvSpPr>
            <p:spPr>
              <a:xfrm>
                <a:off x="22415712" y="1904318"/>
                <a:ext cx="50376" cy="50376"/>
              </a:xfrm>
              <a:custGeom>
                <a:avLst/>
                <a:gdLst>
                  <a:gd name="connsiteX0" fmla="*/ 50376 w 50376"/>
                  <a:gd name="connsiteY0" fmla="*/ 25188 h 50376"/>
                  <a:gd name="connsiteX1" fmla="*/ 25188 w 50376"/>
                  <a:gd name="connsiteY1" fmla="*/ 50377 h 50376"/>
                  <a:gd name="connsiteX2" fmla="*/ 0 w 50376"/>
                  <a:gd name="connsiteY2" fmla="*/ 25188 h 50376"/>
                  <a:gd name="connsiteX3" fmla="*/ 25188 w 50376"/>
                  <a:gd name="connsiteY3" fmla="*/ 0 h 50376"/>
                  <a:gd name="connsiteX4" fmla="*/ 50376 w 50376"/>
                  <a:gd name="connsiteY4" fmla="*/ 25188 h 50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376" h="50376">
                    <a:moveTo>
                      <a:pt x="50376" y="25188"/>
                    </a:moveTo>
                    <a:cubicBezTo>
                      <a:pt x="50376" y="39099"/>
                      <a:pt x="39099" y="50377"/>
                      <a:pt x="25188" y="50377"/>
                    </a:cubicBezTo>
                    <a:cubicBezTo>
                      <a:pt x="11277" y="50377"/>
                      <a:pt x="0" y="39099"/>
                      <a:pt x="0" y="25188"/>
                    </a:cubicBezTo>
                    <a:cubicBezTo>
                      <a:pt x="0" y="11277"/>
                      <a:pt x="11277" y="0"/>
                      <a:pt x="25188" y="0"/>
                    </a:cubicBezTo>
                    <a:cubicBezTo>
                      <a:pt x="39099" y="0"/>
                      <a:pt x="50376" y="11277"/>
                      <a:pt x="50376" y="25188"/>
                    </a:cubicBezTo>
                    <a:close/>
                  </a:path>
                </a:pathLst>
              </a:custGeom>
              <a:noFill/>
              <a:ln w="12589" cap="sq">
                <a:solidFill>
                  <a:srgbClr val="808080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</p:grpSp>
        <p:sp>
          <p:nvSpPr>
            <p:cNvPr id="158" name="Freeform: Shape 157">
              <a:extLst>
                <a:ext uri="{FF2B5EF4-FFF2-40B4-BE49-F238E27FC236}">
                  <a16:creationId xmlns:a16="http://schemas.microsoft.com/office/drawing/2014/main" id="{D6E106B4-FC99-F68A-16C5-AB0A51DD76CA}"/>
                </a:ext>
              </a:extLst>
            </p:cNvPr>
            <p:cNvSpPr/>
            <p:nvPr/>
          </p:nvSpPr>
          <p:spPr bwMode="auto">
            <a:xfrm>
              <a:off x="8574300" y="1692000"/>
              <a:ext cx="3314700" cy="2193318"/>
            </a:xfrm>
            <a:custGeom>
              <a:avLst/>
              <a:gdLst>
                <a:gd name="connsiteX0" fmla="*/ 0 w 3314700"/>
                <a:gd name="connsiteY0" fmla="*/ 0 h 2114550"/>
                <a:gd name="connsiteX1" fmla="*/ 0 w 3314700"/>
                <a:gd name="connsiteY1" fmla="*/ 2114550 h 2114550"/>
                <a:gd name="connsiteX2" fmla="*/ 3314700 w 3314700"/>
                <a:gd name="connsiteY2" fmla="*/ 2114550 h 2114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314700" h="2114550">
                  <a:moveTo>
                    <a:pt x="0" y="0"/>
                  </a:moveTo>
                  <a:lnTo>
                    <a:pt x="0" y="2114550"/>
                  </a:lnTo>
                  <a:lnTo>
                    <a:pt x="3314700" y="2114550"/>
                  </a:lnTo>
                </a:path>
              </a:pathLst>
            </a:cu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endParaRPr>
            </a:p>
          </p:txBody>
        </p: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77201A19-D16E-CC65-AA34-FB370AACBC97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526675" y="1815498"/>
              <a:ext cx="47625" cy="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CE253F62-A25D-51A1-403B-ACAF3FF21D9F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526675" y="2020280"/>
              <a:ext cx="47625" cy="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262E3139-3A58-9CC4-41CE-91E23A648B42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526675" y="2225063"/>
              <a:ext cx="47625" cy="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2" name="Straight Connector 161">
              <a:extLst>
                <a:ext uri="{FF2B5EF4-FFF2-40B4-BE49-F238E27FC236}">
                  <a16:creationId xmlns:a16="http://schemas.microsoft.com/office/drawing/2014/main" id="{F5E385C0-A986-2AA1-AD8E-48034140BC4B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526675" y="2429845"/>
              <a:ext cx="47625" cy="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C0DA67DE-5F89-E32B-90AB-F42CCEC5EC51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526675" y="2634627"/>
              <a:ext cx="47625" cy="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7BB49FA5-60FC-589D-F8C4-12A4D869092B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526675" y="2839410"/>
              <a:ext cx="47625" cy="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5" name="Straight Connector 164">
              <a:extLst>
                <a:ext uri="{FF2B5EF4-FFF2-40B4-BE49-F238E27FC236}">
                  <a16:creationId xmlns:a16="http://schemas.microsoft.com/office/drawing/2014/main" id="{618CC4AE-1F94-0A17-CAFE-DA987ED2CE3D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526675" y="3044192"/>
              <a:ext cx="47625" cy="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6" name="Straight Connector 165">
              <a:extLst>
                <a:ext uri="{FF2B5EF4-FFF2-40B4-BE49-F238E27FC236}">
                  <a16:creationId xmlns:a16="http://schemas.microsoft.com/office/drawing/2014/main" id="{10F7C80D-C7CB-6FAA-28B1-14CBCBF3C79F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526675" y="3248974"/>
              <a:ext cx="47625" cy="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7" name="Straight Connector 166">
              <a:extLst>
                <a:ext uri="{FF2B5EF4-FFF2-40B4-BE49-F238E27FC236}">
                  <a16:creationId xmlns:a16="http://schemas.microsoft.com/office/drawing/2014/main" id="{48ABCFBB-B433-1BBC-BAD9-BD4B6D0D1685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526675" y="3453756"/>
              <a:ext cx="47625" cy="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8" name="Straight Connector 167">
              <a:extLst>
                <a:ext uri="{FF2B5EF4-FFF2-40B4-BE49-F238E27FC236}">
                  <a16:creationId xmlns:a16="http://schemas.microsoft.com/office/drawing/2014/main" id="{0B3587DC-B8DE-834C-5C87-9B644DC67F2C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526675" y="3658543"/>
              <a:ext cx="47625" cy="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9" name="Straight Connector 168">
              <a:extLst>
                <a:ext uri="{FF2B5EF4-FFF2-40B4-BE49-F238E27FC236}">
                  <a16:creationId xmlns:a16="http://schemas.microsoft.com/office/drawing/2014/main" id="{F3541376-2615-5B3C-5153-E4FE63387BA7}"/>
                </a:ext>
              </a:extLst>
            </p:cNvPr>
            <p:cNvCxnSpPr>
              <a:cxnSpLocks/>
              <a:stCxn id="158" idx="1"/>
            </p:cNvCxnSpPr>
            <p:nvPr/>
          </p:nvCxnSpPr>
          <p:spPr bwMode="auto">
            <a:xfrm>
              <a:off x="8574300" y="3885318"/>
              <a:ext cx="0" cy="74682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0" name="Straight Connector 169">
              <a:extLst>
                <a:ext uri="{FF2B5EF4-FFF2-40B4-BE49-F238E27FC236}">
                  <a16:creationId xmlns:a16="http://schemas.microsoft.com/office/drawing/2014/main" id="{5CC69EEC-4473-9372-D573-5C434ED6E04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8836238" y="3885318"/>
              <a:ext cx="0" cy="74682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1" name="Straight Connector 170">
              <a:extLst>
                <a:ext uri="{FF2B5EF4-FFF2-40B4-BE49-F238E27FC236}">
                  <a16:creationId xmlns:a16="http://schemas.microsoft.com/office/drawing/2014/main" id="{D85FD45B-FFB2-076B-C5BB-015D6C48EA4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098176" y="3885318"/>
              <a:ext cx="0" cy="74682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2" name="Straight Connector 171">
              <a:extLst>
                <a:ext uri="{FF2B5EF4-FFF2-40B4-BE49-F238E27FC236}">
                  <a16:creationId xmlns:a16="http://schemas.microsoft.com/office/drawing/2014/main" id="{D8BB2246-1CA4-C50C-B795-ED7CC2EE14C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360114" y="3885318"/>
              <a:ext cx="0" cy="74682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3" name="Straight Connector 172">
              <a:extLst>
                <a:ext uri="{FF2B5EF4-FFF2-40B4-BE49-F238E27FC236}">
                  <a16:creationId xmlns:a16="http://schemas.microsoft.com/office/drawing/2014/main" id="{BF69EB2B-240E-E38F-C36A-0DB4EDAF92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622052" y="3885318"/>
              <a:ext cx="0" cy="74682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54A58810-CCED-80A2-D830-59697A9B5622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9883990" y="3885318"/>
              <a:ext cx="0" cy="74682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80F9206E-A5D2-6DA9-DAC2-15929B1E25D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145928" y="3885318"/>
              <a:ext cx="0" cy="74682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799B1E43-0DEC-FF17-10F6-32FE5F27AD2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407866" y="3885318"/>
              <a:ext cx="0" cy="74682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834F1F73-ABF3-CBAC-D9D6-18EFD340E1F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669804" y="3885318"/>
              <a:ext cx="0" cy="74682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78CC079D-2683-EBD2-82EB-67AB62E3977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0931742" y="3885318"/>
              <a:ext cx="0" cy="74682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60146C31-701B-8FFB-3FC3-3E20B234F56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193680" y="3885318"/>
              <a:ext cx="0" cy="74682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0" name="Straight Connector 179">
              <a:extLst>
                <a:ext uri="{FF2B5EF4-FFF2-40B4-BE49-F238E27FC236}">
                  <a16:creationId xmlns:a16="http://schemas.microsoft.com/office/drawing/2014/main" id="{857EE149-1F78-257F-61FF-04E8B6A15DA9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455618" y="3885318"/>
              <a:ext cx="0" cy="74682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A7E49654-BF8A-CB68-2141-A6FBDF149FA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1717556" y="3885318"/>
              <a:ext cx="0" cy="74682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272EBE8C-5DBE-2B45-E49E-AF703B7E6534}"/>
                </a:ext>
              </a:extLst>
            </p:cNvPr>
            <p:cNvCxnSpPr>
              <a:cxnSpLocks/>
            </p:cNvCxnSpPr>
            <p:nvPr/>
          </p:nvCxnSpPr>
          <p:spPr bwMode="auto">
            <a:xfrm flipH="1">
              <a:off x="8526675" y="3885318"/>
              <a:ext cx="47625" cy="0"/>
            </a:xfrm>
            <a:prstGeom prst="line">
              <a:avLst/>
            </a:prstGeom>
            <a:solidFill>
              <a:srgbClr val="00B8FF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A6FF18FF-D7C6-4A07-6557-78E7967E527E}"/>
                </a:ext>
              </a:extLst>
            </p:cNvPr>
            <p:cNvGrpSpPr/>
            <p:nvPr/>
          </p:nvGrpSpPr>
          <p:grpSpPr>
            <a:xfrm>
              <a:off x="8253386" y="1747085"/>
              <a:ext cx="238898" cy="2207326"/>
              <a:chOff x="388160" y="1747085"/>
              <a:chExt cx="238898" cy="2207326"/>
            </a:xfrm>
          </p:grpSpPr>
          <p:sp>
            <p:nvSpPr>
              <p:cNvPr id="199" name="Rectangle 198">
                <a:extLst>
                  <a:ext uri="{FF2B5EF4-FFF2-40B4-BE49-F238E27FC236}">
                    <a16:creationId xmlns:a16="http://schemas.microsoft.com/office/drawing/2014/main" id="{E36B2125-C66C-8579-082F-B86E0D3CD133}"/>
                  </a:ext>
                </a:extLst>
              </p:cNvPr>
              <p:cNvSpPr/>
              <p:nvPr/>
            </p:nvSpPr>
            <p:spPr bwMode="auto">
              <a:xfrm>
                <a:off x="447878" y="3818877"/>
                <a:ext cx="17918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0</a:t>
                </a:r>
              </a:p>
            </p:txBody>
          </p:sp>
          <p:sp>
            <p:nvSpPr>
              <p:cNvPr id="200" name="Rectangle 199">
                <a:extLst>
                  <a:ext uri="{FF2B5EF4-FFF2-40B4-BE49-F238E27FC236}">
                    <a16:creationId xmlns:a16="http://schemas.microsoft.com/office/drawing/2014/main" id="{8B6E1231-2BD7-0228-940C-26E1BEA929FA}"/>
                  </a:ext>
                </a:extLst>
              </p:cNvPr>
              <p:cNvSpPr/>
              <p:nvPr/>
            </p:nvSpPr>
            <p:spPr bwMode="auto">
              <a:xfrm>
                <a:off x="447878" y="3607828"/>
                <a:ext cx="17918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10</a:t>
                </a:r>
              </a:p>
            </p:txBody>
          </p:sp>
          <p:sp>
            <p:nvSpPr>
              <p:cNvPr id="201" name="Rectangle 200">
                <a:extLst>
                  <a:ext uri="{FF2B5EF4-FFF2-40B4-BE49-F238E27FC236}">
                    <a16:creationId xmlns:a16="http://schemas.microsoft.com/office/drawing/2014/main" id="{59F7B237-4871-96A2-8F46-06AE4BCA9141}"/>
                  </a:ext>
                </a:extLst>
              </p:cNvPr>
              <p:cNvSpPr/>
              <p:nvPr/>
            </p:nvSpPr>
            <p:spPr bwMode="auto">
              <a:xfrm>
                <a:off x="447878" y="3407514"/>
                <a:ext cx="17918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20</a:t>
                </a:r>
              </a:p>
            </p:txBody>
          </p:sp>
          <p:sp>
            <p:nvSpPr>
              <p:cNvPr id="202" name="Rectangle 201">
                <a:extLst>
                  <a:ext uri="{FF2B5EF4-FFF2-40B4-BE49-F238E27FC236}">
                    <a16:creationId xmlns:a16="http://schemas.microsoft.com/office/drawing/2014/main" id="{C024FE16-8617-0DFF-A2DE-B4303DD5DAEC}"/>
                  </a:ext>
                </a:extLst>
              </p:cNvPr>
              <p:cNvSpPr/>
              <p:nvPr/>
            </p:nvSpPr>
            <p:spPr bwMode="auto">
              <a:xfrm>
                <a:off x="447878" y="3195683"/>
                <a:ext cx="17918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30</a:t>
                </a:r>
              </a:p>
            </p:txBody>
          </p:sp>
          <p:sp>
            <p:nvSpPr>
              <p:cNvPr id="203" name="Rectangle 202">
                <a:extLst>
                  <a:ext uri="{FF2B5EF4-FFF2-40B4-BE49-F238E27FC236}">
                    <a16:creationId xmlns:a16="http://schemas.microsoft.com/office/drawing/2014/main" id="{2779AFC6-236A-0265-1A1F-612644F3332D}"/>
                  </a:ext>
                </a:extLst>
              </p:cNvPr>
              <p:cNvSpPr/>
              <p:nvPr/>
            </p:nvSpPr>
            <p:spPr bwMode="auto">
              <a:xfrm>
                <a:off x="447878" y="2988814"/>
                <a:ext cx="17918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40</a:t>
                </a:r>
              </a:p>
            </p:txBody>
          </p:sp>
          <p:sp>
            <p:nvSpPr>
              <p:cNvPr id="204" name="Rectangle 203">
                <a:extLst>
                  <a:ext uri="{FF2B5EF4-FFF2-40B4-BE49-F238E27FC236}">
                    <a16:creationId xmlns:a16="http://schemas.microsoft.com/office/drawing/2014/main" id="{12A0022E-B6AB-11DE-D90E-84BAFD17FB98}"/>
                  </a:ext>
                </a:extLst>
              </p:cNvPr>
              <p:cNvSpPr/>
              <p:nvPr/>
            </p:nvSpPr>
            <p:spPr bwMode="auto">
              <a:xfrm>
                <a:off x="447878" y="2780631"/>
                <a:ext cx="17918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50</a:t>
                </a:r>
              </a:p>
            </p:txBody>
          </p:sp>
          <p:sp>
            <p:nvSpPr>
              <p:cNvPr id="205" name="Rectangle 204">
                <a:extLst>
                  <a:ext uri="{FF2B5EF4-FFF2-40B4-BE49-F238E27FC236}">
                    <a16:creationId xmlns:a16="http://schemas.microsoft.com/office/drawing/2014/main" id="{BA962D42-4503-D619-163E-12F756720EA4}"/>
                  </a:ext>
                </a:extLst>
              </p:cNvPr>
              <p:cNvSpPr/>
              <p:nvPr/>
            </p:nvSpPr>
            <p:spPr bwMode="auto">
              <a:xfrm>
                <a:off x="447878" y="2574924"/>
                <a:ext cx="17918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60</a:t>
                </a:r>
              </a:p>
            </p:txBody>
          </p:sp>
          <p:sp>
            <p:nvSpPr>
              <p:cNvPr id="206" name="Rectangle 205">
                <a:extLst>
                  <a:ext uri="{FF2B5EF4-FFF2-40B4-BE49-F238E27FC236}">
                    <a16:creationId xmlns:a16="http://schemas.microsoft.com/office/drawing/2014/main" id="{0F8172F9-8D37-9142-AD98-9146A50B7E80}"/>
                  </a:ext>
                </a:extLst>
              </p:cNvPr>
              <p:cNvSpPr/>
              <p:nvPr/>
            </p:nvSpPr>
            <p:spPr bwMode="auto">
              <a:xfrm>
                <a:off x="447878" y="2369931"/>
                <a:ext cx="17918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70</a:t>
                </a:r>
              </a:p>
            </p:txBody>
          </p:sp>
          <p:sp>
            <p:nvSpPr>
              <p:cNvPr id="207" name="Rectangle 206">
                <a:extLst>
                  <a:ext uri="{FF2B5EF4-FFF2-40B4-BE49-F238E27FC236}">
                    <a16:creationId xmlns:a16="http://schemas.microsoft.com/office/drawing/2014/main" id="{36B08E14-282C-CE86-9B09-3A3684D25399}"/>
                  </a:ext>
                </a:extLst>
              </p:cNvPr>
              <p:cNvSpPr/>
              <p:nvPr/>
            </p:nvSpPr>
            <p:spPr bwMode="auto">
              <a:xfrm>
                <a:off x="447878" y="2162828"/>
                <a:ext cx="17918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80</a:t>
                </a:r>
              </a:p>
            </p:txBody>
          </p:sp>
          <p:sp>
            <p:nvSpPr>
              <p:cNvPr id="208" name="Rectangle 207">
                <a:extLst>
                  <a:ext uri="{FF2B5EF4-FFF2-40B4-BE49-F238E27FC236}">
                    <a16:creationId xmlns:a16="http://schemas.microsoft.com/office/drawing/2014/main" id="{6AE96E98-F582-2DE2-AE10-4B8DA063C66F}"/>
                  </a:ext>
                </a:extLst>
              </p:cNvPr>
              <p:cNvSpPr/>
              <p:nvPr/>
            </p:nvSpPr>
            <p:spPr bwMode="auto">
              <a:xfrm>
                <a:off x="447878" y="1952466"/>
                <a:ext cx="17918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90</a:t>
                </a:r>
              </a:p>
            </p:txBody>
          </p:sp>
          <p:sp>
            <p:nvSpPr>
              <p:cNvPr id="209" name="Rectangle 208">
                <a:extLst>
                  <a:ext uri="{FF2B5EF4-FFF2-40B4-BE49-F238E27FC236}">
                    <a16:creationId xmlns:a16="http://schemas.microsoft.com/office/drawing/2014/main" id="{8ECD48DB-392F-378A-3D19-C1748B540899}"/>
                  </a:ext>
                </a:extLst>
              </p:cNvPr>
              <p:cNvSpPr/>
              <p:nvPr/>
            </p:nvSpPr>
            <p:spPr bwMode="auto">
              <a:xfrm>
                <a:off x="388160" y="1747085"/>
                <a:ext cx="238898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100</a:t>
                </a:r>
              </a:p>
            </p:txBody>
          </p:sp>
        </p:grpSp>
        <p:sp>
          <p:nvSpPr>
            <p:cNvPr id="186" name="Rectangle 185">
              <a:extLst>
                <a:ext uri="{FF2B5EF4-FFF2-40B4-BE49-F238E27FC236}">
                  <a16:creationId xmlns:a16="http://schemas.microsoft.com/office/drawing/2014/main" id="{A595E151-0B77-4588-9989-13C1D524FFB5}"/>
                </a:ext>
              </a:extLst>
            </p:cNvPr>
            <p:cNvSpPr/>
            <p:nvPr/>
          </p:nvSpPr>
          <p:spPr bwMode="auto">
            <a:xfrm>
              <a:off x="8511721" y="3971277"/>
              <a:ext cx="123842" cy="13553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r>
                <a:rPr kumimoji="0" lang="en-GB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rPr>
                <a:t>0</a:t>
              </a:r>
            </a:p>
          </p:txBody>
        </p:sp>
        <p:sp>
          <p:nvSpPr>
            <p:cNvPr id="187" name="Rectangle 186">
              <a:extLst>
                <a:ext uri="{FF2B5EF4-FFF2-40B4-BE49-F238E27FC236}">
                  <a16:creationId xmlns:a16="http://schemas.microsoft.com/office/drawing/2014/main" id="{48971231-77C3-4CBA-C546-97C55857E3A7}"/>
                </a:ext>
              </a:extLst>
            </p:cNvPr>
            <p:cNvSpPr/>
            <p:nvPr/>
          </p:nvSpPr>
          <p:spPr bwMode="auto">
            <a:xfrm>
              <a:off x="8772594" y="3971277"/>
              <a:ext cx="123842" cy="13553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r>
                <a:rPr kumimoji="0" lang="en-GB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rPr>
                <a:t>2</a:t>
              </a:r>
            </a:p>
          </p:txBody>
        </p:sp>
        <p:sp>
          <p:nvSpPr>
            <p:cNvPr id="188" name="Rectangle 187">
              <a:extLst>
                <a:ext uri="{FF2B5EF4-FFF2-40B4-BE49-F238E27FC236}">
                  <a16:creationId xmlns:a16="http://schemas.microsoft.com/office/drawing/2014/main" id="{9DEC771A-98EE-B38A-AC6E-BA1F6C4B7D1C}"/>
                </a:ext>
              </a:extLst>
            </p:cNvPr>
            <p:cNvSpPr/>
            <p:nvPr/>
          </p:nvSpPr>
          <p:spPr bwMode="auto">
            <a:xfrm>
              <a:off x="9036404" y="3971277"/>
              <a:ext cx="123842" cy="13553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r>
                <a:rPr kumimoji="0" lang="en-GB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rPr>
                <a:t>4</a:t>
              </a:r>
            </a:p>
          </p:txBody>
        </p:sp>
        <p:sp>
          <p:nvSpPr>
            <p:cNvPr id="189" name="Rectangle 188">
              <a:extLst>
                <a:ext uri="{FF2B5EF4-FFF2-40B4-BE49-F238E27FC236}">
                  <a16:creationId xmlns:a16="http://schemas.microsoft.com/office/drawing/2014/main" id="{B39C2F9A-B9B9-687C-CEC6-FD75871F9ACD}"/>
                </a:ext>
              </a:extLst>
            </p:cNvPr>
            <p:cNvSpPr/>
            <p:nvPr/>
          </p:nvSpPr>
          <p:spPr bwMode="auto">
            <a:xfrm>
              <a:off x="9295967" y="3971277"/>
              <a:ext cx="123842" cy="13553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r>
                <a:rPr kumimoji="0" lang="en-GB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rPr>
                <a:t>6</a:t>
              </a:r>
            </a:p>
          </p:txBody>
        </p:sp>
        <p:sp>
          <p:nvSpPr>
            <p:cNvPr id="190" name="Rectangle 189">
              <a:extLst>
                <a:ext uri="{FF2B5EF4-FFF2-40B4-BE49-F238E27FC236}">
                  <a16:creationId xmlns:a16="http://schemas.microsoft.com/office/drawing/2014/main" id="{32C56BE8-77E7-C7BE-216C-5DC05FF7738A}"/>
                </a:ext>
              </a:extLst>
            </p:cNvPr>
            <p:cNvSpPr/>
            <p:nvPr/>
          </p:nvSpPr>
          <p:spPr bwMode="auto">
            <a:xfrm>
              <a:off x="9561083" y="3971277"/>
              <a:ext cx="123842" cy="13553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r>
                <a:rPr kumimoji="0" lang="en-GB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rPr>
                <a:t>8</a:t>
              </a:r>
            </a:p>
          </p:txBody>
        </p:sp>
        <p:sp>
          <p:nvSpPr>
            <p:cNvPr id="191" name="Rectangle 190">
              <a:extLst>
                <a:ext uri="{FF2B5EF4-FFF2-40B4-BE49-F238E27FC236}">
                  <a16:creationId xmlns:a16="http://schemas.microsoft.com/office/drawing/2014/main" id="{662C063E-078C-3DFE-F391-3F9ED860EDD7}"/>
                </a:ext>
              </a:extLst>
            </p:cNvPr>
            <p:cNvSpPr/>
            <p:nvPr/>
          </p:nvSpPr>
          <p:spPr bwMode="auto">
            <a:xfrm>
              <a:off x="9799922" y="3971277"/>
              <a:ext cx="165090" cy="13553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r>
                <a:rPr kumimoji="0" lang="en-GB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rPr>
                <a:t>10</a:t>
              </a:r>
            </a:p>
          </p:txBody>
        </p:sp>
        <p:sp>
          <p:nvSpPr>
            <p:cNvPr id="192" name="Rectangle 191">
              <a:extLst>
                <a:ext uri="{FF2B5EF4-FFF2-40B4-BE49-F238E27FC236}">
                  <a16:creationId xmlns:a16="http://schemas.microsoft.com/office/drawing/2014/main" id="{6567F8CB-2882-20C3-5931-0A79F482CF78}"/>
                </a:ext>
              </a:extLst>
            </p:cNvPr>
            <p:cNvSpPr/>
            <p:nvPr/>
          </p:nvSpPr>
          <p:spPr bwMode="auto">
            <a:xfrm>
              <a:off x="10062357" y="3971277"/>
              <a:ext cx="165090" cy="13553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r>
                <a:rPr kumimoji="0" lang="en-GB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rPr>
                <a:t>12</a:t>
              </a:r>
            </a:p>
          </p:txBody>
        </p:sp>
        <p:sp>
          <p:nvSpPr>
            <p:cNvPr id="193" name="Rectangle 192">
              <a:extLst>
                <a:ext uri="{FF2B5EF4-FFF2-40B4-BE49-F238E27FC236}">
                  <a16:creationId xmlns:a16="http://schemas.microsoft.com/office/drawing/2014/main" id="{964CE736-B3A4-EF98-0B8E-172BAC673D7F}"/>
                </a:ext>
              </a:extLst>
            </p:cNvPr>
            <p:cNvSpPr/>
            <p:nvPr/>
          </p:nvSpPr>
          <p:spPr bwMode="auto">
            <a:xfrm>
              <a:off x="10324331" y="3971277"/>
              <a:ext cx="165090" cy="13553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r>
                <a:rPr kumimoji="0" lang="en-GB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rPr>
                <a:t>14</a:t>
              </a:r>
            </a:p>
          </p:txBody>
        </p:sp>
        <p:sp>
          <p:nvSpPr>
            <p:cNvPr id="194" name="Rectangle 193">
              <a:extLst>
                <a:ext uri="{FF2B5EF4-FFF2-40B4-BE49-F238E27FC236}">
                  <a16:creationId xmlns:a16="http://schemas.microsoft.com/office/drawing/2014/main" id="{ADC119AD-8D4C-E13D-52E5-D331226540FF}"/>
                </a:ext>
              </a:extLst>
            </p:cNvPr>
            <p:cNvSpPr/>
            <p:nvPr/>
          </p:nvSpPr>
          <p:spPr bwMode="auto">
            <a:xfrm>
              <a:off x="10586149" y="3971277"/>
              <a:ext cx="165090" cy="13553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r>
                <a:rPr kumimoji="0" lang="en-GB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rPr>
                <a:t>16</a:t>
              </a:r>
            </a:p>
          </p:txBody>
        </p:sp>
        <p:sp>
          <p:nvSpPr>
            <p:cNvPr id="195" name="Rectangle 194">
              <a:extLst>
                <a:ext uri="{FF2B5EF4-FFF2-40B4-BE49-F238E27FC236}">
                  <a16:creationId xmlns:a16="http://schemas.microsoft.com/office/drawing/2014/main" id="{588459A0-55F0-64B3-AA99-EAF3DCC6ACF9}"/>
                </a:ext>
              </a:extLst>
            </p:cNvPr>
            <p:cNvSpPr/>
            <p:nvPr/>
          </p:nvSpPr>
          <p:spPr bwMode="auto">
            <a:xfrm>
              <a:off x="10848344" y="3971277"/>
              <a:ext cx="165090" cy="13553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r>
                <a:rPr kumimoji="0" lang="en-GB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rPr>
                <a:t>18</a:t>
              </a:r>
            </a:p>
          </p:txBody>
        </p:sp>
        <p:sp>
          <p:nvSpPr>
            <p:cNvPr id="196" name="Rectangle 195">
              <a:extLst>
                <a:ext uri="{FF2B5EF4-FFF2-40B4-BE49-F238E27FC236}">
                  <a16:creationId xmlns:a16="http://schemas.microsoft.com/office/drawing/2014/main" id="{3C407754-A102-8BF0-BAB5-7F5AF4933BF8}"/>
                </a:ext>
              </a:extLst>
            </p:cNvPr>
            <p:cNvSpPr/>
            <p:nvPr/>
          </p:nvSpPr>
          <p:spPr bwMode="auto">
            <a:xfrm>
              <a:off x="11109789" y="3971277"/>
              <a:ext cx="165090" cy="13553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r>
                <a:rPr kumimoji="0" lang="en-GB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rPr>
                <a:t>20</a:t>
              </a:r>
            </a:p>
          </p:txBody>
        </p:sp>
        <p:sp>
          <p:nvSpPr>
            <p:cNvPr id="197" name="Rectangle 196">
              <a:extLst>
                <a:ext uri="{FF2B5EF4-FFF2-40B4-BE49-F238E27FC236}">
                  <a16:creationId xmlns:a16="http://schemas.microsoft.com/office/drawing/2014/main" id="{57CAB139-E88A-DC7F-E7F0-3B4C4DE8624C}"/>
                </a:ext>
              </a:extLst>
            </p:cNvPr>
            <p:cNvSpPr/>
            <p:nvPr/>
          </p:nvSpPr>
          <p:spPr bwMode="auto">
            <a:xfrm>
              <a:off x="11373556" y="3971277"/>
              <a:ext cx="165090" cy="13553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r>
                <a:rPr kumimoji="0" lang="en-GB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rPr>
                <a:t>22</a:t>
              </a:r>
            </a:p>
          </p:txBody>
        </p:sp>
        <p:sp>
          <p:nvSpPr>
            <p:cNvPr id="198" name="Rectangle 197">
              <a:extLst>
                <a:ext uri="{FF2B5EF4-FFF2-40B4-BE49-F238E27FC236}">
                  <a16:creationId xmlns:a16="http://schemas.microsoft.com/office/drawing/2014/main" id="{81E987B6-1AB5-D563-4FE8-4AC154F587EA}"/>
                </a:ext>
              </a:extLst>
            </p:cNvPr>
            <p:cNvSpPr/>
            <p:nvPr/>
          </p:nvSpPr>
          <p:spPr bwMode="auto">
            <a:xfrm>
              <a:off x="11633744" y="3971277"/>
              <a:ext cx="165090" cy="13553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r>
                <a:rPr kumimoji="0" lang="en-GB" sz="9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rPr>
                <a:t>24</a:t>
              </a:r>
            </a:p>
          </p:txBody>
        </p:sp>
        <p:sp>
          <p:nvSpPr>
            <p:cNvPr id="184" name="Rectangle 183">
              <a:extLst>
                <a:ext uri="{FF2B5EF4-FFF2-40B4-BE49-F238E27FC236}">
                  <a16:creationId xmlns:a16="http://schemas.microsoft.com/office/drawing/2014/main" id="{BF37159F-166C-9972-E91B-7DD6B95501AA}"/>
                </a:ext>
              </a:extLst>
            </p:cNvPr>
            <p:cNvSpPr/>
            <p:nvPr/>
          </p:nvSpPr>
          <p:spPr bwMode="auto">
            <a:xfrm>
              <a:off x="9939336" y="4143870"/>
              <a:ext cx="661670" cy="199305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r>
                <a:rPr kumimoji="0" lang="en-GB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rPr>
                <a:t>Months</a:t>
              </a:r>
            </a:p>
          </p:txBody>
        </p:sp>
        <p:sp>
          <p:nvSpPr>
            <p:cNvPr id="258" name="Rectangle 257">
              <a:extLst>
                <a:ext uri="{FF2B5EF4-FFF2-40B4-BE49-F238E27FC236}">
                  <a16:creationId xmlns:a16="http://schemas.microsoft.com/office/drawing/2014/main" id="{F7BCB916-CA76-7D76-3D5B-5E676464601E}"/>
                </a:ext>
              </a:extLst>
            </p:cNvPr>
            <p:cNvSpPr/>
            <p:nvPr/>
          </p:nvSpPr>
          <p:spPr bwMode="auto">
            <a:xfrm rot="16200000">
              <a:off x="7893523" y="2703989"/>
              <a:ext cx="661670" cy="199305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r>
                <a:rPr kumimoji="0" lang="en-GB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rPr>
                <a:t>PFS (%)</a:t>
              </a:r>
            </a:p>
          </p:txBody>
        </p:sp>
      </p:grpSp>
      <p:sp>
        <p:nvSpPr>
          <p:cNvPr id="259" name="TextBox 258">
            <a:extLst>
              <a:ext uri="{FF2B5EF4-FFF2-40B4-BE49-F238E27FC236}">
                <a16:creationId xmlns:a16="http://schemas.microsoft.com/office/drawing/2014/main" id="{F9AD4269-052C-9E57-D9FD-FEDD93E10819}"/>
              </a:ext>
            </a:extLst>
          </p:cNvPr>
          <p:cNvSpPr txBox="1"/>
          <p:nvPr/>
        </p:nvSpPr>
        <p:spPr>
          <a:xfrm>
            <a:off x="2860638" y="3062764"/>
            <a:ext cx="116375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Giredestrant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0" name="TextBox 259">
            <a:extLst>
              <a:ext uri="{FF2B5EF4-FFF2-40B4-BE49-F238E27FC236}">
                <a16:creationId xmlns:a16="http://schemas.microsoft.com/office/drawing/2014/main" id="{19B672AF-473D-0C03-F631-264DB012DDF1}"/>
              </a:ext>
            </a:extLst>
          </p:cNvPr>
          <p:cNvSpPr txBox="1"/>
          <p:nvPr/>
        </p:nvSpPr>
        <p:spPr>
          <a:xfrm>
            <a:off x="2172344" y="3461399"/>
            <a:ext cx="76634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PCET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1" name="TextBox 260">
            <a:extLst>
              <a:ext uri="{FF2B5EF4-FFF2-40B4-BE49-F238E27FC236}">
                <a16:creationId xmlns:a16="http://schemas.microsoft.com/office/drawing/2014/main" id="{772321C6-3C51-4976-9A8D-0E3B1AC9645F}"/>
              </a:ext>
            </a:extLst>
          </p:cNvPr>
          <p:cNvSpPr txBox="1"/>
          <p:nvPr/>
        </p:nvSpPr>
        <p:spPr>
          <a:xfrm>
            <a:off x="10274279" y="3071090"/>
            <a:ext cx="116375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2E8A2E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Elacestrant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2E8A2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2" name="TextBox 261">
            <a:extLst>
              <a:ext uri="{FF2B5EF4-FFF2-40B4-BE49-F238E27FC236}">
                <a16:creationId xmlns:a16="http://schemas.microsoft.com/office/drawing/2014/main" id="{B380AD00-1DE3-AC11-E52C-4EBE4E51F12C}"/>
              </a:ext>
            </a:extLst>
          </p:cNvPr>
          <p:cNvSpPr txBox="1"/>
          <p:nvPr/>
        </p:nvSpPr>
        <p:spPr>
          <a:xfrm>
            <a:off x="10011418" y="3456277"/>
            <a:ext cx="76634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PCET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66" name="Rectangle 265">
            <a:extLst>
              <a:ext uri="{FF2B5EF4-FFF2-40B4-BE49-F238E27FC236}">
                <a16:creationId xmlns:a16="http://schemas.microsoft.com/office/drawing/2014/main" id="{2E8501FC-5A0F-ABBC-F02B-95298593CF80}"/>
              </a:ext>
            </a:extLst>
          </p:cNvPr>
          <p:cNvSpPr/>
          <p:nvPr/>
        </p:nvSpPr>
        <p:spPr bwMode="auto">
          <a:xfrm>
            <a:off x="6015519" y="4141158"/>
            <a:ext cx="661670" cy="19930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r>
              <a:rPr kumimoji="0" lang="en-GB" sz="105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Microsoft YaHei"/>
                <a:cs typeface="+mn-cs"/>
              </a:rPr>
              <a:t>Months</a:t>
            </a:r>
          </a:p>
        </p:txBody>
      </p:sp>
      <p:grpSp>
        <p:nvGrpSpPr>
          <p:cNvPr id="267" name="Group 266">
            <a:extLst>
              <a:ext uri="{FF2B5EF4-FFF2-40B4-BE49-F238E27FC236}">
                <a16:creationId xmlns:a16="http://schemas.microsoft.com/office/drawing/2014/main" id="{0931DAF1-FBF4-EAB3-3B4E-A25751BB1F3E}"/>
              </a:ext>
            </a:extLst>
          </p:cNvPr>
          <p:cNvGrpSpPr/>
          <p:nvPr/>
        </p:nvGrpSpPr>
        <p:grpSpPr>
          <a:xfrm>
            <a:off x="4320336" y="1227190"/>
            <a:ext cx="3831161" cy="2879621"/>
            <a:chOff x="4241680" y="1227190"/>
            <a:chExt cx="3831161" cy="2879621"/>
          </a:xfrm>
        </p:grpSpPr>
        <p:grpSp>
          <p:nvGrpSpPr>
            <p:cNvPr id="268" name="Group 267">
              <a:extLst>
                <a:ext uri="{FF2B5EF4-FFF2-40B4-BE49-F238E27FC236}">
                  <a16:creationId xmlns:a16="http://schemas.microsoft.com/office/drawing/2014/main" id="{2F0E046C-47D9-0516-8FE5-11C6746057E4}"/>
                </a:ext>
              </a:extLst>
            </p:cNvPr>
            <p:cNvGrpSpPr/>
            <p:nvPr/>
          </p:nvGrpSpPr>
          <p:grpSpPr>
            <a:xfrm>
              <a:off x="4379886" y="1227190"/>
              <a:ext cx="3692955" cy="2879621"/>
              <a:chOff x="4290986" y="1227190"/>
              <a:chExt cx="3692955" cy="2879621"/>
            </a:xfrm>
          </p:grpSpPr>
          <p:sp>
            <p:nvSpPr>
              <p:cNvPr id="270" name="TextBox 269">
                <a:extLst>
                  <a:ext uri="{FF2B5EF4-FFF2-40B4-BE49-F238E27FC236}">
                    <a16:creationId xmlns:a16="http://schemas.microsoft.com/office/drawing/2014/main" id="{B0553F5A-D88B-2A5B-97AD-DA2801322ED2}"/>
                  </a:ext>
                </a:extLst>
              </p:cNvPr>
              <p:cNvSpPr txBox="1"/>
              <p:nvPr/>
            </p:nvSpPr>
            <p:spPr>
              <a:xfrm>
                <a:off x="4632958" y="1227190"/>
                <a:ext cx="3350983" cy="5539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Microsoft YaHei"/>
                    <a:cs typeface="+mn-cs"/>
                  </a:rPr>
                  <a:t>AMEERA-3*</a:t>
                </a:r>
                <a:r>
                  <a:rPr kumimoji="0" lang="en-GB" sz="1600" b="1" i="0" u="none" strike="noStrike" kern="1200" cap="none" spc="0" normalizeH="0" baseline="3000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Microsoft YaHei"/>
                    <a:cs typeface="+mn-cs"/>
                  </a:rPr>
                  <a:t>,2</a:t>
                </a:r>
                <a:br>
                  <a:rPr kumimoji="0" lang="en-GB" sz="16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Microsoft YaHei"/>
                    <a:cs typeface="+mn-cs"/>
                  </a:rPr>
                </a:br>
                <a:r>
                  <a:rPr kumimoji="0" lang="en-GB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Microsoft YaHei"/>
                    <a:cs typeface="+mn-cs"/>
                  </a:rPr>
                  <a:t>2° EP: PFS (</a:t>
                </a:r>
                <a:r>
                  <a:rPr kumimoji="0" lang="en-GB" sz="1400" b="1" i="1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Microsoft YaHei"/>
                    <a:cs typeface="+mn-cs"/>
                  </a:rPr>
                  <a:t>ESR1</a:t>
                </a:r>
                <a:r>
                  <a:rPr kumimoji="0" lang="en-GB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Microsoft YaHei"/>
                    <a:cs typeface="+mn-cs"/>
                  </a:rPr>
                  <a:t>mut)</a:t>
                </a:r>
                <a:endParaRPr kumimoji="0" lang="en-GB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sp>
            <p:nvSpPr>
              <p:cNvPr id="271" name="TextBox 270">
                <a:extLst>
                  <a:ext uri="{FF2B5EF4-FFF2-40B4-BE49-F238E27FC236}">
                    <a16:creationId xmlns:a16="http://schemas.microsoft.com/office/drawing/2014/main" id="{991737AC-0721-36D6-A06C-E19D3E911635}"/>
                  </a:ext>
                </a:extLst>
              </p:cNvPr>
              <p:cNvSpPr txBox="1"/>
              <p:nvPr/>
            </p:nvSpPr>
            <p:spPr>
              <a:xfrm>
                <a:off x="5905654" y="2133603"/>
                <a:ext cx="1961314" cy="73866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GB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E6185"/>
                    </a:solidFill>
                    <a:effectLst/>
                    <a:uLnTx/>
                    <a:uFillTx/>
                    <a:latin typeface="Arial"/>
                    <a:ea typeface="Microsoft YaHei"/>
                    <a:cs typeface="+mn-cs"/>
                  </a:rPr>
                  <a:t>Hazard ratio: 0.90</a:t>
                </a:r>
                <a:br>
                  <a:rPr kumimoji="0" lang="en-GB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E6185"/>
                    </a:solidFill>
                    <a:effectLst/>
                    <a:uLnTx/>
                    <a:uFillTx/>
                    <a:latin typeface="Arial"/>
                    <a:ea typeface="Microsoft YaHei"/>
                    <a:cs typeface="+mn-cs"/>
                  </a:rPr>
                </a:br>
                <a:r>
                  <a:rPr kumimoji="0" lang="en-GB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E6185"/>
                    </a:solidFill>
                    <a:effectLst/>
                    <a:uLnTx/>
                    <a:uFillTx/>
                    <a:latin typeface="Arial"/>
                    <a:ea typeface="Microsoft YaHei"/>
                    <a:cs typeface="+mn-cs"/>
                  </a:rPr>
                  <a:t>mPFS 3.7 vs. 2.0 mo (</a:t>
                </a:r>
                <a:r>
                  <a:rPr kumimoji="0" lang="el-GR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E6185"/>
                    </a:solidFill>
                    <a:effectLst/>
                    <a:uLnTx/>
                    <a:uFillTx/>
                    <a:latin typeface="Arial"/>
                    <a:ea typeface="Microsoft YaHei"/>
                    <a:cs typeface="Arial" panose="020B0604020202020204" pitchFamily="34" charset="0"/>
                  </a:rPr>
                  <a:t>Δ</a:t>
                </a:r>
                <a:r>
                  <a:rPr kumimoji="0" lang="en-GB" sz="14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2E6185"/>
                    </a:solidFill>
                    <a:effectLst/>
                    <a:uLnTx/>
                    <a:uFillTx/>
                    <a:latin typeface="Arial"/>
                    <a:ea typeface="Microsoft YaHei"/>
                    <a:cs typeface="Arial" panose="020B0604020202020204" pitchFamily="34" charset="0"/>
                  </a:rPr>
                  <a:t>: 1.7 mo)</a:t>
                </a:r>
                <a:endParaRPr kumimoji="0" lang="en-GB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2E6185"/>
                  </a:solidFill>
                  <a:effectLst/>
                  <a:uLnTx/>
                  <a:uFillTx/>
                  <a:latin typeface="Arial"/>
                  <a:ea typeface="Microsoft YaHei"/>
                  <a:cs typeface="+mn-cs"/>
                </a:endParaRPr>
              </a:p>
            </p:txBody>
          </p:sp>
          <p:cxnSp>
            <p:nvCxnSpPr>
              <p:cNvPr id="272" name="Straight Connector 271">
                <a:extLst>
                  <a:ext uri="{FF2B5EF4-FFF2-40B4-BE49-F238E27FC236}">
                    <a16:creationId xmlns:a16="http://schemas.microsoft.com/office/drawing/2014/main" id="{8C9A435F-CE19-0411-CE6C-C3ADF9A5818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4564275" y="1815498"/>
                <a:ext cx="47625" cy="0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3" name="Straight Connector 272">
                <a:extLst>
                  <a:ext uri="{FF2B5EF4-FFF2-40B4-BE49-F238E27FC236}">
                    <a16:creationId xmlns:a16="http://schemas.microsoft.com/office/drawing/2014/main" id="{3BCC9211-584C-7C29-4A66-AA745921CCA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4564275" y="2020280"/>
                <a:ext cx="47625" cy="0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4" name="Straight Connector 273">
                <a:extLst>
                  <a:ext uri="{FF2B5EF4-FFF2-40B4-BE49-F238E27FC236}">
                    <a16:creationId xmlns:a16="http://schemas.microsoft.com/office/drawing/2014/main" id="{65F1A5D4-DABB-6CD5-B478-69502BD942A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4564275" y="2225063"/>
                <a:ext cx="47625" cy="0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5" name="Straight Connector 274">
                <a:extLst>
                  <a:ext uri="{FF2B5EF4-FFF2-40B4-BE49-F238E27FC236}">
                    <a16:creationId xmlns:a16="http://schemas.microsoft.com/office/drawing/2014/main" id="{0002B86A-4DBE-DA31-333F-65352D0BC179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4564275" y="2429845"/>
                <a:ext cx="47625" cy="0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6" name="Straight Connector 275">
                <a:extLst>
                  <a:ext uri="{FF2B5EF4-FFF2-40B4-BE49-F238E27FC236}">
                    <a16:creationId xmlns:a16="http://schemas.microsoft.com/office/drawing/2014/main" id="{235260F2-FD07-5758-48C2-5CCDCD76B0FF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4564275" y="2634627"/>
                <a:ext cx="47625" cy="0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7" name="Straight Connector 276">
                <a:extLst>
                  <a:ext uri="{FF2B5EF4-FFF2-40B4-BE49-F238E27FC236}">
                    <a16:creationId xmlns:a16="http://schemas.microsoft.com/office/drawing/2014/main" id="{C48AC31C-CCB6-1C0D-F84D-036F495CDD8D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4564275" y="2839410"/>
                <a:ext cx="47625" cy="0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8" name="Straight Connector 277">
                <a:extLst>
                  <a:ext uri="{FF2B5EF4-FFF2-40B4-BE49-F238E27FC236}">
                    <a16:creationId xmlns:a16="http://schemas.microsoft.com/office/drawing/2014/main" id="{560EA762-9146-64C5-0DAB-51C805D4CCCB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4564275" y="3044192"/>
                <a:ext cx="47625" cy="0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79" name="Straight Connector 278">
                <a:extLst>
                  <a:ext uri="{FF2B5EF4-FFF2-40B4-BE49-F238E27FC236}">
                    <a16:creationId xmlns:a16="http://schemas.microsoft.com/office/drawing/2014/main" id="{860B604C-96DA-99DE-5D89-0F50048D57B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4564275" y="3248974"/>
                <a:ext cx="47625" cy="0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80" name="Straight Connector 279">
                <a:extLst>
                  <a:ext uri="{FF2B5EF4-FFF2-40B4-BE49-F238E27FC236}">
                    <a16:creationId xmlns:a16="http://schemas.microsoft.com/office/drawing/2014/main" id="{648D58C2-8603-A3F0-332F-6B2BAC5A8224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4564275" y="3453756"/>
                <a:ext cx="47625" cy="0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81" name="Straight Connector 280">
                <a:extLst>
                  <a:ext uri="{FF2B5EF4-FFF2-40B4-BE49-F238E27FC236}">
                    <a16:creationId xmlns:a16="http://schemas.microsoft.com/office/drawing/2014/main" id="{02912F2D-374A-8526-C71B-28B64B21DC8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4564275" y="3658543"/>
                <a:ext cx="47625" cy="0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82" name="Straight Connector 281">
                <a:extLst>
                  <a:ext uri="{FF2B5EF4-FFF2-40B4-BE49-F238E27FC236}">
                    <a16:creationId xmlns:a16="http://schemas.microsoft.com/office/drawing/2014/main" id="{B64B93A9-D4DA-4DCA-DC30-AB833DB2CB35}"/>
                  </a:ext>
                </a:extLst>
              </p:cNvPr>
              <p:cNvCxnSpPr>
                <a:cxnSpLocks/>
                <a:stCxn id="310" idx="1"/>
              </p:cNvCxnSpPr>
              <p:nvPr/>
            </p:nvCxnSpPr>
            <p:spPr bwMode="auto">
              <a:xfrm>
                <a:off x="4611900" y="3885318"/>
                <a:ext cx="0" cy="74682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83" name="Straight Connector 282">
                <a:extLst>
                  <a:ext uri="{FF2B5EF4-FFF2-40B4-BE49-F238E27FC236}">
                    <a16:creationId xmlns:a16="http://schemas.microsoft.com/office/drawing/2014/main" id="{F943A604-BD8C-5221-7B40-E609F18BB1E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H="1">
                <a:off x="4564275" y="3885318"/>
                <a:ext cx="47625" cy="0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grpSp>
            <p:nvGrpSpPr>
              <p:cNvPr id="284" name="Group 283">
                <a:extLst>
                  <a:ext uri="{FF2B5EF4-FFF2-40B4-BE49-F238E27FC236}">
                    <a16:creationId xmlns:a16="http://schemas.microsoft.com/office/drawing/2014/main" id="{46A98448-A962-74FF-72A9-C0E59499243C}"/>
                  </a:ext>
                </a:extLst>
              </p:cNvPr>
              <p:cNvGrpSpPr/>
              <p:nvPr/>
            </p:nvGrpSpPr>
            <p:grpSpPr>
              <a:xfrm>
                <a:off x="4290986" y="1747085"/>
                <a:ext cx="238898" cy="2207326"/>
                <a:chOff x="388160" y="1747085"/>
                <a:chExt cx="238898" cy="2207326"/>
              </a:xfrm>
            </p:grpSpPr>
            <p:sp>
              <p:nvSpPr>
                <p:cNvPr id="363" name="Rectangle 362">
                  <a:extLst>
                    <a:ext uri="{FF2B5EF4-FFF2-40B4-BE49-F238E27FC236}">
                      <a16:creationId xmlns:a16="http://schemas.microsoft.com/office/drawing/2014/main" id="{0EEB3CC5-B62C-391E-FE1D-FF947EECC9B1}"/>
                    </a:ext>
                  </a:extLst>
                </p:cNvPr>
                <p:cNvSpPr/>
                <p:nvPr/>
              </p:nvSpPr>
              <p:spPr bwMode="auto">
                <a:xfrm>
                  <a:off x="447878" y="3818877"/>
                  <a:ext cx="179180" cy="135534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r" defTabSz="457200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6" charset="0"/>
                    <a:buNone/>
                    <a:tabLst/>
                    <a:defRPr/>
                  </a:pPr>
                  <a:r>
                    <a:rPr kumimoji="0" lang="en-GB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charset="0"/>
                      <a:ea typeface="Microsoft YaHei"/>
                      <a:cs typeface="+mn-cs"/>
                    </a:rPr>
                    <a:t>0</a:t>
                  </a:r>
                </a:p>
              </p:txBody>
            </p:sp>
            <p:sp>
              <p:nvSpPr>
                <p:cNvPr id="364" name="Rectangle 363">
                  <a:extLst>
                    <a:ext uri="{FF2B5EF4-FFF2-40B4-BE49-F238E27FC236}">
                      <a16:creationId xmlns:a16="http://schemas.microsoft.com/office/drawing/2014/main" id="{986327E5-D05D-CD3A-81C6-11D9F81544C0}"/>
                    </a:ext>
                  </a:extLst>
                </p:cNvPr>
                <p:cNvSpPr/>
                <p:nvPr/>
              </p:nvSpPr>
              <p:spPr bwMode="auto">
                <a:xfrm>
                  <a:off x="447878" y="3607828"/>
                  <a:ext cx="179180" cy="135534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r" defTabSz="457200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6" charset="0"/>
                    <a:buNone/>
                    <a:tabLst/>
                    <a:defRPr/>
                  </a:pPr>
                  <a:r>
                    <a:rPr kumimoji="0" lang="en-GB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charset="0"/>
                      <a:ea typeface="Microsoft YaHei"/>
                      <a:cs typeface="+mn-cs"/>
                    </a:rPr>
                    <a:t>10</a:t>
                  </a:r>
                </a:p>
              </p:txBody>
            </p:sp>
            <p:sp>
              <p:nvSpPr>
                <p:cNvPr id="365" name="Rectangle 364">
                  <a:extLst>
                    <a:ext uri="{FF2B5EF4-FFF2-40B4-BE49-F238E27FC236}">
                      <a16:creationId xmlns:a16="http://schemas.microsoft.com/office/drawing/2014/main" id="{690BC4F2-252A-D7EC-B790-A86D75BBFC71}"/>
                    </a:ext>
                  </a:extLst>
                </p:cNvPr>
                <p:cNvSpPr/>
                <p:nvPr/>
              </p:nvSpPr>
              <p:spPr bwMode="auto">
                <a:xfrm>
                  <a:off x="447878" y="3407514"/>
                  <a:ext cx="179180" cy="135534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r" defTabSz="457200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6" charset="0"/>
                    <a:buNone/>
                    <a:tabLst/>
                    <a:defRPr/>
                  </a:pPr>
                  <a:r>
                    <a:rPr kumimoji="0" lang="en-GB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charset="0"/>
                      <a:ea typeface="Microsoft YaHei"/>
                      <a:cs typeface="+mn-cs"/>
                    </a:rPr>
                    <a:t>20</a:t>
                  </a:r>
                </a:p>
              </p:txBody>
            </p:sp>
            <p:sp>
              <p:nvSpPr>
                <p:cNvPr id="366" name="Rectangle 365">
                  <a:extLst>
                    <a:ext uri="{FF2B5EF4-FFF2-40B4-BE49-F238E27FC236}">
                      <a16:creationId xmlns:a16="http://schemas.microsoft.com/office/drawing/2014/main" id="{9CB6205F-DC65-B1A5-F7A0-229B9C5B84F6}"/>
                    </a:ext>
                  </a:extLst>
                </p:cNvPr>
                <p:cNvSpPr/>
                <p:nvPr/>
              </p:nvSpPr>
              <p:spPr bwMode="auto">
                <a:xfrm>
                  <a:off x="447878" y="3195683"/>
                  <a:ext cx="179180" cy="135534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r" defTabSz="457200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6" charset="0"/>
                    <a:buNone/>
                    <a:tabLst/>
                    <a:defRPr/>
                  </a:pPr>
                  <a:r>
                    <a:rPr kumimoji="0" lang="en-GB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charset="0"/>
                      <a:ea typeface="Microsoft YaHei"/>
                      <a:cs typeface="+mn-cs"/>
                    </a:rPr>
                    <a:t>30</a:t>
                  </a:r>
                </a:p>
              </p:txBody>
            </p:sp>
            <p:sp>
              <p:nvSpPr>
                <p:cNvPr id="367" name="Rectangle 366">
                  <a:extLst>
                    <a:ext uri="{FF2B5EF4-FFF2-40B4-BE49-F238E27FC236}">
                      <a16:creationId xmlns:a16="http://schemas.microsoft.com/office/drawing/2014/main" id="{CDF0FDDA-AAF6-AE66-D138-7D906AA481C7}"/>
                    </a:ext>
                  </a:extLst>
                </p:cNvPr>
                <p:cNvSpPr/>
                <p:nvPr/>
              </p:nvSpPr>
              <p:spPr bwMode="auto">
                <a:xfrm>
                  <a:off x="447878" y="2988814"/>
                  <a:ext cx="179180" cy="135534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r" defTabSz="457200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6" charset="0"/>
                    <a:buNone/>
                    <a:tabLst/>
                    <a:defRPr/>
                  </a:pPr>
                  <a:r>
                    <a:rPr kumimoji="0" lang="en-GB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charset="0"/>
                      <a:ea typeface="Microsoft YaHei"/>
                      <a:cs typeface="+mn-cs"/>
                    </a:rPr>
                    <a:t>40</a:t>
                  </a:r>
                </a:p>
              </p:txBody>
            </p:sp>
            <p:sp>
              <p:nvSpPr>
                <p:cNvPr id="368" name="Rectangle 367">
                  <a:extLst>
                    <a:ext uri="{FF2B5EF4-FFF2-40B4-BE49-F238E27FC236}">
                      <a16:creationId xmlns:a16="http://schemas.microsoft.com/office/drawing/2014/main" id="{ABA27CA0-157B-F829-E84D-2539F586C515}"/>
                    </a:ext>
                  </a:extLst>
                </p:cNvPr>
                <p:cNvSpPr/>
                <p:nvPr/>
              </p:nvSpPr>
              <p:spPr bwMode="auto">
                <a:xfrm>
                  <a:off x="447878" y="2780631"/>
                  <a:ext cx="179180" cy="135534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r" defTabSz="457200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6" charset="0"/>
                    <a:buNone/>
                    <a:tabLst/>
                    <a:defRPr/>
                  </a:pPr>
                  <a:r>
                    <a:rPr kumimoji="0" lang="en-GB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charset="0"/>
                      <a:ea typeface="Microsoft YaHei"/>
                      <a:cs typeface="+mn-cs"/>
                    </a:rPr>
                    <a:t>50</a:t>
                  </a:r>
                </a:p>
              </p:txBody>
            </p:sp>
            <p:sp>
              <p:nvSpPr>
                <p:cNvPr id="369" name="Rectangle 368">
                  <a:extLst>
                    <a:ext uri="{FF2B5EF4-FFF2-40B4-BE49-F238E27FC236}">
                      <a16:creationId xmlns:a16="http://schemas.microsoft.com/office/drawing/2014/main" id="{5C420E2C-3D8F-FFBA-0542-C39580CABBBB}"/>
                    </a:ext>
                  </a:extLst>
                </p:cNvPr>
                <p:cNvSpPr/>
                <p:nvPr/>
              </p:nvSpPr>
              <p:spPr bwMode="auto">
                <a:xfrm>
                  <a:off x="447878" y="2574924"/>
                  <a:ext cx="179180" cy="135534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r" defTabSz="457200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6" charset="0"/>
                    <a:buNone/>
                    <a:tabLst/>
                    <a:defRPr/>
                  </a:pPr>
                  <a:r>
                    <a:rPr kumimoji="0" lang="en-GB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charset="0"/>
                      <a:ea typeface="Microsoft YaHei"/>
                      <a:cs typeface="+mn-cs"/>
                    </a:rPr>
                    <a:t>60</a:t>
                  </a:r>
                </a:p>
              </p:txBody>
            </p:sp>
            <p:sp>
              <p:nvSpPr>
                <p:cNvPr id="370" name="Rectangle 369">
                  <a:extLst>
                    <a:ext uri="{FF2B5EF4-FFF2-40B4-BE49-F238E27FC236}">
                      <a16:creationId xmlns:a16="http://schemas.microsoft.com/office/drawing/2014/main" id="{8DA4A3CE-BB2A-A5E6-6AC2-0DB16A846783}"/>
                    </a:ext>
                  </a:extLst>
                </p:cNvPr>
                <p:cNvSpPr/>
                <p:nvPr/>
              </p:nvSpPr>
              <p:spPr bwMode="auto">
                <a:xfrm>
                  <a:off x="447878" y="2369931"/>
                  <a:ext cx="179180" cy="135534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r" defTabSz="457200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6" charset="0"/>
                    <a:buNone/>
                    <a:tabLst/>
                    <a:defRPr/>
                  </a:pPr>
                  <a:r>
                    <a:rPr kumimoji="0" lang="en-GB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charset="0"/>
                      <a:ea typeface="Microsoft YaHei"/>
                      <a:cs typeface="+mn-cs"/>
                    </a:rPr>
                    <a:t>70</a:t>
                  </a:r>
                </a:p>
              </p:txBody>
            </p:sp>
            <p:sp>
              <p:nvSpPr>
                <p:cNvPr id="371" name="Rectangle 370">
                  <a:extLst>
                    <a:ext uri="{FF2B5EF4-FFF2-40B4-BE49-F238E27FC236}">
                      <a16:creationId xmlns:a16="http://schemas.microsoft.com/office/drawing/2014/main" id="{63F0D0F7-C878-6C5C-ED35-E4E3E738E34C}"/>
                    </a:ext>
                  </a:extLst>
                </p:cNvPr>
                <p:cNvSpPr/>
                <p:nvPr/>
              </p:nvSpPr>
              <p:spPr bwMode="auto">
                <a:xfrm>
                  <a:off x="447878" y="2162828"/>
                  <a:ext cx="179180" cy="135534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r" defTabSz="457200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6" charset="0"/>
                    <a:buNone/>
                    <a:tabLst/>
                    <a:defRPr/>
                  </a:pPr>
                  <a:r>
                    <a:rPr kumimoji="0" lang="en-GB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charset="0"/>
                      <a:ea typeface="Microsoft YaHei"/>
                      <a:cs typeface="+mn-cs"/>
                    </a:rPr>
                    <a:t>80</a:t>
                  </a:r>
                </a:p>
              </p:txBody>
            </p:sp>
            <p:sp>
              <p:nvSpPr>
                <p:cNvPr id="372" name="Rectangle 371">
                  <a:extLst>
                    <a:ext uri="{FF2B5EF4-FFF2-40B4-BE49-F238E27FC236}">
                      <a16:creationId xmlns:a16="http://schemas.microsoft.com/office/drawing/2014/main" id="{D8C432DD-8908-3C63-DA4A-AE42F203F0BC}"/>
                    </a:ext>
                  </a:extLst>
                </p:cNvPr>
                <p:cNvSpPr/>
                <p:nvPr/>
              </p:nvSpPr>
              <p:spPr bwMode="auto">
                <a:xfrm>
                  <a:off x="447878" y="1952466"/>
                  <a:ext cx="179180" cy="135534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r" defTabSz="457200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6" charset="0"/>
                    <a:buNone/>
                    <a:tabLst/>
                    <a:defRPr/>
                  </a:pPr>
                  <a:r>
                    <a:rPr kumimoji="0" lang="en-GB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charset="0"/>
                      <a:ea typeface="Microsoft YaHei"/>
                      <a:cs typeface="+mn-cs"/>
                    </a:rPr>
                    <a:t>90</a:t>
                  </a:r>
                </a:p>
              </p:txBody>
            </p:sp>
            <p:sp>
              <p:nvSpPr>
                <p:cNvPr id="373" name="Rectangle 372">
                  <a:extLst>
                    <a:ext uri="{FF2B5EF4-FFF2-40B4-BE49-F238E27FC236}">
                      <a16:creationId xmlns:a16="http://schemas.microsoft.com/office/drawing/2014/main" id="{811470E2-B0B5-A4DF-A929-FE40C3A1D7A2}"/>
                    </a:ext>
                  </a:extLst>
                </p:cNvPr>
                <p:cNvSpPr/>
                <p:nvPr/>
              </p:nvSpPr>
              <p:spPr bwMode="auto">
                <a:xfrm>
                  <a:off x="388160" y="1747085"/>
                  <a:ext cx="238898" cy="135534"/>
                </a:xfrm>
                <a:prstGeom prst="rect">
                  <a:avLst/>
                </a:prstGeom>
                <a:noFill/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0" tIns="0" rIns="0" bIns="0" numCol="1" rtlCol="0" anchor="ctr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r" defTabSz="457200" rtl="0" eaLnBrk="1" fontAlgn="base" latinLnBrk="0" hangingPunct="0">
                    <a:lnSpc>
                      <a:spcPct val="93000"/>
                    </a:lnSpc>
                    <a:spcBef>
                      <a:spcPct val="0"/>
                    </a:spcBef>
                    <a:spcAft>
                      <a:spcPct val="0"/>
                    </a:spcAft>
                    <a:buClr>
                      <a:srgbClr val="000000"/>
                    </a:buClr>
                    <a:buSzPct val="100000"/>
                    <a:buFont typeface="Times New Roman" pitchFamily="16" charset="0"/>
                    <a:buNone/>
                    <a:tabLst/>
                    <a:defRPr/>
                  </a:pPr>
                  <a:r>
                    <a:rPr kumimoji="0" lang="en-GB" sz="9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000000"/>
                      </a:solidFill>
                      <a:effectLst/>
                      <a:uLnTx/>
                      <a:uFillTx/>
                      <a:latin typeface="Arial" charset="0"/>
                      <a:ea typeface="Microsoft YaHei"/>
                      <a:cs typeface="+mn-cs"/>
                    </a:rPr>
                    <a:t>100</a:t>
                  </a:r>
                </a:p>
              </p:txBody>
            </p:sp>
          </p:grpSp>
          <p:sp>
            <p:nvSpPr>
              <p:cNvPr id="285" name="Rectangle 284">
                <a:extLst>
                  <a:ext uri="{FF2B5EF4-FFF2-40B4-BE49-F238E27FC236}">
                    <a16:creationId xmlns:a16="http://schemas.microsoft.com/office/drawing/2014/main" id="{DE46C9CB-660B-FE85-1DC9-91E733FFE6E2}"/>
                  </a:ext>
                </a:extLst>
              </p:cNvPr>
              <p:cNvSpPr/>
              <p:nvPr/>
            </p:nvSpPr>
            <p:spPr bwMode="auto">
              <a:xfrm>
                <a:off x="4506454" y="3971277"/>
                <a:ext cx="21600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0</a:t>
                </a:r>
              </a:p>
            </p:txBody>
          </p:sp>
          <p:sp>
            <p:nvSpPr>
              <p:cNvPr id="286" name="Rectangle 285">
                <a:extLst>
                  <a:ext uri="{FF2B5EF4-FFF2-40B4-BE49-F238E27FC236}">
                    <a16:creationId xmlns:a16="http://schemas.microsoft.com/office/drawing/2014/main" id="{E672DCE4-086C-370B-07B9-D75A58B7C687}"/>
                  </a:ext>
                </a:extLst>
              </p:cNvPr>
              <p:cNvSpPr/>
              <p:nvPr/>
            </p:nvSpPr>
            <p:spPr bwMode="auto">
              <a:xfrm>
                <a:off x="4820465" y="3971277"/>
                <a:ext cx="21600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2</a:t>
                </a:r>
              </a:p>
            </p:txBody>
          </p:sp>
          <p:sp>
            <p:nvSpPr>
              <p:cNvPr id="287" name="Rectangle 286">
                <a:extLst>
                  <a:ext uri="{FF2B5EF4-FFF2-40B4-BE49-F238E27FC236}">
                    <a16:creationId xmlns:a16="http://schemas.microsoft.com/office/drawing/2014/main" id="{14B9BC58-CD4A-9892-266D-E30305EDE251}"/>
                  </a:ext>
                </a:extLst>
              </p:cNvPr>
              <p:cNvSpPr/>
              <p:nvPr/>
            </p:nvSpPr>
            <p:spPr bwMode="auto">
              <a:xfrm>
                <a:off x="5134476" y="3971277"/>
                <a:ext cx="21600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4</a:t>
                </a:r>
              </a:p>
            </p:txBody>
          </p:sp>
          <p:sp>
            <p:nvSpPr>
              <p:cNvPr id="288" name="Rectangle 287">
                <a:extLst>
                  <a:ext uri="{FF2B5EF4-FFF2-40B4-BE49-F238E27FC236}">
                    <a16:creationId xmlns:a16="http://schemas.microsoft.com/office/drawing/2014/main" id="{099C02B8-E856-DD51-7A41-5B3E3FF431EB}"/>
                  </a:ext>
                </a:extLst>
              </p:cNvPr>
              <p:cNvSpPr/>
              <p:nvPr/>
            </p:nvSpPr>
            <p:spPr bwMode="auto">
              <a:xfrm>
                <a:off x="5448487" y="3971277"/>
                <a:ext cx="21600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6</a:t>
                </a:r>
              </a:p>
            </p:txBody>
          </p:sp>
          <p:sp>
            <p:nvSpPr>
              <p:cNvPr id="289" name="Rectangle 288">
                <a:extLst>
                  <a:ext uri="{FF2B5EF4-FFF2-40B4-BE49-F238E27FC236}">
                    <a16:creationId xmlns:a16="http://schemas.microsoft.com/office/drawing/2014/main" id="{1C6862A5-E246-9445-52FF-CAE75EA83578}"/>
                  </a:ext>
                </a:extLst>
              </p:cNvPr>
              <p:cNvSpPr/>
              <p:nvPr/>
            </p:nvSpPr>
            <p:spPr bwMode="auto">
              <a:xfrm>
                <a:off x="5762498" y="3971277"/>
                <a:ext cx="21600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8</a:t>
                </a:r>
              </a:p>
            </p:txBody>
          </p:sp>
          <p:sp>
            <p:nvSpPr>
              <p:cNvPr id="290" name="Rectangle 289">
                <a:extLst>
                  <a:ext uri="{FF2B5EF4-FFF2-40B4-BE49-F238E27FC236}">
                    <a16:creationId xmlns:a16="http://schemas.microsoft.com/office/drawing/2014/main" id="{C12B1B3E-CFF0-D84D-DF04-0AD8D8BF0338}"/>
                  </a:ext>
                </a:extLst>
              </p:cNvPr>
              <p:cNvSpPr/>
              <p:nvPr/>
            </p:nvSpPr>
            <p:spPr bwMode="auto">
              <a:xfrm>
                <a:off x="6076509" y="3971277"/>
                <a:ext cx="21600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10</a:t>
                </a:r>
              </a:p>
            </p:txBody>
          </p:sp>
          <p:sp>
            <p:nvSpPr>
              <p:cNvPr id="291" name="Rectangle 290">
                <a:extLst>
                  <a:ext uri="{FF2B5EF4-FFF2-40B4-BE49-F238E27FC236}">
                    <a16:creationId xmlns:a16="http://schemas.microsoft.com/office/drawing/2014/main" id="{CF3DBA34-74E6-94A0-2D10-FDF330720E76}"/>
                  </a:ext>
                </a:extLst>
              </p:cNvPr>
              <p:cNvSpPr/>
              <p:nvPr/>
            </p:nvSpPr>
            <p:spPr bwMode="auto">
              <a:xfrm>
                <a:off x="6390520" y="3971277"/>
                <a:ext cx="21600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12</a:t>
                </a:r>
              </a:p>
            </p:txBody>
          </p:sp>
          <p:sp>
            <p:nvSpPr>
              <p:cNvPr id="292" name="Rectangle 291">
                <a:extLst>
                  <a:ext uri="{FF2B5EF4-FFF2-40B4-BE49-F238E27FC236}">
                    <a16:creationId xmlns:a16="http://schemas.microsoft.com/office/drawing/2014/main" id="{E0DE220B-4908-92F9-DA6B-3E728DFC56A9}"/>
                  </a:ext>
                </a:extLst>
              </p:cNvPr>
              <p:cNvSpPr/>
              <p:nvPr/>
            </p:nvSpPr>
            <p:spPr bwMode="auto">
              <a:xfrm>
                <a:off x="6704531" y="3971277"/>
                <a:ext cx="21600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14</a:t>
                </a:r>
              </a:p>
            </p:txBody>
          </p:sp>
          <p:sp>
            <p:nvSpPr>
              <p:cNvPr id="293" name="Rectangle 292">
                <a:extLst>
                  <a:ext uri="{FF2B5EF4-FFF2-40B4-BE49-F238E27FC236}">
                    <a16:creationId xmlns:a16="http://schemas.microsoft.com/office/drawing/2014/main" id="{0D59CC5A-509C-3CCD-4282-7A1EADFCEAEC}"/>
                  </a:ext>
                </a:extLst>
              </p:cNvPr>
              <p:cNvSpPr/>
              <p:nvPr/>
            </p:nvSpPr>
            <p:spPr bwMode="auto">
              <a:xfrm>
                <a:off x="7018542" y="3971277"/>
                <a:ext cx="21600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16</a:t>
                </a:r>
              </a:p>
            </p:txBody>
          </p:sp>
          <p:sp>
            <p:nvSpPr>
              <p:cNvPr id="294" name="Rectangle 293">
                <a:extLst>
                  <a:ext uri="{FF2B5EF4-FFF2-40B4-BE49-F238E27FC236}">
                    <a16:creationId xmlns:a16="http://schemas.microsoft.com/office/drawing/2014/main" id="{824243F2-F03B-A991-59D3-5C291C1599B4}"/>
                  </a:ext>
                </a:extLst>
              </p:cNvPr>
              <p:cNvSpPr/>
              <p:nvPr/>
            </p:nvSpPr>
            <p:spPr bwMode="auto">
              <a:xfrm>
                <a:off x="7332553" y="3971277"/>
                <a:ext cx="21600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18</a:t>
                </a:r>
              </a:p>
            </p:txBody>
          </p:sp>
          <p:sp>
            <p:nvSpPr>
              <p:cNvPr id="295" name="Rectangle 294">
                <a:extLst>
                  <a:ext uri="{FF2B5EF4-FFF2-40B4-BE49-F238E27FC236}">
                    <a16:creationId xmlns:a16="http://schemas.microsoft.com/office/drawing/2014/main" id="{5CE454F9-4A69-C0E1-1920-BA51468622D1}"/>
                  </a:ext>
                </a:extLst>
              </p:cNvPr>
              <p:cNvSpPr/>
              <p:nvPr/>
            </p:nvSpPr>
            <p:spPr bwMode="auto">
              <a:xfrm>
                <a:off x="7646564" y="3971277"/>
                <a:ext cx="216000" cy="135534"/>
              </a:xfrm>
              <a:prstGeom prst="rect">
                <a:avLst/>
              </a:prstGeom>
              <a:noFill/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0" tIns="0" rIns="0" bIns="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r>
                  <a:rPr kumimoji="0" lang="en-GB" sz="9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charset="0"/>
                    <a:ea typeface="Microsoft YaHei"/>
                    <a:cs typeface="+mn-cs"/>
                  </a:rPr>
                  <a:t>20</a:t>
                </a:r>
              </a:p>
            </p:txBody>
          </p:sp>
          <p:cxnSp>
            <p:nvCxnSpPr>
              <p:cNvPr id="296" name="Straight Connector 295">
                <a:extLst>
                  <a:ext uri="{FF2B5EF4-FFF2-40B4-BE49-F238E27FC236}">
                    <a16:creationId xmlns:a16="http://schemas.microsoft.com/office/drawing/2014/main" id="{9D2520DD-952C-ADC9-DBF7-7FA6BB7ECB93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4929400" y="3885318"/>
                <a:ext cx="0" cy="74682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97" name="Straight Connector 296">
                <a:extLst>
                  <a:ext uri="{FF2B5EF4-FFF2-40B4-BE49-F238E27FC236}">
                    <a16:creationId xmlns:a16="http://schemas.microsoft.com/office/drawing/2014/main" id="{36C73CEF-F1DE-1BFD-FFE6-E4C9667C4E8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243307" y="3885318"/>
                <a:ext cx="0" cy="74682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98" name="Straight Connector 297">
                <a:extLst>
                  <a:ext uri="{FF2B5EF4-FFF2-40B4-BE49-F238E27FC236}">
                    <a16:creationId xmlns:a16="http://schemas.microsoft.com/office/drawing/2014/main" id="{58932734-4A8D-1E05-7CD7-09535644E4CA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557214" y="3885318"/>
                <a:ext cx="0" cy="74682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299" name="Straight Connector 298">
                <a:extLst>
                  <a:ext uri="{FF2B5EF4-FFF2-40B4-BE49-F238E27FC236}">
                    <a16:creationId xmlns:a16="http://schemas.microsoft.com/office/drawing/2014/main" id="{D47787A8-B386-0ED3-BA60-315823AC6558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5871121" y="3885318"/>
                <a:ext cx="0" cy="74682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0" name="Straight Connector 299">
                <a:extLst>
                  <a:ext uri="{FF2B5EF4-FFF2-40B4-BE49-F238E27FC236}">
                    <a16:creationId xmlns:a16="http://schemas.microsoft.com/office/drawing/2014/main" id="{5770102A-17BE-4E41-983E-1EE996EDA09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185028" y="3885318"/>
                <a:ext cx="0" cy="74682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1" name="Straight Connector 300">
                <a:extLst>
                  <a:ext uri="{FF2B5EF4-FFF2-40B4-BE49-F238E27FC236}">
                    <a16:creationId xmlns:a16="http://schemas.microsoft.com/office/drawing/2014/main" id="{9695C63A-BCA3-3DFA-4BA5-B68AD1BE8340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498935" y="3885318"/>
                <a:ext cx="0" cy="74682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2" name="Straight Connector 301">
                <a:extLst>
                  <a:ext uri="{FF2B5EF4-FFF2-40B4-BE49-F238E27FC236}">
                    <a16:creationId xmlns:a16="http://schemas.microsoft.com/office/drawing/2014/main" id="{B1B34296-817D-AC9F-AB45-16EB4CD798B6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6812842" y="3885318"/>
                <a:ext cx="0" cy="74682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3" name="Straight Connector 302">
                <a:extLst>
                  <a:ext uri="{FF2B5EF4-FFF2-40B4-BE49-F238E27FC236}">
                    <a16:creationId xmlns:a16="http://schemas.microsoft.com/office/drawing/2014/main" id="{A32E3245-57B4-A5C1-9390-80FF9019085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126749" y="3885318"/>
                <a:ext cx="0" cy="74682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4" name="Straight Connector 303">
                <a:extLst>
                  <a:ext uri="{FF2B5EF4-FFF2-40B4-BE49-F238E27FC236}">
                    <a16:creationId xmlns:a16="http://schemas.microsoft.com/office/drawing/2014/main" id="{8239A401-A56D-D44F-73C8-8D7AA7A008BC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440656" y="3885318"/>
                <a:ext cx="0" cy="74682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05" name="Straight Connector 304">
                <a:extLst>
                  <a:ext uri="{FF2B5EF4-FFF2-40B4-BE49-F238E27FC236}">
                    <a16:creationId xmlns:a16="http://schemas.microsoft.com/office/drawing/2014/main" id="{519A774C-2A28-CD28-428C-E261D5D488DE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>
                <a:off x="7754564" y="3885318"/>
                <a:ext cx="0" cy="74682"/>
              </a:xfrm>
              <a:prstGeom prst="line">
                <a:avLst/>
              </a:prstGeom>
              <a:solidFill>
                <a:srgbClr val="00B8FF"/>
              </a:solidFill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306" name="Freeform 5">
                <a:extLst>
                  <a:ext uri="{FF2B5EF4-FFF2-40B4-BE49-F238E27FC236}">
                    <a16:creationId xmlns:a16="http://schemas.microsoft.com/office/drawing/2014/main" id="{F00C2230-78CF-BABA-10F4-269ECA12A6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1688" y="1816100"/>
                <a:ext cx="2935287" cy="2071688"/>
              </a:xfrm>
              <a:custGeom>
                <a:avLst/>
                <a:gdLst>
                  <a:gd name="T0" fmla="*/ 0 w 1849"/>
                  <a:gd name="T1" fmla="*/ 0 h 1305"/>
                  <a:gd name="T2" fmla="*/ 58 w 1849"/>
                  <a:gd name="T3" fmla="*/ 0 h 1305"/>
                  <a:gd name="T4" fmla="*/ 58 w 1849"/>
                  <a:gd name="T5" fmla="*/ 24 h 1305"/>
                  <a:gd name="T6" fmla="*/ 86 w 1849"/>
                  <a:gd name="T7" fmla="*/ 24 h 1305"/>
                  <a:gd name="T8" fmla="*/ 86 w 1849"/>
                  <a:gd name="T9" fmla="*/ 44 h 1305"/>
                  <a:gd name="T10" fmla="*/ 144 w 1849"/>
                  <a:gd name="T11" fmla="*/ 44 h 1305"/>
                  <a:gd name="T12" fmla="*/ 144 w 1849"/>
                  <a:gd name="T13" fmla="*/ 64 h 1305"/>
                  <a:gd name="T14" fmla="*/ 162 w 1849"/>
                  <a:gd name="T15" fmla="*/ 64 h 1305"/>
                  <a:gd name="T16" fmla="*/ 162 w 1849"/>
                  <a:gd name="T17" fmla="*/ 101 h 1305"/>
                  <a:gd name="T18" fmla="*/ 168 w 1849"/>
                  <a:gd name="T19" fmla="*/ 101 h 1305"/>
                  <a:gd name="T20" fmla="*/ 168 w 1849"/>
                  <a:gd name="T21" fmla="*/ 143 h 1305"/>
                  <a:gd name="T22" fmla="*/ 172 w 1849"/>
                  <a:gd name="T23" fmla="*/ 143 h 1305"/>
                  <a:gd name="T24" fmla="*/ 172 w 1849"/>
                  <a:gd name="T25" fmla="*/ 213 h 1305"/>
                  <a:gd name="T26" fmla="*/ 176 w 1849"/>
                  <a:gd name="T27" fmla="*/ 213 h 1305"/>
                  <a:gd name="T28" fmla="*/ 176 w 1849"/>
                  <a:gd name="T29" fmla="*/ 222 h 1305"/>
                  <a:gd name="T30" fmla="*/ 180 w 1849"/>
                  <a:gd name="T31" fmla="*/ 222 h 1305"/>
                  <a:gd name="T32" fmla="*/ 180 w 1849"/>
                  <a:gd name="T33" fmla="*/ 322 h 1305"/>
                  <a:gd name="T34" fmla="*/ 184 w 1849"/>
                  <a:gd name="T35" fmla="*/ 322 h 1305"/>
                  <a:gd name="T36" fmla="*/ 184 w 1849"/>
                  <a:gd name="T37" fmla="*/ 433 h 1305"/>
                  <a:gd name="T38" fmla="*/ 188 w 1849"/>
                  <a:gd name="T39" fmla="*/ 433 h 1305"/>
                  <a:gd name="T40" fmla="*/ 188 w 1849"/>
                  <a:gd name="T41" fmla="*/ 520 h 1305"/>
                  <a:gd name="T42" fmla="*/ 192 w 1849"/>
                  <a:gd name="T43" fmla="*/ 520 h 1305"/>
                  <a:gd name="T44" fmla="*/ 192 w 1849"/>
                  <a:gd name="T45" fmla="*/ 568 h 1305"/>
                  <a:gd name="T46" fmla="*/ 244 w 1849"/>
                  <a:gd name="T47" fmla="*/ 568 h 1305"/>
                  <a:gd name="T48" fmla="*/ 244 w 1849"/>
                  <a:gd name="T49" fmla="*/ 588 h 1305"/>
                  <a:gd name="T50" fmla="*/ 343 w 1849"/>
                  <a:gd name="T51" fmla="*/ 588 h 1305"/>
                  <a:gd name="T52" fmla="*/ 343 w 1849"/>
                  <a:gd name="T53" fmla="*/ 592 h 1305"/>
                  <a:gd name="T54" fmla="*/ 347 w 1849"/>
                  <a:gd name="T55" fmla="*/ 592 h 1305"/>
                  <a:gd name="T56" fmla="*/ 347 w 1849"/>
                  <a:gd name="T57" fmla="*/ 612 h 1305"/>
                  <a:gd name="T58" fmla="*/ 367 w 1849"/>
                  <a:gd name="T59" fmla="*/ 612 h 1305"/>
                  <a:gd name="T60" fmla="*/ 367 w 1849"/>
                  <a:gd name="T61" fmla="*/ 679 h 1305"/>
                  <a:gd name="T62" fmla="*/ 373 w 1849"/>
                  <a:gd name="T63" fmla="*/ 679 h 1305"/>
                  <a:gd name="T64" fmla="*/ 373 w 1849"/>
                  <a:gd name="T65" fmla="*/ 703 h 1305"/>
                  <a:gd name="T66" fmla="*/ 389 w 1849"/>
                  <a:gd name="T67" fmla="*/ 703 h 1305"/>
                  <a:gd name="T68" fmla="*/ 389 w 1849"/>
                  <a:gd name="T69" fmla="*/ 727 h 1305"/>
                  <a:gd name="T70" fmla="*/ 529 w 1849"/>
                  <a:gd name="T71" fmla="*/ 727 h 1305"/>
                  <a:gd name="T72" fmla="*/ 529 w 1849"/>
                  <a:gd name="T73" fmla="*/ 757 h 1305"/>
                  <a:gd name="T74" fmla="*/ 541 w 1849"/>
                  <a:gd name="T75" fmla="*/ 757 h 1305"/>
                  <a:gd name="T76" fmla="*/ 541 w 1849"/>
                  <a:gd name="T77" fmla="*/ 808 h 1305"/>
                  <a:gd name="T78" fmla="*/ 711 w 1849"/>
                  <a:gd name="T79" fmla="*/ 808 h 1305"/>
                  <a:gd name="T80" fmla="*/ 711 w 1849"/>
                  <a:gd name="T81" fmla="*/ 836 h 1305"/>
                  <a:gd name="T82" fmla="*/ 727 w 1849"/>
                  <a:gd name="T83" fmla="*/ 836 h 1305"/>
                  <a:gd name="T84" fmla="*/ 727 w 1849"/>
                  <a:gd name="T85" fmla="*/ 866 h 1305"/>
                  <a:gd name="T86" fmla="*/ 889 w 1849"/>
                  <a:gd name="T87" fmla="*/ 866 h 1305"/>
                  <a:gd name="T88" fmla="*/ 889 w 1849"/>
                  <a:gd name="T89" fmla="*/ 900 h 1305"/>
                  <a:gd name="T90" fmla="*/ 901 w 1849"/>
                  <a:gd name="T91" fmla="*/ 900 h 1305"/>
                  <a:gd name="T92" fmla="*/ 901 w 1849"/>
                  <a:gd name="T93" fmla="*/ 930 h 1305"/>
                  <a:gd name="T94" fmla="*/ 909 w 1849"/>
                  <a:gd name="T95" fmla="*/ 930 h 1305"/>
                  <a:gd name="T96" fmla="*/ 909 w 1849"/>
                  <a:gd name="T97" fmla="*/ 963 h 1305"/>
                  <a:gd name="T98" fmla="*/ 956 w 1849"/>
                  <a:gd name="T99" fmla="*/ 963 h 1305"/>
                  <a:gd name="T100" fmla="*/ 956 w 1849"/>
                  <a:gd name="T101" fmla="*/ 1001 h 1305"/>
                  <a:gd name="T102" fmla="*/ 1094 w 1849"/>
                  <a:gd name="T103" fmla="*/ 1001 h 1305"/>
                  <a:gd name="T104" fmla="*/ 1094 w 1849"/>
                  <a:gd name="T105" fmla="*/ 1055 h 1305"/>
                  <a:gd name="T106" fmla="*/ 1849 w 1849"/>
                  <a:gd name="T107" fmla="*/ 1055 h 1305"/>
                  <a:gd name="T108" fmla="*/ 1849 w 1849"/>
                  <a:gd name="T109" fmla="*/ 1305 h 1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849" h="1305">
                    <a:moveTo>
                      <a:pt x="0" y="0"/>
                    </a:moveTo>
                    <a:lnTo>
                      <a:pt x="58" y="0"/>
                    </a:lnTo>
                    <a:lnTo>
                      <a:pt x="58" y="24"/>
                    </a:lnTo>
                    <a:lnTo>
                      <a:pt x="86" y="24"/>
                    </a:lnTo>
                    <a:lnTo>
                      <a:pt x="86" y="44"/>
                    </a:lnTo>
                    <a:lnTo>
                      <a:pt x="144" y="44"/>
                    </a:lnTo>
                    <a:lnTo>
                      <a:pt x="144" y="64"/>
                    </a:lnTo>
                    <a:lnTo>
                      <a:pt x="162" y="64"/>
                    </a:lnTo>
                    <a:lnTo>
                      <a:pt x="162" y="101"/>
                    </a:lnTo>
                    <a:lnTo>
                      <a:pt x="168" y="101"/>
                    </a:lnTo>
                    <a:lnTo>
                      <a:pt x="168" y="143"/>
                    </a:lnTo>
                    <a:lnTo>
                      <a:pt x="172" y="143"/>
                    </a:lnTo>
                    <a:lnTo>
                      <a:pt x="172" y="213"/>
                    </a:lnTo>
                    <a:lnTo>
                      <a:pt x="176" y="213"/>
                    </a:lnTo>
                    <a:lnTo>
                      <a:pt x="176" y="222"/>
                    </a:lnTo>
                    <a:lnTo>
                      <a:pt x="180" y="222"/>
                    </a:lnTo>
                    <a:lnTo>
                      <a:pt x="180" y="322"/>
                    </a:lnTo>
                    <a:lnTo>
                      <a:pt x="184" y="322"/>
                    </a:lnTo>
                    <a:lnTo>
                      <a:pt x="184" y="433"/>
                    </a:lnTo>
                    <a:lnTo>
                      <a:pt x="188" y="433"/>
                    </a:lnTo>
                    <a:lnTo>
                      <a:pt x="188" y="520"/>
                    </a:lnTo>
                    <a:lnTo>
                      <a:pt x="192" y="520"/>
                    </a:lnTo>
                    <a:lnTo>
                      <a:pt x="192" y="568"/>
                    </a:lnTo>
                    <a:lnTo>
                      <a:pt x="244" y="568"/>
                    </a:lnTo>
                    <a:lnTo>
                      <a:pt x="244" y="588"/>
                    </a:lnTo>
                    <a:lnTo>
                      <a:pt x="343" y="588"/>
                    </a:lnTo>
                    <a:lnTo>
                      <a:pt x="343" y="592"/>
                    </a:lnTo>
                    <a:lnTo>
                      <a:pt x="347" y="592"/>
                    </a:lnTo>
                    <a:lnTo>
                      <a:pt x="347" y="612"/>
                    </a:lnTo>
                    <a:lnTo>
                      <a:pt x="367" y="612"/>
                    </a:lnTo>
                    <a:lnTo>
                      <a:pt x="367" y="679"/>
                    </a:lnTo>
                    <a:lnTo>
                      <a:pt x="373" y="679"/>
                    </a:lnTo>
                    <a:lnTo>
                      <a:pt x="373" y="703"/>
                    </a:lnTo>
                    <a:lnTo>
                      <a:pt x="389" y="703"/>
                    </a:lnTo>
                    <a:lnTo>
                      <a:pt x="389" y="727"/>
                    </a:lnTo>
                    <a:lnTo>
                      <a:pt x="529" y="727"/>
                    </a:lnTo>
                    <a:lnTo>
                      <a:pt x="529" y="757"/>
                    </a:lnTo>
                    <a:lnTo>
                      <a:pt x="541" y="757"/>
                    </a:lnTo>
                    <a:lnTo>
                      <a:pt x="541" y="808"/>
                    </a:lnTo>
                    <a:lnTo>
                      <a:pt x="711" y="808"/>
                    </a:lnTo>
                    <a:lnTo>
                      <a:pt x="711" y="836"/>
                    </a:lnTo>
                    <a:lnTo>
                      <a:pt x="727" y="836"/>
                    </a:lnTo>
                    <a:lnTo>
                      <a:pt x="727" y="866"/>
                    </a:lnTo>
                    <a:lnTo>
                      <a:pt x="889" y="866"/>
                    </a:lnTo>
                    <a:lnTo>
                      <a:pt x="889" y="900"/>
                    </a:lnTo>
                    <a:lnTo>
                      <a:pt x="901" y="900"/>
                    </a:lnTo>
                    <a:lnTo>
                      <a:pt x="901" y="930"/>
                    </a:lnTo>
                    <a:lnTo>
                      <a:pt x="909" y="930"/>
                    </a:lnTo>
                    <a:lnTo>
                      <a:pt x="909" y="963"/>
                    </a:lnTo>
                    <a:lnTo>
                      <a:pt x="956" y="963"/>
                    </a:lnTo>
                    <a:lnTo>
                      <a:pt x="956" y="1001"/>
                    </a:lnTo>
                    <a:lnTo>
                      <a:pt x="1094" y="1001"/>
                    </a:lnTo>
                    <a:lnTo>
                      <a:pt x="1094" y="1055"/>
                    </a:lnTo>
                    <a:lnTo>
                      <a:pt x="1849" y="1055"/>
                    </a:lnTo>
                    <a:lnTo>
                      <a:pt x="1849" y="1305"/>
                    </a:lnTo>
                  </a:path>
                </a:pathLst>
              </a:custGeom>
              <a:noFill/>
              <a:ln w="19050" cap="sq">
                <a:solidFill>
                  <a:srgbClr val="2E6185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307" name="Group 306">
                <a:extLst>
                  <a:ext uri="{FF2B5EF4-FFF2-40B4-BE49-F238E27FC236}">
                    <a16:creationId xmlns:a16="http://schemas.microsoft.com/office/drawing/2014/main" id="{32699145-7EE0-2FEF-4CBC-7B642FAF00FB}"/>
                  </a:ext>
                </a:extLst>
              </p:cNvPr>
              <p:cNvGrpSpPr/>
              <p:nvPr/>
            </p:nvGrpSpPr>
            <p:grpSpPr>
              <a:xfrm>
                <a:off x="4598829" y="1793382"/>
                <a:ext cx="2704163" cy="1716740"/>
                <a:chOff x="4598829" y="1793382"/>
                <a:chExt cx="2704163" cy="1716740"/>
              </a:xfrm>
            </p:grpSpPr>
            <p:sp>
              <p:nvSpPr>
                <p:cNvPr id="337" name="Line 6">
                  <a:extLst>
                    <a:ext uri="{FF2B5EF4-FFF2-40B4-BE49-F238E27FC236}">
                      <a16:creationId xmlns:a16="http://schemas.microsoft.com/office/drawing/2014/main" id="{3D6F7B78-78CD-F787-3239-01F2AAB44CF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618038" y="1793382"/>
                  <a:ext cx="0" cy="4226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8" name="Line 7">
                  <a:extLst>
                    <a:ext uri="{FF2B5EF4-FFF2-40B4-BE49-F238E27FC236}">
                      <a16:creationId xmlns:a16="http://schemas.microsoft.com/office/drawing/2014/main" id="{E0AE7449-3EFB-DF2F-E0EB-8D0E5749902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598829" y="1816100"/>
                  <a:ext cx="38418" cy="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9" name="Line 8">
                  <a:extLst>
                    <a:ext uri="{FF2B5EF4-FFF2-40B4-BE49-F238E27FC236}">
                      <a16:creationId xmlns:a16="http://schemas.microsoft.com/office/drawing/2014/main" id="{268B7C2E-C5D1-76F4-33C3-87AF3D593B6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72038" y="1895150"/>
                  <a:ext cx="0" cy="40339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0" name="Line 9">
                  <a:extLst>
                    <a:ext uri="{FF2B5EF4-FFF2-40B4-BE49-F238E27FC236}">
                      <a16:creationId xmlns:a16="http://schemas.microsoft.com/office/drawing/2014/main" id="{A755EA6D-717C-3B00-8421-2CEFD9388BE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849320" y="1917700"/>
                  <a:ext cx="42260" cy="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1" name="Line 10">
                  <a:extLst>
                    <a:ext uri="{FF2B5EF4-FFF2-40B4-BE49-F238E27FC236}">
                      <a16:creationId xmlns:a16="http://schemas.microsoft.com/office/drawing/2014/main" id="{A30369FA-DF1E-6DD8-7375-9C5182B387B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94300" y="2864945"/>
                  <a:ext cx="0" cy="4226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2" name="Line 11">
                  <a:extLst>
                    <a:ext uri="{FF2B5EF4-FFF2-40B4-BE49-F238E27FC236}">
                      <a16:creationId xmlns:a16="http://schemas.microsoft.com/office/drawing/2014/main" id="{F535FA87-FB50-C59E-7881-66D99DFB0192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74757" y="2884488"/>
                  <a:ext cx="42260" cy="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3" name="Line 12">
                  <a:extLst>
                    <a:ext uri="{FF2B5EF4-FFF2-40B4-BE49-F238E27FC236}">
                      <a16:creationId xmlns:a16="http://schemas.microsoft.com/office/drawing/2014/main" id="{2FDEE697-632E-BA7D-2094-88B6D7FD613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03825" y="2909395"/>
                  <a:ext cx="0" cy="4226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4" name="Line 13">
                  <a:extLst>
                    <a:ext uri="{FF2B5EF4-FFF2-40B4-BE49-F238E27FC236}">
                      <a16:creationId xmlns:a16="http://schemas.microsoft.com/office/drawing/2014/main" id="{6AEE1CF8-FC8C-6B99-39EA-5A9938BCE3F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84616" y="2932113"/>
                  <a:ext cx="38418" cy="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5" name="Line 14">
                  <a:extLst>
                    <a:ext uri="{FF2B5EF4-FFF2-40B4-BE49-F238E27FC236}">
                      <a16:creationId xmlns:a16="http://schemas.microsoft.com/office/drawing/2014/main" id="{87EDACC5-B2D8-5CAE-ABB4-A6DE2F1F33C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216525" y="2909395"/>
                  <a:ext cx="0" cy="4226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6" name="Line 15">
                  <a:extLst>
                    <a:ext uri="{FF2B5EF4-FFF2-40B4-BE49-F238E27FC236}">
                      <a16:creationId xmlns:a16="http://schemas.microsoft.com/office/drawing/2014/main" id="{9849798A-E5AB-2350-941D-BBDB30B75DF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93807" y="2932113"/>
                  <a:ext cx="42260" cy="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7" name="Line 16">
                  <a:extLst>
                    <a:ext uri="{FF2B5EF4-FFF2-40B4-BE49-F238E27FC236}">
                      <a16:creationId xmlns:a16="http://schemas.microsoft.com/office/drawing/2014/main" id="{83B1BA10-560A-44AD-82B8-554F3B7F4B3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705475" y="3079257"/>
                  <a:ext cx="0" cy="4226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8" name="Line 17">
                  <a:extLst>
                    <a:ext uri="{FF2B5EF4-FFF2-40B4-BE49-F238E27FC236}">
                      <a16:creationId xmlns:a16="http://schemas.microsoft.com/office/drawing/2014/main" id="{E23138CC-EEC6-E96F-F8DA-07DB096EDEB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686266" y="3098800"/>
                  <a:ext cx="38418" cy="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49" name="Line 18">
                  <a:extLst>
                    <a:ext uri="{FF2B5EF4-FFF2-40B4-BE49-F238E27FC236}">
                      <a16:creationId xmlns:a16="http://schemas.microsoft.com/office/drawing/2014/main" id="{8123A399-4469-E898-37A5-13532CE482F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991225" y="3171332"/>
                  <a:ext cx="0" cy="4226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0" name="Line 19">
                  <a:extLst>
                    <a:ext uri="{FF2B5EF4-FFF2-40B4-BE49-F238E27FC236}">
                      <a16:creationId xmlns:a16="http://schemas.microsoft.com/office/drawing/2014/main" id="{2B8C1546-7078-F340-EACC-AE807D2E45B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972016" y="3190875"/>
                  <a:ext cx="38418" cy="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1" name="Line 20">
                  <a:extLst>
                    <a:ext uri="{FF2B5EF4-FFF2-40B4-BE49-F238E27FC236}">
                      <a16:creationId xmlns:a16="http://schemas.microsoft.com/office/drawing/2014/main" id="{AD943205-5843-3FA8-47BC-258CED9A86A8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091238" y="3325654"/>
                  <a:ext cx="0" cy="38418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2" name="Line 21">
                  <a:extLst>
                    <a:ext uri="{FF2B5EF4-FFF2-40B4-BE49-F238E27FC236}">
                      <a16:creationId xmlns:a16="http://schemas.microsoft.com/office/drawing/2014/main" id="{91E39227-C405-9B1D-F56E-7BC7ADAA754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6071695" y="3344863"/>
                  <a:ext cx="42260" cy="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3" name="Line 22">
                  <a:extLst>
                    <a:ext uri="{FF2B5EF4-FFF2-40B4-BE49-F238E27FC236}">
                      <a16:creationId xmlns:a16="http://schemas.microsoft.com/office/drawing/2014/main" id="{FA3BFDD3-52D4-6F39-2B67-F1496BE0F264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335713" y="3385979"/>
                  <a:ext cx="0" cy="38418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4" name="Line 23">
                  <a:extLst>
                    <a:ext uri="{FF2B5EF4-FFF2-40B4-BE49-F238E27FC236}">
                      <a16:creationId xmlns:a16="http://schemas.microsoft.com/office/drawing/2014/main" id="{02FA6321-A6AC-F13C-8784-4BF2675F2B1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6316170" y="3405188"/>
                  <a:ext cx="42260" cy="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5" name="Line 24">
                  <a:extLst>
                    <a:ext uri="{FF2B5EF4-FFF2-40B4-BE49-F238E27FC236}">
                      <a16:creationId xmlns:a16="http://schemas.microsoft.com/office/drawing/2014/main" id="{2C303AFE-3DFA-AA61-C2C1-65E2BD91D80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348413" y="3465020"/>
                  <a:ext cx="0" cy="4226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6" name="Line 25">
                  <a:extLst>
                    <a:ext uri="{FF2B5EF4-FFF2-40B4-BE49-F238E27FC236}">
                      <a16:creationId xmlns:a16="http://schemas.microsoft.com/office/drawing/2014/main" id="{F1911D28-A206-F51D-5F2E-659CF8CA22C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6328870" y="3487738"/>
                  <a:ext cx="42260" cy="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7" name="Line 26">
                  <a:extLst>
                    <a:ext uri="{FF2B5EF4-FFF2-40B4-BE49-F238E27FC236}">
                      <a16:creationId xmlns:a16="http://schemas.microsoft.com/office/drawing/2014/main" id="{2F8CEED5-7F60-5446-15B4-1CFD46EF03D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380163" y="3471704"/>
                  <a:ext cx="0" cy="38418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8" name="Line 27">
                  <a:extLst>
                    <a:ext uri="{FF2B5EF4-FFF2-40B4-BE49-F238E27FC236}">
                      <a16:creationId xmlns:a16="http://schemas.microsoft.com/office/drawing/2014/main" id="{7E02D380-8088-4A03-0810-2176900B896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6360620" y="3490913"/>
                  <a:ext cx="42260" cy="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59" name="Line 28">
                  <a:extLst>
                    <a:ext uri="{FF2B5EF4-FFF2-40B4-BE49-F238E27FC236}">
                      <a16:creationId xmlns:a16="http://schemas.microsoft.com/office/drawing/2014/main" id="{512428E4-22C3-1420-C858-997CD7F2006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700838" y="3471704"/>
                  <a:ext cx="0" cy="38418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60" name="Line 29">
                  <a:extLst>
                    <a:ext uri="{FF2B5EF4-FFF2-40B4-BE49-F238E27FC236}">
                      <a16:creationId xmlns:a16="http://schemas.microsoft.com/office/drawing/2014/main" id="{7E900680-2102-D064-2442-272FF643360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6681629" y="3490913"/>
                  <a:ext cx="38418" cy="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61" name="Line 30">
                  <a:extLst>
                    <a:ext uri="{FF2B5EF4-FFF2-40B4-BE49-F238E27FC236}">
                      <a16:creationId xmlns:a16="http://schemas.microsoft.com/office/drawing/2014/main" id="{F235877F-0683-61EF-3081-F01826E77CE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7280275" y="3471704"/>
                  <a:ext cx="0" cy="38418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62" name="Line 31">
                  <a:extLst>
                    <a:ext uri="{FF2B5EF4-FFF2-40B4-BE49-F238E27FC236}">
                      <a16:creationId xmlns:a16="http://schemas.microsoft.com/office/drawing/2014/main" id="{343373B7-A405-C4EE-ECEB-20C5EF7C680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7260732" y="3490913"/>
                  <a:ext cx="42260" cy="0"/>
                </a:xfrm>
                <a:prstGeom prst="line">
                  <a:avLst/>
                </a:prstGeom>
                <a:noFill/>
                <a:ln w="19050" cap="sq">
                  <a:solidFill>
                    <a:srgbClr val="2E6185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08" name="Freeform 32">
                <a:extLst>
                  <a:ext uri="{FF2B5EF4-FFF2-40B4-BE49-F238E27FC236}">
                    <a16:creationId xmlns:a16="http://schemas.microsoft.com/office/drawing/2014/main" id="{A2F82345-400B-0A5E-5BCC-AFD545F302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11688" y="1816100"/>
                <a:ext cx="2301875" cy="2068513"/>
              </a:xfrm>
              <a:custGeom>
                <a:avLst/>
                <a:gdLst>
                  <a:gd name="T0" fmla="*/ 0 w 1450"/>
                  <a:gd name="T1" fmla="*/ 0 h 1303"/>
                  <a:gd name="T2" fmla="*/ 86 w 1450"/>
                  <a:gd name="T3" fmla="*/ 0 h 1303"/>
                  <a:gd name="T4" fmla="*/ 86 w 1450"/>
                  <a:gd name="T5" fmla="*/ 28 h 1303"/>
                  <a:gd name="T6" fmla="*/ 98 w 1450"/>
                  <a:gd name="T7" fmla="*/ 28 h 1303"/>
                  <a:gd name="T8" fmla="*/ 98 w 1450"/>
                  <a:gd name="T9" fmla="*/ 48 h 1303"/>
                  <a:gd name="T10" fmla="*/ 122 w 1450"/>
                  <a:gd name="T11" fmla="*/ 48 h 1303"/>
                  <a:gd name="T12" fmla="*/ 122 w 1450"/>
                  <a:gd name="T13" fmla="*/ 71 h 1303"/>
                  <a:gd name="T14" fmla="*/ 142 w 1450"/>
                  <a:gd name="T15" fmla="*/ 71 h 1303"/>
                  <a:gd name="T16" fmla="*/ 142 w 1450"/>
                  <a:gd name="T17" fmla="*/ 97 h 1303"/>
                  <a:gd name="T18" fmla="*/ 156 w 1450"/>
                  <a:gd name="T19" fmla="*/ 97 h 1303"/>
                  <a:gd name="T20" fmla="*/ 156 w 1450"/>
                  <a:gd name="T21" fmla="*/ 125 h 1303"/>
                  <a:gd name="T22" fmla="*/ 164 w 1450"/>
                  <a:gd name="T23" fmla="*/ 125 h 1303"/>
                  <a:gd name="T24" fmla="*/ 164 w 1450"/>
                  <a:gd name="T25" fmla="*/ 207 h 1303"/>
                  <a:gd name="T26" fmla="*/ 168 w 1450"/>
                  <a:gd name="T27" fmla="*/ 207 h 1303"/>
                  <a:gd name="T28" fmla="*/ 168 w 1450"/>
                  <a:gd name="T29" fmla="*/ 254 h 1303"/>
                  <a:gd name="T30" fmla="*/ 182 w 1450"/>
                  <a:gd name="T31" fmla="*/ 254 h 1303"/>
                  <a:gd name="T32" fmla="*/ 182 w 1450"/>
                  <a:gd name="T33" fmla="*/ 322 h 1303"/>
                  <a:gd name="T34" fmla="*/ 184 w 1450"/>
                  <a:gd name="T35" fmla="*/ 322 h 1303"/>
                  <a:gd name="T36" fmla="*/ 184 w 1450"/>
                  <a:gd name="T37" fmla="*/ 433 h 1303"/>
                  <a:gd name="T38" fmla="*/ 188 w 1450"/>
                  <a:gd name="T39" fmla="*/ 433 h 1303"/>
                  <a:gd name="T40" fmla="*/ 188 w 1450"/>
                  <a:gd name="T41" fmla="*/ 574 h 1303"/>
                  <a:gd name="T42" fmla="*/ 196 w 1450"/>
                  <a:gd name="T43" fmla="*/ 574 h 1303"/>
                  <a:gd name="T44" fmla="*/ 196 w 1450"/>
                  <a:gd name="T45" fmla="*/ 659 h 1303"/>
                  <a:gd name="T46" fmla="*/ 200 w 1450"/>
                  <a:gd name="T47" fmla="*/ 659 h 1303"/>
                  <a:gd name="T48" fmla="*/ 200 w 1450"/>
                  <a:gd name="T49" fmla="*/ 683 h 1303"/>
                  <a:gd name="T50" fmla="*/ 299 w 1450"/>
                  <a:gd name="T51" fmla="*/ 683 h 1303"/>
                  <a:gd name="T52" fmla="*/ 299 w 1450"/>
                  <a:gd name="T53" fmla="*/ 709 h 1303"/>
                  <a:gd name="T54" fmla="*/ 349 w 1450"/>
                  <a:gd name="T55" fmla="*/ 709 h 1303"/>
                  <a:gd name="T56" fmla="*/ 349 w 1450"/>
                  <a:gd name="T57" fmla="*/ 751 h 1303"/>
                  <a:gd name="T58" fmla="*/ 351 w 1450"/>
                  <a:gd name="T59" fmla="*/ 751 h 1303"/>
                  <a:gd name="T60" fmla="*/ 351 w 1450"/>
                  <a:gd name="T61" fmla="*/ 775 h 1303"/>
                  <a:gd name="T62" fmla="*/ 365 w 1450"/>
                  <a:gd name="T63" fmla="*/ 775 h 1303"/>
                  <a:gd name="T64" fmla="*/ 365 w 1450"/>
                  <a:gd name="T65" fmla="*/ 804 h 1303"/>
                  <a:gd name="T66" fmla="*/ 425 w 1450"/>
                  <a:gd name="T67" fmla="*/ 804 h 1303"/>
                  <a:gd name="T68" fmla="*/ 425 w 1450"/>
                  <a:gd name="T69" fmla="*/ 842 h 1303"/>
                  <a:gd name="T70" fmla="*/ 529 w 1450"/>
                  <a:gd name="T71" fmla="*/ 842 h 1303"/>
                  <a:gd name="T72" fmla="*/ 529 w 1450"/>
                  <a:gd name="T73" fmla="*/ 876 h 1303"/>
                  <a:gd name="T74" fmla="*/ 545 w 1450"/>
                  <a:gd name="T75" fmla="*/ 876 h 1303"/>
                  <a:gd name="T76" fmla="*/ 545 w 1450"/>
                  <a:gd name="T77" fmla="*/ 910 h 1303"/>
                  <a:gd name="T78" fmla="*/ 715 w 1450"/>
                  <a:gd name="T79" fmla="*/ 910 h 1303"/>
                  <a:gd name="T80" fmla="*/ 715 w 1450"/>
                  <a:gd name="T81" fmla="*/ 953 h 1303"/>
                  <a:gd name="T82" fmla="*/ 719 w 1450"/>
                  <a:gd name="T83" fmla="*/ 953 h 1303"/>
                  <a:gd name="T84" fmla="*/ 719 w 1450"/>
                  <a:gd name="T85" fmla="*/ 987 h 1303"/>
                  <a:gd name="T86" fmla="*/ 765 w 1450"/>
                  <a:gd name="T87" fmla="*/ 987 h 1303"/>
                  <a:gd name="T88" fmla="*/ 765 w 1450"/>
                  <a:gd name="T89" fmla="*/ 1035 h 1303"/>
                  <a:gd name="T90" fmla="*/ 912 w 1450"/>
                  <a:gd name="T91" fmla="*/ 1035 h 1303"/>
                  <a:gd name="T92" fmla="*/ 912 w 1450"/>
                  <a:gd name="T93" fmla="*/ 1088 h 1303"/>
                  <a:gd name="T94" fmla="*/ 1450 w 1450"/>
                  <a:gd name="T95" fmla="*/ 1088 h 1303"/>
                  <a:gd name="T96" fmla="*/ 1450 w 1450"/>
                  <a:gd name="T97" fmla="*/ 1303 h 13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50" h="1303">
                    <a:moveTo>
                      <a:pt x="0" y="0"/>
                    </a:moveTo>
                    <a:lnTo>
                      <a:pt x="86" y="0"/>
                    </a:lnTo>
                    <a:lnTo>
                      <a:pt x="86" y="28"/>
                    </a:lnTo>
                    <a:lnTo>
                      <a:pt x="98" y="28"/>
                    </a:lnTo>
                    <a:lnTo>
                      <a:pt x="98" y="48"/>
                    </a:lnTo>
                    <a:lnTo>
                      <a:pt x="122" y="48"/>
                    </a:lnTo>
                    <a:lnTo>
                      <a:pt x="122" y="71"/>
                    </a:lnTo>
                    <a:lnTo>
                      <a:pt x="142" y="71"/>
                    </a:lnTo>
                    <a:lnTo>
                      <a:pt x="142" y="97"/>
                    </a:lnTo>
                    <a:lnTo>
                      <a:pt x="156" y="97"/>
                    </a:lnTo>
                    <a:lnTo>
                      <a:pt x="156" y="125"/>
                    </a:lnTo>
                    <a:lnTo>
                      <a:pt x="164" y="125"/>
                    </a:lnTo>
                    <a:lnTo>
                      <a:pt x="164" y="207"/>
                    </a:lnTo>
                    <a:lnTo>
                      <a:pt x="168" y="207"/>
                    </a:lnTo>
                    <a:lnTo>
                      <a:pt x="168" y="254"/>
                    </a:lnTo>
                    <a:lnTo>
                      <a:pt x="182" y="254"/>
                    </a:lnTo>
                    <a:lnTo>
                      <a:pt x="182" y="322"/>
                    </a:lnTo>
                    <a:lnTo>
                      <a:pt x="184" y="322"/>
                    </a:lnTo>
                    <a:lnTo>
                      <a:pt x="184" y="433"/>
                    </a:lnTo>
                    <a:lnTo>
                      <a:pt x="188" y="433"/>
                    </a:lnTo>
                    <a:lnTo>
                      <a:pt x="188" y="574"/>
                    </a:lnTo>
                    <a:lnTo>
                      <a:pt x="196" y="574"/>
                    </a:lnTo>
                    <a:lnTo>
                      <a:pt x="196" y="659"/>
                    </a:lnTo>
                    <a:lnTo>
                      <a:pt x="200" y="659"/>
                    </a:lnTo>
                    <a:lnTo>
                      <a:pt x="200" y="683"/>
                    </a:lnTo>
                    <a:lnTo>
                      <a:pt x="299" y="683"/>
                    </a:lnTo>
                    <a:lnTo>
                      <a:pt x="299" y="709"/>
                    </a:lnTo>
                    <a:lnTo>
                      <a:pt x="349" y="709"/>
                    </a:lnTo>
                    <a:lnTo>
                      <a:pt x="349" y="751"/>
                    </a:lnTo>
                    <a:lnTo>
                      <a:pt x="351" y="751"/>
                    </a:lnTo>
                    <a:lnTo>
                      <a:pt x="351" y="775"/>
                    </a:lnTo>
                    <a:lnTo>
                      <a:pt x="365" y="775"/>
                    </a:lnTo>
                    <a:lnTo>
                      <a:pt x="365" y="804"/>
                    </a:lnTo>
                    <a:lnTo>
                      <a:pt x="425" y="804"/>
                    </a:lnTo>
                    <a:lnTo>
                      <a:pt x="425" y="842"/>
                    </a:lnTo>
                    <a:lnTo>
                      <a:pt x="529" y="842"/>
                    </a:lnTo>
                    <a:lnTo>
                      <a:pt x="529" y="876"/>
                    </a:lnTo>
                    <a:lnTo>
                      <a:pt x="545" y="876"/>
                    </a:lnTo>
                    <a:lnTo>
                      <a:pt x="545" y="910"/>
                    </a:lnTo>
                    <a:lnTo>
                      <a:pt x="715" y="910"/>
                    </a:lnTo>
                    <a:lnTo>
                      <a:pt x="715" y="953"/>
                    </a:lnTo>
                    <a:lnTo>
                      <a:pt x="719" y="953"/>
                    </a:lnTo>
                    <a:lnTo>
                      <a:pt x="719" y="987"/>
                    </a:lnTo>
                    <a:lnTo>
                      <a:pt x="765" y="987"/>
                    </a:lnTo>
                    <a:lnTo>
                      <a:pt x="765" y="1035"/>
                    </a:lnTo>
                    <a:lnTo>
                      <a:pt x="912" y="1035"/>
                    </a:lnTo>
                    <a:lnTo>
                      <a:pt x="912" y="1088"/>
                    </a:lnTo>
                    <a:lnTo>
                      <a:pt x="1450" y="1088"/>
                    </a:lnTo>
                    <a:lnTo>
                      <a:pt x="1450" y="1303"/>
                    </a:lnTo>
                  </a:path>
                </a:pathLst>
              </a:custGeom>
              <a:noFill/>
              <a:ln w="19050" cap="sq">
                <a:solidFill>
                  <a:schemeClr val="bg2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grpSp>
            <p:nvGrpSpPr>
              <p:cNvPr id="309" name="Group 308">
                <a:extLst>
                  <a:ext uri="{FF2B5EF4-FFF2-40B4-BE49-F238E27FC236}">
                    <a16:creationId xmlns:a16="http://schemas.microsoft.com/office/drawing/2014/main" id="{C3D59694-950E-98D2-D38A-0F03C0A50AAF}"/>
                  </a:ext>
                </a:extLst>
              </p:cNvPr>
              <p:cNvGrpSpPr/>
              <p:nvPr/>
            </p:nvGrpSpPr>
            <p:grpSpPr>
              <a:xfrm>
                <a:off x="4681379" y="1793382"/>
                <a:ext cx="1943418" cy="1769127"/>
                <a:chOff x="4681379" y="1793382"/>
                <a:chExt cx="1943418" cy="1769127"/>
              </a:xfrm>
            </p:grpSpPr>
            <p:sp>
              <p:nvSpPr>
                <p:cNvPr id="311" name="Line 33">
                  <a:extLst>
                    <a:ext uri="{FF2B5EF4-FFF2-40B4-BE49-F238E27FC236}">
                      <a16:creationId xmlns:a16="http://schemas.microsoft.com/office/drawing/2014/main" id="{D699381E-D544-22DD-C9F3-E6DCAEB9CD6A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700588" y="1793382"/>
                  <a:ext cx="0" cy="42260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2" name="Line 34">
                  <a:extLst>
                    <a:ext uri="{FF2B5EF4-FFF2-40B4-BE49-F238E27FC236}">
                      <a16:creationId xmlns:a16="http://schemas.microsoft.com/office/drawing/2014/main" id="{29A7064D-ABC5-F6F8-8B30-073158AFC19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681379" y="1816100"/>
                  <a:ext cx="38418" cy="0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3" name="Line 35">
                  <a:extLst>
                    <a:ext uri="{FF2B5EF4-FFF2-40B4-BE49-F238E27FC236}">
                      <a16:creationId xmlns:a16="http://schemas.microsoft.com/office/drawing/2014/main" id="{60B53756-8151-D7F8-5809-9568C42D5DF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59338" y="1995329"/>
                  <a:ext cx="0" cy="38418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4" name="Line 36">
                  <a:extLst>
                    <a:ext uri="{FF2B5EF4-FFF2-40B4-BE49-F238E27FC236}">
                      <a16:creationId xmlns:a16="http://schemas.microsoft.com/office/drawing/2014/main" id="{7094AD8F-20D5-144D-A540-27244B9C62C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836620" y="2014538"/>
                  <a:ext cx="42260" cy="0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5" name="Line 37">
                  <a:extLst>
                    <a:ext uri="{FF2B5EF4-FFF2-40B4-BE49-F238E27FC236}">
                      <a16:creationId xmlns:a16="http://schemas.microsoft.com/office/drawing/2014/main" id="{B0477535-3667-22CE-53A8-F05B2C58B7D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878388" y="2200116"/>
                  <a:ext cx="0" cy="38418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6" name="Line 38">
                  <a:extLst>
                    <a:ext uri="{FF2B5EF4-FFF2-40B4-BE49-F238E27FC236}">
                      <a16:creationId xmlns:a16="http://schemas.microsoft.com/office/drawing/2014/main" id="{AC4967C8-77F8-2FBC-B23F-B1AF8753D69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855670" y="2219325"/>
                  <a:ext cx="42260" cy="0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7" name="Line 39">
                  <a:extLst>
                    <a:ext uri="{FF2B5EF4-FFF2-40B4-BE49-F238E27FC236}">
                      <a16:creationId xmlns:a16="http://schemas.microsoft.com/office/drawing/2014/main" id="{555EC6AD-4CB9-4F6E-C889-7A9904C1551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900613" y="2231866"/>
                  <a:ext cx="0" cy="38418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8" name="Line 40">
                  <a:extLst>
                    <a:ext uri="{FF2B5EF4-FFF2-40B4-BE49-F238E27FC236}">
                      <a16:creationId xmlns:a16="http://schemas.microsoft.com/office/drawing/2014/main" id="{F62A6462-FB49-BF1B-6913-D9207BBD30C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881404" y="2251075"/>
                  <a:ext cx="38418" cy="0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19" name="Line 41">
                  <a:extLst>
                    <a:ext uri="{FF2B5EF4-FFF2-40B4-BE49-F238E27FC236}">
                      <a16:creationId xmlns:a16="http://schemas.microsoft.com/office/drawing/2014/main" id="{403CC204-B35F-FC21-74B4-60CDA53515E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910138" y="2570004"/>
                  <a:ext cx="0" cy="38418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0" name="Line 42">
                  <a:extLst>
                    <a:ext uri="{FF2B5EF4-FFF2-40B4-BE49-F238E27FC236}">
                      <a16:creationId xmlns:a16="http://schemas.microsoft.com/office/drawing/2014/main" id="{1D14F898-EDB1-3E2C-C41C-02DD92D4FCD0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890929" y="2589213"/>
                  <a:ext cx="38418" cy="0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1" name="Line 43">
                  <a:extLst>
                    <a:ext uri="{FF2B5EF4-FFF2-40B4-BE49-F238E27FC236}">
                      <a16:creationId xmlns:a16="http://schemas.microsoft.com/office/drawing/2014/main" id="{EA352218-81A9-DD90-74CF-11FD973D254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910138" y="2698591"/>
                  <a:ext cx="0" cy="38418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2" name="Line 44">
                  <a:extLst>
                    <a:ext uri="{FF2B5EF4-FFF2-40B4-BE49-F238E27FC236}">
                      <a16:creationId xmlns:a16="http://schemas.microsoft.com/office/drawing/2014/main" id="{97DB4A34-A8B7-655F-1951-6D2F78BB23DC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890929" y="2717800"/>
                  <a:ext cx="38418" cy="0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3" name="Line 45">
                  <a:extLst>
                    <a:ext uri="{FF2B5EF4-FFF2-40B4-BE49-F238E27FC236}">
                      <a16:creationId xmlns:a16="http://schemas.microsoft.com/office/drawing/2014/main" id="{8A2076AA-CF44-94B1-7C7A-E8B8E5DF6B5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4922838" y="2828600"/>
                  <a:ext cx="0" cy="40339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4" name="Line 46">
                  <a:extLst>
                    <a:ext uri="{FF2B5EF4-FFF2-40B4-BE49-F238E27FC236}">
                      <a16:creationId xmlns:a16="http://schemas.microsoft.com/office/drawing/2014/main" id="{7390FAE8-0914-DD45-4914-E24782659ED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4903629" y="2846388"/>
                  <a:ext cx="38418" cy="0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5" name="Line 47">
                  <a:extLst>
                    <a:ext uri="{FF2B5EF4-FFF2-40B4-BE49-F238E27FC236}">
                      <a16:creationId xmlns:a16="http://schemas.microsoft.com/office/drawing/2014/main" id="{9791393B-429D-906C-7748-751AB6C4448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165725" y="2972895"/>
                  <a:ext cx="0" cy="42260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6" name="Line 48">
                  <a:extLst>
                    <a:ext uri="{FF2B5EF4-FFF2-40B4-BE49-F238E27FC236}">
                      <a16:creationId xmlns:a16="http://schemas.microsoft.com/office/drawing/2014/main" id="{E2592B86-8D63-DE3D-EE65-61EA63900DA7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143007" y="2992438"/>
                  <a:ext cx="42260" cy="0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7" name="Line 49">
                  <a:extLst>
                    <a:ext uri="{FF2B5EF4-FFF2-40B4-BE49-F238E27FC236}">
                      <a16:creationId xmlns:a16="http://schemas.microsoft.com/office/drawing/2014/main" id="{1FB65DDF-9F8F-BB99-4173-CF0481322469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765800" y="3363754"/>
                  <a:ext cx="0" cy="38418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8" name="Line 50">
                  <a:extLst>
                    <a:ext uri="{FF2B5EF4-FFF2-40B4-BE49-F238E27FC236}">
                      <a16:creationId xmlns:a16="http://schemas.microsoft.com/office/drawing/2014/main" id="{792AC6F7-13D7-06D4-4042-D5D7673D85DE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746257" y="3382963"/>
                  <a:ext cx="42260" cy="0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29" name="Line 51">
                  <a:extLst>
                    <a:ext uri="{FF2B5EF4-FFF2-40B4-BE49-F238E27FC236}">
                      <a16:creationId xmlns:a16="http://schemas.microsoft.com/office/drawing/2014/main" id="{A6BE0889-255F-481E-B276-678FA364AC6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5813425" y="3363754"/>
                  <a:ext cx="0" cy="38418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0" name="Line 52">
                  <a:extLst>
                    <a:ext uri="{FF2B5EF4-FFF2-40B4-BE49-F238E27FC236}">
                      <a16:creationId xmlns:a16="http://schemas.microsoft.com/office/drawing/2014/main" id="{D5E9654A-57DD-FB65-82C6-0BC6284526CF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5790707" y="3382963"/>
                  <a:ext cx="42260" cy="0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1" name="Line 53">
                  <a:extLst>
                    <a:ext uri="{FF2B5EF4-FFF2-40B4-BE49-F238E27FC236}">
                      <a16:creationId xmlns:a16="http://schemas.microsoft.com/office/drawing/2014/main" id="{CFB7A154-6503-87A7-6448-810820BCF8C5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348413" y="3524091"/>
                  <a:ext cx="0" cy="38418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2" name="Line 54">
                  <a:extLst>
                    <a:ext uri="{FF2B5EF4-FFF2-40B4-BE49-F238E27FC236}">
                      <a16:creationId xmlns:a16="http://schemas.microsoft.com/office/drawing/2014/main" id="{9E1586DD-3762-1815-69CD-F4AC97CCE6D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6328870" y="3543300"/>
                  <a:ext cx="42260" cy="0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3" name="Line 55">
                  <a:extLst>
                    <a:ext uri="{FF2B5EF4-FFF2-40B4-BE49-F238E27FC236}">
                      <a16:creationId xmlns:a16="http://schemas.microsoft.com/office/drawing/2014/main" id="{CFA0F47B-157A-7F11-46BF-C3AE87CAC74B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459538" y="3524091"/>
                  <a:ext cx="0" cy="38418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4" name="Line 56">
                  <a:extLst>
                    <a:ext uri="{FF2B5EF4-FFF2-40B4-BE49-F238E27FC236}">
                      <a16:creationId xmlns:a16="http://schemas.microsoft.com/office/drawing/2014/main" id="{EABA65CF-7554-1646-51F0-FAA3CD9687C3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6436820" y="3543300"/>
                  <a:ext cx="42260" cy="0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5" name="Line 57">
                  <a:extLst>
                    <a:ext uri="{FF2B5EF4-FFF2-40B4-BE49-F238E27FC236}">
                      <a16:creationId xmlns:a16="http://schemas.microsoft.com/office/drawing/2014/main" id="{C4CBE7DC-8E3F-7F5E-85DF-F74DDC240251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>
                  <a:off x="6605588" y="3524091"/>
                  <a:ext cx="0" cy="38418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336" name="Line 58">
                  <a:extLst>
                    <a:ext uri="{FF2B5EF4-FFF2-40B4-BE49-F238E27FC236}">
                      <a16:creationId xmlns:a16="http://schemas.microsoft.com/office/drawing/2014/main" id="{79323BBE-E847-6A08-2A22-11DF50C6B336}"/>
                    </a:ext>
                  </a:extLst>
                </p:cNvPr>
                <p:cNvSpPr>
                  <a:spLocks noChangeShapeType="1"/>
                </p:cNvSpPr>
                <p:nvPr/>
              </p:nvSpPr>
              <p:spPr bwMode="auto">
                <a:xfrm flipH="1">
                  <a:off x="6586379" y="3543300"/>
                  <a:ext cx="38418" cy="0"/>
                </a:xfrm>
                <a:prstGeom prst="line">
                  <a:avLst/>
                </a:prstGeom>
                <a:noFill/>
                <a:ln w="19050" cap="sq">
                  <a:solidFill>
                    <a:schemeClr val="bg2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310" name="Freeform: Shape 309">
                <a:extLst>
                  <a:ext uri="{FF2B5EF4-FFF2-40B4-BE49-F238E27FC236}">
                    <a16:creationId xmlns:a16="http://schemas.microsoft.com/office/drawing/2014/main" id="{9938441A-C8EA-FDAE-499E-5A7337899B6A}"/>
                  </a:ext>
                </a:extLst>
              </p:cNvPr>
              <p:cNvSpPr/>
              <p:nvPr/>
            </p:nvSpPr>
            <p:spPr bwMode="auto">
              <a:xfrm>
                <a:off x="4611900" y="1692000"/>
                <a:ext cx="3314700" cy="2193318"/>
              </a:xfrm>
              <a:custGeom>
                <a:avLst/>
                <a:gdLst>
                  <a:gd name="connsiteX0" fmla="*/ 0 w 3314700"/>
                  <a:gd name="connsiteY0" fmla="*/ 0 h 2114550"/>
                  <a:gd name="connsiteX1" fmla="*/ 0 w 3314700"/>
                  <a:gd name="connsiteY1" fmla="*/ 2114550 h 2114550"/>
                  <a:gd name="connsiteX2" fmla="*/ 3314700 w 3314700"/>
                  <a:gd name="connsiteY2" fmla="*/ 2114550 h 2114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314700" h="2114550">
                    <a:moveTo>
                      <a:pt x="0" y="0"/>
                    </a:moveTo>
                    <a:lnTo>
                      <a:pt x="0" y="2114550"/>
                    </a:lnTo>
                    <a:lnTo>
                      <a:pt x="3314700" y="2114550"/>
                    </a:lnTo>
                  </a:path>
                </a:pathLst>
              </a:custGeom>
              <a:noFill/>
              <a:ln w="1905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  <a:defRPr/>
                </a:pPr>
                <a:endPara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endParaRPr>
              </a:p>
            </p:txBody>
          </p:sp>
        </p:grpSp>
        <p:sp>
          <p:nvSpPr>
            <p:cNvPr id="269" name="Rectangle 268">
              <a:extLst>
                <a:ext uri="{FF2B5EF4-FFF2-40B4-BE49-F238E27FC236}">
                  <a16:creationId xmlns:a16="http://schemas.microsoft.com/office/drawing/2014/main" id="{715F61EA-7E5A-FE06-29D3-AD921A9D6D09}"/>
                </a:ext>
              </a:extLst>
            </p:cNvPr>
            <p:cNvSpPr/>
            <p:nvPr/>
          </p:nvSpPr>
          <p:spPr bwMode="auto">
            <a:xfrm rot="16200000">
              <a:off x="4010498" y="2703989"/>
              <a:ext cx="661670" cy="199305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0" tIns="0" rIns="0" bIns="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457200" rtl="0" eaLnBrk="1" fontAlgn="base" latinLnBrk="0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itchFamily="16" charset="0"/>
                <a:buNone/>
                <a:tabLst/>
                <a:defRPr/>
              </a:pPr>
              <a:r>
                <a:rPr kumimoji="0" lang="en-GB" sz="105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Microsoft YaHei"/>
                  <a:cs typeface="+mn-cs"/>
                </a:rPr>
                <a:t>PFS (%)</a:t>
              </a:r>
            </a:p>
          </p:txBody>
        </p:sp>
      </p:grpSp>
      <p:sp>
        <p:nvSpPr>
          <p:cNvPr id="374" name="TextBox 373">
            <a:extLst>
              <a:ext uri="{FF2B5EF4-FFF2-40B4-BE49-F238E27FC236}">
                <a16:creationId xmlns:a16="http://schemas.microsoft.com/office/drawing/2014/main" id="{38B6B7B9-D0E4-74A8-9821-1ADAC6D437EE}"/>
              </a:ext>
            </a:extLst>
          </p:cNvPr>
          <p:cNvSpPr txBox="1"/>
          <p:nvPr/>
        </p:nvSpPr>
        <p:spPr>
          <a:xfrm>
            <a:off x="6545997" y="3146298"/>
            <a:ext cx="116375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 err="1">
                <a:ln>
                  <a:noFill/>
                </a:ln>
                <a:solidFill>
                  <a:srgbClr val="2E6185"/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Amcenestrant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srgbClr val="2E6185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75" name="TextBox 374">
            <a:extLst>
              <a:ext uri="{FF2B5EF4-FFF2-40B4-BE49-F238E27FC236}">
                <a16:creationId xmlns:a16="http://schemas.microsoft.com/office/drawing/2014/main" id="{A34BF6B1-FBCD-9725-6DF5-02E5BFA2F6FF}"/>
              </a:ext>
            </a:extLst>
          </p:cNvPr>
          <p:cNvSpPr txBox="1"/>
          <p:nvPr/>
        </p:nvSpPr>
        <p:spPr>
          <a:xfrm>
            <a:off x="6075830" y="3567096"/>
            <a:ext cx="76634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Arial"/>
                <a:ea typeface="Microsoft YaHei"/>
                <a:cs typeface="+mn-cs"/>
              </a:rPr>
              <a:t>PCET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486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8DBE03-821A-B016-9AC7-9BC2732031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3156" y="-117549"/>
            <a:ext cx="10515600" cy="1003951"/>
          </a:xfrm>
        </p:spPr>
        <p:txBody>
          <a:bodyPr/>
          <a:lstStyle/>
          <a:p>
            <a:r>
              <a:rPr lang="en-US" dirty="0"/>
              <a:t>EMERALD Phase 3 Trial: </a:t>
            </a:r>
            <a:r>
              <a:rPr lang="en-US" dirty="0" err="1"/>
              <a:t>Elacestrant</a:t>
            </a:r>
            <a:r>
              <a:rPr lang="en-US" dirty="0"/>
              <a:t> vs SOC ET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581CFD4-9362-1BA8-20DA-6271555DFFB2}"/>
              </a:ext>
            </a:extLst>
          </p:cNvPr>
          <p:cNvSpPr txBox="1"/>
          <p:nvPr/>
        </p:nvSpPr>
        <p:spPr>
          <a:xfrm>
            <a:off x="53788" y="6421433"/>
            <a:ext cx="35889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Bardia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Bidard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…… and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Kaklamani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;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SABCS 2022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330A128-0910-D53D-2AAA-56B91F7C67EA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9045" y="1050918"/>
            <a:ext cx="5760720" cy="269748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AD43339-02E9-88E1-A237-88924E5D6C91}"/>
              </a:ext>
            </a:extLst>
          </p:cNvPr>
          <p:cNvSpPr txBox="1"/>
          <p:nvPr/>
        </p:nvSpPr>
        <p:spPr>
          <a:xfrm>
            <a:off x="4161644" y="701736"/>
            <a:ext cx="61520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PFS by Duration of CDK4/6i: All Patients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52296E8-6C24-3957-4212-E30502A9AED9}"/>
              </a:ext>
            </a:extLst>
          </p:cNvPr>
          <p:cNvSpPr txBox="1"/>
          <p:nvPr/>
        </p:nvSpPr>
        <p:spPr>
          <a:xfrm>
            <a:off x="4161644" y="3823469"/>
            <a:ext cx="61520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PFS by Duration of CDK4/6i: ESR1 mutant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4DA8EA1-001D-3367-1FBA-5942C6B8BDA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9045" y="4081712"/>
            <a:ext cx="5760720" cy="2704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13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CC7AB-2D8B-7285-13C1-01343024E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0302AC-1286-2CA7-F58B-F97CC990D5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noProof="0" dirty="0" err="1"/>
              <a:t>Elacestrant</a:t>
            </a:r>
            <a:r>
              <a:rPr lang="en-US" noProof="0" dirty="0"/>
              <a:t> is effective post-progression on CDK 4/6 inhibitor in patients with endocrine therapy-sensitive disease </a:t>
            </a:r>
          </a:p>
          <a:p>
            <a:pPr lvl="0"/>
            <a:endParaRPr lang="en-US" noProof="0" dirty="0"/>
          </a:p>
          <a:p>
            <a:pPr lvl="0"/>
            <a:r>
              <a:rPr lang="en-US" noProof="0" dirty="0"/>
              <a:t>Hazard ratios </a:t>
            </a:r>
            <a:r>
              <a:rPr lang="en-US" noProof="0" dirty="0" err="1"/>
              <a:t>fo</a:t>
            </a:r>
            <a:r>
              <a:rPr lang="en-US" dirty="0"/>
              <a:t>r </a:t>
            </a:r>
            <a:r>
              <a:rPr lang="en-US" noProof="0" dirty="0"/>
              <a:t>improved PFS (vs </a:t>
            </a:r>
            <a:r>
              <a:rPr lang="en-US" dirty="0" err="1"/>
              <a:t>fulvestrant</a:t>
            </a:r>
            <a:r>
              <a:rPr lang="en-US" dirty="0"/>
              <a:t> or AI) </a:t>
            </a:r>
            <a:r>
              <a:rPr lang="en-US" noProof="0" dirty="0"/>
              <a:t>are similar in pts who received &gt;6 months prior CDK4/6i or longer, </a:t>
            </a:r>
            <a:r>
              <a:rPr lang="en-US" noProof="0" dirty="0" err="1"/>
              <a:t>ie</a:t>
            </a:r>
            <a:r>
              <a:rPr lang="en-US" noProof="0" dirty="0"/>
              <a:t>, not primary-resistant to CDK 4/6 inhibitor</a:t>
            </a:r>
          </a:p>
          <a:p>
            <a:pPr lvl="0"/>
            <a:endParaRPr lang="en-US" noProof="0" dirty="0"/>
          </a:p>
          <a:p>
            <a:pPr lvl="0"/>
            <a:r>
              <a:rPr lang="en-US" noProof="0" dirty="0"/>
              <a:t>Benefit of </a:t>
            </a:r>
            <a:r>
              <a:rPr lang="en-US" noProof="0" dirty="0" err="1"/>
              <a:t>elacestrant</a:t>
            </a:r>
            <a:r>
              <a:rPr lang="en-US" noProof="0" dirty="0"/>
              <a:t> more marked in the ESR1 mutant population, especially those who had at least 12 </a:t>
            </a:r>
            <a:r>
              <a:rPr lang="en-US" noProof="0" dirty="0" err="1"/>
              <a:t>mos</a:t>
            </a:r>
            <a:r>
              <a:rPr lang="en-US" noProof="0" dirty="0"/>
              <a:t> of prior CDK 4/6 inhibitor therapy </a:t>
            </a:r>
          </a:p>
          <a:p>
            <a:pPr lvl="0"/>
            <a:endParaRPr lang="en-US" noProof="0" dirty="0"/>
          </a:p>
          <a:p>
            <a:pPr lvl="0"/>
            <a:r>
              <a:rPr lang="en-US" noProof="0" dirty="0"/>
              <a:t>Next steps: combinations with other targeted agents in HR+ HER2- MBC (ELEVATE trial) and adjuvant trial is planned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30509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74C89-E3FE-6C08-F944-CD80CD4A12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52781"/>
            <a:ext cx="10515600" cy="1003951"/>
          </a:xfrm>
        </p:spPr>
        <p:txBody>
          <a:bodyPr>
            <a:normAutofit fontScale="90000"/>
          </a:bodyPr>
          <a:lstStyle/>
          <a:p>
            <a:r>
              <a:rPr lang="en-US" dirty="0"/>
              <a:t>SERENA-2 Phase 2 Trial: </a:t>
            </a:r>
            <a:r>
              <a:rPr lang="en-US" dirty="0" err="1"/>
              <a:t>Camizestrant</a:t>
            </a:r>
            <a:r>
              <a:rPr lang="en-US" dirty="0"/>
              <a:t> plus </a:t>
            </a:r>
            <a:r>
              <a:rPr lang="en-US" dirty="0" err="1"/>
              <a:t>Fulvestrant</a:t>
            </a:r>
            <a:endParaRPr lang="en-US" dirty="0"/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C0D3F016-AD03-A9C7-1ECE-BB8AFEA558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927" y="1603333"/>
            <a:ext cx="5833918" cy="2536486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A98D7D42-9DA1-21F6-145F-91935780C16C}"/>
              </a:ext>
            </a:extLst>
          </p:cNvPr>
          <p:cNvSpPr txBox="1"/>
          <p:nvPr/>
        </p:nvSpPr>
        <p:spPr>
          <a:xfrm>
            <a:off x="251691" y="1177756"/>
            <a:ext cx="1898073" cy="923330"/>
          </a:xfrm>
          <a:prstGeom prst="rect">
            <a:avLst/>
          </a:prstGeom>
          <a:noFill/>
          <a:ln>
            <a:solidFill>
              <a:srgbClr val="FF40FF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Primary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endpt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Inv assessed PFS of each C arm to F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8DE53858-B34E-601C-EC95-3A48B8406882}"/>
              </a:ext>
            </a:extLst>
          </p:cNvPr>
          <p:cNvSpPr txBox="1"/>
          <p:nvPr/>
        </p:nvSpPr>
        <p:spPr>
          <a:xfrm>
            <a:off x="180108" y="6335887"/>
            <a:ext cx="25825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Oliveira et al, SABCS 2022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566D940-1BE1-0847-28C4-FC19E8D819F5}"/>
              </a:ext>
            </a:extLst>
          </p:cNvPr>
          <p:cNvSpPr txBox="1"/>
          <p:nvPr/>
        </p:nvSpPr>
        <p:spPr>
          <a:xfrm>
            <a:off x="387927" y="4098872"/>
            <a:ext cx="583391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Demographics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90-95% white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Imbalance in liver (not visceral)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mets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: 31 v 41 vs 48%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Imbalance in ESR1m: 30 v 36 v 48%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77% one line ET, 63% prior AI; 50% prior CDK4/6i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Prior chemo for MBC: 22 v 12 v 26%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20B1FD3C-543D-0E88-9789-84AE9E1B6F2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58081" y="1257871"/>
            <a:ext cx="5833919" cy="3647377"/>
          </a:xfrm>
          <a:prstGeom prst="rect">
            <a:avLst/>
          </a:prstGeom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F7992AD7-3846-F2FB-055D-25CE491FF07A}"/>
              </a:ext>
            </a:extLst>
          </p:cNvPr>
          <p:cNvSpPr txBox="1"/>
          <p:nvPr/>
        </p:nvSpPr>
        <p:spPr>
          <a:xfrm>
            <a:off x="6358081" y="4905248"/>
            <a:ext cx="6096000" cy="2446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*Statistically significant; </a:t>
            </a:r>
            <a:r>
              <a:rPr kumimoji="0" lang="en-GB" sz="1100" b="0" i="0" u="none" strike="noStrike" kern="1200" cap="none" spc="0" normalizeH="0" baseline="3000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</a:t>
            </a:r>
            <a:r>
              <a:rPr kumimoji="0" lang="en-GB" sz="11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HRs</a:t>
            </a:r>
            <a:r>
              <a:rPr kumimoji="0" lang="en-GB" sz="1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adjusted for prior use of CDK4/6i and liver/lung metastases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75340F9-264F-E50E-245A-9015A53F7439}"/>
              </a:ext>
            </a:extLst>
          </p:cNvPr>
          <p:cNvSpPr txBox="1"/>
          <p:nvPr/>
        </p:nvSpPr>
        <p:spPr>
          <a:xfrm>
            <a:off x="6522027" y="888539"/>
            <a:ext cx="622761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" panose="02000503000000020004" pitchFamily="2" charset="0"/>
                <a:ea typeface="Helvetica 75" panose="02000503000000020004" pitchFamily="2" charset="0"/>
                <a:cs typeface="Helvetica 75" panose="02000503000000020004" pitchFamily="2" charset="0"/>
              </a:rPr>
              <a:t>Primary endpoint: PFS by investigator assessment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35" name="Table 11">
            <a:extLst>
              <a:ext uri="{FF2B5EF4-FFF2-40B4-BE49-F238E27FC236}">
                <a16:creationId xmlns:a16="http://schemas.microsoft.com/office/drawing/2014/main" id="{2AAFD25C-D3A8-6364-4107-A676D70F38C2}"/>
              </a:ext>
            </a:extLst>
          </p:cNvPr>
          <p:cNvGraphicFramePr>
            <a:graphicFrameLocks noGrp="1"/>
          </p:cNvGraphicFramePr>
          <p:nvPr/>
        </p:nvGraphicFramePr>
        <p:xfrm>
          <a:off x="8170692" y="5274580"/>
          <a:ext cx="3841200" cy="1176004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044000">
                  <a:extLst>
                    <a:ext uri="{9D8B030D-6E8A-4147-A177-3AD203B41FA5}">
                      <a16:colId xmlns:a16="http://schemas.microsoft.com/office/drawing/2014/main" val="2952613261"/>
                    </a:ext>
                  </a:extLst>
                </a:gridCol>
                <a:gridCol w="932400">
                  <a:extLst>
                    <a:ext uri="{9D8B030D-6E8A-4147-A177-3AD203B41FA5}">
                      <a16:colId xmlns:a16="http://schemas.microsoft.com/office/drawing/2014/main" val="2178175948"/>
                    </a:ext>
                  </a:extLst>
                </a:gridCol>
                <a:gridCol w="932400">
                  <a:extLst>
                    <a:ext uri="{9D8B030D-6E8A-4147-A177-3AD203B41FA5}">
                      <a16:colId xmlns:a16="http://schemas.microsoft.com/office/drawing/2014/main" val="1506157191"/>
                    </a:ext>
                  </a:extLst>
                </a:gridCol>
                <a:gridCol w="932400">
                  <a:extLst>
                    <a:ext uri="{9D8B030D-6E8A-4147-A177-3AD203B41FA5}">
                      <a16:colId xmlns:a16="http://schemas.microsoft.com/office/drawing/2014/main" val="1987345410"/>
                    </a:ext>
                  </a:extLst>
                </a:gridCol>
              </a:tblGrid>
              <a:tr h="1402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000" b="1" i="0" u="none" strike="noStrike" kern="1200" cap="none" spc="0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Helvetica 75" panose="02000503000000020004" pitchFamily="2" charset="0"/>
                        <a:ea typeface="Helvetica 75" panose="02000503000000020004" pitchFamily="2" charset="0"/>
                        <a:cs typeface="Helvetica 75" panose="02000503000000020004" pitchFamily="2" charset="0"/>
                      </a:endParaRPr>
                    </a:p>
                  </a:txBody>
                  <a:tcPr marL="36000" marR="36000" marT="27002" marB="27002" anchor="ctr" horzOverflow="overflow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en-GB" sz="1000" b="1" u="none" strike="noStrike" kern="1200" cap="none" spc="0" baseline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C 75 (n=74)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A0C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u="none" strike="noStrike" kern="1200" cap="none" spc="0" baseline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C 150  (n=73)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9327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en-GB" sz="1000" b="1" u="none" strike="noStrike" kern="1200" cap="none" spc="0" baseline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F (n=73)</a:t>
                      </a:r>
                    </a:p>
                  </a:txBody>
                  <a:tcPr marL="36000" marR="3600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3041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31361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en-GB" sz="1000" b="1" u="none" strike="noStrike" kern="1200" cap="none" spc="0" baseline="0">
                          <a:solidFill>
                            <a:schemeClr val="tx1"/>
                          </a:solidFill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Events [n (%)]</a:t>
                      </a:r>
                      <a:endParaRPr kumimoji="0" lang="en-GB" sz="1000" b="1" i="0" u="none" strike="noStrike" kern="1200" cap="none" spc="0" baseline="0">
                        <a:solidFill>
                          <a:schemeClr val="tx1"/>
                        </a:solidFill>
                        <a:latin typeface="Helvetica 75" panose="02000503000000020004" pitchFamily="2" charset="0"/>
                        <a:ea typeface="Helvetica 75" panose="02000503000000020004" pitchFamily="2" charset="0"/>
                        <a:cs typeface="Helvetica 75" panose="02000503000000020004" pitchFamily="2" charset="0"/>
                      </a:endParaRPr>
                    </a:p>
                  </a:txBody>
                  <a:tcPr marL="3600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000" b="0" i="0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39 (52.7)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000" b="0" i="0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33 (45.2)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000" b="0" i="0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53 (72.6)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6172773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kumimoji="0" lang="en-GB" sz="1000" b="1" u="none" strike="noStrike" kern="1200" cap="none" spc="0" baseline="0">
                          <a:solidFill>
                            <a:schemeClr val="tx1"/>
                          </a:solidFill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Median PFS, months </a:t>
                      </a:r>
                      <a:r>
                        <a:rPr lang="en-GB" sz="1000" b="1" i="0" u="none" strike="noStrike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(90% CI)</a:t>
                      </a: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  <a:r>
                        <a:rPr kumimoji="0" lang="en-GB" sz="1000" b="1" u="none" strike="noStrike" kern="1200" cap="none" spc="0" baseline="0">
                          <a:solidFill>
                            <a:schemeClr val="tx1"/>
                          </a:solidFill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 </a:t>
                      </a:r>
                      <a:endParaRPr kumimoji="0" lang="en-GB" sz="1000" b="1" i="0" u="none" strike="noStrike" kern="1200" cap="none" spc="0" baseline="0">
                        <a:solidFill>
                          <a:schemeClr val="tx1"/>
                        </a:solidFill>
                        <a:latin typeface="Helvetica 75" panose="02000503000000020004" pitchFamily="2" charset="0"/>
                        <a:ea typeface="Helvetica 75" panose="02000503000000020004" pitchFamily="2" charset="0"/>
                        <a:cs typeface="Helvetica 75" panose="02000503000000020004" pitchFamily="2" charset="0"/>
                      </a:endParaRPr>
                    </a:p>
                  </a:txBody>
                  <a:tcPr marL="3600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GB" sz="1000" b="0" i="0" kern="1200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7.4 </a:t>
                      </a:r>
                      <a:br>
                        <a:rPr lang="en-GB" sz="1000" b="0" i="0" kern="1200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</a:br>
                      <a:r>
                        <a:rPr lang="en-GB" sz="1000" b="0" i="0" kern="1200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(4.5-10.9)</a:t>
                      </a:r>
                      <a:endParaRPr kumimoji="0" lang="en-GB" sz="1000" b="0" i="0" u="none" strike="noStrike" kern="1200" cap="none" spc="0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36000" marR="36000" marT="0" marB="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kern="1200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12.7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kern="1200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(9.3-18.4)               </a:t>
                      </a:r>
                      <a:endParaRPr kumimoji="0" lang="en-GB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36000" marR="36000" marT="0" marB="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i="0" kern="1200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3.7 </a:t>
                      </a:r>
                      <a:br>
                        <a:rPr lang="en-GB" sz="1000" b="0" i="0" kern="1200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</a:br>
                      <a:r>
                        <a:rPr lang="en-GB" sz="1000" b="0" i="0" kern="1200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(2.0-3.8)</a:t>
                      </a:r>
                      <a:endParaRPr kumimoji="0" lang="en-GB" sz="1000" b="0" i="0" u="none" strike="noStrike" kern="1200" cap="none" spc="0" normalizeH="0" baseline="0" noProof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36000" marR="36000" marT="0" marB="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2650516"/>
                  </a:ext>
                </a:extLst>
              </a:tr>
              <a:tr h="2448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u="none" strike="noStrike" kern="1200" cap="none" spc="0" baseline="0">
                          <a:solidFill>
                            <a:schemeClr val="tx1"/>
                          </a:solidFill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Adjusted HR </a:t>
                      </a:r>
                      <a:br>
                        <a:rPr kumimoji="0" lang="en-GB" sz="1000" b="1" u="none" strike="noStrike" kern="1200" cap="none" spc="0" baseline="0">
                          <a:solidFill>
                            <a:schemeClr val="tx1"/>
                          </a:solidFill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</a:br>
                      <a:r>
                        <a:rPr kumimoji="0" lang="en-GB" sz="1000" b="1" u="none" strike="noStrike" kern="1200" cap="none" spc="0" baseline="0">
                          <a:solidFill>
                            <a:schemeClr val="tx1"/>
                          </a:solidFill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(90% CI)</a:t>
                      </a:r>
                      <a:r>
                        <a:rPr kumimoji="0" lang="en-GB" sz="1000" b="1" u="none" strike="noStrike" kern="1200" cap="none" spc="0" baseline="30000">
                          <a:solidFill>
                            <a:schemeClr val="tx1"/>
                          </a:solidFill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a</a:t>
                      </a:r>
                      <a:endParaRPr kumimoji="0" lang="en-GB" sz="1000" b="1" i="0" u="none" strike="noStrike" kern="1200" cap="none" spc="0" baseline="30000">
                        <a:solidFill>
                          <a:schemeClr val="tx1"/>
                        </a:solidFill>
                        <a:latin typeface="Helvetica 75" panose="02000503000000020004" pitchFamily="2" charset="0"/>
                        <a:ea typeface="Helvetica 75" panose="02000503000000020004" pitchFamily="2" charset="0"/>
                        <a:cs typeface="Helvetica 75" panose="02000503000000020004" pitchFamily="2" charset="0"/>
                      </a:endParaRPr>
                    </a:p>
                  </a:txBody>
                  <a:tcPr marL="3600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0.56 </a:t>
                      </a:r>
                      <a:br>
                        <a:rPr kumimoji="0" lang="en-GB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</a:br>
                      <a:r>
                        <a:rPr kumimoji="0" lang="en-GB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(0.39-0.80)</a:t>
                      </a:r>
                    </a:p>
                  </a:txBody>
                  <a:tcPr marL="36000" marR="36000" marT="0" marB="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0.47 </a:t>
                      </a:r>
                      <a:br>
                        <a:rPr kumimoji="0" lang="en-GB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</a:br>
                      <a:r>
                        <a:rPr kumimoji="0" lang="en-GB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(0.33-0.68)</a:t>
                      </a:r>
                    </a:p>
                  </a:txBody>
                  <a:tcPr marL="36000" marR="36000" marT="0" marB="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-</a:t>
                      </a:r>
                    </a:p>
                  </a:txBody>
                  <a:tcPr marL="36000" marR="36000" marT="0" marB="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917405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1" i="0" u="none" strike="noStrike" kern="1200" cap="none" spc="0" baseline="0">
                          <a:solidFill>
                            <a:schemeClr val="tx1"/>
                          </a:solidFill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P value</a:t>
                      </a:r>
                    </a:p>
                  </a:txBody>
                  <a:tcPr marL="3600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kern="1200" cap="none" spc="0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0.0079*</a:t>
                      </a:r>
                    </a:p>
                  </a:txBody>
                  <a:tcPr marL="36000" marR="36000" marT="0" marB="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0.0004*</a:t>
                      </a:r>
                    </a:p>
                  </a:txBody>
                  <a:tcPr marL="36000" marR="36000" marT="0" marB="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-</a:t>
                      </a:r>
                    </a:p>
                  </a:txBody>
                  <a:tcPr marL="36000" marR="36000" marT="0" marB="0" anchor="ctr" horzOverflow="overflow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38051091"/>
                  </a:ext>
                </a:extLst>
              </a:tr>
            </a:tbl>
          </a:graphicData>
        </a:graphic>
      </p:graphicFrame>
      <p:sp>
        <p:nvSpPr>
          <p:cNvPr id="36" name="TextBox 35">
            <a:extLst>
              <a:ext uri="{FF2B5EF4-FFF2-40B4-BE49-F238E27FC236}">
                <a16:creationId xmlns:a16="http://schemas.microsoft.com/office/drawing/2014/main" id="{3DFF1BC5-B5B0-3D13-FAA5-C219AB155926}"/>
              </a:ext>
            </a:extLst>
          </p:cNvPr>
          <p:cNvSpPr txBox="1"/>
          <p:nvPr/>
        </p:nvSpPr>
        <p:spPr>
          <a:xfrm>
            <a:off x="6096000" y="5320224"/>
            <a:ext cx="1911928" cy="1200329"/>
          </a:xfrm>
          <a:prstGeom prst="rect">
            <a:avLst/>
          </a:prstGeom>
          <a:noFill/>
          <a:ln>
            <a:solidFill>
              <a:srgbClr val="FF40FF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PFS by BICR: Significant discordance with inv PFS for 150 mg</a:t>
            </a:r>
          </a:p>
        </p:txBody>
      </p:sp>
    </p:spTree>
    <p:extLst>
      <p:ext uri="{BB962C8B-B14F-4D97-AF65-F5344CB8AC3E}">
        <p14:creationId xmlns:p14="http://schemas.microsoft.com/office/powerpoint/2010/main" val="845071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460435-1302-DC51-A27D-92E441D111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12467" y="673100"/>
            <a:ext cx="3917191" cy="56260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/>
              <a:t>Biomarkers</a:t>
            </a:r>
          </a:p>
          <a:p>
            <a:r>
              <a:rPr lang="en-US" sz="1800" dirty="0" err="1"/>
              <a:t>Camizestrant</a:t>
            </a:r>
            <a:r>
              <a:rPr lang="en-US" sz="1800" dirty="0"/>
              <a:t> reduced ESR1 </a:t>
            </a:r>
            <a:r>
              <a:rPr lang="en-US" sz="1800" dirty="0" err="1"/>
              <a:t>ctDNA</a:t>
            </a:r>
            <a:r>
              <a:rPr lang="en-US" sz="1800" dirty="0"/>
              <a:t> to near zero by C2D1</a:t>
            </a:r>
            <a:endParaRPr lang="en-US" dirty="0"/>
          </a:p>
          <a:p>
            <a:pPr marL="0" indent="0">
              <a:buNone/>
            </a:pPr>
            <a:r>
              <a:rPr lang="en-US" sz="2600" dirty="0"/>
              <a:t>Safety</a:t>
            </a:r>
          </a:p>
          <a:p>
            <a:r>
              <a:rPr lang="en-US" sz="1800" dirty="0"/>
              <a:t>Very low rate discontinuation</a:t>
            </a:r>
          </a:p>
          <a:p>
            <a:r>
              <a:rPr lang="en-US" sz="1800" dirty="0"/>
              <a:t>Interruption TRAEs ~med 7 days: ~10%</a:t>
            </a:r>
          </a:p>
          <a:p>
            <a:r>
              <a:rPr lang="en-US" sz="1800" dirty="0"/>
              <a:t>Very low rate of grade 3 AEs</a:t>
            </a:r>
          </a:p>
          <a:p>
            <a:r>
              <a:rPr lang="en-US" sz="1800" dirty="0"/>
              <a:t>All grade AEs (low-high dose):</a:t>
            </a:r>
          </a:p>
          <a:p>
            <a:pPr lvl="1"/>
            <a:r>
              <a:rPr lang="en-US" sz="1800" dirty="0"/>
              <a:t>Photopsia: 12-25%</a:t>
            </a:r>
          </a:p>
          <a:p>
            <a:pPr lvl="1"/>
            <a:r>
              <a:rPr lang="en-US" sz="1800" dirty="0"/>
              <a:t>Sinus bradycardia: 5-26%</a:t>
            </a:r>
          </a:p>
          <a:p>
            <a:pPr lvl="1"/>
            <a:r>
              <a:rPr lang="en-US" sz="1800" dirty="0"/>
              <a:t>More fatigue, arthralgia, AST/ALT elevation at higher dose</a:t>
            </a:r>
          </a:p>
          <a:p>
            <a:pPr marL="0" indent="0">
              <a:buNone/>
            </a:pPr>
            <a:endParaRPr lang="en-US" sz="2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D2133F-85C4-EFED-A2AE-4510C44A63F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617" y="126418"/>
            <a:ext cx="7772400" cy="267047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0CBA409-C6F4-966F-8F40-8474DFF0938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1617" y="2935438"/>
            <a:ext cx="7772400" cy="2670474"/>
          </a:xfrm>
          <a:prstGeom prst="rect">
            <a:avLst/>
          </a:prstGeom>
        </p:spPr>
      </p:pic>
      <p:graphicFrame>
        <p:nvGraphicFramePr>
          <p:cNvPr id="6" name="Table 11">
            <a:extLst>
              <a:ext uri="{FF2B5EF4-FFF2-40B4-BE49-F238E27FC236}">
                <a16:creationId xmlns:a16="http://schemas.microsoft.com/office/drawing/2014/main" id="{7BC47948-0B27-82AA-383C-8AB6C29A8DAB}"/>
              </a:ext>
            </a:extLst>
          </p:cNvPr>
          <p:cNvGraphicFramePr>
            <a:graphicFrameLocks noGrp="1"/>
          </p:cNvGraphicFramePr>
          <p:nvPr/>
        </p:nvGraphicFramePr>
        <p:xfrm>
          <a:off x="1096473" y="5684964"/>
          <a:ext cx="3852000" cy="12756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044000">
                  <a:extLst>
                    <a:ext uri="{9D8B030D-6E8A-4147-A177-3AD203B41FA5}">
                      <a16:colId xmlns:a16="http://schemas.microsoft.com/office/drawing/2014/main" val="2952613261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178175948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1506157191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1987345410"/>
                    </a:ext>
                  </a:extLst>
                </a:gridCol>
              </a:tblGrid>
              <a:tr h="165600">
                <a:tc>
                  <a:txBody>
                    <a:bodyPr/>
                    <a:lstStyle/>
                    <a:p>
                      <a:pPr algn="l" rtl="0" fontAlgn="auto"/>
                      <a:r>
                        <a:rPr lang="en-GB" sz="1000" b="1" i="0" u="none" strike="noStrike">
                          <a:solidFill>
                            <a:srgbClr val="3F4444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C 75 </a:t>
                      </a:r>
                      <a:r>
                        <a:rPr lang="en-GB" sz="1000" b="1" i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(n=43)</a:t>
                      </a:r>
                      <a:r>
                        <a:rPr lang="en-GB" sz="1000" b="1" i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A0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C</a:t>
                      </a:r>
                      <a:r>
                        <a:rPr lang="en-GB" sz="1000" b="1" i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 150 </a:t>
                      </a:r>
                      <a:r>
                        <a:rPr lang="en-GB" sz="1000" b="1" i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(n=43)</a:t>
                      </a:r>
                      <a:r>
                        <a:rPr lang="en-GB" sz="1000" b="1" i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9327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F 500 </a:t>
                      </a:r>
                      <a:r>
                        <a:rPr lang="en-GB" sz="1000" b="1" i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(n=43)</a:t>
                      </a:r>
                      <a:r>
                        <a:rPr lang="en-GB" sz="1000" b="1" i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3041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313612"/>
                  </a:ext>
                </a:extLst>
              </a:tr>
              <a:tr h="20880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GB" sz="1000" b="1" i="0" u="none" strike="noStrike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Events [n (%)]</a:t>
                      </a: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</a:p>
                  </a:txBody>
                  <a:tcPr marL="3600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31 (72.1)</a:t>
                      </a:r>
                      <a:endParaRPr lang="en-GB" sz="1000" b="0" i="0"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32 (74.4)</a:t>
                      </a:r>
                      <a:endParaRPr lang="en-US" sz="1000" b="0" i="0"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39 (90.7)</a:t>
                      </a:r>
                      <a:endParaRPr lang="en-US" sz="1000" b="0" i="0"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0018564"/>
                  </a:ext>
                </a:extLst>
              </a:tr>
              <a:tr h="20880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GB" sz="1000" b="1" i="0" u="none" strike="noStrike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Median PFS, months (90% CI)</a:t>
                      </a: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</a:p>
                  </a:txBody>
                  <a:tcPr marL="3600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7.2 </a:t>
                      </a:r>
                    </a:p>
                    <a:p>
                      <a:pPr algn="ctr" rtl="0" fontAlgn="base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(3.6-11.1)</a:t>
                      </a:r>
                      <a:endParaRPr lang="en-GB" sz="1000" b="0" i="0"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5.6 </a:t>
                      </a:r>
                      <a:b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</a:br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(3.7-9.1)</a:t>
                      </a:r>
                      <a:endParaRPr lang="en-US" sz="1000" b="0" i="0"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2.0 </a:t>
                      </a:r>
                      <a:b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</a:br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(1.9-3.6)</a:t>
                      </a:r>
                      <a:endParaRPr lang="en-US" sz="1000" b="0" i="0"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6172773"/>
                  </a:ext>
                </a:extLst>
              </a:tr>
              <a:tr h="20880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GB" sz="1000" b="1" i="0" u="none" strike="noStrike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Adjusted HR </a:t>
                      </a:r>
                      <a:br>
                        <a:rPr lang="en-GB" sz="1000" b="1" i="0" u="none" strike="noStrike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</a:br>
                      <a:r>
                        <a:rPr lang="en-GB" sz="1000" b="1" i="0" u="none" strike="noStrike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(90% CI)</a:t>
                      </a:r>
                      <a:r>
                        <a:rPr lang="en-GB" sz="1000" b="1" i="0" u="none" strike="noStrike" baseline="30000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a</a:t>
                      </a: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</a:p>
                  </a:txBody>
                  <a:tcPr marL="3600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0.43 </a:t>
                      </a:r>
                      <a:b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</a:br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(0.28-0.65)</a:t>
                      </a:r>
                      <a:endParaRPr lang="en-GB" sz="1000" b="0" i="0"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0.55 </a:t>
                      </a:r>
                      <a:b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</a:br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(0.37-0.82)</a:t>
                      </a:r>
                      <a:endParaRPr lang="en-GB" sz="1000" b="0" i="0"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-</a:t>
                      </a:r>
                      <a:r>
                        <a:rPr lang="en-GB" sz="1000" b="0" i="0" dirty="0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2650516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9B460E8-24D9-6A93-A07E-E22CDA7AA133}"/>
              </a:ext>
            </a:extLst>
          </p:cNvPr>
          <p:cNvSpPr txBox="1"/>
          <p:nvPr/>
        </p:nvSpPr>
        <p:spPr>
          <a:xfrm>
            <a:off x="62342" y="5849197"/>
            <a:ext cx="997528" cy="738664"/>
          </a:xfrm>
          <a:prstGeom prst="rect">
            <a:avLst/>
          </a:prstGeom>
          <a:noFill/>
          <a:ln w="19050">
            <a:solidFill>
              <a:srgbClr val="FF40FF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Liver and/or lung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mets</a:t>
            </a:r>
            <a:endParaRPr kumimoji="0" lang="en-U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A477A6-C669-04C4-7758-9DE04E1E35D5}"/>
              </a:ext>
            </a:extLst>
          </p:cNvPr>
          <p:cNvSpPr txBox="1"/>
          <p:nvPr/>
        </p:nvSpPr>
        <p:spPr>
          <a:xfrm>
            <a:off x="1307824" y="5559792"/>
            <a:ext cx="4872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YES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B5D019F-2A59-902A-82CD-085D11528C6E}"/>
              </a:ext>
            </a:extLst>
          </p:cNvPr>
          <p:cNvSpPr txBox="1"/>
          <p:nvPr/>
        </p:nvSpPr>
        <p:spPr>
          <a:xfrm>
            <a:off x="5232827" y="5559792"/>
            <a:ext cx="4587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48A35B0-9F38-9B9F-FC79-9CC9CAF88E87}"/>
              </a:ext>
            </a:extLst>
          </p:cNvPr>
          <p:cNvSpPr txBox="1"/>
          <p:nvPr/>
        </p:nvSpPr>
        <p:spPr>
          <a:xfrm>
            <a:off x="10139515" y="6515075"/>
            <a:ext cx="20524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Oliveira et al, SABCS 2022</a:t>
            </a:r>
          </a:p>
        </p:txBody>
      </p:sp>
      <p:graphicFrame>
        <p:nvGraphicFramePr>
          <p:cNvPr id="2" name="Table 11">
            <a:extLst>
              <a:ext uri="{FF2B5EF4-FFF2-40B4-BE49-F238E27FC236}">
                <a16:creationId xmlns:a16="http://schemas.microsoft.com/office/drawing/2014/main" id="{75C5180B-C499-F29B-0EEF-6771ADE4FEE9}"/>
              </a:ext>
            </a:extLst>
          </p:cNvPr>
          <p:cNvGraphicFramePr>
            <a:graphicFrameLocks noGrp="1"/>
          </p:cNvGraphicFramePr>
          <p:nvPr/>
        </p:nvGraphicFramePr>
        <p:xfrm>
          <a:off x="5059067" y="5684964"/>
          <a:ext cx="3852000" cy="11232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1044000">
                  <a:extLst>
                    <a:ext uri="{9D8B030D-6E8A-4147-A177-3AD203B41FA5}">
                      <a16:colId xmlns:a16="http://schemas.microsoft.com/office/drawing/2014/main" val="2952613261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2178175948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1506157191"/>
                    </a:ext>
                  </a:extLst>
                </a:gridCol>
                <a:gridCol w="936000">
                  <a:extLst>
                    <a:ext uri="{9D8B030D-6E8A-4147-A177-3AD203B41FA5}">
                      <a16:colId xmlns:a16="http://schemas.microsoft.com/office/drawing/2014/main" val="1987345410"/>
                    </a:ext>
                  </a:extLst>
                </a:gridCol>
              </a:tblGrid>
              <a:tr h="165600">
                <a:tc>
                  <a:txBody>
                    <a:bodyPr/>
                    <a:lstStyle/>
                    <a:p>
                      <a:pPr algn="l" rtl="0" fontAlgn="auto"/>
                      <a:r>
                        <a:rPr lang="en-GB" sz="1000" b="1" i="0" u="none" strike="noStrike">
                          <a:solidFill>
                            <a:srgbClr val="3F4444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</a:p>
                  </a:txBody>
                  <a:tcPr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C 75 </a:t>
                      </a:r>
                      <a:r>
                        <a:rPr lang="en-GB" sz="1000" b="1" i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(n=31)</a:t>
                      </a:r>
                      <a:r>
                        <a:rPr lang="en-GB" sz="1000" b="1" i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EA0C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C</a:t>
                      </a:r>
                      <a:r>
                        <a:rPr lang="en-GB" sz="1000" b="1" i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 150 </a:t>
                      </a:r>
                      <a:r>
                        <a:rPr lang="en-GB" sz="1000" b="1" i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(n=30)</a:t>
                      </a:r>
                      <a:r>
                        <a:rPr lang="en-GB" sz="1000" b="1" i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293279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F 500 </a:t>
                      </a:r>
                      <a:r>
                        <a:rPr lang="en-GB" sz="1000" b="1" i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  <a:r>
                        <a:rPr lang="en-GB" sz="1000" b="1" i="0" u="none" strike="noStrike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(n=30)</a:t>
                      </a:r>
                      <a:r>
                        <a:rPr lang="en-GB" sz="1000" b="1" i="0">
                          <a:solidFill>
                            <a:schemeClr val="bg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</a:p>
                  </a:txBody>
                  <a:tcPr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3041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313612"/>
                  </a:ext>
                </a:extLst>
              </a:tr>
              <a:tr h="20880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GB" sz="1000" b="1" i="0" u="none" strike="noStrike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Events [n (%)]</a:t>
                      </a: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19 (61.3)</a:t>
                      </a:r>
                      <a:endParaRPr lang="en-US" sz="1000" b="0" i="0"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19 (63.3)</a:t>
                      </a:r>
                      <a:endParaRPr lang="en-US" sz="1000" b="0" i="0"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19 (63.3)</a:t>
                      </a:r>
                      <a:endParaRPr lang="en-US" sz="1000" b="0" i="0"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40018564"/>
                  </a:ext>
                </a:extLst>
              </a:tr>
              <a:tr h="21240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GB" sz="1000" b="1" i="0" u="none" strike="noStrike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Median PFS, months (90% CI)</a:t>
                      </a: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5.5 </a:t>
                      </a:r>
                      <a:b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</a:br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(3.7-15.0)</a:t>
                      </a:r>
                      <a:endParaRPr lang="en-US" sz="1000" b="0" i="0"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14.5 </a:t>
                      </a:r>
                      <a:b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</a:br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(5.6-17.2)</a:t>
                      </a:r>
                      <a:endParaRPr lang="en-US" sz="1000" b="0" i="0"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9.2 </a:t>
                      </a:r>
                      <a:b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</a:br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(3.7-18.7)</a:t>
                      </a:r>
                      <a:endParaRPr lang="en-US" sz="1000" b="0" i="0"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66172773"/>
                  </a:ext>
                </a:extLst>
              </a:tr>
              <a:tr h="212400">
                <a:tc>
                  <a:txBody>
                    <a:bodyPr/>
                    <a:lstStyle/>
                    <a:p>
                      <a:pPr algn="l" rtl="0" fontAlgn="base"/>
                      <a:r>
                        <a:rPr lang="en-GB" sz="1000" b="1" i="0" u="none" strike="noStrike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Adjusted HR </a:t>
                      </a:r>
                      <a:br>
                        <a:rPr lang="en-GB" sz="1000" b="1" i="0" u="none" strike="noStrike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</a:br>
                      <a:r>
                        <a:rPr lang="en-GB" sz="1000" b="1" i="0" u="none" strike="noStrike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(90% CI)</a:t>
                      </a:r>
                      <a:r>
                        <a:rPr lang="en-GB" sz="1000" b="1" i="0" u="none" strike="noStrike" baseline="30000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a</a:t>
                      </a:r>
                      <a:r>
                        <a:rPr lang="en-GB" sz="1000" b="1" i="0">
                          <a:solidFill>
                            <a:schemeClr val="tx1"/>
                          </a:solidFill>
                          <a:effectLst/>
                          <a:latin typeface="Helvetica 75" panose="02000503000000020004" pitchFamily="2" charset="0"/>
                          <a:ea typeface="Helvetica 75" panose="02000503000000020004" pitchFamily="2" charset="0"/>
                          <a:cs typeface="Helvetica 75" panose="02000503000000020004" pitchFamily="2" charset="0"/>
                        </a:rPr>
                        <a:t>​</a:t>
                      </a:r>
                    </a:p>
                  </a:txBody>
                  <a:tcPr marL="0" marR="0" marT="0" marB="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0.99 </a:t>
                      </a:r>
                      <a:b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</a:br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(0.57-1.69)</a:t>
                      </a:r>
                      <a:endParaRPr lang="en-US" sz="1000" b="0" i="0"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0.91 </a:t>
                      </a:r>
                      <a:b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</a:br>
                      <a:r>
                        <a:rPr lang="en-US" sz="1000" b="0" i="0" u="none" strike="noStrike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(0.53-1.56)</a:t>
                      </a:r>
                      <a:endParaRPr lang="en-US" sz="1000" b="0" i="0">
                        <a:solidFill>
                          <a:schemeClr val="tx1"/>
                        </a:solidFill>
                        <a:effectLst/>
                        <a:latin typeface="Helvetica Neue" panose="02000503000000020004" pitchFamily="2" charset="0"/>
                        <a:ea typeface="Helvetica Neue" panose="02000503000000020004" pitchFamily="2" charset="0"/>
                        <a:cs typeface="Helvetica Neue" panose="02000503000000020004" pitchFamily="2" charset="0"/>
                      </a:endParaRP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 fontAlgn="base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-</a:t>
                      </a:r>
                      <a:r>
                        <a:rPr lang="en-GB" sz="1000" b="0" i="0" dirty="0">
                          <a:solidFill>
                            <a:schemeClr val="tx1"/>
                          </a:solidFill>
                          <a:effectLst/>
                          <a:latin typeface="Helvetica Neue" panose="02000503000000020004" pitchFamily="2" charset="0"/>
                          <a:ea typeface="Helvetica Neue" panose="02000503000000020004" pitchFamily="2" charset="0"/>
                          <a:cs typeface="Helvetica Neue" panose="02000503000000020004" pitchFamily="2" charset="0"/>
                        </a:rPr>
                        <a:t>​</a:t>
                      </a:r>
                    </a:p>
                  </a:txBody>
                  <a:tcPr marL="0" marR="0" marT="0" marB="0" anchor="ctr">
                    <a:lnL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826505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975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 animBg="1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166EDB4-5A3D-4A48-89F0-8FAF3ED04C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449" r="-1"/>
          <a:stretch/>
        </p:blipFill>
        <p:spPr>
          <a:xfrm>
            <a:off x="1524" y="556424"/>
            <a:ext cx="12188952" cy="566164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986D223-A964-F945-9609-5A27D97877A0}"/>
              </a:ext>
            </a:extLst>
          </p:cNvPr>
          <p:cNvSpPr txBox="1"/>
          <p:nvPr/>
        </p:nvSpPr>
        <p:spPr>
          <a:xfrm>
            <a:off x="7264400" y="6488668"/>
            <a:ext cx="53847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Hurvitz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SA et al</a:t>
            </a:r>
            <a:r>
              <a:rPr lang="en-US" dirty="0">
                <a:effectLst/>
              </a:rPr>
              <a:t> SABCS 2022; 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Abstract GS2-02</a:t>
            </a:r>
            <a:r>
              <a:rPr lang="en-US" dirty="0">
                <a:effectLst/>
              </a:rPr>
              <a:t>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62696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CC7AB-2D8B-7285-13C1-01343024E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0302AC-1286-2CA7-F58B-F97CC990D5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Oral SERD </a:t>
            </a:r>
            <a:r>
              <a:rPr lang="en-US" dirty="0" err="1"/>
              <a:t>camizestrant</a:t>
            </a:r>
            <a:r>
              <a:rPr lang="en-US" dirty="0"/>
              <a:t> has improved PFS over </a:t>
            </a:r>
            <a:r>
              <a:rPr lang="en-US" dirty="0" err="1"/>
              <a:t>fulvestrant</a:t>
            </a:r>
            <a:r>
              <a:rPr lang="en-US" dirty="0"/>
              <a:t>, including in pts post-progression on CDK 4/6 inhibitor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More data needed on efficacy of </a:t>
            </a:r>
            <a:r>
              <a:rPr lang="en-US" dirty="0" err="1"/>
              <a:t>camizestrant</a:t>
            </a:r>
            <a:r>
              <a:rPr lang="en-US" dirty="0"/>
              <a:t> in ESR1 WT pts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At chosen phase III dose of 75mg low incidence of sinus bradycardia and photopsia (flashes of light)</a:t>
            </a:r>
          </a:p>
          <a:p>
            <a:pPr lvl="0"/>
            <a:endParaRPr lang="en-US" dirty="0"/>
          </a:p>
          <a:p>
            <a:pPr lvl="0"/>
            <a:r>
              <a:rPr lang="en-US" dirty="0"/>
              <a:t>1L trial SERENA-4 underway (with CDK 4/6 inhibitor) and adjuvant trial planned</a:t>
            </a:r>
          </a:p>
        </p:txBody>
      </p:sp>
    </p:spTree>
    <p:extLst>
      <p:ext uri="{BB962C8B-B14F-4D97-AF65-F5344CB8AC3E}">
        <p14:creationId xmlns:p14="http://schemas.microsoft.com/office/powerpoint/2010/main" val="210597446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3BAF69-2C2B-5D8F-1400-931E5B7DEA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70173" y="492948"/>
            <a:ext cx="7084716" cy="1003951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/>
              <a:t>Phase III </a:t>
            </a:r>
            <a:r>
              <a:rPr lang="en-US" sz="3200" b="1" dirty="0" err="1"/>
              <a:t>TROPiCS</a:t>
            </a:r>
            <a:r>
              <a:rPr lang="en-US" sz="3200" b="1" dirty="0"/>
              <a:t>: Sacituzumab </a:t>
            </a:r>
            <a:r>
              <a:rPr lang="en-US" sz="3200" b="1" dirty="0" err="1"/>
              <a:t>govitecan</a:t>
            </a:r>
            <a:r>
              <a:rPr lang="en-US" sz="3200" b="1" dirty="0"/>
              <a:t> in HR+/HER2neg MBC</a:t>
            </a:r>
            <a:br>
              <a:rPr lang="en-US" sz="3200" b="1" dirty="0"/>
            </a:br>
            <a:endParaRPr lang="en-US" sz="3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E6F4D26-9156-4E7A-58B7-C1054F6BFAFD}"/>
              </a:ext>
            </a:extLst>
          </p:cNvPr>
          <p:cNvSpPr txBox="1"/>
          <p:nvPr/>
        </p:nvSpPr>
        <p:spPr>
          <a:xfrm>
            <a:off x="103812" y="6508431"/>
            <a:ext cx="633356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Rugo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et al, JCO 2022, ESMO 2022, SABCS 2022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CBD255EE-DDCB-57D1-E71A-258AB8E4E93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9084" y="4692742"/>
            <a:ext cx="5567090" cy="1984248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20E210D8-D5EE-3499-6834-577D06479C42}"/>
              </a:ext>
            </a:extLst>
          </p:cNvPr>
          <p:cNvSpPr txBox="1"/>
          <p:nvPr/>
        </p:nvSpPr>
        <p:spPr>
          <a:xfrm>
            <a:off x="8857065" y="4678017"/>
            <a:ext cx="13389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ASCENT-07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5ADD477B-A574-73B8-4498-2E0734FF1C7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668520"/>
            <a:ext cx="6589128" cy="2741051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D3D5AEF-0AAD-2BC5-B41C-0F6EC06ACA14}"/>
              </a:ext>
            </a:extLst>
          </p:cNvPr>
          <p:cNvSpPr txBox="1"/>
          <p:nvPr/>
        </p:nvSpPr>
        <p:spPr>
          <a:xfrm>
            <a:off x="7531122" y="4158497"/>
            <a:ext cx="4273734" cy="369332"/>
          </a:xfrm>
          <a:prstGeom prst="rect">
            <a:avLst/>
          </a:prstGeom>
          <a:noFill/>
          <a:ln>
            <a:solidFill>
              <a:srgbClr val="FF40FF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No Impact of TROP2 expression on efficacy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A3897A5-3E95-818F-2B70-F2547E9329AA}"/>
              </a:ext>
            </a:extLst>
          </p:cNvPr>
          <p:cNvSpPr txBox="1"/>
          <p:nvPr/>
        </p:nvSpPr>
        <p:spPr>
          <a:xfrm>
            <a:off x="443740" y="1298877"/>
            <a:ext cx="28826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Demographics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95% visceral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mets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100% prior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CDKi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Median 3 lines of chemo for MBC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9960D6-5324-9CC3-1A03-FE6704DB49FD}"/>
              </a:ext>
            </a:extLst>
          </p:cNvPr>
          <p:cNvSpPr txBox="1"/>
          <p:nvPr/>
        </p:nvSpPr>
        <p:spPr>
          <a:xfrm>
            <a:off x="1291827" y="5511296"/>
            <a:ext cx="4005474" cy="707886"/>
          </a:xfrm>
          <a:prstGeom prst="rect">
            <a:avLst/>
          </a:prstGeom>
          <a:noFill/>
          <a:ln>
            <a:solidFill>
              <a:srgbClr val="F400FF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Improved OS by a median of 3.2 months as late line Rx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C5EB3-48E7-8863-CDF1-118E93810E71}"/>
              </a:ext>
            </a:extLst>
          </p:cNvPr>
          <p:cNvSpPr txBox="1"/>
          <p:nvPr/>
        </p:nvSpPr>
        <p:spPr>
          <a:xfrm>
            <a:off x="3532938" y="1298877"/>
            <a:ext cx="288263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TROP2 expression in 95%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H score </a:t>
            </a:r>
            <a:r>
              <a:rPr kumimoji="0" lang="en-US" sz="18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&gt;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100 in 58%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7.7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median time from tissue collection to randomization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41435B7-8590-41E5-1414-5332D3CA8BC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2916" y="378705"/>
            <a:ext cx="5365271" cy="18403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6512540-65AC-7DD4-B877-3159CB5C1411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6355" y="2219048"/>
            <a:ext cx="5299932" cy="1770427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06E09572-5B70-894D-A5A6-1B4E98F2E6E3}"/>
              </a:ext>
            </a:extLst>
          </p:cNvPr>
          <p:cNvSpPr txBox="1"/>
          <p:nvPr/>
        </p:nvSpPr>
        <p:spPr>
          <a:xfrm>
            <a:off x="10697218" y="5608481"/>
            <a:ext cx="1268683" cy="132673"/>
          </a:xfrm>
          <a:prstGeom prst="rect">
            <a:avLst/>
          </a:prstGeom>
          <a:solidFill>
            <a:srgbClr val="E7F4F4"/>
          </a:solidFill>
        </p:spPr>
        <p:txBody>
          <a:bodyPr wrap="square" lIns="0" tIns="0" rIns="0" bIns="0">
            <a:noAutofit/>
          </a:bodyPr>
          <a:lstStyle/>
          <a:p>
            <a:r>
              <a:rPr lang="en-US" sz="700" dirty="0">
                <a:solidFill>
                  <a:srgbClr val="000000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TTD of Physical functioning</a:t>
            </a:r>
          </a:p>
        </p:txBody>
      </p:sp>
    </p:spTree>
    <p:extLst>
      <p:ext uri="{BB962C8B-B14F-4D97-AF65-F5344CB8AC3E}">
        <p14:creationId xmlns:p14="http://schemas.microsoft.com/office/powerpoint/2010/main" val="53509488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DAA73-2595-DB28-2C19-2707A61365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7266" y="380041"/>
            <a:ext cx="10515600" cy="1003951"/>
          </a:xfrm>
        </p:spPr>
        <p:txBody>
          <a:bodyPr>
            <a:normAutofit fontScale="90000"/>
          </a:bodyPr>
          <a:lstStyle/>
          <a:p>
            <a:r>
              <a:rPr lang="en-US" sz="4000" b="1" dirty="0"/>
              <a:t>Phase 1 TROPION-PanTumor01: </a:t>
            </a:r>
            <a:br>
              <a:rPr lang="en-US" sz="4000" b="1" dirty="0"/>
            </a:br>
            <a:r>
              <a:rPr lang="en-US" sz="4000" b="1" dirty="0" err="1"/>
              <a:t>Datopotamab</a:t>
            </a:r>
            <a:r>
              <a:rPr lang="en-US" sz="4000" b="1" dirty="0"/>
              <a:t> </a:t>
            </a:r>
            <a:r>
              <a:rPr lang="en-US" sz="4000" b="1" dirty="0" err="1"/>
              <a:t>deruxtecan</a:t>
            </a:r>
            <a:r>
              <a:rPr lang="en-US" sz="4000" b="1" dirty="0"/>
              <a:t> in HR+/HER2neg MBC</a:t>
            </a:r>
            <a:br>
              <a:rPr lang="en-US" sz="4000" b="1" dirty="0"/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013D4D-C152-F89A-2027-726E8E2810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6158" y="1246398"/>
            <a:ext cx="5054600" cy="4985069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N=41</a:t>
            </a:r>
          </a:p>
          <a:p>
            <a:pPr marL="742950" lvl="1" indent="-285750"/>
            <a:r>
              <a:rPr lang="en-US" sz="2200" dirty="0"/>
              <a:t>Median of 2 prior chemo for MBC (Range: 1-6)</a:t>
            </a:r>
          </a:p>
          <a:p>
            <a:pPr marL="742950" lvl="1" indent="-285750"/>
            <a:r>
              <a:rPr lang="en-US" sz="2200" dirty="0"/>
              <a:t>95% prior </a:t>
            </a:r>
            <a:r>
              <a:rPr lang="en-US" sz="2200" dirty="0" err="1"/>
              <a:t>CDKi</a:t>
            </a:r>
            <a:endParaRPr lang="en-US" sz="2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Efficacy: </a:t>
            </a:r>
          </a:p>
          <a:p>
            <a:pPr marL="742950" lvl="1" indent="-285750"/>
            <a:r>
              <a:rPr lang="en-US" sz="2200" dirty="0"/>
              <a:t>ORR (all PR): 27% </a:t>
            </a:r>
          </a:p>
          <a:p>
            <a:pPr marL="742950" lvl="1" indent="-285750"/>
            <a:r>
              <a:rPr lang="en-US" sz="2200" dirty="0"/>
              <a:t>CBR: 44%</a:t>
            </a:r>
          </a:p>
          <a:p>
            <a:pPr marL="742950" lvl="1" indent="-285750"/>
            <a:r>
              <a:rPr lang="en-US" sz="2200" dirty="0"/>
              <a:t>Med PFS 8.3 </a:t>
            </a:r>
            <a:r>
              <a:rPr lang="en-US" sz="2200" dirty="0" err="1"/>
              <a:t>mo</a:t>
            </a:r>
            <a:endParaRPr lang="en-US" sz="2200" dirty="0"/>
          </a:p>
          <a:p>
            <a:pPr marL="742950" lvl="1" indent="-285750"/>
            <a:r>
              <a:rPr lang="en-US" sz="2200" dirty="0"/>
              <a:t>59% alive for &gt;1 year</a:t>
            </a:r>
          </a:p>
          <a:p>
            <a:r>
              <a:rPr lang="en-US" sz="2400" dirty="0"/>
              <a:t>Safety (all Gr/</a:t>
            </a:r>
            <a:r>
              <a:rPr lang="en-US" sz="2400" u="sng" dirty="0"/>
              <a:t>&gt;</a:t>
            </a:r>
            <a:r>
              <a:rPr lang="en-US" sz="2400" dirty="0"/>
              <a:t>Gr 3):</a:t>
            </a:r>
          </a:p>
          <a:p>
            <a:pPr lvl="1"/>
            <a:r>
              <a:rPr lang="en-US" sz="2200" dirty="0"/>
              <a:t>Stomatitis: 83/10%</a:t>
            </a:r>
          </a:p>
          <a:p>
            <a:pPr lvl="1"/>
            <a:r>
              <a:rPr lang="en-US" sz="2200" dirty="0"/>
              <a:t>Nausea: 56/0%</a:t>
            </a:r>
          </a:p>
          <a:p>
            <a:pPr lvl="1"/>
            <a:r>
              <a:rPr lang="en-US" sz="2200" dirty="0"/>
              <a:t>Alopecia: 37%</a:t>
            </a:r>
          </a:p>
          <a:p>
            <a:pPr lvl="1"/>
            <a:r>
              <a:rPr lang="en-US" sz="2200" dirty="0"/>
              <a:t>Pneumonitis: Gr 2 and 3 (2 pts)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7A3B0A-00C5-BFAD-ACD4-3EAA1F8C5441}"/>
              </a:ext>
            </a:extLst>
          </p:cNvPr>
          <p:cNvSpPr txBox="1"/>
          <p:nvPr/>
        </p:nvSpPr>
        <p:spPr>
          <a:xfrm>
            <a:off x="236570" y="6487385"/>
            <a:ext cx="633356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Meric</a:t>
            </a: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-Bernstam et al, SABCS 2022; </a:t>
            </a:r>
            <a:r>
              <a:rPr lang="en-US" sz="12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Abstract PD13-08</a:t>
            </a:r>
            <a:r>
              <a:rPr lang="en-US" sz="1200" dirty="0">
                <a:effectLst/>
              </a:rPr>
              <a:t> 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165A72F-35B5-FDD6-1EEE-AFFEC501B8A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242" y="1147730"/>
            <a:ext cx="6715554" cy="345211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E67047B-88FE-B3FF-2302-2CC30A2D4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944" y="4721221"/>
            <a:ext cx="6715554" cy="1703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CC38639-04BB-690B-349F-C9ADF6F77B47}"/>
              </a:ext>
            </a:extLst>
          </p:cNvPr>
          <p:cNvSpPr txBox="1"/>
          <p:nvPr/>
        </p:nvSpPr>
        <p:spPr>
          <a:xfrm>
            <a:off x="6914691" y="6231467"/>
            <a:ext cx="5040739" cy="369332"/>
          </a:xfrm>
          <a:prstGeom prst="rect">
            <a:avLst/>
          </a:prstGeom>
          <a:noFill/>
          <a:ln>
            <a:solidFill>
              <a:srgbClr val="F400FF"/>
            </a:solidFill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Ongoing TROPION-Breast01 in 2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-3</a:t>
            </a:r>
            <a:r>
              <a:rPr kumimoji="0" lang="en-US" sz="1800" b="0" i="0" u="none" strike="noStrike" kern="1200" cap="none" spc="0" normalizeH="0" baseline="30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rd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line HR+ MBC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E2CD7FE-E8A6-E349-A2C7-3705CDA7A540}"/>
              </a:ext>
            </a:extLst>
          </p:cNvPr>
          <p:cNvSpPr txBox="1"/>
          <p:nvPr/>
        </p:nvSpPr>
        <p:spPr>
          <a:xfrm>
            <a:off x="1715070" y="2007989"/>
            <a:ext cx="1537582" cy="143692"/>
          </a:xfrm>
          <a:prstGeom prst="rect">
            <a:avLst/>
          </a:prstGeom>
          <a:solidFill>
            <a:srgbClr val="F7F8F8"/>
          </a:solidFill>
        </p:spPr>
        <p:txBody>
          <a:bodyPr wrap="none" lIns="0" tIns="0" rIns="0" bIns="0" rtlCol="0">
            <a:noAutofit/>
          </a:bodyPr>
          <a:lstStyle/>
          <a:p>
            <a:r>
              <a:rPr lang="en-US" sz="800" dirty="0"/>
              <a:t>inoperable/metastatic breast cancer</a:t>
            </a:r>
          </a:p>
        </p:txBody>
      </p:sp>
    </p:spTree>
    <p:extLst>
      <p:ext uri="{BB962C8B-B14F-4D97-AF65-F5344CB8AC3E}">
        <p14:creationId xmlns:p14="http://schemas.microsoft.com/office/powerpoint/2010/main" val="94284874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DCC7AB-2D8B-7285-13C1-01343024E0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0302AC-1286-2CA7-F58B-F97CC990D5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5033" y="1690688"/>
            <a:ext cx="11007523" cy="4351338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Sacituzumab </a:t>
            </a:r>
            <a:r>
              <a:rPr lang="en-US" dirty="0" err="1"/>
              <a:t>govitecan</a:t>
            </a:r>
            <a:r>
              <a:rPr lang="en-US" dirty="0"/>
              <a:t> improved OS compared with chemotherapy as late-line therapy for HR+ HER2- MBC post-progression on CDK 4/6 inhibitor</a:t>
            </a:r>
          </a:p>
          <a:p>
            <a:endParaRPr lang="en-US" dirty="0"/>
          </a:p>
          <a:p>
            <a:r>
              <a:rPr lang="en-US" dirty="0"/>
              <a:t>Category 2A, preferred therapy on NCCN guidelines following progression on 2 prior cytotoxic regimens (awaiting FDA approval)  </a:t>
            </a:r>
          </a:p>
          <a:p>
            <a:endParaRPr lang="en-US" dirty="0"/>
          </a:p>
          <a:p>
            <a:r>
              <a:rPr lang="en-US" dirty="0"/>
              <a:t>ASCENT-07 underway of </a:t>
            </a:r>
            <a:r>
              <a:rPr lang="en-US" dirty="0" err="1"/>
              <a:t>sacituzumab</a:t>
            </a:r>
            <a:r>
              <a:rPr lang="en-US" dirty="0"/>
              <a:t> as 1L cytotoxic therapy in HR+ MBC</a:t>
            </a:r>
          </a:p>
          <a:p>
            <a:endParaRPr lang="en-US" dirty="0"/>
          </a:p>
          <a:p>
            <a:r>
              <a:rPr lang="en-US" dirty="0" err="1"/>
              <a:t>Datopotamab</a:t>
            </a:r>
            <a:r>
              <a:rPr lang="en-US" dirty="0"/>
              <a:t>, anti-TROP2 ADC, is active as late-line therapy for HR+ MBC, with stomatitis most common toxicity (steroid mouth rinse ameliorates)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28061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0CAD4477-E534-7C4A-9DF9-E7BE7390E7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6864" y="225767"/>
            <a:ext cx="7411474" cy="367368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00F30E2-E90B-C240-8341-35143EC10F8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5304"/>
          <a:stretch/>
        </p:blipFill>
        <p:spPr>
          <a:xfrm>
            <a:off x="479890" y="3640989"/>
            <a:ext cx="2779079" cy="2991244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9CAC9CC-9323-DB43-B82C-60578A83A361}"/>
              </a:ext>
            </a:extLst>
          </p:cNvPr>
          <p:cNvSpPr txBox="1"/>
          <p:nvPr/>
        </p:nvSpPr>
        <p:spPr>
          <a:xfrm>
            <a:off x="3409770" y="6199034"/>
            <a:ext cx="37756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Cortes et al, Lancet 2020;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Rugo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et al , ESMO 2021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Cortes et al 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 </a:t>
            </a:r>
            <a:r>
              <a:rPr lang="en-US" dirty="0" err="1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Engl</a:t>
            </a: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 J Med 2022</a:t>
            </a:r>
            <a:r>
              <a:rPr lang="en-US" dirty="0">
                <a:effectLst/>
              </a:rPr>
              <a:t> </a:t>
            </a:r>
            <a:endParaRPr kumimoji="0" 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96CCEE3-D77B-BB4E-93C4-1CA68C8939CD}"/>
              </a:ext>
            </a:extLst>
          </p:cNvPr>
          <p:cNvSpPr txBox="1"/>
          <p:nvPr/>
        </p:nvSpPr>
        <p:spPr>
          <a:xfrm>
            <a:off x="643177" y="3686794"/>
            <a:ext cx="68461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PFS: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EC9DF98-C3D0-194B-AA7C-3252CA9ACA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83693" y="690012"/>
            <a:ext cx="4171443" cy="55854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153DA9-7AE0-6C43-84DD-8576CD4F256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73802"/>
          <a:stretch/>
        </p:blipFill>
        <p:spPr>
          <a:xfrm>
            <a:off x="3258969" y="4772305"/>
            <a:ext cx="2779079" cy="104910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AC9EC63-34C6-104D-B066-0E3FFABBCFF2}"/>
              </a:ext>
            </a:extLst>
          </p:cNvPr>
          <p:cNvSpPr txBox="1"/>
          <p:nvPr/>
        </p:nvSpPr>
        <p:spPr>
          <a:xfrm>
            <a:off x="9393983" y="2807368"/>
            <a:ext cx="25620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6.9 month increase in OS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3F95BE9-A8FD-5647-9163-7FF105C30A21}"/>
              </a:ext>
            </a:extLst>
          </p:cNvPr>
          <p:cNvSpPr/>
          <p:nvPr/>
        </p:nvSpPr>
        <p:spPr>
          <a:xfrm>
            <a:off x="8314520" y="716516"/>
            <a:ext cx="587020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OS:</a:t>
            </a:r>
            <a:endParaRPr kumimoji="0" lang="en-US" sz="2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330166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647610C-CBE6-6F44-90E5-829A2E8B38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9932" y="437612"/>
            <a:ext cx="10515600" cy="789956"/>
          </a:xfrm>
        </p:spPr>
        <p:txBody>
          <a:bodyPr>
            <a:normAutofit/>
          </a:bodyPr>
          <a:lstStyle/>
          <a:p>
            <a:r>
              <a:rPr lang="en-US" sz="4000" dirty="0"/>
              <a:t>Impact of PD-L1 CPS Subgroups on OS and PFS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B994D4-CEC6-8248-9EC7-5EB3D320E7B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315" y="1622733"/>
            <a:ext cx="5984685" cy="35483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23BEA66-3A38-8B4F-B5A1-E0ED6F12C9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56705" y="1684676"/>
            <a:ext cx="5797034" cy="342155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934E7B0-8EBC-0F44-B128-51F2A5E087F1}"/>
              </a:ext>
            </a:extLst>
          </p:cNvPr>
          <p:cNvSpPr txBox="1"/>
          <p:nvPr/>
        </p:nvSpPr>
        <p:spPr>
          <a:xfrm>
            <a:off x="1909010" y="1315344"/>
            <a:ext cx="1630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Overall Survival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E838DBC-5535-0741-8DC5-36FB93FD35AB}"/>
              </a:ext>
            </a:extLst>
          </p:cNvPr>
          <p:cNvSpPr txBox="1"/>
          <p:nvPr/>
        </p:nvSpPr>
        <p:spPr>
          <a:xfrm>
            <a:off x="8029073" y="1280332"/>
            <a:ext cx="2530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Progression Free Survival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3E50A2D-F57B-3B47-935F-1DFD7A3113A3}"/>
              </a:ext>
            </a:extLst>
          </p:cNvPr>
          <p:cNvSpPr/>
          <p:nvPr/>
        </p:nvSpPr>
        <p:spPr>
          <a:xfrm>
            <a:off x="549690" y="5382624"/>
            <a:ext cx="11642310" cy="8477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pembrolizumab + chemotherapy in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mTNBC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CPS ≥10 is the best cut-off to define those expected to benefit</a:t>
            </a:r>
          </a:p>
          <a:p>
            <a:pPr marL="342900" marR="0" lvl="0" indent="-342900" algn="l" defTabSz="914400" rtl="0" eaLnBrk="1" fontAlgn="auto" latinLnBrk="0" hangingPunct="1">
              <a:lnSpc>
                <a:spcPct val="105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Pembrolizumab + chemotherapy is a new standard of care for the treatment of </a:t>
            </a:r>
            <a:r>
              <a:rPr kumimoji="0" lang="en-US" sz="19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mTNBC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with CPS </a:t>
            </a:r>
            <a:r>
              <a:rPr kumimoji="0" lang="en-US" sz="1900" b="0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&gt;</a:t>
            </a:r>
            <a:r>
              <a:rPr kumimoji="0" lang="en-US" sz="19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1776271931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3545C-5696-DBB1-5E40-23FAE3EF8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62245A-B86A-9627-3312-63E8F30C1B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1L Pembrolizumab plus chemotherapy improves OS in patients with metastatic TNBC with CPS </a:t>
            </a:r>
            <a:r>
              <a:rPr lang="en-US" u="sng" dirty="0"/>
              <a:t>&gt;</a:t>
            </a:r>
            <a:r>
              <a:rPr lang="en-US" dirty="0"/>
              <a:t> 10 – established SOC</a:t>
            </a:r>
          </a:p>
          <a:p>
            <a:endParaRPr lang="en-US" dirty="0"/>
          </a:p>
          <a:p>
            <a:r>
              <a:rPr lang="en-US" dirty="0"/>
              <a:t>Pembrolizumab does not improve OS if TNBC has CPS &lt; 10</a:t>
            </a:r>
          </a:p>
          <a:p>
            <a:endParaRPr lang="en-US" dirty="0"/>
          </a:p>
          <a:p>
            <a:r>
              <a:rPr lang="en-US" dirty="0"/>
              <a:t>Unknown whether 1L pembrolizumab improves OS in metastatic TNBC pts who received pembrolizumab as neo/adjuvant therapy </a:t>
            </a:r>
          </a:p>
        </p:txBody>
      </p:sp>
    </p:spTree>
    <p:extLst>
      <p:ext uri="{BB962C8B-B14F-4D97-AF65-F5344CB8AC3E}">
        <p14:creationId xmlns:p14="http://schemas.microsoft.com/office/powerpoint/2010/main" val="128367867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E79DB0-5294-4B98-B898-5DA28EE98EE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F9B06647-CE9F-4106-A5E0-53B530A97F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51"/>
          <a:stretch>
            <a:fillRect/>
          </a:stretch>
        </p:blipFill>
        <p:spPr bwMode="auto">
          <a:xfrm>
            <a:off x="288221" y="1499778"/>
            <a:ext cx="8842221" cy="3307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32BC1A61-4B1E-4256-9289-9B5838FEE4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37465" y="6432796"/>
            <a:ext cx="345453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400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Bardia</a:t>
            </a:r>
            <a:r>
              <a:rPr kumimoji="0" lang="en-US" altLang="en-US" sz="1400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et al ESMO 2020; Abstract LBA17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2D4848-567F-44C7-BA76-0123EB67A5A3}"/>
              </a:ext>
            </a:extLst>
          </p:cNvPr>
          <p:cNvSpPr txBox="1"/>
          <p:nvPr/>
        </p:nvSpPr>
        <p:spPr>
          <a:xfrm>
            <a:off x="1008397" y="262978"/>
            <a:ext cx="39611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Phase III ASCENT Trial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311C6CC-B389-440D-A034-F9B9C9799A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9157" y="4778674"/>
            <a:ext cx="5756569" cy="2079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18411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18E454-3710-4FDF-BB7D-4DEC08C6EEB0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545040-2821-45A7-AD32-D2E333F5195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49691" y="6435552"/>
            <a:ext cx="3929666" cy="33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2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599" b="0" i="1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Bardia</a:t>
            </a:r>
            <a:r>
              <a:rPr kumimoji="0" lang="en-US" altLang="en-US" sz="1599" b="0" i="1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 et al ESMO 2020; Abstract LBA17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5DDDDC-1CB1-465F-8C6C-52F39061C0DE}"/>
              </a:ext>
            </a:extLst>
          </p:cNvPr>
          <p:cNvSpPr txBox="1"/>
          <p:nvPr/>
        </p:nvSpPr>
        <p:spPr>
          <a:xfrm>
            <a:off x="1008397" y="513043"/>
            <a:ext cx="396114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Phase III ASCENT Trial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4472C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A4BFFB-4257-4E2B-9827-12792B4CD2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0778" y="1540735"/>
            <a:ext cx="5968579" cy="2621662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90AC67F-103E-4B5F-BAC8-7B5C8D07C36F}"/>
              </a:ext>
            </a:extLst>
          </p:cNvPr>
          <p:cNvSpPr/>
          <p:nvPr/>
        </p:nvSpPr>
        <p:spPr>
          <a:xfrm>
            <a:off x="1008397" y="4671216"/>
            <a:ext cx="948890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PFS was 5.6 months (95% confidence interval [CI], 4.3 to 6.3; 166 events) with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sacituzumab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govitecan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and 1.7 months with chemo.</a:t>
            </a: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4D4D4D"/>
              </a:solidFill>
              <a:effectLst/>
              <a:uLnTx/>
              <a:uFillTx/>
              <a:latin typeface="ff-quadraat-web-pro"/>
              <a:ea typeface="+mn-ea"/>
              <a:cs typeface="+mn-cs"/>
            </a:endParaRPr>
          </a:p>
          <a:p>
            <a:pPr marL="0" marR="0" lvl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ff-quadraat-web-pro"/>
                <a:ea typeface="+mn-ea"/>
                <a:cs typeface="+mn-cs"/>
              </a:rPr>
              <a:t>The median overall survival was 12.1 months (95% CI, 10.7 to 14.0) with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ff-quadraat-web-pro"/>
                <a:ea typeface="+mn-ea"/>
                <a:cs typeface="+mn-cs"/>
              </a:rPr>
              <a:t>sacituzumab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ff-quadraat-web-pro"/>
                <a:ea typeface="+mn-ea"/>
                <a:cs typeface="+mn-cs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ff-quadraat-web-pro"/>
                <a:ea typeface="+mn-ea"/>
                <a:cs typeface="+mn-cs"/>
              </a:rPr>
              <a:t>govitecan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4D4D4D"/>
                </a:solidFill>
                <a:effectLst/>
                <a:uLnTx/>
                <a:uFillTx/>
                <a:latin typeface="ff-quadraat-web-pro"/>
                <a:ea typeface="+mn-ea"/>
                <a:cs typeface="+mn-cs"/>
              </a:rPr>
              <a:t> and 6.7 months (95% CI, 5.8 to 7.7) with chemotherapy (hazard ratio for death, 0.48; 95% CI, 0.38 to 0.59; P&lt;0.001).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26D7187-5DE9-4C58-BF4A-509CFFFD40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748" y="1544823"/>
            <a:ext cx="6118394" cy="2777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65542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F82F75-30F7-78BA-0FD8-C25DA9CAA6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2295C5-794E-A714-FF32-555C12D646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Sacituzumab </a:t>
            </a:r>
            <a:r>
              <a:rPr lang="en-US" dirty="0" err="1"/>
              <a:t>govitecan</a:t>
            </a:r>
            <a:r>
              <a:rPr lang="en-US" dirty="0"/>
              <a:t> improves OS as 2L+ therapy for metastatic TNBC</a:t>
            </a:r>
          </a:p>
          <a:p>
            <a:r>
              <a:rPr lang="en-US" dirty="0"/>
              <a:t>Category 1, preferred regimen NCCN guidelines 2L+ therapy for metastatic TNBC</a:t>
            </a:r>
          </a:p>
          <a:p>
            <a:r>
              <a:rPr lang="en-US" dirty="0"/>
              <a:t>Treatment-limiting toxicities of myelosuppression and diarrhea manageable with dose reduction – start with lower dose in pts who are heavily pretreated or have impaired hepatic function or co-morbidities</a:t>
            </a:r>
          </a:p>
          <a:p>
            <a:r>
              <a:rPr lang="en-US" dirty="0"/>
              <a:t>Sacituzumab being evaluated as 1L </a:t>
            </a:r>
            <a:r>
              <a:rPr lang="en-US" dirty="0" err="1"/>
              <a:t>metTNBC</a:t>
            </a:r>
            <a:r>
              <a:rPr lang="en-US" dirty="0"/>
              <a:t> therapy with or without pembrolizumab (ASCENT-03 and ASCENT-04)</a:t>
            </a:r>
          </a:p>
        </p:txBody>
      </p:sp>
    </p:spTree>
    <p:extLst>
      <p:ext uri="{BB962C8B-B14F-4D97-AF65-F5344CB8AC3E}">
        <p14:creationId xmlns:p14="http://schemas.microsoft.com/office/powerpoint/2010/main" val="27240911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8761DDFE-071F-4200-B0AA-394476C2D2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1A9A892-5BD0-6ED5-CE53-35BF2A3051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8164" y="78635"/>
            <a:ext cx="11145984" cy="1680519"/>
          </a:xfrm>
        </p:spPr>
        <p:txBody>
          <a:bodyPr>
            <a:normAutofit/>
          </a:bodyPr>
          <a:lstStyle/>
          <a:p>
            <a:r>
              <a:rPr lang="en-US" sz="3700" dirty="0"/>
              <a:t>TUXEDO Trial: T-</a:t>
            </a:r>
            <a:r>
              <a:rPr lang="en-US" sz="3700" dirty="0" err="1"/>
              <a:t>DXd</a:t>
            </a:r>
            <a:r>
              <a:rPr lang="en-US" sz="3700" dirty="0"/>
              <a:t> in Active HER2+ Brain Metastases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BF158E-7ED5-0F22-D81F-585F5D3C67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855" y="1837789"/>
            <a:ext cx="3875871" cy="371114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241E2AA-9A5A-30C7-16BD-AE62944D6A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1156" y="1837789"/>
            <a:ext cx="4581661" cy="3711146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8059BD3-7EFF-67FC-5619-3DED410B212C}"/>
              </a:ext>
            </a:extLst>
          </p:cNvPr>
          <p:cNvSpPr txBox="1"/>
          <p:nvPr/>
        </p:nvSpPr>
        <p:spPr>
          <a:xfrm>
            <a:off x="8268021" y="6353299"/>
            <a:ext cx="39239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Bartsch R et al Nature Med 2022</a:t>
            </a:r>
          </a:p>
        </p:txBody>
      </p:sp>
    </p:spTree>
    <p:extLst>
      <p:ext uri="{BB962C8B-B14F-4D97-AF65-F5344CB8AC3E}">
        <p14:creationId xmlns:p14="http://schemas.microsoft.com/office/powerpoint/2010/main" val="371785971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CB01E-4689-4ECF-817B-BD871BF14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002060"/>
                </a:solidFill>
              </a:rPr>
              <a:t>Dato-</a:t>
            </a:r>
            <a:r>
              <a:rPr lang="en-GB" dirty="0" err="1">
                <a:solidFill>
                  <a:srgbClr val="002060"/>
                </a:solidFill>
              </a:rPr>
              <a:t>DXd</a:t>
            </a:r>
            <a:r>
              <a:rPr lang="en-GB" dirty="0">
                <a:solidFill>
                  <a:srgbClr val="002060"/>
                </a:solidFill>
              </a:rPr>
              <a:t> in Advanced TNBC</a:t>
            </a:r>
            <a:br>
              <a:rPr lang="en-GB" dirty="0">
                <a:solidFill>
                  <a:srgbClr val="002060"/>
                </a:solidFill>
              </a:rPr>
            </a:br>
            <a:r>
              <a:rPr lang="en-GB" i="1" dirty="0">
                <a:solidFill>
                  <a:srgbClr val="002060"/>
                </a:solidFill>
              </a:rPr>
              <a:t>TROPION-PanTumor01 Study</a:t>
            </a:r>
            <a:endParaRPr lang="en-US" i="1" dirty="0">
              <a:solidFill>
                <a:srgbClr val="002060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2BA8BF-EC82-45D1-B29A-BDB8ABCAE0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6579668"/>
            <a:ext cx="12191999" cy="278332"/>
          </a:xfrm>
        </p:spPr>
        <p:txBody>
          <a:bodyPr/>
          <a:lstStyle/>
          <a:p>
            <a:r>
              <a:rPr lang="da-DK" dirty="0" err="1"/>
              <a:t>Bardia</a:t>
            </a:r>
            <a:r>
              <a:rPr lang="da-DK" dirty="0"/>
              <a:t> A, et al. SABCS 2022. Poster Presentation P6-10-03. </a:t>
            </a:r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6699FEE-2220-4256-9B82-0FC42537F9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723" y="2160739"/>
            <a:ext cx="11760365" cy="2637291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F9086BC-C5F4-46EC-B07E-D29FC519A769}"/>
              </a:ext>
            </a:extLst>
          </p:cNvPr>
          <p:cNvSpPr txBox="1"/>
          <p:nvPr/>
        </p:nvSpPr>
        <p:spPr>
          <a:xfrm>
            <a:off x="400389" y="1315478"/>
            <a:ext cx="69661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Study Design</a:t>
            </a:r>
          </a:p>
        </p:txBody>
      </p:sp>
    </p:spTree>
    <p:extLst>
      <p:ext uri="{BB962C8B-B14F-4D97-AF65-F5344CB8AC3E}">
        <p14:creationId xmlns:p14="http://schemas.microsoft.com/office/powerpoint/2010/main" val="399976237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CB01E-4689-4ECF-817B-BD871BF14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002060"/>
                </a:solidFill>
              </a:rPr>
              <a:t>TROPION-PanTumor01 Study: Dato-</a:t>
            </a:r>
            <a:r>
              <a:rPr lang="en-GB" dirty="0" err="1">
                <a:solidFill>
                  <a:srgbClr val="002060"/>
                </a:solidFill>
              </a:rPr>
              <a:t>DXd</a:t>
            </a:r>
            <a:br>
              <a:rPr lang="en-GB" dirty="0">
                <a:solidFill>
                  <a:srgbClr val="002060"/>
                </a:solidFill>
              </a:rPr>
            </a:br>
            <a:r>
              <a:rPr lang="en-GB" i="1" dirty="0">
                <a:solidFill>
                  <a:srgbClr val="002060"/>
                </a:solidFill>
              </a:rPr>
              <a:t>Efficacy</a:t>
            </a:r>
            <a:r>
              <a:rPr lang="en-GB" dirty="0">
                <a:solidFill>
                  <a:srgbClr val="002060"/>
                </a:solidFill>
              </a:rPr>
              <a:t> </a:t>
            </a:r>
            <a:endParaRPr lang="en-US" i="1" dirty="0">
              <a:solidFill>
                <a:srgbClr val="002060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2BA8BF-EC82-45D1-B29A-BDB8ABCAE0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6579668"/>
            <a:ext cx="12191999" cy="278332"/>
          </a:xfrm>
        </p:spPr>
        <p:txBody>
          <a:bodyPr/>
          <a:lstStyle/>
          <a:p>
            <a:r>
              <a:rPr lang="da-DK" dirty="0"/>
              <a:t>Bardia A, et al. SABCS 2022. Poster Presentation P6-10-03. 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AF0C105-CFD3-478F-8D5C-D429CF3121DE}"/>
              </a:ext>
            </a:extLst>
          </p:cNvPr>
          <p:cNvSpPr txBox="1"/>
          <p:nvPr/>
        </p:nvSpPr>
        <p:spPr>
          <a:xfrm>
            <a:off x="432307" y="1571624"/>
            <a:ext cx="6097712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ORR by BICR: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All patients: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32%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Topo I inhibitor-naive patients: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44%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Proxima Nova Rg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mDOR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: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 16.8 months in both groups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Proxima Nova Rg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mPFS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: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All patients: 4.4 months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Topo I inhibitor-naive patients: 7.3 months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Proxima Nova Rg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 err="1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mOS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: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All patients: 13.5 months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Topo I inhibitor-naive patients: 14.3 months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Proxima Nova Rg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AEs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: Most common TEAEs: stomatitis (73%), nausea (66%), vomiting (39%)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BF35F5E-DE23-4554-B072-2578BD7426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399" y="1428749"/>
            <a:ext cx="6966183" cy="233362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CD53A95-757E-4BF7-B1F4-CF0D7B58CC7D}"/>
              </a:ext>
            </a:extLst>
          </p:cNvPr>
          <p:cNvSpPr txBox="1"/>
          <p:nvPr/>
        </p:nvSpPr>
        <p:spPr>
          <a:xfrm>
            <a:off x="5661980" y="1349682"/>
            <a:ext cx="60977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Antitumor Tumor Responses by BICR</a:t>
            </a:r>
          </a:p>
        </p:txBody>
      </p:sp>
    </p:spTree>
    <p:extLst>
      <p:ext uri="{BB962C8B-B14F-4D97-AF65-F5344CB8AC3E}">
        <p14:creationId xmlns:p14="http://schemas.microsoft.com/office/powerpoint/2010/main" val="230799410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7CB01E-4689-4ECF-817B-BD871BF148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>
                <a:solidFill>
                  <a:srgbClr val="002060"/>
                </a:solidFill>
              </a:rPr>
              <a:t>BEGONIA: Dato-</a:t>
            </a:r>
            <a:r>
              <a:rPr lang="en-GB" dirty="0" err="1">
                <a:solidFill>
                  <a:srgbClr val="002060"/>
                </a:solidFill>
              </a:rPr>
              <a:t>DXd</a:t>
            </a:r>
            <a:r>
              <a:rPr lang="en-GB" dirty="0">
                <a:solidFill>
                  <a:srgbClr val="002060"/>
                </a:solidFill>
              </a:rPr>
              <a:t> + Durvalumab 1L Metastatic TNBC  </a:t>
            </a:r>
            <a:br>
              <a:rPr lang="en-GB" dirty="0">
                <a:solidFill>
                  <a:srgbClr val="002060"/>
                </a:solidFill>
              </a:rPr>
            </a:br>
            <a:r>
              <a:rPr lang="en-GB" i="1" dirty="0">
                <a:solidFill>
                  <a:srgbClr val="002060"/>
                </a:solidFill>
              </a:rPr>
              <a:t>Efficacy</a:t>
            </a:r>
            <a:endParaRPr lang="en-US" i="1" dirty="0">
              <a:solidFill>
                <a:srgbClr val="002060"/>
              </a:solidFill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2BA8BF-EC82-45D1-B29A-BDB8ABCAE00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6579668"/>
            <a:ext cx="12191999" cy="278332"/>
          </a:xfrm>
        </p:spPr>
        <p:txBody>
          <a:bodyPr/>
          <a:lstStyle/>
          <a:p>
            <a:r>
              <a:rPr lang="da-DK" dirty="0"/>
              <a:t>Schmid P, et al. SABCS 2022. Poster Presentation PD11-09. 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3EE100-DE2F-4A6F-AA0A-0FC368040DCF}"/>
              </a:ext>
            </a:extLst>
          </p:cNvPr>
          <p:cNvSpPr txBox="1"/>
          <p:nvPr/>
        </p:nvSpPr>
        <p:spPr>
          <a:xfrm>
            <a:off x="569082" y="1604450"/>
            <a:ext cx="4096543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Confirmed ORR: 39/61 (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73.6%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)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47484F"/>
              </a:solidFill>
              <a:effectLst/>
              <a:uLnTx/>
              <a:uFillTx/>
              <a:latin typeface="Proxima Nova Rg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Responses were durable</a:t>
            </a:r>
          </a:p>
          <a:p>
            <a:pPr marL="742950" marR="0" lvl="1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82% of patients remaining in response at data cutoff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 </a:t>
            </a:r>
          </a:p>
          <a:p>
            <a:pPr marL="285750" marR="0" lvl="0" indent="-28575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Responses were observed in PD-L1 low and PD-L1 high tumors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CDCE58E6-9B78-4DF9-9A85-3A0E488B58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4053" y="1522917"/>
            <a:ext cx="6460784" cy="243552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E3F8F59-BE42-4C9C-8ED7-60B32BEFB3A9}"/>
              </a:ext>
            </a:extLst>
          </p:cNvPr>
          <p:cNvSpPr txBox="1"/>
          <p:nvPr/>
        </p:nvSpPr>
        <p:spPr>
          <a:xfrm>
            <a:off x="5833430" y="1197282"/>
            <a:ext cx="60977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Change from Baseline in Sum of Target Lesions Over Time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7FD2F16-9BCD-4367-ABE9-D241AE7966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72258" y="4496533"/>
            <a:ext cx="6984374" cy="2222301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80FBEA76-3568-40D8-81A8-17FE6189A5D4}"/>
              </a:ext>
            </a:extLst>
          </p:cNvPr>
          <p:cNvSpPr txBox="1"/>
          <p:nvPr/>
        </p:nvSpPr>
        <p:spPr>
          <a:xfrm>
            <a:off x="5831720" y="4421652"/>
            <a:ext cx="6097712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47484F"/>
                </a:solidFill>
                <a:effectLst/>
                <a:uLnTx/>
                <a:uFillTx/>
                <a:latin typeface="Proxima Nova Rg"/>
                <a:ea typeface="+mn-ea"/>
                <a:cs typeface="+mn-cs"/>
              </a:rPr>
              <a:t>Best Change from Baseline of Target Lesion Size</a:t>
            </a:r>
          </a:p>
        </p:txBody>
      </p:sp>
    </p:spTree>
    <p:extLst>
      <p:ext uri="{BB962C8B-B14F-4D97-AF65-F5344CB8AC3E}">
        <p14:creationId xmlns:p14="http://schemas.microsoft.com/office/powerpoint/2010/main" val="18507003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324EA-BFC5-9C7C-AF99-C0188DF2F2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544B8E-721C-0EEA-58E0-BAFD0AFE2C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Dato-</a:t>
            </a:r>
            <a:r>
              <a:rPr lang="en-US" dirty="0" err="1"/>
              <a:t>DXd</a:t>
            </a:r>
            <a:r>
              <a:rPr lang="en-US" dirty="0"/>
              <a:t> promising activity late-line single agent and 1L with durvalumab in metastatic TNBC (regardless of PDL1 expression)</a:t>
            </a:r>
          </a:p>
          <a:p>
            <a:r>
              <a:rPr lang="en-US" dirty="0"/>
              <a:t>Every 3-weekly dosing convenient with less neutropenia and diarrhea than </a:t>
            </a:r>
            <a:r>
              <a:rPr lang="en-US" dirty="0" err="1"/>
              <a:t>sacituzumab</a:t>
            </a:r>
            <a:r>
              <a:rPr lang="en-US" dirty="0"/>
              <a:t>, but with stomatitis</a:t>
            </a:r>
          </a:p>
          <a:p>
            <a:r>
              <a:rPr lang="en-US" dirty="0"/>
              <a:t>Dato-</a:t>
            </a:r>
            <a:r>
              <a:rPr lang="en-US" dirty="0" err="1"/>
              <a:t>DXd</a:t>
            </a:r>
            <a:r>
              <a:rPr lang="en-US" dirty="0"/>
              <a:t> being evaluated as 1L therapy in </a:t>
            </a:r>
            <a:r>
              <a:rPr lang="en-US" dirty="0" err="1"/>
              <a:t>metTNBC</a:t>
            </a:r>
            <a:r>
              <a:rPr lang="en-US" dirty="0"/>
              <a:t> with or without checkpoint inhibitor</a:t>
            </a:r>
          </a:p>
          <a:p>
            <a:r>
              <a:rPr lang="en-US" dirty="0"/>
              <a:t>Dato-</a:t>
            </a:r>
            <a:r>
              <a:rPr lang="en-US" dirty="0" err="1"/>
              <a:t>DXd</a:t>
            </a:r>
            <a:r>
              <a:rPr lang="en-US" dirty="0"/>
              <a:t> will be evaluated as adjuvant therapy for residual TNBC following neoadjuvant therapy, and as preoperative therapy in TNBC</a:t>
            </a:r>
          </a:p>
        </p:txBody>
      </p:sp>
    </p:spTree>
    <p:extLst>
      <p:ext uri="{BB962C8B-B14F-4D97-AF65-F5344CB8AC3E}">
        <p14:creationId xmlns:p14="http://schemas.microsoft.com/office/powerpoint/2010/main" val="346956182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C1A98C-EE93-0A49-9377-CD2356126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2996952"/>
            <a:ext cx="10358967" cy="1143000"/>
          </a:xfrm>
        </p:spPr>
        <p:txBody>
          <a:bodyPr/>
          <a:lstStyle/>
          <a:p>
            <a:r>
              <a:rPr lang="en-US" sz="3600" i="1" dirty="0"/>
              <a:t>Appendix </a:t>
            </a:r>
          </a:p>
        </p:txBody>
      </p:sp>
    </p:spTree>
    <p:extLst>
      <p:ext uri="{BB962C8B-B14F-4D97-AF65-F5344CB8AC3E}">
        <p14:creationId xmlns:p14="http://schemas.microsoft.com/office/powerpoint/2010/main" val="2640650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7060" y="2571751"/>
            <a:ext cx="7317878" cy="322957"/>
          </a:xfrm>
        </p:spPr>
        <p:txBody>
          <a:bodyPr/>
          <a:lstStyle/>
          <a:p>
            <a:r>
              <a:rPr lang="en-US" sz="656" kern="1200" dirty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Results From the Phase 1/2 Study &lt;br /&gt;of Patritumab Deruxtecan, a &lt;br /&gt;HER3-Directed Antibody-Drug Conjugate (ADC), in Patients With HER3-Expressing Metastatic Breast Cancer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5963" y="689604"/>
            <a:ext cx="9740074" cy="5488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A25EAF4-CBEE-8002-27B1-C945320082E9}"/>
              </a:ext>
            </a:extLst>
          </p:cNvPr>
          <p:cNvSpPr txBox="1"/>
          <p:nvPr/>
        </p:nvSpPr>
        <p:spPr>
          <a:xfrm>
            <a:off x="7888721" y="1230568"/>
            <a:ext cx="18662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-72" charset="0"/>
                <a:ea typeface="MS PGothic" charset="0"/>
              </a:rPr>
              <a:t>Abstract 1002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848D2C-7057-B64E-A303-AA59A5B96505}"/>
              </a:ext>
            </a:extLst>
          </p:cNvPr>
          <p:cNvSpPr txBox="1"/>
          <p:nvPr/>
        </p:nvSpPr>
        <p:spPr>
          <a:xfrm>
            <a:off x="1316215" y="5627432"/>
            <a:ext cx="9816411" cy="62428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A7DBB6C4-654C-833D-B879-0F899BD434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99" b="10114"/>
          <a:stretch/>
        </p:blipFill>
        <p:spPr bwMode="auto">
          <a:xfrm>
            <a:off x="1088548" y="1418027"/>
            <a:ext cx="10006441" cy="43332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2D6E38B-B412-C872-47D6-087182297E5D}"/>
              </a:ext>
            </a:extLst>
          </p:cNvPr>
          <p:cNvSpPr txBox="1"/>
          <p:nvPr/>
        </p:nvSpPr>
        <p:spPr>
          <a:xfrm>
            <a:off x="2744" y="6519446"/>
            <a:ext cx="34602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Krop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 IE et al. ASCO 2022;Abstract 1002.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49F1763-37EA-BF72-2620-F4CEBA531FF3}"/>
              </a:ext>
            </a:extLst>
          </p:cNvPr>
          <p:cNvSpPr/>
          <p:nvPr/>
        </p:nvSpPr>
        <p:spPr bwMode="auto">
          <a:xfrm>
            <a:off x="10732059" y="5607293"/>
            <a:ext cx="144016" cy="14401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Times New Roman" pitchFamily="18" charset="0"/>
              <a:ea typeface="MS PGothic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2239DDF-439D-4760-9622-932749831B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286" y="227013"/>
            <a:ext cx="10358967" cy="1143000"/>
          </a:xfrm>
        </p:spPr>
        <p:txBody>
          <a:bodyPr/>
          <a:lstStyle/>
          <a:p>
            <a:r>
              <a:rPr lang="en-US" dirty="0" err="1"/>
              <a:t>Patritumab</a:t>
            </a:r>
            <a:r>
              <a:rPr lang="en-US" dirty="0"/>
              <a:t> </a:t>
            </a:r>
            <a:r>
              <a:rPr lang="en-US" dirty="0" err="1"/>
              <a:t>Deruxtecan</a:t>
            </a:r>
            <a:r>
              <a:rPr lang="en-US" dirty="0"/>
              <a:t> (HER3-DXd)</a:t>
            </a:r>
          </a:p>
        </p:txBody>
      </p:sp>
    </p:spTree>
    <p:extLst>
      <p:ext uri="{BB962C8B-B14F-4D97-AF65-F5344CB8AC3E}">
        <p14:creationId xmlns:p14="http://schemas.microsoft.com/office/powerpoint/2010/main" val="1199672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B9187-FBE2-B58C-A42F-BD52716E8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U31402-A-J101: Study Design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D4A8A7B-C29A-EBA4-F6D4-8E33852E20B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0" b="9686"/>
          <a:stretch/>
        </p:blipFill>
        <p:spPr bwMode="auto">
          <a:xfrm>
            <a:off x="1411249" y="1553753"/>
            <a:ext cx="9361040" cy="4179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766331E-FC61-49DD-1263-733AC6529477}"/>
              </a:ext>
            </a:extLst>
          </p:cNvPr>
          <p:cNvSpPr txBox="1"/>
          <p:nvPr/>
        </p:nvSpPr>
        <p:spPr>
          <a:xfrm>
            <a:off x="2744" y="6519446"/>
            <a:ext cx="34602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Krop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 IE et al. ASCO 2022;Abstract 1002.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E405BE9-73A2-3DEB-9CED-F3FB372D108B}"/>
              </a:ext>
            </a:extLst>
          </p:cNvPr>
          <p:cNvSpPr/>
          <p:nvPr/>
        </p:nvSpPr>
        <p:spPr bwMode="auto">
          <a:xfrm>
            <a:off x="10416480" y="5562418"/>
            <a:ext cx="288032" cy="1708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Times New Roman" pitchFamily="18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2450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09DD81-237C-3734-371A-F8960872C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Clinical Activity of HER3-DXd Across Breast Cancer Subtypes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7A89FF9-75BC-3CD6-B15B-F0B2D1BDB24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44" b="9898"/>
          <a:stretch/>
        </p:blipFill>
        <p:spPr bwMode="auto">
          <a:xfrm>
            <a:off x="860749" y="1370013"/>
            <a:ext cx="10462039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CF13ECB-7517-0054-CACB-FC5E601FC5C6}"/>
              </a:ext>
            </a:extLst>
          </p:cNvPr>
          <p:cNvSpPr/>
          <p:nvPr/>
        </p:nvSpPr>
        <p:spPr bwMode="auto">
          <a:xfrm>
            <a:off x="10947435" y="5951703"/>
            <a:ext cx="288032" cy="1708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effectLst/>
              <a:latin typeface="Times New Roman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CAABAE5-E94A-210A-839A-67E0BD64B368}"/>
              </a:ext>
            </a:extLst>
          </p:cNvPr>
          <p:cNvSpPr txBox="1"/>
          <p:nvPr/>
        </p:nvSpPr>
        <p:spPr>
          <a:xfrm>
            <a:off x="2744" y="6519446"/>
            <a:ext cx="34602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0" dirty="0" err="1">
                <a:solidFill>
                  <a:schemeClr val="tx1"/>
                </a:solidFill>
                <a:latin typeface="+mn-lt"/>
              </a:rPr>
              <a:t>Krop</a:t>
            </a:r>
            <a:r>
              <a:rPr lang="en-US" sz="1600" b="0" dirty="0">
                <a:solidFill>
                  <a:schemeClr val="tx1"/>
                </a:solidFill>
                <a:latin typeface="+mn-lt"/>
              </a:rPr>
              <a:t> IE et al. ASCO 2022;Abstract 1002.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75021A9-7EE8-72E6-0BCC-EB639074315B}"/>
              </a:ext>
            </a:extLst>
          </p:cNvPr>
          <p:cNvSpPr txBox="1"/>
          <p:nvPr/>
        </p:nvSpPr>
        <p:spPr>
          <a:xfrm>
            <a:off x="10704512" y="43273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solidFill>
                <a:srgbClr val="FF40FF"/>
              </a:solidFill>
            </a:endParaRPr>
          </a:p>
          <a:p>
            <a:endParaRPr lang="en-US" dirty="0">
              <a:solidFill>
                <a:srgbClr val="FF4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287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AABF14-9C8E-3413-54C4-78A979182F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in Tumor Size from Baseline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1F49684-7965-35ED-0540-DA86FAC678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38" b="9537"/>
          <a:stretch/>
        </p:blipFill>
        <p:spPr bwMode="auto">
          <a:xfrm>
            <a:off x="1123768" y="1553753"/>
            <a:ext cx="9944463" cy="4392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F04FF6B-8D63-E71A-9BEE-508D7F496FC8}"/>
              </a:ext>
            </a:extLst>
          </p:cNvPr>
          <p:cNvSpPr txBox="1"/>
          <p:nvPr/>
        </p:nvSpPr>
        <p:spPr>
          <a:xfrm>
            <a:off x="2744" y="6519446"/>
            <a:ext cx="34602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561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Krop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MS PGothic" charset="0"/>
              </a:rPr>
              <a:t> IE et al. ASCO 2022;Abstract 1002.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43C56DE-4102-CEF8-C3DC-FDB90238FE72}"/>
              </a:ext>
            </a:extLst>
          </p:cNvPr>
          <p:cNvSpPr/>
          <p:nvPr/>
        </p:nvSpPr>
        <p:spPr bwMode="auto">
          <a:xfrm>
            <a:off x="10692367" y="5775403"/>
            <a:ext cx="288032" cy="1708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  <a:defRPr/>
            </a:pPr>
            <a:endParaRPr kumimoji="0" lang="en-US" sz="2400" b="0" i="0" u="none" strike="noStrike" kern="1200" cap="none" spc="0" normalizeH="0" baseline="0" noProof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Times New Roman" pitchFamily="18" charset="0"/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280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0AD8D26-97CD-C24F-88E6-B7FD1438370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752"/>
          <a:stretch/>
        </p:blipFill>
        <p:spPr>
          <a:xfrm>
            <a:off x="1524" y="623756"/>
            <a:ext cx="12188952" cy="540444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B7A065B3-9830-4343-B8F5-488ED382790A}"/>
              </a:ext>
            </a:extLst>
          </p:cNvPr>
          <p:cNvSpPr txBox="1"/>
          <p:nvPr/>
        </p:nvSpPr>
        <p:spPr>
          <a:xfrm>
            <a:off x="7752080" y="6385494"/>
            <a:ext cx="60998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Krop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 et al SABCS 2022 </a:t>
            </a: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Abstract GS2-01</a:t>
            </a:r>
            <a:r>
              <a:rPr lang="en-US" dirty="0">
                <a:effectLst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98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3BF62C-8B5F-CF62-23E7-A425B484A7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Safety Profile of HER3-DXd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B1C45A8-2404-8DC0-CC63-311F4678CC73}"/>
              </a:ext>
            </a:extLst>
          </p:cNvPr>
          <p:cNvSpPr txBox="1"/>
          <p:nvPr/>
        </p:nvSpPr>
        <p:spPr>
          <a:xfrm>
            <a:off x="2744" y="6519446"/>
            <a:ext cx="346024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0" dirty="0" err="1">
                <a:solidFill>
                  <a:schemeClr val="tx1"/>
                </a:solidFill>
                <a:latin typeface="+mn-lt"/>
              </a:rPr>
              <a:t>Krop</a:t>
            </a:r>
            <a:r>
              <a:rPr lang="en-US" sz="1600" b="0">
                <a:solidFill>
                  <a:schemeClr val="tx1"/>
                </a:solidFill>
                <a:latin typeface="+mn-lt"/>
              </a:rPr>
              <a:t> IE </a:t>
            </a:r>
            <a:r>
              <a:rPr lang="en-US" sz="1600" b="0" dirty="0">
                <a:solidFill>
                  <a:schemeClr val="tx1"/>
                </a:solidFill>
                <a:latin typeface="+mn-lt"/>
              </a:rPr>
              <a:t>et al. ASCO 2022;Abstract 1002.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:a16="http://schemas.microsoft.com/office/drawing/2014/main" id="{D11735CE-0650-D688-1104-BF964DA756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83" b="9316"/>
          <a:stretch/>
        </p:blipFill>
        <p:spPr bwMode="auto">
          <a:xfrm>
            <a:off x="812239" y="1370013"/>
            <a:ext cx="10559060" cy="46922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0F99E715-E8C8-EE1F-47AB-AD8503C160C2}"/>
              </a:ext>
            </a:extLst>
          </p:cNvPr>
          <p:cNvSpPr/>
          <p:nvPr/>
        </p:nvSpPr>
        <p:spPr bwMode="auto">
          <a:xfrm>
            <a:off x="10971006" y="5891424"/>
            <a:ext cx="408755" cy="17083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45000"/>
              <a:buFont typeface="Wingdings" pitchFamily="2" charset="2"/>
              <a:buNone/>
              <a:tabLst/>
            </a:pPr>
            <a:endParaRPr kumimoji="0" lang="en-US" sz="2400" b="0" i="0" u="none" strike="noStrike" cap="none" normalizeH="0" baseline="0">
              <a:ln>
                <a:noFill/>
              </a:ln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1675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568EE7-8BF7-8C4A-9240-76D3B64827CF}"/>
              </a:ext>
            </a:extLst>
          </p:cNvPr>
          <p:cNvSpPr txBox="1"/>
          <p:nvPr/>
        </p:nvSpPr>
        <p:spPr>
          <a:xfrm>
            <a:off x="7457440" y="6419835"/>
            <a:ext cx="60287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Krop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 et al SABCS 2022 </a:t>
            </a: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Abstract GS2-01</a:t>
            </a:r>
            <a:r>
              <a:rPr lang="en-US" dirty="0">
                <a:effectLst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C3DA4E-A690-1F42-806A-FEBD509649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92053"/>
            <a:ext cx="12192000" cy="56738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E4289DC-A11A-CB15-4495-F455866AECA1}"/>
              </a:ext>
            </a:extLst>
          </p:cNvPr>
          <p:cNvSpPr txBox="1"/>
          <p:nvPr/>
        </p:nvSpPr>
        <p:spPr>
          <a:xfrm>
            <a:off x="965200" y="68833"/>
            <a:ext cx="5537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DESTINY-Breast02: PFS</a:t>
            </a:r>
          </a:p>
        </p:txBody>
      </p:sp>
    </p:spTree>
    <p:extLst>
      <p:ext uri="{BB962C8B-B14F-4D97-AF65-F5344CB8AC3E}">
        <p14:creationId xmlns:p14="http://schemas.microsoft.com/office/powerpoint/2010/main" val="39754470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CA1035-A13A-0E4E-AC01-7CC22D6236A1}"/>
              </a:ext>
            </a:extLst>
          </p:cNvPr>
          <p:cNvSpPr txBox="1"/>
          <p:nvPr/>
        </p:nvSpPr>
        <p:spPr>
          <a:xfrm>
            <a:off x="8016240" y="6488668"/>
            <a:ext cx="5754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Krop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I et al SABCS 2022 </a:t>
            </a:r>
            <a:r>
              <a:rPr lang="en-US" sz="1800" dirty="0">
                <a:solidFill>
                  <a:srgbClr val="000000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Abstract GS2-01</a:t>
            </a:r>
            <a:r>
              <a:rPr lang="en-US" dirty="0">
                <a:effectLst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1370FA-0DAE-954C-8AEB-14861C7F4E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966"/>
          <a:stretch/>
        </p:blipFill>
        <p:spPr>
          <a:xfrm>
            <a:off x="1524" y="123495"/>
            <a:ext cx="12188952" cy="6128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7477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422EA-0417-8E28-BDE2-8D6A727718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E848D76-2FE7-BE60-0990-EC511130D8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758" y="1423686"/>
            <a:ext cx="10602410" cy="5069189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T-</a:t>
            </a:r>
            <a:r>
              <a:rPr lang="en-US" dirty="0" err="1"/>
              <a:t>DXd</a:t>
            </a:r>
            <a:r>
              <a:rPr lang="en-US" dirty="0"/>
              <a:t> improves OS and dramatically improves PFS no matter where it is used in HER2+ MBC</a:t>
            </a:r>
          </a:p>
          <a:p>
            <a:endParaRPr lang="en-US" dirty="0"/>
          </a:p>
          <a:p>
            <a:r>
              <a:rPr lang="en-US" dirty="0"/>
              <a:t>T-</a:t>
            </a:r>
            <a:r>
              <a:rPr lang="en-US" dirty="0" err="1"/>
              <a:t>DXd</a:t>
            </a:r>
            <a:r>
              <a:rPr lang="en-US" dirty="0"/>
              <a:t> has activity against active, untreated HER2+ brain metastases</a:t>
            </a:r>
          </a:p>
          <a:p>
            <a:endParaRPr lang="en-US" dirty="0"/>
          </a:p>
          <a:p>
            <a:r>
              <a:rPr lang="en-US" dirty="0"/>
              <a:t>T-</a:t>
            </a:r>
            <a:r>
              <a:rPr lang="en-US" dirty="0" err="1"/>
              <a:t>DXd</a:t>
            </a:r>
            <a:r>
              <a:rPr lang="en-US" dirty="0"/>
              <a:t> is definitive 2L SOC for HER2+ MBC – less ILD and no fatal ILD in 2L – but incidence increased with further f/u, </a:t>
            </a:r>
            <a:r>
              <a:rPr lang="en-US" dirty="0" err="1"/>
              <a:t>ie</a:t>
            </a:r>
            <a:r>
              <a:rPr lang="en-US" dirty="0"/>
              <a:t>, longer exposure</a:t>
            </a:r>
          </a:p>
          <a:p>
            <a:endParaRPr lang="en-US" dirty="0"/>
          </a:p>
          <a:p>
            <a:r>
              <a:rPr lang="en-US" dirty="0"/>
              <a:t>ILD mainly occurs in first 12 </a:t>
            </a:r>
            <a:r>
              <a:rPr lang="en-US" dirty="0" err="1"/>
              <a:t>mos</a:t>
            </a:r>
            <a:r>
              <a:rPr lang="en-US" dirty="0"/>
              <a:t> but can occur at any time </a:t>
            </a:r>
          </a:p>
          <a:p>
            <a:endParaRPr lang="en-US" dirty="0"/>
          </a:p>
          <a:p>
            <a:r>
              <a:rPr lang="en-US" dirty="0"/>
              <a:t>Key to avoiding serious ILD is to not treat through symptoms</a:t>
            </a:r>
          </a:p>
          <a:p>
            <a:endParaRPr lang="en-US" dirty="0"/>
          </a:p>
          <a:p>
            <a:r>
              <a:rPr lang="en-US" dirty="0"/>
              <a:t>T-</a:t>
            </a:r>
            <a:r>
              <a:rPr lang="en-US" dirty="0" err="1"/>
              <a:t>DXd</a:t>
            </a:r>
            <a:r>
              <a:rPr lang="en-US" dirty="0"/>
              <a:t> currently in 1L DB-09 trial +/- </a:t>
            </a:r>
            <a:r>
              <a:rPr lang="en-US" dirty="0" err="1"/>
              <a:t>pertuzumab</a:t>
            </a:r>
            <a:r>
              <a:rPr lang="en-US" dirty="0"/>
              <a:t> versus std 1L THP</a:t>
            </a:r>
          </a:p>
        </p:txBody>
      </p:sp>
    </p:spTree>
    <p:extLst>
      <p:ext uri="{BB962C8B-B14F-4D97-AF65-F5344CB8AC3E}">
        <p14:creationId xmlns:p14="http://schemas.microsoft.com/office/powerpoint/2010/main" val="18014278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PICLOCKTEMPLATE" val="true"/>
  <p:tag name="KPISTOPSPOLLING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DS AZ template">
  <a:themeElements>
    <a:clrScheme name="Daiichi/AZ">
      <a:dk1>
        <a:srgbClr val="000000"/>
      </a:dk1>
      <a:lt1>
        <a:srgbClr val="FFFFFF"/>
      </a:lt1>
      <a:dk2>
        <a:srgbClr val="3F4444"/>
      </a:dk2>
      <a:lt2>
        <a:srgbClr val="C4D600"/>
      </a:lt2>
      <a:accent1>
        <a:srgbClr val="000000"/>
      </a:accent1>
      <a:accent2>
        <a:srgbClr val="003865"/>
      </a:accent2>
      <a:accent3>
        <a:srgbClr val="68D2DF"/>
      </a:accent3>
      <a:accent4>
        <a:srgbClr val="C4D600"/>
      </a:accent4>
      <a:accent5>
        <a:srgbClr val="9DB0AC"/>
      </a:accent5>
      <a:accent6>
        <a:srgbClr val="B6B8BB"/>
      </a:accent6>
      <a:hlink>
        <a:srgbClr val="003865"/>
      </a:hlink>
      <a:folHlink>
        <a:srgbClr val="9DB0AC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20190409 JAMT Meeting Slides.pptx" id="{8346EAE7-3FB0-4D64-AFB3-FB2DA6C3D685}" vid="{B36D977B-3DD2-41F2-9170-C316CCC9DCF9}"/>
    </a:ext>
  </a:extLst>
</a:theme>
</file>

<file path=ppt/theme/theme11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4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Arial"/>
        <a:ea typeface="Microsoft YaHei"/>
        <a:cs typeface="Microsoft YaHei"/>
      </a:majorFont>
      <a:minorFont>
        <a:latin typeface="Arial"/>
        <a:ea typeface="Microsoft YaHei"/>
        <a:cs typeface="Microsoft YaHei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2_Aqu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00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l" defTabSz="457200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45000"/>
          <a:buFont typeface="Wingdings" pitchFamily="2" charset="2"/>
          <a:buNone/>
          <a:tabLst/>
          <a:defRPr kumimoji="0" lang="en-GB" sz="2400" b="0" i="0" u="none" strike="noStrike" cap="none" normalizeH="0" baseline="0" smtClean="0">
            <a:ln>
              <a:noFill/>
            </a:ln>
            <a:effectLst/>
            <a:latin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Curio">
      <a:dk1>
        <a:srgbClr val="404040"/>
      </a:dk1>
      <a:lt1>
        <a:srgbClr val="FFFFFF"/>
      </a:lt1>
      <a:dk2>
        <a:srgbClr val="808080"/>
      </a:dk2>
      <a:lt2>
        <a:srgbClr val="EEECE1"/>
      </a:lt2>
      <a:accent1>
        <a:srgbClr val="0099B0"/>
      </a:accent1>
      <a:accent2>
        <a:srgbClr val="636569"/>
      </a:accent2>
      <a:accent3>
        <a:srgbClr val="CA8341"/>
      </a:accent3>
      <a:accent4>
        <a:srgbClr val="715091"/>
      </a:accent4>
      <a:accent5>
        <a:srgbClr val="10CFC9"/>
      </a:accent5>
      <a:accent6>
        <a:srgbClr val="0191B6"/>
      </a:accent6>
      <a:hlink>
        <a:srgbClr val="0000FF"/>
      </a:hlink>
      <a:folHlink>
        <a:srgbClr val="800080"/>
      </a:folHlink>
    </a:clrScheme>
    <a:fontScheme name="Franklin Gothic">
      <a:majorFont>
        <a:latin typeface="Franklin Gothic Medium" panose="020B0603020102020204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NORMAL SLIDES">
  <a:themeElements>
    <a:clrScheme name="Program Content Slides">
      <a:dk1>
        <a:srgbClr val="47484F"/>
      </a:dk1>
      <a:lt1>
        <a:sysClr val="window" lastClr="FFFFFF"/>
      </a:lt1>
      <a:dk2>
        <a:srgbClr val="0F3853"/>
      </a:dk2>
      <a:lt2>
        <a:srgbClr val="134E77"/>
      </a:lt2>
      <a:accent1>
        <a:srgbClr val="116EA7"/>
      </a:accent1>
      <a:accent2>
        <a:srgbClr val="7897A8"/>
      </a:accent2>
      <a:accent3>
        <a:srgbClr val="6E1F23"/>
      </a:accent3>
      <a:accent4>
        <a:srgbClr val="9C130C"/>
      </a:accent4>
      <a:accent5>
        <a:srgbClr val="DA2520"/>
      </a:accent5>
      <a:accent6>
        <a:srgbClr val="FD8831"/>
      </a:accent6>
      <a:hlink>
        <a:srgbClr val="116EA7"/>
      </a:hlink>
      <a:folHlink>
        <a:srgbClr val="116EA7"/>
      </a:folHlink>
    </a:clrScheme>
    <a:fontScheme name="Program Slides">
      <a:majorFont>
        <a:latin typeface="Roboto Condensed"/>
        <a:ea typeface=""/>
        <a:cs typeface=""/>
      </a:majorFont>
      <a:minorFont>
        <a:latin typeface="Proxima Nova Rg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2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FIDE 16:9 template">
  <a:themeElements>
    <a:clrScheme name="i-ONE Breast">
      <a:dk1>
        <a:srgbClr val="223341"/>
      </a:dk1>
      <a:lt1>
        <a:srgbClr val="FFFFFF"/>
      </a:lt1>
      <a:dk2>
        <a:srgbClr val="223341"/>
      </a:dk2>
      <a:lt2>
        <a:srgbClr val="FFFFFF"/>
      </a:lt2>
      <a:accent1>
        <a:srgbClr val="436582"/>
      </a:accent1>
      <a:accent2>
        <a:srgbClr val="1185AA"/>
      </a:accent2>
      <a:accent3>
        <a:srgbClr val="A271B0"/>
      </a:accent3>
      <a:accent4>
        <a:srgbClr val="53335C"/>
      </a:accent4>
      <a:accent5>
        <a:srgbClr val="298A49"/>
      </a:accent5>
      <a:accent6>
        <a:srgbClr val="D41F6A"/>
      </a:accent6>
      <a:hlink>
        <a:srgbClr val="E67225"/>
      </a:hlink>
      <a:folHlink>
        <a:srgbClr val="E67225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ubtle Solids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Mod val="20000"/>
            <a:lumOff val="8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 marL="266400" indent="-266400" algn="l">
          <a:spcBef>
            <a:spcPts val="1200"/>
          </a:spcBef>
          <a:buClr>
            <a:schemeClr val="accent3"/>
          </a:buClr>
          <a:buFont typeface="Arial" panose="020B0604020202020204" pitchFamily="34" charset="0"/>
          <a:buChar char="•"/>
          <a:defRPr sz="2400" dirty="0" err="1" smtClean="0">
            <a:solidFill>
              <a:srgbClr val="223341"/>
            </a:solidFill>
            <a:latin typeface="+mn-lt"/>
          </a:defRPr>
        </a:defPPr>
      </a:lstStyle>
    </a:txDef>
  </a:objectDefaults>
  <a:extraClrSchemeLst>
    <a:extraClrScheme>
      <a:clrScheme name="3_Blank Presentation 1">
        <a:dk1>
          <a:srgbClr val="000000"/>
        </a:dk1>
        <a:lt1>
          <a:srgbClr val="FFFFFF"/>
        </a:lt1>
        <a:dk2>
          <a:srgbClr val="2A8DBA"/>
        </a:dk2>
        <a:lt2>
          <a:srgbClr val="B5B5B5"/>
        </a:lt2>
        <a:accent1>
          <a:srgbClr val="2A8DBA"/>
        </a:accent1>
        <a:accent2>
          <a:srgbClr val="60B4DA"/>
        </a:accent2>
        <a:accent3>
          <a:srgbClr val="FFFFFF"/>
        </a:accent3>
        <a:accent4>
          <a:srgbClr val="000000"/>
        </a:accent4>
        <a:accent5>
          <a:srgbClr val="ACC5D9"/>
        </a:accent5>
        <a:accent6>
          <a:srgbClr val="56A3C5"/>
        </a:accent6>
        <a:hlink>
          <a:srgbClr val="ABD7EB"/>
        </a:hlink>
        <a:folHlink>
          <a:srgbClr val="2A8DB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lank Presentation 2">
        <a:dk1>
          <a:srgbClr val="000000"/>
        </a:dk1>
        <a:lt1>
          <a:srgbClr val="FFFFFF"/>
        </a:lt1>
        <a:dk2>
          <a:srgbClr val="840281"/>
        </a:dk2>
        <a:lt2>
          <a:srgbClr val="B5B5B5"/>
        </a:lt2>
        <a:accent1>
          <a:srgbClr val="840281"/>
        </a:accent1>
        <a:accent2>
          <a:srgbClr val="B878B2"/>
        </a:accent2>
        <a:accent3>
          <a:srgbClr val="FFFFFF"/>
        </a:accent3>
        <a:accent4>
          <a:srgbClr val="000000"/>
        </a:accent4>
        <a:accent5>
          <a:srgbClr val="C2AAC1"/>
        </a:accent5>
        <a:accent6>
          <a:srgbClr val="A66CA1"/>
        </a:accent6>
        <a:hlink>
          <a:srgbClr val="D9B7D6"/>
        </a:hlink>
        <a:folHlink>
          <a:srgbClr val="84028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Blank Presentation 3">
        <a:dk1>
          <a:srgbClr val="000000"/>
        </a:dk1>
        <a:lt1>
          <a:srgbClr val="FFFFFF"/>
        </a:lt1>
        <a:dk2>
          <a:srgbClr val="549117"/>
        </a:dk2>
        <a:lt2>
          <a:srgbClr val="B5B5B5"/>
        </a:lt2>
        <a:accent1>
          <a:srgbClr val="549117"/>
        </a:accent1>
        <a:accent2>
          <a:srgbClr val="52BE08"/>
        </a:accent2>
        <a:accent3>
          <a:srgbClr val="FFFFFF"/>
        </a:accent3>
        <a:accent4>
          <a:srgbClr val="000000"/>
        </a:accent4>
        <a:accent5>
          <a:srgbClr val="B3C7AB"/>
        </a:accent5>
        <a:accent6>
          <a:srgbClr val="49AC06"/>
        </a:accent6>
        <a:hlink>
          <a:srgbClr val="7FDC22"/>
        </a:hlink>
        <a:folHlink>
          <a:srgbClr val="54911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3_Office Theme">
  <a:themeElements>
    <a:clrScheme name="ASCO">
      <a:dk1>
        <a:sysClr val="windowText" lastClr="000000"/>
      </a:dk1>
      <a:lt1>
        <a:srgbClr val="FFFFFF"/>
      </a:lt1>
      <a:dk2>
        <a:srgbClr val="44546A"/>
      </a:dk2>
      <a:lt2>
        <a:srgbClr val="E7E6E6"/>
      </a:lt2>
      <a:accent1>
        <a:srgbClr val="00447C"/>
      </a:accent1>
      <a:accent2>
        <a:srgbClr val="018764"/>
      </a:accent2>
      <a:accent3>
        <a:srgbClr val="A5A5A5"/>
      </a:accent3>
      <a:accent4>
        <a:srgbClr val="002060"/>
      </a:accent4>
      <a:accent5>
        <a:srgbClr val="ADB9CA"/>
      </a:accent5>
      <a:accent6>
        <a:srgbClr val="008080"/>
      </a:accent6>
      <a:hlink>
        <a:srgbClr val="0563C1"/>
      </a:hlink>
      <a:folHlink>
        <a:srgbClr val="954F72"/>
      </a:folHlink>
    </a:clrScheme>
    <a:fontScheme name="Template Fonts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Aqu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1_Aqu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1741</TotalTime>
  <Words>4464</Words>
  <Application>Microsoft Macintosh PowerPoint</Application>
  <PresentationFormat>Widescreen</PresentationFormat>
  <Paragraphs>780</Paragraphs>
  <Slides>60</Slides>
  <Notes>8</Notes>
  <HiddenSlides>0</HiddenSlides>
  <MMClips>0</MMClips>
  <ScaleCrop>false</ScaleCrop>
  <HeadingPairs>
    <vt:vector size="8" baseType="variant">
      <vt:variant>
        <vt:lpstr>Fonts Used</vt:lpstr>
      </vt:variant>
      <vt:variant>
        <vt:i4>25</vt:i4>
      </vt:variant>
      <vt:variant>
        <vt:lpstr>Theme</vt:lpstr>
      </vt:variant>
      <vt:variant>
        <vt:i4>15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60</vt:i4>
      </vt:variant>
    </vt:vector>
  </HeadingPairs>
  <TitlesOfParts>
    <vt:vector size="101" baseType="lpstr">
      <vt:lpstr>Arial</vt:lpstr>
      <vt:lpstr>Arial Narrow</vt:lpstr>
      <vt:lpstr>Calibri</vt:lpstr>
      <vt:lpstr>Calibri Light</vt:lpstr>
      <vt:lpstr>Courier New</vt:lpstr>
      <vt:lpstr>ff-quadraat-web-pro</vt:lpstr>
      <vt:lpstr>Franklin Gothic Book</vt:lpstr>
      <vt:lpstr>Franklin Gothic Medium</vt:lpstr>
      <vt:lpstr>Helvetica 75</vt:lpstr>
      <vt:lpstr>Helvetica Neue</vt:lpstr>
      <vt:lpstr>Imago</vt:lpstr>
      <vt:lpstr>Monaco</vt:lpstr>
      <vt:lpstr>Montserrat SemiBold</vt:lpstr>
      <vt:lpstr>Noto Sans Symbols</vt:lpstr>
      <vt:lpstr>Proxima Nova Rg</vt:lpstr>
      <vt:lpstr>Roboto Condensed</vt:lpstr>
      <vt:lpstr>Roche Sans Light Light</vt:lpstr>
      <vt:lpstr>Roche Sans Medium Medium</vt:lpstr>
      <vt:lpstr>Symbol</vt:lpstr>
      <vt:lpstr>System Font Regular</vt:lpstr>
      <vt:lpstr>Tahoma</vt:lpstr>
      <vt:lpstr>Times New Roman</vt:lpstr>
      <vt:lpstr>Tisa Offc Serif Pro Thin</vt:lpstr>
      <vt:lpstr>Whitney Light</vt:lpstr>
      <vt:lpstr>Wingdings</vt:lpstr>
      <vt:lpstr>Office Theme 2013 - 2022</vt:lpstr>
      <vt:lpstr>2_Office Theme</vt:lpstr>
      <vt:lpstr>Office Theme</vt:lpstr>
      <vt:lpstr>NORMAL SLIDES</vt:lpstr>
      <vt:lpstr>1_FIDE 16:9 template</vt:lpstr>
      <vt:lpstr>1_Office Theme</vt:lpstr>
      <vt:lpstr>3_Office Theme</vt:lpstr>
      <vt:lpstr>Aqua</vt:lpstr>
      <vt:lpstr>1_Aqua</vt:lpstr>
      <vt:lpstr>DS AZ template</vt:lpstr>
      <vt:lpstr>5_Office Theme</vt:lpstr>
      <vt:lpstr>8_Office Theme</vt:lpstr>
      <vt:lpstr>4_Office Theme</vt:lpstr>
      <vt:lpstr>2_Aqua</vt:lpstr>
      <vt:lpstr>1_Default Design</vt:lpstr>
      <vt:lpstr>think-cell Slide</vt:lpstr>
      <vt:lpstr>Year in Review 2022 Metastatic Breast Cancer</vt:lpstr>
      <vt:lpstr>PowerPoint Presentation</vt:lpstr>
      <vt:lpstr>PowerPoint Presentation</vt:lpstr>
      <vt:lpstr>PowerPoint Presentation</vt:lpstr>
      <vt:lpstr>TUXEDO Trial: T-DXd in Active HER2+ Brain Metastases</vt:lpstr>
      <vt:lpstr>PowerPoint Presentation</vt:lpstr>
      <vt:lpstr>PowerPoint Presentation</vt:lpstr>
      <vt:lpstr>PowerPoint Presentation</vt:lpstr>
      <vt:lpstr>Conclusions</vt:lpstr>
      <vt:lpstr>Tucatinib vs Placebo in HER2+ MBC, Results From the Randomized Phase 3 HER2CLIMB Study: PFS and OS</vt:lpstr>
      <vt:lpstr>PowerPoint Presentation</vt:lpstr>
      <vt:lpstr>PowerPoint Presentation</vt:lpstr>
      <vt:lpstr>PowerPoint Presentation</vt:lpstr>
      <vt:lpstr>PowerPoint Presentation</vt:lpstr>
      <vt:lpstr>Conclusions</vt:lpstr>
      <vt:lpstr>Destiny-Breast04</vt:lpstr>
      <vt:lpstr>DEBBRAH: T-DXd for HER2-low Brain Mets</vt:lpstr>
      <vt:lpstr>Conclusions</vt:lpstr>
      <vt:lpstr>The Phase II Right Choice Trial</vt:lpstr>
      <vt:lpstr>Conclusions</vt:lpstr>
      <vt:lpstr>PowerPoint Presentation</vt:lpstr>
      <vt:lpstr>PowerPoint Presentation</vt:lpstr>
      <vt:lpstr>Conclusions</vt:lpstr>
      <vt:lpstr>PACE: Ph2 Palbociclib after CDK and Endocrine Therapy</vt:lpstr>
      <vt:lpstr>PACE: Exploratory Endpoints and Conclusions</vt:lpstr>
      <vt:lpstr>CDK 4/6 inhibitor after 1st line CDK 4/6 inhibitor MAINTAIN: Phase II trial of switching ET+/- Ribociclib for HR+ MBC after failure of previous ET+ CDK4/6i</vt:lpstr>
      <vt:lpstr>MAINTAIN: PFS</vt:lpstr>
      <vt:lpstr>Conclusions</vt:lpstr>
      <vt:lpstr>CAPItello-291: Phase III, randomized, double-blind, placebo-controlled study</vt:lpstr>
      <vt:lpstr>PowerPoint Presentation</vt:lpstr>
      <vt:lpstr>Additional Analyses</vt:lpstr>
      <vt:lpstr>Conclusions</vt:lpstr>
      <vt:lpstr>EMERALD Phase 3 Study Design</vt:lpstr>
      <vt:lpstr>PFS: Elacestrant vs Fulvestrant (All Patients and mESR1 Group)</vt:lpstr>
      <vt:lpstr>A significant PFS benefit was seen in the ESR1-mutated population of EMERALD; a benefit trend was observed in acelERA BC and AMEERA-3</vt:lpstr>
      <vt:lpstr>EMERALD Phase 3 Trial: Elacestrant vs SOC ET</vt:lpstr>
      <vt:lpstr>Conclusions</vt:lpstr>
      <vt:lpstr>SERENA-2 Phase 2 Trial: Camizestrant plus Fulvestrant</vt:lpstr>
      <vt:lpstr>PowerPoint Presentation</vt:lpstr>
      <vt:lpstr>Conclusions</vt:lpstr>
      <vt:lpstr>Phase III TROPiCS: Sacituzumab govitecan in HR+/HER2neg MBC </vt:lpstr>
      <vt:lpstr>Phase 1 TROPION-PanTumor01:  Datopotamab deruxtecan in HR+/HER2neg MBC </vt:lpstr>
      <vt:lpstr>Conclusions</vt:lpstr>
      <vt:lpstr>PowerPoint Presentation</vt:lpstr>
      <vt:lpstr>Impact of PD-L1 CPS Subgroups on OS and PFS</vt:lpstr>
      <vt:lpstr>Conclusions</vt:lpstr>
      <vt:lpstr>PowerPoint Presentation</vt:lpstr>
      <vt:lpstr>PowerPoint Presentation</vt:lpstr>
      <vt:lpstr>Conclusions</vt:lpstr>
      <vt:lpstr>Dato-DXd in Advanced TNBC TROPION-PanTumor01 Study</vt:lpstr>
      <vt:lpstr>TROPION-PanTumor01 Study: Dato-DXd Efficacy </vt:lpstr>
      <vt:lpstr>BEGONIA: Dato-DXd + Durvalumab 1L Metastatic TNBC   Efficacy</vt:lpstr>
      <vt:lpstr>Conclusions</vt:lpstr>
      <vt:lpstr>Appendix </vt:lpstr>
      <vt:lpstr>Results From the Phase 1/2 Study &lt;br /&gt;of Patritumab Deruxtecan, a &lt;br /&gt;HER3-Directed Antibody-Drug Conjugate (ADC), in Patients With HER3-Expressing Metastatic Breast Cancer </vt:lpstr>
      <vt:lpstr>Patritumab Deruxtecan (HER3-DXd)</vt:lpstr>
      <vt:lpstr>U31402-A-J101: Study Design</vt:lpstr>
      <vt:lpstr>Clinical Activity of HER3-DXd Across Breast Cancer Subtypes</vt:lpstr>
      <vt:lpstr>Change in Tumor Size from Baseline</vt:lpstr>
      <vt:lpstr>Overall Safety Profile of HER3-DXd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Joyce O'Shaughnessy</dc:creator>
  <cp:lastModifiedBy>Silvana Izquierdo</cp:lastModifiedBy>
  <cp:revision>46</cp:revision>
  <dcterms:created xsi:type="dcterms:W3CDTF">2022-12-17T20:42:26Z</dcterms:created>
  <dcterms:modified xsi:type="dcterms:W3CDTF">2022-12-27T14:40:59Z</dcterms:modified>
</cp:coreProperties>
</file>