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651" r:id="rId4"/>
    <p:sldMasterId id="2147493665" r:id="rId5"/>
    <p:sldMasterId id="2147493681" r:id="rId6"/>
  </p:sldMasterIdLst>
  <p:notesMasterIdLst>
    <p:notesMasterId r:id="rId27"/>
  </p:notesMasterIdLst>
  <p:handoutMasterIdLst>
    <p:handoutMasterId r:id="rId28"/>
  </p:handoutMasterIdLst>
  <p:sldIdLst>
    <p:sldId id="336" r:id="rId7"/>
    <p:sldId id="269" r:id="rId8"/>
    <p:sldId id="377" r:id="rId9"/>
    <p:sldId id="368" r:id="rId10"/>
    <p:sldId id="371" r:id="rId11"/>
    <p:sldId id="373" r:id="rId12"/>
    <p:sldId id="387" r:id="rId13"/>
    <p:sldId id="388" r:id="rId14"/>
    <p:sldId id="389" r:id="rId15"/>
    <p:sldId id="376" r:id="rId16"/>
    <p:sldId id="390" r:id="rId17"/>
    <p:sldId id="381" r:id="rId18"/>
    <p:sldId id="385" r:id="rId19"/>
    <p:sldId id="366" r:id="rId20"/>
    <p:sldId id="364" r:id="rId21"/>
    <p:sldId id="360" r:id="rId22"/>
    <p:sldId id="367" r:id="rId23"/>
    <p:sldId id="363" r:id="rId24"/>
    <p:sldId id="298" r:id="rId25"/>
    <p:sldId id="300" r:id="rId2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47" userDrawn="1">
          <p15:clr>
            <a:srgbClr val="A4A3A4"/>
          </p15:clr>
        </p15:guide>
        <p15:guide id="2" pos="38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310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13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95A0"/>
    <a:srgbClr val="56639D"/>
    <a:srgbClr val="525986"/>
    <a:srgbClr val="729D8D"/>
    <a:srgbClr val="4F8A99"/>
    <a:srgbClr val="4E9985"/>
    <a:srgbClr val="8EA88D"/>
    <a:srgbClr val="6B7E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8" autoAdjust="0"/>
    <p:restoredTop sz="96837" autoAdjust="0"/>
  </p:normalViewPr>
  <p:slideViewPr>
    <p:cSldViewPr snapToGrid="0" snapToObjects="1" showGuides="1">
      <p:cViewPr varScale="1">
        <p:scale>
          <a:sx n="88" d="100"/>
          <a:sy n="88" d="100"/>
        </p:scale>
        <p:origin x="208" y="680"/>
      </p:cViewPr>
      <p:guideLst>
        <p:guide orient="horz" pos="4247"/>
        <p:guide pos="380"/>
        <p:guide pos="211"/>
        <p:guide pos="7310"/>
        <p:guide pos="3840"/>
        <p:guide orient="horz" pos="1321"/>
      </p:guideLst>
    </p:cSldViewPr>
  </p:slideViewPr>
  <p:outlineViewPr>
    <p:cViewPr>
      <p:scale>
        <a:sx n="33" d="100"/>
        <a:sy n="33" d="100"/>
      </p:scale>
      <p:origin x="0" y="-273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68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lentina GUASCONI - ESMO" userId="51b59020-b482-4264-88db-f9fbfcfcb0cb" providerId="ADAL" clId="{92DCA8CF-9111-4A1D-BEAB-5CF5B8A67D7E}"/>
    <pc:docChg chg="modSld">
      <pc:chgData name="Valentina GUASCONI - ESMO" userId="51b59020-b482-4264-88db-f9fbfcfcb0cb" providerId="ADAL" clId="{92DCA8CF-9111-4A1D-BEAB-5CF5B8A67D7E}" dt="2022-06-24T15:40:21.428" v="28" actId="20577"/>
      <pc:docMkLst>
        <pc:docMk/>
      </pc:docMkLst>
      <pc:sldChg chg="modSp mod">
        <pc:chgData name="Valentina GUASCONI - ESMO" userId="51b59020-b482-4264-88db-f9fbfcfcb0cb" providerId="ADAL" clId="{92DCA8CF-9111-4A1D-BEAB-5CF5B8A67D7E}" dt="2022-06-24T15:40:21.428" v="28" actId="20577"/>
        <pc:sldMkLst>
          <pc:docMk/>
          <pc:sldMk cId="83790085" sldId="258"/>
        </pc:sldMkLst>
        <pc:spChg chg="mod">
          <ac:chgData name="Valentina GUASCONI - ESMO" userId="51b59020-b482-4264-88db-f9fbfcfcb0cb" providerId="ADAL" clId="{92DCA8CF-9111-4A1D-BEAB-5CF5B8A67D7E}" dt="2022-06-24T15:40:11.686" v="6" actId="20577"/>
          <ac:spMkLst>
            <pc:docMk/>
            <pc:sldMk cId="83790085" sldId="258"/>
            <ac:spMk id="3" creationId="{00000000-0000-0000-0000-000000000000}"/>
          </ac:spMkLst>
        </pc:spChg>
        <pc:spChg chg="mod">
          <ac:chgData name="Valentina GUASCONI - ESMO" userId="51b59020-b482-4264-88db-f9fbfcfcb0cb" providerId="ADAL" clId="{92DCA8CF-9111-4A1D-BEAB-5CF5B8A67D7E}" dt="2022-06-24T15:40:21.428" v="28" actId="20577"/>
          <ac:spMkLst>
            <pc:docMk/>
            <pc:sldMk cId="83790085" sldId="258"/>
            <ac:spMk id="8" creationId="{00000000-0000-0000-0000-000000000000}"/>
          </ac:spMkLst>
        </pc:spChg>
      </pc:sldChg>
    </pc:docChg>
  </pc:docChgLst>
  <pc:docChgLst>
    <pc:chgData name="Valentina GUASCONI" userId="51b59020-b482-4264-88db-f9fbfcfcb0cb" providerId="ADAL" clId="{1F70EE8E-6AA8-4BED-94CC-55E09DBCA538}"/>
    <pc:docChg chg="modSld">
      <pc:chgData name="Valentina GUASCONI" userId="51b59020-b482-4264-88db-f9fbfcfcb0cb" providerId="ADAL" clId="{1F70EE8E-6AA8-4BED-94CC-55E09DBCA538}" dt="2022-04-12T13:36:33.554" v="32" actId="20577"/>
      <pc:docMkLst>
        <pc:docMk/>
      </pc:docMkLst>
      <pc:sldChg chg="modSp mod">
        <pc:chgData name="Valentina GUASCONI" userId="51b59020-b482-4264-88db-f9fbfcfcb0cb" providerId="ADAL" clId="{1F70EE8E-6AA8-4BED-94CC-55E09DBCA538}" dt="2022-04-12T13:36:33.554" v="32" actId="20577"/>
        <pc:sldMkLst>
          <pc:docMk/>
          <pc:sldMk cId="83790085" sldId="258"/>
        </pc:sldMkLst>
        <pc:spChg chg="mod">
          <ac:chgData name="Valentina GUASCONI" userId="51b59020-b482-4264-88db-f9fbfcfcb0cb" providerId="ADAL" clId="{1F70EE8E-6AA8-4BED-94CC-55E09DBCA538}" dt="2022-04-12T13:36:18.963" v="5" actId="20577"/>
          <ac:spMkLst>
            <pc:docMk/>
            <pc:sldMk cId="83790085" sldId="258"/>
            <ac:spMk id="3" creationId="{00000000-0000-0000-0000-000000000000}"/>
          </ac:spMkLst>
        </pc:spChg>
        <pc:spChg chg="mod">
          <ac:chgData name="Valentina GUASCONI" userId="51b59020-b482-4264-88db-f9fbfcfcb0cb" providerId="ADAL" clId="{1F70EE8E-6AA8-4BED-94CC-55E09DBCA538}" dt="2022-04-12T13:36:33.554" v="32" actId="20577"/>
          <ac:spMkLst>
            <pc:docMk/>
            <pc:sldMk cId="83790085" sldId="258"/>
            <ac:spMk id="8" creationId="{00000000-0000-0000-0000-000000000000}"/>
          </ac:spMkLst>
        </pc:spChg>
      </pc:sldChg>
    </pc:docChg>
  </pc:docChgLst>
  <pc:docChgLst>
    <pc:chgData name="Valentina GUASCONI" userId="51b59020-b482-4264-88db-f9fbfcfcb0cb" providerId="ADAL" clId="{5FA0EB0F-6BEB-4CD3-9AC5-BB9415F262AE}"/>
    <pc:docChg chg="modSld">
      <pc:chgData name="Valentina GUASCONI" userId="51b59020-b482-4264-88db-f9fbfcfcb0cb" providerId="ADAL" clId="{5FA0EB0F-6BEB-4CD3-9AC5-BB9415F262AE}" dt="2022-04-06T10:24:15.015" v="0" actId="20577"/>
      <pc:docMkLst>
        <pc:docMk/>
      </pc:docMkLst>
      <pc:sldChg chg="modSp mod">
        <pc:chgData name="Valentina GUASCONI" userId="51b59020-b482-4264-88db-f9fbfcfcb0cb" providerId="ADAL" clId="{5FA0EB0F-6BEB-4CD3-9AC5-BB9415F262AE}" dt="2022-04-06T10:24:15.015" v="0" actId="20577"/>
        <pc:sldMkLst>
          <pc:docMk/>
          <pc:sldMk cId="83790085" sldId="258"/>
        </pc:sldMkLst>
        <pc:spChg chg="mod">
          <ac:chgData name="Valentina GUASCONI" userId="51b59020-b482-4264-88db-f9fbfcfcb0cb" providerId="ADAL" clId="{5FA0EB0F-6BEB-4CD3-9AC5-BB9415F262AE}" dt="2022-04-06T10:24:15.015" v="0" actId="20577"/>
          <ac:spMkLst>
            <pc:docMk/>
            <pc:sldMk cId="83790085" sldId="258"/>
            <ac:spMk id="3" creationId="{00000000-0000-0000-0000-000000000000}"/>
          </ac:spMkLst>
        </pc:spChg>
      </pc:sldChg>
    </pc:docChg>
  </pc:docChgLst>
  <pc:docChgLst>
    <pc:chgData name="Valentina GUASCONI - ESMO" userId="51b59020-b482-4264-88db-f9fbfcfcb0cb" providerId="ADAL" clId="{F73AB20B-E988-4C46-BD60-9A65569F4299}"/>
    <pc:docChg chg="modSld">
      <pc:chgData name="Valentina GUASCONI - ESMO" userId="51b59020-b482-4264-88db-f9fbfcfcb0cb" providerId="ADAL" clId="{F73AB20B-E988-4C46-BD60-9A65569F4299}" dt="2022-06-24T15:39:02.096" v="29" actId="20577"/>
      <pc:docMkLst>
        <pc:docMk/>
      </pc:docMkLst>
      <pc:sldChg chg="modSp mod">
        <pc:chgData name="Valentina GUASCONI - ESMO" userId="51b59020-b482-4264-88db-f9fbfcfcb0cb" providerId="ADAL" clId="{F73AB20B-E988-4C46-BD60-9A65569F4299}" dt="2022-06-24T15:39:02.096" v="29" actId="20577"/>
        <pc:sldMkLst>
          <pc:docMk/>
          <pc:sldMk cId="83790085" sldId="258"/>
        </pc:sldMkLst>
        <pc:spChg chg="mod">
          <ac:chgData name="Valentina GUASCONI - ESMO" userId="51b59020-b482-4264-88db-f9fbfcfcb0cb" providerId="ADAL" clId="{F73AB20B-E988-4C46-BD60-9A65569F4299}" dt="2022-06-24T15:38:50.701" v="6" actId="20577"/>
          <ac:spMkLst>
            <pc:docMk/>
            <pc:sldMk cId="83790085" sldId="258"/>
            <ac:spMk id="3" creationId="{00000000-0000-0000-0000-000000000000}"/>
          </ac:spMkLst>
        </pc:spChg>
        <pc:spChg chg="mod">
          <ac:chgData name="Valentina GUASCONI - ESMO" userId="51b59020-b482-4264-88db-f9fbfcfcb0cb" providerId="ADAL" clId="{F73AB20B-E988-4C46-BD60-9A65569F4299}" dt="2022-06-24T15:39:02.096" v="29" actId="20577"/>
          <ac:spMkLst>
            <pc:docMk/>
            <pc:sldMk cId="83790085" sldId="258"/>
            <ac:spMk id="8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348F6101-F865-434C-8E03-1C010E47B5D0}" type="datetimeFigureOut">
              <a:rPr lang="en-US" altLang="en-US"/>
              <a:pPr>
                <a:defRPr/>
              </a:pPr>
              <a:t>1/19/23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9BDE4E75-88DF-4ADF-8177-C8A4B91AE9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68764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A7F01B5-F894-4428-8AAB-2DD80EE09C1C}" type="datetimeFigureOut">
              <a:rPr lang="en-GB"/>
              <a:pPr>
                <a:defRPr/>
              </a:pPr>
              <a:t>19/01/2023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B53C4279-0E90-45C7-936D-21AD682423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18437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95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49A073C-27DD-48C7-AA5C-D04D898C95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6298971"/>
            <a:ext cx="10972800" cy="306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33">
                <a:solidFill>
                  <a:srgbClr val="001D5E"/>
                </a:solidFill>
              </a:defRPr>
            </a:lvl1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F376F7-B8C1-425D-BB21-BE988C629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56032"/>
            <a:ext cx="9127067" cy="675301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001D5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0BA70-3C9B-4CE7-AE94-AEBBA255DE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7789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5966384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914402" y="2145600"/>
            <a:ext cx="6643649" cy="12192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b="1" i="0" cap="all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914404" y="3370145"/>
            <a:ext cx="6643649" cy="672000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Arial Narrow"/>
                <a:cs typeface="Arial Narrow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61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56032"/>
            <a:ext cx="10773625" cy="675301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001D5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100667"/>
            <a:ext cx="10785695" cy="5099093"/>
          </a:xfrm>
        </p:spPr>
        <p:txBody>
          <a:bodyPr/>
          <a:lstStyle>
            <a:lvl1pPr>
              <a:defRPr sz="2400">
                <a:solidFill>
                  <a:srgbClr val="001D5E"/>
                </a:solidFill>
              </a:defRPr>
            </a:lvl1pPr>
            <a:lvl2pPr>
              <a:defRPr sz="2133">
                <a:solidFill>
                  <a:srgbClr val="001D5E"/>
                </a:solidFill>
              </a:defRPr>
            </a:lvl2pPr>
            <a:lvl3pPr>
              <a:defRPr sz="1867">
                <a:solidFill>
                  <a:srgbClr val="001D5E"/>
                </a:solidFill>
              </a:defRPr>
            </a:lvl3pPr>
            <a:lvl4pPr>
              <a:defRPr sz="1600">
                <a:solidFill>
                  <a:srgbClr val="001D5E"/>
                </a:solidFill>
              </a:defRPr>
            </a:lvl4pPr>
            <a:lvl5pPr>
              <a:defRPr sz="1600">
                <a:solidFill>
                  <a:srgbClr val="001D5E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6298972"/>
            <a:ext cx="10972800" cy="306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33">
                <a:solidFill>
                  <a:srgbClr val="001D5E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References</a:t>
            </a:r>
          </a:p>
          <a:p>
            <a:pPr lvl="0"/>
            <a:r>
              <a:rPr lang="en-US" dirty="0"/>
              <a:t>Two lines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284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6032"/>
            <a:ext cx="10773625" cy="675301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001D5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100667"/>
            <a:ext cx="10785695" cy="5099093"/>
          </a:xfrm>
        </p:spPr>
        <p:txBody>
          <a:bodyPr/>
          <a:lstStyle>
            <a:lvl1pPr>
              <a:defRPr sz="2400">
                <a:solidFill>
                  <a:srgbClr val="001D5E"/>
                </a:solidFill>
              </a:defRPr>
            </a:lvl1pPr>
            <a:lvl2pPr>
              <a:defRPr sz="2133">
                <a:solidFill>
                  <a:srgbClr val="001D5E"/>
                </a:solidFill>
              </a:defRPr>
            </a:lvl2pPr>
            <a:lvl3pPr>
              <a:defRPr sz="1867">
                <a:solidFill>
                  <a:srgbClr val="001D5E"/>
                </a:solidFill>
              </a:defRPr>
            </a:lvl3pPr>
            <a:lvl4pPr>
              <a:defRPr sz="1600">
                <a:solidFill>
                  <a:srgbClr val="001D5E"/>
                </a:solidFill>
              </a:defRPr>
            </a:lvl4pPr>
            <a:lvl5pPr>
              <a:defRPr sz="1600">
                <a:solidFill>
                  <a:srgbClr val="001D5E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09600" y="6298971"/>
            <a:ext cx="10972800" cy="306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33">
                <a:solidFill>
                  <a:srgbClr val="001D5E"/>
                </a:solidFill>
              </a:defRPr>
            </a:lvl1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429217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ld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97280"/>
            <a:ext cx="10972800" cy="5083027"/>
          </a:xfrm>
        </p:spPr>
        <p:txBody>
          <a:bodyPr/>
          <a:lstStyle>
            <a:lvl1pPr marL="380990" indent="-380990">
              <a:spcBef>
                <a:spcPts val="3200"/>
              </a:spcBef>
              <a:buNone/>
              <a:defRPr lang="en-US" sz="2400" kern="1200" dirty="0">
                <a:solidFill>
                  <a:srgbClr val="001D5E"/>
                </a:solidFill>
                <a:latin typeface="+mn-lt"/>
                <a:ea typeface="+mn-ea"/>
                <a:cs typeface="Rockwell" pitchFamily="18" charset="0"/>
              </a:defRPr>
            </a:lvl1pPr>
            <a:lvl2pPr marL="844530" indent="-380990">
              <a:spcBef>
                <a:spcPts val="1200"/>
              </a:spcBef>
              <a:buSzPct val="110000"/>
              <a:buFont typeface="Arial" pitchFamily="34" charset="0"/>
              <a:buChar char="•"/>
              <a:defRPr lang="en-US" sz="2133" kern="1200" dirty="0">
                <a:solidFill>
                  <a:srgbClr val="001D5E"/>
                </a:solidFill>
                <a:latin typeface="+mn-lt"/>
                <a:ea typeface="+mn-ea"/>
                <a:cs typeface="Rockwell" pitchFamily="18" charset="0"/>
              </a:defRPr>
            </a:lvl2pPr>
            <a:lvl3pPr marL="1297485" indent="-380990">
              <a:spcBef>
                <a:spcPts val="533"/>
              </a:spcBef>
              <a:buFont typeface="Arial" pitchFamily="34" charset="0"/>
              <a:buChar char="–"/>
              <a:defRPr lang="en-US" sz="1867" kern="1200" dirty="0">
                <a:solidFill>
                  <a:srgbClr val="001D5E"/>
                </a:solidFill>
                <a:latin typeface="+mn-lt"/>
                <a:ea typeface="+mn-ea"/>
                <a:cs typeface="Rockwell" pitchFamily="18" charset="0"/>
              </a:defRPr>
            </a:lvl3pPr>
            <a:lvl4pPr marL="1600160" indent="-380990">
              <a:spcBef>
                <a:spcPts val="400"/>
              </a:spcBef>
              <a:buFont typeface="Arial" pitchFamily="34" charset="0"/>
              <a:buChar char="•"/>
              <a:defRPr lang="en-US" sz="1600" kern="1200" dirty="0">
                <a:solidFill>
                  <a:srgbClr val="001D5E"/>
                </a:solidFill>
                <a:latin typeface="+mn-lt"/>
                <a:ea typeface="+mn-ea"/>
                <a:cs typeface="Rockwell" pitchFamily="18" charset="0"/>
              </a:defRPr>
            </a:lvl4pPr>
            <a:lvl5pPr marL="1830870" indent="-228594">
              <a:buFont typeface="Arial" pitchFamily="34" charset="0"/>
              <a:buChar char="–"/>
              <a:defRPr lang="en-US" sz="1600" kern="1200" dirty="0">
                <a:solidFill>
                  <a:srgbClr val="001D5E"/>
                </a:solidFill>
                <a:latin typeface="+mn-lt"/>
                <a:ea typeface="+mn-ea"/>
                <a:cs typeface="Rockwell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CADAA61E-68E0-4FE8-A57C-05B3166A8B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6298971"/>
            <a:ext cx="10972800" cy="306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33">
                <a:solidFill>
                  <a:srgbClr val="001D5E"/>
                </a:solidFill>
              </a:defRPr>
            </a:lvl1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944C703-A483-46B2-B0BC-292D44CB6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56032"/>
            <a:ext cx="11003280" cy="675301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001D5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25888-E195-4AF9-BFFA-F1B438B0F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070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447800"/>
            <a:ext cx="8534400" cy="770467"/>
          </a:xfrm>
        </p:spPr>
        <p:txBody>
          <a:bodyPr>
            <a:noAutofit/>
          </a:bodyPr>
          <a:lstStyle>
            <a:lvl1pPr algn="l">
              <a:defRPr sz="4267" b="1">
                <a:solidFill>
                  <a:srgbClr val="001D5E"/>
                </a:solidFill>
                <a:latin typeface="+mn-lt"/>
                <a:cs typeface="Rockwell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286000"/>
            <a:ext cx="8534400" cy="457200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rgbClr val="001D5E"/>
                </a:solidFill>
                <a:latin typeface="+mn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26363312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988A6413-CE1C-4142-B74F-0400A48091BD}"/>
              </a:ext>
            </a:extLst>
          </p:cNvPr>
          <p:cNvSpPr/>
          <p:nvPr userDrawn="1"/>
        </p:nvSpPr>
        <p:spPr>
          <a:xfrm rot="16200000">
            <a:off x="9920273" y="1015754"/>
            <a:ext cx="1114460" cy="3428997"/>
          </a:xfrm>
          <a:prstGeom prst="rect">
            <a:avLst/>
          </a:prstGeom>
          <a:gradFill>
            <a:gsLst>
              <a:gs pos="21000">
                <a:srgbClr val="001F5E"/>
              </a:gs>
              <a:gs pos="81000">
                <a:srgbClr val="001F5E">
                  <a:alpha val="50000"/>
                </a:srgbClr>
              </a:gs>
              <a:gs pos="41000">
                <a:srgbClr val="001F5E">
                  <a:alpha val="80000"/>
                </a:srgbClr>
              </a:gs>
              <a:gs pos="0">
                <a:srgbClr val="001F5E"/>
              </a:gs>
              <a:gs pos="61000">
                <a:srgbClr val="001F5E">
                  <a:alpha val="60000"/>
                </a:srgbClr>
              </a:gs>
              <a:gs pos="100000">
                <a:srgbClr val="001F5E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B59BBEDC-1D66-459B-A00B-D28123170036}"/>
              </a:ext>
            </a:extLst>
          </p:cNvPr>
          <p:cNvSpPr/>
          <p:nvPr userDrawn="1"/>
        </p:nvSpPr>
        <p:spPr>
          <a:xfrm rot="16200000">
            <a:off x="3858419" y="-1685131"/>
            <a:ext cx="1114425" cy="8831263"/>
          </a:xfrm>
          <a:prstGeom prst="rect">
            <a:avLst/>
          </a:prstGeom>
          <a:gradFill>
            <a:gsLst>
              <a:gs pos="0">
                <a:srgbClr val="001F5E"/>
              </a:gs>
              <a:gs pos="100000">
                <a:srgbClr val="001F5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300413"/>
            <a:ext cx="9850968" cy="1728787"/>
          </a:xfrm>
        </p:spPr>
        <p:txBody>
          <a:bodyPr/>
          <a:lstStyle>
            <a:lvl1pPr marL="0" indent="0">
              <a:buNone/>
              <a:defRPr sz="2133">
                <a:solidFill>
                  <a:srgbClr val="001D5E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202501"/>
            <a:ext cx="9875520" cy="1057275"/>
          </a:xfrm>
        </p:spPr>
        <p:txBody>
          <a:bodyPr anchor="ctr"/>
          <a:lstStyle>
            <a:lvl1pPr algn="l">
              <a:defRPr sz="3200" b="0" cap="none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21944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6032"/>
            <a:ext cx="9127067" cy="675301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001D5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00667"/>
            <a:ext cx="9177867" cy="5099093"/>
          </a:xfrm>
        </p:spPr>
        <p:txBody>
          <a:bodyPr/>
          <a:lstStyle>
            <a:lvl1pPr>
              <a:defRPr sz="2400">
                <a:solidFill>
                  <a:srgbClr val="001D5E"/>
                </a:solidFill>
              </a:defRPr>
            </a:lvl1pPr>
            <a:lvl2pPr>
              <a:defRPr sz="2133">
                <a:solidFill>
                  <a:srgbClr val="001D5E"/>
                </a:solidFill>
              </a:defRPr>
            </a:lvl2pPr>
            <a:lvl3pPr>
              <a:defRPr sz="1867">
                <a:solidFill>
                  <a:srgbClr val="001D5E"/>
                </a:solidFill>
              </a:defRPr>
            </a:lvl3pPr>
            <a:lvl4pPr>
              <a:defRPr sz="1600">
                <a:solidFill>
                  <a:srgbClr val="001D5E"/>
                </a:solidFill>
              </a:defRPr>
            </a:lvl4pPr>
            <a:lvl5pPr>
              <a:defRPr sz="1600">
                <a:solidFill>
                  <a:srgbClr val="001D5E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09600" y="6298971"/>
            <a:ext cx="10972800" cy="306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33">
                <a:solidFill>
                  <a:srgbClr val="001D5E"/>
                </a:solidFill>
              </a:defRPr>
            </a:lvl1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3147522382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083733"/>
            <a:ext cx="4649821" cy="5070632"/>
          </a:xfrm>
        </p:spPr>
        <p:txBody>
          <a:bodyPr/>
          <a:lstStyle>
            <a:lvl1pPr>
              <a:defRPr sz="2400">
                <a:solidFill>
                  <a:srgbClr val="03515C"/>
                </a:solidFill>
              </a:defRPr>
            </a:lvl1pPr>
            <a:lvl2pPr>
              <a:defRPr sz="2133">
                <a:solidFill>
                  <a:srgbClr val="001D5E"/>
                </a:solidFill>
              </a:defRPr>
            </a:lvl2pPr>
            <a:lvl3pPr>
              <a:defRPr sz="1867">
                <a:solidFill>
                  <a:srgbClr val="001D5E"/>
                </a:solidFill>
              </a:defRPr>
            </a:lvl3pPr>
            <a:lvl4pPr>
              <a:defRPr sz="1600">
                <a:solidFill>
                  <a:srgbClr val="001D5E"/>
                </a:solidFill>
              </a:defRPr>
            </a:lvl4pPr>
            <a:lvl5pPr>
              <a:defRPr sz="1600">
                <a:solidFill>
                  <a:srgbClr val="001D5E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6418" y="1083733"/>
            <a:ext cx="4658468" cy="5070632"/>
          </a:xfrm>
        </p:spPr>
        <p:txBody>
          <a:bodyPr/>
          <a:lstStyle>
            <a:lvl1pPr>
              <a:defRPr sz="2400">
                <a:solidFill>
                  <a:srgbClr val="03515C"/>
                </a:solidFill>
              </a:defRPr>
            </a:lvl1pPr>
            <a:lvl2pPr>
              <a:defRPr sz="2133">
                <a:solidFill>
                  <a:srgbClr val="001D5E"/>
                </a:solidFill>
              </a:defRPr>
            </a:lvl2pPr>
            <a:lvl3pPr>
              <a:defRPr sz="1867">
                <a:solidFill>
                  <a:srgbClr val="001D5E"/>
                </a:solidFill>
              </a:defRPr>
            </a:lvl3pPr>
            <a:lvl4pPr>
              <a:defRPr sz="1600">
                <a:solidFill>
                  <a:srgbClr val="001D5E"/>
                </a:solidFill>
              </a:defRPr>
            </a:lvl4pPr>
            <a:lvl5pPr>
              <a:defRPr sz="1600">
                <a:solidFill>
                  <a:srgbClr val="001D5E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7070425E-9D5A-42DB-914E-970CF8F004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6298971"/>
            <a:ext cx="10972800" cy="306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33">
                <a:solidFill>
                  <a:srgbClr val="001D5E"/>
                </a:solidFill>
              </a:defRPr>
            </a:lvl1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1D05F37-09B3-4ED6-89DA-21C0F1E33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56032"/>
            <a:ext cx="9127067" cy="675301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001D5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44EE-5C9A-4DDF-BFB9-553E6D43E1A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466132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722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52" r:id="rId1"/>
    <p:sldLayoutId id="2147493653" r:id="rId2"/>
    <p:sldLayoutId id="2147493654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55588"/>
            <a:ext cx="109728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976313"/>
            <a:ext cx="10972800" cy="504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edit Master text styles</a:t>
            </a:r>
          </a:p>
          <a:p>
            <a:pPr lvl="1"/>
            <a:r>
              <a:rPr lang="en-US" altLang="de-DE"/>
              <a:t>Second level</a:t>
            </a:r>
          </a:p>
          <a:p>
            <a:pPr lvl="2"/>
            <a:r>
              <a:rPr lang="en-US" altLang="de-DE"/>
              <a:t>Third level</a:t>
            </a:r>
          </a:p>
          <a:p>
            <a:pPr lvl="3"/>
            <a:r>
              <a:rPr lang="en-US" altLang="de-DE"/>
              <a:t>Fourth level</a:t>
            </a:r>
          </a:p>
          <a:p>
            <a:pPr lvl="4"/>
            <a:r>
              <a:rPr lang="en-US" altLang="de-DE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82400" y="6477000"/>
            <a:ext cx="609600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9D82B37-E724-4FB4-9750-277F91520310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400380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66" r:id="rId1"/>
    <p:sldLayoutId id="2147493667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1217613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 kern="1200">
          <a:solidFill>
            <a:srgbClr val="004B87"/>
          </a:solidFill>
          <a:latin typeface="+mn-lt"/>
          <a:ea typeface="Rockwell" panose="02060603020205020403" pitchFamily="18" charset="0"/>
          <a:cs typeface="Rockwell" pitchFamily="18" charset="0"/>
        </a:defRPr>
      </a:lvl1pPr>
      <a:lvl2pPr algn="l" defTabSz="1217613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2pPr>
      <a:lvl3pPr algn="l" defTabSz="1217613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3pPr>
      <a:lvl4pPr algn="l" defTabSz="1217613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4pPr>
      <a:lvl5pPr algn="l" defTabSz="1217613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5pPr>
      <a:lvl6pPr marL="457200" algn="l" defTabSz="1217613" rtl="0" fontAlgn="base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6pPr>
      <a:lvl7pPr marL="914400" algn="l" defTabSz="1217613" rtl="0" fontAlgn="base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7pPr>
      <a:lvl8pPr marL="1371600" algn="l" defTabSz="1217613" rtl="0" fontAlgn="base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8pPr>
      <a:lvl9pPr marL="1828800" algn="l" defTabSz="1217613" rtl="0" fontAlgn="base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9pPr>
    </p:titleStyle>
    <p:bodyStyle>
      <a:lvl1pPr marL="225425" indent="-225425" algn="l" defTabSz="1217613" rtl="0" eaLnBrk="0" fontAlgn="base" hangingPunct="0">
        <a:lnSpc>
          <a:spcPct val="95000"/>
        </a:lnSpc>
        <a:spcBef>
          <a:spcPts val="1600"/>
        </a:spcBef>
        <a:spcAft>
          <a:spcPct val="0"/>
        </a:spcAft>
        <a:buClr>
          <a:schemeClr val="accent1"/>
        </a:buClr>
        <a:buSzPct val="110000"/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Rockwell" panose="02060603020205020403" pitchFamily="18" charset="0"/>
          <a:cs typeface="Rockwell" pitchFamily="18" charset="0"/>
        </a:defRPr>
      </a:lvl1pPr>
      <a:lvl2pPr marL="766763" indent="-303213" algn="l" defTabSz="1217613" rtl="0" eaLnBrk="0" fontAlgn="base" hangingPunct="0">
        <a:lnSpc>
          <a:spcPct val="95000"/>
        </a:lnSpc>
        <a:spcBef>
          <a:spcPts val="538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Rockwell" panose="02060603020205020403" pitchFamily="18" charset="0"/>
          <a:cs typeface="Rockwell" pitchFamily="18" charset="0"/>
        </a:defRPr>
      </a:lvl2pPr>
      <a:lvl3pPr marL="1071563" indent="-155575" algn="l" defTabSz="1217613" rtl="0" eaLnBrk="0" fontAlgn="base" hangingPunct="0">
        <a:lnSpc>
          <a:spcPct val="95000"/>
        </a:lnSpc>
        <a:spcBef>
          <a:spcPts val="4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Rockwell" panose="02060603020205020403" pitchFamily="18" charset="0"/>
          <a:cs typeface="Rockwell" pitchFamily="18" charset="0"/>
        </a:defRPr>
      </a:lvl3pPr>
      <a:lvl4pPr marL="1444625" indent="-225425" algn="l" defTabSz="1217613" rtl="0" eaLnBrk="0" fontAlgn="base" hangingPunct="0">
        <a:lnSpc>
          <a:spcPct val="95000"/>
        </a:lnSpc>
        <a:spcBef>
          <a:spcPts val="263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Rockwell" panose="02060603020205020403" pitchFamily="18" charset="0"/>
          <a:cs typeface="Rockwell" pitchFamily="18" charset="0"/>
        </a:defRPr>
      </a:lvl4pPr>
      <a:lvl5pPr marL="1827213" indent="-225425" algn="l" defTabSz="1217613" rtl="0" eaLnBrk="0" fontAlgn="base" hangingPunct="0">
        <a:lnSpc>
          <a:spcPct val="95000"/>
        </a:lnSpc>
        <a:spcBef>
          <a:spcPts val="263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Rockwell" panose="02060603020205020403" pitchFamily="18" charset="0"/>
          <a:cs typeface="Rockwell" pitchFamily="18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55588"/>
            <a:ext cx="109728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976313"/>
            <a:ext cx="10972800" cy="504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edit Master text styles</a:t>
            </a:r>
          </a:p>
          <a:p>
            <a:pPr lvl="1"/>
            <a:r>
              <a:rPr lang="en-US" altLang="de-DE"/>
              <a:t>Second level</a:t>
            </a:r>
          </a:p>
          <a:p>
            <a:pPr lvl="2"/>
            <a:r>
              <a:rPr lang="en-US" altLang="de-DE"/>
              <a:t>Third level</a:t>
            </a:r>
          </a:p>
          <a:p>
            <a:pPr lvl="3"/>
            <a:r>
              <a:rPr lang="en-US" altLang="de-DE"/>
              <a:t>Fourth level</a:t>
            </a:r>
          </a:p>
          <a:p>
            <a:pPr lvl="4"/>
            <a:r>
              <a:rPr lang="en-US" altLang="de-DE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82400" y="6477000"/>
            <a:ext cx="609600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25D67FD-2F75-41C3-81BF-D10B25D75B70}" type="slidenum">
              <a:rPr lang="sv-SE"/>
              <a:pPr>
                <a:defRPr/>
              </a:pPr>
              <a:t>‹#›</a:t>
            </a:fld>
            <a:endParaRPr lang="sv-SE"/>
          </a:p>
        </p:txBody>
      </p:sp>
      <p:pic>
        <p:nvPicPr>
          <p:cNvPr id="2053" name="Picture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38" y="0"/>
            <a:ext cx="36877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8"/>
    </p:custDataLst>
    <p:extLst>
      <p:ext uri="{BB962C8B-B14F-4D97-AF65-F5344CB8AC3E}">
        <p14:creationId xmlns:p14="http://schemas.microsoft.com/office/powerpoint/2010/main" val="1010603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82" r:id="rId1"/>
    <p:sldLayoutId id="2147493683" r:id="rId2"/>
    <p:sldLayoutId id="2147493684" r:id="rId3"/>
    <p:sldLayoutId id="2147493685" r:id="rId4"/>
    <p:sldLayoutId id="2147493686" r:id="rId5"/>
    <p:sldLayoutId id="2147493687" r:id="rId6"/>
  </p:sldLayoutIdLst>
  <p:transition spd="med">
    <p:fade/>
  </p:transition>
  <p:hf sldNum="0" hdr="0" ftr="0" dt="0"/>
  <p:txStyles>
    <p:titleStyle>
      <a:lvl1pPr algn="l" defTabSz="1217613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 kern="1200">
          <a:solidFill>
            <a:srgbClr val="004B87"/>
          </a:solidFill>
          <a:latin typeface="+mn-lt"/>
          <a:ea typeface="Rockwell" panose="02060603020205020403" pitchFamily="18" charset="0"/>
          <a:cs typeface="Rockwell" pitchFamily="18" charset="0"/>
        </a:defRPr>
      </a:lvl1pPr>
      <a:lvl2pPr algn="l" defTabSz="1217613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2pPr>
      <a:lvl3pPr algn="l" defTabSz="1217613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3pPr>
      <a:lvl4pPr algn="l" defTabSz="1217613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4pPr>
      <a:lvl5pPr algn="l" defTabSz="1217613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5pPr>
      <a:lvl6pPr marL="457200" algn="l" defTabSz="1217613" rtl="0" fontAlgn="base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6pPr>
      <a:lvl7pPr marL="914400" algn="l" defTabSz="1217613" rtl="0" fontAlgn="base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7pPr>
      <a:lvl8pPr marL="1371600" algn="l" defTabSz="1217613" rtl="0" fontAlgn="base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8pPr>
      <a:lvl9pPr marL="1828800" algn="l" defTabSz="1217613" rtl="0" fontAlgn="base">
        <a:lnSpc>
          <a:spcPct val="95000"/>
        </a:lnSpc>
        <a:spcBef>
          <a:spcPct val="0"/>
        </a:spcBef>
        <a:spcAft>
          <a:spcPct val="0"/>
        </a:spcAft>
        <a:defRPr sz="2600">
          <a:solidFill>
            <a:srgbClr val="004B87"/>
          </a:solidFill>
          <a:latin typeface="Arial" panose="020B0604020202020204" pitchFamily="34" charset="0"/>
          <a:ea typeface="Rockwell" panose="02060603020205020403" pitchFamily="18" charset="0"/>
          <a:cs typeface="Rockwell" panose="02060603020205020403" pitchFamily="18" charset="0"/>
        </a:defRPr>
      </a:lvl9pPr>
    </p:titleStyle>
    <p:bodyStyle>
      <a:lvl1pPr marL="225425" indent="-225425" algn="l" defTabSz="1217613" rtl="0" eaLnBrk="0" fontAlgn="base" hangingPunct="0">
        <a:lnSpc>
          <a:spcPct val="95000"/>
        </a:lnSpc>
        <a:spcBef>
          <a:spcPts val="1600"/>
        </a:spcBef>
        <a:spcAft>
          <a:spcPct val="0"/>
        </a:spcAft>
        <a:buClr>
          <a:schemeClr val="accent1"/>
        </a:buClr>
        <a:buSzPct val="110000"/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Rockwell" panose="02060603020205020403" pitchFamily="18" charset="0"/>
          <a:cs typeface="Rockwell" pitchFamily="18" charset="0"/>
        </a:defRPr>
      </a:lvl1pPr>
      <a:lvl2pPr marL="766763" indent="-303213" algn="l" defTabSz="1217613" rtl="0" eaLnBrk="0" fontAlgn="base" hangingPunct="0">
        <a:lnSpc>
          <a:spcPct val="95000"/>
        </a:lnSpc>
        <a:spcBef>
          <a:spcPts val="538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Rockwell" panose="02060603020205020403" pitchFamily="18" charset="0"/>
          <a:cs typeface="Rockwell" pitchFamily="18" charset="0"/>
        </a:defRPr>
      </a:lvl2pPr>
      <a:lvl3pPr marL="1071563" indent="-155575" algn="l" defTabSz="1217613" rtl="0" eaLnBrk="0" fontAlgn="base" hangingPunct="0">
        <a:lnSpc>
          <a:spcPct val="95000"/>
        </a:lnSpc>
        <a:spcBef>
          <a:spcPts val="4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Rockwell" panose="02060603020205020403" pitchFamily="18" charset="0"/>
          <a:cs typeface="Rockwell" pitchFamily="18" charset="0"/>
        </a:defRPr>
      </a:lvl3pPr>
      <a:lvl4pPr marL="1444625" indent="-225425" algn="l" defTabSz="1217613" rtl="0" eaLnBrk="0" fontAlgn="base" hangingPunct="0">
        <a:lnSpc>
          <a:spcPct val="95000"/>
        </a:lnSpc>
        <a:spcBef>
          <a:spcPts val="263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Rockwell" panose="02060603020205020403" pitchFamily="18" charset="0"/>
          <a:cs typeface="Rockwell" pitchFamily="18" charset="0"/>
        </a:defRPr>
      </a:lvl4pPr>
      <a:lvl5pPr marL="1827213" indent="-225425" algn="l" defTabSz="1217613" rtl="0" eaLnBrk="0" fontAlgn="base" hangingPunct="0">
        <a:lnSpc>
          <a:spcPct val="95000"/>
        </a:lnSpc>
        <a:spcBef>
          <a:spcPts val="263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Rockwell" panose="02060603020205020403" pitchFamily="18" charset="0"/>
          <a:cs typeface="Rockwell" pitchFamily="18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C91B08F-921F-438B-8B74-0808D3B64260}"/>
              </a:ext>
            </a:extLst>
          </p:cNvPr>
          <p:cNvSpPr/>
          <p:nvPr/>
        </p:nvSpPr>
        <p:spPr>
          <a:xfrm rot="16200000">
            <a:off x="5245100" y="-50800"/>
            <a:ext cx="1701800" cy="12192000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/>
              </a:gs>
              <a:gs pos="80000">
                <a:schemeClr val="bg1">
                  <a:alpha val="28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400">
              <a:solidFill>
                <a:prstClr val="white"/>
              </a:solidFill>
            </a:endParaRPr>
          </a:p>
        </p:txBody>
      </p:sp>
      <p:sp>
        <p:nvSpPr>
          <p:cNvPr id="65539" name="Title 1"/>
          <p:cNvSpPr>
            <a:spLocks noGrp="1"/>
          </p:cNvSpPr>
          <p:nvPr>
            <p:ph type="title"/>
          </p:nvPr>
        </p:nvSpPr>
        <p:spPr>
          <a:xfrm>
            <a:off x="311150" y="2201863"/>
            <a:ext cx="11114088" cy="1057275"/>
          </a:xfrm>
        </p:spPr>
        <p:txBody>
          <a:bodyPr/>
          <a:lstStyle/>
          <a:p>
            <a:pPr eaLnBrk="1" hangingPunct="1"/>
            <a:r>
              <a:rPr lang="en-US" altLang="de-DE" sz="2800" dirty="0"/>
              <a:t>Selection and Sequencing of Therapy for Relapsed/Refractory Gastric/GEJ Cancer; Novel Investigational Approaches</a:t>
            </a:r>
            <a:endParaRPr lang="de-DE" altLang="de-DE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150" y="3482975"/>
            <a:ext cx="9852025" cy="1382713"/>
          </a:xfrm>
        </p:spPr>
        <p:txBody>
          <a:bodyPr rtlCol="0">
            <a:normAutofit/>
          </a:bodyPr>
          <a:lstStyle/>
          <a:p>
            <a:pPr defTabSz="1219170" eaLnBrk="1" fontAlgn="auto" hangingPunct="1">
              <a:spcAft>
                <a:spcPts val="0"/>
              </a:spcAft>
              <a:defRPr/>
            </a:pPr>
            <a:r>
              <a:rPr lang="en-GB" b="1" i="1" dirty="0">
                <a:ea typeface="+mn-ea"/>
              </a:rPr>
              <a:t>Prof Florian Lordick</a:t>
            </a:r>
            <a:endParaRPr lang="en-GB" i="1" dirty="0">
              <a:ea typeface="+mn-ea"/>
            </a:endParaRPr>
          </a:p>
          <a:p>
            <a:pPr defTabSz="1219170" eaLnBrk="1" fontAlgn="auto" hangingPunct="1">
              <a:spcAft>
                <a:spcPts val="0"/>
              </a:spcAft>
              <a:defRPr/>
            </a:pPr>
            <a:r>
              <a:rPr lang="en-GB" i="1" dirty="0">
                <a:ea typeface="+mn-ea"/>
              </a:rPr>
              <a:t>Director Comprehensive Cancer Center Central Germany (CCCG)</a:t>
            </a:r>
            <a:br>
              <a:rPr lang="en-GB" i="1" dirty="0">
                <a:ea typeface="+mn-ea"/>
              </a:rPr>
            </a:br>
            <a:r>
              <a:rPr lang="en-GB" i="1" dirty="0">
                <a:ea typeface="+mn-ea"/>
              </a:rPr>
              <a:t>and Head of Department of Medicine, Leipzig Univ Hospital</a:t>
            </a:r>
          </a:p>
        </p:txBody>
      </p:sp>
      <p:pic>
        <p:nvPicPr>
          <p:cNvPr id="65541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025" y="5503863"/>
            <a:ext cx="2124075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2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5603875"/>
            <a:ext cx="181292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3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27"/>
          <a:stretch>
            <a:fillRect/>
          </a:stretch>
        </p:blipFill>
        <p:spPr bwMode="auto">
          <a:xfrm>
            <a:off x="5326063" y="5603875"/>
            <a:ext cx="32226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878353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603251" y="86699"/>
            <a:ext cx="10985500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cs typeface="Rockwell" pitchFamily="18" charset="0"/>
              </a:rPr>
              <a:t>Spotlight – Overall response Rate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9317753" y="6505378"/>
            <a:ext cx="2525051" cy="24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1219170" eaLnBrk="1" fontAlgn="auto" hangingPunct="1">
              <a:lnSpc>
                <a:spcPct val="97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45000"/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  <a:tab pos="5791055" algn="l"/>
                <a:tab pos="6756231" algn="l"/>
                <a:tab pos="7721407" algn="l"/>
                <a:tab pos="8686583" algn="l"/>
                <a:tab pos="9651759" algn="l"/>
              </a:tabLst>
              <a:defRPr/>
            </a:pPr>
            <a:r>
              <a:rPr lang="en-GB" sz="1000" b="1" noProof="0" dirty="0">
                <a:latin typeface="Arial Narrow" panose="020B0606020202030204" pitchFamily="34" charset="0"/>
                <a:cs typeface="Arial" charset="0"/>
              </a:rPr>
              <a:t>Shitara K</a:t>
            </a: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cs typeface="Arial" charset="0"/>
              </a:rPr>
              <a:t> et al. </a:t>
            </a:r>
            <a:r>
              <a:rPr lang="en-US" sz="1000" i="1" dirty="0">
                <a:latin typeface="Arial Narrow" panose="020B0606020202030204" pitchFamily="34" charset="0"/>
              </a:rPr>
              <a:t>ASCO GI Meeting. </a:t>
            </a:r>
            <a:r>
              <a:rPr lang="en-US" sz="1000" dirty="0">
                <a:latin typeface="Arial Narrow" panose="020B0606020202030204" pitchFamily="34" charset="0"/>
              </a:rPr>
              <a:t>2023; LBA 292</a:t>
            </a:r>
            <a:endParaRPr kumimoji="0" lang="en-GB" sz="10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9C82E924-C4E2-EE8F-3E57-D47BCCD9CEA6}"/>
              </a:ext>
            </a:extLst>
          </p:cNvPr>
          <p:cNvSpPr txBox="1">
            <a:spLocks/>
          </p:cNvSpPr>
          <p:nvPr/>
        </p:nvSpPr>
        <p:spPr>
          <a:xfrm>
            <a:off x="640080" y="6107500"/>
            <a:ext cx="10972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30000">
                <a:solidFill>
                  <a:prstClr val="black"/>
                </a:solidFill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a</a:t>
            </a:r>
            <a:r>
              <a:rPr lang="en-US">
                <a:solidFill>
                  <a:prstClr val="black"/>
                </a:solidFill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Patients with measurable disease. </a:t>
            </a:r>
            <a:r>
              <a:rPr lang="en-US" baseline="30000">
                <a:solidFill>
                  <a:prstClr val="black"/>
                </a:solidFill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b</a:t>
            </a:r>
            <a:r>
              <a:rPr lang="en-US">
                <a:solidFill>
                  <a:prstClr val="black"/>
                </a:solidFill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Per RECIST version 1.1 by independent review committee; </a:t>
            </a:r>
            <a:r>
              <a:rPr lang="en-US" baseline="30000">
                <a:solidFill>
                  <a:prstClr val="black"/>
                </a:solidFill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c</a:t>
            </a:r>
            <a:r>
              <a:rPr lang="en-US">
                <a:solidFill>
                  <a:prstClr val="black"/>
                </a:solidFill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Patients with non-CR/non-PD, no disease, missing data, or who could not be evaluated are not shown; </a:t>
            </a:r>
            <a:r>
              <a:rPr lang="en-US" baseline="30000">
                <a:solidFill>
                  <a:prstClr val="black"/>
                </a:solidFill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d</a:t>
            </a:r>
            <a:r>
              <a:rPr lang="en-US">
                <a:solidFill>
                  <a:prstClr val="black"/>
                </a:solidFill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Patients with missing data had no post-baseline imaging assessment.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ea typeface="MS PMincho" panose="02020600040205080304" pitchFamily="18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10" name="Table 7">
            <a:extLst>
              <a:ext uri="{FF2B5EF4-FFF2-40B4-BE49-F238E27FC236}">
                <a16:creationId xmlns:a16="http://schemas.microsoft.com/office/drawing/2014/main" id="{3C27526C-E871-FE4A-3BB7-2F84F7A383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311227"/>
              </p:ext>
            </p:extLst>
          </p:nvPr>
        </p:nvGraphicFramePr>
        <p:xfrm>
          <a:off x="1273628" y="977700"/>
          <a:ext cx="9248503" cy="3350466"/>
        </p:xfrm>
        <a:graphic>
          <a:graphicData uri="http://schemas.openxmlformats.org/drawingml/2006/table">
            <a:tbl>
              <a:tblPr firstRow="1" bandRow="1"/>
              <a:tblGrid>
                <a:gridCol w="3579223">
                  <a:extLst>
                    <a:ext uri="{9D8B030D-6E8A-4147-A177-3AD203B41FA5}">
                      <a16:colId xmlns:a16="http://schemas.microsoft.com/office/drawing/2014/main" val="2978348324"/>
                    </a:ext>
                  </a:extLst>
                </a:gridCol>
                <a:gridCol w="3049507">
                  <a:extLst>
                    <a:ext uri="{9D8B030D-6E8A-4147-A177-3AD203B41FA5}">
                      <a16:colId xmlns:a16="http://schemas.microsoft.com/office/drawing/2014/main" val="375779144"/>
                    </a:ext>
                  </a:extLst>
                </a:gridCol>
                <a:gridCol w="2619773">
                  <a:extLst>
                    <a:ext uri="{9D8B030D-6E8A-4147-A177-3AD203B41FA5}">
                      <a16:colId xmlns:a16="http://schemas.microsoft.com/office/drawing/2014/main" val="494069309"/>
                    </a:ext>
                  </a:extLst>
                </a:gridCol>
              </a:tblGrid>
              <a:tr h="694458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Zolbetuximab +</a:t>
                      </a:r>
                      <a:br>
                        <a:rPr lang="en-US" sz="1600" b="1" dirty="0"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</a:b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mFOLFOX6</a:t>
                      </a:r>
                      <a:br>
                        <a:rPr lang="en-US" sz="1600" b="1" dirty="0"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</a:b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(N = 211)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3052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Placebo + </a:t>
                      </a:r>
                      <a:br>
                        <a:rPr lang="en-US" sz="1600" b="1" dirty="0"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</a:b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mFOLFOX6</a:t>
                      </a:r>
                      <a:br>
                        <a:rPr lang="en-US" sz="1600" b="1" dirty="0"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</a:b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(N = 211)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2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6623237"/>
                  </a:ext>
                </a:extLst>
              </a:tr>
              <a:tr h="28083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Patients</a:t>
                      </a:r>
                      <a:r>
                        <a:rPr lang="en-US" sz="1600" b="1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, 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960061"/>
                  </a:ext>
                </a:extLst>
              </a:tr>
              <a:tr h="28083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ORR</a:t>
                      </a:r>
                      <a:r>
                        <a:rPr lang="en-US" sz="1600" b="1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, % (95% CI)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60.7 (53.72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67.30)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PMincho"/>
                          <a:cs typeface="Times New Roman"/>
                        </a:rPr>
                        <a:t>62.1 (55.17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PMincho"/>
                          <a:cs typeface="Arial"/>
                        </a:rPr>
                        <a:t>–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PMincho"/>
                          <a:cs typeface="Times New Roman"/>
                        </a:rPr>
                        <a:t>68.66)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595528"/>
                  </a:ext>
                </a:extLst>
              </a:tr>
              <a:tr h="28083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BOR</a:t>
                      </a:r>
                      <a:r>
                        <a:rPr lang="en-US" sz="1600" b="1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c,d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, n (%)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825451"/>
                  </a:ext>
                </a:extLst>
              </a:tr>
              <a:tr h="28083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CR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12 (5.7)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7 (3.3)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343422"/>
                  </a:ext>
                </a:extLst>
              </a:tr>
              <a:tr h="28083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PR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116 (55.0)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124 (58.8)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190250"/>
                  </a:ext>
                </a:extLst>
              </a:tr>
              <a:tr h="28083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SD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45 (21.3)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52 (24.6)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7480590"/>
                  </a:ext>
                </a:extLst>
              </a:tr>
              <a:tr h="28083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PMincho"/>
                          <a:cs typeface="Times New Roman"/>
                        </a:rPr>
                        <a:t>PD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PMincho"/>
                          <a:cs typeface="Times New Roman"/>
                        </a:rPr>
                        <a:t>14 (6.6)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14 (6.6)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514263"/>
                  </a:ext>
                </a:extLst>
              </a:tr>
              <a:tr h="28083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Median DOR</a:t>
                      </a:r>
                      <a:r>
                        <a:rPr lang="en-US" sz="1600" b="1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 months, (95% CI)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8.51 (6.80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10.25)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8.11 (6.47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11.37)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1502821"/>
                  </a:ext>
                </a:extLst>
              </a:tr>
              <a:tr h="28083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3rd quartile, months (95% CI)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29.9 (10.41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Arial" panose="020B0604020202020204" pitchFamily="34" charset="0"/>
                        </a:rPr>
                        <a:t>–NE)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15.5 (13.27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Mincho" panose="02020600040205080304" pitchFamily="18" charset="-128"/>
                          <a:cs typeface="Arial" panose="020B0604020202020204" pitchFamily="34" charset="0"/>
                        </a:rPr>
                        <a:t>–NE)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604058"/>
                  </a:ext>
                </a:extLst>
              </a:tr>
            </a:tbl>
          </a:graphicData>
        </a:graphic>
      </p:graphicFrame>
      <p:sp>
        <p:nvSpPr>
          <p:cNvPr id="11" name="TextBox 8">
            <a:extLst>
              <a:ext uri="{FF2B5EF4-FFF2-40B4-BE49-F238E27FC236}">
                <a16:creationId xmlns:a16="http://schemas.microsoft.com/office/drawing/2014/main" id="{1C7A57D6-EAC3-4978-9D32-B67660E0AC97}"/>
              </a:ext>
            </a:extLst>
          </p:cNvPr>
          <p:cNvSpPr txBox="1"/>
          <p:nvPr/>
        </p:nvSpPr>
        <p:spPr>
          <a:xfrm>
            <a:off x="1786882" y="4741586"/>
            <a:ext cx="10197737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Response rates were similar between treatment arms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dirty="0">
                <a:solidFill>
                  <a:prstClr val="black"/>
                </a:solidFill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Formal analysis of PROs is pending 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</a:pPr>
            <a:r>
              <a:rPr lang="en-US" altLang="ja-JP" sz="1600" dirty="0">
                <a:solidFill>
                  <a:prstClr val="black"/>
                </a:solidFill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Initial descriptive analysis did not indicate differences between treatment arms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ea typeface="MS PMincho" panose="02020600040205080304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40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603251" y="86699"/>
            <a:ext cx="10985500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cs typeface="Rockwell" pitchFamily="18" charset="0"/>
              </a:rPr>
              <a:t>Spotlight – TEAEs in ≥15% of All Treated Patients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9317753" y="6505378"/>
            <a:ext cx="2525051" cy="24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1219170" eaLnBrk="1" fontAlgn="auto" hangingPunct="1">
              <a:lnSpc>
                <a:spcPct val="97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45000"/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  <a:tab pos="5791055" algn="l"/>
                <a:tab pos="6756231" algn="l"/>
                <a:tab pos="7721407" algn="l"/>
                <a:tab pos="8686583" algn="l"/>
                <a:tab pos="9651759" algn="l"/>
              </a:tabLst>
              <a:defRPr/>
            </a:pPr>
            <a:r>
              <a:rPr lang="en-GB" sz="1000" b="1" noProof="0" dirty="0">
                <a:latin typeface="Arial Narrow" panose="020B0606020202030204" pitchFamily="34" charset="0"/>
                <a:cs typeface="Arial" charset="0"/>
              </a:rPr>
              <a:t>Shitara K</a:t>
            </a: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cs typeface="Arial" charset="0"/>
              </a:rPr>
              <a:t> et al. </a:t>
            </a:r>
            <a:r>
              <a:rPr lang="en-US" sz="1000" i="1" dirty="0">
                <a:latin typeface="Arial Narrow" panose="020B0606020202030204" pitchFamily="34" charset="0"/>
              </a:rPr>
              <a:t>ASCO GI Meeting. </a:t>
            </a:r>
            <a:r>
              <a:rPr lang="en-US" sz="1000" dirty="0">
                <a:latin typeface="Arial Narrow" panose="020B0606020202030204" pitchFamily="34" charset="0"/>
              </a:rPr>
              <a:t>2023; LBA 292</a:t>
            </a:r>
            <a:endParaRPr kumimoji="0" lang="en-GB" sz="10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33998"/>
            <a:ext cx="11385604" cy="543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80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/>
          <p:cNvSpPr txBox="1"/>
          <p:nvPr/>
        </p:nvSpPr>
        <p:spPr>
          <a:xfrm>
            <a:off x="8322312" y="6351237"/>
            <a:ext cx="3552576" cy="3908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609585">
              <a:lnSpc>
                <a:spcPct val="97000"/>
              </a:lnSpc>
              <a:buClr>
                <a:srgbClr val="FFFFFF"/>
              </a:buClr>
              <a:buSzPct val="45000"/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  <a:tab pos="5791055" algn="l"/>
                <a:tab pos="6756231" algn="l"/>
                <a:tab pos="7721407" algn="l"/>
                <a:tab pos="8686583" algn="l"/>
                <a:tab pos="9651759" algn="l"/>
              </a:tabLst>
              <a:defRPr/>
            </a:pPr>
            <a:r>
              <a:rPr lang="en-US" sz="1000" b="1" dirty="0" err="1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rPr>
              <a:t>Olnes</a:t>
            </a:r>
            <a:r>
              <a:rPr lang="en-US" sz="1000" b="1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rPr>
              <a:t> MJ, Martinson HA. </a:t>
            </a:r>
            <a:r>
              <a:rPr lang="en-US" sz="1000" i="1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rPr>
              <a:t>Cancer Gene </a:t>
            </a:r>
            <a:r>
              <a:rPr lang="en-US" sz="1000" i="1" dirty="0" err="1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rPr>
              <a:t>Ther</a:t>
            </a:r>
            <a:r>
              <a:rPr lang="en-US" sz="1000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rPr>
              <a:t>. 2021 Sep;28(9):924-934</a:t>
            </a:r>
            <a:br>
              <a:rPr lang="en-US" sz="1000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rPr>
            </a:br>
            <a:r>
              <a:rPr lang="da-DK" sz="1000" b="1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rPr>
              <a:t>Qi C et al</a:t>
            </a:r>
            <a:r>
              <a:rPr lang="da-DK" sz="1000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rPr>
              <a:t>. </a:t>
            </a:r>
            <a:r>
              <a:rPr lang="da-DK" sz="1000" i="1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rPr>
              <a:t>Nat Med</a:t>
            </a:r>
            <a:r>
              <a:rPr lang="da-DK" sz="1000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rPr>
              <a:t>. 2022 Jun;28(6):1189-1198</a:t>
            </a:r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603251" y="86699"/>
            <a:ext cx="10985500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cs typeface="Rockwell" pitchFamily="18" charset="0"/>
              </a:rPr>
              <a:t>CAR-T Cell Therapy against GC tumor antigens</a:t>
            </a:r>
          </a:p>
        </p:txBody>
      </p:sp>
      <p:pic>
        <p:nvPicPr>
          <p:cNvPr id="1026" name="Picture 2" descr="Fig.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84" y="1981555"/>
            <a:ext cx="4569816" cy="286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/>
          <a:srcRect l="8509" t="26492" r="17720" b="15341"/>
          <a:stretch/>
        </p:blipFill>
        <p:spPr>
          <a:xfrm>
            <a:off x="5409211" y="1981555"/>
            <a:ext cx="6465677" cy="2867655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6653844" y="1479749"/>
            <a:ext cx="3976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Claudin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18.2-directed CAR-T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therapy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32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feld 18"/>
          <p:cNvSpPr txBox="1">
            <a:spLocks noChangeArrowheads="1"/>
          </p:cNvSpPr>
          <p:nvPr/>
        </p:nvSpPr>
        <p:spPr bwMode="auto">
          <a:xfrm>
            <a:off x="2454412" y="7142480"/>
            <a:ext cx="184730" cy="50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09585">
              <a:spcBef>
                <a:spcPct val="20000"/>
              </a:spcBef>
              <a:defRPr/>
            </a:pPr>
            <a:endParaRPr kumimoji="1" lang="de-DE" sz="2667">
              <a:solidFill>
                <a:srgbClr val="000000"/>
              </a:solidFill>
              <a:latin typeface="Herceptin Medium"/>
              <a:ea typeface="Gulim" pitchFamily="34" charset="-127"/>
            </a:endParaRPr>
          </a:p>
        </p:txBody>
      </p:sp>
      <p:sp>
        <p:nvSpPr>
          <p:cNvPr id="12" name="Textfeld 18"/>
          <p:cNvSpPr txBox="1">
            <a:spLocks noChangeArrowheads="1"/>
          </p:cNvSpPr>
          <p:nvPr/>
        </p:nvSpPr>
        <p:spPr bwMode="auto">
          <a:xfrm>
            <a:off x="2454412" y="7142480"/>
            <a:ext cx="184730" cy="50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09585">
              <a:spcBef>
                <a:spcPct val="20000"/>
              </a:spcBef>
              <a:defRPr/>
            </a:pPr>
            <a:endParaRPr kumimoji="1" lang="de-DE" sz="2667">
              <a:solidFill>
                <a:srgbClr val="000000"/>
              </a:solidFill>
              <a:latin typeface="Herceptin Medium"/>
              <a:ea typeface="Gulim" pitchFamily="34" charset="-127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97782" y="111457"/>
            <a:ext cx="10985500" cy="8940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latin typeface="+mn-lt"/>
                <a:ea typeface="+mj-ea"/>
                <a:cs typeface="Rockwell" pitchFamily="18" charset="0"/>
              </a:rPr>
              <a:t>FGFR-2b positive gastric cancer – </a:t>
            </a:r>
            <a:r>
              <a:rPr lang="en-US" sz="3200" dirty="0" err="1">
                <a:solidFill>
                  <a:srgbClr val="001D5E"/>
                </a:solidFill>
                <a:latin typeface="+mn-lt"/>
                <a:ea typeface="+mj-ea"/>
                <a:cs typeface="Rockwell" pitchFamily="18" charset="0"/>
              </a:rPr>
              <a:t>Bemarituzumab</a:t>
            </a:r>
            <a:endParaRPr lang="en-US" sz="3200" dirty="0">
              <a:solidFill>
                <a:srgbClr val="001D5E"/>
              </a:solidFill>
              <a:latin typeface="+mn-lt"/>
              <a:ea typeface="+mj-ea"/>
              <a:cs typeface="Rockwell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" t="9020" r="142" b="12602"/>
          <a:stretch/>
        </p:blipFill>
        <p:spPr bwMode="auto">
          <a:xfrm>
            <a:off x="265827" y="4210684"/>
            <a:ext cx="5161819" cy="225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29"/>
          <p:cNvSpPr txBox="1">
            <a:spLocks noChangeArrowheads="1"/>
          </p:cNvSpPr>
          <p:nvPr/>
        </p:nvSpPr>
        <p:spPr bwMode="auto">
          <a:xfrm>
            <a:off x="4774799" y="6600769"/>
            <a:ext cx="7132616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>
            <a:spAutoFit/>
          </a:bodyPr>
          <a:lstStyle/>
          <a:p>
            <a:pPr marL="457178" indent="-457178" algn="r" defTabSz="609585">
              <a:defRPr/>
            </a:pPr>
            <a:r>
              <a:rPr lang="it-IT" sz="1000" b="1" dirty="0" err="1">
                <a:solidFill>
                  <a:srgbClr val="000000"/>
                </a:solidFill>
                <a:latin typeface="Arial Narrow"/>
                <a:cs typeface="Arial" charset="0"/>
              </a:rPr>
              <a:t>Wainberg</a:t>
            </a:r>
            <a:r>
              <a:rPr lang="it-IT" sz="1000" b="1" dirty="0">
                <a:solidFill>
                  <a:srgbClr val="000000"/>
                </a:solidFill>
                <a:latin typeface="Arial Narrow"/>
                <a:cs typeface="Arial" charset="0"/>
              </a:rPr>
              <a:t> Z et al. </a:t>
            </a:r>
            <a:r>
              <a:rPr lang="en-US" sz="1000" i="1" dirty="0">
                <a:solidFill>
                  <a:srgbClr val="000000"/>
                </a:solidFill>
                <a:latin typeface="Arial Narrow"/>
                <a:cs typeface="Arial" charset="0"/>
              </a:rPr>
              <a:t>Lancet </a:t>
            </a:r>
            <a:r>
              <a:rPr lang="en-US" sz="1000" i="1" dirty="0" err="1">
                <a:solidFill>
                  <a:srgbClr val="000000"/>
                </a:solidFill>
                <a:latin typeface="Arial Narrow"/>
                <a:cs typeface="Arial" charset="0"/>
              </a:rPr>
              <a:t>Oncol</a:t>
            </a:r>
            <a:r>
              <a:rPr lang="en-US" sz="1000" i="1" dirty="0">
                <a:solidFill>
                  <a:srgbClr val="000000"/>
                </a:solidFill>
                <a:latin typeface="Arial Narrow"/>
                <a:cs typeface="Arial" charset="0"/>
              </a:rPr>
              <a:t>. </a:t>
            </a:r>
            <a:r>
              <a:rPr lang="en-US" sz="1000" dirty="0">
                <a:solidFill>
                  <a:srgbClr val="000000"/>
                </a:solidFill>
                <a:latin typeface="Arial Narrow"/>
                <a:cs typeface="Arial" charset="0"/>
              </a:rPr>
              <a:t>2022 Oct 13:S1470-2045(22)00603-9</a:t>
            </a:r>
            <a:endParaRPr lang="en-GB" sz="1000" dirty="0">
              <a:solidFill>
                <a:srgbClr val="000000"/>
              </a:solidFill>
              <a:latin typeface="Arial Narrow"/>
              <a:cs typeface="Arial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" t="15220" r="943" b="17778"/>
          <a:stretch/>
        </p:blipFill>
        <p:spPr bwMode="auto">
          <a:xfrm>
            <a:off x="6170046" y="4210684"/>
            <a:ext cx="5745191" cy="2220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/>
          <a:srcRect l="9912" t="22193" r="28246" b="12310"/>
          <a:stretch/>
        </p:blipFill>
        <p:spPr>
          <a:xfrm>
            <a:off x="265827" y="908652"/>
            <a:ext cx="4637733" cy="2762904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" t="13590" r="4189" b="9633"/>
          <a:stretch/>
        </p:blipFill>
        <p:spPr bwMode="auto">
          <a:xfrm>
            <a:off x="5520101" y="882255"/>
            <a:ext cx="6395136" cy="2920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045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248" y="183896"/>
            <a:ext cx="11456480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2</a:t>
            </a:r>
            <a:r>
              <a:rPr lang="en-US" sz="3200" baseline="30000" dirty="0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nd</a:t>
            </a:r>
            <a:r>
              <a:rPr lang="en-US" sz="3200" dirty="0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-Line: </a:t>
            </a:r>
            <a:r>
              <a:rPr lang="en-US" sz="3200" dirty="0" err="1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Ramucirumab</a:t>
            </a:r>
            <a:r>
              <a:rPr lang="en-US" sz="3200" dirty="0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 combined with Paclitaxel or FOLFIRI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481763" y="6491940"/>
            <a:ext cx="53975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buFont typeface="Arial" panose="020B0604020202020204" pitchFamily="34" charset="0"/>
              <a:buNone/>
            </a:pPr>
            <a:r>
              <a:rPr lang="de-DE" altLang="de-DE" sz="1000" b="1" dirty="0">
                <a:solidFill>
                  <a:srgbClr val="000000"/>
                </a:solidFill>
                <a:latin typeface="Arial Narrow" panose="020B0606020202030204" pitchFamily="34" charset="0"/>
              </a:rPr>
              <a:t>Lorenzen S et al. </a:t>
            </a:r>
            <a:r>
              <a:rPr lang="en-US" altLang="de-DE" sz="1000" i="1" dirty="0">
                <a:solidFill>
                  <a:srgbClr val="000000"/>
                </a:solidFill>
                <a:latin typeface="Arial Narrow" panose="020B0606020202030204" pitchFamily="34" charset="0"/>
              </a:rPr>
              <a:t>European Journal of Cancer 2022; 165: 48e57</a:t>
            </a:r>
            <a:endParaRPr lang="de-DE" altLang="de-DE" sz="1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B15CC1AA-6500-474B-9980-0240D975B9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17" y="2643942"/>
            <a:ext cx="4907283" cy="2645770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603249" y="1476708"/>
            <a:ext cx="11001375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AIO-RAMIRIS Study – Design and primary endpoint (PFS)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/>
          <a:srcRect l="32396" t="13704" r="42500" b="47517"/>
          <a:stretch/>
        </p:blipFill>
        <p:spPr>
          <a:xfrm>
            <a:off x="5320909" y="2503812"/>
            <a:ext cx="3206229" cy="278590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3"/>
          <a:srcRect l="32396" t="52153" r="42500" b="8889"/>
          <a:stretch/>
        </p:blipFill>
        <p:spPr>
          <a:xfrm>
            <a:off x="8618822" y="2490950"/>
            <a:ext cx="3206229" cy="279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75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248" y="183896"/>
            <a:ext cx="11221803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Angiogenesis and </a:t>
            </a:r>
            <a:r>
              <a:rPr lang="en-US" sz="3200" dirty="0" err="1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ImmunE</a:t>
            </a:r>
            <a:r>
              <a:rPr lang="en-US" sz="3200" dirty="0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 Pathophysiology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481763" y="6491940"/>
            <a:ext cx="53975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buFont typeface="Arial" panose="020B0604020202020204" pitchFamily="34" charset="0"/>
              <a:buNone/>
            </a:pPr>
            <a:r>
              <a:rPr lang="es-ES" altLang="de-DE" sz="1000" b="1" dirty="0">
                <a:latin typeface="Arial Narrow" panose="020B0606020202030204" pitchFamily="34" charset="0"/>
              </a:rPr>
              <a:t>Lee WS et al. </a:t>
            </a:r>
            <a:r>
              <a:rPr lang="es-ES" altLang="de-DE" sz="1000" i="1" dirty="0">
                <a:latin typeface="Arial Narrow" panose="020B0606020202030204" pitchFamily="34" charset="0"/>
              </a:rPr>
              <a:t>Experimental &amp; Molecular Medicine </a:t>
            </a:r>
            <a:r>
              <a:rPr lang="es-ES" altLang="de-DE" sz="1000" dirty="0">
                <a:latin typeface="Arial Narrow" panose="020B0606020202030204" pitchFamily="34" charset="0"/>
              </a:rPr>
              <a:t>2020; 52:1475–1485</a:t>
            </a:r>
            <a:endParaRPr lang="de-DE" altLang="de-DE" sz="1000" dirty="0">
              <a:latin typeface="Arial Narrow" panose="020B0606020202030204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l="18607" t="13194" r="19975" b="33194"/>
          <a:stretch/>
        </p:blipFill>
        <p:spPr>
          <a:xfrm>
            <a:off x="996751" y="927998"/>
            <a:ext cx="10198497" cy="556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248" y="183896"/>
            <a:ext cx="11221803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 err="1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Ramucirumab</a:t>
            </a:r>
            <a:r>
              <a:rPr lang="en-US" sz="3200" dirty="0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 after anti-PD1 Therapy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481763" y="6491940"/>
            <a:ext cx="53975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buFont typeface="Arial" panose="020B0604020202020204" pitchFamily="34" charset="0"/>
              <a:buNone/>
            </a:pPr>
            <a:r>
              <a:rPr lang="de-DE" altLang="de-DE" sz="1000" b="1" dirty="0">
                <a:solidFill>
                  <a:srgbClr val="000000"/>
                </a:solidFill>
                <a:latin typeface="Arial Narrow" panose="020B0606020202030204" pitchFamily="34" charset="0"/>
              </a:rPr>
              <a:t>Sasaki A et al. </a:t>
            </a:r>
            <a:r>
              <a:rPr lang="de-DE" altLang="de-DE" sz="1000" i="1" dirty="0">
                <a:solidFill>
                  <a:srgbClr val="000000"/>
                </a:solidFill>
                <a:latin typeface="Arial Narrow" panose="020B0606020202030204" pitchFamily="34" charset="0"/>
              </a:rPr>
              <a:t>ESMO Open. </a:t>
            </a:r>
            <a:r>
              <a:rPr lang="de-DE" altLang="de-DE" sz="1000" dirty="0">
                <a:solidFill>
                  <a:srgbClr val="000000"/>
                </a:solidFill>
                <a:latin typeface="Arial Narrow" panose="020B0606020202030204" pitchFamily="34" charset="0"/>
              </a:rPr>
              <a:t>2020 Jul;4(</a:t>
            </a:r>
            <a:r>
              <a:rPr lang="de-DE" altLang="de-DE" sz="10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Suppl</a:t>
            </a:r>
            <a:r>
              <a:rPr lang="de-DE" altLang="de-DE" sz="1000" dirty="0">
                <a:solidFill>
                  <a:srgbClr val="000000"/>
                </a:solidFill>
                <a:latin typeface="Arial Narrow" panose="020B0606020202030204" pitchFamily="34" charset="0"/>
              </a:rPr>
              <a:t> 2):e000775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/>
          <a:srcRect l="9912" t="14106" r="8421" b="6316"/>
          <a:stretch/>
        </p:blipFill>
        <p:spPr>
          <a:xfrm>
            <a:off x="334963" y="1162888"/>
            <a:ext cx="8506888" cy="5180886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8929315" y="1579471"/>
            <a:ext cx="311873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latin typeface="Arial Narrow" panose="020B0606020202030204" pitchFamily="34" charset="0"/>
              </a:rPr>
              <a:t>Taxane</a:t>
            </a:r>
            <a:r>
              <a:rPr lang="de-DE" b="1" dirty="0">
                <a:latin typeface="Arial Narrow" panose="020B0606020202030204" pitchFamily="34" charset="0"/>
              </a:rPr>
              <a:t>/</a:t>
            </a:r>
            <a:r>
              <a:rPr lang="de-DE" b="1" dirty="0" err="1">
                <a:latin typeface="Arial Narrow" panose="020B0606020202030204" pitchFamily="34" charset="0"/>
              </a:rPr>
              <a:t>Ramucirumab</a:t>
            </a:r>
            <a:r>
              <a:rPr lang="de-DE" b="1" dirty="0">
                <a:latin typeface="Arial Narrow" panose="020B0606020202030204" pitchFamily="34" charset="0"/>
              </a:rPr>
              <a:t> </a:t>
            </a:r>
            <a:r>
              <a:rPr lang="de-DE" b="1" dirty="0" err="1">
                <a:latin typeface="Arial Narrow" panose="020B0606020202030204" pitchFamily="34" charset="0"/>
              </a:rPr>
              <a:t>group</a:t>
            </a:r>
            <a:br>
              <a:rPr lang="de-DE" dirty="0">
                <a:latin typeface="Arial Narrow" panose="020B0606020202030204" pitchFamily="34" charset="0"/>
              </a:rPr>
            </a:br>
            <a:br>
              <a:rPr lang="de-DE" dirty="0">
                <a:latin typeface="Arial Narrow" panose="020B0606020202030204" pitchFamily="34" charset="0"/>
              </a:rPr>
            </a:br>
            <a:r>
              <a:rPr lang="de-DE" u="sng" dirty="0">
                <a:latin typeface="Arial Narrow" panose="020B0606020202030204" pitchFamily="34" charset="0"/>
              </a:rPr>
              <a:t>Response Rate (ORR)</a:t>
            </a:r>
            <a:br>
              <a:rPr lang="de-DE" dirty="0">
                <a:latin typeface="Arial Narrow" panose="020B0606020202030204" pitchFamily="34" charset="0"/>
              </a:rPr>
            </a:br>
            <a:r>
              <a:rPr lang="de-DE" dirty="0">
                <a:latin typeface="Arial Narrow" panose="020B0606020202030204" pitchFamily="34" charset="0"/>
              </a:rPr>
              <a:t>Anti-PD-1-exposed: 60.6% (n=33)</a:t>
            </a:r>
          </a:p>
          <a:p>
            <a:r>
              <a:rPr lang="de-DE" dirty="0">
                <a:latin typeface="Arial Narrow" panose="020B0606020202030204" pitchFamily="34" charset="0"/>
              </a:rPr>
              <a:t>Anti-PD1-naive: 20.0% (n=85)</a:t>
            </a:r>
          </a:p>
        </p:txBody>
      </p:sp>
    </p:spTree>
    <p:extLst>
      <p:ext uri="{BB962C8B-B14F-4D97-AF65-F5344CB8AC3E}">
        <p14:creationId xmlns:p14="http://schemas.microsoft.com/office/powerpoint/2010/main" val="109832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248" y="183896"/>
            <a:ext cx="11221803" cy="894080"/>
          </a:xfrm>
        </p:spPr>
        <p:txBody>
          <a:bodyPr vert="horz" lIns="121920" tIns="60960" rIns="121920" bIns="60960" rtlCol="0" anchor="t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 err="1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Ramucirumab</a:t>
            </a:r>
            <a:r>
              <a:rPr lang="en-US" sz="3200" dirty="0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-Paclitaxel post </a:t>
            </a:r>
            <a:r>
              <a:rPr lang="en-US" sz="3200" dirty="0" err="1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trastuzumab</a:t>
            </a:r>
            <a:endParaRPr lang="en-US" sz="3200" dirty="0">
              <a:solidFill>
                <a:srgbClr val="001D5E"/>
              </a:solidFill>
              <a:latin typeface="Arial Narrow" panose="020B0606020202030204" pitchFamily="34" charset="0"/>
              <a:cs typeface="Rockwell" pitchFamily="18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481763" y="6491940"/>
            <a:ext cx="53975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buFont typeface="Arial" panose="020B0604020202020204" pitchFamily="34" charset="0"/>
              <a:buNone/>
            </a:pPr>
            <a:r>
              <a:rPr lang="de-DE" altLang="de-DE" sz="1000" b="1" dirty="0">
                <a:latin typeface="Arial Narrow" panose="020B0606020202030204" pitchFamily="34" charset="0"/>
              </a:rPr>
              <a:t>De Vita F et al. </a:t>
            </a:r>
            <a:r>
              <a:rPr lang="it-IT" altLang="de-DE" sz="1000" i="1" dirty="0">
                <a:latin typeface="Arial Narrow" panose="020B0606020202030204" pitchFamily="34" charset="0"/>
              </a:rPr>
              <a:t>Future </a:t>
            </a:r>
            <a:r>
              <a:rPr lang="it-IT" altLang="de-DE" sz="1000" i="1" dirty="0" err="1">
                <a:latin typeface="Arial Narrow" panose="020B0606020202030204" pitchFamily="34" charset="0"/>
              </a:rPr>
              <a:t>Oncol</a:t>
            </a:r>
            <a:r>
              <a:rPr lang="it-IT" altLang="de-DE" sz="1000" dirty="0">
                <a:latin typeface="Arial Narrow" panose="020B0606020202030204" pitchFamily="34" charset="0"/>
              </a:rPr>
              <a:t> 2019; 15(23), 2723–2731</a:t>
            </a:r>
            <a:endParaRPr lang="de-DE" altLang="de-DE" sz="1000" dirty="0">
              <a:latin typeface="Arial Narrow" panose="020B060602020203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/>
          <a:srcRect l="26404" t="13860" r="17105" b="7700"/>
          <a:stretch/>
        </p:blipFill>
        <p:spPr>
          <a:xfrm>
            <a:off x="2955167" y="1553403"/>
            <a:ext cx="6225346" cy="4862345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2955167" y="1043711"/>
            <a:ext cx="6225346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Arial Narrow" panose="020B0606020202030204" pitchFamily="34" charset="0"/>
              </a:rPr>
              <a:t>Ramucirumab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 and paclitaxel in patients with gastric cancer and prior </a:t>
            </a:r>
            <a:r>
              <a:rPr lang="en-US" dirty="0" err="1">
                <a:solidFill>
                  <a:schemeClr val="bg1"/>
                </a:solidFill>
                <a:latin typeface="Arial Narrow" panose="020B0606020202030204" pitchFamily="34" charset="0"/>
              </a:rPr>
              <a:t>trastuzumab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: subgroup analysis from RAINBOW study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30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248" y="183896"/>
            <a:ext cx="11221803" cy="894080"/>
          </a:xfrm>
        </p:spPr>
        <p:txBody>
          <a:bodyPr vert="horz" lIns="121920" tIns="60960" rIns="121920" bIns="60960" rtlCol="0" anchor="t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 err="1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Ramucirumab</a:t>
            </a:r>
            <a:r>
              <a:rPr lang="en-US" sz="3200" dirty="0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-Paclitaxel in HER2-positive GEAC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481763" y="6491940"/>
            <a:ext cx="53975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buFont typeface="Arial" panose="020B0604020202020204" pitchFamily="34" charset="0"/>
              <a:buNone/>
            </a:pPr>
            <a:r>
              <a:rPr lang="de-DE" altLang="de-DE" sz="1000" b="1" dirty="0">
                <a:latin typeface="Arial Narrow" panose="020B0606020202030204" pitchFamily="34" charset="0"/>
              </a:rPr>
              <a:t>Kim BJ et al. </a:t>
            </a:r>
            <a:r>
              <a:rPr lang="de-DE" altLang="de-DE" sz="1000" i="1" dirty="0" err="1">
                <a:latin typeface="Arial Narrow" panose="020B0606020202030204" pitchFamily="34" charset="0"/>
              </a:rPr>
              <a:t>Gastric</a:t>
            </a:r>
            <a:r>
              <a:rPr lang="de-DE" altLang="de-DE" sz="1000" i="1" dirty="0">
                <a:latin typeface="Arial Narrow" panose="020B0606020202030204" pitchFamily="34" charset="0"/>
              </a:rPr>
              <a:t> Cancer 2022; 25:609–618</a:t>
            </a:r>
            <a:endParaRPr lang="de-DE" altLang="de-DE" sz="1000" dirty="0">
              <a:latin typeface="Arial Narrow" panose="020B060602020203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/>
          <a:srcRect l="5417" t="39931" r="6042" b="25556"/>
          <a:stretch/>
        </p:blipFill>
        <p:spPr>
          <a:xfrm>
            <a:off x="334963" y="1077976"/>
            <a:ext cx="6531044" cy="143198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/>
          <a:srcRect l="5438" t="30099" r="6492" b="25165"/>
          <a:stretch/>
        </p:blipFill>
        <p:spPr>
          <a:xfrm>
            <a:off x="334963" y="3209026"/>
            <a:ext cx="11490088" cy="328291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/>
          <a:srcRect l="34824" t="20722" r="7018" b="25165"/>
          <a:stretch/>
        </p:blipFill>
        <p:spPr>
          <a:xfrm>
            <a:off x="6974723" y="921132"/>
            <a:ext cx="4238709" cy="2218450"/>
          </a:xfrm>
          <a:prstGeom prst="rect">
            <a:avLst/>
          </a:prstGeom>
        </p:spPr>
      </p:pic>
      <p:sp>
        <p:nvSpPr>
          <p:cNvPr id="6" name="Abgerundetes Rechteck 5"/>
          <p:cNvSpPr/>
          <p:nvPr/>
        </p:nvSpPr>
        <p:spPr>
          <a:xfrm>
            <a:off x="215660" y="4074694"/>
            <a:ext cx="11740551" cy="2351985"/>
          </a:xfrm>
          <a:prstGeom prst="roundRect">
            <a:avLst/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85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369" y="52761"/>
            <a:ext cx="11370704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cs typeface="Rockwell" pitchFamily="18" charset="0"/>
              </a:rPr>
              <a:t>Selection and Sequencing of Therapy for GEAC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43370" y="1873171"/>
            <a:ext cx="11534207" cy="3970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380981" indent="-380981" defTabSz="60957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de-DE" sz="2400" b="1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Sequential</a:t>
            </a:r>
            <a:r>
              <a:rPr lang="de-DE" sz="2400" b="1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</a:t>
            </a:r>
            <a:r>
              <a:rPr lang="de-DE" sz="2400" b="1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therapies</a:t>
            </a:r>
            <a:r>
              <a:rPr lang="de-DE" sz="2400" b="1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in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advanced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/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metastatic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GE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cancer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are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standard</a:t>
            </a:r>
            <a:endParaRPr lang="de-DE" sz="2400" dirty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Arial Narrow"/>
            </a:endParaRPr>
          </a:p>
          <a:p>
            <a:pPr marL="380981" indent="-380981" defTabSz="60957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de-DE" sz="2400" b="1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Molecular</a:t>
            </a:r>
            <a:r>
              <a:rPr lang="de-DE" sz="2400" b="1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</a:t>
            </a:r>
            <a:r>
              <a:rPr lang="de-DE" sz="2400" b="1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characterization</a:t>
            </a:r>
            <a:r>
              <a:rPr lang="de-DE" sz="2400" b="1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drives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treatment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selection</a:t>
            </a:r>
            <a:endParaRPr lang="de-DE" sz="2400" dirty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Arial Narrow"/>
            </a:endParaRPr>
          </a:p>
          <a:p>
            <a:pPr marL="380981" indent="-380981" defTabSz="60957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de-DE" sz="2400" b="1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Claudin18.2 </a:t>
            </a:r>
            <a:r>
              <a:rPr lang="de-DE" sz="2400" b="1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directed</a:t>
            </a:r>
            <a:r>
              <a:rPr lang="de-DE" sz="2400" b="1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</a:t>
            </a:r>
            <a:r>
              <a:rPr lang="de-DE" sz="2400" b="1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Zolbetuximab</a:t>
            </a:r>
            <a:r>
              <a:rPr lang="de-DE" sz="2400" b="1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: SPOTLIGHT + GLOW 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– 2 positive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phase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III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studies</a:t>
            </a:r>
            <a:endParaRPr lang="de-DE" sz="2400" dirty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Arial Narrow"/>
            </a:endParaRPr>
          </a:p>
          <a:p>
            <a:pPr marL="380981" indent="-380981" defTabSz="60957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de-DE" sz="2400" b="1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FGFR2+ GC 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Promising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phase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II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data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for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Bemarituzumab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+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chemo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;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phase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III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ongoing</a:t>
            </a:r>
            <a:endParaRPr lang="de-DE" sz="2400" dirty="0">
              <a:solidFill>
                <a:prstClr val="black"/>
              </a:solidFill>
              <a:latin typeface="Arial Narrow" panose="020B0606020202030204" pitchFamily="34" charset="0"/>
              <a:cs typeface="Arial Narrow"/>
            </a:endParaRPr>
          </a:p>
          <a:p>
            <a:pPr marL="380981" indent="-380981" defTabSz="60957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de-DE" sz="2400" b="1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Ramucirumab-Paclitaxel</a:t>
            </a:r>
            <a:r>
              <a:rPr lang="de-DE" sz="2400" b="1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2nd-line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remains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standard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for the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majority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 of GE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Arial Narrow"/>
              </a:rPr>
              <a:t>cancer</a:t>
            </a:r>
            <a:endParaRPr lang="de-DE" sz="2400" dirty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Arial Narrow"/>
            </a:endParaRPr>
          </a:p>
          <a:p>
            <a:pPr marL="380981" indent="-380981" defTabSz="60957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de-DE" sz="2400" b="1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Ramucirumab-Paclitaxel</a:t>
            </a:r>
            <a:r>
              <a:rPr lang="de-DE" sz="2400" b="1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effective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post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PD-1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therapy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and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post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</a:t>
            </a:r>
            <a:r>
              <a:rPr lang="de-DE" sz="240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Trastuzumab</a:t>
            </a:r>
            <a:endParaRPr lang="de-DE" sz="2400" dirty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Arial Narrow"/>
            </a:endParaRPr>
          </a:p>
          <a:p>
            <a:pPr marL="380981" indent="-380981" defTabSz="60957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de-DE" sz="2400" b="1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Ramucirumab</a:t>
            </a:r>
            <a:r>
              <a:rPr lang="de-DE" sz="2400" b="1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-FOLFIRI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is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being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explored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for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taxane-pretreated</a:t>
            </a:r>
            <a:r>
              <a:rPr lang="de-DE" sz="2400" dirty="0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 </a:t>
            </a:r>
            <a:r>
              <a:rPr lang="de-DE" sz="2400" dirty="0" err="1">
                <a:solidFill>
                  <a:prstClr val="black"/>
                </a:solidFill>
                <a:latin typeface="Arial Narrow" panose="020B0606020202030204" pitchFamily="34" charset="0"/>
                <a:cs typeface="Arial Narrow"/>
              </a:rPr>
              <a:t>patients</a:t>
            </a:r>
            <a:endParaRPr lang="de-DE" sz="2400" dirty="0">
              <a:solidFill>
                <a:prstClr val="black"/>
              </a:solidFill>
              <a:latin typeface="Arial Narrow" panose="020B0606020202030204" pitchFamily="34" charset="0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33571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248" y="183896"/>
            <a:ext cx="11221803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Treatment Sequence for Advanced GE Adenocarcinoma</a:t>
            </a:r>
          </a:p>
        </p:txBody>
      </p:sp>
      <p:pic>
        <p:nvPicPr>
          <p:cNvPr id="7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06" t="33340" r="26842" b="16745"/>
          <a:stretch/>
        </p:blipFill>
        <p:spPr bwMode="auto">
          <a:xfrm>
            <a:off x="342930" y="1526355"/>
            <a:ext cx="2781933" cy="3709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481763" y="6549485"/>
            <a:ext cx="53975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buFont typeface="Arial" panose="020B0604020202020204" pitchFamily="34" charset="0"/>
              <a:buNone/>
            </a:pPr>
            <a:r>
              <a:rPr lang="de-DE" altLang="de-DE" sz="1000" b="1" dirty="0">
                <a:solidFill>
                  <a:srgbClr val="000000"/>
                </a:solidFill>
                <a:latin typeface="Arial Narrow" panose="020B0606020202030204" pitchFamily="34" charset="0"/>
              </a:rPr>
              <a:t>Lordick F, et al. </a:t>
            </a:r>
            <a:r>
              <a:rPr lang="en-US" altLang="de-DE" sz="1000" i="1" dirty="0">
                <a:solidFill>
                  <a:srgbClr val="000000"/>
                </a:solidFill>
                <a:latin typeface="Arial Narrow" panose="020B0606020202030204" pitchFamily="34" charset="0"/>
              </a:rPr>
              <a:t>Ann </a:t>
            </a:r>
            <a:r>
              <a:rPr lang="en-US" altLang="de-DE" sz="1000" i="1" dirty="0" err="1">
                <a:solidFill>
                  <a:srgbClr val="000000"/>
                </a:solidFill>
                <a:latin typeface="Arial Narrow" panose="020B0606020202030204" pitchFamily="34" charset="0"/>
              </a:rPr>
              <a:t>Oncol</a:t>
            </a:r>
            <a:r>
              <a:rPr lang="en-US" altLang="de-DE" sz="1000" i="1" dirty="0">
                <a:solidFill>
                  <a:srgbClr val="000000"/>
                </a:solidFill>
                <a:latin typeface="Arial Narrow" panose="020B0606020202030204" pitchFamily="34" charset="0"/>
              </a:rPr>
              <a:t>. </a:t>
            </a:r>
            <a:r>
              <a:rPr lang="en-US" altLang="de-DE" sz="1000" dirty="0">
                <a:solidFill>
                  <a:srgbClr val="000000"/>
                </a:solidFill>
                <a:latin typeface="Arial Narrow" panose="020B0606020202030204" pitchFamily="34" charset="0"/>
              </a:rPr>
              <a:t>2022 Oct;33(10):1005-1020</a:t>
            </a:r>
            <a:endParaRPr lang="de-DE" altLang="de-DE" sz="1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15" name="Grafik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9" t="38724" r="26892" b="16241"/>
          <a:stretch/>
        </p:blipFill>
        <p:spPr bwMode="auto">
          <a:xfrm>
            <a:off x="3385181" y="1506581"/>
            <a:ext cx="5249968" cy="257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Grafik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7" t="33569" r="50426" b="6846"/>
          <a:stretch/>
        </p:blipFill>
        <p:spPr bwMode="auto">
          <a:xfrm>
            <a:off x="8925043" y="1506580"/>
            <a:ext cx="2759983" cy="331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250" y="5784816"/>
            <a:ext cx="2000250" cy="52387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1371607" y="1621833"/>
            <a:ext cx="8922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dirty="0"/>
              <a:t>1st-line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5539884" y="1562091"/>
            <a:ext cx="97013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dirty="0"/>
              <a:t>2nd-line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9850841" y="1570717"/>
            <a:ext cx="9256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dirty="0"/>
              <a:t>3rd-line</a:t>
            </a:r>
          </a:p>
        </p:txBody>
      </p:sp>
    </p:spTree>
    <p:extLst>
      <p:ext uri="{BB962C8B-B14F-4D97-AF65-F5344CB8AC3E}">
        <p14:creationId xmlns:p14="http://schemas.microsoft.com/office/powerpoint/2010/main" val="377043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14DCF7-9606-4C74-8021-E6170F761F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6299200"/>
            <a:ext cx="10972800" cy="306388"/>
          </a:xfrm>
        </p:spPr>
        <p:txBody>
          <a:bodyPr rtlCol="0"/>
          <a:lstStyle/>
          <a:p>
            <a:pPr defTabSz="1219170" eaLnBrk="1" fontAlgn="auto" hangingPunct="1">
              <a:spcAft>
                <a:spcPts val="0"/>
              </a:spcAft>
              <a:defRPr/>
            </a:pPr>
            <a:r>
              <a:rPr lang="da-DK" dirty="0">
                <a:ea typeface="+mn-ea"/>
              </a:rPr>
              <a:t>.</a:t>
            </a:r>
          </a:p>
          <a:p>
            <a:pPr defTabSz="1219170" eaLnBrk="1" fontAlgn="auto" hangingPunct="1">
              <a:spcAft>
                <a:spcPts val="0"/>
              </a:spcAft>
              <a:defRPr/>
            </a:pPr>
            <a:endParaRPr lang="en-GB" dirty="0">
              <a:ea typeface="+mn-ea"/>
            </a:endParaRPr>
          </a:p>
        </p:txBody>
      </p:sp>
      <p:pic>
        <p:nvPicPr>
          <p:cNvPr id="93187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0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403225" y="311150"/>
            <a:ext cx="66055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S PGothic" panose="020B0600070205080204" pitchFamily="34" charset="-128"/>
                <a:cs typeface="Calibri" panose="020F0502020204030204" pitchFamily="34" charset="0"/>
              </a:rPr>
              <a:t>University Cancer Center Leipzig</a:t>
            </a:r>
          </a:p>
        </p:txBody>
      </p:sp>
      <p:pic>
        <p:nvPicPr>
          <p:cNvPr id="93189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07" b="3107"/>
          <a:stretch>
            <a:fillRect/>
          </a:stretch>
        </p:blipFill>
        <p:spPr bwMode="auto">
          <a:xfrm>
            <a:off x="8850313" y="311150"/>
            <a:ext cx="303212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598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603251" y="86699"/>
            <a:ext cx="10985500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cs typeface="Rockwell" pitchFamily="18" charset="0"/>
              </a:rPr>
              <a:t>Claudin18.2 ZOLBETUXIMAB– 2 positive Phase-3 Studies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9773007" y="6505378"/>
            <a:ext cx="2069797" cy="24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1219170" eaLnBrk="1" fontAlgn="auto" hangingPunct="1">
              <a:lnSpc>
                <a:spcPct val="97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45000"/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  <a:tab pos="5791055" algn="l"/>
                <a:tab pos="6756231" algn="l"/>
                <a:tab pos="7721407" algn="l"/>
                <a:tab pos="8686583" algn="l"/>
                <a:tab pos="9651759" algn="l"/>
              </a:tabLst>
              <a:defRPr/>
            </a:pPr>
            <a:r>
              <a:rPr lang="en-GB" sz="1000" dirty="0">
                <a:latin typeface="Arial Narrow" panose="020B0606020202030204" pitchFamily="34" charset="0"/>
                <a:cs typeface="Arial" charset="0"/>
              </a:rPr>
              <a:t>https://www.astellas.com/en/news/26891</a:t>
            </a:r>
            <a:endParaRPr kumimoji="0" lang="en-GB" sz="10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/>
          <a:srcRect l="2292" t="11852" r="2812" b="5741"/>
          <a:stretch/>
        </p:blipFill>
        <p:spPr>
          <a:xfrm>
            <a:off x="6413500" y="2421908"/>
            <a:ext cx="5712036" cy="2790182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/>
          <a:srcRect l="18970" t="10247" r="23529" b="41275"/>
          <a:stretch/>
        </p:blipFill>
        <p:spPr>
          <a:xfrm>
            <a:off x="361276" y="2597364"/>
            <a:ext cx="5883755" cy="2790182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562030" y="6530965"/>
            <a:ext cx="2069797" cy="24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9170" eaLnBrk="1" fontAlgn="auto" hangingPunct="1">
              <a:lnSpc>
                <a:spcPct val="97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45000"/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  <a:tab pos="5791055" algn="l"/>
                <a:tab pos="6756231" algn="l"/>
                <a:tab pos="7721407" algn="l"/>
                <a:tab pos="8686583" algn="l"/>
                <a:tab pos="9651759" algn="l"/>
              </a:tabLst>
            </a:pPr>
            <a:r>
              <a:rPr lang="de-DE" sz="1000" dirty="0">
                <a:latin typeface="Arial Narrow" panose="020B0606020202030204" pitchFamily="34" charset="0"/>
                <a:cs typeface="Arial" charset="0"/>
              </a:rPr>
              <a:t>https://www.astellas.com/en/news/26821</a:t>
            </a:r>
          </a:p>
        </p:txBody>
      </p:sp>
      <p:sp>
        <p:nvSpPr>
          <p:cNvPr id="9" name="Rechteck 11"/>
          <p:cNvSpPr/>
          <p:nvPr/>
        </p:nvSpPr>
        <p:spPr bwMode="auto">
          <a:xfrm>
            <a:off x="755650" y="1614763"/>
            <a:ext cx="1892171" cy="616454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667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</a:rPr>
              <a:t>SPOTLIGHT</a:t>
            </a:r>
          </a:p>
        </p:txBody>
      </p:sp>
      <p:sp>
        <p:nvSpPr>
          <p:cNvPr id="10" name="Rechteck 11"/>
          <p:cNvSpPr/>
          <p:nvPr/>
        </p:nvSpPr>
        <p:spPr bwMode="auto">
          <a:xfrm>
            <a:off x="6413500" y="1620029"/>
            <a:ext cx="1892171" cy="616454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667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</a:rPr>
              <a:t>GLOW</a:t>
            </a:r>
          </a:p>
        </p:txBody>
      </p:sp>
    </p:spTree>
    <p:extLst>
      <p:ext uri="{BB962C8B-B14F-4D97-AF65-F5344CB8AC3E}">
        <p14:creationId xmlns:p14="http://schemas.microsoft.com/office/powerpoint/2010/main" val="23288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/>
          <p:cNvSpPr txBox="1"/>
          <p:nvPr/>
        </p:nvSpPr>
        <p:spPr>
          <a:xfrm>
            <a:off x="9285694" y="6505378"/>
            <a:ext cx="2557110" cy="24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97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45000"/>
              <a:buFontTx/>
              <a:buNone/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  <a:tab pos="5791055" algn="l"/>
                <a:tab pos="6756231" algn="l"/>
                <a:tab pos="7721407" algn="l"/>
                <a:tab pos="8686583" algn="l"/>
                <a:tab pos="9651759" algn="l"/>
              </a:tabLst>
              <a:defRPr/>
            </a:pPr>
            <a:r>
              <a:rPr kumimoji="0" lang="en-GB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rPr>
              <a:t>Sahin</a:t>
            </a: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rPr>
              <a:t> U et al. </a:t>
            </a: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Ann </a:t>
            </a:r>
            <a:r>
              <a:rPr kumimoji="0" lang="en-US" sz="1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Oncol</a:t>
            </a: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.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2021 May;32(5):609-619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grpSp>
        <p:nvGrpSpPr>
          <p:cNvPr id="16" name="Gruppieren 9"/>
          <p:cNvGrpSpPr>
            <a:grpSpLocks noChangeAspect="1"/>
          </p:cNvGrpSpPr>
          <p:nvPr/>
        </p:nvGrpSpPr>
        <p:grpSpPr>
          <a:xfrm>
            <a:off x="174452" y="980779"/>
            <a:ext cx="5062693" cy="3789315"/>
            <a:chOff x="1647044" y="2049667"/>
            <a:chExt cx="6838018" cy="4072725"/>
          </a:xfrm>
        </p:grpSpPr>
        <p:pic>
          <p:nvPicPr>
            <p:cNvPr id="17" name="Picture 2" descr="http://www.charite.de/klinphysio/images/science/tj-strands-claudins_e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47044" y="2049667"/>
              <a:ext cx="5849913" cy="4072725"/>
            </a:xfrm>
            <a:prstGeom prst="rect">
              <a:avLst/>
            </a:prstGeom>
            <a:noFill/>
          </p:spPr>
        </p:pic>
        <p:sp>
          <p:nvSpPr>
            <p:cNvPr id="18" name="Rechteck 11"/>
            <p:cNvSpPr/>
            <p:nvPr/>
          </p:nvSpPr>
          <p:spPr bwMode="auto">
            <a:xfrm>
              <a:off x="5286374" y="2114551"/>
              <a:ext cx="3198688" cy="1057275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667" b="1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 panose="020B0606020202030204" pitchFamily="34" charset="0"/>
                  <a:ea typeface="ＭＳ Ｐゴシック" pitchFamily="34" charset="-128"/>
                </a:rPr>
                <a:t>Claudin18.2</a:t>
              </a:r>
            </a:p>
          </p:txBody>
        </p:sp>
      </p:grpSp>
      <p:sp>
        <p:nvSpPr>
          <p:cNvPr id="19" name="Rectangle 2"/>
          <p:cNvSpPr/>
          <p:nvPr/>
        </p:nvSpPr>
        <p:spPr>
          <a:xfrm>
            <a:off x="286677" y="5025429"/>
            <a:ext cx="5760640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1" marR="0" lvl="0" indent="-228601" defTabSz="1219170" rtl="0" eaLnBrk="1" fontAlgn="auto" latinLnBrk="0" hangingPunct="1">
              <a:lnSpc>
                <a:spcPts val="2133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Tx/>
              <a:buFont typeface="Arial" panose="020B0604020202020204" pitchFamily="34" charset="0"/>
              <a:buChar char="►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Member of the claudin family</a:t>
            </a:r>
          </a:p>
          <a:p>
            <a:pPr marL="228601" marR="0" lvl="0" indent="-228601" defTabSz="1219170" rtl="0" eaLnBrk="1" fontAlgn="auto" latinLnBrk="0" hangingPunct="1">
              <a:lnSpc>
                <a:spcPts val="2133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Tx/>
              <a:buFont typeface="Arial" panose="020B0604020202020204" pitchFamily="34" charset="0"/>
              <a:buChar char="►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Major structural component of tight junctions</a:t>
            </a:r>
          </a:p>
          <a:p>
            <a:pPr marL="228601" marR="0" lvl="0" indent="-228601" defTabSz="1219170" rtl="0" eaLnBrk="1" fontAlgn="auto" latinLnBrk="0" hangingPunct="1">
              <a:lnSpc>
                <a:spcPts val="2133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Tx/>
              <a:buFont typeface="Arial" panose="020B0604020202020204" pitchFamily="34" charset="0"/>
              <a:buChar char="►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Seals intercellular space in epithelial sheets</a:t>
            </a:r>
          </a:p>
          <a:p>
            <a:pPr marL="228601" marR="0" lvl="0" indent="-228601" defTabSz="1219170" rtl="0" eaLnBrk="1" fontAlgn="auto" latinLnBrk="0" hangingPunct="1">
              <a:lnSpc>
                <a:spcPts val="2133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Tx/>
              <a:buFont typeface="Arial" panose="020B0604020202020204" pitchFamily="34" charset="0"/>
              <a:buChar char="►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Not expressed in any healthy tissues, except: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stomach mucosa, but with limited accessibility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03251" y="86699"/>
            <a:ext cx="10985500" cy="894080"/>
          </a:xfrm>
        </p:spPr>
        <p:txBody>
          <a:bodyPr vert="horz" lIns="121920" tIns="60960" rIns="121920" bIns="60960" rtlCol="0" anchor="ctr">
            <a:noAutofit/>
          </a:bodyPr>
          <a:lstStyle>
            <a:lvl1pPr algn="l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1" i="0" kern="1200" cap="all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pPr defTabSz="1219170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1D5E"/>
                </a:solidFill>
                <a:latin typeface="Arial Narrow" panose="020B0606020202030204" pitchFamily="34" charset="0"/>
                <a:cs typeface="Rockwell" pitchFamily="18" charset="0"/>
              </a:rPr>
              <a:t>Claudin18.2 – A novel target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67DAD13D-D3E1-4DCD-9B2E-FCD4DE128461}"/>
              </a:ext>
            </a:extLst>
          </p:cNvPr>
          <p:cNvSpPr txBox="1">
            <a:spLocks/>
          </p:cNvSpPr>
          <p:nvPr/>
        </p:nvSpPr>
        <p:spPr>
          <a:xfrm>
            <a:off x="7025607" y="1032352"/>
            <a:ext cx="4268018" cy="915740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marR="0" lvl="0" indent="0" defTabSz="121917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2667" b="1" i="0" u="none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</a:defRPr>
            </a:lvl1pPr>
          </a:lstStyle>
          <a:p>
            <a:pPr algn="ctr"/>
            <a:r>
              <a:rPr lang="en-US" dirty="0"/>
              <a:t>Mechanism of Action</a:t>
            </a:r>
            <a:br>
              <a:rPr lang="en-US" dirty="0"/>
            </a:br>
            <a:r>
              <a:rPr lang="en-US" dirty="0"/>
              <a:t>of Zolbetuximab</a:t>
            </a:r>
          </a:p>
        </p:txBody>
      </p:sp>
      <p:grpSp>
        <p:nvGrpSpPr>
          <p:cNvPr id="13" name="Group 32">
            <a:extLst>
              <a:ext uri="{FF2B5EF4-FFF2-40B4-BE49-F238E27FC236}">
                <a16:creationId xmlns:a16="http://schemas.microsoft.com/office/drawing/2014/main" id="{0857C4A4-8F8B-5F2F-AD0D-0F8D2F2550EB}"/>
              </a:ext>
            </a:extLst>
          </p:cNvPr>
          <p:cNvGrpSpPr/>
          <p:nvPr/>
        </p:nvGrpSpPr>
        <p:grpSpPr>
          <a:xfrm>
            <a:off x="6828058" y="2097088"/>
            <a:ext cx="4644868" cy="4079117"/>
            <a:chOff x="7549088" y="1699376"/>
            <a:chExt cx="4180868" cy="3671633"/>
          </a:xfrm>
        </p:grpSpPr>
        <p:pic>
          <p:nvPicPr>
            <p:cNvPr id="15" name="Picture 4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4E2D18E6-0FC0-7F8A-18E6-7CC66391F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0480" y="1713409"/>
              <a:ext cx="3962400" cy="3657600"/>
            </a:xfrm>
            <a:prstGeom prst="rect">
              <a:avLst/>
            </a:prstGeom>
          </p:spPr>
        </p:pic>
        <p:sp>
          <p:nvSpPr>
            <p:cNvPr id="20" name="TextBox 13">
              <a:extLst>
                <a:ext uri="{FF2B5EF4-FFF2-40B4-BE49-F238E27FC236}">
                  <a16:creationId xmlns:a16="http://schemas.microsoft.com/office/drawing/2014/main" id="{664662FE-CC64-72A6-C117-915355BCF7C9}"/>
                </a:ext>
              </a:extLst>
            </p:cNvPr>
            <p:cNvSpPr txBox="1"/>
            <p:nvPr/>
          </p:nvSpPr>
          <p:spPr>
            <a:xfrm>
              <a:off x="7549088" y="2787298"/>
              <a:ext cx="137424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FcγR+ Effector Cell</a:t>
              </a:r>
            </a:p>
          </p:txBody>
        </p:sp>
        <p:sp>
          <p:nvSpPr>
            <p:cNvPr id="21" name="TextBox 14">
              <a:extLst>
                <a:ext uri="{FF2B5EF4-FFF2-40B4-BE49-F238E27FC236}">
                  <a16:creationId xmlns:a16="http://schemas.microsoft.com/office/drawing/2014/main" id="{3A9AEEED-068A-FF4F-61CC-C7EF08E0D644}"/>
                </a:ext>
              </a:extLst>
            </p:cNvPr>
            <p:cNvSpPr txBox="1"/>
            <p:nvPr/>
          </p:nvSpPr>
          <p:spPr>
            <a:xfrm>
              <a:off x="10355714" y="2787298"/>
              <a:ext cx="137424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Complement</a:t>
              </a:r>
            </a:p>
          </p:txBody>
        </p:sp>
        <p:sp>
          <p:nvSpPr>
            <p:cNvPr id="22" name="TextBox 15">
              <a:extLst>
                <a:ext uri="{FF2B5EF4-FFF2-40B4-BE49-F238E27FC236}">
                  <a16:creationId xmlns:a16="http://schemas.microsoft.com/office/drawing/2014/main" id="{6AAFE93B-62EA-3F72-7659-65D13D75513F}"/>
                </a:ext>
              </a:extLst>
            </p:cNvPr>
            <p:cNvSpPr txBox="1"/>
            <p:nvPr/>
          </p:nvSpPr>
          <p:spPr>
            <a:xfrm>
              <a:off x="10355714" y="3115002"/>
              <a:ext cx="137424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C00000"/>
                  </a:solidFill>
                </a:rPr>
                <a:t>CDC</a:t>
              </a:r>
            </a:p>
          </p:txBody>
        </p:sp>
        <p:sp>
          <p:nvSpPr>
            <p:cNvPr id="23" name="TextBox 16">
              <a:extLst>
                <a:ext uri="{FF2B5EF4-FFF2-40B4-BE49-F238E27FC236}">
                  <a16:creationId xmlns:a16="http://schemas.microsoft.com/office/drawing/2014/main" id="{5DCB1D7F-5F9C-3499-A727-0747E39E1066}"/>
                </a:ext>
              </a:extLst>
            </p:cNvPr>
            <p:cNvSpPr txBox="1"/>
            <p:nvPr/>
          </p:nvSpPr>
          <p:spPr>
            <a:xfrm>
              <a:off x="7638942" y="3115002"/>
              <a:ext cx="137424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C00000"/>
                  </a:solidFill>
                </a:rPr>
                <a:t>ADCC</a:t>
              </a:r>
            </a:p>
          </p:txBody>
        </p:sp>
        <p:sp>
          <p:nvSpPr>
            <p:cNvPr id="24" name="TextBox 17">
              <a:extLst>
                <a:ext uri="{FF2B5EF4-FFF2-40B4-BE49-F238E27FC236}">
                  <a16:creationId xmlns:a16="http://schemas.microsoft.com/office/drawing/2014/main" id="{E69B9454-2C1F-0E6E-7217-060A32E049D1}"/>
                </a:ext>
              </a:extLst>
            </p:cNvPr>
            <p:cNvSpPr txBox="1"/>
            <p:nvPr/>
          </p:nvSpPr>
          <p:spPr>
            <a:xfrm>
              <a:off x="9240464" y="2753647"/>
              <a:ext cx="91307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/>
                <a:t>CLDN18.2</a:t>
              </a:r>
            </a:p>
          </p:txBody>
        </p:sp>
        <p:sp>
          <p:nvSpPr>
            <p:cNvPr id="25" name="TextBox 18">
              <a:extLst>
                <a:ext uri="{FF2B5EF4-FFF2-40B4-BE49-F238E27FC236}">
                  <a16:creationId xmlns:a16="http://schemas.microsoft.com/office/drawing/2014/main" id="{350E199D-B638-E3B9-8D17-DD9BE65313B8}"/>
                </a:ext>
              </a:extLst>
            </p:cNvPr>
            <p:cNvSpPr txBox="1"/>
            <p:nvPr/>
          </p:nvSpPr>
          <p:spPr>
            <a:xfrm>
              <a:off x="9029041" y="1699376"/>
              <a:ext cx="137424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zolbetuximab</a:t>
              </a:r>
            </a:p>
          </p:txBody>
        </p:sp>
        <p:sp>
          <p:nvSpPr>
            <p:cNvPr id="26" name="TextBox 19">
              <a:extLst>
                <a:ext uri="{FF2B5EF4-FFF2-40B4-BE49-F238E27FC236}">
                  <a16:creationId xmlns:a16="http://schemas.microsoft.com/office/drawing/2014/main" id="{C60F5052-91D3-7D4E-002C-1FA4E7247DEB}"/>
                </a:ext>
              </a:extLst>
            </p:cNvPr>
            <p:cNvSpPr txBox="1"/>
            <p:nvPr/>
          </p:nvSpPr>
          <p:spPr>
            <a:xfrm>
              <a:off x="10709574" y="3731473"/>
              <a:ext cx="91307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/>
                <a:t>CLDN18.2</a:t>
              </a:r>
            </a:p>
          </p:txBody>
        </p:sp>
        <p:sp>
          <p:nvSpPr>
            <p:cNvPr id="27" name="TextBox 20">
              <a:extLst>
                <a:ext uri="{FF2B5EF4-FFF2-40B4-BE49-F238E27FC236}">
                  <a16:creationId xmlns:a16="http://schemas.microsoft.com/office/drawing/2014/main" id="{FF9E0DC5-164D-1ABD-5A34-AD75F187FCAC}"/>
                </a:ext>
              </a:extLst>
            </p:cNvPr>
            <p:cNvSpPr txBox="1"/>
            <p:nvPr/>
          </p:nvSpPr>
          <p:spPr>
            <a:xfrm>
              <a:off x="7742639" y="3765415"/>
              <a:ext cx="91307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/>
                <a:t>CLDN18.2</a:t>
              </a:r>
            </a:p>
          </p:txBody>
        </p:sp>
        <p:sp>
          <p:nvSpPr>
            <p:cNvPr id="28" name="TextBox 21">
              <a:extLst>
                <a:ext uri="{FF2B5EF4-FFF2-40B4-BE49-F238E27FC236}">
                  <a16:creationId xmlns:a16="http://schemas.microsoft.com/office/drawing/2014/main" id="{FF401900-741F-1804-909B-23E528B2D661}"/>
                </a:ext>
              </a:extLst>
            </p:cNvPr>
            <p:cNvSpPr txBox="1"/>
            <p:nvPr/>
          </p:nvSpPr>
          <p:spPr>
            <a:xfrm>
              <a:off x="9029041" y="5029272"/>
              <a:ext cx="137424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/>
                <a:t>Cell Death</a:t>
              </a:r>
            </a:p>
          </p:txBody>
        </p:sp>
        <p:sp>
          <p:nvSpPr>
            <p:cNvPr id="29" name="TextBox 22">
              <a:extLst>
                <a:ext uri="{FF2B5EF4-FFF2-40B4-BE49-F238E27FC236}">
                  <a16:creationId xmlns:a16="http://schemas.microsoft.com/office/drawing/2014/main" id="{0020390C-A726-2E55-E6AB-36BAC8A9980B}"/>
                </a:ext>
              </a:extLst>
            </p:cNvPr>
            <p:cNvSpPr txBox="1"/>
            <p:nvPr/>
          </p:nvSpPr>
          <p:spPr>
            <a:xfrm>
              <a:off x="9066043" y="3724728"/>
              <a:ext cx="13742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Tumor Cell</a:t>
              </a:r>
            </a:p>
          </p:txBody>
        </p:sp>
        <p:cxnSp>
          <p:nvCxnSpPr>
            <p:cNvPr id="30" name="Straight Arrow Connector 24">
              <a:extLst>
                <a:ext uri="{FF2B5EF4-FFF2-40B4-BE49-F238E27FC236}">
                  <a16:creationId xmlns:a16="http://schemas.microsoft.com/office/drawing/2014/main" id="{4BC16324-6BDA-5AD8-2794-556A95C3D891}"/>
                </a:ext>
              </a:extLst>
            </p:cNvPr>
            <p:cNvCxnSpPr/>
            <p:nvPr/>
          </p:nvCxnSpPr>
          <p:spPr>
            <a:xfrm flipH="1">
              <a:off x="8923330" y="2235787"/>
              <a:ext cx="60123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25">
              <a:extLst>
                <a:ext uri="{FF2B5EF4-FFF2-40B4-BE49-F238E27FC236}">
                  <a16:creationId xmlns:a16="http://schemas.microsoft.com/office/drawing/2014/main" id="{C6A9A3E3-B55D-6C85-B828-F54736E501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73831" y="2235787"/>
              <a:ext cx="750548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7DFFE7D4-58C0-A51D-A2B4-77FEA1D3C94C}"/>
                </a:ext>
              </a:extLst>
            </p:cNvPr>
            <p:cNvCxnSpPr/>
            <p:nvPr/>
          </p:nvCxnSpPr>
          <p:spPr>
            <a:xfrm>
              <a:off x="9716162" y="4640712"/>
              <a:ext cx="0" cy="28013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305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251" y="86699"/>
            <a:ext cx="10985500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 err="1">
                <a:solidFill>
                  <a:srgbClr val="001D5E"/>
                </a:solidFill>
                <a:cs typeface="Rockwell" pitchFamily="18" charset="0"/>
              </a:rPr>
              <a:t>Zolbetuximab</a:t>
            </a:r>
            <a:r>
              <a:rPr lang="en-US" sz="3200" dirty="0">
                <a:solidFill>
                  <a:srgbClr val="001D5E"/>
                </a:solidFill>
                <a:cs typeface="Rockwell" pitchFamily="18" charset="0"/>
              </a:rPr>
              <a:t> – Immunomodulatory effects</a:t>
            </a:r>
            <a:endParaRPr lang="en-US" sz="3200" dirty="0">
              <a:solidFill>
                <a:srgbClr val="001D5E"/>
              </a:solidFill>
              <a:latin typeface="+mn-lt"/>
              <a:cs typeface="Rockwell" pitchFamily="18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6581427" y="6505378"/>
            <a:ext cx="5261377" cy="24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1219170" eaLnBrk="1" fontAlgn="auto" hangingPunct="1">
              <a:lnSpc>
                <a:spcPct val="97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45000"/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  <a:tab pos="5791055" algn="l"/>
                <a:tab pos="6756231" algn="l"/>
                <a:tab pos="7721407" algn="l"/>
                <a:tab pos="8686583" algn="l"/>
                <a:tab pos="9651759" algn="l"/>
              </a:tabLst>
              <a:defRPr/>
            </a:pPr>
            <a:r>
              <a:rPr lang="en-GB" sz="1000" b="1" dirty="0">
                <a:latin typeface="Arial Narrow" panose="020B0606020202030204" pitchFamily="34" charset="0"/>
                <a:cs typeface="Arial" charset="0"/>
              </a:rPr>
              <a:t>Lordick F</a:t>
            </a: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cs typeface="Arial" charset="0"/>
              </a:rPr>
              <a:t> et al. </a:t>
            </a:r>
            <a:r>
              <a:rPr lang="en-US" sz="1000" i="1" dirty="0">
                <a:latin typeface="Arial Narrow" panose="020B0606020202030204" pitchFamily="34" charset="0"/>
              </a:rPr>
              <a:t>J Cancer Res </a:t>
            </a:r>
            <a:r>
              <a:rPr lang="en-US" sz="1000" i="1" dirty="0" err="1">
                <a:latin typeface="Arial Narrow" panose="020B0606020202030204" pitchFamily="34" charset="0"/>
              </a:rPr>
              <a:t>Clin</a:t>
            </a:r>
            <a:r>
              <a:rPr lang="en-US" sz="1000" i="1" dirty="0">
                <a:latin typeface="Arial Narrow" panose="020B0606020202030204" pitchFamily="34" charset="0"/>
              </a:rPr>
              <a:t> </a:t>
            </a:r>
            <a:r>
              <a:rPr lang="en-US" sz="1000" i="1" dirty="0" err="1">
                <a:latin typeface="Arial Narrow" panose="020B0606020202030204" pitchFamily="34" charset="0"/>
              </a:rPr>
              <a:t>Oncol</a:t>
            </a:r>
            <a:r>
              <a:rPr lang="en-US" sz="1000" i="1" dirty="0">
                <a:latin typeface="Arial Narrow" panose="020B0606020202030204" pitchFamily="34" charset="0"/>
              </a:rPr>
              <a:t>. </a:t>
            </a:r>
            <a:r>
              <a:rPr lang="en-US" sz="1000" dirty="0">
                <a:latin typeface="Arial Narrow" panose="020B0606020202030204" pitchFamily="34" charset="0"/>
              </a:rPr>
              <a:t>2023 Jan 6. </a:t>
            </a:r>
            <a:r>
              <a:rPr lang="en-US" sz="1000" dirty="0" err="1">
                <a:latin typeface="Arial Narrow" panose="020B0606020202030204" pitchFamily="34" charset="0"/>
              </a:rPr>
              <a:t>doi</a:t>
            </a:r>
            <a:r>
              <a:rPr lang="en-US" sz="1000" dirty="0">
                <a:latin typeface="Arial Narrow" panose="020B0606020202030204" pitchFamily="34" charset="0"/>
              </a:rPr>
              <a:t>: 10.1007/s00432-022-04459-3. </a:t>
            </a:r>
            <a:r>
              <a:rPr lang="en-US" sz="1000" dirty="0" err="1">
                <a:latin typeface="Arial Narrow" panose="020B0606020202030204" pitchFamily="34" charset="0"/>
              </a:rPr>
              <a:t>Epub</a:t>
            </a:r>
            <a:r>
              <a:rPr lang="en-US" sz="1000" dirty="0">
                <a:latin typeface="Arial Narrow" panose="020B0606020202030204" pitchFamily="34" charset="0"/>
              </a:rPr>
              <a:t> ahead of print</a:t>
            </a:r>
            <a:endParaRPr kumimoji="0" lang="en-GB" sz="10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3684" t="26959" r="13070" b="22826"/>
          <a:stretch/>
        </p:blipFill>
        <p:spPr>
          <a:xfrm>
            <a:off x="334962" y="1745218"/>
            <a:ext cx="11507842" cy="4437755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334962" y="1363751"/>
            <a:ext cx="11507841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Proportion of patients with measurable ADCC-specific lysis (lysis &gt; 19%) for all treatment arms on all study days until Day 85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483079" y="6305909"/>
            <a:ext cx="5585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latin typeface="Arial Narrow" panose="020B0606020202030204" pitchFamily="34" charset="0"/>
              </a:rPr>
              <a:t>Arm 1. </a:t>
            </a:r>
            <a:r>
              <a:rPr lang="de-DE" sz="1000" dirty="0" err="1">
                <a:latin typeface="Arial Narrow" panose="020B0606020202030204" pitchFamily="34" charset="0"/>
              </a:rPr>
              <a:t>Zolbetuximab</a:t>
            </a:r>
            <a:r>
              <a:rPr lang="de-DE" sz="1000" dirty="0">
                <a:latin typeface="Arial Narrow" panose="020B0606020202030204" pitchFamily="34" charset="0"/>
              </a:rPr>
              <a:t> (Z) + </a:t>
            </a:r>
            <a:r>
              <a:rPr lang="de-DE" sz="1000" dirty="0" err="1">
                <a:latin typeface="Arial Narrow" panose="020B0606020202030204" pitchFamily="34" charset="0"/>
              </a:rPr>
              <a:t>Zoledronic</a:t>
            </a:r>
            <a:r>
              <a:rPr lang="de-DE" sz="1000" dirty="0">
                <a:latin typeface="Arial Narrow" panose="020B0606020202030204" pitchFamily="34" charset="0"/>
              </a:rPr>
              <a:t> </a:t>
            </a:r>
            <a:r>
              <a:rPr lang="de-DE" sz="1000" dirty="0" err="1">
                <a:latin typeface="Arial Narrow" panose="020B0606020202030204" pitchFamily="34" charset="0"/>
              </a:rPr>
              <a:t>Acid</a:t>
            </a:r>
            <a:r>
              <a:rPr lang="de-DE" sz="1000" dirty="0">
                <a:latin typeface="Arial Narrow" panose="020B0606020202030204" pitchFamily="34" charset="0"/>
              </a:rPr>
              <a:t> (ZA), Arm 2: Z+ZA+ </a:t>
            </a:r>
            <a:r>
              <a:rPr lang="de-DE" sz="1000" dirty="0" err="1">
                <a:latin typeface="Arial Narrow" panose="020B0606020202030204" pitchFamily="34" charset="0"/>
              </a:rPr>
              <a:t>low</a:t>
            </a:r>
            <a:r>
              <a:rPr lang="de-DE" sz="1000" dirty="0">
                <a:latin typeface="Arial Narrow" panose="020B0606020202030204" pitchFamily="34" charset="0"/>
              </a:rPr>
              <a:t>-dose IL-2; Arm 3: Z+ZA+ intermediate dose IL-2</a:t>
            </a:r>
            <a:br>
              <a:rPr lang="de-DE" sz="1000" dirty="0">
                <a:latin typeface="Arial Narrow" panose="020B0606020202030204" pitchFamily="34" charset="0"/>
              </a:rPr>
            </a:br>
            <a:r>
              <a:rPr lang="de-DE" sz="1000" dirty="0">
                <a:latin typeface="Arial Narrow" panose="020B0606020202030204" pitchFamily="34" charset="0"/>
              </a:rPr>
              <a:t>Arm 4: </a:t>
            </a:r>
            <a:r>
              <a:rPr lang="de-DE" sz="1000" dirty="0" err="1">
                <a:latin typeface="Arial Narrow" panose="020B0606020202030204" pitchFamily="34" charset="0"/>
              </a:rPr>
              <a:t>Zolbetuximab</a:t>
            </a:r>
            <a:r>
              <a:rPr lang="de-DE" sz="1000" dirty="0">
                <a:latin typeface="Arial Narrow" panose="020B0606020202030204" pitchFamily="34" charset="0"/>
              </a:rPr>
              <a:t> </a:t>
            </a:r>
            <a:r>
              <a:rPr lang="de-DE" sz="1000" dirty="0" err="1">
                <a:latin typeface="Arial Narrow" panose="020B0606020202030204" pitchFamily="34" charset="0"/>
              </a:rPr>
              <a:t>monotherapy</a:t>
            </a:r>
            <a:endParaRPr lang="de-DE" sz="1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13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/>
        </p:nvSpPr>
        <p:spPr>
          <a:xfrm>
            <a:off x="9317753" y="6505378"/>
            <a:ext cx="2525051" cy="24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1219170" eaLnBrk="1" fontAlgn="auto" hangingPunct="1">
              <a:lnSpc>
                <a:spcPct val="97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45000"/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  <a:tab pos="5791055" algn="l"/>
                <a:tab pos="6756231" algn="l"/>
                <a:tab pos="7721407" algn="l"/>
                <a:tab pos="8686583" algn="l"/>
                <a:tab pos="9651759" algn="l"/>
              </a:tabLst>
              <a:defRPr/>
            </a:pPr>
            <a:r>
              <a:rPr lang="en-GB" sz="1000" b="1" noProof="0" dirty="0">
                <a:latin typeface="Arial Narrow" panose="020B0606020202030204" pitchFamily="34" charset="0"/>
                <a:cs typeface="Arial" charset="0"/>
              </a:rPr>
              <a:t>Shitara K</a:t>
            </a: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cs typeface="Arial" charset="0"/>
              </a:rPr>
              <a:t> et al. </a:t>
            </a:r>
            <a:r>
              <a:rPr lang="en-US" sz="1000" i="1" dirty="0">
                <a:latin typeface="Arial Narrow" panose="020B0606020202030204" pitchFamily="34" charset="0"/>
              </a:rPr>
              <a:t>ASCO GI Meeting. </a:t>
            </a:r>
            <a:r>
              <a:rPr lang="en-US" sz="1000" dirty="0">
                <a:latin typeface="Arial Narrow" panose="020B0606020202030204" pitchFamily="34" charset="0"/>
              </a:rPr>
              <a:t>2023; LBA 292</a:t>
            </a:r>
            <a:endParaRPr kumimoji="0" lang="en-GB" sz="10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42" name="Footer Placeholder 8">
            <a:extLst>
              <a:ext uri="{FF2B5EF4-FFF2-40B4-BE49-F238E27FC236}">
                <a16:creationId xmlns:a16="http://schemas.microsoft.com/office/drawing/2014/main" id="{E757C138-D817-F74A-F310-AC507B954159}"/>
              </a:ext>
            </a:extLst>
          </p:cNvPr>
          <p:cNvSpPr txBox="1">
            <a:spLocks/>
          </p:cNvSpPr>
          <p:nvPr/>
        </p:nvSpPr>
        <p:spPr>
          <a:xfrm>
            <a:off x="640080" y="5972864"/>
            <a:ext cx="10972800" cy="3456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30000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a</a:t>
            </a:r>
            <a:r>
              <a:rPr lang="en-US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Study was conducted at 215 sites in 20 countries across Australia, Asia, Europe, N. America, and S. America; </a:t>
            </a:r>
            <a:r>
              <a:rPr lang="en-US" baseline="30000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b</a:t>
            </a:r>
            <a:r>
              <a:rPr lang="en-US">
                <a:solidFill>
                  <a:prstClr val="black"/>
                </a:solidFill>
                <a:latin typeface="Arial"/>
                <a:ea typeface="ＭＳ Ｐゴシック"/>
                <a:cs typeface="Arial"/>
              </a:rPr>
              <a:t>B</a:t>
            </a:r>
            <a:r>
              <a:rPr lang="en-US" altLang="en-US">
                <a:solidFill>
                  <a:prstClr val="black"/>
                </a:solidFill>
                <a:latin typeface="Arial" panose="020B0604020202020204"/>
                <a:ea typeface="ＭＳ Ｐゴシック"/>
                <a:cs typeface="Arial"/>
              </a:rPr>
              <a:t>y central IHC u</a:t>
            </a:r>
            <a:r>
              <a:rPr lang="en-US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sing the analytically validated VENTANA CLDN18 (43-14A) RxDx Assay; </a:t>
            </a:r>
            <a:r>
              <a:rPr lang="en-US" baseline="30000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c</a:t>
            </a:r>
            <a:r>
              <a:rPr lang="en-US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By central or local HER2 testing; </a:t>
            </a:r>
            <a:r>
              <a:rPr lang="en-US" baseline="30000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d</a:t>
            </a:r>
            <a:r>
              <a:rPr lang="en-US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800 mg/m</a:t>
            </a:r>
            <a:r>
              <a:rPr lang="en-US" baseline="30000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2</a:t>
            </a:r>
            <a:r>
              <a:rPr lang="en-US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 at cycle 1 day 1 followed by 600 mg/m</a:t>
            </a:r>
            <a:r>
              <a:rPr lang="en-US" baseline="30000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2</a:t>
            </a:r>
            <a:r>
              <a:rPr lang="en-US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 on cycle 1 day 22 and days 1 and 22 of subsequent cycles; </a:t>
            </a:r>
            <a:r>
              <a:rPr lang="en-US" baseline="30000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e</a:t>
            </a:r>
            <a:r>
              <a:rPr lang="en-US">
                <a:solidFill>
                  <a:prstClr val="black"/>
                </a:solidFill>
                <a:latin typeface="Arial"/>
                <a:ea typeface="MS PMincho"/>
                <a:cs typeface="Times New Roman"/>
              </a:rPr>
              <a:t>Per RECIST v1.1 by independent review committee.</a:t>
            </a:r>
            <a:endParaRPr lang="en-US" dirty="0">
              <a:solidFill>
                <a:prstClr val="black"/>
              </a:solidFill>
              <a:latin typeface="Arial"/>
              <a:ea typeface="MS PMincho"/>
              <a:cs typeface="Times New Roman"/>
            </a:endParaRPr>
          </a:p>
        </p:txBody>
      </p:sp>
      <p:sp>
        <p:nvSpPr>
          <p:cNvPr id="43" name="Rounded Rectangle 44">
            <a:extLst>
              <a:ext uri="{FF2B5EF4-FFF2-40B4-BE49-F238E27FC236}">
                <a16:creationId xmlns:a16="http://schemas.microsoft.com/office/drawing/2014/main" id="{EDD1DD29-FFAF-4EC7-B59C-E2A76139F569}"/>
              </a:ext>
            </a:extLst>
          </p:cNvPr>
          <p:cNvSpPr/>
          <p:nvPr/>
        </p:nvSpPr>
        <p:spPr>
          <a:xfrm>
            <a:off x="8661325" y="1712980"/>
            <a:ext cx="3383280" cy="1013841"/>
          </a:xfrm>
          <a:prstGeom prst="roundRect">
            <a:avLst>
              <a:gd name="adj" fmla="val 16146"/>
            </a:avLst>
          </a:prstGeom>
          <a:noFill/>
          <a:ln w="127000" cap="flat" cmpd="sng" algn="ctr">
            <a:solidFill>
              <a:srgbClr val="BF3A63"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4" name="Rounded Rectangle 45">
            <a:extLst>
              <a:ext uri="{FF2B5EF4-FFF2-40B4-BE49-F238E27FC236}">
                <a16:creationId xmlns:a16="http://schemas.microsoft.com/office/drawing/2014/main" id="{371FB469-88FC-4FBA-8E05-0F9EDE463615}"/>
              </a:ext>
            </a:extLst>
          </p:cNvPr>
          <p:cNvSpPr/>
          <p:nvPr/>
        </p:nvSpPr>
        <p:spPr>
          <a:xfrm>
            <a:off x="4918000" y="1712980"/>
            <a:ext cx="3383280" cy="1013841"/>
          </a:xfrm>
          <a:prstGeom prst="roundRect">
            <a:avLst>
              <a:gd name="adj" fmla="val 16146"/>
            </a:avLst>
          </a:prstGeom>
          <a:noFill/>
          <a:ln w="127000" cap="flat" cmpd="sng" algn="ctr">
            <a:solidFill>
              <a:srgbClr val="BF3A63"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5" name="Rounded Rectangle 46">
            <a:extLst>
              <a:ext uri="{FF2B5EF4-FFF2-40B4-BE49-F238E27FC236}">
                <a16:creationId xmlns:a16="http://schemas.microsoft.com/office/drawing/2014/main" id="{56D5D258-9B75-474F-A421-07EDC9DA402D}"/>
              </a:ext>
            </a:extLst>
          </p:cNvPr>
          <p:cNvSpPr/>
          <p:nvPr/>
        </p:nvSpPr>
        <p:spPr>
          <a:xfrm>
            <a:off x="8661325" y="2963136"/>
            <a:ext cx="3383280" cy="1013841"/>
          </a:xfrm>
          <a:prstGeom prst="roundRect">
            <a:avLst>
              <a:gd name="adj" fmla="val 16146"/>
            </a:avLst>
          </a:prstGeom>
          <a:noFill/>
          <a:ln w="127000" cap="flat" cmpd="sng" algn="ctr">
            <a:solidFill>
              <a:sysClr val="window" lastClr="FFFFFF">
                <a:lumMod val="75000"/>
                <a:alpha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6" name="Rounded Rectangle 47">
            <a:extLst>
              <a:ext uri="{FF2B5EF4-FFF2-40B4-BE49-F238E27FC236}">
                <a16:creationId xmlns:a16="http://schemas.microsoft.com/office/drawing/2014/main" id="{8941E4D5-FAF8-4819-9F43-07C7D7CDF2BD}"/>
              </a:ext>
            </a:extLst>
          </p:cNvPr>
          <p:cNvSpPr/>
          <p:nvPr/>
        </p:nvSpPr>
        <p:spPr>
          <a:xfrm>
            <a:off x="4918000" y="2963136"/>
            <a:ext cx="3383280" cy="1013841"/>
          </a:xfrm>
          <a:prstGeom prst="roundRect">
            <a:avLst>
              <a:gd name="adj" fmla="val 16146"/>
            </a:avLst>
          </a:prstGeom>
          <a:noFill/>
          <a:ln w="127000" cap="flat" cmpd="sng" algn="ctr">
            <a:solidFill>
              <a:sysClr val="window" lastClr="FFFFFF">
                <a:lumMod val="75000"/>
                <a:alpha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7" name="Rounded Rectangle 48">
            <a:extLst>
              <a:ext uri="{FF2B5EF4-FFF2-40B4-BE49-F238E27FC236}">
                <a16:creationId xmlns:a16="http://schemas.microsoft.com/office/drawing/2014/main" id="{159C6568-872F-4345-8495-AFD036FFCD42}"/>
              </a:ext>
            </a:extLst>
          </p:cNvPr>
          <p:cNvSpPr/>
          <p:nvPr/>
        </p:nvSpPr>
        <p:spPr>
          <a:xfrm>
            <a:off x="6181776" y="4460815"/>
            <a:ext cx="2431853" cy="988363"/>
          </a:xfrm>
          <a:prstGeom prst="roundRect">
            <a:avLst>
              <a:gd name="adj" fmla="val 6986"/>
            </a:avLst>
          </a:prstGeom>
          <a:noFill/>
          <a:ln w="127000" cap="flat" cmpd="sng" algn="ctr">
            <a:solidFill>
              <a:srgbClr val="A879A4">
                <a:alpha val="2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8" name="Rounded Rectangle 49">
            <a:extLst>
              <a:ext uri="{FF2B5EF4-FFF2-40B4-BE49-F238E27FC236}">
                <a16:creationId xmlns:a16="http://schemas.microsoft.com/office/drawing/2014/main" id="{F88C06BB-863A-40DD-A8A6-B2FC586A4056}"/>
              </a:ext>
            </a:extLst>
          </p:cNvPr>
          <p:cNvSpPr/>
          <p:nvPr/>
        </p:nvSpPr>
        <p:spPr>
          <a:xfrm>
            <a:off x="9182124" y="4460815"/>
            <a:ext cx="2076766" cy="988363"/>
          </a:xfrm>
          <a:prstGeom prst="roundRect">
            <a:avLst>
              <a:gd name="adj" fmla="val 6986"/>
            </a:avLst>
          </a:prstGeom>
          <a:noFill/>
          <a:ln w="127000" cap="flat" cmpd="sng" algn="ctr">
            <a:solidFill>
              <a:srgbClr val="A879A4">
                <a:alpha val="2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9" name="Rounded Rectangle 50">
            <a:extLst>
              <a:ext uri="{FF2B5EF4-FFF2-40B4-BE49-F238E27FC236}">
                <a16:creationId xmlns:a16="http://schemas.microsoft.com/office/drawing/2014/main" id="{BFE0B8D5-BE92-473E-9942-563A094C697A}"/>
              </a:ext>
            </a:extLst>
          </p:cNvPr>
          <p:cNvSpPr/>
          <p:nvPr/>
        </p:nvSpPr>
        <p:spPr>
          <a:xfrm>
            <a:off x="3556108" y="4460815"/>
            <a:ext cx="2076766" cy="988363"/>
          </a:xfrm>
          <a:prstGeom prst="roundRect">
            <a:avLst>
              <a:gd name="adj" fmla="val 6986"/>
            </a:avLst>
          </a:prstGeom>
          <a:noFill/>
          <a:ln w="127000" cap="flat" cmpd="sng" algn="ctr">
            <a:solidFill>
              <a:srgbClr val="A879A4">
                <a:alpha val="2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0" name="Rounded Rectangle 51">
            <a:extLst>
              <a:ext uri="{FF2B5EF4-FFF2-40B4-BE49-F238E27FC236}">
                <a16:creationId xmlns:a16="http://schemas.microsoft.com/office/drawing/2014/main" id="{7BE6FED4-FDEF-4040-A1FA-6DA91A6DDFE3}"/>
              </a:ext>
            </a:extLst>
          </p:cNvPr>
          <p:cNvSpPr/>
          <p:nvPr/>
        </p:nvSpPr>
        <p:spPr>
          <a:xfrm>
            <a:off x="273943" y="1263112"/>
            <a:ext cx="2222370" cy="3287811"/>
          </a:xfrm>
          <a:prstGeom prst="roundRect">
            <a:avLst>
              <a:gd name="adj" fmla="val 6986"/>
            </a:avLst>
          </a:prstGeom>
          <a:noFill/>
          <a:ln w="127000" cap="flat" cmpd="sng" algn="ctr">
            <a:solidFill>
              <a:srgbClr val="A879A4">
                <a:alpha val="2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4E883C2-54B8-492D-9FAF-66DE40FF63A5}"/>
              </a:ext>
            </a:extLst>
          </p:cNvPr>
          <p:cNvSpPr/>
          <p:nvPr/>
        </p:nvSpPr>
        <p:spPr>
          <a:xfrm>
            <a:off x="2896588" y="2450264"/>
            <a:ext cx="799010" cy="799010"/>
          </a:xfrm>
          <a:prstGeom prst="ellipse">
            <a:avLst/>
          </a:prstGeom>
          <a:solidFill>
            <a:srgbClr val="A879A4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2" name="Rounded Rectangle 53">
            <a:extLst>
              <a:ext uri="{FF2B5EF4-FFF2-40B4-BE49-F238E27FC236}">
                <a16:creationId xmlns:a16="http://schemas.microsoft.com/office/drawing/2014/main" id="{01C63358-54F4-4C02-8293-4AE2D63255E1}"/>
              </a:ext>
            </a:extLst>
          </p:cNvPr>
          <p:cNvSpPr/>
          <p:nvPr/>
        </p:nvSpPr>
        <p:spPr>
          <a:xfrm>
            <a:off x="9185631" y="4538596"/>
            <a:ext cx="2078517" cy="910582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14300" h="38100" prst="coolSlant"/>
          </a:sp3d>
        </p:spPr>
        <p:txBody>
          <a:bodyPr tIns="71981" bIns="71981" numCol="1" rtlCol="0" anchor="t" anchorCtr="0"/>
          <a:lstStyle/>
          <a:p>
            <a:pPr marL="0" marR="0" lvl="0" indent="0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0" cap="none" spc="0" normalizeH="0" baseline="0" noProof="0">
              <a:ln>
                <a:noFill/>
              </a:ln>
              <a:solidFill>
                <a:srgbClr val="37424A"/>
              </a:solidFill>
              <a:effectLst/>
              <a:uLnTx/>
              <a:uFillTx/>
              <a:latin typeface="Arial Narrow"/>
              <a:ea typeface="ＭＳ Ｐゴシック"/>
              <a:cs typeface="Arial" charset="0"/>
            </a:endParaRPr>
          </a:p>
        </p:txBody>
      </p:sp>
      <p:sp>
        <p:nvSpPr>
          <p:cNvPr id="53" name="Rounded Rectangle 54">
            <a:extLst>
              <a:ext uri="{FF2B5EF4-FFF2-40B4-BE49-F238E27FC236}">
                <a16:creationId xmlns:a16="http://schemas.microsoft.com/office/drawing/2014/main" id="{DD41AFD0-3565-41AB-B85D-FA0FCEF832A2}"/>
              </a:ext>
            </a:extLst>
          </p:cNvPr>
          <p:cNvSpPr/>
          <p:nvPr/>
        </p:nvSpPr>
        <p:spPr>
          <a:xfrm>
            <a:off x="6185282" y="4538596"/>
            <a:ext cx="2431854" cy="910582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14300" h="38100" prst="coolSlant"/>
          </a:sp3d>
        </p:spPr>
        <p:txBody>
          <a:bodyPr tIns="71981" bIns="71981" numCol="1" rtlCol="0" anchor="t" anchorCtr="0"/>
          <a:lstStyle/>
          <a:p>
            <a:pPr marL="0" marR="0" lvl="0" indent="0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0" cap="none" spc="0" normalizeH="0" baseline="0" noProof="0">
              <a:ln>
                <a:noFill/>
              </a:ln>
              <a:solidFill>
                <a:srgbClr val="37424A"/>
              </a:solidFill>
              <a:effectLst/>
              <a:uLnTx/>
              <a:uFillTx/>
              <a:latin typeface="Arial Narrow"/>
              <a:ea typeface="ＭＳ Ｐゴシック"/>
              <a:cs typeface="Arial" charset="0"/>
            </a:endParaRPr>
          </a:p>
        </p:txBody>
      </p:sp>
      <p:cxnSp>
        <p:nvCxnSpPr>
          <p:cNvPr id="54" name="Connector: Elbow 30">
            <a:extLst>
              <a:ext uri="{FF2B5EF4-FFF2-40B4-BE49-F238E27FC236}">
                <a16:creationId xmlns:a16="http://schemas.microsoft.com/office/drawing/2014/main" id="{21DE08B7-644A-487F-93C9-3481D37DBD5B}"/>
              </a:ext>
            </a:extLst>
          </p:cNvPr>
          <p:cNvCxnSpPr>
            <a:cxnSpLocks/>
          </p:cNvCxnSpPr>
          <p:nvPr/>
        </p:nvCxnSpPr>
        <p:spPr>
          <a:xfrm>
            <a:off x="2531855" y="2849769"/>
            <a:ext cx="365760" cy="0"/>
          </a:xfrm>
          <a:prstGeom prst="straightConnector1">
            <a:avLst/>
          </a:prstGeom>
          <a:noFill/>
          <a:ln w="50800" cap="flat" cmpd="sng" algn="ctr">
            <a:solidFill>
              <a:srgbClr val="E7E6E6">
                <a:lumMod val="25000"/>
              </a:srgb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Connector: Elbow 36">
            <a:extLst>
              <a:ext uri="{FF2B5EF4-FFF2-40B4-BE49-F238E27FC236}">
                <a16:creationId xmlns:a16="http://schemas.microsoft.com/office/drawing/2014/main" id="{749A1674-C29B-4E74-9E18-127AE249CAE2}"/>
              </a:ext>
            </a:extLst>
          </p:cNvPr>
          <p:cNvCxnSpPr>
            <a:cxnSpLocks/>
            <a:endCxn id="44" idx="1"/>
          </p:cNvCxnSpPr>
          <p:nvPr/>
        </p:nvCxnSpPr>
        <p:spPr>
          <a:xfrm flipV="1">
            <a:off x="3178629" y="2219901"/>
            <a:ext cx="1739371" cy="628668"/>
          </a:xfrm>
          <a:prstGeom prst="bentConnector3">
            <a:avLst>
              <a:gd name="adj1" fmla="val 40612"/>
            </a:avLst>
          </a:prstGeom>
          <a:noFill/>
          <a:ln w="50800" cap="flat" cmpd="sng" algn="ctr">
            <a:solidFill>
              <a:srgbClr val="E7E6E6">
                <a:lumMod val="25000"/>
              </a:srgb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Connector: Elbow 37">
            <a:extLst>
              <a:ext uri="{FF2B5EF4-FFF2-40B4-BE49-F238E27FC236}">
                <a16:creationId xmlns:a16="http://schemas.microsoft.com/office/drawing/2014/main" id="{3C9A267A-FD40-4DB3-9A2B-047AA288373A}"/>
              </a:ext>
            </a:extLst>
          </p:cNvPr>
          <p:cNvCxnSpPr>
            <a:cxnSpLocks/>
            <a:endCxn id="61" idx="1"/>
          </p:cNvCxnSpPr>
          <p:nvPr/>
        </p:nvCxnSpPr>
        <p:spPr>
          <a:xfrm>
            <a:off x="3516089" y="2848569"/>
            <a:ext cx="1406851" cy="621193"/>
          </a:xfrm>
          <a:prstGeom prst="bentConnector3">
            <a:avLst>
              <a:gd name="adj1" fmla="val 26013"/>
            </a:avLst>
          </a:prstGeom>
          <a:noFill/>
          <a:ln w="50800" cap="flat" cmpd="sng" algn="ctr">
            <a:solidFill>
              <a:srgbClr val="E7E6E6">
                <a:lumMod val="25000"/>
              </a:srgb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7" name="Connector: Elbow 30">
            <a:extLst>
              <a:ext uri="{FF2B5EF4-FFF2-40B4-BE49-F238E27FC236}">
                <a16:creationId xmlns:a16="http://schemas.microsoft.com/office/drawing/2014/main" id="{25E02B1E-1CA4-454C-A152-FBA10C1C6AEF}"/>
              </a:ext>
            </a:extLst>
          </p:cNvPr>
          <p:cNvCxnSpPr>
            <a:cxnSpLocks/>
          </p:cNvCxnSpPr>
          <p:nvPr/>
        </p:nvCxnSpPr>
        <p:spPr>
          <a:xfrm>
            <a:off x="7746161" y="2212536"/>
            <a:ext cx="914400" cy="1"/>
          </a:xfrm>
          <a:prstGeom prst="straightConnector1">
            <a:avLst/>
          </a:prstGeom>
          <a:noFill/>
          <a:ln w="50800" cap="flat" cmpd="sng" algn="ctr">
            <a:solidFill>
              <a:srgbClr val="E7E6E6">
                <a:lumMod val="25000"/>
              </a:srgb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8" name="Rectangle 51">
            <a:extLst>
              <a:ext uri="{FF2B5EF4-FFF2-40B4-BE49-F238E27FC236}">
                <a16:creationId xmlns:a16="http://schemas.microsoft.com/office/drawing/2014/main" id="{616B5931-5E61-4277-971B-3400CAC0B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1277" y="1709964"/>
            <a:ext cx="3383280" cy="1005840"/>
          </a:xfrm>
          <a:prstGeom prst="roundRect">
            <a:avLst/>
          </a:prstGeom>
          <a:gradFill flip="none" rotWithShape="1">
            <a:gsLst>
              <a:gs pos="0">
                <a:srgbClr val="B63052">
                  <a:shade val="30000"/>
                  <a:satMod val="115000"/>
                </a:srgbClr>
              </a:gs>
              <a:gs pos="50000">
                <a:srgbClr val="B63052">
                  <a:shade val="67500"/>
                  <a:satMod val="115000"/>
                </a:srgbClr>
              </a:gs>
              <a:gs pos="100000">
                <a:srgbClr val="B63052">
                  <a:shade val="100000"/>
                  <a:satMod val="115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71981" tIns="35991" rIns="71981" bIns="35991" anchor="ctr">
            <a:noAutofit/>
          </a:bodyPr>
          <a:lstStyle/>
          <a:p>
            <a:pPr marL="0" marR="0" lvl="0" indent="0" algn="ctr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9157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Zolbetuximab 800/600</a:t>
            </a:r>
            <a:r>
              <a:rPr kumimoji="0" lang="en-US" sz="1600" b="1" i="0" u="none" strike="noStrike" kern="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d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 mg/m</a:t>
            </a:r>
            <a:r>
              <a:rPr kumimoji="0" lang="en-US" sz="1600" b="1" i="0" u="none" strike="noStrike" kern="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2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 IV Q3W +</a:t>
            </a:r>
          </a:p>
          <a:p>
            <a:pPr marL="0" marR="0" lvl="0" indent="0" algn="ctr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9157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mFOLFOX6 IV Q2W</a:t>
            </a:r>
          </a:p>
          <a:p>
            <a:pPr marL="0" marR="0" lvl="0" indent="0" algn="ctr" defTabSz="914126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9157" algn="l"/>
              </a:tabLst>
              <a:defRPr/>
            </a:pPr>
            <a:r>
              <a:rPr kumimoji="0" lang="en-US" sz="1400" b="1" i="0" u="none" strike="noStrike" kern="60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Cycles 1–4 (42 days/cycle)</a:t>
            </a:r>
          </a:p>
        </p:txBody>
      </p:sp>
      <p:sp>
        <p:nvSpPr>
          <p:cNvPr id="59" name="Rectangle 51">
            <a:extLst>
              <a:ext uri="{FF2B5EF4-FFF2-40B4-BE49-F238E27FC236}">
                <a16:creationId xmlns:a16="http://schemas.microsoft.com/office/drawing/2014/main" id="{DE64F656-A984-4193-8781-28BDD0BCB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3132" y="1709964"/>
            <a:ext cx="3383280" cy="1005835"/>
          </a:xfrm>
          <a:prstGeom prst="roundRect">
            <a:avLst/>
          </a:prstGeom>
          <a:gradFill flip="none" rotWithShape="1">
            <a:gsLst>
              <a:gs pos="0">
                <a:srgbClr val="B63052">
                  <a:shade val="30000"/>
                  <a:satMod val="115000"/>
                </a:srgbClr>
              </a:gs>
              <a:gs pos="50000">
                <a:srgbClr val="B63052">
                  <a:shade val="67500"/>
                  <a:satMod val="115000"/>
                </a:srgbClr>
              </a:gs>
              <a:gs pos="100000">
                <a:srgbClr val="B63052">
                  <a:shade val="100000"/>
                  <a:satMod val="115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71981" tIns="35991" rIns="71981" bIns="35991" anchor="ctr">
            <a:noAutofit/>
          </a:bodyPr>
          <a:lstStyle/>
          <a:p>
            <a:pPr marL="0" marR="0" lvl="0" indent="0" algn="ctr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9157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Zolbetuximab 600 mg/m</a:t>
            </a:r>
            <a:r>
              <a:rPr kumimoji="0" lang="en-US" sz="1600" b="1" i="0" u="none" strike="noStrike" kern="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2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 IV Q3W +</a:t>
            </a:r>
            <a:b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</a:b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5-FU + folinic acid</a:t>
            </a:r>
            <a:r>
              <a:rPr kumimoji="0" lang="en-US" sz="1600" b="1" i="0" u="none" strike="noStrike" kern="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IV Q2W</a:t>
            </a:r>
          </a:p>
          <a:p>
            <a:pPr marL="0" marR="0" lvl="0" indent="0" algn="ctr" defTabSz="914126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9157" algn="l"/>
              </a:tabLst>
              <a:defRPr/>
            </a:pPr>
            <a:r>
              <a:rPr kumimoji="0" lang="en-US" sz="1400" b="1" i="0" u="none" strike="noStrike" kern="60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Cycles 5+</a:t>
            </a:r>
          </a:p>
        </p:txBody>
      </p:sp>
      <p:cxnSp>
        <p:nvCxnSpPr>
          <p:cNvPr id="60" name="Connector: Elbow 30">
            <a:extLst>
              <a:ext uri="{FF2B5EF4-FFF2-40B4-BE49-F238E27FC236}">
                <a16:creationId xmlns:a16="http://schemas.microsoft.com/office/drawing/2014/main" id="{90DDBCAF-4D25-4CBA-AAE4-32A013AEF87B}"/>
              </a:ext>
            </a:extLst>
          </p:cNvPr>
          <p:cNvCxnSpPr>
            <a:cxnSpLocks/>
          </p:cNvCxnSpPr>
          <p:nvPr/>
        </p:nvCxnSpPr>
        <p:spPr>
          <a:xfrm flipV="1">
            <a:off x="7744431" y="3400505"/>
            <a:ext cx="914400" cy="1"/>
          </a:xfrm>
          <a:prstGeom prst="straightConnector1">
            <a:avLst/>
          </a:prstGeom>
          <a:noFill/>
          <a:ln w="50800" cap="flat" cmpd="sng" algn="ctr">
            <a:solidFill>
              <a:srgbClr val="E7E6E6">
                <a:lumMod val="25000"/>
              </a:srgb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ectangle 51">
            <a:extLst>
              <a:ext uri="{FF2B5EF4-FFF2-40B4-BE49-F238E27FC236}">
                <a16:creationId xmlns:a16="http://schemas.microsoft.com/office/drawing/2014/main" id="{C6ED8BBE-9383-4C33-8BE6-0466F5EFC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40" y="2967491"/>
            <a:ext cx="3383280" cy="1004541"/>
          </a:xfrm>
          <a:prstGeom prst="roundRect">
            <a:avLst/>
          </a:prstGeom>
          <a:gradFill flip="none" rotWithShape="1">
            <a:gsLst>
              <a:gs pos="0">
                <a:srgbClr val="808285">
                  <a:shade val="30000"/>
                  <a:satMod val="115000"/>
                </a:srgbClr>
              </a:gs>
              <a:gs pos="50000">
                <a:srgbClr val="808285">
                  <a:shade val="67500"/>
                  <a:satMod val="115000"/>
                </a:srgbClr>
              </a:gs>
              <a:gs pos="100000">
                <a:srgbClr val="808285">
                  <a:shade val="100000"/>
                  <a:satMod val="115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wrap="none" lIns="71981" tIns="35991" rIns="71981" bIns="35991" anchor="ctr">
            <a:noAutofit/>
          </a:bodyPr>
          <a:lstStyle/>
          <a:p>
            <a:pPr marL="0" marR="0" lvl="0" indent="0" algn="ctr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9157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Placebo IV Q3W +</a:t>
            </a:r>
          </a:p>
          <a:p>
            <a:pPr marL="0" marR="0" lvl="0" indent="0" algn="ctr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9157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 mFOLFOX6 IV Q2W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ＭＳ Ｐゴシック"/>
              <a:cs typeface="Arial" charset="0"/>
              <a:sym typeface="Arial" pitchFamily="34" charset="0"/>
            </a:endParaRPr>
          </a:p>
          <a:p>
            <a:pPr marL="0" marR="0" lvl="0" indent="0" algn="ctr" defTabSz="914126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9157" algn="l"/>
              </a:tabLst>
              <a:defRPr/>
            </a:pPr>
            <a:r>
              <a:rPr kumimoji="0" lang="en-US" sz="1400" b="1" i="0" u="none" strike="noStrike" kern="60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Cycles 1–4 (42 days/cycle)</a:t>
            </a:r>
          </a:p>
        </p:txBody>
      </p:sp>
      <p:sp>
        <p:nvSpPr>
          <p:cNvPr id="62" name="Rectangle 51">
            <a:extLst>
              <a:ext uri="{FF2B5EF4-FFF2-40B4-BE49-F238E27FC236}">
                <a16:creationId xmlns:a16="http://schemas.microsoft.com/office/drawing/2014/main" id="{F82BB514-463E-4B5B-AFAB-589D6A6FF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3132" y="2967491"/>
            <a:ext cx="3383280" cy="1005840"/>
          </a:xfrm>
          <a:prstGeom prst="roundRect">
            <a:avLst/>
          </a:prstGeom>
          <a:gradFill flip="none" rotWithShape="1">
            <a:gsLst>
              <a:gs pos="0">
                <a:srgbClr val="808285">
                  <a:shade val="30000"/>
                  <a:satMod val="115000"/>
                </a:srgbClr>
              </a:gs>
              <a:gs pos="50000">
                <a:srgbClr val="808285">
                  <a:shade val="67500"/>
                  <a:satMod val="115000"/>
                </a:srgbClr>
              </a:gs>
              <a:gs pos="100000">
                <a:srgbClr val="808285">
                  <a:shade val="100000"/>
                  <a:satMod val="115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wrap="none" lIns="71981" tIns="35991" rIns="71981" bIns="35991" anchor="ctr">
            <a:noAutofit/>
          </a:bodyPr>
          <a:lstStyle/>
          <a:p>
            <a:pPr marL="0" marR="0" lvl="0" indent="0" algn="ctr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9157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Placebo IV Q3W +</a:t>
            </a:r>
          </a:p>
          <a:p>
            <a:pPr marL="0" marR="0" lvl="0" indent="0" algn="ctr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9157" algn="l"/>
              </a:tabLst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5-FU + folinic acid</a:t>
            </a:r>
            <a:r>
              <a:rPr kumimoji="0" lang="en-US" sz="1600" b="1" i="0" u="none" strike="noStrike" kern="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  <a:sym typeface="Arial" pitchFamily="34" charset="0"/>
              </a:rPr>
              <a:t>IV Q2W</a:t>
            </a:r>
          </a:p>
          <a:p>
            <a:pPr marL="0" marR="0" lvl="0" indent="0" algn="ctr" defTabSz="914126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9157" algn="l"/>
              </a:tabLst>
              <a:defRPr/>
            </a:pPr>
            <a:r>
              <a:rPr kumimoji="0" lang="en-US" sz="1400" b="1" i="0" u="none" strike="noStrike" kern="60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Cycles 5+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737B296-4E55-46F9-AA32-6CA2EAC0D6BB}"/>
              </a:ext>
            </a:extLst>
          </p:cNvPr>
          <p:cNvSpPr txBox="1"/>
          <p:nvPr/>
        </p:nvSpPr>
        <p:spPr>
          <a:xfrm>
            <a:off x="9383221" y="4872979"/>
            <a:ext cx="1974935" cy="507831"/>
          </a:xfrm>
          <a:prstGeom prst="rect">
            <a:avLst/>
          </a:prstGeom>
          <a:noFill/>
        </p:spPr>
        <p:txBody>
          <a:bodyPr wrap="square" lIns="0" tIns="0" rIns="0" bIns="0" numCol="2" rtlCol="0" anchor="t" anchorCtr="0">
            <a:spAutoFit/>
          </a:bodyPr>
          <a:lstStyle/>
          <a:p>
            <a:pPr marL="137160" indent="-137160" defTabSz="914126">
              <a:spcAft>
                <a:spcPts val="300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 err="1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ORR</a:t>
            </a:r>
            <a:r>
              <a:rPr lang="en-US" sz="1400" baseline="30000" dirty="0" err="1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e</a:t>
            </a:r>
            <a:endParaRPr lang="en-US" sz="1400" dirty="0">
              <a:solidFill>
                <a:prstClr val="black"/>
              </a:solidFill>
              <a:latin typeface="Arial Narrow"/>
              <a:ea typeface="ＭＳ Ｐゴシック"/>
              <a:cs typeface="Arial" charset="0"/>
            </a:endParaRPr>
          </a:p>
          <a:p>
            <a:pPr marL="137160" indent="-137160" defTabSz="914126">
              <a:spcAft>
                <a:spcPts val="300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 err="1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DOR</a:t>
            </a:r>
            <a:r>
              <a:rPr lang="en-US" sz="1400" baseline="30000" dirty="0" err="1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e</a:t>
            </a:r>
            <a:endParaRPr lang="en-US" sz="1400" baseline="30000" dirty="0">
              <a:solidFill>
                <a:prstClr val="black"/>
              </a:solidFill>
              <a:latin typeface="Arial Narrow"/>
              <a:ea typeface="ＭＳ Ｐゴシック"/>
              <a:cs typeface="Arial" charset="0"/>
            </a:endParaRPr>
          </a:p>
          <a:p>
            <a:pPr marL="137160" indent="-137160" defTabSz="914126">
              <a:spcAft>
                <a:spcPts val="300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Safety</a:t>
            </a:r>
          </a:p>
          <a:p>
            <a:pPr marL="137160" indent="-137160" defTabSz="914126">
              <a:spcAft>
                <a:spcPts val="300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PROs</a:t>
            </a:r>
            <a:endParaRPr lang="en-US" sz="2000" kern="600" spc="10" dirty="0">
              <a:solidFill>
                <a:prstClr val="black"/>
              </a:solidFill>
              <a:latin typeface="Arial" panose="020B0604020202020204"/>
              <a:ea typeface="+mn-ea"/>
            </a:endParaRPr>
          </a:p>
        </p:txBody>
      </p:sp>
      <p:sp>
        <p:nvSpPr>
          <p:cNvPr id="64" name="TextBox 64">
            <a:extLst>
              <a:ext uri="{FF2B5EF4-FFF2-40B4-BE49-F238E27FC236}">
                <a16:creationId xmlns:a16="http://schemas.microsoft.com/office/drawing/2014/main" id="{B3B035B9-74EC-4E4D-9405-F84C77476C89}"/>
              </a:ext>
            </a:extLst>
          </p:cNvPr>
          <p:cNvSpPr txBox="1"/>
          <p:nvPr/>
        </p:nvSpPr>
        <p:spPr>
          <a:xfrm>
            <a:off x="6376070" y="4884062"/>
            <a:ext cx="350096" cy="21544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marL="137160" indent="-137160" defTabSz="914126">
              <a:spcAft>
                <a:spcPts val="300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OS</a:t>
            </a:r>
            <a:endParaRPr lang="en-US" sz="2000" kern="600" spc="10" dirty="0">
              <a:solidFill>
                <a:prstClr val="black"/>
              </a:solidFill>
              <a:latin typeface="Arial" panose="020B0604020202020204"/>
              <a:ea typeface="+mn-ea"/>
            </a:endParaRPr>
          </a:p>
        </p:txBody>
      </p:sp>
      <p:sp>
        <p:nvSpPr>
          <p:cNvPr id="65" name="Rounded Rectangle 67">
            <a:extLst>
              <a:ext uri="{FF2B5EF4-FFF2-40B4-BE49-F238E27FC236}">
                <a16:creationId xmlns:a16="http://schemas.microsoft.com/office/drawing/2014/main" id="{6E3F64C1-B378-483D-AF5A-6654D06A08A6}"/>
              </a:ext>
            </a:extLst>
          </p:cNvPr>
          <p:cNvSpPr/>
          <p:nvPr/>
        </p:nvSpPr>
        <p:spPr>
          <a:xfrm>
            <a:off x="3557860" y="4595815"/>
            <a:ext cx="2076766" cy="861679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14300" h="38100" prst="coolSlant"/>
          </a:sp3d>
        </p:spPr>
        <p:txBody>
          <a:bodyPr tIns="71981" bIns="71981" numCol="1" rtlCol="0" anchor="t" anchorCtr="0"/>
          <a:lstStyle/>
          <a:p>
            <a:pPr marL="0" marR="0" lvl="0" indent="0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0" cap="none" spc="0" normalizeH="0" baseline="0" noProof="0">
              <a:ln>
                <a:noFill/>
              </a:ln>
              <a:solidFill>
                <a:srgbClr val="37424A"/>
              </a:solidFill>
              <a:effectLst/>
              <a:uLnTx/>
              <a:uFillTx/>
              <a:latin typeface="Arial Narrow"/>
              <a:ea typeface="ＭＳ Ｐゴシック"/>
              <a:cs typeface="Arial" charset="0"/>
            </a:endParaRPr>
          </a:p>
        </p:txBody>
      </p:sp>
      <p:sp>
        <p:nvSpPr>
          <p:cNvPr id="66" name="TextBox 66">
            <a:extLst>
              <a:ext uri="{FF2B5EF4-FFF2-40B4-BE49-F238E27FC236}">
                <a16:creationId xmlns:a16="http://schemas.microsoft.com/office/drawing/2014/main" id="{7FE429F6-29E4-44DB-A687-CA0FCF9EC7EC}"/>
              </a:ext>
            </a:extLst>
          </p:cNvPr>
          <p:cNvSpPr txBox="1"/>
          <p:nvPr/>
        </p:nvSpPr>
        <p:spPr>
          <a:xfrm>
            <a:off x="4291247" y="4912271"/>
            <a:ext cx="478336" cy="21544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marL="137160" indent="-137160" defTabSz="914126">
              <a:spcAft>
                <a:spcPts val="300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PFS</a:t>
            </a:r>
            <a:r>
              <a:rPr lang="en-US" sz="1400" baseline="300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e</a:t>
            </a:r>
            <a:endParaRPr lang="en-US" sz="2000" kern="600" spc="10" dirty="0">
              <a:solidFill>
                <a:prstClr val="black"/>
              </a:solidFill>
              <a:latin typeface="Arial" panose="020B0604020202020204"/>
              <a:ea typeface="+mn-ea"/>
            </a:endParaRPr>
          </a:p>
        </p:txBody>
      </p:sp>
      <p:sp>
        <p:nvSpPr>
          <p:cNvPr id="67" name="Rectangle 40">
            <a:extLst>
              <a:ext uri="{FF2B5EF4-FFF2-40B4-BE49-F238E27FC236}">
                <a16:creationId xmlns:a16="http://schemas.microsoft.com/office/drawing/2014/main" id="{BB737DAD-3AD2-411F-B2A4-046E49F26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2784" y="2533137"/>
            <a:ext cx="633265" cy="633265"/>
          </a:xfrm>
          <a:prstGeom prst="ellipse">
            <a:avLst/>
          </a:prstGeom>
          <a:solidFill>
            <a:srgbClr val="9E7099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>
            <a:bevelT w="114300" h="38100" prst="coolSlant"/>
          </a:sp3d>
        </p:spPr>
        <p:txBody>
          <a:bodyPr wrap="square" lIns="0" tIns="0" rIns="0" bIns="0" anchor="ctr">
            <a:noAutofit/>
          </a:bodyPr>
          <a:lstStyle/>
          <a:p>
            <a:pPr algn="ctr" defTabSz="914400" eaLnBrk="1" hangingPunct="1">
              <a:lnSpc>
                <a:spcPct val="90000"/>
              </a:lnSpc>
              <a:defRPr/>
            </a:pPr>
            <a:r>
              <a:rPr lang="en-US" altLang="en-US" b="1" dirty="0">
                <a:solidFill>
                  <a:prstClr val="white"/>
                </a:solidFill>
                <a:latin typeface="Arial Narrow"/>
                <a:ea typeface="ＭＳ Ｐゴシック"/>
                <a:cs typeface="Arial" charset="0"/>
              </a:rPr>
              <a:t>R</a:t>
            </a:r>
          </a:p>
          <a:p>
            <a:pPr algn="ctr" defTabSz="914400" eaLnBrk="1" hangingPunct="1">
              <a:lnSpc>
                <a:spcPct val="90000"/>
              </a:lnSpc>
              <a:defRPr/>
            </a:pPr>
            <a:r>
              <a:rPr lang="en-US" altLang="en-US" b="1" dirty="0">
                <a:solidFill>
                  <a:prstClr val="white"/>
                </a:solidFill>
                <a:latin typeface="Arial Narrow"/>
                <a:ea typeface="ＭＳ Ｐゴシック"/>
                <a:cs typeface="Arial" charset="0"/>
              </a:rPr>
              <a:t>1:1</a:t>
            </a:r>
          </a:p>
        </p:txBody>
      </p:sp>
      <p:sp>
        <p:nvSpPr>
          <p:cNvPr id="68" name="Rounded Rectangle 70">
            <a:extLst>
              <a:ext uri="{FF2B5EF4-FFF2-40B4-BE49-F238E27FC236}">
                <a16:creationId xmlns:a16="http://schemas.microsoft.com/office/drawing/2014/main" id="{EA8E51E2-FD4E-4009-96BD-4904F599BC61}"/>
              </a:ext>
            </a:extLst>
          </p:cNvPr>
          <p:cNvSpPr/>
          <p:nvPr/>
        </p:nvSpPr>
        <p:spPr>
          <a:xfrm>
            <a:off x="273943" y="1281817"/>
            <a:ext cx="2222370" cy="3256780"/>
          </a:xfrm>
          <a:prstGeom prst="roundRect">
            <a:avLst>
              <a:gd name="adj" fmla="val 7621"/>
            </a:avLst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14300" h="38100" prst="coolSlant"/>
          </a:sp3d>
        </p:spPr>
        <p:txBody>
          <a:bodyPr tIns="365760" bIns="71981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prstClr val="black"/>
              </a:buClr>
              <a:buSzPct val="100000"/>
              <a:buFontTx/>
              <a:buNone/>
              <a:tabLst/>
              <a:defRPr/>
            </a:pPr>
            <a:endParaRPr kumimoji="0" lang="en-US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ＭＳ Ｐゴシック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2557"/>
              </a:buClr>
              <a:buSzPct val="100000"/>
              <a:buFontTx/>
              <a:buNone/>
              <a:tabLst/>
              <a:defRPr/>
            </a:pPr>
            <a:endParaRPr kumimoji="0" lang="en-US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ＭＳ Ｐゴシック"/>
              <a:cs typeface="Arial" charset="0"/>
            </a:endParaRPr>
          </a:p>
          <a:p>
            <a:pPr marL="136525" marR="0" lvl="0" indent="-1365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2557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GB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ＭＳ Ｐゴシック"/>
              <a:cs typeface="Arial" charset="0"/>
            </a:endParaRPr>
          </a:p>
        </p:txBody>
      </p:sp>
      <p:sp>
        <p:nvSpPr>
          <p:cNvPr id="69" name="Rounded Rectangle 72">
            <a:extLst>
              <a:ext uri="{FF2B5EF4-FFF2-40B4-BE49-F238E27FC236}">
                <a16:creationId xmlns:a16="http://schemas.microsoft.com/office/drawing/2014/main" id="{2866C4BD-DB97-4C7E-A41C-71AACEA392E7}"/>
              </a:ext>
            </a:extLst>
          </p:cNvPr>
          <p:cNvSpPr/>
          <p:nvPr/>
        </p:nvSpPr>
        <p:spPr>
          <a:xfrm>
            <a:off x="3556108" y="4460815"/>
            <a:ext cx="2078517" cy="365124"/>
          </a:xfrm>
          <a:prstGeom prst="roundRect">
            <a:avLst>
              <a:gd name="adj" fmla="val 25378"/>
            </a:avLst>
          </a:prstGeom>
          <a:solidFill>
            <a:srgbClr val="9E7099"/>
          </a:solidFill>
          <a:ln w="1905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27000" h="38100" prst="coolSlant"/>
            <a:contourClr>
              <a:sysClr val="windowText" lastClr="000000"/>
            </a:contourClr>
          </a:sp3d>
        </p:spPr>
        <p:txBody>
          <a:bodyPr wrap="square" lIns="107972" tIns="71981" rIns="107972" bIns="71981" rtlCol="0" anchor="ctr">
            <a:noAutofit/>
          </a:bodyPr>
          <a:lstStyle/>
          <a:p>
            <a:pPr marL="0" marR="0" lvl="0" indent="0" algn="ctr" defTabSz="914126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</a:rPr>
              <a:t>Primary End Point </a:t>
            </a:r>
          </a:p>
        </p:txBody>
      </p:sp>
      <p:sp>
        <p:nvSpPr>
          <p:cNvPr id="70" name="Rounded Rectangle 73">
            <a:extLst>
              <a:ext uri="{FF2B5EF4-FFF2-40B4-BE49-F238E27FC236}">
                <a16:creationId xmlns:a16="http://schemas.microsoft.com/office/drawing/2014/main" id="{4B70FA77-ECBD-45C6-A566-D74D2DB2008D}"/>
              </a:ext>
            </a:extLst>
          </p:cNvPr>
          <p:cNvSpPr/>
          <p:nvPr/>
        </p:nvSpPr>
        <p:spPr>
          <a:xfrm>
            <a:off x="6172087" y="4460815"/>
            <a:ext cx="2445049" cy="365124"/>
          </a:xfrm>
          <a:prstGeom prst="roundRect">
            <a:avLst>
              <a:gd name="adj" fmla="val 25378"/>
            </a:avLst>
          </a:prstGeom>
          <a:solidFill>
            <a:srgbClr val="9E7099"/>
          </a:solidFill>
          <a:ln w="1905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27000" h="38100" prst="coolSlant"/>
            <a:contourClr>
              <a:sysClr val="windowText" lastClr="000000"/>
            </a:contourClr>
          </a:sp3d>
        </p:spPr>
        <p:txBody>
          <a:bodyPr wrap="square" lIns="107972" tIns="71981" rIns="107972" bIns="71981" rtlCol="0" anchor="ctr">
            <a:noAutofit/>
          </a:bodyPr>
          <a:lstStyle/>
          <a:p>
            <a:pPr marL="0" marR="0" lvl="0" indent="0" algn="ctr" defTabSz="914126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</a:rPr>
              <a:t>Key Secondary End Points</a:t>
            </a:r>
          </a:p>
        </p:txBody>
      </p:sp>
      <p:sp>
        <p:nvSpPr>
          <p:cNvPr id="71" name="Rounded Rectangle 74">
            <a:extLst>
              <a:ext uri="{FF2B5EF4-FFF2-40B4-BE49-F238E27FC236}">
                <a16:creationId xmlns:a16="http://schemas.microsoft.com/office/drawing/2014/main" id="{5922D2CB-353A-4CE9-A804-B760C278AE52}"/>
              </a:ext>
            </a:extLst>
          </p:cNvPr>
          <p:cNvSpPr/>
          <p:nvPr/>
        </p:nvSpPr>
        <p:spPr>
          <a:xfrm>
            <a:off x="9185631" y="4460815"/>
            <a:ext cx="2078517" cy="365124"/>
          </a:xfrm>
          <a:prstGeom prst="roundRect">
            <a:avLst>
              <a:gd name="adj" fmla="val 25378"/>
            </a:avLst>
          </a:prstGeom>
          <a:solidFill>
            <a:srgbClr val="9E7099"/>
          </a:solidFill>
          <a:ln w="1905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27000" h="38100" prst="coolSlant"/>
            <a:contourClr>
              <a:sysClr val="windowText" lastClr="000000"/>
            </a:contourClr>
          </a:sp3d>
        </p:spPr>
        <p:txBody>
          <a:bodyPr wrap="square" lIns="107972" tIns="71981" rIns="107972" bIns="71981" rtlCol="0" anchor="ctr">
            <a:noAutofit/>
          </a:bodyPr>
          <a:lstStyle/>
          <a:p>
            <a:pPr marL="0" marR="0" lvl="0" indent="0" algn="ctr" defTabSz="914126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</a:rPr>
              <a:t>Secondary End Points</a:t>
            </a:r>
          </a:p>
        </p:txBody>
      </p:sp>
      <p:sp>
        <p:nvSpPr>
          <p:cNvPr id="72" name="TextBox 73">
            <a:extLst>
              <a:ext uri="{FF2B5EF4-FFF2-40B4-BE49-F238E27FC236}">
                <a16:creationId xmlns:a16="http://schemas.microsoft.com/office/drawing/2014/main" id="{16E592AE-07DE-47D5-A08F-535267E9CA88}"/>
              </a:ext>
            </a:extLst>
          </p:cNvPr>
          <p:cNvSpPr txBox="1"/>
          <p:nvPr/>
        </p:nvSpPr>
        <p:spPr>
          <a:xfrm>
            <a:off x="408404" y="1431399"/>
            <a:ext cx="2081355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1" hangingPunct="1">
              <a:spcBef>
                <a:spcPts val="0"/>
              </a:spcBef>
              <a:spcAft>
                <a:spcPts val="400"/>
              </a:spcAft>
              <a:buClr>
                <a:prstClr val="black"/>
              </a:buClr>
              <a:buSzPct val="100000"/>
              <a:defRPr/>
            </a:pPr>
            <a:r>
              <a:rPr lang="en-US" altLang="en-US" sz="1200" b="1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Key Eligibility Criteria</a:t>
            </a:r>
          </a:p>
          <a:p>
            <a:pPr marL="136525" indent="-136525" defTabSz="914400" eaLnBrk="1" hangingPunct="1">
              <a:spcBef>
                <a:spcPts val="0"/>
              </a:spcBef>
              <a:spcAft>
                <a:spcPts val="400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Previously untreated LA unresectable or mG/GEJ adenocarcinoma</a:t>
            </a:r>
          </a:p>
          <a:p>
            <a:pPr marL="136525" indent="-136525" defTabSz="914400" eaLnBrk="1" hangingPunct="1">
              <a:spcBef>
                <a:spcPts val="0"/>
              </a:spcBef>
              <a:spcAft>
                <a:spcPts val="400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CLDN18.2+ (moderate-to-strong CLDN18 staining in ≥75% of tumor cells)</a:t>
            </a:r>
            <a:r>
              <a:rPr lang="en-US" altLang="en-US" sz="1200" baseline="300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b</a:t>
            </a:r>
            <a:endParaRPr lang="en-US" altLang="en-US" sz="1200" dirty="0">
              <a:solidFill>
                <a:prstClr val="black"/>
              </a:solidFill>
              <a:latin typeface="Arial Narrow"/>
              <a:ea typeface="ＭＳ Ｐゴシック"/>
              <a:cs typeface="Arial" charset="0"/>
            </a:endParaRPr>
          </a:p>
          <a:p>
            <a:pPr marL="136525" indent="-136525" defTabSz="914400" eaLnBrk="1" hangingPunct="1">
              <a:spcBef>
                <a:spcPts val="0"/>
              </a:spcBef>
              <a:spcAft>
                <a:spcPts val="400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HER2−</a:t>
            </a:r>
            <a:r>
              <a:rPr lang="en-US" altLang="en-US" sz="1200" baseline="300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c</a:t>
            </a:r>
            <a:r>
              <a:rPr lang="en-US" altLang="en-US" sz="12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 </a:t>
            </a:r>
          </a:p>
          <a:p>
            <a:pPr marL="136525" indent="-136525" defTabSz="914400" eaLnBrk="1" hangingPunct="1">
              <a:spcBef>
                <a:spcPts val="0"/>
              </a:spcBef>
              <a:spcAft>
                <a:spcPts val="400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ECOG PS 0–1</a:t>
            </a:r>
          </a:p>
          <a:p>
            <a:pPr defTabSz="914400" eaLnBrk="1" hangingPunct="1">
              <a:spcBef>
                <a:spcPts val="0"/>
              </a:spcBef>
              <a:spcAft>
                <a:spcPts val="400"/>
              </a:spcAft>
              <a:buClr>
                <a:prstClr val="black"/>
              </a:buClr>
              <a:buSzPct val="100000"/>
              <a:defRPr/>
            </a:pPr>
            <a:r>
              <a:rPr lang="it-IT" sz="1200" b="1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Stratification Factors</a:t>
            </a:r>
          </a:p>
          <a:p>
            <a:pPr marL="137160" indent="-137160" defTabSz="914126">
              <a:spcAft>
                <a:spcPts val="100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it-IT" sz="12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Region (Asia vs non-Asia)</a:t>
            </a:r>
          </a:p>
          <a:p>
            <a:pPr marL="137160" indent="-137160" defTabSz="914126">
              <a:spcAft>
                <a:spcPts val="100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it-IT" sz="12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Number organs w/ metastases (0–2 vs ≥3)</a:t>
            </a:r>
          </a:p>
          <a:p>
            <a:pPr marL="137160" indent="-137160" defTabSz="914126">
              <a:spcAft>
                <a:spcPts val="100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it-IT" sz="12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Prior gastrectomy (yes vs no)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prstClr val="black"/>
              </a:solidFill>
              <a:latin typeface="Arial" panose="020B0604020202020204"/>
              <a:ea typeface="+mn-ea"/>
            </a:endParaRPr>
          </a:p>
        </p:txBody>
      </p:sp>
      <p:sp>
        <p:nvSpPr>
          <p:cNvPr id="73" name="Rounded Rectangle 71">
            <a:extLst>
              <a:ext uri="{FF2B5EF4-FFF2-40B4-BE49-F238E27FC236}">
                <a16:creationId xmlns:a16="http://schemas.microsoft.com/office/drawing/2014/main" id="{47D5C420-3D1A-4F5A-BBBB-7D748A1DE15F}"/>
              </a:ext>
            </a:extLst>
          </p:cNvPr>
          <p:cNvSpPr>
            <a:spLocks noChangeAspect="1"/>
          </p:cNvSpPr>
          <p:nvPr/>
        </p:nvSpPr>
        <p:spPr>
          <a:xfrm>
            <a:off x="2853081" y="1879199"/>
            <a:ext cx="929512" cy="548640"/>
          </a:xfrm>
          <a:prstGeom prst="roundRect">
            <a:avLst>
              <a:gd name="adj" fmla="val 31006"/>
            </a:avLst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27000" h="38100" prst="coolSlant"/>
            <a:contourClr>
              <a:sysClr val="windowText" lastClr="000000"/>
            </a:contourClr>
          </a:sp3d>
        </p:spPr>
        <p:txBody>
          <a:bodyPr wrap="square" lIns="107972" tIns="71981" rIns="107972" bIns="71981" rtlCol="0" anchor="ctr">
            <a:noAutofit/>
          </a:bodyPr>
          <a:lstStyle/>
          <a:p>
            <a:pPr marL="0" marR="0" lvl="0" indent="0" algn="ctr" defTabSz="914126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</a:rPr>
              <a:t>Planned</a:t>
            </a:r>
          </a:p>
          <a:p>
            <a:pPr marL="0" marR="0" lvl="0" indent="0" algn="ctr" defTabSz="914126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</a:rPr>
              <a:t>(N ≈ 550)</a:t>
            </a:r>
          </a:p>
        </p:txBody>
      </p:sp>
      <p:sp>
        <p:nvSpPr>
          <p:cNvPr id="74" name="TextBox 37">
            <a:extLst>
              <a:ext uri="{FF2B5EF4-FFF2-40B4-BE49-F238E27FC236}">
                <a16:creationId xmlns:a16="http://schemas.microsoft.com/office/drawing/2014/main" id="{301F79CF-0926-45F6-B774-0EB2495913A5}"/>
              </a:ext>
            </a:extLst>
          </p:cNvPr>
          <p:cNvSpPr txBox="1"/>
          <p:nvPr/>
        </p:nvSpPr>
        <p:spPr>
          <a:xfrm>
            <a:off x="6943416" y="4884062"/>
            <a:ext cx="1490536" cy="43088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marL="171450" indent="-171450" defTabSz="914126">
              <a:spcAft>
                <a:spcPts val="300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TTCD in GHS/QoL, </a:t>
            </a:r>
            <a:br>
              <a:rPr lang="en-US" sz="14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</a:br>
            <a:r>
              <a:rPr lang="en-US" sz="1400" dirty="0">
                <a:solidFill>
                  <a:prstClr val="black"/>
                </a:solidFill>
                <a:latin typeface="Arial Narrow"/>
                <a:ea typeface="ＭＳ Ｐゴシック"/>
                <a:cs typeface="Arial" charset="0"/>
              </a:rPr>
              <a:t>PF, and OG25-Pain </a:t>
            </a:r>
          </a:p>
        </p:txBody>
      </p:sp>
      <p:sp>
        <p:nvSpPr>
          <p:cNvPr id="75" name="Rounded Rectangle 71">
            <a:extLst>
              <a:ext uri="{FF2B5EF4-FFF2-40B4-BE49-F238E27FC236}">
                <a16:creationId xmlns:a16="http://schemas.microsoft.com/office/drawing/2014/main" id="{2A26A48C-D4E2-49C2-B621-FBFB8A293ED7}"/>
              </a:ext>
            </a:extLst>
          </p:cNvPr>
          <p:cNvSpPr>
            <a:spLocks/>
          </p:cNvSpPr>
          <p:nvPr/>
        </p:nvSpPr>
        <p:spPr>
          <a:xfrm>
            <a:off x="3951346" y="1892570"/>
            <a:ext cx="771161" cy="274320"/>
          </a:xfrm>
          <a:prstGeom prst="roundRect">
            <a:avLst>
              <a:gd name="adj" fmla="val 31006"/>
            </a:avLst>
          </a:prstGeom>
          <a:solidFill>
            <a:srgbClr val="821934"/>
          </a:solidFill>
          <a:ln w="1905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27000" h="38100" prst="coolSlant"/>
            <a:contourClr>
              <a:sysClr val="windowText" lastClr="000000"/>
            </a:contourClr>
          </a:sp3d>
        </p:spPr>
        <p:txBody>
          <a:bodyPr wrap="square" lIns="107972" tIns="71981" rIns="107972" bIns="71981" rtlCol="0" anchor="ctr">
            <a:noAutofit/>
          </a:bodyPr>
          <a:lstStyle/>
          <a:p>
            <a:pPr marL="0" marR="0" lvl="0" indent="0" algn="ctr" defTabSz="914126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</a:rPr>
              <a:t>(N = 283)</a:t>
            </a:r>
          </a:p>
        </p:txBody>
      </p:sp>
      <p:sp>
        <p:nvSpPr>
          <p:cNvPr id="76" name="Rounded Rectangle 71">
            <a:extLst>
              <a:ext uri="{FF2B5EF4-FFF2-40B4-BE49-F238E27FC236}">
                <a16:creationId xmlns:a16="http://schemas.microsoft.com/office/drawing/2014/main" id="{C7E695F3-2C37-47AB-AF78-063ABF2BFDB1}"/>
              </a:ext>
            </a:extLst>
          </p:cNvPr>
          <p:cNvSpPr>
            <a:spLocks noChangeAspect="1"/>
          </p:cNvSpPr>
          <p:nvPr/>
        </p:nvSpPr>
        <p:spPr>
          <a:xfrm>
            <a:off x="3951345" y="3523460"/>
            <a:ext cx="771160" cy="274320"/>
          </a:xfrm>
          <a:prstGeom prst="roundRect">
            <a:avLst>
              <a:gd name="adj" fmla="val 31006"/>
            </a:avLst>
          </a:prstGeom>
          <a:solidFill>
            <a:srgbClr val="4C4D4F"/>
          </a:solidFill>
          <a:ln w="1905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27000" h="38100" prst="coolSlant"/>
            <a:contourClr>
              <a:sysClr val="windowText" lastClr="000000"/>
            </a:contourClr>
          </a:sp3d>
        </p:spPr>
        <p:txBody>
          <a:bodyPr wrap="square" lIns="107972" tIns="71981" rIns="107972" bIns="71981" rtlCol="0" anchor="ctr">
            <a:noAutofit/>
          </a:bodyPr>
          <a:lstStyle/>
          <a:p>
            <a:pPr marL="0" marR="0" lvl="0" indent="0" algn="ctr" defTabSz="914126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ＭＳ Ｐゴシック"/>
                <a:cs typeface="Arial" charset="0"/>
              </a:rPr>
              <a:t>(N = 282)</a:t>
            </a:r>
          </a:p>
        </p:txBody>
      </p:sp>
      <p:sp>
        <p:nvSpPr>
          <p:cNvPr id="77" name="Title 1"/>
          <p:cNvSpPr txBox="1">
            <a:spLocks/>
          </p:cNvSpPr>
          <p:nvPr/>
        </p:nvSpPr>
        <p:spPr>
          <a:xfrm>
            <a:off x="601873" y="83651"/>
            <a:ext cx="10985500" cy="894080"/>
          </a:xfrm>
        </p:spPr>
        <p:txBody>
          <a:bodyPr vert="horz" lIns="121920" tIns="60960" rIns="121920" bIns="60960" rtlCol="0" anchor="ctr">
            <a:noAutofit/>
          </a:bodyPr>
          <a:lstStyle>
            <a:lvl1pPr algn="l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1" i="0" kern="1200" cap="all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pPr defTabSz="1219170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1D5E"/>
                </a:solidFill>
                <a:cs typeface="Rockwell" pitchFamily="18" charset="0"/>
              </a:rPr>
              <a:t>Spotlight – STUDY DESIGN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3071159" y="1096653"/>
            <a:ext cx="7310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solidFill>
                  <a:prstClr val="black"/>
                </a:solidFill>
                <a:latin typeface="Arial" panose="020B0604020202020204"/>
                <a:ea typeface="ＭＳ Ｐゴシック" panose="020B0600070205080204" pitchFamily="34" charset="-128"/>
              </a:rPr>
              <a:t>G</a:t>
            </a:r>
            <a:r>
              <a:rPr lang="en-US" dirty="0" err="1">
                <a:solidFill>
                  <a:prstClr val="black"/>
                </a:solidFill>
                <a:latin typeface="Arial" panose="020B0604020202020204"/>
              </a:rPr>
              <a:t>lobal</a:t>
            </a:r>
            <a:r>
              <a:rPr lang="en-US" baseline="30000" dirty="0" err="1">
                <a:solidFill>
                  <a:prstClr val="black"/>
                </a:solidFill>
                <a:latin typeface="Arial" panose="020B0604020202020204"/>
              </a:rPr>
              <a:t>a</a:t>
            </a:r>
            <a:r>
              <a:rPr lang="en-US" dirty="0">
                <a:solidFill>
                  <a:prstClr val="black"/>
                </a:solidFill>
                <a:latin typeface="Arial" panose="020B0604020202020204"/>
              </a:rPr>
              <a:t>, randomized, double-blinded, placebo-controlled, phase 3 trial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4790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603251" y="86699"/>
            <a:ext cx="10985500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cs typeface="Rockwell" pitchFamily="18" charset="0"/>
              </a:rPr>
              <a:t>Spotlight – Baseline Characteristics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9317753" y="6505378"/>
            <a:ext cx="2525051" cy="24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1219170" eaLnBrk="1" fontAlgn="auto" hangingPunct="1">
              <a:lnSpc>
                <a:spcPct val="97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45000"/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  <a:tab pos="5791055" algn="l"/>
                <a:tab pos="6756231" algn="l"/>
                <a:tab pos="7721407" algn="l"/>
                <a:tab pos="8686583" algn="l"/>
                <a:tab pos="9651759" algn="l"/>
              </a:tabLst>
              <a:defRPr/>
            </a:pPr>
            <a:r>
              <a:rPr lang="en-GB" sz="1000" b="1" noProof="0" dirty="0">
                <a:latin typeface="Arial Narrow" panose="020B0606020202030204" pitchFamily="34" charset="0"/>
                <a:cs typeface="Arial" charset="0"/>
              </a:rPr>
              <a:t>Shitara K</a:t>
            </a: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cs typeface="Arial" charset="0"/>
              </a:rPr>
              <a:t> et al. </a:t>
            </a:r>
            <a:r>
              <a:rPr lang="en-US" sz="1000" i="1" dirty="0">
                <a:latin typeface="Arial Narrow" panose="020B0606020202030204" pitchFamily="34" charset="0"/>
              </a:rPr>
              <a:t>ASCO GI Meeting. </a:t>
            </a:r>
            <a:r>
              <a:rPr lang="en-US" sz="1000" dirty="0">
                <a:latin typeface="Arial Narrow" panose="020B0606020202030204" pitchFamily="34" charset="0"/>
              </a:rPr>
              <a:t>2023; LBA 292</a:t>
            </a:r>
            <a:endParaRPr kumimoji="0" lang="en-GB" sz="10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EAE029F6-17D2-1A77-D5A0-A98B00FEC79E}"/>
              </a:ext>
            </a:extLst>
          </p:cNvPr>
          <p:cNvSpPr txBox="1">
            <a:spLocks/>
          </p:cNvSpPr>
          <p:nvPr/>
        </p:nvSpPr>
        <p:spPr>
          <a:xfrm>
            <a:off x="620512" y="5494813"/>
            <a:ext cx="10972799" cy="5473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MS PMincho" panose="02020600040205080304" pitchFamily="18" charset="-128"/>
                <a:cs typeface="Times New Roman" panose="02020603050405020304" pitchFamily="18" charset="0"/>
              </a:rPr>
              <a:t>As an ad hoc analysis, 41/311 (13.2%) of assessable patients had tumors with PD-L1 CPS ≥5</a:t>
            </a:r>
            <a:r>
              <a:rPr kumimoji="0" lang="en-US" sz="1500" b="0" i="0" u="none" strike="noStrike" kern="1200" cap="none" spc="0" normalizeH="0" baseline="3000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MS PMincho" panose="02020600040205080304" pitchFamily="18" charset="-128"/>
                <a:cs typeface="Times New Roman" panose="02020603050405020304" pitchFamily="18" charset="0"/>
              </a:rPr>
              <a:t>d</a:t>
            </a: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MS PMincho" panose="02020600040205080304" pitchFamily="18" charset="-128"/>
                <a:cs typeface="Times New Roman" panose="02020603050405020304" pitchFamily="18" charset="0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Subsequent anticancer therapies were administered to 48% of patients in the zolbetuximab arm and 53% in the placebo arm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27" name="Table 7">
            <a:extLst>
              <a:ext uri="{FF2B5EF4-FFF2-40B4-BE49-F238E27FC236}">
                <a16:creationId xmlns:a16="http://schemas.microsoft.com/office/drawing/2014/main" id="{E7E098A2-1AD8-6947-F133-83EC7A0378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47901"/>
              </p:ext>
            </p:extLst>
          </p:nvPr>
        </p:nvGraphicFramePr>
        <p:xfrm>
          <a:off x="354133" y="829692"/>
          <a:ext cx="11483735" cy="4656798"/>
        </p:xfrm>
        <a:graphic>
          <a:graphicData uri="http://schemas.openxmlformats.org/drawingml/2006/table">
            <a:tbl>
              <a:tblPr firstRow="1" bandRow="1"/>
              <a:tblGrid>
                <a:gridCol w="3112967">
                  <a:extLst>
                    <a:ext uri="{9D8B030D-6E8A-4147-A177-3AD203B41FA5}">
                      <a16:colId xmlns:a16="http://schemas.microsoft.com/office/drawing/2014/main" val="1704434884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2978348324"/>
                    </a:ext>
                  </a:extLst>
                </a:gridCol>
                <a:gridCol w="3128109">
                  <a:extLst>
                    <a:ext uri="{9D8B030D-6E8A-4147-A177-3AD203B41FA5}">
                      <a16:colId xmlns:a16="http://schemas.microsoft.com/office/drawing/2014/main" val="375779144"/>
                    </a:ext>
                  </a:extLst>
                </a:gridCol>
                <a:gridCol w="3128109">
                  <a:extLst>
                    <a:ext uri="{9D8B030D-6E8A-4147-A177-3AD203B41FA5}">
                      <a16:colId xmlns:a16="http://schemas.microsoft.com/office/drawing/2014/main" val="494069309"/>
                    </a:ext>
                  </a:extLst>
                </a:gridCol>
              </a:tblGrid>
              <a:tr h="643635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Zolbetuximab + </a:t>
                      </a:r>
                      <a:br>
                        <a:rPr lang="en-US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</a:br>
                      <a:r>
                        <a:rPr lang="en-US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mFOLFOX6</a:t>
                      </a:r>
                      <a:br>
                        <a:rPr lang="en-US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</a:br>
                      <a:r>
                        <a:rPr lang="en-US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(N = 283)</a:t>
                      </a:r>
                      <a:endParaRPr lang="en-US" sz="1400" dirty="0"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3052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Placebo + </a:t>
                      </a:r>
                      <a:br>
                        <a:rPr lang="en-US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</a:br>
                      <a:r>
                        <a:rPr lang="en-US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mFOLFOX6</a:t>
                      </a:r>
                      <a:br>
                        <a:rPr lang="en-US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</a:br>
                      <a:r>
                        <a:rPr lang="en-US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(N = 282)</a:t>
                      </a:r>
                      <a:endParaRPr lang="en-US" sz="1400" dirty="0"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 anchor="b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2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6623237"/>
                  </a:ext>
                </a:extLst>
              </a:tr>
              <a:tr h="266562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Age, years (range)</a:t>
                      </a:r>
                    </a:p>
                  </a:txBody>
                  <a:tcPr marT="9144" marB="914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  Median</a:t>
                      </a:r>
                    </a:p>
                  </a:txBody>
                  <a:tcPr marT="9144" marB="91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62.0 (27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83)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60.0 (20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86)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960061"/>
                  </a:ext>
                </a:extLst>
              </a:tr>
              <a:tr h="266562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Sex, n (%)</a:t>
                      </a:r>
                    </a:p>
                  </a:txBody>
                  <a:tcPr marT="9144" marB="914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  Male</a:t>
                      </a:r>
                    </a:p>
                  </a:txBody>
                  <a:tcPr marT="9144" marB="91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176 (62.2)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175 (62.1)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595528"/>
                  </a:ext>
                </a:extLst>
              </a:tr>
              <a:tr h="266562">
                <a:tc row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Region, n (%)</a:t>
                      </a:r>
                    </a:p>
                  </a:txBody>
                  <a:tcPr marT="9144" marB="914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Asia</a:t>
                      </a:r>
                    </a:p>
                  </a:txBody>
                  <a:tcPr marT="9144" marB="91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88 (31.1)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89 (31.6)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343422"/>
                  </a:ext>
                </a:extLst>
              </a:tr>
              <a:tr h="266562">
                <a:tc vMerge="1">
                  <a:txBody>
                    <a:bodyPr/>
                    <a:lstStyle/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Non-Asia</a:t>
                      </a:r>
                    </a:p>
                  </a:txBody>
                  <a:tcPr marT="9144" marB="91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195 (68.9)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193 (68.4)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190250"/>
                  </a:ext>
                </a:extLst>
              </a:tr>
              <a:tr h="266562">
                <a:tc row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Organs with metastases, n (%)</a:t>
                      </a:r>
                    </a:p>
                  </a:txBody>
                  <a:tcPr marT="9144" marB="914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T="9144" marB="91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219 (77.4)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219 (77.7)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514263"/>
                  </a:ext>
                </a:extLst>
              </a:tr>
              <a:tr h="266562">
                <a:tc vMerge="1">
                  <a:txBody>
                    <a:bodyPr/>
                    <a:lstStyle/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T="9144" marB="91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64 (22.6)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63 (22.3)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475067"/>
                  </a:ext>
                </a:extLst>
              </a:tr>
              <a:tr h="266562">
                <a:tc row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Prior gastrectomy, n (%)</a:t>
                      </a:r>
                    </a:p>
                  </a:txBody>
                  <a:tcPr marT="9144" marB="914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T="9144" marB="91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84 (29.7)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82 (29.1)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461970"/>
                  </a:ext>
                </a:extLst>
              </a:tr>
              <a:tr h="266562">
                <a:tc vMerge="1">
                  <a:txBody>
                    <a:bodyPr/>
                    <a:lstStyle/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 anchor="ctr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No</a:t>
                      </a:r>
                    </a:p>
                  </a:txBody>
                  <a:tcPr marT="9144" marB="91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199 (70.3)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200 (70.9)</a:t>
                      </a:r>
                    </a:p>
                  </a:txBody>
                  <a:tcPr marT="9144" marB="9144" anchor="ctr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8154307"/>
                  </a:ext>
                </a:extLst>
              </a:tr>
              <a:tr h="266562">
                <a:tc row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Primary site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, n (%)</a:t>
                      </a:r>
                      <a:endParaRPr lang="en-US" altLang="ja-JP" sz="1400" b="1" dirty="0"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Stomach</a:t>
                      </a:r>
                    </a:p>
                  </a:txBody>
                  <a:tcPr marT="9144" marB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219 (77.4)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210 (74.5)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461150"/>
                  </a:ext>
                </a:extLst>
              </a:tr>
              <a:tr h="266562">
                <a:tc vMerge="1">
                  <a:txBody>
                    <a:bodyPr/>
                    <a:lstStyle/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GEJ</a:t>
                      </a:r>
                    </a:p>
                  </a:txBody>
                  <a:tcPr marT="9144" marB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64 (22.6)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72 (25.5)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5907281"/>
                  </a:ext>
                </a:extLst>
              </a:tr>
              <a:tr h="266562">
                <a:tc rowSpan="3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Lauren classification,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 n (%)</a:t>
                      </a:r>
                      <a:endParaRPr lang="en-US" altLang="ja-JP" sz="1400" b="1" dirty="0"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Diffuse </a:t>
                      </a:r>
                    </a:p>
                  </a:txBody>
                  <a:tcPr marT="9144" marB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82 (29.1)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117 (42.1)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004527"/>
                  </a:ext>
                </a:extLst>
              </a:tr>
              <a:tr h="266562">
                <a:tc vMerge="1">
                  <a:txBody>
                    <a:bodyPr/>
                    <a:lstStyle/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Intestinal</a:t>
                      </a:r>
                    </a:p>
                  </a:txBody>
                  <a:tcPr marT="9144" marB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70 (24.8)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66 (23.7)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204247"/>
                  </a:ext>
                </a:extLst>
              </a:tr>
              <a:tr h="266562">
                <a:tc vMerge="1">
                  <a:txBody>
                    <a:bodyPr/>
                    <a:lstStyle/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Mixed/others</a:t>
                      </a:r>
                      <a:r>
                        <a:rPr lang="en-US" sz="1400" baseline="300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T="9144" marB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130 (45.9)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95 (33.7)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E3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9356230"/>
                  </a:ext>
                </a:extLst>
              </a:tr>
              <a:tr h="266562">
                <a:tc row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1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ECOG PS</a:t>
                      </a:r>
                      <a:r>
                        <a:rPr lang="en-US" altLang="ja-JP" sz="1400" b="1" baseline="300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b,c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, n (%)</a:t>
                      </a:r>
                      <a:endParaRPr lang="en-US" altLang="ja-JP" sz="1400" b="1" dirty="0"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T="9144" marB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125 (44.8)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115 (41.4)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739518"/>
                  </a:ext>
                </a:extLst>
              </a:tr>
              <a:tr h="266562">
                <a:tc vMerge="1">
                  <a:txBody>
                    <a:bodyPr/>
                    <a:lstStyle/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+mn-lt"/>
                        <a:ea typeface="MS PMincho" panose="02020600040205080304" pitchFamily="18" charset="-128"/>
                        <a:cs typeface="Times New Roman" panose="02020603050405020304" pitchFamily="18" charset="0"/>
                      </a:endParaRPr>
                    </a:p>
                  </a:txBody>
                  <a:tcPr marT="9144" marB="9144">
                    <a:lnL w="12700" cap="flat" cmpd="sng" algn="ctr">
                      <a:solidFill>
                        <a:srgbClr val="B630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9144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T="9144" marB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153 (54.8)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MS PMincho" panose="02020600040205080304" pitchFamily="18" charset="-128"/>
                          <a:cs typeface="Times New Roman" panose="02020603050405020304" pitchFamily="18" charset="0"/>
                        </a:rPr>
                        <a:t>163 (58.6)</a:t>
                      </a:r>
                    </a:p>
                  </a:txBody>
                  <a:tcPr marT="9144" marB="9144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3128366"/>
                  </a:ext>
                </a:extLst>
              </a:tr>
            </a:tbl>
          </a:graphicData>
        </a:graphic>
      </p:graphicFrame>
      <p:sp>
        <p:nvSpPr>
          <p:cNvPr id="28" name="Footer Placeholder 5">
            <a:extLst>
              <a:ext uri="{FF2B5EF4-FFF2-40B4-BE49-F238E27FC236}">
                <a16:creationId xmlns:a16="http://schemas.microsoft.com/office/drawing/2014/main" id="{D219173B-68EE-450D-AEE5-7976B488DEDB}"/>
              </a:ext>
            </a:extLst>
          </p:cNvPr>
          <p:cNvSpPr txBox="1">
            <a:spLocks/>
          </p:cNvSpPr>
          <p:nvPr/>
        </p:nvSpPr>
        <p:spPr>
          <a:xfrm>
            <a:off x="640080" y="6150632"/>
            <a:ext cx="10972800" cy="3282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aseline="30000" dirty="0">
                <a:solidFill>
                  <a:prstClr val="black"/>
                </a:solidFill>
                <a:latin typeface="Arial" panose="020B0604020202020204"/>
              </a:rPr>
              <a:t>a</a:t>
            </a:r>
            <a:r>
              <a:rPr lang="en-US" dirty="0">
                <a:solidFill>
                  <a:prstClr val="black"/>
                </a:solidFill>
                <a:latin typeface="Arial" panose="020B0604020202020204"/>
              </a:rPr>
              <a:t>Patients with Lauren classification “Mixed/others” include those classified as “mixed,” “other,” or “unknown” (unknown represents patients with adenocarcinoma without Lauren classification);</a:t>
            </a:r>
            <a:r>
              <a:rPr lang="en-US" baseline="30000" dirty="0">
                <a:solidFill>
                  <a:prstClr val="black"/>
                </a:solidFill>
                <a:latin typeface="Arial" panose="020B0604020202020204"/>
              </a:rPr>
              <a:t> b</a:t>
            </a:r>
            <a:r>
              <a:rPr lang="en-US" dirty="0">
                <a:solidFill>
                  <a:prstClr val="black"/>
                </a:solidFill>
                <a:latin typeface="Arial" panose="020B0604020202020204"/>
              </a:rPr>
              <a:t>A patient in the zolbetuximab arm with ECOG PS 2 at baseline who was enrolled with ECOG PS 1 at screening is not shown here; </a:t>
            </a:r>
            <a:r>
              <a:rPr lang="en-US" baseline="30000" dirty="0">
                <a:solidFill>
                  <a:prstClr val="black"/>
                </a:solidFill>
                <a:latin typeface="Arial" panose="020B0604020202020204"/>
              </a:rPr>
              <a:t>c</a:t>
            </a:r>
            <a:r>
              <a:rPr lang="en-US" dirty="0">
                <a:solidFill>
                  <a:prstClr val="black"/>
                </a:solidFill>
                <a:latin typeface="Arial" panose="020B0604020202020204"/>
              </a:rPr>
              <a:t>Four patients in each arm with ECOG PS missing at baseline who were enrolled with ECOG PS 0 or 1 at screening are not shown here (did not receive treatment and therefore did not have baseline measurements at C1D1);</a:t>
            </a:r>
            <a:r>
              <a:rPr lang="en-US" baseline="30000" dirty="0">
                <a:solidFill>
                  <a:prstClr val="black"/>
                </a:solidFill>
                <a:latin typeface="Arial" panose="020B0604020202020204"/>
              </a:rPr>
              <a:t> d</a:t>
            </a:r>
            <a:r>
              <a:rPr lang="en-US" dirty="0">
                <a:solidFill>
                  <a:prstClr val="black"/>
                </a:solidFill>
                <a:latin typeface="Arial" panose="020B0604020202020204"/>
              </a:rPr>
              <a:t>Using the Dako PD-L1 IHC 28-8 pharmDx assay for samples within test stability and with subject consent.</a:t>
            </a:r>
          </a:p>
        </p:txBody>
      </p:sp>
    </p:spTree>
    <p:extLst>
      <p:ext uri="{BB962C8B-B14F-4D97-AF65-F5344CB8AC3E}">
        <p14:creationId xmlns:p14="http://schemas.microsoft.com/office/powerpoint/2010/main" val="103681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603251" y="86699"/>
            <a:ext cx="10985500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cs typeface="Rockwell" pitchFamily="18" charset="0"/>
              </a:rPr>
              <a:t>Spotlight – Progression-Free Survival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9317753" y="6505378"/>
            <a:ext cx="2525051" cy="24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1219170" eaLnBrk="1" fontAlgn="auto" hangingPunct="1">
              <a:lnSpc>
                <a:spcPct val="97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45000"/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  <a:tab pos="5791055" algn="l"/>
                <a:tab pos="6756231" algn="l"/>
                <a:tab pos="7721407" algn="l"/>
                <a:tab pos="8686583" algn="l"/>
                <a:tab pos="9651759" algn="l"/>
              </a:tabLst>
              <a:defRPr/>
            </a:pPr>
            <a:r>
              <a:rPr lang="en-GB" sz="1000" b="1" noProof="0" dirty="0">
                <a:latin typeface="Arial Narrow" panose="020B0606020202030204" pitchFamily="34" charset="0"/>
                <a:cs typeface="Arial" charset="0"/>
              </a:rPr>
              <a:t>Shitara K</a:t>
            </a: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cs typeface="Arial" charset="0"/>
              </a:rPr>
              <a:t> et al. </a:t>
            </a:r>
            <a:r>
              <a:rPr lang="en-US" sz="1000" i="1" dirty="0">
                <a:latin typeface="Arial Narrow" panose="020B0606020202030204" pitchFamily="34" charset="0"/>
              </a:rPr>
              <a:t>ASCO GI Meeting. </a:t>
            </a:r>
            <a:r>
              <a:rPr lang="en-US" sz="1000" dirty="0">
                <a:latin typeface="Arial Narrow" panose="020B0606020202030204" pitchFamily="34" charset="0"/>
              </a:rPr>
              <a:t>2023; LBA 292</a:t>
            </a:r>
            <a:endParaRPr kumimoji="0" lang="en-GB" sz="10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4" y="965327"/>
            <a:ext cx="11269662" cy="541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603251" y="86699"/>
            <a:ext cx="10985500" cy="894080"/>
          </a:xfrm>
        </p:spPr>
        <p:txBody>
          <a:bodyPr vert="horz" lIns="121920" tIns="60960" rIns="121920" bIns="60960" rtlCol="0" anchor="ctr">
            <a:noAutofit/>
          </a:bodyPr>
          <a:lstStyle/>
          <a:p>
            <a:pPr defTabSz="1219170">
              <a:lnSpc>
                <a:spcPct val="95000"/>
              </a:lnSpc>
              <a:spcBef>
                <a:spcPts val="0"/>
              </a:spcBef>
            </a:pPr>
            <a:r>
              <a:rPr lang="en-US" sz="3200" dirty="0">
                <a:solidFill>
                  <a:srgbClr val="001D5E"/>
                </a:solidFill>
                <a:cs typeface="Rockwell" pitchFamily="18" charset="0"/>
              </a:rPr>
              <a:t>Spotlight – Overall Survival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9317753" y="6505378"/>
            <a:ext cx="2525051" cy="24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1219170" eaLnBrk="1" fontAlgn="auto" hangingPunct="1">
              <a:lnSpc>
                <a:spcPct val="97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45000"/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  <a:tab pos="5791055" algn="l"/>
                <a:tab pos="6756231" algn="l"/>
                <a:tab pos="7721407" algn="l"/>
                <a:tab pos="8686583" algn="l"/>
                <a:tab pos="9651759" algn="l"/>
              </a:tabLst>
              <a:defRPr/>
            </a:pPr>
            <a:r>
              <a:rPr lang="en-GB" sz="1000" b="1" noProof="0" dirty="0">
                <a:latin typeface="Arial Narrow" panose="020B0606020202030204" pitchFamily="34" charset="0"/>
                <a:cs typeface="Arial" charset="0"/>
              </a:rPr>
              <a:t>Shitara K</a:t>
            </a: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cs typeface="Arial" charset="0"/>
              </a:rPr>
              <a:t> et al. </a:t>
            </a:r>
            <a:r>
              <a:rPr lang="en-US" sz="1000" i="1" dirty="0">
                <a:latin typeface="Arial Narrow" panose="020B0606020202030204" pitchFamily="34" charset="0"/>
              </a:rPr>
              <a:t>ASCO GI Meeting. </a:t>
            </a:r>
            <a:r>
              <a:rPr lang="en-US" sz="1000" dirty="0">
                <a:latin typeface="Arial Narrow" panose="020B0606020202030204" pitchFamily="34" charset="0"/>
              </a:rPr>
              <a:t>2023; LBA 292</a:t>
            </a:r>
            <a:endParaRPr kumimoji="0" lang="en-GB" sz="10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17" y="2097088"/>
            <a:ext cx="5998983" cy="290804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115" y="2097088"/>
            <a:ext cx="5885859" cy="282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4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I Faculty template" id="{B7496C55-C1F5-0E48-92E2-01F4B5104580}" vid="{0D97D397-0D9C-5B47-A275-66A4BCB8B700}"/>
    </a:ext>
  </a:extLst>
</a:theme>
</file>

<file path=ppt/theme/theme2.xml><?xml version="1.0" encoding="utf-8"?>
<a:theme xmlns:a="http://schemas.openxmlformats.org/drawingml/2006/main" name="5_OCH Blank Master Layout">
  <a:themeElements>
    <a:clrScheme name="Custom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57180"/>
      </a:accent1>
      <a:accent2>
        <a:srgbClr val="A1A1A1"/>
      </a:accent2>
      <a:accent3>
        <a:srgbClr val="0C558C"/>
      </a:accent3>
      <a:accent4>
        <a:srgbClr val="DEEEED"/>
      </a:accent4>
      <a:accent5>
        <a:srgbClr val="F79646"/>
      </a:accent5>
      <a:accent6>
        <a:srgbClr val="636363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CH Blank Master Layout">
  <a:themeElements>
    <a:clrScheme name="Custom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57180"/>
      </a:accent1>
      <a:accent2>
        <a:srgbClr val="A1A1A1"/>
      </a:accent2>
      <a:accent3>
        <a:srgbClr val="0C558C"/>
      </a:accent3>
      <a:accent4>
        <a:srgbClr val="DEEEED"/>
      </a:accent4>
      <a:accent5>
        <a:srgbClr val="F79646"/>
      </a:accent5>
      <a:accent6>
        <a:srgbClr val="636363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337F1A51E09F42B50D73DA298EBE21" ma:contentTypeVersion="16" ma:contentTypeDescription="Create a new document." ma:contentTypeScope="" ma:versionID="5dc17720cdc0f9f4a4fe0432b7178fdd">
  <xsd:schema xmlns:xsd="http://www.w3.org/2001/XMLSchema" xmlns:xs="http://www.w3.org/2001/XMLSchema" xmlns:p="http://schemas.microsoft.com/office/2006/metadata/properties" xmlns:ns2="da04555f-2ad8-48de-97f2-7338c52b51fc" xmlns:ns3="235ff43d-26a7-42ea-a8c4-18be9aacb69b" targetNamespace="http://schemas.microsoft.com/office/2006/metadata/properties" ma:root="true" ma:fieldsID="27bb88501021d48688ea463f70a94545" ns2:_="" ns3:_="">
    <xsd:import namespace="da04555f-2ad8-48de-97f2-7338c52b51fc"/>
    <xsd:import namespace="235ff43d-26a7-42ea-a8c4-18be9aacb6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04555f-2ad8-48de-97f2-7338c52b51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8878626-82f3-48be-ba60-4576c689d00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5ff43d-26a7-42ea-a8c4-18be9aacb69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d968ba2-6f43-4468-9e2a-eb5ad06cc4c0}" ma:internalName="TaxCatchAll" ma:showField="CatchAllData" ma:web="235ff43d-26a7-42ea-a8c4-18be9aacb6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04555f-2ad8-48de-97f2-7338c52b51fc">
      <Terms xmlns="http://schemas.microsoft.com/office/infopath/2007/PartnerControls"/>
    </lcf76f155ced4ddcb4097134ff3c332f>
    <TaxCatchAll xmlns="235ff43d-26a7-42ea-a8c4-18be9aacb69b" xsi:nil="true"/>
  </documentManagement>
</p:properties>
</file>

<file path=customXml/itemProps1.xml><?xml version="1.0" encoding="utf-8"?>
<ds:datastoreItem xmlns:ds="http://schemas.openxmlformats.org/officeDocument/2006/customXml" ds:itemID="{CA90E1DB-D01F-42E0-A0C2-5B45C885852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06E64C-DE26-404A-A7E1-1E5D50371B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04555f-2ad8-48de-97f2-7338c52b51fc"/>
    <ds:schemaRef ds:uri="235ff43d-26a7-42ea-a8c4-18be9aacb6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DA2DDA-4E94-49B3-BE48-28E9F156685D}">
  <ds:schemaRefs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metadata/properties"/>
    <ds:schemaRef ds:uri="235ff43d-26a7-42ea-a8c4-18be9aacb69b"/>
    <ds:schemaRef ds:uri="http://schemas.openxmlformats.org/package/2006/metadata/core-properties"/>
    <ds:schemaRef ds:uri="da04555f-2ad8-48de-97f2-7338c52b51f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1481</Words>
  <Application>Microsoft Macintosh PowerPoint</Application>
  <PresentationFormat>Widescreen</PresentationFormat>
  <Paragraphs>206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Arial Narrow</vt:lpstr>
      <vt:lpstr>Calibri</vt:lpstr>
      <vt:lpstr>Calibri Light</vt:lpstr>
      <vt:lpstr>Herceptin Medium</vt:lpstr>
      <vt:lpstr>Wingdings</vt:lpstr>
      <vt:lpstr>1_Office</vt:lpstr>
      <vt:lpstr>5_OCH Blank Master Layout</vt:lpstr>
      <vt:lpstr>4_OCH Blank Master Layout</vt:lpstr>
      <vt:lpstr>Selection and Sequencing of Therapy for Relapsed/Refractory Gastric/GEJ Cancer; Novel Investigational Approaches</vt:lpstr>
      <vt:lpstr>Treatment Sequence for Advanced GE Adenocarcinoma</vt:lpstr>
      <vt:lpstr>Claudin18.2 ZOLBETUXIMAB– 2 positive Phase-3 Studies</vt:lpstr>
      <vt:lpstr>PowerPoint Presentation</vt:lpstr>
      <vt:lpstr>Zolbetuximab – Immunomodulatory effects</vt:lpstr>
      <vt:lpstr>PowerPoint Presentation</vt:lpstr>
      <vt:lpstr>Spotlight – Baseline Characteristics</vt:lpstr>
      <vt:lpstr>Spotlight – Progression-Free Survival</vt:lpstr>
      <vt:lpstr>Spotlight – Overall Survival</vt:lpstr>
      <vt:lpstr>Spotlight – Overall response Rate</vt:lpstr>
      <vt:lpstr>Spotlight – TEAEs in ≥15% of All Treated Patients</vt:lpstr>
      <vt:lpstr>CAR-T Cell Therapy against GC tumor antigens</vt:lpstr>
      <vt:lpstr>FGFR-2b positive gastric cancer – Bemarituzumab</vt:lpstr>
      <vt:lpstr>2nd-Line: Ramucirumab combined with Paclitaxel or FOLFIRI</vt:lpstr>
      <vt:lpstr>Angiogenesis and ImmunE Pathophysiology</vt:lpstr>
      <vt:lpstr>Ramucirumab after anti-PD1 Therapy</vt:lpstr>
      <vt:lpstr>Ramucirumab-Paclitaxel post trastuzumab</vt:lpstr>
      <vt:lpstr>Ramucirumab-Paclitaxel in HER2-positive GEAC</vt:lpstr>
      <vt:lpstr>Selection and Sequencing of Therapy for GEAC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NORSA - ESMO</dc:creator>
  <cp:lastModifiedBy>Silvana Izquierdo</cp:lastModifiedBy>
  <cp:revision>260</cp:revision>
  <dcterms:created xsi:type="dcterms:W3CDTF">2015-11-13T10:01:42Z</dcterms:created>
  <dcterms:modified xsi:type="dcterms:W3CDTF">2023-01-19T19:35:07Z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0x010100A8337F1A51E09F42B50D73DA298EBE21</vt:lpwstr>
  </property>
  <property fmtid="{D5CDD505-2E9C-101B-9397-08002B2CF9AE}" pid="3" name="Order">
    <vt:r8>11158200</vt:r8>
  </property>
  <property fmtid="{D5CDD505-2E9C-101B-9397-08002B2CF9AE}" pid="4" name="_dlc_DocIdItemGuid">
    <vt:lpwstr>67aff8df-3f53-46dd-b5b8-11ca6cd6df3a</vt:lpwstr>
  </property>
  <property fmtid="{D5CDD505-2E9C-101B-9397-08002B2CF9AE}" pid="5" name="MSIP_Label_e13d7371-9acc-44df-9bd2-377df458e9c5_Enabled">
    <vt:lpwstr>true</vt:lpwstr>
  </property>
  <property fmtid="{D5CDD505-2E9C-101B-9397-08002B2CF9AE}" pid="6" name="MSIP_Label_e13d7371-9acc-44df-9bd2-377df458e9c5_SetDate">
    <vt:lpwstr>2020-04-01T09:16:41Z</vt:lpwstr>
  </property>
  <property fmtid="{D5CDD505-2E9C-101B-9397-08002B2CF9AE}" pid="7" name="MSIP_Label_e13d7371-9acc-44df-9bd2-377df458e9c5_Method">
    <vt:lpwstr>Standard</vt:lpwstr>
  </property>
  <property fmtid="{D5CDD505-2E9C-101B-9397-08002B2CF9AE}" pid="8" name="MSIP_Label_e13d7371-9acc-44df-9bd2-377df458e9c5_Name">
    <vt:lpwstr>Internal</vt:lpwstr>
  </property>
  <property fmtid="{D5CDD505-2E9C-101B-9397-08002B2CF9AE}" pid="9" name="MSIP_Label_e13d7371-9acc-44df-9bd2-377df458e9c5_SiteId">
    <vt:lpwstr>1a04eba1-b3c4-48d5-bc45-6fe8ff0ecca0</vt:lpwstr>
  </property>
  <property fmtid="{D5CDD505-2E9C-101B-9397-08002B2CF9AE}" pid="10" name="MSIP_Label_e13d7371-9acc-44df-9bd2-377df458e9c5_ActionId">
    <vt:lpwstr>6c69706a-ebef-4fde-aaa6-0000b6844f5f</vt:lpwstr>
  </property>
  <property fmtid="{D5CDD505-2E9C-101B-9397-08002B2CF9AE}" pid="11" name="MSIP_Label_e13d7371-9acc-44df-9bd2-377df458e9c5_ContentBits">
    <vt:lpwstr>0</vt:lpwstr>
  </property>
  <property fmtid="{D5CDD505-2E9C-101B-9397-08002B2CF9AE}" pid="12" name="Classification">
    <vt:lpwstr>[DC2] Internal</vt:lpwstr>
  </property>
</Properties>
</file>