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7" r:id="rId5"/>
    <p:sldMasterId id="2147483726" r:id="rId6"/>
    <p:sldMasterId id="2147483735" r:id="rId7"/>
    <p:sldMasterId id="2147483750" r:id="rId8"/>
    <p:sldMasterId id="2147483770" r:id="rId9"/>
  </p:sldMasterIdLst>
  <p:notesMasterIdLst>
    <p:notesMasterId r:id="rId30"/>
  </p:notesMasterIdLst>
  <p:sldIdLst>
    <p:sldId id="274" r:id="rId10"/>
    <p:sldId id="2147470241" r:id="rId11"/>
    <p:sldId id="2147470243" r:id="rId12"/>
    <p:sldId id="2147470248" r:id="rId13"/>
    <p:sldId id="2147470249" r:id="rId14"/>
    <p:sldId id="2147470257" r:id="rId15"/>
    <p:sldId id="2147470258" r:id="rId16"/>
    <p:sldId id="2147470259" r:id="rId17"/>
    <p:sldId id="2147470261" r:id="rId18"/>
    <p:sldId id="2147470262" r:id="rId19"/>
    <p:sldId id="2147470314" r:id="rId20"/>
    <p:sldId id="2147470317" r:id="rId21"/>
    <p:sldId id="2135245429" r:id="rId22"/>
    <p:sldId id="13009" r:id="rId23"/>
    <p:sldId id="2135245416" r:id="rId24"/>
    <p:sldId id="2147470264" r:id="rId25"/>
    <p:sldId id="2147470265" r:id="rId26"/>
    <p:sldId id="2147470266" r:id="rId27"/>
    <p:sldId id="2147470316" r:id="rId28"/>
    <p:sldId id="289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ah, Jibran/Medicine" initials="SJ" lastIdx="1" clrIdx="0">
    <p:extLst>
      <p:ext uri="{19B8F6BF-5375-455C-9EA6-DF929625EA0E}">
        <p15:presenceInfo xmlns:p15="http://schemas.microsoft.com/office/powerpoint/2012/main" userId="S::ShahJ5@mskcc.org::9fc57862-5303-4566-8e6e-d7918232ee40" providerId="AD"/>
      </p:ext>
    </p:extLst>
  </p:cmAuthor>
  <p:cmAuthor id="2" name="Melissa Lumish" initials="ML" lastIdx="1" clrIdx="1">
    <p:extLst>
      <p:ext uri="{19B8F6BF-5375-455C-9EA6-DF929625EA0E}">
        <p15:presenceInfo xmlns:p15="http://schemas.microsoft.com/office/powerpoint/2012/main" userId="S::lumishm@mskcc.org::59d2dd64-fcba-4a9c-bd02-6d1bd4ff3078" providerId="AD"/>
      </p:ext>
    </p:extLst>
  </p:cmAuthor>
  <p:cmAuthor id="3" name="Ellis, Bob" initials="EB" lastIdx="1" clrIdx="2">
    <p:extLst>
      <p:ext uri="{19B8F6BF-5375-455C-9EA6-DF929625EA0E}">
        <p15:presenceInfo xmlns:p15="http://schemas.microsoft.com/office/powerpoint/2012/main" userId="S::Ellisrob@merck.com::7c87cf5f-4e11-4702-b3c9-e1380b4253c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59BAF1"/>
    <a:srgbClr val="125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13"/>
    <p:restoredTop sz="94694"/>
  </p:normalViewPr>
  <p:slideViewPr>
    <p:cSldViewPr snapToGrid="0">
      <p:cViewPr varScale="1">
        <p:scale>
          <a:sx n="117" d="100"/>
          <a:sy n="117" d="100"/>
        </p:scale>
        <p:origin x="2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BB0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972-44E4-ACC2-FD62EF274B88}"/>
              </c:ext>
            </c:extLst>
          </c:dPt>
          <c:dPt>
            <c:idx val="1"/>
            <c:invertIfNegative val="0"/>
            <c:bubble3D val="0"/>
            <c:spPr>
              <a:solidFill>
                <a:srgbClr val="D21D5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972-44E4-ACC2-FD62EF274B88}"/>
              </c:ext>
            </c:extLst>
          </c:dPt>
          <c:dPt>
            <c:idx val="2"/>
            <c:invertIfNegative val="0"/>
            <c:bubble3D val="0"/>
            <c:spPr>
              <a:solidFill>
                <a:srgbClr val="FFFFFF">
                  <a:lumMod val="5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972-44E4-ACC2-FD62EF274B88}"/>
              </c:ext>
            </c:extLst>
          </c:dPt>
          <c:cat>
            <c:strRef>
              <c:f>Sheet1!$A$2:$A$4</c:f>
              <c:strCache>
                <c:ptCount val="3"/>
                <c:pt idx="0">
                  <c:v>&lt;1</c:v>
                </c:pt>
                <c:pt idx="1">
                  <c:v>≥1</c:v>
                </c:pt>
                <c:pt idx="2">
                  <c:v>Not evaluable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11.11</c:v>
                </c:pt>
                <c:pt idx="1">
                  <c:v>85.19</c:v>
                </c:pt>
                <c:pt idx="2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72-44E4-ACC2-FD62EF274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76865167"/>
        <c:axId val="1776856015"/>
      </c:barChart>
      <c:catAx>
        <c:axId val="177686516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050" b="1">
                    <a:solidFill>
                      <a:schemeClr val="tx1"/>
                    </a:solidFill>
                  </a:rPr>
                  <a:t>CPS</a:t>
                </a:r>
              </a:p>
            </c:rich>
          </c:tx>
          <c:layout>
            <c:manualLayout>
              <c:xMode val="edge"/>
              <c:yMode val="edge"/>
              <c:x val="0.5107045454405631"/>
              <c:y val="0.901535598854479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5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776856015"/>
        <c:crosses val="autoZero"/>
        <c:auto val="1"/>
        <c:lblAlgn val="ctr"/>
        <c:lblOffset val="100"/>
        <c:noMultiLvlLbl val="0"/>
      </c:catAx>
      <c:valAx>
        <c:axId val="1776856015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100" b="1">
                    <a:solidFill>
                      <a:schemeClr val="tx1"/>
                    </a:solidFill>
                  </a:rPr>
                  <a:t>Percentage of samples (n=27)</a:t>
                </a:r>
              </a:p>
            </c:rich>
          </c:tx>
          <c:layout>
            <c:manualLayout>
              <c:xMode val="edge"/>
              <c:yMode val="edge"/>
              <c:x val="2.2777323932118786E-3"/>
              <c:y val="7.44830866001862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77686516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931A9-6056-4BE8-832A-4420550DE629}" type="datetimeFigureOut">
              <a:rPr lang="en-US" smtClean="0"/>
              <a:t>1/24/23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2F180-99B7-4078-9C10-21BEB53B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2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75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Slide Image Placeholder 1">
            <a:extLst>
              <a:ext uri="{FF2B5EF4-FFF2-40B4-BE49-F238E27FC236}">
                <a16:creationId xmlns:a16="http://schemas.microsoft.com/office/drawing/2014/main" id="{4A8C99A0-D65D-0545-BD87-D81BF8ECCC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6" name="Notes Placeholder 2">
            <a:extLst>
              <a:ext uri="{FF2B5EF4-FFF2-40B4-BE49-F238E27FC236}">
                <a16:creationId xmlns:a16="http://schemas.microsoft.com/office/drawing/2014/main" id="{BC5B15A4-8A42-1146-831F-52E430EE674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4B5147-FF43-DE4E-8339-4E98DE006E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10354E-475B-7B46-9994-D868CB28A942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7036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DOR, duration of response; GEJ, gastroesophageal; OS, overall survival; PD, disease progression; PFS, progression-free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2F180-99B7-4078-9C10-21BEB53BD80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667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AE, adverse event; TRAE, treatment-related adverse event.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BCCA8E-E054-4945-93F6-8F3E2A7D5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6538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err="1"/>
              <a:t>ctDNA</a:t>
            </a:r>
            <a:r>
              <a:rPr lang="en-US" i="1"/>
              <a:t>, circulating tumor DNA; GEJ, gastroesophageal junction; ORR, overall response rate; OS, overall survival; T-</a:t>
            </a:r>
            <a:r>
              <a:rPr lang="en-US" i="1" err="1"/>
              <a:t>DXd</a:t>
            </a:r>
            <a:r>
              <a:rPr lang="en-US" i="1"/>
              <a:t>, trastuzumab </a:t>
            </a:r>
            <a:r>
              <a:rPr lang="en-US" i="1" err="1"/>
              <a:t>deruxtecan</a:t>
            </a:r>
            <a:r>
              <a:rPr lang="en-US" i="1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2F180-99B7-4078-9C10-21BEB53BD80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195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GEJ, gastroesophageal junction; ILD, interstitial lung disease; ORR, overall response rate; PFS, progression-free survival; TRAE, treatment-related adverse event.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2F180-99B7-4078-9C10-21BEB53BD80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78094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Central confirmation of HER2 status was not required for enrollment in DESTINY-Gastric03; thus, HER2 status was confirmed in this study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Central confirmation was performed by </a:t>
            </a:r>
            <a:r>
              <a:rPr lang="en-US" err="1"/>
              <a:t>Labcorp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HER2 status was reassessed in a central laboratory using HER2 DAKO </a:t>
            </a:r>
            <a:r>
              <a:rPr lang="en-US" err="1"/>
              <a:t>HercepTest</a:t>
            </a:r>
            <a:r>
              <a:rPr lang="en-US"/>
              <a:t>™ and scored according to GC-specific criteria</a:t>
            </a:r>
            <a:r>
              <a:rPr lang="en-US" baseline="30000"/>
              <a:t>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HER2 </a:t>
            </a:r>
            <a:r>
              <a:rPr lang="en-US"/>
              <a:t>gene amplification status was centrally assessed using </a:t>
            </a:r>
            <a:r>
              <a:rPr lang="en-US" err="1"/>
              <a:t>FoundationOne</a:t>
            </a:r>
            <a:r>
              <a:rPr lang="en-US" baseline="30000"/>
              <a:t>® </a:t>
            </a:r>
            <a:r>
              <a:rPr lang="en-US"/>
              <a:t>(F1CDx)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PD-L1 expression was centrally assessed using a verified IHC assay (PD-L1 IHC 22C3 </a:t>
            </a:r>
            <a:r>
              <a:rPr lang="en-US" err="1"/>
              <a:t>pharmDx</a:t>
            </a:r>
            <a:r>
              <a:rPr lang="en-US"/>
              <a:t>; Agilent Technologies)</a:t>
            </a:r>
          </a:p>
          <a:p>
            <a:pPr marL="628639" lvl="1" indent="-171450">
              <a:buFont typeface="Arial" panose="020B0604020202020204" pitchFamily="34" charset="0"/>
              <a:buChar char="•"/>
            </a:pPr>
            <a:r>
              <a:rPr lang="en-US"/>
              <a:t>PD-L1 positivity was defined as CPS ≥1, where CPS is the number of PD-L1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/>
              <a:t>positive cells (tumor cells, lymphocytes, and macrophages) divided by the total number of viable tumor cells multiplied by 100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A qualified pathologist performed HER2 IHC testing and scoring, and PD-L1 cell counts and CPS categorization 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/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1. </a:t>
            </a:r>
            <a:r>
              <a:rPr lang="en-US" sz="1200">
                <a:ea typeface="Calibri" panose="020F0502020204030204" pitchFamily="34" charset="0"/>
              </a:rPr>
              <a:t>Bartley AN, et al. </a:t>
            </a:r>
            <a:r>
              <a:rPr lang="en-US" sz="1200" i="1">
                <a:ea typeface="Calibri" panose="020F0502020204030204" pitchFamily="34" charset="0"/>
              </a:rPr>
              <a:t>Arch </a:t>
            </a:r>
            <a:r>
              <a:rPr lang="en-US" sz="1200" i="1" err="1">
                <a:ea typeface="Calibri" panose="020F0502020204030204" pitchFamily="34" charset="0"/>
              </a:rPr>
              <a:t>Pathol</a:t>
            </a:r>
            <a:r>
              <a:rPr lang="en-US" sz="1200" i="1">
                <a:ea typeface="Calibri" panose="020F0502020204030204" pitchFamily="34" charset="0"/>
              </a:rPr>
              <a:t> Lab Med.</a:t>
            </a:r>
            <a:r>
              <a:rPr lang="en-US" sz="1200">
                <a:ea typeface="Calibri" panose="020F0502020204030204" pitchFamily="34" charset="0"/>
              </a:rPr>
              <a:t> 2016;140(12):1345-1363.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1EB320-143A-4CC5-8CAC-62915E6E29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813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Excluding non-evaluable samples, 80% (28/35 samples) of samples were concordant and 20% (7/35 samples) were discordant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1EB320-143A-4CC5-8CAC-62915E6E29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626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1EB320-143A-4CC5-8CAC-62915E6E29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680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PFS, progression-free survival.</a:t>
            </a:r>
          </a:p>
        </p:txBody>
      </p:sp>
    </p:spTree>
    <p:extLst>
      <p:ext uri="{BB962C8B-B14F-4D97-AF65-F5344CB8AC3E}">
        <p14:creationId xmlns:p14="http://schemas.microsoft.com/office/powerpoint/2010/main" val="227110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77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77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27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35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8D681-7867-E949-A3D2-41DDE609BED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4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437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8D681-7867-E949-A3D2-41DDE609BED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4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786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8D681-7867-E949-A3D2-41DDE609BED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4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57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9B1D1-FD98-4D54-8D5E-68DCA8B02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0F8EBD-9B00-4CE9-9C30-A1C98E67F2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C827E-DD8D-40F4-B09A-8A3618BB7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DD1F2-950A-42FC-B7D9-F92642A8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4B157-DE89-4A4E-BA7B-84E0AEC53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98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92310-5404-4532-8316-BC5C4E44A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7CDC0-0EAA-4F64-85FD-E22EA4531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0B6C8-FDE5-4BA6-8196-3EF4F843F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C5D17-DE22-4E9C-A544-15D8917AB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74E84-77DB-4878-AFE0-3AFB43738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2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CA8F22-1730-410C-A47A-5F650122C5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E72A89-91E9-482B-8DAC-D5500E87F6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9B9E1-9EAF-43EA-B3CB-EEB7C8E71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C2644-44E3-4B3A-A65F-DC8577A41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747E1E-2D4A-45FB-9834-6C8891C2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00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dminTemplate">
    <p:bg>
      <p:bgPr>
        <a:solidFill>
          <a:srgbClr val="318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MSKCrownLogoVectorEWhite.png" descr="MSKCrownLogoVectorEWhite.png"/>
          <p:cNvPicPr>
            <a:picLocks noChangeAspect="1"/>
          </p:cNvPicPr>
          <p:nvPr/>
        </p:nvPicPr>
        <p:blipFill>
          <a:blip r:embed="rId2">
            <a:alphaModFix amt="61804"/>
          </a:blip>
          <a:stretch>
            <a:fillRect/>
          </a:stretch>
        </p:blipFill>
        <p:spPr>
          <a:xfrm>
            <a:off x="6095805" y="1097364"/>
            <a:ext cx="7195625" cy="81221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DegradeBlk2Transparent.png" descr="DegradeBlk2Transparent.png"/>
          <p:cNvPicPr>
            <a:picLocks noChangeAspect="1"/>
          </p:cNvPicPr>
          <p:nvPr/>
        </p:nvPicPr>
        <p:blipFill>
          <a:blip r:embed="rId3">
            <a:alphaModFix amt="20285"/>
          </a:blip>
          <a:stretch>
            <a:fillRect/>
          </a:stretch>
        </p:blipFill>
        <p:spPr>
          <a:xfrm>
            <a:off x="-889796" y="2613025"/>
            <a:ext cx="13971589" cy="50908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MSKLogoCrownTextWhite.png" descr="MSKLogoCrownText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889" y="651802"/>
            <a:ext cx="2422068" cy="735167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03839" y="1940212"/>
            <a:ext cx="8630431" cy="1882386"/>
          </a:xfrm>
          <a:prstGeom prst="rect">
            <a:avLst/>
          </a:prstGeom>
        </p:spPr>
        <p:txBody>
          <a:bodyPr lIns="60952" tIns="60952" rIns="60952" bIns="60952" anchor="b"/>
          <a:lstStyle>
            <a:lvl1pPr marL="317500" indent="-317500" defTabSz="412750">
              <a:spcBef>
                <a:spcPts val="2900"/>
              </a:spcBef>
              <a:buClrTx/>
              <a:buSzPct val="125000"/>
              <a:buFontTx/>
              <a:defRPr sz="2400"/>
            </a:lvl1pPr>
            <a:lvl2pPr marL="952500" indent="-317500" defTabSz="412750">
              <a:spcBef>
                <a:spcPts val="2900"/>
              </a:spcBef>
              <a:buClrTx/>
              <a:buSzPct val="125000"/>
              <a:buFontTx/>
              <a:buChar char="•"/>
              <a:defRPr sz="2400"/>
            </a:lvl2pPr>
            <a:lvl3pPr marL="1587500" indent="-317500" defTabSz="412750">
              <a:spcBef>
                <a:spcPts val="2900"/>
              </a:spcBef>
              <a:buClrTx/>
              <a:buSzPct val="125000"/>
              <a:buFontTx/>
              <a:defRPr sz="2400"/>
            </a:lvl3pPr>
            <a:lvl4pPr marL="2222500" indent="-317500" defTabSz="412750">
              <a:spcBef>
                <a:spcPts val="2900"/>
              </a:spcBef>
              <a:buClrTx/>
              <a:buSzPct val="125000"/>
              <a:buFontTx/>
              <a:buChar char="•"/>
              <a:defRPr sz="2400"/>
            </a:lvl4pPr>
            <a:lvl5pPr marL="2857500" indent="-317500" defTabSz="412750">
              <a:spcBef>
                <a:spcPts val="2900"/>
              </a:spcBef>
              <a:buClrTx/>
              <a:buSzPct val="125000"/>
              <a:buFontTx/>
              <a:buChar char="•"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4" name="Shape 328"/>
          <p:cNvSpPr txBox="1">
            <a:spLocks noGrp="1"/>
          </p:cNvSpPr>
          <p:nvPr>
            <p:ph type="body" sz="quarter" idx="13"/>
          </p:nvPr>
        </p:nvSpPr>
        <p:spPr>
          <a:xfrm>
            <a:off x="1103839" y="3759137"/>
            <a:ext cx="8630431" cy="1205242"/>
          </a:xfrm>
          <a:prstGeom prst="rect">
            <a:avLst/>
          </a:prstGeom>
        </p:spPr>
        <p:txBody>
          <a:bodyPr lIns="60952" tIns="60952" rIns="60952" bIns="60952"/>
          <a:lstStyle/>
          <a:p>
            <a:pPr marL="443706" indent="-443706" defTabSz="607483">
              <a:spcBef>
                <a:spcPts val="600"/>
              </a:spcBef>
              <a:buClrTx/>
              <a:defRPr sz="2600"/>
            </a:pPr>
            <a:endParaRPr/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21765" y="6366977"/>
            <a:ext cx="360638" cy="343871"/>
          </a:xfrm>
          <a:prstGeom prst="rect">
            <a:avLst/>
          </a:prstGeom>
        </p:spPr>
        <p:txBody>
          <a:bodyPr lIns="60958" tIns="60958" rIns="60958" bIns="60958"/>
          <a:lstStyle>
            <a:lvl1pPr defTabSz="609600">
              <a:defRPr sz="16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825593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</a:p>
        </p:txBody>
      </p:sp>
    </p:spTree>
    <p:extLst>
      <p:ext uri="{BB962C8B-B14F-4D97-AF65-F5344CB8AC3E}">
        <p14:creationId xmlns:p14="http://schemas.microsoft.com/office/powerpoint/2010/main" val="2301693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567022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144592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117313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 Stacked Content / Table Option&gt;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4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4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827399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&lt;30/70 2-column / Plotted Chart Option&gt;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0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77682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1106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18DC0-BA96-495A-8646-E35C787F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485D-BD61-4F6F-8E8F-E2B84D117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4A868-0BC6-4545-8E65-87F575C82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1C080-1821-41E1-B2F9-113927EA5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96B35-652D-4974-B880-E491F6219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735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BD1C7A-5F12-DB4E-8680-51590A1A8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4" y="3667917"/>
            <a:ext cx="6076330" cy="3190073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5689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72403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B418BC65-FA9C-4AD6-96A5-06C2F5B697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90"/>
          <a:stretch/>
        </p:blipFill>
        <p:spPr>
          <a:xfrm>
            <a:off x="9034667" y="5560297"/>
            <a:ext cx="3157333" cy="102941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951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35641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05496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47919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7800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E1471D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42E79C8A-E7C4-431E-B7EE-896656B478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90"/>
          <a:stretch/>
        </p:blipFill>
        <p:spPr>
          <a:xfrm>
            <a:off x="9034667" y="5560297"/>
            <a:ext cx="3157333" cy="102941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62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2005FA-F896-395F-7B8E-66C40240BA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149" y="3647627"/>
            <a:ext cx="6096851" cy="3210373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2C404A3-49E3-6AE3-6316-79D1DE70A5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45" y="239713"/>
            <a:ext cx="2020824" cy="6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298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6110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361A3-BB3A-4C9C-9D18-C44F811FF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A8DAA-93EC-4433-AA0F-4A9B1524E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B4E34-B02F-4901-801D-F58B70A39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1B8BD3-9A6C-4EB2-8E9F-4DDB14776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53653-7D54-42F9-B767-EAAF2406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2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90703F-E851-1D5A-99B7-43DBD5482698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C714CC1E-7921-3200-C137-F7ADAA953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79882158-D8CB-A63B-35E5-FF6D03999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25047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10CE991-EF19-4C89-B2F1-8D342C7298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666" y="5556666"/>
            <a:ext cx="3154680" cy="109245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7285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3193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B831F98-D110-9641-0056-3FFA4445A199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2C5D1AC3-8115-5D46-33CE-6C6B52129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FF667ED7-9C0E-2D48-F6BB-0BF8DBEF1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370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99791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Text and Char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88367A-EE46-1DDA-2AFE-9C628EB72449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35BBB51B-0D41-5485-99A1-BEEAE2607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F3F85628-F902-1363-8D50-72542C0A0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36536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88603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B87460-1489-A7E6-C388-913BBD640CAB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4" name="Picture 3" descr="Icon&#10;&#10;Description automatically generated">
              <a:extLst>
                <a:ext uri="{FF2B5EF4-FFF2-40B4-BE49-F238E27FC236}">
                  <a16:creationId xmlns:a16="http://schemas.microsoft.com/office/drawing/2014/main" id="{73676601-6D49-45FB-EFC9-9A6CC1B20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id="{0DEFDF9E-3F9A-D373-496E-25B367379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4691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3486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363C55A-914A-0A48-C77B-4197A1E975AA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3" name="Picture 2" descr="Icon&#10;&#10;Description automatically generated">
              <a:extLst>
                <a:ext uri="{FF2B5EF4-FFF2-40B4-BE49-F238E27FC236}">
                  <a16:creationId xmlns:a16="http://schemas.microsoft.com/office/drawing/2014/main" id="{06CCC797-5A17-A9B2-5D2C-FD83170EF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518B5643-1F48-822D-8A06-E9F357ED9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2018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91601-F7E0-49CA-A3FC-D78672D60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44FF1-2F4E-4E78-834D-57EF9C3DE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2D302D-A04B-4129-BB5D-064FBCFC6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65D96-4395-49D4-9991-9E8A92E70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8DD65F-DA86-4DCA-AE79-73A37841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F52C10-8BC8-468D-BED5-05FE5EDD2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881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3DD1DBC1-47DC-4810-B88C-6E0440537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666" y="5556666"/>
            <a:ext cx="3154680" cy="10924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E1471D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4585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9B1D1-FD98-4D54-8D5E-68DCA8B02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0F8EBD-9B00-4CE9-9C30-A1C98E67F2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C827E-DD8D-40F4-B09A-8A3618BB7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DD1F2-950A-42FC-B7D9-F92642A8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4B157-DE89-4A4E-BA7B-84E0AEC53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115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18DC0-BA96-495A-8646-E35C787F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485D-BD61-4F6F-8E8F-E2B84D117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4A868-0BC6-4545-8E65-87F575C82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1C080-1821-41E1-B2F9-113927EA5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96B35-652D-4974-B880-E491F6219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858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361A3-BB3A-4C9C-9D18-C44F811FF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A8DAA-93EC-4433-AA0F-4A9B1524E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B4E34-B02F-4901-801D-F58B70A39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1B8BD3-9A6C-4EB2-8E9F-4DDB14776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53653-7D54-42F9-B767-EAAF2406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926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91601-F7E0-49CA-A3FC-D78672D60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44FF1-2F4E-4E78-834D-57EF9C3DE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2D302D-A04B-4129-BB5D-064FBCFC6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65D96-4395-49D4-9991-9E8A92E70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8DD65F-DA86-4DCA-AE79-73A37841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F52C10-8BC8-468D-BED5-05FE5EDD2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790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E7CB6-AB7B-4569-BF60-36A853270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50F6AE-CA0A-40C4-A7BB-FCDB25E22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42B6EE-391B-470C-9462-871517EEC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869122-CB64-47F3-800F-3D09C94A0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49342A-96FC-48A2-990D-99FEFAF3D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B62D0D-2951-4DE2-B0D8-37A25E94C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4CACAC-66FA-4B77-B5F4-313E441C9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A59370-178E-4D27-9E72-3890FAA6A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699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0F0D9-1F57-4D8D-AF53-AF30B46E8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70588E-B3C2-4D9C-9DB7-2F552C72C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4C598B-54C7-4EFA-8C1A-BD93FEFFB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DD0E47-39B4-4E4C-8C67-B885DB124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214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091474-A2A1-4DB6-8903-64FA2A310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CB80EB-CA50-4478-8147-A0578F5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9D43B-2212-417C-9F0F-E1032EFA3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5576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4469A-453F-48D9-8E05-6CA55CD26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DB2D0-DFDD-4E50-B26B-E8F92F44B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2E4A6-5118-4E22-9462-F6A52EAD1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66F1E-98ED-44D0-A7E6-C65EEDB08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211215-C2FB-44D5-BF57-58E2BBA6C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5C2C54-56E5-4C95-B199-EA0114ACE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2521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C8999-2D5B-49E0-9D4F-25CED26F2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B9FAFB-865C-442D-ADAF-89FCC1AC0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752E7A-1D2D-42AE-9F57-5C582A16B5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9103AA-F5DA-41E9-B88B-96F958709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E5CC2-8C21-4268-A0B5-3AEE21D7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3AAE1-7174-4439-B386-DF20DB666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18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E7CB6-AB7B-4569-BF60-36A853270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50F6AE-CA0A-40C4-A7BB-FCDB25E22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42B6EE-391B-470C-9462-871517EEC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869122-CB64-47F3-800F-3D09C94A0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49342A-96FC-48A2-990D-99FEFAF3D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B62D0D-2951-4DE2-B0D8-37A25E94C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4CACAC-66FA-4B77-B5F4-313E441C9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A59370-178E-4D27-9E72-3890FAA6A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189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92310-5404-4532-8316-BC5C4E44A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7CDC0-0EAA-4F64-85FD-E22EA4531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0B6C8-FDE5-4BA6-8196-3EF4F843F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C5D17-DE22-4E9C-A544-15D8917AB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74E84-77DB-4878-AFE0-3AFB43738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899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CA8F22-1730-410C-A47A-5F650122C5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E72A89-91E9-482B-8DAC-D5500E87F6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9B9E1-9EAF-43EA-B3CB-EEB7C8E71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C2644-44E3-4B3A-A65F-DC8577A41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747E1E-2D4A-45FB-9834-6C8891C2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0892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dminTemplate">
    <p:bg>
      <p:bgPr>
        <a:solidFill>
          <a:srgbClr val="318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MSKCrownLogoVectorEWhite.png" descr="MSKCrownLogoVectorEWhite.png"/>
          <p:cNvPicPr>
            <a:picLocks noChangeAspect="1"/>
          </p:cNvPicPr>
          <p:nvPr/>
        </p:nvPicPr>
        <p:blipFill>
          <a:blip r:embed="rId2">
            <a:alphaModFix amt="61804"/>
          </a:blip>
          <a:stretch>
            <a:fillRect/>
          </a:stretch>
        </p:blipFill>
        <p:spPr>
          <a:xfrm>
            <a:off x="6095805" y="1097364"/>
            <a:ext cx="7195625" cy="81221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DegradeBlk2Transparent.png" descr="DegradeBlk2Transparent.png"/>
          <p:cNvPicPr>
            <a:picLocks noChangeAspect="1"/>
          </p:cNvPicPr>
          <p:nvPr/>
        </p:nvPicPr>
        <p:blipFill>
          <a:blip r:embed="rId3">
            <a:alphaModFix amt="20285"/>
          </a:blip>
          <a:stretch>
            <a:fillRect/>
          </a:stretch>
        </p:blipFill>
        <p:spPr>
          <a:xfrm>
            <a:off x="-889796" y="2613025"/>
            <a:ext cx="13971589" cy="50908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MSKLogoCrownTextWhite.png" descr="MSKLogoCrownText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889" y="651802"/>
            <a:ext cx="2422068" cy="735167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03839" y="1940212"/>
            <a:ext cx="8630431" cy="1882386"/>
          </a:xfrm>
          <a:prstGeom prst="rect">
            <a:avLst/>
          </a:prstGeom>
        </p:spPr>
        <p:txBody>
          <a:bodyPr lIns="60952" tIns="60952" rIns="60952" bIns="60952" anchor="b"/>
          <a:lstStyle>
            <a:lvl1pPr marL="317500" indent="-317500" defTabSz="412750">
              <a:spcBef>
                <a:spcPts val="2900"/>
              </a:spcBef>
              <a:buClrTx/>
              <a:buSzPct val="125000"/>
              <a:buFontTx/>
              <a:defRPr sz="2400"/>
            </a:lvl1pPr>
            <a:lvl2pPr marL="952500" indent="-317500" defTabSz="412750">
              <a:spcBef>
                <a:spcPts val="2900"/>
              </a:spcBef>
              <a:buClrTx/>
              <a:buSzPct val="125000"/>
              <a:buFontTx/>
              <a:buChar char="•"/>
              <a:defRPr sz="2400"/>
            </a:lvl2pPr>
            <a:lvl3pPr marL="1587500" indent="-317500" defTabSz="412750">
              <a:spcBef>
                <a:spcPts val="2900"/>
              </a:spcBef>
              <a:buClrTx/>
              <a:buSzPct val="125000"/>
              <a:buFontTx/>
              <a:defRPr sz="2400"/>
            </a:lvl3pPr>
            <a:lvl4pPr marL="2222500" indent="-317500" defTabSz="412750">
              <a:spcBef>
                <a:spcPts val="2900"/>
              </a:spcBef>
              <a:buClrTx/>
              <a:buSzPct val="125000"/>
              <a:buFontTx/>
              <a:buChar char="•"/>
              <a:defRPr sz="2400"/>
            </a:lvl4pPr>
            <a:lvl5pPr marL="2857500" indent="-317500" defTabSz="412750">
              <a:spcBef>
                <a:spcPts val="2900"/>
              </a:spcBef>
              <a:buClrTx/>
              <a:buSzPct val="125000"/>
              <a:buFontTx/>
              <a:buChar char="•"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4" name="Shape 328"/>
          <p:cNvSpPr txBox="1">
            <a:spLocks noGrp="1"/>
          </p:cNvSpPr>
          <p:nvPr>
            <p:ph type="body" sz="quarter" idx="13"/>
          </p:nvPr>
        </p:nvSpPr>
        <p:spPr>
          <a:xfrm>
            <a:off x="1103839" y="3759137"/>
            <a:ext cx="8630431" cy="1205242"/>
          </a:xfrm>
          <a:prstGeom prst="rect">
            <a:avLst/>
          </a:prstGeom>
        </p:spPr>
        <p:txBody>
          <a:bodyPr lIns="60952" tIns="60952" rIns="60952" bIns="60952"/>
          <a:lstStyle/>
          <a:p>
            <a:pPr marL="443706" indent="-443706" defTabSz="607483">
              <a:spcBef>
                <a:spcPts val="600"/>
              </a:spcBef>
              <a:buClrTx/>
              <a:defRPr sz="2600"/>
            </a:pPr>
            <a:endParaRPr/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21765" y="6366977"/>
            <a:ext cx="360638" cy="343871"/>
          </a:xfrm>
          <a:prstGeom prst="rect">
            <a:avLst/>
          </a:prstGeom>
        </p:spPr>
        <p:txBody>
          <a:bodyPr lIns="60958" tIns="60958" rIns="60958" bIns="60958"/>
          <a:lstStyle>
            <a:lvl1pPr defTabSz="609600">
              <a:defRPr sz="16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2242155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9" y="1598086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14" indent="-21944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28" indent="-158488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09" indent="-156625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278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6589884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ext &amp; Content">
  <p:cSld name="1_Text &amp;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0"/>
          <p:cNvSpPr txBox="1">
            <a:spLocks noGrp="1"/>
          </p:cNvSpPr>
          <p:nvPr>
            <p:ph type="title"/>
          </p:nvPr>
        </p:nvSpPr>
        <p:spPr>
          <a:xfrm>
            <a:off x="304800" y="231651"/>
            <a:ext cx="10979149" cy="11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200" b="1">
                <a:solidFill>
                  <a:srgbClr val="1764B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0"/>
          <p:cNvSpPr txBox="1">
            <a:spLocks noGrp="1"/>
          </p:cNvSpPr>
          <p:nvPr>
            <p:ph type="body" idx="1"/>
          </p:nvPr>
        </p:nvSpPr>
        <p:spPr>
          <a:xfrm>
            <a:off x="611720" y="1598087"/>
            <a:ext cx="10979149" cy="4482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50798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lvl="1" indent="-43178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 Narrow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lvl="2" indent="-42332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lvl="3" indent="-40639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–"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lvl="4" indent="-43178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»"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lvl="5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6pPr>
            <a:lvl7pPr marL="4267093" lvl="6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7pPr>
            <a:lvl8pPr marL="4876678" lvl="7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8pPr>
            <a:lvl9pPr marL="5486263" lvl="8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60"/>
          <p:cNvSpPr txBox="1">
            <a:spLocks noGrp="1"/>
          </p:cNvSpPr>
          <p:nvPr>
            <p:ph type="body" idx="2"/>
          </p:nvPr>
        </p:nvSpPr>
        <p:spPr>
          <a:xfrm>
            <a:off x="0" y="6608842"/>
            <a:ext cx="12192000" cy="249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4275" rIns="68575" bIns="45700" anchor="b" anchorCtr="0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lvl="1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900"/>
            </a:lvl2pPr>
            <a:lvl3pPr marL="1828754" lvl="2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3pPr>
            <a:lvl4pPr marL="2438339" lvl="3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900"/>
            </a:lvl4pPr>
            <a:lvl5pPr marL="3047924" lvl="4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900"/>
            </a:lvl5pPr>
            <a:lvl6pPr marL="3657509" lvl="5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6pPr>
            <a:lvl7pPr marL="4267093" lvl="6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7pPr>
            <a:lvl8pPr marL="4876678" lvl="7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8pPr>
            <a:lvl9pPr marL="5486263" lvl="8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60"/>
          <p:cNvSpPr txBox="1">
            <a:spLocks noGrp="1"/>
          </p:cNvSpPr>
          <p:nvPr>
            <p:ph type="body" idx="3"/>
          </p:nvPr>
        </p:nvSpPr>
        <p:spPr>
          <a:xfrm>
            <a:off x="10469644" y="5"/>
            <a:ext cx="1722361" cy="3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4275" rIns="68575" bIns="45700" anchor="t" anchorCtr="0">
            <a:noAutofit/>
          </a:bodyPr>
          <a:lstStyle>
            <a:lvl1pPr marL="609585" lvl="0" indent="-30479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lvl="1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900"/>
            </a:lvl2pPr>
            <a:lvl3pPr marL="1828754" lvl="2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3pPr>
            <a:lvl4pPr marL="2438339" lvl="3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900"/>
            </a:lvl4pPr>
            <a:lvl5pPr marL="3047924" lvl="4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900"/>
            </a:lvl5pPr>
            <a:lvl6pPr marL="3657509" lvl="5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6pPr>
            <a:lvl7pPr marL="4267093" lvl="6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7pPr>
            <a:lvl8pPr marL="4876678" lvl="7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8pPr>
            <a:lvl9pPr marL="5486263" lvl="8" indent="-4317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88803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541302"/>
            <a:ext cx="10972320" cy="609398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3371562"/>
            <a:ext cx="10972320" cy="443198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15205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EE2D9-4EC9-4AD5-9185-D77080F5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911F02-2527-4358-9E19-ED92ED0AAC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104">
              <a:defRPr/>
            </a:pPr>
            <a:fld id="{3C4F54F3-C349-4609-AFEE-01462D5C7942}" type="slidenum">
              <a:rPr lang="en-GB" smtClean="0">
                <a:solidFill>
                  <a:srgbClr val="000000"/>
                </a:solidFill>
              </a:rPr>
              <a:pPr defTabSz="914104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D226DBAF-B234-47DE-8D5B-21A4CEF283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4407" y="6037263"/>
            <a:ext cx="10850215" cy="528295"/>
          </a:xfr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buNone/>
              <a:defRPr sz="700"/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57300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1_Title 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9;p55">
            <a:extLst>
              <a:ext uri="{FF2B5EF4-FFF2-40B4-BE49-F238E27FC236}">
                <a16:creationId xmlns:a16="http://schemas.microsoft.com/office/drawing/2014/main" id="{247907D7-92E9-4341-ABB9-68310BB909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0845" y="297665"/>
            <a:ext cx="10239828" cy="78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55751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3905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976761"/>
            <a:ext cx="12192000" cy="2888201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0" y="5108645"/>
            <a:ext cx="10972800" cy="39191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rgbClr val="D21D53"/>
                </a:solidFill>
              </a:defRPr>
            </a:lvl1pPr>
          </a:lstStyle>
          <a:p>
            <a:r>
              <a:rPr lang="en-US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79038"/>
            <a:ext cx="10972800" cy="1177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3874507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0F0D9-1F57-4D8D-AF53-AF30B46E8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70588E-B3C2-4D9C-9DB7-2F552C72C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4C598B-54C7-4EFA-8C1A-BD93FEFFB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DD0E47-39B4-4E4C-8C67-B885DB124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040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3"/>
            <a:ext cx="54864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rgbClr val="D21D53"/>
                </a:solidFill>
              </a:defRPr>
            </a:lvl1pPr>
          </a:lstStyle>
          <a:p>
            <a:r>
              <a:rPr lang="en-US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0"/>
            <a:ext cx="5486400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Presenter’s Affiliation Here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5562600"/>
            <a:ext cx="5486400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/>
              <a:t>Presenter’s Affiliation Here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131462"/>
            <a:ext cx="5486400" cy="431801"/>
          </a:xfrm>
          <a:prstGeom prst="rect">
            <a:avLst/>
          </a:prstGeom>
        </p:spPr>
        <p:txBody>
          <a:bodyPr anchor="ctr"/>
          <a:lstStyle>
            <a:lvl1pPr marL="0" marR="0" indent="0" algn="l" defTabSz="457189" rtl="0" eaLnBrk="1" fontAlgn="auto" latinLnBrk="0" hangingPunct="1">
              <a:lnSpc>
                <a:spcPct val="8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b="1">
                <a:solidFill>
                  <a:srgbClr val="D21D53"/>
                </a:solidFill>
              </a:defRPr>
            </a:lvl1pPr>
          </a:lstStyle>
          <a:p>
            <a:pPr marL="0" marR="0" lvl="0" indent="0" algn="l" defTabSz="457189" rtl="0" eaLnBrk="1" fontAlgn="auto" latinLnBrk="0" hangingPunct="1">
              <a:lnSpc>
                <a:spcPct val="8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Presenter’s Name Here</a:t>
            </a:r>
          </a:p>
        </p:txBody>
      </p:sp>
    </p:spTree>
    <p:extLst>
      <p:ext uri="{BB962C8B-B14F-4D97-AF65-F5344CB8AC3E}">
        <p14:creationId xmlns:p14="http://schemas.microsoft.com/office/powerpoint/2010/main" val="1576422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2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953089"/>
            <a:ext cx="12192000" cy="28882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251879"/>
            <a:ext cx="10972800" cy="18375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i="0">
                <a:solidFill>
                  <a:schemeClr val="tx1"/>
                </a:solidFill>
              </a:defRPr>
            </a:lvl1pPr>
          </a:lstStyle>
          <a:p>
            <a:r>
              <a:rPr lang="en-US"/>
              <a:t>Subtext here</a:t>
            </a:r>
          </a:p>
        </p:txBody>
      </p:sp>
    </p:spTree>
    <p:extLst>
      <p:ext uri="{BB962C8B-B14F-4D97-AF65-F5344CB8AC3E}">
        <p14:creationId xmlns:p14="http://schemas.microsoft.com/office/powerpoint/2010/main" val="22928888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lnSpc>
                <a:spcPts val="1067"/>
              </a:lnSpc>
              <a:spcBef>
                <a:spcPts val="400"/>
              </a:spcBef>
              <a:buNone/>
              <a:defRPr sz="1067" b="0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15271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2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0" y="1566752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3548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2192944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0" y="2192944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" y="1489540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06995" y="1489540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83396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/>
              <a:t>Reference.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70834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/>
              <a:t>Reference.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53324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/>
              <a:t>Reference.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555151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359819"/>
            <a:ext cx="12192000" cy="213836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 baseline="0">
                <a:solidFill>
                  <a:schemeClr val="accent6"/>
                </a:solidFill>
              </a:defRPr>
            </a:lvl1pPr>
          </a:lstStyle>
          <a:p>
            <a:r>
              <a:rPr lang="en-US"/>
              <a:t>Q&amp;A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687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8821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091474-A2A1-4DB6-8903-64FA2A310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CB80EB-CA50-4478-8147-A0578F5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9D43B-2212-417C-9F0F-E1032EFA3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25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4469A-453F-48D9-8E05-6CA55CD26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DB2D0-DFDD-4E50-B26B-E8F92F44B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2E4A6-5118-4E22-9462-F6A52EAD1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66F1E-98ED-44D0-A7E6-C65EEDB08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211215-C2FB-44D5-BF57-58E2BBA6C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5C2C54-56E5-4C95-B199-EA0114ACE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6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C8999-2D5B-49E0-9D4F-25CED26F2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B9FAFB-865C-442D-ADAF-89FCC1AC0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752E7A-1D2D-42AE-9F57-5C582A16B5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9103AA-F5DA-41E9-B88B-96F958709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E5CC2-8C21-4268-A0B5-3AEE21D7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3AAE1-7174-4439-B386-DF20DB666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4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BD2B9B-E0CC-4C7F-A33C-4AD9A003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A52B11-66CA-42C2-8584-8A8E3407B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3C3939-0647-41D7-931B-4759F03B6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CC333-51FF-43C3-AED4-AB1A9C8C8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2B82E-8CF4-4138-AC16-D83CF4953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43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667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</p:sldLayoutIdLst>
  <p:hf hdr="0" ft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>
              <a:lumMod val="75000"/>
            </a:schemeClr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1608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824609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BD2B9B-E0CC-4C7F-A33C-4AD9A003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A52B11-66CA-42C2-8584-8A8E3407B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3C3939-0647-41D7-931B-4759F03B6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136E4-8731-4C44-8966-6B6AE5486F08}" type="datetimeFigureOut">
              <a:rPr lang="en-US" smtClean="0"/>
              <a:t>1/24/23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CC333-51FF-43C3-AED4-AB1A9C8C8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2B82E-8CF4-4138-AC16-D83CF4953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FE443-1B21-4FFD-BC85-093B78EDB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03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4" r:id="rId13"/>
    <p:sldLayoutId id="2147483766" r:id="rId14"/>
    <p:sldLayoutId id="2147483767" r:id="rId15"/>
    <p:sldLayoutId id="2147483768" r:id="rId16"/>
    <p:sldLayoutId id="214748376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09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txStyles>
    <p:titleStyle>
      <a:lvl1pPr algn="l" defTabSz="457189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2">
              <a:lumMod val="75000"/>
            </a:schemeClr>
          </a:solidFill>
          <a:latin typeface="+mj-lt"/>
          <a:ea typeface="+mj-ea"/>
          <a:cs typeface="Adobe Garamond Pro"/>
        </a:defRPr>
      </a:lvl1pPr>
    </p:titleStyle>
    <p:bodyStyle>
      <a:lvl1pPr marL="342891" indent="-342891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lnSpc>
          <a:spcPct val="85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9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0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7AD8B-3674-48DB-B54B-902516511A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73550" y="1522119"/>
            <a:ext cx="9667474" cy="987844"/>
          </a:xfrm>
        </p:spPr>
        <p:txBody>
          <a:bodyPr vert="horz" lIns="60952" tIns="60952" rIns="60952" bIns="60952" rtlCol="0" anchor="t"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Current Considerations in the Treatment of </a:t>
            </a:r>
            <a:br>
              <a:rPr lang="en-US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US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HER2-Positive Advanced Gastric/GEJ Adenocarcinoma </a:t>
            </a:r>
            <a:endParaRPr lang="en-US" b="1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Google Shape;100;p1">
            <a:extLst>
              <a:ext uri="{FF2B5EF4-FFF2-40B4-BE49-F238E27FC236}">
                <a16:creationId xmlns:a16="http://schemas.microsoft.com/office/drawing/2014/main" id="{DB4E2EF5-7AD8-419B-ABB8-E75002B16B61}"/>
              </a:ext>
            </a:extLst>
          </p:cNvPr>
          <p:cNvSpPr/>
          <p:nvPr/>
        </p:nvSpPr>
        <p:spPr>
          <a:xfrm>
            <a:off x="1573550" y="2719450"/>
            <a:ext cx="9181600" cy="1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defTabSz="1219170" hangingPunct="1">
              <a:buClr>
                <a:srgbClr val="000000"/>
              </a:buClr>
              <a:buSzPts val="1500"/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Yelena Y. Janjigian, MD</a:t>
            </a:r>
            <a:endParaRPr lang="en-US" sz="140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  <a:sym typeface="Arial"/>
            </a:endParaRPr>
          </a:p>
          <a:p>
            <a:pPr defTabSz="1219170" hangingPunct="1">
              <a:buClr>
                <a:srgbClr val="000000"/>
              </a:buClr>
              <a:buSzPts val="1500"/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Associate Attending Physician</a:t>
            </a:r>
            <a:endParaRPr lang="en-US" sz="140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  <a:sym typeface="Arial"/>
            </a:endParaRPr>
          </a:p>
          <a:p>
            <a:pPr defTabSz="1219170" hangingPunct="1">
              <a:buClr>
                <a:srgbClr val="000000"/>
              </a:buClr>
              <a:buSzPts val="1500"/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Associate Professor, WCMC</a:t>
            </a:r>
          </a:p>
          <a:p>
            <a:pPr defTabSz="1219170" hangingPunct="1">
              <a:buClr>
                <a:srgbClr val="000000"/>
              </a:buClr>
              <a:buSzPts val="1500"/>
            </a:pPr>
            <a:endParaRPr lang="en-US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  <a:sym typeface="Arial"/>
            </a:endParaRPr>
          </a:p>
          <a:p>
            <a:pPr defTabSz="1219170" hangingPunct="1">
              <a:buClr>
                <a:srgbClr val="000000"/>
              </a:buClr>
              <a:buSzPts val="1500"/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Chief, Gastrointestinal Oncology Service</a:t>
            </a:r>
            <a:endParaRPr lang="en-US" sz="140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  <a:sym typeface="Arial"/>
            </a:endParaRPr>
          </a:p>
          <a:p>
            <a:pPr defTabSz="1219170" hangingPunct="1">
              <a:buClr>
                <a:srgbClr val="000000"/>
              </a:buClr>
              <a:buSzPts val="1500"/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Memorial Sloan Kettering Cancer Center</a:t>
            </a:r>
            <a:endParaRPr lang="en-US" sz="200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  <a:sym typeface="Arial"/>
            </a:endParaRPr>
          </a:p>
          <a:p>
            <a:pPr defTabSz="1219170" hangingPunct="1">
              <a:buClr>
                <a:srgbClr val="000000"/>
              </a:buClr>
              <a:buSzPts val="1800"/>
            </a:pPr>
            <a:endParaRPr sz="2400">
              <a:solidFill>
                <a:schemeClr val="bg1"/>
              </a:solidFill>
              <a:latin typeface="Arial"/>
              <a:ea typeface="Arial"/>
              <a:cs typeface="+mn-cs"/>
              <a:sym typeface="Arial"/>
            </a:endParaRPr>
          </a:p>
          <a:p>
            <a:pPr defTabSz="1219170" hangingPunct="1">
              <a:buClr>
                <a:srgbClr val="C8440C"/>
              </a:buClr>
              <a:buSzPts val="1800"/>
            </a:pPr>
            <a:r>
              <a:rPr lang="en-US" sz="24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Twitter: @yjanjigianMD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B760ACF-BF37-4111-ACAE-9F13ECD96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01" y="2919952"/>
            <a:ext cx="4142831" cy="276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319466-1903-4E1D-B772-D9AB0B3FF3A7}"/>
              </a:ext>
            </a:extLst>
          </p:cNvPr>
          <p:cNvSpPr txBox="1"/>
          <p:nvPr/>
        </p:nvSpPr>
        <p:spPr>
          <a:xfrm>
            <a:off x="1573550" y="5420229"/>
            <a:ext cx="55635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Thursday, January 19, 2023 </a:t>
            </a:r>
          </a:p>
          <a:p>
            <a:r>
              <a:rPr lang="en-US" sz="14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San Francisco, CA | 8 Minutes | Live Talk</a:t>
            </a:r>
          </a:p>
          <a:p>
            <a:r>
              <a:rPr lang="en-US" sz="14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ASCO GI Gastroesophageal</a:t>
            </a:r>
          </a:p>
        </p:txBody>
      </p:sp>
    </p:spTree>
    <p:extLst>
      <p:ext uri="{BB962C8B-B14F-4D97-AF65-F5344CB8AC3E}">
        <p14:creationId xmlns:p14="http://schemas.microsoft.com/office/powerpoint/2010/main" val="266095133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8F537C-1164-4FEB-BA37-FF6FC66EE4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800" baseline="30000"/>
              <a:t>a</a:t>
            </a:r>
            <a:r>
              <a:rPr lang="en-US" sz="800"/>
              <a:t>Events were considered regardless of attribution to treatment by the investigator. Related terms were included in addition to the specific terms listed.</a:t>
            </a:r>
            <a:endParaRPr lang="en-US" sz="800" baseline="30000"/>
          </a:p>
          <a:p>
            <a:r>
              <a:rPr lang="en-US" sz="800"/>
              <a:t>Participants in both arms received trastuzumab and chemotherapy. Data cutoff date: June 17, 2020.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3BCCC11-902D-48A5-8B5E-DD4997714A3D}"/>
              </a:ext>
            </a:extLst>
          </p:cNvPr>
          <p:cNvGraphicFramePr>
            <a:graphicFrameLocks noGrp="1"/>
          </p:cNvGraphicFramePr>
          <p:nvPr/>
        </p:nvGraphicFramePr>
        <p:xfrm>
          <a:off x="538622" y="1151640"/>
          <a:ext cx="5257802" cy="5212080"/>
        </p:xfrm>
        <a:graphic>
          <a:graphicData uri="http://schemas.openxmlformats.org/drawingml/2006/table">
            <a:tbl>
              <a:tblPr firstRow="1" bandRow="1"/>
              <a:tblGrid>
                <a:gridCol w="2394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752">
                  <a:extLst>
                    <a:ext uri="{9D8B030D-6E8A-4147-A177-3AD203B41FA5}">
                      <a16:colId xmlns:a16="http://schemas.microsoft.com/office/drawing/2014/main" val="3007382266"/>
                    </a:ext>
                  </a:extLst>
                </a:gridCol>
                <a:gridCol w="715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752">
                  <a:extLst>
                    <a:ext uri="{9D8B030D-6E8A-4147-A177-3AD203B41FA5}">
                      <a16:colId xmlns:a16="http://schemas.microsoft.com/office/drawing/2014/main" val="28037145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endParaRPr lang="en-US" sz="13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 i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 Arm</a:t>
                      </a:r>
                      <a:br>
                        <a:rPr lang="en-US" sz="1300" b="1" i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300" b="1" i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217)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 i="0">
                          <a:solidFill>
                            <a:schemeClr val="accent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Placebo Arm</a:t>
                      </a:r>
                      <a:br>
                        <a:rPr lang="en-US" sz="1300" b="1" i="0">
                          <a:solidFill>
                            <a:schemeClr val="accent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300" b="1" i="0">
                          <a:solidFill>
                            <a:schemeClr val="accent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216)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Summary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50684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grade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3-5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Serious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368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to death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120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to discon, any drug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226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Incidence &gt;20%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 3-5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 3-5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976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Diarrhea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1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Nausea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376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Anemia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777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 Appetite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6069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Vomiting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12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 Platelet count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123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Fatigue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188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 Neutrophil count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82788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7663" indent="-179388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Peripheral sensory neuropathy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29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↑ AST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6234483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C7D2E59B-7B57-40A2-B898-761C3C0A4E79}"/>
              </a:ext>
            </a:extLst>
          </p:cNvPr>
          <p:cNvSpPr txBox="1"/>
          <p:nvPr/>
        </p:nvSpPr>
        <p:spPr>
          <a:xfrm>
            <a:off x="2445819" y="824061"/>
            <a:ext cx="1443408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600" cap="none" spc="3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All-Cause AEs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419107F-4183-41B9-A8A4-0E8005253066}"/>
              </a:ext>
            </a:extLst>
          </p:cNvPr>
          <p:cNvSpPr txBox="1"/>
          <p:nvPr/>
        </p:nvSpPr>
        <p:spPr>
          <a:xfrm>
            <a:off x="6416836" y="824061"/>
            <a:ext cx="52577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600" cap="none" spc="3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Immune-Mediated AEs and Infusion Reactions</a:t>
            </a:r>
            <a:r>
              <a:rPr kumimoji="0" lang="en-US" sz="1600" b="1" i="0" u="none" strike="noStrike" kern="600" cap="none" spc="3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</a:t>
            </a:r>
            <a:endParaRPr kumimoji="0" lang="en-US" sz="1600" b="1" i="0" u="none" strike="noStrike" kern="600" cap="none" spc="3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C1722D4-C540-4E23-A94C-39EF0A37234A}"/>
              </a:ext>
            </a:extLst>
          </p:cNvPr>
          <p:cNvSpPr txBox="1"/>
          <p:nvPr/>
        </p:nvSpPr>
        <p:spPr>
          <a:xfrm>
            <a:off x="448056" y="228600"/>
            <a:ext cx="3859070" cy="43088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600" cap="none" spc="30" normalizeH="0" baseline="0" noProof="0">
                <a:ln>
                  <a:noFill/>
                </a:ln>
                <a:solidFill>
                  <a:srgbClr val="00877C">
                    <a:lumMod val="75000"/>
                  </a:srgbClr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Adverse Events at IA1</a:t>
            </a:r>
          </a:p>
        </p:txBody>
      </p:sp>
      <p:graphicFrame>
        <p:nvGraphicFramePr>
          <p:cNvPr id="92" name="Table 91">
            <a:extLst>
              <a:ext uri="{FF2B5EF4-FFF2-40B4-BE49-F238E27FC236}">
                <a16:creationId xmlns:a16="http://schemas.microsoft.com/office/drawing/2014/main" id="{4EFAE5DF-9D2F-412C-82C9-D6B14E3D0D79}"/>
              </a:ext>
            </a:extLst>
          </p:cNvPr>
          <p:cNvGraphicFramePr>
            <a:graphicFrameLocks noGrp="1"/>
          </p:cNvGraphicFramePr>
          <p:nvPr/>
        </p:nvGraphicFramePr>
        <p:xfrm>
          <a:off x="6416832" y="1151640"/>
          <a:ext cx="5257803" cy="4494276"/>
        </p:xfrm>
        <a:graphic>
          <a:graphicData uri="http://schemas.openxmlformats.org/drawingml/2006/table">
            <a:tbl>
              <a:tblPr firstRow="1" bandRow="1"/>
              <a:tblGrid>
                <a:gridCol w="2389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141">
                  <a:extLst>
                    <a:ext uri="{9D8B030D-6E8A-4147-A177-3AD203B41FA5}">
                      <a16:colId xmlns:a16="http://schemas.microsoft.com/office/drawing/2014/main" val="2111719960"/>
                    </a:ext>
                  </a:extLst>
                </a:gridCol>
                <a:gridCol w="7171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141">
                  <a:extLst>
                    <a:ext uri="{9D8B030D-6E8A-4147-A177-3AD203B41FA5}">
                      <a16:colId xmlns:a16="http://schemas.microsoft.com/office/drawing/2014/main" val="1181087497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endParaRPr lang="en-US" sz="13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 i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 Arm</a:t>
                      </a:r>
                      <a:br>
                        <a:rPr lang="en-US" sz="1300" b="1" i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300" b="1" i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217)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 i="0">
                          <a:solidFill>
                            <a:schemeClr val="accent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Placebo Arm</a:t>
                      </a:r>
                      <a:br>
                        <a:rPr lang="en-US" sz="1300" b="1" i="0">
                          <a:solidFill>
                            <a:schemeClr val="accent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300" b="1" i="0">
                          <a:solidFill>
                            <a:schemeClr val="accent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216)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Summary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50684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grade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3-5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Serious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368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to death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120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to discon, any drug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226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Incidence ≥2 Participants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 3-5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 3-5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976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Infusion reactions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1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Pneumonitis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376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Colitis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777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Hypothyroidism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6069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Hyperthyroidism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12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Hypophysitis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123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Hepatitis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188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Severe skin reactions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6234483"/>
                  </a:ext>
                </a:extLst>
              </a:tr>
            </a:tbl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E849EDC-397D-415B-9AA0-5EDDDAC4139D}"/>
              </a:ext>
            </a:extLst>
          </p:cNvPr>
          <p:cNvSpPr/>
          <p:nvPr/>
        </p:nvSpPr>
        <p:spPr>
          <a:xfrm>
            <a:off x="321873" y="745436"/>
            <a:ext cx="5691300" cy="5744322"/>
          </a:xfrm>
          <a:prstGeom prst="roundRect">
            <a:avLst>
              <a:gd name="adj" fmla="val 6638"/>
            </a:avLst>
          </a:prstGeom>
          <a:noFill/>
          <a:ln w="38100" cap="flat" cmpd="sng" algn="ctr">
            <a:solidFill>
              <a:srgbClr val="5450E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600" cap="none" spc="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E80010B-2EB6-4D99-912E-8666295911AE}"/>
              </a:ext>
            </a:extLst>
          </p:cNvPr>
          <p:cNvSpPr/>
          <p:nvPr/>
        </p:nvSpPr>
        <p:spPr>
          <a:xfrm>
            <a:off x="6229922" y="745436"/>
            <a:ext cx="5691300" cy="5744322"/>
          </a:xfrm>
          <a:prstGeom prst="roundRect">
            <a:avLst>
              <a:gd name="adj" fmla="val 6638"/>
            </a:avLst>
          </a:prstGeom>
          <a:noFill/>
          <a:ln w="38100" cap="flat" cmpd="sng" algn="ctr">
            <a:solidFill>
              <a:srgbClr val="5450E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600" cap="none" spc="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135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Title 1">
            <a:extLst>
              <a:ext uri="{FF2B5EF4-FFF2-40B4-BE49-F238E27FC236}">
                <a16:creationId xmlns:a16="http://schemas.microsoft.com/office/drawing/2014/main" id="{8726FFCB-DA37-1B4B-8920-BE93C5A00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850" y="0"/>
            <a:ext cx="9278939" cy="114300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2800"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ACQUIRED TRASTUZUMAB RESISTANCE </a:t>
            </a:r>
          </a:p>
        </p:txBody>
      </p:sp>
      <p:pic>
        <p:nvPicPr>
          <p:cNvPr id="148482" name="Picture 6" descr="HER2 AR ONCOPRINT.pdf">
            <a:extLst>
              <a:ext uri="{FF2B5EF4-FFF2-40B4-BE49-F238E27FC236}">
                <a16:creationId xmlns:a16="http://schemas.microsoft.com/office/drawing/2014/main" id="{FDFE3000-3625-A842-B26D-FA69EB56A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0" t="45566" r="58051" b="25452"/>
          <a:stretch>
            <a:fillRect/>
          </a:stretch>
        </p:blipFill>
        <p:spPr bwMode="auto">
          <a:xfrm>
            <a:off x="1899482" y="544648"/>
            <a:ext cx="4745796" cy="586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3" name="Picture 7" descr="HER2 AR ONCOPRINT copy.pdf">
            <a:extLst>
              <a:ext uri="{FF2B5EF4-FFF2-40B4-BE49-F238E27FC236}">
                <a16:creationId xmlns:a16="http://schemas.microsoft.com/office/drawing/2014/main" id="{4669D2DD-2D31-0A4F-965C-69DA600A18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0" t="46559" r="25011" b="33891"/>
          <a:stretch>
            <a:fillRect/>
          </a:stretch>
        </p:blipFill>
        <p:spPr bwMode="auto">
          <a:xfrm>
            <a:off x="6551350" y="2068840"/>
            <a:ext cx="5640650" cy="42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484" name="Rectangle 7">
            <a:extLst>
              <a:ext uri="{FF2B5EF4-FFF2-40B4-BE49-F238E27FC236}">
                <a16:creationId xmlns:a16="http://schemas.microsoft.com/office/drawing/2014/main" id="{4FEC9C43-497D-1946-AA44-44A780393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837" y="780496"/>
            <a:ext cx="7192963" cy="31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6" tIns="41469" rIns="82936" bIns="41469">
            <a:spAutoFit/>
          </a:bodyPr>
          <a:lstStyle>
            <a:lvl1pPr defTabSz="414338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14338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14338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14338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14338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14338" rtl="0" eaLnBrk="1" fontAlgn="auto" latinLnBrk="0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Loss of </a:t>
            </a:r>
            <a:r>
              <a:rPr kumimoji="0" lang="en-US" altLang="en-US" sz="16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ERBB2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 and KRAS and PIK3CA ALTERATIONS IN 20% OF CASES</a:t>
            </a:r>
          </a:p>
        </p:txBody>
      </p:sp>
      <p:sp>
        <p:nvSpPr>
          <p:cNvPr id="148485" name="Rectangle 9">
            <a:extLst>
              <a:ext uri="{FF2B5EF4-FFF2-40B4-BE49-F238E27FC236}">
                <a16:creationId xmlns:a16="http://schemas.microsoft.com/office/drawing/2014/main" id="{AD003061-BCC8-F543-B078-2F048E000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50223"/>
            <a:ext cx="32399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Janjigian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et al </a:t>
            </a:r>
            <a:r>
              <a:rPr kumimoji="0" lang="en-US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Cancer Discovery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2018 </a:t>
            </a:r>
          </a:p>
        </p:txBody>
      </p:sp>
    </p:spTree>
    <p:extLst>
      <p:ext uri="{BB962C8B-B14F-4D97-AF65-F5344CB8AC3E}">
        <p14:creationId xmlns:p14="http://schemas.microsoft.com/office/powerpoint/2010/main" val="510627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B9FBC-2F65-4FD1-A6CA-1FCCC8981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167" y="194418"/>
            <a:ext cx="10992021" cy="1103313"/>
          </a:xfrm>
        </p:spPr>
        <p:txBody>
          <a:bodyPr/>
          <a:lstStyle/>
          <a:p>
            <a:pPr algn="ctr"/>
            <a:r>
              <a:rPr lang="en-US" altLang="en-US" sz="2800" b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Tumor Size Change with T-</a:t>
            </a:r>
            <a:r>
              <a:rPr lang="en-US" altLang="en-US" sz="2800" b="0" err="1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DXd</a:t>
            </a:r>
            <a:r>
              <a:rPr lang="en-US" altLang="en-US" sz="2800" b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in HER2+ Adv Gastric/GEJ Cancer After Trastuzumab (DESTINY-Gastric01 and 02)</a:t>
            </a:r>
            <a:endParaRPr lang="en-US" sz="2800" b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Text Box 15">
            <a:extLst>
              <a:ext uri="{FF2B5EF4-FFF2-40B4-BE49-F238E27FC236}">
                <a16:creationId xmlns:a16="http://schemas.microsoft.com/office/drawing/2014/main" id="{2439DD83-A234-48A8-96CC-FE76E22EE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7" y="6439915"/>
            <a:ext cx="9408259" cy="276999"/>
          </a:xfrm>
          <a:prstGeom prst="rect">
            <a:avLst/>
          </a:prstGeom>
          <a:noFill/>
          <a:ln>
            <a:noFill/>
          </a:ln>
        </p:spPr>
        <p:txBody>
          <a:bodyPr wrap="square"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1. Van </a:t>
            </a:r>
            <a:r>
              <a:rPr kumimoji="0" lang="en-US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Cutsem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. ESMO 2021. </a:t>
            </a:r>
            <a:r>
              <a:rPr kumimoji="0" lang="en-US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Abstr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 LBA55. 2. Ku ESMO 2022. </a:t>
            </a:r>
            <a:r>
              <a:rPr kumimoji="0" lang="en-US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Abstr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 1205MO. 3. </a:t>
            </a:r>
            <a:r>
              <a:rPr kumimoji="0" lang="en-US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Shitara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. NEJM. 2020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MS PGothic" charset="0"/>
                <a:cs typeface="Calibri" panose="020F0502020204030204" pitchFamily="34" charset="0"/>
              </a:rPr>
              <a:t>;382:2419. 4. Yamaguchi. ASCO GI 2022.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MS PGothic" charset="0"/>
                <a:cs typeface="Calibri" panose="020F050202020403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MS PGothic" charset="0"/>
                <a:cs typeface="Calibri" panose="020F0502020204030204" pitchFamily="34" charset="0"/>
              </a:rPr>
              <a:t> 242.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MS PGothic" charset="0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A3523D-D4D7-40E8-B6AA-D6021D023ADD}"/>
              </a:ext>
            </a:extLst>
          </p:cNvPr>
          <p:cNvSpPr txBox="1"/>
          <p:nvPr/>
        </p:nvSpPr>
        <p:spPr bwMode="auto">
          <a:xfrm>
            <a:off x="5125346" y="1248449"/>
            <a:ext cx="64327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DESTINY-Gastric02 (US/Europe; progression on 1L trastuzumab)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charset="0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313064-7882-4752-8F3F-1B17DA77C3CD}"/>
              </a:ext>
            </a:extLst>
          </p:cNvPr>
          <p:cNvSpPr txBox="1"/>
          <p:nvPr/>
        </p:nvSpPr>
        <p:spPr bwMode="auto">
          <a:xfrm>
            <a:off x="5125346" y="3847468"/>
            <a:ext cx="6519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DESTINY-Gastric01 (Japan; progression on ≥2 prior regimens)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4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charset="0"/>
              <a:cs typeface="+mn-cs"/>
            </a:endParaRPr>
          </a:p>
        </p:txBody>
      </p:sp>
      <p:graphicFrame>
        <p:nvGraphicFramePr>
          <p:cNvPr id="16" name="Group 32">
            <a:extLst>
              <a:ext uri="{FF2B5EF4-FFF2-40B4-BE49-F238E27FC236}">
                <a16:creationId xmlns:a16="http://schemas.microsoft.com/office/drawing/2014/main" id="{6A679DB0-0C86-47BF-98C5-271DC91AD7AA}"/>
              </a:ext>
            </a:extLst>
          </p:cNvPr>
          <p:cNvGraphicFramePr>
            <a:graphicFrameLocks noGrp="1"/>
          </p:cNvGraphicFramePr>
          <p:nvPr/>
        </p:nvGraphicFramePr>
        <p:xfrm>
          <a:off x="243452" y="4024342"/>
          <a:ext cx="3378474" cy="2049780"/>
        </p:xfrm>
        <a:graphic>
          <a:graphicData uri="http://schemas.openxmlformats.org/drawingml/2006/table">
            <a:tbl>
              <a:tblPr/>
              <a:tblGrid>
                <a:gridCol w="1270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7295">
                  <a:extLst>
                    <a:ext uri="{9D8B030D-6E8A-4147-A177-3AD203B41FA5}">
                      <a16:colId xmlns:a16="http://schemas.microsoft.com/office/drawing/2014/main" val="3914831558"/>
                    </a:ext>
                  </a:extLst>
                </a:gridCol>
                <a:gridCol w="1020384">
                  <a:extLst>
                    <a:ext uri="{9D8B030D-6E8A-4147-A177-3AD203B41FA5}">
                      <a16:colId xmlns:a16="http://schemas.microsoft.com/office/drawing/2014/main" val="1895906497"/>
                    </a:ext>
                  </a:extLst>
                </a:gridCol>
              </a:tblGrid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Survival, </a:t>
                      </a:r>
                      <a:r>
                        <a:rPr lang="en-US" sz="1400" b="1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US" sz="1400" b="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(95% CI)</a:t>
                      </a:r>
                      <a:r>
                        <a:rPr lang="en-US" sz="1400" b="1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3,4</a:t>
                      </a:r>
                      <a:endParaRPr lang="en-US" sz="1400" b="1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T-</a:t>
                      </a:r>
                      <a:r>
                        <a:rPr lang="en-US" sz="1400" b="1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DXd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125)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Chemo </a:t>
                      </a:r>
                      <a:b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62)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OS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12.5 </a:t>
                      </a:r>
                      <a:b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(10.3 – 15.2)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8.9 </a:t>
                      </a:r>
                      <a:b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(6.4-10.4)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888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 for death: 0.60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+mj-lt"/>
                        </a:rPr>
                        <a:t>HR for death: 0.59 (95% CI: 0.39-0.88); </a:t>
                      </a:r>
                      <a:r>
                        <a:rPr lang="en-US" sz="1400" i="1">
                          <a:solidFill>
                            <a:schemeClr val="bg1"/>
                          </a:solidFill>
                          <a:latin typeface="+mj-lt"/>
                        </a:rPr>
                        <a:t>P</a:t>
                      </a:r>
                      <a:r>
                        <a:rPr lang="en-US" sz="1400" i="0">
                          <a:solidFill>
                            <a:schemeClr val="bg1"/>
                          </a:solidFill>
                          <a:latin typeface="+mj-lt"/>
                        </a:rPr>
                        <a:t> = .01</a:t>
                      </a:r>
                      <a:endParaRPr lang="en-US" sz="140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PFS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5.6 </a:t>
                      </a:r>
                      <a:b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(4.3-6.9)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3.5 </a:t>
                      </a:r>
                      <a:b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(2.0-4.3)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09562"/>
                  </a:ext>
                </a:extLst>
              </a:tr>
              <a:tr h="241888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 for PD or death: 0.47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001421"/>
                  </a:ext>
                </a:extLst>
              </a:tr>
            </a:tbl>
          </a:graphicData>
        </a:graphic>
      </p:graphicFrame>
      <p:graphicFrame>
        <p:nvGraphicFramePr>
          <p:cNvPr id="18" name="Group 32">
            <a:extLst>
              <a:ext uri="{FF2B5EF4-FFF2-40B4-BE49-F238E27FC236}">
                <a16:creationId xmlns:a16="http://schemas.microsoft.com/office/drawing/2014/main" id="{A8656D04-7518-4B02-ABF3-BAC96D3437E7}"/>
              </a:ext>
            </a:extLst>
          </p:cNvPr>
          <p:cNvGraphicFramePr>
            <a:graphicFrameLocks noGrp="1"/>
          </p:cNvGraphicFramePr>
          <p:nvPr/>
        </p:nvGraphicFramePr>
        <p:xfrm>
          <a:off x="183461" y="1668088"/>
          <a:ext cx="3500127" cy="1623060"/>
        </p:xfrm>
        <a:graphic>
          <a:graphicData uri="http://schemas.openxmlformats.org/drawingml/2006/table">
            <a:tbl>
              <a:tblPr/>
              <a:tblGrid>
                <a:gridCol w="2211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191">
                  <a:extLst>
                    <a:ext uri="{9D8B030D-6E8A-4147-A177-3AD203B41FA5}">
                      <a16:colId xmlns:a16="http://schemas.microsoft.com/office/drawing/2014/main" val="3914831558"/>
                    </a:ext>
                  </a:extLst>
                </a:gridCol>
              </a:tblGrid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Efficacy</a:t>
                      </a:r>
                      <a:r>
                        <a:rPr lang="en-US" sz="1400" b="1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400" b="1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T-</a:t>
                      </a:r>
                      <a:r>
                        <a:rPr lang="en-US" sz="1400" b="1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DXd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79)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ORR, % (95% CI)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41.8 (30.8-53.4)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DOR,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</a:t>
                      </a:r>
                      <a:endParaRPr lang="en-US" sz="14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502165"/>
                  </a:ext>
                </a:extLst>
              </a:tr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PFS,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(95% CI)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5.6 (4.2-8.3)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941184"/>
                  </a:ext>
                </a:extLst>
              </a:tr>
              <a:tr h="2418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OS,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(95% CI)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12.1 (9.4-15.4)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883449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C9BC7F25-5832-49E0-A6AE-82774A91D6C2}"/>
              </a:ext>
            </a:extLst>
          </p:cNvPr>
          <p:cNvGrpSpPr>
            <a:grpSpLocks noChangeAspect="1"/>
          </p:cNvGrpSpPr>
          <p:nvPr/>
        </p:nvGrpSpPr>
        <p:grpSpPr>
          <a:xfrm>
            <a:off x="3759662" y="1474521"/>
            <a:ext cx="7798403" cy="2468880"/>
            <a:chOff x="1051749" y="1856984"/>
            <a:chExt cx="9933751" cy="375496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E69C43B-6B6E-48DA-A3D5-16FF05482DF8}"/>
                </a:ext>
              </a:extLst>
            </p:cNvPr>
            <p:cNvSpPr txBox="1"/>
            <p:nvPr/>
          </p:nvSpPr>
          <p:spPr bwMode="auto">
            <a:xfrm rot="16200000">
              <a:off x="-531696" y="3440429"/>
              <a:ext cx="3754967" cy="588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charset="0"/>
                  <a:cs typeface="+mn-cs"/>
                </a:rPr>
                <a:t>Best % Change in Sum of Diameters from Baseline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9EB66B1-7917-4D43-B340-0176BB7EE91E}"/>
                </a:ext>
              </a:extLst>
            </p:cNvPr>
            <p:cNvGrpSpPr/>
            <p:nvPr/>
          </p:nvGrpSpPr>
          <p:grpSpPr>
            <a:xfrm>
              <a:off x="1611696" y="2021349"/>
              <a:ext cx="466794" cy="3475709"/>
              <a:chOff x="1611696" y="2021349"/>
              <a:chExt cx="466794" cy="3475709"/>
            </a:xfrm>
          </p:grpSpPr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5944514-EEDF-4674-A4FE-27E68514BDBA}"/>
                  </a:ext>
                </a:extLst>
              </p:cNvPr>
              <p:cNvSpPr txBox="1"/>
              <p:nvPr/>
            </p:nvSpPr>
            <p:spPr bwMode="auto">
              <a:xfrm>
                <a:off x="1815277" y="3225284"/>
                <a:ext cx="2632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0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1148763B-C685-4EE5-9E63-FD6C9B96B738}"/>
                  </a:ext>
                </a:extLst>
              </p:cNvPr>
              <p:cNvSpPr txBox="1"/>
              <p:nvPr/>
            </p:nvSpPr>
            <p:spPr bwMode="auto">
              <a:xfrm>
                <a:off x="1736730" y="2842583"/>
                <a:ext cx="34176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20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CC2AE46-B3D2-4B57-8566-C138AA405BB0}"/>
                  </a:ext>
                </a:extLst>
              </p:cNvPr>
              <p:cNvSpPr txBox="1"/>
              <p:nvPr/>
            </p:nvSpPr>
            <p:spPr bwMode="auto">
              <a:xfrm>
                <a:off x="1736730" y="2431966"/>
                <a:ext cx="34176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40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BEB44533-84C0-4364-97A0-3127DBE0C8E6}"/>
                  </a:ext>
                </a:extLst>
              </p:cNvPr>
              <p:cNvSpPr txBox="1"/>
              <p:nvPr/>
            </p:nvSpPr>
            <p:spPr bwMode="auto">
              <a:xfrm>
                <a:off x="1736730" y="2021349"/>
                <a:ext cx="34176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60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4D8B69BC-E520-4851-B7E8-5A392227595C}"/>
                  </a:ext>
                </a:extLst>
              </p:cNvPr>
              <p:cNvSpPr txBox="1"/>
              <p:nvPr/>
            </p:nvSpPr>
            <p:spPr bwMode="auto">
              <a:xfrm>
                <a:off x="1690243" y="4434385"/>
                <a:ext cx="38824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-60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A2156C0B-0B40-4CF3-B91F-7770B7F295AA}"/>
                  </a:ext>
                </a:extLst>
              </p:cNvPr>
              <p:cNvSpPr txBox="1"/>
              <p:nvPr/>
            </p:nvSpPr>
            <p:spPr bwMode="auto">
              <a:xfrm>
                <a:off x="1690243" y="4023768"/>
                <a:ext cx="38824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-40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A285613F-4C2D-40FA-A7E6-8EE8939427E9}"/>
                  </a:ext>
                </a:extLst>
              </p:cNvPr>
              <p:cNvSpPr txBox="1"/>
              <p:nvPr/>
            </p:nvSpPr>
            <p:spPr bwMode="auto">
              <a:xfrm>
                <a:off x="1690243" y="3613151"/>
                <a:ext cx="38824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-20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CAAB7ED3-7E0F-4600-BF33-4305A3C55CAE}"/>
                  </a:ext>
                </a:extLst>
              </p:cNvPr>
              <p:cNvSpPr txBox="1"/>
              <p:nvPr/>
            </p:nvSpPr>
            <p:spPr bwMode="auto">
              <a:xfrm>
                <a:off x="1690243" y="4827222"/>
                <a:ext cx="38824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-80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29893CCC-608C-49DE-A316-173A11916BB3}"/>
                  </a:ext>
                </a:extLst>
              </p:cNvPr>
              <p:cNvSpPr txBox="1"/>
              <p:nvPr/>
            </p:nvSpPr>
            <p:spPr bwMode="auto">
              <a:xfrm>
                <a:off x="1611696" y="5220059"/>
                <a:ext cx="46679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charset="0"/>
                    <a:cs typeface="+mn-cs"/>
                  </a:rPr>
                  <a:t>-100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4E10DD2-38A8-49B0-A483-1508EEA99B4B}"/>
                </a:ext>
              </a:extLst>
            </p:cNvPr>
            <p:cNvGrpSpPr/>
            <p:nvPr/>
          </p:nvGrpSpPr>
          <p:grpSpPr>
            <a:xfrm>
              <a:off x="2000250" y="2217377"/>
              <a:ext cx="78240" cy="3187348"/>
              <a:chOff x="1918544" y="2217377"/>
              <a:chExt cx="406400" cy="3187348"/>
            </a:xfrm>
          </p:grpSpPr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A43CA8D4-0B29-40F6-9CDD-8EE8F6C7E2C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2217377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CC90F2FB-24CE-4B56-89E0-3DFA83542F0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2615795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22FF7AB9-121B-45BD-9940-85A3F3A32D2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3014214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BE37FD7E-5801-47DC-83A6-06411EBC60C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3412633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9CC98BAE-EBC9-4ED6-80EB-4450047BBF3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3811052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9F5D7A41-6F1C-47EE-981C-E5869FAE7B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4209471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0826A9C4-2266-4AF0-82C6-9FFAEB0A340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4607890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F7FF6953-75AC-4C48-BD37-4EA2AE5B09B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5006308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099D76B7-2141-4052-B739-63E11E6F68B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918544" y="5404725"/>
                <a:ext cx="406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BA9FF00-DD97-4C40-9AC0-13116DBAE164}"/>
                </a:ext>
              </a:extLst>
            </p:cNvPr>
            <p:cNvCxnSpPr>
              <a:endCxn id="116" idx="3"/>
            </p:cNvCxnSpPr>
            <p:nvPr/>
          </p:nvCxnSpPr>
          <p:spPr bwMode="auto">
            <a:xfrm>
              <a:off x="2078490" y="2015067"/>
              <a:ext cx="0" cy="3343492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607ACDB-BE55-4BB5-9BD1-77682E37AC35}"/>
                </a:ext>
              </a:extLst>
            </p:cNvPr>
            <p:cNvCxnSpPr>
              <a:stCxn id="108" idx="3"/>
            </p:cNvCxnSpPr>
            <p:nvPr/>
          </p:nvCxnSpPr>
          <p:spPr bwMode="auto">
            <a:xfrm>
              <a:off x="2078490" y="3363784"/>
              <a:ext cx="8907010" cy="48849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90E9676-D1D4-4E88-A6BB-60BBAFAFA687}"/>
                </a:ext>
              </a:extLst>
            </p:cNvPr>
            <p:cNvCxnSpPr/>
            <p:nvPr/>
          </p:nvCxnSpPr>
          <p:spPr bwMode="auto">
            <a:xfrm>
              <a:off x="2078490" y="3015596"/>
              <a:ext cx="8907010" cy="2683"/>
            </a:xfrm>
            <a:prstGeom prst="line">
              <a:avLst/>
            </a:prstGeom>
            <a:noFill/>
            <a:ln w="28575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2D0CCCB-BCDA-415F-970D-9991C16A08DE}"/>
                </a:ext>
              </a:extLst>
            </p:cNvPr>
            <p:cNvSpPr/>
            <p:nvPr/>
          </p:nvSpPr>
          <p:spPr bwMode="auto">
            <a:xfrm>
              <a:off x="2480733" y="2234779"/>
              <a:ext cx="67731" cy="116085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97E173E-66C4-45EA-BDE4-A019581E3605}"/>
                </a:ext>
              </a:extLst>
            </p:cNvPr>
            <p:cNvSpPr/>
            <p:nvPr/>
          </p:nvSpPr>
          <p:spPr bwMode="auto">
            <a:xfrm>
              <a:off x="2586566" y="2390681"/>
              <a:ext cx="67731" cy="100495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3AD0399-5EF1-4DFE-B48B-8445F7C5DA50}"/>
                </a:ext>
              </a:extLst>
            </p:cNvPr>
            <p:cNvSpPr/>
            <p:nvPr/>
          </p:nvSpPr>
          <p:spPr bwMode="auto">
            <a:xfrm>
              <a:off x="2692399" y="2734733"/>
              <a:ext cx="67731" cy="66090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9FFF82A-0AAF-424D-A0B7-BC0CBF0117ED}"/>
                </a:ext>
              </a:extLst>
            </p:cNvPr>
            <p:cNvSpPr/>
            <p:nvPr/>
          </p:nvSpPr>
          <p:spPr bwMode="auto">
            <a:xfrm>
              <a:off x="2798232" y="3011531"/>
              <a:ext cx="67731" cy="3841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D516485-D3B9-4F75-B476-D4628226E39F}"/>
                </a:ext>
              </a:extLst>
            </p:cNvPr>
            <p:cNvSpPr/>
            <p:nvPr/>
          </p:nvSpPr>
          <p:spPr bwMode="auto">
            <a:xfrm>
              <a:off x="2898642" y="3152451"/>
              <a:ext cx="67731" cy="2431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218C1DF-6244-4B6B-8DAB-5A7488F84294}"/>
                </a:ext>
              </a:extLst>
            </p:cNvPr>
            <p:cNvSpPr/>
            <p:nvPr/>
          </p:nvSpPr>
          <p:spPr bwMode="auto">
            <a:xfrm>
              <a:off x="2999052" y="3294234"/>
              <a:ext cx="67731" cy="10140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2931874-5E82-4109-87CE-89EE85385595}"/>
                </a:ext>
              </a:extLst>
            </p:cNvPr>
            <p:cNvSpPr/>
            <p:nvPr/>
          </p:nvSpPr>
          <p:spPr bwMode="auto">
            <a:xfrm>
              <a:off x="3099462" y="3314700"/>
              <a:ext cx="67731" cy="809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0880D26-44C8-46E4-AA5C-18CA1AF9FAFC}"/>
                </a:ext>
              </a:extLst>
            </p:cNvPr>
            <p:cNvSpPr/>
            <p:nvPr/>
          </p:nvSpPr>
          <p:spPr bwMode="auto">
            <a:xfrm>
              <a:off x="3199872" y="3314700"/>
              <a:ext cx="67731" cy="809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CF08538-C7B4-492E-ABA2-8B9E7A00794E}"/>
                </a:ext>
              </a:extLst>
            </p:cNvPr>
            <p:cNvSpPr/>
            <p:nvPr/>
          </p:nvSpPr>
          <p:spPr bwMode="auto">
            <a:xfrm>
              <a:off x="3615797" y="3415268"/>
              <a:ext cx="76722" cy="18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4A53430-F36E-415D-919E-4621F25E0B52}"/>
                </a:ext>
              </a:extLst>
            </p:cNvPr>
            <p:cNvSpPr/>
            <p:nvPr/>
          </p:nvSpPr>
          <p:spPr bwMode="auto">
            <a:xfrm>
              <a:off x="3715809" y="3415268"/>
              <a:ext cx="76722" cy="36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1B0DC1D-5F88-46B4-B9C6-276BE51A4AA8}"/>
                </a:ext>
              </a:extLst>
            </p:cNvPr>
            <p:cNvSpPr/>
            <p:nvPr/>
          </p:nvSpPr>
          <p:spPr bwMode="auto">
            <a:xfrm>
              <a:off x="3815821" y="3415267"/>
              <a:ext cx="76722" cy="7235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2B300E3-1953-45FB-8162-A1FB569EEAA0}"/>
                </a:ext>
              </a:extLst>
            </p:cNvPr>
            <p:cNvSpPr/>
            <p:nvPr/>
          </p:nvSpPr>
          <p:spPr bwMode="auto">
            <a:xfrm>
              <a:off x="3917557" y="3415267"/>
              <a:ext cx="76722" cy="11313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E1C1C0A-7358-46E9-8A42-8F6B4D3A7EE9}"/>
                </a:ext>
              </a:extLst>
            </p:cNvPr>
            <p:cNvSpPr/>
            <p:nvPr/>
          </p:nvSpPr>
          <p:spPr bwMode="auto">
            <a:xfrm>
              <a:off x="4017569" y="3415266"/>
              <a:ext cx="76722" cy="15387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3A8894B-5848-459E-BE3D-77BED82501CF}"/>
                </a:ext>
              </a:extLst>
            </p:cNvPr>
            <p:cNvSpPr/>
            <p:nvPr/>
          </p:nvSpPr>
          <p:spPr bwMode="auto">
            <a:xfrm>
              <a:off x="4118929" y="3415266"/>
              <a:ext cx="76722" cy="1698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7F8090F-5F64-4B45-87E1-B5C00D72C238}"/>
                </a:ext>
              </a:extLst>
            </p:cNvPr>
            <p:cNvSpPr/>
            <p:nvPr/>
          </p:nvSpPr>
          <p:spPr bwMode="auto">
            <a:xfrm>
              <a:off x="4224548" y="3415266"/>
              <a:ext cx="76722" cy="1698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7B1F0E7-6D80-442B-A0B3-CEE56478EDDB}"/>
                </a:ext>
              </a:extLst>
            </p:cNvPr>
            <p:cNvSpPr/>
            <p:nvPr/>
          </p:nvSpPr>
          <p:spPr bwMode="auto">
            <a:xfrm>
              <a:off x="4326901" y="3415266"/>
              <a:ext cx="76722" cy="1698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C64A707-FA4A-4E80-AF51-797F799680D6}"/>
                </a:ext>
              </a:extLst>
            </p:cNvPr>
            <p:cNvSpPr/>
            <p:nvPr/>
          </p:nvSpPr>
          <p:spPr bwMode="auto">
            <a:xfrm>
              <a:off x="4429472" y="3415265"/>
              <a:ext cx="76722" cy="21534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C8A2663-0F7C-47A8-88E1-980C950FEC72}"/>
                </a:ext>
              </a:extLst>
            </p:cNvPr>
            <p:cNvSpPr/>
            <p:nvPr/>
          </p:nvSpPr>
          <p:spPr bwMode="auto">
            <a:xfrm>
              <a:off x="4529484" y="3415265"/>
              <a:ext cx="76722" cy="23757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DFF953-06EF-4312-B600-D2B571EC31F4}"/>
                </a:ext>
              </a:extLst>
            </p:cNvPr>
            <p:cNvSpPr/>
            <p:nvPr/>
          </p:nvSpPr>
          <p:spPr bwMode="auto">
            <a:xfrm>
              <a:off x="4636451" y="3415265"/>
              <a:ext cx="76722" cy="2661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E872681-3FF5-4990-8056-36BD471BFA03}"/>
                </a:ext>
              </a:extLst>
            </p:cNvPr>
            <p:cNvSpPr/>
            <p:nvPr/>
          </p:nvSpPr>
          <p:spPr bwMode="auto">
            <a:xfrm>
              <a:off x="4738804" y="3415264"/>
              <a:ext cx="76722" cy="3644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48903E1-6D8C-42B5-9E84-D869D163C562}"/>
                </a:ext>
              </a:extLst>
            </p:cNvPr>
            <p:cNvSpPr/>
            <p:nvPr/>
          </p:nvSpPr>
          <p:spPr bwMode="auto">
            <a:xfrm>
              <a:off x="4845771" y="3415264"/>
              <a:ext cx="76722" cy="3890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988AF3C-535F-402D-97FC-3AC8A289BFBE}"/>
                </a:ext>
              </a:extLst>
            </p:cNvPr>
            <p:cNvSpPr/>
            <p:nvPr/>
          </p:nvSpPr>
          <p:spPr bwMode="auto">
            <a:xfrm>
              <a:off x="4946776" y="3415264"/>
              <a:ext cx="76722" cy="3890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00859D5-D128-4476-9D2F-2D7FCB3C825E}"/>
                </a:ext>
              </a:extLst>
            </p:cNvPr>
            <p:cNvSpPr/>
            <p:nvPr/>
          </p:nvSpPr>
          <p:spPr bwMode="auto">
            <a:xfrm>
              <a:off x="5045795" y="3415263"/>
              <a:ext cx="76722" cy="4232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9D9657B-CF54-4FB5-8510-D97D7A8783AA}"/>
                </a:ext>
              </a:extLst>
            </p:cNvPr>
            <p:cNvSpPr/>
            <p:nvPr/>
          </p:nvSpPr>
          <p:spPr bwMode="auto">
            <a:xfrm>
              <a:off x="5153103" y="3415263"/>
              <a:ext cx="76722" cy="45535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88A3179-4C50-4558-9926-A6D6A65E959A}"/>
                </a:ext>
              </a:extLst>
            </p:cNvPr>
            <p:cNvSpPr/>
            <p:nvPr/>
          </p:nvSpPr>
          <p:spPr bwMode="auto">
            <a:xfrm>
              <a:off x="5253115" y="3415263"/>
              <a:ext cx="76722" cy="45535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1636061-DD16-4EF2-85C9-907DC34A70BA}"/>
                </a:ext>
              </a:extLst>
            </p:cNvPr>
            <p:cNvSpPr/>
            <p:nvPr/>
          </p:nvSpPr>
          <p:spPr bwMode="auto">
            <a:xfrm>
              <a:off x="5367183" y="3415263"/>
              <a:ext cx="76722" cy="45535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2B8B6AD-C57C-4DEF-B188-BD5E8F2CA8B2}"/>
                </a:ext>
              </a:extLst>
            </p:cNvPr>
            <p:cNvSpPr/>
            <p:nvPr/>
          </p:nvSpPr>
          <p:spPr bwMode="auto">
            <a:xfrm>
              <a:off x="5472205" y="3415263"/>
              <a:ext cx="76722" cy="4677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28412F7-6E0C-4D6F-920A-1B780DEDCEBF}"/>
                </a:ext>
              </a:extLst>
            </p:cNvPr>
            <p:cNvSpPr/>
            <p:nvPr/>
          </p:nvSpPr>
          <p:spPr bwMode="auto">
            <a:xfrm>
              <a:off x="5575769" y="3415263"/>
              <a:ext cx="76722" cy="4677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2AAFFF2-4CB5-4A21-83D5-EA97244E9A1D}"/>
                </a:ext>
              </a:extLst>
            </p:cNvPr>
            <p:cNvSpPr/>
            <p:nvPr/>
          </p:nvSpPr>
          <p:spPr bwMode="auto">
            <a:xfrm>
              <a:off x="5675345" y="3415263"/>
              <a:ext cx="76722" cy="4677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C3D42CA-4F21-4CB6-8FD4-AE49547C2AA4}"/>
                </a:ext>
              </a:extLst>
            </p:cNvPr>
            <p:cNvSpPr/>
            <p:nvPr/>
          </p:nvSpPr>
          <p:spPr bwMode="auto">
            <a:xfrm>
              <a:off x="5775136" y="3415262"/>
              <a:ext cx="76722" cy="5101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9AAF958-0355-4E40-BD68-691A5A7E2EFA}"/>
                </a:ext>
              </a:extLst>
            </p:cNvPr>
            <p:cNvSpPr/>
            <p:nvPr/>
          </p:nvSpPr>
          <p:spPr bwMode="auto">
            <a:xfrm>
              <a:off x="5880158" y="3415262"/>
              <a:ext cx="76722" cy="5642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4E653BB-A09C-440D-AA53-BF21D53B7E45}"/>
                </a:ext>
              </a:extLst>
            </p:cNvPr>
            <p:cNvSpPr/>
            <p:nvPr/>
          </p:nvSpPr>
          <p:spPr bwMode="auto">
            <a:xfrm>
              <a:off x="5981463" y="3415262"/>
              <a:ext cx="76722" cy="6550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1331021-CCD0-47A1-922F-7E47D735F001}"/>
                </a:ext>
              </a:extLst>
            </p:cNvPr>
            <p:cNvSpPr/>
            <p:nvPr/>
          </p:nvSpPr>
          <p:spPr bwMode="auto">
            <a:xfrm>
              <a:off x="6081475" y="3415261"/>
              <a:ext cx="76722" cy="68525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2FF0727-7F42-400D-9096-68D140490447}"/>
                </a:ext>
              </a:extLst>
            </p:cNvPr>
            <p:cNvSpPr/>
            <p:nvPr/>
          </p:nvSpPr>
          <p:spPr bwMode="auto">
            <a:xfrm>
              <a:off x="6180547" y="3415261"/>
              <a:ext cx="76722" cy="7123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C7B638F-9B8B-4067-ADA8-03A2E2228571}"/>
                </a:ext>
              </a:extLst>
            </p:cNvPr>
            <p:cNvSpPr/>
            <p:nvPr/>
          </p:nvSpPr>
          <p:spPr bwMode="auto">
            <a:xfrm>
              <a:off x="6289392" y="3415261"/>
              <a:ext cx="76722" cy="7123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F304D4D-0678-4A20-86E6-E9D4CD6DF1C6}"/>
                </a:ext>
              </a:extLst>
            </p:cNvPr>
            <p:cNvSpPr/>
            <p:nvPr/>
          </p:nvSpPr>
          <p:spPr bwMode="auto">
            <a:xfrm>
              <a:off x="6398119" y="3415261"/>
              <a:ext cx="76722" cy="72116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3578BC4-31FE-4644-B630-D90F0A3E0D00}"/>
                </a:ext>
              </a:extLst>
            </p:cNvPr>
            <p:cNvSpPr/>
            <p:nvPr/>
          </p:nvSpPr>
          <p:spPr bwMode="auto">
            <a:xfrm>
              <a:off x="6503308" y="3415261"/>
              <a:ext cx="76722" cy="7238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46D03BD-D6F6-4FFE-8671-5A1994118B99}"/>
                </a:ext>
              </a:extLst>
            </p:cNvPr>
            <p:cNvSpPr/>
            <p:nvPr/>
          </p:nvSpPr>
          <p:spPr bwMode="auto">
            <a:xfrm>
              <a:off x="6608283" y="3415261"/>
              <a:ext cx="76722" cy="7664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E267E13-80A8-4B81-82A7-CCA12EB43E01}"/>
                </a:ext>
              </a:extLst>
            </p:cNvPr>
            <p:cNvSpPr/>
            <p:nvPr/>
          </p:nvSpPr>
          <p:spPr bwMode="auto">
            <a:xfrm>
              <a:off x="6707909" y="3415261"/>
              <a:ext cx="76722" cy="7664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E49475E-78F0-4CCB-920F-5D92F9E9837F}"/>
                </a:ext>
              </a:extLst>
            </p:cNvPr>
            <p:cNvSpPr/>
            <p:nvPr/>
          </p:nvSpPr>
          <p:spPr bwMode="auto">
            <a:xfrm>
              <a:off x="6807650" y="3415261"/>
              <a:ext cx="76722" cy="7942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8F03F27-0C5C-44AC-BF6D-5B40A89561C3}"/>
                </a:ext>
              </a:extLst>
            </p:cNvPr>
            <p:cNvSpPr/>
            <p:nvPr/>
          </p:nvSpPr>
          <p:spPr bwMode="auto">
            <a:xfrm>
              <a:off x="6907276" y="3415261"/>
              <a:ext cx="76722" cy="7942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698F13D-078B-44CA-953C-DD0E6239AD1D}"/>
                </a:ext>
              </a:extLst>
            </p:cNvPr>
            <p:cNvSpPr/>
            <p:nvPr/>
          </p:nvSpPr>
          <p:spPr bwMode="auto">
            <a:xfrm>
              <a:off x="7017143" y="3415260"/>
              <a:ext cx="76722" cy="8027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81B6B06-300C-454C-8425-09BCD19CA9AD}"/>
                </a:ext>
              </a:extLst>
            </p:cNvPr>
            <p:cNvSpPr/>
            <p:nvPr/>
          </p:nvSpPr>
          <p:spPr bwMode="auto">
            <a:xfrm>
              <a:off x="7116162" y="3415260"/>
              <a:ext cx="76722" cy="8254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6E4E9F8-D58A-479D-AEFD-08FC099AF19B}"/>
                </a:ext>
              </a:extLst>
            </p:cNvPr>
            <p:cNvSpPr/>
            <p:nvPr/>
          </p:nvSpPr>
          <p:spPr bwMode="auto">
            <a:xfrm>
              <a:off x="7218192" y="3415260"/>
              <a:ext cx="76722" cy="852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C4D6DD80-C70E-4F84-BE31-A7A071BB199C}"/>
                </a:ext>
              </a:extLst>
            </p:cNvPr>
            <p:cNvSpPr/>
            <p:nvPr/>
          </p:nvSpPr>
          <p:spPr bwMode="auto">
            <a:xfrm>
              <a:off x="7318903" y="3415259"/>
              <a:ext cx="76722" cy="884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EA899BE-AE2D-48CD-B7D4-545A881803C3}"/>
                </a:ext>
              </a:extLst>
            </p:cNvPr>
            <p:cNvSpPr/>
            <p:nvPr/>
          </p:nvSpPr>
          <p:spPr bwMode="auto">
            <a:xfrm>
              <a:off x="7423878" y="3415259"/>
              <a:ext cx="76722" cy="93925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994BD91-CE88-4F0C-AC77-D75CC69A01D0}"/>
                </a:ext>
              </a:extLst>
            </p:cNvPr>
            <p:cNvSpPr/>
            <p:nvPr/>
          </p:nvSpPr>
          <p:spPr bwMode="auto">
            <a:xfrm>
              <a:off x="7535149" y="3415259"/>
              <a:ext cx="76722" cy="9567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8DA5DDB-B712-4AFF-8809-AA3154B79FB6}"/>
                </a:ext>
              </a:extLst>
            </p:cNvPr>
            <p:cNvSpPr/>
            <p:nvPr/>
          </p:nvSpPr>
          <p:spPr bwMode="auto">
            <a:xfrm>
              <a:off x="7639176" y="3415259"/>
              <a:ext cx="76722" cy="9567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BCF757D-8B55-4584-8508-54335221548B}"/>
                </a:ext>
              </a:extLst>
            </p:cNvPr>
            <p:cNvSpPr/>
            <p:nvPr/>
          </p:nvSpPr>
          <p:spPr bwMode="auto">
            <a:xfrm>
              <a:off x="7748875" y="3415258"/>
              <a:ext cx="76722" cy="10164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D0E7E26-F88E-4144-AE4A-8A8EBB321BB4}"/>
                </a:ext>
              </a:extLst>
            </p:cNvPr>
            <p:cNvSpPr/>
            <p:nvPr/>
          </p:nvSpPr>
          <p:spPr bwMode="auto">
            <a:xfrm>
              <a:off x="7854108" y="3415258"/>
              <a:ext cx="76722" cy="104561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C18FD2C-40C7-48DD-9C1E-8007090DB5AD}"/>
                </a:ext>
              </a:extLst>
            </p:cNvPr>
            <p:cNvSpPr/>
            <p:nvPr/>
          </p:nvSpPr>
          <p:spPr bwMode="auto">
            <a:xfrm>
              <a:off x="7958902" y="3415258"/>
              <a:ext cx="76722" cy="105831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79B9FD3-12D0-481B-A3F4-2CE99D25C24E}"/>
                </a:ext>
              </a:extLst>
            </p:cNvPr>
            <p:cNvSpPr/>
            <p:nvPr/>
          </p:nvSpPr>
          <p:spPr bwMode="auto">
            <a:xfrm>
              <a:off x="8062254" y="3415258"/>
              <a:ext cx="76722" cy="108420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17486D4-314C-4229-B7AE-984C541B1C36}"/>
                </a:ext>
              </a:extLst>
            </p:cNvPr>
            <p:cNvSpPr/>
            <p:nvPr/>
          </p:nvSpPr>
          <p:spPr bwMode="auto">
            <a:xfrm>
              <a:off x="8160630" y="3415258"/>
              <a:ext cx="76722" cy="110753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AB51BE3-3745-4470-9FFC-246D8F73FB03}"/>
                </a:ext>
              </a:extLst>
            </p:cNvPr>
            <p:cNvSpPr/>
            <p:nvPr/>
          </p:nvSpPr>
          <p:spPr bwMode="auto">
            <a:xfrm>
              <a:off x="8265893" y="3415257"/>
              <a:ext cx="76722" cy="11270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7409FD6-A48C-4D11-8B92-D244F5ED55A3}"/>
                </a:ext>
              </a:extLst>
            </p:cNvPr>
            <p:cNvSpPr/>
            <p:nvPr/>
          </p:nvSpPr>
          <p:spPr bwMode="auto">
            <a:xfrm>
              <a:off x="8372084" y="3415257"/>
              <a:ext cx="76722" cy="113818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D4B9FB7A-DBF1-46C2-A82E-136243D2FB73}"/>
                </a:ext>
              </a:extLst>
            </p:cNvPr>
            <p:cNvSpPr/>
            <p:nvPr/>
          </p:nvSpPr>
          <p:spPr bwMode="auto">
            <a:xfrm>
              <a:off x="8472155" y="3415257"/>
              <a:ext cx="76722" cy="116150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6561AE3-C083-4649-8442-5F3BDE006F3E}"/>
                </a:ext>
              </a:extLst>
            </p:cNvPr>
            <p:cNvSpPr/>
            <p:nvPr/>
          </p:nvSpPr>
          <p:spPr bwMode="auto">
            <a:xfrm>
              <a:off x="8575062" y="3415256"/>
              <a:ext cx="76722" cy="119263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2D52CD1-DF1E-47F4-97AB-77CD15BF2E16}"/>
                </a:ext>
              </a:extLst>
            </p:cNvPr>
            <p:cNvSpPr/>
            <p:nvPr/>
          </p:nvSpPr>
          <p:spPr bwMode="auto">
            <a:xfrm>
              <a:off x="8681813" y="3415256"/>
              <a:ext cx="76722" cy="121964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0AB085D-0CB3-4C07-A71F-CD95A66BD727}"/>
                </a:ext>
              </a:extLst>
            </p:cNvPr>
            <p:cNvSpPr/>
            <p:nvPr/>
          </p:nvSpPr>
          <p:spPr bwMode="auto">
            <a:xfrm>
              <a:off x="8777442" y="3415256"/>
              <a:ext cx="76722" cy="121964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6488BF4D-9C04-4B10-AA1C-3CCE2DF89091}"/>
                </a:ext>
              </a:extLst>
            </p:cNvPr>
            <p:cNvSpPr/>
            <p:nvPr/>
          </p:nvSpPr>
          <p:spPr bwMode="auto">
            <a:xfrm>
              <a:off x="8879221" y="3415256"/>
              <a:ext cx="76722" cy="121964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1EF63AD-FC91-4EF4-838B-8CEE1BBA6E5F}"/>
                </a:ext>
              </a:extLst>
            </p:cNvPr>
            <p:cNvSpPr/>
            <p:nvPr/>
          </p:nvSpPr>
          <p:spPr bwMode="auto">
            <a:xfrm>
              <a:off x="8984231" y="3415256"/>
              <a:ext cx="76722" cy="124931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E62F22C-588C-4F78-B43E-7A6D35B04D72}"/>
                </a:ext>
              </a:extLst>
            </p:cNvPr>
            <p:cNvSpPr/>
            <p:nvPr/>
          </p:nvSpPr>
          <p:spPr bwMode="auto">
            <a:xfrm>
              <a:off x="9081987" y="3415256"/>
              <a:ext cx="76722" cy="13857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E26694DD-ABD2-4F3A-8F72-155FFAC98B0D}"/>
                </a:ext>
              </a:extLst>
            </p:cNvPr>
            <p:cNvSpPr/>
            <p:nvPr/>
          </p:nvSpPr>
          <p:spPr bwMode="auto">
            <a:xfrm>
              <a:off x="9183598" y="3415256"/>
              <a:ext cx="76722" cy="141196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F65DDABD-1431-43C5-8DEF-3DA0C640D948}"/>
                </a:ext>
              </a:extLst>
            </p:cNvPr>
            <p:cNvSpPr/>
            <p:nvPr/>
          </p:nvSpPr>
          <p:spPr bwMode="auto">
            <a:xfrm>
              <a:off x="9286407" y="3415256"/>
              <a:ext cx="76722" cy="14276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4F9C53D4-3E57-4739-9C26-9AAD57722CB8}"/>
                </a:ext>
              </a:extLst>
            </p:cNvPr>
            <p:cNvSpPr/>
            <p:nvPr/>
          </p:nvSpPr>
          <p:spPr bwMode="auto">
            <a:xfrm>
              <a:off x="9397693" y="3415255"/>
              <a:ext cx="76722" cy="146203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8F471894-C286-46A4-8A2F-60805EF74BA6}"/>
                </a:ext>
              </a:extLst>
            </p:cNvPr>
            <p:cNvSpPr/>
            <p:nvPr/>
          </p:nvSpPr>
          <p:spPr bwMode="auto">
            <a:xfrm>
              <a:off x="9505171" y="3415255"/>
              <a:ext cx="76722" cy="148853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7E594509-F9B7-4AFD-A089-C1C8B540A7C7}"/>
                </a:ext>
              </a:extLst>
            </p:cNvPr>
            <p:cNvSpPr/>
            <p:nvPr/>
          </p:nvSpPr>
          <p:spPr bwMode="auto">
            <a:xfrm>
              <a:off x="9608509" y="3415255"/>
              <a:ext cx="76722" cy="15155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CD705DBC-22CD-48AE-A624-4AF89AD81AE6}"/>
                </a:ext>
              </a:extLst>
            </p:cNvPr>
            <p:cNvSpPr/>
            <p:nvPr/>
          </p:nvSpPr>
          <p:spPr bwMode="auto">
            <a:xfrm>
              <a:off x="9711072" y="3415255"/>
              <a:ext cx="76722" cy="15155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8ADA9B7-38ED-4D32-BD4D-4A97759129C3}"/>
                </a:ext>
              </a:extLst>
            </p:cNvPr>
            <p:cNvSpPr/>
            <p:nvPr/>
          </p:nvSpPr>
          <p:spPr bwMode="auto">
            <a:xfrm>
              <a:off x="9813843" y="3415254"/>
              <a:ext cx="76722" cy="15313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4C5BF0A-E23A-4691-B934-F3D65E789576}"/>
                </a:ext>
              </a:extLst>
            </p:cNvPr>
            <p:cNvSpPr/>
            <p:nvPr/>
          </p:nvSpPr>
          <p:spPr bwMode="auto">
            <a:xfrm>
              <a:off x="9909390" y="3415254"/>
              <a:ext cx="76722" cy="179943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91C22226-48BC-4DCC-8F5D-F06C956BA5FE}"/>
                </a:ext>
              </a:extLst>
            </p:cNvPr>
            <p:cNvSpPr/>
            <p:nvPr/>
          </p:nvSpPr>
          <p:spPr bwMode="auto">
            <a:xfrm>
              <a:off x="10014016" y="3415254"/>
              <a:ext cx="76722" cy="196198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FE4F428-A249-4879-9BD8-8BAD0B9007FB}"/>
                </a:ext>
              </a:extLst>
            </p:cNvPr>
            <p:cNvSpPr/>
            <p:nvPr/>
          </p:nvSpPr>
          <p:spPr bwMode="auto">
            <a:xfrm>
              <a:off x="10107596" y="3415254"/>
              <a:ext cx="76722" cy="196198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DB7E705-077B-42F9-AA1A-EF3C2697BCA3}"/>
                </a:ext>
              </a:extLst>
            </p:cNvPr>
            <p:cNvSpPr/>
            <p:nvPr/>
          </p:nvSpPr>
          <p:spPr bwMode="auto">
            <a:xfrm>
              <a:off x="10210262" y="3415254"/>
              <a:ext cx="76722" cy="196198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7D668D4-6C1E-4879-83E7-169C62C14985}"/>
                </a:ext>
              </a:extLst>
            </p:cNvPr>
            <p:cNvCxnSpPr/>
            <p:nvPr/>
          </p:nvCxnSpPr>
          <p:spPr bwMode="auto">
            <a:xfrm>
              <a:off x="2078490" y="4000423"/>
              <a:ext cx="8907010" cy="2683"/>
            </a:xfrm>
            <a:prstGeom prst="line">
              <a:avLst/>
            </a:prstGeom>
            <a:noFill/>
            <a:ln w="28575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4" name="Picture 3" descr="Chart&#10;&#10;Description automatically generated with medium confidence">
            <a:extLst>
              <a:ext uri="{FF2B5EF4-FFF2-40B4-BE49-F238E27FC236}">
                <a16:creationId xmlns:a16="http://schemas.microsoft.com/office/drawing/2014/main" id="{1EE8C044-8944-D0DB-7D60-B6B9AB85C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751" y="4167451"/>
            <a:ext cx="6329652" cy="2240642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38839BFD-5DAD-4E66-B3D1-A5116DEE9F98}"/>
              </a:ext>
            </a:extLst>
          </p:cNvPr>
          <p:cNvSpPr txBox="1"/>
          <p:nvPr/>
        </p:nvSpPr>
        <p:spPr bwMode="auto">
          <a:xfrm>
            <a:off x="5704813" y="5705013"/>
            <a:ext cx="27981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+mn-cs"/>
              </a:rPr>
              <a:t>Confirmed ORR: 42% (95% CI: 33-51.4)</a:t>
            </a:r>
          </a:p>
        </p:txBody>
      </p:sp>
    </p:spTree>
    <p:extLst>
      <p:ext uri="{BB962C8B-B14F-4D97-AF65-F5344CB8AC3E}">
        <p14:creationId xmlns:p14="http://schemas.microsoft.com/office/powerpoint/2010/main" val="1928889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155">
            <a:extLst>
              <a:ext uri="{FF2B5EF4-FFF2-40B4-BE49-F238E27FC236}">
                <a16:creationId xmlns:a16="http://schemas.microsoft.com/office/drawing/2014/main" id="{D20A95D2-0AB6-4B02-8A90-D95250E904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5882938"/>
              </p:ext>
            </p:extLst>
          </p:nvPr>
        </p:nvGraphicFramePr>
        <p:xfrm>
          <a:off x="719138" y="1848116"/>
          <a:ext cx="4233421" cy="4256892"/>
        </p:xfrm>
        <a:graphic>
          <a:graphicData uri="http://schemas.openxmlformats.org/drawingml/2006/table">
            <a:tbl>
              <a:tblPr/>
              <a:tblGrid>
                <a:gridCol w="2309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141">
                  <a:extLst>
                    <a:ext uri="{9D8B030D-6E8A-4147-A177-3AD203B41FA5}">
                      <a16:colId xmlns:a16="http://schemas.microsoft.com/office/drawing/2014/main" val="344126269"/>
                    </a:ext>
                  </a:extLst>
                </a:gridCol>
                <a:gridCol w="962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86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TEAEs in ≥15% of Patients, n (%)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T-DXd (N = 79)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1"/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064396"/>
                  </a:ext>
                </a:extLst>
              </a:tr>
              <a:tr h="52942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TRAEs reported in  15% of patients, n (%)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Any Grade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Grade ≥3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Patients with ≥1 TRAEs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 (93.7)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 (26.6)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388743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Nausea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46 (58.2)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(3.8)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Fatigue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29 (36.7)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(3.8)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Vomiting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 (32.9)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(1.3)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Diarrhea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 (27.8)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(1.3)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6953595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Decreased appetite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 (22.8)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(1.3)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371642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Alopecia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 (21.5)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323616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Anemia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 (19.0)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(7.6)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25197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Decreased platelet count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 (16.5)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(1.3)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664926"/>
                  </a:ext>
                </a:extLst>
              </a:tr>
              <a:tr h="33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Decreased neutrophil count 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(15.2)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(7.6)</a:t>
                      </a:r>
                    </a:p>
                  </a:txBody>
                  <a:tcPr marL="121881" marR="121881" marT="45774" marB="4577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883908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93F1952-840B-4FA2-9BBC-78EF6495397C}"/>
              </a:ext>
            </a:extLst>
          </p:cNvPr>
          <p:cNvSpPr txBox="1"/>
          <p:nvPr/>
        </p:nvSpPr>
        <p:spPr bwMode="auto">
          <a:xfrm>
            <a:off x="566332" y="1238787"/>
            <a:ext cx="4615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DESTINY-Gastric02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(US/Europe; progression on 1L trastuzumab)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7D9D1C-A7F4-47F7-BECF-ABA3986C94BF}"/>
              </a:ext>
            </a:extLst>
          </p:cNvPr>
          <p:cNvSpPr txBox="1"/>
          <p:nvPr/>
        </p:nvSpPr>
        <p:spPr bwMode="auto">
          <a:xfrm>
            <a:off x="6564275" y="1238787"/>
            <a:ext cx="4303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DESTINY-Gastric01 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(Japan; progression on ≥2 prior regimens)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Text Box 15">
            <a:extLst>
              <a:ext uri="{FF2B5EF4-FFF2-40B4-BE49-F238E27FC236}">
                <a16:creationId xmlns:a16="http://schemas.microsoft.com/office/drawing/2014/main" id="{C5629940-AD9A-451A-B6F6-F53C8508C7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16" y="6473184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1. Van </a:t>
            </a:r>
            <a:r>
              <a:rPr kumimoji="0" lang="en-US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Cutsem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 ESMO 2021. </a:t>
            </a:r>
            <a:r>
              <a:rPr kumimoji="0" lang="en-US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Abstr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LBA55. 2.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+mn-ea"/>
                <a:cs typeface="Calibri" panose="020F0502020204030204" pitchFamily="34" charset="0"/>
              </a:rPr>
              <a:t>Yamaguchi. ASCO GI 2022</a:t>
            </a:r>
            <a:r>
              <a:rPr lang="en-US" sz="1200" b="0" dirty="0">
                <a:solidFill>
                  <a:srgbClr val="5B616B"/>
                </a:solidFill>
                <a:latin typeface="BlinkMacSystemFont"/>
                <a:cs typeface="Calibri" panose="020F0502020204030204" pitchFamily="34" charset="0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+mn-ea"/>
                <a:cs typeface="Calibri" panose="020F050202020403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+mn-ea"/>
                <a:cs typeface="Calibri" panose="020F0502020204030204" pitchFamily="34" charset="0"/>
              </a:rPr>
              <a:t> 242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219A673-044D-4DD5-8B52-EB54D4DC9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8" y="181855"/>
            <a:ext cx="10992021" cy="1103313"/>
          </a:xfrm>
        </p:spPr>
        <p:txBody>
          <a:bodyPr/>
          <a:lstStyle/>
          <a:p>
            <a:pPr algn="ctr"/>
            <a:r>
              <a:rPr lang="en-US" altLang="en-US" sz="2800" b="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DESTINY-Gastric01 and 02: AEs with T-</a:t>
            </a:r>
            <a:r>
              <a:rPr lang="en-US" altLang="en-US" sz="2800" b="0" dirty="0" err="1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DXd</a:t>
            </a:r>
            <a:r>
              <a:rPr lang="en-US" altLang="en-US" sz="2800" b="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in HER2+ Adv Gastric/GEJ Cancer After Trastuzumab</a:t>
            </a:r>
            <a:endParaRPr lang="en-US" sz="2800" b="0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121529AE-A5F4-9787-B8B8-B9B18B1EC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523" y="1848115"/>
            <a:ext cx="5989061" cy="452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16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BE0C3-E175-CA42-82AB-61C2E81E7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441128"/>
            <a:ext cx="8788236" cy="4881883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en-US" sz="2200">
                <a:cs typeface="Calibri" panose="020F0502020204030204" pitchFamily="34" charset="0"/>
              </a:rPr>
              <a:t>Only 30% of new tumor samples obtained after/during trastuzumab therapy</a:t>
            </a:r>
          </a:p>
          <a:p>
            <a:pPr>
              <a:spcBef>
                <a:spcPts val="400"/>
              </a:spcBef>
            </a:pPr>
            <a:r>
              <a:rPr lang="en-US" sz="2200">
                <a:cs typeface="Calibri" panose="020F0502020204030204" pitchFamily="34" charset="0"/>
              </a:rPr>
              <a:t>ORR slightly higher in patients w/HER2+ tumor </a:t>
            </a: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after/during </a:t>
            </a:r>
            <a:b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</a:b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first trastuzumab</a:t>
            </a:r>
          </a:p>
          <a:p>
            <a:pPr lvl="1">
              <a:spcBef>
                <a:spcPts val="400"/>
              </a:spcBef>
            </a:pP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ORR: 57% vs 48%</a:t>
            </a:r>
          </a:p>
          <a:p>
            <a:pPr lvl="1">
              <a:spcBef>
                <a:spcPts val="400"/>
              </a:spcBef>
            </a:pP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OS confounded by small sample size (same)</a:t>
            </a:r>
          </a:p>
          <a:p>
            <a:pPr>
              <a:spcBef>
                <a:spcPts val="400"/>
              </a:spcBef>
            </a:pP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High level of ERBB2</a:t>
            </a:r>
            <a:r>
              <a:rPr lang="en-US" sz="2200" i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 </a:t>
            </a: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(mRNA or plasma) predicts high ORR</a:t>
            </a:r>
          </a:p>
          <a:p>
            <a:pPr>
              <a:spcBef>
                <a:spcPts val="400"/>
              </a:spcBef>
            </a:pP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Tissue mRNA &gt;9.7: ORR 81% vs 23% (small sample size)</a:t>
            </a:r>
          </a:p>
          <a:p>
            <a:pPr>
              <a:spcBef>
                <a:spcPts val="400"/>
              </a:spcBef>
            </a:pP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Plasma ERBB2 detected in 64% of patients (Guardant 360)</a:t>
            </a:r>
          </a:p>
          <a:p>
            <a:pPr lvl="1">
              <a:spcBef>
                <a:spcPts val="400"/>
              </a:spcBef>
            </a:pP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ORR with </a:t>
            </a:r>
            <a:r>
              <a:rPr lang="en-US" sz="2000" i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ERBB2+ </a:t>
            </a:r>
            <a:r>
              <a:rPr lang="en-US" sz="2000" err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ctDNA</a:t>
            </a:r>
            <a:r>
              <a:rPr lang="en-US" sz="2000" i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: </a:t>
            </a: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76% vs 40%</a:t>
            </a:r>
          </a:p>
          <a:p>
            <a:pPr lvl="1">
              <a:spcBef>
                <a:spcPts val="400"/>
              </a:spcBef>
            </a:pP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OS nearly doubled if </a:t>
            </a:r>
            <a:r>
              <a:rPr lang="en-US" sz="2000" err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ctDNA</a:t>
            </a: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 </a:t>
            </a:r>
            <a:r>
              <a:rPr lang="en-US" sz="2000" i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ERBB2</a:t>
            </a: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 &gt;6 copy: 21 vs 12 </a:t>
            </a:r>
            <a:r>
              <a:rPr lang="en-US" sz="2000" err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mo</a:t>
            </a:r>
            <a:r>
              <a:rPr lang="en-US" sz="20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 median OS</a:t>
            </a:r>
          </a:p>
          <a:p>
            <a:pPr>
              <a:spcBef>
                <a:spcPts val="400"/>
              </a:spcBef>
            </a:pP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Co-occurring </a:t>
            </a:r>
            <a:r>
              <a:rPr lang="en-US" sz="2200" i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EGFR/MET </a:t>
            </a: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amplifications</a:t>
            </a:r>
            <a:r>
              <a:rPr lang="en-US" sz="2200" i="1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 </a:t>
            </a:r>
            <a:r>
              <a:rPr lang="en-US" sz="2200">
                <a:solidFill>
                  <a:srgbClr val="000000"/>
                </a:solidFill>
                <a:ea typeface="游ゴシック" panose="020B0400000000000000" pitchFamily="50" charset="-128"/>
                <a:cs typeface="Calibri" panose="020F0502020204030204" pitchFamily="34" charset="0"/>
              </a:rPr>
              <a:t>associated with worse outcome</a:t>
            </a:r>
            <a:endParaRPr lang="en-US" sz="2200"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82F8AE0-DF9A-4913-BDC5-437D1880BB05}"/>
              </a:ext>
            </a:extLst>
          </p:cNvPr>
          <p:cNvSpPr txBox="1">
            <a:spLocks/>
          </p:cNvSpPr>
          <p:nvPr/>
        </p:nvSpPr>
        <p:spPr bwMode="auto">
          <a:xfrm>
            <a:off x="609758" y="238127"/>
            <a:ext cx="10992021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DESTINY-Gastric01 Biomarker Analysis: T-</a:t>
            </a:r>
            <a:r>
              <a:rPr kumimoji="0" lang="en-US" altLang="en-US" sz="28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DXd</a:t>
            </a: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 in HER2+ Adv Gastric/GEJ Cancer After ≥2 Prior Regimens</a:t>
            </a: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ea typeface="+mj-ea"/>
              <a:cs typeface="Helvetica" panose="020B0604020202020204" pitchFamily="34" charset="0"/>
            </a:endParaRP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384966CA-ECCE-4038-B6F3-A6BE7D3A7D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5843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Shitara</a:t>
            </a:r>
            <a:r>
              <a:rPr kumimoji="0" lang="en-US" altLang="en-US" sz="1200" b="0" i="0" u="none" strike="noStrike" kern="1200" cap="none" spc="-1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 ESMO World GI 2021. Abstract O14.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3C3675-ECE8-4C78-9834-8ED72DDD5DB8}"/>
              </a:ext>
            </a:extLst>
          </p:cNvPr>
          <p:cNvSpPr txBox="1"/>
          <p:nvPr/>
        </p:nvSpPr>
        <p:spPr bwMode="auto">
          <a:xfrm>
            <a:off x="8106761" y="1960492"/>
            <a:ext cx="3366895" cy="3477875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FDA urges biopsy of all patients after trastuzumab progression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~20% of patients with esophagogastric cancer have loss of HER2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This analysis indicates that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ctDNA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can be used if biopsy not feasible</a:t>
            </a:r>
          </a:p>
        </p:txBody>
      </p:sp>
    </p:spTree>
    <p:extLst>
      <p:ext uri="{BB962C8B-B14F-4D97-AF65-F5344CB8AC3E}">
        <p14:creationId xmlns:p14="http://schemas.microsoft.com/office/powerpoint/2010/main" val="3472104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D3BF8-C9D5-EC4F-9064-83D0C9676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6" y="1608192"/>
            <a:ext cx="5056148" cy="4650686"/>
          </a:xfrm>
        </p:spPr>
        <p:txBody>
          <a:bodyPr lIns="45719" tIns="45720" rIns="45719" bIns="45720" anchor="t">
            <a:normAutofit/>
          </a:bodyPr>
          <a:lstStyle/>
          <a:p>
            <a:pPr marL="226695" indent="-226695"/>
            <a:r>
              <a:rPr lang="en-US" sz="2400">
                <a:cs typeface="Calibri" panose="020F0502020204030204" pitchFamily="34" charset="0"/>
              </a:rPr>
              <a:t>GEJ primary: 66%</a:t>
            </a:r>
            <a:r>
              <a:rPr lang="en-US" sz="2400" baseline="30000">
                <a:cs typeface="Calibri" panose="020F0502020204030204" pitchFamily="34" charset="0"/>
              </a:rPr>
              <a:t>1</a:t>
            </a:r>
          </a:p>
          <a:p>
            <a:pPr marL="626745" lvl="1" indent="-226695"/>
            <a:r>
              <a:rPr lang="en-US" sz="2200">
                <a:cs typeface="Calibri" panose="020F0502020204030204" pitchFamily="34" charset="0"/>
              </a:rPr>
              <a:t>vs 86% in DESTINY-Gastric01</a:t>
            </a:r>
            <a:r>
              <a:rPr lang="en-US" sz="2200" baseline="30000">
                <a:cs typeface="Calibri" panose="020F0502020204030204" pitchFamily="34" charset="0"/>
              </a:rPr>
              <a:t>2</a:t>
            </a:r>
            <a:endParaRPr lang="en-US">
              <a:cs typeface="Calibri" panose="020F0502020204030204" pitchFamily="34" charset="0"/>
            </a:endParaRPr>
          </a:p>
          <a:p>
            <a:pPr marL="226695" indent="-226695"/>
            <a:r>
              <a:rPr lang="en-US" sz="2400" err="1">
                <a:cs typeface="Calibri" panose="020F0502020204030204" pitchFamily="34" charset="0"/>
              </a:rPr>
              <a:t>Rebiopsy</a:t>
            </a:r>
            <a:r>
              <a:rPr lang="en-US" sz="2400">
                <a:cs typeface="Calibri" panose="020F0502020204030204" pitchFamily="34" charset="0"/>
              </a:rPr>
              <a:t> for HER2 mandated for all patients and centrally reviewed</a:t>
            </a:r>
            <a:r>
              <a:rPr lang="en-US" sz="2400" baseline="30000">
                <a:cs typeface="Calibri" panose="020F0502020204030204" pitchFamily="34" charset="0"/>
              </a:rPr>
              <a:t>1</a:t>
            </a:r>
            <a:endParaRPr lang="en-US" sz="2400">
              <a:cs typeface="Calibri" panose="020F0502020204030204" pitchFamily="34" charset="0"/>
            </a:endParaRPr>
          </a:p>
          <a:p>
            <a:pPr marL="626745" lvl="1" indent="-226695"/>
            <a:r>
              <a:rPr lang="en-US" sz="2200">
                <a:cs typeface="Calibri" panose="020F0502020204030204" pitchFamily="34" charset="0"/>
              </a:rPr>
              <a:t> vs 30% in DESTINY-Gastric01</a:t>
            </a:r>
            <a:r>
              <a:rPr lang="en-US" sz="2200" baseline="30000">
                <a:cs typeface="Calibri" panose="020F0502020204030204" pitchFamily="34" charset="0"/>
              </a:rPr>
              <a:t>2</a:t>
            </a:r>
            <a:endParaRPr lang="en-US" sz="2200">
              <a:cs typeface="Calibri" panose="020F0502020204030204" pitchFamily="34" charset="0"/>
            </a:endParaRPr>
          </a:p>
          <a:p>
            <a:pPr marL="226695" indent="-226695"/>
            <a:r>
              <a:rPr lang="en-US" sz="2400">
                <a:cs typeface="Calibri" panose="020F0502020204030204" pitchFamily="34" charset="0"/>
              </a:rPr>
              <a:t>ORR (primary endpoint): 38% w/median PFS 5.5 </a:t>
            </a:r>
            <a:r>
              <a:rPr lang="en-US" sz="2400" err="1">
                <a:cs typeface="Calibri" panose="020F0502020204030204" pitchFamily="34" charset="0"/>
              </a:rPr>
              <a:t>mo</a:t>
            </a:r>
            <a:endParaRPr lang="en-US" sz="2400">
              <a:cs typeface="Calibri" panose="020F0502020204030204" pitchFamily="34" charset="0"/>
            </a:endParaRPr>
          </a:p>
          <a:p>
            <a:pPr marL="626745" lvl="1" indent="-226695"/>
            <a:r>
              <a:rPr lang="en-US" sz="2200">
                <a:cs typeface="Calibri" panose="020F0502020204030204" pitchFamily="34" charset="0"/>
              </a:rPr>
              <a:t>vs 27% ORR, median PFS 4.2 </a:t>
            </a:r>
            <a:r>
              <a:rPr lang="en-US" sz="2200" err="1">
                <a:cs typeface="Calibri" panose="020F0502020204030204" pitchFamily="34" charset="0"/>
              </a:rPr>
              <a:t>mo</a:t>
            </a:r>
            <a:r>
              <a:rPr lang="en-US" sz="2200">
                <a:cs typeface="Calibri" panose="020F0502020204030204" pitchFamily="34" charset="0"/>
              </a:rPr>
              <a:t> with ramucirumab/paclitaxel</a:t>
            </a:r>
            <a:r>
              <a:rPr lang="en-US" sz="2200" baseline="30000">
                <a:cs typeface="Calibri" panose="020F0502020204030204" pitchFamily="34" charset="0"/>
              </a:rPr>
              <a:t>3</a:t>
            </a:r>
            <a:endParaRPr lang="en-US" sz="2200">
              <a:cs typeface="Calibri" panose="020F050202020403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8863692-4C9C-4AB4-8769-FE33A675C2AD}"/>
              </a:ext>
            </a:extLst>
          </p:cNvPr>
          <p:cNvSpPr txBox="1">
            <a:spLocks/>
          </p:cNvSpPr>
          <p:nvPr/>
        </p:nvSpPr>
        <p:spPr bwMode="auto">
          <a:xfrm>
            <a:off x="609758" y="238127"/>
            <a:ext cx="10992021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DESTINY-Gastric02: Additional T-</a:t>
            </a:r>
            <a:r>
              <a:rPr kumimoji="0" lang="en-US" altLang="en-US" sz="28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DXd</a:t>
            </a: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 Results in HER2+ Adv Gastric/GEJ Cancer After First-Line Trastuzumab</a:t>
            </a: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ea typeface="+mj-ea"/>
              <a:cs typeface="Helvetica" panose="020B0604020202020204" pitchFamily="34" charset="0"/>
            </a:endParaRP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1F1700CF-B439-4E24-A63D-333BBD627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5843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1. Van </a:t>
            </a:r>
            <a:r>
              <a:rPr kumimoji="0" lang="en-US" altLang="en-US" sz="1200" b="0" i="0" u="none" strike="noStrike" kern="1200" cap="none" spc="-10" normalizeH="0" baseline="0" noProof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Cutsem</a:t>
            </a:r>
            <a:r>
              <a:rPr kumimoji="0" lang="en-US" altLang="en-US" sz="1200" b="0" i="0" u="none" strike="noStrike" kern="1200" cap="none" spc="-1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 ESMO 2021. </a:t>
            </a:r>
            <a:r>
              <a:rPr kumimoji="0" lang="en-US" altLang="en-US" sz="1200" b="0" i="0" u="none" strike="noStrike" kern="1200" cap="none" spc="-10" normalizeH="0" baseline="0" noProof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Abstr</a:t>
            </a:r>
            <a:r>
              <a:rPr kumimoji="0" lang="en-US" altLang="en-US" sz="1200" b="0" i="0" u="none" strike="noStrike" kern="1200" cap="none" spc="-1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LBA55. 2. </a:t>
            </a:r>
            <a:r>
              <a:rPr kumimoji="0" lang="en-US" altLang="en-US" sz="1200" b="0" i="0" u="none" strike="noStrike" kern="1200" cap="none" spc="-10" normalizeH="0" baseline="0" noProof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Shitara</a:t>
            </a:r>
            <a:r>
              <a:rPr kumimoji="0" lang="en-US" altLang="en-US" sz="1200" b="0" i="0" u="none" strike="noStrike" kern="1200" cap="none" spc="-1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NEJM. 2020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16B"/>
                </a:solidFill>
                <a:effectLst/>
                <a:uLnTx/>
                <a:uFillTx/>
                <a:latin typeface="BlinkMacSystemFont"/>
                <a:ea typeface="+mn-ea"/>
                <a:cs typeface="Calibri" panose="020F0502020204030204" pitchFamily="34" charset="0"/>
              </a:rPr>
              <a:t>;382:2419. </a:t>
            </a:r>
            <a:r>
              <a:rPr kumimoji="0" lang="en-US" altLang="en-US" sz="1200" b="0" i="0" u="none" strike="noStrike" kern="1200" cap="none" spc="-10" normalizeH="0" baseline="0" noProof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3. Wilke. Lancet. 2014;15:1224.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3CAD84C-2383-4BCD-9692-87357BA06413}"/>
              </a:ext>
            </a:extLst>
          </p:cNvPr>
          <p:cNvSpPr txBox="1">
            <a:spLocks/>
          </p:cNvSpPr>
          <p:nvPr/>
        </p:nvSpPr>
        <p:spPr bwMode="auto">
          <a:xfrm>
            <a:off x="5942577" y="1631287"/>
            <a:ext cx="6092617" cy="465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226695" marR="0" lvl="0" indent="-226695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No new safety signals</a:t>
            </a:r>
            <a:r>
              <a:rPr kumimoji="0" 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7.6% ILD</a:t>
            </a:r>
          </a:p>
          <a:p>
            <a:pPr marL="626745" marR="0" lvl="1" indent="-226695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‒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 Grade 3/4 events, 1 Grade 5</a:t>
            </a:r>
          </a:p>
          <a:p>
            <a:pPr marL="226695" marR="0" lvl="0" indent="-226695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Grade ≥3 TEAEs: 27%</a:t>
            </a:r>
            <a:r>
              <a:rPr kumimoji="0" 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626745" marR="0" lvl="1" indent="-226695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‒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Compares favorably to ramucirumab/paclitaxel</a:t>
            </a:r>
            <a:r>
              <a:rPr kumimoji="0" lang="en-US" sz="2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166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15352-BE1E-A092-1757-D13A5E04E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791" y="42440"/>
            <a:ext cx="9848478" cy="1069680"/>
          </a:xfrm>
        </p:spPr>
        <p:txBody>
          <a:bodyPr/>
          <a:lstStyle/>
          <a:p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DESTINY-Gastric03 (NCT04379596)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64FC8-D3D5-D849-DDB0-E2244F1A0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" y="5103836"/>
            <a:ext cx="11204027" cy="1754165"/>
          </a:xfrm>
        </p:spPr>
        <p:txBody>
          <a:bodyPr/>
          <a:lstStyle/>
          <a:p>
            <a:r>
              <a:rPr lang="en-GB"/>
              <a:t>BID, twice daily; Cap, capecitabine; chemo, chemotherapy; </a:t>
            </a:r>
            <a:r>
              <a:rPr lang="en-GB" noProof="0"/>
              <a:t>FFPE, formalin-fixed paraffin-embedded; </a:t>
            </a:r>
            <a:r>
              <a:rPr lang="en-GB"/>
              <a:t>FP, fluoropyrimidine; 5-FU, 5-fluorouracil; </a:t>
            </a:r>
            <a:r>
              <a:rPr lang="en-GB" noProof="0"/>
              <a:t>GC, gastric cancer; GEJA, gastroesophageal junction adenocarcinoma; HER2, human epidermal growth factor receptor 2; IHC, immunohistochemistry; ISH, in situ hybridization; PD-L1, programmed death ligand 1; q3w, every 3 weeks; SOC, standard of care; T-</a:t>
            </a:r>
            <a:r>
              <a:rPr lang="en-GB" noProof="0" err="1"/>
              <a:t>DXd</a:t>
            </a:r>
            <a:r>
              <a:rPr lang="en-GB" noProof="0"/>
              <a:t>, trastuzumab </a:t>
            </a:r>
            <a:r>
              <a:rPr lang="en-GB" noProof="0" err="1"/>
              <a:t>deruxtecan</a:t>
            </a:r>
            <a:r>
              <a:rPr lang="en-GB" noProof="0"/>
              <a:t>.</a:t>
            </a:r>
          </a:p>
          <a:p>
            <a:r>
              <a:rPr lang="en-GB" baseline="30000"/>
              <a:t>a </a:t>
            </a:r>
            <a:r>
              <a:rPr lang="en-GB" err="1"/>
              <a:t>Tumor</a:t>
            </a:r>
            <a:r>
              <a:rPr lang="en-GB"/>
              <a:t> tissue may be from either the primary </a:t>
            </a:r>
            <a:r>
              <a:rPr lang="en-GB" err="1"/>
              <a:t>tumor</a:t>
            </a:r>
            <a:r>
              <a:rPr lang="en-GB"/>
              <a:t> or a metastatic biopsy. For patients in part 1, samples included recently collected </a:t>
            </a:r>
            <a:r>
              <a:rPr lang="en-GB" err="1"/>
              <a:t>tumor</a:t>
            </a:r>
            <a:r>
              <a:rPr lang="en-GB"/>
              <a:t> samples and original diagnostic biopsy samples (archival tissue); for patients in part 2, recently collected </a:t>
            </a:r>
            <a:r>
              <a:rPr lang="en-GB" err="1"/>
              <a:t>tumor</a:t>
            </a:r>
            <a:r>
              <a:rPr lang="en-GB"/>
              <a:t> samples were required. </a:t>
            </a:r>
            <a:r>
              <a:rPr lang="en-GB" baseline="30000"/>
              <a:t>b </a:t>
            </a:r>
            <a:r>
              <a:rPr lang="en-GB" i="1"/>
              <a:t>HER2</a:t>
            </a:r>
            <a:r>
              <a:rPr lang="en-GB"/>
              <a:t> gene amplification was centrally assessed using </a:t>
            </a:r>
            <a:r>
              <a:rPr lang="en-GB" err="1"/>
              <a:t>FoundationOne</a:t>
            </a:r>
            <a:r>
              <a:rPr lang="en-GB" baseline="30000"/>
              <a:t>®</a:t>
            </a:r>
            <a:r>
              <a:rPr lang="en-GB"/>
              <a:t> (F1CDx); this assay is not currently approved for GC. Ongoing testing using ISH is planned. </a:t>
            </a:r>
            <a:r>
              <a:rPr lang="en-GB" baseline="30000"/>
              <a:t>c </a:t>
            </a:r>
            <a:r>
              <a:rPr lang="en-US">
                <a:solidFill>
                  <a:srgbClr val="000000"/>
                </a:solidFill>
                <a:latin typeface="Arial"/>
              </a:rPr>
              <a:t>A</a:t>
            </a:r>
            <a:r>
              <a:rPr lang="en-US">
                <a:solidFill>
                  <a:srgbClr val="000000"/>
                </a:solidFill>
                <a:latin typeface="Arial"/>
                <a:ea typeface="Times New Roman" panose="02020603050405020304" pitchFamily="18" charset="0"/>
              </a:rPr>
              <a:t>rm 1A: T-DXd q3w + 5-FU on days 1-5 q3w; arm 1B: T-DXd q3w + Cap BID on days 1-14 q3w; arm 1C: T-DXd + durvalumab q3w; arm 1D(a): T-DXd + 5-FU + oxaliplatin q3w; arm 1D(b): T-DXd + Cap + oxaliplatin q3w; arm 1E(a): T‑DXd + 5-FU + durvalumab q3w; arm 1E(b): T-DXd + Cap + durvalumab q3w</a:t>
            </a:r>
            <a:r>
              <a:rPr lang="en-GB"/>
              <a:t>. </a:t>
            </a:r>
            <a:r>
              <a:rPr lang="en-US" baseline="30000"/>
              <a:t>d</a:t>
            </a:r>
            <a:r>
              <a:rPr lang="en-US" noProof="0"/>
              <a:t> 5-FU or Cap per investigator’s choice. </a:t>
            </a:r>
            <a:r>
              <a:rPr lang="en-US" baseline="30000">
                <a:solidFill>
                  <a:srgbClr val="000000"/>
                </a:solidFill>
                <a:latin typeface="Arial"/>
                <a:ea typeface="Times New Roman" panose="02020603050405020304" pitchFamily="18" charset="0"/>
              </a:rPr>
              <a:t>e</a:t>
            </a:r>
            <a:r>
              <a:rPr lang="en-US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+mn-cs"/>
              </a:rPr>
              <a:t> Investigator’s choice of cisplatin or oxaliplatin at SOC dose. </a:t>
            </a:r>
            <a:endParaRPr lang="en-GB"/>
          </a:p>
          <a:p>
            <a:r>
              <a:rPr lang="en-GB" err="1"/>
              <a:t>Janjigian</a:t>
            </a:r>
            <a:r>
              <a:rPr lang="en-GB"/>
              <a:t> YY, et al. </a:t>
            </a:r>
            <a:r>
              <a:rPr lang="en-US"/>
              <a:t>Co-occurring HER2 and PD-L1 expression in patients with HER2-positive trastuzumab-refractory gastric cancer (GC)/gastroesophageal junction adenocarcinoma (GEJA): biomarker analysis from the trastuzumab </a:t>
            </a:r>
            <a:r>
              <a:rPr lang="en-US" err="1"/>
              <a:t>deruxtecan</a:t>
            </a:r>
            <a:r>
              <a:rPr lang="en-US"/>
              <a:t> (T-</a:t>
            </a:r>
            <a:r>
              <a:rPr lang="en-US" err="1"/>
              <a:t>DXd</a:t>
            </a:r>
            <a:r>
              <a:rPr lang="en-US"/>
              <a:t>) DESTINY-Gastric03 trial</a:t>
            </a:r>
            <a:r>
              <a:rPr lang="en-GB"/>
              <a:t>. P</a:t>
            </a:r>
            <a:r>
              <a:rPr lang="en-US"/>
              <a:t>resented at ESMO World Congress on Gastrointestinal Cancer; June 29-July 2, 2022; Barcelona, Spain. Abstract SO-7.</a:t>
            </a:r>
            <a:endParaRPr lang="en-GB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6DEACD-C6C0-CA93-66D4-F276AAB8B2F3}"/>
              </a:ext>
            </a:extLst>
          </p:cNvPr>
          <p:cNvSpPr txBox="1"/>
          <p:nvPr/>
        </p:nvSpPr>
        <p:spPr>
          <a:xfrm>
            <a:off x="4649327" y="1559431"/>
            <a:ext cx="18036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Patient Population </a:t>
            </a:r>
          </a:p>
        </p:txBody>
      </p:sp>
      <p:sp>
        <p:nvSpPr>
          <p:cNvPr id="13" name="object 210">
            <a:extLst>
              <a:ext uri="{FF2B5EF4-FFF2-40B4-BE49-F238E27FC236}">
                <a16:creationId xmlns:a16="http://schemas.microsoft.com/office/drawing/2014/main" id="{D21C80C6-77A9-749D-0E65-36C4063E7B91}"/>
              </a:ext>
            </a:extLst>
          </p:cNvPr>
          <p:cNvSpPr>
            <a:spLocks noChangeAspect="1"/>
          </p:cNvSpPr>
          <p:nvPr/>
        </p:nvSpPr>
        <p:spPr>
          <a:xfrm>
            <a:off x="6612170" y="2811266"/>
            <a:ext cx="504743" cy="297715"/>
          </a:xfrm>
          <a:custGeom>
            <a:avLst/>
            <a:gdLst/>
            <a:ahLst/>
            <a:cxnLst/>
            <a:rect l="l" t="t" r="r" b="b"/>
            <a:pathLst>
              <a:path w="481965" h="281939">
                <a:moveTo>
                  <a:pt x="98323" y="25120"/>
                </a:moveTo>
                <a:lnTo>
                  <a:pt x="96075" y="15341"/>
                </a:lnTo>
                <a:lnTo>
                  <a:pt x="89954" y="7366"/>
                </a:lnTo>
                <a:lnTo>
                  <a:pt x="80860" y="1981"/>
                </a:lnTo>
                <a:lnTo>
                  <a:pt x="69748" y="0"/>
                </a:lnTo>
                <a:lnTo>
                  <a:pt x="58610" y="1981"/>
                </a:lnTo>
                <a:lnTo>
                  <a:pt x="49530" y="7366"/>
                </a:lnTo>
                <a:lnTo>
                  <a:pt x="43395" y="15341"/>
                </a:lnTo>
                <a:lnTo>
                  <a:pt x="41148" y="25120"/>
                </a:lnTo>
                <a:lnTo>
                  <a:pt x="43395" y="34899"/>
                </a:lnTo>
                <a:lnTo>
                  <a:pt x="49530" y="42887"/>
                </a:lnTo>
                <a:lnTo>
                  <a:pt x="58610" y="48272"/>
                </a:lnTo>
                <a:lnTo>
                  <a:pt x="69748" y="50253"/>
                </a:lnTo>
                <a:lnTo>
                  <a:pt x="80860" y="48272"/>
                </a:lnTo>
                <a:lnTo>
                  <a:pt x="89954" y="42887"/>
                </a:lnTo>
                <a:lnTo>
                  <a:pt x="96075" y="34899"/>
                </a:lnTo>
                <a:lnTo>
                  <a:pt x="98323" y="25120"/>
                </a:lnTo>
                <a:close/>
              </a:path>
              <a:path w="481965" h="281939">
                <a:moveTo>
                  <a:pt x="212648" y="25120"/>
                </a:moveTo>
                <a:lnTo>
                  <a:pt x="210400" y="15341"/>
                </a:lnTo>
                <a:lnTo>
                  <a:pt x="204279" y="7366"/>
                </a:lnTo>
                <a:lnTo>
                  <a:pt x="195199" y="1981"/>
                </a:lnTo>
                <a:lnTo>
                  <a:pt x="184073" y="0"/>
                </a:lnTo>
                <a:lnTo>
                  <a:pt x="172948" y="1981"/>
                </a:lnTo>
                <a:lnTo>
                  <a:pt x="163855" y="7366"/>
                </a:lnTo>
                <a:lnTo>
                  <a:pt x="157734" y="15341"/>
                </a:lnTo>
                <a:lnTo>
                  <a:pt x="155486" y="25120"/>
                </a:lnTo>
                <a:lnTo>
                  <a:pt x="157734" y="34899"/>
                </a:lnTo>
                <a:lnTo>
                  <a:pt x="163855" y="42887"/>
                </a:lnTo>
                <a:lnTo>
                  <a:pt x="172948" y="48272"/>
                </a:lnTo>
                <a:lnTo>
                  <a:pt x="184073" y="50253"/>
                </a:lnTo>
                <a:lnTo>
                  <a:pt x="195199" y="48272"/>
                </a:lnTo>
                <a:lnTo>
                  <a:pt x="204279" y="42887"/>
                </a:lnTo>
                <a:lnTo>
                  <a:pt x="210400" y="34899"/>
                </a:lnTo>
                <a:lnTo>
                  <a:pt x="212648" y="25120"/>
                </a:lnTo>
                <a:close/>
              </a:path>
              <a:path w="481965" h="281939">
                <a:moveTo>
                  <a:pt x="326986" y="25120"/>
                </a:moveTo>
                <a:lnTo>
                  <a:pt x="324739" y="15341"/>
                </a:lnTo>
                <a:lnTo>
                  <a:pt x="318617" y="7366"/>
                </a:lnTo>
                <a:lnTo>
                  <a:pt x="309524" y="1981"/>
                </a:lnTo>
                <a:lnTo>
                  <a:pt x="298411" y="0"/>
                </a:lnTo>
                <a:lnTo>
                  <a:pt x="287274" y="1981"/>
                </a:lnTo>
                <a:lnTo>
                  <a:pt x="278193" y="7366"/>
                </a:lnTo>
                <a:lnTo>
                  <a:pt x="272059" y="15341"/>
                </a:lnTo>
                <a:lnTo>
                  <a:pt x="269811" y="25120"/>
                </a:lnTo>
                <a:lnTo>
                  <a:pt x="272059" y="34899"/>
                </a:lnTo>
                <a:lnTo>
                  <a:pt x="278193" y="42887"/>
                </a:lnTo>
                <a:lnTo>
                  <a:pt x="287274" y="48272"/>
                </a:lnTo>
                <a:lnTo>
                  <a:pt x="298411" y="50253"/>
                </a:lnTo>
                <a:lnTo>
                  <a:pt x="309524" y="48272"/>
                </a:lnTo>
                <a:lnTo>
                  <a:pt x="318617" y="42887"/>
                </a:lnTo>
                <a:lnTo>
                  <a:pt x="324739" y="34899"/>
                </a:lnTo>
                <a:lnTo>
                  <a:pt x="326986" y="25120"/>
                </a:lnTo>
                <a:close/>
              </a:path>
              <a:path w="481965" h="281939">
                <a:moveTo>
                  <a:pt x="441312" y="25120"/>
                </a:moveTo>
                <a:lnTo>
                  <a:pt x="439064" y="15341"/>
                </a:lnTo>
                <a:lnTo>
                  <a:pt x="432943" y="7366"/>
                </a:lnTo>
                <a:lnTo>
                  <a:pt x="423862" y="1981"/>
                </a:lnTo>
                <a:lnTo>
                  <a:pt x="412724" y="0"/>
                </a:lnTo>
                <a:lnTo>
                  <a:pt x="401612" y="1981"/>
                </a:lnTo>
                <a:lnTo>
                  <a:pt x="392518" y="7366"/>
                </a:lnTo>
                <a:lnTo>
                  <a:pt x="386397" y="15341"/>
                </a:lnTo>
                <a:lnTo>
                  <a:pt x="384149" y="25120"/>
                </a:lnTo>
                <a:lnTo>
                  <a:pt x="386397" y="34899"/>
                </a:lnTo>
                <a:lnTo>
                  <a:pt x="392518" y="42887"/>
                </a:lnTo>
                <a:lnTo>
                  <a:pt x="401612" y="48272"/>
                </a:lnTo>
                <a:lnTo>
                  <a:pt x="412724" y="50253"/>
                </a:lnTo>
                <a:lnTo>
                  <a:pt x="423862" y="48272"/>
                </a:lnTo>
                <a:lnTo>
                  <a:pt x="432943" y="42887"/>
                </a:lnTo>
                <a:lnTo>
                  <a:pt x="439064" y="34899"/>
                </a:lnTo>
                <a:lnTo>
                  <a:pt x="441312" y="25120"/>
                </a:lnTo>
                <a:close/>
              </a:path>
              <a:path w="481965" h="281939">
                <a:moveTo>
                  <a:pt x="481901" y="153238"/>
                </a:moveTo>
                <a:lnTo>
                  <a:pt x="462470" y="74853"/>
                </a:lnTo>
                <a:lnTo>
                  <a:pt x="435597" y="58788"/>
                </a:lnTo>
                <a:lnTo>
                  <a:pt x="428167" y="56781"/>
                </a:lnTo>
                <a:lnTo>
                  <a:pt x="420738" y="55270"/>
                </a:lnTo>
                <a:lnTo>
                  <a:pt x="404736" y="55270"/>
                </a:lnTo>
                <a:lnTo>
                  <a:pt x="396722" y="56273"/>
                </a:lnTo>
                <a:lnTo>
                  <a:pt x="389864" y="58788"/>
                </a:lnTo>
                <a:lnTo>
                  <a:pt x="381292" y="61302"/>
                </a:lnTo>
                <a:lnTo>
                  <a:pt x="355561" y="104508"/>
                </a:lnTo>
                <a:lnTo>
                  <a:pt x="348145" y="74853"/>
                </a:lnTo>
                <a:lnTo>
                  <a:pt x="321259" y="58788"/>
                </a:lnTo>
                <a:lnTo>
                  <a:pt x="313842" y="56781"/>
                </a:lnTo>
                <a:lnTo>
                  <a:pt x="306400" y="55270"/>
                </a:lnTo>
                <a:lnTo>
                  <a:pt x="290398" y="55270"/>
                </a:lnTo>
                <a:lnTo>
                  <a:pt x="282397" y="56273"/>
                </a:lnTo>
                <a:lnTo>
                  <a:pt x="275539" y="58788"/>
                </a:lnTo>
                <a:lnTo>
                  <a:pt x="266966" y="61302"/>
                </a:lnTo>
                <a:lnTo>
                  <a:pt x="241236" y="104000"/>
                </a:lnTo>
                <a:lnTo>
                  <a:pt x="241236" y="104508"/>
                </a:lnTo>
                <a:lnTo>
                  <a:pt x="233794" y="74853"/>
                </a:lnTo>
                <a:lnTo>
                  <a:pt x="206933" y="58788"/>
                </a:lnTo>
                <a:lnTo>
                  <a:pt x="199504" y="56781"/>
                </a:lnTo>
                <a:lnTo>
                  <a:pt x="192074" y="55270"/>
                </a:lnTo>
                <a:lnTo>
                  <a:pt x="176072" y="55270"/>
                </a:lnTo>
                <a:lnTo>
                  <a:pt x="168059" y="56273"/>
                </a:lnTo>
                <a:lnTo>
                  <a:pt x="161201" y="58788"/>
                </a:lnTo>
                <a:lnTo>
                  <a:pt x="152628" y="61302"/>
                </a:lnTo>
                <a:lnTo>
                  <a:pt x="126898" y="104000"/>
                </a:lnTo>
                <a:lnTo>
                  <a:pt x="119468" y="74853"/>
                </a:lnTo>
                <a:lnTo>
                  <a:pt x="92595" y="58788"/>
                </a:lnTo>
                <a:lnTo>
                  <a:pt x="85178" y="56781"/>
                </a:lnTo>
                <a:lnTo>
                  <a:pt x="77736" y="55270"/>
                </a:lnTo>
                <a:lnTo>
                  <a:pt x="61734" y="55270"/>
                </a:lnTo>
                <a:lnTo>
                  <a:pt x="53733" y="56273"/>
                </a:lnTo>
                <a:lnTo>
                  <a:pt x="46875" y="58788"/>
                </a:lnTo>
                <a:lnTo>
                  <a:pt x="38290" y="61302"/>
                </a:lnTo>
                <a:lnTo>
                  <a:pt x="1701" y="147713"/>
                </a:lnTo>
                <a:lnTo>
                  <a:pt x="0" y="153238"/>
                </a:lnTo>
                <a:lnTo>
                  <a:pt x="4000" y="159270"/>
                </a:lnTo>
                <a:lnTo>
                  <a:pt x="10858" y="160261"/>
                </a:lnTo>
                <a:lnTo>
                  <a:pt x="17716" y="160261"/>
                </a:lnTo>
                <a:lnTo>
                  <a:pt x="22288" y="157264"/>
                </a:lnTo>
                <a:lnTo>
                  <a:pt x="24003" y="152222"/>
                </a:lnTo>
                <a:lnTo>
                  <a:pt x="41148" y="85420"/>
                </a:lnTo>
                <a:lnTo>
                  <a:pt x="41148" y="121081"/>
                </a:lnTo>
                <a:lnTo>
                  <a:pt x="24003" y="195935"/>
                </a:lnTo>
                <a:lnTo>
                  <a:pt x="41148" y="195935"/>
                </a:lnTo>
                <a:lnTo>
                  <a:pt x="41148" y="281343"/>
                </a:lnTo>
                <a:lnTo>
                  <a:pt x="64020" y="281343"/>
                </a:lnTo>
                <a:lnTo>
                  <a:pt x="64020" y="195935"/>
                </a:lnTo>
                <a:lnTo>
                  <a:pt x="75463" y="195935"/>
                </a:lnTo>
                <a:lnTo>
                  <a:pt x="75463" y="281343"/>
                </a:lnTo>
                <a:lnTo>
                  <a:pt x="98323" y="281343"/>
                </a:lnTo>
                <a:lnTo>
                  <a:pt x="98323" y="195935"/>
                </a:lnTo>
                <a:lnTo>
                  <a:pt x="115468" y="195935"/>
                </a:lnTo>
                <a:lnTo>
                  <a:pt x="98323" y="121081"/>
                </a:lnTo>
                <a:lnTo>
                  <a:pt x="98323" y="85420"/>
                </a:lnTo>
                <a:lnTo>
                  <a:pt x="116611" y="157264"/>
                </a:lnTo>
                <a:lnTo>
                  <a:pt x="121196" y="160769"/>
                </a:lnTo>
                <a:lnTo>
                  <a:pt x="131483" y="160769"/>
                </a:lnTo>
                <a:lnTo>
                  <a:pt x="136042" y="157759"/>
                </a:lnTo>
                <a:lnTo>
                  <a:pt x="137198" y="152730"/>
                </a:lnTo>
                <a:lnTo>
                  <a:pt x="155486" y="85420"/>
                </a:lnTo>
                <a:lnTo>
                  <a:pt x="155486" y="281343"/>
                </a:lnTo>
                <a:lnTo>
                  <a:pt x="178358" y="281343"/>
                </a:lnTo>
                <a:lnTo>
                  <a:pt x="178358" y="165798"/>
                </a:lnTo>
                <a:lnTo>
                  <a:pt x="189788" y="165798"/>
                </a:lnTo>
                <a:lnTo>
                  <a:pt x="189788" y="281343"/>
                </a:lnTo>
                <a:lnTo>
                  <a:pt x="212661" y="281343"/>
                </a:lnTo>
                <a:lnTo>
                  <a:pt x="212661" y="85420"/>
                </a:lnTo>
                <a:lnTo>
                  <a:pt x="230949" y="157264"/>
                </a:lnTo>
                <a:lnTo>
                  <a:pt x="235521" y="160769"/>
                </a:lnTo>
                <a:lnTo>
                  <a:pt x="246367" y="160769"/>
                </a:lnTo>
                <a:lnTo>
                  <a:pt x="250952" y="157759"/>
                </a:lnTo>
                <a:lnTo>
                  <a:pt x="252095" y="152730"/>
                </a:lnTo>
                <a:lnTo>
                  <a:pt x="269811" y="85420"/>
                </a:lnTo>
                <a:lnTo>
                  <a:pt x="269811" y="121589"/>
                </a:lnTo>
                <a:lnTo>
                  <a:pt x="252666" y="195935"/>
                </a:lnTo>
                <a:lnTo>
                  <a:pt x="269811" y="195935"/>
                </a:lnTo>
                <a:lnTo>
                  <a:pt x="269811" y="281343"/>
                </a:lnTo>
                <a:lnTo>
                  <a:pt x="292684" y="281343"/>
                </a:lnTo>
                <a:lnTo>
                  <a:pt x="292684" y="195935"/>
                </a:lnTo>
                <a:lnTo>
                  <a:pt x="304114" y="195935"/>
                </a:lnTo>
                <a:lnTo>
                  <a:pt x="304114" y="281343"/>
                </a:lnTo>
                <a:lnTo>
                  <a:pt x="326986" y="281343"/>
                </a:lnTo>
                <a:lnTo>
                  <a:pt x="326986" y="195935"/>
                </a:lnTo>
                <a:lnTo>
                  <a:pt x="344131" y="195935"/>
                </a:lnTo>
                <a:lnTo>
                  <a:pt x="326986" y="120573"/>
                </a:lnTo>
                <a:lnTo>
                  <a:pt x="326986" y="85420"/>
                </a:lnTo>
                <a:lnTo>
                  <a:pt x="345274" y="157264"/>
                </a:lnTo>
                <a:lnTo>
                  <a:pt x="349846" y="160769"/>
                </a:lnTo>
                <a:lnTo>
                  <a:pt x="360705" y="160769"/>
                </a:lnTo>
                <a:lnTo>
                  <a:pt x="365277" y="157759"/>
                </a:lnTo>
                <a:lnTo>
                  <a:pt x="367004" y="152730"/>
                </a:lnTo>
                <a:lnTo>
                  <a:pt x="384149" y="85420"/>
                </a:lnTo>
                <a:lnTo>
                  <a:pt x="384149" y="281343"/>
                </a:lnTo>
                <a:lnTo>
                  <a:pt x="407009" y="281343"/>
                </a:lnTo>
                <a:lnTo>
                  <a:pt x="407009" y="165798"/>
                </a:lnTo>
                <a:lnTo>
                  <a:pt x="418439" y="165798"/>
                </a:lnTo>
                <a:lnTo>
                  <a:pt x="418439" y="281343"/>
                </a:lnTo>
                <a:lnTo>
                  <a:pt x="441312" y="281343"/>
                </a:lnTo>
                <a:lnTo>
                  <a:pt x="441312" y="85420"/>
                </a:lnTo>
                <a:lnTo>
                  <a:pt x="459600" y="157264"/>
                </a:lnTo>
                <a:lnTo>
                  <a:pt x="464172" y="160769"/>
                </a:lnTo>
                <a:lnTo>
                  <a:pt x="472744" y="160769"/>
                </a:lnTo>
                <a:lnTo>
                  <a:pt x="473887" y="160261"/>
                </a:lnTo>
                <a:lnTo>
                  <a:pt x="479044" y="158267"/>
                </a:lnTo>
                <a:lnTo>
                  <a:pt x="481901" y="153238"/>
                </a:lnTo>
                <a:close/>
              </a:path>
            </a:pathLst>
          </a:custGeom>
          <a:solidFill>
            <a:srgbClr val="FBB031"/>
          </a:solidFill>
        </p:spPr>
        <p:txBody>
          <a:bodyPr wrap="square" lIns="0" tIns="0" rIns="0" bIns="0" rtlCol="0"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9882DB-6B49-F7F0-BFDE-C3DC50B564E2}"/>
              </a:ext>
            </a:extLst>
          </p:cNvPr>
          <p:cNvSpPr/>
          <p:nvPr/>
        </p:nvSpPr>
        <p:spPr>
          <a:xfrm>
            <a:off x="6402522" y="3122572"/>
            <a:ext cx="903860" cy="321464"/>
          </a:xfrm>
          <a:prstGeom prst="rect">
            <a:avLst/>
          </a:prstGeom>
          <a:solidFill>
            <a:srgbClr val="FBB0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tIns="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Randomize</a:t>
            </a:r>
          </a:p>
        </p:txBody>
      </p:sp>
      <p:sp>
        <p:nvSpPr>
          <p:cNvPr id="15" name="object 210">
            <a:extLst>
              <a:ext uri="{FF2B5EF4-FFF2-40B4-BE49-F238E27FC236}">
                <a16:creationId xmlns:a16="http://schemas.microsoft.com/office/drawing/2014/main" id="{31DAA1C9-208F-D61E-431D-3D468A612B37}"/>
              </a:ext>
            </a:extLst>
          </p:cNvPr>
          <p:cNvSpPr>
            <a:spLocks noChangeAspect="1"/>
          </p:cNvSpPr>
          <p:nvPr/>
        </p:nvSpPr>
        <p:spPr>
          <a:xfrm>
            <a:off x="6630753" y="1302219"/>
            <a:ext cx="507468" cy="297715"/>
          </a:xfrm>
          <a:custGeom>
            <a:avLst/>
            <a:gdLst/>
            <a:ahLst/>
            <a:cxnLst/>
            <a:rect l="l" t="t" r="r" b="b"/>
            <a:pathLst>
              <a:path w="481965" h="281939">
                <a:moveTo>
                  <a:pt x="98323" y="25120"/>
                </a:moveTo>
                <a:lnTo>
                  <a:pt x="96075" y="15341"/>
                </a:lnTo>
                <a:lnTo>
                  <a:pt x="89954" y="7366"/>
                </a:lnTo>
                <a:lnTo>
                  <a:pt x="80860" y="1981"/>
                </a:lnTo>
                <a:lnTo>
                  <a:pt x="69748" y="0"/>
                </a:lnTo>
                <a:lnTo>
                  <a:pt x="58610" y="1981"/>
                </a:lnTo>
                <a:lnTo>
                  <a:pt x="49530" y="7366"/>
                </a:lnTo>
                <a:lnTo>
                  <a:pt x="43395" y="15341"/>
                </a:lnTo>
                <a:lnTo>
                  <a:pt x="41148" y="25120"/>
                </a:lnTo>
                <a:lnTo>
                  <a:pt x="43395" y="34899"/>
                </a:lnTo>
                <a:lnTo>
                  <a:pt x="49530" y="42887"/>
                </a:lnTo>
                <a:lnTo>
                  <a:pt x="58610" y="48272"/>
                </a:lnTo>
                <a:lnTo>
                  <a:pt x="69748" y="50253"/>
                </a:lnTo>
                <a:lnTo>
                  <a:pt x="80860" y="48272"/>
                </a:lnTo>
                <a:lnTo>
                  <a:pt x="89954" y="42887"/>
                </a:lnTo>
                <a:lnTo>
                  <a:pt x="96075" y="34899"/>
                </a:lnTo>
                <a:lnTo>
                  <a:pt x="98323" y="25120"/>
                </a:lnTo>
                <a:close/>
              </a:path>
              <a:path w="481965" h="281939">
                <a:moveTo>
                  <a:pt x="212648" y="25120"/>
                </a:moveTo>
                <a:lnTo>
                  <a:pt x="210400" y="15341"/>
                </a:lnTo>
                <a:lnTo>
                  <a:pt x="204279" y="7366"/>
                </a:lnTo>
                <a:lnTo>
                  <a:pt x="195199" y="1981"/>
                </a:lnTo>
                <a:lnTo>
                  <a:pt x="184073" y="0"/>
                </a:lnTo>
                <a:lnTo>
                  <a:pt x="172948" y="1981"/>
                </a:lnTo>
                <a:lnTo>
                  <a:pt x="163855" y="7366"/>
                </a:lnTo>
                <a:lnTo>
                  <a:pt x="157734" y="15341"/>
                </a:lnTo>
                <a:lnTo>
                  <a:pt x="155486" y="25120"/>
                </a:lnTo>
                <a:lnTo>
                  <a:pt x="157734" y="34899"/>
                </a:lnTo>
                <a:lnTo>
                  <a:pt x="163855" y="42887"/>
                </a:lnTo>
                <a:lnTo>
                  <a:pt x="172948" y="48272"/>
                </a:lnTo>
                <a:lnTo>
                  <a:pt x="184073" y="50253"/>
                </a:lnTo>
                <a:lnTo>
                  <a:pt x="195199" y="48272"/>
                </a:lnTo>
                <a:lnTo>
                  <a:pt x="204279" y="42887"/>
                </a:lnTo>
                <a:lnTo>
                  <a:pt x="210400" y="34899"/>
                </a:lnTo>
                <a:lnTo>
                  <a:pt x="212648" y="25120"/>
                </a:lnTo>
                <a:close/>
              </a:path>
              <a:path w="481965" h="281939">
                <a:moveTo>
                  <a:pt x="326986" y="25120"/>
                </a:moveTo>
                <a:lnTo>
                  <a:pt x="324739" y="15341"/>
                </a:lnTo>
                <a:lnTo>
                  <a:pt x="318617" y="7366"/>
                </a:lnTo>
                <a:lnTo>
                  <a:pt x="309524" y="1981"/>
                </a:lnTo>
                <a:lnTo>
                  <a:pt x="298411" y="0"/>
                </a:lnTo>
                <a:lnTo>
                  <a:pt x="287274" y="1981"/>
                </a:lnTo>
                <a:lnTo>
                  <a:pt x="278193" y="7366"/>
                </a:lnTo>
                <a:lnTo>
                  <a:pt x="272059" y="15341"/>
                </a:lnTo>
                <a:lnTo>
                  <a:pt x="269811" y="25120"/>
                </a:lnTo>
                <a:lnTo>
                  <a:pt x="272059" y="34899"/>
                </a:lnTo>
                <a:lnTo>
                  <a:pt x="278193" y="42887"/>
                </a:lnTo>
                <a:lnTo>
                  <a:pt x="287274" y="48272"/>
                </a:lnTo>
                <a:lnTo>
                  <a:pt x="298411" y="50253"/>
                </a:lnTo>
                <a:lnTo>
                  <a:pt x="309524" y="48272"/>
                </a:lnTo>
                <a:lnTo>
                  <a:pt x="318617" y="42887"/>
                </a:lnTo>
                <a:lnTo>
                  <a:pt x="324739" y="34899"/>
                </a:lnTo>
                <a:lnTo>
                  <a:pt x="326986" y="25120"/>
                </a:lnTo>
                <a:close/>
              </a:path>
              <a:path w="481965" h="281939">
                <a:moveTo>
                  <a:pt x="441312" y="25120"/>
                </a:moveTo>
                <a:lnTo>
                  <a:pt x="439064" y="15341"/>
                </a:lnTo>
                <a:lnTo>
                  <a:pt x="432943" y="7366"/>
                </a:lnTo>
                <a:lnTo>
                  <a:pt x="423862" y="1981"/>
                </a:lnTo>
                <a:lnTo>
                  <a:pt x="412724" y="0"/>
                </a:lnTo>
                <a:lnTo>
                  <a:pt x="401612" y="1981"/>
                </a:lnTo>
                <a:lnTo>
                  <a:pt x="392518" y="7366"/>
                </a:lnTo>
                <a:lnTo>
                  <a:pt x="386397" y="15341"/>
                </a:lnTo>
                <a:lnTo>
                  <a:pt x="384149" y="25120"/>
                </a:lnTo>
                <a:lnTo>
                  <a:pt x="386397" y="34899"/>
                </a:lnTo>
                <a:lnTo>
                  <a:pt x="392518" y="42887"/>
                </a:lnTo>
                <a:lnTo>
                  <a:pt x="401612" y="48272"/>
                </a:lnTo>
                <a:lnTo>
                  <a:pt x="412724" y="50253"/>
                </a:lnTo>
                <a:lnTo>
                  <a:pt x="423862" y="48272"/>
                </a:lnTo>
                <a:lnTo>
                  <a:pt x="432943" y="42887"/>
                </a:lnTo>
                <a:lnTo>
                  <a:pt x="439064" y="34899"/>
                </a:lnTo>
                <a:lnTo>
                  <a:pt x="441312" y="25120"/>
                </a:lnTo>
                <a:close/>
              </a:path>
              <a:path w="481965" h="281939">
                <a:moveTo>
                  <a:pt x="481901" y="153238"/>
                </a:moveTo>
                <a:lnTo>
                  <a:pt x="462470" y="74853"/>
                </a:lnTo>
                <a:lnTo>
                  <a:pt x="435597" y="58788"/>
                </a:lnTo>
                <a:lnTo>
                  <a:pt x="428167" y="56781"/>
                </a:lnTo>
                <a:lnTo>
                  <a:pt x="420738" y="55270"/>
                </a:lnTo>
                <a:lnTo>
                  <a:pt x="404736" y="55270"/>
                </a:lnTo>
                <a:lnTo>
                  <a:pt x="396722" y="56273"/>
                </a:lnTo>
                <a:lnTo>
                  <a:pt x="389864" y="58788"/>
                </a:lnTo>
                <a:lnTo>
                  <a:pt x="381292" y="61302"/>
                </a:lnTo>
                <a:lnTo>
                  <a:pt x="355561" y="104508"/>
                </a:lnTo>
                <a:lnTo>
                  <a:pt x="348145" y="74853"/>
                </a:lnTo>
                <a:lnTo>
                  <a:pt x="321259" y="58788"/>
                </a:lnTo>
                <a:lnTo>
                  <a:pt x="313842" y="56781"/>
                </a:lnTo>
                <a:lnTo>
                  <a:pt x="306400" y="55270"/>
                </a:lnTo>
                <a:lnTo>
                  <a:pt x="290398" y="55270"/>
                </a:lnTo>
                <a:lnTo>
                  <a:pt x="282397" y="56273"/>
                </a:lnTo>
                <a:lnTo>
                  <a:pt x="275539" y="58788"/>
                </a:lnTo>
                <a:lnTo>
                  <a:pt x="266966" y="61302"/>
                </a:lnTo>
                <a:lnTo>
                  <a:pt x="241236" y="104000"/>
                </a:lnTo>
                <a:lnTo>
                  <a:pt x="241236" y="104508"/>
                </a:lnTo>
                <a:lnTo>
                  <a:pt x="233794" y="74853"/>
                </a:lnTo>
                <a:lnTo>
                  <a:pt x="206933" y="58788"/>
                </a:lnTo>
                <a:lnTo>
                  <a:pt x="199504" y="56781"/>
                </a:lnTo>
                <a:lnTo>
                  <a:pt x="192074" y="55270"/>
                </a:lnTo>
                <a:lnTo>
                  <a:pt x="176072" y="55270"/>
                </a:lnTo>
                <a:lnTo>
                  <a:pt x="168059" y="56273"/>
                </a:lnTo>
                <a:lnTo>
                  <a:pt x="161201" y="58788"/>
                </a:lnTo>
                <a:lnTo>
                  <a:pt x="152628" y="61302"/>
                </a:lnTo>
                <a:lnTo>
                  <a:pt x="126898" y="104000"/>
                </a:lnTo>
                <a:lnTo>
                  <a:pt x="119468" y="74853"/>
                </a:lnTo>
                <a:lnTo>
                  <a:pt x="92595" y="58788"/>
                </a:lnTo>
                <a:lnTo>
                  <a:pt x="85178" y="56781"/>
                </a:lnTo>
                <a:lnTo>
                  <a:pt x="77736" y="55270"/>
                </a:lnTo>
                <a:lnTo>
                  <a:pt x="61734" y="55270"/>
                </a:lnTo>
                <a:lnTo>
                  <a:pt x="53733" y="56273"/>
                </a:lnTo>
                <a:lnTo>
                  <a:pt x="46875" y="58788"/>
                </a:lnTo>
                <a:lnTo>
                  <a:pt x="38290" y="61302"/>
                </a:lnTo>
                <a:lnTo>
                  <a:pt x="1701" y="147713"/>
                </a:lnTo>
                <a:lnTo>
                  <a:pt x="0" y="153238"/>
                </a:lnTo>
                <a:lnTo>
                  <a:pt x="4000" y="159270"/>
                </a:lnTo>
                <a:lnTo>
                  <a:pt x="10858" y="160261"/>
                </a:lnTo>
                <a:lnTo>
                  <a:pt x="17716" y="160261"/>
                </a:lnTo>
                <a:lnTo>
                  <a:pt x="22288" y="157264"/>
                </a:lnTo>
                <a:lnTo>
                  <a:pt x="24003" y="152222"/>
                </a:lnTo>
                <a:lnTo>
                  <a:pt x="41148" y="85420"/>
                </a:lnTo>
                <a:lnTo>
                  <a:pt x="41148" y="121081"/>
                </a:lnTo>
                <a:lnTo>
                  <a:pt x="24003" y="195935"/>
                </a:lnTo>
                <a:lnTo>
                  <a:pt x="41148" y="195935"/>
                </a:lnTo>
                <a:lnTo>
                  <a:pt x="41148" y="281343"/>
                </a:lnTo>
                <a:lnTo>
                  <a:pt x="64020" y="281343"/>
                </a:lnTo>
                <a:lnTo>
                  <a:pt x="64020" y="195935"/>
                </a:lnTo>
                <a:lnTo>
                  <a:pt x="75463" y="195935"/>
                </a:lnTo>
                <a:lnTo>
                  <a:pt x="75463" y="281343"/>
                </a:lnTo>
                <a:lnTo>
                  <a:pt x="98323" y="281343"/>
                </a:lnTo>
                <a:lnTo>
                  <a:pt x="98323" y="195935"/>
                </a:lnTo>
                <a:lnTo>
                  <a:pt x="115468" y="195935"/>
                </a:lnTo>
                <a:lnTo>
                  <a:pt x="98323" y="121081"/>
                </a:lnTo>
                <a:lnTo>
                  <a:pt x="98323" y="85420"/>
                </a:lnTo>
                <a:lnTo>
                  <a:pt x="116611" y="157264"/>
                </a:lnTo>
                <a:lnTo>
                  <a:pt x="121196" y="160769"/>
                </a:lnTo>
                <a:lnTo>
                  <a:pt x="131483" y="160769"/>
                </a:lnTo>
                <a:lnTo>
                  <a:pt x="136042" y="157759"/>
                </a:lnTo>
                <a:lnTo>
                  <a:pt x="137198" y="152730"/>
                </a:lnTo>
                <a:lnTo>
                  <a:pt x="155486" y="85420"/>
                </a:lnTo>
                <a:lnTo>
                  <a:pt x="155486" y="281343"/>
                </a:lnTo>
                <a:lnTo>
                  <a:pt x="178358" y="281343"/>
                </a:lnTo>
                <a:lnTo>
                  <a:pt x="178358" y="165798"/>
                </a:lnTo>
                <a:lnTo>
                  <a:pt x="189788" y="165798"/>
                </a:lnTo>
                <a:lnTo>
                  <a:pt x="189788" y="281343"/>
                </a:lnTo>
                <a:lnTo>
                  <a:pt x="212661" y="281343"/>
                </a:lnTo>
                <a:lnTo>
                  <a:pt x="212661" y="85420"/>
                </a:lnTo>
                <a:lnTo>
                  <a:pt x="230949" y="157264"/>
                </a:lnTo>
                <a:lnTo>
                  <a:pt x="235521" y="160769"/>
                </a:lnTo>
                <a:lnTo>
                  <a:pt x="246367" y="160769"/>
                </a:lnTo>
                <a:lnTo>
                  <a:pt x="250952" y="157759"/>
                </a:lnTo>
                <a:lnTo>
                  <a:pt x="252095" y="152730"/>
                </a:lnTo>
                <a:lnTo>
                  <a:pt x="269811" y="85420"/>
                </a:lnTo>
                <a:lnTo>
                  <a:pt x="269811" y="121589"/>
                </a:lnTo>
                <a:lnTo>
                  <a:pt x="252666" y="195935"/>
                </a:lnTo>
                <a:lnTo>
                  <a:pt x="269811" y="195935"/>
                </a:lnTo>
                <a:lnTo>
                  <a:pt x="269811" y="281343"/>
                </a:lnTo>
                <a:lnTo>
                  <a:pt x="292684" y="281343"/>
                </a:lnTo>
                <a:lnTo>
                  <a:pt x="292684" y="195935"/>
                </a:lnTo>
                <a:lnTo>
                  <a:pt x="304114" y="195935"/>
                </a:lnTo>
                <a:lnTo>
                  <a:pt x="304114" y="281343"/>
                </a:lnTo>
                <a:lnTo>
                  <a:pt x="326986" y="281343"/>
                </a:lnTo>
                <a:lnTo>
                  <a:pt x="326986" y="195935"/>
                </a:lnTo>
                <a:lnTo>
                  <a:pt x="344131" y="195935"/>
                </a:lnTo>
                <a:lnTo>
                  <a:pt x="326986" y="120573"/>
                </a:lnTo>
                <a:lnTo>
                  <a:pt x="326986" y="85420"/>
                </a:lnTo>
                <a:lnTo>
                  <a:pt x="345274" y="157264"/>
                </a:lnTo>
                <a:lnTo>
                  <a:pt x="349846" y="160769"/>
                </a:lnTo>
                <a:lnTo>
                  <a:pt x="360705" y="160769"/>
                </a:lnTo>
                <a:lnTo>
                  <a:pt x="365277" y="157759"/>
                </a:lnTo>
                <a:lnTo>
                  <a:pt x="367004" y="152730"/>
                </a:lnTo>
                <a:lnTo>
                  <a:pt x="384149" y="85420"/>
                </a:lnTo>
                <a:lnTo>
                  <a:pt x="384149" y="281343"/>
                </a:lnTo>
                <a:lnTo>
                  <a:pt x="407009" y="281343"/>
                </a:lnTo>
                <a:lnTo>
                  <a:pt x="407009" y="165798"/>
                </a:lnTo>
                <a:lnTo>
                  <a:pt x="418439" y="165798"/>
                </a:lnTo>
                <a:lnTo>
                  <a:pt x="418439" y="281343"/>
                </a:lnTo>
                <a:lnTo>
                  <a:pt x="441312" y="281343"/>
                </a:lnTo>
                <a:lnTo>
                  <a:pt x="441312" y="85420"/>
                </a:lnTo>
                <a:lnTo>
                  <a:pt x="459600" y="157264"/>
                </a:lnTo>
                <a:lnTo>
                  <a:pt x="464172" y="160769"/>
                </a:lnTo>
                <a:lnTo>
                  <a:pt x="472744" y="160769"/>
                </a:lnTo>
                <a:lnTo>
                  <a:pt x="473887" y="160261"/>
                </a:lnTo>
                <a:lnTo>
                  <a:pt x="479044" y="158267"/>
                </a:lnTo>
                <a:lnTo>
                  <a:pt x="481901" y="153238"/>
                </a:lnTo>
                <a:close/>
              </a:path>
            </a:pathLst>
          </a:custGeom>
          <a:solidFill>
            <a:srgbClr val="FBB031"/>
          </a:solidFill>
        </p:spPr>
        <p:txBody>
          <a:bodyPr wrap="square" lIns="0" tIns="0" rIns="0" bIns="0" rtlCol="0"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C36303-9AF0-207D-05B6-B50B737A9CC0}"/>
              </a:ext>
            </a:extLst>
          </p:cNvPr>
          <p:cNvSpPr/>
          <p:nvPr/>
        </p:nvSpPr>
        <p:spPr>
          <a:xfrm>
            <a:off x="6402522" y="1621763"/>
            <a:ext cx="895412" cy="317785"/>
          </a:xfrm>
          <a:prstGeom prst="rect">
            <a:avLst/>
          </a:prstGeom>
          <a:solidFill>
            <a:srgbClr val="FBB0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Allocate</a:t>
            </a:r>
          </a:p>
        </p:txBody>
      </p:sp>
      <p:sp>
        <p:nvSpPr>
          <p:cNvPr id="17" name="object 214">
            <a:extLst>
              <a:ext uri="{FF2B5EF4-FFF2-40B4-BE49-F238E27FC236}">
                <a16:creationId xmlns:a16="http://schemas.microsoft.com/office/drawing/2014/main" id="{F21FBF67-CE79-20BF-4AC9-2A08D902B620}"/>
              </a:ext>
            </a:extLst>
          </p:cNvPr>
          <p:cNvSpPr/>
          <p:nvPr/>
        </p:nvSpPr>
        <p:spPr>
          <a:xfrm>
            <a:off x="355602" y="1306308"/>
            <a:ext cx="4456053" cy="277567"/>
          </a:xfrm>
          <a:custGeom>
            <a:avLst/>
            <a:gdLst/>
            <a:ahLst/>
            <a:cxnLst/>
            <a:rect l="l" t="t" r="r" b="b"/>
            <a:pathLst>
              <a:path w="4761230" h="177164">
                <a:moveTo>
                  <a:pt x="4761058" y="0"/>
                </a:moveTo>
                <a:lnTo>
                  <a:pt x="0" y="0"/>
                </a:lnTo>
                <a:lnTo>
                  <a:pt x="0" y="176612"/>
                </a:lnTo>
                <a:lnTo>
                  <a:pt x="4761058" y="176612"/>
                </a:lnTo>
                <a:lnTo>
                  <a:pt x="4761058" y="0"/>
                </a:lnTo>
                <a:close/>
              </a:path>
            </a:pathLst>
          </a:custGeom>
          <a:solidFill>
            <a:srgbClr val="D21D53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Population</a:t>
            </a:r>
            <a:endParaRPr kumimoji="0" sz="1333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77059A8-4D75-5004-5863-AC507038871C}"/>
              </a:ext>
            </a:extLst>
          </p:cNvPr>
          <p:cNvSpPr/>
          <p:nvPr/>
        </p:nvSpPr>
        <p:spPr>
          <a:xfrm>
            <a:off x="5051579" y="1778701"/>
            <a:ext cx="1342053" cy="1504605"/>
          </a:xfrm>
          <a:custGeom>
            <a:avLst/>
            <a:gdLst>
              <a:gd name="connsiteX0" fmla="*/ 678180 w 685800"/>
              <a:gd name="connsiteY0" fmla="*/ 0 h 1524000"/>
              <a:gd name="connsiteX1" fmla="*/ 0 w 685800"/>
              <a:gd name="connsiteY1" fmla="*/ 0 h 1524000"/>
              <a:gd name="connsiteX2" fmla="*/ 0 w 685800"/>
              <a:gd name="connsiteY2" fmla="*/ 1524000 h 1524000"/>
              <a:gd name="connsiteX3" fmla="*/ 685800 w 685800"/>
              <a:gd name="connsiteY3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1524000">
                <a:moveTo>
                  <a:pt x="678180" y="0"/>
                </a:moveTo>
                <a:lnTo>
                  <a:pt x="0" y="0"/>
                </a:lnTo>
                <a:lnTo>
                  <a:pt x="0" y="1524000"/>
                </a:lnTo>
                <a:lnTo>
                  <a:pt x="685800" y="1524000"/>
                </a:lnTo>
              </a:path>
            </a:pathLst>
          </a:custGeom>
          <a:ln w="12700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9EC920C-71FB-8519-2594-886E92B43834}"/>
              </a:ext>
            </a:extLst>
          </p:cNvPr>
          <p:cNvCxnSpPr>
            <a:cxnSpLocks/>
          </p:cNvCxnSpPr>
          <p:nvPr/>
        </p:nvCxnSpPr>
        <p:spPr>
          <a:xfrm>
            <a:off x="4811655" y="2740750"/>
            <a:ext cx="2507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08FE778-6492-C63B-31E9-0591B17A2E9B}"/>
              </a:ext>
            </a:extLst>
          </p:cNvPr>
          <p:cNvSpPr txBox="1"/>
          <p:nvPr/>
        </p:nvSpPr>
        <p:spPr>
          <a:xfrm>
            <a:off x="5019275" y="1324514"/>
            <a:ext cx="1617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Part 1: </a:t>
            </a:r>
          </a:p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Dose escalation</a:t>
            </a:r>
            <a:endParaRPr kumimoji="0" lang="en-US" sz="1200" b="1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E37A3B-2521-43D0-7B2C-DD8CC441BF89}"/>
              </a:ext>
            </a:extLst>
          </p:cNvPr>
          <p:cNvSpPr txBox="1"/>
          <p:nvPr/>
        </p:nvSpPr>
        <p:spPr>
          <a:xfrm>
            <a:off x="5019275" y="2827313"/>
            <a:ext cx="2023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Part 2: </a:t>
            </a:r>
          </a:p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Dose expansion</a:t>
            </a:r>
            <a:endParaRPr kumimoji="0" lang="en-US" sz="1200" b="1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object 213">
            <a:extLst>
              <a:ext uri="{FF2B5EF4-FFF2-40B4-BE49-F238E27FC236}">
                <a16:creationId xmlns:a16="http://schemas.microsoft.com/office/drawing/2014/main" id="{1225CCB1-1B8F-D78E-93E1-E88B71FB240D}"/>
              </a:ext>
            </a:extLst>
          </p:cNvPr>
          <p:cNvSpPr/>
          <p:nvPr/>
        </p:nvSpPr>
        <p:spPr>
          <a:xfrm>
            <a:off x="355601" y="1576247"/>
            <a:ext cx="4445435" cy="1443571"/>
          </a:xfrm>
          <a:custGeom>
            <a:avLst/>
            <a:gdLst/>
            <a:ahLst/>
            <a:cxnLst/>
            <a:rect l="l" t="t" r="r" b="b"/>
            <a:pathLst>
              <a:path w="4760595" h="794385">
                <a:moveTo>
                  <a:pt x="0" y="794391"/>
                </a:moveTo>
                <a:lnTo>
                  <a:pt x="4760111" y="794391"/>
                </a:lnTo>
                <a:lnTo>
                  <a:pt x="4760111" y="0"/>
                </a:lnTo>
                <a:lnTo>
                  <a:pt x="0" y="0"/>
                </a:lnTo>
                <a:lnTo>
                  <a:pt x="0" y="7943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635E1A-4FCC-EEDA-4142-90F5AA9475F9}"/>
              </a:ext>
            </a:extLst>
          </p:cNvPr>
          <p:cNvSpPr txBox="1"/>
          <p:nvPr/>
        </p:nvSpPr>
        <p:spPr>
          <a:xfrm>
            <a:off x="338999" y="1639027"/>
            <a:ext cx="4502339" cy="1323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37061" marR="0" lvl="0" indent="-237061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HER2-positive (IHC 3+ or IHC 2+/ISH+ per local</a:t>
            </a:r>
            <a:r>
              <a:rPr kumimoji="0" lang="en-US" sz="1333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3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assessment) advanced, metastatic, or unresectable GC/GEJA</a:t>
            </a:r>
            <a:endParaRPr kumimoji="0" lang="en-US" sz="1333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457189" marR="0" lvl="0" indent="-228594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33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Part 1</a:t>
            </a:r>
            <a:r>
              <a:rPr kumimoji="0" lang="en-US" sz="13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received ≥1 prior trastuzumab‑containing regimen </a:t>
            </a:r>
          </a:p>
          <a:p>
            <a:pPr marL="457189" marR="0" lvl="0" indent="-228594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33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Part 2</a:t>
            </a:r>
            <a:r>
              <a:rPr kumimoji="0" lang="en-US" sz="13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previously untreated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61FEBC1-2DAF-DFB2-FC67-2CCACF1DB2DA}"/>
              </a:ext>
            </a:extLst>
          </p:cNvPr>
          <p:cNvCxnSpPr>
            <a:cxnSpLocks/>
          </p:cNvCxnSpPr>
          <p:nvPr/>
        </p:nvCxnSpPr>
        <p:spPr>
          <a:xfrm>
            <a:off x="2578319" y="3028283"/>
            <a:ext cx="0" cy="5715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D5DCECA6-7E19-944C-4D46-B1F60D4297E9}"/>
              </a:ext>
            </a:extLst>
          </p:cNvPr>
          <p:cNvSpPr/>
          <p:nvPr/>
        </p:nvSpPr>
        <p:spPr>
          <a:xfrm>
            <a:off x="639204" y="3608313"/>
            <a:ext cx="3830653" cy="1058799"/>
          </a:xfrm>
          <a:prstGeom prst="rect">
            <a:avLst/>
          </a:prstGeom>
          <a:solidFill>
            <a:srgbClr val="D21D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Central assessment of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HER2 status</a:t>
            </a:r>
            <a:r>
              <a:rPr kumimoji="0" lang="en-US" sz="1333" b="1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and PD-L1 expression</a:t>
            </a:r>
            <a:endParaRPr kumimoji="0" lang="en-US" sz="1333" b="1" i="0" u="none" strike="noStrike" kern="0" cap="none" spc="0" normalizeH="0" baseline="30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3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(first 44 patients with available samples)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46557-9A37-2C77-2AD3-244515D004BA}"/>
              </a:ext>
            </a:extLst>
          </p:cNvPr>
          <p:cNvSpPr txBox="1"/>
          <p:nvPr/>
        </p:nvSpPr>
        <p:spPr>
          <a:xfrm>
            <a:off x="2343522" y="3170617"/>
            <a:ext cx="20096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E437A"/>
              </a:buClr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FFPE tumor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sample</a:t>
            </a:r>
            <a:r>
              <a:rPr kumimoji="0" lang="en-US" sz="1200" b="0" i="0" u="none" strike="noStrike" kern="120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539521-2E92-7C73-8F2D-512901B7403E}"/>
              </a:ext>
            </a:extLst>
          </p:cNvPr>
          <p:cNvSpPr/>
          <p:nvPr/>
        </p:nvSpPr>
        <p:spPr>
          <a:xfrm>
            <a:off x="7990373" y="1547468"/>
            <a:ext cx="3846027" cy="479783"/>
          </a:xfrm>
          <a:prstGeom prst="rect">
            <a:avLst/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Arms 1A-1E</a:t>
            </a:r>
            <a:r>
              <a:rPr kumimoji="0" lang="en-US" sz="1067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</a:t>
            </a: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Dose escalation of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T-DXd ± chemo ± durvalumab q3w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33A9856-5D06-5BE2-1DB0-7CF0BFBA802C}"/>
              </a:ext>
            </a:extLst>
          </p:cNvPr>
          <p:cNvSpPr/>
          <p:nvPr/>
        </p:nvSpPr>
        <p:spPr>
          <a:xfrm>
            <a:off x="7990373" y="3867163"/>
            <a:ext cx="3846027" cy="24809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Arm 2E: T-DXd + pembrolizumab q3w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42F78E-F2B4-621C-E433-F71937A68AD7}"/>
              </a:ext>
            </a:extLst>
          </p:cNvPr>
          <p:cNvSpPr/>
          <p:nvPr/>
        </p:nvSpPr>
        <p:spPr>
          <a:xfrm>
            <a:off x="7990373" y="2457851"/>
            <a:ext cx="3846027" cy="24809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Arm 2A: SOC (trastuzumab + FP</a:t>
            </a:r>
            <a:r>
              <a:rPr kumimoji="0" lang="en-US" sz="1067" b="0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+ </a:t>
            </a:r>
            <a:r>
              <a:rPr kumimoji="0" lang="en-US" sz="1067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platinum</a:t>
            </a:r>
            <a:r>
              <a:rPr kumimoji="0" lang="en-US" sz="1067" b="0" i="0" u="none" strike="noStrike" kern="0" cap="none" spc="0" normalizeH="0" baseline="3000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</a:t>
            </a: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FE2E56D-0DD4-3C0D-68C4-B6034EFC7E4A}"/>
              </a:ext>
            </a:extLst>
          </p:cNvPr>
          <p:cNvSpPr/>
          <p:nvPr/>
        </p:nvSpPr>
        <p:spPr>
          <a:xfrm>
            <a:off x="7990373" y="2810179"/>
            <a:ext cx="3846027" cy="24809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Arm 2B: T-DXd monotherapy q3w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05C2A5F-634E-B368-40B1-33FC752D30EC}"/>
              </a:ext>
            </a:extLst>
          </p:cNvPr>
          <p:cNvSpPr/>
          <p:nvPr/>
        </p:nvSpPr>
        <p:spPr>
          <a:xfrm>
            <a:off x="7990373" y="3162507"/>
            <a:ext cx="3846027" cy="24809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Arm 2C: T-DXd + chemo (</a:t>
            </a:r>
            <a:r>
              <a:rPr kumimoji="0" lang="en-US" sz="1067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FP</a:t>
            </a:r>
            <a:r>
              <a:rPr kumimoji="0" lang="en-US" sz="1067" b="0" i="0" u="none" strike="noStrike" kern="0" cap="none" spc="0" normalizeH="0" baseline="3000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± oxaliplatin) </a:t>
            </a:r>
            <a:endParaRPr kumimoji="0" lang="en-US" sz="1067" b="0" i="0" u="none" strike="noStrike" kern="0" cap="none" spc="0" normalizeH="0" baseline="30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D27A9E-C3C2-39E9-7F5A-FA9246AF2A17}"/>
              </a:ext>
            </a:extLst>
          </p:cNvPr>
          <p:cNvSpPr/>
          <p:nvPr/>
        </p:nvSpPr>
        <p:spPr>
          <a:xfrm>
            <a:off x="7990373" y="3514835"/>
            <a:ext cx="3846027" cy="248096"/>
          </a:xfrm>
          <a:prstGeom prst="rect">
            <a:avLst/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0960" rIns="6096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Arm 2D: T-DXd + chemo (</a:t>
            </a:r>
            <a:r>
              <a:rPr kumimoji="0" lang="en-US" sz="1067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FP</a:t>
            </a:r>
            <a:r>
              <a:rPr kumimoji="0" lang="en-US" sz="1067" b="0" i="0" u="none" strike="noStrike" kern="0" cap="none" spc="0" normalizeH="0" baseline="3000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sz="10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) + pembrolizumab q3w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E836967-60D6-B000-9B6F-11526009BFE8}"/>
              </a:ext>
            </a:extLst>
          </p:cNvPr>
          <p:cNvCxnSpPr>
            <a:cxnSpLocks/>
          </p:cNvCxnSpPr>
          <p:nvPr/>
        </p:nvCxnSpPr>
        <p:spPr>
          <a:xfrm>
            <a:off x="7504294" y="3638355"/>
            <a:ext cx="47588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8FF3466-013C-5D62-5248-48DB9FBB6DE9}"/>
              </a:ext>
            </a:extLst>
          </p:cNvPr>
          <p:cNvCxnSpPr>
            <a:cxnSpLocks/>
          </p:cNvCxnSpPr>
          <p:nvPr/>
        </p:nvCxnSpPr>
        <p:spPr>
          <a:xfrm flipV="1">
            <a:off x="7297997" y="3282315"/>
            <a:ext cx="673796" cy="98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33A9271-3393-9B86-D2F2-92AC4313405B}"/>
              </a:ext>
            </a:extLst>
          </p:cNvPr>
          <p:cNvSpPr/>
          <p:nvPr/>
        </p:nvSpPr>
        <p:spPr>
          <a:xfrm>
            <a:off x="7504294" y="2575581"/>
            <a:ext cx="475884" cy="1414892"/>
          </a:xfrm>
          <a:custGeom>
            <a:avLst/>
            <a:gdLst>
              <a:gd name="connsiteX0" fmla="*/ 678180 w 685800"/>
              <a:gd name="connsiteY0" fmla="*/ 0 h 1524000"/>
              <a:gd name="connsiteX1" fmla="*/ 0 w 685800"/>
              <a:gd name="connsiteY1" fmla="*/ 0 h 1524000"/>
              <a:gd name="connsiteX2" fmla="*/ 0 w 685800"/>
              <a:gd name="connsiteY2" fmla="*/ 1524000 h 1524000"/>
              <a:gd name="connsiteX3" fmla="*/ 685800 w 685800"/>
              <a:gd name="connsiteY3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1524000">
                <a:moveTo>
                  <a:pt x="678180" y="0"/>
                </a:moveTo>
                <a:lnTo>
                  <a:pt x="0" y="0"/>
                </a:lnTo>
                <a:lnTo>
                  <a:pt x="0" y="1524000"/>
                </a:lnTo>
                <a:lnTo>
                  <a:pt x="685800" y="152400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62D008-F511-4E3E-E0E3-66D6639FDB0D}"/>
              </a:ext>
            </a:extLst>
          </p:cNvPr>
          <p:cNvCxnSpPr>
            <a:cxnSpLocks/>
          </p:cNvCxnSpPr>
          <p:nvPr/>
        </p:nvCxnSpPr>
        <p:spPr>
          <a:xfrm>
            <a:off x="7504294" y="2932640"/>
            <a:ext cx="47588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9AC1CA-17D9-E0D9-D1F7-5412C4B970C0}"/>
              </a:ext>
            </a:extLst>
          </p:cNvPr>
          <p:cNvCxnSpPr>
            <a:cxnSpLocks/>
          </p:cNvCxnSpPr>
          <p:nvPr/>
        </p:nvCxnSpPr>
        <p:spPr>
          <a:xfrm flipV="1">
            <a:off x="7297997" y="1778699"/>
            <a:ext cx="673796" cy="98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30139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9D34198C-981F-42BA-31F5-15EADBDAB5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88" b="30567"/>
          <a:stretch/>
        </p:blipFill>
        <p:spPr>
          <a:xfrm>
            <a:off x="1989331" y="1486605"/>
            <a:ext cx="6306944" cy="3686505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AEFA8-01DA-EAC5-8225-9E164C8FC2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6324602"/>
            <a:ext cx="11216640" cy="533399"/>
          </a:xfrm>
        </p:spPr>
        <p:txBody>
          <a:bodyPr/>
          <a:lstStyle/>
          <a:p>
            <a:r>
              <a:rPr lang="en-GB" noProof="0"/>
              <a:t>HER2, human epidermal growth factor receptor 2; IHC, immunohistochemistry; ISH, in situ hybridization.</a:t>
            </a:r>
          </a:p>
          <a:p>
            <a:r>
              <a:rPr lang="en-GB" baseline="30000">
                <a:solidFill>
                  <a:srgbClr val="000000"/>
                </a:solidFill>
                <a:latin typeface="Arial"/>
              </a:rPr>
              <a:t>a </a:t>
            </a:r>
            <a:r>
              <a:rPr lang="en-GB">
                <a:solidFill>
                  <a:srgbClr val="000000"/>
                </a:solidFill>
                <a:latin typeface="Arial"/>
              </a:rPr>
              <a:t>Concordance rate was defined as the percentage of samples classified as HER2 positive by both local and central assessment.</a:t>
            </a:r>
          </a:p>
          <a:p>
            <a:r>
              <a:rPr lang="en-GB" baseline="30000">
                <a:solidFill>
                  <a:srgbClr val="000000"/>
                </a:solidFill>
                <a:latin typeface="Arial"/>
                <a:cs typeface="+mn-cs"/>
              </a:rPr>
              <a:t>b </a:t>
            </a:r>
            <a:r>
              <a:rPr lang="en-GB">
                <a:solidFill>
                  <a:srgbClr val="000000"/>
                </a:solidFill>
                <a:latin typeface="Arial"/>
                <a:cs typeface="+mn-cs"/>
              </a:rPr>
              <a:t>HER2 </a:t>
            </a:r>
            <a:r>
              <a:rPr lang="en-GB">
                <a:solidFill>
                  <a:srgbClr val="000000"/>
                </a:solidFill>
              </a:rPr>
              <a:t>amplification using </a:t>
            </a:r>
            <a:r>
              <a:rPr lang="en-GB" err="1">
                <a:solidFill>
                  <a:srgbClr val="000000"/>
                </a:solidFill>
              </a:rPr>
              <a:t>FoundationOne</a:t>
            </a:r>
            <a:r>
              <a:rPr lang="en-GB" baseline="30000">
                <a:solidFill>
                  <a:srgbClr val="000000"/>
                </a:solidFill>
              </a:rPr>
              <a:t>® </a:t>
            </a:r>
            <a:r>
              <a:rPr lang="en-GB">
                <a:solidFill>
                  <a:srgbClr val="000000"/>
                </a:solidFill>
              </a:rPr>
              <a:t>(F1CDx).</a:t>
            </a:r>
          </a:p>
          <a:p>
            <a:r>
              <a:rPr lang="en-GB" baseline="30000">
                <a:solidFill>
                  <a:srgbClr val="000000"/>
                </a:solidFill>
              </a:rPr>
              <a:t>c </a:t>
            </a:r>
            <a:r>
              <a:rPr lang="en-GB">
                <a:solidFill>
                  <a:srgbClr val="000000"/>
                </a:solidFill>
              </a:rPr>
              <a:t>Samples with missing IHC/amplification data due to an insufficient number of </a:t>
            </a:r>
            <a:r>
              <a:rPr lang="en-GB" err="1">
                <a:solidFill>
                  <a:srgbClr val="000000"/>
                </a:solidFill>
              </a:rPr>
              <a:t>tumor</a:t>
            </a:r>
            <a:r>
              <a:rPr lang="en-GB">
                <a:solidFill>
                  <a:srgbClr val="000000"/>
                </a:solidFill>
              </a:rPr>
              <a:t> cells (&lt;100) on the tissue section for HER2 IHC assessment or insufficient </a:t>
            </a:r>
            <a:r>
              <a:rPr lang="en-GB" err="1">
                <a:solidFill>
                  <a:srgbClr val="000000"/>
                </a:solidFill>
              </a:rPr>
              <a:t>tumor</a:t>
            </a:r>
            <a:r>
              <a:rPr lang="en-GB">
                <a:solidFill>
                  <a:srgbClr val="000000"/>
                </a:solidFill>
              </a:rPr>
              <a:t> content collected for next-generation sequencing.</a:t>
            </a:r>
            <a:endParaRPr lang="en-GB" noProof="0"/>
          </a:p>
          <a:p>
            <a:r>
              <a:rPr lang="en-GB" err="1"/>
              <a:t>Janjigian</a:t>
            </a:r>
            <a:r>
              <a:rPr lang="en-GB"/>
              <a:t> YY, et al. </a:t>
            </a:r>
            <a:r>
              <a:rPr lang="en-US"/>
              <a:t>Co-occurring HER2 and PD-L1 expression in patients with HER2-positive trastuzumab-refractory gastric cancer (GC)/gastroesophageal junction adenocarcinoma (GEJA): biomarker analysis from the trastuzumab </a:t>
            </a:r>
            <a:r>
              <a:rPr lang="en-US" err="1"/>
              <a:t>deruxtecan</a:t>
            </a:r>
            <a:r>
              <a:rPr lang="en-US"/>
              <a:t> (T-</a:t>
            </a:r>
            <a:r>
              <a:rPr lang="en-US" err="1"/>
              <a:t>DXd</a:t>
            </a:r>
            <a:r>
              <a:rPr lang="en-US"/>
              <a:t>) DESTINY-Gastric03 trial</a:t>
            </a:r>
            <a:r>
              <a:rPr lang="en-GB"/>
              <a:t>. P</a:t>
            </a:r>
            <a:r>
              <a:rPr lang="en-US"/>
              <a:t>resented at ESMO World Congress on Gastrointestinal Cancer; June 29-July 2, 2022; Barcelona, Spain. Abstract SO-7.</a:t>
            </a:r>
            <a:endParaRPr lang="en-GB" noProof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BFAAE7C-7672-6E5C-0F8E-B7300BAA3A4F}"/>
              </a:ext>
            </a:extLst>
          </p:cNvPr>
          <p:cNvSpPr txBox="1"/>
          <p:nvPr/>
        </p:nvSpPr>
        <p:spPr>
          <a:xfrm>
            <a:off x="8178932" y="2159766"/>
            <a:ext cx="144560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3+ </a:t>
            </a: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61%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18316C2-9968-1CF8-6F36-76FD16383562}"/>
              </a:ext>
            </a:extLst>
          </p:cNvPr>
          <p:cNvSpPr txBox="1"/>
          <p:nvPr/>
        </p:nvSpPr>
        <p:spPr>
          <a:xfrm>
            <a:off x="8178933" y="3237012"/>
            <a:ext cx="2561815" cy="570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2+/</a:t>
            </a:r>
            <a:r>
              <a:rPr kumimoji="0" lang="en-US" sz="1333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amplified</a:t>
            </a:r>
            <a:r>
              <a:rPr kumimoji="0" lang="en-US" sz="1333" b="1" i="0" u="none" strike="noStrike" kern="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2%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3" b="1" i="0" u="none" strike="noStrike" kern="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3" b="1" i="0" u="none" strike="noStrike" kern="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2F5506C-8AA6-3E47-FB16-2184E12D6B7A}"/>
              </a:ext>
            </a:extLst>
          </p:cNvPr>
          <p:cNvSpPr txBox="1"/>
          <p:nvPr/>
        </p:nvSpPr>
        <p:spPr>
          <a:xfrm>
            <a:off x="8178933" y="3568760"/>
            <a:ext cx="2561815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2+/not </a:t>
            </a:r>
            <a:r>
              <a:rPr kumimoji="0" lang="en-US" sz="1333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amplified</a:t>
            </a:r>
            <a:r>
              <a:rPr kumimoji="0" lang="en-US" sz="1333" b="1" i="0" u="none" strike="noStrike" kern="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9%</a:t>
            </a:r>
            <a:endParaRPr kumimoji="0" lang="en-US" sz="1333" b="0" i="0" u="none" strike="noStrike" kern="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4405750-2C9D-F402-9DE1-5C5B6B20E89E}"/>
              </a:ext>
            </a:extLst>
          </p:cNvPr>
          <p:cNvSpPr txBox="1"/>
          <p:nvPr/>
        </p:nvSpPr>
        <p:spPr>
          <a:xfrm>
            <a:off x="8178933" y="4672090"/>
            <a:ext cx="25618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Not </a:t>
            </a:r>
            <a:r>
              <a:rPr kumimoji="0" lang="en-US" sz="1333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evaluable</a:t>
            </a:r>
            <a:r>
              <a:rPr kumimoji="0" lang="en-US" sz="1333" b="1" i="0" u="none" strike="noStrike" kern="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</a:t>
            </a:r>
            <a:r>
              <a:rPr kumimoji="0" lang="en-US" sz="1333" b="1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B4D8EEB-66BE-34AA-4F7C-D53E68E660F5}"/>
              </a:ext>
            </a:extLst>
          </p:cNvPr>
          <p:cNvSpPr txBox="1"/>
          <p:nvPr/>
        </p:nvSpPr>
        <p:spPr>
          <a:xfrm>
            <a:off x="8178933" y="3912628"/>
            <a:ext cx="25618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1+/ not </a:t>
            </a:r>
            <a:r>
              <a:rPr kumimoji="0" lang="en-US" sz="1333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amplified</a:t>
            </a:r>
            <a:r>
              <a:rPr kumimoji="0" lang="en-US" sz="1333" b="1" i="0" u="none" strike="noStrike" kern="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07FF511-FA18-171F-D51B-30D803045E89}"/>
              </a:ext>
            </a:extLst>
          </p:cNvPr>
          <p:cNvSpPr txBox="1"/>
          <p:nvPr/>
        </p:nvSpPr>
        <p:spPr>
          <a:xfrm>
            <a:off x="8178933" y="4162942"/>
            <a:ext cx="25618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0/not </a:t>
            </a:r>
            <a:r>
              <a:rPr kumimoji="0" lang="en-US" sz="1333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amplified</a:t>
            </a:r>
            <a:r>
              <a:rPr kumimoji="0" lang="en-US" sz="1333" b="1" i="0" u="none" strike="noStrike" kern="0" cap="none" spc="0" normalizeH="0" baseline="3000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DE9460-038E-7664-2DD2-1D4BF56421DC}"/>
              </a:ext>
            </a:extLst>
          </p:cNvPr>
          <p:cNvSpPr txBox="1"/>
          <p:nvPr/>
        </p:nvSpPr>
        <p:spPr>
          <a:xfrm>
            <a:off x="7436503" y="2175155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(n=26)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93E54EF-8A34-683D-A3E1-09BBBCEA89C0}"/>
              </a:ext>
            </a:extLst>
          </p:cNvPr>
          <p:cNvSpPr txBox="1"/>
          <p:nvPr/>
        </p:nvSpPr>
        <p:spPr>
          <a:xfrm>
            <a:off x="7436503" y="3237913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(n=1)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3491223-93DA-8CCC-3F90-86DE8B684D73}"/>
              </a:ext>
            </a:extLst>
          </p:cNvPr>
          <p:cNvSpPr txBox="1"/>
          <p:nvPr/>
        </p:nvSpPr>
        <p:spPr>
          <a:xfrm>
            <a:off x="7436503" y="3489869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(n=2)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DB6AF4A-71C8-781E-EAE6-3201F026AA8D}"/>
              </a:ext>
            </a:extLst>
          </p:cNvPr>
          <p:cNvSpPr txBox="1"/>
          <p:nvPr/>
        </p:nvSpPr>
        <p:spPr>
          <a:xfrm>
            <a:off x="7436503" y="3909437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(n=1)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D145F7C-A482-C0E2-E029-2FF35BF20650}"/>
              </a:ext>
            </a:extLst>
          </p:cNvPr>
          <p:cNvSpPr txBox="1"/>
          <p:nvPr/>
        </p:nvSpPr>
        <p:spPr>
          <a:xfrm>
            <a:off x="7436503" y="4616993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(n=7)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1FC0A4-1CC4-D579-9BFC-ECA806003E93}"/>
              </a:ext>
            </a:extLst>
          </p:cNvPr>
          <p:cNvSpPr txBox="1"/>
          <p:nvPr/>
        </p:nvSpPr>
        <p:spPr>
          <a:xfrm>
            <a:off x="6377408" y="1304642"/>
            <a:ext cx="3604123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Central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465A530-D35B-D2A5-BFBC-688F49EE3E82}"/>
              </a:ext>
            </a:extLst>
          </p:cNvPr>
          <p:cNvSpPr txBox="1"/>
          <p:nvPr/>
        </p:nvSpPr>
        <p:spPr>
          <a:xfrm>
            <a:off x="591122" y="2479713"/>
            <a:ext cx="1549767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3+</a:t>
            </a:r>
          </a:p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84% (n=37/44)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D4BB31D-C7A9-D519-9B62-58DDA75374B1}"/>
              </a:ext>
            </a:extLst>
          </p:cNvPr>
          <p:cNvSpPr txBox="1"/>
          <p:nvPr/>
        </p:nvSpPr>
        <p:spPr>
          <a:xfrm>
            <a:off x="7436503" y="3029538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A5670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(n=1)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F1A6CEC-84C2-FE97-F1AA-1EBB75D4B08C}"/>
              </a:ext>
            </a:extLst>
          </p:cNvPr>
          <p:cNvSpPr txBox="1"/>
          <p:nvPr/>
        </p:nvSpPr>
        <p:spPr>
          <a:xfrm>
            <a:off x="7436503" y="3641018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A5670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(n=2)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E3E98B-DE50-835D-28E3-6142A09849E4}"/>
              </a:ext>
            </a:extLst>
          </p:cNvPr>
          <p:cNvSpPr txBox="1"/>
          <p:nvPr/>
        </p:nvSpPr>
        <p:spPr>
          <a:xfrm>
            <a:off x="7436503" y="4157298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A5670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(n=2)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C2BE536-36FC-3C81-A909-7EA5BE034411}"/>
              </a:ext>
            </a:extLst>
          </p:cNvPr>
          <p:cNvSpPr txBox="1"/>
          <p:nvPr/>
        </p:nvSpPr>
        <p:spPr>
          <a:xfrm>
            <a:off x="7436503" y="4880229"/>
            <a:ext cx="95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A5670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(n=2)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25AEF13-62B0-3879-CA7B-43E67C59C3E9}"/>
              </a:ext>
            </a:extLst>
          </p:cNvPr>
          <p:cNvSpPr txBox="1"/>
          <p:nvPr/>
        </p:nvSpPr>
        <p:spPr>
          <a:xfrm>
            <a:off x="397407" y="4556600"/>
            <a:ext cx="174348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>
                <a:ln>
                  <a:noFill/>
                </a:ln>
                <a:solidFill>
                  <a:srgbClr val="A5670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IHC 2+/ISH+</a:t>
            </a:r>
          </a:p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>
                <a:ln>
                  <a:noFill/>
                </a:ln>
                <a:solidFill>
                  <a:srgbClr val="A5670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16% (n=7/44)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A1C0715-17C4-489E-2EFA-38D5DD5CA48C}"/>
              </a:ext>
            </a:extLst>
          </p:cNvPr>
          <p:cNvSpPr txBox="1"/>
          <p:nvPr/>
        </p:nvSpPr>
        <p:spPr>
          <a:xfrm>
            <a:off x="663327" y="1458414"/>
            <a:ext cx="281365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Local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4B46D1-DE9A-7BBD-BCC3-4C390B055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8850"/>
            <a:ext cx="12192000" cy="1069680"/>
          </a:xfrm>
        </p:spPr>
        <p:txBody>
          <a:bodyPr/>
          <a:lstStyle/>
          <a:p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Local and Central HER2 Assessment: </a:t>
            </a:r>
            <a:b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20% Discordant; 80% </a:t>
            </a:r>
            <a:r>
              <a:rPr lang="en-US" sz="2800" b="1" err="1">
                <a:latin typeface="Helvetica" panose="020B0604020202020204" pitchFamily="34" charset="0"/>
                <a:cs typeface="Helvetica" panose="020B0604020202020204" pitchFamily="34" charset="0"/>
              </a:rPr>
              <a:t>Concordant</a:t>
            </a:r>
            <a:r>
              <a:rPr lang="en-US" sz="2800" b="1" baseline="30000" err="1"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endParaRPr lang="en-US" sz="2800" b="1" baseline="3000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004AE348-D006-B51A-7D20-217CE4AADB3A}"/>
              </a:ext>
            </a:extLst>
          </p:cNvPr>
          <p:cNvSpPr/>
          <p:nvPr/>
        </p:nvSpPr>
        <p:spPr>
          <a:xfrm>
            <a:off x="10202670" y="1722549"/>
            <a:ext cx="680439" cy="1703403"/>
          </a:xfrm>
          <a:prstGeom prst="rightBrace">
            <a:avLst>
              <a:gd name="adj1" fmla="val 5533"/>
              <a:gd name="adj2" fmla="val 53152"/>
            </a:avLst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CBED033-E3CD-9435-06F1-A8A00A0003BC}"/>
              </a:ext>
            </a:extLst>
          </p:cNvPr>
          <p:cNvSpPr txBox="1"/>
          <p:nvPr/>
        </p:nvSpPr>
        <p:spPr>
          <a:xfrm>
            <a:off x="10637882" y="2464631"/>
            <a:ext cx="1554119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65151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80%</a:t>
            </a:r>
          </a:p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err="1">
                <a:ln>
                  <a:noFill/>
                </a:ln>
                <a:solidFill>
                  <a:srgbClr val="65151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Concordant</a:t>
            </a:r>
            <a:r>
              <a:rPr kumimoji="0" lang="en-US" sz="1600" b="1" i="0" u="none" strike="noStrike" kern="0" cap="none" spc="0" normalizeH="0" baseline="30000" noProof="0" err="1">
                <a:ln>
                  <a:noFill/>
                </a:ln>
                <a:solidFill>
                  <a:srgbClr val="65151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</a:t>
            </a:r>
            <a:endParaRPr kumimoji="0" lang="en-US" sz="1600" b="1" i="0" u="none" strike="noStrike" kern="0" cap="none" spc="0" normalizeH="0" baseline="30000" noProof="0">
              <a:ln>
                <a:noFill/>
              </a:ln>
              <a:solidFill>
                <a:srgbClr val="65151D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FC13F9A-1A31-BEF5-8A4D-5136FBB037D0}"/>
              </a:ext>
            </a:extLst>
          </p:cNvPr>
          <p:cNvSpPr txBox="1"/>
          <p:nvPr/>
        </p:nvSpPr>
        <p:spPr>
          <a:xfrm>
            <a:off x="10479364" y="3904468"/>
            <a:ext cx="1724035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65151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20%</a:t>
            </a:r>
          </a:p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65151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Discordant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26192D28-1DB7-7DB9-5BD8-D3320E7661FC}"/>
              </a:ext>
            </a:extLst>
          </p:cNvPr>
          <p:cNvSpPr/>
          <p:nvPr/>
        </p:nvSpPr>
        <p:spPr>
          <a:xfrm>
            <a:off x="10543852" y="3609595"/>
            <a:ext cx="339256" cy="847724"/>
          </a:xfrm>
          <a:prstGeom prst="rightBrace">
            <a:avLst>
              <a:gd name="adj1" fmla="val 8333"/>
              <a:gd name="adj2" fmla="val 53152"/>
            </a:avLst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5411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08C4F-2324-4708-DCD1-DD9B49B19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3896"/>
            <a:ext cx="12192000" cy="1069680"/>
          </a:xfrm>
        </p:spPr>
        <p:txBody>
          <a:bodyPr/>
          <a:lstStyle/>
          <a:p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PD-L1 Expression by Central </a:t>
            </a:r>
            <a:r>
              <a:rPr lang="en-US" sz="2800" b="1" err="1">
                <a:latin typeface="Helvetica" panose="020B0604020202020204" pitchFamily="34" charset="0"/>
                <a:cs typeface="Helvetica" panose="020B0604020202020204" pitchFamily="34" charset="0"/>
              </a:rPr>
              <a:t>Assessment</a:t>
            </a:r>
            <a:r>
              <a:rPr lang="en-US" sz="2800" b="1" baseline="30000" err="1"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:</a:t>
            </a:r>
            <a:b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85% PD-L1 Positive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59968-CCCB-132A-29CF-7BFF2F72A0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6324602"/>
            <a:ext cx="11216640" cy="533399"/>
          </a:xfrm>
        </p:spPr>
        <p:txBody>
          <a:bodyPr/>
          <a:lstStyle/>
          <a:p>
            <a:r>
              <a:rPr lang="en-GB" noProof="0"/>
              <a:t>CPS, combined positive score; HER2, human epidermal growth factor receptor 2; IHC, immunohistochemistry; PD-L1, programmed death ligand 1.</a:t>
            </a:r>
          </a:p>
          <a:p>
            <a:r>
              <a:rPr lang="en-US" baseline="30000"/>
              <a:t>a</a:t>
            </a:r>
            <a:r>
              <a:rPr lang="en-US"/>
              <a:t> PD-L1 expression was centrally assessed using a verified IHC assay (PD-L1 IHC 22C3 </a:t>
            </a:r>
            <a:r>
              <a:rPr lang="en-US" err="1"/>
              <a:t>pharmDx</a:t>
            </a:r>
            <a:r>
              <a:rPr lang="en-US"/>
              <a:t>; Agilent Technologies).</a:t>
            </a:r>
          </a:p>
          <a:p>
            <a:r>
              <a:rPr lang="en-GB" baseline="30000"/>
              <a:t>b </a:t>
            </a:r>
            <a:r>
              <a:rPr lang="en-GB"/>
              <a:t>There was an insufficient number of viable </a:t>
            </a:r>
            <a:r>
              <a:rPr lang="en-GB" err="1"/>
              <a:t>tumor</a:t>
            </a:r>
            <a:r>
              <a:rPr lang="en-GB"/>
              <a:t> cells (&lt;100) present for PD-L1 testing.</a:t>
            </a:r>
          </a:p>
          <a:p>
            <a:r>
              <a:rPr lang="en-GB" err="1"/>
              <a:t>Janjigian</a:t>
            </a:r>
            <a:r>
              <a:rPr lang="en-GB"/>
              <a:t> YY, et al. </a:t>
            </a:r>
            <a:r>
              <a:rPr lang="en-US"/>
              <a:t>Co-occurring HER2 and PD-L1 expression in patients with HER2-positive trastuzumab-refractory gastric cancer (GC)/gastroesophageal junction adenocarcinoma (GEJA): biomarker analysis from the trastuzumab </a:t>
            </a:r>
            <a:r>
              <a:rPr lang="en-US" err="1"/>
              <a:t>deruxtecan</a:t>
            </a:r>
            <a:r>
              <a:rPr lang="en-US"/>
              <a:t> (T-</a:t>
            </a:r>
            <a:r>
              <a:rPr lang="en-US" err="1"/>
              <a:t>DXd</a:t>
            </a:r>
            <a:r>
              <a:rPr lang="en-US"/>
              <a:t>) DESTINY-Gastric03 trial</a:t>
            </a:r>
            <a:r>
              <a:rPr lang="en-GB"/>
              <a:t>. P</a:t>
            </a:r>
            <a:r>
              <a:rPr lang="en-US"/>
              <a:t>resented at ESMO World Congress on Gastrointestinal Cancer; June 29-July 2, 2022; Barcelona, Spain. Abstract SO-7.</a:t>
            </a:r>
            <a:endParaRPr lang="en-GB" noProof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0B7CD9C-FBD6-815B-0BA8-296DA59DF124}"/>
              </a:ext>
            </a:extLst>
          </p:cNvPr>
          <p:cNvGrpSpPr/>
          <p:nvPr/>
        </p:nvGrpSpPr>
        <p:grpSpPr>
          <a:xfrm>
            <a:off x="439671" y="1614149"/>
            <a:ext cx="6501724" cy="4127380"/>
            <a:chOff x="2184992" y="1016001"/>
            <a:chExt cx="7564980" cy="4827888"/>
          </a:xfrm>
        </p:grpSpPr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25531E43-C039-8236-F72B-B1CDB1FA97EE}"/>
                </a:ext>
              </a:extLst>
            </p:cNvPr>
            <p:cNvGraphicFramePr/>
            <p:nvPr/>
          </p:nvGraphicFramePr>
          <p:xfrm>
            <a:off x="2184992" y="1016001"/>
            <a:ext cx="7564980" cy="48278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7DCB01-460B-562D-7B50-3D45216DD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5054" y="5113023"/>
              <a:ext cx="203302" cy="216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&lt;1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6F8C7E3-E57B-CC1E-D006-B5877D8C8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3825" y="5113638"/>
              <a:ext cx="197705" cy="216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≥1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83719A9-AF7A-8E46-700D-DEA1A1623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5382" y="5113023"/>
              <a:ext cx="1156393" cy="216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Not </a:t>
              </a:r>
              <a:r>
                <a:rPr kumimoji="0" lang="en-US" altLang="en-US" sz="12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evaluable</a:t>
              </a:r>
              <a:r>
                <a:rPr kumimoji="0" lang="en-US" altLang="en-US" sz="1200" b="0" i="0" u="none" strike="noStrike" kern="1200" cap="none" spc="0" normalizeH="0" baseline="3000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  <a:endParaRPr kumimoji="0" lang="en-US" altLang="en-US" sz="12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1813495-921D-636C-78C2-1682286979F3}"/>
                </a:ext>
              </a:extLst>
            </p:cNvPr>
            <p:cNvSpPr txBox="1"/>
            <p:nvPr/>
          </p:nvSpPr>
          <p:spPr>
            <a:xfrm>
              <a:off x="3762025" y="4014677"/>
              <a:ext cx="1012664" cy="360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11%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627CC9F-FC61-6BB9-36E0-64381806D3D6}"/>
                </a:ext>
              </a:extLst>
            </p:cNvPr>
            <p:cNvSpPr txBox="1"/>
            <p:nvPr/>
          </p:nvSpPr>
          <p:spPr>
            <a:xfrm>
              <a:off x="7997247" y="4286984"/>
              <a:ext cx="1012664" cy="360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4%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9A7E45-73E4-F62A-6029-FBB4D74A5B83}"/>
                </a:ext>
              </a:extLst>
            </p:cNvPr>
            <p:cNvSpPr txBox="1"/>
            <p:nvPr/>
          </p:nvSpPr>
          <p:spPr>
            <a:xfrm>
              <a:off x="5895199" y="1316531"/>
              <a:ext cx="1012664" cy="360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85%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D444F73-B621-86AB-E856-0C228892868E}"/>
              </a:ext>
            </a:extLst>
          </p:cNvPr>
          <p:cNvSpPr txBox="1"/>
          <p:nvPr/>
        </p:nvSpPr>
        <p:spPr>
          <a:xfrm>
            <a:off x="6941396" y="1712800"/>
            <a:ext cx="997081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CPS &lt;1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11%</a:t>
            </a:r>
          </a:p>
        </p:txBody>
      </p:sp>
      <p:graphicFrame>
        <p:nvGraphicFramePr>
          <p:cNvPr id="42" name="Table 16">
            <a:extLst>
              <a:ext uri="{FF2B5EF4-FFF2-40B4-BE49-F238E27FC236}">
                <a16:creationId xmlns:a16="http://schemas.microsoft.com/office/drawing/2014/main" id="{E7F28AF3-07B8-1FB7-8662-B4214C45CDC3}"/>
              </a:ext>
            </a:extLst>
          </p:cNvPr>
          <p:cNvGraphicFramePr>
            <a:graphicFrameLocks noGrp="1"/>
          </p:cNvGraphicFramePr>
          <p:nvPr/>
        </p:nvGraphicFramePr>
        <p:xfrm>
          <a:off x="7708540" y="2519599"/>
          <a:ext cx="3809869" cy="2316480"/>
        </p:xfrm>
        <a:graphic>
          <a:graphicData uri="http://schemas.openxmlformats.org/drawingml/2006/table">
            <a:tbl>
              <a:tblPr firstRow="1"/>
              <a:tblGrid>
                <a:gridCol w="2338709">
                  <a:extLst>
                    <a:ext uri="{9D8B030D-6E8A-4147-A177-3AD203B41FA5}">
                      <a16:colId xmlns:a16="http://schemas.microsoft.com/office/drawing/2014/main" val="3117667708"/>
                    </a:ext>
                  </a:extLst>
                </a:gridCol>
                <a:gridCol w="1471160">
                  <a:extLst>
                    <a:ext uri="{9D8B030D-6E8A-4147-A177-3AD203B41FA5}">
                      <a16:colId xmlns:a16="http://schemas.microsoft.com/office/drawing/2014/main" val="1823048789"/>
                    </a:ext>
                  </a:extLst>
                </a:gridCol>
              </a:tblGrid>
              <a:tr h="487680"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GB" sz="1900">
                          <a:solidFill>
                            <a:schemeClr val="bg1"/>
                          </a:solidFill>
                          <a:latin typeface="+mn-lt"/>
                        </a:rPr>
                        <a:t>CPS</a:t>
                      </a: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1D53"/>
                    </a:solidFill>
                  </a:tcPr>
                </a:tc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GB" sz="1900">
                          <a:solidFill>
                            <a:schemeClr val="bg1"/>
                          </a:solidFill>
                          <a:latin typeface="+mn-lt"/>
                        </a:rPr>
                        <a:t>% (n/N)</a:t>
                      </a: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1D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1254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182563" indent="-182563"/>
                      <a:r>
                        <a:rPr lang="en-GB" sz="1900" b="0">
                          <a:latin typeface="+mn-lt"/>
                        </a:rPr>
                        <a:t>CPS &lt;1</a:t>
                      </a: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>
                          <a:latin typeface="+mn-lt"/>
                        </a:rPr>
                        <a:t>11 (3/27)</a:t>
                      </a:r>
                    </a:p>
                  </a:txBody>
                  <a:tcPr marL="121920" marR="1219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359573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/>
                      <a:r>
                        <a:rPr lang="en-GB" sz="1900" b="0">
                          <a:latin typeface="+mn-lt"/>
                        </a:rPr>
                        <a:t>CPS ≥1</a:t>
                      </a: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>
                          <a:latin typeface="+mn-lt"/>
                          <a:cs typeface="Arial" panose="020B0604020202020204" pitchFamily="34" charset="0"/>
                        </a:rPr>
                        <a:t>85 (23/27)</a:t>
                      </a: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0425005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880" indent="0"/>
                      <a:r>
                        <a:rPr lang="en-GB" sz="1900" b="0">
                          <a:latin typeface="+mn-lt"/>
                        </a:rPr>
                        <a:t>CPS </a:t>
                      </a:r>
                      <a:r>
                        <a:rPr kumimoji="1" lang="en-GB" sz="1900" b="0" kern="1200">
                          <a:solidFill>
                            <a:schemeClr val="dk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≥1 to &lt;5</a:t>
                      </a:r>
                      <a:endParaRPr lang="en-GB" sz="1900" b="0">
                        <a:latin typeface="+mn-lt"/>
                      </a:endParaRP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>
                          <a:latin typeface="+mn-lt"/>
                        </a:rPr>
                        <a:t>37 (10/27)</a:t>
                      </a: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7236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365760" marR="0" lvl="0" indent="-182563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0">
                          <a:latin typeface="+mn-lt"/>
                        </a:rPr>
                        <a:t>CPS </a:t>
                      </a:r>
                      <a:r>
                        <a:rPr kumimoji="1" lang="en-GB" sz="19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≥5</a:t>
                      </a:r>
                      <a:endParaRPr lang="en-GB" sz="1900" b="0">
                        <a:latin typeface="+mn-lt"/>
                      </a:endParaRP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60957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219140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828709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43827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304784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657418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426698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876557" algn="l" defTabSz="609570" rtl="0" eaLnBrk="1" latinLnBrk="0" hangingPunct="1">
                        <a:defRPr kumimoji="1" sz="24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>
                          <a:latin typeface="+mn-lt"/>
                        </a:rPr>
                        <a:t>48 (13/27) </a:t>
                      </a:r>
                    </a:p>
                  </a:txBody>
                  <a:tcPr marL="121920" marR="1219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025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>
                          <a:latin typeface="+mn-lt"/>
                        </a:rPr>
                        <a:t>Not </a:t>
                      </a:r>
                      <a:r>
                        <a:rPr lang="en-GB" sz="1900" err="1">
                          <a:latin typeface="+mn-lt"/>
                        </a:rPr>
                        <a:t>evaluable</a:t>
                      </a:r>
                      <a:r>
                        <a:rPr lang="en-GB" sz="1900" baseline="30000" err="1">
                          <a:latin typeface="+mn-lt"/>
                        </a:rPr>
                        <a:t>b</a:t>
                      </a:r>
                      <a:endParaRPr lang="en-GB" sz="1900">
                        <a:latin typeface="+mn-lt"/>
                      </a:endParaRPr>
                    </a:p>
                  </a:txBody>
                  <a:tcPr marL="121920" marR="12192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>
                          <a:latin typeface="+mn-lt"/>
                        </a:rPr>
                        <a:t>4 (1/27)</a:t>
                      </a:r>
                    </a:p>
                  </a:txBody>
                  <a:tcPr marL="121920" marR="1219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7685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7851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750D399-2FD0-A446-9469-87DDC5CA7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468" y="584116"/>
            <a:ext cx="10872444" cy="639203"/>
          </a:xfrm>
        </p:spPr>
        <p:txBody>
          <a:bodyPr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Helvetica" pitchFamily="2" charset="0"/>
                <a:ea typeface="+mn-ea"/>
              </a:rPr>
              <a:t>HER2 inhibition in  EG adenocarcinoma</a:t>
            </a:r>
            <a:endParaRPr lang="en-US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EE72DD2-218B-C34C-9ABB-B30610D1B50E}"/>
              </a:ext>
            </a:extLst>
          </p:cNvPr>
          <p:cNvSpPr txBox="1">
            <a:spLocks/>
          </p:cNvSpPr>
          <p:nvPr/>
        </p:nvSpPr>
        <p:spPr bwMode="auto">
          <a:xfrm>
            <a:off x="281035" y="1556764"/>
            <a:ext cx="1150731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Arial" panose="020B0604020202020204" pitchFamily="34" charset="0"/>
              </a:rPr>
              <a:t>Up to 20-30% HER2+ positive </a:t>
            </a:r>
          </a:p>
          <a:p>
            <a:pPr marL="226695" marR="0" lvl="0" indent="-226695" algn="l" defTabSz="914400" rtl="0" eaLnBrk="1" fontAlgn="base" latinLnBrk="0" hangingPunct="1">
              <a:lnSpc>
                <a:spcPts val="4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Principal outcomes from the Phase III KEYNOTE-811 trial supports the use of first-line pembrolizumab/trastuzumab/chemotherapy for metastatic HER2-positive gastric/GEJ adenocarcinoma</a:t>
            </a:r>
          </a:p>
          <a:p>
            <a:pPr marL="226695" marR="0" lvl="0" indent="-226695" algn="l" defTabSz="914400" rtl="0" eaLnBrk="1" fontAlgn="base" latinLnBrk="0" hangingPunct="1">
              <a:lnSpc>
                <a:spcPts val="4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Published efficacy and safety data with trastuzumab deruxtecan (T-</a:t>
            </a:r>
            <a:r>
              <a:rPr kumimoji="0" lang="en-US" sz="24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DXd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for Asian (DESTINY-Gastric01 trial) and Western (DESTINY-Gastric02 trial) patients with progressive HER2-positive gastric/GEJ cancer supports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Arial" panose="020B0604020202020204" pitchFamily="34" charset="0"/>
              </a:rPr>
              <a:t>use after trastuzumab failure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ts val="4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8341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8F240-5E79-6E47-ACDC-5A2DA6221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>
                <a:latin typeface="Helvetica" pitchFamily="2" charset="0"/>
                <a:ea typeface="+mn-ea"/>
              </a:rPr>
              <a:t>HER2 inhibition in EG adenocarcinoma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2B9B2-401D-0C48-88A4-D4F95F170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5805" y="1593688"/>
            <a:ext cx="11436195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Up to 20-30% HER2+ positive </a:t>
            </a:r>
          </a:p>
          <a:p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First-line trastuzumab/chemotherapy</a:t>
            </a:r>
            <a:r>
              <a:rPr lang="en-IE" sz="2400" dirty="0">
                <a:latin typeface="Helvetica" pitchFamily="2" charset="0"/>
                <a:cs typeface="Arial" panose="020B0604020202020204" pitchFamily="34" charset="0"/>
              </a:rPr>
              <a:t> FDA approved </a:t>
            </a:r>
            <a:r>
              <a:rPr lang="en-IE" sz="2400" dirty="0" err="1">
                <a:latin typeface="Helvetica" pitchFamily="2" charset="0"/>
                <a:cs typeface="Arial" panose="020B0604020202020204" pitchFamily="34" charset="0"/>
              </a:rPr>
              <a:t>mOS</a:t>
            </a:r>
            <a:r>
              <a:rPr lang="en-IE" sz="2400" dirty="0">
                <a:latin typeface="Helvetica" pitchFamily="2" charset="0"/>
                <a:cs typeface="Arial" panose="020B0604020202020204" pitchFamily="34" charset="0"/>
              </a:rPr>
              <a:t> 13.8 </a:t>
            </a:r>
            <a:r>
              <a:rPr lang="en-IE" sz="2400" dirty="0" err="1">
                <a:latin typeface="Helvetica" pitchFamily="2" charset="0"/>
                <a:cs typeface="Arial" panose="020B0604020202020204" pitchFamily="34" charset="0"/>
              </a:rPr>
              <a:t>mos</a:t>
            </a:r>
            <a:r>
              <a:rPr lang="en-IE" sz="2400" dirty="0">
                <a:latin typeface="Helvetica" pitchFamily="2" charset="0"/>
                <a:cs typeface="Arial" panose="020B0604020202020204" pitchFamily="34" charset="0"/>
              </a:rPr>
              <a:t> ORR 47%</a:t>
            </a:r>
          </a:p>
          <a:p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30% of GEJ HER2+ tumors with co-alterations of the RTK/RAS/PI3K pathway– intrinsic resistance</a:t>
            </a:r>
          </a:p>
          <a:p>
            <a:r>
              <a:rPr lang="en-IE" sz="2400" dirty="0">
                <a:latin typeface="Helvetica" pitchFamily="2" charset="0"/>
                <a:cs typeface="Arial" panose="020B0604020202020204" pitchFamily="34" charset="0"/>
              </a:rPr>
              <a:t>HER2 inhibition alone in 1</a:t>
            </a:r>
            <a:r>
              <a:rPr lang="en-IE" sz="2400" baseline="30000" dirty="0">
                <a:latin typeface="Helvetica" pitchFamily="2" charset="0"/>
                <a:cs typeface="Arial" panose="020B0604020202020204" pitchFamily="34" charset="0"/>
              </a:rPr>
              <a:t>st</a:t>
            </a:r>
            <a:r>
              <a:rPr lang="en-IE" sz="2400" dirty="0">
                <a:latin typeface="Helvetica" pitchFamily="2" charset="0"/>
                <a:cs typeface="Arial" panose="020B0604020202020204" pitchFamily="34" charset="0"/>
              </a:rPr>
              <a:t> line insufficient to overcome intrinsic resistance- several negative studies (LOGIC, JACOB, HELOISE)</a:t>
            </a:r>
          </a:p>
          <a:p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Pembrolizumab/Trastuzumab/chemotherapy FDA approved in 1st line  </a:t>
            </a:r>
            <a:endParaRPr lang="en-IE" sz="2400" dirty="0">
              <a:latin typeface="Helvetica" pitchFamily="2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Trastuzumab </a:t>
            </a:r>
            <a:r>
              <a:rPr lang="en-US" sz="2400" dirty="0" err="1">
                <a:latin typeface="Helvetica" pitchFamily="2" charset="0"/>
                <a:cs typeface="Arial" panose="020B0604020202020204" pitchFamily="34" charset="0"/>
              </a:rPr>
              <a:t>deruxtecan</a:t>
            </a:r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 (T-</a:t>
            </a:r>
            <a:r>
              <a:rPr lang="en-US" sz="2400" dirty="0" err="1">
                <a:latin typeface="Helvetica" pitchFamily="2" charset="0"/>
                <a:cs typeface="Arial" panose="020B0604020202020204" pitchFamily="34" charset="0"/>
              </a:rPr>
              <a:t>DXd</a:t>
            </a:r>
            <a:r>
              <a:rPr lang="en-US" sz="2400" dirty="0">
                <a:latin typeface="Helvetica" pitchFamily="2" charset="0"/>
                <a:cs typeface="Arial" panose="020B0604020202020204" pitchFamily="34" charset="0"/>
              </a:rPr>
              <a:t>) is FDA approved after trastuzumab failure based on DESTINY-Gastric01</a:t>
            </a:r>
            <a:endParaRPr lang="en-IE" sz="2400" dirty="0">
              <a:latin typeface="Helvetica" pitchFamily="2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A0C428-0674-0042-97C9-0C627D472C26}"/>
              </a:ext>
            </a:extLst>
          </p:cNvPr>
          <p:cNvSpPr txBox="1"/>
          <p:nvPr/>
        </p:nvSpPr>
        <p:spPr>
          <a:xfrm>
            <a:off x="125260" y="6375678"/>
            <a:ext cx="11674853" cy="4156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Bang Y et al.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Lancet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. 2010;376:687-697 ; </a:t>
            </a:r>
            <a:r>
              <a:rPr kumimoji="0" lang="en-US" sz="1051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Janjigian</a:t>
            </a: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YY et al</a:t>
            </a:r>
            <a:r>
              <a:rPr kumimoji="0" lang="en-US" sz="1051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. Cancer </a:t>
            </a:r>
            <a:r>
              <a:rPr kumimoji="0" lang="en-US" sz="1051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Discov</a:t>
            </a:r>
            <a:r>
              <a:rPr kumimoji="0" lang="en-US" sz="1051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. </a:t>
            </a: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2018;8:49-58.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Hecht JR et al. J Clin Oncol, 2016. </a:t>
            </a:r>
            <a:r>
              <a:rPr kumimoji="0" lang="en-US" sz="105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Tabernero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J et al. Lancet Oncol, 2018.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Shah MA et al. J Clin Oncol, 2017; </a:t>
            </a:r>
            <a:r>
              <a:rPr kumimoji="0" lang="en-US" sz="105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Janjigian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et al, ASCO 2021; </a:t>
            </a:r>
            <a:r>
              <a:rPr kumimoji="0" lang="en-US" sz="105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Shitara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et al. NEJM 2020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577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FFF678A-9CCA-694A-A0F1-5B65C812C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933" y="1016001"/>
            <a:ext cx="9156809" cy="519341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01EC696-9D84-CF42-8143-D7FE1562BB05}"/>
              </a:ext>
            </a:extLst>
          </p:cNvPr>
          <p:cNvSpPr txBox="1"/>
          <p:nvPr/>
        </p:nvSpPr>
        <p:spPr>
          <a:xfrm>
            <a:off x="3397612" y="386974"/>
            <a:ext cx="4663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sz="280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Thank you for your attention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11FC60-C360-614A-BF25-791A1470A5C4}"/>
              </a:ext>
            </a:extLst>
          </p:cNvPr>
          <p:cNvSpPr/>
          <p:nvPr/>
        </p:nvSpPr>
        <p:spPr>
          <a:xfrm>
            <a:off x="4319339" y="100221"/>
            <a:ext cx="282000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buClr>
                <a:srgbClr val="C8440C"/>
              </a:buClr>
              <a:buSzPts val="1800"/>
              <a:defRPr/>
            </a:pPr>
            <a:r>
              <a:rPr lang="en-US" sz="1867" b="1" kern="0">
                <a:solidFill>
                  <a:srgbClr val="C8440C"/>
                </a:solidFill>
                <a:latin typeface="Helvetica" panose="020B0604020202020204" pitchFamily="34" charset="0"/>
                <a:cs typeface="Helvetica" panose="020B0604020202020204" pitchFamily="34" charset="0"/>
                <a:sym typeface="Arial"/>
              </a:rPr>
              <a:t>Twitter: @yjanjigianMD</a:t>
            </a:r>
          </a:p>
        </p:txBody>
      </p:sp>
    </p:spTree>
    <p:extLst>
      <p:ext uri="{BB962C8B-B14F-4D97-AF65-F5344CB8AC3E}">
        <p14:creationId xmlns:p14="http://schemas.microsoft.com/office/powerpoint/2010/main" val="24253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44"/>
    </mc:Choice>
    <mc:Fallback xmlns="">
      <p:transition spd="slow" advTm="1564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C758F-BEB9-47F3-97CE-6943E8450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PFS in Gastroesophageal Cancer with Intrinsic Trastuzumab Resistance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C4C15-E97E-6443-AA58-A6827F6F8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180" y="1448414"/>
            <a:ext cx="10515600" cy="1302893"/>
          </a:xfrm>
        </p:spPr>
        <p:txBody>
          <a:bodyPr>
            <a:noAutofit/>
          </a:bodyPr>
          <a:lstStyle/>
          <a:p>
            <a:pPr marL="342891" indent="-342891"/>
            <a:r>
              <a:rPr lang="en-US" sz="2000">
                <a:cs typeface="Calibri" panose="020F0502020204030204" pitchFamily="34" charset="0"/>
              </a:rPr>
              <a:t>Retrospective analysis of MSKCC cohort: predominantly younger patients with stage IV gastroesophageal cancer (N = 295)</a:t>
            </a:r>
          </a:p>
          <a:p>
            <a:pPr marL="342891" indent="-342891"/>
            <a:r>
              <a:rPr lang="en-US" sz="2000">
                <a:cs typeface="Calibri" panose="020F0502020204030204" pitchFamily="34" charset="0"/>
              </a:rPr>
              <a:t>30% of HER2+ tumors lacked </a:t>
            </a:r>
            <a:r>
              <a:rPr lang="en-US" sz="2000" i="1">
                <a:cs typeface="Calibri" panose="020F0502020204030204" pitchFamily="34" charset="0"/>
              </a:rPr>
              <a:t>ERBB2</a:t>
            </a:r>
            <a:r>
              <a:rPr lang="en-US" sz="2000">
                <a:cs typeface="Calibri" panose="020F0502020204030204" pitchFamily="34" charset="0"/>
              </a:rPr>
              <a:t> amplification or had co-mutations of the RTK/RAS/PI3K pathway; such patients had rapid progression on trastuzumab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C353BF-FC9B-4064-990F-11CB0D9DB0D5}"/>
              </a:ext>
            </a:extLst>
          </p:cNvPr>
          <p:cNvGrpSpPr/>
          <p:nvPr/>
        </p:nvGrpSpPr>
        <p:grpSpPr>
          <a:xfrm>
            <a:off x="6170488" y="3003306"/>
            <a:ext cx="5509267" cy="2770513"/>
            <a:chOff x="6311700" y="2250520"/>
            <a:chExt cx="5509267" cy="2770512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BA61696-DB46-4917-B4CF-B6C6071A20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83460" y="4735668"/>
              <a:ext cx="3373420" cy="0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ACE55B0E-8A8F-4501-8BB9-E2B0FDF122B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437741" y="4781389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8" name="Freeform 8">
              <a:extLst>
                <a:ext uri="{FF2B5EF4-FFF2-40B4-BE49-F238E27FC236}">
                  <a16:creationId xmlns:a16="http://schemas.microsoft.com/office/drawing/2014/main" id="{1A788DA1-79B2-4F01-B59F-E8496546256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920739" y="478139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id="{562F16E6-15F5-49BE-8284-D93F8C84C12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403737" y="4781393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0" name="Freeform 8">
              <a:extLst>
                <a:ext uri="{FF2B5EF4-FFF2-40B4-BE49-F238E27FC236}">
                  <a16:creationId xmlns:a16="http://schemas.microsoft.com/office/drawing/2014/main" id="{2EE52F7A-99FC-4DF9-B088-73EBD490DAB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886735" y="4781395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1" name="Freeform 8">
              <a:extLst>
                <a:ext uri="{FF2B5EF4-FFF2-40B4-BE49-F238E27FC236}">
                  <a16:creationId xmlns:a16="http://schemas.microsoft.com/office/drawing/2014/main" id="{12E4D504-B7ED-4C31-8817-2572C248E55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369733" y="4781397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2" name="Freeform 8">
              <a:extLst>
                <a:ext uri="{FF2B5EF4-FFF2-40B4-BE49-F238E27FC236}">
                  <a16:creationId xmlns:a16="http://schemas.microsoft.com/office/drawing/2014/main" id="{1D933009-8114-4F5E-A405-974FF040205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852731" y="4781399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3" name="Freeform 8">
              <a:extLst>
                <a:ext uri="{FF2B5EF4-FFF2-40B4-BE49-F238E27FC236}">
                  <a16:creationId xmlns:a16="http://schemas.microsoft.com/office/drawing/2014/main" id="{7B59F0A7-F941-4133-B773-6A84D1003E5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0335729" y="478140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" name="Freeform 8">
              <a:extLst>
                <a:ext uri="{FF2B5EF4-FFF2-40B4-BE49-F238E27FC236}">
                  <a16:creationId xmlns:a16="http://schemas.microsoft.com/office/drawing/2014/main" id="{790A3714-BFB9-4BE0-8383-7A2A931FB71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0818724" y="478140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2504C4B-2D6B-42B9-B303-30C7ED20104B}"/>
                </a:ext>
              </a:extLst>
            </p:cNvPr>
            <p:cNvSpPr txBox="1"/>
            <p:nvPr/>
          </p:nvSpPr>
          <p:spPr>
            <a:xfrm>
              <a:off x="6311700" y="2250520"/>
              <a:ext cx="109728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HR (CI)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5E0F8192-65AD-4D97-A053-817EF164267B}"/>
                </a:ext>
              </a:extLst>
            </p:cNvPr>
            <p:cNvSpPr txBox="1"/>
            <p:nvPr/>
          </p:nvSpPr>
          <p:spPr>
            <a:xfrm>
              <a:off x="7286641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1F2EF2B-778D-48C1-AA00-87CECEB9EDE9}"/>
                </a:ext>
              </a:extLst>
            </p:cNvPr>
            <p:cNvSpPr txBox="1"/>
            <p:nvPr/>
          </p:nvSpPr>
          <p:spPr>
            <a:xfrm>
              <a:off x="7769639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0.5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0D05975-A661-41E0-A20B-F3F1A54BFB1D}"/>
                </a:ext>
              </a:extLst>
            </p:cNvPr>
            <p:cNvSpPr txBox="1"/>
            <p:nvPr/>
          </p:nvSpPr>
          <p:spPr>
            <a:xfrm>
              <a:off x="8252637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2D5BF242-5790-4971-8033-796A79560F81}"/>
                </a:ext>
              </a:extLst>
            </p:cNvPr>
            <p:cNvSpPr txBox="1"/>
            <p:nvPr/>
          </p:nvSpPr>
          <p:spPr>
            <a:xfrm>
              <a:off x="9218634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ABD85B57-B4AC-49AD-BD99-DCBD620F5834}"/>
                </a:ext>
              </a:extLst>
            </p:cNvPr>
            <p:cNvSpPr txBox="1"/>
            <p:nvPr/>
          </p:nvSpPr>
          <p:spPr>
            <a:xfrm>
              <a:off x="9698430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875622-05EA-42BC-AFAA-FCEDBE70E41F}"/>
                </a:ext>
              </a:extLst>
            </p:cNvPr>
            <p:cNvSpPr txBox="1"/>
            <p:nvPr/>
          </p:nvSpPr>
          <p:spPr>
            <a:xfrm>
              <a:off x="10184630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50A2208-445D-48A4-9B9F-4F4781744F23}"/>
                </a:ext>
              </a:extLst>
            </p:cNvPr>
            <p:cNvSpPr txBox="1"/>
            <p:nvPr/>
          </p:nvSpPr>
          <p:spPr>
            <a:xfrm>
              <a:off x="10670828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8D167C40-7036-4B80-9BA2-07E6CBE62DB7}"/>
                </a:ext>
              </a:extLst>
            </p:cNvPr>
            <p:cNvSpPr txBox="1"/>
            <p:nvPr/>
          </p:nvSpPr>
          <p:spPr>
            <a:xfrm>
              <a:off x="8736085" y="4836366"/>
              <a:ext cx="39363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BE068AF-90B4-41A2-9C82-DBA2111FE15C}"/>
                </a:ext>
              </a:extLst>
            </p:cNvPr>
            <p:cNvCxnSpPr>
              <a:cxnSpLocks/>
            </p:cNvCxnSpPr>
            <p:nvPr/>
          </p:nvCxnSpPr>
          <p:spPr>
            <a:xfrm>
              <a:off x="8449458" y="2591049"/>
              <a:ext cx="0" cy="2144619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47084597-6638-4E82-837D-FE9DFD07C3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0015" y="4034055"/>
              <a:ext cx="890976" cy="0"/>
            </a:xfrm>
            <a:prstGeom prst="line">
              <a:avLst/>
            </a:prstGeom>
            <a:ln w="19050" cap="sq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330EBEDE-76C7-4266-BDBE-CAEA79292F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90015" y="3867588"/>
              <a:ext cx="0" cy="334643"/>
            </a:xfrm>
            <a:prstGeom prst="line">
              <a:avLst/>
            </a:prstGeom>
            <a:ln w="19050" cap="sq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47AC278-9317-4941-B74D-AB01DA9FED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0991" y="3867588"/>
              <a:ext cx="0" cy="334643"/>
            </a:xfrm>
            <a:prstGeom prst="line">
              <a:avLst/>
            </a:prstGeom>
            <a:ln w="19050" cap="sq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1C9DF1DC-8B5D-46BC-8409-F3D54DF5F0FB}"/>
                </a:ext>
              </a:extLst>
            </p:cNvPr>
            <p:cNvSpPr/>
            <p:nvPr/>
          </p:nvSpPr>
          <p:spPr>
            <a:xfrm>
              <a:off x="7822019" y="3930484"/>
              <a:ext cx="207141" cy="2071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4986989-CE46-4EB6-A7AC-0BCA1AD18C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6320" y="3459664"/>
              <a:ext cx="890976" cy="0"/>
            </a:xfrm>
            <a:prstGeom prst="line">
              <a:avLst/>
            </a:prstGeom>
            <a:ln w="1905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A0678578-DCEC-48E4-B429-9586808113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06320" y="3293197"/>
              <a:ext cx="0" cy="334643"/>
            </a:xfrm>
            <a:prstGeom prst="line">
              <a:avLst/>
            </a:prstGeom>
            <a:ln w="1905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DFB54BDD-0D42-4237-BF96-DB7FFEA8A9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97296" y="3293197"/>
              <a:ext cx="0" cy="334643"/>
            </a:xfrm>
            <a:prstGeom prst="line">
              <a:avLst/>
            </a:prstGeom>
            <a:ln w="1905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1D646956-1FC8-4969-BAC1-237A42AE94EC}"/>
                </a:ext>
              </a:extLst>
            </p:cNvPr>
            <p:cNvSpPr/>
            <p:nvPr/>
          </p:nvSpPr>
          <p:spPr>
            <a:xfrm>
              <a:off x="8838324" y="3356093"/>
              <a:ext cx="207141" cy="2071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99D2F53-5821-457E-B7F3-EAA4A47BAB51}"/>
                </a:ext>
              </a:extLst>
            </p:cNvPr>
            <p:cNvGrpSpPr/>
            <p:nvPr/>
          </p:nvGrpSpPr>
          <p:grpSpPr>
            <a:xfrm>
              <a:off x="9159284" y="2712141"/>
              <a:ext cx="1800575" cy="334643"/>
              <a:chOff x="8928724" y="2816667"/>
              <a:chExt cx="890976" cy="334643"/>
            </a:xfrm>
          </p:grpSpPr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B23781FC-16A4-4DAF-AC4E-5F26D10E77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28724" y="2983134"/>
                <a:ext cx="890976" cy="0"/>
              </a:xfrm>
              <a:prstGeom prst="line">
                <a:avLst/>
              </a:prstGeom>
              <a:solidFill>
                <a:schemeClr val="accent1"/>
              </a:solidFill>
              <a:ln w="1905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E7988B94-0E74-4E3B-A974-D80D361A4F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28724" y="2816667"/>
                <a:ext cx="0" cy="334643"/>
              </a:xfrm>
              <a:prstGeom prst="line">
                <a:avLst/>
              </a:prstGeom>
              <a:solidFill>
                <a:schemeClr val="accent1"/>
              </a:solidFill>
              <a:ln w="1905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DC3ECCD3-0A83-41DB-B441-94521F554E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9700" y="2816667"/>
                <a:ext cx="0" cy="334643"/>
              </a:xfrm>
              <a:prstGeom prst="line">
                <a:avLst/>
              </a:prstGeom>
              <a:solidFill>
                <a:schemeClr val="accent1"/>
              </a:solidFill>
              <a:ln w="1905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7163056-795C-4AA5-AB7D-222BED44DF25}"/>
                </a:ext>
              </a:extLst>
            </p:cNvPr>
            <p:cNvSpPr/>
            <p:nvPr/>
          </p:nvSpPr>
          <p:spPr>
            <a:xfrm>
              <a:off x="9956001" y="2775037"/>
              <a:ext cx="207141" cy="2071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09E6D7F-6738-47EB-8719-246235CC1A96}"/>
                </a:ext>
              </a:extLst>
            </p:cNvPr>
            <p:cNvSpPr txBox="1"/>
            <p:nvPr/>
          </p:nvSpPr>
          <p:spPr>
            <a:xfrm>
              <a:off x="7520320" y="2250520"/>
              <a:ext cx="126367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Longer PFS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45703418-23BE-48E3-94CE-8804A99F8C77}"/>
                </a:ext>
              </a:extLst>
            </p:cNvPr>
            <p:cNvSpPr txBox="1"/>
            <p:nvPr/>
          </p:nvSpPr>
          <p:spPr>
            <a:xfrm>
              <a:off x="6311700" y="2769055"/>
              <a:ext cx="109728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13.7 (3.1-60.1)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505C383A-2148-4537-8796-7DE619E879A1}"/>
                </a:ext>
              </a:extLst>
            </p:cNvPr>
            <p:cNvSpPr txBox="1"/>
            <p:nvPr/>
          </p:nvSpPr>
          <p:spPr>
            <a:xfrm>
              <a:off x="6311700" y="3371102"/>
              <a:ext cx="109728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2.23 (1.1-4.6)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48EF94FF-51C8-4F4D-B0C1-629532B2573A}"/>
                </a:ext>
              </a:extLst>
            </p:cNvPr>
            <p:cNvSpPr txBox="1"/>
            <p:nvPr/>
          </p:nvSpPr>
          <p:spPr>
            <a:xfrm>
              <a:off x="6311700" y="3952832"/>
              <a:ext cx="109728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0.42 (0.2-0.9)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55B76048-ADBB-41DC-8E3A-B812B4C891D2}"/>
                </a:ext>
              </a:extLst>
            </p:cNvPr>
            <p:cNvSpPr txBox="1"/>
            <p:nvPr/>
          </p:nvSpPr>
          <p:spPr>
            <a:xfrm>
              <a:off x="9892518" y="2250520"/>
              <a:ext cx="126367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Shorter PFS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CE839D05-2BBA-4594-BB80-1607C2B840A1}"/>
                </a:ext>
              </a:extLst>
            </p:cNvPr>
            <p:cNvSpPr txBox="1"/>
            <p:nvPr/>
          </p:nvSpPr>
          <p:spPr>
            <a:xfrm>
              <a:off x="11082514" y="2250520"/>
              <a:ext cx="62773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 value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0EB75E07-6CD4-4136-98EA-B289B3630F70}"/>
                </a:ext>
              </a:extLst>
            </p:cNvPr>
            <p:cNvSpPr txBox="1"/>
            <p:nvPr/>
          </p:nvSpPr>
          <p:spPr>
            <a:xfrm>
              <a:off x="10971795" y="2769055"/>
              <a:ext cx="84917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&lt;.001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3F8C4989-A955-49A7-A6EB-09F1C04CA4C7}"/>
                </a:ext>
              </a:extLst>
            </p:cNvPr>
            <p:cNvSpPr txBox="1"/>
            <p:nvPr/>
          </p:nvSpPr>
          <p:spPr>
            <a:xfrm>
              <a:off x="10971795" y="3371102"/>
              <a:ext cx="84917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.029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369BC34C-993C-41B8-BEB1-FC19491A61B2}"/>
                </a:ext>
              </a:extLst>
            </p:cNvPr>
            <p:cNvSpPr txBox="1"/>
            <p:nvPr/>
          </p:nvSpPr>
          <p:spPr>
            <a:xfrm>
              <a:off x="11068422" y="3952832"/>
              <a:ext cx="65592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.022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4D38E16-0C61-8F41-AEC6-4F794FA2E9D6}"/>
              </a:ext>
            </a:extLst>
          </p:cNvPr>
          <p:cNvGrpSpPr/>
          <p:nvPr/>
        </p:nvGrpSpPr>
        <p:grpSpPr>
          <a:xfrm>
            <a:off x="1104846" y="6035778"/>
            <a:ext cx="6561009" cy="354615"/>
            <a:chOff x="5307922" y="5388785"/>
            <a:chExt cx="6561009" cy="354614"/>
          </a:xfrm>
        </p:grpSpPr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2AD6B646-7C5C-41DB-B171-252C58251C88}"/>
                </a:ext>
              </a:extLst>
            </p:cNvPr>
            <p:cNvSpPr txBox="1"/>
            <p:nvPr/>
          </p:nvSpPr>
          <p:spPr>
            <a:xfrm>
              <a:off x="5548801" y="5561071"/>
              <a:ext cx="34392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ERBB2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+ / unaltered RTK/RAS/PI3K (n = 24)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BFC7B341-C576-4549-BBCC-4893C8B48BAC}"/>
                </a:ext>
              </a:extLst>
            </p:cNvPr>
            <p:cNvSpPr txBox="1"/>
            <p:nvPr/>
          </p:nvSpPr>
          <p:spPr>
            <a:xfrm>
              <a:off x="5548801" y="5388785"/>
              <a:ext cx="34392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ERBB2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+ Top Quartile of expression (n = 13)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832EACBE-200E-48D6-8458-7F99FCB41EF8}"/>
                </a:ext>
              </a:extLst>
            </p:cNvPr>
            <p:cNvSpPr/>
            <p:nvPr/>
          </p:nvSpPr>
          <p:spPr>
            <a:xfrm>
              <a:off x="5307922" y="5421091"/>
              <a:ext cx="119435" cy="1194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4744E89F-FD1F-46E7-B236-AD2546E42C7B}"/>
                </a:ext>
              </a:extLst>
            </p:cNvPr>
            <p:cNvSpPr/>
            <p:nvPr/>
          </p:nvSpPr>
          <p:spPr>
            <a:xfrm>
              <a:off x="5307922" y="5592923"/>
              <a:ext cx="119435" cy="1194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6C903E8F-E84A-489A-8C33-815AD09392DD}"/>
                </a:ext>
              </a:extLst>
            </p:cNvPr>
            <p:cNvSpPr/>
            <p:nvPr/>
          </p:nvSpPr>
          <p:spPr>
            <a:xfrm>
              <a:off x="8188781" y="5423723"/>
              <a:ext cx="119435" cy="1194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01D92F78-DAF5-4270-9250-72FF38A5A4AA}"/>
                </a:ext>
              </a:extLst>
            </p:cNvPr>
            <p:cNvSpPr/>
            <p:nvPr/>
          </p:nvSpPr>
          <p:spPr>
            <a:xfrm>
              <a:off x="8188781" y="5595556"/>
              <a:ext cx="119435" cy="1194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97ADC3CB-CD68-43C0-B601-2CB74451A0B3}"/>
                </a:ext>
              </a:extLst>
            </p:cNvPr>
            <p:cNvSpPr txBox="1"/>
            <p:nvPr/>
          </p:nvSpPr>
          <p:spPr>
            <a:xfrm>
              <a:off x="8429659" y="5407956"/>
              <a:ext cx="34392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ERBB2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+ / altered RTK/RAS/PI3K (n = 9)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22FC9902-08F8-4E7E-8D77-009EF62460EF}"/>
                </a:ext>
              </a:extLst>
            </p:cNvPr>
            <p:cNvSpPr txBox="1"/>
            <p:nvPr/>
          </p:nvSpPr>
          <p:spPr>
            <a:xfrm>
              <a:off x="8429659" y="5589511"/>
              <a:ext cx="34392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ERBB2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 (n = 4)</a:t>
              </a:r>
            </a:p>
          </p:txBody>
        </p:sp>
      </p:grpSp>
      <p:sp>
        <p:nvSpPr>
          <p:cNvPr id="14" name="Freeform 8">
            <a:extLst>
              <a:ext uri="{FF2B5EF4-FFF2-40B4-BE49-F238E27FC236}">
                <a16:creationId xmlns:a16="http://schemas.microsoft.com/office/drawing/2014/main" id="{3701E42A-13CF-4244-AA86-F548538585EF}"/>
              </a:ext>
            </a:extLst>
          </p:cNvPr>
          <p:cNvSpPr>
            <a:spLocks/>
          </p:cNvSpPr>
          <p:nvPr/>
        </p:nvSpPr>
        <p:spPr bwMode="auto">
          <a:xfrm>
            <a:off x="1301293" y="5488455"/>
            <a:ext cx="86647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CA643D55-1D22-4A73-8C06-B9F702A6ED14}"/>
              </a:ext>
            </a:extLst>
          </p:cNvPr>
          <p:cNvSpPr>
            <a:spLocks/>
          </p:cNvSpPr>
          <p:nvPr/>
        </p:nvSpPr>
        <p:spPr bwMode="auto">
          <a:xfrm>
            <a:off x="1301293" y="4507845"/>
            <a:ext cx="86647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B791C22C-1E7B-459F-81A4-0CF058F9B424}"/>
              </a:ext>
            </a:extLst>
          </p:cNvPr>
          <p:cNvSpPr>
            <a:spLocks/>
          </p:cNvSpPr>
          <p:nvPr/>
        </p:nvSpPr>
        <p:spPr bwMode="auto">
          <a:xfrm>
            <a:off x="1301293" y="4017541"/>
            <a:ext cx="86647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F71F0B57-455B-4DB1-B52F-713114540800}"/>
              </a:ext>
            </a:extLst>
          </p:cNvPr>
          <p:cNvSpPr>
            <a:spLocks/>
          </p:cNvSpPr>
          <p:nvPr/>
        </p:nvSpPr>
        <p:spPr bwMode="auto">
          <a:xfrm>
            <a:off x="1301293" y="3527237"/>
            <a:ext cx="86647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BE143381-46E8-4859-8D77-F73BBB24199A}"/>
              </a:ext>
            </a:extLst>
          </p:cNvPr>
          <p:cNvSpPr>
            <a:spLocks/>
          </p:cNvSpPr>
          <p:nvPr/>
        </p:nvSpPr>
        <p:spPr bwMode="auto">
          <a:xfrm rot="5400000">
            <a:off x="1342222" y="5534175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0DCBB8DF-B126-4FF3-9D1E-BAF36187872D}"/>
              </a:ext>
            </a:extLst>
          </p:cNvPr>
          <p:cNvSpPr>
            <a:spLocks/>
          </p:cNvSpPr>
          <p:nvPr/>
        </p:nvSpPr>
        <p:spPr bwMode="auto">
          <a:xfrm rot="5400000">
            <a:off x="1941703" y="5534177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949A4258-75A8-40ED-BF66-839E8E121E51}"/>
              </a:ext>
            </a:extLst>
          </p:cNvPr>
          <p:cNvSpPr>
            <a:spLocks/>
          </p:cNvSpPr>
          <p:nvPr/>
        </p:nvSpPr>
        <p:spPr bwMode="auto">
          <a:xfrm rot="5400000">
            <a:off x="2541186" y="5534179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FD08C4DA-B709-446A-89E8-107E23DE306C}"/>
              </a:ext>
            </a:extLst>
          </p:cNvPr>
          <p:cNvSpPr>
            <a:spLocks/>
          </p:cNvSpPr>
          <p:nvPr/>
        </p:nvSpPr>
        <p:spPr bwMode="auto">
          <a:xfrm rot="5400000">
            <a:off x="3140667" y="5534181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id="{7B89B35C-2867-4020-A167-A4CFA25E0D9C}"/>
              </a:ext>
            </a:extLst>
          </p:cNvPr>
          <p:cNvSpPr>
            <a:spLocks/>
          </p:cNvSpPr>
          <p:nvPr/>
        </p:nvSpPr>
        <p:spPr bwMode="auto">
          <a:xfrm rot="5400000">
            <a:off x="3740150" y="5534183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591E1F4A-BB67-45D5-B575-A99DD7A75845}"/>
              </a:ext>
            </a:extLst>
          </p:cNvPr>
          <p:cNvSpPr>
            <a:spLocks/>
          </p:cNvSpPr>
          <p:nvPr/>
        </p:nvSpPr>
        <p:spPr bwMode="auto">
          <a:xfrm rot="5400000">
            <a:off x="4339631" y="5534185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Freeform 8">
            <a:extLst>
              <a:ext uri="{FF2B5EF4-FFF2-40B4-BE49-F238E27FC236}">
                <a16:creationId xmlns:a16="http://schemas.microsoft.com/office/drawing/2014/main" id="{87F720EB-B284-48B8-95D2-9FF093EA3996}"/>
              </a:ext>
            </a:extLst>
          </p:cNvPr>
          <p:cNvSpPr>
            <a:spLocks/>
          </p:cNvSpPr>
          <p:nvPr/>
        </p:nvSpPr>
        <p:spPr bwMode="auto">
          <a:xfrm rot="5400000">
            <a:off x="4939114" y="5534187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4FD50F-E911-4C8A-BFEC-A319E09F725E}"/>
              </a:ext>
            </a:extLst>
          </p:cNvPr>
          <p:cNvSpPr txBox="1"/>
          <p:nvPr/>
        </p:nvSpPr>
        <p:spPr>
          <a:xfrm>
            <a:off x="886689" y="2962663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02225A-EE47-4756-A896-BD10C3346C35}"/>
              </a:ext>
            </a:extLst>
          </p:cNvPr>
          <p:cNvSpPr txBox="1"/>
          <p:nvPr/>
        </p:nvSpPr>
        <p:spPr>
          <a:xfrm>
            <a:off x="864330" y="3452920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A31C38-B0DF-44A1-9223-17407246857C}"/>
              </a:ext>
            </a:extLst>
          </p:cNvPr>
          <p:cNvSpPr txBox="1"/>
          <p:nvPr/>
        </p:nvSpPr>
        <p:spPr>
          <a:xfrm>
            <a:off x="864330" y="3943177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302A19-7EA2-4CAE-9CA1-1B90FDBA10EA}"/>
              </a:ext>
            </a:extLst>
          </p:cNvPr>
          <p:cNvSpPr txBox="1"/>
          <p:nvPr/>
        </p:nvSpPr>
        <p:spPr>
          <a:xfrm>
            <a:off x="864330" y="4433435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A38F89-0B99-4B1E-A887-44808D752979}"/>
              </a:ext>
            </a:extLst>
          </p:cNvPr>
          <p:cNvSpPr txBox="1"/>
          <p:nvPr/>
        </p:nvSpPr>
        <p:spPr>
          <a:xfrm>
            <a:off x="864330" y="5413951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3F8BC2-8F3E-47B3-B758-5C014513ADB2}"/>
              </a:ext>
            </a:extLst>
          </p:cNvPr>
          <p:cNvSpPr txBox="1"/>
          <p:nvPr/>
        </p:nvSpPr>
        <p:spPr>
          <a:xfrm rot="16200000">
            <a:off x="-408095" y="4139580"/>
            <a:ext cx="245152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PFS (%)</a:t>
            </a:r>
          </a:p>
        </p:txBody>
      </p:sp>
      <p:sp>
        <p:nvSpPr>
          <p:cNvPr id="34" name="Freeform 8">
            <a:extLst>
              <a:ext uri="{FF2B5EF4-FFF2-40B4-BE49-F238E27FC236}">
                <a16:creationId xmlns:a16="http://schemas.microsoft.com/office/drawing/2014/main" id="{A2A005A2-638B-422D-AFCF-720C4C145B79}"/>
              </a:ext>
            </a:extLst>
          </p:cNvPr>
          <p:cNvSpPr>
            <a:spLocks/>
          </p:cNvSpPr>
          <p:nvPr/>
        </p:nvSpPr>
        <p:spPr bwMode="auto">
          <a:xfrm>
            <a:off x="1301293" y="3036933"/>
            <a:ext cx="86647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76C8CC-6FD3-43ED-9A8C-D675FF25A7FC}"/>
              </a:ext>
            </a:extLst>
          </p:cNvPr>
          <p:cNvSpPr txBox="1"/>
          <p:nvPr/>
        </p:nvSpPr>
        <p:spPr>
          <a:xfrm>
            <a:off x="1189122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E11561-029E-4FAB-B34B-1E4EDAA50B9A}"/>
              </a:ext>
            </a:extLst>
          </p:cNvPr>
          <p:cNvSpPr txBox="1"/>
          <p:nvPr/>
        </p:nvSpPr>
        <p:spPr>
          <a:xfrm>
            <a:off x="1789348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D99EDAA-C528-4C39-A98C-5CD8219DE0C4}"/>
              </a:ext>
            </a:extLst>
          </p:cNvPr>
          <p:cNvSpPr txBox="1"/>
          <p:nvPr/>
        </p:nvSpPr>
        <p:spPr>
          <a:xfrm>
            <a:off x="2389573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402201-3CB4-48C0-9BA0-2D254F834549}"/>
              </a:ext>
            </a:extLst>
          </p:cNvPr>
          <p:cNvSpPr txBox="1"/>
          <p:nvPr/>
        </p:nvSpPr>
        <p:spPr>
          <a:xfrm>
            <a:off x="2989797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3DB498C-28FF-4E3A-9507-667D0A8AE791}"/>
              </a:ext>
            </a:extLst>
          </p:cNvPr>
          <p:cNvSpPr txBox="1"/>
          <p:nvPr/>
        </p:nvSpPr>
        <p:spPr>
          <a:xfrm>
            <a:off x="3590022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9EF066C-795F-48FF-8D2B-CFF1279F97A4}"/>
              </a:ext>
            </a:extLst>
          </p:cNvPr>
          <p:cNvSpPr txBox="1"/>
          <p:nvPr/>
        </p:nvSpPr>
        <p:spPr>
          <a:xfrm>
            <a:off x="4190248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11AA319-BCFE-4A0B-B488-47C1F774DB46}"/>
              </a:ext>
            </a:extLst>
          </p:cNvPr>
          <p:cNvSpPr txBox="1"/>
          <p:nvPr/>
        </p:nvSpPr>
        <p:spPr>
          <a:xfrm>
            <a:off x="4790473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A4E7512-1E1A-4E37-959A-A0C241255BB4}"/>
              </a:ext>
            </a:extLst>
          </p:cNvPr>
          <p:cNvSpPr txBox="1"/>
          <p:nvPr/>
        </p:nvSpPr>
        <p:spPr>
          <a:xfrm>
            <a:off x="1385803" y="5799701"/>
            <a:ext cx="464304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Months on trastuzumab</a:t>
            </a: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76E7712B-8984-46D1-8C8C-CF0838CA29C5}"/>
              </a:ext>
            </a:extLst>
          </p:cNvPr>
          <p:cNvGrpSpPr/>
          <p:nvPr/>
        </p:nvGrpSpPr>
        <p:grpSpPr>
          <a:xfrm>
            <a:off x="1385803" y="3036927"/>
            <a:ext cx="4473875" cy="2448072"/>
            <a:chOff x="-3400425" y="-2990851"/>
            <a:chExt cx="5316538" cy="2909888"/>
          </a:xfrm>
        </p:grpSpPr>
        <p:sp>
          <p:nvSpPr>
            <p:cNvPr id="103" name="Freeform 5">
              <a:extLst>
                <a:ext uri="{FF2B5EF4-FFF2-40B4-BE49-F238E27FC236}">
                  <a16:creationId xmlns:a16="http://schemas.microsoft.com/office/drawing/2014/main" id="{F5CAC98C-A5D9-488D-91D7-CF866F3FE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97250" y="-2990851"/>
              <a:ext cx="927100" cy="2905125"/>
            </a:xfrm>
            <a:custGeom>
              <a:avLst/>
              <a:gdLst>
                <a:gd name="T0" fmla="*/ 0 w 584"/>
                <a:gd name="T1" fmla="*/ 0 h 1830"/>
                <a:gd name="T2" fmla="*/ 228 w 584"/>
                <a:gd name="T3" fmla="*/ 0 h 1830"/>
                <a:gd name="T4" fmla="*/ 228 w 584"/>
                <a:gd name="T5" fmla="*/ 455 h 1830"/>
                <a:gd name="T6" fmla="*/ 501 w 584"/>
                <a:gd name="T7" fmla="*/ 455 h 1830"/>
                <a:gd name="T8" fmla="*/ 501 w 584"/>
                <a:gd name="T9" fmla="*/ 919 h 1830"/>
                <a:gd name="T10" fmla="*/ 542 w 584"/>
                <a:gd name="T11" fmla="*/ 919 h 1830"/>
                <a:gd name="T12" fmla="*/ 542 w 584"/>
                <a:gd name="T13" fmla="*/ 1373 h 1830"/>
                <a:gd name="T14" fmla="*/ 584 w 584"/>
                <a:gd name="T15" fmla="*/ 1373 h 1830"/>
                <a:gd name="T16" fmla="*/ 584 w 584"/>
                <a:gd name="T17" fmla="*/ 1830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1830">
                  <a:moveTo>
                    <a:pt x="0" y="0"/>
                  </a:moveTo>
                  <a:lnTo>
                    <a:pt x="228" y="0"/>
                  </a:lnTo>
                  <a:lnTo>
                    <a:pt x="228" y="455"/>
                  </a:lnTo>
                  <a:lnTo>
                    <a:pt x="501" y="455"/>
                  </a:lnTo>
                  <a:lnTo>
                    <a:pt x="501" y="919"/>
                  </a:lnTo>
                  <a:lnTo>
                    <a:pt x="542" y="919"/>
                  </a:lnTo>
                  <a:lnTo>
                    <a:pt x="542" y="1373"/>
                  </a:lnTo>
                  <a:lnTo>
                    <a:pt x="584" y="1373"/>
                  </a:lnTo>
                  <a:lnTo>
                    <a:pt x="584" y="1830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" name="Freeform 6">
              <a:extLst>
                <a:ext uri="{FF2B5EF4-FFF2-40B4-BE49-F238E27FC236}">
                  <a16:creationId xmlns:a16="http://schemas.microsoft.com/office/drawing/2014/main" id="{146BFB36-5A99-403D-986C-96ED5977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89312" y="-2990851"/>
              <a:ext cx="4267200" cy="2909888"/>
            </a:xfrm>
            <a:custGeom>
              <a:avLst/>
              <a:gdLst>
                <a:gd name="T0" fmla="*/ 0 w 2688"/>
                <a:gd name="T1" fmla="*/ 0 h 1833"/>
                <a:gd name="T2" fmla="*/ 7 w 2688"/>
                <a:gd name="T3" fmla="*/ 0 h 1833"/>
                <a:gd name="T4" fmla="*/ 468 w 2688"/>
                <a:gd name="T5" fmla="*/ 0 h 1833"/>
                <a:gd name="T6" fmla="*/ 468 w 2688"/>
                <a:gd name="T7" fmla="*/ 76 h 1833"/>
                <a:gd name="T8" fmla="*/ 496 w 2688"/>
                <a:gd name="T9" fmla="*/ 76 h 1833"/>
                <a:gd name="T10" fmla="*/ 496 w 2688"/>
                <a:gd name="T11" fmla="*/ 152 h 1833"/>
                <a:gd name="T12" fmla="*/ 546 w 2688"/>
                <a:gd name="T13" fmla="*/ 152 h 1833"/>
                <a:gd name="T14" fmla="*/ 546 w 2688"/>
                <a:gd name="T15" fmla="*/ 231 h 1833"/>
                <a:gd name="T16" fmla="*/ 632 w 2688"/>
                <a:gd name="T17" fmla="*/ 231 h 1833"/>
                <a:gd name="T18" fmla="*/ 632 w 2688"/>
                <a:gd name="T19" fmla="*/ 305 h 1833"/>
                <a:gd name="T20" fmla="*/ 653 w 2688"/>
                <a:gd name="T21" fmla="*/ 305 h 1833"/>
                <a:gd name="T22" fmla="*/ 653 w 2688"/>
                <a:gd name="T23" fmla="*/ 386 h 1833"/>
                <a:gd name="T24" fmla="*/ 705 w 2688"/>
                <a:gd name="T25" fmla="*/ 386 h 1833"/>
                <a:gd name="T26" fmla="*/ 705 w 2688"/>
                <a:gd name="T27" fmla="*/ 467 h 1833"/>
                <a:gd name="T28" fmla="*/ 791 w 2688"/>
                <a:gd name="T29" fmla="*/ 467 h 1833"/>
                <a:gd name="T30" fmla="*/ 791 w 2688"/>
                <a:gd name="T31" fmla="*/ 547 h 1833"/>
                <a:gd name="T32" fmla="*/ 817 w 2688"/>
                <a:gd name="T33" fmla="*/ 547 h 1833"/>
                <a:gd name="T34" fmla="*/ 817 w 2688"/>
                <a:gd name="T35" fmla="*/ 626 h 1833"/>
                <a:gd name="T36" fmla="*/ 883 w 2688"/>
                <a:gd name="T37" fmla="*/ 626 h 1833"/>
                <a:gd name="T38" fmla="*/ 883 w 2688"/>
                <a:gd name="T39" fmla="*/ 707 h 1833"/>
                <a:gd name="T40" fmla="*/ 1083 w 2688"/>
                <a:gd name="T41" fmla="*/ 707 h 1833"/>
                <a:gd name="T42" fmla="*/ 1083 w 2688"/>
                <a:gd name="T43" fmla="*/ 790 h 1833"/>
                <a:gd name="T44" fmla="*/ 1090 w 2688"/>
                <a:gd name="T45" fmla="*/ 790 h 1833"/>
                <a:gd name="T46" fmla="*/ 1090 w 2688"/>
                <a:gd name="T47" fmla="*/ 869 h 1833"/>
                <a:gd name="T48" fmla="*/ 1183 w 2688"/>
                <a:gd name="T49" fmla="*/ 869 h 1833"/>
                <a:gd name="T50" fmla="*/ 1183 w 2688"/>
                <a:gd name="T51" fmla="*/ 957 h 1833"/>
                <a:gd name="T52" fmla="*/ 1254 w 2688"/>
                <a:gd name="T53" fmla="*/ 957 h 1833"/>
                <a:gd name="T54" fmla="*/ 1254 w 2688"/>
                <a:gd name="T55" fmla="*/ 1045 h 1833"/>
                <a:gd name="T56" fmla="*/ 1403 w 2688"/>
                <a:gd name="T57" fmla="*/ 1045 h 1833"/>
                <a:gd name="T58" fmla="*/ 1403 w 2688"/>
                <a:gd name="T59" fmla="*/ 1135 h 1833"/>
                <a:gd name="T60" fmla="*/ 1463 w 2688"/>
                <a:gd name="T61" fmla="*/ 1135 h 1833"/>
                <a:gd name="T62" fmla="*/ 1463 w 2688"/>
                <a:gd name="T63" fmla="*/ 1219 h 1833"/>
                <a:gd name="T64" fmla="*/ 1482 w 2688"/>
                <a:gd name="T65" fmla="*/ 1219 h 1833"/>
                <a:gd name="T66" fmla="*/ 1482 w 2688"/>
                <a:gd name="T67" fmla="*/ 1307 h 1833"/>
                <a:gd name="T68" fmla="*/ 1788 w 2688"/>
                <a:gd name="T69" fmla="*/ 1307 h 1833"/>
                <a:gd name="T70" fmla="*/ 1788 w 2688"/>
                <a:gd name="T71" fmla="*/ 1392 h 1833"/>
                <a:gd name="T72" fmla="*/ 2085 w 2688"/>
                <a:gd name="T73" fmla="*/ 1392 h 1833"/>
                <a:gd name="T74" fmla="*/ 2085 w 2688"/>
                <a:gd name="T75" fmla="*/ 1483 h 1833"/>
                <a:gd name="T76" fmla="*/ 2092 w 2688"/>
                <a:gd name="T77" fmla="*/ 1483 h 1833"/>
                <a:gd name="T78" fmla="*/ 2092 w 2688"/>
                <a:gd name="T79" fmla="*/ 1571 h 1833"/>
                <a:gd name="T80" fmla="*/ 2299 w 2688"/>
                <a:gd name="T81" fmla="*/ 1571 h 1833"/>
                <a:gd name="T82" fmla="*/ 2299 w 2688"/>
                <a:gd name="T83" fmla="*/ 1661 h 1833"/>
                <a:gd name="T84" fmla="*/ 2667 w 2688"/>
                <a:gd name="T85" fmla="*/ 1661 h 1833"/>
                <a:gd name="T86" fmla="*/ 2667 w 2688"/>
                <a:gd name="T87" fmla="*/ 1747 h 1833"/>
                <a:gd name="T88" fmla="*/ 2688 w 2688"/>
                <a:gd name="T89" fmla="*/ 1747 h 1833"/>
                <a:gd name="T90" fmla="*/ 2688 w 2688"/>
                <a:gd name="T91" fmla="*/ 1833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8" h="1833">
                  <a:moveTo>
                    <a:pt x="0" y="0"/>
                  </a:moveTo>
                  <a:lnTo>
                    <a:pt x="7" y="0"/>
                  </a:lnTo>
                  <a:lnTo>
                    <a:pt x="468" y="0"/>
                  </a:lnTo>
                  <a:lnTo>
                    <a:pt x="468" y="76"/>
                  </a:lnTo>
                  <a:lnTo>
                    <a:pt x="496" y="76"/>
                  </a:lnTo>
                  <a:lnTo>
                    <a:pt x="496" y="152"/>
                  </a:lnTo>
                  <a:lnTo>
                    <a:pt x="546" y="152"/>
                  </a:lnTo>
                  <a:lnTo>
                    <a:pt x="546" y="231"/>
                  </a:lnTo>
                  <a:lnTo>
                    <a:pt x="632" y="231"/>
                  </a:lnTo>
                  <a:lnTo>
                    <a:pt x="632" y="305"/>
                  </a:lnTo>
                  <a:lnTo>
                    <a:pt x="653" y="305"/>
                  </a:lnTo>
                  <a:lnTo>
                    <a:pt x="653" y="386"/>
                  </a:lnTo>
                  <a:lnTo>
                    <a:pt x="705" y="386"/>
                  </a:lnTo>
                  <a:lnTo>
                    <a:pt x="705" y="467"/>
                  </a:lnTo>
                  <a:lnTo>
                    <a:pt x="791" y="467"/>
                  </a:lnTo>
                  <a:lnTo>
                    <a:pt x="791" y="547"/>
                  </a:lnTo>
                  <a:lnTo>
                    <a:pt x="817" y="547"/>
                  </a:lnTo>
                  <a:lnTo>
                    <a:pt x="817" y="626"/>
                  </a:lnTo>
                  <a:lnTo>
                    <a:pt x="883" y="626"/>
                  </a:lnTo>
                  <a:lnTo>
                    <a:pt x="883" y="707"/>
                  </a:lnTo>
                  <a:lnTo>
                    <a:pt x="1083" y="707"/>
                  </a:lnTo>
                  <a:lnTo>
                    <a:pt x="1083" y="790"/>
                  </a:lnTo>
                  <a:lnTo>
                    <a:pt x="1090" y="790"/>
                  </a:lnTo>
                  <a:lnTo>
                    <a:pt x="1090" y="869"/>
                  </a:lnTo>
                  <a:lnTo>
                    <a:pt x="1183" y="869"/>
                  </a:lnTo>
                  <a:lnTo>
                    <a:pt x="1183" y="957"/>
                  </a:lnTo>
                  <a:lnTo>
                    <a:pt x="1254" y="957"/>
                  </a:lnTo>
                  <a:lnTo>
                    <a:pt x="1254" y="1045"/>
                  </a:lnTo>
                  <a:lnTo>
                    <a:pt x="1403" y="1045"/>
                  </a:lnTo>
                  <a:lnTo>
                    <a:pt x="1403" y="1135"/>
                  </a:lnTo>
                  <a:lnTo>
                    <a:pt x="1463" y="1135"/>
                  </a:lnTo>
                  <a:lnTo>
                    <a:pt x="1463" y="1219"/>
                  </a:lnTo>
                  <a:lnTo>
                    <a:pt x="1482" y="1219"/>
                  </a:lnTo>
                  <a:lnTo>
                    <a:pt x="1482" y="1307"/>
                  </a:lnTo>
                  <a:lnTo>
                    <a:pt x="1788" y="1307"/>
                  </a:lnTo>
                  <a:lnTo>
                    <a:pt x="1788" y="1392"/>
                  </a:lnTo>
                  <a:lnTo>
                    <a:pt x="2085" y="1392"/>
                  </a:lnTo>
                  <a:lnTo>
                    <a:pt x="2085" y="1483"/>
                  </a:lnTo>
                  <a:lnTo>
                    <a:pt x="2092" y="1483"/>
                  </a:lnTo>
                  <a:lnTo>
                    <a:pt x="2092" y="1571"/>
                  </a:lnTo>
                  <a:lnTo>
                    <a:pt x="2299" y="1571"/>
                  </a:lnTo>
                  <a:lnTo>
                    <a:pt x="2299" y="1661"/>
                  </a:lnTo>
                  <a:lnTo>
                    <a:pt x="2667" y="1661"/>
                  </a:lnTo>
                  <a:lnTo>
                    <a:pt x="2667" y="1747"/>
                  </a:lnTo>
                  <a:lnTo>
                    <a:pt x="2688" y="1747"/>
                  </a:lnTo>
                  <a:lnTo>
                    <a:pt x="2688" y="1833"/>
                  </a:lnTo>
                </a:path>
              </a:pathLst>
            </a:custGeom>
            <a:noFill/>
            <a:ln w="1905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Freeform 7">
              <a:extLst>
                <a:ext uri="{FF2B5EF4-FFF2-40B4-BE49-F238E27FC236}">
                  <a16:creationId xmlns:a16="http://schemas.microsoft.com/office/drawing/2014/main" id="{85203458-9011-43CE-870A-C82A3E035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86137" y="-2990851"/>
              <a:ext cx="2308225" cy="2909888"/>
            </a:xfrm>
            <a:custGeom>
              <a:avLst/>
              <a:gdLst>
                <a:gd name="T0" fmla="*/ 1454 w 1454"/>
                <a:gd name="T1" fmla="*/ 1833 h 1833"/>
                <a:gd name="T2" fmla="*/ 1454 w 1454"/>
                <a:gd name="T3" fmla="*/ 1528 h 1833"/>
                <a:gd name="T4" fmla="*/ 1302 w 1454"/>
                <a:gd name="T5" fmla="*/ 1528 h 1833"/>
                <a:gd name="T6" fmla="*/ 1302 w 1454"/>
                <a:gd name="T7" fmla="*/ 1223 h 1833"/>
                <a:gd name="T8" fmla="*/ 891 w 1454"/>
                <a:gd name="T9" fmla="*/ 1223 h 1833"/>
                <a:gd name="T10" fmla="*/ 891 w 1454"/>
                <a:gd name="T11" fmla="*/ 1019 h 1833"/>
                <a:gd name="T12" fmla="*/ 748 w 1454"/>
                <a:gd name="T13" fmla="*/ 1019 h 1833"/>
                <a:gd name="T14" fmla="*/ 748 w 1454"/>
                <a:gd name="T15" fmla="*/ 814 h 1833"/>
                <a:gd name="T16" fmla="*/ 720 w 1454"/>
                <a:gd name="T17" fmla="*/ 814 h 1833"/>
                <a:gd name="T18" fmla="*/ 720 w 1454"/>
                <a:gd name="T19" fmla="*/ 407 h 1833"/>
                <a:gd name="T20" fmla="*/ 679 w 1454"/>
                <a:gd name="T21" fmla="*/ 407 h 1833"/>
                <a:gd name="T22" fmla="*/ 679 w 1454"/>
                <a:gd name="T23" fmla="*/ 205 h 1833"/>
                <a:gd name="T24" fmla="*/ 247 w 1454"/>
                <a:gd name="T25" fmla="*/ 205 h 1833"/>
                <a:gd name="T26" fmla="*/ 247 w 1454"/>
                <a:gd name="T27" fmla="*/ 0 h 1833"/>
                <a:gd name="T28" fmla="*/ 0 w 1454"/>
                <a:gd name="T29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4" h="1833">
                  <a:moveTo>
                    <a:pt x="1454" y="1833"/>
                  </a:moveTo>
                  <a:lnTo>
                    <a:pt x="1454" y="1528"/>
                  </a:lnTo>
                  <a:lnTo>
                    <a:pt x="1302" y="1528"/>
                  </a:lnTo>
                  <a:lnTo>
                    <a:pt x="1302" y="1223"/>
                  </a:lnTo>
                  <a:lnTo>
                    <a:pt x="891" y="1223"/>
                  </a:lnTo>
                  <a:lnTo>
                    <a:pt x="891" y="1019"/>
                  </a:lnTo>
                  <a:lnTo>
                    <a:pt x="748" y="1019"/>
                  </a:lnTo>
                  <a:lnTo>
                    <a:pt x="748" y="814"/>
                  </a:lnTo>
                  <a:lnTo>
                    <a:pt x="720" y="814"/>
                  </a:lnTo>
                  <a:lnTo>
                    <a:pt x="720" y="407"/>
                  </a:lnTo>
                  <a:lnTo>
                    <a:pt x="679" y="407"/>
                  </a:lnTo>
                  <a:lnTo>
                    <a:pt x="679" y="205"/>
                  </a:lnTo>
                  <a:lnTo>
                    <a:pt x="247" y="205"/>
                  </a:lnTo>
                  <a:lnTo>
                    <a:pt x="247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" name="Freeform 8">
              <a:extLst>
                <a:ext uri="{FF2B5EF4-FFF2-40B4-BE49-F238E27FC236}">
                  <a16:creationId xmlns:a16="http://schemas.microsoft.com/office/drawing/2014/main" id="{5A83299A-D612-4D53-ABFC-418D145BF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00425" y="-2990851"/>
              <a:ext cx="5316538" cy="2909888"/>
            </a:xfrm>
            <a:custGeom>
              <a:avLst/>
              <a:gdLst>
                <a:gd name="T0" fmla="*/ 3349 w 3349"/>
                <a:gd name="T1" fmla="*/ 1833 h 1833"/>
                <a:gd name="T2" fmla="*/ 3349 w 3349"/>
                <a:gd name="T3" fmla="*/ 1649 h 1833"/>
                <a:gd name="T4" fmla="*/ 2356 w 3349"/>
                <a:gd name="T5" fmla="*/ 1649 h 1833"/>
                <a:gd name="T6" fmla="*/ 2356 w 3349"/>
                <a:gd name="T7" fmla="*/ 1466 h 1833"/>
                <a:gd name="T8" fmla="*/ 2282 w 3349"/>
                <a:gd name="T9" fmla="*/ 1466 h 1833"/>
                <a:gd name="T10" fmla="*/ 2282 w 3349"/>
                <a:gd name="T11" fmla="*/ 1278 h 1833"/>
                <a:gd name="T12" fmla="*/ 2220 w 3349"/>
                <a:gd name="T13" fmla="*/ 1278 h 1833"/>
                <a:gd name="T14" fmla="*/ 2220 w 3349"/>
                <a:gd name="T15" fmla="*/ 1092 h 1833"/>
                <a:gd name="T16" fmla="*/ 2178 w 3349"/>
                <a:gd name="T17" fmla="*/ 1092 h 1833"/>
                <a:gd name="T18" fmla="*/ 2178 w 3349"/>
                <a:gd name="T19" fmla="*/ 909 h 1833"/>
                <a:gd name="T20" fmla="*/ 2137 w 3349"/>
                <a:gd name="T21" fmla="*/ 909 h 1833"/>
                <a:gd name="T22" fmla="*/ 2137 w 3349"/>
                <a:gd name="T23" fmla="*/ 721 h 1833"/>
                <a:gd name="T24" fmla="*/ 1567 w 3349"/>
                <a:gd name="T25" fmla="*/ 721 h 1833"/>
                <a:gd name="T26" fmla="*/ 1567 w 3349"/>
                <a:gd name="T27" fmla="*/ 564 h 1833"/>
                <a:gd name="T28" fmla="*/ 1408 w 3349"/>
                <a:gd name="T29" fmla="*/ 564 h 1833"/>
                <a:gd name="T30" fmla="*/ 1408 w 3349"/>
                <a:gd name="T31" fmla="*/ 424 h 1833"/>
                <a:gd name="T32" fmla="*/ 1023 w 3349"/>
                <a:gd name="T33" fmla="*/ 424 h 1833"/>
                <a:gd name="T34" fmla="*/ 1023 w 3349"/>
                <a:gd name="T35" fmla="*/ 283 h 1833"/>
                <a:gd name="T36" fmla="*/ 902 w 3349"/>
                <a:gd name="T37" fmla="*/ 283 h 1833"/>
                <a:gd name="T38" fmla="*/ 902 w 3349"/>
                <a:gd name="T39" fmla="*/ 141 h 1833"/>
                <a:gd name="T40" fmla="*/ 793 w 3349"/>
                <a:gd name="T41" fmla="*/ 141 h 1833"/>
                <a:gd name="T42" fmla="*/ 793 w 3349"/>
                <a:gd name="T43" fmla="*/ 0 h 1833"/>
                <a:gd name="T44" fmla="*/ 0 w 3349"/>
                <a:gd name="T45" fmla="*/ 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9" h="1833">
                  <a:moveTo>
                    <a:pt x="3349" y="1833"/>
                  </a:moveTo>
                  <a:lnTo>
                    <a:pt x="3349" y="1649"/>
                  </a:lnTo>
                  <a:lnTo>
                    <a:pt x="2356" y="1649"/>
                  </a:lnTo>
                  <a:lnTo>
                    <a:pt x="2356" y="1466"/>
                  </a:lnTo>
                  <a:lnTo>
                    <a:pt x="2282" y="1466"/>
                  </a:lnTo>
                  <a:lnTo>
                    <a:pt x="2282" y="1278"/>
                  </a:lnTo>
                  <a:lnTo>
                    <a:pt x="2220" y="1278"/>
                  </a:lnTo>
                  <a:lnTo>
                    <a:pt x="2220" y="1092"/>
                  </a:lnTo>
                  <a:lnTo>
                    <a:pt x="2178" y="1092"/>
                  </a:lnTo>
                  <a:lnTo>
                    <a:pt x="2178" y="909"/>
                  </a:lnTo>
                  <a:lnTo>
                    <a:pt x="2137" y="909"/>
                  </a:lnTo>
                  <a:lnTo>
                    <a:pt x="2137" y="721"/>
                  </a:lnTo>
                  <a:lnTo>
                    <a:pt x="1567" y="721"/>
                  </a:lnTo>
                  <a:lnTo>
                    <a:pt x="1567" y="564"/>
                  </a:lnTo>
                  <a:lnTo>
                    <a:pt x="1408" y="564"/>
                  </a:lnTo>
                  <a:lnTo>
                    <a:pt x="1408" y="424"/>
                  </a:lnTo>
                  <a:lnTo>
                    <a:pt x="1023" y="424"/>
                  </a:lnTo>
                  <a:lnTo>
                    <a:pt x="1023" y="283"/>
                  </a:lnTo>
                  <a:lnTo>
                    <a:pt x="902" y="283"/>
                  </a:lnTo>
                  <a:lnTo>
                    <a:pt x="902" y="141"/>
                  </a:lnTo>
                  <a:lnTo>
                    <a:pt x="793" y="141"/>
                  </a:lnTo>
                  <a:lnTo>
                    <a:pt x="793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B8DE11-DD54-4B58-8101-865098768ED8}"/>
              </a:ext>
            </a:extLst>
          </p:cNvPr>
          <p:cNvCxnSpPr>
            <a:cxnSpLocks/>
          </p:cNvCxnSpPr>
          <p:nvPr/>
        </p:nvCxnSpPr>
        <p:spPr>
          <a:xfrm flipH="1">
            <a:off x="1387941" y="5483564"/>
            <a:ext cx="4643047" cy="4891"/>
          </a:xfrm>
          <a:prstGeom prst="line">
            <a:avLst/>
          </a:prstGeom>
          <a:ln w="285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3129383-1536-4671-B435-F9BC5594FE43}"/>
              </a:ext>
            </a:extLst>
          </p:cNvPr>
          <p:cNvCxnSpPr>
            <a:cxnSpLocks/>
          </p:cNvCxnSpPr>
          <p:nvPr/>
        </p:nvCxnSpPr>
        <p:spPr>
          <a:xfrm>
            <a:off x="1387939" y="3036934"/>
            <a:ext cx="0" cy="2451521"/>
          </a:xfrm>
          <a:prstGeom prst="line">
            <a:avLst/>
          </a:prstGeom>
          <a:ln w="285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Freeform 8">
            <a:extLst>
              <a:ext uri="{FF2B5EF4-FFF2-40B4-BE49-F238E27FC236}">
                <a16:creationId xmlns:a16="http://schemas.microsoft.com/office/drawing/2014/main" id="{E52506A9-AF9A-4CCB-A0C0-FE7321EEDAE9}"/>
              </a:ext>
            </a:extLst>
          </p:cNvPr>
          <p:cNvSpPr>
            <a:spLocks/>
          </p:cNvSpPr>
          <p:nvPr/>
        </p:nvSpPr>
        <p:spPr bwMode="auto">
          <a:xfrm>
            <a:off x="1301293" y="4998149"/>
            <a:ext cx="86647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D506530-F031-46F1-B291-5BF66AE9263A}"/>
              </a:ext>
            </a:extLst>
          </p:cNvPr>
          <p:cNvSpPr txBox="1"/>
          <p:nvPr/>
        </p:nvSpPr>
        <p:spPr>
          <a:xfrm>
            <a:off x="864330" y="4923691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10" name="Freeform 8">
            <a:extLst>
              <a:ext uri="{FF2B5EF4-FFF2-40B4-BE49-F238E27FC236}">
                <a16:creationId xmlns:a16="http://schemas.microsoft.com/office/drawing/2014/main" id="{16B0BF96-AE7B-4B15-8AC4-8A17B66489B0}"/>
              </a:ext>
            </a:extLst>
          </p:cNvPr>
          <p:cNvSpPr>
            <a:spLocks/>
          </p:cNvSpPr>
          <p:nvPr/>
        </p:nvSpPr>
        <p:spPr bwMode="auto">
          <a:xfrm rot="5400000">
            <a:off x="5538595" y="5534187"/>
            <a:ext cx="914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59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B21A10E-C3DD-4F6B-AF95-1CD130F727BA}"/>
              </a:ext>
            </a:extLst>
          </p:cNvPr>
          <p:cNvSpPr txBox="1"/>
          <p:nvPr/>
        </p:nvSpPr>
        <p:spPr>
          <a:xfrm>
            <a:off x="5390696" y="5589152"/>
            <a:ext cx="3936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35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0D110698-2DEA-4125-9A9D-D09381D738AC}"/>
              </a:ext>
            </a:extLst>
          </p:cNvPr>
          <p:cNvGrpSpPr/>
          <p:nvPr/>
        </p:nvGrpSpPr>
        <p:grpSpPr>
          <a:xfrm>
            <a:off x="2900751" y="4633593"/>
            <a:ext cx="71624" cy="71624"/>
            <a:chOff x="2739912" y="4329969"/>
            <a:chExt cx="86646" cy="86646"/>
          </a:xfrm>
        </p:grpSpPr>
        <p:sp>
          <p:nvSpPr>
            <p:cNvPr id="114" name="Freeform 8">
              <a:extLst>
                <a:ext uri="{FF2B5EF4-FFF2-40B4-BE49-F238E27FC236}">
                  <a16:creationId xmlns:a16="http://schemas.microsoft.com/office/drawing/2014/main" id="{79E81E6A-6351-437F-8B9C-DBC2D650D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5" name="Freeform 8">
              <a:extLst>
                <a:ext uri="{FF2B5EF4-FFF2-40B4-BE49-F238E27FC236}">
                  <a16:creationId xmlns:a16="http://schemas.microsoft.com/office/drawing/2014/main" id="{3F61A298-7A44-4FD9-BAE5-E045E990167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88340D9-056A-4C21-9A6D-7565EBB68E48}"/>
              </a:ext>
            </a:extLst>
          </p:cNvPr>
          <p:cNvGrpSpPr/>
          <p:nvPr/>
        </p:nvGrpSpPr>
        <p:grpSpPr>
          <a:xfrm>
            <a:off x="2905514" y="4159876"/>
            <a:ext cx="71624" cy="71624"/>
            <a:chOff x="2739912" y="4329969"/>
            <a:chExt cx="86646" cy="86646"/>
          </a:xfrm>
        </p:grpSpPr>
        <p:sp>
          <p:nvSpPr>
            <p:cNvPr id="118" name="Freeform 8">
              <a:extLst>
                <a:ext uri="{FF2B5EF4-FFF2-40B4-BE49-F238E27FC236}">
                  <a16:creationId xmlns:a16="http://schemas.microsoft.com/office/drawing/2014/main" id="{DECED378-25B0-4592-8AB0-778AD7B2E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9" name="Freeform 8">
              <a:extLst>
                <a:ext uri="{FF2B5EF4-FFF2-40B4-BE49-F238E27FC236}">
                  <a16:creationId xmlns:a16="http://schemas.microsoft.com/office/drawing/2014/main" id="{533D035E-12CB-4FB0-A806-A635CBAB9DD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E066059F-C69B-4DB1-BE29-92B84CE0EB07}"/>
              </a:ext>
            </a:extLst>
          </p:cNvPr>
          <p:cNvGrpSpPr/>
          <p:nvPr/>
        </p:nvGrpSpPr>
        <p:grpSpPr>
          <a:xfrm>
            <a:off x="2204466" y="3408712"/>
            <a:ext cx="71624" cy="71624"/>
            <a:chOff x="2739912" y="4329969"/>
            <a:chExt cx="86646" cy="86646"/>
          </a:xfrm>
        </p:grpSpPr>
        <p:sp>
          <p:nvSpPr>
            <p:cNvPr id="121" name="Freeform 8">
              <a:extLst>
                <a:ext uri="{FF2B5EF4-FFF2-40B4-BE49-F238E27FC236}">
                  <a16:creationId xmlns:a16="http://schemas.microsoft.com/office/drawing/2014/main" id="{89B64CD4-7734-42E0-9A44-42FF2F4A3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2" name="Freeform 8">
              <a:extLst>
                <a:ext uri="{FF2B5EF4-FFF2-40B4-BE49-F238E27FC236}">
                  <a16:creationId xmlns:a16="http://schemas.microsoft.com/office/drawing/2014/main" id="{7CB1A655-E015-442E-90C3-320946B5DFC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E0F07F27-E34D-458F-9C27-A88A8A31D4E4}"/>
              </a:ext>
            </a:extLst>
          </p:cNvPr>
          <p:cNvGrpSpPr/>
          <p:nvPr/>
        </p:nvGrpSpPr>
        <p:grpSpPr>
          <a:xfrm>
            <a:off x="3402720" y="3753847"/>
            <a:ext cx="71624" cy="71624"/>
            <a:chOff x="2739912" y="4329969"/>
            <a:chExt cx="86646" cy="86646"/>
          </a:xfrm>
        </p:grpSpPr>
        <p:sp>
          <p:nvSpPr>
            <p:cNvPr id="124" name="Freeform 8">
              <a:extLst>
                <a:ext uri="{FF2B5EF4-FFF2-40B4-BE49-F238E27FC236}">
                  <a16:creationId xmlns:a16="http://schemas.microsoft.com/office/drawing/2014/main" id="{14602053-0288-48B3-97D3-55D58850D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5" name="Freeform 8">
              <a:extLst>
                <a:ext uri="{FF2B5EF4-FFF2-40B4-BE49-F238E27FC236}">
                  <a16:creationId xmlns:a16="http://schemas.microsoft.com/office/drawing/2014/main" id="{AE10C5ED-1F3B-443A-A4CC-39F03267247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D97DADAD-4F46-4FED-B438-D1E23B2386AB}"/>
              </a:ext>
            </a:extLst>
          </p:cNvPr>
          <p:cNvGrpSpPr/>
          <p:nvPr/>
        </p:nvGrpSpPr>
        <p:grpSpPr>
          <a:xfrm>
            <a:off x="3621736" y="3962679"/>
            <a:ext cx="71624" cy="71624"/>
            <a:chOff x="2739912" y="4329969"/>
            <a:chExt cx="86646" cy="86646"/>
          </a:xfrm>
        </p:grpSpPr>
        <p:sp>
          <p:nvSpPr>
            <p:cNvPr id="127" name="Freeform 8">
              <a:extLst>
                <a:ext uri="{FF2B5EF4-FFF2-40B4-BE49-F238E27FC236}">
                  <a16:creationId xmlns:a16="http://schemas.microsoft.com/office/drawing/2014/main" id="{11D3F3C5-4B5E-4A98-AAAD-A0FE1CBF9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id="{0447A01E-D52E-47A6-8DE8-FDB148C756A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39912" y="437329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55CEE825-0435-4F19-A494-32B98A45F6F0}"/>
              </a:ext>
            </a:extLst>
          </p:cNvPr>
          <p:cNvSpPr txBox="1"/>
          <p:nvPr/>
        </p:nvSpPr>
        <p:spPr>
          <a:xfrm>
            <a:off x="3940108" y="3081411"/>
            <a:ext cx="146361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= 5.84e-9</a:t>
            </a:r>
          </a:p>
        </p:txBody>
      </p:sp>
      <p:sp>
        <p:nvSpPr>
          <p:cNvPr id="133" name="Text Box 11">
            <a:extLst>
              <a:ext uri="{FF2B5EF4-FFF2-40B4-BE49-F238E27FC236}">
                <a16:creationId xmlns:a16="http://schemas.microsoft.com/office/drawing/2014/main" id="{5F522AD7-E470-4C18-B60B-A30CF4C91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32" y="637939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Janjigian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. Cancer </a:t>
            </a:r>
            <a:r>
              <a:rPr kumimoji="0" lang="en-US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Discov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. 2018;8:49.</a:t>
            </a:r>
          </a:p>
        </p:txBody>
      </p:sp>
    </p:spTree>
    <p:extLst>
      <p:ext uri="{BB962C8B-B14F-4D97-AF65-F5344CB8AC3E}">
        <p14:creationId xmlns:p14="http://schemas.microsoft.com/office/powerpoint/2010/main" val="3398102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1DA05-128F-4298-9703-ABA4F78F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07" y="170211"/>
            <a:ext cx="10516019" cy="782663"/>
          </a:xfrm>
        </p:spPr>
        <p:txBody>
          <a:bodyPr/>
          <a:lstStyle/>
          <a:p>
            <a:r>
              <a:rPr lang="en-US" sz="2800">
                <a:latin typeface="+mj-lt"/>
              </a:rPr>
              <a:t>Dual Anti-PD-1/Anti-HER2 Blockade in </a:t>
            </a:r>
            <a:r>
              <a:rPr lang="en-US" sz="2800" i="1">
                <a:latin typeface="+mj-lt"/>
              </a:rPr>
              <a:t>ERBB2</a:t>
            </a:r>
            <a:r>
              <a:rPr lang="en-US" sz="2800">
                <a:latin typeface="+mj-lt"/>
              </a:rPr>
              <a:t>+ Gastroesophageal Cancer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940E3F0E-2045-48AD-9275-65BBA846CDEE}"/>
              </a:ext>
            </a:extLst>
          </p:cNvPr>
          <p:cNvGraphicFramePr>
            <a:graphicFrameLocks noGrp="1"/>
          </p:cNvGraphicFramePr>
          <p:nvPr/>
        </p:nvGraphicFramePr>
        <p:xfrm>
          <a:off x="7087597" y="1166295"/>
          <a:ext cx="4638379" cy="205486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52379">
                  <a:extLst>
                    <a:ext uri="{9D8B030D-6E8A-4147-A177-3AD203B41FA5}">
                      <a16:colId xmlns:a16="http://schemas.microsoft.com/office/drawing/2014/main" val="94088570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442262951"/>
                    </a:ext>
                  </a:extLst>
                </a:gridCol>
              </a:tblGrid>
              <a:tr h="318771"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454"/>
                    </a:solidFill>
                  </a:tcPr>
                </a:tc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ＭＳ Ｐゴシック" panose="020B0600070205080204" pitchFamily="34" charset="-128"/>
                          <a:cs typeface="Arial" panose="020B0604020202020204" pitchFamily="34" charset="0"/>
                          <a:sym typeface="Arial"/>
                        </a:rPr>
                        <a:t>PEMBRO + trastuzumab </a:t>
                      </a:r>
                      <a:b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ＭＳ Ｐゴシック" panose="020B0600070205080204" pitchFamily="34" charset="-128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ＭＳ Ｐゴシック" panose="020B0600070205080204" pitchFamily="34" charset="-128"/>
                          <a:cs typeface="Arial" panose="020B0604020202020204" pitchFamily="34" charset="0"/>
                          <a:sym typeface="Arial"/>
                        </a:rPr>
                        <a:t>+ c</a:t>
                      </a: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apecitabine + oxaliplatin</a:t>
                      </a: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D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493569"/>
                  </a:ext>
                </a:extLst>
              </a:tr>
              <a:tr h="176531"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ORR, n (%; </a:t>
                      </a: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 CI)</a:t>
                      </a:r>
                      <a:r>
                        <a:rPr kumimoji="0" lang="en-US" altLang="en-US" sz="900" b="0" i="0" u="none" strike="noStrike" cap="none" normalizeH="0" baseline="3000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32 (91; 78-97)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rgbClr val="59545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780646"/>
                  </a:ext>
                </a:extLst>
              </a:tr>
              <a:tr h="7454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Best response, n (%)</a:t>
                      </a:r>
                      <a:r>
                        <a:rPr kumimoji="0" lang="en-US" altLang="en-US" sz="900" b="0" u="none" strike="noStrike" cap="none" normalizeH="0" baseline="3000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a</a:t>
                      </a:r>
                    </a:p>
                    <a:p>
                      <a:pPr marL="1828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CR</a:t>
                      </a:r>
                    </a:p>
                    <a:p>
                      <a:pPr marL="1828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PR</a:t>
                      </a:r>
                    </a:p>
                    <a:p>
                      <a:pPr marL="1828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SD</a:t>
                      </a:r>
                    </a:p>
                    <a:p>
                      <a:pPr marL="1828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PD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rgbClr val="59545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u="none" strike="noStrike" cap="none" normalizeH="0" baseline="0">
                        <a:ln>
                          <a:noFill/>
                        </a:ln>
                        <a:solidFill>
                          <a:srgbClr val="595454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6 (17)</a:t>
                      </a:r>
                    </a:p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26 (74)</a:t>
                      </a:r>
                    </a:p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3 (8)</a:t>
                      </a:r>
                    </a:p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rgbClr val="59545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1719962"/>
                  </a:ext>
                </a:extLst>
              </a:tr>
              <a:tr h="176531"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Disease control rate, %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rgbClr val="59545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1pPr>
                      <a:lvl2pPr marL="742950" indent="-28575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2pPr>
                      <a:lvl3pPr marL="11430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3pPr>
                      <a:lvl4pPr marL="16002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4pPr>
                      <a:lvl5pPr marL="2057400" indent="-228600" defTabSz="342900">
                        <a:spcBef>
                          <a:spcPct val="20000"/>
                        </a:spcBef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5pPr>
                      <a:lvl6pPr marL="25146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6pPr>
                      <a:lvl7pPr marL="29718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7pPr>
                      <a:lvl8pPr marL="34290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8pPr>
                      <a:lvl9pPr marL="3886200" indent="-228600" defTabSz="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986E2"/>
                        </a:buClr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</a:rPr>
                        <a:t>100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rgbClr val="59545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3181383"/>
                  </a:ext>
                </a:extLst>
              </a:tr>
              <a:tr h="318771">
                <a:tc>
                  <a:txBody>
                    <a:bodyPr/>
                    <a:lstStyle/>
                    <a:p>
                      <a:pPr marL="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Median PFS, months</a:t>
                      </a:r>
                    </a:p>
                    <a:p>
                      <a:pPr marL="18288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6-month rate, %</a:t>
                      </a: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13.0</a:t>
                      </a:r>
                    </a:p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193027"/>
                  </a:ext>
                </a:extLst>
              </a:tr>
              <a:tr h="318771">
                <a:tc>
                  <a:txBody>
                    <a:bodyPr/>
                    <a:lstStyle/>
                    <a:p>
                      <a:pPr marL="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Median OS, months</a:t>
                      </a:r>
                    </a:p>
                    <a:p>
                      <a:pPr marL="182880" marR="0" lvl="0" indent="0" algn="l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12-month rate, %</a:t>
                      </a: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27.3</a:t>
                      </a:r>
                    </a:p>
                    <a:p>
                      <a:pPr marL="0" marR="0" lvl="0" indent="0" algn="ctr" defTabSz="342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34291" marR="34291" marT="17145" marB="17145" horzOverflow="overflow">
                    <a:lnL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36837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1FA01A5-BA6C-4E96-ACE1-241823072CD6}"/>
              </a:ext>
            </a:extLst>
          </p:cNvPr>
          <p:cNvSpPr txBox="1"/>
          <p:nvPr/>
        </p:nvSpPr>
        <p:spPr>
          <a:xfrm>
            <a:off x="1849952" y="5630034"/>
            <a:ext cx="3098453" cy="1819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Adapted with permission from </a:t>
            </a:r>
            <a:r>
              <a:rPr kumimoji="0" lang="fr-FR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Arial" panose="020B0604020202020204" pitchFamily="34" charset="0"/>
              </a:rPr>
              <a:t>Janjigian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2020.</a:t>
            </a:r>
            <a:endParaRPr kumimoji="0" lang="en-US" sz="1200" b="0" i="0" u="none" strike="noStrike" kern="1200" cap="none" spc="0" normalizeH="0" baseline="30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7C7E0E-AABF-492A-AF53-3F84D1DE128A}"/>
              </a:ext>
            </a:extLst>
          </p:cNvPr>
          <p:cNvSpPr txBox="1"/>
          <p:nvPr/>
        </p:nvSpPr>
        <p:spPr>
          <a:xfrm>
            <a:off x="7857560" y="5667241"/>
            <a:ext cx="3098453" cy="1819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Adapted from </a:t>
            </a:r>
            <a:r>
              <a:rPr kumimoji="0" lang="fr-FR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Arial" panose="020B0604020202020204" pitchFamily="34" charset="0"/>
              </a:rPr>
              <a:t>Janjigian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2020.</a:t>
            </a:r>
            <a:endParaRPr kumimoji="0" lang="en-US" sz="1200" b="0" i="0" u="none" strike="noStrike" kern="1200" cap="none" spc="0" normalizeH="0" baseline="30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F2343251-73CF-2148-A957-CB1626362C39}"/>
              </a:ext>
            </a:extLst>
          </p:cNvPr>
          <p:cNvSpPr/>
          <p:nvPr/>
        </p:nvSpPr>
        <p:spPr>
          <a:xfrm>
            <a:off x="401827" y="6361692"/>
            <a:ext cx="9261463" cy="41575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45720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</a:t>
            </a:r>
            <a:r>
              <a:rPr kumimoji="0" lang="en-US" sz="1051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Among</a:t>
            </a: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patients with evaluable disease (n = 35).</a:t>
            </a:r>
          </a:p>
          <a:p>
            <a:pPr marL="0" marR="0" lvl="0" indent="0" algn="l" defTabSz="45720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1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Janjigian</a:t>
            </a:r>
            <a:r>
              <a:rPr kumimoji="0" lang="fr-FR" sz="105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YY et al. </a:t>
            </a:r>
            <a:r>
              <a:rPr kumimoji="0" lang="fr-FR" sz="1051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Lancet </a:t>
            </a:r>
            <a:r>
              <a:rPr kumimoji="0" lang="fr-FR" sz="1051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Oncol</a:t>
            </a:r>
            <a:r>
              <a:rPr kumimoji="0" lang="fr-FR" sz="105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. 2020;21:821-831.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295E27-B7E2-49D5-85CF-9F332CEB41B6}"/>
              </a:ext>
            </a:extLst>
          </p:cNvPr>
          <p:cNvGrpSpPr/>
          <p:nvPr/>
        </p:nvGrpSpPr>
        <p:grpSpPr>
          <a:xfrm>
            <a:off x="6187442" y="3211280"/>
            <a:ext cx="5527487" cy="2419850"/>
            <a:chOff x="6187440" y="3211280"/>
            <a:chExt cx="5527487" cy="2419849"/>
          </a:xfrm>
        </p:grpSpPr>
        <p:sp>
          <p:nvSpPr>
            <p:cNvPr id="416" name="TextBox 415">
              <a:extLst>
                <a:ext uri="{FF2B5EF4-FFF2-40B4-BE49-F238E27FC236}">
                  <a16:creationId xmlns:a16="http://schemas.microsoft.com/office/drawing/2014/main" id="{85044F4B-D9CE-43C9-AC78-9B68BC4E11C2}"/>
                </a:ext>
              </a:extLst>
            </p:cNvPr>
            <p:cNvSpPr txBox="1"/>
            <p:nvPr/>
          </p:nvSpPr>
          <p:spPr>
            <a:xfrm>
              <a:off x="6187440" y="5371467"/>
              <a:ext cx="931955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No. at risk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53A2633C-3EF3-48DF-B3D5-3351D45015AB}"/>
                </a:ext>
              </a:extLst>
            </p:cNvPr>
            <p:cNvSpPr txBox="1"/>
            <p:nvPr/>
          </p:nvSpPr>
          <p:spPr>
            <a:xfrm>
              <a:off x="7336447" y="5203065"/>
              <a:ext cx="420042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Time from initiation (months)</a:t>
              </a:r>
            </a:p>
          </p:txBody>
        </p:sp>
        <p:sp>
          <p:nvSpPr>
            <p:cNvPr id="603" name="TextBox 602">
              <a:extLst>
                <a:ext uri="{FF2B5EF4-FFF2-40B4-BE49-F238E27FC236}">
                  <a16:creationId xmlns:a16="http://schemas.microsoft.com/office/drawing/2014/main" id="{9B249089-58F9-4B21-8154-59994149C563}"/>
                </a:ext>
              </a:extLst>
            </p:cNvPr>
            <p:cNvSpPr txBox="1"/>
            <p:nvPr/>
          </p:nvSpPr>
          <p:spPr>
            <a:xfrm>
              <a:off x="7160377" y="5379631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CB7C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14 (0)</a:t>
              </a:r>
            </a:p>
          </p:txBody>
        </p:sp>
        <p:sp>
          <p:nvSpPr>
            <p:cNvPr id="604" name="TextBox 603">
              <a:extLst>
                <a:ext uri="{FF2B5EF4-FFF2-40B4-BE49-F238E27FC236}">
                  <a16:creationId xmlns:a16="http://schemas.microsoft.com/office/drawing/2014/main" id="{45D914AC-3F68-43DF-8E93-3197DD5E91D4}"/>
                </a:ext>
              </a:extLst>
            </p:cNvPr>
            <p:cNvSpPr txBox="1"/>
            <p:nvPr/>
          </p:nvSpPr>
          <p:spPr>
            <a:xfrm>
              <a:off x="8000065" y="5379631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CB7C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11 (0)</a:t>
              </a:r>
            </a:p>
          </p:txBody>
        </p:sp>
        <p:sp>
          <p:nvSpPr>
            <p:cNvPr id="605" name="TextBox 604">
              <a:extLst>
                <a:ext uri="{FF2B5EF4-FFF2-40B4-BE49-F238E27FC236}">
                  <a16:creationId xmlns:a16="http://schemas.microsoft.com/office/drawing/2014/main" id="{3006B9D2-A6E3-418B-8C45-9108CF21BE48}"/>
                </a:ext>
              </a:extLst>
            </p:cNvPr>
            <p:cNvSpPr txBox="1"/>
            <p:nvPr/>
          </p:nvSpPr>
          <p:spPr>
            <a:xfrm>
              <a:off x="8839752" y="5379631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CB7C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8 (3)</a:t>
              </a:r>
            </a:p>
          </p:txBody>
        </p:sp>
        <p:sp>
          <p:nvSpPr>
            <p:cNvPr id="606" name="TextBox 605">
              <a:extLst>
                <a:ext uri="{FF2B5EF4-FFF2-40B4-BE49-F238E27FC236}">
                  <a16:creationId xmlns:a16="http://schemas.microsoft.com/office/drawing/2014/main" id="{E1699E9E-E54C-40DF-B1A5-454C62BF2CA4}"/>
                </a:ext>
              </a:extLst>
            </p:cNvPr>
            <p:cNvSpPr txBox="1"/>
            <p:nvPr/>
          </p:nvSpPr>
          <p:spPr>
            <a:xfrm>
              <a:off x="9679440" y="5379631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CB7C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 (6)</a:t>
              </a:r>
            </a:p>
          </p:txBody>
        </p:sp>
        <p:sp>
          <p:nvSpPr>
            <p:cNvPr id="607" name="TextBox 606">
              <a:extLst>
                <a:ext uri="{FF2B5EF4-FFF2-40B4-BE49-F238E27FC236}">
                  <a16:creationId xmlns:a16="http://schemas.microsoft.com/office/drawing/2014/main" id="{7CD9337C-0792-41B3-A041-00976702D1E5}"/>
                </a:ext>
              </a:extLst>
            </p:cNvPr>
            <p:cNvSpPr txBox="1"/>
            <p:nvPr/>
          </p:nvSpPr>
          <p:spPr>
            <a:xfrm>
              <a:off x="10519127" y="5379631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CB7C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 (7)</a:t>
              </a:r>
            </a:p>
          </p:txBody>
        </p:sp>
        <p:sp>
          <p:nvSpPr>
            <p:cNvPr id="608" name="TextBox 607">
              <a:extLst>
                <a:ext uri="{FF2B5EF4-FFF2-40B4-BE49-F238E27FC236}">
                  <a16:creationId xmlns:a16="http://schemas.microsoft.com/office/drawing/2014/main" id="{181E6EAA-180A-4334-94DB-89FC766EEBB4}"/>
                </a:ext>
              </a:extLst>
            </p:cNvPr>
            <p:cNvSpPr txBox="1"/>
            <p:nvPr/>
          </p:nvSpPr>
          <p:spPr>
            <a:xfrm>
              <a:off x="11358814" y="5379631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CB7C7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 (8)</a:t>
              </a:r>
            </a:p>
          </p:txBody>
        </p:sp>
        <p:sp>
          <p:nvSpPr>
            <p:cNvPr id="609" name="TextBox 608">
              <a:extLst>
                <a:ext uri="{FF2B5EF4-FFF2-40B4-BE49-F238E27FC236}">
                  <a16:creationId xmlns:a16="http://schemas.microsoft.com/office/drawing/2014/main" id="{A29BD340-37F3-4A13-A0C6-61C833723CCA}"/>
                </a:ext>
              </a:extLst>
            </p:cNvPr>
            <p:cNvSpPr txBox="1"/>
            <p:nvPr/>
          </p:nvSpPr>
          <p:spPr>
            <a:xfrm>
              <a:off x="7160377" y="5492630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33D6F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12 (0)</a:t>
              </a:r>
            </a:p>
          </p:txBody>
        </p:sp>
        <p:sp>
          <p:nvSpPr>
            <p:cNvPr id="610" name="TextBox 609">
              <a:extLst>
                <a:ext uri="{FF2B5EF4-FFF2-40B4-BE49-F238E27FC236}">
                  <a16:creationId xmlns:a16="http://schemas.microsoft.com/office/drawing/2014/main" id="{7B39E06F-B69F-4FE9-861D-71DFCFF48DC8}"/>
                </a:ext>
              </a:extLst>
            </p:cNvPr>
            <p:cNvSpPr txBox="1"/>
            <p:nvPr/>
          </p:nvSpPr>
          <p:spPr>
            <a:xfrm>
              <a:off x="8000065" y="5492630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33D6F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7 (0)</a:t>
              </a:r>
            </a:p>
          </p:txBody>
        </p:sp>
        <p:sp>
          <p:nvSpPr>
            <p:cNvPr id="611" name="TextBox 610">
              <a:extLst>
                <a:ext uri="{FF2B5EF4-FFF2-40B4-BE49-F238E27FC236}">
                  <a16:creationId xmlns:a16="http://schemas.microsoft.com/office/drawing/2014/main" id="{01F6385A-AC12-4502-9623-E3DAAC47E85B}"/>
                </a:ext>
              </a:extLst>
            </p:cNvPr>
            <p:cNvSpPr txBox="1"/>
            <p:nvPr/>
          </p:nvSpPr>
          <p:spPr>
            <a:xfrm>
              <a:off x="8839752" y="5492630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33D6F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 (2)</a:t>
              </a:r>
            </a:p>
          </p:txBody>
        </p:sp>
        <p:sp>
          <p:nvSpPr>
            <p:cNvPr id="612" name="TextBox 611">
              <a:extLst>
                <a:ext uri="{FF2B5EF4-FFF2-40B4-BE49-F238E27FC236}">
                  <a16:creationId xmlns:a16="http://schemas.microsoft.com/office/drawing/2014/main" id="{3DB0E3ED-C111-46F9-9670-507EB3943736}"/>
                </a:ext>
              </a:extLst>
            </p:cNvPr>
            <p:cNvSpPr txBox="1"/>
            <p:nvPr/>
          </p:nvSpPr>
          <p:spPr>
            <a:xfrm>
              <a:off x="9679440" y="5492630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33D6F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 (3)</a:t>
              </a:r>
            </a:p>
          </p:txBody>
        </p:sp>
        <p:sp>
          <p:nvSpPr>
            <p:cNvPr id="613" name="TextBox 612">
              <a:extLst>
                <a:ext uri="{FF2B5EF4-FFF2-40B4-BE49-F238E27FC236}">
                  <a16:creationId xmlns:a16="http://schemas.microsoft.com/office/drawing/2014/main" id="{6E7A4CE5-2C3F-4F03-8FC8-6F9AA3D8B2A5}"/>
                </a:ext>
              </a:extLst>
            </p:cNvPr>
            <p:cNvSpPr txBox="1"/>
            <p:nvPr/>
          </p:nvSpPr>
          <p:spPr>
            <a:xfrm>
              <a:off x="10519127" y="5492630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33D6F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 (3)</a:t>
              </a:r>
            </a:p>
          </p:txBody>
        </p:sp>
        <p:sp>
          <p:nvSpPr>
            <p:cNvPr id="614" name="TextBox 613">
              <a:extLst>
                <a:ext uri="{FF2B5EF4-FFF2-40B4-BE49-F238E27FC236}">
                  <a16:creationId xmlns:a16="http://schemas.microsoft.com/office/drawing/2014/main" id="{5D7C80E5-BA08-45D0-9E5D-DD0C0C9F1B15}"/>
                </a:ext>
              </a:extLst>
            </p:cNvPr>
            <p:cNvSpPr txBox="1"/>
            <p:nvPr/>
          </p:nvSpPr>
          <p:spPr>
            <a:xfrm>
              <a:off x="11358814" y="5492630"/>
              <a:ext cx="356113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33D6F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 (3)</a:t>
              </a:r>
            </a:p>
          </p:txBody>
        </p:sp>
        <p:sp>
          <p:nvSpPr>
            <p:cNvPr id="126" name="Freeform 8">
              <a:extLst>
                <a:ext uri="{FF2B5EF4-FFF2-40B4-BE49-F238E27FC236}">
                  <a16:creationId xmlns:a16="http://schemas.microsoft.com/office/drawing/2014/main" id="{5C572BF6-8709-417D-9C09-AD8E16CF7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857" y="4984625"/>
              <a:ext cx="7838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7" name="Freeform 8">
              <a:extLst>
                <a:ext uri="{FF2B5EF4-FFF2-40B4-BE49-F238E27FC236}">
                  <a16:creationId xmlns:a16="http://schemas.microsoft.com/office/drawing/2014/main" id="{76DDF658-5B7F-49D5-8906-EAA3400D1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857" y="4140607"/>
              <a:ext cx="7838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id="{01B328D4-8E02-4D78-8AF3-3585C1FD6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857" y="3720297"/>
              <a:ext cx="7838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9" name="Freeform 8">
              <a:extLst>
                <a:ext uri="{FF2B5EF4-FFF2-40B4-BE49-F238E27FC236}">
                  <a16:creationId xmlns:a16="http://schemas.microsoft.com/office/drawing/2014/main" id="{EF208018-59D4-4A7D-9931-51DD434EE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857" y="3299987"/>
              <a:ext cx="7838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0" name="Freeform 8">
              <a:extLst>
                <a:ext uri="{FF2B5EF4-FFF2-40B4-BE49-F238E27FC236}">
                  <a16:creationId xmlns:a16="http://schemas.microsoft.com/office/drawing/2014/main" id="{06D95FC7-3433-498D-9664-60D5A945E27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303285" y="5018190"/>
              <a:ext cx="73919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1" name="Freeform 8">
              <a:extLst>
                <a:ext uri="{FF2B5EF4-FFF2-40B4-BE49-F238E27FC236}">
                  <a16:creationId xmlns:a16="http://schemas.microsoft.com/office/drawing/2014/main" id="{5904D7A1-9246-4009-B072-E3533E006ED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143370" y="5018191"/>
              <a:ext cx="73919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50B631D6-69FB-412F-A3FE-4CDDED5CA9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983453" y="5018194"/>
              <a:ext cx="73919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5" name="Freeform 8">
              <a:extLst>
                <a:ext uri="{FF2B5EF4-FFF2-40B4-BE49-F238E27FC236}">
                  <a16:creationId xmlns:a16="http://schemas.microsoft.com/office/drawing/2014/main" id="{8216B68C-7471-491E-9A8D-BA1F779B6D2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823538" y="5018197"/>
              <a:ext cx="73919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6" name="Freeform 8">
              <a:extLst>
                <a:ext uri="{FF2B5EF4-FFF2-40B4-BE49-F238E27FC236}">
                  <a16:creationId xmlns:a16="http://schemas.microsoft.com/office/drawing/2014/main" id="{AD9842A1-1DE6-4112-91DE-D042ACDB90C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0663622" y="5018199"/>
              <a:ext cx="73919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2B8C2F75-36A3-4BDA-AC82-716CEA0ADF10}"/>
                </a:ext>
              </a:extLst>
            </p:cNvPr>
            <p:cNvSpPr txBox="1"/>
            <p:nvPr/>
          </p:nvSpPr>
          <p:spPr>
            <a:xfrm>
              <a:off x="6866548" y="3257657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100</a:t>
              </a:r>
              <a:endPara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756A044B-92EE-4000-A6E1-6AEB4AFC2BD7}"/>
                </a:ext>
              </a:extLst>
            </p:cNvPr>
            <p:cNvSpPr txBox="1"/>
            <p:nvPr/>
          </p:nvSpPr>
          <p:spPr>
            <a:xfrm>
              <a:off x="6866548" y="3673493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75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4C7EABD1-6E69-41D8-95EB-27BAD9071A66}"/>
                </a:ext>
              </a:extLst>
            </p:cNvPr>
            <p:cNvSpPr txBox="1"/>
            <p:nvPr/>
          </p:nvSpPr>
          <p:spPr>
            <a:xfrm>
              <a:off x="6866548" y="4089328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51DF0D41-BD3B-44CC-8A17-A3B7EFFA8918}"/>
                </a:ext>
              </a:extLst>
            </p:cNvPr>
            <p:cNvSpPr txBox="1"/>
            <p:nvPr/>
          </p:nvSpPr>
          <p:spPr>
            <a:xfrm>
              <a:off x="6866548" y="4924397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</a:t>
              </a:r>
              <a:endPara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4CB3CF25-1017-4B0F-9CC6-E1581F2030FE}"/>
                </a:ext>
              </a:extLst>
            </p:cNvPr>
            <p:cNvSpPr txBox="1"/>
            <p:nvPr/>
          </p:nvSpPr>
          <p:spPr>
            <a:xfrm rot="16200000">
              <a:off x="5949086" y="4125229"/>
              <a:ext cx="198178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PFS (%)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0A0D43DB-B486-487D-A7E5-A4B10C8357AF}"/>
                </a:ext>
              </a:extLst>
            </p:cNvPr>
            <p:cNvSpPr txBox="1"/>
            <p:nvPr/>
          </p:nvSpPr>
          <p:spPr>
            <a:xfrm>
              <a:off x="7160377" y="5062631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BDDCEFFC-2A88-4042-8A53-1329708A7D5A}"/>
                </a:ext>
              </a:extLst>
            </p:cNvPr>
            <p:cNvSpPr txBox="1"/>
            <p:nvPr/>
          </p:nvSpPr>
          <p:spPr>
            <a:xfrm>
              <a:off x="8000065" y="5062631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A0DA60D-2E4C-433F-AA1B-768C82061A18}"/>
                </a:ext>
              </a:extLst>
            </p:cNvPr>
            <p:cNvSpPr txBox="1"/>
            <p:nvPr/>
          </p:nvSpPr>
          <p:spPr>
            <a:xfrm>
              <a:off x="8839752" y="5062631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CB85E850-0458-45D3-A75D-A97521081BE3}"/>
                </a:ext>
              </a:extLst>
            </p:cNvPr>
            <p:cNvSpPr txBox="1"/>
            <p:nvPr/>
          </p:nvSpPr>
          <p:spPr>
            <a:xfrm>
              <a:off x="9679440" y="5062631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F45E96B5-C5C0-4CB1-AB98-B2062E374197}"/>
                </a:ext>
              </a:extLst>
            </p:cNvPr>
            <p:cNvSpPr txBox="1"/>
            <p:nvPr/>
          </p:nvSpPr>
          <p:spPr>
            <a:xfrm>
              <a:off x="10519127" y="5062631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id="{4949194F-291A-4C29-8126-0D867D58A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857" y="4560918"/>
              <a:ext cx="7838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7775FD77-8417-47D3-8BEB-5DCF9E2FEB8F}"/>
                </a:ext>
              </a:extLst>
            </p:cNvPr>
            <p:cNvSpPr txBox="1"/>
            <p:nvPr/>
          </p:nvSpPr>
          <p:spPr>
            <a:xfrm>
              <a:off x="6866548" y="4505163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25</a:t>
              </a:r>
            </a:p>
          </p:txBody>
        </p:sp>
        <p:sp>
          <p:nvSpPr>
            <p:cNvPr id="160" name="Freeform 8">
              <a:extLst>
                <a:ext uri="{FF2B5EF4-FFF2-40B4-BE49-F238E27FC236}">
                  <a16:creationId xmlns:a16="http://schemas.microsoft.com/office/drawing/2014/main" id="{06815629-91AF-44E7-BBB0-D45E253A40A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503707" y="5018199"/>
              <a:ext cx="73919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D0845C35-4021-4F20-8836-FA01C4CD2F5F}"/>
                </a:ext>
              </a:extLst>
            </p:cNvPr>
            <p:cNvSpPr txBox="1"/>
            <p:nvPr/>
          </p:nvSpPr>
          <p:spPr>
            <a:xfrm>
              <a:off x="11358814" y="5062631"/>
              <a:ext cx="35611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30</a:t>
              </a:r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52DDE116-F169-4E2F-8AFA-A550FA8BA896}"/>
                </a:ext>
              </a:extLst>
            </p:cNvPr>
            <p:cNvGrpSpPr/>
            <p:nvPr/>
          </p:nvGrpSpPr>
          <p:grpSpPr>
            <a:xfrm>
              <a:off x="9111671" y="4434611"/>
              <a:ext cx="64796" cy="57900"/>
              <a:chOff x="2739912" y="4329969"/>
              <a:chExt cx="86646" cy="86646"/>
            </a:xfrm>
          </p:grpSpPr>
          <p:sp>
            <p:nvSpPr>
              <p:cNvPr id="163" name="Freeform 8">
                <a:extLst>
                  <a:ext uri="{FF2B5EF4-FFF2-40B4-BE49-F238E27FC236}">
                    <a16:creationId xmlns:a16="http://schemas.microsoft.com/office/drawing/2014/main" id="{C132103B-5064-4FF9-989C-1849A0B57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" name="Freeform 8">
                <a:extLst>
                  <a:ext uri="{FF2B5EF4-FFF2-40B4-BE49-F238E27FC236}">
                    <a16:creationId xmlns:a16="http://schemas.microsoft.com/office/drawing/2014/main" id="{8B062A00-BF85-4EF6-A14E-CD2C0283F8B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63" name="Group 562">
              <a:extLst>
                <a:ext uri="{FF2B5EF4-FFF2-40B4-BE49-F238E27FC236}">
                  <a16:creationId xmlns:a16="http://schemas.microsoft.com/office/drawing/2014/main" id="{0E90A129-5982-4CEC-AC39-6F76BCED6D6F}"/>
                </a:ext>
              </a:extLst>
            </p:cNvPr>
            <p:cNvGrpSpPr/>
            <p:nvPr/>
          </p:nvGrpSpPr>
          <p:grpSpPr>
            <a:xfrm>
              <a:off x="7351456" y="3305715"/>
              <a:ext cx="3945191" cy="1677427"/>
              <a:chOff x="-1720850" y="-2455862"/>
              <a:chExt cx="5191125" cy="2463800"/>
            </a:xfrm>
          </p:grpSpPr>
          <p:sp>
            <p:nvSpPr>
              <p:cNvPr id="564" name="Freeform 39">
                <a:extLst>
                  <a:ext uri="{FF2B5EF4-FFF2-40B4-BE49-F238E27FC236}">
                    <a16:creationId xmlns:a16="http://schemas.microsoft.com/office/drawing/2014/main" id="{04C11CE2-DAAC-4EC1-83F4-123D120E5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2913" y="-2455862"/>
                <a:ext cx="2640013" cy="2463800"/>
              </a:xfrm>
              <a:custGeom>
                <a:avLst/>
                <a:gdLst>
                  <a:gd name="T0" fmla="*/ 0 w 1663"/>
                  <a:gd name="T1" fmla="*/ 0 h 1552"/>
                  <a:gd name="T2" fmla="*/ 378 w 1663"/>
                  <a:gd name="T3" fmla="*/ 0 h 1552"/>
                  <a:gd name="T4" fmla="*/ 378 w 1663"/>
                  <a:gd name="T5" fmla="*/ 131 h 1552"/>
                  <a:gd name="T6" fmla="*/ 464 w 1663"/>
                  <a:gd name="T7" fmla="*/ 131 h 1552"/>
                  <a:gd name="T8" fmla="*/ 464 w 1663"/>
                  <a:gd name="T9" fmla="*/ 259 h 1552"/>
                  <a:gd name="T10" fmla="*/ 635 w 1663"/>
                  <a:gd name="T11" fmla="*/ 259 h 1552"/>
                  <a:gd name="T12" fmla="*/ 635 w 1663"/>
                  <a:gd name="T13" fmla="*/ 390 h 1552"/>
                  <a:gd name="T14" fmla="*/ 670 w 1663"/>
                  <a:gd name="T15" fmla="*/ 390 h 1552"/>
                  <a:gd name="T16" fmla="*/ 670 w 1663"/>
                  <a:gd name="T17" fmla="*/ 519 h 1552"/>
                  <a:gd name="T18" fmla="*/ 685 w 1663"/>
                  <a:gd name="T19" fmla="*/ 519 h 1552"/>
                  <a:gd name="T20" fmla="*/ 685 w 1663"/>
                  <a:gd name="T21" fmla="*/ 647 h 1552"/>
                  <a:gd name="T22" fmla="*/ 701 w 1663"/>
                  <a:gd name="T23" fmla="*/ 647 h 1552"/>
                  <a:gd name="T24" fmla="*/ 701 w 1663"/>
                  <a:gd name="T25" fmla="*/ 776 h 1552"/>
                  <a:gd name="T26" fmla="*/ 720 w 1663"/>
                  <a:gd name="T27" fmla="*/ 776 h 1552"/>
                  <a:gd name="T28" fmla="*/ 720 w 1663"/>
                  <a:gd name="T29" fmla="*/ 907 h 1552"/>
                  <a:gd name="T30" fmla="*/ 1319 w 1663"/>
                  <a:gd name="T31" fmla="*/ 907 h 1552"/>
                  <a:gd name="T32" fmla="*/ 1319 w 1663"/>
                  <a:gd name="T33" fmla="*/ 1071 h 1552"/>
                  <a:gd name="T34" fmla="*/ 1663 w 1663"/>
                  <a:gd name="T35" fmla="*/ 1071 h 1552"/>
                  <a:gd name="T36" fmla="*/ 1663 w 1663"/>
                  <a:gd name="T37" fmla="*/ 1552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63" h="1552">
                    <a:moveTo>
                      <a:pt x="0" y="0"/>
                    </a:moveTo>
                    <a:lnTo>
                      <a:pt x="378" y="0"/>
                    </a:lnTo>
                    <a:lnTo>
                      <a:pt x="378" y="131"/>
                    </a:lnTo>
                    <a:lnTo>
                      <a:pt x="464" y="131"/>
                    </a:lnTo>
                    <a:lnTo>
                      <a:pt x="464" y="259"/>
                    </a:lnTo>
                    <a:lnTo>
                      <a:pt x="635" y="259"/>
                    </a:lnTo>
                    <a:lnTo>
                      <a:pt x="635" y="390"/>
                    </a:lnTo>
                    <a:lnTo>
                      <a:pt x="670" y="390"/>
                    </a:lnTo>
                    <a:lnTo>
                      <a:pt x="670" y="519"/>
                    </a:lnTo>
                    <a:lnTo>
                      <a:pt x="685" y="519"/>
                    </a:lnTo>
                    <a:lnTo>
                      <a:pt x="685" y="647"/>
                    </a:lnTo>
                    <a:lnTo>
                      <a:pt x="701" y="647"/>
                    </a:lnTo>
                    <a:lnTo>
                      <a:pt x="701" y="776"/>
                    </a:lnTo>
                    <a:lnTo>
                      <a:pt x="720" y="776"/>
                    </a:lnTo>
                    <a:lnTo>
                      <a:pt x="720" y="907"/>
                    </a:lnTo>
                    <a:lnTo>
                      <a:pt x="1319" y="907"/>
                    </a:lnTo>
                    <a:lnTo>
                      <a:pt x="1319" y="1071"/>
                    </a:lnTo>
                    <a:lnTo>
                      <a:pt x="1663" y="1071"/>
                    </a:lnTo>
                    <a:lnTo>
                      <a:pt x="1663" y="1552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5" name="Freeform 40">
                <a:extLst>
                  <a:ext uri="{FF2B5EF4-FFF2-40B4-BE49-F238E27FC236}">
                    <a16:creationId xmlns:a16="http://schemas.microsoft.com/office/drawing/2014/main" id="{8EC015AD-A9B3-4D04-8D81-EDAC73BB8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0850" y="-2455862"/>
                <a:ext cx="5191125" cy="1409700"/>
              </a:xfrm>
              <a:custGeom>
                <a:avLst/>
                <a:gdLst>
                  <a:gd name="T0" fmla="*/ 3270 w 3270"/>
                  <a:gd name="T1" fmla="*/ 888 h 888"/>
                  <a:gd name="T2" fmla="*/ 1904 w 3270"/>
                  <a:gd name="T3" fmla="*/ 888 h 888"/>
                  <a:gd name="T4" fmla="*/ 1904 w 3270"/>
                  <a:gd name="T5" fmla="*/ 664 h 888"/>
                  <a:gd name="T6" fmla="*/ 1687 w 3270"/>
                  <a:gd name="T7" fmla="*/ 664 h 888"/>
                  <a:gd name="T8" fmla="*/ 1687 w 3270"/>
                  <a:gd name="T9" fmla="*/ 485 h 888"/>
                  <a:gd name="T10" fmla="*/ 1507 w 3270"/>
                  <a:gd name="T11" fmla="*/ 485 h 888"/>
                  <a:gd name="T12" fmla="*/ 1507 w 3270"/>
                  <a:gd name="T13" fmla="*/ 331 h 888"/>
                  <a:gd name="T14" fmla="*/ 692 w 3270"/>
                  <a:gd name="T15" fmla="*/ 331 h 888"/>
                  <a:gd name="T16" fmla="*/ 692 w 3270"/>
                  <a:gd name="T17" fmla="*/ 226 h 888"/>
                  <a:gd name="T18" fmla="*/ 530 w 3270"/>
                  <a:gd name="T19" fmla="*/ 226 h 888"/>
                  <a:gd name="T20" fmla="*/ 530 w 3270"/>
                  <a:gd name="T21" fmla="*/ 114 h 888"/>
                  <a:gd name="T22" fmla="*/ 238 w 3270"/>
                  <a:gd name="T23" fmla="*/ 114 h 888"/>
                  <a:gd name="T24" fmla="*/ 238 w 3270"/>
                  <a:gd name="T25" fmla="*/ 0 h 888"/>
                  <a:gd name="T26" fmla="*/ 0 w 3270"/>
                  <a:gd name="T27" fmla="*/ 0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70" h="888">
                    <a:moveTo>
                      <a:pt x="3270" y="888"/>
                    </a:moveTo>
                    <a:lnTo>
                      <a:pt x="1904" y="888"/>
                    </a:lnTo>
                    <a:lnTo>
                      <a:pt x="1904" y="664"/>
                    </a:lnTo>
                    <a:lnTo>
                      <a:pt x="1687" y="664"/>
                    </a:lnTo>
                    <a:lnTo>
                      <a:pt x="1687" y="485"/>
                    </a:lnTo>
                    <a:lnTo>
                      <a:pt x="1507" y="485"/>
                    </a:lnTo>
                    <a:lnTo>
                      <a:pt x="1507" y="331"/>
                    </a:lnTo>
                    <a:lnTo>
                      <a:pt x="692" y="331"/>
                    </a:lnTo>
                    <a:lnTo>
                      <a:pt x="692" y="226"/>
                    </a:lnTo>
                    <a:lnTo>
                      <a:pt x="530" y="226"/>
                    </a:lnTo>
                    <a:lnTo>
                      <a:pt x="530" y="114"/>
                    </a:lnTo>
                    <a:lnTo>
                      <a:pt x="238" y="114"/>
                    </a:lnTo>
                    <a:lnTo>
                      <a:pt x="238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6" name="Group 565">
              <a:extLst>
                <a:ext uri="{FF2B5EF4-FFF2-40B4-BE49-F238E27FC236}">
                  <a16:creationId xmlns:a16="http://schemas.microsoft.com/office/drawing/2014/main" id="{6666888B-456D-4055-A3D0-4A5B91D24001}"/>
                </a:ext>
              </a:extLst>
            </p:cNvPr>
            <p:cNvGrpSpPr/>
            <p:nvPr/>
          </p:nvGrpSpPr>
          <p:grpSpPr>
            <a:xfrm>
              <a:off x="8936246" y="4434611"/>
              <a:ext cx="64796" cy="57900"/>
              <a:chOff x="2739912" y="4329969"/>
              <a:chExt cx="86646" cy="86646"/>
            </a:xfrm>
          </p:grpSpPr>
          <p:sp>
            <p:nvSpPr>
              <p:cNvPr id="567" name="Freeform 8">
                <a:extLst>
                  <a:ext uri="{FF2B5EF4-FFF2-40B4-BE49-F238E27FC236}">
                    <a16:creationId xmlns:a16="http://schemas.microsoft.com/office/drawing/2014/main" id="{A0124BE2-3DB9-42F8-86BB-099A304B0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8" name="Freeform 8">
                <a:extLst>
                  <a:ext uri="{FF2B5EF4-FFF2-40B4-BE49-F238E27FC236}">
                    <a16:creationId xmlns:a16="http://schemas.microsoft.com/office/drawing/2014/main" id="{C9D22E73-3B97-4BB7-84A3-2CAF3A87F00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69" name="Group 568">
              <a:extLst>
                <a:ext uri="{FF2B5EF4-FFF2-40B4-BE49-F238E27FC236}">
                  <a16:creationId xmlns:a16="http://schemas.microsoft.com/office/drawing/2014/main" id="{BA21306B-608D-4C32-933D-226398357513}"/>
                </a:ext>
              </a:extLst>
            </p:cNvPr>
            <p:cNvGrpSpPr/>
            <p:nvPr/>
          </p:nvGrpSpPr>
          <p:grpSpPr>
            <a:xfrm>
              <a:off x="8311982" y="4256287"/>
              <a:ext cx="64796" cy="57900"/>
              <a:chOff x="2739912" y="4329969"/>
              <a:chExt cx="86646" cy="86646"/>
            </a:xfrm>
          </p:grpSpPr>
          <p:sp>
            <p:nvSpPr>
              <p:cNvPr id="570" name="Freeform 8">
                <a:extLst>
                  <a:ext uri="{FF2B5EF4-FFF2-40B4-BE49-F238E27FC236}">
                    <a16:creationId xmlns:a16="http://schemas.microsoft.com/office/drawing/2014/main" id="{476B2620-0D02-44AA-BF66-62DAE34BA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1" name="Freeform 8">
                <a:extLst>
                  <a:ext uri="{FF2B5EF4-FFF2-40B4-BE49-F238E27FC236}">
                    <a16:creationId xmlns:a16="http://schemas.microsoft.com/office/drawing/2014/main" id="{F1CA8074-E972-4E13-A1C5-AFA210971568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72" name="Group 571">
              <a:extLst>
                <a:ext uri="{FF2B5EF4-FFF2-40B4-BE49-F238E27FC236}">
                  <a16:creationId xmlns:a16="http://schemas.microsoft.com/office/drawing/2014/main" id="{7746DDA5-671A-4010-A28A-1E248C1F34F3}"/>
                </a:ext>
              </a:extLst>
            </p:cNvPr>
            <p:cNvGrpSpPr/>
            <p:nvPr/>
          </p:nvGrpSpPr>
          <p:grpSpPr>
            <a:xfrm>
              <a:off x="8353186" y="3636007"/>
              <a:ext cx="64796" cy="57900"/>
              <a:chOff x="2739912" y="4329969"/>
              <a:chExt cx="86646" cy="86646"/>
            </a:xfrm>
          </p:grpSpPr>
          <p:sp>
            <p:nvSpPr>
              <p:cNvPr id="573" name="Freeform 8">
                <a:extLst>
                  <a:ext uri="{FF2B5EF4-FFF2-40B4-BE49-F238E27FC236}">
                    <a16:creationId xmlns:a16="http://schemas.microsoft.com/office/drawing/2014/main" id="{5961911F-8148-45C0-9044-F430B7B66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4" name="Freeform 8">
                <a:extLst>
                  <a:ext uri="{FF2B5EF4-FFF2-40B4-BE49-F238E27FC236}">
                    <a16:creationId xmlns:a16="http://schemas.microsoft.com/office/drawing/2014/main" id="{74950359-2875-4F9A-885D-3AA183A5C96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76" name="Group 575">
              <a:extLst>
                <a:ext uri="{FF2B5EF4-FFF2-40B4-BE49-F238E27FC236}">
                  <a16:creationId xmlns:a16="http://schemas.microsoft.com/office/drawing/2014/main" id="{D46261D0-D60E-4918-8684-AFC30BD905E9}"/>
                </a:ext>
              </a:extLst>
            </p:cNvPr>
            <p:cNvGrpSpPr/>
            <p:nvPr/>
          </p:nvGrpSpPr>
          <p:grpSpPr>
            <a:xfrm>
              <a:off x="8682474" y="3636007"/>
              <a:ext cx="64796" cy="57900"/>
              <a:chOff x="2739912" y="4329969"/>
              <a:chExt cx="86646" cy="86646"/>
            </a:xfrm>
          </p:grpSpPr>
          <p:sp>
            <p:nvSpPr>
              <p:cNvPr id="577" name="Freeform 8">
                <a:extLst>
                  <a:ext uri="{FF2B5EF4-FFF2-40B4-BE49-F238E27FC236}">
                    <a16:creationId xmlns:a16="http://schemas.microsoft.com/office/drawing/2014/main" id="{7FB52C1F-540F-4E29-B417-E2480C653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8" name="Freeform 8">
                <a:extLst>
                  <a:ext uri="{FF2B5EF4-FFF2-40B4-BE49-F238E27FC236}">
                    <a16:creationId xmlns:a16="http://schemas.microsoft.com/office/drawing/2014/main" id="{F371BE75-5678-4571-8150-4D9BFF31856B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3" name="Group 582">
              <a:extLst>
                <a:ext uri="{FF2B5EF4-FFF2-40B4-BE49-F238E27FC236}">
                  <a16:creationId xmlns:a16="http://schemas.microsoft.com/office/drawing/2014/main" id="{D228CBA1-4BA4-45A1-8E17-E40C59538E4E}"/>
                </a:ext>
              </a:extLst>
            </p:cNvPr>
            <p:cNvGrpSpPr/>
            <p:nvPr/>
          </p:nvGrpSpPr>
          <p:grpSpPr>
            <a:xfrm>
              <a:off x="8936246" y="3636007"/>
              <a:ext cx="64796" cy="57900"/>
              <a:chOff x="2739912" y="4329969"/>
              <a:chExt cx="86646" cy="86646"/>
            </a:xfrm>
          </p:grpSpPr>
          <p:sp>
            <p:nvSpPr>
              <p:cNvPr id="584" name="Freeform 8">
                <a:extLst>
                  <a:ext uri="{FF2B5EF4-FFF2-40B4-BE49-F238E27FC236}">
                    <a16:creationId xmlns:a16="http://schemas.microsoft.com/office/drawing/2014/main" id="{B5833E89-7A17-480D-AB25-90445C05E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5" name="Freeform 8">
                <a:extLst>
                  <a:ext uri="{FF2B5EF4-FFF2-40B4-BE49-F238E27FC236}">
                    <a16:creationId xmlns:a16="http://schemas.microsoft.com/office/drawing/2014/main" id="{5E8E7A4F-5CF1-4801-8E0E-171B7D5B2B9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6" name="Group 585">
              <a:extLst>
                <a:ext uri="{FF2B5EF4-FFF2-40B4-BE49-F238E27FC236}">
                  <a16:creationId xmlns:a16="http://schemas.microsoft.com/office/drawing/2014/main" id="{B01964B4-D06C-419C-B61E-D8C2C1CB37BA}"/>
                </a:ext>
              </a:extLst>
            </p:cNvPr>
            <p:cNvGrpSpPr/>
            <p:nvPr/>
          </p:nvGrpSpPr>
          <p:grpSpPr>
            <a:xfrm>
              <a:off x="9279571" y="3799464"/>
              <a:ext cx="64796" cy="57900"/>
              <a:chOff x="2739912" y="4329969"/>
              <a:chExt cx="86646" cy="86646"/>
            </a:xfrm>
          </p:grpSpPr>
          <p:sp>
            <p:nvSpPr>
              <p:cNvPr id="587" name="Freeform 8">
                <a:extLst>
                  <a:ext uri="{FF2B5EF4-FFF2-40B4-BE49-F238E27FC236}">
                    <a16:creationId xmlns:a16="http://schemas.microsoft.com/office/drawing/2014/main" id="{A255DE64-2D9F-4A07-8CCA-95E3DEAFF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8" name="Freeform 8">
                <a:extLst>
                  <a:ext uri="{FF2B5EF4-FFF2-40B4-BE49-F238E27FC236}">
                    <a16:creationId xmlns:a16="http://schemas.microsoft.com/office/drawing/2014/main" id="{AC5A6252-304F-4A23-B7C6-52C7493DB8E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9" name="Group 588">
              <a:extLst>
                <a:ext uri="{FF2B5EF4-FFF2-40B4-BE49-F238E27FC236}">
                  <a16:creationId xmlns:a16="http://schemas.microsoft.com/office/drawing/2014/main" id="{797F9937-7A43-4684-9F56-55AE4A454CF7}"/>
                </a:ext>
              </a:extLst>
            </p:cNvPr>
            <p:cNvGrpSpPr/>
            <p:nvPr/>
          </p:nvGrpSpPr>
          <p:grpSpPr>
            <a:xfrm>
              <a:off x="9556541" y="3991851"/>
              <a:ext cx="64796" cy="57900"/>
              <a:chOff x="2739912" y="4329969"/>
              <a:chExt cx="86646" cy="86646"/>
            </a:xfrm>
          </p:grpSpPr>
          <p:sp>
            <p:nvSpPr>
              <p:cNvPr id="590" name="Freeform 8">
                <a:extLst>
                  <a:ext uri="{FF2B5EF4-FFF2-40B4-BE49-F238E27FC236}">
                    <a16:creationId xmlns:a16="http://schemas.microsoft.com/office/drawing/2014/main" id="{CBABD908-7C31-48EF-AB0D-5BCBD2D6F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1" name="Freeform 8">
                <a:extLst>
                  <a:ext uri="{FF2B5EF4-FFF2-40B4-BE49-F238E27FC236}">
                    <a16:creationId xmlns:a16="http://schemas.microsoft.com/office/drawing/2014/main" id="{63A7D828-8D3F-4821-B5C6-18289E5A51D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92" name="Group 591">
              <a:extLst>
                <a:ext uri="{FF2B5EF4-FFF2-40B4-BE49-F238E27FC236}">
                  <a16:creationId xmlns:a16="http://schemas.microsoft.com/office/drawing/2014/main" id="{6D2EF3E7-E9B2-4C3B-AF9D-EB4F39AB784A}"/>
                </a:ext>
              </a:extLst>
            </p:cNvPr>
            <p:cNvGrpSpPr/>
            <p:nvPr/>
          </p:nvGrpSpPr>
          <p:grpSpPr>
            <a:xfrm>
              <a:off x="9772957" y="4238008"/>
              <a:ext cx="64796" cy="57900"/>
              <a:chOff x="2739912" y="4329969"/>
              <a:chExt cx="86646" cy="86646"/>
            </a:xfrm>
          </p:grpSpPr>
          <p:sp>
            <p:nvSpPr>
              <p:cNvPr id="593" name="Freeform 8">
                <a:extLst>
                  <a:ext uri="{FF2B5EF4-FFF2-40B4-BE49-F238E27FC236}">
                    <a16:creationId xmlns:a16="http://schemas.microsoft.com/office/drawing/2014/main" id="{6D1C65A1-01BB-4004-8B73-6AA91346E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" name="Freeform 8">
                <a:extLst>
                  <a:ext uri="{FF2B5EF4-FFF2-40B4-BE49-F238E27FC236}">
                    <a16:creationId xmlns:a16="http://schemas.microsoft.com/office/drawing/2014/main" id="{748DA05E-C684-432E-BE6D-1467C6EBB34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95" name="Group 594">
              <a:extLst>
                <a:ext uri="{FF2B5EF4-FFF2-40B4-BE49-F238E27FC236}">
                  <a16:creationId xmlns:a16="http://schemas.microsoft.com/office/drawing/2014/main" id="{CE96BDE6-D3AB-46C8-8417-59A110C76818}"/>
                </a:ext>
              </a:extLst>
            </p:cNvPr>
            <p:cNvGrpSpPr/>
            <p:nvPr/>
          </p:nvGrpSpPr>
          <p:grpSpPr>
            <a:xfrm>
              <a:off x="10586600" y="4238008"/>
              <a:ext cx="64796" cy="57900"/>
              <a:chOff x="2739912" y="4329969"/>
              <a:chExt cx="86646" cy="86646"/>
            </a:xfrm>
          </p:grpSpPr>
          <p:sp>
            <p:nvSpPr>
              <p:cNvPr id="596" name="Freeform 8">
                <a:extLst>
                  <a:ext uri="{FF2B5EF4-FFF2-40B4-BE49-F238E27FC236}">
                    <a16:creationId xmlns:a16="http://schemas.microsoft.com/office/drawing/2014/main" id="{68FB1B23-8254-4A7E-BDC9-5ED98B116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7" name="Freeform 8">
                <a:extLst>
                  <a:ext uri="{FF2B5EF4-FFF2-40B4-BE49-F238E27FC236}">
                    <a16:creationId xmlns:a16="http://schemas.microsoft.com/office/drawing/2014/main" id="{B0618A9D-A570-41EF-A5A2-2CE1EAEC455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98" name="Group 597">
              <a:extLst>
                <a:ext uri="{FF2B5EF4-FFF2-40B4-BE49-F238E27FC236}">
                  <a16:creationId xmlns:a16="http://schemas.microsoft.com/office/drawing/2014/main" id="{19380D4D-E74F-414A-8A59-F4B7DD5F6977}"/>
                </a:ext>
              </a:extLst>
            </p:cNvPr>
            <p:cNvGrpSpPr/>
            <p:nvPr/>
          </p:nvGrpSpPr>
          <p:grpSpPr>
            <a:xfrm>
              <a:off x="11269524" y="4238008"/>
              <a:ext cx="64796" cy="57900"/>
              <a:chOff x="2739912" y="4329969"/>
              <a:chExt cx="86646" cy="86646"/>
            </a:xfrm>
          </p:grpSpPr>
          <p:sp>
            <p:nvSpPr>
              <p:cNvPr id="599" name="Freeform 8">
                <a:extLst>
                  <a:ext uri="{FF2B5EF4-FFF2-40B4-BE49-F238E27FC236}">
                    <a16:creationId xmlns:a16="http://schemas.microsoft.com/office/drawing/2014/main" id="{0E446ECC-375F-4F0B-AA55-EE2331E6D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0" name="Freeform 8">
                <a:extLst>
                  <a:ext uri="{FF2B5EF4-FFF2-40B4-BE49-F238E27FC236}">
                    <a16:creationId xmlns:a16="http://schemas.microsoft.com/office/drawing/2014/main" id="{C9D68CE8-73B5-4EE9-B20E-2FD7AB614A5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18" name="TextBox 617">
              <a:extLst>
                <a:ext uri="{FF2B5EF4-FFF2-40B4-BE49-F238E27FC236}">
                  <a16:creationId xmlns:a16="http://schemas.microsoft.com/office/drawing/2014/main" id="{B1E9C13F-224B-4BAA-BEA4-8672D30D6768}"/>
                </a:ext>
              </a:extLst>
            </p:cNvPr>
            <p:cNvSpPr txBox="1"/>
            <p:nvPr/>
          </p:nvSpPr>
          <p:spPr>
            <a:xfrm>
              <a:off x="10174546" y="4385306"/>
              <a:ext cx="731520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1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 = 0.013 </a:t>
              </a:r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6CF97272-8AFB-4FC3-824C-65B48476BE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40244" y="4977275"/>
              <a:ext cx="4200423" cy="3954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552FFB42-6284-499F-B3B8-C4FD58718B31}"/>
                </a:ext>
              </a:extLst>
            </p:cNvPr>
            <p:cNvCxnSpPr>
              <a:cxnSpLocks/>
            </p:cNvCxnSpPr>
            <p:nvPr/>
          </p:nvCxnSpPr>
          <p:spPr>
            <a:xfrm>
              <a:off x="7340243" y="3299987"/>
              <a:ext cx="0" cy="1681242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B118ADE-D43B-48F2-9D8D-4F2EFFA8EB1C}"/>
                </a:ext>
              </a:extLst>
            </p:cNvPr>
            <p:cNvGrpSpPr/>
            <p:nvPr/>
          </p:nvGrpSpPr>
          <p:grpSpPr>
            <a:xfrm>
              <a:off x="10227702" y="3465888"/>
              <a:ext cx="1188720" cy="494427"/>
              <a:chOff x="7444182" y="4879443"/>
              <a:chExt cx="1254594" cy="521827"/>
            </a:xfrm>
          </p:grpSpPr>
          <p:sp>
            <p:nvSpPr>
              <p:cNvPr id="615" name="TextBox 614">
                <a:extLst>
                  <a:ext uri="{FF2B5EF4-FFF2-40B4-BE49-F238E27FC236}">
                    <a16:creationId xmlns:a16="http://schemas.microsoft.com/office/drawing/2014/main" id="{84B357B6-AB1C-4EC3-B099-399F83D9CC89}"/>
                  </a:ext>
                </a:extLst>
              </p:cNvPr>
              <p:cNvSpPr txBox="1"/>
              <p:nvPr/>
            </p:nvSpPr>
            <p:spPr>
              <a:xfrm>
                <a:off x="7444182" y="4879443"/>
                <a:ext cx="1254594" cy="2598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ctDNA</a:t>
                </a: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-adjusted</a:t>
                </a:r>
              </a:p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1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HER</a:t>
                </a: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2 amplification</a:t>
                </a:r>
              </a:p>
            </p:txBody>
          </p:sp>
          <p:sp>
            <p:nvSpPr>
              <p:cNvPr id="616" name="TextBox 615">
                <a:extLst>
                  <a:ext uri="{FF2B5EF4-FFF2-40B4-BE49-F238E27FC236}">
                    <a16:creationId xmlns:a16="http://schemas.microsoft.com/office/drawing/2014/main" id="{F3DC4D4D-E04D-4B74-9367-C3F30CCC2FF7}"/>
                  </a:ext>
                </a:extLst>
              </p:cNvPr>
              <p:cNvSpPr txBox="1"/>
              <p:nvPr/>
            </p:nvSpPr>
            <p:spPr>
              <a:xfrm>
                <a:off x="7755175" y="5133099"/>
                <a:ext cx="772058" cy="1299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High </a:t>
                </a:r>
              </a:p>
            </p:txBody>
          </p:sp>
          <p:sp>
            <p:nvSpPr>
              <p:cNvPr id="617" name="TextBox 616">
                <a:extLst>
                  <a:ext uri="{FF2B5EF4-FFF2-40B4-BE49-F238E27FC236}">
                    <a16:creationId xmlns:a16="http://schemas.microsoft.com/office/drawing/2014/main" id="{D9759312-3AC4-420B-8079-8B03AB956F5F}"/>
                  </a:ext>
                </a:extLst>
              </p:cNvPr>
              <p:cNvSpPr txBox="1"/>
              <p:nvPr/>
            </p:nvSpPr>
            <p:spPr>
              <a:xfrm>
                <a:off x="7755176" y="5271337"/>
                <a:ext cx="567182" cy="1299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Low </a:t>
                </a:r>
              </a:p>
            </p:txBody>
          </p:sp>
          <p:cxnSp>
            <p:nvCxnSpPr>
              <p:cNvPr id="620" name="Straight Connector 619">
                <a:extLst>
                  <a:ext uri="{FF2B5EF4-FFF2-40B4-BE49-F238E27FC236}">
                    <a16:creationId xmlns:a16="http://schemas.microsoft.com/office/drawing/2014/main" id="{44729384-6C86-4C6F-A76A-0DE5AF7F71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2913" y="5212091"/>
                <a:ext cx="240618" cy="0"/>
              </a:xfrm>
              <a:prstGeom prst="line">
                <a:avLst/>
              </a:prstGeom>
              <a:ln w="19050">
                <a:solidFill>
                  <a:srgbClr val="CB7C7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2" name="Straight Connector 621">
                <a:extLst>
                  <a:ext uri="{FF2B5EF4-FFF2-40B4-BE49-F238E27FC236}">
                    <a16:creationId xmlns:a16="http://schemas.microsoft.com/office/drawing/2014/main" id="{B6A405BA-7EEA-4D75-8938-069583829E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2913" y="5344804"/>
                <a:ext cx="240618" cy="0"/>
              </a:xfrm>
              <a:prstGeom prst="line">
                <a:avLst/>
              </a:prstGeom>
              <a:ln w="19050">
                <a:solidFill>
                  <a:srgbClr val="33D6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8" name="TextBox 437">
              <a:extLst>
                <a:ext uri="{FF2B5EF4-FFF2-40B4-BE49-F238E27FC236}">
                  <a16:creationId xmlns:a16="http://schemas.microsoft.com/office/drawing/2014/main" id="{526E459D-B9C0-4DF7-BBB0-CF8DCA11B896}"/>
                </a:ext>
              </a:extLst>
            </p:cNvPr>
            <p:cNvSpPr txBox="1"/>
            <p:nvPr/>
          </p:nvSpPr>
          <p:spPr>
            <a:xfrm>
              <a:off x="6187440" y="5481743"/>
              <a:ext cx="931955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(No. censored)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89F8570-7093-413F-9856-CE4949A4B00B}"/>
              </a:ext>
            </a:extLst>
          </p:cNvPr>
          <p:cNvGrpSpPr/>
          <p:nvPr/>
        </p:nvGrpSpPr>
        <p:grpSpPr>
          <a:xfrm>
            <a:off x="791030" y="1270421"/>
            <a:ext cx="5367209" cy="1911735"/>
            <a:chOff x="791029" y="1270419"/>
            <a:chExt cx="5367209" cy="1911735"/>
          </a:xfrm>
        </p:grpSpPr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8E3A3A65-CD67-4398-A337-66A86F437EAA}"/>
                </a:ext>
              </a:extLst>
            </p:cNvPr>
            <p:cNvSpPr txBox="1"/>
            <p:nvPr/>
          </p:nvSpPr>
          <p:spPr>
            <a:xfrm rot="16200000">
              <a:off x="51473" y="2009975"/>
              <a:ext cx="17868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Maximum change from baseline in target lesions (%)</a:t>
              </a:r>
            </a:p>
          </p:txBody>
        </p:sp>
        <p:sp>
          <p:nvSpPr>
            <p:cNvPr id="230" name="Freeform 8">
              <a:extLst>
                <a:ext uri="{FF2B5EF4-FFF2-40B4-BE49-F238E27FC236}">
                  <a16:creationId xmlns:a16="http://schemas.microsoft.com/office/drawing/2014/main" id="{44374867-57AE-4CE6-B8D7-BED137E0D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2915285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1" name="Freeform 8">
              <a:extLst>
                <a:ext uri="{FF2B5EF4-FFF2-40B4-BE49-F238E27FC236}">
                  <a16:creationId xmlns:a16="http://schemas.microsoft.com/office/drawing/2014/main" id="{FBBD3848-4676-4EA5-AC8B-549643626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1961861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2" name="Freeform 8">
              <a:extLst>
                <a:ext uri="{FF2B5EF4-FFF2-40B4-BE49-F238E27FC236}">
                  <a16:creationId xmlns:a16="http://schemas.microsoft.com/office/drawing/2014/main" id="{FABBAF2B-3BC2-438C-BE3B-1F1F10619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1488542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7C0788CC-3112-462C-8810-1FD2752FD200}"/>
                </a:ext>
              </a:extLst>
            </p:cNvPr>
            <p:cNvSpPr txBox="1"/>
            <p:nvPr/>
          </p:nvSpPr>
          <p:spPr>
            <a:xfrm>
              <a:off x="991581" y="1402568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3FA8555C-B8D8-46C3-AD01-093CBB5C6D18}"/>
                </a:ext>
              </a:extLst>
            </p:cNvPr>
            <p:cNvSpPr txBox="1"/>
            <p:nvPr/>
          </p:nvSpPr>
          <p:spPr>
            <a:xfrm>
              <a:off x="991581" y="1887450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-40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0DB0317F-EDB9-44FA-8D94-3D3E4C7AA615}"/>
                </a:ext>
              </a:extLst>
            </p:cNvPr>
            <p:cNvSpPr txBox="1"/>
            <p:nvPr/>
          </p:nvSpPr>
          <p:spPr>
            <a:xfrm>
              <a:off x="991581" y="2840781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-120</a:t>
              </a:r>
              <a:endPara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5CB585DE-F402-40B0-BF1B-CFE5F0BBDA94}"/>
                </a:ext>
              </a:extLst>
            </p:cNvPr>
            <p:cNvCxnSpPr>
              <a:cxnSpLocks/>
            </p:cNvCxnSpPr>
            <p:nvPr/>
          </p:nvCxnSpPr>
          <p:spPr>
            <a:xfrm>
              <a:off x="1515190" y="1488542"/>
              <a:ext cx="0" cy="1426743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Freeform 8">
              <a:extLst>
                <a:ext uri="{FF2B5EF4-FFF2-40B4-BE49-F238E27FC236}">
                  <a16:creationId xmlns:a16="http://schemas.microsoft.com/office/drawing/2014/main" id="{FDAA62EA-F292-45E7-ACBC-7EDEA0309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2436885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CDAA0CB5-0DC5-48C4-8C98-1F5284D51B19}"/>
                </a:ext>
              </a:extLst>
            </p:cNvPr>
            <p:cNvSpPr txBox="1"/>
            <p:nvPr/>
          </p:nvSpPr>
          <p:spPr>
            <a:xfrm>
              <a:off x="991581" y="23624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-80</a:t>
              </a:r>
            </a:p>
          </p:txBody>
        </p:sp>
        <p:sp>
          <p:nvSpPr>
            <p:cNvPr id="506" name="Freeform 8">
              <a:extLst>
                <a:ext uri="{FF2B5EF4-FFF2-40B4-BE49-F238E27FC236}">
                  <a16:creationId xmlns:a16="http://schemas.microsoft.com/office/drawing/2014/main" id="{CC1749EC-6642-4FEB-B92D-728DBD814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1720243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07" name="TextBox 506">
              <a:extLst>
                <a:ext uri="{FF2B5EF4-FFF2-40B4-BE49-F238E27FC236}">
                  <a16:creationId xmlns:a16="http://schemas.microsoft.com/office/drawing/2014/main" id="{95EE886E-1689-4BDD-B17D-FA9CDECC136D}"/>
                </a:ext>
              </a:extLst>
            </p:cNvPr>
            <p:cNvSpPr txBox="1"/>
            <p:nvPr/>
          </p:nvSpPr>
          <p:spPr>
            <a:xfrm>
              <a:off x="991581" y="1645832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-20</a:t>
              </a:r>
            </a:p>
          </p:txBody>
        </p:sp>
        <p:sp>
          <p:nvSpPr>
            <p:cNvPr id="511" name="Freeform 8">
              <a:extLst>
                <a:ext uri="{FF2B5EF4-FFF2-40B4-BE49-F238E27FC236}">
                  <a16:creationId xmlns:a16="http://schemas.microsoft.com/office/drawing/2014/main" id="{BEBE75FB-CF47-458C-BBE2-43F88C66A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2193428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12" name="TextBox 511">
              <a:extLst>
                <a:ext uri="{FF2B5EF4-FFF2-40B4-BE49-F238E27FC236}">
                  <a16:creationId xmlns:a16="http://schemas.microsoft.com/office/drawing/2014/main" id="{2C6B83FB-7ED3-45A5-BA1C-34529B39F6A1}"/>
                </a:ext>
              </a:extLst>
            </p:cNvPr>
            <p:cNvSpPr txBox="1"/>
            <p:nvPr/>
          </p:nvSpPr>
          <p:spPr>
            <a:xfrm>
              <a:off x="991581" y="2119016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-60</a:t>
              </a:r>
            </a:p>
          </p:txBody>
        </p:sp>
        <p:sp>
          <p:nvSpPr>
            <p:cNvPr id="513" name="Freeform 8">
              <a:extLst>
                <a:ext uri="{FF2B5EF4-FFF2-40B4-BE49-F238E27FC236}">
                  <a16:creationId xmlns:a16="http://schemas.microsoft.com/office/drawing/2014/main" id="{08606480-5FB5-4D9E-8447-C5E9B7A6C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2673875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14" name="TextBox 513">
              <a:extLst>
                <a:ext uri="{FF2B5EF4-FFF2-40B4-BE49-F238E27FC236}">
                  <a16:creationId xmlns:a16="http://schemas.microsoft.com/office/drawing/2014/main" id="{FDA9E9D6-BCC1-44BA-A56B-6A7A85625211}"/>
                </a:ext>
              </a:extLst>
            </p:cNvPr>
            <p:cNvSpPr txBox="1"/>
            <p:nvPr/>
          </p:nvSpPr>
          <p:spPr>
            <a:xfrm>
              <a:off x="991581" y="259941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-100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281551C-B4A5-45BE-82BC-D0966EF64645}"/>
                </a:ext>
              </a:extLst>
            </p:cNvPr>
            <p:cNvGrpSpPr/>
            <p:nvPr/>
          </p:nvGrpSpPr>
          <p:grpSpPr>
            <a:xfrm>
              <a:off x="1556956" y="1483779"/>
              <a:ext cx="4565364" cy="1197267"/>
              <a:chOff x="1556956" y="2076450"/>
              <a:chExt cx="4565364" cy="1197267"/>
            </a:xfrm>
            <a:solidFill>
              <a:srgbClr val="B2D8C0"/>
            </a:solidFill>
          </p:grpSpPr>
          <p:sp>
            <p:nvSpPr>
              <p:cNvPr id="515" name="Rectangle 514">
                <a:extLst>
                  <a:ext uri="{FF2B5EF4-FFF2-40B4-BE49-F238E27FC236}">
                    <a16:creationId xmlns:a16="http://schemas.microsoft.com/office/drawing/2014/main" id="{E05FAC40-58BE-4A36-9F5D-DEBC38BBB57C}"/>
                  </a:ext>
                </a:extLst>
              </p:cNvPr>
              <p:cNvSpPr/>
              <p:nvPr/>
            </p:nvSpPr>
            <p:spPr>
              <a:xfrm>
                <a:off x="1556956" y="2076451"/>
                <a:ext cx="108715" cy="2419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6" name="Rectangle 515">
                <a:extLst>
                  <a:ext uri="{FF2B5EF4-FFF2-40B4-BE49-F238E27FC236}">
                    <a16:creationId xmlns:a16="http://schemas.microsoft.com/office/drawing/2014/main" id="{186C2AB5-22FE-42E8-AE12-52C496A89D7F}"/>
                  </a:ext>
                </a:extLst>
              </p:cNvPr>
              <p:cNvSpPr/>
              <p:nvPr/>
            </p:nvSpPr>
            <p:spPr>
              <a:xfrm>
                <a:off x="1688034" y="2076451"/>
                <a:ext cx="108715" cy="2986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7" name="Rectangle 516">
                <a:extLst>
                  <a:ext uri="{FF2B5EF4-FFF2-40B4-BE49-F238E27FC236}">
                    <a16:creationId xmlns:a16="http://schemas.microsoft.com/office/drawing/2014/main" id="{A264CEB2-5111-4682-B46F-E32731421DEC}"/>
                  </a:ext>
                </a:extLst>
              </p:cNvPr>
              <p:cNvSpPr/>
              <p:nvPr/>
            </p:nvSpPr>
            <p:spPr>
              <a:xfrm>
                <a:off x="1819112" y="2076451"/>
                <a:ext cx="108715" cy="3159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8" name="Rectangle 517">
                <a:extLst>
                  <a:ext uri="{FF2B5EF4-FFF2-40B4-BE49-F238E27FC236}">
                    <a16:creationId xmlns:a16="http://schemas.microsoft.com/office/drawing/2014/main" id="{E1D96A27-1F96-421E-AFF4-DC49EBE94933}"/>
                  </a:ext>
                </a:extLst>
              </p:cNvPr>
              <p:cNvSpPr/>
              <p:nvPr/>
            </p:nvSpPr>
            <p:spPr>
              <a:xfrm>
                <a:off x="1950190" y="2076451"/>
                <a:ext cx="108715" cy="3848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9" name="Rectangle 518">
                <a:extLst>
                  <a:ext uri="{FF2B5EF4-FFF2-40B4-BE49-F238E27FC236}">
                    <a16:creationId xmlns:a16="http://schemas.microsoft.com/office/drawing/2014/main" id="{D657B2ED-F0EA-4B68-A9C4-1A1069803FB6}"/>
                  </a:ext>
                </a:extLst>
              </p:cNvPr>
              <p:cNvSpPr/>
              <p:nvPr/>
            </p:nvSpPr>
            <p:spPr>
              <a:xfrm>
                <a:off x="2081268" y="2076451"/>
                <a:ext cx="108715" cy="3848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0" name="Rectangle 519">
                <a:extLst>
                  <a:ext uri="{FF2B5EF4-FFF2-40B4-BE49-F238E27FC236}">
                    <a16:creationId xmlns:a16="http://schemas.microsoft.com/office/drawing/2014/main" id="{64C40285-D622-465D-98F9-FF1994A4EB16}"/>
                  </a:ext>
                </a:extLst>
              </p:cNvPr>
              <p:cNvSpPr/>
              <p:nvPr/>
            </p:nvSpPr>
            <p:spPr>
              <a:xfrm>
                <a:off x="2212346" y="2076451"/>
                <a:ext cx="108715" cy="403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1" name="Rectangle 520">
                <a:extLst>
                  <a:ext uri="{FF2B5EF4-FFF2-40B4-BE49-F238E27FC236}">
                    <a16:creationId xmlns:a16="http://schemas.microsoft.com/office/drawing/2014/main" id="{5FCB1BD4-496B-4061-9613-DF203B4AA2C7}"/>
                  </a:ext>
                </a:extLst>
              </p:cNvPr>
              <p:cNvSpPr/>
              <p:nvPr/>
            </p:nvSpPr>
            <p:spPr>
              <a:xfrm>
                <a:off x="2343424" y="2076451"/>
                <a:ext cx="108715" cy="403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2" name="Rectangle 521">
                <a:extLst>
                  <a:ext uri="{FF2B5EF4-FFF2-40B4-BE49-F238E27FC236}">
                    <a16:creationId xmlns:a16="http://schemas.microsoft.com/office/drawing/2014/main" id="{148E45D6-9E5F-40BC-9FB3-58893B06FC91}"/>
                  </a:ext>
                </a:extLst>
              </p:cNvPr>
              <p:cNvSpPr/>
              <p:nvPr/>
            </p:nvSpPr>
            <p:spPr>
              <a:xfrm>
                <a:off x="2474502" y="2076451"/>
                <a:ext cx="108715" cy="504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3" name="Rectangle 522">
                <a:extLst>
                  <a:ext uri="{FF2B5EF4-FFF2-40B4-BE49-F238E27FC236}">
                    <a16:creationId xmlns:a16="http://schemas.microsoft.com/office/drawing/2014/main" id="{09FAD799-A0B5-450B-BE33-1F03730C4B32}"/>
                  </a:ext>
                </a:extLst>
              </p:cNvPr>
              <p:cNvSpPr/>
              <p:nvPr/>
            </p:nvSpPr>
            <p:spPr>
              <a:xfrm>
                <a:off x="2605580" y="2076451"/>
                <a:ext cx="108715" cy="504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4" name="Rectangle 523">
                <a:extLst>
                  <a:ext uri="{FF2B5EF4-FFF2-40B4-BE49-F238E27FC236}">
                    <a16:creationId xmlns:a16="http://schemas.microsoft.com/office/drawing/2014/main" id="{DD1FC9EF-745E-4B8B-8500-80B1D5A17645}"/>
                  </a:ext>
                </a:extLst>
              </p:cNvPr>
              <p:cNvSpPr/>
              <p:nvPr/>
            </p:nvSpPr>
            <p:spPr>
              <a:xfrm>
                <a:off x="2736658" y="2076451"/>
                <a:ext cx="108715" cy="5311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5" name="Rectangle 524">
                <a:extLst>
                  <a:ext uri="{FF2B5EF4-FFF2-40B4-BE49-F238E27FC236}">
                    <a16:creationId xmlns:a16="http://schemas.microsoft.com/office/drawing/2014/main" id="{B45992EA-717D-4168-A12B-EE897C70500C}"/>
                  </a:ext>
                </a:extLst>
              </p:cNvPr>
              <p:cNvSpPr/>
              <p:nvPr/>
            </p:nvSpPr>
            <p:spPr>
              <a:xfrm>
                <a:off x="2867736" y="2076450"/>
                <a:ext cx="108715" cy="5311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6" name="Rectangle 525">
                <a:extLst>
                  <a:ext uri="{FF2B5EF4-FFF2-40B4-BE49-F238E27FC236}">
                    <a16:creationId xmlns:a16="http://schemas.microsoft.com/office/drawing/2014/main" id="{779CD407-A1E7-4834-A2EF-A70E3BFB83FB}"/>
                  </a:ext>
                </a:extLst>
              </p:cNvPr>
              <p:cNvSpPr/>
              <p:nvPr/>
            </p:nvSpPr>
            <p:spPr>
              <a:xfrm>
                <a:off x="2998814" y="2076450"/>
                <a:ext cx="108715" cy="53822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7" name="Rectangle 526">
                <a:extLst>
                  <a:ext uri="{FF2B5EF4-FFF2-40B4-BE49-F238E27FC236}">
                    <a16:creationId xmlns:a16="http://schemas.microsoft.com/office/drawing/2014/main" id="{6439E8F8-F54C-4B0D-8C37-50A1D5FC0898}"/>
                  </a:ext>
                </a:extLst>
              </p:cNvPr>
              <p:cNvSpPr/>
              <p:nvPr/>
            </p:nvSpPr>
            <p:spPr>
              <a:xfrm>
                <a:off x="3129892" y="2076451"/>
                <a:ext cx="108715" cy="5770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8" name="Rectangle 527">
                <a:extLst>
                  <a:ext uri="{FF2B5EF4-FFF2-40B4-BE49-F238E27FC236}">
                    <a16:creationId xmlns:a16="http://schemas.microsoft.com/office/drawing/2014/main" id="{EA2B053F-21B8-4FC3-A715-FB0E415F1D35}"/>
                  </a:ext>
                </a:extLst>
              </p:cNvPr>
              <p:cNvSpPr/>
              <p:nvPr/>
            </p:nvSpPr>
            <p:spPr>
              <a:xfrm>
                <a:off x="3260970" y="2076451"/>
                <a:ext cx="108715" cy="5770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9" name="Rectangle 528">
                <a:extLst>
                  <a:ext uri="{FF2B5EF4-FFF2-40B4-BE49-F238E27FC236}">
                    <a16:creationId xmlns:a16="http://schemas.microsoft.com/office/drawing/2014/main" id="{4EE2813D-CAEF-4D49-BD5A-06617B9731C2}"/>
                  </a:ext>
                </a:extLst>
              </p:cNvPr>
              <p:cNvSpPr/>
              <p:nvPr/>
            </p:nvSpPr>
            <p:spPr>
              <a:xfrm>
                <a:off x="3392048" y="2076451"/>
                <a:ext cx="108715" cy="6693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0" name="Rectangle 529">
                <a:extLst>
                  <a:ext uri="{FF2B5EF4-FFF2-40B4-BE49-F238E27FC236}">
                    <a16:creationId xmlns:a16="http://schemas.microsoft.com/office/drawing/2014/main" id="{1A75398B-2362-4A27-BBD1-2B8049470DF7}"/>
                  </a:ext>
                </a:extLst>
              </p:cNvPr>
              <p:cNvSpPr/>
              <p:nvPr/>
            </p:nvSpPr>
            <p:spPr>
              <a:xfrm>
                <a:off x="3523126" y="2076451"/>
                <a:ext cx="108715" cy="70964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1" name="Rectangle 530">
                <a:extLst>
                  <a:ext uri="{FF2B5EF4-FFF2-40B4-BE49-F238E27FC236}">
                    <a16:creationId xmlns:a16="http://schemas.microsoft.com/office/drawing/2014/main" id="{70C5BEE3-A1BC-4DD3-97C8-00F2CAA285AF}"/>
                  </a:ext>
                </a:extLst>
              </p:cNvPr>
              <p:cNvSpPr/>
              <p:nvPr/>
            </p:nvSpPr>
            <p:spPr>
              <a:xfrm>
                <a:off x="3654204" y="2076451"/>
                <a:ext cx="108715" cy="70964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2" name="Rectangle 531">
                <a:extLst>
                  <a:ext uri="{FF2B5EF4-FFF2-40B4-BE49-F238E27FC236}">
                    <a16:creationId xmlns:a16="http://schemas.microsoft.com/office/drawing/2014/main" id="{DB92D187-DA87-46F5-936E-E8F073591657}"/>
                  </a:ext>
                </a:extLst>
              </p:cNvPr>
              <p:cNvSpPr/>
              <p:nvPr/>
            </p:nvSpPr>
            <p:spPr>
              <a:xfrm>
                <a:off x="3785282" y="2076450"/>
                <a:ext cx="108715" cy="7469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3" name="Rectangle 532">
                <a:extLst>
                  <a:ext uri="{FF2B5EF4-FFF2-40B4-BE49-F238E27FC236}">
                    <a16:creationId xmlns:a16="http://schemas.microsoft.com/office/drawing/2014/main" id="{02F96B59-9E18-43F9-91CC-967153F982FC}"/>
                  </a:ext>
                </a:extLst>
              </p:cNvPr>
              <p:cNvSpPr/>
              <p:nvPr/>
            </p:nvSpPr>
            <p:spPr>
              <a:xfrm>
                <a:off x="3916360" y="2076451"/>
                <a:ext cx="108715" cy="7794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4" name="Rectangle 533">
                <a:extLst>
                  <a:ext uri="{FF2B5EF4-FFF2-40B4-BE49-F238E27FC236}">
                    <a16:creationId xmlns:a16="http://schemas.microsoft.com/office/drawing/2014/main" id="{E0CF639A-0344-469C-AEF9-0A90B62E9A4A}"/>
                  </a:ext>
                </a:extLst>
              </p:cNvPr>
              <p:cNvSpPr/>
              <p:nvPr/>
            </p:nvSpPr>
            <p:spPr>
              <a:xfrm>
                <a:off x="4047438" y="2076451"/>
                <a:ext cx="108715" cy="7794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5" name="Rectangle 534">
                <a:extLst>
                  <a:ext uri="{FF2B5EF4-FFF2-40B4-BE49-F238E27FC236}">
                    <a16:creationId xmlns:a16="http://schemas.microsoft.com/office/drawing/2014/main" id="{F935C589-DC19-4AEE-9893-87BDC3941557}"/>
                  </a:ext>
                </a:extLst>
              </p:cNvPr>
              <p:cNvSpPr/>
              <p:nvPr/>
            </p:nvSpPr>
            <p:spPr>
              <a:xfrm>
                <a:off x="4178516" y="2076450"/>
                <a:ext cx="108715" cy="7960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6" name="Rectangle 535">
                <a:extLst>
                  <a:ext uri="{FF2B5EF4-FFF2-40B4-BE49-F238E27FC236}">
                    <a16:creationId xmlns:a16="http://schemas.microsoft.com/office/drawing/2014/main" id="{52CAFBA7-8C29-450F-8CC7-69516BFF233E}"/>
                  </a:ext>
                </a:extLst>
              </p:cNvPr>
              <p:cNvSpPr/>
              <p:nvPr/>
            </p:nvSpPr>
            <p:spPr>
              <a:xfrm>
                <a:off x="4309594" y="2076450"/>
                <a:ext cx="108715" cy="8171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7" name="Rectangle 536">
                <a:extLst>
                  <a:ext uri="{FF2B5EF4-FFF2-40B4-BE49-F238E27FC236}">
                    <a16:creationId xmlns:a16="http://schemas.microsoft.com/office/drawing/2014/main" id="{1405DE1A-E88A-45FF-AEC4-F7F46F8C8066}"/>
                  </a:ext>
                </a:extLst>
              </p:cNvPr>
              <p:cNvSpPr/>
              <p:nvPr/>
            </p:nvSpPr>
            <p:spPr>
              <a:xfrm>
                <a:off x="4440672" y="2076451"/>
                <a:ext cx="108715" cy="8473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8" name="Rectangle 537">
                <a:extLst>
                  <a:ext uri="{FF2B5EF4-FFF2-40B4-BE49-F238E27FC236}">
                    <a16:creationId xmlns:a16="http://schemas.microsoft.com/office/drawing/2014/main" id="{3E2B0117-CF82-4620-BAFB-0FE8A1710FCE}"/>
                  </a:ext>
                </a:extLst>
              </p:cNvPr>
              <p:cNvSpPr/>
              <p:nvPr/>
            </p:nvSpPr>
            <p:spPr>
              <a:xfrm>
                <a:off x="4571750" y="2076451"/>
                <a:ext cx="108715" cy="8473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9" name="Rectangle 538">
                <a:extLst>
                  <a:ext uri="{FF2B5EF4-FFF2-40B4-BE49-F238E27FC236}">
                    <a16:creationId xmlns:a16="http://schemas.microsoft.com/office/drawing/2014/main" id="{D3AE8F57-9A19-4644-9FB9-2060BF839546}"/>
                  </a:ext>
                </a:extLst>
              </p:cNvPr>
              <p:cNvSpPr/>
              <p:nvPr/>
            </p:nvSpPr>
            <p:spPr>
              <a:xfrm>
                <a:off x="4702828" y="2076450"/>
                <a:ext cx="108715" cy="8737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0" name="Rectangle 539">
                <a:extLst>
                  <a:ext uri="{FF2B5EF4-FFF2-40B4-BE49-F238E27FC236}">
                    <a16:creationId xmlns:a16="http://schemas.microsoft.com/office/drawing/2014/main" id="{111EAD0B-02AE-4293-9AF4-EFEA9EC85EEB}"/>
                  </a:ext>
                </a:extLst>
              </p:cNvPr>
              <p:cNvSpPr/>
              <p:nvPr/>
            </p:nvSpPr>
            <p:spPr>
              <a:xfrm>
                <a:off x="4833906" y="2076450"/>
                <a:ext cx="108715" cy="863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1" name="Rectangle 540">
                <a:extLst>
                  <a:ext uri="{FF2B5EF4-FFF2-40B4-BE49-F238E27FC236}">
                    <a16:creationId xmlns:a16="http://schemas.microsoft.com/office/drawing/2014/main" id="{85C3FA7F-6ED1-4DBA-B13A-8B5E2AE30C12}"/>
                  </a:ext>
                </a:extLst>
              </p:cNvPr>
              <p:cNvSpPr/>
              <p:nvPr/>
            </p:nvSpPr>
            <p:spPr>
              <a:xfrm>
                <a:off x="4964984" y="2076451"/>
                <a:ext cx="108715" cy="8737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2" name="Rectangle 541">
                <a:extLst>
                  <a:ext uri="{FF2B5EF4-FFF2-40B4-BE49-F238E27FC236}">
                    <a16:creationId xmlns:a16="http://schemas.microsoft.com/office/drawing/2014/main" id="{5592C414-77EE-410F-96F7-4758D037DA1F}"/>
                  </a:ext>
                </a:extLst>
              </p:cNvPr>
              <p:cNvSpPr/>
              <p:nvPr/>
            </p:nvSpPr>
            <p:spPr>
              <a:xfrm>
                <a:off x="5096062" y="2076451"/>
                <a:ext cx="108715" cy="9082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3" name="Rectangle 542">
                <a:extLst>
                  <a:ext uri="{FF2B5EF4-FFF2-40B4-BE49-F238E27FC236}">
                    <a16:creationId xmlns:a16="http://schemas.microsoft.com/office/drawing/2014/main" id="{FC5AA55C-C176-4869-9F34-493F1F5A2072}"/>
                  </a:ext>
                </a:extLst>
              </p:cNvPr>
              <p:cNvSpPr/>
              <p:nvPr/>
            </p:nvSpPr>
            <p:spPr>
              <a:xfrm>
                <a:off x="5227140" y="2076450"/>
                <a:ext cx="108715" cy="94553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4" name="Rectangle 543">
                <a:extLst>
                  <a:ext uri="{FF2B5EF4-FFF2-40B4-BE49-F238E27FC236}">
                    <a16:creationId xmlns:a16="http://schemas.microsoft.com/office/drawing/2014/main" id="{1D762482-365A-42E5-803E-85E0FEF8E1E2}"/>
                  </a:ext>
                </a:extLst>
              </p:cNvPr>
              <p:cNvSpPr/>
              <p:nvPr/>
            </p:nvSpPr>
            <p:spPr>
              <a:xfrm>
                <a:off x="5358218" y="2076450"/>
                <a:ext cx="108715" cy="959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5" name="Rectangle 544">
                <a:extLst>
                  <a:ext uri="{FF2B5EF4-FFF2-40B4-BE49-F238E27FC236}">
                    <a16:creationId xmlns:a16="http://schemas.microsoft.com/office/drawing/2014/main" id="{E7BA302E-A94B-4885-B44D-D9993C6EB4FE}"/>
                  </a:ext>
                </a:extLst>
              </p:cNvPr>
              <p:cNvSpPr/>
              <p:nvPr/>
            </p:nvSpPr>
            <p:spPr>
              <a:xfrm>
                <a:off x="5489296" y="2076450"/>
                <a:ext cx="108715" cy="1013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6" name="Rectangle 545">
                <a:extLst>
                  <a:ext uri="{FF2B5EF4-FFF2-40B4-BE49-F238E27FC236}">
                    <a16:creationId xmlns:a16="http://schemas.microsoft.com/office/drawing/2014/main" id="{B4AAF349-FA2E-4C4D-8E2B-96E7A12172A6}"/>
                  </a:ext>
                </a:extLst>
              </p:cNvPr>
              <p:cNvSpPr/>
              <p:nvPr/>
            </p:nvSpPr>
            <p:spPr>
              <a:xfrm>
                <a:off x="5620374" y="2076451"/>
                <a:ext cx="108715" cy="11941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7" name="Rectangle 546">
                <a:extLst>
                  <a:ext uri="{FF2B5EF4-FFF2-40B4-BE49-F238E27FC236}">
                    <a16:creationId xmlns:a16="http://schemas.microsoft.com/office/drawing/2014/main" id="{D063FD95-824F-4C05-8464-1ED61FA2F657}"/>
                  </a:ext>
                </a:extLst>
              </p:cNvPr>
              <p:cNvSpPr/>
              <p:nvPr/>
            </p:nvSpPr>
            <p:spPr>
              <a:xfrm>
                <a:off x="5751452" y="2076451"/>
                <a:ext cx="108715" cy="11972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8" name="Rectangle 547">
                <a:extLst>
                  <a:ext uri="{FF2B5EF4-FFF2-40B4-BE49-F238E27FC236}">
                    <a16:creationId xmlns:a16="http://schemas.microsoft.com/office/drawing/2014/main" id="{1EE113AE-EACF-402E-8BA0-137F773AEB20}"/>
                  </a:ext>
                </a:extLst>
              </p:cNvPr>
              <p:cNvSpPr/>
              <p:nvPr/>
            </p:nvSpPr>
            <p:spPr>
              <a:xfrm>
                <a:off x="5882530" y="2076450"/>
                <a:ext cx="108715" cy="11972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49" name="Rectangle 548">
                <a:extLst>
                  <a:ext uri="{FF2B5EF4-FFF2-40B4-BE49-F238E27FC236}">
                    <a16:creationId xmlns:a16="http://schemas.microsoft.com/office/drawing/2014/main" id="{FBA1D04D-D855-42CB-900E-DC4C4F7108F5}"/>
                  </a:ext>
                </a:extLst>
              </p:cNvPr>
              <p:cNvSpPr/>
              <p:nvPr/>
            </p:nvSpPr>
            <p:spPr>
              <a:xfrm>
                <a:off x="6013605" y="2076451"/>
                <a:ext cx="108715" cy="119726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2FD50D0E-9C7F-4BBC-A18F-01D6BB02A6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5191" y="1483780"/>
              <a:ext cx="4643047" cy="4891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1" name="TextBox 550">
              <a:extLst>
                <a:ext uri="{FF2B5EF4-FFF2-40B4-BE49-F238E27FC236}">
                  <a16:creationId xmlns:a16="http://schemas.microsoft.com/office/drawing/2014/main" id="{0C726EB3-AD1F-4DF1-A1CB-4746B2F9963B}"/>
                </a:ext>
              </a:extLst>
            </p:cNvPr>
            <p:cNvSpPr txBox="1"/>
            <p:nvPr/>
          </p:nvSpPr>
          <p:spPr>
            <a:xfrm>
              <a:off x="4450227" y="2346813"/>
              <a:ext cx="833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CR</a:t>
              </a:r>
            </a:p>
          </p:txBody>
        </p:sp>
        <p:sp>
          <p:nvSpPr>
            <p:cNvPr id="552" name="TextBox 551">
              <a:extLst>
                <a:ext uri="{FF2B5EF4-FFF2-40B4-BE49-F238E27FC236}">
                  <a16:creationId xmlns:a16="http://schemas.microsoft.com/office/drawing/2014/main" id="{9C3B7ACD-70DD-44A4-B3B7-F5602C5E0417}"/>
                </a:ext>
              </a:extLst>
            </p:cNvPr>
            <p:cNvSpPr txBox="1"/>
            <p:nvPr/>
          </p:nvSpPr>
          <p:spPr>
            <a:xfrm>
              <a:off x="5362429" y="2451165"/>
              <a:ext cx="833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CR</a:t>
              </a:r>
            </a:p>
          </p:txBody>
        </p:sp>
        <p:sp>
          <p:nvSpPr>
            <p:cNvPr id="553" name="TextBox 552">
              <a:extLst>
                <a:ext uri="{FF2B5EF4-FFF2-40B4-BE49-F238E27FC236}">
                  <a16:creationId xmlns:a16="http://schemas.microsoft.com/office/drawing/2014/main" id="{185F434A-9AC4-4AD9-B057-64953230042F}"/>
                </a:ext>
              </a:extLst>
            </p:cNvPr>
            <p:cNvSpPr txBox="1"/>
            <p:nvPr/>
          </p:nvSpPr>
          <p:spPr>
            <a:xfrm>
              <a:off x="5626767" y="2687073"/>
              <a:ext cx="833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CR</a:t>
              </a:r>
            </a:p>
          </p:txBody>
        </p:sp>
        <p:sp>
          <p:nvSpPr>
            <p:cNvPr id="554" name="TextBox 553">
              <a:extLst>
                <a:ext uri="{FF2B5EF4-FFF2-40B4-BE49-F238E27FC236}">
                  <a16:creationId xmlns:a16="http://schemas.microsoft.com/office/drawing/2014/main" id="{60D8071B-CF1B-44C4-98FA-7A3AA3C7BE11}"/>
                </a:ext>
              </a:extLst>
            </p:cNvPr>
            <p:cNvSpPr txBox="1"/>
            <p:nvPr/>
          </p:nvSpPr>
          <p:spPr>
            <a:xfrm>
              <a:off x="5760339" y="2687073"/>
              <a:ext cx="833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CR</a:t>
              </a:r>
            </a:p>
          </p:txBody>
        </p:sp>
        <p:sp>
          <p:nvSpPr>
            <p:cNvPr id="555" name="TextBox 554">
              <a:extLst>
                <a:ext uri="{FF2B5EF4-FFF2-40B4-BE49-F238E27FC236}">
                  <a16:creationId xmlns:a16="http://schemas.microsoft.com/office/drawing/2014/main" id="{85A2B033-DDA5-4EFB-9717-45B01C6022F7}"/>
                </a:ext>
              </a:extLst>
            </p:cNvPr>
            <p:cNvSpPr txBox="1"/>
            <p:nvPr/>
          </p:nvSpPr>
          <p:spPr>
            <a:xfrm>
              <a:off x="5893911" y="2687073"/>
              <a:ext cx="833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CR</a:t>
              </a:r>
            </a:p>
          </p:txBody>
        </p:sp>
        <p:sp>
          <p:nvSpPr>
            <p:cNvPr id="556" name="TextBox 555">
              <a:extLst>
                <a:ext uri="{FF2B5EF4-FFF2-40B4-BE49-F238E27FC236}">
                  <a16:creationId xmlns:a16="http://schemas.microsoft.com/office/drawing/2014/main" id="{57461BA4-58FA-4510-871B-91F20A85CCD1}"/>
                </a:ext>
              </a:extLst>
            </p:cNvPr>
            <p:cNvSpPr txBox="1"/>
            <p:nvPr/>
          </p:nvSpPr>
          <p:spPr>
            <a:xfrm>
              <a:off x="6027485" y="2687073"/>
              <a:ext cx="833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CR</a:t>
              </a:r>
            </a:p>
          </p:txBody>
        </p:sp>
        <p:cxnSp>
          <p:nvCxnSpPr>
            <p:cNvPr id="550" name="Straight Connector 549">
              <a:extLst>
                <a:ext uri="{FF2B5EF4-FFF2-40B4-BE49-F238E27FC236}">
                  <a16:creationId xmlns:a16="http://schemas.microsoft.com/office/drawing/2014/main" id="{722DEC11-C5A6-48C8-94F4-EBCC249348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5191" y="1846013"/>
              <a:ext cx="4643047" cy="4891"/>
            </a:xfrm>
            <a:prstGeom prst="line">
              <a:avLst/>
            </a:prstGeom>
            <a:ln w="12700" cap="sq">
              <a:solidFill>
                <a:srgbClr val="5954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9" name="TextBox 448">
              <a:extLst>
                <a:ext uri="{FF2B5EF4-FFF2-40B4-BE49-F238E27FC236}">
                  <a16:creationId xmlns:a16="http://schemas.microsoft.com/office/drawing/2014/main" id="{FAAE7225-7E85-4404-A895-FBD6ABC607C6}"/>
                </a:ext>
              </a:extLst>
            </p:cNvPr>
            <p:cNvSpPr txBox="1"/>
            <p:nvPr/>
          </p:nvSpPr>
          <p:spPr>
            <a:xfrm>
              <a:off x="1849951" y="3000241"/>
              <a:ext cx="3098453" cy="18191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1600"/>
                </a:spcBef>
                <a:spcAft>
                  <a:spcPts val="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Adapted with permission from </a:t>
              </a:r>
              <a:r>
                <a:rPr kumimoji="0" lang="fr-FR" altLang="ja-JP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Arial" panose="020B0604020202020204" pitchFamily="34" charset="0"/>
                </a:rPr>
                <a:t>Janjigian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 2020.</a:t>
              </a:r>
              <a:endParaRPr kumimoji="0" lang="en-US" sz="12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20" name="TextBox 419">
            <a:extLst>
              <a:ext uri="{FF2B5EF4-FFF2-40B4-BE49-F238E27FC236}">
                <a16:creationId xmlns:a16="http://schemas.microsoft.com/office/drawing/2014/main" id="{603AF7BD-5C9B-4378-A943-57DA7DB31D6D}"/>
              </a:ext>
            </a:extLst>
          </p:cNvPr>
          <p:cNvSpPr txBox="1"/>
          <p:nvPr/>
        </p:nvSpPr>
        <p:spPr>
          <a:xfrm>
            <a:off x="543062" y="5987312"/>
            <a:ext cx="6118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7463" marR="0" lvl="0" indent="-347463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49% of patients experienced a grade 3 TRAE; 8% experienced a grade 4 TRAE</a:t>
            </a:r>
          </a:p>
        </p:txBody>
      </p:sp>
      <p:grpSp>
        <p:nvGrpSpPr>
          <p:cNvPr id="382" name="Group 381">
            <a:extLst>
              <a:ext uri="{FF2B5EF4-FFF2-40B4-BE49-F238E27FC236}">
                <a16:creationId xmlns:a16="http://schemas.microsoft.com/office/drawing/2014/main" id="{FFCAE061-5AEA-469F-AC5F-49C1A9B282C0}"/>
              </a:ext>
            </a:extLst>
          </p:cNvPr>
          <p:cNvGrpSpPr/>
          <p:nvPr/>
        </p:nvGrpSpPr>
        <p:grpSpPr>
          <a:xfrm>
            <a:off x="866229" y="3351463"/>
            <a:ext cx="5481463" cy="2149917"/>
            <a:chOff x="867974" y="3839559"/>
            <a:chExt cx="5481463" cy="2149917"/>
          </a:xfrm>
        </p:grpSpPr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CEFD6084-E0B5-4DA7-9DE9-EDD5EF09A98D}"/>
                </a:ext>
              </a:extLst>
            </p:cNvPr>
            <p:cNvSpPr/>
            <p:nvPr/>
          </p:nvSpPr>
          <p:spPr>
            <a:xfrm flipH="1">
              <a:off x="4297128" y="541905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A3510519-0C51-4520-BD99-875A507C7C69}"/>
                </a:ext>
              </a:extLst>
            </p:cNvPr>
            <p:cNvSpPr txBox="1"/>
            <p:nvPr/>
          </p:nvSpPr>
          <p:spPr>
            <a:xfrm>
              <a:off x="1510995" y="5835588"/>
              <a:ext cx="4643047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Time since start of treatment (weeks)</a:t>
              </a:r>
            </a:p>
          </p:txBody>
        </p:sp>
        <p:sp>
          <p:nvSpPr>
            <p:cNvPr id="385" name="Freeform 8">
              <a:extLst>
                <a:ext uri="{FF2B5EF4-FFF2-40B4-BE49-F238E27FC236}">
                  <a16:creationId xmlns:a16="http://schemas.microsoft.com/office/drawing/2014/main" id="{16E2D4E2-CB32-4AC4-B796-90593CC6D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5438700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E81650ED-A5E2-465E-A12F-E7D607682825}"/>
                </a:ext>
              </a:extLst>
            </p:cNvPr>
            <p:cNvSpPr txBox="1"/>
            <p:nvPr/>
          </p:nvSpPr>
          <p:spPr>
            <a:xfrm rot="16200000">
              <a:off x="85998" y="4841045"/>
              <a:ext cx="171784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Change from baseline (%)</a:t>
              </a:r>
            </a:p>
          </p:txBody>
        </p:sp>
        <p:sp>
          <p:nvSpPr>
            <p:cNvPr id="387" name="Freeform 8">
              <a:extLst>
                <a:ext uri="{FF2B5EF4-FFF2-40B4-BE49-F238E27FC236}">
                  <a16:creationId xmlns:a16="http://schemas.microsoft.com/office/drawing/2014/main" id="{EF296CB1-B256-43E2-BA59-989197E43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5597229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88" name="Freeform 8">
              <a:extLst>
                <a:ext uri="{FF2B5EF4-FFF2-40B4-BE49-F238E27FC236}">
                  <a16:creationId xmlns:a16="http://schemas.microsoft.com/office/drawing/2014/main" id="{32AA909B-51AA-4C01-9ED8-90420966D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4646064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89" name="Freeform 8">
              <a:extLst>
                <a:ext uri="{FF2B5EF4-FFF2-40B4-BE49-F238E27FC236}">
                  <a16:creationId xmlns:a16="http://schemas.microsoft.com/office/drawing/2014/main" id="{051D67CA-902B-476B-8DCC-D7B753B06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4170481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0" name="Freeform 8">
              <a:extLst>
                <a:ext uri="{FF2B5EF4-FFF2-40B4-BE49-F238E27FC236}">
                  <a16:creationId xmlns:a16="http://schemas.microsoft.com/office/drawing/2014/main" id="{25BCBF9C-B3BA-43CA-B056-168582EE34C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469473" y="5642950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1" name="Freeform 8">
              <a:extLst>
                <a:ext uri="{FF2B5EF4-FFF2-40B4-BE49-F238E27FC236}">
                  <a16:creationId xmlns:a16="http://schemas.microsoft.com/office/drawing/2014/main" id="{104C186C-03E1-42BD-B4AC-A8ECDF2C136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826630" y="564295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2" name="Freeform 8">
              <a:extLst>
                <a:ext uri="{FF2B5EF4-FFF2-40B4-BE49-F238E27FC236}">
                  <a16:creationId xmlns:a16="http://schemas.microsoft.com/office/drawing/2014/main" id="{345E93D0-D132-471E-9764-BB7F24A5A28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540944" y="5642954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3" name="Freeform 8">
              <a:extLst>
                <a:ext uri="{FF2B5EF4-FFF2-40B4-BE49-F238E27FC236}">
                  <a16:creationId xmlns:a16="http://schemas.microsoft.com/office/drawing/2014/main" id="{8398F194-4C24-48A9-9609-16E40B9A63E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255258" y="5642956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4" name="Freeform 8">
              <a:extLst>
                <a:ext uri="{FF2B5EF4-FFF2-40B4-BE49-F238E27FC236}">
                  <a16:creationId xmlns:a16="http://schemas.microsoft.com/office/drawing/2014/main" id="{D0BDA5CE-FF6E-4510-AD67-C5A7EC65BD3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69572" y="5642957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5" name="Freeform 8">
              <a:extLst>
                <a:ext uri="{FF2B5EF4-FFF2-40B4-BE49-F238E27FC236}">
                  <a16:creationId xmlns:a16="http://schemas.microsoft.com/office/drawing/2014/main" id="{653EF7E4-66F0-4BBB-9626-036F5A9A450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326729" y="5642960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6" name="Freeform 8">
              <a:extLst>
                <a:ext uri="{FF2B5EF4-FFF2-40B4-BE49-F238E27FC236}">
                  <a16:creationId xmlns:a16="http://schemas.microsoft.com/office/drawing/2014/main" id="{4C56AFD1-AF53-4FD4-94C2-3E685840E23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683886" y="564296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7" name="TextBox 396">
              <a:extLst>
                <a:ext uri="{FF2B5EF4-FFF2-40B4-BE49-F238E27FC236}">
                  <a16:creationId xmlns:a16="http://schemas.microsoft.com/office/drawing/2014/main" id="{DCF8AD7B-BEC9-434E-BE8D-FD8E76B9F252}"/>
                </a:ext>
              </a:extLst>
            </p:cNvPr>
            <p:cNvSpPr txBox="1"/>
            <p:nvPr/>
          </p:nvSpPr>
          <p:spPr>
            <a:xfrm>
              <a:off x="991580" y="409519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37A5EC98-D197-4143-8065-111C69BF67B6}"/>
                </a:ext>
              </a:extLst>
            </p:cNvPr>
            <p:cNvSpPr txBox="1"/>
            <p:nvPr/>
          </p:nvSpPr>
          <p:spPr>
            <a:xfrm>
              <a:off x="991580" y="4571039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52E959EE-4BAC-4D7D-9AA2-C8DB012FE033}"/>
                </a:ext>
              </a:extLst>
            </p:cNvPr>
            <p:cNvSpPr txBox="1"/>
            <p:nvPr/>
          </p:nvSpPr>
          <p:spPr>
            <a:xfrm>
              <a:off x="991580" y="5522723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-120</a:t>
              </a:r>
              <a:endPara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0" name="TextBox 399">
              <a:extLst>
                <a:ext uri="{FF2B5EF4-FFF2-40B4-BE49-F238E27FC236}">
                  <a16:creationId xmlns:a16="http://schemas.microsoft.com/office/drawing/2014/main" id="{EE335C17-23EF-4F67-BF19-E21B2801E454}"/>
                </a:ext>
              </a:extLst>
            </p:cNvPr>
            <p:cNvSpPr txBox="1"/>
            <p:nvPr/>
          </p:nvSpPr>
          <p:spPr>
            <a:xfrm>
              <a:off x="1321570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401" name="TextBox 400">
              <a:extLst>
                <a:ext uri="{FF2B5EF4-FFF2-40B4-BE49-F238E27FC236}">
                  <a16:creationId xmlns:a16="http://schemas.microsoft.com/office/drawing/2014/main" id="{D07D96ED-8573-470C-91B9-1A4707D07B53}"/>
                </a:ext>
              </a:extLst>
            </p:cNvPr>
            <p:cNvSpPr txBox="1"/>
            <p:nvPr/>
          </p:nvSpPr>
          <p:spPr>
            <a:xfrm>
              <a:off x="1678049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CE9552ED-330F-4B0B-B540-76CA6ABEC40F}"/>
                </a:ext>
              </a:extLst>
            </p:cNvPr>
            <p:cNvSpPr txBox="1"/>
            <p:nvPr/>
          </p:nvSpPr>
          <p:spPr>
            <a:xfrm>
              <a:off x="2391008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E2A3D88C-4F66-4C92-A0BC-40EE78DD2A1E}"/>
                </a:ext>
              </a:extLst>
            </p:cNvPr>
            <p:cNvSpPr txBox="1"/>
            <p:nvPr/>
          </p:nvSpPr>
          <p:spPr>
            <a:xfrm>
              <a:off x="3103965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45</a:t>
              </a: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55056CA0-60E0-48A6-AD2C-1CC0DFAB5032}"/>
                </a:ext>
              </a:extLst>
            </p:cNvPr>
            <p:cNvSpPr txBox="1"/>
            <p:nvPr/>
          </p:nvSpPr>
          <p:spPr>
            <a:xfrm>
              <a:off x="3816924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63</a:t>
              </a:r>
            </a:p>
          </p:txBody>
        </p:sp>
        <p:sp>
          <p:nvSpPr>
            <p:cNvPr id="405" name="TextBox 404">
              <a:extLst>
                <a:ext uri="{FF2B5EF4-FFF2-40B4-BE49-F238E27FC236}">
                  <a16:creationId xmlns:a16="http://schemas.microsoft.com/office/drawing/2014/main" id="{8ADAB762-9EF5-4BD0-BD96-ABE0A882F988}"/>
                </a:ext>
              </a:extLst>
            </p:cNvPr>
            <p:cNvSpPr txBox="1"/>
            <p:nvPr/>
          </p:nvSpPr>
          <p:spPr>
            <a:xfrm>
              <a:off x="4173402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72</a:t>
              </a:r>
            </a:p>
          </p:txBody>
        </p:sp>
        <p:sp>
          <p:nvSpPr>
            <p:cNvPr id="406" name="TextBox 405">
              <a:extLst>
                <a:ext uri="{FF2B5EF4-FFF2-40B4-BE49-F238E27FC236}">
                  <a16:creationId xmlns:a16="http://schemas.microsoft.com/office/drawing/2014/main" id="{B99A3B9B-8B99-484A-BF92-8C15A9685898}"/>
                </a:ext>
              </a:extLst>
            </p:cNvPr>
            <p:cNvSpPr txBox="1"/>
            <p:nvPr/>
          </p:nvSpPr>
          <p:spPr>
            <a:xfrm>
              <a:off x="4529881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81</a:t>
              </a:r>
            </a:p>
          </p:txBody>
        </p: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BEEC24E3-730B-4BEB-AF12-F81694D305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5191" y="5592338"/>
              <a:ext cx="4643047" cy="4891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:a16="http://schemas.microsoft.com/office/drawing/2014/main" id="{FCDF9C26-E603-4FAC-B8D9-94079BAFD9B8}"/>
                </a:ext>
              </a:extLst>
            </p:cNvPr>
            <p:cNvCxnSpPr>
              <a:cxnSpLocks/>
            </p:cNvCxnSpPr>
            <p:nvPr/>
          </p:nvCxnSpPr>
          <p:spPr>
            <a:xfrm>
              <a:off x="1515190" y="4170481"/>
              <a:ext cx="0" cy="1426748"/>
            </a:xfrm>
            <a:prstGeom prst="line">
              <a:avLst/>
            </a:prstGeom>
            <a:ln w="12700" cap="sq">
              <a:solidFill>
                <a:srgbClr val="5954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Freeform 8">
              <a:extLst>
                <a:ext uri="{FF2B5EF4-FFF2-40B4-BE49-F238E27FC236}">
                  <a16:creationId xmlns:a16="http://schemas.microsoft.com/office/drawing/2014/main" id="{6E82F29C-0906-4426-B561-2479BB9BD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5121645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10" name="TextBox 409">
              <a:extLst>
                <a:ext uri="{FF2B5EF4-FFF2-40B4-BE49-F238E27FC236}">
                  <a16:creationId xmlns:a16="http://schemas.microsoft.com/office/drawing/2014/main" id="{A526DD82-90D2-4F93-A206-EA3E4EB83CD6}"/>
                </a:ext>
              </a:extLst>
            </p:cNvPr>
            <p:cNvSpPr txBox="1"/>
            <p:nvPr/>
          </p:nvSpPr>
          <p:spPr>
            <a:xfrm>
              <a:off x="991580" y="5046884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-60</a:t>
              </a:r>
            </a:p>
          </p:txBody>
        </p:sp>
        <p:sp>
          <p:nvSpPr>
            <p:cNvPr id="411" name="Freeform 8">
              <a:extLst>
                <a:ext uri="{FF2B5EF4-FFF2-40B4-BE49-F238E27FC236}">
                  <a16:creationId xmlns:a16="http://schemas.microsoft.com/office/drawing/2014/main" id="{5E439AC8-925D-42F2-BAB6-8249D1039F9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55357" y="564296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17" name="TextBox 416">
              <a:extLst>
                <a:ext uri="{FF2B5EF4-FFF2-40B4-BE49-F238E27FC236}">
                  <a16:creationId xmlns:a16="http://schemas.microsoft.com/office/drawing/2014/main" id="{2E3A3514-8CFA-4CBD-96DD-AFD4ED1BBC2E}"/>
                </a:ext>
              </a:extLst>
            </p:cNvPr>
            <p:cNvSpPr txBox="1"/>
            <p:nvPr/>
          </p:nvSpPr>
          <p:spPr>
            <a:xfrm>
              <a:off x="5599318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108</a:t>
              </a:r>
            </a:p>
          </p:txBody>
        </p:sp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D9E5BF0F-C5E3-4FD2-9082-1F0A603FA81B}"/>
                </a:ext>
              </a:extLst>
            </p:cNvPr>
            <p:cNvGrpSpPr/>
            <p:nvPr/>
          </p:nvGrpSpPr>
          <p:grpSpPr>
            <a:xfrm>
              <a:off x="1515760" y="4179993"/>
              <a:ext cx="4536892" cy="1145662"/>
              <a:chOff x="8623300" y="-2955925"/>
              <a:chExt cx="5418138" cy="1376362"/>
            </a:xfrm>
          </p:grpSpPr>
          <p:sp>
            <p:nvSpPr>
              <p:cNvPr id="906" name="Freeform 5">
                <a:extLst>
                  <a:ext uri="{FF2B5EF4-FFF2-40B4-BE49-F238E27FC236}">
                    <a16:creationId xmlns:a16="http://schemas.microsoft.com/office/drawing/2014/main" id="{E0773944-784C-4435-B1DC-F70774A3D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4413" y="-2827338"/>
                <a:ext cx="5407025" cy="1119188"/>
              </a:xfrm>
              <a:custGeom>
                <a:avLst/>
                <a:gdLst>
                  <a:gd name="T0" fmla="*/ 0 w 3406"/>
                  <a:gd name="T1" fmla="*/ 284 h 705"/>
                  <a:gd name="T2" fmla="*/ 92 w 3406"/>
                  <a:gd name="T3" fmla="*/ 0 h 705"/>
                  <a:gd name="T4" fmla="*/ 244 w 3406"/>
                  <a:gd name="T5" fmla="*/ 413 h 705"/>
                  <a:gd name="T6" fmla="*/ 525 w 3406"/>
                  <a:gd name="T7" fmla="*/ 547 h 705"/>
                  <a:gd name="T8" fmla="*/ 793 w 3406"/>
                  <a:gd name="T9" fmla="*/ 633 h 705"/>
                  <a:gd name="T10" fmla="*/ 1050 w 3406"/>
                  <a:gd name="T11" fmla="*/ 660 h 705"/>
                  <a:gd name="T12" fmla="*/ 1313 w 3406"/>
                  <a:gd name="T13" fmla="*/ 664 h 705"/>
                  <a:gd name="T14" fmla="*/ 1572 w 3406"/>
                  <a:gd name="T15" fmla="*/ 672 h 705"/>
                  <a:gd name="T16" fmla="*/ 1834 w 3406"/>
                  <a:gd name="T17" fmla="*/ 693 h 705"/>
                  <a:gd name="T18" fmla="*/ 2095 w 3406"/>
                  <a:gd name="T19" fmla="*/ 686 h 705"/>
                  <a:gd name="T20" fmla="*/ 2359 w 3406"/>
                  <a:gd name="T21" fmla="*/ 686 h 705"/>
                  <a:gd name="T22" fmla="*/ 2618 w 3406"/>
                  <a:gd name="T23" fmla="*/ 686 h 705"/>
                  <a:gd name="T24" fmla="*/ 2881 w 3406"/>
                  <a:gd name="T25" fmla="*/ 700 h 705"/>
                  <a:gd name="T26" fmla="*/ 3143 w 3406"/>
                  <a:gd name="T27" fmla="*/ 700 h 705"/>
                  <a:gd name="T28" fmla="*/ 3406 w 3406"/>
                  <a:gd name="T2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06" h="705">
                    <a:moveTo>
                      <a:pt x="0" y="284"/>
                    </a:moveTo>
                    <a:lnTo>
                      <a:pt x="92" y="0"/>
                    </a:lnTo>
                    <a:lnTo>
                      <a:pt x="244" y="413"/>
                    </a:lnTo>
                    <a:lnTo>
                      <a:pt x="525" y="547"/>
                    </a:lnTo>
                    <a:lnTo>
                      <a:pt x="793" y="633"/>
                    </a:lnTo>
                    <a:lnTo>
                      <a:pt x="1050" y="660"/>
                    </a:lnTo>
                    <a:lnTo>
                      <a:pt x="1313" y="664"/>
                    </a:lnTo>
                    <a:lnTo>
                      <a:pt x="1572" y="672"/>
                    </a:lnTo>
                    <a:lnTo>
                      <a:pt x="1834" y="693"/>
                    </a:lnTo>
                    <a:lnTo>
                      <a:pt x="2095" y="686"/>
                    </a:lnTo>
                    <a:lnTo>
                      <a:pt x="2359" y="686"/>
                    </a:lnTo>
                    <a:lnTo>
                      <a:pt x="2618" y="686"/>
                    </a:lnTo>
                    <a:lnTo>
                      <a:pt x="2881" y="700"/>
                    </a:lnTo>
                    <a:lnTo>
                      <a:pt x="3143" y="700"/>
                    </a:lnTo>
                    <a:lnTo>
                      <a:pt x="3406" y="705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6">
                <a:extLst>
                  <a:ext uri="{FF2B5EF4-FFF2-40B4-BE49-F238E27FC236}">
                    <a16:creationId xmlns:a16="http://schemas.microsoft.com/office/drawing/2014/main" id="{8FE37383-5A65-4F51-A337-8C223EE81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9650" y="-2565400"/>
                <a:ext cx="1671638" cy="701675"/>
              </a:xfrm>
              <a:custGeom>
                <a:avLst/>
                <a:gdLst>
                  <a:gd name="T0" fmla="*/ 0 w 1053"/>
                  <a:gd name="T1" fmla="*/ 124 h 442"/>
                  <a:gd name="T2" fmla="*/ 93 w 1053"/>
                  <a:gd name="T3" fmla="*/ 0 h 442"/>
                  <a:gd name="T4" fmla="*/ 209 w 1053"/>
                  <a:gd name="T5" fmla="*/ 258 h 442"/>
                  <a:gd name="T6" fmla="*/ 271 w 1053"/>
                  <a:gd name="T7" fmla="*/ 296 h 442"/>
                  <a:gd name="T8" fmla="*/ 528 w 1053"/>
                  <a:gd name="T9" fmla="*/ 442 h 442"/>
                  <a:gd name="T10" fmla="*/ 791 w 1053"/>
                  <a:gd name="T11" fmla="*/ 437 h 442"/>
                  <a:gd name="T12" fmla="*/ 1053 w 1053"/>
                  <a:gd name="T13" fmla="*/ 397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3" h="442">
                    <a:moveTo>
                      <a:pt x="0" y="124"/>
                    </a:moveTo>
                    <a:lnTo>
                      <a:pt x="93" y="0"/>
                    </a:lnTo>
                    <a:lnTo>
                      <a:pt x="209" y="258"/>
                    </a:lnTo>
                    <a:lnTo>
                      <a:pt x="271" y="296"/>
                    </a:lnTo>
                    <a:lnTo>
                      <a:pt x="528" y="442"/>
                    </a:lnTo>
                    <a:lnTo>
                      <a:pt x="791" y="437"/>
                    </a:lnTo>
                    <a:lnTo>
                      <a:pt x="1053" y="397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7">
                <a:extLst>
                  <a:ext uri="{FF2B5EF4-FFF2-40B4-BE49-F238E27FC236}">
                    <a16:creationId xmlns:a16="http://schemas.microsoft.com/office/drawing/2014/main" id="{51D3FEC2-CCC6-4857-B844-695756007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0763" y="-2363788"/>
                <a:ext cx="2905125" cy="584200"/>
              </a:xfrm>
              <a:custGeom>
                <a:avLst/>
                <a:gdLst>
                  <a:gd name="T0" fmla="*/ 1830 w 1830"/>
                  <a:gd name="T1" fmla="*/ 298 h 368"/>
                  <a:gd name="T2" fmla="*/ 1571 w 1830"/>
                  <a:gd name="T3" fmla="*/ 346 h 368"/>
                  <a:gd name="T4" fmla="*/ 1454 w 1830"/>
                  <a:gd name="T5" fmla="*/ 368 h 368"/>
                  <a:gd name="T6" fmla="*/ 1307 w 1830"/>
                  <a:gd name="T7" fmla="*/ 358 h 368"/>
                  <a:gd name="T8" fmla="*/ 1046 w 1830"/>
                  <a:gd name="T9" fmla="*/ 289 h 368"/>
                  <a:gd name="T10" fmla="*/ 784 w 1830"/>
                  <a:gd name="T11" fmla="*/ 277 h 368"/>
                  <a:gd name="T12" fmla="*/ 523 w 1830"/>
                  <a:gd name="T13" fmla="*/ 222 h 368"/>
                  <a:gd name="T14" fmla="*/ 262 w 1830"/>
                  <a:gd name="T15" fmla="*/ 40 h 368"/>
                  <a:gd name="T16" fmla="*/ 0 w 1830"/>
                  <a:gd name="T17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0" h="368">
                    <a:moveTo>
                      <a:pt x="1830" y="298"/>
                    </a:moveTo>
                    <a:lnTo>
                      <a:pt x="1571" y="346"/>
                    </a:lnTo>
                    <a:lnTo>
                      <a:pt x="1454" y="368"/>
                    </a:lnTo>
                    <a:lnTo>
                      <a:pt x="1307" y="358"/>
                    </a:lnTo>
                    <a:lnTo>
                      <a:pt x="1046" y="289"/>
                    </a:lnTo>
                    <a:lnTo>
                      <a:pt x="784" y="277"/>
                    </a:lnTo>
                    <a:lnTo>
                      <a:pt x="523" y="222"/>
                    </a:lnTo>
                    <a:lnTo>
                      <a:pt x="262" y="4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8">
                <a:extLst>
                  <a:ext uri="{FF2B5EF4-FFF2-40B4-BE49-F238E27FC236}">
                    <a16:creationId xmlns:a16="http://schemas.microsoft.com/office/drawing/2014/main" id="{F33E5703-A2CA-4BE9-8471-E7D50A28D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4413" y="-2376488"/>
                <a:ext cx="2081213" cy="406400"/>
              </a:xfrm>
              <a:custGeom>
                <a:avLst/>
                <a:gdLst>
                  <a:gd name="T0" fmla="*/ 1311 w 1311"/>
                  <a:gd name="T1" fmla="*/ 156 h 256"/>
                  <a:gd name="T2" fmla="*/ 1047 w 1311"/>
                  <a:gd name="T3" fmla="*/ 156 h 256"/>
                  <a:gd name="T4" fmla="*/ 788 w 1311"/>
                  <a:gd name="T5" fmla="*/ 256 h 256"/>
                  <a:gd name="T6" fmla="*/ 529 w 1311"/>
                  <a:gd name="T7" fmla="*/ 199 h 256"/>
                  <a:gd name="T8" fmla="*/ 268 w 1311"/>
                  <a:gd name="T9" fmla="*/ 196 h 256"/>
                  <a:gd name="T10" fmla="*/ 90 w 1311"/>
                  <a:gd name="T11" fmla="*/ 129 h 256"/>
                  <a:gd name="T12" fmla="*/ 0 w 1311"/>
                  <a:gd name="T1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1" h="256">
                    <a:moveTo>
                      <a:pt x="1311" y="156"/>
                    </a:moveTo>
                    <a:lnTo>
                      <a:pt x="1047" y="156"/>
                    </a:lnTo>
                    <a:lnTo>
                      <a:pt x="788" y="256"/>
                    </a:lnTo>
                    <a:lnTo>
                      <a:pt x="529" y="199"/>
                    </a:lnTo>
                    <a:lnTo>
                      <a:pt x="268" y="196"/>
                    </a:lnTo>
                    <a:lnTo>
                      <a:pt x="90" y="129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9">
                <a:extLst>
                  <a:ext uri="{FF2B5EF4-FFF2-40B4-BE49-F238E27FC236}">
                    <a16:creationId xmlns:a16="http://schemas.microsoft.com/office/drawing/2014/main" id="{CB8A6DDE-F4D8-4656-9C51-FE5655DA4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3300" y="-2505075"/>
                <a:ext cx="1262063" cy="534988"/>
              </a:xfrm>
              <a:custGeom>
                <a:avLst/>
                <a:gdLst>
                  <a:gd name="T0" fmla="*/ 0 w 795"/>
                  <a:gd name="T1" fmla="*/ 89 h 337"/>
                  <a:gd name="T2" fmla="*/ 97 w 795"/>
                  <a:gd name="T3" fmla="*/ 0 h 337"/>
                  <a:gd name="T4" fmla="*/ 268 w 795"/>
                  <a:gd name="T5" fmla="*/ 316 h 337"/>
                  <a:gd name="T6" fmla="*/ 377 w 795"/>
                  <a:gd name="T7" fmla="*/ 320 h 337"/>
                  <a:gd name="T8" fmla="*/ 453 w 795"/>
                  <a:gd name="T9" fmla="*/ 294 h 337"/>
                  <a:gd name="T10" fmla="*/ 532 w 795"/>
                  <a:gd name="T11" fmla="*/ 313 h 337"/>
                  <a:gd name="T12" fmla="*/ 795 w 795"/>
                  <a:gd name="T13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5" h="337">
                    <a:moveTo>
                      <a:pt x="0" y="89"/>
                    </a:moveTo>
                    <a:lnTo>
                      <a:pt x="97" y="0"/>
                    </a:lnTo>
                    <a:lnTo>
                      <a:pt x="268" y="316"/>
                    </a:lnTo>
                    <a:lnTo>
                      <a:pt x="377" y="320"/>
                    </a:lnTo>
                    <a:lnTo>
                      <a:pt x="453" y="294"/>
                    </a:lnTo>
                    <a:lnTo>
                      <a:pt x="532" y="313"/>
                    </a:lnTo>
                    <a:lnTo>
                      <a:pt x="795" y="337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10">
                <a:extLst>
                  <a:ext uri="{FF2B5EF4-FFF2-40B4-BE49-F238E27FC236}">
                    <a16:creationId xmlns:a16="http://schemas.microsoft.com/office/drawing/2014/main" id="{7DB15F37-879E-45F9-9E23-0B1B20876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5525" y="-2368550"/>
                <a:ext cx="1225550" cy="444500"/>
              </a:xfrm>
              <a:custGeom>
                <a:avLst/>
                <a:gdLst>
                  <a:gd name="T0" fmla="*/ 772 w 772"/>
                  <a:gd name="T1" fmla="*/ 132 h 280"/>
                  <a:gd name="T2" fmla="*/ 520 w 772"/>
                  <a:gd name="T3" fmla="*/ 210 h 280"/>
                  <a:gd name="T4" fmla="*/ 261 w 772"/>
                  <a:gd name="T5" fmla="*/ 280 h 280"/>
                  <a:gd name="T6" fmla="*/ 81 w 772"/>
                  <a:gd name="T7" fmla="*/ 79 h 280"/>
                  <a:gd name="T8" fmla="*/ 0 w 772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280">
                    <a:moveTo>
                      <a:pt x="772" y="132"/>
                    </a:moveTo>
                    <a:lnTo>
                      <a:pt x="520" y="210"/>
                    </a:lnTo>
                    <a:lnTo>
                      <a:pt x="261" y="280"/>
                    </a:lnTo>
                    <a:lnTo>
                      <a:pt x="81" y="79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11">
                <a:extLst>
                  <a:ext uri="{FF2B5EF4-FFF2-40B4-BE49-F238E27FC236}">
                    <a16:creationId xmlns:a16="http://schemas.microsoft.com/office/drawing/2014/main" id="{C145C0F5-D394-4FED-96C2-604C544FB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0763" y="-2425700"/>
                <a:ext cx="1565275" cy="455613"/>
              </a:xfrm>
              <a:custGeom>
                <a:avLst/>
                <a:gdLst>
                  <a:gd name="T0" fmla="*/ 782 w 986"/>
                  <a:gd name="T1" fmla="*/ 232 h 287"/>
                  <a:gd name="T2" fmla="*/ 523 w 986"/>
                  <a:gd name="T3" fmla="*/ 218 h 287"/>
                  <a:gd name="T4" fmla="*/ 257 w 986"/>
                  <a:gd name="T5" fmla="*/ 182 h 287"/>
                  <a:gd name="T6" fmla="*/ 91 w 986"/>
                  <a:gd name="T7" fmla="*/ 0 h 287"/>
                  <a:gd name="T8" fmla="*/ 0 w 986"/>
                  <a:gd name="T9" fmla="*/ 36 h 287"/>
                  <a:gd name="T10" fmla="*/ 86 w 986"/>
                  <a:gd name="T11" fmla="*/ 158 h 287"/>
                  <a:gd name="T12" fmla="*/ 262 w 986"/>
                  <a:gd name="T13" fmla="*/ 158 h 287"/>
                  <a:gd name="T14" fmla="*/ 523 w 986"/>
                  <a:gd name="T15" fmla="*/ 287 h 287"/>
                  <a:gd name="T16" fmla="*/ 784 w 986"/>
                  <a:gd name="T17" fmla="*/ 287 h 287"/>
                  <a:gd name="T18" fmla="*/ 986 w 986"/>
                  <a:gd name="T19" fmla="*/ 249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6" h="287">
                    <a:moveTo>
                      <a:pt x="782" y="232"/>
                    </a:moveTo>
                    <a:lnTo>
                      <a:pt x="523" y="218"/>
                    </a:lnTo>
                    <a:lnTo>
                      <a:pt x="257" y="182"/>
                    </a:lnTo>
                    <a:lnTo>
                      <a:pt x="91" y="0"/>
                    </a:lnTo>
                    <a:lnTo>
                      <a:pt x="0" y="36"/>
                    </a:lnTo>
                    <a:lnTo>
                      <a:pt x="86" y="158"/>
                    </a:lnTo>
                    <a:lnTo>
                      <a:pt x="262" y="158"/>
                    </a:lnTo>
                    <a:lnTo>
                      <a:pt x="523" y="287"/>
                    </a:lnTo>
                    <a:lnTo>
                      <a:pt x="784" y="287"/>
                    </a:lnTo>
                    <a:lnTo>
                      <a:pt x="986" y="249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12">
                <a:extLst>
                  <a:ext uri="{FF2B5EF4-FFF2-40B4-BE49-F238E27FC236}">
                    <a16:creationId xmlns:a16="http://schemas.microsoft.com/office/drawing/2014/main" id="{D9ACF822-BC6A-497F-B36B-1AFB3CC76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4413" y="-2376488"/>
                <a:ext cx="2911475" cy="720725"/>
              </a:xfrm>
              <a:custGeom>
                <a:avLst/>
                <a:gdLst>
                  <a:gd name="T0" fmla="*/ 1834 w 1834"/>
                  <a:gd name="T1" fmla="*/ 440 h 454"/>
                  <a:gd name="T2" fmla="*/ 1575 w 1834"/>
                  <a:gd name="T3" fmla="*/ 454 h 454"/>
                  <a:gd name="T4" fmla="*/ 1311 w 1834"/>
                  <a:gd name="T5" fmla="*/ 431 h 454"/>
                  <a:gd name="T6" fmla="*/ 1050 w 1834"/>
                  <a:gd name="T7" fmla="*/ 433 h 454"/>
                  <a:gd name="T8" fmla="*/ 788 w 1834"/>
                  <a:gd name="T9" fmla="*/ 388 h 454"/>
                  <a:gd name="T10" fmla="*/ 522 w 1834"/>
                  <a:gd name="T11" fmla="*/ 411 h 454"/>
                  <a:gd name="T12" fmla="*/ 268 w 1834"/>
                  <a:gd name="T13" fmla="*/ 311 h 454"/>
                  <a:gd name="T14" fmla="*/ 95 w 1834"/>
                  <a:gd name="T15" fmla="*/ 153 h 454"/>
                  <a:gd name="T16" fmla="*/ 0 w 1834"/>
                  <a:gd name="T17" fmla="*/ 0 h 454"/>
                  <a:gd name="T18" fmla="*/ 266 w 1834"/>
                  <a:gd name="T19" fmla="*/ 17 h 454"/>
                  <a:gd name="T20" fmla="*/ 520 w 1834"/>
                  <a:gd name="T21" fmla="*/ 22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4" h="454">
                    <a:moveTo>
                      <a:pt x="1834" y="440"/>
                    </a:moveTo>
                    <a:lnTo>
                      <a:pt x="1575" y="454"/>
                    </a:lnTo>
                    <a:lnTo>
                      <a:pt x="1311" y="431"/>
                    </a:lnTo>
                    <a:lnTo>
                      <a:pt x="1050" y="433"/>
                    </a:lnTo>
                    <a:lnTo>
                      <a:pt x="788" y="388"/>
                    </a:lnTo>
                    <a:lnTo>
                      <a:pt x="522" y="411"/>
                    </a:lnTo>
                    <a:lnTo>
                      <a:pt x="268" y="311"/>
                    </a:lnTo>
                    <a:lnTo>
                      <a:pt x="95" y="153"/>
                    </a:lnTo>
                    <a:lnTo>
                      <a:pt x="0" y="0"/>
                    </a:lnTo>
                    <a:lnTo>
                      <a:pt x="266" y="17"/>
                    </a:lnTo>
                    <a:lnTo>
                      <a:pt x="520" y="225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13">
                <a:extLst>
                  <a:ext uri="{FF2B5EF4-FFF2-40B4-BE49-F238E27FC236}">
                    <a16:creationId xmlns:a16="http://schemas.microsoft.com/office/drawing/2014/main" id="{69D076A6-BF5A-4E23-9DAB-E986A3C15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4413" y="-2955925"/>
                <a:ext cx="1250950" cy="1182688"/>
              </a:xfrm>
              <a:custGeom>
                <a:avLst/>
                <a:gdLst>
                  <a:gd name="T0" fmla="*/ 527 w 788"/>
                  <a:gd name="T1" fmla="*/ 628 h 745"/>
                  <a:gd name="T2" fmla="*/ 266 w 788"/>
                  <a:gd name="T3" fmla="*/ 745 h 745"/>
                  <a:gd name="T4" fmla="*/ 90 w 788"/>
                  <a:gd name="T5" fmla="*/ 590 h 745"/>
                  <a:gd name="T6" fmla="*/ 0 w 788"/>
                  <a:gd name="T7" fmla="*/ 370 h 745"/>
                  <a:gd name="T8" fmla="*/ 88 w 788"/>
                  <a:gd name="T9" fmla="*/ 0 h 745"/>
                  <a:gd name="T10" fmla="*/ 263 w 788"/>
                  <a:gd name="T11" fmla="*/ 339 h 745"/>
                  <a:gd name="T12" fmla="*/ 525 w 788"/>
                  <a:gd name="T13" fmla="*/ 523 h 745"/>
                  <a:gd name="T14" fmla="*/ 788 w 788"/>
                  <a:gd name="T15" fmla="*/ 55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8" h="745">
                    <a:moveTo>
                      <a:pt x="527" y="628"/>
                    </a:moveTo>
                    <a:lnTo>
                      <a:pt x="266" y="745"/>
                    </a:lnTo>
                    <a:lnTo>
                      <a:pt x="90" y="590"/>
                    </a:lnTo>
                    <a:lnTo>
                      <a:pt x="0" y="370"/>
                    </a:lnTo>
                    <a:lnTo>
                      <a:pt x="88" y="0"/>
                    </a:lnTo>
                    <a:lnTo>
                      <a:pt x="263" y="339"/>
                    </a:lnTo>
                    <a:lnTo>
                      <a:pt x="525" y="523"/>
                    </a:lnTo>
                    <a:lnTo>
                      <a:pt x="788" y="559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14">
                <a:extLst>
                  <a:ext uri="{FF2B5EF4-FFF2-40B4-BE49-F238E27FC236}">
                    <a16:creationId xmlns:a16="http://schemas.microsoft.com/office/drawing/2014/main" id="{7E10BC4D-1FC3-465F-A6AD-D2E1FEDBC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9650" y="-2363788"/>
                <a:ext cx="2916238" cy="784225"/>
              </a:xfrm>
              <a:custGeom>
                <a:avLst/>
                <a:gdLst>
                  <a:gd name="T0" fmla="*/ 1837 w 1837"/>
                  <a:gd name="T1" fmla="*/ 494 h 494"/>
                  <a:gd name="T2" fmla="*/ 1573 w 1837"/>
                  <a:gd name="T3" fmla="*/ 492 h 494"/>
                  <a:gd name="T4" fmla="*/ 1314 w 1837"/>
                  <a:gd name="T5" fmla="*/ 478 h 494"/>
                  <a:gd name="T6" fmla="*/ 1053 w 1837"/>
                  <a:gd name="T7" fmla="*/ 466 h 494"/>
                  <a:gd name="T8" fmla="*/ 794 w 1837"/>
                  <a:gd name="T9" fmla="*/ 406 h 494"/>
                  <a:gd name="T10" fmla="*/ 523 w 1837"/>
                  <a:gd name="T11" fmla="*/ 344 h 494"/>
                  <a:gd name="T12" fmla="*/ 262 w 1837"/>
                  <a:gd name="T13" fmla="*/ 203 h 494"/>
                  <a:gd name="T14" fmla="*/ 93 w 1837"/>
                  <a:gd name="T15" fmla="*/ 19 h 494"/>
                  <a:gd name="T16" fmla="*/ 0 w 1837"/>
                  <a:gd name="T17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7" h="494">
                    <a:moveTo>
                      <a:pt x="1837" y="494"/>
                    </a:moveTo>
                    <a:lnTo>
                      <a:pt x="1573" y="492"/>
                    </a:lnTo>
                    <a:lnTo>
                      <a:pt x="1314" y="478"/>
                    </a:lnTo>
                    <a:lnTo>
                      <a:pt x="1053" y="466"/>
                    </a:lnTo>
                    <a:lnTo>
                      <a:pt x="794" y="406"/>
                    </a:lnTo>
                    <a:lnTo>
                      <a:pt x="523" y="344"/>
                    </a:lnTo>
                    <a:lnTo>
                      <a:pt x="262" y="203"/>
                    </a:lnTo>
                    <a:lnTo>
                      <a:pt x="93" y="19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15">
                <a:extLst>
                  <a:ext uri="{FF2B5EF4-FFF2-40B4-BE49-F238E27FC236}">
                    <a16:creationId xmlns:a16="http://schemas.microsoft.com/office/drawing/2014/main" id="{394F894C-3FEF-4A35-A268-5FCF6B42C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8700" y="-2357438"/>
                <a:ext cx="2066925" cy="720725"/>
              </a:xfrm>
              <a:custGeom>
                <a:avLst/>
                <a:gdLst>
                  <a:gd name="T0" fmla="*/ 1302 w 1302"/>
                  <a:gd name="T1" fmla="*/ 454 h 454"/>
                  <a:gd name="T2" fmla="*/ 1038 w 1302"/>
                  <a:gd name="T3" fmla="*/ 435 h 454"/>
                  <a:gd name="T4" fmla="*/ 777 w 1302"/>
                  <a:gd name="T5" fmla="*/ 392 h 454"/>
                  <a:gd name="T6" fmla="*/ 520 w 1302"/>
                  <a:gd name="T7" fmla="*/ 278 h 454"/>
                  <a:gd name="T8" fmla="*/ 250 w 1302"/>
                  <a:gd name="T9" fmla="*/ 266 h 454"/>
                  <a:gd name="T10" fmla="*/ 0 w 1302"/>
                  <a:gd name="T11" fmla="*/ 0 h 454"/>
                  <a:gd name="T12" fmla="*/ 114 w 1302"/>
                  <a:gd name="T13" fmla="*/ 70 h 454"/>
                  <a:gd name="T14" fmla="*/ 254 w 1302"/>
                  <a:gd name="T15" fmla="*/ 249 h 454"/>
                  <a:gd name="T16" fmla="*/ 518 w 1302"/>
                  <a:gd name="T17" fmla="*/ 323 h 454"/>
                  <a:gd name="T18" fmla="*/ 596 w 1302"/>
                  <a:gd name="T19" fmla="*/ 311 h 454"/>
                  <a:gd name="T20" fmla="*/ 777 w 1302"/>
                  <a:gd name="T21" fmla="*/ 309 h 454"/>
                  <a:gd name="T22" fmla="*/ 1038 w 1302"/>
                  <a:gd name="T23" fmla="*/ 347 h 454"/>
                  <a:gd name="T24" fmla="*/ 1186 w 1302"/>
                  <a:gd name="T25" fmla="*/ 364 h 454"/>
                  <a:gd name="T26" fmla="*/ 1302 w 1302"/>
                  <a:gd name="T27" fmla="*/ 352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02" h="454">
                    <a:moveTo>
                      <a:pt x="1302" y="454"/>
                    </a:moveTo>
                    <a:lnTo>
                      <a:pt x="1038" y="435"/>
                    </a:lnTo>
                    <a:lnTo>
                      <a:pt x="777" y="392"/>
                    </a:lnTo>
                    <a:lnTo>
                      <a:pt x="520" y="278"/>
                    </a:lnTo>
                    <a:lnTo>
                      <a:pt x="250" y="266"/>
                    </a:lnTo>
                    <a:lnTo>
                      <a:pt x="0" y="0"/>
                    </a:lnTo>
                    <a:lnTo>
                      <a:pt x="114" y="70"/>
                    </a:lnTo>
                    <a:lnTo>
                      <a:pt x="254" y="249"/>
                    </a:lnTo>
                    <a:lnTo>
                      <a:pt x="518" y="323"/>
                    </a:lnTo>
                    <a:lnTo>
                      <a:pt x="596" y="311"/>
                    </a:lnTo>
                    <a:lnTo>
                      <a:pt x="777" y="309"/>
                    </a:lnTo>
                    <a:lnTo>
                      <a:pt x="1038" y="347"/>
                    </a:lnTo>
                    <a:lnTo>
                      <a:pt x="1186" y="364"/>
                    </a:lnTo>
                    <a:lnTo>
                      <a:pt x="1302" y="352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16">
                <a:extLst>
                  <a:ext uri="{FF2B5EF4-FFF2-40B4-BE49-F238E27FC236}">
                    <a16:creationId xmlns:a16="http://schemas.microsoft.com/office/drawing/2014/main" id="{3B53559F-8E2E-43F7-BA51-0CC5B2FD8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0763" y="-2368550"/>
                <a:ext cx="2493963" cy="676275"/>
              </a:xfrm>
              <a:custGeom>
                <a:avLst/>
                <a:gdLst>
                  <a:gd name="T0" fmla="*/ 1571 w 1571"/>
                  <a:gd name="T1" fmla="*/ 426 h 426"/>
                  <a:gd name="T2" fmla="*/ 1307 w 1571"/>
                  <a:gd name="T3" fmla="*/ 390 h 426"/>
                  <a:gd name="T4" fmla="*/ 1043 w 1571"/>
                  <a:gd name="T5" fmla="*/ 387 h 426"/>
                  <a:gd name="T6" fmla="*/ 780 w 1571"/>
                  <a:gd name="T7" fmla="*/ 366 h 426"/>
                  <a:gd name="T8" fmla="*/ 523 w 1571"/>
                  <a:gd name="T9" fmla="*/ 347 h 426"/>
                  <a:gd name="T10" fmla="*/ 255 w 1571"/>
                  <a:gd name="T11" fmla="*/ 263 h 426"/>
                  <a:gd name="T12" fmla="*/ 0 w 1571"/>
                  <a:gd name="T13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1" h="426">
                    <a:moveTo>
                      <a:pt x="1571" y="426"/>
                    </a:moveTo>
                    <a:lnTo>
                      <a:pt x="1307" y="390"/>
                    </a:lnTo>
                    <a:lnTo>
                      <a:pt x="1043" y="387"/>
                    </a:lnTo>
                    <a:lnTo>
                      <a:pt x="780" y="366"/>
                    </a:lnTo>
                    <a:lnTo>
                      <a:pt x="523" y="347"/>
                    </a:lnTo>
                    <a:lnTo>
                      <a:pt x="255" y="263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17">
                <a:extLst>
                  <a:ext uri="{FF2B5EF4-FFF2-40B4-BE49-F238E27FC236}">
                    <a16:creationId xmlns:a16="http://schemas.microsoft.com/office/drawing/2014/main" id="{AE29E215-67D1-40CB-BDF3-1F30CC97A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0763" y="-2376488"/>
                <a:ext cx="2486025" cy="660400"/>
              </a:xfrm>
              <a:custGeom>
                <a:avLst/>
                <a:gdLst>
                  <a:gd name="T0" fmla="*/ 1566 w 1566"/>
                  <a:gd name="T1" fmla="*/ 402 h 416"/>
                  <a:gd name="T2" fmla="*/ 1309 w 1566"/>
                  <a:gd name="T3" fmla="*/ 402 h 416"/>
                  <a:gd name="T4" fmla="*/ 1046 w 1566"/>
                  <a:gd name="T5" fmla="*/ 416 h 416"/>
                  <a:gd name="T6" fmla="*/ 915 w 1566"/>
                  <a:gd name="T7" fmla="*/ 414 h 416"/>
                  <a:gd name="T8" fmla="*/ 782 w 1566"/>
                  <a:gd name="T9" fmla="*/ 404 h 416"/>
                  <a:gd name="T10" fmla="*/ 521 w 1566"/>
                  <a:gd name="T11" fmla="*/ 364 h 416"/>
                  <a:gd name="T12" fmla="*/ 259 w 1566"/>
                  <a:gd name="T13" fmla="*/ 290 h 416"/>
                  <a:gd name="T14" fmla="*/ 0 w 1566"/>
                  <a:gd name="T15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6" h="416">
                    <a:moveTo>
                      <a:pt x="1566" y="402"/>
                    </a:moveTo>
                    <a:lnTo>
                      <a:pt x="1309" y="402"/>
                    </a:lnTo>
                    <a:lnTo>
                      <a:pt x="1046" y="416"/>
                    </a:lnTo>
                    <a:lnTo>
                      <a:pt x="915" y="414"/>
                    </a:lnTo>
                    <a:lnTo>
                      <a:pt x="782" y="404"/>
                    </a:lnTo>
                    <a:lnTo>
                      <a:pt x="521" y="364"/>
                    </a:lnTo>
                    <a:lnTo>
                      <a:pt x="259" y="29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18">
                <a:extLst>
                  <a:ext uri="{FF2B5EF4-FFF2-40B4-BE49-F238E27FC236}">
                    <a16:creationId xmlns:a16="http://schemas.microsoft.com/office/drawing/2014/main" id="{9B085705-DF3B-4A54-9552-F5DBC4F15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8700" y="-2368550"/>
                <a:ext cx="822325" cy="614363"/>
              </a:xfrm>
              <a:custGeom>
                <a:avLst/>
                <a:gdLst>
                  <a:gd name="T0" fmla="*/ 518 w 518"/>
                  <a:gd name="T1" fmla="*/ 387 h 387"/>
                  <a:gd name="T2" fmla="*/ 254 w 518"/>
                  <a:gd name="T3" fmla="*/ 263 h 387"/>
                  <a:gd name="T4" fmla="*/ 0 w 518"/>
                  <a:gd name="T5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8" h="387">
                    <a:moveTo>
                      <a:pt x="518" y="387"/>
                    </a:moveTo>
                    <a:lnTo>
                      <a:pt x="254" y="263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19">
                <a:extLst>
                  <a:ext uri="{FF2B5EF4-FFF2-40B4-BE49-F238E27FC236}">
                    <a16:creationId xmlns:a16="http://schemas.microsoft.com/office/drawing/2014/main" id="{F21D7EBF-A54F-4AAD-9340-746277164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5525" y="-2360613"/>
                <a:ext cx="1655763" cy="611188"/>
              </a:xfrm>
              <a:custGeom>
                <a:avLst/>
                <a:gdLst>
                  <a:gd name="T0" fmla="*/ 1043 w 1043"/>
                  <a:gd name="T1" fmla="*/ 378 h 385"/>
                  <a:gd name="T2" fmla="*/ 779 w 1043"/>
                  <a:gd name="T3" fmla="*/ 385 h 385"/>
                  <a:gd name="T4" fmla="*/ 520 w 1043"/>
                  <a:gd name="T5" fmla="*/ 342 h 385"/>
                  <a:gd name="T6" fmla="*/ 259 w 1043"/>
                  <a:gd name="T7" fmla="*/ 179 h 385"/>
                  <a:gd name="T8" fmla="*/ 0 w 1043"/>
                  <a:gd name="T9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3" h="385">
                    <a:moveTo>
                      <a:pt x="1043" y="378"/>
                    </a:moveTo>
                    <a:lnTo>
                      <a:pt x="779" y="385"/>
                    </a:lnTo>
                    <a:lnTo>
                      <a:pt x="520" y="342"/>
                    </a:lnTo>
                    <a:lnTo>
                      <a:pt x="259" y="179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21" name="Line 20">
                <a:extLst>
                  <a:ext uri="{FF2B5EF4-FFF2-40B4-BE49-F238E27FC236}">
                    <a16:creationId xmlns:a16="http://schemas.microsoft.com/office/drawing/2014/main" id="{87DAA755-33B1-4C15-B248-3DE414F2A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69350" y="-2171700"/>
                <a:ext cx="287338" cy="354013"/>
              </a:xfrm>
              <a:prstGeom prst="line">
                <a:avLst/>
              </a:prstGeom>
              <a:noFill/>
              <a:ln w="12700" cap="flat">
                <a:solidFill>
                  <a:srgbClr val="33D6F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9" name="Group 418">
              <a:extLst>
                <a:ext uri="{FF2B5EF4-FFF2-40B4-BE49-F238E27FC236}">
                  <a16:creationId xmlns:a16="http://schemas.microsoft.com/office/drawing/2014/main" id="{BD7828DD-348D-48C6-AA37-023E9D2CAF7E}"/>
                </a:ext>
              </a:extLst>
            </p:cNvPr>
            <p:cNvGrpSpPr/>
            <p:nvPr/>
          </p:nvGrpSpPr>
          <p:grpSpPr>
            <a:xfrm>
              <a:off x="1528060" y="4660598"/>
              <a:ext cx="3498950" cy="789588"/>
              <a:chOff x="2079625" y="-2625726"/>
              <a:chExt cx="4165600" cy="938213"/>
            </a:xfrm>
          </p:grpSpPr>
          <p:sp>
            <p:nvSpPr>
              <p:cNvPr id="900" name="Freeform 24">
                <a:extLst>
                  <a:ext uri="{FF2B5EF4-FFF2-40B4-BE49-F238E27FC236}">
                    <a16:creationId xmlns:a16="http://schemas.microsoft.com/office/drawing/2014/main" id="{69040488-9725-4B6B-B3BB-C0A8437B2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5500" y="-2622551"/>
                <a:ext cx="4149725" cy="930275"/>
              </a:xfrm>
              <a:custGeom>
                <a:avLst/>
                <a:gdLst>
                  <a:gd name="T0" fmla="*/ 2614 w 2614"/>
                  <a:gd name="T1" fmla="*/ 586 h 586"/>
                  <a:gd name="T2" fmla="*/ 2350 w 2614"/>
                  <a:gd name="T3" fmla="*/ 586 h 586"/>
                  <a:gd name="T4" fmla="*/ 2089 w 2614"/>
                  <a:gd name="T5" fmla="*/ 586 h 586"/>
                  <a:gd name="T6" fmla="*/ 1830 w 2614"/>
                  <a:gd name="T7" fmla="*/ 586 h 586"/>
                  <a:gd name="T8" fmla="*/ 1568 w 2614"/>
                  <a:gd name="T9" fmla="*/ 586 h 586"/>
                  <a:gd name="T10" fmla="*/ 1304 w 2614"/>
                  <a:gd name="T11" fmla="*/ 586 h 586"/>
                  <a:gd name="T12" fmla="*/ 1045 w 2614"/>
                  <a:gd name="T13" fmla="*/ 495 h 586"/>
                  <a:gd name="T14" fmla="*/ 782 w 2614"/>
                  <a:gd name="T15" fmla="*/ 471 h 586"/>
                  <a:gd name="T16" fmla="*/ 523 w 2614"/>
                  <a:gd name="T17" fmla="*/ 411 h 586"/>
                  <a:gd name="T18" fmla="*/ 259 w 2614"/>
                  <a:gd name="T19" fmla="*/ 351 h 586"/>
                  <a:gd name="T20" fmla="*/ 85 w 2614"/>
                  <a:gd name="T21" fmla="*/ 130 h 586"/>
                  <a:gd name="T22" fmla="*/ 0 w 2614"/>
                  <a:gd name="T23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4" h="586">
                    <a:moveTo>
                      <a:pt x="2614" y="586"/>
                    </a:moveTo>
                    <a:lnTo>
                      <a:pt x="2350" y="586"/>
                    </a:lnTo>
                    <a:lnTo>
                      <a:pt x="2089" y="586"/>
                    </a:lnTo>
                    <a:lnTo>
                      <a:pt x="1830" y="586"/>
                    </a:lnTo>
                    <a:lnTo>
                      <a:pt x="1568" y="586"/>
                    </a:lnTo>
                    <a:lnTo>
                      <a:pt x="1304" y="586"/>
                    </a:lnTo>
                    <a:lnTo>
                      <a:pt x="1045" y="495"/>
                    </a:lnTo>
                    <a:lnTo>
                      <a:pt x="782" y="471"/>
                    </a:lnTo>
                    <a:lnTo>
                      <a:pt x="523" y="411"/>
                    </a:lnTo>
                    <a:lnTo>
                      <a:pt x="259" y="351"/>
                    </a:lnTo>
                    <a:lnTo>
                      <a:pt x="85" y="13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1" name="Freeform 25">
                <a:extLst>
                  <a:ext uri="{FF2B5EF4-FFF2-40B4-BE49-F238E27FC236}">
                    <a16:creationId xmlns:a16="http://schemas.microsoft.com/office/drawing/2014/main" id="{F10FDD64-D6E5-4034-9E95-5609B55D2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5500" y="-2625726"/>
                <a:ext cx="2078037" cy="938213"/>
              </a:xfrm>
              <a:custGeom>
                <a:avLst/>
                <a:gdLst>
                  <a:gd name="T0" fmla="*/ 1309 w 1309"/>
                  <a:gd name="T1" fmla="*/ 588 h 591"/>
                  <a:gd name="T2" fmla="*/ 1043 w 1309"/>
                  <a:gd name="T3" fmla="*/ 588 h 591"/>
                  <a:gd name="T4" fmla="*/ 784 w 1309"/>
                  <a:gd name="T5" fmla="*/ 588 h 591"/>
                  <a:gd name="T6" fmla="*/ 520 w 1309"/>
                  <a:gd name="T7" fmla="*/ 588 h 591"/>
                  <a:gd name="T8" fmla="*/ 256 w 1309"/>
                  <a:gd name="T9" fmla="*/ 591 h 591"/>
                  <a:gd name="T10" fmla="*/ 83 w 1309"/>
                  <a:gd name="T11" fmla="*/ 84 h 591"/>
                  <a:gd name="T12" fmla="*/ 0 w 1309"/>
                  <a:gd name="T13" fmla="*/ 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9" h="591">
                    <a:moveTo>
                      <a:pt x="1309" y="588"/>
                    </a:moveTo>
                    <a:lnTo>
                      <a:pt x="1043" y="588"/>
                    </a:lnTo>
                    <a:lnTo>
                      <a:pt x="784" y="588"/>
                    </a:lnTo>
                    <a:lnTo>
                      <a:pt x="520" y="588"/>
                    </a:lnTo>
                    <a:lnTo>
                      <a:pt x="256" y="591"/>
                    </a:lnTo>
                    <a:lnTo>
                      <a:pt x="83" y="84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2" name="Freeform 26">
                <a:extLst>
                  <a:ext uri="{FF2B5EF4-FFF2-40B4-BE49-F238E27FC236}">
                    <a16:creationId xmlns:a16="http://schemas.microsoft.com/office/drawing/2014/main" id="{3BD9582E-D54E-4512-A7DD-CDDE83A8F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563" y="-2625726"/>
                <a:ext cx="3327400" cy="712788"/>
              </a:xfrm>
              <a:custGeom>
                <a:avLst/>
                <a:gdLst>
                  <a:gd name="T0" fmla="*/ 2096 w 2096"/>
                  <a:gd name="T1" fmla="*/ 449 h 449"/>
                  <a:gd name="T2" fmla="*/ 1832 w 2096"/>
                  <a:gd name="T3" fmla="*/ 418 h 449"/>
                  <a:gd name="T4" fmla="*/ 1571 w 2096"/>
                  <a:gd name="T5" fmla="*/ 418 h 449"/>
                  <a:gd name="T6" fmla="*/ 1312 w 2096"/>
                  <a:gd name="T7" fmla="*/ 391 h 449"/>
                  <a:gd name="T8" fmla="*/ 1043 w 2096"/>
                  <a:gd name="T9" fmla="*/ 391 h 449"/>
                  <a:gd name="T10" fmla="*/ 787 w 2096"/>
                  <a:gd name="T11" fmla="*/ 295 h 449"/>
                  <a:gd name="T12" fmla="*/ 523 w 2096"/>
                  <a:gd name="T13" fmla="*/ 250 h 449"/>
                  <a:gd name="T14" fmla="*/ 264 w 2096"/>
                  <a:gd name="T15" fmla="*/ 247 h 449"/>
                  <a:gd name="T16" fmla="*/ 90 w 2096"/>
                  <a:gd name="T17" fmla="*/ 5 h 449"/>
                  <a:gd name="T18" fmla="*/ 0 w 2096"/>
                  <a:gd name="T1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6" h="449">
                    <a:moveTo>
                      <a:pt x="2096" y="449"/>
                    </a:moveTo>
                    <a:lnTo>
                      <a:pt x="1832" y="418"/>
                    </a:lnTo>
                    <a:lnTo>
                      <a:pt x="1571" y="418"/>
                    </a:lnTo>
                    <a:lnTo>
                      <a:pt x="1312" y="391"/>
                    </a:lnTo>
                    <a:lnTo>
                      <a:pt x="1043" y="391"/>
                    </a:lnTo>
                    <a:lnTo>
                      <a:pt x="787" y="295"/>
                    </a:lnTo>
                    <a:lnTo>
                      <a:pt x="523" y="250"/>
                    </a:lnTo>
                    <a:lnTo>
                      <a:pt x="264" y="247"/>
                    </a:lnTo>
                    <a:lnTo>
                      <a:pt x="90" y="5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27">
                <a:extLst>
                  <a:ext uri="{FF2B5EF4-FFF2-40B4-BE49-F238E27FC236}">
                    <a16:creationId xmlns:a16="http://schemas.microsoft.com/office/drawing/2014/main" id="{3BCACF9F-4BC7-4728-927A-763A5516B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25" y="-2617788"/>
                <a:ext cx="4165600" cy="663575"/>
              </a:xfrm>
              <a:custGeom>
                <a:avLst/>
                <a:gdLst>
                  <a:gd name="T0" fmla="*/ 2624 w 2624"/>
                  <a:gd name="T1" fmla="*/ 418 h 418"/>
                  <a:gd name="T2" fmla="*/ 2362 w 2624"/>
                  <a:gd name="T3" fmla="*/ 418 h 418"/>
                  <a:gd name="T4" fmla="*/ 2101 w 2624"/>
                  <a:gd name="T5" fmla="*/ 418 h 418"/>
                  <a:gd name="T6" fmla="*/ 1837 w 2624"/>
                  <a:gd name="T7" fmla="*/ 413 h 418"/>
                  <a:gd name="T8" fmla="*/ 1576 w 2624"/>
                  <a:gd name="T9" fmla="*/ 415 h 418"/>
                  <a:gd name="T10" fmla="*/ 1314 w 2624"/>
                  <a:gd name="T11" fmla="*/ 413 h 418"/>
                  <a:gd name="T12" fmla="*/ 1053 w 2624"/>
                  <a:gd name="T13" fmla="*/ 401 h 418"/>
                  <a:gd name="T14" fmla="*/ 789 w 2624"/>
                  <a:gd name="T15" fmla="*/ 401 h 418"/>
                  <a:gd name="T16" fmla="*/ 530 w 2624"/>
                  <a:gd name="T17" fmla="*/ 386 h 418"/>
                  <a:gd name="T18" fmla="*/ 266 w 2624"/>
                  <a:gd name="T19" fmla="*/ 369 h 418"/>
                  <a:gd name="T20" fmla="*/ 93 w 2624"/>
                  <a:gd name="T21" fmla="*/ 55 h 418"/>
                  <a:gd name="T22" fmla="*/ 0 w 2624"/>
                  <a:gd name="T2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4" h="418">
                    <a:moveTo>
                      <a:pt x="2624" y="418"/>
                    </a:moveTo>
                    <a:lnTo>
                      <a:pt x="2362" y="418"/>
                    </a:lnTo>
                    <a:lnTo>
                      <a:pt x="2101" y="418"/>
                    </a:lnTo>
                    <a:lnTo>
                      <a:pt x="1837" y="413"/>
                    </a:lnTo>
                    <a:lnTo>
                      <a:pt x="1576" y="415"/>
                    </a:lnTo>
                    <a:lnTo>
                      <a:pt x="1314" y="413"/>
                    </a:lnTo>
                    <a:lnTo>
                      <a:pt x="1053" y="401"/>
                    </a:lnTo>
                    <a:lnTo>
                      <a:pt x="789" y="401"/>
                    </a:lnTo>
                    <a:lnTo>
                      <a:pt x="530" y="386"/>
                    </a:lnTo>
                    <a:lnTo>
                      <a:pt x="266" y="369"/>
                    </a:lnTo>
                    <a:lnTo>
                      <a:pt x="93" y="55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28">
                <a:extLst>
                  <a:ext uri="{FF2B5EF4-FFF2-40B4-BE49-F238E27FC236}">
                    <a16:creationId xmlns:a16="http://schemas.microsoft.com/office/drawing/2014/main" id="{4FDA30FA-3A9F-4514-93A4-C98A20690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25" y="-2622551"/>
                <a:ext cx="2501900" cy="747713"/>
              </a:xfrm>
              <a:custGeom>
                <a:avLst/>
                <a:gdLst>
                  <a:gd name="T0" fmla="*/ 1576 w 1576"/>
                  <a:gd name="T1" fmla="*/ 442 h 471"/>
                  <a:gd name="T2" fmla="*/ 1312 w 1576"/>
                  <a:gd name="T3" fmla="*/ 413 h 471"/>
                  <a:gd name="T4" fmla="*/ 1058 w 1576"/>
                  <a:gd name="T5" fmla="*/ 471 h 471"/>
                  <a:gd name="T6" fmla="*/ 789 w 1576"/>
                  <a:gd name="T7" fmla="*/ 471 h 471"/>
                  <a:gd name="T8" fmla="*/ 528 w 1576"/>
                  <a:gd name="T9" fmla="*/ 471 h 471"/>
                  <a:gd name="T10" fmla="*/ 264 w 1576"/>
                  <a:gd name="T11" fmla="*/ 372 h 471"/>
                  <a:gd name="T12" fmla="*/ 91 w 1576"/>
                  <a:gd name="T13" fmla="*/ 123 h 471"/>
                  <a:gd name="T14" fmla="*/ 0 w 1576"/>
                  <a:gd name="T15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6" h="471">
                    <a:moveTo>
                      <a:pt x="1576" y="442"/>
                    </a:moveTo>
                    <a:lnTo>
                      <a:pt x="1312" y="413"/>
                    </a:lnTo>
                    <a:lnTo>
                      <a:pt x="1058" y="471"/>
                    </a:lnTo>
                    <a:lnTo>
                      <a:pt x="789" y="471"/>
                    </a:lnTo>
                    <a:lnTo>
                      <a:pt x="528" y="471"/>
                    </a:lnTo>
                    <a:lnTo>
                      <a:pt x="264" y="372"/>
                    </a:lnTo>
                    <a:lnTo>
                      <a:pt x="91" y="123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29">
                <a:extLst>
                  <a:ext uri="{FF2B5EF4-FFF2-40B4-BE49-F238E27FC236}">
                    <a16:creationId xmlns:a16="http://schemas.microsoft.com/office/drawing/2014/main" id="{15648107-F1EF-4DFB-B8B7-92B00316F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25" y="-2625726"/>
                <a:ext cx="1671637" cy="606425"/>
              </a:xfrm>
              <a:custGeom>
                <a:avLst/>
                <a:gdLst>
                  <a:gd name="T0" fmla="*/ 1053 w 1053"/>
                  <a:gd name="T1" fmla="*/ 382 h 382"/>
                  <a:gd name="T2" fmla="*/ 789 w 1053"/>
                  <a:gd name="T3" fmla="*/ 372 h 382"/>
                  <a:gd name="T4" fmla="*/ 528 w 1053"/>
                  <a:gd name="T5" fmla="*/ 370 h 382"/>
                  <a:gd name="T6" fmla="*/ 269 w 1053"/>
                  <a:gd name="T7" fmla="*/ 314 h 382"/>
                  <a:gd name="T8" fmla="*/ 93 w 1053"/>
                  <a:gd name="T9" fmla="*/ 187 h 382"/>
                  <a:gd name="T10" fmla="*/ 0 w 1053"/>
                  <a:gd name="T11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3" h="382">
                    <a:moveTo>
                      <a:pt x="1053" y="382"/>
                    </a:moveTo>
                    <a:lnTo>
                      <a:pt x="789" y="372"/>
                    </a:lnTo>
                    <a:lnTo>
                      <a:pt x="528" y="370"/>
                    </a:lnTo>
                    <a:lnTo>
                      <a:pt x="269" y="314"/>
                    </a:lnTo>
                    <a:lnTo>
                      <a:pt x="93" y="187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CB7C7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1" name="Group 420">
              <a:extLst>
                <a:ext uri="{FF2B5EF4-FFF2-40B4-BE49-F238E27FC236}">
                  <a16:creationId xmlns:a16="http://schemas.microsoft.com/office/drawing/2014/main" id="{7444C9D4-AD43-409F-9F04-A733D9F7C6A7}"/>
                </a:ext>
              </a:extLst>
            </p:cNvPr>
            <p:cNvGrpSpPr/>
            <p:nvPr/>
          </p:nvGrpSpPr>
          <p:grpSpPr>
            <a:xfrm>
              <a:off x="1515431" y="4649806"/>
              <a:ext cx="1759008" cy="223905"/>
              <a:chOff x="-1628775" y="-2297113"/>
              <a:chExt cx="2081213" cy="271463"/>
            </a:xfrm>
          </p:grpSpPr>
          <p:sp>
            <p:nvSpPr>
              <p:cNvPr id="897" name="Freeform 33">
                <a:extLst>
                  <a:ext uri="{FF2B5EF4-FFF2-40B4-BE49-F238E27FC236}">
                    <a16:creationId xmlns:a16="http://schemas.microsoft.com/office/drawing/2014/main" id="{8C74B6B8-23B4-4296-952D-E6D9EAC72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4488" y="-2284413"/>
                <a:ext cx="1241426" cy="234950"/>
              </a:xfrm>
              <a:custGeom>
                <a:avLst/>
                <a:gdLst>
                  <a:gd name="T0" fmla="*/ 782 w 782"/>
                  <a:gd name="T1" fmla="*/ 0 h 148"/>
                  <a:gd name="T2" fmla="*/ 520 w 782"/>
                  <a:gd name="T3" fmla="*/ 148 h 148"/>
                  <a:gd name="T4" fmla="*/ 253 w 782"/>
                  <a:gd name="T5" fmla="*/ 148 h 148"/>
                  <a:gd name="T6" fmla="*/ 0 w 782"/>
                  <a:gd name="T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2" h="148">
                    <a:moveTo>
                      <a:pt x="782" y="0"/>
                    </a:moveTo>
                    <a:lnTo>
                      <a:pt x="520" y="148"/>
                    </a:lnTo>
                    <a:lnTo>
                      <a:pt x="253" y="148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59FFB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98" name="Freeform 34">
                <a:extLst>
                  <a:ext uri="{FF2B5EF4-FFF2-40B4-BE49-F238E27FC236}">
                    <a16:creationId xmlns:a16="http://schemas.microsoft.com/office/drawing/2014/main" id="{6950FAB6-9F92-41F9-9B7A-FC272A333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8775" y="-2284413"/>
                <a:ext cx="2081213" cy="258763"/>
              </a:xfrm>
              <a:custGeom>
                <a:avLst/>
                <a:gdLst>
                  <a:gd name="T0" fmla="*/ 1311 w 1311"/>
                  <a:gd name="T1" fmla="*/ 163 h 163"/>
                  <a:gd name="T2" fmla="*/ 1051 w 1311"/>
                  <a:gd name="T3" fmla="*/ 163 h 163"/>
                  <a:gd name="T4" fmla="*/ 789 w 1311"/>
                  <a:gd name="T5" fmla="*/ 163 h 163"/>
                  <a:gd name="T6" fmla="*/ 524 w 1311"/>
                  <a:gd name="T7" fmla="*/ 158 h 163"/>
                  <a:gd name="T8" fmla="*/ 441 w 1311"/>
                  <a:gd name="T9" fmla="*/ 163 h 163"/>
                  <a:gd name="T10" fmla="*/ 262 w 1311"/>
                  <a:gd name="T11" fmla="*/ 163 h 163"/>
                  <a:gd name="T12" fmla="*/ 0 w 1311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1" h="163">
                    <a:moveTo>
                      <a:pt x="1311" y="163"/>
                    </a:moveTo>
                    <a:lnTo>
                      <a:pt x="1051" y="163"/>
                    </a:lnTo>
                    <a:lnTo>
                      <a:pt x="789" y="163"/>
                    </a:lnTo>
                    <a:lnTo>
                      <a:pt x="524" y="158"/>
                    </a:lnTo>
                    <a:lnTo>
                      <a:pt x="441" y="163"/>
                    </a:lnTo>
                    <a:lnTo>
                      <a:pt x="262" y="163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59FFB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99" name="Line 35">
                <a:extLst>
                  <a:ext uri="{FF2B5EF4-FFF2-40B4-BE49-F238E27FC236}">
                    <a16:creationId xmlns:a16="http://schemas.microsoft.com/office/drawing/2014/main" id="{DFB5187A-9FF3-405F-A42D-BB970C7E74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622425" y="-2297113"/>
                <a:ext cx="412750" cy="204788"/>
              </a:xfrm>
              <a:prstGeom prst="line">
                <a:avLst/>
              </a:prstGeom>
              <a:noFill/>
              <a:ln w="12700" cap="flat">
                <a:solidFill>
                  <a:srgbClr val="59FFB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2" name="Oval 421">
              <a:extLst>
                <a:ext uri="{FF2B5EF4-FFF2-40B4-BE49-F238E27FC236}">
                  <a16:creationId xmlns:a16="http://schemas.microsoft.com/office/drawing/2014/main" id="{D7C0D970-22B2-41AC-BF1E-15B7702A3D1B}"/>
                </a:ext>
              </a:extLst>
            </p:cNvPr>
            <p:cNvSpPr/>
            <p:nvPr/>
          </p:nvSpPr>
          <p:spPr>
            <a:xfrm flipH="1">
              <a:off x="1615195" y="4163697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3" name="Oval 422">
              <a:extLst>
                <a:ext uri="{FF2B5EF4-FFF2-40B4-BE49-F238E27FC236}">
                  <a16:creationId xmlns:a16="http://schemas.microsoft.com/office/drawing/2014/main" id="{DFEBCA35-4781-47A5-84B4-56B121AC5C3C}"/>
                </a:ext>
              </a:extLst>
            </p:cNvPr>
            <p:cNvSpPr/>
            <p:nvPr/>
          </p:nvSpPr>
          <p:spPr>
            <a:xfrm flipH="1">
              <a:off x="1615195" y="4252702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2" name="Oval 431">
              <a:extLst>
                <a:ext uri="{FF2B5EF4-FFF2-40B4-BE49-F238E27FC236}">
                  <a16:creationId xmlns:a16="http://schemas.microsoft.com/office/drawing/2014/main" id="{5868774F-9FC5-499B-891C-DC5516E9B4F1}"/>
                </a:ext>
              </a:extLst>
            </p:cNvPr>
            <p:cNvSpPr/>
            <p:nvPr/>
          </p:nvSpPr>
          <p:spPr>
            <a:xfrm flipH="1">
              <a:off x="1615195" y="452703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3" name="Oval 432">
              <a:extLst>
                <a:ext uri="{FF2B5EF4-FFF2-40B4-BE49-F238E27FC236}">
                  <a16:creationId xmlns:a16="http://schemas.microsoft.com/office/drawing/2014/main" id="{898ADC14-6793-4445-9305-46A7AF62FB39}"/>
                </a:ext>
              </a:extLst>
            </p:cNvPr>
            <p:cNvSpPr/>
            <p:nvPr/>
          </p:nvSpPr>
          <p:spPr>
            <a:xfrm flipH="1">
              <a:off x="1615195" y="459826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C94A5A25-F46D-4C2B-91ED-D92ED5B6B615}"/>
                </a:ext>
              </a:extLst>
            </p:cNvPr>
            <p:cNvSpPr/>
            <p:nvPr/>
          </p:nvSpPr>
          <p:spPr>
            <a:xfrm flipH="1">
              <a:off x="1615195" y="4938604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2AB77641-1A3F-43AE-9E4B-A09A263F57C3}"/>
                </a:ext>
              </a:extLst>
            </p:cNvPr>
            <p:cNvSpPr/>
            <p:nvPr/>
          </p:nvSpPr>
          <p:spPr>
            <a:xfrm flipH="1">
              <a:off x="1615195" y="4808136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0" name="Oval 439">
              <a:extLst>
                <a:ext uri="{FF2B5EF4-FFF2-40B4-BE49-F238E27FC236}">
                  <a16:creationId xmlns:a16="http://schemas.microsoft.com/office/drawing/2014/main" id="{A912DE3C-7C94-4C16-BF04-8F8401867A7E}"/>
                </a:ext>
              </a:extLst>
            </p:cNvPr>
            <p:cNvSpPr/>
            <p:nvPr/>
          </p:nvSpPr>
          <p:spPr>
            <a:xfrm flipH="1">
              <a:off x="1615195" y="466942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1" name="Oval 440">
              <a:extLst>
                <a:ext uri="{FF2B5EF4-FFF2-40B4-BE49-F238E27FC236}">
                  <a16:creationId xmlns:a16="http://schemas.microsoft.com/office/drawing/2014/main" id="{A0B2087B-3BAD-4C21-BD4E-8EF153D6EF82}"/>
                </a:ext>
              </a:extLst>
            </p:cNvPr>
            <p:cNvSpPr/>
            <p:nvPr/>
          </p:nvSpPr>
          <p:spPr>
            <a:xfrm flipH="1">
              <a:off x="1853705" y="4608421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3" name="Oval 442">
              <a:extLst>
                <a:ext uri="{FF2B5EF4-FFF2-40B4-BE49-F238E27FC236}">
                  <a16:creationId xmlns:a16="http://schemas.microsoft.com/office/drawing/2014/main" id="{45A6A4A9-533E-4FCA-A96B-7C9D03A0E15D}"/>
                </a:ext>
              </a:extLst>
            </p:cNvPr>
            <p:cNvSpPr/>
            <p:nvPr/>
          </p:nvSpPr>
          <p:spPr>
            <a:xfrm flipH="1">
              <a:off x="1853705" y="4662813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D9E5A919-8405-4231-90FE-9695BF43C254}"/>
                </a:ext>
              </a:extLst>
            </p:cNvPr>
            <p:cNvSpPr/>
            <p:nvPr/>
          </p:nvSpPr>
          <p:spPr>
            <a:xfrm flipH="1">
              <a:off x="1853705" y="4791331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6634C8C6-13B8-4E03-8BC4-30559B1113E6}"/>
                </a:ext>
              </a:extLst>
            </p:cNvPr>
            <p:cNvSpPr/>
            <p:nvPr/>
          </p:nvSpPr>
          <p:spPr>
            <a:xfrm flipH="1">
              <a:off x="1853705" y="4703287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79F102FC-B198-4E67-BC61-E31E85FDC22F}"/>
                </a:ext>
              </a:extLst>
            </p:cNvPr>
            <p:cNvSpPr/>
            <p:nvPr/>
          </p:nvSpPr>
          <p:spPr>
            <a:xfrm flipH="1">
              <a:off x="1853705" y="5010904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D213E75B-4CDF-4E7E-8DBC-B31DE2650AA4}"/>
                </a:ext>
              </a:extLst>
            </p:cNvPr>
            <p:cNvSpPr/>
            <p:nvPr/>
          </p:nvSpPr>
          <p:spPr>
            <a:xfrm flipH="1">
              <a:off x="1853705" y="513380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88B486D4-7F51-446C-88D9-D535A2BAE1D4}"/>
                </a:ext>
              </a:extLst>
            </p:cNvPr>
            <p:cNvSpPr/>
            <p:nvPr/>
          </p:nvSpPr>
          <p:spPr>
            <a:xfrm flipH="1">
              <a:off x="2201416" y="4838656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B8AF7CC7-4713-40F5-8C4C-873ED1DA0BF6}"/>
                </a:ext>
              </a:extLst>
            </p:cNvPr>
            <p:cNvSpPr/>
            <p:nvPr/>
          </p:nvSpPr>
          <p:spPr>
            <a:xfrm flipH="1">
              <a:off x="2201416" y="4877938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BDE44809-257B-44BB-BC91-51A0D60E4DC5}"/>
                </a:ext>
              </a:extLst>
            </p:cNvPr>
            <p:cNvSpPr/>
            <p:nvPr/>
          </p:nvSpPr>
          <p:spPr>
            <a:xfrm flipH="1">
              <a:off x="2201416" y="4926436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4" name="Oval 473">
              <a:extLst>
                <a:ext uri="{FF2B5EF4-FFF2-40B4-BE49-F238E27FC236}">
                  <a16:creationId xmlns:a16="http://schemas.microsoft.com/office/drawing/2014/main" id="{26B69D09-3E49-4315-AAF8-3C5F93F19089}"/>
                </a:ext>
              </a:extLst>
            </p:cNvPr>
            <p:cNvSpPr/>
            <p:nvPr/>
          </p:nvSpPr>
          <p:spPr>
            <a:xfrm flipH="1">
              <a:off x="2201416" y="499402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5" name="Oval 474">
              <a:extLst>
                <a:ext uri="{FF2B5EF4-FFF2-40B4-BE49-F238E27FC236}">
                  <a16:creationId xmlns:a16="http://schemas.microsoft.com/office/drawing/2014/main" id="{44C44146-7FD3-44BE-89F0-8293A7EF0A5F}"/>
                </a:ext>
              </a:extLst>
            </p:cNvPr>
            <p:cNvSpPr/>
            <p:nvPr/>
          </p:nvSpPr>
          <p:spPr>
            <a:xfrm flipH="1">
              <a:off x="2201416" y="505977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6" name="Oval 475">
              <a:extLst>
                <a:ext uri="{FF2B5EF4-FFF2-40B4-BE49-F238E27FC236}">
                  <a16:creationId xmlns:a16="http://schemas.microsoft.com/office/drawing/2014/main" id="{373BC743-3BFA-496A-B25F-6FBD7CA85105}"/>
                </a:ext>
              </a:extLst>
            </p:cNvPr>
            <p:cNvSpPr/>
            <p:nvPr/>
          </p:nvSpPr>
          <p:spPr>
            <a:xfrm flipH="1">
              <a:off x="2201416" y="5097892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7" name="Oval 476">
              <a:extLst>
                <a:ext uri="{FF2B5EF4-FFF2-40B4-BE49-F238E27FC236}">
                  <a16:creationId xmlns:a16="http://schemas.microsoft.com/office/drawing/2014/main" id="{D339F9F1-6133-429C-88A2-800163E1473A}"/>
                </a:ext>
              </a:extLst>
            </p:cNvPr>
            <p:cNvSpPr/>
            <p:nvPr/>
          </p:nvSpPr>
          <p:spPr>
            <a:xfrm flipH="1">
              <a:off x="2201416" y="5165998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8" name="Oval 477">
              <a:extLst>
                <a:ext uri="{FF2B5EF4-FFF2-40B4-BE49-F238E27FC236}">
                  <a16:creationId xmlns:a16="http://schemas.microsoft.com/office/drawing/2014/main" id="{AAB922AE-6DAD-4390-8EB9-CF151282ED1B}"/>
                </a:ext>
              </a:extLst>
            </p:cNvPr>
            <p:cNvSpPr/>
            <p:nvPr/>
          </p:nvSpPr>
          <p:spPr>
            <a:xfrm flipH="1">
              <a:off x="2550356" y="4982737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09CA3167-F6DF-4EF6-9375-901BBEBC4133}"/>
                </a:ext>
              </a:extLst>
            </p:cNvPr>
            <p:cNvSpPr/>
            <p:nvPr/>
          </p:nvSpPr>
          <p:spPr>
            <a:xfrm flipH="1">
              <a:off x="2550356" y="5053879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0" name="Oval 479">
              <a:extLst>
                <a:ext uri="{FF2B5EF4-FFF2-40B4-BE49-F238E27FC236}">
                  <a16:creationId xmlns:a16="http://schemas.microsoft.com/office/drawing/2014/main" id="{8B25BD48-2AFA-4B54-98EF-DBE245CA1C4C}"/>
                </a:ext>
              </a:extLst>
            </p:cNvPr>
            <p:cNvSpPr/>
            <p:nvPr/>
          </p:nvSpPr>
          <p:spPr>
            <a:xfrm flipH="1">
              <a:off x="2550356" y="5110193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1" name="Oval 480">
              <a:extLst>
                <a:ext uri="{FF2B5EF4-FFF2-40B4-BE49-F238E27FC236}">
                  <a16:creationId xmlns:a16="http://schemas.microsoft.com/office/drawing/2014/main" id="{5D427C8F-FA5B-4BE9-9CAE-F0813EAC8FE5}"/>
                </a:ext>
              </a:extLst>
            </p:cNvPr>
            <p:cNvSpPr/>
            <p:nvPr/>
          </p:nvSpPr>
          <p:spPr>
            <a:xfrm flipH="1">
              <a:off x="2550356" y="5158951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2" name="Oval 481">
              <a:extLst>
                <a:ext uri="{FF2B5EF4-FFF2-40B4-BE49-F238E27FC236}">
                  <a16:creationId xmlns:a16="http://schemas.microsoft.com/office/drawing/2014/main" id="{9AC662DE-C830-4BBA-BBA0-5EEBE71FD527}"/>
                </a:ext>
              </a:extLst>
            </p:cNvPr>
            <p:cNvSpPr/>
            <p:nvPr/>
          </p:nvSpPr>
          <p:spPr>
            <a:xfrm flipH="1">
              <a:off x="2901137" y="5108003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043C5FCF-4C02-4FEA-9FF9-A45A262928A9}"/>
                </a:ext>
              </a:extLst>
            </p:cNvPr>
            <p:cNvSpPr/>
            <p:nvPr/>
          </p:nvSpPr>
          <p:spPr>
            <a:xfrm flipH="1">
              <a:off x="2901137" y="5041473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D1156E49-7297-4E4E-B4F2-531049B2531A}"/>
                </a:ext>
              </a:extLst>
            </p:cNvPr>
            <p:cNvSpPr/>
            <p:nvPr/>
          </p:nvSpPr>
          <p:spPr>
            <a:xfrm flipH="1">
              <a:off x="2901137" y="518234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5AF5C5B3-95B1-4617-A0EC-6F457E5C7E64}"/>
                </a:ext>
              </a:extLst>
            </p:cNvPr>
            <p:cNvSpPr/>
            <p:nvPr/>
          </p:nvSpPr>
          <p:spPr>
            <a:xfrm flipH="1">
              <a:off x="2901137" y="520878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6" name="Oval 485">
              <a:extLst>
                <a:ext uri="{FF2B5EF4-FFF2-40B4-BE49-F238E27FC236}">
                  <a16:creationId xmlns:a16="http://schemas.microsoft.com/office/drawing/2014/main" id="{F6B5BA28-57E7-4AB4-956C-A018357982D7}"/>
                </a:ext>
              </a:extLst>
            </p:cNvPr>
            <p:cNvSpPr/>
            <p:nvPr/>
          </p:nvSpPr>
          <p:spPr>
            <a:xfrm flipH="1">
              <a:off x="2901137" y="5226712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1A195438-9A81-46D4-AD74-51E16D2F9C6D}"/>
                </a:ext>
              </a:extLst>
            </p:cNvPr>
            <p:cNvSpPr/>
            <p:nvPr/>
          </p:nvSpPr>
          <p:spPr>
            <a:xfrm flipH="1">
              <a:off x="3253989" y="512223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8" name="Oval 487">
              <a:extLst>
                <a:ext uri="{FF2B5EF4-FFF2-40B4-BE49-F238E27FC236}">
                  <a16:creationId xmlns:a16="http://schemas.microsoft.com/office/drawing/2014/main" id="{6B1DAEB1-FB2F-4DBB-A4EC-706BB2E62820}"/>
                </a:ext>
              </a:extLst>
            </p:cNvPr>
            <p:cNvSpPr/>
            <p:nvPr/>
          </p:nvSpPr>
          <p:spPr>
            <a:xfrm flipH="1">
              <a:off x="3253989" y="5203189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9" name="Oval 488">
              <a:extLst>
                <a:ext uri="{FF2B5EF4-FFF2-40B4-BE49-F238E27FC236}">
                  <a16:creationId xmlns:a16="http://schemas.microsoft.com/office/drawing/2014/main" id="{D6AA27BC-1A02-4AEB-B18A-3380CD10ED52}"/>
                </a:ext>
              </a:extLst>
            </p:cNvPr>
            <p:cNvSpPr/>
            <p:nvPr/>
          </p:nvSpPr>
          <p:spPr>
            <a:xfrm flipH="1">
              <a:off x="3253989" y="5285249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0" name="Oval 489">
              <a:extLst>
                <a:ext uri="{FF2B5EF4-FFF2-40B4-BE49-F238E27FC236}">
                  <a16:creationId xmlns:a16="http://schemas.microsoft.com/office/drawing/2014/main" id="{B1BC3A29-519E-48E7-B70E-46096517FA07}"/>
                </a:ext>
              </a:extLst>
            </p:cNvPr>
            <p:cNvSpPr/>
            <p:nvPr/>
          </p:nvSpPr>
          <p:spPr>
            <a:xfrm flipH="1">
              <a:off x="3443564" y="5140696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1" name="Oval 490">
              <a:extLst>
                <a:ext uri="{FF2B5EF4-FFF2-40B4-BE49-F238E27FC236}">
                  <a16:creationId xmlns:a16="http://schemas.microsoft.com/office/drawing/2014/main" id="{68ABA4E4-69C7-4C8D-B133-8C01FCEAB493}"/>
                </a:ext>
              </a:extLst>
            </p:cNvPr>
            <p:cNvSpPr/>
            <p:nvPr/>
          </p:nvSpPr>
          <p:spPr>
            <a:xfrm flipH="1">
              <a:off x="3601166" y="510945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2" name="Oval 491">
              <a:extLst>
                <a:ext uri="{FF2B5EF4-FFF2-40B4-BE49-F238E27FC236}">
                  <a16:creationId xmlns:a16="http://schemas.microsoft.com/office/drawing/2014/main" id="{A417B994-6ADF-4407-8306-1CB8E3E79C89}"/>
                </a:ext>
              </a:extLst>
            </p:cNvPr>
            <p:cNvSpPr/>
            <p:nvPr/>
          </p:nvSpPr>
          <p:spPr>
            <a:xfrm flipH="1">
              <a:off x="3601166" y="5235664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3" name="Oval 492">
              <a:extLst>
                <a:ext uri="{FF2B5EF4-FFF2-40B4-BE49-F238E27FC236}">
                  <a16:creationId xmlns:a16="http://schemas.microsoft.com/office/drawing/2014/main" id="{E6E88B9F-B8DD-492E-BA63-FBB321DC08F8}"/>
                </a:ext>
              </a:extLst>
            </p:cNvPr>
            <p:cNvSpPr/>
            <p:nvPr/>
          </p:nvSpPr>
          <p:spPr>
            <a:xfrm flipH="1">
              <a:off x="3601166" y="5304199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4" name="Oval 493">
              <a:extLst>
                <a:ext uri="{FF2B5EF4-FFF2-40B4-BE49-F238E27FC236}">
                  <a16:creationId xmlns:a16="http://schemas.microsoft.com/office/drawing/2014/main" id="{C19FB87A-83BE-41FC-B690-2AB8BBC40E65}"/>
                </a:ext>
              </a:extLst>
            </p:cNvPr>
            <p:cNvSpPr/>
            <p:nvPr/>
          </p:nvSpPr>
          <p:spPr>
            <a:xfrm flipH="1">
              <a:off x="3960453" y="5179507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499D9717-9AFE-4F2B-B46F-E123712B98C7}"/>
                </a:ext>
              </a:extLst>
            </p:cNvPr>
            <p:cNvSpPr/>
            <p:nvPr/>
          </p:nvSpPr>
          <p:spPr>
            <a:xfrm flipH="1">
              <a:off x="4306624" y="516452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3512A224-7092-4369-983D-32C683648E7B}"/>
                </a:ext>
              </a:extLst>
            </p:cNvPr>
            <p:cNvSpPr/>
            <p:nvPr/>
          </p:nvSpPr>
          <p:spPr>
            <a:xfrm flipH="1">
              <a:off x="4658063" y="517290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52F9DC3D-BF28-4BAA-8368-1EE35F4ED248}"/>
                </a:ext>
              </a:extLst>
            </p:cNvPr>
            <p:cNvSpPr/>
            <p:nvPr/>
          </p:nvSpPr>
          <p:spPr>
            <a:xfrm flipH="1">
              <a:off x="5006451" y="5175471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7E02FFE2-B734-4F29-8C15-B4D4F88AA02F}"/>
                </a:ext>
              </a:extLst>
            </p:cNvPr>
            <p:cNvSpPr/>
            <p:nvPr/>
          </p:nvSpPr>
          <p:spPr>
            <a:xfrm flipH="1">
              <a:off x="5360159" y="5193712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9" name="Oval 498">
              <a:extLst>
                <a:ext uri="{FF2B5EF4-FFF2-40B4-BE49-F238E27FC236}">
                  <a16:creationId xmlns:a16="http://schemas.microsoft.com/office/drawing/2014/main" id="{199D0FA5-5FF7-41E9-A7D6-C075D722BC8B}"/>
                </a:ext>
              </a:extLst>
            </p:cNvPr>
            <p:cNvSpPr/>
            <p:nvPr/>
          </p:nvSpPr>
          <p:spPr>
            <a:xfrm flipH="1">
              <a:off x="5702914" y="5186352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09DF25B3-B5EE-4984-BC91-8389AB8188F3}"/>
                </a:ext>
              </a:extLst>
            </p:cNvPr>
            <p:cNvSpPr/>
            <p:nvPr/>
          </p:nvSpPr>
          <p:spPr>
            <a:xfrm flipH="1">
              <a:off x="6050053" y="5203337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7" name="Oval 786">
              <a:extLst>
                <a:ext uri="{FF2B5EF4-FFF2-40B4-BE49-F238E27FC236}">
                  <a16:creationId xmlns:a16="http://schemas.microsoft.com/office/drawing/2014/main" id="{3DCDCABA-2BFF-40C2-A012-75D1B01E06C6}"/>
                </a:ext>
              </a:extLst>
            </p:cNvPr>
            <p:cNvSpPr/>
            <p:nvPr/>
          </p:nvSpPr>
          <p:spPr>
            <a:xfrm flipH="1">
              <a:off x="4641894" y="5424279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8" name="Oval 787">
              <a:extLst>
                <a:ext uri="{FF2B5EF4-FFF2-40B4-BE49-F238E27FC236}">
                  <a16:creationId xmlns:a16="http://schemas.microsoft.com/office/drawing/2014/main" id="{608EFA8E-B04F-462D-8048-E67C7F8D7258}"/>
                </a:ext>
              </a:extLst>
            </p:cNvPr>
            <p:cNvSpPr/>
            <p:nvPr/>
          </p:nvSpPr>
          <p:spPr>
            <a:xfrm flipH="1">
              <a:off x="4648842" y="5204636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9" name="Oval 788">
              <a:extLst>
                <a:ext uri="{FF2B5EF4-FFF2-40B4-BE49-F238E27FC236}">
                  <a16:creationId xmlns:a16="http://schemas.microsoft.com/office/drawing/2014/main" id="{D89DB9DF-1918-4223-817F-9CEE83C844B2}"/>
                </a:ext>
              </a:extLst>
            </p:cNvPr>
            <p:cNvSpPr/>
            <p:nvPr/>
          </p:nvSpPr>
          <p:spPr>
            <a:xfrm flipH="1">
              <a:off x="5008700" y="5207224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0" name="Oval 789">
              <a:extLst>
                <a:ext uri="{FF2B5EF4-FFF2-40B4-BE49-F238E27FC236}">
                  <a16:creationId xmlns:a16="http://schemas.microsoft.com/office/drawing/2014/main" id="{77B20711-1C7C-4847-BB5B-78CC446A1C2A}"/>
                </a:ext>
              </a:extLst>
            </p:cNvPr>
            <p:cNvSpPr/>
            <p:nvPr/>
          </p:nvSpPr>
          <p:spPr>
            <a:xfrm flipH="1">
              <a:off x="3947173" y="541905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1" name="Oval 790">
              <a:extLst>
                <a:ext uri="{FF2B5EF4-FFF2-40B4-BE49-F238E27FC236}">
                  <a16:creationId xmlns:a16="http://schemas.microsoft.com/office/drawing/2014/main" id="{A7F9F53E-FB95-4392-AD4D-1AC836E37995}"/>
                </a:ext>
              </a:extLst>
            </p:cNvPr>
            <p:cNvSpPr/>
            <p:nvPr/>
          </p:nvSpPr>
          <p:spPr>
            <a:xfrm flipH="1">
              <a:off x="3599411" y="5420488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2" name="Oval 791">
              <a:extLst>
                <a:ext uri="{FF2B5EF4-FFF2-40B4-BE49-F238E27FC236}">
                  <a16:creationId xmlns:a16="http://schemas.microsoft.com/office/drawing/2014/main" id="{E3EE4C3B-80BE-4219-834E-7FD6D080104F}"/>
                </a:ext>
              </a:extLst>
            </p:cNvPr>
            <p:cNvSpPr/>
            <p:nvPr/>
          </p:nvSpPr>
          <p:spPr>
            <a:xfrm flipH="1">
              <a:off x="3244914" y="5419740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3" name="Oval 792">
              <a:extLst>
                <a:ext uri="{FF2B5EF4-FFF2-40B4-BE49-F238E27FC236}">
                  <a16:creationId xmlns:a16="http://schemas.microsoft.com/office/drawing/2014/main" id="{99EE1FD6-59AD-4631-8159-9AA97C528B46}"/>
                </a:ext>
              </a:extLst>
            </p:cNvPr>
            <p:cNvSpPr/>
            <p:nvPr/>
          </p:nvSpPr>
          <p:spPr>
            <a:xfrm flipH="1">
              <a:off x="2901137" y="5426983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4" name="Oval 793">
              <a:extLst>
                <a:ext uri="{FF2B5EF4-FFF2-40B4-BE49-F238E27FC236}">
                  <a16:creationId xmlns:a16="http://schemas.microsoft.com/office/drawing/2014/main" id="{E88E6B9B-FF05-440C-97C0-F89FD4D76C82}"/>
                </a:ext>
              </a:extLst>
            </p:cNvPr>
            <p:cNvSpPr/>
            <p:nvPr/>
          </p:nvSpPr>
          <p:spPr>
            <a:xfrm flipH="1">
              <a:off x="2905934" y="5305318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5" name="Oval 794">
              <a:extLst>
                <a:ext uri="{FF2B5EF4-FFF2-40B4-BE49-F238E27FC236}">
                  <a16:creationId xmlns:a16="http://schemas.microsoft.com/office/drawing/2014/main" id="{A1C4E77A-8F5D-4CC7-BAC9-5279D2A8BF56}"/>
                </a:ext>
              </a:extLst>
            </p:cNvPr>
            <p:cNvSpPr/>
            <p:nvPr/>
          </p:nvSpPr>
          <p:spPr>
            <a:xfrm flipH="1">
              <a:off x="2899326" y="527266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6" name="Oval 795">
              <a:extLst>
                <a:ext uri="{FF2B5EF4-FFF2-40B4-BE49-F238E27FC236}">
                  <a16:creationId xmlns:a16="http://schemas.microsoft.com/office/drawing/2014/main" id="{7A521891-6AD7-4CBD-ACFB-1ECAED9303D0}"/>
                </a:ext>
              </a:extLst>
            </p:cNvPr>
            <p:cNvSpPr/>
            <p:nvPr/>
          </p:nvSpPr>
          <p:spPr>
            <a:xfrm flipH="1">
              <a:off x="2899326" y="5158811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7" name="Oval 796">
              <a:extLst>
                <a:ext uri="{FF2B5EF4-FFF2-40B4-BE49-F238E27FC236}">
                  <a16:creationId xmlns:a16="http://schemas.microsoft.com/office/drawing/2014/main" id="{994CFD6E-5517-49C8-8096-ACAF85FF7D2F}"/>
                </a:ext>
              </a:extLst>
            </p:cNvPr>
            <p:cNvSpPr/>
            <p:nvPr/>
          </p:nvSpPr>
          <p:spPr>
            <a:xfrm flipH="1">
              <a:off x="2553115" y="526571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8" name="Oval 797">
              <a:extLst>
                <a:ext uri="{FF2B5EF4-FFF2-40B4-BE49-F238E27FC236}">
                  <a16:creationId xmlns:a16="http://schemas.microsoft.com/office/drawing/2014/main" id="{15DB6EA1-9B28-4650-8267-6CDDC5A199BC}"/>
                </a:ext>
              </a:extLst>
            </p:cNvPr>
            <p:cNvSpPr/>
            <p:nvPr/>
          </p:nvSpPr>
          <p:spPr>
            <a:xfrm flipH="1">
              <a:off x="2553115" y="5424243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9" name="Oval 798">
              <a:extLst>
                <a:ext uri="{FF2B5EF4-FFF2-40B4-BE49-F238E27FC236}">
                  <a16:creationId xmlns:a16="http://schemas.microsoft.com/office/drawing/2014/main" id="{F5335827-FF92-4D3C-BA8E-D97F8B9621AC}"/>
                </a:ext>
              </a:extLst>
            </p:cNvPr>
            <p:cNvSpPr/>
            <p:nvPr/>
          </p:nvSpPr>
          <p:spPr>
            <a:xfrm flipH="1">
              <a:off x="2198751" y="5424243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3148502D-3DC6-417C-A78A-244E1005BD64}"/>
                </a:ext>
              </a:extLst>
            </p:cNvPr>
            <p:cNvSpPr/>
            <p:nvPr/>
          </p:nvSpPr>
          <p:spPr>
            <a:xfrm flipH="1">
              <a:off x="2198751" y="5266520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1" name="Oval 800">
              <a:extLst>
                <a:ext uri="{FF2B5EF4-FFF2-40B4-BE49-F238E27FC236}">
                  <a16:creationId xmlns:a16="http://schemas.microsoft.com/office/drawing/2014/main" id="{77432B37-08F7-42BC-9F7E-A14E07A47A4D}"/>
                </a:ext>
              </a:extLst>
            </p:cNvPr>
            <p:cNvSpPr/>
            <p:nvPr/>
          </p:nvSpPr>
          <p:spPr>
            <a:xfrm flipH="1">
              <a:off x="1853311" y="5423387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2" name="Oval 801">
              <a:extLst>
                <a:ext uri="{FF2B5EF4-FFF2-40B4-BE49-F238E27FC236}">
                  <a16:creationId xmlns:a16="http://schemas.microsoft.com/office/drawing/2014/main" id="{E501EE1E-889E-4A47-8945-45B56F07205A}"/>
                </a:ext>
              </a:extLst>
            </p:cNvPr>
            <p:cNvSpPr/>
            <p:nvPr/>
          </p:nvSpPr>
          <p:spPr>
            <a:xfrm flipH="1">
              <a:off x="1853311" y="5061437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3" name="Oval 802">
              <a:extLst>
                <a:ext uri="{FF2B5EF4-FFF2-40B4-BE49-F238E27FC236}">
                  <a16:creationId xmlns:a16="http://schemas.microsoft.com/office/drawing/2014/main" id="{46D89096-2979-4E71-AB08-32861DD3D005}"/>
                </a:ext>
              </a:extLst>
            </p:cNvPr>
            <p:cNvSpPr/>
            <p:nvPr/>
          </p:nvSpPr>
          <p:spPr>
            <a:xfrm flipH="1">
              <a:off x="1853311" y="4972764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4" name="Oval 803">
              <a:extLst>
                <a:ext uri="{FF2B5EF4-FFF2-40B4-BE49-F238E27FC236}">
                  <a16:creationId xmlns:a16="http://schemas.microsoft.com/office/drawing/2014/main" id="{3FF8BB67-6E9B-4187-ABAD-29CE0F7E761C}"/>
                </a:ext>
              </a:extLst>
            </p:cNvPr>
            <p:cNvSpPr/>
            <p:nvPr/>
          </p:nvSpPr>
          <p:spPr>
            <a:xfrm flipH="1">
              <a:off x="1623058" y="4885960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5" name="Oval 804">
              <a:extLst>
                <a:ext uri="{FF2B5EF4-FFF2-40B4-BE49-F238E27FC236}">
                  <a16:creationId xmlns:a16="http://schemas.microsoft.com/office/drawing/2014/main" id="{68EC0074-27EB-4AB0-82CA-6A76055729E9}"/>
                </a:ext>
              </a:extLst>
            </p:cNvPr>
            <p:cNvSpPr/>
            <p:nvPr/>
          </p:nvSpPr>
          <p:spPr>
            <a:xfrm flipH="1">
              <a:off x="1623058" y="4648463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6" name="Oval 805">
              <a:extLst>
                <a:ext uri="{FF2B5EF4-FFF2-40B4-BE49-F238E27FC236}">
                  <a16:creationId xmlns:a16="http://schemas.microsoft.com/office/drawing/2014/main" id="{67DA5DED-6149-4848-B76D-1D2D27E05922}"/>
                </a:ext>
              </a:extLst>
            </p:cNvPr>
            <p:cNvSpPr/>
            <p:nvPr/>
          </p:nvSpPr>
          <p:spPr>
            <a:xfrm flipH="1">
              <a:off x="2554883" y="4851034"/>
              <a:ext cx="45719" cy="45719"/>
            </a:xfrm>
            <a:prstGeom prst="ellipse">
              <a:avLst/>
            </a:prstGeom>
            <a:solidFill>
              <a:srgbClr val="59F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7" name="Oval 806">
              <a:extLst>
                <a:ext uri="{FF2B5EF4-FFF2-40B4-BE49-F238E27FC236}">
                  <a16:creationId xmlns:a16="http://schemas.microsoft.com/office/drawing/2014/main" id="{26650F46-FAF2-41A5-BCC6-467FC6085683}"/>
                </a:ext>
              </a:extLst>
            </p:cNvPr>
            <p:cNvSpPr/>
            <p:nvPr/>
          </p:nvSpPr>
          <p:spPr>
            <a:xfrm flipH="1">
              <a:off x="1840278" y="4851034"/>
              <a:ext cx="45719" cy="45719"/>
            </a:xfrm>
            <a:prstGeom prst="ellipse">
              <a:avLst/>
            </a:prstGeom>
            <a:solidFill>
              <a:srgbClr val="59F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8" name="Oval 807">
              <a:extLst>
                <a:ext uri="{FF2B5EF4-FFF2-40B4-BE49-F238E27FC236}">
                  <a16:creationId xmlns:a16="http://schemas.microsoft.com/office/drawing/2014/main" id="{80CF4E75-C28F-42E3-9937-DB192D0B4850}"/>
                </a:ext>
              </a:extLst>
            </p:cNvPr>
            <p:cNvSpPr/>
            <p:nvPr/>
          </p:nvSpPr>
          <p:spPr>
            <a:xfrm flipH="1">
              <a:off x="1507503" y="4648779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09" name="Group 808">
              <a:extLst>
                <a:ext uri="{FF2B5EF4-FFF2-40B4-BE49-F238E27FC236}">
                  <a16:creationId xmlns:a16="http://schemas.microsoft.com/office/drawing/2014/main" id="{8F23E211-BDC7-4160-B3D6-E5CB04C36449}"/>
                </a:ext>
              </a:extLst>
            </p:cNvPr>
            <p:cNvGrpSpPr/>
            <p:nvPr/>
          </p:nvGrpSpPr>
          <p:grpSpPr>
            <a:xfrm>
              <a:off x="2541034" y="4804000"/>
              <a:ext cx="71624" cy="71623"/>
              <a:chOff x="2739912" y="4329969"/>
              <a:chExt cx="86646" cy="86646"/>
            </a:xfrm>
          </p:grpSpPr>
          <p:sp>
            <p:nvSpPr>
              <p:cNvPr id="895" name="Freeform 8">
                <a:extLst>
                  <a:ext uri="{FF2B5EF4-FFF2-40B4-BE49-F238E27FC236}">
                    <a16:creationId xmlns:a16="http://schemas.microsoft.com/office/drawing/2014/main" id="{6A724628-325F-45F3-871E-1AA321E59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6" name="Freeform 8">
                <a:extLst>
                  <a:ext uri="{FF2B5EF4-FFF2-40B4-BE49-F238E27FC236}">
                    <a16:creationId xmlns:a16="http://schemas.microsoft.com/office/drawing/2014/main" id="{F6CF4AA0-CE34-4E7E-B04B-912456F2813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0" name="Group 809">
              <a:extLst>
                <a:ext uri="{FF2B5EF4-FFF2-40B4-BE49-F238E27FC236}">
                  <a16:creationId xmlns:a16="http://schemas.microsoft.com/office/drawing/2014/main" id="{491CB648-2392-4719-950A-CEF576D41FF8}"/>
                </a:ext>
              </a:extLst>
            </p:cNvPr>
            <p:cNvGrpSpPr/>
            <p:nvPr/>
          </p:nvGrpSpPr>
          <p:grpSpPr>
            <a:xfrm>
              <a:off x="2815444" y="4912646"/>
              <a:ext cx="71624" cy="71623"/>
              <a:chOff x="2739912" y="4329969"/>
              <a:chExt cx="86646" cy="86646"/>
            </a:xfrm>
          </p:grpSpPr>
          <p:sp>
            <p:nvSpPr>
              <p:cNvPr id="893" name="Freeform 8">
                <a:extLst>
                  <a:ext uri="{FF2B5EF4-FFF2-40B4-BE49-F238E27FC236}">
                    <a16:creationId xmlns:a16="http://schemas.microsoft.com/office/drawing/2014/main" id="{D319DC45-3C66-4CF6-A255-C81B3FFA0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4" name="Freeform 8">
                <a:extLst>
                  <a:ext uri="{FF2B5EF4-FFF2-40B4-BE49-F238E27FC236}">
                    <a16:creationId xmlns:a16="http://schemas.microsoft.com/office/drawing/2014/main" id="{B44BEAB7-60A7-4C01-B476-21D19109BBD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1" name="Group 810">
              <a:extLst>
                <a:ext uri="{FF2B5EF4-FFF2-40B4-BE49-F238E27FC236}">
                  <a16:creationId xmlns:a16="http://schemas.microsoft.com/office/drawing/2014/main" id="{60B4D7AC-ED34-4A36-9DE2-ACA1A4E3D809}"/>
                </a:ext>
              </a:extLst>
            </p:cNvPr>
            <p:cNvGrpSpPr/>
            <p:nvPr/>
          </p:nvGrpSpPr>
          <p:grpSpPr>
            <a:xfrm>
              <a:off x="3246465" y="5241082"/>
              <a:ext cx="71624" cy="71623"/>
              <a:chOff x="2739912" y="4329969"/>
              <a:chExt cx="86646" cy="86646"/>
            </a:xfrm>
          </p:grpSpPr>
          <p:sp>
            <p:nvSpPr>
              <p:cNvPr id="891" name="Freeform 8">
                <a:extLst>
                  <a:ext uri="{FF2B5EF4-FFF2-40B4-BE49-F238E27FC236}">
                    <a16:creationId xmlns:a16="http://schemas.microsoft.com/office/drawing/2014/main" id="{339ED868-8372-4097-B511-5F0135A25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2" name="Freeform 8">
                <a:extLst>
                  <a:ext uri="{FF2B5EF4-FFF2-40B4-BE49-F238E27FC236}">
                    <a16:creationId xmlns:a16="http://schemas.microsoft.com/office/drawing/2014/main" id="{21D8C403-2A02-4C84-A05C-319B474E6E4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2" name="Group 811">
              <a:extLst>
                <a:ext uri="{FF2B5EF4-FFF2-40B4-BE49-F238E27FC236}">
                  <a16:creationId xmlns:a16="http://schemas.microsoft.com/office/drawing/2014/main" id="{60762C92-198A-436F-AF14-8F6C1D095A6E}"/>
                </a:ext>
              </a:extLst>
            </p:cNvPr>
            <p:cNvGrpSpPr/>
            <p:nvPr/>
          </p:nvGrpSpPr>
          <p:grpSpPr>
            <a:xfrm>
              <a:off x="3940890" y="5293807"/>
              <a:ext cx="71624" cy="71623"/>
              <a:chOff x="2739912" y="4329969"/>
              <a:chExt cx="86646" cy="86646"/>
            </a:xfrm>
          </p:grpSpPr>
          <p:sp>
            <p:nvSpPr>
              <p:cNvPr id="889" name="Freeform 8">
                <a:extLst>
                  <a:ext uri="{FF2B5EF4-FFF2-40B4-BE49-F238E27FC236}">
                    <a16:creationId xmlns:a16="http://schemas.microsoft.com/office/drawing/2014/main" id="{C27BE2AB-51FB-4EBE-A998-4F3248A13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0" name="Freeform 8">
                <a:extLst>
                  <a:ext uri="{FF2B5EF4-FFF2-40B4-BE49-F238E27FC236}">
                    <a16:creationId xmlns:a16="http://schemas.microsoft.com/office/drawing/2014/main" id="{7FD4E9BA-0AB0-488B-BBEE-01FBA0F9CC2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3" name="Group 812">
              <a:extLst>
                <a:ext uri="{FF2B5EF4-FFF2-40B4-BE49-F238E27FC236}">
                  <a16:creationId xmlns:a16="http://schemas.microsoft.com/office/drawing/2014/main" id="{A669BC6D-9BD1-4164-A8AD-1A04462BE696}"/>
                </a:ext>
              </a:extLst>
            </p:cNvPr>
            <p:cNvGrpSpPr/>
            <p:nvPr/>
          </p:nvGrpSpPr>
          <p:grpSpPr>
            <a:xfrm>
              <a:off x="3592118" y="5159183"/>
              <a:ext cx="71624" cy="71623"/>
              <a:chOff x="2739912" y="4329969"/>
              <a:chExt cx="86646" cy="86646"/>
            </a:xfrm>
          </p:grpSpPr>
          <p:sp>
            <p:nvSpPr>
              <p:cNvPr id="887" name="Freeform 8">
                <a:extLst>
                  <a:ext uri="{FF2B5EF4-FFF2-40B4-BE49-F238E27FC236}">
                    <a16:creationId xmlns:a16="http://schemas.microsoft.com/office/drawing/2014/main" id="{2BA2290D-2533-4897-8207-C97878CB6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8" name="Freeform 8">
                <a:extLst>
                  <a:ext uri="{FF2B5EF4-FFF2-40B4-BE49-F238E27FC236}">
                    <a16:creationId xmlns:a16="http://schemas.microsoft.com/office/drawing/2014/main" id="{3C8E990D-3BD1-47FE-BA58-5F4DAD29E27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14" name="Oval 813">
              <a:extLst>
                <a:ext uri="{FF2B5EF4-FFF2-40B4-BE49-F238E27FC236}">
                  <a16:creationId xmlns:a16="http://schemas.microsoft.com/office/drawing/2014/main" id="{3C8B3E28-6ADD-4F87-B706-0AE420AD7FF1}"/>
                </a:ext>
              </a:extLst>
            </p:cNvPr>
            <p:cNvSpPr/>
            <p:nvPr/>
          </p:nvSpPr>
          <p:spPr>
            <a:xfrm flipH="1">
              <a:off x="3601166" y="515462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5" name="Oval 814">
              <a:extLst>
                <a:ext uri="{FF2B5EF4-FFF2-40B4-BE49-F238E27FC236}">
                  <a16:creationId xmlns:a16="http://schemas.microsoft.com/office/drawing/2014/main" id="{FE0B167C-0667-4DCD-AF47-93C16E90233F}"/>
                </a:ext>
              </a:extLst>
            </p:cNvPr>
            <p:cNvSpPr/>
            <p:nvPr/>
          </p:nvSpPr>
          <p:spPr>
            <a:xfrm flipH="1">
              <a:off x="4303226" y="5204636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6" name="Oval 815">
              <a:extLst>
                <a:ext uri="{FF2B5EF4-FFF2-40B4-BE49-F238E27FC236}">
                  <a16:creationId xmlns:a16="http://schemas.microsoft.com/office/drawing/2014/main" id="{0F6F7F70-625A-4DFE-A9FD-88235BD58524}"/>
                </a:ext>
              </a:extLst>
            </p:cNvPr>
            <p:cNvSpPr/>
            <p:nvPr/>
          </p:nvSpPr>
          <p:spPr>
            <a:xfrm flipH="1">
              <a:off x="4303226" y="523046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17" name="Group 816">
              <a:extLst>
                <a:ext uri="{FF2B5EF4-FFF2-40B4-BE49-F238E27FC236}">
                  <a16:creationId xmlns:a16="http://schemas.microsoft.com/office/drawing/2014/main" id="{D90B3096-F100-4776-B9CC-575C0E70EEF0}"/>
                </a:ext>
              </a:extLst>
            </p:cNvPr>
            <p:cNvGrpSpPr/>
            <p:nvPr/>
          </p:nvGrpSpPr>
          <p:grpSpPr>
            <a:xfrm>
              <a:off x="4989022" y="5408483"/>
              <a:ext cx="71624" cy="71623"/>
              <a:chOff x="2739912" y="4329969"/>
              <a:chExt cx="86646" cy="86646"/>
            </a:xfrm>
          </p:grpSpPr>
          <p:sp>
            <p:nvSpPr>
              <p:cNvPr id="885" name="Freeform 8">
                <a:extLst>
                  <a:ext uri="{FF2B5EF4-FFF2-40B4-BE49-F238E27FC236}">
                    <a16:creationId xmlns:a16="http://schemas.microsoft.com/office/drawing/2014/main" id="{1555CDE7-C1AD-4AFD-809E-E05AD7A89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6" name="Freeform 8">
                <a:extLst>
                  <a:ext uri="{FF2B5EF4-FFF2-40B4-BE49-F238E27FC236}">
                    <a16:creationId xmlns:a16="http://schemas.microsoft.com/office/drawing/2014/main" id="{69203EE5-E03D-47A4-B931-B8D6810384E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8" name="Group 817">
              <a:extLst>
                <a:ext uri="{FF2B5EF4-FFF2-40B4-BE49-F238E27FC236}">
                  <a16:creationId xmlns:a16="http://schemas.microsoft.com/office/drawing/2014/main" id="{201B9A1A-5972-4FAB-9047-BE6A66201911}"/>
                </a:ext>
              </a:extLst>
            </p:cNvPr>
            <p:cNvGrpSpPr/>
            <p:nvPr/>
          </p:nvGrpSpPr>
          <p:grpSpPr>
            <a:xfrm>
              <a:off x="4285238" y="5408483"/>
              <a:ext cx="71624" cy="71623"/>
              <a:chOff x="2739912" y="4329969"/>
              <a:chExt cx="86646" cy="86646"/>
            </a:xfrm>
          </p:grpSpPr>
          <p:sp>
            <p:nvSpPr>
              <p:cNvPr id="883" name="Freeform 8">
                <a:extLst>
                  <a:ext uri="{FF2B5EF4-FFF2-40B4-BE49-F238E27FC236}">
                    <a16:creationId xmlns:a16="http://schemas.microsoft.com/office/drawing/2014/main" id="{DDB18F2A-04BD-4043-87AE-69D558973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4" name="Freeform 8">
                <a:extLst>
                  <a:ext uri="{FF2B5EF4-FFF2-40B4-BE49-F238E27FC236}">
                    <a16:creationId xmlns:a16="http://schemas.microsoft.com/office/drawing/2014/main" id="{BD15BDB7-AA21-42FB-9DD2-373F875C2F2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9" name="Group 818">
              <a:extLst>
                <a:ext uri="{FF2B5EF4-FFF2-40B4-BE49-F238E27FC236}">
                  <a16:creationId xmlns:a16="http://schemas.microsoft.com/office/drawing/2014/main" id="{B1442CFA-18ED-472A-84FE-62CDD7D4521E}"/>
                </a:ext>
              </a:extLst>
            </p:cNvPr>
            <p:cNvGrpSpPr/>
            <p:nvPr/>
          </p:nvGrpSpPr>
          <p:grpSpPr>
            <a:xfrm>
              <a:off x="1607523" y="4461750"/>
              <a:ext cx="71624" cy="71623"/>
              <a:chOff x="2739912" y="4329969"/>
              <a:chExt cx="86646" cy="86646"/>
            </a:xfrm>
          </p:grpSpPr>
          <p:sp>
            <p:nvSpPr>
              <p:cNvPr id="881" name="Freeform 8">
                <a:extLst>
                  <a:ext uri="{FF2B5EF4-FFF2-40B4-BE49-F238E27FC236}">
                    <a16:creationId xmlns:a16="http://schemas.microsoft.com/office/drawing/2014/main" id="{CC888AE3-DFDB-45C3-AF5D-7034D4F9C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2" name="Freeform 8">
                <a:extLst>
                  <a:ext uri="{FF2B5EF4-FFF2-40B4-BE49-F238E27FC236}">
                    <a16:creationId xmlns:a16="http://schemas.microsoft.com/office/drawing/2014/main" id="{C6D86027-EB91-4F38-BD48-B33C2467F50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9912" y="4373292"/>
                <a:ext cx="86646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20" name="Rectangle 819">
              <a:extLst>
                <a:ext uri="{FF2B5EF4-FFF2-40B4-BE49-F238E27FC236}">
                  <a16:creationId xmlns:a16="http://schemas.microsoft.com/office/drawing/2014/main" id="{68570B63-4EA1-49AB-9759-38FF66F51281}"/>
                </a:ext>
              </a:extLst>
            </p:cNvPr>
            <p:cNvSpPr/>
            <p:nvPr/>
          </p:nvSpPr>
          <p:spPr>
            <a:xfrm rot="2700000">
              <a:off x="3944628" y="5039408"/>
              <a:ext cx="57989" cy="57989"/>
            </a:xfrm>
            <a:prstGeom prst="rect">
              <a:avLst/>
            </a:prstGeom>
            <a:solidFill>
              <a:srgbClr val="A6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1" name="Rectangle 820">
              <a:extLst>
                <a:ext uri="{FF2B5EF4-FFF2-40B4-BE49-F238E27FC236}">
                  <a16:creationId xmlns:a16="http://schemas.microsoft.com/office/drawing/2014/main" id="{C514B460-3876-4272-881D-5EEC702C67E1}"/>
                </a:ext>
              </a:extLst>
            </p:cNvPr>
            <p:cNvSpPr/>
            <p:nvPr/>
          </p:nvSpPr>
          <p:spPr>
            <a:xfrm rot="2700000">
              <a:off x="2901880" y="4994080"/>
              <a:ext cx="57989" cy="57989"/>
            </a:xfrm>
            <a:prstGeom prst="rect">
              <a:avLst/>
            </a:prstGeom>
            <a:solidFill>
              <a:srgbClr val="A6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2" name="Rectangle 821">
              <a:extLst>
                <a:ext uri="{FF2B5EF4-FFF2-40B4-BE49-F238E27FC236}">
                  <a16:creationId xmlns:a16="http://schemas.microsoft.com/office/drawing/2014/main" id="{66460158-1849-4CDA-81BB-6DC7218D1A2F}"/>
                </a:ext>
              </a:extLst>
            </p:cNvPr>
            <p:cNvSpPr/>
            <p:nvPr/>
          </p:nvSpPr>
          <p:spPr>
            <a:xfrm rot="2700000">
              <a:off x="2540146" y="5015359"/>
              <a:ext cx="57989" cy="57989"/>
            </a:xfrm>
            <a:prstGeom prst="rect">
              <a:avLst/>
            </a:prstGeom>
            <a:solidFill>
              <a:srgbClr val="A6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3" name="Rectangle 822">
              <a:extLst>
                <a:ext uri="{FF2B5EF4-FFF2-40B4-BE49-F238E27FC236}">
                  <a16:creationId xmlns:a16="http://schemas.microsoft.com/office/drawing/2014/main" id="{2F1E962F-586E-4FD1-9C2D-A98B3874AF5B}"/>
                </a:ext>
              </a:extLst>
            </p:cNvPr>
            <p:cNvSpPr/>
            <p:nvPr/>
          </p:nvSpPr>
          <p:spPr>
            <a:xfrm rot="2700000">
              <a:off x="2540147" y="4637994"/>
              <a:ext cx="57989" cy="57989"/>
            </a:xfrm>
            <a:prstGeom prst="rect">
              <a:avLst/>
            </a:prstGeom>
            <a:solidFill>
              <a:srgbClr val="A6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4" name="Oval 823">
              <a:extLst>
                <a:ext uri="{FF2B5EF4-FFF2-40B4-BE49-F238E27FC236}">
                  <a16:creationId xmlns:a16="http://schemas.microsoft.com/office/drawing/2014/main" id="{DE9AEF0D-2CE4-414C-950C-F7C445C5476F}"/>
                </a:ext>
              </a:extLst>
            </p:cNvPr>
            <p:cNvSpPr/>
            <p:nvPr/>
          </p:nvSpPr>
          <p:spPr>
            <a:xfrm flipH="1">
              <a:off x="3950762" y="522318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825" name="Straight Connector 824">
              <a:extLst>
                <a:ext uri="{FF2B5EF4-FFF2-40B4-BE49-F238E27FC236}">
                  <a16:creationId xmlns:a16="http://schemas.microsoft.com/office/drawing/2014/main" id="{674607C9-CD1E-4282-B24F-9DDE0A97D6CC}"/>
                </a:ext>
              </a:extLst>
            </p:cNvPr>
            <p:cNvCxnSpPr>
              <a:cxnSpLocks/>
              <a:stCxn id="480" idx="7"/>
              <a:endCxn id="476" idx="2"/>
            </p:cNvCxnSpPr>
            <p:nvPr/>
          </p:nvCxnSpPr>
          <p:spPr>
            <a:xfrm flipH="1">
              <a:off x="2247135" y="5116888"/>
              <a:ext cx="309916" cy="3863"/>
            </a:xfrm>
            <a:prstGeom prst="line">
              <a:avLst/>
            </a:prstGeom>
            <a:ln w="12700">
              <a:solidFill>
                <a:srgbClr val="33D6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Straight Connector 825">
              <a:extLst>
                <a:ext uri="{FF2B5EF4-FFF2-40B4-BE49-F238E27FC236}">
                  <a16:creationId xmlns:a16="http://schemas.microsoft.com/office/drawing/2014/main" id="{9BCB8FC2-03AA-47E1-940F-180A3991ECA4}"/>
                </a:ext>
              </a:extLst>
            </p:cNvPr>
            <p:cNvCxnSpPr>
              <a:cxnSpLocks/>
              <a:endCxn id="916" idx="9"/>
            </p:cNvCxnSpPr>
            <p:nvPr/>
          </p:nvCxnSpPr>
          <p:spPr>
            <a:xfrm flipH="1" flipV="1">
              <a:off x="2329290" y="5089122"/>
              <a:ext cx="224786" cy="44064"/>
            </a:xfrm>
            <a:prstGeom prst="line">
              <a:avLst/>
            </a:prstGeom>
            <a:ln w="12700">
              <a:solidFill>
                <a:srgbClr val="33D6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7" name="Rectangle 826">
              <a:extLst>
                <a:ext uri="{FF2B5EF4-FFF2-40B4-BE49-F238E27FC236}">
                  <a16:creationId xmlns:a16="http://schemas.microsoft.com/office/drawing/2014/main" id="{F6D0BE2B-C6FE-4E4F-B84C-E00681CD2F29}"/>
                </a:ext>
              </a:extLst>
            </p:cNvPr>
            <p:cNvSpPr/>
            <p:nvPr/>
          </p:nvSpPr>
          <p:spPr>
            <a:xfrm rot="2700000">
              <a:off x="1835292" y="4816242"/>
              <a:ext cx="57989" cy="57989"/>
            </a:xfrm>
            <a:prstGeom prst="rect">
              <a:avLst/>
            </a:prstGeom>
            <a:solidFill>
              <a:srgbClr val="A6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8" name="Freeform 8">
              <a:extLst>
                <a:ext uri="{FF2B5EF4-FFF2-40B4-BE49-F238E27FC236}">
                  <a16:creationId xmlns:a16="http://schemas.microsoft.com/office/drawing/2014/main" id="{C9FD30CB-4477-4D1F-B438-D66063719BD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183787" y="564295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29" name="TextBox 828">
              <a:extLst>
                <a:ext uri="{FF2B5EF4-FFF2-40B4-BE49-F238E27FC236}">
                  <a16:creationId xmlns:a16="http://schemas.microsoft.com/office/drawing/2014/main" id="{B98E52F6-1D1E-4D11-8AA6-5E487337691C}"/>
                </a:ext>
              </a:extLst>
            </p:cNvPr>
            <p:cNvSpPr txBox="1"/>
            <p:nvPr/>
          </p:nvSpPr>
          <p:spPr>
            <a:xfrm>
              <a:off x="2034528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830" name="Freeform 8">
              <a:extLst>
                <a:ext uri="{FF2B5EF4-FFF2-40B4-BE49-F238E27FC236}">
                  <a16:creationId xmlns:a16="http://schemas.microsoft.com/office/drawing/2014/main" id="{5D0CDC6B-E1FB-4EF6-956D-07126457FA1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898101" y="5642954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31" name="TextBox 830">
              <a:extLst>
                <a:ext uri="{FF2B5EF4-FFF2-40B4-BE49-F238E27FC236}">
                  <a16:creationId xmlns:a16="http://schemas.microsoft.com/office/drawing/2014/main" id="{AA021F9D-6F4C-48D3-95DB-82983485CA73}"/>
                </a:ext>
              </a:extLst>
            </p:cNvPr>
            <p:cNvSpPr txBox="1"/>
            <p:nvPr/>
          </p:nvSpPr>
          <p:spPr>
            <a:xfrm>
              <a:off x="2747486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36</a:t>
              </a:r>
            </a:p>
          </p:txBody>
        </p:sp>
        <p:sp>
          <p:nvSpPr>
            <p:cNvPr id="832" name="Freeform 8">
              <a:extLst>
                <a:ext uri="{FF2B5EF4-FFF2-40B4-BE49-F238E27FC236}">
                  <a16:creationId xmlns:a16="http://schemas.microsoft.com/office/drawing/2014/main" id="{D04B6D5F-012B-48D9-84C1-3446F6ACAA7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612415" y="5642956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33" name="TextBox 832">
              <a:extLst>
                <a:ext uri="{FF2B5EF4-FFF2-40B4-BE49-F238E27FC236}">
                  <a16:creationId xmlns:a16="http://schemas.microsoft.com/office/drawing/2014/main" id="{00814A6A-6197-4539-9FF9-EF6728082C64}"/>
                </a:ext>
              </a:extLst>
            </p:cNvPr>
            <p:cNvSpPr txBox="1"/>
            <p:nvPr/>
          </p:nvSpPr>
          <p:spPr>
            <a:xfrm>
              <a:off x="3460444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54</a:t>
              </a:r>
            </a:p>
          </p:txBody>
        </p:sp>
        <p:sp>
          <p:nvSpPr>
            <p:cNvPr id="834" name="Freeform 8">
              <a:extLst>
                <a:ext uri="{FF2B5EF4-FFF2-40B4-BE49-F238E27FC236}">
                  <a16:creationId xmlns:a16="http://schemas.microsoft.com/office/drawing/2014/main" id="{D911A28E-06FD-4B1F-8352-4089E0417EB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41043" y="564296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35" name="TextBox 834">
              <a:extLst>
                <a:ext uri="{FF2B5EF4-FFF2-40B4-BE49-F238E27FC236}">
                  <a16:creationId xmlns:a16="http://schemas.microsoft.com/office/drawing/2014/main" id="{AB8E85C8-B53D-47E0-BD36-EB1424864D93}"/>
                </a:ext>
              </a:extLst>
            </p:cNvPr>
            <p:cNvSpPr txBox="1"/>
            <p:nvPr/>
          </p:nvSpPr>
          <p:spPr>
            <a:xfrm>
              <a:off x="4886360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90</a:t>
              </a:r>
            </a:p>
          </p:txBody>
        </p:sp>
        <p:sp>
          <p:nvSpPr>
            <p:cNvPr id="836" name="Freeform 8">
              <a:extLst>
                <a:ext uri="{FF2B5EF4-FFF2-40B4-BE49-F238E27FC236}">
                  <a16:creationId xmlns:a16="http://schemas.microsoft.com/office/drawing/2014/main" id="{AD84B8D4-C44C-4872-9CE4-C1256FFB57A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398200" y="5642961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37" name="TextBox 836">
              <a:extLst>
                <a:ext uri="{FF2B5EF4-FFF2-40B4-BE49-F238E27FC236}">
                  <a16:creationId xmlns:a16="http://schemas.microsoft.com/office/drawing/2014/main" id="{C006FB0F-4CC4-43E4-95C8-D6E94E748132}"/>
                </a:ext>
              </a:extLst>
            </p:cNvPr>
            <p:cNvSpPr txBox="1"/>
            <p:nvPr/>
          </p:nvSpPr>
          <p:spPr>
            <a:xfrm>
              <a:off x="5242840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99</a:t>
              </a:r>
            </a:p>
          </p:txBody>
        </p:sp>
        <p:sp>
          <p:nvSpPr>
            <p:cNvPr id="838" name="Freeform 8">
              <a:extLst>
                <a:ext uri="{FF2B5EF4-FFF2-40B4-BE49-F238E27FC236}">
                  <a16:creationId xmlns:a16="http://schemas.microsoft.com/office/drawing/2014/main" id="{345C8996-94E3-4769-996A-335E352DD48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112519" y="5633997"/>
              <a:ext cx="91440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39" name="TextBox 838">
              <a:extLst>
                <a:ext uri="{FF2B5EF4-FFF2-40B4-BE49-F238E27FC236}">
                  <a16:creationId xmlns:a16="http://schemas.microsoft.com/office/drawing/2014/main" id="{87D3A12F-AE49-41A5-84E3-7069549F6BEA}"/>
                </a:ext>
              </a:extLst>
            </p:cNvPr>
            <p:cNvSpPr txBox="1"/>
            <p:nvPr/>
          </p:nvSpPr>
          <p:spPr>
            <a:xfrm>
              <a:off x="5955798" y="56979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117</a:t>
              </a:r>
            </a:p>
          </p:txBody>
        </p:sp>
        <p:sp>
          <p:nvSpPr>
            <p:cNvPr id="840" name="Freeform 8">
              <a:extLst>
                <a:ext uri="{FF2B5EF4-FFF2-40B4-BE49-F238E27FC236}">
                  <a16:creationId xmlns:a16="http://schemas.microsoft.com/office/drawing/2014/main" id="{7F39AFA3-2E0B-4B9B-BC36-BE0B18F2C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5280174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1" name="Freeform 8">
              <a:extLst>
                <a:ext uri="{FF2B5EF4-FFF2-40B4-BE49-F238E27FC236}">
                  <a16:creationId xmlns:a16="http://schemas.microsoft.com/office/drawing/2014/main" id="{E5A24622-C3B0-4F4E-8313-C84CE44C5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4963119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2" name="Freeform 8">
              <a:extLst>
                <a:ext uri="{FF2B5EF4-FFF2-40B4-BE49-F238E27FC236}">
                  <a16:creationId xmlns:a16="http://schemas.microsoft.com/office/drawing/2014/main" id="{025BCB46-F6D5-40D5-A99A-8C4B5C620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4804591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3" name="Freeform 8">
              <a:extLst>
                <a:ext uri="{FF2B5EF4-FFF2-40B4-BE49-F238E27FC236}">
                  <a16:creationId xmlns:a16="http://schemas.microsoft.com/office/drawing/2014/main" id="{10E226F2-D3FE-486B-9014-F57A723A1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4487536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4" name="Freeform 8">
              <a:extLst>
                <a:ext uri="{FF2B5EF4-FFF2-40B4-BE49-F238E27FC236}">
                  <a16:creationId xmlns:a16="http://schemas.microsoft.com/office/drawing/2014/main" id="{25A78967-2C8C-4A1F-ACAE-E2B8D5DA6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544" y="4329009"/>
              <a:ext cx="86646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5" name="TextBox 844">
              <a:extLst>
                <a:ext uri="{FF2B5EF4-FFF2-40B4-BE49-F238E27FC236}">
                  <a16:creationId xmlns:a16="http://schemas.microsoft.com/office/drawing/2014/main" id="{4BC96112-795E-48EB-9AB5-6DA107F68FA7}"/>
                </a:ext>
              </a:extLst>
            </p:cNvPr>
            <p:cNvSpPr txBox="1"/>
            <p:nvPr/>
          </p:nvSpPr>
          <p:spPr>
            <a:xfrm>
              <a:off x="991580" y="4253811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846" name="TextBox 845">
              <a:extLst>
                <a:ext uri="{FF2B5EF4-FFF2-40B4-BE49-F238E27FC236}">
                  <a16:creationId xmlns:a16="http://schemas.microsoft.com/office/drawing/2014/main" id="{017CA8BD-318D-492E-A088-B4AB73970E10}"/>
                </a:ext>
              </a:extLst>
            </p:cNvPr>
            <p:cNvSpPr txBox="1"/>
            <p:nvPr/>
          </p:nvSpPr>
          <p:spPr>
            <a:xfrm>
              <a:off x="991580" y="4412427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847" name="TextBox 846">
              <a:extLst>
                <a:ext uri="{FF2B5EF4-FFF2-40B4-BE49-F238E27FC236}">
                  <a16:creationId xmlns:a16="http://schemas.microsoft.com/office/drawing/2014/main" id="{EAAF971D-2441-4107-9D9D-FE0E4CB8CBA7}"/>
                </a:ext>
              </a:extLst>
            </p:cNvPr>
            <p:cNvSpPr txBox="1"/>
            <p:nvPr/>
          </p:nvSpPr>
          <p:spPr>
            <a:xfrm>
              <a:off x="991580" y="4729655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-20</a:t>
              </a:r>
            </a:p>
          </p:txBody>
        </p:sp>
        <p:sp>
          <p:nvSpPr>
            <p:cNvPr id="848" name="TextBox 847">
              <a:extLst>
                <a:ext uri="{FF2B5EF4-FFF2-40B4-BE49-F238E27FC236}">
                  <a16:creationId xmlns:a16="http://schemas.microsoft.com/office/drawing/2014/main" id="{E85E950F-4FF7-46E5-B3F3-1ECCF0864C34}"/>
                </a:ext>
              </a:extLst>
            </p:cNvPr>
            <p:cNvSpPr txBox="1"/>
            <p:nvPr/>
          </p:nvSpPr>
          <p:spPr>
            <a:xfrm>
              <a:off x="991580" y="4888268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-40</a:t>
              </a:r>
            </a:p>
          </p:txBody>
        </p:sp>
        <p:sp>
          <p:nvSpPr>
            <p:cNvPr id="849" name="TextBox 848">
              <a:extLst>
                <a:ext uri="{FF2B5EF4-FFF2-40B4-BE49-F238E27FC236}">
                  <a16:creationId xmlns:a16="http://schemas.microsoft.com/office/drawing/2014/main" id="{BAD12BA1-581E-4610-AF1C-F2F631E5E32A}"/>
                </a:ext>
              </a:extLst>
            </p:cNvPr>
            <p:cNvSpPr txBox="1"/>
            <p:nvPr/>
          </p:nvSpPr>
          <p:spPr>
            <a:xfrm>
              <a:off x="991580" y="5205499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-80</a:t>
              </a:r>
            </a:p>
          </p:txBody>
        </p:sp>
        <p:sp>
          <p:nvSpPr>
            <p:cNvPr id="850" name="TextBox 849">
              <a:extLst>
                <a:ext uri="{FF2B5EF4-FFF2-40B4-BE49-F238E27FC236}">
                  <a16:creationId xmlns:a16="http://schemas.microsoft.com/office/drawing/2014/main" id="{FFBE95C1-ECB7-4787-A93E-84D0171A3E98}"/>
                </a:ext>
              </a:extLst>
            </p:cNvPr>
            <p:cNvSpPr txBox="1"/>
            <p:nvPr/>
          </p:nvSpPr>
          <p:spPr>
            <a:xfrm>
              <a:off x="991580" y="5364113"/>
              <a:ext cx="3936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-100</a:t>
              </a:r>
            </a:p>
          </p:txBody>
        </p:sp>
        <p:cxnSp>
          <p:nvCxnSpPr>
            <p:cNvPr id="851" name="Straight Connector 850">
              <a:extLst>
                <a:ext uri="{FF2B5EF4-FFF2-40B4-BE49-F238E27FC236}">
                  <a16:creationId xmlns:a16="http://schemas.microsoft.com/office/drawing/2014/main" id="{8D517878-BDC5-4044-B4A9-EC9CD855CE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5191" y="4881410"/>
              <a:ext cx="4643047" cy="4891"/>
            </a:xfrm>
            <a:prstGeom prst="line">
              <a:avLst/>
            </a:prstGeom>
            <a:ln w="12700" cap="sq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2" name="Straight Connector 851">
              <a:extLst>
                <a:ext uri="{FF2B5EF4-FFF2-40B4-BE49-F238E27FC236}">
                  <a16:creationId xmlns:a16="http://schemas.microsoft.com/office/drawing/2014/main" id="{6EFAC39A-0586-4458-BB47-7B98E54F34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5191" y="4646064"/>
              <a:ext cx="4643047" cy="4891"/>
            </a:xfrm>
            <a:prstGeom prst="line">
              <a:avLst/>
            </a:prstGeom>
            <a:ln w="12700" cap="sq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3" name="Group 852">
              <a:extLst>
                <a:ext uri="{FF2B5EF4-FFF2-40B4-BE49-F238E27FC236}">
                  <a16:creationId xmlns:a16="http://schemas.microsoft.com/office/drawing/2014/main" id="{FBCE397E-B8DB-4932-B979-462C05B30CBC}"/>
                </a:ext>
              </a:extLst>
            </p:cNvPr>
            <p:cNvGrpSpPr/>
            <p:nvPr/>
          </p:nvGrpSpPr>
          <p:grpSpPr>
            <a:xfrm>
              <a:off x="4267300" y="3839559"/>
              <a:ext cx="1915322" cy="739710"/>
              <a:chOff x="4267300" y="3894835"/>
              <a:chExt cx="1915322" cy="739709"/>
            </a:xfrm>
          </p:grpSpPr>
          <p:sp>
            <p:nvSpPr>
              <p:cNvPr id="864" name="Rectangle 863">
                <a:extLst>
                  <a:ext uri="{FF2B5EF4-FFF2-40B4-BE49-F238E27FC236}">
                    <a16:creationId xmlns:a16="http://schemas.microsoft.com/office/drawing/2014/main" id="{875BE8A2-F094-4BE4-87B1-9C32B0D5290C}"/>
                  </a:ext>
                </a:extLst>
              </p:cNvPr>
              <p:cNvSpPr/>
              <p:nvPr/>
            </p:nvSpPr>
            <p:spPr>
              <a:xfrm rot="2700000">
                <a:off x="4320776" y="4299242"/>
                <a:ext cx="57989" cy="57989"/>
              </a:xfrm>
              <a:prstGeom prst="rect">
                <a:avLst/>
              </a:prstGeom>
              <a:solidFill>
                <a:srgbClr val="A69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865" name="Straight Connector 864">
                <a:extLst>
                  <a:ext uri="{FF2B5EF4-FFF2-40B4-BE49-F238E27FC236}">
                    <a16:creationId xmlns:a16="http://schemas.microsoft.com/office/drawing/2014/main" id="{C071E514-0543-4ECB-823E-3C3F002130B4}"/>
                  </a:ext>
                </a:extLst>
              </p:cNvPr>
              <p:cNvCxnSpPr/>
              <p:nvPr/>
            </p:nvCxnSpPr>
            <p:spPr>
              <a:xfrm>
                <a:off x="4267300" y="3955881"/>
                <a:ext cx="164941" cy="0"/>
              </a:xfrm>
              <a:prstGeom prst="line">
                <a:avLst/>
              </a:prstGeom>
              <a:ln w="12700">
                <a:solidFill>
                  <a:srgbClr val="A69F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Straight Connector 865">
                <a:extLst>
                  <a:ext uri="{FF2B5EF4-FFF2-40B4-BE49-F238E27FC236}">
                    <a16:creationId xmlns:a16="http://schemas.microsoft.com/office/drawing/2014/main" id="{DCC9A8F9-D82E-4240-9DCD-80C997591ADE}"/>
                  </a:ext>
                </a:extLst>
              </p:cNvPr>
              <p:cNvCxnSpPr/>
              <p:nvPr/>
            </p:nvCxnSpPr>
            <p:spPr>
              <a:xfrm>
                <a:off x="4267300" y="4079083"/>
                <a:ext cx="164941" cy="0"/>
              </a:xfrm>
              <a:prstGeom prst="line">
                <a:avLst/>
              </a:prstGeom>
              <a:ln w="12700">
                <a:solidFill>
                  <a:srgbClr val="33D6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7" name="Straight Connector 866">
                <a:extLst>
                  <a:ext uri="{FF2B5EF4-FFF2-40B4-BE49-F238E27FC236}">
                    <a16:creationId xmlns:a16="http://schemas.microsoft.com/office/drawing/2014/main" id="{F2E0FA14-E322-47B0-9836-A2BF7D3DF090}"/>
                  </a:ext>
                </a:extLst>
              </p:cNvPr>
              <p:cNvCxnSpPr/>
              <p:nvPr/>
            </p:nvCxnSpPr>
            <p:spPr>
              <a:xfrm>
                <a:off x="4267300" y="4205069"/>
                <a:ext cx="164941" cy="0"/>
              </a:xfrm>
              <a:prstGeom prst="line">
                <a:avLst/>
              </a:prstGeom>
              <a:ln w="12700">
                <a:solidFill>
                  <a:srgbClr val="59FF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8" name="Group 867">
                <a:extLst>
                  <a:ext uri="{FF2B5EF4-FFF2-40B4-BE49-F238E27FC236}">
                    <a16:creationId xmlns:a16="http://schemas.microsoft.com/office/drawing/2014/main" id="{58BD6006-995A-4C01-95CB-72B8EFB14DAE}"/>
                  </a:ext>
                </a:extLst>
              </p:cNvPr>
              <p:cNvGrpSpPr/>
              <p:nvPr/>
            </p:nvGrpSpPr>
            <p:grpSpPr>
              <a:xfrm>
                <a:off x="4313958" y="4412057"/>
                <a:ext cx="71624" cy="71624"/>
                <a:chOff x="2739912" y="4329969"/>
                <a:chExt cx="86646" cy="86646"/>
              </a:xfrm>
            </p:grpSpPr>
            <p:sp>
              <p:nvSpPr>
                <p:cNvPr id="879" name="Freeform 8">
                  <a:extLst>
                    <a:ext uri="{FF2B5EF4-FFF2-40B4-BE49-F238E27FC236}">
                      <a16:creationId xmlns:a16="http://schemas.microsoft.com/office/drawing/2014/main" id="{FCFA00DC-3921-4923-B477-7CE02FC9B1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9912" y="4373292"/>
                  <a:ext cx="86646" cy="0"/>
                </a:xfrm>
                <a:custGeom>
                  <a:avLst/>
                  <a:gdLst>
                    <a:gd name="T0" fmla="*/ 66 w 66"/>
                    <a:gd name="T1" fmla="*/ 66 w 66"/>
                    <a:gd name="T2" fmla="*/ 0 w 6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66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80" name="Freeform 8">
                  <a:extLst>
                    <a:ext uri="{FF2B5EF4-FFF2-40B4-BE49-F238E27FC236}">
                      <a16:creationId xmlns:a16="http://schemas.microsoft.com/office/drawing/2014/main" id="{467B0D06-5DA9-4F07-AC43-27B832E39C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2739912" y="4373292"/>
                  <a:ext cx="86646" cy="0"/>
                </a:xfrm>
                <a:custGeom>
                  <a:avLst/>
                  <a:gdLst>
                    <a:gd name="T0" fmla="*/ 66 w 66"/>
                    <a:gd name="T1" fmla="*/ 66 w 66"/>
                    <a:gd name="T2" fmla="*/ 0 w 6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66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69" name="Oval 868">
                <a:extLst>
                  <a:ext uri="{FF2B5EF4-FFF2-40B4-BE49-F238E27FC236}">
                    <a16:creationId xmlns:a16="http://schemas.microsoft.com/office/drawing/2014/main" id="{D0200331-1BF4-40AB-B660-A7DE27FB5CCE}"/>
                  </a:ext>
                </a:extLst>
              </p:cNvPr>
              <p:cNvSpPr/>
              <p:nvPr/>
            </p:nvSpPr>
            <p:spPr>
              <a:xfrm flipH="1">
                <a:off x="4326911" y="4553753"/>
                <a:ext cx="45719" cy="45719"/>
              </a:xfrm>
              <a:prstGeom prst="ellipse">
                <a:avLst/>
              </a:prstGeom>
              <a:solidFill>
                <a:srgbClr val="59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0" name="Oval 869">
                <a:extLst>
                  <a:ext uri="{FF2B5EF4-FFF2-40B4-BE49-F238E27FC236}">
                    <a16:creationId xmlns:a16="http://schemas.microsoft.com/office/drawing/2014/main" id="{F329C4A3-0C83-48A1-832F-D6FC50A40580}"/>
                  </a:ext>
                </a:extLst>
              </p:cNvPr>
              <p:cNvSpPr/>
              <p:nvPr/>
            </p:nvSpPr>
            <p:spPr>
              <a:xfrm flipH="1">
                <a:off x="4326911" y="4058538"/>
                <a:ext cx="45719" cy="45719"/>
              </a:xfrm>
              <a:prstGeom prst="ellipse">
                <a:avLst/>
              </a:prstGeom>
              <a:solidFill>
                <a:srgbClr val="33D6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1" name="Oval 870">
                <a:extLst>
                  <a:ext uri="{FF2B5EF4-FFF2-40B4-BE49-F238E27FC236}">
                    <a16:creationId xmlns:a16="http://schemas.microsoft.com/office/drawing/2014/main" id="{15BB8D4D-139B-4AFF-8F24-22BCB9692734}"/>
                  </a:ext>
                </a:extLst>
              </p:cNvPr>
              <p:cNvSpPr/>
              <p:nvPr/>
            </p:nvSpPr>
            <p:spPr>
              <a:xfrm flipH="1">
                <a:off x="4326911" y="3932909"/>
                <a:ext cx="45719" cy="45719"/>
              </a:xfrm>
              <a:prstGeom prst="ellipse">
                <a:avLst/>
              </a:prstGeom>
              <a:solidFill>
                <a:srgbClr val="CB7C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2" name="Oval 871">
                <a:extLst>
                  <a:ext uri="{FF2B5EF4-FFF2-40B4-BE49-F238E27FC236}">
                    <a16:creationId xmlns:a16="http://schemas.microsoft.com/office/drawing/2014/main" id="{C7CC1F46-61F1-42F2-B4CE-19223F8BB0AE}"/>
                  </a:ext>
                </a:extLst>
              </p:cNvPr>
              <p:cNvSpPr/>
              <p:nvPr/>
            </p:nvSpPr>
            <p:spPr>
              <a:xfrm flipH="1">
                <a:off x="4326911" y="4186542"/>
                <a:ext cx="45719" cy="45719"/>
              </a:xfrm>
              <a:prstGeom prst="ellipse">
                <a:avLst/>
              </a:prstGeom>
              <a:solidFill>
                <a:srgbClr val="59FF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3" name="TextBox 872">
                <a:extLst>
                  <a:ext uri="{FF2B5EF4-FFF2-40B4-BE49-F238E27FC236}">
                    <a16:creationId xmlns:a16="http://schemas.microsoft.com/office/drawing/2014/main" id="{59829E0D-16B0-4E3B-84AC-4DD375EA69E6}"/>
                  </a:ext>
                </a:extLst>
              </p:cNvPr>
              <p:cNvSpPr txBox="1"/>
              <p:nvPr/>
            </p:nvSpPr>
            <p:spPr>
              <a:xfrm>
                <a:off x="4469789" y="3894835"/>
                <a:ext cx="101841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CR</a:t>
                </a:r>
              </a:p>
            </p:txBody>
          </p:sp>
          <p:sp>
            <p:nvSpPr>
              <p:cNvPr id="874" name="TextBox 873">
                <a:extLst>
                  <a:ext uri="{FF2B5EF4-FFF2-40B4-BE49-F238E27FC236}">
                    <a16:creationId xmlns:a16="http://schemas.microsoft.com/office/drawing/2014/main" id="{8629F150-CE61-4BE5-8495-2A9FC000148A}"/>
                  </a:ext>
                </a:extLst>
              </p:cNvPr>
              <p:cNvSpPr txBox="1"/>
              <p:nvPr/>
            </p:nvSpPr>
            <p:spPr>
              <a:xfrm>
                <a:off x="4469789" y="4018155"/>
                <a:ext cx="101841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PR</a:t>
                </a:r>
              </a:p>
            </p:txBody>
          </p:sp>
          <p:sp>
            <p:nvSpPr>
              <p:cNvPr id="875" name="TextBox 874">
                <a:extLst>
                  <a:ext uri="{FF2B5EF4-FFF2-40B4-BE49-F238E27FC236}">
                    <a16:creationId xmlns:a16="http://schemas.microsoft.com/office/drawing/2014/main" id="{2023CA00-8810-4E88-A60D-EAED444A1FDD}"/>
                  </a:ext>
                </a:extLst>
              </p:cNvPr>
              <p:cNvSpPr txBox="1"/>
              <p:nvPr/>
            </p:nvSpPr>
            <p:spPr>
              <a:xfrm>
                <a:off x="4469789" y="4141475"/>
                <a:ext cx="101841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SD</a:t>
                </a:r>
              </a:p>
            </p:txBody>
          </p:sp>
          <p:sp>
            <p:nvSpPr>
              <p:cNvPr id="876" name="TextBox 875">
                <a:extLst>
                  <a:ext uri="{FF2B5EF4-FFF2-40B4-BE49-F238E27FC236}">
                    <a16:creationId xmlns:a16="http://schemas.microsoft.com/office/drawing/2014/main" id="{8EF704A3-AB7C-4EBC-80B3-5C8FEBCF779B}"/>
                  </a:ext>
                </a:extLst>
              </p:cNvPr>
              <p:cNvSpPr txBox="1"/>
              <p:nvPr/>
            </p:nvSpPr>
            <p:spPr>
              <a:xfrm>
                <a:off x="4469789" y="4264794"/>
                <a:ext cx="101841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Progression</a:t>
                </a:r>
              </a:p>
            </p:txBody>
          </p:sp>
          <p:sp>
            <p:nvSpPr>
              <p:cNvPr id="877" name="TextBox 876">
                <a:extLst>
                  <a:ext uri="{FF2B5EF4-FFF2-40B4-BE49-F238E27FC236}">
                    <a16:creationId xmlns:a16="http://schemas.microsoft.com/office/drawing/2014/main" id="{DE1EC35B-E730-4F22-AF3B-8284C34525D0}"/>
                  </a:ext>
                </a:extLst>
              </p:cNvPr>
              <p:cNvSpPr txBox="1"/>
              <p:nvPr/>
            </p:nvSpPr>
            <p:spPr>
              <a:xfrm>
                <a:off x="4469789" y="4388115"/>
                <a:ext cx="1712833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Escape lesion (off-target progression)</a:t>
                </a:r>
              </a:p>
            </p:txBody>
          </p:sp>
          <p:sp>
            <p:nvSpPr>
              <p:cNvPr id="878" name="TextBox 877">
                <a:extLst>
                  <a:ext uri="{FF2B5EF4-FFF2-40B4-BE49-F238E27FC236}">
                    <a16:creationId xmlns:a16="http://schemas.microsoft.com/office/drawing/2014/main" id="{CE7072CA-0AAF-4CAD-BF77-0B8300520602}"/>
                  </a:ext>
                </a:extLst>
              </p:cNvPr>
              <p:cNvSpPr txBox="1"/>
              <p:nvPr/>
            </p:nvSpPr>
            <p:spPr>
              <a:xfrm>
                <a:off x="4469789" y="4511433"/>
                <a:ext cx="770974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Arial" panose="020B0604020202020204" pitchFamily="34" charset="0"/>
                  </a:rPr>
                  <a:t>Off treatment</a:t>
                </a:r>
              </a:p>
            </p:txBody>
          </p:sp>
        </p:grpSp>
        <p:sp>
          <p:nvSpPr>
            <p:cNvPr id="854" name="Oval 853">
              <a:extLst>
                <a:ext uri="{FF2B5EF4-FFF2-40B4-BE49-F238E27FC236}">
                  <a16:creationId xmlns:a16="http://schemas.microsoft.com/office/drawing/2014/main" id="{4BE22762-C488-4069-9BD3-A9D84649FEED}"/>
                </a:ext>
              </a:extLst>
            </p:cNvPr>
            <p:cNvSpPr/>
            <p:nvPr/>
          </p:nvSpPr>
          <p:spPr>
            <a:xfrm flipH="1">
              <a:off x="3259002" y="4851971"/>
              <a:ext cx="45719" cy="45719"/>
            </a:xfrm>
            <a:prstGeom prst="ellipse">
              <a:avLst/>
            </a:prstGeom>
            <a:solidFill>
              <a:srgbClr val="595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5" name="Oval 854">
              <a:extLst>
                <a:ext uri="{FF2B5EF4-FFF2-40B4-BE49-F238E27FC236}">
                  <a16:creationId xmlns:a16="http://schemas.microsoft.com/office/drawing/2014/main" id="{BB64EA3D-4715-43D1-899A-8AF7E6C97246}"/>
                </a:ext>
              </a:extLst>
            </p:cNvPr>
            <p:cNvSpPr/>
            <p:nvPr/>
          </p:nvSpPr>
          <p:spPr>
            <a:xfrm flipH="1">
              <a:off x="3259002" y="4840683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6" name="Oval 855">
              <a:extLst>
                <a:ext uri="{FF2B5EF4-FFF2-40B4-BE49-F238E27FC236}">
                  <a16:creationId xmlns:a16="http://schemas.microsoft.com/office/drawing/2014/main" id="{BEDF9342-0003-458F-B462-CC83731C9EC2}"/>
                </a:ext>
              </a:extLst>
            </p:cNvPr>
            <p:cNvSpPr/>
            <p:nvPr/>
          </p:nvSpPr>
          <p:spPr>
            <a:xfrm flipH="1">
              <a:off x="2890702" y="4850208"/>
              <a:ext cx="45719" cy="45719"/>
            </a:xfrm>
            <a:prstGeom prst="ellipse">
              <a:avLst/>
            </a:prstGeom>
            <a:solidFill>
              <a:srgbClr val="59F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7" name="Oval 856">
              <a:extLst>
                <a:ext uri="{FF2B5EF4-FFF2-40B4-BE49-F238E27FC236}">
                  <a16:creationId xmlns:a16="http://schemas.microsoft.com/office/drawing/2014/main" id="{2AAA9E28-3E02-49DC-816E-8AFA78D172EF}"/>
                </a:ext>
              </a:extLst>
            </p:cNvPr>
            <p:cNvSpPr/>
            <p:nvPr/>
          </p:nvSpPr>
          <p:spPr>
            <a:xfrm flipH="1">
              <a:off x="2890702" y="4840556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8" name="Oval 857">
              <a:extLst>
                <a:ext uri="{FF2B5EF4-FFF2-40B4-BE49-F238E27FC236}">
                  <a16:creationId xmlns:a16="http://schemas.microsoft.com/office/drawing/2014/main" id="{A249455B-CA4B-4630-9BBE-54B2F0505153}"/>
                </a:ext>
              </a:extLst>
            </p:cNvPr>
            <p:cNvSpPr/>
            <p:nvPr/>
          </p:nvSpPr>
          <p:spPr>
            <a:xfrm flipH="1">
              <a:off x="3253989" y="513493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9" name="Oval 858">
              <a:extLst>
                <a:ext uri="{FF2B5EF4-FFF2-40B4-BE49-F238E27FC236}">
                  <a16:creationId xmlns:a16="http://schemas.microsoft.com/office/drawing/2014/main" id="{05297533-D050-4022-A367-0EA23545207C}"/>
                </a:ext>
              </a:extLst>
            </p:cNvPr>
            <p:cNvSpPr/>
            <p:nvPr/>
          </p:nvSpPr>
          <p:spPr>
            <a:xfrm flipH="1">
              <a:off x="3253989" y="519208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0" name="Oval 859">
              <a:extLst>
                <a:ext uri="{FF2B5EF4-FFF2-40B4-BE49-F238E27FC236}">
                  <a16:creationId xmlns:a16="http://schemas.microsoft.com/office/drawing/2014/main" id="{408779CD-DF84-45C6-AF74-6D77AA560ADE}"/>
                </a:ext>
              </a:extLst>
            </p:cNvPr>
            <p:cNvSpPr/>
            <p:nvPr/>
          </p:nvSpPr>
          <p:spPr>
            <a:xfrm flipH="1">
              <a:off x="3253989" y="5207960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1" name="Oval 860">
              <a:extLst>
                <a:ext uri="{FF2B5EF4-FFF2-40B4-BE49-F238E27FC236}">
                  <a16:creationId xmlns:a16="http://schemas.microsoft.com/office/drawing/2014/main" id="{86F98D9E-FAE3-4740-A6C0-55451FA071C9}"/>
                </a:ext>
              </a:extLst>
            </p:cNvPr>
            <p:cNvSpPr/>
            <p:nvPr/>
          </p:nvSpPr>
          <p:spPr>
            <a:xfrm flipH="1">
              <a:off x="3253989" y="5179385"/>
              <a:ext cx="45719" cy="45719"/>
            </a:xfrm>
            <a:prstGeom prst="ellipse">
              <a:avLst/>
            </a:prstGeom>
            <a:solidFill>
              <a:srgbClr val="33D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2" name="Oval 861">
              <a:extLst>
                <a:ext uri="{FF2B5EF4-FFF2-40B4-BE49-F238E27FC236}">
                  <a16:creationId xmlns:a16="http://schemas.microsoft.com/office/drawing/2014/main" id="{DB5C4FF7-E2F9-4D9A-B45A-405EA12B8580}"/>
                </a:ext>
              </a:extLst>
            </p:cNvPr>
            <p:cNvSpPr/>
            <p:nvPr/>
          </p:nvSpPr>
          <p:spPr>
            <a:xfrm flipH="1">
              <a:off x="3253989" y="5157160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3" name="Oval 862">
              <a:extLst>
                <a:ext uri="{FF2B5EF4-FFF2-40B4-BE49-F238E27FC236}">
                  <a16:creationId xmlns:a16="http://schemas.microsoft.com/office/drawing/2014/main" id="{CA3C6C11-E127-400B-A92A-E78958D2CA9B}"/>
                </a:ext>
              </a:extLst>
            </p:cNvPr>
            <p:cNvSpPr/>
            <p:nvPr/>
          </p:nvSpPr>
          <p:spPr>
            <a:xfrm flipH="1">
              <a:off x="3253989" y="5198435"/>
              <a:ext cx="45719" cy="45719"/>
            </a:xfrm>
            <a:prstGeom prst="ellipse">
              <a:avLst/>
            </a:prstGeom>
            <a:solidFill>
              <a:srgbClr val="CB7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56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D93D5-E1F6-49BE-89C4-A4D9B726D577}"/>
              </a:ext>
            </a:extLst>
          </p:cNvPr>
          <p:cNvSpPr txBox="1">
            <a:spLocks/>
          </p:cNvSpPr>
          <p:nvPr/>
        </p:nvSpPr>
        <p:spPr>
          <a:xfrm>
            <a:off x="803307" y="299192"/>
            <a:ext cx="10345339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Biomarker Analysis from Phase II study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F9F7FD-0543-4833-89EF-4C27A1D139EE}"/>
              </a:ext>
            </a:extLst>
          </p:cNvPr>
          <p:cNvSpPr/>
          <p:nvPr/>
        </p:nvSpPr>
        <p:spPr>
          <a:xfrm>
            <a:off x="3156437" y="2978754"/>
            <a:ext cx="808893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" t="939"/>
          <a:stretch/>
        </p:blipFill>
        <p:spPr>
          <a:xfrm>
            <a:off x="703451" y="911974"/>
            <a:ext cx="5137450" cy="55664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55240" y="2593805"/>
            <a:ext cx="1311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*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05461" y="2683375"/>
            <a:ext cx="995339" cy="173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ERBB2 amp FISH 22.1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75977" y="743953"/>
            <a:ext cx="5975976" cy="5500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No MSI tumors in HER2+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mEGA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  --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Median TMB 4.4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mut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/MB (range 0 to 10.6)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PDL-1 status not a predictor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  --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PFS (log-rank p=0.10) or OS (log-rank p=0.60) between PDL-1 positive and negative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Low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ERBB2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may be associated with short duration of response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 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--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33% of patients with co- occurring RTK/RAS/PIK3CA alterations 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E0B619-5F74-48EC-8C96-886640A73F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12000"/>
                    </a14:imgEffect>
                  </a14:imgLayer>
                </a14:imgProps>
              </a:ext>
            </a:extLst>
          </a:blip>
          <a:srcRect t="4459" r="514"/>
          <a:stretch/>
        </p:blipFill>
        <p:spPr>
          <a:xfrm>
            <a:off x="6446020" y="2464151"/>
            <a:ext cx="4511733" cy="30808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5C4552-3323-429D-91CA-646FA7FBCCF4}"/>
              </a:ext>
            </a:extLst>
          </p:cNvPr>
          <p:cNvSpPr txBox="1"/>
          <p:nvPr/>
        </p:nvSpPr>
        <p:spPr>
          <a:xfrm>
            <a:off x="8131840" y="2202541"/>
            <a:ext cx="1330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PFS by PDL-1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28948D-C264-4F04-A116-33E80DE2500D}"/>
              </a:ext>
            </a:extLst>
          </p:cNvPr>
          <p:cNvSpPr/>
          <p:nvPr/>
        </p:nvSpPr>
        <p:spPr>
          <a:xfrm>
            <a:off x="201191" y="6419637"/>
            <a:ext cx="9261463" cy="41575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45720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3000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</a:t>
            </a:r>
            <a:r>
              <a:rPr kumimoji="0" lang="en-US" sz="1051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Among</a:t>
            </a:r>
            <a:r>
              <a:rPr kumimoji="0" lang="en-US" sz="105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patients with evaluable tissue  (n = 29).</a:t>
            </a:r>
          </a:p>
          <a:p>
            <a:pPr marL="0" marR="0" lvl="0" indent="0" algn="l" defTabSz="45720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Janjigian YY et al. </a:t>
            </a:r>
            <a:r>
              <a:rPr kumimoji="0" lang="fr-FR" sz="1051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Lancet </a:t>
            </a:r>
            <a:r>
              <a:rPr kumimoji="0" lang="fr-FR" sz="1051" b="0" i="1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Oncol</a:t>
            </a:r>
            <a:r>
              <a:rPr kumimoji="0" lang="fr-FR" sz="105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. 2020;21:821-831.</a:t>
            </a:r>
          </a:p>
        </p:txBody>
      </p:sp>
    </p:spTree>
    <p:extLst>
      <p:ext uri="{BB962C8B-B14F-4D97-AF65-F5344CB8AC3E}">
        <p14:creationId xmlns:p14="http://schemas.microsoft.com/office/powerpoint/2010/main" val="2429341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02094-1C57-47D8-98DA-3C5CC62C7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674" y="266533"/>
            <a:ext cx="10872444" cy="657419"/>
          </a:xfrm>
        </p:spPr>
        <p:txBody>
          <a:bodyPr/>
          <a:lstStyle/>
          <a:p>
            <a:pPr algn="ctr"/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57F63-ECA6-4256-A91B-BDBC785E7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305783"/>
            <a:ext cx="10877529" cy="4650686"/>
          </a:xfrm>
        </p:spPr>
        <p:txBody>
          <a:bodyPr/>
          <a:lstStyle/>
          <a:p>
            <a:pPr marL="0" indent="0">
              <a:buNone/>
            </a:pPr>
            <a:r>
              <a:rPr lang="en" sz="1867"/>
              <a:t>60 year old male without significant past medical history initially presented with 1 month of dysphagia and 15 pound weight loss. </a:t>
            </a:r>
            <a:br>
              <a:rPr lang="en" sz="1867"/>
            </a:br>
            <a:br>
              <a:rPr lang="en" sz="1867"/>
            </a:br>
            <a:r>
              <a:rPr lang="en" sz="1867" b="1"/>
              <a:t>EGD:</a:t>
            </a:r>
            <a:r>
              <a:rPr lang="en" sz="1867"/>
              <a:t> Ulcerated mass, beginning 2 centimeters above and extending 3 centimeters below the gastroesophageal junction (GEJ). </a:t>
            </a:r>
            <a:br>
              <a:rPr lang="en" sz="1867"/>
            </a:br>
            <a:br>
              <a:rPr lang="en" sz="1867"/>
            </a:br>
            <a:r>
              <a:rPr lang="en" sz="1867" b="1"/>
              <a:t>EUS:</a:t>
            </a:r>
            <a:r>
              <a:rPr lang="en" sz="1867"/>
              <a:t> Tumor invades through the adventitia and appears to abut the diaphragm. 3 pathologic appearing lymph nodes are biopsied. Stage uT4N2.</a:t>
            </a:r>
            <a:br>
              <a:rPr lang="en" sz="1867"/>
            </a:br>
            <a:br>
              <a:rPr lang="en" sz="1867"/>
            </a:br>
            <a:r>
              <a:rPr lang="en" sz="1867" b="1"/>
              <a:t>FDG PET/CT:</a:t>
            </a:r>
            <a:r>
              <a:rPr lang="en" sz="1867"/>
              <a:t> Large, intensely avid (SUV 13.5) GEJ mass and adjacent lymphadenopathy. No distant metastases identified. </a:t>
            </a:r>
            <a:br>
              <a:rPr lang="en" sz="1867"/>
            </a:br>
            <a:br>
              <a:rPr lang="en" sz="1867"/>
            </a:br>
            <a:r>
              <a:rPr lang="en-US" sz="1867" b="1"/>
              <a:t>Pathology:</a:t>
            </a:r>
            <a:r>
              <a:rPr lang="en-US" sz="1867"/>
              <a:t> Invasive moderately differentiated adenocarcinoma. HER2 3+. PD-L1 CPS 5. MSS. On NGS ERBB2 amp 14, negative for KRAS, MYC, MET and EGFR </a:t>
            </a:r>
          </a:p>
          <a:p>
            <a:pPr marL="0" indent="0">
              <a:buNone/>
            </a:pPr>
            <a:r>
              <a:rPr lang="en-US" sz="1867" b="1" err="1"/>
              <a:t>ctDNA</a:t>
            </a:r>
            <a:r>
              <a:rPr lang="en-US" sz="1867" b="1"/>
              <a:t>: </a:t>
            </a:r>
            <a:r>
              <a:rPr lang="en-US" sz="1867"/>
              <a:t>Detected, high level of ERBB2, negative for KRAS, MYC, MET and EGFR </a:t>
            </a:r>
            <a:br>
              <a:rPr lang="en" sz="1867"/>
            </a:br>
            <a:r>
              <a:rPr lang="en" sz="1867" b="1"/>
              <a:t>Diagnostic laparoscopy:</a:t>
            </a:r>
            <a:r>
              <a:rPr lang="en" sz="1867"/>
              <a:t> Negative peritoneal washings. </a:t>
            </a:r>
          </a:p>
          <a:p>
            <a:pPr marL="0" indent="0">
              <a:buNone/>
            </a:pPr>
            <a:r>
              <a:rPr lang="en-US" sz="1867" b="1"/>
              <a:t>Initial Tumor Board Discussion: </a:t>
            </a:r>
            <a:br>
              <a:rPr lang="en-US" sz="1867"/>
            </a:br>
            <a:r>
              <a:rPr lang="en-US" sz="1867"/>
              <a:t>Unresectable primary tumor due to abutment and concern for possible invasion into diaphragm</a:t>
            </a:r>
            <a:br>
              <a:rPr lang="en-US" sz="1867"/>
            </a:br>
            <a:br>
              <a:rPr lang="en-US" sz="1867"/>
            </a:br>
            <a:r>
              <a:rPr lang="en-US" sz="1867"/>
              <a:t>Planned to start systemic therapy</a:t>
            </a:r>
          </a:p>
          <a:p>
            <a:pPr marL="0" indent="0">
              <a:buNone/>
            </a:pPr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4068225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02094-1C57-47D8-98DA-3C5CC62C7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704553"/>
          </a:xfrm>
        </p:spPr>
        <p:txBody>
          <a:bodyPr/>
          <a:lstStyle/>
          <a:p>
            <a:pPr algn="ctr"/>
            <a:r>
              <a:rPr lang="en-US" sz="2800" b="1"/>
              <a:t>Treatment </a:t>
            </a:r>
            <a:r>
              <a:rPr lang="en-US" sz="2800" b="1">
                <a:latin typeface="Helvetica" panose="020B0604020202020204" pitchFamily="34" charset="0"/>
                <a:cs typeface="Helvetica" panose="020B0604020202020204" pitchFamily="34" charset="0"/>
              </a:rPr>
              <a:t>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57F63-ECA6-4256-A91B-BDBC785E7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388" y="1016536"/>
            <a:ext cx="10351697" cy="4525963"/>
          </a:xfrm>
        </p:spPr>
        <p:txBody>
          <a:bodyPr/>
          <a:lstStyle/>
          <a:p>
            <a:pPr mar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1867"/>
              <a:t>Started on trastuzumab, pembrolizumab and Capecitabine/Oxaliplatin (per Keynote 811)</a:t>
            </a:r>
            <a:br>
              <a:rPr lang="en-US" sz="1867"/>
            </a:br>
            <a:br>
              <a:rPr lang="en-US" sz="1867"/>
            </a:br>
            <a:r>
              <a:rPr lang="en-US" sz="1867" b="1"/>
              <a:t>Cycles 1-3:</a:t>
            </a:r>
            <a:r>
              <a:rPr lang="en-US" sz="1867"/>
              <a:t> Symptoms improved. Tolerating solid foods. Gaining weight</a:t>
            </a:r>
            <a:br>
              <a:rPr lang="en-US" sz="1867"/>
            </a:br>
            <a:br>
              <a:rPr lang="en-US" sz="1867"/>
            </a:br>
            <a:r>
              <a:rPr lang="en-US" sz="1867" b="1"/>
              <a:t>After 4 cycles: </a:t>
            </a:r>
            <a:br>
              <a:rPr lang="en-US" sz="1867"/>
            </a:br>
            <a:r>
              <a:rPr lang="en-US" sz="1867"/>
              <a:t>Clinically: Has regained 10 pounds, active, ECOG 0</a:t>
            </a:r>
            <a:br>
              <a:rPr lang="en-US" sz="1867"/>
            </a:br>
            <a:r>
              <a:rPr lang="en-US" sz="1867" err="1"/>
              <a:t>ctDNA</a:t>
            </a:r>
            <a:r>
              <a:rPr lang="en-US" sz="1867"/>
              <a:t>: &gt;50% decrease, but detectable</a:t>
            </a:r>
            <a:br>
              <a:rPr lang="en-US" sz="1867"/>
            </a:br>
            <a:r>
              <a:rPr lang="en-US" sz="1867"/>
              <a:t>Radiographically: Significant response at primary tumor (SUV 13. 5 reduction to 3.2). Resolution of lymphadenopathy (no longer FDG avid)</a:t>
            </a:r>
            <a:br>
              <a:rPr lang="en-US" sz="1867"/>
            </a:br>
            <a:br>
              <a:rPr lang="en-US" sz="1867"/>
            </a:br>
            <a:r>
              <a:rPr lang="en-US" sz="1867" b="1"/>
              <a:t>After 8 cycles:</a:t>
            </a:r>
            <a:br>
              <a:rPr lang="en-US" sz="1867"/>
            </a:br>
            <a:r>
              <a:rPr lang="en-US" sz="1867"/>
              <a:t>Clinically: Feeling and eating well. Moderate neuropathy. </a:t>
            </a:r>
            <a:br>
              <a:rPr lang="en-US" sz="1867"/>
            </a:br>
            <a:r>
              <a:rPr lang="en-US" sz="1867" err="1"/>
              <a:t>ctDNA</a:t>
            </a:r>
            <a:r>
              <a:rPr lang="en-US" sz="1867"/>
              <a:t>: Continued decrease, but low-level detectable </a:t>
            </a:r>
            <a:br>
              <a:rPr lang="en-US" sz="1867"/>
            </a:br>
            <a:r>
              <a:rPr lang="en-US" sz="1867"/>
              <a:t>Radiographically: Resolution of PET avidity SUV 2.9, on EGD dramatic response with some residual tumor cell seen on biopsy.</a:t>
            </a:r>
          </a:p>
          <a:p>
            <a:pPr marL="0" indent="0">
              <a:spcBef>
                <a:spcPts val="480"/>
              </a:spcBef>
              <a:spcAft>
                <a:spcPts val="0"/>
              </a:spcAft>
              <a:buNone/>
            </a:pPr>
            <a:endParaRPr lang="en-US" sz="1867"/>
          </a:p>
          <a:p>
            <a:pPr mar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1867"/>
              <a:t>Presentation at DMT– and resection, ypT2N0 tumor 95% treatment response</a:t>
            </a:r>
          </a:p>
          <a:p>
            <a:pPr marL="0" indent="0">
              <a:spcBef>
                <a:spcPts val="480"/>
              </a:spcBef>
              <a:spcAft>
                <a:spcPts val="0"/>
              </a:spcAft>
              <a:buNone/>
            </a:pPr>
            <a:endParaRPr lang="en-US" sz="1867"/>
          </a:p>
          <a:p>
            <a:pPr mar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1867"/>
              <a:t>Post up </a:t>
            </a:r>
            <a:r>
              <a:rPr lang="en-US" sz="1867" err="1"/>
              <a:t>ctDNA</a:t>
            </a:r>
            <a:r>
              <a:rPr lang="en-US" sz="1867"/>
              <a:t> negative, patient resumed </a:t>
            </a:r>
            <a:r>
              <a:rPr lang="en-US" sz="1867" err="1"/>
              <a:t>pembro</a:t>
            </a:r>
            <a:r>
              <a:rPr lang="en-US" sz="1867"/>
              <a:t>/trastuzumab maintenance with serial </a:t>
            </a:r>
            <a:r>
              <a:rPr lang="en-US" sz="1867" err="1"/>
              <a:t>ctDNA</a:t>
            </a:r>
            <a:r>
              <a:rPr lang="en-US" sz="1867"/>
              <a:t> monitoring and CT CAP imaging, remains NED for 12 months. </a:t>
            </a:r>
          </a:p>
        </p:txBody>
      </p:sp>
      <p:sp>
        <p:nvSpPr>
          <p:cNvPr id="4" name="Google Shape;158;p29">
            <a:extLst>
              <a:ext uri="{FF2B5EF4-FFF2-40B4-BE49-F238E27FC236}">
                <a16:creationId xmlns:a16="http://schemas.microsoft.com/office/drawing/2014/main" id="{491E85DC-A0F1-4B21-BEAB-374EF0800FBC}"/>
              </a:ext>
            </a:extLst>
          </p:cNvPr>
          <p:cNvSpPr txBox="1"/>
          <p:nvPr/>
        </p:nvSpPr>
        <p:spPr>
          <a:xfrm>
            <a:off x="333467" y="6369333"/>
            <a:ext cx="7598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333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Janjigian et al, Nature 2021</a:t>
            </a:r>
            <a:endParaRPr kumimoji="0" sz="1333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906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1392A8-7A7B-4029-8F03-94B0A6D7C9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9757" y="2376384"/>
            <a:ext cx="3200400" cy="211704"/>
          </a:xfrm>
        </p:spPr>
        <p:txBody>
          <a:bodyPr anchor="ctr"/>
          <a:lstStyle/>
          <a:p>
            <a:r>
              <a:rPr lang="en-US" sz="800"/>
              <a:t>Janjigian YY et al. </a:t>
            </a:r>
            <a:r>
              <a:rPr lang="en-US" sz="800" i="1"/>
              <a:t>Lancet Oncol</a:t>
            </a:r>
            <a:r>
              <a:rPr lang="en-US" sz="800"/>
              <a:t> 2020;21:821-31. </a:t>
            </a:r>
            <a:br>
              <a:rPr lang="en-US" sz="800"/>
            </a:br>
            <a:r>
              <a:rPr lang="en-US" sz="800"/>
              <a:t>Figure reused with permission. © 2020 Elsevier.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7B79298-3CEB-4600-9D2B-FB6A70314524}"/>
              </a:ext>
            </a:extLst>
          </p:cNvPr>
          <p:cNvSpPr/>
          <p:nvPr/>
        </p:nvSpPr>
        <p:spPr>
          <a:xfrm>
            <a:off x="298173" y="491695"/>
            <a:ext cx="11595651" cy="2167024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4572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77C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Background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877C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l" defTabSz="45725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877C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Standard first-line therapy for HER2-positive metastatic gastric or gastroesophageal junction (G/GEJ) cancer is trastuzumab (anti–HER2) with a fluoropyrimidine and a platinum </a:t>
            </a:r>
          </a:p>
          <a:p>
            <a:pPr marL="171450" marR="0" lvl="0" indent="-171450" algn="l" defTabSz="45725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877C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Phase 2 data suggested antitumor activity and manageable safety for adding pembrolizumab (anti–PD-1) to trastuzumab and chemotherapy</a:t>
            </a:r>
          </a:p>
          <a:p>
            <a:pPr marL="517525" marR="0" lvl="1" indent="-173038" algn="l" defTabSz="45725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877C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MSKCC study (N = 37): 91% ORR, </a:t>
            </a:r>
            <a:b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100% DCR, 70% 6-mo PFS, 80% 12-mo OS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4F31E2-DDB9-46D4-B8B0-68CD0EB08F03}"/>
              </a:ext>
            </a:extLst>
          </p:cNvPr>
          <p:cNvGrpSpPr/>
          <p:nvPr/>
        </p:nvGrpSpPr>
        <p:grpSpPr>
          <a:xfrm>
            <a:off x="298174" y="2813891"/>
            <a:ext cx="11595651" cy="3953205"/>
            <a:chOff x="298174" y="2813891"/>
            <a:chExt cx="11595651" cy="395320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CF284D5-616D-47B1-8100-64196B5211B9}"/>
                </a:ext>
              </a:extLst>
            </p:cNvPr>
            <p:cNvGrpSpPr/>
            <p:nvPr/>
          </p:nvGrpSpPr>
          <p:grpSpPr>
            <a:xfrm>
              <a:off x="1249057" y="3965714"/>
              <a:ext cx="9693887" cy="2291963"/>
              <a:chOff x="1282145" y="3965714"/>
              <a:chExt cx="9693887" cy="2291963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82AA4169-C303-4131-81AE-7A6E32F499B5}"/>
                  </a:ext>
                </a:extLst>
              </p:cNvPr>
              <p:cNvSpPr/>
              <p:nvPr/>
            </p:nvSpPr>
            <p:spPr>
              <a:xfrm>
                <a:off x="1282145" y="3965714"/>
                <a:ext cx="1951383" cy="1252331"/>
              </a:xfrm>
              <a:prstGeom prst="roundRect">
                <a:avLst/>
              </a:prstGeom>
              <a:solidFill>
                <a:schemeClr val="tx2"/>
              </a:solid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sng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Patients</a:t>
                </a:r>
                <a:endParaRPr kumimoji="0" lang="en-US" sz="1200" b="0" i="0" u="sng" strike="noStrike" kern="600" cap="none" spc="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119063" marR="0" lvl="0" indent="-119063" algn="l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Advanced G/GEJ adenocarcinoma</a:t>
                </a:r>
              </a:p>
              <a:p>
                <a:pPr marL="119063" marR="0" lvl="0" indent="-119063" algn="l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No prior therapy in advanced setting</a:t>
                </a:r>
              </a:p>
              <a:p>
                <a:pPr marL="119063" marR="0" lvl="0" indent="-119063" algn="l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HER2-positive</a:t>
                </a: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5D5F9EF5-8082-4D51-B6FD-E9148B97B91A}"/>
                  </a:ext>
                </a:extLst>
              </p:cNvPr>
              <p:cNvSpPr/>
              <p:nvPr/>
            </p:nvSpPr>
            <p:spPr>
              <a:xfrm>
                <a:off x="1282145" y="5372100"/>
                <a:ext cx="1951383" cy="745437"/>
              </a:xfrm>
              <a:prstGeom prst="roundRect">
                <a:avLst/>
              </a:prstGeom>
              <a:solidFill>
                <a:schemeClr val="tx2"/>
              </a:solid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sng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Stratification Factors</a:t>
                </a:r>
                <a:endParaRPr kumimoji="0" lang="en-US" sz="1050" b="0" i="0" u="sng" strike="noStrike" kern="600" cap="none" spc="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119063" marR="0" lvl="0" indent="-119063" algn="l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Geographic region</a:t>
                </a:r>
              </a:p>
              <a:p>
                <a:pPr marL="119063" marR="0" lvl="0" indent="-119063" algn="l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PD-L1 CPS</a:t>
                </a:r>
              </a:p>
              <a:p>
                <a:pPr marL="119063" marR="0" lvl="0" indent="-119063" algn="l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Chemotherapy choice</a:t>
                </a: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C244AB39-6085-48DD-B462-66F21EE38EA5}"/>
                  </a:ext>
                </a:extLst>
              </p:cNvPr>
              <p:cNvSpPr/>
              <p:nvPr/>
            </p:nvSpPr>
            <p:spPr>
              <a:xfrm>
                <a:off x="4944710" y="4141636"/>
                <a:ext cx="2768053" cy="900486"/>
              </a:xfrm>
              <a:prstGeom prst="roundRect">
                <a:avLst/>
              </a:prstGeom>
              <a:solidFill>
                <a:schemeClr val="accent1"/>
              </a:solid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Pembrolizumab 200 mg IV Q3W</a:t>
                </a:r>
              </a:p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Trastuzumab and FP or CAPOX</a:t>
                </a:r>
                <a:r>
                  <a:rPr kumimoji="0" lang="en-US" sz="1200" b="1" i="0" u="none" strike="noStrike" kern="600" cap="none" spc="30" normalizeH="0" baseline="3000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</a:t>
                </a:r>
                <a:endParaRPr kumimoji="0" lang="en-US" sz="1200" b="0" i="0" u="none" strike="noStrike" kern="600" cap="none" spc="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for up to 35 cycles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37555526-323E-49B2-923B-97727AB7914A}"/>
                  </a:ext>
                </a:extLst>
              </p:cNvPr>
              <p:cNvSpPr/>
              <p:nvPr/>
            </p:nvSpPr>
            <p:spPr>
              <a:xfrm>
                <a:off x="4933941" y="5357191"/>
                <a:ext cx="2768053" cy="900486"/>
              </a:xfrm>
              <a:prstGeom prst="roundRect">
                <a:avLst/>
              </a:prstGeom>
              <a:solidFill>
                <a:schemeClr val="accent5"/>
              </a:solid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Placebo IV Q3W</a:t>
                </a:r>
              </a:p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Trastuzumab and FP or CAPOX</a:t>
                </a:r>
                <a:r>
                  <a:rPr kumimoji="0" lang="en-US" sz="1200" b="1" i="0" u="none" strike="noStrike" kern="600" cap="none" spc="30" normalizeH="0" baseline="3000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</a:t>
                </a:r>
                <a:endParaRPr kumimoji="0" lang="en-US" sz="1200" b="0" i="0" u="none" strike="noStrike" kern="600" cap="none" spc="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ctr" defTabSz="45725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for up to 35 cycles</a:t>
                </a:r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5C77AE97-500D-4363-8063-727E597B8523}"/>
                  </a:ext>
                </a:extLst>
              </p:cNvPr>
              <p:cNvCxnSpPr>
                <a:stCxn id="8" idx="3"/>
                <a:endCxn id="11" idx="1"/>
              </p:cNvCxnSpPr>
              <p:nvPr/>
            </p:nvCxnSpPr>
            <p:spPr>
              <a:xfrm flipV="1">
                <a:off x="3233528" y="4591879"/>
                <a:ext cx="1711182" cy="1"/>
              </a:xfrm>
              <a:prstGeom prst="straightConnector1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or: Elbow 15">
                <a:extLst>
                  <a:ext uri="{FF2B5EF4-FFF2-40B4-BE49-F238E27FC236}">
                    <a16:creationId xmlns:a16="http://schemas.microsoft.com/office/drawing/2014/main" id="{710D0F82-73C8-4D93-A6CE-D9E9B75AF0C2}"/>
                  </a:ext>
                </a:extLst>
              </p:cNvPr>
              <p:cNvCxnSpPr>
                <a:stCxn id="8" idx="3"/>
                <a:endCxn id="12" idx="1"/>
              </p:cNvCxnSpPr>
              <p:nvPr/>
            </p:nvCxnSpPr>
            <p:spPr>
              <a:xfrm>
                <a:off x="3233528" y="4591880"/>
                <a:ext cx="1700413" cy="1215554"/>
              </a:xfrm>
              <a:prstGeom prst="bentConnector3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49299E2-F33D-4598-9B65-EF54BB395F18}"/>
                  </a:ext>
                </a:extLst>
              </p:cNvPr>
              <p:cNvGrpSpPr/>
              <p:nvPr/>
            </p:nvGrpSpPr>
            <p:grpSpPr>
              <a:xfrm>
                <a:off x="3717974" y="4226119"/>
                <a:ext cx="731520" cy="731520"/>
                <a:chOff x="2942723" y="4176424"/>
                <a:chExt cx="731520" cy="73152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AEAC445-5468-4E59-AFA1-11ABD47FBCF0}"/>
                    </a:ext>
                  </a:extLst>
                </p:cNvPr>
                <p:cNvSpPr/>
                <p:nvPr/>
              </p:nvSpPr>
              <p:spPr>
                <a:xfrm>
                  <a:off x="2942723" y="4176424"/>
                  <a:ext cx="731520" cy="731520"/>
                </a:xfrm>
                <a:prstGeom prst="ellipse">
                  <a:avLst/>
                </a:prstGeom>
                <a:solidFill>
                  <a:schemeClr val="tx2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50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908F8771-54D4-46C9-9C1F-4C7793820F0B}"/>
                    </a:ext>
                  </a:extLst>
                </p:cNvPr>
                <p:cNvSpPr txBox="1"/>
                <p:nvPr/>
              </p:nvSpPr>
              <p:spPr>
                <a:xfrm>
                  <a:off x="3072200" y="4388296"/>
                  <a:ext cx="472565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 anchorCtr="0">
                  <a:spAutoFit/>
                </a:bodyPr>
                <a:lstStyle/>
                <a:p>
                  <a:pPr marL="0" marR="0" lvl="0" indent="0" algn="ctr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600" cap="none" spc="3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R 1:1</a:t>
                  </a:r>
                </a:p>
                <a:p>
                  <a:pPr marL="0" marR="0" lvl="0" indent="0" algn="ctr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600" cap="none" spc="3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N ≈ 692</a:t>
                  </a: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9D7D56C2-BE1E-42BB-A842-4A969A8D317A}"/>
                  </a:ext>
                </a:extLst>
              </p:cNvPr>
              <p:cNvGrpSpPr/>
              <p:nvPr/>
            </p:nvGrpSpPr>
            <p:grpSpPr>
              <a:xfrm>
                <a:off x="8207979" y="4267953"/>
                <a:ext cx="2768053" cy="1632411"/>
                <a:chOff x="8207979" y="4218258"/>
                <a:chExt cx="2768053" cy="1632411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45DD541D-D3EB-4DA4-BCDF-D83485FE1AD3}"/>
                    </a:ext>
                  </a:extLst>
                </p:cNvPr>
                <p:cNvSpPr txBox="1"/>
                <p:nvPr/>
              </p:nvSpPr>
              <p:spPr>
                <a:xfrm>
                  <a:off x="8337752" y="4311188"/>
                  <a:ext cx="2508507" cy="14465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 anchorCtr="0">
                  <a:spAutoFit/>
                </a:bodyPr>
                <a:lstStyle/>
                <a:p>
                  <a:pPr marL="0" marR="0" lvl="0" indent="0" algn="l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Dual Primary End Points</a:t>
                  </a:r>
                  <a:endPara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 panose="020B0604020202020204" pitchFamily="34" charset="0"/>
                  </a:endParaRPr>
                </a:p>
                <a:p>
                  <a:pPr marL="347663" marR="0" lvl="0" indent="-166688" algn="l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sz="1200" b="0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OS</a:t>
                  </a:r>
                </a:p>
                <a:p>
                  <a:pPr marL="347663" marR="0" lvl="0" indent="-166688" algn="l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sz="1200" b="0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PFS (RECIST v1.1 per BICR)</a:t>
                  </a:r>
                </a:p>
                <a:p>
                  <a:pPr marL="0" marR="0" lvl="0" indent="0" algn="l" defTabSz="457250" rtl="0" eaLnBrk="1" fontAlgn="auto" latinLnBrk="0" hangingPunct="1">
                    <a:lnSpc>
                      <a:spcPct val="100000"/>
                    </a:lnSpc>
                    <a:spcBef>
                      <a:spcPts val="12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Secondary End Points</a:t>
                  </a:r>
                  <a:endParaRPr kumimoji="0" lang="en-US" sz="1200" b="0" i="0" u="none" strike="noStrike" kern="600" cap="none" spc="3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 panose="020B0604020202020204" pitchFamily="34" charset="0"/>
                  </a:endParaRPr>
                </a:p>
                <a:p>
                  <a:pPr marL="347663" marR="0" lvl="0" indent="-171450" algn="l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sz="1200" b="0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ORR (RECIST v1.1 per BICR)</a:t>
                  </a:r>
                </a:p>
                <a:p>
                  <a:pPr marL="347663" marR="0" lvl="0" indent="-171450" algn="l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sz="1200" b="0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DOR (RECIST v1.1 per BICR)</a:t>
                  </a:r>
                </a:p>
                <a:p>
                  <a:pPr marL="347663" marR="0" lvl="0" indent="-171450" algn="l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sz="1200" b="0" i="0" u="none" strike="noStrike" kern="600" cap="none" spc="3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 panose="020B0604020202020204" pitchFamily="34" charset="0"/>
                    </a:rPr>
                    <a:t>Safety</a:t>
                  </a:r>
                </a:p>
              </p:txBody>
            </p:sp>
            <p:sp>
              <p:nvSpPr>
                <p:cNvPr id="20" name="Rectangle: Rounded Corners 19">
                  <a:extLst>
                    <a:ext uri="{FF2B5EF4-FFF2-40B4-BE49-F238E27FC236}">
                      <a16:creationId xmlns:a16="http://schemas.microsoft.com/office/drawing/2014/main" id="{426BDB26-E75E-4A84-8677-75D3A3E2C97A}"/>
                    </a:ext>
                  </a:extLst>
                </p:cNvPr>
                <p:cNvSpPr/>
                <p:nvPr/>
              </p:nvSpPr>
              <p:spPr>
                <a:xfrm>
                  <a:off x="8207979" y="4218258"/>
                  <a:ext cx="2768053" cy="1632411"/>
                </a:xfrm>
                <a:prstGeom prst="roundRect">
                  <a:avLst/>
                </a:prstGeom>
                <a:noFill/>
                <a:ln w="19050" cap="flat" cmpd="sng" algn="ctr">
                  <a:solidFill>
                    <a:srgbClr val="5450E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67" b="0" i="0" u="none" strike="noStrike" kern="600" cap="none" spc="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58EA85B2-2809-46D0-BFD7-A28B406046FE}"/>
                </a:ext>
              </a:extLst>
            </p:cNvPr>
            <p:cNvSpPr txBox="1">
              <a:spLocks/>
            </p:cNvSpPr>
            <p:nvPr/>
          </p:nvSpPr>
          <p:spPr>
            <a:xfrm>
              <a:off x="492518" y="6503666"/>
              <a:ext cx="10897726" cy="263430"/>
            </a:xfrm>
            <a:prstGeom prst="rect">
              <a:avLst/>
            </a:prstGeom>
          </p:spPr>
          <p:txBody>
            <a:bodyPr vert="horz" lIns="91440" tIns="45720" rIns="91440" bIns="45720" rtlCol="0" anchor="b" anchorCtr="0">
              <a:noAutofit/>
            </a:bodyPr>
            <a:lstStyle>
              <a:lvl1pPr marL="0" indent="0" algn="l" defTabSz="457250" rtl="0" eaLnBrk="1" latinLnBrk="0" hangingPunct="1">
                <a:lnSpc>
                  <a:spcPct val="100000"/>
                </a:lnSpc>
                <a:spcBef>
                  <a:spcPts val="0"/>
                </a:spcBef>
                <a:buClr>
                  <a:schemeClr val="accent1">
                    <a:lumMod val="75000"/>
                  </a:schemeClr>
                </a:buClr>
                <a:buSzPct val="95000"/>
                <a:buFont typeface="Arial Black" panose="020B0A04020102020204" pitchFamily="34" charset="0"/>
                <a:buNone/>
                <a:defRPr sz="1067" kern="600" spc="31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227037" indent="0" algn="l" defTabSz="457250" rtl="0" eaLnBrk="1" latinLnBrk="0" hangingPunct="1">
                <a:lnSpc>
                  <a:spcPct val="100000"/>
                </a:lnSpc>
                <a:spcBef>
                  <a:spcPts val="0"/>
                </a:spcBef>
                <a:buClr>
                  <a:schemeClr val="accent1">
                    <a:lumMod val="75000"/>
                  </a:schemeClr>
                </a:buClr>
                <a:buSzPct val="100000"/>
                <a:buFont typeface="Arial Narrow" panose="020B0606020202030204" pitchFamily="34" charset="0"/>
                <a:buNone/>
                <a:defRPr sz="1200" kern="600" spc="31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460424" indent="0" algn="l" defTabSz="457250" rtl="0" eaLnBrk="1" latinLnBrk="0" hangingPunct="1">
                <a:lnSpc>
                  <a:spcPct val="100000"/>
                </a:lnSpc>
                <a:spcBef>
                  <a:spcPts val="0"/>
                </a:spcBef>
                <a:buClr>
                  <a:schemeClr val="accent1">
                    <a:lumMod val="75000"/>
                  </a:schemeClr>
                </a:buClr>
                <a:buSzPct val="95000"/>
                <a:buFont typeface="Wingdings" panose="05000000000000000000" pitchFamily="2" charset="2"/>
                <a:buNone/>
                <a:defRPr sz="1200" kern="600" spc="31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687461" indent="0" algn="l" defTabSz="457250" rtl="0" eaLnBrk="1" latinLnBrk="0" hangingPunct="1">
                <a:lnSpc>
                  <a:spcPct val="100000"/>
                </a:lnSpc>
                <a:spcBef>
                  <a:spcPts val="0"/>
                </a:spcBef>
                <a:buClr>
                  <a:schemeClr val="accent1">
                    <a:lumMod val="75000"/>
                  </a:schemeClr>
                </a:buClr>
                <a:buSzPct val="100000"/>
                <a:buFont typeface="Arial Narrow" panose="020B0606020202030204" pitchFamily="34" charset="0"/>
                <a:buNone/>
                <a:tabLst/>
                <a:defRPr sz="1200" kern="600" spc="31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914498" indent="0" algn="l" defTabSz="457250" rtl="0" eaLnBrk="1" latinLnBrk="0" hangingPunct="1">
                <a:lnSpc>
                  <a:spcPct val="100000"/>
                </a:lnSpc>
                <a:spcBef>
                  <a:spcPts val="0"/>
                </a:spcBef>
                <a:buClr>
                  <a:schemeClr val="accent1">
                    <a:lumMod val="75000"/>
                  </a:schemeClr>
                </a:buClr>
                <a:buSzPct val="90000"/>
                <a:buFont typeface="Arial Black" panose="020B0A04020102020204" pitchFamily="34" charset="0"/>
                <a:buNone/>
                <a:defRPr sz="1200" kern="600" spc="31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872" indent="-228625" algn="l" defTabSz="45725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122" indent="-228625" algn="l" defTabSz="45725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372" indent="-228625" algn="l" defTabSz="45725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621" indent="-228625" algn="l" defTabSz="45725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877C">
                    <a:lumMod val="75000"/>
                  </a:srgbClr>
                </a:buClr>
                <a:buSzPct val="95000"/>
                <a:buFont typeface="Arial Black" panose="020B0A04020102020204" pitchFamily="34" charset="0"/>
                <a:buNone/>
                <a:tabLst/>
                <a:defRPr/>
              </a:pPr>
              <a:r>
                <a:rPr kumimoji="0" lang="en-US" sz="800" b="0" i="0" u="none" strike="noStrike" kern="600" cap="none" spc="31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  <a: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Trastuzumab dose: 6 mg/kg IV Q3W following an 8 mg/kg loading dose. FP dose: 5-fluorouracil 800 mg/m</a:t>
              </a:r>
              <a:r>
                <a:rPr kumimoji="0" lang="en-US" sz="800" b="0" i="0" u="none" strike="noStrike" kern="600" cap="none" spc="31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  <a: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IV on D1-5 Q3W + cisplatin 80 mg/m</a:t>
              </a:r>
              <a:r>
                <a:rPr kumimoji="0" lang="en-US" sz="800" b="0" i="0" u="none" strike="noStrike" kern="600" cap="none" spc="31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  <a: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IV Q3W. CAPOX dose: capecitabine 1000 mg/m</a:t>
              </a:r>
              <a:r>
                <a:rPr kumimoji="0" lang="en-US" sz="800" b="0" i="0" u="none" strike="noStrike" kern="600" cap="none" spc="31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  <a: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BID on D1-14 Q3W + oxaliplatin 130 mg/m</a:t>
              </a:r>
              <a:r>
                <a:rPr kumimoji="0" lang="en-US" sz="800" b="0" i="0" u="none" strike="noStrike" kern="600" cap="none" spc="31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  <a: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IV Q3W. </a:t>
              </a:r>
              <a:b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800" b="0" i="0" u="none" strike="noStrike" kern="600" cap="none" spc="3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BICR, blinded independent central review; CPS, combined positive score (number of PD-L1–staining cells [tumor cells, lymphocytes, macrophages] divided by the total number of viable tumor cells, multiplied by 100). </a:t>
              </a:r>
              <a:endParaRPr kumimoji="0" lang="en-US" sz="800" b="0" i="0" u="none" strike="noStrike" kern="600" cap="none" spc="31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025C3CD-370B-4BAB-BBA0-E66C7BCAD79C}"/>
                </a:ext>
              </a:extLst>
            </p:cNvPr>
            <p:cNvSpPr txBox="1"/>
            <p:nvPr/>
          </p:nvSpPr>
          <p:spPr>
            <a:xfrm>
              <a:off x="492518" y="2914733"/>
              <a:ext cx="11094127" cy="9746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marL="0" marR="0" lvl="0" indent="0" algn="l" defTabSz="4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877C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KEYNOTE-811 Global Cohort</a:t>
              </a:r>
            </a:p>
            <a:p>
              <a:pPr marL="0" marR="0" lvl="0" indent="0" algn="l" defTabSz="45725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Double-Blind Phase 3 Study of Pembrolizumab + Trastuzumab and Chemotherapy vs Placebo + Trastuzumab and </a:t>
              </a:r>
              <a:b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</a:b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Chemotherapy as First-Line Therapy For HER2-Positive Unresectable or Metastatic G/GEJ Cancer (NCT03615326)</a:t>
              </a: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F3E3638-3BE2-45AF-99E0-8C361DE70E73}"/>
                </a:ext>
              </a:extLst>
            </p:cNvPr>
            <p:cNvSpPr/>
            <p:nvPr/>
          </p:nvSpPr>
          <p:spPr>
            <a:xfrm>
              <a:off x="298174" y="2813891"/>
              <a:ext cx="11595651" cy="3943266"/>
            </a:xfrm>
            <a:prstGeom prst="roundRect">
              <a:avLst>
                <a:gd name="adj" fmla="val 8601"/>
              </a:avLst>
            </a:prstGeom>
            <a:noFill/>
            <a:ln w="38100" cap="flat" cmpd="sng" algn="ctr">
              <a:solidFill>
                <a:srgbClr val="5450E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600" cap="none" spc="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57282924-F1E1-4E03-B091-873EA896F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760"/>
          <a:stretch/>
        </p:blipFill>
        <p:spPr>
          <a:xfrm>
            <a:off x="4613241" y="1806829"/>
            <a:ext cx="2063115" cy="7777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38B72D-6EDE-484F-9CCF-2771326F7C0A}"/>
              </a:ext>
            </a:extLst>
          </p:cNvPr>
          <p:cNvSpPr txBox="1"/>
          <p:nvPr/>
        </p:nvSpPr>
        <p:spPr>
          <a:xfrm>
            <a:off x="7439481" y="1791296"/>
            <a:ext cx="3948389" cy="43088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173038" marR="0" lvl="0" indent="-173038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7C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t-BR" sz="1400" b="0" i="0" u="none" strike="noStrike" kern="600" cap="none" spc="3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PANTHERA (N = 43): 77% ORR, 98% DCR, </a:t>
            </a:r>
            <a:br>
              <a:rPr kumimoji="0" lang="pt-BR" sz="1400" b="0" i="0" u="none" strike="noStrike" kern="600" cap="none" spc="3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</a:br>
            <a:r>
              <a:rPr kumimoji="0" lang="pt-BR" sz="1400" b="0" i="0" u="none" strike="noStrike" kern="600" cap="none" spc="3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77% 6-mo PFS, 77% 12-mo OS</a:t>
            </a:r>
            <a:endParaRPr kumimoji="0" lang="en-US" sz="1400" b="0" i="0" u="none" strike="noStrike" kern="600" cap="none" spc="3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7C55416B-BDCD-4FF4-AC51-76419D2B9818}"/>
              </a:ext>
            </a:extLst>
          </p:cNvPr>
          <p:cNvSpPr txBox="1">
            <a:spLocks/>
          </p:cNvSpPr>
          <p:nvPr/>
        </p:nvSpPr>
        <p:spPr>
          <a:xfrm>
            <a:off x="7528932" y="2414837"/>
            <a:ext cx="2743200" cy="21170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4572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5000"/>
              <a:buFont typeface="Arial Black" panose="020B0A04020102020204" pitchFamily="34" charset="0"/>
              <a:buNone/>
              <a:defRPr sz="1067" kern="600" spc="3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7037" indent="0" algn="l" defTabSz="4572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Arial Narrow" panose="020B0606020202030204" pitchFamily="34" charset="0"/>
              <a:buNone/>
              <a:defRPr sz="1200" kern="600" spc="3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60424" indent="0" algn="l" defTabSz="4572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5000"/>
              <a:buFont typeface="Wingdings" panose="05000000000000000000" pitchFamily="2" charset="2"/>
              <a:buNone/>
              <a:defRPr sz="1200" kern="600" spc="3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87461" indent="0" algn="l" defTabSz="4572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Arial Narrow" panose="020B0606020202030204" pitchFamily="34" charset="0"/>
              <a:buNone/>
              <a:tabLst/>
              <a:defRPr sz="1200" kern="600" spc="3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914498" indent="0" algn="l" defTabSz="45725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Arial Black" panose="020B0A04020102020204" pitchFamily="34" charset="0"/>
              <a:buNone/>
              <a:defRPr sz="1200" kern="600" spc="3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872" indent="-228625" algn="l" defTabSz="45725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122" indent="-228625" algn="l" defTabSz="45725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372" indent="-228625" algn="l" defTabSz="45725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621" indent="-228625" algn="l" defTabSz="45725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7C">
                  <a:lumMod val="75000"/>
                </a:srgbClr>
              </a:buClr>
              <a:buSzPct val="95000"/>
              <a:buFont typeface="Arial Black" panose="020B0A04020102020204" pitchFamily="34" charset="0"/>
              <a:buNone/>
              <a:tabLst/>
              <a:defRPr/>
            </a:pPr>
            <a:r>
              <a:rPr kumimoji="0" lang="en-US" sz="800" b="0" i="0" u="none" strike="noStrike" kern="600" cap="none" spc="3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Rha SY et al. </a:t>
            </a:r>
            <a:r>
              <a:rPr kumimoji="0" lang="en-US" sz="800" b="0" i="1" u="none" strike="noStrike" kern="600" cap="none" spc="3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 Clin Oncol</a:t>
            </a:r>
            <a:r>
              <a:rPr kumimoji="0" lang="en-US" sz="800" b="0" i="0" u="none" strike="noStrike" kern="600" cap="none" spc="3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2020;38:Abstr 3081.</a:t>
            </a:r>
          </a:p>
        </p:txBody>
      </p:sp>
    </p:spTree>
    <p:extLst>
      <p:ext uri="{BB962C8B-B14F-4D97-AF65-F5344CB8AC3E}">
        <p14:creationId xmlns:p14="http://schemas.microsoft.com/office/powerpoint/2010/main" val="1673997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A544F7-17A0-4516-A4B1-80C5DA6336D7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273867" y="726750"/>
            <a:ext cx="5355412" cy="2779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32923B-E8F3-405C-9AD9-1D8ED2EC8C7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2721" y="726750"/>
            <a:ext cx="5356860" cy="277992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DEDF2E-CEDF-4386-953A-336E525142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800" baseline="30000"/>
              <a:t>a</a:t>
            </a:r>
            <a:r>
              <a:rPr lang="en-US" sz="800"/>
              <a:t>Participants with RECIST-measurable disease at baseline and ≥1 post-baseline measurement evaluable for change from baseline in target lesions. </a:t>
            </a:r>
            <a:r>
              <a:rPr lang="en-US" sz="800" baseline="30000"/>
              <a:t>b</a:t>
            </a:r>
            <a:r>
              <a:rPr lang="en-US" sz="800"/>
              <a:t>Calculated using the Miettinen and Nurminen method stratified by the randomization stratification factors. </a:t>
            </a:r>
            <a:r>
              <a:rPr lang="en-US" sz="800" baseline="30000"/>
              <a:t>c</a:t>
            </a:r>
            <a:r>
              <a:rPr lang="en-US" sz="800"/>
              <a:t>Calculated in participants with best response of CR or PR. </a:t>
            </a:r>
            <a:r>
              <a:rPr lang="en-US" sz="800" baseline="30000"/>
              <a:t>d</a:t>
            </a:r>
            <a:r>
              <a:rPr lang="en-US" sz="800"/>
              <a:t>Kaplan-Meier estimation. The treatment regimen in both arms included trastuzumab and chemotherapy. Data cutoff date: June 17, 2020.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E6C425-DF0E-45FF-A22B-635B6F74E2ED}"/>
              </a:ext>
            </a:extLst>
          </p:cNvPr>
          <p:cNvSpPr txBox="1"/>
          <p:nvPr/>
        </p:nvSpPr>
        <p:spPr>
          <a:xfrm>
            <a:off x="448056" y="228600"/>
            <a:ext cx="4791376" cy="43088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0" marR="0" lvl="0" indent="0" algn="l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600" cap="none" spc="30" normalizeH="0" baseline="0" noProof="0">
                <a:ln>
                  <a:noFill/>
                </a:ln>
                <a:solidFill>
                  <a:srgbClr val="00877C">
                    <a:lumMod val="75000"/>
                  </a:srgbClr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Confirmed Response at IA1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A60AE46C-CAAB-4E08-94B1-E9DA86ED913D}"/>
              </a:ext>
            </a:extLst>
          </p:cNvPr>
          <p:cNvGraphicFramePr>
            <a:graphicFrameLocks noGrp="1"/>
          </p:cNvGraphicFramePr>
          <p:nvPr/>
        </p:nvGraphicFramePr>
        <p:xfrm>
          <a:off x="2319622" y="986855"/>
          <a:ext cx="2286000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3040">
                  <a:extLst>
                    <a:ext uri="{9D8B030D-6E8A-4147-A177-3AD203B41FA5}">
                      <a16:colId xmlns:a16="http://schemas.microsoft.com/office/drawing/2014/main" val="284486951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106027816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b="1">
                          <a:solidFill>
                            <a:schemeClr val="accent1"/>
                          </a:solidFill>
                          <a:latin typeface="+mj-lt"/>
                        </a:rPr>
                        <a:t>Pembro Arm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>
                          <a:solidFill>
                            <a:schemeClr val="accent1"/>
                          </a:solidFill>
                          <a:latin typeface="+mj-lt"/>
                        </a:rPr>
                        <a:t>N = 124</a:t>
                      </a:r>
                      <a:r>
                        <a:rPr lang="en-US" sz="1100" b="1" baseline="30000">
                          <a:solidFill>
                            <a:schemeClr val="accent1"/>
                          </a:solidFill>
                          <a:latin typeface="+mj-lt"/>
                        </a:rPr>
                        <a:t>a</a:t>
                      </a:r>
                      <a:endParaRPr lang="en-US" sz="1100" b="1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20101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>
                          <a:latin typeface="+mj-lt"/>
                        </a:rPr>
                        <a:t>Any decrease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>
                          <a:latin typeface="+mj-lt"/>
                        </a:rPr>
                        <a:t>97%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617772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>
                          <a:latin typeface="+mj-lt"/>
                        </a:rPr>
                        <a:t>Decrease of ≥80%</a:t>
                      </a:r>
                    </a:p>
                  </a:txBody>
                  <a:tcPr anchor="ctr"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>
                          <a:latin typeface="+mj-lt"/>
                        </a:rPr>
                        <a:t>32%</a:t>
                      </a:r>
                    </a:p>
                  </a:txBody>
                  <a:tcPr anchor="ctr"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49271"/>
                  </a:ext>
                </a:extLst>
              </a:tr>
            </a:tbl>
          </a:graphicData>
        </a:graphic>
      </p:graphicFrame>
      <p:graphicFrame>
        <p:nvGraphicFramePr>
          <p:cNvPr id="20" name="Table 18">
            <a:extLst>
              <a:ext uri="{FF2B5EF4-FFF2-40B4-BE49-F238E27FC236}">
                <a16:creationId xmlns:a16="http://schemas.microsoft.com/office/drawing/2014/main" id="{475E2712-18EE-435E-8FFF-7451E0C934B5}"/>
              </a:ext>
            </a:extLst>
          </p:cNvPr>
          <p:cNvGraphicFramePr>
            <a:graphicFrameLocks noGrp="1"/>
          </p:cNvGraphicFramePr>
          <p:nvPr/>
        </p:nvGraphicFramePr>
        <p:xfrm>
          <a:off x="8153891" y="981693"/>
          <a:ext cx="2286000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3040">
                  <a:extLst>
                    <a:ext uri="{9D8B030D-6E8A-4147-A177-3AD203B41FA5}">
                      <a16:colId xmlns:a16="http://schemas.microsoft.com/office/drawing/2014/main" val="284486951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106027816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b="1">
                          <a:solidFill>
                            <a:schemeClr val="accent5"/>
                          </a:solidFill>
                        </a:rPr>
                        <a:t>Placebo Arm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>
                          <a:solidFill>
                            <a:schemeClr val="accent5"/>
                          </a:solidFill>
                        </a:rPr>
                        <a:t>N = 122</a:t>
                      </a:r>
                      <a:r>
                        <a:rPr lang="en-US" sz="1100" b="1" baseline="30000">
                          <a:solidFill>
                            <a:schemeClr val="accent5"/>
                          </a:solidFill>
                        </a:rPr>
                        <a:t>a</a:t>
                      </a:r>
                      <a:endParaRPr lang="en-US" sz="1100" b="1">
                        <a:solidFill>
                          <a:schemeClr val="accent5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20101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/>
                        <a:t>Any decrease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/>
                        <a:t>90%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617772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/>
                        <a:t>Decrease of ≥80%</a:t>
                      </a:r>
                    </a:p>
                  </a:txBody>
                  <a:tcPr anchor="ctr"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/>
                        <a:t>15%</a:t>
                      </a:r>
                    </a:p>
                  </a:txBody>
                  <a:tcPr anchor="ctr"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4927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8FF5F7E-D45A-4939-9FEF-33AF85E6365C}"/>
              </a:ext>
            </a:extLst>
          </p:cNvPr>
          <p:cNvGraphicFramePr>
            <a:graphicFrameLocks noGrp="1"/>
          </p:cNvGraphicFramePr>
          <p:nvPr/>
        </p:nvGraphicFramePr>
        <p:xfrm>
          <a:off x="446279" y="3899554"/>
          <a:ext cx="3700386" cy="2459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832988621"/>
                    </a:ext>
                  </a:extLst>
                </a:gridCol>
                <a:gridCol w="1072953">
                  <a:extLst>
                    <a:ext uri="{9D8B030D-6E8A-4147-A177-3AD203B41FA5}">
                      <a16:colId xmlns:a16="http://schemas.microsoft.com/office/drawing/2014/main" val="1869940432"/>
                    </a:ext>
                  </a:extLst>
                </a:gridCol>
                <a:gridCol w="1072953">
                  <a:extLst>
                    <a:ext uri="{9D8B030D-6E8A-4147-A177-3AD203B41FA5}">
                      <a16:colId xmlns:a16="http://schemas.microsoft.com/office/drawing/2014/main" val="2380822185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ORR and DCR, </a:t>
                      </a:r>
                      <a:br>
                        <a:rPr lang="en-US" sz="1400" b="1">
                          <a:latin typeface="+mj-lt"/>
                        </a:rPr>
                      </a:br>
                      <a:r>
                        <a:rPr lang="en-US" sz="1400" b="1">
                          <a:latin typeface="+mj-lt"/>
                        </a:rPr>
                        <a:t>% (95% CI)</a:t>
                      </a:r>
                    </a:p>
                  </a:txBody>
                  <a:tcPr anchor="b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+mj-lt"/>
                        </a:rPr>
                        <a:t>Pembro Arm </a:t>
                      </a:r>
                      <a:br>
                        <a:rPr lang="en-US" sz="1400" b="1">
                          <a:solidFill>
                            <a:schemeClr val="accent1"/>
                          </a:solidFill>
                          <a:latin typeface="+mj-lt"/>
                        </a:rPr>
                      </a:br>
                      <a:r>
                        <a:rPr lang="en-US" sz="1400" b="1">
                          <a:solidFill>
                            <a:schemeClr val="accent1"/>
                          </a:solidFill>
                          <a:latin typeface="+mj-lt"/>
                        </a:rPr>
                        <a:t>(N = 133)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accent5"/>
                          </a:solidFill>
                          <a:latin typeface="+mj-lt"/>
                        </a:rPr>
                        <a:t>Placebo Arm </a:t>
                      </a:r>
                      <a:br>
                        <a:rPr lang="en-US" sz="1400" b="1">
                          <a:solidFill>
                            <a:schemeClr val="accent5"/>
                          </a:solidFill>
                          <a:latin typeface="+mj-lt"/>
                        </a:rPr>
                      </a:br>
                      <a:r>
                        <a:rPr lang="en-US" sz="1400" b="1">
                          <a:solidFill>
                            <a:schemeClr val="accent5"/>
                          </a:solidFill>
                          <a:latin typeface="+mj-lt"/>
                        </a:rPr>
                        <a:t>(N = 131)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968011"/>
                  </a:ext>
                </a:extLst>
              </a:tr>
              <a:tr h="576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ORR</a:t>
                      </a:r>
                    </a:p>
                  </a:txBody>
                  <a:tcP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74.4% </a:t>
                      </a:r>
                      <a:br>
                        <a:rPr lang="en-US" sz="1400" b="1">
                          <a:latin typeface="+mj-lt"/>
                        </a:rPr>
                      </a:br>
                      <a:r>
                        <a:rPr lang="en-US" sz="1400" b="1">
                          <a:latin typeface="+mj-lt"/>
                        </a:rPr>
                        <a:t>(66.2-81.6)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51.9% </a:t>
                      </a:r>
                      <a:br>
                        <a:rPr lang="en-US" sz="1400" b="1">
                          <a:latin typeface="+mj-lt"/>
                        </a:rPr>
                      </a:br>
                      <a:r>
                        <a:rPr lang="en-US" sz="1400" b="1">
                          <a:latin typeface="+mj-lt"/>
                        </a:rPr>
                        <a:t>(43.0-60.7)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58306834"/>
                  </a:ext>
                </a:extLst>
              </a:tr>
              <a:tr h="57607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ORR difference</a:t>
                      </a:r>
                      <a:r>
                        <a:rPr lang="en-US" sz="1400" b="1" baseline="30000">
                          <a:latin typeface="+mj-lt"/>
                        </a:rPr>
                        <a:t>b</a:t>
                      </a:r>
                      <a:endParaRPr lang="en-US" sz="1400" b="1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22.7% (11.2-33.7) </a:t>
                      </a:r>
                      <a:br>
                        <a:rPr lang="en-US" sz="1400" b="1">
                          <a:latin typeface="+mj-lt"/>
                        </a:rPr>
                      </a:br>
                      <a:r>
                        <a:rPr lang="en-US" sz="1400" b="1" i="1">
                          <a:latin typeface="+mj-lt"/>
                        </a:rPr>
                        <a:t>P</a:t>
                      </a:r>
                      <a:r>
                        <a:rPr lang="en-US" sz="1400" b="1">
                          <a:latin typeface="+mj-lt"/>
                        </a:rPr>
                        <a:t> = 0.00006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717117"/>
                  </a:ext>
                </a:extLst>
              </a:tr>
              <a:tr h="576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j-lt"/>
                        </a:rPr>
                        <a:t>DCR</a:t>
                      </a:r>
                    </a:p>
                  </a:txBody>
                  <a:tcPr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j-lt"/>
                        </a:rPr>
                        <a:t>96.2% </a:t>
                      </a:r>
                      <a:br>
                        <a:rPr lang="en-US" sz="1400">
                          <a:latin typeface="+mj-lt"/>
                        </a:rPr>
                      </a:br>
                      <a:r>
                        <a:rPr lang="en-US" sz="1400">
                          <a:latin typeface="+mj-lt"/>
                        </a:rPr>
                        <a:t>(91.4-98.8)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j-lt"/>
                        </a:rPr>
                        <a:t>89.3% </a:t>
                      </a:r>
                      <a:br>
                        <a:rPr lang="en-US" sz="1400">
                          <a:latin typeface="+mj-lt"/>
                        </a:rPr>
                      </a:br>
                      <a:r>
                        <a:rPr lang="en-US" sz="1400">
                          <a:latin typeface="+mj-lt"/>
                        </a:rPr>
                        <a:t>(82.7-94.0)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570177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E28D6C6-7D10-4981-ABD7-04A6BC9FA8B6}"/>
              </a:ext>
            </a:extLst>
          </p:cNvPr>
          <p:cNvGraphicFramePr>
            <a:graphicFrameLocks noGrp="1"/>
          </p:cNvGraphicFramePr>
          <p:nvPr/>
        </p:nvGraphicFramePr>
        <p:xfrm>
          <a:off x="4303172" y="3899554"/>
          <a:ext cx="3685426" cy="2457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832988621"/>
                    </a:ext>
                  </a:extLst>
                </a:gridCol>
                <a:gridCol w="1065473">
                  <a:extLst>
                    <a:ext uri="{9D8B030D-6E8A-4147-A177-3AD203B41FA5}">
                      <a16:colId xmlns:a16="http://schemas.microsoft.com/office/drawing/2014/main" val="1869940432"/>
                    </a:ext>
                  </a:extLst>
                </a:gridCol>
                <a:gridCol w="1065473">
                  <a:extLst>
                    <a:ext uri="{9D8B030D-6E8A-4147-A177-3AD203B41FA5}">
                      <a16:colId xmlns:a16="http://schemas.microsoft.com/office/drawing/2014/main" val="238082218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Best Response, n (%)</a:t>
                      </a:r>
                    </a:p>
                  </a:txBody>
                  <a:tcPr anchor="b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+mj-lt"/>
                        </a:rPr>
                        <a:t>Pembro Arm </a:t>
                      </a:r>
                      <a:br>
                        <a:rPr lang="en-US" sz="1400" b="1">
                          <a:solidFill>
                            <a:schemeClr val="accent1"/>
                          </a:solidFill>
                          <a:latin typeface="+mj-lt"/>
                        </a:rPr>
                      </a:br>
                      <a:r>
                        <a:rPr lang="en-US" sz="1400" b="1">
                          <a:solidFill>
                            <a:schemeClr val="accent1"/>
                          </a:solidFill>
                          <a:latin typeface="+mj-lt"/>
                        </a:rPr>
                        <a:t>(N = 133)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accent5"/>
                          </a:solidFill>
                          <a:latin typeface="+mj-lt"/>
                        </a:rPr>
                        <a:t>Placebo Arm </a:t>
                      </a:r>
                      <a:br>
                        <a:rPr lang="en-US" sz="1400" b="1">
                          <a:solidFill>
                            <a:schemeClr val="accent5"/>
                          </a:solidFill>
                          <a:latin typeface="+mj-lt"/>
                        </a:rPr>
                      </a:br>
                      <a:r>
                        <a:rPr lang="en-US" sz="1400" b="1">
                          <a:solidFill>
                            <a:schemeClr val="accent5"/>
                          </a:solidFill>
                          <a:latin typeface="+mj-lt"/>
                        </a:rPr>
                        <a:t>(N = 131)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968011"/>
                  </a:ext>
                </a:extLst>
              </a:tr>
              <a:tr h="28765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CR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15 (11%)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4 (3%)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05701773"/>
                  </a:ext>
                </a:extLst>
              </a:tr>
              <a:tr h="28765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84 (63%)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b="1">
                          <a:latin typeface="+mj-lt"/>
                        </a:rPr>
                        <a:t>64 (49%)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275739"/>
                  </a:ext>
                </a:extLst>
              </a:tr>
              <a:tr h="28765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SD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29 (22%)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49 (37%)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632877"/>
                  </a:ext>
                </a:extLst>
              </a:tr>
              <a:tr h="28765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PD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5 (4%)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7 (5%)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6018429"/>
                  </a:ext>
                </a:extLst>
              </a:tr>
              <a:tr h="28765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Not evaluable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2 (2%)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2869676"/>
                  </a:ext>
                </a:extLst>
              </a:tr>
              <a:tr h="28765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Not assessed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0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>
                          <a:latin typeface="+mj-lt"/>
                        </a:rPr>
                        <a:t>5 (4%)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769815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AE74967-2724-4312-802D-7B1FCD362872}"/>
              </a:ext>
            </a:extLst>
          </p:cNvPr>
          <p:cNvGraphicFramePr>
            <a:graphicFrameLocks noGrp="1"/>
          </p:cNvGraphicFramePr>
          <p:nvPr/>
        </p:nvGraphicFramePr>
        <p:xfrm>
          <a:off x="8145105" y="3895634"/>
          <a:ext cx="3600616" cy="24559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832988621"/>
                    </a:ext>
                  </a:extLst>
                </a:gridCol>
                <a:gridCol w="1023068">
                  <a:extLst>
                    <a:ext uri="{9D8B030D-6E8A-4147-A177-3AD203B41FA5}">
                      <a16:colId xmlns:a16="http://schemas.microsoft.com/office/drawing/2014/main" val="1869940432"/>
                    </a:ext>
                  </a:extLst>
                </a:gridCol>
                <a:gridCol w="1023068">
                  <a:extLst>
                    <a:ext uri="{9D8B030D-6E8A-4147-A177-3AD203B41FA5}">
                      <a16:colId xmlns:a16="http://schemas.microsoft.com/office/drawing/2014/main" val="238082218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0" marR="0" lvl="0" indent="0" algn="l" defTabSz="4572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Duration of Response</a:t>
                      </a:r>
                      <a:r>
                        <a:rPr lang="en-US" sz="14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lang="en-US" sz="14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+mn-lt"/>
                        </a:rPr>
                        <a:t>Pembro Arm </a:t>
                      </a:r>
                      <a:br>
                        <a:rPr lang="en-US" sz="1400" b="1">
                          <a:solidFill>
                            <a:schemeClr val="accent1"/>
                          </a:solidFill>
                          <a:latin typeface="+mn-lt"/>
                        </a:rPr>
                      </a:br>
                      <a:r>
                        <a:rPr lang="en-US" sz="1400" b="1">
                          <a:solidFill>
                            <a:schemeClr val="accent1"/>
                          </a:solidFill>
                          <a:latin typeface="+mn-lt"/>
                        </a:rPr>
                        <a:t>(N = 99)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chemeClr val="accent5"/>
                          </a:solidFill>
                          <a:latin typeface="+mn-lt"/>
                        </a:rPr>
                        <a:t>Placebo Arm </a:t>
                      </a:r>
                      <a:br>
                        <a:rPr lang="en-US" sz="1400" b="1">
                          <a:solidFill>
                            <a:schemeClr val="accent5"/>
                          </a:solidFill>
                          <a:latin typeface="+mn-lt"/>
                        </a:rPr>
                      </a:br>
                      <a:r>
                        <a:rPr lang="en-US" sz="1400" b="1">
                          <a:solidFill>
                            <a:schemeClr val="accent5"/>
                          </a:solidFill>
                          <a:latin typeface="+mn-lt"/>
                        </a:rPr>
                        <a:t>(N = 68)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968011"/>
                  </a:ext>
                </a:extLst>
              </a:tr>
              <a:tr h="338328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Median</a:t>
                      </a:r>
                      <a:r>
                        <a:rPr lang="en-US" sz="1400" baseline="30000">
                          <a:latin typeface="+mn-lt"/>
                        </a:rPr>
                        <a:t>d</a:t>
                      </a:r>
                      <a:endParaRPr lang="en-US" sz="1400">
                        <a:latin typeface="+mn-lt"/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400">
                          <a:latin typeface="+mn-lt"/>
                        </a:rPr>
                        <a:t>10.6</a:t>
                      </a:r>
                      <a:r>
                        <a:rPr lang="en-US" sz="1400">
                          <a:latin typeface="+mn-lt"/>
                        </a:rPr>
                        <a:t> mo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400">
                          <a:latin typeface="+mn-lt"/>
                        </a:rPr>
                        <a:t>9.5 </a:t>
                      </a:r>
                      <a:r>
                        <a:rPr lang="en-US" sz="1400">
                          <a:latin typeface="+mn-lt"/>
                        </a:rPr>
                        <a:t>mo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7632877"/>
                  </a:ext>
                </a:extLst>
              </a:tr>
              <a:tr h="52389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1.1+ to 16.5+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1.4+ to 15.4+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9076744"/>
                  </a:ext>
                </a:extLst>
              </a:tr>
              <a:tr h="52389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  <a:cs typeface="Arial" panose="020B0604020202020204" pitchFamily="34" charset="0"/>
                        </a:rPr>
                        <a:t>≥6-mo duration</a:t>
                      </a:r>
                      <a:r>
                        <a:rPr lang="en-US" sz="1400" baseline="30000">
                          <a:latin typeface="+mn-lt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140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endParaRPr lang="en-US" sz="14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70.3%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61.4%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6018429"/>
                  </a:ext>
                </a:extLst>
              </a:tr>
              <a:tr h="338328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  <a:cs typeface="Arial" panose="020B0604020202020204" pitchFamily="34" charset="0"/>
                        </a:rPr>
                        <a:t>≥9-mo duration</a:t>
                      </a:r>
                      <a:r>
                        <a:rPr lang="en-US" sz="1400" baseline="30000">
                          <a:latin typeface="+mn-lt"/>
                          <a:cs typeface="Arial" panose="020B0604020202020204" pitchFamily="34" charset="0"/>
                        </a:rPr>
                        <a:t>d</a:t>
                      </a:r>
                      <a:endParaRPr lang="en-US" sz="1400">
                        <a:latin typeface="+mn-lt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58.4%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>
                          <a:latin typeface="+mn-lt"/>
                        </a:rPr>
                        <a:t>51.1%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869676"/>
                  </a:ext>
                </a:extLst>
              </a:tr>
            </a:tbl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5697636-92FA-4F74-9FE1-EC84DBEC6ABD}"/>
              </a:ext>
            </a:extLst>
          </p:cNvPr>
          <p:cNvSpPr/>
          <p:nvPr/>
        </p:nvSpPr>
        <p:spPr>
          <a:xfrm>
            <a:off x="282669" y="808639"/>
            <a:ext cx="11626662" cy="2721189"/>
          </a:xfrm>
          <a:prstGeom prst="roundRect">
            <a:avLst>
              <a:gd name="adj" fmla="val 6638"/>
            </a:avLst>
          </a:prstGeom>
          <a:noFill/>
          <a:ln w="38100" cap="flat" cmpd="sng" algn="ctr">
            <a:solidFill>
              <a:srgbClr val="5450E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600" cap="none" spc="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1C424AC-7219-40F1-A1D2-C0CEFF11685F}"/>
              </a:ext>
            </a:extLst>
          </p:cNvPr>
          <p:cNvSpPr/>
          <p:nvPr/>
        </p:nvSpPr>
        <p:spPr>
          <a:xfrm>
            <a:off x="282117" y="3737607"/>
            <a:ext cx="11627766" cy="2752151"/>
          </a:xfrm>
          <a:prstGeom prst="roundRect">
            <a:avLst>
              <a:gd name="adj" fmla="val 6638"/>
            </a:avLst>
          </a:prstGeom>
          <a:noFill/>
          <a:ln w="38100" cap="flat" cmpd="sng" algn="ctr">
            <a:solidFill>
              <a:srgbClr val="5450E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600" cap="none" spc="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C8603B4-BFA8-41D9-9D66-ACC64D4FA423}"/>
              </a:ext>
            </a:extLst>
          </p:cNvPr>
          <p:cNvSpPr/>
          <p:nvPr/>
        </p:nvSpPr>
        <p:spPr>
          <a:xfrm>
            <a:off x="446278" y="4631722"/>
            <a:ext cx="3700386" cy="109774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600" cap="none" spc="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693FB25-0D36-44A8-9951-6C2CCC23EF8C}"/>
              </a:ext>
            </a:extLst>
          </p:cNvPr>
          <p:cNvSpPr/>
          <p:nvPr/>
        </p:nvSpPr>
        <p:spPr>
          <a:xfrm>
            <a:off x="4303171" y="4631722"/>
            <a:ext cx="3685426" cy="54864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600" cap="none" spc="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0191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B44D567D-6EE7-4036-85C6-025AAEEDA81B}" vid="{29364BFF-3C0C-458F-8034-96937A8E1381}"/>
    </a:ext>
  </a:extLst>
</a:theme>
</file>

<file path=ppt/theme/theme3.xml><?xml version="1.0" encoding="utf-8"?>
<a:theme xmlns:a="http://schemas.openxmlformats.org/drawingml/2006/main" name="2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4.xml><?xml version="1.0" encoding="utf-8"?>
<a:theme xmlns:a="http://schemas.openxmlformats.org/drawingml/2006/main" name="2022_CCO_Template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NCAD">
      <a:dk1>
        <a:srgbClr val="000000"/>
      </a:dk1>
      <a:lt1>
        <a:srgbClr val="FFFFFF"/>
      </a:lt1>
      <a:dk2>
        <a:srgbClr val="2C024B"/>
      </a:dk2>
      <a:lt2>
        <a:srgbClr val="608BC7"/>
      </a:lt2>
      <a:accent1>
        <a:srgbClr val="2C024B"/>
      </a:accent1>
      <a:accent2>
        <a:srgbClr val="608BC7"/>
      </a:accent2>
      <a:accent3>
        <a:srgbClr val="99ADB9"/>
      </a:accent3>
      <a:accent4>
        <a:srgbClr val="4569B2"/>
      </a:accent4>
      <a:accent5>
        <a:srgbClr val="65151D"/>
      </a:accent5>
      <a:accent6>
        <a:srgbClr val="FFFFFF"/>
      </a:accent6>
      <a:hlink>
        <a:srgbClr val="608BC7"/>
      </a:hlink>
      <a:folHlink>
        <a:srgbClr val="2C024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21D53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aculty Slide" id="{652F240F-8AD5-8C4C-B104-8C2CDD007EE3}" vid="{E9404ED7-72CA-7546-A615-04D754F51F9F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aiichi/AZ">
    <a:dk1>
      <a:srgbClr val="000000"/>
    </a:dk1>
    <a:lt1>
      <a:srgbClr val="FFFFFF"/>
    </a:lt1>
    <a:dk2>
      <a:srgbClr val="3F4444"/>
    </a:dk2>
    <a:lt2>
      <a:srgbClr val="C4D600"/>
    </a:lt2>
    <a:accent1>
      <a:srgbClr val="000000"/>
    </a:accent1>
    <a:accent2>
      <a:srgbClr val="003865"/>
    </a:accent2>
    <a:accent3>
      <a:srgbClr val="68D2DF"/>
    </a:accent3>
    <a:accent4>
      <a:srgbClr val="C4D600"/>
    </a:accent4>
    <a:accent5>
      <a:srgbClr val="9DB0AC"/>
    </a:accent5>
    <a:accent6>
      <a:srgbClr val="B6B8BB"/>
    </a:accent6>
    <a:hlink>
      <a:srgbClr val="003865"/>
    </a:hlink>
    <a:folHlink>
      <a:srgbClr val="9DB0AC"/>
    </a:folHlink>
  </a:clrScheme>
  <a:fontScheme name="Arial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17A3D88FAE704D84BC83C58BC4BB9F" ma:contentTypeVersion="16" ma:contentTypeDescription="Create a new document." ma:contentTypeScope="" ma:versionID="070c1eb77797405d546a190805a78cff">
  <xsd:schema xmlns:xsd="http://www.w3.org/2001/XMLSchema" xmlns:xs="http://www.w3.org/2001/XMLSchema" xmlns:p="http://schemas.microsoft.com/office/2006/metadata/properties" xmlns:ns2="0c867426-1f5e-4e47-8512-75b46f56254d" xmlns:ns3="956f996e-ff2d-445d-9dc9-d5ac014f6b42" targetNamespace="http://schemas.microsoft.com/office/2006/metadata/properties" ma:root="true" ma:fieldsID="36206dba5e6c90e954dbc74bf02abe56" ns2:_="" ns3:_="">
    <xsd:import namespace="0c867426-1f5e-4e47-8512-75b46f56254d"/>
    <xsd:import namespace="956f996e-ff2d-445d-9dc9-d5ac014f6b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CR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67426-1f5e-4e47-8512-75b46f5625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f7d5a8f-ce67-4f4b-8415-9075249ea2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6f996e-ff2d-445d-9dc9-d5ac014f6b4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40dbec-a65f-4917-94ce-2734f6f36d5f}" ma:internalName="TaxCatchAll" ma:showField="CatchAllData" ma:web="956f996e-ff2d-445d-9dc9-d5ac014f6b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867426-1f5e-4e47-8512-75b46f56254d">
      <Terms xmlns="http://schemas.microsoft.com/office/infopath/2007/PartnerControls"/>
    </lcf76f155ced4ddcb4097134ff3c332f>
    <TaxCatchAll xmlns="956f996e-ff2d-445d-9dc9-d5ac014f6b42" xsi:nil="true"/>
  </documentManagement>
</p:properties>
</file>

<file path=customXml/itemProps1.xml><?xml version="1.0" encoding="utf-8"?>
<ds:datastoreItem xmlns:ds="http://schemas.openxmlformats.org/officeDocument/2006/customXml" ds:itemID="{613C3E2C-74EC-4634-BDF5-648ED271E5A9}">
  <ds:schemaRefs>
    <ds:schemaRef ds:uri="0c867426-1f5e-4e47-8512-75b46f56254d"/>
    <ds:schemaRef ds:uri="956f996e-ff2d-445d-9dc9-d5ac014f6b4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BBB1230-8CD7-48A7-A128-819D2195F6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7E45D6-92C8-4EF6-9A0F-69EC6EB8454F}">
  <ds:schemaRefs>
    <ds:schemaRef ds:uri="0c867426-1f5e-4e47-8512-75b46f56254d"/>
    <ds:schemaRef ds:uri="http://www.w3.org/XML/1998/namespace"/>
    <ds:schemaRef ds:uri="956f996e-ff2d-445d-9dc9-d5ac014f6b42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4178</Words>
  <Application>Microsoft Macintosh PowerPoint</Application>
  <PresentationFormat>Widescreen</PresentationFormat>
  <Paragraphs>664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Arial</vt:lpstr>
      <vt:lpstr>Arial Black</vt:lpstr>
      <vt:lpstr>Arial Narrow</vt:lpstr>
      <vt:lpstr>BlinkMacSystemFont</vt:lpstr>
      <vt:lpstr>Calibri</vt:lpstr>
      <vt:lpstr>Calibri Light</vt:lpstr>
      <vt:lpstr>Helvetica</vt:lpstr>
      <vt:lpstr>Noto Sans Symbols</vt:lpstr>
      <vt:lpstr>Wingdings</vt:lpstr>
      <vt:lpstr>Office Theme</vt:lpstr>
      <vt:lpstr>Pembro 16x9 Slide Template</vt:lpstr>
      <vt:lpstr>2_2017_HTAA_Diabetes</vt:lpstr>
      <vt:lpstr>2022_CCO_Template</vt:lpstr>
      <vt:lpstr>1_Office Theme</vt:lpstr>
      <vt:lpstr>2_Office Theme</vt:lpstr>
      <vt:lpstr>PowerPoint Presentation</vt:lpstr>
      <vt:lpstr>HER2 inhibition in EG adenocarcinoma</vt:lpstr>
      <vt:lpstr>PFS in Gastroesophageal Cancer with Intrinsic Trastuzumab Resistance</vt:lpstr>
      <vt:lpstr>Dual Anti-PD-1/Anti-HER2 Blockade in ERBB2+ Gastroesophageal Cancer</vt:lpstr>
      <vt:lpstr>PowerPoint Presentation</vt:lpstr>
      <vt:lpstr>Case</vt:lpstr>
      <vt:lpstr>Treatment Course</vt:lpstr>
      <vt:lpstr>PowerPoint Presentation</vt:lpstr>
      <vt:lpstr>PowerPoint Presentation</vt:lpstr>
      <vt:lpstr>PowerPoint Presentation</vt:lpstr>
      <vt:lpstr>ACQUIRED TRASTUZUMAB RESISTANCE </vt:lpstr>
      <vt:lpstr>Tumor Size Change with T-DXd in HER2+ Adv Gastric/GEJ Cancer After Trastuzumab (DESTINY-Gastric01 and 02)</vt:lpstr>
      <vt:lpstr>DESTINY-Gastric01 and 02: AEs with T-DXd in HER2+ Adv Gastric/GEJ Cancer After Trastuzumab</vt:lpstr>
      <vt:lpstr>PowerPoint Presentation</vt:lpstr>
      <vt:lpstr>PowerPoint Presentation</vt:lpstr>
      <vt:lpstr>DESTINY-Gastric03 (NCT04379596)</vt:lpstr>
      <vt:lpstr>Local and Central HER2 Assessment:  20% Discordant; 80% Concordanta</vt:lpstr>
      <vt:lpstr>PD-L1 Expression by Central Assessmenta: 85% PD-L1 Positive</vt:lpstr>
      <vt:lpstr>HER2 inhibition in  EG adenocarcinoma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Shah, Jibran/Medicine</dc:creator>
  <cp:lastModifiedBy>Gloria Kelly</cp:lastModifiedBy>
  <cp:revision>13</cp:revision>
  <dcterms:created xsi:type="dcterms:W3CDTF">2021-08-30T19:59:26Z</dcterms:created>
  <dcterms:modified xsi:type="dcterms:W3CDTF">2023-01-24T18:38:06Z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0x0101002B17A3D88FAE704D84BC83C58BC4BB9F</vt:lpwstr>
  </property>
  <property fmtid="{D5CDD505-2E9C-101B-9397-08002B2CF9AE}" pid="3" name="MediaServiceImageTags">
    <vt:lpwstr/>
  </property>
</Properties>
</file>