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9" r:id="rId2"/>
    <p:sldId id="406" r:id="rId3"/>
    <p:sldId id="409" r:id="rId4"/>
    <p:sldId id="2146848268" r:id="rId5"/>
    <p:sldId id="2146848270" r:id="rId6"/>
    <p:sldId id="2146848272" r:id="rId7"/>
    <p:sldId id="2146848267" r:id="rId8"/>
    <p:sldId id="2146848269" r:id="rId9"/>
    <p:sldId id="2146848266" r:id="rId10"/>
    <p:sldId id="2146848271" r:id="rId11"/>
    <p:sldId id="2146848280" r:id="rId12"/>
    <p:sldId id="2146848276" r:id="rId13"/>
    <p:sldId id="2146848279" r:id="rId14"/>
    <p:sldId id="2146848277" r:id="rId15"/>
    <p:sldId id="2146848282" r:id="rId16"/>
    <p:sldId id="2146848281" r:id="rId17"/>
    <p:sldId id="2146848265" r:id="rId18"/>
    <p:sldId id="2146848274" r:id="rId19"/>
    <p:sldId id="2146848275" r:id="rId20"/>
    <p:sldId id="2146848278" r:id="rId21"/>
    <p:sldId id="387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5A0"/>
    <a:srgbClr val="F5B595"/>
    <a:srgbClr val="E080A1"/>
    <a:srgbClr val="FF9E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81"/>
    <p:restoredTop sz="91405"/>
  </p:normalViewPr>
  <p:slideViewPr>
    <p:cSldViewPr snapToGrid="0" snapToObjects="1">
      <p:cViewPr varScale="1">
        <p:scale>
          <a:sx n="90" d="100"/>
          <a:sy n="90" d="100"/>
        </p:scale>
        <p:origin x="240" y="42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693B56-A1B6-8545-8BDB-9AA2F6D0058B}" type="doc">
      <dgm:prSet loTypeId="urn:microsoft.com/office/officeart/2005/8/layout/vList3" loCatId="" qsTypeId="urn:microsoft.com/office/officeart/2005/8/quickstyle/simple5" qsCatId="simple" csTypeId="urn:microsoft.com/office/officeart/2005/8/colors/accent1_3" csCatId="accent1" phldr="1"/>
      <dgm:spPr/>
    </dgm:pt>
    <dgm:pt modelId="{C77BF94C-BAB7-EB4F-A86E-D6492B5B692C}">
      <dgm:prSet phldrT="[Text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Biomarker Overview</a:t>
          </a:r>
        </a:p>
      </dgm:t>
    </dgm:pt>
    <dgm:pt modelId="{12DBEBD0-6705-2744-B4D5-92595E0FE909}" type="parTrans" cxnId="{8E8D97E9-B634-3A49-B2A1-9C887D834CD8}">
      <dgm:prSet/>
      <dgm:spPr/>
      <dgm:t>
        <a:bodyPr/>
        <a:lstStyle/>
        <a:p>
          <a:endParaRPr lang="en-US"/>
        </a:p>
      </dgm:t>
    </dgm:pt>
    <dgm:pt modelId="{A2675742-8B9C-3E4C-BDE6-479C7319B101}" type="sibTrans" cxnId="{8E8D97E9-B634-3A49-B2A1-9C887D834CD8}">
      <dgm:prSet/>
      <dgm:spPr/>
      <dgm:t>
        <a:bodyPr/>
        <a:lstStyle/>
        <a:p>
          <a:endParaRPr lang="en-US"/>
        </a:p>
      </dgm:t>
    </dgm:pt>
    <dgm:pt modelId="{F73D5A31-D1F6-B140-9736-55B84B9A38A0}">
      <dgm:prSet phldrT="[Text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Biomarker Focus on MSI</a:t>
          </a:r>
        </a:p>
      </dgm:t>
    </dgm:pt>
    <dgm:pt modelId="{BB48F37F-C00C-1048-B24A-5285374D63C6}" type="parTrans" cxnId="{A302C0E6-4801-1746-95DD-88F45CBA9B55}">
      <dgm:prSet/>
      <dgm:spPr/>
      <dgm:t>
        <a:bodyPr/>
        <a:lstStyle/>
        <a:p>
          <a:endParaRPr lang="en-US"/>
        </a:p>
      </dgm:t>
    </dgm:pt>
    <dgm:pt modelId="{4D297755-977E-E24E-93B4-3DA43C894135}" type="sibTrans" cxnId="{A302C0E6-4801-1746-95DD-88F45CBA9B55}">
      <dgm:prSet/>
      <dgm:spPr/>
      <dgm:t>
        <a:bodyPr/>
        <a:lstStyle/>
        <a:p>
          <a:endParaRPr lang="en-US"/>
        </a:p>
      </dgm:t>
    </dgm:pt>
    <dgm:pt modelId="{2640FBB0-7A72-0E49-B702-738438D43B3C}">
      <dgm:prSet phldrT="[Text]"/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dirty="0"/>
            <a:t>1L HER2- Standards</a:t>
          </a:r>
        </a:p>
      </dgm:t>
    </dgm:pt>
    <dgm:pt modelId="{2EB21A5C-05F0-7F40-8FE3-7863F5FFC670}" type="parTrans" cxnId="{1946354E-8DD5-A341-910E-B22B2164A369}">
      <dgm:prSet/>
      <dgm:spPr/>
      <dgm:t>
        <a:bodyPr/>
        <a:lstStyle/>
        <a:p>
          <a:endParaRPr lang="en-US"/>
        </a:p>
      </dgm:t>
    </dgm:pt>
    <dgm:pt modelId="{BF93C8DA-6206-8B42-B446-28F1AD904EDF}" type="sibTrans" cxnId="{1946354E-8DD5-A341-910E-B22B2164A369}">
      <dgm:prSet/>
      <dgm:spPr/>
      <dgm:t>
        <a:bodyPr/>
        <a:lstStyle/>
        <a:p>
          <a:endParaRPr lang="en-US"/>
        </a:p>
      </dgm:t>
    </dgm:pt>
    <dgm:pt modelId="{32730ADD-8236-E345-8431-E29B982766C9}" type="pres">
      <dgm:prSet presAssocID="{84693B56-A1B6-8545-8BDB-9AA2F6D0058B}" presName="linearFlow" presStyleCnt="0">
        <dgm:presLayoutVars>
          <dgm:dir/>
          <dgm:resizeHandles val="exact"/>
        </dgm:presLayoutVars>
      </dgm:prSet>
      <dgm:spPr/>
    </dgm:pt>
    <dgm:pt modelId="{64F1D74F-BBF1-B54D-9488-26BD0E711D19}" type="pres">
      <dgm:prSet presAssocID="{C77BF94C-BAB7-EB4F-A86E-D6492B5B692C}" presName="composite" presStyleCnt="0"/>
      <dgm:spPr/>
    </dgm:pt>
    <dgm:pt modelId="{B29A7A43-BD05-C24C-BD13-CBA00D63AF84}" type="pres">
      <dgm:prSet presAssocID="{C77BF94C-BAB7-EB4F-A86E-D6492B5B692C}" presName="imgShp" presStyleLbl="fgImgPlace1" presStyleIdx="0" presStyleCnt="3"/>
      <dgm:spPr>
        <a:solidFill>
          <a:schemeClr val="tx2">
            <a:lumMod val="60000"/>
            <a:lumOff val="40000"/>
          </a:schemeClr>
        </a:solidFill>
      </dgm:spPr>
    </dgm:pt>
    <dgm:pt modelId="{974577FE-4D97-8A43-B1A9-236558CE7C65}" type="pres">
      <dgm:prSet presAssocID="{C77BF94C-BAB7-EB4F-A86E-D6492B5B692C}" presName="txShp" presStyleLbl="node1" presStyleIdx="0" presStyleCnt="3">
        <dgm:presLayoutVars>
          <dgm:bulletEnabled val="1"/>
        </dgm:presLayoutVars>
      </dgm:prSet>
      <dgm:spPr/>
    </dgm:pt>
    <dgm:pt modelId="{225AAB60-D480-D14D-AE62-9167AB70F578}" type="pres">
      <dgm:prSet presAssocID="{A2675742-8B9C-3E4C-BDE6-479C7319B101}" presName="spacing" presStyleCnt="0"/>
      <dgm:spPr/>
    </dgm:pt>
    <dgm:pt modelId="{7786F28C-A3B6-E943-9798-B8B9D28A03C2}" type="pres">
      <dgm:prSet presAssocID="{F73D5A31-D1F6-B140-9736-55B84B9A38A0}" presName="composite" presStyleCnt="0"/>
      <dgm:spPr/>
    </dgm:pt>
    <dgm:pt modelId="{DE687F36-0B10-9D4A-8EF0-853B0B824F0B}" type="pres">
      <dgm:prSet presAssocID="{F73D5A31-D1F6-B140-9736-55B84B9A38A0}" presName="imgShp" presStyleLbl="fgImgPlace1" presStyleIdx="1" presStyleCnt="3"/>
      <dgm:spPr>
        <a:solidFill>
          <a:schemeClr val="tx2">
            <a:lumMod val="60000"/>
            <a:lumOff val="40000"/>
          </a:schemeClr>
        </a:solidFill>
      </dgm:spPr>
    </dgm:pt>
    <dgm:pt modelId="{7949DA64-3E18-1348-AFA1-F7F04DE920B6}" type="pres">
      <dgm:prSet presAssocID="{F73D5A31-D1F6-B140-9736-55B84B9A38A0}" presName="txShp" presStyleLbl="node1" presStyleIdx="1" presStyleCnt="3">
        <dgm:presLayoutVars>
          <dgm:bulletEnabled val="1"/>
        </dgm:presLayoutVars>
      </dgm:prSet>
      <dgm:spPr/>
    </dgm:pt>
    <dgm:pt modelId="{6DCAC21C-6A1E-7F49-9432-9BAA4C100B73}" type="pres">
      <dgm:prSet presAssocID="{4D297755-977E-E24E-93B4-3DA43C894135}" presName="spacing" presStyleCnt="0"/>
      <dgm:spPr/>
    </dgm:pt>
    <dgm:pt modelId="{52A6EE3D-6C21-024B-8470-7281CD48BCA7}" type="pres">
      <dgm:prSet presAssocID="{2640FBB0-7A72-0E49-B702-738438D43B3C}" presName="composite" presStyleCnt="0"/>
      <dgm:spPr/>
    </dgm:pt>
    <dgm:pt modelId="{8413D42B-B5AB-CA40-AC54-36419A49BBA9}" type="pres">
      <dgm:prSet presAssocID="{2640FBB0-7A72-0E49-B702-738438D43B3C}" presName="imgShp" presStyleLbl="fgImgPlace1" presStyleIdx="2" presStyleCnt="3"/>
      <dgm:spPr>
        <a:solidFill>
          <a:schemeClr val="tx2">
            <a:lumMod val="60000"/>
            <a:lumOff val="40000"/>
          </a:schemeClr>
        </a:solidFill>
      </dgm:spPr>
    </dgm:pt>
    <dgm:pt modelId="{21CA1E29-625B-B24F-B2CD-30B09521457A}" type="pres">
      <dgm:prSet presAssocID="{2640FBB0-7A72-0E49-B702-738438D43B3C}" presName="txShp" presStyleLbl="node1" presStyleIdx="2" presStyleCnt="3">
        <dgm:presLayoutVars>
          <dgm:bulletEnabled val="1"/>
        </dgm:presLayoutVars>
      </dgm:prSet>
      <dgm:spPr/>
    </dgm:pt>
  </dgm:ptLst>
  <dgm:cxnLst>
    <dgm:cxn modelId="{9C488C0A-83E7-254A-B7F0-4E7862EE3DD3}" type="presOf" srcId="{84693B56-A1B6-8545-8BDB-9AA2F6D0058B}" destId="{32730ADD-8236-E345-8431-E29B982766C9}" srcOrd="0" destOrd="0" presId="urn:microsoft.com/office/officeart/2005/8/layout/vList3"/>
    <dgm:cxn modelId="{15B2823A-5F93-D448-8628-5BB7DECECDEF}" type="presOf" srcId="{2640FBB0-7A72-0E49-B702-738438D43B3C}" destId="{21CA1E29-625B-B24F-B2CD-30B09521457A}" srcOrd="0" destOrd="0" presId="urn:microsoft.com/office/officeart/2005/8/layout/vList3"/>
    <dgm:cxn modelId="{1946354E-8DD5-A341-910E-B22B2164A369}" srcId="{84693B56-A1B6-8545-8BDB-9AA2F6D0058B}" destId="{2640FBB0-7A72-0E49-B702-738438D43B3C}" srcOrd="2" destOrd="0" parTransId="{2EB21A5C-05F0-7F40-8FE3-7863F5FFC670}" sibTransId="{BF93C8DA-6206-8B42-B446-28F1AD904EDF}"/>
    <dgm:cxn modelId="{CDEDA554-BF4E-A142-81A8-67C027BDBF78}" type="presOf" srcId="{C77BF94C-BAB7-EB4F-A86E-D6492B5B692C}" destId="{974577FE-4D97-8A43-B1A9-236558CE7C65}" srcOrd="0" destOrd="0" presId="urn:microsoft.com/office/officeart/2005/8/layout/vList3"/>
    <dgm:cxn modelId="{F0597772-DCA2-4F45-9A33-66054CC9187C}" type="presOf" srcId="{F73D5A31-D1F6-B140-9736-55B84B9A38A0}" destId="{7949DA64-3E18-1348-AFA1-F7F04DE920B6}" srcOrd="0" destOrd="0" presId="urn:microsoft.com/office/officeart/2005/8/layout/vList3"/>
    <dgm:cxn modelId="{A302C0E6-4801-1746-95DD-88F45CBA9B55}" srcId="{84693B56-A1B6-8545-8BDB-9AA2F6D0058B}" destId="{F73D5A31-D1F6-B140-9736-55B84B9A38A0}" srcOrd="1" destOrd="0" parTransId="{BB48F37F-C00C-1048-B24A-5285374D63C6}" sibTransId="{4D297755-977E-E24E-93B4-3DA43C894135}"/>
    <dgm:cxn modelId="{8E8D97E9-B634-3A49-B2A1-9C887D834CD8}" srcId="{84693B56-A1B6-8545-8BDB-9AA2F6D0058B}" destId="{C77BF94C-BAB7-EB4F-A86E-D6492B5B692C}" srcOrd="0" destOrd="0" parTransId="{12DBEBD0-6705-2744-B4D5-92595E0FE909}" sibTransId="{A2675742-8B9C-3E4C-BDE6-479C7319B101}"/>
    <dgm:cxn modelId="{CA6A7DCB-4664-9B4A-A75F-9D81B749E15F}" type="presParOf" srcId="{32730ADD-8236-E345-8431-E29B982766C9}" destId="{64F1D74F-BBF1-B54D-9488-26BD0E711D19}" srcOrd="0" destOrd="0" presId="urn:microsoft.com/office/officeart/2005/8/layout/vList3"/>
    <dgm:cxn modelId="{5B398681-943C-5442-B158-8539C0B45E35}" type="presParOf" srcId="{64F1D74F-BBF1-B54D-9488-26BD0E711D19}" destId="{B29A7A43-BD05-C24C-BD13-CBA00D63AF84}" srcOrd="0" destOrd="0" presId="urn:microsoft.com/office/officeart/2005/8/layout/vList3"/>
    <dgm:cxn modelId="{A8DA3597-6459-E249-995A-151C0E2CBBC6}" type="presParOf" srcId="{64F1D74F-BBF1-B54D-9488-26BD0E711D19}" destId="{974577FE-4D97-8A43-B1A9-236558CE7C65}" srcOrd="1" destOrd="0" presId="urn:microsoft.com/office/officeart/2005/8/layout/vList3"/>
    <dgm:cxn modelId="{94A75AA4-F34D-2047-BE02-5C3757B72859}" type="presParOf" srcId="{32730ADD-8236-E345-8431-E29B982766C9}" destId="{225AAB60-D480-D14D-AE62-9167AB70F578}" srcOrd="1" destOrd="0" presId="urn:microsoft.com/office/officeart/2005/8/layout/vList3"/>
    <dgm:cxn modelId="{CFF9BD0C-5801-CD41-91FA-312612B30A21}" type="presParOf" srcId="{32730ADD-8236-E345-8431-E29B982766C9}" destId="{7786F28C-A3B6-E943-9798-B8B9D28A03C2}" srcOrd="2" destOrd="0" presId="urn:microsoft.com/office/officeart/2005/8/layout/vList3"/>
    <dgm:cxn modelId="{4640C117-B2A6-1346-BA7F-486296BBD27F}" type="presParOf" srcId="{7786F28C-A3B6-E943-9798-B8B9D28A03C2}" destId="{DE687F36-0B10-9D4A-8EF0-853B0B824F0B}" srcOrd="0" destOrd="0" presId="urn:microsoft.com/office/officeart/2005/8/layout/vList3"/>
    <dgm:cxn modelId="{F75EB4C4-B408-A343-87F7-7DF1086F64CF}" type="presParOf" srcId="{7786F28C-A3B6-E943-9798-B8B9D28A03C2}" destId="{7949DA64-3E18-1348-AFA1-F7F04DE920B6}" srcOrd="1" destOrd="0" presId="urn:microsoft.com/office/officeart/2005/8/layout/vList3"/>
    <dgm:cxn modelId="{9375B15F-B217-ED46-B79B-A39D0147A9C9}" type="presParOf" srcId="{32730ADD-8236-E345-8431-E29B982766C9}" destId="{6DCAC21C-6A1E-7F49-9432-9BAA4C100B73}" srcOrd="3" destOrd="0" presId="urn:microsoft.com/office/officeart/2005/8/layout/vList3"/>
    <dgm:cxn modelId="{60450BEB-242A-764F-BEE3-FD2F9A674247}" type="presParOf" srcId="{32730ADD-8236-E345-8431-E29B982766C9}" destId="{52A6EE3D-6C21-024B-8470-7281CD48BCA7}" srcOrd="4" destOrd="0" presId="urn:microsoft.com/office/officeart/2005/8/layout/vList3"/>
    <dgm:cxn modelId="{CDB61246-96CB-F14F-8F9E-C8751CE178B7}" type="presParOf" srcId="{52A6EE3D-6C21-024B-8470-7281CD48BCA7}" destId="{8413D42B-B5AB-CA40-AC54-36419A49BBA9}" srcOrd="0" destOrd="0" presId="urn:microsoft.com/office/officeart/2005/8/layout/vList3"/>
    <dgm:cxn modelId="{EC881699-5547-8B45-9B94-5BC42BB32133}" type="presParOf" srcId="{52A6EE3D-6C21-024B-8470-7281CD48BCA7}" destId="{21CA1E29-625B-B24F-B2CD-30B09521457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577FE-4D97-8A43-B1A9-236558CE7C65}">
      <dsp:nvSpPr>
        <dsp:cNvPr id="0" name=""/>
        <dsp:cNvSpPr/>
      </dsp:nvSpPr>
      <dsp:spPr>
        <a:xfrm rot="10800000">
          <a:off x="2329370" y="2738"/>
          <a:ext cx="7754268" cy="1504911"/>
        </a:xfrm>
        <a:prstGeom prst="homePlate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63624" tIns="194310" rIns="362712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5100" kern="1200" dirty="0"/>
            <a:t>Biomarker Overview</a:t>
          </a:r>
        </a:p>
      </dsp:txBody>
      <dsp:txXfrm rot="10800000">
        <a:off x="2705598" y="2738"/>
        <a:ext cx="7378040" cy="1504911"/>
      </dsp:txXfrm>
    </dsp:sp>
    <dsp:sp modelId="{B29A7A43-BD05-C24C-BD13-CBA00D63AF84}">
      <dsp:nvSpPr>
        <dsp:cNvPr id="0" name=""/>
        <dsp:cNvSpPr/>
      </dsp:nvSpPr>
      <dsp:spPr>
        <a:xfrm>
          <a:off x="1576914" y="2738"/>
          <a:ext cx="1504911" cy="1504911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949DA64-3E18-1348-AFA1-F7F04DE920B6}">
      <dsp:nvSpPr>
        <dsp:cNvPr id="0" name=""/>
        <dsp:cNvSpPr/>
      </dsp:nvSpPr>
      <dsp:spPr>
        <a:xfrm rot="10800000">
          <a:off x="2329370" y="1956877"/>
          <a:ext cx="7754268" cy="1504911"/>
        </a:xfrm>
        <a:prstGeom prst="homePlate">
          <a:avLst/>
        </a:prstGeom>
        <a:gradFill rotWithShape="0">
          <a:gsLst>
            <a:gs pos="0">
              <a:schemeClr val="accent1">
                <a:shade val="80000"/>
                <a:hueOff val="81974"/>
                <a:satOff val="-35461"/>
                <a:lumOff val="194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81974"/>
                <a:satOff val="-35461"/>
                <a:lumOff val="194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81974"/>
                <a:satOff val="-35461"/>
                <a:lumOff val="194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63624" tIns="194310" rIns="362712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5100" kern="1200" dirty="0"/>
            <a:t>Biomarker Focus on MSI</a:t>
          </a:r>
        </a:p>
      </dsp:txBody>
      <dsp:txXfrm rot="10800000">
        <a:off x="2705598" y="1956877"/>
        <a:ext cx="7378040" cy="1504911"/>
      </dsp:txXfrm>
    </dsp:sp>
    <dsp:sp modelId="{DE687F36-0B10-9D4A-8EF0-853B0B824F0B}">
      <dsp:nvSpPr>
        <dsp:cNvPr id="0" name=""/>
        <dsp:cNvSpPr/>
      </dsp:nvSpPr>
      <dsp:spPr>
        <a:xfrm>
          <a:off x="1576914" y="1956877"/>
          <a:ext cx="1504911" cy="1504911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21CA1E29-625B-B24F-B2CD-30B09521457A}">
      <dsp:nvSpPr>
        <dsp:cNvPr id="0" name=""/>
        <dsp:cNvSpPr/>
      </dsp:nvSpPr>
      <dsp:spPr>
        <a:xfrm rot="10800000">
          <a:off x="2329370" y="3911016"/>
          <a:ext cx="7754268" cy="1504911"/>
        </a:xfrm>
        <a:prstGeom prst="homePlate">
          <a:avLst/>
        </a:prstGeom>
        <a:gradFill rotWithShape="0">
          <a:gsLst>
            <a:gs pos="0">
              <a:schemeClr val="accent1">
                <a:shade val="80000"/>
                <a:hueOff val="163947"/>
                <a:satOff val="-70922"/>
                <a:lumOff val="3887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80000"/>
                <a:hueOff val="163947"/>
                <a:satOff val="-70922"/>
                <a:lumOff val="3887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80000"/>
                <a:hueOff val="163947"/>
                <a:satOff val="-70922"/>
                <a:lumOff val="3887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63624" tIns="194310" rIns="362712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5100" kern="1200" dirty="0"/>
            <a:t>1L HER2- Standards</a:t>
          </a:r>
        </a:p>
      </dsp:txBody>
      <dsp:txXfrm rot="10800000">
        <a:off x="2705598" y="3911016"/>
        <a:ext cx="7378040" cy="1504911"/>
      </dsp:txXfrm>
    </dsp:sp>
    <dsp:sp modelId="{8413D42B-B5AB-CA40-AC54-36419A49BBA9}">
      <dsp:nvSpPr>
        <dsp:cNvPr id="0" name=""/>
        <dsp:cNvSpPr/>
      </dsp:nvSpPr>
      <dsp:spPr>
        <a:xfrm>
          <a:off x="1576914" y="3911016"/>
          <a:ext cx="1504911" cy="1504911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06T01:52:39.366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0 24575,'4'17'0,"-1"-8"0,0 7 0,1-9 0,0 0 0,2 0 0,-2-4 0,-1 4 0,1-4 0,-1 1 0,-3 2 0,3-2 0,0 3 0,-2 0 0,2 0 0,-3 0 0,0 0 0,0-3 0,0-1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06T01:52:42.40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 24575,'3'4'0,"-2"2"0,2-2 0,-3 3 0,0 0 0,0 3 0,0-3 0,0 3 0,0-3 0,3 0 0,-2 0 0,5 0 0,-2 0 0,0 0 0,2-3 0,-5 2 0,2-2 0,0-1 0,-2 3 0,5-5 0,-6 5 0,4-5 0,-4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1-06T01:52:46.144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 24575,'4'7'0,"2"0"0,-5 0 0,5-3 0,-5 2 0,5-6 0,-5 7 0,5-4 0,-5 4 0,5-3 0,-2 2 0,2-2 0,-2 3 0,2-3 0,-5 2 0,2-2 0,-3 3 0,0 0 0,0 0 0,0-4 0,0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76543-5EF1-DA4A-8415-0A3EFD492F07}" type="datetimeFigureOut">
              <a:rPr lang="en-US" smtClean="0"/>
              <a:t>1/18/23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A62D3-769D-F349-A3F8-B6F214D63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5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034A7-9452-C54E-A651-2368A596952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060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Why have this lecture?  Maybe the organizing committee needed have a token medical oncologist here, and maybe its because this is a really part of advancing the care of our patients.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034A7-9452-C54E-A651-2368A596952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33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034A7-9452-C54E-A651-2368A596952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00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01FD0-309B-417B-AFE3-453F65B268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06424" y="2119184"/>
            <a:ext cx="9522781" cy="1680909"/>
          </a:xfrm>
        </p:spPr>
        <p:txBody>
          <a:bodyPr anchor="b"/>
          <a:lstStyle>
            <a:lvl1pPr algn="l">
              <a:defRPr sz="60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6F3B83-EC52-4BE0-805E-877A8F72778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06424" y="3884582"/>
            <a:ext cx="9522781" cy="73722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400" dirty="0"/>
              <a:t>Presenter or subtitle goes here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65779997-ADCC-AF4F-8684-E7F8EE197ED7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06424" y="6316193"/>
            <a:ext cx="1832218" cy="243349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Month, year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345AA3-D8B8-E441-B56F-BDC684E64F94}"/>
              </a:ext>
            </a:extLst>
          </p:cNvPr>
          <p:cNvSpPr/>
          <p:nvPr/>
        </p:nvSpPr>
        <p:spPr>
          <a:xfrm>
            <a:off x="0" y="0"/>
            <a:ext cx="374904" cy="685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B3647D-36F5-A945-9612-7CA07EEF3DE4}"/>
              </a:ext>
            </a:extLst>
          </p:cNvPr>
          <p:cNvSpPr/>
          <p:nvPr/>
        </p:nvSpPr>
        <p:spPr>
          <a:xfrm>
            <a:off x="11817096" y="0"/>
            <a:ext cx="374904" cy="685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2AD5D98F-B901-4040-88CE-DBE6B1D776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06424" y="635936"/>
            <a:ext cx="3172963" cy="43996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C3E63C-A39E-4343-AE5E-C476DDC816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72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056A7-D588-4A4A-9743-81A8FDEA06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B63015DA-BAD6-D641-B5F3-2ED5079D3C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 b="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5473F-D95C-3441-AFDD-17B10876114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25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01">
          <p15:clr>
            <a:srgbClr val="FBAE40"/>
          </p15:clr>
        </p15:guide>
        <p15:guide id="3" pos="727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15F6962C-2D7D-9C4E-A349-25554E83F8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169E62-1DA9-CD45-BB12-5DDC2926A4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0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24406D9-1546-F048-999E-B1C3935E3C50}"/>
              </a:ext>
            </a:extLst>
          </p:cNvPr>
          <p:cNvGrpSpPr/>
          <p:nvPr/>
        </p:nvGrpSpPr>
        <p:grpSpPr>
          <a:xfrm>
            <a:off x="8157625" y="524289"/>
            <a:ext cx="4034375" cy="5796153"/>
            <a:chOff x="7627349" y="524289"/>
            <a:chExt cx="4034375" cy="5796153"/>
          </a:xfrm>
          <a:solidFill>
            <a:schemeClr val="bg1"/>
          </a:solidFill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D84C793A-4639-4F48-91B8-FD66287147D7}"/>
                </a:ext>
              </a:extLst>
            </p:cNvPr>
            <p:cNvSpPr/>
            <p:nvPr/>
          </p:nvSpPr>
          <p:spPr>
            <a:xfrm>
              <a:off x="7627349" y="2695674"/>
              <a:ext cx="541849" cy="1751874"/>
            </a:xfrm>
            <a:custGeom>
              <a:avLst/>
              <a:gdLst>
                <a:gd name="connsiteX0" fmla="*/ 541850 w 541849"/>
                <a:gd name="connsiteY0" fmla="*/ 0 h 1751874"/>
                <a:gd name="connsiteX1" fmla="*/ 0 w 541849"/>
                <a:gd name="connsiteY1" fmla="*/ 0 h 1751874"/>
                <a:gd name="connsiteX2" fmla="*/ 0 w 541849"/>
                <a:gd name="connsiteY2" fmla="*/ 919195 h 1751874"/>
                <a:gd name="connsiteX3" fmla="*/ 0 w 541849"/>
                <a:gd name="connsiteY3" fmla="*/ 1751874 h 1751874"/>
                <a:gd name="connsiteX4" fmla="*/ 541850 w 541849"/>
                <a:gd name="connsiteY4" fmla="*/ 1751874 h 1751874"/>
                <a:gd name="connsiteX5" fmla="*/ 541850 w 541849"/>
                <a:gd name="connsiteY5" fmla="*/ 0 h 175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1849" h="1751874">
                  <a:moveTo>
                    <a:pt x="541850" y="0"/>
                  </a:moveTo>
                  <a:lnTo>
                    <a:pt x="0" y="0"/>
                  </a:lnTo>
                  <a:lnTo>
                    <a:pt x="0" y="919195"/>
                  </a:lnTo>
                  <a:lnTo>
                    <a:pt x="0" y="1751874"/>
                  </a:lnTo>
                  <a:lnTo>
                    <a:pt x="541850" y="1751874"/>
                  </a:lnTo>
                  <a:lnTo>
                    <a:pt x="541850" y="0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D7DF4404-7F59-6C45-BC46-3436E9AA2E4D}"/>
                </a:ext>
              </a:extLst>
            </p:cNvPr>
            <p:cNvSpPr/>
            <p:nvPr/>
          </p:nvSpPr>
          <p:spPr>
            <a:xfrm>
              <a:off x="8791354" y="2695674"/>
              <a:ext cx="541849" cy="1751874"/>
            </a:xfrm>
            <a:custGeom>
              <a:avLst/>
              <a:gdLst>
                <a:gd name="connsiteX0" fmla="*/ 0 w 541849"/>
                <a:gd name="connsiteY0" fmla="*/ 0 h 1751874"/>
                <a:gd name="connsiteX1" fmla="*/ 0 w 541849"/>
                <a:gd name="connsiteY1" fmla="*/ 919195 h 1751874"/>
                <a:gd name="connsiteX2" fmla="*/ 0 w 541849"/>
                <a:gd name="connsiteY2" fmla="*/ 1751874 h 1751874"/>
                <a:gd name="connsiteX3" fmla="*/ 541850 w 541849"/>
                <a:gd name="connsiteY3" fmla="*/ 1751874 h 1751874"/>
                <a:gd name="connsiteX4" fmla="*/ 541850 w 541849"/>
                <a:gd name="connsiteY4" fmla="*/ 0 h 1751874"/>
                <a:gd name="connsiteX5" fmla="*/ 0 w 541849"/>
                <a:gd name="connsiteY5" fmla="*/ 0 h 175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1849" h="1751874">
                  <a:moveTo>
                    <a:pt x="0" y="0"/>
                  </a:moveTo>
                  <a:lnTo>
                    <a:pt x="0" y="919195"/>
                  </a:lnTo>
                  <a:lnTo>
                    <a:pt x="0" y="1751874"/>
                  </a:lnTo>
                  <a:lnTo>
                    <a:pt x="541850" y="1751874"/>
                  </a:lnTo>
                  <a:lnTo>
                    <a:pt x="5418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54618A3F-A28E-5C47-B782-E34CDA443E92}"/>
                </a:ext>
              </a:extLst>
            </p:cNvPr>
            <p:cNvSpPr/>
            <p:nvPr/>
          </p:nvSpPr>
          <p:spPr>
            <a:xfrm>
              <a:off x="9955360" y="2695674"/>
              <a:ext cx="541849" cy="1751874"/>
            </a:xfrm>
            <a:custGeom>
              <a:avLst/>
              <a:gdLst>
                <a:gd name="connsiteX0" fmla="*/ 0 w 541849"/>
                <a:gd name="connsiteY0" fmla="*/ 0 h 1751874"/>
                <a:gd name="connsiteX1" fmla="*/ 0 w 541849"/>
                <a:gd name="connsiteY1" fmla="*/ 919195 h 1751874"/>
                <a:gd name="connsiteX2" fmla="*/ 0 w 541849"/>
                <a:gd name="connsiteY2" fmla="*/ 1751874 h 1751874"/>
                <a:gd name="connsiteX3" fmla="*/ 541850 w 541849"/>
                <a:gd name="connsiteY3" fmla="*/ 1751874 h 1751874"/>
                <a:gd name="connsiteX4" fmla="*/ 541850 w 541849"/>
                <a:gd name="connsiteY4" fmla="*/ 0 h 1751874"/>
                <a:gd name="connsiteX5" fmla="*/ 0 w 541849"/>
                <a:gd name="connsiteY5" fmla="*/ 0 h 1751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41849" h="1751874">
                  <a:moveTo>
                    <a:pt x="0" y="0"/>
                  </a:moveTo>
                  <a:lnTo>
                    <a:pt x="0" y="919195"/>
                  </a:lnTo>
                  <a:lnTo>
                    <a:pt x="0" y="1751874"/>
                  </a:lnTo>
                  <a:lnTo>
                    <a:pt x="541850" y="1751874"/>
                  </a:lnTo>
                  <a:lnTo>
                    <a:pt x="5418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8396A27-49EC-F348-860F-8E26802DC608}"/>
                </a:ext>
              </a:extLst>
            </p:cNvPr>
            <p:cNvSpPr/>
            <p:nvPr/>
          </p:nvSpPr>
          <p:spPr>
            <a:xfrm>
              <a:off x="7627349" y="1874158"/>
              <a:ext cx="4033867" cy="493467"/>
            </a:xfrm>
            <a:custGeom>
              <a:avLst/>
              <a:gdLst>
                <a:gd name="connsiteX0" fmla="*/ 0 w 4033867"/>
                <a:gd name="connsiteY0" fmla="*/ 493468 h 493467"/>
                <a:gd name="connsiteX1" fmla="*/ 2016934 w 4033867"/>
                <a:gd name="connsiteY1" fmla="*/ 493468 h 493467"/>
                <a:gd name="connsiteX2" fmla="*/ 4033868 w 4033867"/>
                <a:gd name="connsiteY2" fmla="*/ 493468 h 493467"/>
                <a:gd name="connsiteX3" fmla="*/ 4033868 w 4033867"/>
                <a:gd name="connsiteY3" fmla="*/ 0 h 493467"/>
                <a:gd name="connsiteX4" fmla="*/ 0 w 4033867"/>
                <a:gd name="connsiteY4" fmla="*/ 0 h 493467"/>
                <a:gd name="connsiteX5" fmla="*/ 0 w 4033867"/>
                <a:gd name="connsiteY5" fmla="*/ 493468 h 49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33867" h="493467">
                  <a:moveTo>
                    <a:pt x="0" y="493468"/>
                  </a:moveTo>
                  <a:lnTo>
                    <a:pt x="2016934" y="493468"/>
                  </a:lnTo>
                  <a:lnTo>
                    <a:pt x="4033868" y="493468"/>
                  </a:lnTo>
                  <a:lnTo>
                    <a:pt x="4033868" y="0"/>
                  </a:lnTo>
                  <a:lnTo>
                    <a:pt x="0" y="0"/>
                  </a:lnTo>
                  <a:lnTo>
                    <a:pt x="0" y="493468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9ACD75FE-FCEC-BF4D-91B4-4520B4DB5F1E}"/>
                </a:ext>
              </a:extLst>
            </p:cNvPr>
            <p:cNvSpPr/>
            <p:nvPr/>
          </p:nvSpPr>
          <p:spPr>
            <a:xfrm>
              <a:off x="7627349" y="524289"/>
              <a:ext cx="4033867" cy="1181785"/>
            </a:xfrm>
            <a:custGeom>
              <a:avLst/>
              <a:gdLst>
                <a:gd name="connsiteX0" fmla="*/ 2016934 w 4033867"/>
                <a:gd name="connsiteY0" fmla="*/ 0 h 1181785"/>
                <a:gd name="connsiteX1" fmla="*/ 0 w 4033867"/>
                <a:gd name="connsiteY1" fmla="*/ 672207 h 1181785"/>
                <a:gd name="connsiteX2" fmla="*/ 0 w 4033867"/>
                <a:gd name="connsiteY2" fmla="*/ 1181786 h 1181785"/>
                <a:gd name="connsiteX3" fmla="*/ 2016934 w 4033867"/>
                <a:gd name="connsiteY3" fmla="*/ 509579 h 1181785"/>
                <a:gd name="connsiteX4" fmla="*/ 4033868 w 4033867"/>
                <a:gd name="connsiteY4" fmla="*/ 1181786 h 1181785"/>
                <a:gd name="connsiteX5" fmla="*/ 4033868 w 4033867"/>
                <a:gd name="connsiteY5" fmla="*/ 672207 h 1181785"/>
                <a:gd name="connsiteX6" fmla="*/ 2016934 w 4033867"/>
                <a:gd name="connsiteY6" fmla="*/ 0 h 1181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33867" h="1181785">
                  <a:moveTo>
                    <a:pt x="2016934" y="0"/>
                  </a:moveTo>
                  <a:lnTo>
                    <a:pt x="0" y="672207"/>
                  </a:lnTo>
                  <a:lnTo>
                    <a:pt x="0" y="1181786"/>
                  </a:lnTo>
                  <a:lnTo>
                    <a:pt x="2016934" y="509579"/>
                  </a:lnTo>
                  <a:lnTo>
                    <a:pt x="4033868" y="1181786"/>
                  </a:lnTo>
                  <a:lnTo>
                    <a:pt x="4033868" y="672207"/>
                  </a:lnTo>
                  <a:lnTo>
                    <a:pt x="2016934" y="0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8FC8E4B5-0CBF-864B-9110-D197114B5BD8}"/>
                </a:ext>
              </a:extLst>
            </p:cNvPr>
            <p:cNvSpPr/>
            <p:nvPr/>
          </p:nvSpPr>
          <p:spPr>
            <a:xfrm>
              <a:off x="7627349" y="4408604"/>
              <a:ext cx="4034375" cy="1071548"/>
            </a:xfrm>
            <a:custGeom>
              <a:avLst/>
              <a:gdLst>
                <a:gd name="connsiteX0" fmla="*/ 4034375 w 4034375"/>
                <a:gd name="connsiteY0" fmla="*/ 0 h 1071548"/>
                <a:gd name="connsiteX1" fmla="*/ 2540261 w 4034375"/>
                <a:gd name="connsiteY1" fmla="*/ 366993 h 1071548"/>
                <a:gd name="connsiteX2" fmla="*/ 1493988 w 4034375"/>
                <a:gd name="connsiteY2" fmla="*/ 366993 h 1071548"/>
                <a:gd name="connsiteX3" fmla="*/ 0 w 4034375"/>
                <a:gd name="connsiteY3" fmla="*/ 567298 h 1071548"/>
                <a:gd name="connsiteX4" fmla="*/ 0 w 4034375"/>
                <a:gd name="connsiteY4" fmla="*/ 1071548 h 1071548"/>
                <a:gd name="connsiteX5" fmla="*/ 1493988 w 4034375"/>
                <a:gd name="connsiteY5" fmla="*/ 871116 h 1071548"/>
                <a:gd name="connsiteX6" fmla="*/ 2539753 w 4034375"/>
                <a:gd name="connsiteY6" fmla="*/ 871116 h 1071548"/>
                <a:gd name="connsiteX7" fmla="*/ 4033868 w 4034375"/>
                <a:gd name="connsiteY7" fmla="*/ 504124 h 107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4375" h="1071548">
                  <a:moveTo>
                    <a:pt x="4034375" y="0"/>
                  </a:moveTo>
                  <a:cubicBezTo>
                    <a:pt x="4023591" y="29557"/>
                    <a:pt x="3828089" y="366993"/>
                    <a:pt x="2540261" y="366993"/>
                  </a:cubicBezTo>
                  <a:lnTo>
                    <a:pt x="1493988" y="366993"/>
                  </a:lnTo>
                  <a:cubicBezTo>
                    <a:pt x="173174" y="377141"/>
                    <a:pt x="25373" y="549031"/>
                    <a:pt x="0" y="567298"/>
                  </a:cubicBezTo>
                  <a:lnTo>
                    <a:pt x="0" y="1071548"/>
                  </a:lnTo>
                  <a:cubicBezTo>
                    <a:pt x="25373" y="1053154"/>
                    <a:pt x="173174" y="881265"/>
                    <a:pt x="1493988" y="871116"/>
                  </a:cubicBezTo>
                  <a:lnTo>
                    <a:pt x="2539753" y="871116"/>
                  </a:lnTo>
                  <a:cubicBezTo>
                    <a:pt x="3827582" y="871116"/>
                    <a:pt x="4023084" y="533808"/>
                    <a:pt x="4033868" y="504124"/>
                  </a:cubicBez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DFD3E64-0D9B-8344-AE26-7E6565667679}"/>
                </a:ext>
              </a:extLst>
            </p:cNvPr>
            <p:cNvSpPr/>
            <p:nvPr/>
          </p:nvSpPr>
          <p:spPr>
            <a:xfrm>
              <a:off x="7627349" y="5248894"/>
              <a:ext cx="4034375" cy="1071548"/>
            </a:xfrm>
            <a:custGeom>
              <a:avLst/>
              <a:gdLst>
                <a:gd name="connsiteX0" fmla="*/ 4034375 w 4034375"/>
                <a:gd name="connsiteY0" fmla="*/ 0 h 1071548"/>
                <a:gd name="connsiteX1" fmla="*/ 2540261 w 4034375"/>
                <a:gd name="connsiteY1" fmla="*/ 366993 h 1071548"/>
                <a:gd name="connsiteX2" fmla="*/ 1493988 w 4034375"/>
                <a:gd name="connsiteY2" fmla="*/ 366993 h 1071548"/>
                <a:gd name="connsiteX3" fmla="*/ 0 w 4034375"/>
                <a:gd name="connsiteY3" fmla="*/ 567298 h 1071548"/>
                <a:gd name="connsiteX4" fmla="*/ 0 w 4034375"/>
                <a:gd name="connsiteY4" fmla="*/ 1071548 h 1071548"/>
                <a:gd name="connsiteX5" fmla="*/ 1493988 w 4034375"/>
                <a:gd name="connsiteY5" fmla="*/ 871243 h 1071548"/>
                <a:gd name="connsiteX6" fmla="*/ 2539753 w 4034375"/>
                <a:gd name="connsiteY6" fmla="*/ 871243 h 1071548"/>
                <a:gd name="connsiteX7" fmla="*/ 4033868 w 4034375"/>
                <a:gd name="connsiteY7" fmla="*/ 504124 h 107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4375" h="1071548">
                  <a:moveTo>
                    <a:pt x="4034375" y="0"/>
                  </a:moveTo>
                  <a:cubicBezTo>
                    <a:pt x="4023591" y="29684"/>
                    <a:pt x="3828089" y="366993"/>
                    <a:pt x="2540261" y="366993"/>
                  </a:cubicBezTo>
                  <a:lnTo>
                    <a:pt x="1493988" y="366993"/>
                  </a:lnTo>
                  <a:cubicBezTo>
                    <a:pt x="173174" y="377142"/>
                    <a:pt x="25373" y="549031"/>
                    <a:pt x="0" y="567298"/>
                  </a:cubicBezTo>
                  <a:lnTo>
                    <a:pt x="0" y="1071548"/>
                  </a:lnTo>
                  <a:cubicBezTo>
                    <a:pt x="25373" y="1053154"/>
                    <a:pt x="173174" y="881265"/>
                    <a:pt x="1493988" y="871243"/>
                  </a:cubicBezTo>
                  <a:lnTo>
                    <a:pt x="2539753" y="871243"/>
                  </a:lnTo>
                  <a:cubicBezTo>
                    <a:pt x="3827582" y="871243"/>
                    <a:pt x="4023084" y="533808"/>
                    <a:pt x="4033868" y="504124"/>
                  </a:cubicBez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9A52CD8B-2E97-4342-8DBF-61223C03F534}"/>
                </a:ext>
              </a:extLst>
            </p:cNvPr>
            <p:cNvSpPr/>
            <p:nvPr/>
          </p:nvSpPr>
          <p:spPr>
            <a:xfrm>
              <a:off x="11119366" y="2695674"/>
              <a:ext cx="541849" cy="1661807"/>
            </a:xfrm>
            <a:custGeom>
              <a:avLst/>
              <a:gdLst>
                <a:gd name="connsiteX0" fmla="*/ 0 w 541849"/>
                <a:gd name="connsiteY0" fmla="*/ 0 h 1661807"/>
                <a:gd name="connsiteX1" fmla="*/ 0 w 541849"/>
                <a:gd name="connsiteY1" fmla="*/ 1661807 h 1661807"/>
                <a:gd name="connsiteX2" fmla="*/ 541849 w 541849"/>
                <a:gd name="connsiteY2" fmla="*/ 1382725 h 1661807"/>
                <a:gd name="connsiteX3" fmla="*/ 541849 w 541849"/>
                <a:gd name="connsiteY3" fmla="*/ 0 h 1661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1849" h="1661807">
                  <a:moveTo>
                    <a:pt x="0" y="0"/>
                  </a:moveTo>
                  <a:lnTo>
                    <a:pt x="0" y="1661807"/>
                  </a:lnTo>
                  <a:cubicBezTo>
                    <a:pt x="444035" y="1559688"/>
                    <a:pt x="534618" y="1402261"/>
                    <a:pt x="541849" y="1382725"/>
                  </a:cubicBezTo>
                  <a:lnTo>
                    <a:pt x="541849" y="0"/>
                  </a:lnTo>
                  <a:close/>
                </a:path>
              </a:pathLst>
            </a:custGeom>
            <a:grpFill/>
            <a:ln w="1267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CB71193-550B-4245-9C3C-F188194A2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80" y="1892808"/>
            <a:ext cx="7315200" cy="2852737"/>
          </a:xfrm>
        </p:spPr>
        <p:txBody>
          <a:bodyPr anchor="ctr"/>
          <a:lstStyle>
            <a:lvl1pPr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divider</a:t>
            </a:r>
          </a:p>
        </p:txBody>
      </p:sp>
    </p:spTree>
    <p:extLst>
      <p:ext uri="{BB962C8B-B14F-4D97-AF65-F5344CB8AC3E}">
        <p14:creationId xmlns:p14="http://schemas.microsoft.com/office/powerpoint/2010/main" val="3806537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1193-550B-4245-9C3C-F188194A2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70432" y="1920240"/>
            <a:ext cx="7444408" cy="2576378"/>
          </a:xfrm>
        </p:spPr>
        <p:txBody>
          <a:bodyPr anchor="ctr"/>
          <a:lstStyle>
            <a:lvl1pPr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quote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042999A3-BC06-724D-AB6B-6565ED0B151D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170432" y="4626864"/>
            <a:ext cx="3657599" cy="914401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US" dirty="0"/>
              <a:t>Author of quote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63A591-BBA0-C146-B4F7-E675205282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801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actoi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71193-550B-4245-9C3C-F188194A2AA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0080" y="1796841"/>
            <a:ext cx="10911840" cy="2852737"/>
          </a:xfrm>
        </p:spPr>
        <p:txBody>
          <a:bodyPr anchor="ctr"/>
          <a:lstStyle>
            <a:lvl1pPr>
              <a:lnSpc>
                <a:spcPct val="100000"/>
              </a:lnSpc>
              <a:defRPr sz="54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Factoid teal—Georgia font in sentence case. Use this slide for hero statement.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A040A92-7E8A-6B43-AD38-D5F4F6C96A8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BDDC8-3CC6-624A-9AFB-E2F2B73BA9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69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ack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8020C179-BE0C-9D49-90D3-2A15CB49F2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7352" y="3027076"/>
            <a:ext cx="5797296" cy="80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338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332587A6-FADF-CA4B-92D7-011DFD3E1EC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570384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Slide" r:id="rId4" imgW="7772400" imgH="10058400" progId="TCLayout.ActiveDocument.1">
                  <p:embed/>
                </p:oleObj>
              </mc:Choice>
              <mc:Fallback>
                <p:oleObj name="think-cell Slide" r:id="rId4" imgW="7772400" imgH="10058400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332587A6-FADF-CA4B-92D7-011DFD3E1E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4336F34-49E0-4A7C-A020-3CF62B0F86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FCD3D-BE75-4AB7-AF91-4934F3ADAA50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4pPr marL="917575" indent="-233363">
              <a:buFont typeface="Wingdings" pitchFamily="2" charset="2"/>
              <a:buChar char="§"/>
              <a:defRPr/>
            </a:lvl4pPr>
            <a:lvl5pPr marL="1146175" indent="-234950">
              <a:buSzPct val="90000"/>
              <a:buFont typeface="System Font Regular"/>
              <a:buChar char="–"/>
              <a:defRPr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7898C508-098E-8641-956A-DD8F7B008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9F9743-0A9D-2345-B04A-C049C5CEE76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344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C3BE6-2E2A-4A2D-A3F5-C50D273712D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0079" y="2029842"/>
            <a:ext cx="5184648" cy="3715321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5C9D9-E2F8-49F1-974F-B06A783A1E1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40079" y="1719072"/>
            <a:ext cx="5184648" cy="310771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Optional headline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17A10F-FA16-489F-B6F5-AF30FC09B40C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361112" y="1719072"/>
            <a:ext cx="5183188" cy="310770"/>
          </a:xfrm>
        </p:spPr>
        <p:txBody>
          <a:bodyPr anchor="t"/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Optional headline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8EC26D-D076-400E-AA91-3DB2533CB7B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361112" y="2029842"/>
            <a:ext cx="5183188" cy="3715321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ECB684-FDD4-594C-98A0-429D85877A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B608995E-8074-C54D-B812-031E33AAB3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A610992-4247-0644-B81C-8D5480478C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59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01">
          <p15:clr>
            <a:srgbClr val="FBAE40"/>
          </p15:clr>
        </p15:guide>
        <p15:guide id="3" pos="7274">
          <p15:clr>
            <a:srgbClr val="FBAE40"/>
          </p15:clr>
        </p15:guide>
        <p15:guide id="5" pos="3997">
          <p15:clr>
            <a:srgbClr val="FBAE40"/>
          </p15:clr>
        </p15:guide>
        <p15:guide id="6" pos="3678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4BC3F-D36A-4333-B1D9-A713B6650E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0080" y="1719072"/>
            <a:ext cx="5184648" cy="402336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83BAA-2DD0-4F73-A72D-9AF490563F4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62700" y="1719072"/>
            <a:ext cx="5184648" cy="4023360"/>
          </a:xfrm>
        </p:spPr>
        <p:txBody>
          <a:bodyPr/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718913-5E8E-2E44-862B-D47884C2F9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32BC4998-B6F1-DA42-B41F-97DBCEF7205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BE4E73-5259-334F-AE3B-9FF8EABC023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49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74">
          <p15:clr>
            <a:srgbClr val="FBAE40"/>
          </p15:clr>
        </p15:guide>
        <p15:guide id="3" pos="400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4BC3F-D36A-4333-B1D9-A713B6650E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0079" y="1719072"/>
            <a:ext cx="3200400" cy="40233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83BAA-2DD0-4F73-A72D-9AF490563F4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91989" y="1719072"/>
            <a:ext cx="3200400" cy="40233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195327D-A4B7-F745-A0BE-0958545B2B0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43900" y="1719072"/>
            <a:ext cx="3200400" cy="40233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BECED5-E724-994C-A697-E6EB072DB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492594FB-1602-454E-A30E-06B1DBF354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B01DFA6-8F9A-4F40-94EB-5AC4A5BBC72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95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97">
          <p15:clr>
            <a:srgbClr val="FBAE40"/>
          </p15:clr>
        </p15:guide>
        <p15:guide id="3" pos="2421">
          <p15:clr>
            <a:srgbClr val="FBAE40"/>
          </p15:clr>
        </p15:guide>
        <p15:guide id="4" pos="2829">
          <p15:clr>
            <a:srgbClr val="FBAE40"/>
          </p15:clr>
        </p15:guide>
        <p15:guide id="5" pos="4849">
          <p15:clr>
            <a:srgbClr val="FBAE40"/>
          </p15:clr>
        </p15:guide>
        <p15:guide id="6" pos="5258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4BC3F-D36A-4333-B1D9-A713B6650E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0079" y="1719072"/>
            <a:ext cx="7052310" cy="40233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195327D-A4B7-F745-A0BE-0958545B2B0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43900" y="1719072"/>
            <a:ext cx="3200400" cy="402336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CBECED5-E724-994C-A697-E6EB072DB6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492594FB-1602-454E-A30E-06B1DBF354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2CE710-5EBE-7347-8470-8ABE73F49B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730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97">
          <p15:clr>
            <a:srgbClr val="FBAE40"/>
          </p15:clr>
        </p15:guide>
        <p15:guide id="3" pos="2421">
          <p15:clr>
            <a:srgbClr val="FBAE40"/>
          </p15:clr>
        </p15:guide>
        <p15:guide id="4" pos="2829">
          <p15:clr>
            <a:srgbClr val="FBAE40"/>
          </p15:clr>
        </p15:guide>
        <p15:guide id="5" pos="4849">
          <p15:clr>
            <a:srgbClr val="FBAE40"/>
          </p15:clr>
        </p15:guide>
        <p15:guide id="6" pos="525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C4BC3F-D36A-4333-B1D9-A713B6650E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40079" y="2227342"/>
            <a:ext cx="3200400" cy="267096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Table or chart placeholder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83BAA-2DD0-4F73-A72D-9AF490563F4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91990" y="2227342"/>
            <a:ext cx="3200400" cy="267096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Table or chart placeholder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195327D-A4B7-F745-A0BE-0958545B2B0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43900" y="2227342"/>
            <a:ext cx="3200400" cy="267096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Table or chart placeholder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B7D6A64-436E-B549-A738-5BD4E26E780C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640081" y="1719072"/>
            <a:ext cx="3200400" cy="273193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9952872-2D99-6A44-AF8E-4C81084A6F5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491990" y="1719072"/>
            <a:ext cx="3200400" cy="273193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1F3B5EBD-761F-0640-A0DD-A2788D2EC789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43900" y="1719072"/>
            <a:ext cx="3200400" cy="273193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Chart title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EBDA8CCF-CB0C-BA45-8FC4-6297C0E0A91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1990" y="5158431"/>
            <a:ext cx="3200400" cy="58673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Body copy. Keep the messaging clear, concise and to the point.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BA7599CD-99BD-894F-B372-42E0EEA2CEA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0" y="5158431"/>
            <a:ext cx="3200400" cy="58673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Body copy. Keep the messaging clear, concise and to the point.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FDCCCC4-4E98-AF48-BBF9-0C662158A29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62" y="5158431"/>
            <a:ext cx="3200400" cy="58673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Body copy. Keep the messaging clear, concise and to the point.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82F045-38A8-AF47-A713-4B59F28668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BDEB4C-56D6-2044-957E-BC1323994AC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8188A1-BE1F-C149-9AF3-45615472F9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20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97">
          <p15:clr>
            <a:srgbClr val="FBAE40"/>
          </p15:clr>
        </p15:guide>
        <p15:guide id="3" pos="2421">
          <p15:clr>
            <a:srgbClr val="FBAE40"/>
          </p15:clr>
        </p15:guide>
        <p15:guide id="4" pos="4849">
          <p15:clr>
            <a:srgbClr val="FBAE40"/>
          </p15:clr>
        </p15:guide>
        <p15:guide id="6" orient="horz" pos="3086">
          <p15:clr>
            <a:srgbClr val="FBAE40"/>
          </p15:clr>
        </p15:guide>
        <p15:guide id="7" orient="horz" pos="3246">
          <p15:clr>
            <a:srgbClr val="FBAE40"/>
          </p15:clr>
        </p15:guide>
        <p15:guide id="10" pos="5250">
          <p15:clr>
            <a:srgbClr val="FBAE40"/>
          </p15:clr>
        </p15:guide>
        <p15:guide id="11" pos="2829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/ 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CB66F7F6-8B6A-B445-A778-7A10C4FCF713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491989" y="2227342"/>
            <a:ext cx="3200400" cy="267096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Table or chart placeholder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6C0EC67-5E7D-4248-962B-AE294DEFEA5C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8343900" y="2227342"/>
            <a:ext cx="3200400" cy="267096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Table or chart placeholder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EF9940F-D9D9-B343-B51A-10E10791BBBA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4491989" y="1719072"/>
            <a:ext cx="3200400" cy="273193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Optional chart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F6B0467-EE62-FA42-87FD-561619A6F8F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343900" y="1719072"/>
            <a:ext cx="3200400" cy="273193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Optional chart title</a:t>
            </a:r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9FF451F5-7748-C949-A955-B66D566CC11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91989" y="5158432"/>
            <a:ext cx="3200400" cy="58673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Body copy. Keep the messaging clear, concise and to the point.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6F2712F-0BAD-3D43-AA96-DAC8654C441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43900" y="5158432"/>
            <a:ext cx="3200400" cy="586732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Body copy. Keep the messaging clear, concise and to the point.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07704E5-505F-E644-8B15-34742134E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739B3E2D-28D6-FC4F-A2A2-C7D0817162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6F5F35-DBF5-C84A-BD5D-8F32E68A84A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F50F76B-FA29-B84B-8387-E972C023858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47700" y="1729029"/>
            <a:ext cx="3195638" cy="40161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1762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2421">
          <p15:clr>
            <a:srgbClr val="FBAE40"/>
          </p15:clr>
        </p15:guide>
        <p15:guide id="5" pos="2826">
          <p15:clr>
            <a:srgbClr val="FBAE40"/>
          </p15:clr>
        </p15:guide>
        <p15:guide id="6" pos="4849">
          <p15:clr>
            <a:srgbClr val="FBAE40"/>
          </p15:clr>
        </p15:guide>
        <p15:guide id="8" pos="525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D978A-4E91-7243-A687-476C0D745A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table title</a:t>
            </a:r>
            <a:endParaRPr lang="en-US" dirty="0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8DD65DAE-F216-2E49-ACAE-54335084F531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640080" y="1719072"/>
            <a:ext cx="10902950" cy="4026091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47BB281B-EE6E-F544-82BA-54DA61494E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759" y="5838568"/>
            <a:ext cx="7058029" cy="274981"/>
          </a:xfrm>
        </p:spPr>
        <p:txBody>
          <a:bodyPr anchor="b"/>
          <a:lstStyle>
            <a:lvl1pPr>
              <a:defRPr sz="800">
                <a:solidFill>
                  <a:schemeClr val="tx1"/>
                </a:solidFill>
              </a:defRPr>
            </a:lvl1pPr>
            <a:lvl2pPr marL="4763" indent="0">
              <a:buNone/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add a footnote for this page or delete placeholder if not in use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9D87B-3C1F-B940-B037-28498C722E9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542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>
            <a:extLst>
              <a:ext uri="{FF2B5EF4-FFF2-40B4-BE49-F238E27FC236}">
                <a16:creationId xmlns:a16="http://schemas.microsoft.com/office/drawing/2014/main" id="{CDEEDC80-A6AE-4D71-8BED-4E85BC9C5D6B}"/>
              </a:ext>
            </a:extLst>
          </p:cNvPr>
          <p:cNvGraphicFramePr>
            <a:graphicFrameLocks noChangeAspect="1"/>
          </p:cNvGraphicFramePr>
          <p:nvPr>
            <p:custDataLst>
              <p:tags r:id="rId18"/>
            </p:custDataLst>
            <p:extLst>
              <p:ext uri="{D42A27DB-BD31-4B8C-83A1-F6EECF244321}">
                <p14:modId xmlns:p14="http://schemas.microsoft.com/office/powerpoint/2010/main" val="22812069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20" imgW="530" imgH="531" progId="TCLayout.ActiveDocument.1">
                  <p:embed/>
                </p:oleObj>
              </mc:Choice>
              <mc:Fallback>
                <p:oleObj name="think-cell Slide" r:id="rId20" imgW="530" imgH="531" progId="TCLayout.ActiveDocument.1">
                  <p:embed/>
                  <p:pic>
                    <p:nvPicPr>
                      <p:cNvPr id="8" name="Object 7" hidden="1">
                        <a:extLst>
                          <a:ext uri="{FF2B5EF4-FFF2-40B4-BE49-F238E27FC236}">
                            <a16:creationId xmlns:a16="http://schemas.microsoft.com/office/drawing/2014/main" id="{CDEEDC80-A6AE-4D71-8BED-4E85BC9C5D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>
            <a:extLst>
              <a:ext uri="{FF2B5EF4-FFF2-40B4-BE49-F238E27FC236}">
                <a16:creationId xmlns:a16="http://schemas.microsoft.com/office/drawing/2014/main" id="{E8D99B60-9158-488E-8BCC-87D5B5BCDFBF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3200" b="0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B7701-A632-3D47-AED3-D4B4366A6C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6324" y="6362188"/>
            <a:ext cx="7707596" cy="153888"/>
          </a:xfrm>
          <a:prstGeom prst="rect">
            <a:avLst/>
          </a:prstGeom>
          <a:noFill/>
        </p:spPr>
        <p:txBody>
          <a:bodyPr vert="horz" wrap="square" lIns="0" tIns="0" rIns="0" bIns="0" rtlCol="0" anchor="b" anchorCtr="0">
            <a:spAutoFit/>
          </a:bodyPr>
          <a:lstStyle>
            <a:lvl1pPr algn="r">
              <a:defRPr lang="en-US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BB7F75-52C6-40D5-8388-347CF6B3B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523875"/>
            <a:ext cx="10902950" cy="95651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809464-EA83-4E37-8A02-61A16616F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1350" y="1719072"/>
            <a:ext cx="10902950" cy="40233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0DC250-A7AB-924E-9520-907FE62E8E91}"/>
              </a:ext>
            </a:extLst>
          </p:cNvPr>
          <p:cNvSpPr txBox="1"/>
          <p:nvPr/>
        </p:nvSpPr>
        <p:spPr>
          <a:xfrm>
            <a:off x="11200986" y="6362188"/>
            <a:ext cx="35093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fld id="{A9D3C46F-8465-6948-8418-CACF6F0DE93E}" type="slidenum">
              <a:rPr lang="en-US" sz="1000" smtClean="0">
                <a:solidFill>
                  <a:schemeClr val="tx1"/>
                </a:solidFill>
              </a:rPr>
              <a:pPr algn="r"/>
              <a:t>‹#›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496F443-CBC9-D942-BCF6-03ABB20B2848}"/>
              </a:ext>
            </a:extLst>
          </p:cNvPr>
          <p:cNvSpPr/>
          <p:nvPr userDrawn="1"/>
        </p:nvSpPr>
        <p:spPr>
          <a:xfrm>
            <a:off x="640080" y="6246683"/>
            <a:ext cx="241400" cy="345756"/>
          </a:xfrm>
          <a:custGeom>
            <a:avLst/>
            <a:gdLst>
              <a:gd name="connsiteX0" fmla="*/ 241400 w 241400"/>
              <a:gd name="connsiteY0" fmla="*/ 281835 h 345756"/>
              <a:gd name="connsiteX1" fmla="*/ 241400 w 241400"/>
              <a:gd name="connsiteY1" fmla="*/ 311912 h 345756"/>
              <a:gd name="connsiteX2" fmla="*/ 151992 w 241400"/>
              <a:gd name="connsiteY2" fmla="*/ 333806 h 345756"/>
              <a:gd name="connsiteX3" fmla="*/ 89407 w 241400"/>
              <a:gd name="connsiteY3" fmla="*/ 333806 h 345756"/>
              <a:gd name="connsiteX4" fmla="*/ 0 w 241400"/>
              <a:gd name="connsiteY4" fmla="*/ 345756 h 345756"/>
              <a:gd name="connsiteX5" fmla="*/ 0 w 241400"/>
              <a:gd name="connsiteY5" fmla="*/ 315680 h 345756"/>
              <a:gd name="connsiteX6" fmla="*/ 89407 w 241400"/>
              <a:gd name="connsiteY6" fmla="*/ 303730 h 345756"/>
              <a:gd name="connsiteX7" fmla="*/ 151992 w 241400"/>
              <a:gd name="connsiteY7" fmla="*/ 303730 h 345756"/>
              <a:gd name="connsiteX8" fmla="*/ 241400 w 241400"/>
              <a:gd name="connsiteY8" fmla="*/ 281835 h 345756"/>
              <a:gd name="connsiteX9" fmla="*/ 241400 w 241400"/>
              <a:gd name="connsiteY9" fmla="*/ 231708 h 345756"/>
              <a:gd name="connsiteX10" fmla="*/ 241400 w 241400"/>
              <a:gd name="connsiteY10" fmla="*/ 261785 h 345756"/>
              <a:gd name="connsiteX11" fmla="*/ 151992 w 241400"/>
              <a:gd name="connsiteY11" fmla="*/ 283679 h 345756"/>
              <a:gd name="connsiteX12" fmla="*/ 89407 w 241400"/>
              <a:gd name="connsiteY12" fmla="*/ 283679 h 345756"/>
              <a:gd name="connsiteX13" fmla="*/ 0 w 241400"/>
              <a:gd name="connsiteY13" fmla="*/ 295631 h 345756"/>
              <a:gd name="connsiteX14" fmla="*/ 0 w 241400"/>
              <a:gd name="connsiteY14" fmla="*/ 265553 h 345756"/>
              <a:gd name="connsiteX15" fmla="*/ 89407 w 241400"/>
              <a:gd name="connsiteY15" fmla="*/ 253603 h 345756"/>
              <a:gd name="connsiteX16" fmla="*/ 151992 w 241400"/>
              <a:gd name="connsiteY16" fmla="*/ 253603 h 345756"/>
              <a:gd name="connsiteX17" fmla="*/ 241400 w 241400"/>
              <a:gd name="connsiteY17" fmla="*/ 231708 h 345756"/>
              <a:gd name="connsiteX18" fmla="*/ 208972 w 241400"/>
              <a:gd name="connsiteY18" fmla="*/ 129529 h 345756"/>
              <a:gd name="connsiteX19" fmla="*/ 241399 w 241400"/>
              <a:gd name="connsiteY19" fmla="*/ 129529 h 345756"/>
              <a:gd name="connsiteX20" fmla="*/ 241399 w 241400"/>
              <a:gd name="connsiteY20" fmla="*/ 211987 h 345756"/>
              <a:gd name="connsiteX21" fmla="*/ 208972 w 241400"/>
              <a:gd name="connsiteY21" fmla="*/ 228655 h 345756"/>
              <a:gd name="connsiteX22" fmla="*/ 139314 w 241400"/>
              <a:gd name="connsiteY22" fmla="*/ 129529 h 345756"/>
              <a:gd name="connsiteX23" fmla="*/ 171742 w 241400"/>
              <a:gd name="connsiteY23" fmla="*/ 129529 h 345756"/>
              <a:gd name="connsiteX24" fmla="*/ 171742 w 241400"/>
              <a:gd name="connsiteY24" fmla="*/ 234032 h 345756"/>
              <a:gd name="connsiteX25" fmla="*/ 139314 w 241400"/>
              <a:gd name="connsiteY25" fmla="*/ 234032 h 345756"/>
              <a:gd name="connsiteX26" fmla="*/ 139314 w 241400"/>
              <a:gd name="connsiteY26" fmla="*/ 184360 h 345756"/>
              <a:gd name="connsiteX27" fmla="*/ 69657 w 241400"/>
              <a:gd name="connsiteY27" fmla="*/ 129529 h 345756"/>
              <a:gd name="connsiteX28" fmla="*/ 102085 w 241400"/>
              <a:gd name="connsiteY28" fmla="*/ 129529 h 345756"/>
              <a:gd name="connsiteX29" fmla="*/ 102085 w 241400"/>
              <a:gd name="connsiteY29" fmla="*/ 234032 h 345756"/>
              <a:gd name="connsiteX30" fmla="*/ 69657 w 241400"/>
              <a:gd name="connsiteY30" fmla="*/ 234032 h 345756"/>
              <a:gd name="connsiteX31" fmla="*/ 69657 w 241400"/>
              <a:gd name="connsiteY31" fmla="*/ 184360 h 345756"/>
              <a:gd name="connsiteX32" fmla="*/ 0 w 241400"/>
              <a:gd name="connsiteY32" fmla="*/ 129529 h 345756"/>
              <a:gd name="connsiteX33" fmla="*/ 32428 w 241400"/>
              <a:gd name="connsiteY33" fmla="*/ 129529 h 345756"/>
              <a:gd name="connsiteX34" fmla="*/ 32428 w 241400"/>
              <a:gd name="connsiteY34" fmla="*/ 234032 h 345756"/>
              <a:gd name="connsiteX35" fmla="*/ 0 w 241400"/>
              <a:gd name="connsiteY35" fmla="*/ 234032 h 345756"/>
              <a:gd name="connsiteX36" fmla="*/ 0 w 241400"/>
              <a:gd name="connsiteY36" fmla="*/ 184360 h 345756"/>
              <a:gd name="connsiteX37" fmla="*/ 0 w 241400"/>
              <a:gd name="connsiteY37" fmla="*/ 80523 h 345756"/>
              <a:gd name="connsiteX38" fmla="*/ 241400 w 241400"/>
              <a:gd name="connsiteY38" fmla="*/ 80523 h 345756"/>
              <a:gd name="connsiteX39" fmla="*/ 241400 w 241400"/>
              <a:gd name="connsiteY39" fmla="*/ 109957 h 345756"/>
              <a:gd name="connsiteX40" fmla="*/ 120700 w 241400"/>
              <a:gd name="connsiteY40" fmla="*/ 109957 h 345756"/>
              <a:gd name="connsiteX41" fmla="*/ 0 w 241400"/>
              <a:gd name="connsiteY41" fmla="*/ 109957 h 345756"/>
              <a:gd name="connsiteX42" fmla="*/ 120700 w 241400"/>
              <a:gd name="connsiteY42" fmla="*/ 0 h 345756"/>
              <a:gd name="connsiteX43" fmla="*/ 241400 w 241400"/>
              <a:gd name="connsiteY43" fmla="*/ 40101 h 345756"/>
              <a:gd name="connsiteX44" fmla="*/ 241400 w 241400"/>
              <a:gd name="connsiteY44" fmla="*/ 70498 h 345756"/>
              <a:gd name="connsiteX45" fmla="*/ 120700 w 241400"/>
              <a:gd name="connsiteY45" fmla="*/ 30397 h 345756"/>
              <a:gd name="connsiteX46" fmla="*/ 0 w 241400"/>
              <a:gd name="connsiteY46" fmla="*/ 70498 h 345756"/>
              <a:gd name="connsiteX47" fmla="*/ 0 w 241400"/>
              <a:gd name="connsiteY47" fmla="*/ 40101 h 34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1400" h="345756">
                <a:moveTo>
                  <a:pt x="241400" y="281835"/>
                </a:moveTo>
                <a:lnTo>
                  <a:pt x="241400" y="311912"/>
                </a:lnTo>
                <a:cubicBezTo>
                  <a:pt x="240758" y="313681"/>
                  <a:pt x="229057" y="333806"/>
                  <a:pt x="151992" y="333806"/>
                </a:cubicBezTo>
                <a:lnTo>
                  <a:pt x="89407" y="333806"/>
                </a:lnTo>
                <a:cubicBezTo>
                  <a:pt x="10361" y="334411"/>
                  <a:pt x="1505" y="344664"/>
                  <a:pt x="0" y="345756"/>
                </a:cubicBezTo>
                <a:lnTo>
                  <a:pt x="0" y="315680"/>
                </a:lnTo>
                <a:cubicBezTo>
                  <a:pt x="1505" y="314588"/>
                  <a:pt x="10361" y="304335"/>
                  <a:pt x="89407" y="303730"/>
                </a:cubicBezTo>
                <a:lnTo>
                  <a:pt x="151992" y="303730"/>
                </a:lnTo>
                <a:cubicBezTo>
                  <a:pt x="229057" y="303730"/>
                  <a:pt x="240758" y="283604"/>
                  <a:pt x="241400" y="281835"/>
                </a:cubicBezTo>
                <a:close/>
                <a:moveTo>
                  <a:pt x="241400" y="231708"/>
                </a:moveTo>
                <a:lnTo>
                  <a:pt x="241400" y="261785"/>
                </a:lnTo>
                <a:cubicBezTo>
                  <a:pt x="240758" y="263554"/>
                  <a:pt x="229057" y="283679"/>
                  <a:pt x="151992" y="283679"/>
                </a:cubicBezTo>
                <a:lnTo>
                  <a:pt x="89407" y="283679"/>
                </a:lnTo>
                <a:cubicBezTo>
                  <a:pt x="10361" y="284284"/>
                  <a:pt x="1505" y="294539"/>
                  <a:pt x="0" y="295631"/>
                </a:cubicBezTo>
                <a:lnTo>
                  <a:pt x="0" y="265553"/>
                </a:lnTo>
                <a:cubicBezTo>
                  <a:pt x="1505" y="264461"/>
                  <a:pt x="10361" y="254208"/>
                  <a:pt x="89407" y="253603"/>
                </a:cubicBezTo>
                <a:lnTo>
                  <a:pt x="151992" y="253603"/>
                </a:lnTo>
                <a:cubicBezTo>
                  <a:pt x="229057" y="253603"/>
                  <a:pt x="240758" y="233478"/>
                  <a:pt x="241400" y="231708"/>
                </a:cubicBezTo>
                <a:close/>
                <a:moveTo>
                  <a:pt x="208972" y="129529"/>
                </a:moveTo>
                <a:lnTo>
                  <a:pt x="241399" y="129529"/>
                </a:lnTo>
                <a:lnTo>
                  <a:pt x="241399" y="211987"/>
                </a:lnTo>
                <a:cubicBezTo>
                  <a:pt x="240971" y="213169"/>
                  <a:pt x="235558" y="222563"/>
                  <a:pt x="208972" y="228655"/>
                </a:cubicBezTo>
                <a:close/>
                <a:moveTo>
                  <a:pt x="139314" y="129529"/>
                </a:moveTo>
                <a:lnTo>
                  <a:pt x="171742" y="129529"/>
                </a:lnTo>
                <a:lnTo>
                  <a:pt x="171742" y="234032"/>
                </a:lnTo>
                <a:lnTo>
                  <a:pt x="139314" y="234032"/>
                </a:lnTo>
                <a:lnTo>
                  <a:pt x="139314" y="184360"/>
                </a:lnTo>
                <a:close/>
                <a:moveTo>
                  <a:pt x="69657" y="129529"/>
                </a:moveTo>
                <a:lnTo>
                  <a:pt x="102085" y="129529"/>
                </a:lnTo>
                <a:lnTo>
                  <a:pt x="102085" y="234032"/>
                </a:lnTo>
                <a:lnTo>
                  <a:pt x="69657" y="234032"/>
                </a:lnTo>
                <a:lnTo>
                  <a:pt x="69657" y="184360"/>
                </a:lnTo>
                <a:close/>
                <a:moveTo>
                  <a:pt x="0" y="129529"/>
                </a:moveTo>
                <a:lnTo>
                  <a:pt x="32428" y="129529"/>
                </a:lnTo>
                <a:lnTo>
                  <a:pt x="32428" y="234032"/>
                </a:lnTo>
                <a:lnTo>
                  <a:pt x="0" y="234032"/>
                </a:lnTo>
                <a:lnTo>
                  <a:pt x="0" y="184360"/>
                </a:lnTo>
                <a:close/>
                <a:moveTo>
                  <a:pt x="0" y="80523"/>
                </a:moveTo>
                <a:lnTo>
                  <a:pt x="241400" y="80523"/>
                </a:lnTo>
                <a:lnTo>
                  <a:pt x="241400" y="109957"/>
                </a:lnTo>
                <a:lnTo>
                  <a:pt x="120700" y="109957"/>
                </a:lnTo>
                <a:lnTo>
                  <a:pt x="0" y="109957"/>
                </a:lnTo>
                <a:close/>
                <a:moveTo>
                  <a:pt x="120700" y="0"/>
                </a:moveTo>
                <a:lnTo>
                  <a:pt x="241400" y="40101"/>
                </a:lnTo>
                <a:lnTo>
                  <a:pt x="241400" y="70498"/>
                </a:lnTo>
                <a:lnTo>
                  <a:pt x="120700" y="30397"/>
                </a:lnTo>
                <a:lnTo>
                  <a:pt x="0" y="70498"/>
                </a:lnTo>
                <a:lnTo>
                  <a:pt x="0" y="40101"/>
                </a:lnTo>
                <a:close/>
              </a:path>
            </a:pathLst>
          </a:custGeom>
          <a:solidFill>
            <a:srgbClr val="009CA6"/>
          </a:solidFill>
          <a:ln w="1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976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228600" algn="l" defTabSz="914400" rtl="0" eaLnBrk="1" latinLnBrk="0" hangingPunct="1">
        <a:lnSpc>
          <a:spcPct val="100000"/>
        </a:lnSpc>
        <a:spcBef>
          <a:spcPts val="0"/>
        </a:spcBef>
        <a:buSzPct val="95000"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8975" indent="-220663" algn="l" defTabSz="914400" rtl="0" eaLnBrk="1" latinLnBrk="0" hangingPunct="1">
        <a:lnSpc>
          <a:spcPct val="100000"/>
        </a:lnSpc>
        <a:spcBef>
          <a:spcPts val="0"/>
        </a:spcBef>
        <a:buFont typeface="Calibri" panose="020F0502020204030204" pitchFamily="34" charset="0"/>
        <a:buChar char="‒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7575" indent="-233363" algn="l" defTabSz="914400" rtl="0" eaLnBrk="1" latinLnBrk="0" hangingPunct="1">
        <a:lnSpc>
          <a:spcPct val="100000"/>
        </a:lnSpc>
        <a:spcBef>
          <a:spcPts val="0"/>
        </a:spcBef>
        <a:buSzPct val="80000"/>
        <a:buFont typeface="Wingdings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6175" indent="-234950" algn="l" defTabSz="914400" rtl="0" eaLnBrk="1" latinLnBrk="0" hangingPunct="1">
        <a:lnSpc>
          <a:spcPct val="100000"/>
        </a:lnSpc>
        <a:spcBef>
          <a:spcPts val="0"/>
        </a:spcBef>
        <a:buSzPct val="90000"/>
        <a:buFont typeface="System Font Regular"/>
        <a:buChar char="–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7">
          <p15:clr>
            <a:srgbClr val="F26B43"/>
          </p15:clr>
        </p15:guide>
        <p15:guide id="2" pos="401">
          <p15:clr>
            <a:srgbClr val="F26B43"/>
          </p15:clr>
        </p15:guide>
        <p15:guide id="3" pos="7274">
          <p15:clr>
            <a:srgbClr val="F26B43"/>
          </p15:clr>
        </p15:guide>
        <p15:guide id="4" orient="horz" pos="938">
          <p15:clr>
            <a:srgbClr val="F26B43"/>
          </p15:clr>
        </p15:guide>
        <p15:guide id="5" orient="horz" pos="1082">
          <p15:clr>
            <a:srgbClr val="F26B43"/>
          </p15:clr>
        </p15:guide>
        <p15:guide id="6" orient="horz" pos="3619">
          <p15:clr>
            <a:srgbClr val="F26B43"/>
          </p15:clr>
        </p15:guide>
        <p15:guide id="7" orient="horz" pos="4084">
          <p15:clr>
            <a:srgbClr val="F26B43"/>
          </p15:clr>
        </p15:guide>
        <p15:guide id="8" orient="horz" pos="385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42.jpeg"/><Relationship Id="rId7" Type="http://schemas.openxmlformats.org/officeDocument/2006/relationships/image" Target="../media/image3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38.png"/><Relationship Id="rId4" Type="http://schemas.openxmlformats.org/officeDocument/2006/relationships/customXml" Target="../ink/ink1.xml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6.png"/><Relationship Id="rId18" Type="http://schemas.openxmlformats.org/officeDocument/2006/relationships/image" Target="../media/image11.svg"/><Relationship Id="rId3" Type="http://schemas.openxmlformats.org/officeDocument/2006/relationships/tags" Target="../tags/tag6.xml"/><Relationship Id="rId7" Type="http://schemas.openxmlformats.org/officeDocument/2006/relationships/image" Target="../media/image5.emf"/><Relationship Id="rId12" Type="http://schemas.microsoft.com/office/2007/relationships/diagramDrawing" Target="../diagrams/drawing1.xml"/><Relationship Id="rId17" Type="http://schemas.openxmlformats.org/officeDocument/2006/relationships/image" Target="../media/image10.png"/><Relationship Id="rId2" Type="http://schemas.openxmlformats.org/officeDocument/2006/relationships/tags" Target="../tags/tag5.xml"/><Relationship Id="rId16" Type="http://schemas.openxmlformats.org/officeDocument/2006/relationships/image" Target="../media/image9.sv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11" Type="http://schemas.openxmlformats.org/officeDocument/2006/relationships/diagramColors" Target="../diagrams/colors1.xml"/><Relationship Id="rId5" Type="http://schemas.openxmlformats.org/officeDocument/2006/relationships/notesSlide" Target="../notesSlides/notesSlide2.xml"/><Relationship Id="rId15" Type="http://schemas.openxmlformats.org/officeDocument/2006/relationships/image" Target="../media/image8.png"/><Relationship Id="rId10" Type="http://schemas.openxmlformats.org/officeDocument/2006/relationships/diagramQuickStyle" Target="../diagrams/quickStyle1.xml"/><Relationship Id="rId4" Type="http://schemas.openxmlformats.org/officeDocument/2006/relationships/slideLayout" Target="../slideLayouts/slideLayout2.xml"/><Relationship Id="rId9" Type="http://schemas.openxmlformats.org/officeDocument/2006/relationships/diagramLayout" Target="../diagrams/layout1.xml"/><Relationship Id="rId14" Type="http://schemas.openxmlformats.org/officeDocument/2006/relationships/image" Target="../media/image7.sv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sklempner@partners.org" TargetMode="External"/><Relationship Id="rId13" Type="http://schemas.openxmlformats.org/officeDocument/2006/relationships/image" Target="../media/image52.svg"/><Relationship Id="rId3" Type="http://schemas.openxmlformats.org/officeDocument/2006/relationships/tags" Target="../tags/tag10.xml"/><Relationship Id="rId7" Type="http://schemas.openxmlformats.org/officeDocument/2006/relationships/image" Target="../media/image47.jpeg"/><Relationship Id="rId12" Type="http://schemas.openxmlformats.org/officeDocument/2006/relationships/image" Target="../media/image51.pn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emf"/><Relationship Id="rId11" Type="http://schemas.openxmlformats.org/officeDocument/2006/relationships/image" Target="../media/image50.sv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49.png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8.xml"/><Relationship Id="rId7" Type="http://schemas.openxmlformats.org/officeDocument/2006/relationships/image" Target="../media/image5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D63CF-3DE9-BA47-AD6C-3CA9A50B60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6423" y="1785258"/>
            <a:ext cx="10323577" cy="2263314"/>
          </a:xfrm>
        </p:spPr>
        <p:txBody>
          <a:bodyPr/>
          <a:lstStyle/>
          <a:p>
            <a:r>
              <a:rPr lang="en-US" sz="4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Optimizing the Selection of Therapy for Newly Diagnosed Advanced Gastric or Gastroesophageal Junction (GEJ) Cancer 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2C1933-575E-314E-A8C0-02AE388116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6423" y="4628994"/>
            <a:ext cx="9522781" cy="737220"/>
          </a:xfrm>
        </p:spPr>
        <p:txBody>
          <a:bodyPr/>
          <a:lstStyle/>
          <a:p>
            <a:r>
              <a:rPr lang="en-US" dirty="0"/>
              <a:t>Sam Klempner, MD</a:t>
            </a:r>
          </a:p>
          <a:p>
            <a:r>
              <a:rPr lang="en-US" dirty="0"/>
              <a:t>Mass General Cancer Center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4301BD-529D-C343-84D0-3959DCD26A2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1/19/2023</a:t>
            </a:r>
          </a:p>
        </p:txBody>
      </p:sp>
    </p:spTree>
    <p:extLst>
      <p:ext uri="{BB962C8B-B14F-4D97-AF65-F5344CB8AC3E}">
        <p14:creationId xmlns:p14="http://schemas.microsoft.com/office/powerpoint/2010/main" val="533076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59978"/>
            <a:ext cx="12192000" cy="956516"/>
          </a:xfrm>
        </p:spPr>
        <p:txBody>
          <a:bodyPr/>
          <a:lstStyle/>
          <a:p>
            <a:pPr algn="ctr"/>
            <a:r>
              <a:rPr lang="en-US" sz="3600" dirty="0"/>
              <a:t>Bringing ICIs Earlier in dMMR/MSI-H GEA: NEONIPIGA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6AEE5145-82F9-2EF5-59C8-355F49A709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7412" y="1747500"/>
            <a:ext cx="1366080" cy="1390917"/>
          </a:xfrm>
          <a:prstGeom prst="rect">
            <a:avLst/>
          </a:prstGeom>
        </p:spPr>
      </p:pic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CE7BDFD2-4EE0-3C38-DCFE-5659D9E600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685" y="959147"/>
            <a:ext cx="850727" cy="788353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9C97750A-009F-3010-1398-597617EDC0A4}"/>
              </a:ext>
            </a:extLst>
          </p:cNvPr>
          <p:cNvSpPr/>
          <p:nvPr/>
        </p:nvSpPr>
        <p:spPr>
          <a:xfrm rot="2299785">
            <a:off x="5199313" y="1764104"/>
            <a:ext cx="539678" cy="209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74A2B17-C04B-B452-1907-1F401A998E75}"/>
              </a:ext>
            </a:extLst>
          </p:cNvPr>
          <p:cNvCxnSpPr/>
          <p:nvPr/>
        </p:nvCxnSpPr>
        <p:spPr>
          <a:xfrm flipH="1">
            <a:off x="5557265" y="1747500"/>
            <a:ext cx="716692" cy="46955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9B5B3C2-B0FB-25FA-5A39-CB3777551FB0}"/>
              </a:ext>
            </a:extLst>
          </p:cNvPr>
          <p:cNvCxnSpPr>
            <a:cxnSpLocks/>
          </p:cNvCxnSpPr>
          <p:nvPr/>
        </p:nvCxnSpPr>
        <p:spPr>
          <a:xfrm flipH="1" flipV="1">
            <a:off x="5726340" y="2510745"/>
            <a:ext cx="528223" cy="72556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E5D79F8-22EF-819C-04CC-DAEC6BFD9CD3}"/>
              </a:ext>
            </a:extLst>
          </p:cNvPr>
          <p:cNvSpPr/>
          <p:nvPr/>
        </p:nvSpPr>
        <p:spPr>
          <a:xfrm>
            <a:off x="1998519" y="1998363"/>
            <a:ext cx="3194051" cy="1020212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Neoadjuvant Ipi/Nivo x 3m</a:t>
            </a:r>
            <a:endParaRPr lang="en-US" sz="24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4335ED9-1849-8FDF-06AB-4CBB2DC4A0E0}"/>
              </a:ext>
            </a:extLst>
          </p:cNvPr>
          <p:cNvSpPr/>
          <p:nvPr/>
        </p:nvSpPr>
        <p:spPr>
          <a:xfrm>
            <a:off x="6788333" y="1997058"/>
            <a:ext cx="5229496" cy="1027369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Adjuvant Nivo x 9m</a:t>
            </a:r>
            <a:endParaRPr lang="en-US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A9F293-FF59-441C-38B2-D4B8C179F0A2}"/>
              </a:ext>
            </a:extLst>
          </p:cNvPr>
          <p:cNvSpPr txBox="1"/>
          <p:nvPr/>
        </p:nvSpPr>
        <p:spPr>
          <a:xfrm>
            <a:off x="5557265" y="1349405"/>
            <a:ext cx="11162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Surgery</a:t>
            </a:r>
          </a:p>
        </p:txBody>
      </p:sp>
      <p:pic>
        <p:nvPicPr>
          <p:cNvPr id="20" name="Picture 19" descr="Text, whiteboard&#10;&#10;Description automatically generated">
            <a:extLst>
              <a:ext uri="{FF2B5EF4-FFF2-40B4-BE49-F238E27FC236}">
                <a16:creationId xmlns:a16="http://schemas.microsoft.com/office/drawing/2014/main" id="{A41B2AD4-4D35-5FBA-6129-355DAF080E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893" y="959147"/>
            <a:ext cx="850727" cy="85072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D191ADD-E523-B923-F37B-C13F4A22D634}"/>
              </a:ext>
            </a:extLst>
          </p:cNvPr>
          <p:cNvSpPr txBox="1"/>
          <p:nvPr/>
        </p:nvSpPr>
        <p:spPr>
          <a:xfrm>
            <a:off x="810" y="2002912"/>
            <a:ext cx="2100943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dMMR/MSI GC/GEJ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T2-4, </a:t>
            </a:r>
            <a:r>
              <a:rPr lang="en-US" sz="1500" dirty="0" err="1"/>
              <a:t>Nx</a:t>
            </a:r>
            <a:r>
              <a:rPr lang="en-US" sz="1500" dirty="0"/>
              <a:t> cM0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Phase 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/>
              <a:t>Western population</a:t>
            </a:r>
          </a:p>
        </p:txBody>
      </p:sp>
      <p:cxnSp>
        <p:nvCxnSpPr>
          <p:cNvPr id="26" name="Curved Connector 25">
            <a:extLst>
              <a:ext uri="{FF2B5EF4-FFF2-40B4-BE49-F238E27FC236}">
                <a16:creationId xmlns:a16="http://schemas.microsoft.com/office/drawing/2014/main" id="{31E35419-050C-C7E9-ADE5-54B7F4478684}"/>
              </a:ext>
            </a:extLst>
          </p:cNvPr>
          <p:cNvCxnSpPr>
            <a:cxnSpLocks/>
          </p:cNvCxnSpPr>
          <p:nvPr/>
        </p:nvCxnSpPr>
        <p:spPr>
          <a:xfrm rot="10800000" flipV="1">
            <a:off x="3145971" y="3302112"/>
            <a:ext cx="2599764" cy="906434"/>
          </a:xfrm>
          <a:prstGeom prst="curvedConnector3">
            <a:avLst>
              <a:gd name="adj1" fmla="val 172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DB2A9264-93C5-0352-30C1-2355A9E8068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4653" y="3281446"/>
            <a:ext cx="1854200" cy="18542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89BC33C-F460-5353-A348-6B302A9A4C1D}"/>
              </a:ext>
            </a:extLst>
          </p:cNvPr>
          <p:cNvSpPr txBox="1"/>
          <p:nvPr/>
        </p:nvSpPr>
        <p:spPr>
          <a:xfrm>
            <a:off x="195944" y="4974385"/>
            <a:ext cx="4386942" cy="1477328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Primary Endpoint = Path CR rate</a:t>
            </a:r>
          </a:p>
          <a:p>
            <a:pPr algn="ctr"/>
            <a:r>
              <a:rPr lang="en-US" dirty="0"/>
              <a:t>29/32 (91%) Underwent surgery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pCR rate = 59%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79% with significant path response (TRG1, 2)</a:t>
            </a:r>
          </a:p>
        </p:txBody>
      </p:sp>
      <p:cxnSp>
        <p:nvCxnSpPr>
          <p:cNvPr id="33" name="Curved Connector 32">
            <a:extLst>
              <a:ext uri="{FF2B5EF4-FFF2-40B4-BE49-F238E27FC236}">
                <a16:creationId xmlns:a16="http://schemas.microsoft.com/office/drawing/2014/main" id="{A5DFF6FD-885B-57CF-8D1A-D3985BB12395}"/>
              </a:ext>
            </a:extLst>
          </p:cNvPr>
          <p:cNvCxnSpPr>
            <a:cxnSpLocks/>
          </p:cNvCxnSpPr>
          <p:nvPr/>
        </p:nvCxnSpPr>
        <p:spPr>
          <a:xfrm>
            <a:off x="6422217" y="3302112"/>
            <a:ext cx="2185132" cy="906434"/>
          </a:xfrm>
          <a:prstGeom prst="curvedConnector3">
            <a:avLst>
              <a:gd name="adj1" fmla="val 183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704E71D-F21D-54CC-57B5-108A058B38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800"/>
          <a:stretch/>
        </p:blipFill>
        <p:spPr>
          <a:xfrm>
            <a:off x="8423784" y="4598552"/>
            <a:ext cx="3768216" cy="198244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E8A47CB-F8AC-DD68-E264-3DA0E7D260CB}"/>
              </a:ext>
            </a:extLst>
          </p:cNvPr>
          <p:cNvSpPr txBox="1"/>
          <p:nvPr/>
        </p:nvSpPr>
        <p:spPr>
          <a:xfrm>
            <a:off x="8607349" y="3993891"/>
            <a:ext cx="337502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/>
              <a:t>Encouraging early EFS and OS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675259-CC6A-08DC-CF85-E0326E7FFA59}"/>
              </a:ext>
            </a:extLst>
          </p:cNvPr>
          <p:cNvSpPr txBox="1"/>
          <p:nvPr/>
        </p:nvSpPr>
        <p:spPr>
          <a:xfrm>
            <a:off x="-13291" y="6581001"/>
            <a:ext cx="766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JCO 2022</a:t>
            </a:r>
          </a:p>
        </p:txBody>
      </p:sp>
      <p:pic>
        <p:nvPicPr>
          <p:cNvPr id="37" name="Picture 36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32731282-A69D-AAF9-88EA-C224A43C33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2783" y="4342949"/>
            <a:ext cx="3884566" cy="216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011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3ED4-4D8A-A563-E9C8-BCCEA5F9F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759" y="346075"/>
            <a:ext cx="10902950" cy="575582"/>
          </a:xfrm>
        </p:spPr>
        <p:txBody>
          <a:bodyPr/>
          <a:lstStyle/>
          <a:p>
            <a:pPr algn="ctr"/>
            <a:r>
              <a:rPr lang="en-US" dirty="0"/>
              <a:t>Managing dMMR/MSI-H GEA*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67BC3B1-2377-0C8F-6E97-37BE2D89068C}"/>
              </a:ext>
            </a:extLst>
          </p:cNvPr>
          <p:cNvSpPr/>
          <p:nvPr/>
        </p:nvSpPr>
        <p:spPr>
          <a:xfrm>
            <a:off x="489857" y="6161314"/>
            <a:ext cx="500743" cy="4898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8E4D9A-01F5-3719-077D-9F49A0E28465}"/>
              </a:ext>
            </a:extLst>
          </p:cNvPr>
          <p:cNvSpPr/>
          <p:nvPr/>
        </p:nvSpPr>
        <p:spPr>
          <a:xfrm>
            <a:off x="11292337" y="6161313"/>
            <a:ext cx="500743" cy="4898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271642-32BF-8C09-23EA-048383432A90}"/>
              </a:ext>
            </a:extLst>
          </p:cNvPr>
          <p:cNvSpPr/>
          <p:nvPr/>
        </p:nvSpPr>
        <p:spPr>
          <a:xfrm>
            <a:off x="2002971" y="1880957"/>
            <a:ext cx="1371600" cy="84908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Recommend MMR/MSI Testing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71172A5-FCAE-C64B-1821-10137C1E1AB6}"/>
              </a:ext>
            </a:extLst>
          </p:cNvPr>
          <p:cNvSpPr/>
          <p:nvPr/>
        </p:nvSpPr>
        <p:spPr>
          <a:xfrm>
            <a:off x="544286" y="1739443"/>
            <a:ext cx="1371600" cy="1132114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Localized/</a:t>
            </a:r>
          </a:p>
          <a:p>
            <a:pPr algn="ctr"/>
            <a:r>
              <a:rPr lang="en-US" dirty="0"/>
              <a:t>Locally Advanced GEA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33F9AED3-B41C-3C50-CC6B-2BE789A227AF}"/>
              </a:ext>
            </a:extLst>
          </p:cNvPr>
          <p:cNvSpPr/>
          <p:nvPr/>
        </p:nvSpPr>
        <p:spPr>
          <a:xfrm rot="16200000">
            <a:off x="3526971" y="2017029"/>
            <a:ext cx="446314" cy="576942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0C690CC-E0FE-4C27-F976-A3F3C983EB78}"/>
              </a:ext>
            </a:extLst>
          </p:cNvPr>
          <p:cNvSpPr/>
          <p:nvPr/>
        </p:nvSpPr>
        <p:spPr>
          <a:xfrm>
            <a:off x="4125685" y="1739443"/>
            <a:ext cx="2819400" cy="113211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Multi-D Discussion</a:t>
            </a:r>
          </a:p>
          <a:p>
            <a:pPr algn="ctr"/>
            <a:r>
              <a:rPr lang="en-US" sz="2000" dirty="0"/>
              <a:t>Surgical Candidacy</a:t>
            </a: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8D077FB-C750-F5F5-5892-35C5B5ED3240}"/>
              </a:ext>
            </a:extLst>
          </p:cNvPr>
          <p:cNvSpPr/>
          <p:nvPr/>
        </p:nvSpPr>
        <p:spPr>
          <a:xfrm rot="16200000">
            <a:off x="7097485" y="2017029"/>
            <a:ext cx="446314" cy="576942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95D3C938-5BC5-22E5-775E-DCA24D1512D5}"/>
              </a:ext>
            </a:extLst>
          </p:cNvPr>
          <p:cNvSpPr/>
          <p:nvPr/>
        </p:nvSpPr>
        <p:spPr>
          <a:xfrm>
            <a:off x="7696198" y="1739443"/>
            <a:ext cx="3516087" cy="113211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 err="1"/>
              <a:t>Neoadj</a:t>
            </a:r>
            <a:r>
              <a:rPr lang="en-US" sz="2000" dirty="0"/>
              <a:t>/periop IO +/- Chemo 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Surgery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CD9596B-5217-34B4-02FB-080FF54977D0}"/>
              </a:ext>
            </a:extLst>
          </p:cNvPr>
          <p:cNvSpPr/>
          <p:nvPr/>
        </p:nvSpPr>
        <p:spPr>
          <a:xfrm>
            <a:off x="544286" y="4530732"/>
            <a:ext cx="1371600" cy="11321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Advanced GEA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CDC8FB-A9F0-76D3-806D-AB5505E9AF3E}"/>
              </a:ext>
            </a:extLst>
          </p:cNvPr>
          <p:cNvSpPr txBox="1"/>
          <p:nvPr/>
        </p:nvSpPr>
        <p:spPr>
          <a:xfrm>
            <a:off x="794656" y="1088571"/>
            <a:ext cx="10417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Non-Metastatic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20EDC-5A5F-C07A-6BC8-1C0EA8B2D718}"/>
              </a:ext>
            </a:extLst>
          </p:cNvPr>
          <p:cNvSpPr txBox="1"/>
          <p:nvPr/>
        </p:nvSpPr>
        <p:spPr>
          <a:xfrm>
            <a:off x="794656" y="3927945"/>
            <a:ext cx="104176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/>
              <a:t>Metastatic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FC6686-D854-CD0C-9DB6-58A622010956}"/>
              </a:ext>
            </a:extLst>
          </p:cNvPr>
          <p:cNvSpPr/>
          <p:nvPr/>
        </p:nvSpPr>
        <p:spPr>
          <a:xfrm>
            <a:off x="2002971" y="4672246"/>
            <a:ext cx="1371600" cy="84908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Routine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Biomarker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Testing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D629B6EC-5832-DD9A-FC6B-1FEC3A55E6F2}"/>
              </a:ext>
            </a:extLst>
          </p:cNvPr>
          <p:cNvSpPr/>
          <p:nvPr/>
        </p:nvSpPr>
        <p:spPr>
          <a:xfrm rot="16200000">
            <a:off x="3526971" y="4808318"/>
            <a:ext cx="446314" cy="576942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35AE0CF-D129-839E-AFE9-A30933231A2B}"/>
              </a:ext>
            </a:extLst>
          </p:cNvPr>
          <p:cNvSpPr/>
          <p:nvPr/>
        </p:nvSpPr>
        <p:spPr>
          <a:xfrm>
            <a:off x="4125685" y="4530732"/>
            <a:ext cx="2819400" cy="11321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Shared Decision Making</a:t>
            </a:r>
          </a:p>
        </p:txBody>
      </p:sp>
      <p:sp>
        <p:nvSpPr>
          <p:cNvPr id="19" name="Down Arrow 18">
            <a:extLst>
              <a:ext uri="{FF2B5EF4-FFF2-40B4-BE49-F238E27FC236}">
                <a16:creationId xmlns:a16="http://schemas.microsoft.com/office/drawing/2014/main" id="{97BC1607-5662-F036-F851-AB9C4A13A0E5}"/>
              </a:ext>
            </a:extLst>
          </p:cNvPr>
          <p:cNvSpPr/>
          <p:nvPr/>
        </p:nvSpPr>
        <p:spPr>
          <a:xfrm rot="16200000">
            <a:off x="7097485" y="4808318"/>
            <a:ext cx="446314" cy="576942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2E928D48-958C-1EE9-1D3A-979F55D43D3D}"/>
              </a:ext>
            </a:extLst>
          </p:cNvPr>
          <p:cNvSpPr/>
          <p:nvPr/>
        </p:nvSpPr>
        <p:spPr>
          <a:xfrm>
            <a:off x="7696198" y="4530731"/>
            <a:ext cx="3516087" cy="11321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/>
              <a:t>PD-1 +/- Chemo </a:t>
            </a:r>
          </a:p>
        </p:txBody>
      </p:sp>
    </p:spTree>
    <p:extLst>
      <p:ext uri="{BB962C8B-B14F-4D97-AF65-F5344CB8AC3E}">
        <p14:creationId xmlns:p14="http://schemas.microsoft.com/office/powerpoint/2010/main" val="432775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3990"/>
            <a:ext cx="12192000" cy="580210"/>
          </a:xfrm>
        </p:spPr>
        <p:txBody>
          <a:bodyPr/>
          <a:lstStyle/>
          <a:p>
            <a:pPr algn="ctr"/>
            <a:r>
              <a:rPr lang="en-US" sz="3400" dirty="0"/>
              <a:t>Focusing on Frontline Chemo-IO Approaches in </a:t>
            </a:r>
            <a:r>
              <a:rPr lang="en-US" sz="3400" u="sng" dirty="0"/>
              <a:t>HER2-, MSS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5B86C91-B6D6-43DC-BE6E-75ADD7CBF7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2885" y="1211580"/>
            <a:ext cx="6706457" cy="47864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B3790D1-A36C-2711-E1B1-F4C763700E82}"/>
              </a:ext>
            </a:extLst>
          </p:cNvPr>
          <p:cNvSpPr/>
          <p:nvPr/>
        </p:nvSpPr>
        <p:spPr>
          <a:xfrm>
            <a:off x="7758362" y="5041513"/>
            <a:ext cx="2095501" cy="956516"/>
          </a:xfrm>
          <a:prstGeom prst="rect">
            <a:avLst/>
          </a:prstGeom>
          <a:noFill/>
          <a:ln w="762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72DE11-2E7E-8719-6E9A-74D21AAD82A5}"/>
              </a:ext>
            </a:extLst>
          </p:cNvPr>
          <p:cNvSpPr txBox="1"/>
          <p:nvPr/>
        </p:nvSpPr>
        <p:spPr>
          <a:xfrm>
            <a:off x="293402" y="949970"/>
            <a:ext cx="4987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PD-L1 IHC Strata Prevalence (CPS)</a:t>
            </a: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38836E5C-2283-3F36-6728-A620FD345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740552"/>
              </p:ext>
            </p:extLst>
          </p:nvPr>
        </p:nvGraphicFramePr>
        <p:xfrm>
          <a:off x="121439" y="1502428"/>
          <a:ext cx="5331445" cy="473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289">
                  <a:extLst>
                    <a:ext uri="{9D8B030D-6E8A-4147-A177-3AD203B41FA5}">
                      <a16:colId xmlns:a16="http://schemas.microsoft.com/office/drawing/2014/main" val="983100666"/>
                    </a:ext>
                  </a:extLst>
                </a:gridCol>
                <a:gridCol w="1066289">
                  <a:extLst>
                    <a:ext uri="{9D8B030D-6E8A-4147-A177-3AD203B41FA5}">
                      <a16:colId xmlns:a16="http://schemas.microsoft.com/office/drawing/2014/main" val="1834051129"/>
                    </a:ext>
                  </a:extLst>
                </a:gridCol>
                <a:gridCol w="1251182">
                  <a:extLst>
                    <a:ext uri="{9D8B030D-6E8A-4147-A177-3AD203B41FA5}">
                      <a16:colId xmlns:a16="http://schemas.microsoft.com/office/drawing/2014/main" val="4149353411"/>
                    </a:ext>
                  </a:extLst>
                </a:gridCol>
                <a:gridCol w="881396">
                  <a:extLst>
                    <a:ext uri="{9D8B030D-6E8A-4147-A177-3AD203B41FA5}">
                      <a16:colId xmlns:a16="http://schemas.microsoft.com/office/drawing/2014/main" val="3915594664"/>
                    </a:ext>
                  </a:extLst>
                </a:gridCol>
                <a:gridCol w="1066289">
                  <a:extLst>
                    <a:ext uri="{9D8B030D-6E8A-4147-A177-3AD203B41FA5}">
                      <a16:colId xmlns:a16="http://schemas.microsoft.com/office/drawing/2014/main" val="2765924595"/>
                    </a:ext>
                  </a:extLst>
                </a:gridCol>
              </a:tblGrid>
              <a:tr h="76249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PD-L1 Strata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CM-649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ORIENT-16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ATT-4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KN-062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9433845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&lt;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16%*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198557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</a:t>
                      </a:r>
                      <a:r>
                        <a:rPr lang="en-US" b="1" u="sng" dirty="0"/>
                        <a:t>&gt;</a:t>
                      </a:r>
                      <a:r>
                        <a:rPr lang="en-US" b="1" u="none" dirty="0"/>
                        <a:t> 1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82%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8691721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1-4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22%*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6456445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&lt;5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38%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40%*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2646595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</a:t>
                      </a:r>
                      <a:r>
                        <a:rPr lang="en-US" b="1" u="sng" dirty="0"/>
                        <a:t>&gt;</a:t>
                      </a:r>
                      <a:r>
                        <a:rPr lang="en-US" b="1" dirty="0"/>
                        <a:t>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0363431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5-9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931666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1-9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64%*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0189196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&lt;10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55%*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64%*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274800"/>
                  </a:ext>
                </a:extLst>
              </a:tr>
              <a:tr h="441762">
                <a:tc>
                  <a:txBody>
                    <a:bodyPr/>
                    <a:lstStyle/>
                    <a:p>
                      <a:pPr algn="r"/>
                      <a:r>
                        <a:rPr lang="en-US" b="1" dirty="0"/>
                        <a:t>CPS </a:t>
                      </a:r>
                      <a:r>
                        <a:rPr lang="en-US" b="1" u="sng" dirty="0"/>
                        <a:t>&gt;</a:t>
                      </a:r>
                      <a:r>
                        <a:rPr lang="en-US" b="1" dirty="0"/>
                        <a:t>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49%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804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4170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3766A-B13A-FFE4-CAC4-313473DB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250" y="181235"/>
            <a:ext cx="10902950" cy="604349"/>
          </a:xfrm>
        </p:spPr>
        <p:txBody>
          <a:bodyPr/>
          <a:lstStyle/>
          <a:p>
            <a:pPr algn="ctr"/>
            <a:r>
              <a:rPr lang="en-US" sz="3600" dirty="0"/>
              <a:t>Frontline Chemo-PD-1 is Here to Stay: CM-649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4A997C-AD57-1875-B749-8AD7D2451DBD}"/>
              </a:ext>
            </a:extLst>
          </p:cNvPr>
          <p:cNvSpPr/>
          <p:nvPr/>
        </p:nvSpPr>
        <p:spPr>
          <a:xfrm>
            <a:off x="6331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A8FD8F-42E7-88E0-14B4-00175F4A7739}"/>
              </a:ext>
            </a:extLst>
          </p:cNvPr>
          <p:cNvSpPr/>
          <p:nvPr/>
        </p:nvSpPr>
        <p:spPr>
          <a:xfrm>
            <a:off x="11154229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7E975F7-BF95-6F5E-BE40-29E9437FE7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72" y="2449285"/>
            <a:ext cx="1712353" cy="3238865"/>
          </a:xfrm>
          <a:prstGeom prst="rect">
            <a:avLst/>
          </a:prstGeom>
        </p:spPr>
      </p:pic>
      <p:pic>
        <p:nvPicPr>
          <p:cNvPr id="9" name="Picture 8" descr="A person in a white coat&#10;&#10;Description automatically generated with medium confidence">
            <a:extLst>
              <a:ext uri="{FF2B5EF4-FFF2-40B4-BE49-F238E27FC236}">
                <a16:creationId xmlns:a16="http://schemas.microsoft.com/office/drawing/2014/main" id="{AD5EF56C-CC02-919D-28F7-66290BFEF9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750" y="2316117"/>
            <a:ext cx="1172894" cy="1752600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8EA53713-8343-92ED-0809-6D34C906181E}"/>
              </a:ext>
            </a:extLst>
          </p:cNvPr>
          <p:cNvSpPr/>
          <p:nvPr/>
        </p:nvSpPr>
        <p:spPr>
          <a:xfrm>
            <a:off x="64737" y="1850571"/>
            <a:ext cx="1471963" cy="1687443"/>
          </a:xfrm>
          <a:custGeom>
            <a:avLst/>
            <a:gdLst>
              <a:gd name="connsiteX0" fmla="*/ 100363 w 1471963"/>
              <a:gd name="connsiteY0" fmla="*/ 1665515 h 1687443"/>
              <a:gd name="connsiteX1" fmla="*/ 122134 w 1471963"/>
              <a:gd name="connsiteY1" fmla="*/ 1611086 h 1687443"/>
              <a:gd name="connsiteX2" fmla="*/ 165677 w 1471963"/>
              <a:gd name="connsiteY2" fmla="*/ 1567543 h 1687443"/>
              <a:gd name="connsiteX3" fmla="*/ 176563 w 1471963"/>
              <a:gd name="connsiteY3" fmla="*/ 1534886 h 1687443"/>
              <a:gd name="connsiteX4" fmla="*/ 209220 w 1471963"/>
              <a:gd name="connsiteY4" fmla="*/ 1469572 h 1687443"/>
              <a:gd name="connsiteX5" fmla="*/ 220106 w 1471963"/>
              <a:gd name="connsiteY5" fmla="*/ 1404258 h 1687443"/>
              <a:gd name="connsiteX6" fmla="*/ 241877 w 1471963"/>
              <a:gd name="connsiteY6" fmla="*/ 1262743 h 1687443"/>
              <a:gd name="connsiteX7" fmla="*/ 263649 w 1471963"/>
              <a:gd name="connsiteY7" fmla="*/ 1175658 h 1687443"/>
              <a:gd name="connsiteX8" fmla="*/ 274534 w 1471963"/>
              <a:gd name="connsiteY8" fmla="*/ 1132115 h 1687443"/>
              <a:gd name="connsiteX9" fmla="*/ 285420 w 1471963"/>
              <a:gd name="connsiteY9" fmla="*/ 1055915 h 1687443"/>
              <a:gd name="connsiteX10" fmla="*/ 307192 w 1471963"/>
              <a:gd name="connsiteY10" fmla="*/ 979715 h 1687443"/>
              <a:gd name="connsiteX11" fmla="*/ 318077 w 1471963"/>
              <a:gd name="connsiteY11" fmla="*/ 925286 h 1687443"/>
              <a:gd name="connsiteX12" fmla="*/ 339849 w 1471963"/>
              <a:gd name="connsiteY12" fmla="*/ 859972 h 1687443"/>
              <a:gd name="connsiteX13" fmla="*/ 350734 w 1471963"/>
              <a:gd name="connsiteY13" fmla="*/ 827315 h 1687443"/>
              <a:gd name="connsiteX14" fmla="*/ 361620 w 1471963"/>
              <a:gd name="connsiteY14" fmla="*/ 783772 h 1687443"/>
              <a:gd name="connsiteX15" fmla="*/ 383392 w 1471963"/>
              <a:gd name="connsiteY15" fmla="*/ 696686 h 1687443"/>
              <a:gd name="connsiteX16" fmla="*/ 437820 w 1471963"/>
              <a:gd name="connsiteY16" fmla="*/ 642258 h 1687443"/>
              <a:gd name="connsiteX17" fmla="*/ 459592 w 1471963"/>
              <a:gd name="connsiteY17" fmla="*/ 620486 h 1687443"/>
              <a:gd name="connsiteX18" fmla="*/ 492249 w 1471963"/>
              <a:gd name="connsiteY18" fmla="*/ 598715 h 1687443"/>
              <a:gd name="connsiteX19" fmla="*/ 514020 w 1471963"/>
              <a:gd name="connsiteY19" fmla="*/ 576943 h 1687443"/>
              <a:gd name="connsiteX20" fmla="*/ 579334 w 1471963"/>
              <a:gd name="connsiteY20" fmla="*/ 555172 h 1687443"/>
              <a:gd name="connsiteX21" fmla="*/ 644649 w 1471963"/>
              <a:gd name="connsiteY21" fmla="*/ 533400 h 1687443"/>
              <a:gd name="connsiteX22" fmla="*/ 677306 w 1471963"/>
              <a:gd name="connsiteY22" fmla="*/ 522515 h 1687443"/>
              <a:gd name="connsiteX23" fmla="*/ 753506 w 1471963"/>
              <a:gd name="connsiteY23" fmla="*/ 533400 h 1687443"/>
              <a:gd name="connsiteX24" fmla="*/ 818820 w 1471963"/>
              <a:gd name="connsiteY24" fmla="*/ 555172 h 1687443"/>
              <a:gd name="connsiteX25" fmla="*/ 895020 w 1471963"/>
              <a:gd name="connsiteY25" fmla="*/ 631372 h 1687443"/>
              <a:gd name="connsiteX26" fmla="*/ 916792 w 1471963"/>
              <a:gd name="connsiteY26" fmla="*/ 653143 h 1687443"/>
              <a:gd name="connsiteX27" fmla="*/ 949449 w 1471963"/>
              <a:gd name="connsiteY27" fmla="*/ 664029 h 1687443"/>
              <a:gd name="connsiteX28" fmla="*/ 971220 w 1471963"/>
              <a:gd name="connsiteY28" fmla="*/ 696686 h 1687443"/>
              <a:gd name="connsiteX29" fmla="*/ 992992 w 1471963"/>
              <a:gd name="connsiteY29" fmla="*/ 762000 h 1687443"/>
              <a:gd name="connsiteX30" fmla="*/ 1003877 w 1471963"/>
              <a:gd name="connsiteY30" fmla="*/ 794658 h 1687443"/>
              <a:gd name="connsiteX31" fmla="*/ 1025649 w 1471963"/>
              <a:gd name="connsiteY31" fmla="*/ 816429 h 1687443"/>
              <a:gd name="connsiteX32" fmla="*/ 1047420 w 1471963"/>
              <a:gd name="connsiteY32" fmla="*/ 881743 h 1687443"/>
              <a:gd name="connsiteX33" fmla="*/ 1058306 w 1471963"/>
              <a:gd name="connsiteY33" fmla="*/ 968829 h 1687443"/>
              <a:gd name="connsiteX34" fmla="*/ 1069192 w 1471963"/>
              <a:gd name="connsiteY34" fmla="*/ 1001486 h 1687443"/>
              <a:gd name="connsiteX35" fmla="*/ 1090963 w 1471963"/>
              <a:gd name="connsiteY35" fmla="*/ 1088572 h 1687443"/>
              <a:gd name="connsiteX36" fmla="*/ 1112734 w 1471963"/>
              <a:gd name="connsiteY36" fmla="*/ 1153886 h 1687443"/>
              <a:gd name="connsiteX37" fmla="*/ 1123620 w 1471963"/>
              <a:gd name="connsiteY37" fmla="*/ 1186543 h 1687443"/>
              <a:gd name="connsiteX38" fmla="*/ 1134506 w 1471963"/>
              <a:gd name="connsiteY38" fmla="*/ 1328058 h 1687443"/>
              <a:gd name="connsiteX39" fmla="*/ 1134506 w 1471963"/>
              <a:gd name="connsiteY39" fmla="*/ 1480458 h 1687443"/>
              <a:gd name="connsiteX40" fmla="*/ 1167163 w 1471963"/>
              <a:gd name="connsiteY40" fmla="*/ 1502229 h 1687443"/>
              <a:gd name="connsiteX41" fmla="*/ 1210706 w 1471963"/>
              <a:gd name="connsiteY41" fmla="*/ 1556658 h 1687443"/>
              <a:gd name="connsiteX42" fmla="*/ 1254249 w 1471963"/>
              <a:gd name="connsiteY42" fmla="*/ 1611086 h 1687443"/>
              <a:gd name="connsiteX43" fmla="*/ 1330449 w 1471963"/>
              <a:gd name="connsiteY43" fmla="*/ 1600200 h 1687443"/>
              <a:gd name="connsiteX44" fmla="*/ 1363106 w 1471963"/>
              <a:gd name="connsiteY44" fmla="*/ 1556658 h 1687443"/>
              <a:gd name="connsiteX45" fmla="*/ 1384877 w 1471963"/>
              <a:gd name="connsiteY45" fmla="*/ 1491343 h 1687443"/>
              <a:gd name="connsiteX46" fmla="*/ 1406649 w 1471963"/>
              <a:gd name="connsiteY46" fmla="*/ 1349829 h 1687443"/>
              <a:gd name="connsiteX47" fmla="*/ 1417534 w 1471963"/>
              <a:gd name="connsiteY47" fmla="*/ 1306286 h 1687443"/>
              <a:gd name="connsiteX48" fmla="*/ 1428420 w 1471963"/>
              <a:gd name="connsiteY48" fmla="*/ 1230086 h 1687443"/>
              <a:gd name="connsiteX49" fmla="*/ 1439306 w 1471963"/>
              <a:gd name="connsiteY49" fmla="*/ 1186543 h 1687443"/>
              <a:gd name="connsiteX50" fmla="*/ 1461077 w 1471963"/>
              <a:gd name="connsiteY50" fmla="*/ 1045029 h 1687443"/>
              <a:gd name="connsiteX51" fmla="*/ 1471963 w 1471963"/>
              <a:gd name="connsiteY51" fmla="*/ 925286 h 1687443"/>
              <a:gd name="connsiteX52" fmla="*/ 1461077 w 1471963"/>
              <a:gd name="connsiteY52" fmla="*/ 576943 h 1687443"/>
              <a:gd name="connsiteX53" fmla="*/ 1428420 w 1471963"/>
              <a:gd name="connsiteY53" fmla="*/ 468086 h 1687443"/>
              <a:gd name="connsiteX54" fmla="*/ 1373992 w 1471963"/>
              <a:gd name="connsiteY54" fmla="*/ 370115 h 1687443"/>
              <a:gd name="connsiteX55" fmla="*/ 1352220 w 1471963"/>
              <a:gd name="connsiteY55" fmla="*/ 348343 h 1687443"/>
              <a:gd name="connsiteX56" fmla="*/ 1330449 w 1471963"/>
              <a:gd name="connsiteY56" fmla="*/ 315686 h 1687443"/>
              <a:gd name="connsiteX57" fmla="*/ 1297792 w 1471963"/>
              <a:gd name="connsiteY57" fmla="*/ 293915 h 1687443"/>
              <a:gd name="connsiteX58" fmla="*/ 1232477 w 1471963"/>
              <a:gd name="connsiteY58" fmla="*/ 228600 h 1687443"/>
              <a:gd name="connsiteX59" fmla="*/ 1199820 w 1471963"/>
              <a:gd name="connsiteY59" fmla="*/ 206829 h 1687443"/>
              <a:gd name="connsiteX60" fmla="*/ 1167163 w 1471963"/>
              <a:gd name="connsiteY60" fmla="*/ 174172 h 1687443"/>
              <a:gd name="connsiteX61" fmla="*/ 1134506 w 1471963"/>
              <a:gd name="connsiteY61" fmla="*/ 152400 h 1687443"/>
              <a:gd name="connsiteX62" fmla="*/ 1101849 w 1471963"/>
              <a:gd name="connsiteY62" fmla="*/ 119743 h 1687443"/>
              <a:gd name="connsiteX63" fmla="*/ 1069192 w 1471963"/>
              <a:gd name="connsiteY63" fmla="*/ 108858 h 1687443"/>
              <a:gd name="connsiteX64" fmla="*/ 1036534 w 1471963"/>
              <a:gd name="connsiteY64" fmla="*/ 87086 h 1687443"/>
              <a:gd name="connsiteX65" fmla="*/ 1003877 w 1471963"/>
              <a:gd name="connsiteY65" fmla="*/ 76200 h 1687443"/>
              <a:gd name="connsiteX66" fmla="*/ 960334 w 1471963"/>
              <a:gd name="connsiteY66" fmla="*/ 54429 h 1687443"/>
              <a:gd name="connsiteX67" fmla="*/ 927677 w 1471963"/>
              <a:gd name="connsiteY67" fmla="*/ 43543 h 1687443"/>
              <a:gd name="connsiteX68" fmla="*/ 884134 w 1471963"/>
              <a:gd name="connsiteY68" fmla="*/ 21772 h 1687443"/>
              <a:gd name="connsiteX69" fmla="*/ 829706 w 1471963"/>
              <a:gd name="connsiteY69" fmla="*/ 10886 h 1687443"/>
              <a:gd name="connsiteX70" fmla="*/ 786163 w 1471963"/>
              <a:gd name="connsiteY70" fmla="*/ 0 h 1687443"/>
              <a:gd name="connsiteX71" fmla="*/ 633763 w 1471963"/>
              <a:gd name="connsiteY71" fmla="*/ 21772 h 1687443"/>
              <a:gd name="connsiteX72" fmla="*/ 568449 w 1471963"/>
              <a:gd name="connsiteY72" fmla="*/ 43543 h 1687443"/>
              <a:gd name="connsiteX73" fmla="*/ 503134 w 1471963"/>
              <a:gd name="connsiteY73" fmla="*/ 54429 h 1687443"/>
              <a:gd name="connsiteX74" fmla="*/ 416049 w 1471963"/>
              <a:gd name="connsiteY74" fmla="*/ 76200 h 1687443"/>
              <a:gd name="connsiteX75" fmla="*/ 328963 w 1471963"/>
              <a:gd name="connsiteY75" fmla="*/ 108858 h 1687443"/>
              <a:gd name="connsiteX76" fmla="*/ 263649 w 1471963"/>
              <a:gd name="connsiteY76" fmla="*/ 130629 h 1687443"/>
              <a:gd name="connsiteX77" fmla="*/ 187449 w 1471963"/>
              <a:gd name="connsiteY77" fmla="*/ 185058 h 1687443"/>
              <a:gd name="connsiteX78" fmla="*/ 143906 w 1471963"/>
              <a:gd name="connsiteY78" fmla="*/ 239486 h 1687443"/>
              <a:gd name="connsiteX79" fmla="*/ 111249 w 1471963"/>
              <a:gd name="connsiteY79" fmla="*/ 261258 h 1687443"/>
              <a:gd name="connsiteX80" fmla="*/ 89477 w 1471963"/>
              <a:gd name="connsiteY80" fmla="*/ 293915 h 1687443"/>
              <a:gd name="connsiteX81" fmla="*/ 78592 w 1471963"/>
              <a:gd name="connsiteY81" fmla="*/ 326572 h 1687443"/>
              <a:gd name="connsiteX82" fmla="*/ 56820 w 1471963"/>
              <a:gd name="connsiteY82" fmla="*/ 348343 h 1687443"/>
              <a:gd name="connsiteX83" fmla="*/ 24163 w 1471963"/>
              <a:gd name="connsiteY83" fmla="*/ 1306286 h 1687443"/>
              <a:gd name="connsiteX84" fmla="*/ 13277 w 1471963"/>
              <a:gd name="connsiteY84" fmla="*/ 1567543 h 1687443"/>
              <a:gd name="connsiteX85" fmla="*/ 56820 w 1471963"/>
              <a:gd name="connsiteY85" fmla="*/ 1687286 h 1687443"/>
              <a:gd name="connsiteX86" fmla="*/ 100363 w 1471963"/>
              <a:gd name="connsiteY86" fmla="*/ 1665515 h 1687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1471963" h="1687443">
                <a:moveTo>
                  <a:pt x="100363" y="1665515"/>
                </a:moveTo>
                <a:cubicBezTo>
                  <a:pt x="111249" y="1652815"/>
                  <a:pt x="111295" y="1627345"/>
                  <a:pt x="122134" y="1611086"/>
                </a:cubicBezTo>
                <a:cubicBezTo>
                  <a:pt x="133520" y="1594007"/>
                  <a:pt x="165677" y="1567543"/>
                  <a:pt x="165677" y="1567543"/>
                </a:cubicBezTo>
                <a:cubicBezTo>
                  <a:pt x="169306" y="1556657"/>
                  <a:pt x="171431" y="1545149"/>
                  <a:pt x="176563" y="1534886"/>
                </a:cubicBezTo>
                <a:cubicBezTo>
                  <a:pt x="200048" y="1487915"/>
                  <a:pt x="198275" y="1518821"/>
                  <a:pt x="209220" y="1469572"/>
                </a:cubicBezTo>
                <a:cubicBezTo>
                  <a:pt x="214008" y="1448026"/>
                  <a:pt x="216750" y="1426073"/>
                  <a:pt x="220106" y="1404258"/>
                </a:cubicBezTo>
                <a:cubicBezTo>
                  <a:pt x="225160" y="1371407"/>
                  <a:pt x="234476" y="1297280"/>
                  <a:pt x="241877" y="1262743"/>
                </a:cubicBezTo>
                <a:cubicBezTo>
                  <a:pt x="248146" y="1233485"/>
                  <a:pt x="256392" y="1204686"/>
                  <a:pt x="263649" y="1175658"/>
                </a:cubicBezTo>
                <a:cubicBezTo>
                  <a:pt x="267278" y="1161144"/>
                  <a:pt x="272418" y="1146926"/>
                  <a:pt x="274534" y="1132115"/>
                </a:cubicBezTo>
                <a:cubicBezTo>
                  <a:pt x="278163" y="1106715"/>
                  <a:pt x="280830" y="1081159"/>
                  <a:pt x="285420" y="1055915"/>
                </a:cubicBezTo>
                <a:cubicBezTo>
                  <a:pt x="298998" y="981238"/>
                  <a:pt x="291645" y="1041906"/>
                  <a:pt x="307192" y="979715"/>
                </a:cubicBezTo>
                <a:cubicBezTo>
                  <a:pt x="311679" y="961765"/>
                  <a:pt x="313209" y="943136"/>
                  <a:pt x="318077" y="925286"/>
                </a:cubicBezTo>
                <a:cubicBezTo>
                  <a:pt x="324115" y="903146"/>
                  <a:pt x="332592" y="881743"/>
                  <a:pt x="339849" y="859972"/>
                </a:cubicBezTo>
                <a:cubicBezTo>
                  <a:pt x="343478" y="849086"/>
                  <a:pt x="347951" y="838447"/>
                  <a:pt x="350734" y="827315"/>
                </a:cubicBezTo>
                <a:cubicBezTo>
                  <a:pt x="354363" y="812801"/>
                  <a:pt x="358374" y="798377"/>
                  <a:pt x="361620" y="783772"/>
                </a:cubicBezTo>
                <a:cubicBezTo>
                  <a:pt x="366589" y="761411"/>
                  <a:pt x="371720" y="720030"/>
                  <a:pt x="383392" y="696686"/>
                </a:cubicBezTo>
                <a:cubicBezTo>
                  <a:pt x="405164" y="653142"/>
                  <a:pt x="401533" y="671287"/>
                  <a:pt x="437820" y="642258"/>
                </a:cubicBezTo>
                <a:cubicBezTo>
                  <a:pt x="445834" y="635847"/>
                  <a:pt x="451578" y="626897"/>
                  <a:pt x="459592" y="620486"/>
                </a:cubicBezTo>
                <a:cubicBezTo>
                  <a:pt x="469808" y="612313"/>
                  <a:pt x="482033" y="606888"/>
                  <a:pt x="492249" y="598715"/>
                </a:cubicBezTo>
                <a:cubicBezTo>
                  <a:pt x="500263" y="592304"/>
                  <a:pt x="504840" y="581533"/>
                  <a:pt x="514020" y="576943"/>
                </a:cubicBezTo>
                <a:cubicBezTo>
                  <a:pt x="534546" y="566680"/>
                  <a:pt x="557563" y="562429"/>
                  <a:pt x="579334" y="555172"/>
                </a:cubicBezTo>
                <a:lnTo>
                  <a:pt x="644649" y="533400"/>
                </a:lnTo>
                <a:lnTo>
                  <a:pt x="677306" y="522515"/>
                </a:lnTo>
                <a:cubicBezTo>
                  <a:pt x="702706" y="526143"/>
                  <a:pt x="728505" y="527631"/>
                  <a:pt x="753506" y="533400"/>
                </a:cubicBezTo>
                <a:cubicBezTo>
                  <a:pt x="775867" y="538560"/>
                  <a:pt x="818820" y="555172"/>
                  <a:pt x="818820" y="555172"/>
                </a:cubicBezTo>
                <a:lnTo>
                  <a:pt x="895020" y="631372"/>
                </a:lnTo>
                <a:cubicBezTo>
                  <a:pt x="902277" y="638629"/>
                  <a:pt x="907056" y="649897"/>
                  <a:pt x="916792" y="653143"/>
                </a:cubicBezTo>
                <a:lnTo>
                  <a:pt x="949449" y="664029"/>
                </a:lnTo>
                <a:cubicBezTo>
                  <a:pt x="956706" y="674915"/>
                  <a:pt x="965907" y="684731"/>
                  <a:pt x="971220" y="696686"/>
                </a:cubicBezTo>
                <a:cubicBezTo>
                  <a:pt x="980541" y="717657"/>
                  <a:pt x="985735" y="740229"/>
                  <a:pt x="992992" y="762000"/>
                </a:cubicBezTo>
                <a:cubicBezTo>
                  <a:pt x="996621" y="772886"/>
                  <a:pt x="995763" y="786544"/>
                  <a:pt x="1003877" y="794658"/>
                </a:cubicBezTo>
                <a:lnTo>
                  <a:pt x="1025649" y="816429"/>
                </a:lnTo>
                <a:cubicBezTo>
                  <a:pt x="1032906" y="838200"/>
                  <a:pt x="1044573" y="858971"/>
                  <a:pt x="1047420" y="881743"/>
                </a:cubicBezTo>
                <a:cubicBezTo>
                  <a:pt x="1051049" y="910772"/>
                  <a:pt x="1053073" y="940046"/>
                  <a:pt x="1058306" y="968829"/>
                </a:cubicBezTo>
                <a:cubicBezTo>
                  <a:pt x="1060359" y="980118"/>
                  <a:pt x="1066173" y="990416"/>
                  <a:pt x="1069192" y="1001486"/>
                </a:cubicBezTo>
                <a:cubicBezTo>
                  <a:pt x="1077065" y="1030354"/>
                  <a:pt x="1081501" y="1060185"/>
                  <a:pt x="1090963" y="1088572"/>
                </a:cubicBezTo>
                <a:lnTo>
                  <a:pt x="1112734" y="1153886"/>
                </a:lnTo>
                <a:lnTo>
                  <a:pt x="1123620" y="1186543"/>
                </a:lnTo>
                <a:cubicBezTo>
                  <a:pt x="1127249" y="1233715"/>
                  <a:pt x="1134506" y="1280747"/>
                  <a:pt x="1134506" y="1328058"/>
                </a:cubicBezTo>
                <a:cubicBezTo>
                  <a:pt x="1134506" y="1393373"/>
                  <a:pt x="1105477" y="1415143"/>
                  <a:pt x="1134506" y="1480458"/>
                </a:cubicBezTo>
                <a:cubicBezTo>
                  <a:pt x="1139819" y="1492413"/>
                  <a:pt x="1156277" y="1494972"/>
                  <a:pt x="1167163" y="1502229"/>
                </a:cubicBezTo>
                <a:cubicBezTo>
                  <a:pt x="1234171" y="1602742"/>
                  <a:pt x="1148661" y="1479102"/>
                  <a:pt x="1210706" y="1556658"/>
                </a:cubicBezTo>
                <a:cubicBezTo>
                  <a:pt x="1265630" y="1625313"/>
                  <a:pt x="1201684" y="1558523"/>
                  <a:pt x="1254249" y="1611086"/>
                </a:cubicBezTo>
                <a:cubicBezTo>
                  <a:pt x="1279649" y="1607457"/>
                  <a:pt x="1307500" y="1611674"/>
                  <a:pt x="1330449" y="1600200"/>
                </a:cubicBezTo>
                <a:cubicBezTo>
                  <a:pt x="1346676" y="1592086"/>
                  <a:pt x="1354992" y="1572885"/>
                  <a:pt x="1363106" y="1556658"/>
                </a:cubicBezTo>
                <a:cubicBezTo>
                  <a:pt x="1373369" y="1536132"/>
                  <a:pt x="1380376" y="1513847"/>
                  <a:pt x="1384877" y="1491343"/>
                </a:cubicBezTo>
                <a:cubicBezTo>
                  <a:pt x="1418165" y="1324909"/>
                  <a:pt x="1367119" y="1587015"/>
                  <a:pt x="1406649" y="1349829"/>
                </a:cubicBezTo>
                <a:cubicBezTo>
                  <a:pt x="1409109" y="1335072"/>
                  <a:pt x="1414858" y="1321006"/>
                  <a:pt x="1417534" y="1306286"/>
                </a:cubicBezTo>
                <a:cubicBezTo>
                  <a:pt x="1422124" y="1281042"/>
                  <a:pt x="1423830" y="1255330"/>
                  <a:pt x="1428420" y="1230086"/>
                </a:cubicBezTo>
                <a:cubicBezTo>
                  <a:pt x="1431096" y="1215366"/>
                  <a:pt x="1436372" y="1201214"/>
                  <a:pt x="1439306" y="1186543"/>
                </a:cubicBezTo>
                <a:cubicBezTo>
                  <a:pt x="1444612" y="1160015"/>
                  <a:pt x="1458461" y="1068570"/>
                  <a:pt x="1461077" y="1045029"/>
                </a:cubicBezTo>
                <a:cubicBezTo>
                  <a:pt x="1465503" y="1005195"/>
                  <a:pt x="1468334" y="965200"/>
                  <a:pt x="1471963" y="925286"/>
                </a:cubicBezTo>
                <a:cubicBezTo>
                  <a:pt x="1468334" y="809172"/>
                  <a:pt x="1467521" y="692935"/>
                  <a:pt x="1461077" y="576943"/>
                </a:cubicBezTo>
                <a:cubicBezTo>
                  <a:pt x="1459980" y="557195"/>
                  <a:pt x="1431372" y="476942"/>
                  <a:pt x="1428420" y="468086"/>
                </a:cubicBezTo>
                <a:cubicBezTo>
                  <a:pt x="1414731" y="427021"/>
                  <a:pt x="1411421" y="407544"/>
                  <a:pt x="1373992" y="370115"/>
                </a:cubicBezTo>
                <a:cubicBezTo>
                  <a:pt x="1366735" y="362858"/>
                  <a:pt x="1358631" y="356357"/>
                  <a:pt x="1352220" y="348343"/>
                </a:cubicBezTo>
                <a:cubicBezTo>
                  <a:pt x="1344047" y="338127"/>
                  <a:pt x="1339700" y="324937"/>
                  <a:pt x="1330449" y="315686"/>
                </a:cubicBezTo>
                <a:cubicBezTo>
                  <a:pt x="1321198" y="306435"/>
                  <a:pt x="1307570" y="302607"/>
                  <a:pt x="1297792" y="293915"/>
                </a:cubicBezTo>
                <a:cubicBezTo>
                  <a:pt x="1274779" y="273459"/>
                  <a:pt x="1258096" y="245679"/>
                  <a:pt x="1232477" y="228600"/>
                </a:cubicBezTo>
                <a:cubicBezTo>
                  <a:pt x="1221591" y="221343"/>
                  <a:pt x="1209871" y="215204"/>
                  <a:pt x="1199820" y="206829"/>
                </a:cubicBezTo>
                <a:cubicBezTo>
                  <a:pt x="1187993" y="196974"/>
                  <a:pt x="1178989" y="184027"/>
                  <a:pt x="1167163" y="174172"/>
                </a:cubicBezTo>
                <a:cubicBezTo>
                  <a:pt x="1157112" y="165796"/>
                  <a:pt x="1144557" y="160776"/>
                  <a:pt x="1134506" y="152400"/>
                </a:cubicBezTo>
                <a:cubicBezTo>
                  <a:pt x="1122680" y="142545"/>
                  <a:pt x="1114658" y="128282"/>
                  <a:pt x="1101849" y="119743"/>
                </a:cubicBezTo>
                <a:cubicBezTo>
                  <a:pt x="1092302" y="113378"/>
                  <a:pt x="1080078" y="112486"/>
                  <a:pt x="1069192" y="108858"/>
                </a:cubicBezTo>
                <a:cubicBezTo>
                  <a:pt x="1058306" y="101601"/>
                  <a:pt x="1048236" y="92937"/>
                  <a:pt x="1036534" y="87086"/>
                </a:cubicBezTo>
                <a:cubicBezTo>
                  <a:pt x="1026271" y="81954"/>
                  <a:pt x="1014424" y="80720"/>
                  <a:pt x="1003877" y="76200"/>
                </a:cubicBezTo>
                <a:cubicBezTo>
                  <a:pt x="988962" y="69808"/>
                  <a:pt x="975249" y="60821"/>
                  <a:pt x="960334" y="54429"/>
                </a:cubicBezTo>
                <a:cubicBezTo>
                  <a:pt x="949787" y="49909"/>
                  <a:pt x="938224" y="48063"/>
                  <a:pt x="927677" y="43543"/>
                </a:cubicBezTo>
                <a:cubicBezTo>
                  <a:pt x="912762" y="37151"/>
                  <a:pt x="899529" y="26904"/>
                  <a:pt x="884134" y="21772"/>
                </a:cubicBezTo>
                <a:cubicBezTo>
                  <a:pt x="866581" y="15921"/>
                  <a:pt x="847767" y="14900"/>
                  <a:pt x="829706" y="10886"/>
                </a:cubicBezTo>
                <a:cubicBezTo>
                  <a:pt x="815101" y="7640"/>
                  <a:pt x="800677" y="3629"/>
                  <a:pt x="786163" y="0"/>
                </a:cubicBezTo>
                <a:cubicBezTo>
                  <a:pt x="739045" y="5235"/>
                  <a:pt x="681421" y="8774"/>
                  <a:pt x="633763" y="21772"/>
                </a:cubicBezTo>
                <a:cubicBezTo>
                  <a:pt x="611623" y="27810"/>
                  <a:pt x="591086" y="39770"/>
                  <a:pt x="568449" y="43543"/>
                </a:cubicBezTo>
                <a:cubicBezTo>
                  <a:pt x="546677" y="47172"/>
                  <a:pt x="524716" y="49804"/>
                  <a:pt x="503134" y="54429"/>
                </a:cubicBezTo>
                <a:cubicBezTo>
                  <a:pt x="473876" y="60698"/>
                  <a:pt x="416049" y="76200"/>
                  <a:pt x="416049" y="76200"/>
                </a:cubicBezTo>
                <a:cubicBezTo>
                  <a:pt x="359218" y="114088"/>
                  <a:pt x="408636" y="87129"/>
                  <a:pt x="328963" y="108858"/>
                </a:cubicBezTo>
                <a:cubicBezTo>
                  <a:pt x="306823" y="114896"/>
                  <a:pt x="263649" y="130629"/>
                  <a:pt x="263649" y="130629"/>
                </a:cubicBezTo>
                <a:cubicBezTo>
                  <a:pt x="214647" y="179629"/>
                  <a:pt x="275970" y="121828"/>
                  <a:pt x="187449" y="185058"/>
                </a:cubicBezTo>
                <a:cubicBezTo>
                  <a:pt x="149740" y="211993"/>
                  <a:pt x="179893" y="203499"/>
                  <a:pt x="143906" y="239486"/>
                </a:cubicBezTo>
                <a:cubicBezTo>
                  <a:pt x="134655" y="248737"/>
                  <a:pt x="122135" y="254001"/>
                  <a:pt x="111249" y="261258"/>
                </a:cubicBezTo>
                <a:cubicBezTo>
                  <a:pt x="103992" y="272144"/>
                  <a:pt x="95328" y="282213"/>
                  <a:pt x="89477" y="293915"/>
                </a:cubicBezTo>
                <a:cubicBezTo>
                  <a:pt x="84345" y="304178"/>
                  <a:pt x="84496" y="316733"/>
                  <a:pt x="78592" y="326572"/>
                </a:cubicBezTo>
                <a:cubicBezTo>
                  <a:pt x="73312" y="335373"/>
                  <a:pt x="64077" y="341086"/>
                  <a:pt x="56820" y="348343"/>
                </a:cubicBezTo>
                <a:cubicBezTo>
                  <a:pt x="-59546" y="697452"/>
                  <a:pt x="41805" y="371281"/>
                  <a:pt x="24163" y="1306286"/>
                </a:cubicBezTo>
                <a:cubicBezTo>
                  <a:pt x="22519" y="1393432"/>
                  <a:pt x="16906" y="1480457"/>
                  <a:pt x="13277" y="1567543"/>
                </a:cubicBezTo>
                <a:cubicBezTo>
                  <a:pt x="17617" y="1606599"/>
                  <a:pt x="5" y="1675924"/>
                  <a:pt x="56820" y="1687286"/>
                </a:cubicBezTo>
                <a:cubicBezTo>
                  <a:pt x="64776" y="1688877"/>
                  <a:pt x="89477" y="1678215"/>
                  <a:pt x="100363" y="166551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Cloud Callout 10">
            <a:extLst>
              <a:ext uri="{FF2B5EF4-FFF2-40B4-BE49-F238E27FC236}">
                <a16:creationId xmlns:a16="http://schemas.microsoft.com/office/drawing/2014/main" id="{67CB0E16-E14B-099B-CF50-D9D97AAB5BB2}"/>
              </a:ext>
            </a:extLst>
          </p:cNvPr>
          <p:cNvSpPr/>
          <p:nvPr/>
        </p:nvSpPr>
        <p:spPr bwMode="auto">
          <a:xfrm>
            <a:off x="168750" y="1319868"/>
            <a:ext cx="1712353" cy="881949"/>
          </a:xfrm>
          <a:prstGeom prst="cloudCallout">
            <a:avLst/>
          </a:prstGeom>
          <a:solidFill>
            <a:schemeClr val="bg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121915" tIns="60958" rIns="121915" bIns="60958" numCol="1" rtlCol="0" anchor="t" anchorCtr="0" compatLnSpc="1">
            <a:prstTxWarp prst="textNoShape">
              <a:avLst/>
            </a:prstTxWarp>
          </a:bodyPr>
          <a:lstStyle/>
          <a:p>
            <a:pPr algn="ctr" defTabSz="1219170" eaLnBrk="0" hangingPunct="0"/>
            <a:r>
              <a:rPr lang="en-US" sz="1200" b="1" dirty="0">
                <a:solidFill>
                  <a:schemeClr val="tx1"/>
                </a:solidFill>
                <a:latin typeface="Lucida Grande" charset="0"/>
                <a:ea typeface="ＭＳ Ｐゴシック" charset="-128"/>
              </a:rPr>
              <a:t>Dropping Knowledge</a:t>
            </a:r>
          </a:p>
        </p:txBody>
      </p:sp>
      <p:pic>
        <p:nvPicPr>
          <p:cNvPr id="13" name="Picture 1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C83B0C7E-754E-1CC6-3ACC-9B55C7D66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1958" y="1298253"/>
            <a:ext cx="9441242" cy="361684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9C78E4F-CC15-1CEA-0BDD-478A797FB359}"/>
              </a:ext>
            </a:extLst>
          </p:cNvPr>
          <p:cNvSpPr/>
          <p:nvPr/>
        </p:nvSpPr>
        <p:spPr>
          <a:xfrm>
            <a:off x="2614386" y="1298253"/>
            <a:ext cx="206828" cy="193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8D0317-B2A1-E708-E573-1422E4C0A7AF}"/>
              </a:ext>
            </a:extLst>
          </p:cNvPr>
          <p:cNvSpPr/>
          <p:nvPr/>
        </p:nvSpPr>
        <p:spPr>
          <a:xfrm>
            <a:off x="7327901" y="1319868"/>
            <a:ext cx="206828" cy="193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AE32A4C-D8CA-15F1-E934-D2394A61C8DF}"/>
              </a:ext>
            </a:extLst>
          </p:cNvPr>
          <p:cNvCxnSpPr>
            <a:cxnSpLocks/>
          </p:cNvCxnSpPr>
          <p:nvPr/>
        </p:nvCxnSpPr>
        <p:spPr>
          <a:xfrm flipH="1">
            <a:off x="5662385" y="3106674"/>
            <a:ext cx="192768" cy="3199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C1057C9-F461-BBA6-2589-38DA1D598EC6}"/>
              </a:ext>
            </a:extLst>
          </p:cNvPr>
          <p:cNvCxnSpPr>
            <a:cxnSpLocks/>
          </p:cNvCxnSpPr>
          <p:nvPr/>
        </p:nvCxnSpPr>
        <p:spPr>
          <a:xfrm flipH="1">
            <a:off x="10375900" y="3201754"/>
            <a:ext cx="192768" cy="31993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06F4BB-B293-A6E4-835B-A5E8C1B1F41C}"/>
              </a:ext>
            </a:extLst>
          </p:cNvPr>
          <p:cNvCxnSpPr/>
          <p:nvPr/>
        </p:nvCxnSpPr>
        <p:spPr>
          <a:xfrm flipV="1">
            <a:off x="5662385" y="3426605"/>
            <a:ext cx="0" cy="664029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DE6781F-C865-853B-67F4-B055E69EBC19}"/>
              </a:ext>
            </a:extLst>
          </p:cNvPr>
          <p:cNvCxnSpPr>
            <a:cxnSpLocks/>
          </p:cNvCxnSpPr>
          <p:nvPr/>
        </p:nvCxnSpPr>
        <p:spPr>
          <a:xfrm flipV="1">
            <a:off x="10375900" y="3538014"/>
            <a:ext cx="0" cy="530703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BC6DD05-A753-2F47-EBAD-6B6F45B723C0}"/>
              </a:ext>
            </a:extLst>
          </p:cNvPr>
          <p:cNvCxnSpPr>
            <a:cxnSpLocks/>
          </p:cNvCxnSpPr>
          <p:nvPr/>
        </p:nvCxnSpPr>
        <p:spPr>
          <a:xfrm>
            <a:off x="3147786" y="3499067"/>
            <a:ext cx="2514599" cy="0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67A7289-B158-E0A8-BA53-CBD10EF93370}"/>
              </a:ext>
            </a:extLst>
          </p:cNvPr>
          <p:cNvCxnSpPr>
            <a:cxnSpLocks/>
          </p:cNvCxnSpPr>
          <p:nvPr/>
        </p:nvCxnSpPr>
        <p:spPr>
          <a:xfrm>
            <a:off x="7861301" y="3570672"/>
            <a:ext cx="2514599" cy="0"/>
          </a:xfrm>
          <a:prstGeom prst="line">
            <a:avLst/>
          </a:prstGeom>
          <a:ln w="1270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27CCA54-65AB-E655-3E52-2BF0959DCAFB}"/>
              </a:ext>
            </a:extLst>
          </p:cNvPr>
          <p:cNvSpPr txBox="1"/>
          <p:nvPr/>
        </p:nvSpPr>
        <p:spPr>
          <a:xfrm>
            <a:off x="3147786" y="861912"/>
            <a:ext cx="3771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OS in CPS </a:t>
            </a:r>
            <a:r>
              <a:rPr lang="en-US" sz="2000" b="1" u="sng" dirty="0"/>
              <a:t>&gt;</a:t>
            </a:r>
            <a:r>
              <a:rPr lang="en-US" sz="2000" b="1" dirty="0"/>
              <a:t> 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F573C30-682F-E844-70FC-AA99C4D43B5D}"/>
              </a:ext>
            </a:extLst>
          </p:cNvPr>
          <p:cNvSpPr txBox="1"/>
          <p:nvPr/>
        </p:nvSpPr>
        <p:spPr>
          <a:xfrm>
            <a:off x="7861301" y="861912"/>
            <a:ext cx="37718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OS in CPS All Randomized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7439FE-9BB8-278E-7F01-F3E9B64A74DF}"/>
              </a:ext>
            </a:extLst>
          </p:cNvPr>
          <p:cNvSpPr txBox="1"/>
          <p:nvPr/>
        </p:nvSpPr>
        <p:spPr>
          <a:xfrm>
            <a:off x="1881103" y="4997620"/>
            <a:ext cx="10214740" cy="155427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CM-649 is a positive trial for CPS </a:t>
            </a:r>
            <a:r>
              <a:rPr lang="en-US" sz="1900" u="sng" dirty="0"/>
              <a:t>&gt;</a:t>
            </a:r>
            <a:r>
              <a:rPr lang="en-US" sz="1900" dirty="0"/>
              <a:t> 5 (primary) and all randomized (secondary)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4/2021: Nivo FDA approved with 5FU/platinum for advanced/metastatic GEA, regardless of PD-L1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dirty="0"/>
              <a:t>15% increase in G3-4 TRAEs (59% vs 44%) in </a:t>
            </a:r>
            <a:r>
              <a:rPr lang="en-US" sz="1900" dirty="0" err="1"/>
              <a:t>nivo</a:t>
            </a:r>
            <a:r>
              <a:rPr lang="en-US" sz="1900" dirty="0"/>
              <a:t>-chemo vs. chemo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D9A513F-A0AF-F4C6-3470-68B0FECB8488}"/>
              </a:ext>
            </a:extLst>
          </p:cNvPr>
          <p:cNvSpPr txBox="1"/>
          <p:nvPr/>
        </p:nvSpPr>
        <p:spPr>
          <a:xfrm>
            <a:off x="88900" y="6596511"/>
            <a:ext cx="33201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Lancet 2021, Nature 2022</a:t>
            </a:r>
          </a:p>
        </p:txBody>
      </p:sp>
    </p:spTree>
    <p:extLst>
      <p:ext uri="{BB962C8B-B14F-4D97-AF65-F5344CB8AC3E}">
        <p14:creationId xmlns:p14="http://schemas.microsoft.com/office/powerpoint/2010/main" val="22376873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49" y="142370"/>
            <a:ext cx="10902950" cy="668262"/>
          </a:xfrm>
        </p:spPr>
        <p:txBody>
          <a:bodyPr/>
          <a:lstStyle/>
          <a:p>
            <a:pPr algn="ctr"/>
            <a:r>
              <a:rPr lang="en-US" sz="4000" dirty="0"/>
              <a:t>PD-L1 Strata in Frontline Chemo-IO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id="{0B7AAC03-BE2D-0517-8264-794609181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691" y="3910644"/>
            <a:ext cx="6836229" cy="2947356"/>
          </a:xfrm>
          <a:prstGeom prst="rect">
            <a:avLst/>
          </a:prstGeom>
        </p:spPr>
      </p:pic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B0013EA-A5EA-8979-54BA-8CFCDA002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41" y="1647874"/>
            <a:ext cx="7716924" cy="25989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4058986-6050-3DDA-7AEC-D4F54EAA1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65" y="1047689"/>
            <a:ext cx="7772400" cy="60018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8BF8515-55D5-B2F7-6C4D-42DADB7B7A78}"/>
              </a:ext>
            </a:extLst>
          </p:cNvPr>
          <p:cNvCxnSpPr/>
          <p:nvPr/>
        </p:nvCxnSpPr>
        <p:spPr>
          <a:xfrm flipH="1" flipV="1">
            <a:off x="7054920" y="1047689"/>
            <a:ext cx="434451" cy="5198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FD489D1-F377-D02B-8ABB-B6A4748CDB69}"/>
              </a:ext>
            </a:extLst>
          </p:cNvPr>
          <p:cNvCxnSpPr>
            <a:cxnSpLocks/>
          </p:cNvCxnSpPr>
          <p:nvPr/>
        </p:nvCxnSpPr>
        <p:spPr>
          <a:xfrm flipH="1">
            <a:off x="3842657" y="5210126"/>
            <a:ext cx="250372" cy="97296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04A4229-B28B-5166-312D-383ACC46EB12}"/>
              </a:ext>
            </a:extLst>
          </p:cNvPr>
          <p:cNvSpPr txBox="1"/>
          <p:nvPr/>
        </p:nvSpPr>
        <p:spPr>
          <a:xfrm>
            <a:off x="8371115" y="971489"/>
            <a:ext cx="3624943" cy="563231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Outside dMMR/MSI-H PD-L1 CPS expression is the best predictor of ICI benefit in frontline GEA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magnitude of benefit differs across PD-L1 CPS subgroups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Risk/benefit should be discussed with all 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PD-L1 testing remains important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AF4920-F8B3-C611-920E-45E06FB17909}"/>
              </a:ext>
            </a:extLst>
          </p:cNvPr>
          <p:cNvSpPr txBox="1"/>
          <p:nvPr/>
        </p:nvSpPr>
        <p:spPr>
          <a:xfrm>
            <a:off x="0" y="6581001"/>
            <a:ext cx="26887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ESMO 9/2021, JCO 2022, Nature 2022</a:t>
            </a:r>
          </a:p>
        </p:txBody>
      </p:sp>
    </p:spTree>
    <p:extLst>
      <p:ext uri="{BB962C8B-B14F-4D97-AF65-F5344CB8AC3E}">
        <p14:creationId xmlns:p14="http://schemas.microsoft.com/office/powerpoint/2010/main" val="394245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570F8-ADB6-B8EF-D6FF-46FD57F8C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190858"/>
            <a:ext cx="10902950" cy="591693"/>
          </a:xfrm>
        </p:spPr>
        <p:txBody>
          <a:bodyPr/>
          <a:lstStyle/>
          <a:p>
            <a:pPr algn="ctr"/>
            <a:r>
              <a:rPr lang="en-US" dirty="0"/>
              <a:t>Biomarker Spectrum -- Magnitude of PD-1 Benefit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41D1A3-79AF-6240-B11F-6982EB62E43C}"/>
              </a:ext>
            </a:extLst>
          </p:cNvPr>
          <p:cNvSpPr/>
          <p:nvPr/>
        </p:nvSpPr>
        <p:spPr>
          <a:xfrm>
            <a:off x="380997" y="6121723"/>
            <a:ext cx="740229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74D9849-DC63-5EA8-B9EA-5F03662DC78E}"/>
              </a:ext>
            </a:extLst>
          </p:cNvPr>
          <p:cNvSpPr/>
          <p:nvPr/>
        </p:nvSpPr>
        <p:spPr>
          <a:xfrm>
            <a:off x="10804071" y="5976256"/>
            <a:ext cx="740229" cy="609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A904B0-4FAA-7EA4-6A33-01D219EF6F8B}"/>
              </a:ext>
            </a:extLst>
          </p:cNvPr>
          <p:cNvSpPr/>
          <p:nvPr/>
        </p:nvSpPr>
        <p:spPr>
          <a:xfrm>
            <a:off x="8577943" y="892629"/>
            <a:ext cx="3331027" cy="56932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ESMO has a scoring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ESMO MCBS (Magnitude of Clinical Benefit Scale)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Scores 1-5 in advanced setting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Scores of 4 and 5 are “high level of proven clinical benefit”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Nivolumab score = 2 for Gastric or GEJ adeno in 1L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940D2D1-BCE0-4B8B-AE41-F8D5F1AD9C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6627" y="1057500"/>
            <a:ext cx="1730829" cy="22992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78313D-394F-F52A-B092-8B4CA459D9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3775" y="4693912"/>
            <a:ext cx="1996531" cy="1338942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C348348F-94DC-E129-6BD5-DA4A0C3F0B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77701">
            <a:off x="832761" y="1597473"/>
            <a:ext cx="1730829" cy="9137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F4E594-C398-029D-3F1D-AD1322784F4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0201" y="2395746"/>
            <a:ext cx="1578430" cy="981857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55BA1DF2-D5A7-02DE-4468-50E0363910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77701">
            <a:off x="838201" y="4368995"/>
            <a:ext cx="1730829" cy="9137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3CAC1C-EA4F-3CA5-1C08-10489BADC1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5642" y="5161995"/>
            <a:ext cx="1578430" cy="981857"/>
          </a:xfrm>
          <a:prstGeom prst="rect">
            <a:avLst/>
          </a:prstGeom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4AF6B922-1404-BA57-7284-9A0D84AA63D5}"/>
              </a:ext>
            </a:extLst>
          </p:cNvPr>
          <p:cNvSpPr/>
          <p:nvPr/>
        </p:nvSpPr>
        <p:spPr>
          <a:xfrm>
            <a:off x="3178632" y="2942070"/>
            <a:ext cx="3047996" cy="39295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6D1E6173-7F26-9D90-D396-1F8C58C1B1B8}"/>
              </a:ext>
            </a:extLst>
          </p:cNvPr>
          <p:cNvSpPr/>
          <p:nvPr/>
        </p:nvSpPr>
        <p:spPr>
          <a:xfrm>
            <a:off x="3184072" y="5750896"/>
            <a:ext cx="3042555" cy="392956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52C648D-EE8F-798E-7E1D-779E6FB0D2B6}"/>
              </a:ext>
            </a:extLst>
          </p:cNvPr>
          <p:cNvSpPr txBox="1"/>
          <p:nvPr/>
        </p:nvSpPr>
        <p:spPr>
          <a:xfrm>
            <a:off x="304802" y="1078304"/>
            <a:ext cx="200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5FU/Plat + Nivo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0AA0A8-BB88-DB9E-B3C1-24272213B2C8}"/>
              </a:ext>
            </a:extLst>
          </p:cNvPr>
          <p:cNvSpPr txBox="1"/>
          <p:nvPr/>
        </p:nvSpPr>
        <p:spPr>
          <a:xfrm>
            <a:off x="310243" y="3839669"/>
            <a:ext cx="2002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5FU/Plat + Nivo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5696DC-7611-6654-0CF4-7804B76602E8}"/>
              </a:ext>
            </a:extLst>
          </p:cNvPr>
          <p:cNvSpPr txBox="1"/>
          <p:nvPr/>
        </p:nvSpPr>
        <p:spPr>
          <a:xfrm>
            <a:off x="6346371" y="3335026"/>
            <a:ext cx="1970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CPS </a:t>
            </a:r>
            <a:r>
              <a:rPr lang="en-US" u="sng" dirty="0"/>
              <a:t>&gt;</a:t>
            </a:r>
            <a:r>
              <a:rPr lang="en-US" dirty="0"/>
              <a:t> 5, HR = 0.69</a:t>
            </a:r>
          </a:p>
          <a:p>
            <a:pPr algn="ctr"/>
            <a:r>
              <a:rPr lang="en-US" dirty="0"/>
              <a:t>MSI-H, HR = 0.38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89FA4A-62B1-BF9F-E783-5EAE3BC7CC8E}"/>
              </a:ext>
            </a:extLst>
          </p:cNvPr>
          <p:cNvSpPr txBox="1"/>
          <p:nvPr/>
        </p:nvSpPr>
        <p:spPr>
          <a:xfrm>
            <a:off x="6297382" y="6032854"/>
            <a:ext cx="1970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CPS &lt; 1, HR = 0.95</a:t>
            </a:r>
          </a:p>
          <a:p>
            <a:pPr algn="ctr"/>
            <a:r>
              <a:rPr lang="en-US" dirty="0"/>
              <a:t>CPS &lt; 5, HR = 0.94 </a:t>
            </a:r>
          </a:p>
        </p:txBody>
      </p:sp>
    </p:spTree>
    <p:extLst>
      <p:ext uri="{BB962C8B-B14F-4D97-AF65-F5344CB8AC3E}">
        <p14:creationId xmlns:p14="http://schemas.microsoft.com/office/powerpoint/2010/main" val="44041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in graphic">
            <a:extLst>
              <a:ext uri="{FF2B5EF4-FFF2-40B4-BE49-F238E27FC236}">
                <a16:creationId xmlns:a16="http://schemas.microsoft.com/office/drawing/2014/main" id="{23149487-B86E-6132-4B20-6B225D069CDE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-1" y="0"/>
            <a:ext cx="6618515" cy="6857999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0F0BB66-B8AB-EC46-ED8B-B96F05B0E79E}"/>
              </a:ext>
            </a:extLst>
          </p:cNvPr>
          <p:cNvSpPr txBox="1"/>
          <p:nvPr/>
        </p:nvSpPr>
        <p:spPr>
          <a:xfrm>
            <a:off x="0" y="6581000"/>
            <a:ext cx="23839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JCO 2022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5C46FF9-2D6B-6E0C-A798-D2126E2F5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8514" y="50800"/>
            <a:ext cx="5573486" cy="668262"/>
          </a:xfrm>
        </p:spPr>
        <p:txBody>
          <a:bodyPr/>
          <a:lstStyle/>
          <a:p>
            <a:pPr algn="ctr"/>
            <a:r>
              <a:rPr lang="en-US" sz="4000" u="sng" dirty="0"/>
              <a:t>ASCO Guidance 1L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85FE5D-611A-4C8B-DF85-52CA926B5FA0}"/>
              </a:ext>
            </a:extLst>
          </p:cNvPr>
          <p:cNvSpPr txBox="1"/>
          <p:nvPr/>
        </p:nvSpPr>
        <p:spPr>
          <a:xfrm>
            <a:off x="6792685" y="625523"/>
            <a:ext cx="5225144" cy="6093976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PD-L1 </a:t>
            </a:r>
            <a:r>
              <a:rPr lang="en-US" sz="2600" b="1" dirty="0"/>
              <a:t>CPS</a:t>
            </a:r>
            <a:r>
              <a:rPr lang="en-US" sz="2600" dirty="0"/>
              <a:t> testing helps to inform role for IO in 1L for EAC, GEJ, GC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PD-L1 </a:t>
            </a:r>
            <a:r>
              <a:rPr lang="en-US" sz="2600" b="1" dirty="0"/>
              <a:t>TPS</a:t>
            </a:r>
            <a:r>
              <a:rPr lang="en-US" sz="2600" dirty="0"/>
              <a:t> may be better predictor in ESCC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Approach to CPS consideration similar in GEJ adeno and GC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ASCO guidance is somewhat divergent from FDA labels in GEJ/GC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/>
              <a:t>Shared decision making remains important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0620BF1-8691-0EB2-E298-FD7AFF4F10C8}"/>
              </a:ext>
            </a:extLst>
          </p:cNvPr>
          <p:cNvSpPr/>
          <p:nvPr/>
        </p:nvSpPr>
        <p:spPr>
          <a:xfrm>
            <a:off x="2645229" y="668261"/>
            <a:ext cx="979714" cy="496509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0FAFD0-95EE-5978-ACC6-3A9F3D301C03}"/>
              </a:ext>
            </a:extLst>
          </p:cNvPr>
          <p:cNvSpPr/>
          <p:nvPr/>
        </p:nvSpPr>
        <p:spPr>
          <a:xfrm>
            <a:off x="2645229" y="3176001"/>
            <a:ext cx="979714" cy="496509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DD57CAF0-44EB-2DD4-DE54-11B81D453C88}"/>
              </a:ext>
            </a:extLst>
          </p:cNvPr>
          <p:cNvSpPr/>
          <p:nvPr/>
        </p:nvSpPr>
        <p:spPr>
          <a:xfrm rot="16200000">
            <a:off x="296635" y="3546021"/>
            <a:ext cx="1845129" cy="26125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1958D95-4AF0-6064-7E19-FC9BC044B670}"/>
              </a:ext>
            </a:extLst>
          </p:cNvPr>
          <p:cNvSpPr/>
          <p:nvPr/>
        </p:nvSpPr>
        <p:spPr>
          <a:xfrm>
            <a:off x="1175655" y="2558140"/>
            <a:ext cx="261259" cy="26125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F038464-AA53-2FA9-82FB-DBE508DBBEE9}"/>
              </a:ext>
            </a:extLst>
          </p:cNvPr>
          <p:cNvSpPr/>
          <p:nvPr/>
        </p:nvSpPr>
        <p:spPr>
          <a:xfrm rot="16200000">
            <a:off x="1650850" y="1723721"/>
            <a:ext cx="1705729" cy="26125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AF959A16-CA06-EC7F-AB27-FDA607D62CB4}"/>
              </a:ext>
            </a:extLst>
          </p:cNvPr>
          <p:cNvSpPr/>
          <p:nvPr/>
        </p:nvSpPr>
        <p:spPr>
          <a:xfrm rot="5400000">
            <a:off x="2213578" y="2866724"/>
            <a:ext cx="580273" cy="261258"/>
          </a:xfrm>
          <a:prstGeom prst="right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6C26477C-2DB6-AFEC-6892-B6847FDDE42C}"/>
              </a:ext>
            </a:extLst>
          </p:cNvPr>
          <p:cNvSpPr/>
          <p:nvPr/>
        </p:nvSpPr>
        <p:spPr>
          <a:xfrm>
            <a:off x="2351313" y="3265717"/>
            <a:ext cx="261259" cy="26125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7854C60D-3D8D-A2D4-1A37-3D2BE4D7989A}"/>
              </a:ext>
            </a:extLst>
          </p:cNvPr>
          <p:cNvSpPr/>
          <p:nvPr/>
        </p:nvSpPr>
        <p:spPr>
          <a:xfrm>
            <a:off x="2373085" y="785886"/>
            <a:ext cx="261259" cy="26125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Diamond 14">
            <a:extLst>
              <a:ext uri="{FF2B5EF4-FFF2-40B4-BE49-F238E27FC236}">
                <a16:creationId xmlns:a16="http://schemas.microsoft.com/office/drawing/2014/main" id="{E6B66DC1-D19C-A6E2-7F1D-21EEC83EC11F}"/>
              </a:ext>
            </a:extLst>
          </p:cNvPr>
          <p:cNvSpPr/>
          <p:nvPr/>
        </p:nvSpPr>
        <p:spPr>
          <a:xfrm>
            <a:off x="1436914" y="2396971"/>
            <a:ext cx="979714" cy="580273"/>
          </a:xfrm>
          <a:prstGeom prst="diamond">
            <a:avLst/>
          </a:prstGeom>
          <a:solidFill>
            <a:schemeClr val="tx2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B2AF39-AC7F-26D4-D4DB-90BEC4B76D5B}"/>
              </a:ext>
            </a:extLst>
          </p:cNvPr>
          <p:cNvSpPr txBox="1"/>
          <p:nvPr/>
        </p:nvSpPr>
        <p:spPr>
          <a:xfrm>
            <a:off x="1491346" y="2488287"/>
            <a:ext cx="892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HER2-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543D65-5E9E-A399-5E6E-7BD5A5AF2FBF}"/>
              </a:ext>
            </a:extLst>
          </p:cNvPr>
          <p:cNvSpPr/>
          <p:nvPr/>
        </p:nvSpPr>
        <p:spPr>
          <a:xfrm>
            <a:off x="2645228" y="668261"/>
            <a:ext cx="979715" cy="4965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Gastric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893711-2C9A-F319-51EE-3781C73DEE84}"/>
              </a:ext>
            </a:extLst>
          </p:cNvPr>
          <p:cNvSpPr/>
          <p:nvPr/>
        </p:nvSpPr>
        <p:spPr>
          <a:xfrm>
            <a:off x="2656113" y="3176000"/>
            <a:ext cx="979715" cy="4965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GEJ, EAC</a:t>
            </a:r>
          </a:p>
        </p:txBody>
      </p:sp>
    </p:spTree>
    <p:extLst>
      <p:ext uri="{BB962C8B-B14F-4D97-AF65-F5344CB8AC3E}">
        <p14:creationId xmlns:p14="http://schemas.microsoft.com/office/powerpoint/2010/main" val="477171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DD1BE34-C344-5918-4256-0DE4D2A50E98}"/>
              </a:ext>
            </a:extLst>
          </p:cNvPr>
          <p:cNvSpPr/>
          <p:nvPr/>
        </p:nvSpPr>
        <p:spPr>
          <a:xfrm>
            <a:off x="457200" y="6150429"/>
            <a:ext cx="496390" cy="564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Picture 8" descr="Graphical user interface, icon&#10;&#10;Description automatically generated">
            <a:extLst>
              <a:ext uri="{FF2B5EF4-FFF2-40B4-BE49-F238E27FC236}">
                <a16:creationId xmlns:a16="http://schemas.microsoft.com/office/drawing/2014/main" id="{473EC9EC-A33E-5DBC-1147-E710B2C1B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289" y="143555"/>
            <a:ext cx="10513422" cy="6570889"/>
          </a:xfrm>
          <a:prstGeom prst="rect">
            <a:avLst/>
          </a:prstGeom>
        </p:spPr>
      </p:pic>
      <p:sp>
        <p:nvSpPr>
          <p:cNvPr id="8" name="Rounded Rectangular Callout 7">
            <a:extLst>
              <a:ext uri="{FF2B5EF4-FFF2-40B4-BE49-F238E27FC236}">
                <a16:creationId xmlns:a16="http://schemas.microsoft.com/office/drawing/2014/main" id="{DBF4D3BF-722F-4E08-C332-BB1F809DD5B7}"/>
              </a:ext>
            </a:extLst>
          </p:cNvPr>
          <p:cNvSpPr/>
          <p:nvPr/>
        </p:nvSpPr>
        <p:spPr>
          <a:xfrm>
            <a:off x="8403771" y="336443"/>
            <a:ext cx="2749734" cy="944233"/>
          </a:xfrm>
          <a:prstGeom prst="wedgeRoundRectCallout">
            <a:avLst>
              <a:gd name="adj1" fmla="val -43170"/>
              <a:gd name="adj2" fmla="val 102620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/>
              <a:t>Nah Brah, PD-1 for Everyone!</a:t>
            </a:r>
          </a:p>
        </p:txBody>
      </p:sp>
      <p:sp>
        <p:nvSpPr>
          <p:cNvPr id="7" name="Rounded Rectangular Callout 6">
            <a:extLst>
              <a:ext uri="{FF2B5EF4-FFF2-40B4-BE49-F238E27FC236}">
                <a16:creationId xmlns:a16="http://schemas.microsoft.com/office/drawing/2014/main" id="{5530871D-394D-6191-D8A2-D7EA8A6373B4}"/>
              </a:ext>
            </a:extLst>
          </p:cNvPr>
          <p:cNvSpPr/>
          <p:nvPr/>
        </p:nvSpPr>
        <p:spPr>
          <a:xfrm>
            <a:off x="953590" y="283900"/>
            <a:ext cx="2673532" cy="1049317"/>
          </a:xfrm>
          <a:prstGeom prst="wedgeRoundRectCallout">
            <a:avLst>
              <a:gd name="adj1" fmla="val 45154"/>
              <a:gd name="adj2" fmla="val 84958"/>
              <a:gd name="adj3" fmla="val 1666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/>
              <a:t>Brah, Use the Biomarkers!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FE7A5F6-E9C0-CC5E-6CFC-39C1065F67E7}"/>
              </a:ext>
            </a:extLst>
          </p:cNvPr>
          <p:cNvSpPr/>
          <p:nvPr/>
        </p:nvSpPr>
        <p:spPr>
          <a:xfrm>
            <a:off x="11386457" y="6116900"/>
            <a:ext cx="496390" cy="564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389D064B-C752-19C4-6C24-9625A954C5DC}"/>
              </a:ext>
            </a:extLst>
          </p:cNvPr>
          <p:cNvSpPr/>
          <p:nvPr/>
        </p:nvSpPr>
        <p:spPr>
          <a:xfrm>
            <a:off x="7008178" y="4038600"/>
            <a:ext cx="971051" cy="771860"/>
          </a:xfrm>
          <a:custGeom>
            <a:avLst/>
            <a:gdLst>
              <a:gd name="connsiteX0" fmla="*/ 2222 w 971051"/>
              <a:gd name="connsiteY0" fmla="*/ 762000 h 771860"/>
              <a:gd name="connsiteX1" fmla="*/ 13108 w 971051"/>
              <a:gd name="connsiteY1" fmla="*/ 500743 h 771860"/>
              <a:gd name="connsiteX2" fmla="*/ 45765 w 971051"/>
              <a:gd name="connsiteY2" fmla="*/ 370115 h 771860"/>
              <a:gd name="connsiteX3" fmla="*/ 56651 w 971051"/>
              <a:gd name="connsiteY3" fmla="*/ 337458 h 771860"/>
              <a:gd name="connsiteX4" fmla="*/ 67537 w 971051"/>
              <a:gd name="connsiteY4" fmla="*/ 304800 h 771860"/>
              <a:gd name="connsiteX5" fmla="*/ 89308 w 971051"/>
              <a:gd name="connsiteY5" fmla="*/ 272143 h 771860"/>
              <a:gd name="connsiteX6" fmla="*/ 100194 w 971051"/>
              <a:gd name="connsiteY6" fmla="*/ 239486 h 771860"/>
              <a:gd name="connsiteX7" fmla="*/ 176394 w 971051"/>
              <a:gd name="connsiteY7" fmla="*/ 152400 h 771860"/>
              <a:gd name="connsiteX8" fmla="*/ 209051 w 971051"/>
              <a:gd name="connsiteY8" fmla="*/ 130629 h 771860"/>
              <a:gd name="connsiteX9" fmla="*/ 219937 w 971051"/>
              <a:gd name="connsiteY9" fmla="*/ 97972 h 771860"/>
              <a:gd name="connsiteX10" fmla="*/ 252594 w 971051"/>
              <a:gd name="connsiteY10" fmla="*/ 87086 h 771860"/>
              <a:gd name="connsiteX11" fmla="*/ 285251 w 971051"/>
              <a:gd name="connsiteY11" fmla="*/ 65315 h 771860"/>
              <a:gd name="connsiteX12" fmla="*/ 307022 w 971051"/>
              <a:gd name="connsiteY12" fmla="*/ 43543 h 771860"/>
              <a:gd name="connsiteX13" fmla="*/ 426765 w 971051"/>
              <a:gd name="connsiteY13" fmla="*/ 10886 h 771860"/>
              <a:gd name="connsiteX14" fmla="*/ 459422 w 971051"/>
              <a:gd name="connsiteY14" fmla="*/ 0 h 771860"/>
              <a:gd name="connsiteX15" fmla="*/ 611822 w 971051"/>
              <a:gd name="connsiteY15" fmla="*/ 10886 h 771860"/>
              <a:gd name="connsiteX16" fmla="*/ 709794 w 971051"/>
              <a:gd name="connsiteY16" fmla="*/ 54429 h 771860"/>
              <a:gd name="connsiteX17" fmla="*/ 775108 w 971051"/>
              <a:gd name="connsiteY17" fmla="*/ 76200 h 771860"/>
              <a:gd name="connsiteX18" fmla="*/ 807765 w 971051"/>
              <a:gd name="connsiteY18" fmla="*/ 87086 h 771860"/>
              <a:gd name="connsiteX19" fmla="*/ 840422 w 971051"/>
              <a:gd name="connsiteY19" fmla="*/ 108858 h 771860"/>
              <a:gd name="connsiteX20" fmla="*/ 971051 w 971051"/>
              <a:gd name="connsiteY20" fmla="*/ 130629 h 771860"/>
              <a:gd name="connsiteX21" fmla="*/ 938394 w 971051"/>
              <a:gd name="connsiteY21" fmla="*/ 141515 h 771860"/>
              <a:gd name="connsiteX22" fmla="*/ 894851 w 971051"/>
              <a:gd name="connsiteY22" fmla="*/ 195943 h 771860"/>
              <a:gd name="connsiteX23" fmla="*/ 829537 w 971051"/>
              <a:gd name="connsiteY23" fmla="*/ 217715 h 771860"/>
              <a:gd name="connsiteX24" fmla="*/ 785994 w 971051"/>
              <a:gd name="connsiteY24" fmla="*/ 261258 h 771860"/>
              <a:gd name="connsiteX25" fmla="*/ 764222 w 971051"/>
              <a:gd name="connsiteY25" fmla="*/ 283029 h 771860"/>
              <a:gd name="connsiteX26" fmla="*/ 698908 w 971051"/>
              <a:gd name="connsiteY26" fmla="*/ 315686 h 771860"/>
              <a:gd name="connsiteX27" fmla="*/ 633594 w 971051"/>
              <a:gd name="connsiteY27" fmla="*/ 348343 h 771860"/>
              <a:gd name="connsiteX28" fmla="*/ 579165 w 971051"/>
              <a:gd name="connsiteY28" fmla="*/ 381000 h 771860"/>
              <a:gd name="connsiteX29" fmla="*/ 535622 w 971051"/>
              <a:gd name="connsiteY29" fmla="*/ 424543 h 771860"/>
              <a:gd name="connsiteX30" fmla="*/ 470308 w 971051"/>
              <a:gd name="connsiteY30" fmla="*/ 457200 h 771860"/>
              <a:gd name="connsiteX31" fmla="*/ 437651 w 971051"/>
              <a:gd name="connsiteY31" fmla="*/ 468086 h 771860"/>
              <a:gd name="connsiteX32" fmla="*/ 372337 w 971051"/>
              <a:gd name="connsiteY32" fmla="*/ 500743 h 771860"/>
              <a:gd name="connsiteX33" fmla="*/ 317908 w 971051"/>
              <a:gd name="connsiteY33" fmla="*/ 544286 h 771860"/>
              <a:gd name="connsiteX34" fmla="*/ 219937 w 971051"/>
              <a:gd name="connsiteY34" fmla="*/ 598715 h 771860"/>
              <a:gd name="connsiteX35" fmla="*/ 143737 w 971051"/>
              <a:gd name="connsiteY35" fmla="*/ 653143 h 771860"/>
              <a:gd name="connsiteX36" fmla="*/ 89308 w 971051"/>
              <a:gd name="connsiteY36" fmla="*/ 696686 h 771860"/>
              <a:gd name="connsiteX37" fmla="*/ 56651 w 971051"/>
              <a:gd name="connsiteY37" fmla="*/ 707572 h 771860"/>
              <a:gd name="connsiteX38" fmla="*/ 2222 w 971051"/>
              <a:gd name="connsiteY38" fmla="*/ 762000 h 771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71051" h="771860">
                <a:moveTo>
                  <a:pt x="2222" y="762000"/>
                </a:moveTo>
                <a:cubicBezTo>
                  <a:pt x="-5035" y="727529"/>
                  <a:pt x="7310" y="587711"/>
                  <a:pt x="13108" y="500743"/>
                </a:cubicBezTo>
                <a:cubicBezTo>
                  <a:pt x="16773" y="445777"/>
                  <a:pt x="28446" y="422073"/>
                  <a:pt x="45765" y="370115"/>
                </a:cubicBezTo>
                <a:lnTo>
                  <a:pt x="56651" y="337458"/>
                </a:lnTo>
                <a:cubicBezTo>
                  <a:pt x="60280" y="326572"/>
                  <a:pt x="61172" y="314348"/>
                  <a:pt x="67537" y="304800"/>
                </a:cubicBezTo>
                <a:cubicBezTo>
                  <a:pt x="74794" y="293914"/>
                  <a:pt x="83457" y="283845"/>
                  <a:pt x="89308" y="272143"/>
                </a:cubicBezTo>
                <a:cubicBezTo>
                  <a:pt x="94440" y="261880"/>
                  <a:pt x="95062" y="249749"/>
                  <a:pt x="100194" y="239486"/>
                </a:cubicBezTo>
                <a:cubicBezTo>
                  <a:pt x="114579" y="210716"/>
                  <a:pt x="155112" y="166588"/>
                  <a:pt x="176394" y="152400"/>
                </a:cubicBezTo>
                <a:lnTo>
                  <a:pt x="209051" y="130629"/>
                </a:lnTo>
                <a:cubicBezTo>
                  <a:pt x="212680" y="119743"/>
                  <a:pt x="211823" y="106086"/>
                  <a:pt x="219937" y="97972"/>
                </a:cubicBezTo>
                <a:cubicBezTo>
                  <a:pt x="228051" y="89858"/>
                  <a:pt x="242331" y="92218"/>
                  <a:pt x="252594" y="87086"/>
                </a:cubicBezTo>
                <a:cubicBezTo>
                  <a:pt x="264296" y="81235"/>
                  <a:pt x="275035" y="73488"/>
                  <a:pt x="285251" y="65315"/>
                </a:cubicBezTo>
                <a:cubicBezTo>
                  <a:pt x="293265" y="58904"/>
                  <a:pt x="297842" y="48133"/>
                  <a:pt x="307022" y="43543"/>
                </a:cubicBezTo>
                <a:cubicBezTo>
                  <a:pt x="353725" y="20191"/>
                  <a:pt x="378990" y="22830"/>
                  <a:pt x="426765" y="10886"/>
                </a:cubicBezTo>
                <a:cubicBezTo>
                  <a:pt x="437897" y="8103"/>
                  <a:pt x="448536" y="3629"/>
                  <a:pt x="459422" y="0"/>
                </a:cubicBezTo>
                <a:cubicBezTo>
                  <a:pt x="510222" y="3629"/>
                  <a:pt x="561456" y="3331"/>
                  <a:pt x="611822" y="10886"/>
                </a:cubicBezTo>
                <a:cubicBezTo>
                  <a:pt x="709666" y="25563"/>
                  <a:pt x="646573" y="26331"/>
                  <a:pt x="709794" y="54429"/>
                </a:cubicBezTo>
                <a:cubicBezTo>
                  <a:pt x="730765" y="63749"/>
                  <a:pt x="753337" y="68943"/>
                  <a:pt x="775108" y="76200"/>
                </a:cubicBezTo>
                <a:cubicBezTo>
                  <a:pt x="785994" y="79829"/>
                  <a:pt x="798218" y="80721"/>
                  <a:pt x="807765" y="87086"/>
                </a:cubicBezTo>
                <a:cubicBezTo>
                  <a:pt x="818651" y="94343"/>
                  <a:pt x="828397" y="103704"/>
                  <a:pt x="840422" y="108858"/>
                </a:cubicBezTo>
                <a:cubicBezTo>
                  <a:pt x="870034" y="121549"/>
                  <a:pt x="951857" y="128230"/>
                  <a:pt x="971051" y="130629"/>
                </a:cubicBezTo>
                <a:cubicBezTo>
                  <a:pt x="960165" y="134258"/>
                  <a:pt x="946508" y="133401"/>
                  <a:pt x="938394" y="141515"/>
                </a:cubicBezTo>
                <a:cubicBezTo>
                  <a:pt x="884095" y="195814"/>
                  <a:pt x="981837" y="157282"/>
                  <a:pt x="894851" y="195943"/>
                </a:cubicBezTo>
                <a:cubicBezTo>
                  <a:pt x="873880" y="205264"/>
                  <a:pt x="829537" y="217715"/>
                  <a:pt x="829537" y="217715"/>
                </a:cubicBezTo>
                <a:lnTo>
                  <a:pt x="785994" y="261258"/>
                </a:lnTo>
                <a:cubicBezTo>
                  <a:pt x="778737" y="268515"/>
                  <a:pt x="772762" y="277336"/>
                  <a:pt x="764222" y="283029"/>
                </a:cubicBezTo>
                <a:cubicBezTo>
                  <a:pt x="670623" y="345428"/>
                  <a:pt x="789053" y="270612"/>
                  <a:pt x="698908" y="315686"/>
                </a:cubicBezTo>
                <a:cubicBezTo>
                  <a:pt x="614507" y="357888"/>
                  <a:pt x="715671" y="320986"/>
                  <a:pt x="633594" y="348343"/>
                </a:cubicBezTo>
                <a:cubicBezTo>
                  <a:pt x="553149" y="428788"/>
                  <a:pt x="678084" y="310344"/>
                  <a:pt x="579165" y="381000"/>
                </a:cubicBezTo>
                <a:cubicBezTo>
                  <a:pt x="562462" y="392931"/>
                  <a:pt x="555095" y="418052"/>
                  <a:pt x="535622" y="424543"/>
                </a:cubicBezTo>
                <a:cubicBezTo>
                  <a:pt x="453538" y="451905"/>
                  <a:pt x="554717" y="414996"/>
                  <a:pt x="470308" y="457200"/>
                </a:cubicBezTo>
                <a:cubicBezTo>
                  <a:pt x="460045" y="462332"/>
                  <a:pt x="447914" y="462954"/>
                  <a:pt x="437651" y="468086"/>
                </a:cubicBezTo>
                <a:cubicBezTo>
                  <a:pt x="353250" y="510288"/>
                  <a:pt x="454414" y="473386"/>
                  <a:pt x="372337" y="500743"/>
                </a:cubicBezTo>
                <a:cubicBezTo>
                  <a:pt x="352086" y="520994"/>
                  <a:pt x="345373" y="530553"/>
                  <a:pt x="317908" y="544286"/>
                </a:cubicBezTo>
                <a:cubicBezTo>
                  <a:pt x="263155" y="571663"/>
                  <a:pt x="288580" y="530072"/>
                  <a:pt x="219937" y="598715"/>
                </a:cubicBezTo>
                <a:cubicBezTo>
                  <a:pt x="168280" y="650372"/>
                  <a:pt x="195867" y="635767"/>
                  <a:pt x="143737" y="653143"/>
                </a:cubicBezTo>
                <a:cubicBezTo>
                  <a:pt x="123486" y="673394"/>
                  <a:pt x="116773" y="682953"/>
                  <a:pt x="89308" y="696686"/>
                </a:cubicBezTo>
                <a:cubicBezTo>
                  <a:pt x="79045" y="701818"/>
                  <a:pt x="66914" y="702440"/>
                  <a:pt x="56651" y="707572"/>
                </a:cubicBezTo>
                <a:cubicBezTo>
                  <a:pt x="9083" y="731356"/>
                  <a:pt x="9479" y="796471"/>
                  <a:pt x="2222" y="762000"/>
                </a:cubicBezTo>
                <a:close/>
              </a:path>
            </a:pathLst>
          </a:custGeom>
          <a:solidFill>
            <a:srgbClr val="F3B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DB5A8F0E-C3DC-1EC6-0185-8C636D84DC18}"/>
              </a:ext>
            </a:extLst>
          </p:cNvPr>
          <p:cNvSpPr/>
          <p:nvPr/>
        </p:nvSpPr>
        <p:spPr>
          <a:xfrm>
            <a:off x="6224342" y="3644434"/>
            <a:ext cx="766691" cy="1072205"/>
          </a:xfrm>
          <a:custGeom>
            <a:avLst/>
            <a:gdLst>
              <a:gd name="connsiteX0" fmla="*/ 2287 w 766691"/>
              <a:gd name="connsiteY0" fmla="*/ 2280 h 1072205"/>
              <a:gd name="connsiteX1" fmla="*/ 56715 w 766691"/>
              <a:gd name="connsiteY1" fmla="*/ 45823 h 1072205"/>
              <a:gd name="connsiteX2" fmla="*/ 89372 w 766691"/>
              <a:gd name="connsiteY2" fmla="*/ 56709 h 1072205"/>
              <a:gd name="connsiteX3" fmla="*/ 132915 w 766691"/>
              <a:gd name="connsiteY3" fmla="*/ 100252 h 1072205"/>
              <a:gd name="connsiteX4" fmla="*/ 165572 w 766691"/>
              <a:gd name="connsiteY4" fmla="*/ 122023 h 1072205"/>
              <a:gd name="connsiteX5" fmla="*/ 187344 w 766691"/>
              <a:gd name="connsiteY5" fmla="*/ 143795 h 1072205"/>
              <a:gd name="connsiteX6" fmla="*/ 220001 w 766691"/>
              <a:gd name="connsiteY6" fmla="*/ 154680 h 1072205"/>
              <a:gd name="connsiteX7" fmla="*/ 241772 w 766691"/>
              <a:gd name="connsiteY7" fmla="*/ 187337 h 1072205"/>
              <a:gd name="connsiteX8" fmla="*/ 296201 w 766691"/>
              <a:gd name="connsiteY8" fmla="*/ 241766 h 1072205"/>
              <a:gd name="connsiteX9" fmla="*/ 339744 w 766691"/>
              <a:gd name="connsiteY9" fmla="*/ 296195 h 1072205"/>
              <a:gd name="connsiteX10" fmla="*/ 361515 w 766691"/>
              <a:gd name="connsiteY10" fmla="*/ 328852 h 1072205"/>
              <a:gd name="connsiteX11" fmla="*/ 405058 w 766691"/>
              <a:gd name="connsiteY11" fmla="*/ 372395 h 1072205"/>
              <a:gd name="connsiteX12" fmla="*/ 448601 w 766691"/>
              <a:gd name="connsiteY12" fmla="*/ 426823 h 1072205"/>
              <a:gd name="connsiteX13" fmla="*/ 492144 w 766691"/>
              <a:gd name="connsiteY13" fmla="*/ 492137 h 1072205"/>
              <a:gd name="connsiteX14" fmla="*/ 513915 w 766691"/>
              <a:gd name="connsiteY14" fmla="*/ 513909 h 1072205"/>
              <a:gd name="connsiteX15" fmla="*/ 557458 w 766691"/>
              <a:gd name="connsiteY15" fmla="*/ 600995 h 1072205"/>
              <a:gd name="connsiteX16" fmla="*/ 601001 w 766691"/>
              <a:gd name="connsiteY16" fmla="*/ 688080 h 1072205"/>
              <a:gd name="connsiteX17" fmla="*/ 633658 w 766691"/>
              <a:gd name="connsiteY17" fmla="*/ 786052 h 1072205"/>
              <a:gd name="connsiteX18" fmla="*/ 644544 w 766691"/>
              <a:gd name="connsiteY18" fmla="*/ 818709 h 1072205"/>
              <a:gd name="connsiteX19" fmla="*/ 688087 w 766691"/>
              <a:gd name="connsiteY19" fmla="*/ 873137 h 1072205"/>
              <a:gd name="connsiteX20" fmla="*/ 720744 w 766691"/>
              <a:gd name="connsiteY20" fmla="*/ 971109 h 1072205"/>
              <a:gd name="connsiteX21" fmla="*/ 731629 w 766691"/>
              <a:gd name="connsiteY21" fmla="*/ 1003766 h 1072205"/>
              <a:gd name="connsiteX22" fmla="*/ 753401 w 766691"/>
              <a:gd name="connsiteY22" fmla="*/ 1025537 h 1072205"/>
              <a:gd name="connsiteX23" fmla="*/ 764287 w 766691"/>
              <a:gd name="connsiteY23" fmla="*/ 1069080 h 1072205"/>
              <a:gd name="connsiteX24" fmla="*/ 731629 w 766691"/>
              <a:gd name="connsiteY24" fmla="*/ 1058195 h 1072205"/>
              <a:gd name="connsiteX25" fmla="*/ 622772 w 766691"/>
              <a:gd name="connsiteY25" fmla="*/ 971109 h 1072205"/>
              <a:gd name="connsiteX26" fmla="*/ 590115 w 766691"/>
              <a:gd name="connsiteY26" fmla="*/ 927566 h 1072205"/>
              <a:gd name="connsiteX27" fmla="*/ 557458 w 766691"/>
              <a:gd name="connsiteY27" fmla="*/ 862252 h 1072205"/>
              <a:gd name="connsiteX28" fmla="*/ 535687 w 766691"/>
              <a:gd name="connsiteY28" fmla="*/ 840480 h 1072205"/>
              <a:gd name="connsiteX29" fmla="*/ 492144 w 766691"/>
              <a:gd name="connsiteY29" fmla="*/ 775166 h 1072205"/>
              <a:gd name="connsiteX30" fmla="*/ 481258 w 766691"/>
              <a:gd name="connsiteY30" fmla="*/ 742509 h 1072205"/>
              <a:gd name="connsiteX31" fmla="*/ 437715 w 766691"/>
              <a:gd name="connsiteY31" fmla="*/ 698966 h 1072205"/>
              <a:gd name="connsiteX32" fmla="*/ 415944 w 766691"/>
              <a:gd name="connsiteY32" fmla="*/ 666309 h 1072205"/>
              <a:gd name="connsiteX33" fmla="*/ 350629 w 766691"/>
              <a:gd name="connsiteY33" fmla="*/ 600995 h 1072205"/>
              <a:gd name="connsiteX34" fmla="*/ 328858 w 766691"/>
              <a:gd name="connsiteY34" fmla="*/ 579223 h 1072205"/>
              <a:gd name="connsiteX35" fmla="*/ 307087 w 766691"/>
              <a:gd name="connsiteY35" fmla="*/ 546566 h 1072205"/>
              <a:gd name="connsiteX36" fmla="*/ 296201 w 766691"/>
              <a:gd name="connsiteY36" fmla="*/ 513909 h 1072205"/>
              <a:gd name="connsiteX37" fmla="*/ 274429 w 766691"/>
              <a:gd name="connsiteY37" fmla="*/ 492137 h 1072205"/>
              <a:gd name="connsiteX38" fmla="*/ 252658 w 766691"/>
              <a:gd name="connsiteY38" fmla="*/ 459480 h 1072205"/>
              <a:gd name="connsiteX39" fmla="*/ 209115 w 766691"/>
              <a:gd name="connsiteY39" fmla="*/ 405052 h 1072205"/>
              <a:gd name="connsiteX40" fmla="*/ 165572 w 766691"/>
              <a:gd name="connsiteY40" fmla="*/ 339737 h 1072205"/>
              <a:gd name="connsiteX41" fmla="*/ 154687 w 766691"/>
              <a:gd name="connsiteY41" fmla="*/ 307080 h 1072205"/>
              <a:gd name="connsiteX42" fmla="*/ 132915 w 766691"/>
              <a:gd name="connsiteY42" fmla="*/ 285309 h 1072205"/>
              <a:gd name="connsiteX43" fmla="*/ 111144 w 766691"/>
              <a:gd name="connsiteY43" fmla="*/ 252652 h 1072205"/>
              <a:gd name="connsiteX44" fmla="*/ 78487 w 766691"/>
              <a:gd name="connsiteY44" fmla="*/ 198223 h 1072205"/>
              <a:gd name="connsiteX45" fmla="*/ 67601 w 766691"/>
              <a:gd name="connsiteY45" fmla="*/ 165566 h 1072205"/>
              <a:gd name="connsiteX46" fmla="*/ 24058 w 766691"/>
              <a:gd name="connsiteY46" fmla="*/ 122023 h 1072205"/>
              <a:gd name="connsiteX47" fmla="*/ 2287 w 766691"/>
              <a:gd name="connsiteY47" fmla="*/ 2280 h 1072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766691" h="1072205">
                <a:moveTo>
                  <a:pt x="2287" y="2280"/>
                </a:moveTo>
                <a:cubicBezTo>
                  <a:pt x="7730" y="-10420"/>
                  <a:pt x="37013" y="33509"/>
                  <a:pt x="56715" y="45823"/>
                </a:cubicBezTo>
                <a:cubicBezTo>
                  <a:pt x="66445" y="51905"/>
                  <a:pt x="80035" y="50040"/>
                  <a:pt x="89372" y="56709"/>
                </a:cubicBezTo>
                <a:cubicBezTo>
                  <a:pt x="106075" y="68640"/>
                  <a:pt x="115836" y="88866"/>
                  <a:pt x="132915" y="100252"/>
                </a:cubicBezTo>
                <a:cubicBezTo>
                  <a:pt x="143801" y="107509"/>
                  <a:pt x="155356" y="113850"/>
                  <a:pt x="165572" y="122023"/>
                </a:cubicBezTo>
                <a:cubicBezTo>
                  <a:pt x="173586" y="128434"/>
                  <a:pt x="178543" y="138515"/>
                  <a:pt x="187344" y="143795"/>
                </a:cubicBezTo>
                <a:cubicBezTo>
                  <a:pt x="197183" y="149698"/>
                  <a:pt x="209115" y="151052"/>
                  <a:pt x="220001" y="154680"/>
                </a:cubicBezTo>
                <a:cubicBezTo>
                  <a:pt x="227258" y="165566"/>
                  <a:pt x="233157" y="177491"/>
                  <a:pt x="241772" y="187337"/>
                </a:cubicBezTo>
                <a:cubicBezTo>
                  <a:pt x="258668" y="206647"/>
                  <a:pt x="281969" y="220417"/>
                  <a:pt x="296201" y="241766"/>
                </a:cubicBezTo>
                <a:cubicBezTo>
                  <a:pt x="363209" y="342279"/>
                  <a:pt x="277699" y="218639"/>
                  <a:pt x="339744" y="296195"/>
                </a:cubicBezTo>
                <a:cubicBezTo>
                  <a:pt x="347917" y="306411"/>
                  <a:pt x="353001" y="318919"/>
                  <a:pt x="361515" y="328852"/>
                </a:cubicBezTo>
                <a:cubicBezTo>
                  <a:pt x="374873" y="344437"/>
                  <a:pt x="405058" y="372395"/>
                  <a:pt x="405058" y="372395"/>
                </a:cubicBezTo>
                <a:cubicBezTo>
                  <a:pt x="429573" y="445938"/>
                  <a:pt x="395574" y="366222"/>
                  <a:pt x="448601" y="426823"/>
                </a:cubicBezTo>
                <a:cubicBezTo>
                  <a:pt x="465831" y="446515"/>
                  <a:pt x="473642" y="473634"/>
                  <a:pt x="492144" y="492137"/>
                </a:cubicBezTo>
                <a:lnTo>
                  <a:pt x="513915" y="513909"/>
                </a:lnTo>
                <a:cubicBezTo>
                  <a:pt x="538933" y="588959"/>
                  <a:pt x="519460" y="562995"/>
                  <a:pt x="557458" y="600995"/>
                </a:cubicBezTo>
                <a:cubicBezTo>
                  <a:pt x="582474" y="676046"/>
                  <a:pt x="563001" y="650082"/>
                  <a:pt x="601001" y="688080"/>
                </a:cubicBezTo>
                <a:lnTo>
                  <a:pt x="633658" y="786052"/>
                </a:lnTo>
                <a:cubicBezTo>
                  <a:pt x="637287" y="796938"/>
                  <a:pt x="638179" y="809162"/>
                  <a:pt x="644544" y="818709"/>
                </a:cubicBezTo>
                <a:cubicBezTo>
                  <a:pt x="672008" y="859906"/>
                  <a:pt x="657064" y="842115"/>
                  <a:pt x="688087" y="873137"/>
                </a:cubicBezTo>
                <a:lnTo>
                  <a:pt x="720744" y="971109"/>
                </a:lnTo>
                <a:cubicBezTo>
                  <a:pt x="724372" y="981995"/>
                  <a:pt x="723515" y="995653"/>
                  <a:pt x="731629" y="1003766"/>
                </a:cubicBezTo>
                <a:lnTo>
                  <a:pt x="753401" y="1025537"/>
                </a:lnTo>
                <a:cubicBezTo>
                  <a:pt x="757030" y="1040051"/>
                  <a:pt x="772586" y="1056632"/>
                  <a:pt x="764287" y="1069080"/>
                </a:cubicBezTo>
                <a:cubicBezTo>
                  <a:pt x="757922" y="1078628"/>
                  <a:pt x="741660" y="1063768"/>
                  <a:pt x="731629" y="1058195"/>
                </a:cubicBezTo>
                <a:cubicBezTo>
                  <a:pt x="694904" y="1037793"/>
                  <a:pt x="648992" y="1006069"/>
                  <a:pt x="622772" y="971109"/>
                </a:cubicBezTo>
                <a:lnTo>
                  <a:pt x="590115" y="927566"/>
                </a:lnTo>
                <a:cubicBezTo>
                  <a:pt x="578617" y="893073"/>
                  <a:pt x="581574" y="892398"/>
                  <a:pt x="557458" y="862252"/>
                </a:cubicBezTo>
                <a:cubicBezTo>
                  <a:pt x="551047" y="854238"/>
                  <a:pt x="541845" y="848691"/>
                  <a:pt x="535687" y="840480"/>
                </a:cubicBezTo>
                <a:cubicBezTo>
                  <a:pt x="519988" y="819547"/>
                  <a:pt x="500419" y="799989"/>
                  <a:pt x="492144" y="775166"/>
                </a:cubicBezTo>
                <a:cubicBezTo>
                  <a:pt x="488515" y="764280"/>
                  <a:pt x="487927" y="751846"/>
                  <a:pt x="481258" y="742509"/>
                </a:cubicBezTo>
                <a:cubicBezTo>
                  <a:pt x="469327" y="725806"/>
                  <a:pt x="449101" y="716045"/>
                  <a:pt x="437715" y="698966"/>
                </a:cubicBezTo>
                <a:cubicBezTo>
                  <a:pt x="430458" y="688080"/>
                  <a:pt x="424636" y="676087"/>
                  <a:pt x="415944" y="666309"/>
                </a:cubicBezTo>
                <a:cubicBezTo>
                  <a:pt x="395488" y="643297"/>
                  <a:pt x="372401" y="622767"/>
                  <a:pt x="350629" y="600995"/>
                </a:cubicBezTo>
                <a:cubicBezTo>
                  <a:pt x="343372" y="593738"/>
                  <a:pt x="334551" y="587763"/>
                  <a:pt x="328858" y="579223"/>
                </a:cubicBezTo>
                <a:cubicBezTo>
                  <a:pt x="321601" y="568337"/>
                  <a:pt x="312938" y="558268"/>
                  <a:pt x="307087" y="546566"/>
                </a:cubicBezTo>
                <a:cubicBezTo>
                  <a:pt x="301955" y="536303"/>
                  <a:pt x="302105" y="523748"/>
                  <a:pt x="296201" y="513909"/>
                </a:cubicBezTo>
                <a:cubicBezTo>
                  <a:pt x="290920" y="505108"/>
                  <a:pt x="280840" y="500151"/>
                  <a:pt x="274429" y="492137"/>
                </a:cubicBezTo>
                <a:cubicBezTo>
                  <a:pt x="266256" y="481921"/>
                  <a:pt x="258509" y="471182"/>
                  <a:pt x="252658" y="459480"/>
                </a:cubicBezTo>
                <a:cubicBezTo>
                  <a:pt x="226368" y="406901"/>
                  <a:pt x="264165" y="441751"/>
                  <a:pt x="209115" y="405052"/>
                </a:cubicBezTo>
                <a:cubicBezTo>
                  <a:pt x="194601" y="383280"/>
                  <a:pt x="173846" y="364561"/>
                  <a:pt x="165572" y="339737"/>
                </a:cubicBezTo>
                <a:cubicBezTo>
                  <a:pt x="161944" y="328851"/>
                  <a:pt x="160591" y="316919"/>
                  <a:pt x="154687" y="307080"/>
                </a:cubicBezTo>
                <a:cubicBezTo>
                  <a:pt x="149407" y="298279"/>
                  <a:pt x="139326" y="293323"/>
                  <a:pt x="132915" y="285309"/>
                </a:cubicBezTo>
                <a:cubicBezTo>
                  <a:pt x="124742" y="275093"/>
                  <a:pt x="116995" y="264354"/>
                  <a:pt x="111144" y="252652"/>
                </a:cubicBezTo>
                <a:cubicBezTo>
                  <a:pt x="82881" y="196127"/>
                  <a:pt x="121011" y="240749"/>
                  <a:pt x="78487" y="198223"/>
                </a:cubicBezTo>
                <a:cubicBezTo>
                  <a:pt x="74858" y="187337"/>
                  <a:pt x="74270" y="174903"/>
                  <a:pt x="67601" y="165566"/>
                </a:cubicBezTo>
                <a:cubicBezTo>
                  <a:pt x="55670" y="148863"/>
                  <a:pt x="24058" y="122023"/>
                  <a:pt x="24058" y="122023"/>
                </a:cubicBezTo>
                <a:cubicBezTo>
                  <a:pt x="-8" y="49824"/>
                  <a:pt x="-3156" y="14980"/>
                  <a:pt x="2287" y="2280"/>
                </a:cubicBezTo>
                <a:close/>
              </a:path>
            </a:pathLst>
          </a:custGeom>
          <a:solidFill>
            <a:srgbClr val="F3B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D307C64-A120-42D4-5618-164613FAA2CE}"/>
              </a:ext>
            </a:extLst>
          </p:cNvPr>
          <p:cNvSpPr/>
          <p:nvPr/>
        </p:nvSpPr>
        <p:spPr>
          <a:xfrm>
            <a:off x="7184571" y="4343400"/>
            <a:ext cx="685800" cy="391991"/>
          </a:xfrm>
          <a:custGeom>
            <a:avLst/>
            <a:gdLst>
              <a:gd name="connsiteX0" fmla="*/ 685800 w 685800"/>
              <a:gd name="connsiteY0" fmla="*/ 0 h 391991"/>
              <a:gd name="connsiteX1" fmla="*/ 664029 w 685800"/>
              <a:gd name="connsiteY1" fmla="*/ 87086 h 391991"/>
              <a:gd name="connsiteX2" fmla="*/ 620486 w 685800"/>
              <a:gd name="connsiteY2" fmla="*/ 152400 h 391991"/>
              <a:gd name="connsiteX3" fmla="*/ 609600 w 685800"/>
              <a:gd name="connsiteY3" fmla="*/ 185057 h 391991"/>
              <a:gd name="connsiteX4" fmla="*/ 555172 w 685800"/>
              <a:gd name="connsiteY4" fmla="*/ 239486 h 391991"/>
              <a:gd name="connsiteX5" fmla="*/ 457200 w 685800"/>
              <a:gd name="connsiteY5" fmla="*/ 315686 h 391991"/>
              <a:gd name="connsiteX6" fmla="*/ 381000 w 685800"/>
              <a:gd name="connsiteY6" fmla="*/ 359229 h 391991"/>
              <a:gd name="connsiteX7" fmla="*/ 217715 w 685800"/>
              <a:gd name="connsiteY7" fmla="*/ 381000 h 391991"/>
              <a:gd name="connsiteX8" fmla="*/ 0 w 685800"/>
              <a:gd name="connsiteY8" fmla="*/ 391886 h 391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800" h="391991">
                <a:moveTo>
                  <a:pt x="685800" y="0"/>
                </a:moveTo>
                <a:cubicBezTo>
                  <a:pt x="682783" y="15084"/>
                  <a:pt x="674491" y="68255"/>
                  <a:pt x="664029" y="87086"/>
                </a:cubicBezTo>
                <a:cubicBezTo>
                  <a:pt x="651322" y="109959"/>
                  <a:pt x="628761" y="127577"/>
                  <a:pt x="620486" y="152400"/>
                </a:cubicBezTo>
                <a:cubicBezTo>
                  <a:pt x="616857" y="163286"/>
                  <a:pt x="616485" y="175877"/>
                  <a:pt x="609600" y="185057"/>
                </a:cubicBezTo>
                <a:cubicBezTo>
                  <a:pt x="594205" y="205583"/>
                  <a:pt x="573315" y="221343"/>
                  <a:pt x="555172" y="239486"/>
                </a:cubicBezTo>
                <a:cubicBezTo>
                  <a:pt x="504015" y="290644"/>
                  <a:pt x="535321" y="263606"/>
                  <a:pt x="457200" y="315686"/>
                </a:cubicBezTo>
                <a:cubicBezTo>
                  <a:pt x="433313" y="331611"/>
                  <a:pt x="408619" y="350023"/>
                  <a:pt x="381000" y="359229"/>
                </a:cubicBezTo>
                <a:cubicBezTo>
                  <a:pt x="343043" y="371881"/>
                  <a:pt x="242039" y="378885"/>
                  <a:pt x="217715" y="381000"/>
                </a:cubicBezTo>
                <a:cubicBezTo>
                  <a:pt x="70126" y="393834"/>
                  <a:pt x="113176" y="391886"/>
                  <a:pt x="0" y="391886"/>
                </a:cubicBezTo>
              </a:path>
            </a:pathLst>
          </a:cu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 picture containing opener, tool&#10;&#10;Description automatically generated">
            <a:extLst>
              <a:ext uri="{FF2B5EF4-FFF2-40B4-BE49-F238E27FC236}">
                <a16:creationId xmlns:a16="http://schemas.microsoft.com/office/drawing/2014/main" id="{7E573E2B-3F33-0C40-6CF3-0D29C0C41C3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839770">
            <a:off x="6453128" y="3789352"/>
            <a:ext cx="336088" cy="1459355"/>
          </a:xfrm>
          <a:prstGeom prst="rect">
            <a:avLst/>
          </a:prstGeom>
          <a:solidFill>
            <a:srgbClr val="F3B5A0"/>
          </a:solidFill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FC290062-AA45-DE42-9315-6A8BD03D4577}"/>
              </a:ext>
            </a:extLst>
          </p:cNvPr>
          <p:cNvSpPr/>
          <p:nvPr/>
        </p:nvSpPr>
        <p:spPr>
          <a:xfrm>
            <a:off x="4963886" y="2057400"/>
            <a:ext cx="185057" cy="87163"/>
          </a:xfrm>
          <a:custGeom>
            <a:avLst/>
            <a:gdLst>
              <a:gd name="connsiteX0" fmla="*/ 185057 w 185057"/>
              <a:gd name="connsiteY0" fmla="*/ 0 h 87163"/>
              <a:gd name="connsiteX1" fmla="*/ 97971 w 185057"/>
              <a:gd name="connsiteY1" fmla="*/ 32657 h 87163"/>
              <a:gd name="connsiteX2" fmla="*/ 65314 w 185057"/>
              <a:gd name="connsiteY2" fmla="*/ 43543 h 87163"/>
              <a:gd name="connsiteX3" fmla="*/ 32657 w 185057"/>
              <a:gd name="connsiteY3" fmla="*/ 65314 h 87163"/>
              <a:gd name="connsiteX4" fmla="*/ 0 w 185057"/>
              <a:gd name="connsiteY4" fmla="*/ 87086 h 87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057" h="87163">
                <a:moveTo>
                  <a:pt x="185057" y="0"/>
                </a:moveTo>
                <a:cubicBezTo>
                  <a:pt x="80047" y="21002"/>
                  <a:pt x="172717" y="-4716"/>
                  <a:pt x="97971" y="32657"/>
                </a:cubicBezTo>
                <a:cubicBezTo>
                  <a:pt x="87708" y="37789"/>
                  <a:pt x="75577" y="38411"/>
                  <a:pt x="65314" y="43543"/>
                </a:cubicBezTo>
                <a:cubicBezTo>
                  <a:pt x="53612" y="49394"/>
                  <a:pt x="42873" y="57141"/>
                  <a:pt x="32657" y="65314"/>
                </a:cubicBezTo>
                <a:cubicBezTo>
                  <a:pt x="2235" y="89652"/>
                  <a:pt x="23299" y="87086"/>
                  <a:pt x="0" y="87086"/>
                </a:cubicBezTo>
              </a:path>
            </a:pathLst>
          </a:cu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C79C7338-A182-CF55-846A-2FF239D0BABA}"/>
                  </a:ext>
                </a:extLst>
              </p14:cNvPr>
              <p14:cNvContentPartPr/>
              <p14:nvPr/>
            </p14:nvContentPartPr>
            <p14:xfrm>
              <a:off x="5100257" y="2055240"/>
              <a:ext cx="17640" cy="4752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C79C7338-A182-CF55-846A-2FF239D0BAB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95937" y="2050920"/>
                <a:ext cx="26280" cy="5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24A7B593-8731-15F3-C709-4CD3CFAA3FCE}"/>
                  </a:ext>
                </a:extLst>
              </p14:cNvPr>
              <p14:cNvContentPartPr/>
              <p14:nvPr/>
            </p14:nvContentPartPr>
            <p14:xfrm>
              <a:off x="5054897" y="2074680"/>
              <a:ext cx="17640" cy="4752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24A7B593-8731-15F3-C709-4CD3CFAA3FCE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50577" y="2070360"/>
                <a:ext cx="26280" cy="5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4E0653B9-62B6-DB9A-FCCF-5689E2263E0A}"/>
                  </a:ext>
                </a:extLst>
              </p14:cNvPr>
              <p14:cNvContentPartPr/>
              <p14:nvPr/>
            </p14:nvContentPartPr>
            <p14:xfrm>
              <a:off x="4999097" y="2103840"/>
              <a:ext cx="22680" cy="403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4E0653B9-62B6-DB9A-FCCF-5689E2263E0A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94777" y="2099520"/>
                <a:ext cx="31320" cy="4896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Freeform 5">
            <a:extLst>
              <a:ext uri="{FF2B5EF4-FFF2-40B4-BE49-F238E27FC236}">
                <a16:creationId xmlns:a16="http://schemas.microsoft.com/office/drawing/2014/main" id="{74C53CD2-EF80-A2EE-862C-1C63B052D87D}"/>
              </a:ext>
            </a:extLst>
          </p:cNvPr>
          <p:cNvSpPr/>
          <p:nvPr/>
        </p:nvSpPr>
        <p:spPr>
          <a:xfrm>
            <a:off x="6074015" y="3766457"/>
            <a:ext cx="1045242" cy="1458686"/>
          </a:xfrm>
          <a:custGeom>
            <a:avLst/>
            <a:gdLst>
              <a:gd name="connsiteX0" fmla="*/ 174385 w 1045242"/>
              <a:gd name="connsiteY0" fmla="*/ 97972 h 1458686"/>
              <a:gd name="connsiteX1" fmla="*/ 228814 w 1045242"/>
              <a:gd name="connsiteY1" fmla="*/ 130629 h 1458686"/>
              <a:gd name="connsiteX2" fmla="*/ 370328 w 1045242"/>
              <a:gd name="connsiteY2" fmla="*/ 152400 h 1458686"/>
              <a:gd name="connsiteX3" fmla="*/ 392099 w 1045242"/>
              <a:gd name="connsiteY3" fmla="*/ 174172 h 1458686"/>
              <a:gd name="connsiteX4" fmla="*/ 402985 w 1045242"/>
              <a:gd name="connsiteY4" fmla="*/ 206829 h 1458686"/>
              <a:gd name="connsiteX5" fmla="*/ 370328 w 1045242"/>
              <a:gd name="connsiteY5" fmla="*/ 272143 h 1458686"/>
              <a:gd name="connsiteX6" fmla="*/ 359442 w 1045242"/>
              <a:gd name="connsiteY6" fmla="*/ 304800 h 1458686"/>
              <a:gd name="connsiteX7" fmla="*/ 435642 w 1045242"/>
              <a:gd name="connsiteY7" fmla="*/ 348343 h 1458686"/>
              <a:gd name="connsiteX8" fmla="*/ 479185 w 1045242"/>
              <a:gd name="connsiteY8" fmla="*/ 391886 h 1458686"/>
              <a:gd name="connsiteX9" fmla="*/ 511842 w 1045242"/>
              <a:gd name="connsiteY9" fmla="*/ 402772 h 1458686"/>
              <a:gd name="connsiteX10" fmla="*/ 533614 w 1045242"/>
              <a:gd name="connsiteY10" fmla="*/ 424543 h 1458686"/>
              <a:gd name="connsiteX11" fmla="*/ 566271 w 1045242"/>
              <a:gd name="connsiteY11" fmla="*/ 435429 h 1458686"/>
              <a:gd name="connsiteX12" fmla="*/ 588042 w 1045242"/>
              <a:gd name="connsiteY12" fmla="*/ 500743 h 1458686"/>
              <a:gd name="connsiteX13" fmla="*/ 598928 w 1045242"/>
              <a:gd name="connsiteY13" fmla="*/ 533400 h 1458686"/>
              <a:gd name="connsiteX14" fmla="*/ 588042 w 1045242"/>
              <a:gd name="connsiteY14" fmla="*/ 566057 h 1458686"/>
              <a:gd name="connsiteX15" fmla="*/ 566271 w 1045242"/>
              <a:gd name="connsiteY15" fmla="*/ 642257 h 1458686"/>
              <a:gd name="connsiteX16" fmla="*/ 588042 w 1045242"/>
              <a:gd name="connsiteY16" fmla="*/ 729343 h 1458686"/>
              <a:gd name="connsiteX17" fmla="*/ 609814 w 1045242"/>
              <a:gd name="connsiteY17" fmla="*/ 762000 h 1458686"/>
              <a:gd name="connsiteX18" fmla="*/ 631585 w 1045242"/>
              <a:gd name="connsiteY18" fmla="*/ 783772 h 1458686"/>
              <a:gd name="connsiteX19" fmla="*/ 664242 w 1045242"/>
              <a:gd name="connsiteY19" fmla="*/ 794657 h 1458686"/>
              <a:gd name="connsiteX20" fmla="*/ 718671 w 1045242"/>
              <a:gd name="connsiteY20" fmla="*/ 838200 h 1458686"/>
              <a:gd name="connsiteX21" fmla="*/ 740442 w 1045242"/>
              <a:gd name="connsiteY21" fmla="*/ 859972 h 1458686"/>
              <a:gd name="connsiteX22" fmla="*/ 783985 w 1045242"/>
              <a:gd name="connsiteY22" fmla="*/ 925286 h 1458686"/>
              <a:gd name="connsiteX23" fmla="*/ 827528 w 1045242"/>
              <a:gd name="connsiteY23" fmla="*/ 979714 h 1458686"/>
              <a:gd name="connsiteX24" fmla="*/ 816642 w 1045242"/>
              <a:gd name="connsiteY24" fmla="*/ 1045029 h 1458686"/>
              <a:gd name="connsiteX25" fmla="*/ 794871 w 1045242"/>
              <a:gd name="connsiteY25" fmla="*/ 1110343 h 1458686"/>
              <a:gd name="connsiteX26" fmla="*/ 860185 w 1045242"/>
              <a:gd name="connsiteY26" fmla="*/ 1143000 h 1458686"/>
              <a:gd name="connsiteX27" fmla="*/ 903728 w 1045242"/>
              <a:gd name="connsiteY27" fmla="*/ 1186543 h 1458686"/>
              <a:gd name="connsiteX28" fmla="*/ 936385 w 1045242"/>
              <a:gd name="connsiteY28" fmla="*/ 1251857 h 1458686"/>
              <a:gd name="connsiteX29" fmla="*/ 925499 w 1045242"/>
              <a:gd name="connsiteY29" fmla="*/ 1284514 h 1458686"/>
              <a:gd name="connsiteX30" fmla="*/ 914614 w 1045242"/>
              <a:gd name="connsiteY30" fmla="*/ 1328057 h 1458686"/>
              <a:gd name="connsiteX31" fmla="*/ 903728 w 1045242"/>
              <a:gd name="connsiteY31" fmla="*/ 1382486 h 1458686"/>
              <a:gd name="connsiteX32" fmla="*/ 881956 w 1045242"/>
              <a:gd name="connsiteY32" fmla="*/ 1415143 h 1458686"/>
              <a:gd name="connsiteX33" fmla="*/ 816642 w 1045242"/>
              <a:gd name="connsiteY33" fmla="*/ 1393372 h 1458686"/>
              <a:gd name="connsiteX34" fmla="*/ 762214 w 1045242"/>
              <a:gd name="connsiteY34" fmla="*/ 1360714 h 1458686"/>
              <a:gd name="connsiteX35" fmla="*/ 740442 w 1045242"/>
              <a:gd name="connsiteY35" fmla="*/ 1338943 h 1458686"/>
              <a:gd name="connsiteX36" fmla="*/ 762214 w 1045242"/>
              <a:gd name="connsiteY36" fmla="*/ 1273629 h 1458686"/>
              <a:gd name="connsiteX37" fmla="*/ 707785 w 1045242"/>
              <a:gd name="connsiteY37" fmla="*/ 1240972 h 1458686"/>
              <a:gd name="connsiteX38" fmla="*/ 664242 w 1045242"/>
              <a:gd name="connsiteY38" fmla="*/ 1197429 h 1458686"/>
              <a:gd name="connsiteX39" fmla="*/ 642471 w 1045242"/>
              <a:gd name="connsiteY39" fmla="*/ 1175657 h 1458686"/>
              <a:gd name="connsiteX40" fmla="*/ 620699 w 1045242"/>
              <a:gd name="connsiteY40" fmla="*/ 1110343 h 1458686"/>
              <a:gd name="connsiteX41" fmla="*/ 609814 w 1045242"/>
              <a:gd name="connsiteY41" fmla="*/ 1077686 h 1458686"/>
              <a:gd name="connsiteX42" fmla="*/ 609814 w 1045242"/>
              <a:gd name="connsiteY42" fmla="*/ 968829 h 1458686"/>
              <a:gd name="connsiteX43" fmla="*/ 577156 w 1045242"/>
              <a:gd name="connsiteY43" fmla="*/ 957943 h 1458686"/>
              <a:gd name="connsiteX44" fmla="*/ 511842 w 1045242"/>
              <a:gd name="connsiteY44" fmla="*/ 914400 h 1458686"/>
              <a:gd name="connsiteX45" fmla="*/ 479185 w 1045242"/>
              <a:gd name="connsiteY45" fmla="*/ 892629 h 1458686"/>
              <a:gd name="connsiteX46" fmla="*/ 435642 w 1045242"/>
              <a:gd name="connsiteY46" fmla="*/ 849086 h 1458686"/>
              <a:gd name="connsiteX47" fmla="*/ 424756 w 1045242"/>
              <a:gd name="connsiteY47" fmla="*/ 816429 h 1458686"/>
              <a:gd name="connsiteX48" fmla="*/ 402985 w 1045242"/>
              <a:gd name="connsiteY48" fmla="*/ 794657 h 1458686"/>
              <a:gd name="connsiteX49" fmla="*/ 381214 w 1045242"/>
              <a:gd name="connsiteY49" fmla="*/ 729343 h 1458686"/>
              <a:gd name="connsiteX50" fmla="*/ 370328 w 1045242"/>
              <a:gd name="connsiteY50" fmla="*/ 576943 h 1458686"/>
              <a:gd name="connsiteX51" fmla="*/ 348556 w 1045242"/>
              <a:gd name="connsiteY51" fmla="*/ 555172 h 1458686"/>
              <a:gd name="connsiteX52" fmla="*/ 337671 w 1045242"/>
              <a:gd name="connsiteY52" fmla="*/ 522514 h 1458686"/>
              <a:gd name="connsiteX53" fmla="*/ 261471 w 1045242"/>
              <a:gd name="connsiteY53" fmla="*/ 500743 h 1458686"/>
              <a:gd name="connsiteX54" fmla="*/ 239699 w 1045242"/>
              <a:gd name="connsiteY54" fmla="*/ 478972 h 1458686"/>
              <a:gd name="connsiteX55" fmla="*/ 207042 w 1045242"/>
              <a:gd name="connsiteY55" fmla="*/ 468086 h 1458686"/>
              <a:gd name="connsiteX56" fmla="*/ 196156 w 1045242"/>
              <a:gd name="connsiteY56" fmla="*/ 435429 h 1458686"/>
              <a:gd name="connsiteX57" fmla="*/ 152614 w 1045242"/>
              <a:gd name="connsiteY57" fmla="*/ 381000 h 1458686"/>
              <a:gd name="connsiteX58" fmla="*/ 130842 w 1045242"/>
              <a:gd name="connsiteY58" fmla="*/ 315686 h 1458686"/>
              <a:gd name="connsiteX59" fmla="*/ 109071 w 1045242"/>
              <a:gd name="connsiteY59" fmla="*/ 250372 h 1458686"/>
              <a:gd name="connsiteX60" fmla="*/ 98185 w 1045242"/>
              <a:gd name="connsiteY60" fmla="*/ 217714 h 1458686"/>
              <a:gd name="connsiteX61" fmla="*/ 87299 w 1045242"/>
              <a:gd name="connsiteY61" fmla="*/ 130629 h 1458686"/>
              <a:gd name="connsiteX62" fmla="*/ 43756 w 1045242"/>
              <a:gd name="connsiteY62" fmla="*/ 141514 h 1458686"/>
              <a:gd name="connsiteX63" fmla="*/ 214 w 1045242"/>
              <a:gd name="connsiteY63" fmla="*/ 195943 h 1458686"/>
              <a:gd name="connsiteX64" fmla="*/ 21985 w 1045242"/>
              <a:gd name="connsiteY64" fmla="*/ 315686 h 1458686"/>
              <a:gd name="connsiteX65" fmla="*/ 43756 w 1045242"/>
              <a:gd name="connsiteY65" fmla="*/ 348343 h 1458686"/>
              <a:gd name="connsiteX66" fmla="*/ 65528 w 1045242"/>
              <a:gd name="connsiteY66" fmla="*/ 413657 h 1458686"/>
              <a:gd name="connsiteX67" fmla="*/ 76414 w 1045242"/>
              <a:gd name="connsiteY67" fmla="*/ 446314 h 1458686"/>
              <a:gd name="connsiteX68" fmla="*/ 98185 w 1045242"/>
              <a:gd name="connsiteY68" fmla="*/ 468086 h 1458686"/>
              <a:gd name="connsiteX69" fmla="*/ 141728 w 1045242"/>
              <a:gd name="connsiteY69" fmla="*/ 555172 h 1458686"/>
              <a:gd name="connsiteX70" fmla="*/ 185271 w 1045242"/>
              <a:gd name="connsiteY70" fmla="*/ 642257 h 1458686"/>
              <a:gd name="connsiteX71" fmla="*/ 207042 w 1045242"/>
              <a:gd name="connsiteY71" fmla="*/ 707572 h 1458686"/>
              <a:gd name="connsiteX72" fmla="*/ 217928 w 1045242"/>
              <a:gd name="connsiteY72" fmla="*/ 740229 h 1458686"/>
              <a:gd name="connsiteX73" fmla="*/ 261471 w 1045242"/>
              <a:gd name="connsiteY73" fmla="*/ 805543 h 1458686"/>
              <a:gd name="connsiteX74" fmla="*/ 294128 w 1045242"/>
              <a:gd name="connsiteY74" fmla="*/ 859972 h 1458686"/>
              <a:gd name="connsiteX75" fmla="*/ 305014 w 1045242"/>
              <a:gd name="connsiteY75" fmla="*/ 892629 h 1458686"/>
              <a:gd name="connsiteX76" fmla="*/ 326785 w 1045242"/>
              <a:gd name="connsiteY76" fmla="*/ 925286 h 1458686"/>
              <a:gd name="connsiteX77" fmla="*/ 337671 w 1045242"/>
              <a:gd name="connsiteY77" fmla="*/ 957943 h 1458686"/>
              <a:gd name="connsiteX78" fmla="*/ 370328 w 1045242"/>
              <a:gd name="connsiteY78" fmla="*/ 990600 h 1458686"/>
              <a:gd name="connsiteX79" fmla="*/ 392099 w 1045242"/>
              <a:gd name="connsiteY79" fmla="*/ 1023257 h 1458686"/>
              <a:gd name="connsiteX80" fmla="*/ 402985 w 1045242"/>
              <a:gd name="connsiteY80" fmla="*/ 1055914 h 1458686"/>
              <a:gd name="connsiteX81" fmla="*/ 446528 w 1045242"/>
              <a:gd name="connsiteY81" fmla="*/ 1099457 h 1458686"/>
              <a:gd name="connsiteX82" fmla="*/ 468299 w 1045242"/>
              <a:gd name="connsiteY82" fmla="*/ 1121229 h 1458686"/>
              <a:gd name="connsiteX83" fmla="*/ 490071 w 1045242"/>
              <a:gd name="connsiteY83" fmla="*/ 1143000 h 1458686"/>
              <a:gd name="connsiteX84" fmla="*/ 500956 w 1045242"/>
              <a:gd name="connsiteY84" fmla="*/ 1175657 h 1458686"/>
              <a:gd name="connsiteX85" fmla="*/ 522728 w 1045242"/>
              <a:gd name="connsiteY85" fmla="*/ 1197429 h 1458686"/>
              <a:gd name="connsiteX86" fmla="*/ 566271 w 1045242"/>
              <a:gd name="connsiteY86" fmla="*/ 1251857 h 1458686"/>
              <a:gd name="connsiteX87" fmla="*/ 588042 w 1045242"/>
              <a:gd name="connsiteY87" fmla="*/ 1317172 h 1458686"/>
              <a:gd name="connsiteX88" fmla="*/ 598928 w 1045242"/>
              <a:gd name="connsiteY88" fmla="*/ 1349829 h 1458686"/>
              <a:gd name="connsiteX89" fmla="*/ 653356 w 1045242"/>
              <a:gd name="connsiteY89" fmla="*/ 1415143 h 1458686"/>
              <a:gd name="connsiteX90" fmla="*/ 675128 w 1045242"/>
              <a:gd name="connsiteY90" fmla="*/ 1436914 h 1458686"/>
              <a:gd name="connsiteX91" fmla="*/ 740442 w 1045242"/>
              <a:gd name="connsiteY91" fmla="*/ 1458686 h 1458686"/>
              <a:gd name="connsiteX92" fmla="*/ 881956 w 1045242"/>
              <a:gd name="connsiteY92" fmla="*/ 1447800 h 1458686"/>
              <a:gd name="connsiteX93" fmla="*/ 947271 w 1045242"/>
              <a:gd name="connsiteY93" fmla="*/ 1415143 h 1458686"/>
              <a:gd name="connsiteX94" fmla="*/ 979928 w 1045242"/>
              <a:gd name="connsiteY94" fmla="*/ 1404257 h 1458686"/>
              <a:gd name="connsiteX95" fmla="*/ 1001699 w 1045242"/>
              <a:gd name="connsiteY95" fmla="*/ 1371600 h 1458686"/>
              <a:gd name="connsiteX96" fmla="*/ 1023471 w 1045242"/>
              <a:gd name="connsiteY96" fmla="*/ 1349829 h 1458686"/>
              <a:gd name="connsiteX97" fmla="*/ 1045242 w 1045242"/>
              <a:gd name="connsiteY97" fmla="*/ 1284514 h 1458686"/>
              <a:gd name="connsiteX98" fmla="*/ 1023471 w 1045242"/>
              <a:gd name="connsiteY98" fmla="*/ 1219200 h 1458686"/>
              <a:gd name="connsiteX99" fmla="*/ 979928 w 1045242"/>
              <a:gd name="connsiteY99" fmla="*/ 1164772 h 1458686"/>
              <a:gd name="connsiteX100" fmla="*/ 958156 w 1045242"/>
              <a:gd name="connsiteY100" fmla="*/ 1099457 h 1458686"/>
              <a:gd name="connsiteX101" fmla="*/ 947271 w 1045242"/>
              <a:gd name="connsiteY101" fmla="*/ 1066800 h 1458686"/>
              <a:gd name="connsiteX102" fmla="*/ 925499 w 1045242"/>
              <a:gd name="connsiteY102" fmla="*/ 1045029 h 1458686"/>
              <a:gd name="connsiteX103" fmla="*/ 881956 w 1045242"/>
              <a:gd name="connsiteY103" fmla="*/ 957943 h 1458686"/>
              <a:gd name="connsiteX104" fmla="*/ 871071 w 1045242"/>
              <a:gd name="connsiteY104" fmla="*/ 925286 h 1458686"/>
              <a:gd name="connsiteX105" fmla="*/ 849299 w 1045242"/>
              <a:gd name="connsiteY105" fmla="*/ 903514 h 1458686"/>
              <a:gd name="connsiteX106" fmla="*/ 827528 w 1045242"/>
              <a:gd name="connsiteY106" fmla="*/ 838200 h 1458686"/>
              <a:gd name="connsiteX107" fmla="*/ 794871 w 1045242"/>
              <a:gd name="connsiteY107" fmla="*/ 740229 h 1458686"/>
              <a:gd name="connsiteX108" fmla="*/ 783985 w 1045242"/>
              <a:gd name="connsiteY108" fmla="*/ 707572 h 1458686"/>
              <a:gd name="connsiteX109" fmla="*/ 773099 w 1045242"/>
              <a:gd name="connsiteY109" fmla="*/ 674914 h 1458686"/>
              <a:gd name="connsiteX110" fmla="*/ 751328 w 1045242"/>
              <a:gd name="connsiteY110" fmla="*/ 642257 h 1458686"/>
              <a:gd name="connsiteX111" fmla="*/ 729556 w 1045242"/>
              <a:gd name="connsiteY111" fmla="*/ 576943 h 1458686"/>
              <a:gd name="connsiteX112" fmla="*/ 707785 w 1045242"/>
              <a:gd name="connsiteY112" fmla="*/ 544286 h 1458686"/>
              <a:gd name="connsiteX113" fmla="*/ 675128 w 1045242"/>
              <a:gd name="connsiteY113" fmla="*/ 489857 h 1458686"/>
              <a:gd name="connsiteX114" fmla="*/ 664242 w 1045242"/>
              <a:gd name="connsiteY114" fmla="*/ 457200 h 1458686"/>
              <a:gd name="connsiteX115" fmla="*/ 598928 w 1045242"/>
              <a:gd name="connsiteY115" fmla="*/ 381000 h 1458686"/>
              <a:gd name="connsiteX116" fmla="*/ 577156 w 1045242"/>
              <a:gd name="connsiteY116" fmla="*/ 359229 h 1458686"/>
              <a:gd name="connsiteX117" fmla="*/ 544499 w 1045242"/>
              <a:gd name="connsiteY117" fmla="*/ 304800 h 1458686"/>
              <a:gd name="connsiteX118" fmla="*/ 533614 w 1045242"/>
              <a:gd name="connsiteY118" fmla="*/ 272143 h 1458686"/>
              <a:gd name="connsiteX119" fmla="*/ 490071 w 1045242"/>
              <a:gd name="connsiteY119" fmla="*/ 228600 h 1458686"/>
              <a:gd name="connsiteX120" fmla="*/ 446528 w 1045242"/>
              <a:gd name="connsiteY120" fmla="*/ 174172 h 1458686"/>
              <a:gd name="connsiteX121" fmla="*/ 435642 w 1045242"/>
              <a:gd name="connsiteY121" fmla="*/ 141514 h 1458686"/>
              <a:gd name="connsiteX122" fmla="*/ 370328 w 1045242"/>
              <a:gd name="connsiteY122" fmla="*/ 65314 h 1458686"/>
              <a:gd name="connsiteX123" fmla="*/ 348556 w 1045242"/>
              <a:gd name="connsiteY123" fmla="*/ 43543 h 1458686"/>
              <a:gd name="connsiteX124" fmla="*/ 315899 w 1045242"/>
              <a:gd name="connsiteY124" fmla="*/ 21772 h 1458686"/>
              <a:gd name="connsiteX125" fmla="*/ 250585 w 1045242"/>
              <a:gd name="connsiteY125" fmla="*/ 0 h 1458686"/>
              <a:gd name="connsiteX126" fmla="*/ 163499 w 1045242"/>
              <a:gd name="connsiteY126" fmla="*/ 43543 h 1458686"/>
              <a:gd name="connsiteX127" fmla="*/ 174385 w 1045242"/>
              <a:gd name="connsiteY127" fmla="*/ 97972 h 145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1045242" h="1458686">
                <a:moveTo>
                  <a:pt x="174385" y="97972"/>
                </a:moveTo>
                <a:cubicBezTo>
                  <a:pt x="185271" y="112486"/>
                  <a:pt x="209890" y="121167"/>
                  <a:pt x="228814" y="130629"/>
                </a:cubicBezTo>
                <a:cubicBezTo>
                  <a:pt x="268042" y="150243"/>
                  <a:pt x="339117" y="149279"/>
                  <a:pt x="370328" y="152400"/>
                </a:cubicBezTo>
                <a:cubicBezTo>
                  <a:pt x="377585" y="159657"/>
                  <a:pt x="386819" y="165371"/>
                  <a:pt x="392099" y="174172"/>
                </a:cubicBezTo>
                <a:cubicBezTo>
                  <a:pt x="398003" y="184011"/>
                  <a:pt x="402985" y="195354"/>
                  <a:pt x="402985" y="206829"/>
                </a:cubicBezTo>
                <a:cubicBezTo>
                  <a:pt x="402985" y="234189"/>
                  <a:pt x="381335" y="250129"/>
                  <a:pt x="370328" y="272143"/>
                </a:cubicBezTo>
                <a:cubicBezTo>
                  <a:pt x="365196" y="282406"/>
                  <a:pt x="363071" y="293914"/>
                  <a:pt x="359442" y="304800"/>
                </a:cubicBezTo>
                <a:cubicBezTo>
                  <a:pt x="382620" y="374332"/>
                  <a:pt x="348792" y="304917"/>
                  <a:pt x="435642" y="348343"/>
                </a:cubicBezTo>
                <a:cubicBezTo>
                  <a:pt x="454001" y="357523"/>
                  <a:pt x="459712" y="385395"/>
                  <a:pt x="479185" y="391886"/>
                </a:cubicBezTo>
                <a:lnTo>
                  <a:pt x="511842" y="402772"/>
                </a:lnTo>
                <a:cubicBezTo>
                  <a:pt x="519099" y="410029"/>
                  <a:pt x="524813" y="419263"/>
                  <a:pt x="533614" y="424543"/>
                </a:cubicBezTo>
                <a:cubicBezTo>
                  <a:pt x="543453" y="430447"/>
                  <a:pt x="559602" y="426092"/>
                  <a:pt x="566271" y="435429"/>
                </a:cubicBezTo>
                <a:cubicBezTo>
                  <a:pt x="579610" y="454103"/>
                  <a:pt x="580785" y="478972"/>
                  <a:pt x="588042" y="500743"/>
                </a:cubicBezTo>
                <a:lnTo>
                  <a:pt x="598928" y="533400"/>
                </a:lnTo>
                <a:cubicBezTo>
                  <a:pt x="595299" y="544286"/>
                  <a:pt x="591194" y="555024"/>
                  <a:pt x="588042" y="566057"/>
                </a:cubicBezTo>
                <a:cubicBezTo>
                  <a:pt x="560696" y="661764"/>
                  <a:pt x="592376" y="563937"/>
                  <a:pt x="566271" y="642257"/>
                </a:cubicBezTo>
                <a:cubicBezTo>
                  <a:pt x="570412" y="662962"/>
                  <a:pt x="576883" y="707026"/>
                  <a:pt x="588042" y="729343"/>
                </a:cubicBezTo>
                <a:cubicBezTo>
                  <a:pt x="593893" y="741045"/>
                  <a:pt x="601641" y="751784"/>
                  <a:pt x="609814" y="762000"/>
                </a:cubicBezTo>
                <a:cubicBezTo>
                  <a:pt x="616225" y="770014"/>
                  <a:pt x="622784" y="778492"/>
                  <a:pt x="631585" y="783772"/>
                </a:cubicBezTo>
                <a:cubicBezTo>
                  <a:pt x="641424" y="789676"/>
                  <a:pt x="653356" y="791029"/>
                  <a:pt x="664242" y="794657"/>
                </a:cubicBezTo>
                <a:cubicBezTo>
                  <a:pt x="716815" y="847230"/>
                  <a:pt x="650004" y="783266"/>
                  <a:pt x="718671" y="838200"/>
                </a:cubicBezTo>
                <a:cubicBezTo>
                  <a:pt x="726685" y="844611"/>
                  <a:pt x="733185" y="852715"/>
                  <a:pt x="740442" y="859972"/>
                </a:cubicBezTo>
                <a:cubicBezTo>
                  <a:pt x="759573" y="917364"/>
                  <a:pt x="738684" y="870924"/>
                  <a:pt x="783985" y="925286"/>
                </a:cubicBezTo>
                <a:cubicBezTo>
                  <a:pt x="852636" y="1007668"/>
                  <a:pt x="764195" y="916384"/>
                  <a:pt x="827528" y="979714"/>
                </a:cubicBezTo>
                <a:cubicBezTo>
                  <a:pt x="823899" y="1001486"/>
                  <a:pt x="821995" y="1023616"/>
                  <a:pt x="816642" y="1045029"/>
                </a:cubicBezTo>
                <a:cubicBezTo>
                  <a:pt x="811076" y="1067293"/>
                  <a:pt x="794871" y="1110343"/>
                  <a:pt x="794871" y="1110343"/>
                </a:cubicBezTo>
                <a:cubicBezTo>
                  <a:pt x="816383" y="1117514"/>
                  <a:pt x="844838" y="1123817"/>
                  <a:pt x="860185" y="1143000"/>
                </a:cubicBezTo>
                <a:cubicBezTo>
                  <a:pt x="902409" y="1195779"/>
                  <a:pt x="832476" y="1162792"/>
                  <a:pt x="903728" y="1186543"/>
                </a:cubicBezTo>
                <a:cubicBezTo>
                  <a:pt x="914735" y="1203053"/>
                  <a:pt x="936385" y="1229324"/>
                  <a:pt x="936385" y="1251857"/>
                </a:cubicBezTo>
                <a:cubicBezTo>
                  <a:pt x="936385" y="1263332"/>
                  <a:pt x="928651" y="1273481"/>
                  <a:pt x="925499" y="1284514"/>
                </a:cubicBezTo>
                <a:cubicBezTo>
                  <a:pt x="921389" y="1298899"/>
                  <a:pt x="917859" y="1313452"/>
                  <a:pt x="914614" y="1328057"/>
                </a:cubicBezTo>
                <a:cubicBezTo>
                  <a:pt x="910600" y="1346119"/>
                  <a:pt x="910225" y="1365162"/>
                  <a:pt x="903728" y="1382486"/>
                </a:cubicBezTo>
                <a:cubicBezTo>
                  <a:pt x="899134" y="1394736"/>
                  <a:pt x="889213" y="1404257"/>
                  <a:pt x="881956" y="1415143"/>
                </a:cubicBezTo>
                <a:cubicBezTo>
                  <a:pt x="860185" y="1407886"/>
                  <a:pt x="832869" y="1409600"/>
                  <a:pt x="816642" y="1393372"/>
                </a:cubicBezTo>
                <a:cubicBezTo>
                  <a:pt x="786757" y="1363486"/>
                  <a:pt x="804607" y="1374846"/>
                  <a:pt x="762214" y="1360714"/>
                </a:cubicBezTo>
                <a:cubicBezTo>
                  <a:pt x="754957" y="1353457"/>
                  <a:pt x="740442" y="1349206"/>
                  <a:pt x="740442" y="1338943"/>
                </a:cubicBezTo>
                <a:cubicBezTo>
                  <a:pt x="740442" y="1315994"/>
                  <a:pt x="762214" y="1273629"/>
                  <a:pt x="762214" y="1273629"/>
                </a:cubicBezTo>
                <a:cubicBezTo>
                  <a:pt x="681769" y="1193184"/>
                  <a:pt x="806704" y="1311628"/>
                  <a:pt x="707785" y="1240972"/>
                </a:cubicBezTo>
                <a:cubicBezTo>
                  <a:pt x="691082" y="1229041"/>
                  <a:pt x="678756" y="1211943"/>
                  <a:pt x="664242" y="1197429"/>
                </a:cubicBezTo>
                <a:lnTo>
                  <a:pt x="642471" y="1175657"/>
                </a:lnTo>
                <a:lnTo>
                  <a:pt x="620699" y="1110343"/>
                </a:lnTo>
                <a:lnTo>
                  <a:pt x="609814" y="1077686"/>
                </a:lnTo>
                <a:cubicBezTo>
                  <a:pt x="616512" y="1044193"/>
                  <a:pt x="632143" y="1002322"/>
                  <a:pt x="609814" y="968829"/>
                </a:cubicBezTo>
                <a:cubicBezTo>
                  <a:pt x="603449" y="959281"/>
                  <a:pt x="587187" y="963516"/>
                  <a:pt x="577156" y="957943"/>
                </a:cubicBezTo>
                <a:cubicBezTo>
                  <a:pt x="554283" y="945236"/>
                  <a:pt x="533613" y="928914"/>
                  <a:pt x="511842" y="914400"/>
                </a:cubicBezTo>
                <a:cubicBezTo>
                  <a:pt x="500956" y="907143"/>
                  <a:pt x="488436" y="901880"/>
                  <a:pt x="479185" y="892629"/>
                </a:cubicBezTo>
                <a:lnTo>
                  <a:pt x="435642" y="849086"/>
                </a:lnTo>
                <a:cubicBezTo>
                  <a:pt x="432013" y="838200"/>
                  <a:pt x="430660" y="826268"/>
                  <a:pt x="424756" y="816429"/>
                </a:cubicBezTo>
                <a:cubicBezTo>
                  <a:pt x="419476" y="807628"/>
                  <a:pt x="407575" y="803837"/>
                  <a:pt x="402985" y="794657"/>
                </a:cubicBezTo>
                <a:cubicBezTo>
                  <a:pt x="392722" y="774131"/>
                  <a:pt x="381214" y="729343"/>
                  <a:pt x="381214" y="729343"/>
                </a:cubicBezTo>
                <a:cubicBezTo>
                  <a:pt x="377585" y="678543"/>
                  <a:pt x="379714" y="627000"/>
                  <a:pt x="370328" y="576943"/>
                </a:cubicBezTo>
                <a:cubicBezTo>
                  <a:pt x="368437" y="566856"/>
                  <a:pt x="353836" y="563973"/>
                  <a:pt x="348556" y="555172"/>
                </a:cubicBezTo>
                <a:cubicBezTo>
                  <a:pt x="342652" y="545332"/>
                  <a:pt x="345785" y="530628"/>
                  <a:pt x="337671" y="522514"/>
                </a:cubicBezTo>
                <a:cubicBezTo>
                  <a:pt x="332467" y="517310"/>
                  <a:pt x="261845" y="500836"/>
                  <a:pt x="261471" y="500743"/>
                </a:cubicBezTo>
                <a:cubicBezTo>
                  <a:pt x="254214" y="493486"/>
                  <a:pt x="248500" y="484252"/>
                  <a:pt x="239699" y="478972"/>
                </a:cubicBezTo>
                <a:cubicBezTo>
                  <a:pt x="229860" y="473068"/>
                  <a:pt x="215156" y="476200"/>
                  <a:pt x="207042" y="468086"/>
                </a:cubicBezTo>
                <a:cubicBezTo>
                  <a:pt x="198928" y="459972"/>
                  <a:pt x="202060" y="445268"/>
                  <a:pt x="196156" y="435429"/>
                </a:cubicBezTo>
                <a:cubicBezTo>
                  <a:pt x="157381" y="370802"/>
                  <a:pt x="189962" y="465032"/>
                  <a:pt x="152614" y="381000"/>
                </a:cubicBezTo>
                <a:cubicBezTo>
                  <a:pt x="143293" y="360029"/>
                  <a:pt x="138099" y="337457"/>
                  <a:pt x="130842" y="315686"/>
                </a:cubicBezTo>
                <a:lnTo>
                  <a:pt x="109071" y="250372"/>
                </a:lnTo>
                <a:lnTo>
                  <a:pt x="98185" y="217714"/>
                </a:lnTo>
                <a:cubicBezTo>
                  <a:pt x="99896" y="207451"/>
                  <a:pt x="129730" y="137701"/>
                  <a:pt x="87299" y="130629"/>
                </a:cubicBezTo>
                <a:cubicBezTo>
                  <a:pt x="72542" y="128169"/>
                  <a:pt x="58270" y="137886"/>
                  <a:pt x="43756" y="141514"/>
                </a:cubicBezTo>
                <a:cubicBezTo>
                  <a:pt x="33202" y="152069"/>
                  <a:pt x="1587" y="180838"/>
                  <a:pt x="214" y="195943"/>
                </a:cubicBezTo>
                <a:cubicBezTo>
                  <a:pt x="-1518" y="214998"/>
                  <a:pt x="7355" y="286426"/>
                  <a:pt x="21985" y="315686"/>
                </a:cubicBezTo>
                <a:cubicBezTo>
                  <a:pt x="27836" y="327388"/>
                  <a:pt x="38443" y="336388"/>
                  <a:pt x="43756" y="348343"/>
                </a:cubicBezTo>
                <a:cubicBezTo>
                  <a:pt x="53077" y="369314"/>
                  <a:pt x="58271" y="391886"/>
                  <a:pt x="65528" y="413657"/>
                </a:cubicBezTo>
                <a:cubicBezTo>
                  <a:pt x="69157" y="424543"/>
                  <a:pt x="68300" y="438200"/>
                  <a:pt x="76414" y="446314"/>
                </a:cubicBezTo>
                <a:lnTo>
                  <a:pt x="98185" y="468086"/>
                </a:lnTo>
                <a:cubicBezTo>
                  <a:pt x="123202" y="543137"/>
                  <a:pt x="103729" y="517173"/>
                  <a:pt x="141728" y="555172"/>
                </a:cubicBezTo>
                <a:cubicBezTo>
                  <a:pt x="166744" y="630223"/>
                  <a:pt x="147271" y="604259"/>
                  <a:pt x="185271" y="642257"/>
                </a:cubicBezTo>
                <a:lnTo>
                  <a:pt x="207042" y="707572"/>
                </a:lnTo>
                <a:cubicBezTo>
                  <a:pt x="210671" y="718458"/>
                  <a:pt x="211563" y="730682"/>
                  <a:pt x="217928" y="740229"/>
                </a:cubicBezTo>
                <a:lnTo>
                  <a:pt x="261471" y="805543"/>
                </a:lnTo>
                <a:cubicBezTo>
                  <a:pt x="292304" y="898047"/>
                  <a:pt x="249303" y="785264"/>
                  <a:pt x="294128" y="859972"/>
                </a:cubicBezTo>
                <a:cubicBezTo>
                  <a:pt x="300032" y="869811"/>
                  <a:pt x="299882" y="882366"/>
                  <a:pt x="305014" y="892629"/>
                </a:cubicBezTo>
                <a:cubicBezTo>
                  <a:pt x="310865" y="904331"/>
                  <a:pt x="320934" y="913584"/>
                  <a:pt x="326785" y="925286"/>
                </a:cubicBezTo>
                <a:cubicBezTo>
                  <a:pt x="331917" y="935549"/>
                  <a:pt x="331306" y="948396"/>
                  <a:pt x="337671" y="957943"/>
                </a:cubicBezTo>
                <a:cubicBezTo>
                  <a:pt x="346210" y="970752"/>
                  <a:pt x="360473" y="978773"/>
                  <a:pt x="370328" y="990600"/>
                </a:cubicBezTo>
                <a:cubicBezTo>
                  <a:pt x="378703" y="1000651"/>
                  <a:pt x="386248" y="1011555"/>
                  <a:pt x="392099" y="1023257"/>
                </a:cubicBezTo>
                <a:cubicBezTo>
                  <a:pt x="397231" y="1033520"/>
                  <a:pt x="396316" y="1046577"/>
                  <a:pt x="402985" y="1055914"/>
                </a:cubicBezTo>
                <a:cubicBezTo>
                  <a:pt x="414916" y="1072617"/>
                  <a:pt x="432014" y="1084943"/>
                  <a:pt x="446528" y="1099457"/>
                </a:cubicBezTo>
                <a:lnTo>
                  <a:pt x="468299" y="1121229"/>
                </a:lnTo>
                <a:lnTo>
                  <a:pt x="490071" y="1143000"/>
                </a:lnTo>
                <a:cubicBezTo>
                  <a:pt x="493699" y="1153886"/>
                  <a:pt x="495053" y="1165818"/>
                  <a:pt x="500956" y="1175657"/>
                </a:cubicBezTo>
                <a:cubicBezTo>
                  <a:pt x="506236" y="1184458"/>
                  <a:pt x="516317" y="1189415"/>
                  <a:pt x="522728" y="1197429"/>
                </a:cubicBezTo>
                <a:cubicBezTo>
                  <a:pt x="577652" y="1266084"/>
                  <a:pt x="513706" y="1199294"/>
                  <a:pt x="566271" y="1251857"/>
                </a:cubicBezTo>
                <a:lnTo>
                  <a:pt x="588042" y="1317172"/>
                </a:lnTo>
                <a:cubicBezTo>
                  <a:pt x="591671" y="1328058"/>
                  <a:pt x="590814" y="1341715"/>
                  <a:pt x="598928" y="1349829"/>
                </a:cubicBezTo>
                <a:cubicBezTo>
                  <a:pt x="676510" y="1427411"/>
                  <a:pt x="592728" y="1339360"/>
                  <a:pt x="653356" y="1415143"/>
                </a:cubicBezTo>
                <a:cubicBezTo>
                  <a:pt x="659767" y="1423157"/>
                  <a:pt x="665948" y="1432324"/>
                  <a:pt x="675128" y="1436914"/>
                </a:cubicBezTo>
                <a:cubicBezTo>
                  <a:pt x="695654" y="1447177"/>
                  <a:pt x="740442" y="1458686"/>
                  <a:pt x="740442" y="1458686"/>
                </a:cubicBezTo>
                <a:cubicBezTo>
                  <a:pt x="787613" y="1455057"/>
                  <a:pt x="835011" y="1453668"/>
                  <a:pt x="881956" y="1447800"/>
                </a:cubicBezTo>
                <a:cubicBezTo>
                  <a:pt x="918438" y="1443240"/>
                  <a:pt x="914857" y="1431350"/>
                  <a:pt x="947271" y="1415143"/>
                </a:cubicBezTo>
                <a:cubicBezTo>
                  <a:pt x="957534" y="1410011"/>
                  <a:pt x="969042" y="1407886"/>
                  <a:pt x="979928" y="1404257"/>
                </a:cubicBezTo>
                <a:cubicBezTo>
                  <a:pt x="987185" y="1393371"/>
                  <a:pt x="993526" y="1381816"/>
                  <a:pt x="1001699" y="1371600"/>
                </a:cubicBezTo>
                <a:cubicBezTo>
                  <a:pt x="1008110" y="1363586"/>
                  <a:pt x="1018881" y="1359009"/>
                  <a:pt x="1023471" y="1349829"/>
                </a:cubicBezTo>
                <a:cubicBezTo>
                  <a:pt x="1033734" y="1329303"/>
                  <a:pt x="1045242" y="1284514"/>
                  <a:pt x="1045242" y="1284514"/>
                </a:cubicBezTo>
                <a:cubicBezTo>
                  <a:pt x="1037985" y="1262743"/>
                  <a:pt x="1039699" y="1235427"/>
                  <a:pt x="1023471" y="1219200"/>
                </a:cubicBezTo>
                <a:cubicBezTo>
                  <a:pt x="1005374" y="1201104"/>
                  <a:pt x="990915" y="1189492"/>
                  <a:pt x="979928" y="1164772"/>
                </a:cubicBezTo>
                <a:cubicBezTo>
                  <a:pt x="970607" y="1143801"/>
                  <a:pt x="965413" y="1121229"/>
                  <a:pt x="958156" y="1099457"/>
                </a:cubicBezTo>
                <a:cubicBezTo>
                  <a:pt x="954527" y="1088571"/>
                  <a:pt x="955385" y="1074913"/>
                  <a:pt x="947271" y="1066800"/>
                </a:cubicBezTo>
                <a:lnTo>
                  <a:pt x="925499" y="1045029"/>
                </a:lnTo>
                <a:cubicBezTo>
                  <a:pt x="900483" y="969977"/>
                  <a:pt x="919956" y="995941"/>
                  <a:pt x="881956" y="957943"/>
                </a:cubicBezTo>
                <a:cubicBezTo>
                  <a:pt x="878328" y="947057"/>
                  <a:pt x="876974" y="935125"/>
                  <a:pt x="871071" y="925286"/>
                </a:cubicBezTo>
                <a:cubicBezTo>
                  <a:pt x="865791" y="916485"/>
                  <a:pt x="853889" y="912694"/>
                  <a:pt x="849299" y="903514"/>
                </a:cubicBezTo>
                <a:cubicBezTo>
                  <a:pt x="839036" y="882988"/>
                  <a:pt x="834785" y="859971"/>
                  <a:pt x="827528" y="838200"/>
                </a:cubicBezTo>
                <a:lnTo>
                  <a:pt x="794871" y="740229"/>
                </a:lnTo>
                <a:lnTo>
                  <a:pt x="783985" y="707572"/>
                </a:lnTo>
                <a:cubicBezTo>
                  <a:pt x="780356" y="696686"/>
                  <a:pt x="779464" y="684462"/>
                  <a:pt x="773099" y="674914"/>
                </a:cubicBezTo>
                <a:cubicBezTo>
                  <a:pt x="765842" y="664028"/>
                  <a:pt x="756641" y="654212"/>
                  <a:pt x="751328" y="642257"/>
                </a:cubicBezTo>
                <a:cubicBezTo>
                  <a:pt x="742007" y="621286"/>
                  <a:pt x="742286" y="596038"/>
                  <a:pt x="729556" y="576943"/>
                </a:cubicBezTo>
                <a:cubicBezTo>
                  <a:pt x="722299" y="566057"/>
                  <a:pt x="713636" y="555988"/>
                  <a:pt x="707785" y="544286"/>
                </a:cubicBezTo>
                <a:cubicBezTo>
                  <a:pt x="679522" y="487761"/>
                  <a:pt x="717652" y="532383"/>
                  <a:pt x="675128" y="489857"/>
                </a:cubicBezTo>
                <a:cubicBezTo>
                  <a:pt x="671499" y="478971"/>
                  <a:pt x="669374" y="467463"/>
                  <a:pt x="664242" y="457200"/>
                </a:cubicBezTo>
                <a:cubicBezTo>
                  <a:pt x="647663" y="424042"/>
                  <a:pt x="625712" y="407784"/>
                  <a:pt x="598928" y="381000"/>
                </a:cubicBezTo>
                <a:lnTo>
                  <a:pt x="577156" y="359229"/>
                </a:lnTo>
                <a:cubicBezTo>
                  <a:pt x="546321" y="266719"/>
                  <a:pt x="589326" y="379513"/>
                  <a:pt x="544499" y="304800"/>
                </a:cubicBezTo>
                <a:cubicBezTo>
                  <a:pt x="538596" y="294961"/>
                  <a:pt x="540283" y="281480"/>
                  <a:pt x="533614" y="272143"/>
                </a:cubicBezTo>
                <a:cubicBezTo>
                  <a:pt x="521683" y="255440"/>
                  <a:pt x="490071" y="228600"/>
                  <a:pt x="490071" y="228600"/>
                </a:cubicBezTo>
                <a:cubicBezTo>
                  <a:pt x="462708" y="146514"/>
                  <a:pt x="502802" y="244515"/>
                  <a:pt x="446528" y="174172"/>
                </a:cubicBezTo>
                <a:cubicBezTo>
                  <a:pt x="439360" y="165212"/>
                  <a:pt x="440774" y="151777"/>
                  <a:pt x="435642" y="141514"/>
                </a:cubicBezTo>
                <a:cubicBezTo>
                  <a:pt x="419064" y="108357"/>
                  <a:pt x="397111" y="92097"/>
                  <a:pt x="370328" y="65314"/>
                </a:cubicBezTo>
                <a:cubicBezTo>
                  <a:pt x="363071" y="58057"/>
                  <a:pt x="357096" y="49236"/>
                  <a:pt x="348556" y="43543"/>
                </a:cubicBezTo>
                <a:cubicBezTo>
                  <a:pt x="337670" y="36286"/>
                  <a:pt x="327854" y="27085"/>
                  <a:pt x="315899" y="21772"/>
                </a:cubicBezTo>
                <a:cubicBezTo>
                  <a:pt x="294928" y="12451"/>
                  <a:pt x="250585" y="0"/>
                  <a:pt x="250585" y="0"/>
                </a:cubicBezTo>
                <a:cubicBezTo>
                  <a:pt x="203861" y="15575"/>
                  <a:pt x="188831" y="9768"/>
                  <a:pt x="163499" y="43543"/>
                </a:cubicBezTo>
                <a:cubicBezTo>
                  <a:pt x="158631" y="50034"/>
                  <a:pt x="163499" y="83458"/>
                  <a:pt x="174385" y="97972"/>
                </a:cubicBezTo>
                <a:close/>
              </a:path>
            </a:pathLst>
          </a:custGeom>
          <a:solidFill>
            <a:srgbClr val="F3B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872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235252"/>
            <a:ext cx="10902950" cy="956516"/>
          </a:xfrm>
        </p:spPr>
        <p:txBody>
          <a:bodyPr/>
          <a:lstStyle/>
          <a:p>
            <a:pPr algn="ctr"/>
            <a:r>
              <a:rPr lang="en-US" sz="4000" dirty="0"/>
              <a:t>Check but Not Checkmate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7" y="5965372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5" y="6019801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580ADC75-31A9-1EA9-D94D-C5D8F5C87A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1351" y="1445139"/>
            <a:ext cx="4964450" cy="4964450"/>
          </a:xfrm>
        </p:spPr>
      </p:pic>
      <p:pic>
        <p:nvPicPr>
          <p:cNvPr id="8" name="Picture 7" descr="A picture containing square&#10;&#10;Description automatically generated">
            <a:extLst>
              <a:ext uri="{FF2B5EF4-FFF2-40B4-BE49-F238E27FC236}">
                <a16:creationId xmlns:a16="http://schemas.microsoft.com/office/drawing/2014/main" id="{D97AE764-1D13-2B68-2D92-737A7FCF6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193" y="1447465"/>
            <a:ext cx="4975107" cy="49751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81F454-E5B1-503B-F43D-DB91108BF96D}"/>
              </a:ext>
            </a:extLst>
          </p:cNvPr>
          <p:cNvSpPr txBox="1"/>
          <p:nvPr/>
        </p:nvSpPr>
        <p:spPr>
          <a:xfrm>
            <a:off x="3069146" y="1757832"/>
            <a:ext cx="7915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Tumor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2ECE0E-B14D-6904-7208-923DFB6431F4}"/>
              </a:ext>
            </a:extLst>
          </p:cNvPr>
          <p:cNvSpPr txBox="1"/>
          <p:nvPr/>
        </p:nvSpPr>
        <p:spPr>
          <a:xfrm>
            <a:off x="9018959" y="1706067"/>
            <a:ext cx="775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Tumor</a:t>
            </a: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CCAD7AB1-6752-F326-380E-D197F615FBF6}"/>
              </a:ext>
            </a:extLst>
          </p:cNvPr>
          <p:cNvSpPr/>
          <p:nvPr/>
        </p:nvSpPr>
        <p:spPr>
          <a:xfrm>
            <a:off x="2623742" y="1985636"/>
            <a:ext cx="366539" cy="481970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A95E86-A239-26D5-643A-9FCBC68F59DC}"/>
              </a:ext>
            </a:extLst>
          </p:cNvPr>
          <p:cNvSpPr txBox="1"/>
          <p:nvPr/>
        </p:nvSpPr>
        <p:spPr>
          <a:xfrm>
            <a:off x="641351" y="921919"/>
            <a:ext cx="4964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PD-L1 CPS &lt; 1, CPS 1-4?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C01535-CD3B-8DB0-B7D7-57E1DE0898AC}"/>
              </a:ext>
            </a:extLst>
          </p:cNvPr>
          <p:cNvSpPr txBox="1"/>
          <p:nvPr/>
        </p:nvSpPr>
        <p:spPr>
          <a:xfrm>
            <a:off x="6579850" y="921919"/>
            <a:ext cx="4964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PD-L1 CPS </a:t>
            </a:r>
            <a:r>
              <a:rPr lang="en-US" sz="2800" b="1" u="sng" dirty="0"/>
              <a:t>&gt;</a:t>
            </a:r>
            <a:r>
              <a:rPr lang="en-US" sz="2800" b="1" dirty="0"/>
              <a:t> 5, dMMR/MSI-H</a:t>
            </a:r>
            <a:endParaRPr lang="en-US" sz="2800" b="1" u="s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8C9527-CCD5-5191-01B4-4F8BCE52198D}"/>
              </a:ext>
            </a:extLst>
          </p:cNvPr>
          <p:cNvSpPr txBox="1"/>
          <p:nvPr/>
        </p:nvSpPr>
        <p:spPr>
          <a:xfrm>
            <a:off x="1185918" y="3598344"/>
            <a:ext cx="79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PD-1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28F3A9-47ED-FEBF-A464-183081EB0BE6}"/>
              </a:ext>
            </a:extLst>
          </p:cNvPr>
          <p:cNvSpPr txBox="1"/>
          <p:nvPr/>
        </p:nvSpPr>
        <p:spPr>
          <a:xfrm>
            <a:off x="10831569" y="3598344"/>
            <a:ext cx="791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PD-1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EEE7A30-8789-B090-BDF3-3C2B14394730}"/>
              </a:ext>
            </a:extLst>
          </p:cNvPr>
          <p:cNvSpPr/>
          <p:nvPr/>
        </p:nvSpPr>
        <p:spPr>
          <a:xfrm>
            <a:off x="440874" y="6409589"/>
            <a:ext cx="478971" cy="329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40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324152"/>
            <a:ext cx="10902950" cy="956516"/>
          </a:xfrm>
        </p:spPr>
        <p:txBody>
          <a:bodyPr/>
          <a:lstStyle/>
          <a:p>
            <a:pPr algn="ctr"/>
            <a:r>
              <a:rPr lang="en-US" sz="4000" dirty="0"/>
              <a:t>Other Chemo-IO Approaches: KEYNOTE-859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5C72C9A1-41AD-E018-16CB-0E187D94E2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701" y="1305166"/>
            <a:ext cx="7653036" cy="41013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70A32A-713F-BBF8-B858-D2625165ACCB}"/>
              </a:ext>
            </a:extLst>
          </p:cNvPr>
          <p:cNvSpPr txBox="1"/>
          <p:nvPr/>
        </p:nvSpPr>
        <p:spPr>
          <a:xfrm>
            <a:off x="8125956" y="2274838"/>
            <a:ext cx="39245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Sample size = 1,579pts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Primary Endpoint = 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Secondary = PFS, ORR, DOR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B013A6-238C-123B-BF7E-D109920F8F10}"/>
              </a:ext>
            </a:extLst>
          </p:cNvPr>
          <p:cNvSpPr txBox="1"/>
          <p:nvPr/>
        </p:nvSpPr>
        <p:spPr>
          <a:xfrm>
            <a:off x="3680210" y="4213830"/>
            <a:ext cx="42615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Oxali</a:t>
            </a:r>
            <a:r>
              <a:rPr lang="en-US" sz="1600" dirty="0"/>
              <a:t>/Cis can be capped at 6 cycles per local standards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5FU may continue beyond </a:t>
            </a:r>
            <a:r>
              <a:rPr lang="en-US" sz="1600" dirty="0" err="1"/>
              <a:t>oxali</a:t>
            </a:r>
            <a:r>
              <a:rPr lang="en-US" sz="1600" dirty="0"/>
              <a:t>/cis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Pembro</a:t>
            </a:r>
            <a:r>
              <a:rPr lang="en-US" sz="1600" dirty="0"/>
              <a:t> up to 35 cycles (~2yrs)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16426A-2742-0B36-9CEA-FAB967D52C50}"/>
              </a:ext>
            </a:extLst>
          </p:cNvPr>
          <p:cNvSpPr txBox="1"/>
          <p:nvPr/>
        </p:nvSpPr>
        <p:spPr>
          <a:xfrm>
            <a:off x="408215" y="5635118"/>
            <a:ext cx="11359013" cy="83099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11/22/2022: Merck press release that KN-859 met OS in all randomized, and that PFS and ORR were improved vs chemo</a:t>
            </a:r>
          </a:p>
        </p:txBody>
      </p:sp>
    </p:spTree>
    <p:extLst>
      <p:ext uri="{BB962C8B-B14F-4D97-AF65-F5344CB8AC3E}">
        <p14:creationId xmlns:p14="http://schemas.microsoft.com/office/powerpoint/2010/main" val="3649941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352AE0F2-4102-144F-8994-A80C28AFEA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think-cell Slide" r:id="rId6" imgW="7772400" imgH="10058400" progId="TCLayout.ActiveDocument.1">
                  <p:embed/>
                </p:oleObj>
              </mc:Choice>
              <mc:Fallback>
                <p:oleObj name="think-cell Slide" r:id="rId6" imgW="7772400" imgH="10058400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352AE0F2-4102-144F-8994-A80C28AFEA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17B35AC9-0294-7347-84E2-3F89EF7586B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4E20213-785E-3D07-DDE7-41BCF3C3C4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5250275"/>
              </p:ext>
            </p:extLst>
          </p:nvPr>
        </p:nvGraphicFramePr>
        <p:xfrm>
          <a:off x="265723" y="724225"/>
          <a:ext cx="11660554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Graphic 10" descr="Confused person with solid fill">
            <a:extLst>
              <a:ext uri="{FF2B5EF4-FFF2-40B4-BE49-F238E27FC236}">
                <a16:creationId xmlns:a16="http://schemas.microsoft.com/office/drawing/2014/main" id="{2970EE68-7021-BDD8-0D98-C638C3024F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975208" y="846435"/>
            <a:ext cx="1250515" cy="1250515"/>
          </a:xfrm>
          <a:prstGeom prst="rect">
            <a:avLst/>
          </a:prstGeom>
        </p:spPr>
      </p:pic>
      <p:pic>
        <p:nvPicPr>
          <p:cNvPr id="13" name="Graphic 12" descr="Brain in head with solid fill">
            <a:extLst>
              <a:ext uri="{FF2B5EF4-FFF2-40B4-BE49-F238E27FC236}">
                <a16:creationId xmlns:a16="http://schemas.microsoft.com/office/drawing/2014/main" id="{36858F62-BCB1-4814-917F-3957F598A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975208" y="2803742"/>
            <a:ext cx="1250515" cy="1250515"/>
          </a:xfrm>
          <a:prstGeom prst="rect">
            <a:avLst/>
          </a:prstGeom>
        </p:spPr>
      </p:pic>
      <p:pic>
        <p:nvPicPr>
          <p:cNvPr id="15" name="Graphic 14" descr="End with solid fill">
            <a:extLst>
              <a:ext uri="{FF2B5EF4-FFF2-40B4-BE49-F238E27FC236}">
                <a16:creationId xmlns:a16="http://schemas.microsoft.com/office/drawing/2014/main" id="{97DAF40A-A6CF-06B0-2455-375CC030791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975208" y="4761049"/>
            <a:ext cx="1250514" cy="1250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6239F0F-4904-E661-F72D-4D95C898DBF8}"/>
              </a:ext>
            </a:extLst>
          </p:cNvPr>
          <p:cNvSpPr/>
          <p:nvPr/>
        </p:nvSpPr>
        <p:spPr>
          <a:xfrm>
            <a:off x="515815" y="6142892"/>
            <a:ext cx="457200" cy="4801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1939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25" y="381000"/>
            <a:ext cx="10902950" cy="679148"/>
          </a:xfrm>
        </p:spPr>
        <p:txBody>
          <a:bodyPr/>
          <a:lstStyle/>
          <a:p>
            <a:pPr algn="ctr"/>
            <a:r>
              <a:rPr lang="en-US" sz="4000" dirty="0"/>
              <a:t>Take Home Points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0E053C7-2297-8C16-A4BC-CCCD2BA9B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349" y="1393371"/>
            <a:ext cx="10902950" cy="4996543"/>
          </a:xfrm>
          <a:solidFill>
            <a:schemeClr val="tx2"/>
          </a:solidFill>
        </p:spPr>
        <p:txBody>
          <a:bodyPr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Biomarker testing, including HER2, MMR/MSI, and PD-L1 are critical to informing the frontline management of advanced GEA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/>
              <a:t>There is </a:t>
            </a:r>
            <a:r>
              <a:rPr lang="en-US" sz="2800" dirty="0"/>
              <a:t>increasing literature supporting MMR/MSI testing for non-metastatic GEA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Neoadjuvant, and/or perioperative ICI, is a promising strategy in dMMR/MSI-H patients, likely limited role for chemo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5FU/oxaliplatin +/- PD-1 is the standard frontline approach for HER2-, MSS GEA</a:t>
            </a:r>
          </a:p>
        </p:txBody>
      </p:sp>
    </p:spTree>
    <p:extLst>
      <p:ext uri="{BB962C8B-B14F-4D97-AF65-F5344CB8AC3E}">
        <p14:creationId xmlns:p14="http://schemas.microsoft.com/office/powerpoint/2010/main" val="5838604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3B94C7-72EA-41D3-B33A-3186A9042735}"/>
              </a:ext>
            </a:extLst>
          </p:cNvPr>
          <p:cNvSpPr/>
          <p:nvPr/>
        </p:nvSpPr>
        <p:spPr>
          <a:xfrm>
            <a:off x="7815966" y="3139659"/>
            <a:ext cx="1121207" cy="52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F2A8C5-4009-3A4D-D9D1-E396E09F8E30}"/>
              </a:ext>
            </a:extLst>
          </p:cNvPr>
          <p:cNvSpPr/>
          <p:nvPr/>
        </p:nvSpPr>
        <p:spPr>
          <a:xfrm>
            <a:off x="8937174" y="1948542"/>
            <a:ext cx="3156857" cy="289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219AAC9-42B9-EFB7-1B7B-C55A0B7D9A71}"/>
              </a:ext>
            </a:extLst>
          </p:cNvPr>
          <p:cNvSpPr/>
          <p:nvPr/>
        </p:nvSpPr>
        <p:spPr>
          <a:xfrm>
            <a:off x="7707086" y="1828800"/>
            <a:ext cx="4495800" cy="3058886"/>
          </a:xfrm>
          <a:custGeom>
            <a:avLst/>
            <a:gdLst>
              <a:gd name="connsiteX0" fmla="*/ 4386943 w 4495800"/>
              <a:gd name="connsiteY0" fmla="*/ 43543 h 3058886"/>
              <a:gd name="connsiteX1" fmla="*/ 4386943 w 4495800"/>
              <a:gd name="connsiteY1" fmla="*/ 43543 h 3058886"/>
              <a:gd name="connsiteX2" fmla="*/ 4397828 w 4495800"/>
              <a:gd name="connsiteY2" fmla="*/ 141514 h 3058886"/>
              <a:gd name="connsiteX3" fmla="*/ 4419600 w 4495800"/>
              <a:gd name="connsiteY3" fmla="*/ 185057 h 3058886"/>
              <a:gd name="connsiteX4" fmla="*/ 4441371 w 4495800"/>
              <a:gd name="connsiteY4" fmla="*/ 293914 h 3058886"/>
              <a:gd name="connsiteX5" fmla="*/ 4474028 w 4495800"/>
              <a:gd name="connsiteY5" fmla="*/ 413657 h 3058886"/>
              <a:gd name="connsiteX6" fmla="*/ 4495800 w 4495800"/>
              <a:gd name="connsiteY6" fmla="*/ 555171 h 3058886"/>
              <a:gd name="connsiteX7" fmla="*/ 4484914 w 4495800"/>
              <a:gd name="connsiteY7" fmla="*/ 1121229 h 3058886"/>
              <a:gd name="connsiteX8" fmla="*/ 4463143 w 4495800"/>
              <a:gd name="connsiteY8" fmla="*/ 1404257 h 3058886"/>
              <a:gd name="connsiteX9" fmla="*/ 4452257 w 4495800"/>
              <a:gd name="connsiteY9" fmla="*/ 1469571 h 3058886"/>
              <a:gd name="connsiteX10" fmla="*/ 4430485 w 4495800"/>
              <a:gd name="connsiteY10" fmla="*/ 1752600 h 3058886"/>
              <a:gd name="connsiteX11" fmla="*/ 4419600 w 4495800"/>
              <a:gd name="connsiteY11" fmla="*/ 1817914 h 3058886"/>
              <a:gd name="connsiteX12" fmla="*/ 4397828 w 4495800"/>
              <a:gd name="connsiteY12" fmla="*/ 2079171 h 3058886"/>
              <a:gd name="connsiteX13" fmla="*/ 4386943 w 4495800"/>
              <a:gd name="connsiteY13" fmla="*/ 2144486 h 3058886"/>
              <a:gd name="connsiteX14" fmla="*/ 4376057 w 4495800"/>
              <a:gd name="connsiteY14" fmla="*/ 2220686 h 3058886"/>
              <a:gd name="connsiteX15" fmla="*/ 4365171 w 4495800"/>
              <a:gd name="connsiteY15" fmla="*/ 2253343 h 3058886"/>
              <a:gd name="connsiteX16" fmla="*/ 4343400 w 4495800"/>
              <a:gd name="connsiteY16" fmla="*/ 2362200 h 3058886"/>
              <a:gd name="connsiteX17" fmla="*/ 4332514 w 4495800"/>
              <a:gd name="connsiteY17" fmla="*/ 2492829 h 3058886"/>
              <a:gd name="connsiteX18" fmla="*/ 4310743 w 4495800"/>
              <a:gd name="connsiteY18" fmla="*/ 2601686 h 3058886"/>
              <a:gd name="connsiteX19" fmla="*/ 4321628 w 4495800"/>
              <a:gd name="connsiteY19" fmla="*/ 2819400 h 3058886"/>
              <a:gd name="connsiteX20" fmla="*/ 4332514 w 4495800"/>
              <a:gd name="connsiteY20" fmla="*/ 3037114 h 3058886"/>
              <a:gd name="connsiteX21" fmla="*/ 1447800 w 4495800"/>
              <a:gd name="connsiteY21" fmla="*/ 3058886 h 3058886"/>
              <a:gd name="connsiteX22" fmla="*/ 1023257 w 4495800"/>
              <a:gd name="connsiteY22" fmla="*/ 2569029 h 3058886"/>
              <a:gd name="connsiteX23" fmla="*/ 979714 w 4495800"/>
              <a:gd name="connsiteY23" fmla="*/ 1872343 h 3058886"/>
              <a:gd name="connsiteX24" fmla="*/ 10885 w 4495800"/>
              <a:gd name="connsiteY24" fmla="*/ 1883229 h 3058886"/>
              <a:gd name="connsiteX25" fmla="*/ 0 w 4495800"/>
              <a:gd name="connsiteY25" fmla="*/ 1164771 h 3058886"/>
              <a:gd name="connsiteX26" fmla="*/ 1600200 w 4495800"/>
              <a:gd name="connsiteY26" fmla="*/ 0 h 3058886"/>
              <a:gd name="connsiteX27" fmla="*/ 4386943 w 4495800"/>
              <a:gd name="connsiteY27" fmla="*/ 43543 h 305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495800" h="3058886">
                <a:moveTo>
                  <a:pt x="4386943" y="43543"/>
                </a:moveTo>
                <a:lnTo>
                  <a:pt x="4386943" y="43543"/>
                </a:lnTo>
                <a:cubicBezTo>
                  <a:pt x="4390571" y="76200"/>
                  <a:pt x="4390440" y="109498"/>
                  <a:pt x="4397828" y="141514"/>
                </a:cubicBezTo>
                <a:cubicBezTo>
                  <a:pt x="4401477" y="157326"/>
                  <a:pt x="4415142" y="169454"/>
                  <a:pt x="4419600" y="185057"/>
                </a:cubicBezTo>
                <a:cubicBezTo>
                  <a:pt x="4429766" y="220637"/>
                  <a:pt x="4431205" y="258334"/>
                  <a:pt x="4441371" y="293914"/>
                </a:cubicBezTo>
                <a:cubicBezTo>
                  <a:pt x="4446905" y="313283"/>
                  <a:pt x="4468261" y="384820"/>
                  <a:pt x="4474028" y="413657"/>
                </a:cubicBezTo>
                <a:cubicBezTo>
                  <a:pt x="4481581" y="451424"/>
                  <a:pt x="4490571" y="518566"/>
                  <a:pt x="4495800" y="555171"/>
                </a:cubicBezTo>
                <a:cubicBezTo>
                  <a:pt x="4492171" y="743857"/>
                  <a:pt x="4490545" y="932592"/>
                  <a:pt x="4484914" y="1121229"/>
                </a:cubicBezTo>
                <a:cubicBezTo>
                  <a:pt x="4483545" y="1167094"/>
                  <a:pt x="4470015" y="1345843"/>
                  <a:pt x="4463143" y="1404257"/>
                </a:cubicBezTo>
                <a:cubicBezTo>
                  <a:pt x="4460564" y="1426177"/>
                  <a:pt x="4454836" y="1447651"/>
                  <a:pt x="4452257" y="1469571"/>
                </a:cubicBezTo>
                <a:cubicBezTo>
                  <a:pt x="4433813" y="1626342"/>
                  <a:pt x="4447602" y="1572867"/>
                  <a:pt x="4430485" y="1752600"/>
                </a:cubicBezTo>
                <a:cubicBezTo>
                  <a:pt x="4428392" y="1774572"/>
                  <a:pt x="4423228" y="1796143"/>
                  <a:pt x="4419600" y="1817914"/>
                </a:cubicBezTo>
                <a:cubicBezTo>
                  <a:pt x="4413542" y="1902726"/>
                  <a:pt x="4408465" y="1994076"/>
                  <a:pt x="4397828" y="2079171"/>
                </a:cubicBezTo>
                <a:cubicBezTo>
                  <a:pt x="4395090" y="2101072"/>
                  <a:pt x="4390299" y="2122671"/>
                  <a:pt x="4386943" y="2144486"/>
                </a:cubicBezTo>
                <a:cubicBezTo>
                  <a:pt x="4383042" y="2169846"/>
                  <a:pt x="4381089" y="2195526"/>
                  <a:pt x="4376057" y="2220686"/>
                </a:cubicBezTo>
                <a:cubicBezTo>
                  <a:pt x="4373807" y="2231938"/>
                  <a:pt x="4368323" y="2242310"/>
                  <a:pt x="4365171" y="2253343"/>
                </a:cubicBezTo>
                <a:cubicBezTo>
                  <a:pt x="4355341" y="2287746"/>
                  <a:pt x="4347289" y="2327202"/>
                  <a:pt x="4343400" y="2362200"/>
                </a:cubicBezTo>
                <a:cubicBezTo>
                  <a:pt x="4338575" y="2405627"/>
                  <a:pt x="4338418" y="2449536"/>
                  <a:pt x="4332514" y="2492829"/>
                </a:cubicBezTo>
                <a:cubicBezTo>
                  <a:pt x="4327514" y="2529494"/>
                  <a:pt x="4310743" y="2601686"/>
                  <a:pt x="4310743" y="2601686"/>
                </a:cubicBezTo>
                <a:cubicBezTo>
                  <a:pt x="4314371" y="2674257"/>
                  <a:pt x="4317706" y="2746844"/>
                  <a:pt x="4321628" y="2819400"/>
                </a:cubicBezTo>
                <a:cubicBezTo>
                  <a:pt x="4333153" y="3032621"/>
                  <a:pt x="4332514" y="2939618"/>
                  <a:pt x="4332514" y="3037114"/>
                </a:cubicBezTo>
                <a:lnTo>
                  <a:pt x="1447800" y="3058886"/>
                </a:lnTo>
                <a:lnTo>
                  <a:pt x="1023257" y="2569029"/>
                </a:lnTo>
                <a:lnTo>
                  <a:pt x="979714" y="1872343"/>
                </a:lnTo>
                <a:lnTo>
                  <a:pt x="10885" y="1883229"/>
                </a:lnTo>
                <a:lnTo>
                  <a:pt x="0" y="1164771"/>
                </a:lnTo>
                <a:lnTo>
                  <a:pt x="1600200" y="0"/>
                </a:lnTo>
                <a:lnTo>
                  <a:pt x="4386943" y="435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229F53C8-E001-D645-83FE-FF1EDCA09D1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think-cell Slide" r:id="rId5" imgW="7772400" imgH="10058400" progId="TCLayout.ActiveDocument.1">
                  <p:embed/>
                </p:oleObj>
              </mc:Choice>
              <mc:Fallback>
                <p:oleObj name="think-cell Slide" r:id="rId5" imgW="7772400" imgH="10058400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229F53C8-E001-D645-83FE-FF1EDCA09D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919ECD3C-5854-6E46-83DC-4F28DE24C9A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5400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095241-5B7F-6237-6EC2-DA3DAD0CC8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615"/>
            <a:ext cx="12192000" cy="68636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811BCE1-EEC5-5C13-C3E4-97FD56273C79}"/>
              </a:ext>
            </a:extLst>
          </p:cNvPr>
          <p:cNvSpPr/>
          <p:nvPr/>
        </p:nvSpPr>
        <p:spPr>
          <a:xfrm>
            <a:off x="9035143" y="1948542"/>
            <a:ext cx="3058888" cy="27758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ABE015-57F9-CC86-9413-05E2BABF827D}"/>
              </a:ext>
            </a:extLst>
          </p:cNvPr>
          <p:cNvSpPr/>
          <p:nvPr/>
        </p:nvSpPr>
        <p:spPr>
          <a:xfrm>
            <a:off x="7815966" y="3117886"/>
            <a:ext cx="1219177" cy="5435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84344-5081-744E-9656-83DF2924F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5105" y="1991405"/>
            <a:ext cx="7315200" cy="2852737"/>
          </a:xfrm>
        </p:spPr>
        <p:txBody>
          <a:bodyPr anchor="t"/>
          <a:lstStyle/>
          <a:p>
            <a:pPr algn="r"/>
            <a:r>
              <a:rPr lang="en-US" sz="2200" b="1" dirty="0">
                <a:solidFill>
                  <a:sysClr val="windowText" lastClr="000000"/>
                </a:solidFill>
              </a:rPr>
              <a:t>Sam Klempner, MD</a:t>
            </a:r>
            <a:br>
              <a:rPr lang="en-US" sz="2200" b="1" dirty="0">
                <a:solidFill>
                  <a:sysClr val="windowText" lastClr="000000"/>
                </a:solidFill>
              </a:rPr>
            </a:br>
            <a:r>
              <a:rPr lang="en-US" sz="2200" b="1" dirty="0">
                <a:solidFill>
                  <a:sysClr val="windowText" lastClr="000000"/>
                </a:solidFill>
              </a:rPr>
              <a:t>MGH Cancer Center</a:t>
            </a:r>
            <a:br>
              <a:rPr lang="en-US" sz="2200" b="1" dirty="0">
                <a:solidFill>
                  <a:sysClr val="windowText" lastClr="000000"/>
                </a:solidFill>
              </a:rPr>
            </a:br>
            <a:r>
              <a:rPr lang="en-US" sz="2200" b="1" dirty="0">
                <a:solidFill>
                  <a:sysClr val="windowText" lastClr="000000"/>
                </a:solidFill>
              </a:rPr>
              <a:t>Boston, MA</a:t>
            </a:r>
            <a:br>
              <a:rPr lang="en-US" sz="2200" b="1" dirty="0">
                <a:solidFill>
                  <a:sysClr val="windowText" lastClr="000000"/>
                </a:solidFill>
              </a:rPr>
            </a:br>
            <a:br>
              <a:rPr lang="en-US" sz="2200" b="1" dirty="0">
                <a:solidFill>
                  <a:sysClr val="windowText" lastClr="000000"/>
                </a:solidFill>
              </a:rPr>
            </a:br>
            <a:r>
              <a:rPr lang="en-US" sz="2200" b="1" dirty="0">
                <a:solidFill>
                  <a:sysClr val="windowText" lastClr="00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sklempner@partners.org</a:t>
            </a:r>
            <a:r>
              <a:rPr lang="en-US" sz="2200" b="1" dirty="0">
                <a:solidFill>
                  <a:sysClr val="windowText" lastClr="000000"/>
                </a:solidFill>
              </a:rPr>
              <a:t> </a:t>
            </a:r>
            <a:br>
              <a:rPr lang="en-US" sz="2200" b="1" dirty="0">
                <a:solidFill>
                  <a:sysClr val="windowText" lastClr="000000"/>
                </a:solidFill>
              </a:rPr>
            </a:br>
            <a:br>
              <a:rPr lang="en-US" sz="2200" b="1" dirty="0">
                <a:solidFill>
                  <a:sysClr val="windowText" lastClr="000000"/>
                </a:solidFill>
              </a:rPr>
            </a:br>
            <a:r>
              <a:rPr lang="en-US" sz="2200" b="1" dirty="0">
                <a:solidFill>
                  <a:sysClr val="windowText" lastClr="000000"/>
                </a:solidFill>
              </a:rPr>
              <a:t>508-954-6022</a:t>
            </a:r>
            <a:br>
              <a:rPr lang="en-US" sz="2200" b="1" dirty="0">
                <a:solidFill>
                  <a:sysClr val="windowText" lastClr="000000"/>
                </a:solidFill>
              </a:rPr>
            </a:br>
            <a:br>
              <a:rPr lang="en-US" sz="2200" b="1" dirty="0">
                <a:solidFill>
                  <a:sysClr val="windowText" lastClr="000000"/>
                </a:solidFill>
              </a:rPr>
            </a:br>
            <a:r>
              <a:rPr lang="en-US" sz="2200" b="1" dirty="0">
                <a:solidFill>
                  <a:sysClr val="windowText" lastClr="000000"/>
                </a:solidFill>
              </a:rPr>
              <a:t>@KlempnerSam</a:t>
            </a:r>
          </a:p>
        </p:txBody>
      </p:sp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77F50F9B-15F1-13E3-11CE-E8A36F87EC7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626" y="4355437"/>
            <a:ext cx="460604" cy="379849"/>
          </a:xfrm>
          <a:prstGeom prst="rect">
            <a:avLst/>
          </a:prstGeom>
          <a:solidFill>
            <a:srgbClr val="00B050"/>
          </a:solidFill>
        </p:spPr>
      </p:pic>
      <p:pic>
        <p:nvPicPr>
          <p:cNvPr id="6" name="Graphic 5" descr="Phone Vibration with solid fill">
            <a:extLst>
              <a:ext uri="{FF2B5EF4-FFF2-40B4-BE49-F238E27FC236}">
                <a16:creationId xmlns:a16="http://schemas.microsoft.com/office/drawing/2014/main" id="{74391AD2-F674-DAEB-9FFE-550960EC5DED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436091" y="3727686"/>
            <a:ext cx="518895" cy="51889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Graphic 6" descr="Envelope with solid fill">
            <a:extLst>
              <a:ext uri="{FF2B5EF4-FFF2-40B4-BE49-F238E27FC236}">
                <a16:creationId xmlns:a16="http://schemas.microsoft.com/office/drawing/2014/main" id="{D61405C4-411D-28E0-7FEA-6DF54FF96F75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00306" y="3135430"/>
            <a:ext cx="521824" cy="521824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05D04C2-0266-DF5B-1D16-42CB82DB6E49}"/>
              </a:ext>
            </a:extLst>
          </p:cNvPr>
          <p:cNvSpPr txBox="1">
            <a:spLocks/>
          </p:cNvSpPr>
          <p:nvPr/>
        </p:nvSpPr>
        <p:spPr>
          <a:xfrm>
            <a:off x="644525" y="168526"/>
            <a:ext cx="10902950" cy="95651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0915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>
            <a:extLst>
              <a:ext uri="{FF2B5EF4-FFF2-40B4-BE49-F238E27FC236}">
                <a16:creationId xmlns:a16="http://schemas.microsoft.com/office/drawing/2014/main" id="{352AE0F2-4102-144F-8994-A80C28AFEAB8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think-cell Slide" r:id="rId6" imgW="7772400" imgH="10058400" progId="TCLayout.ActiveDocument.1">
                  <p:embed/>
                </p:oleObj>
              </mc:Choice>
              <mc:Fallback>
                <p:oleObj name="think-cell Slide" r:id="rId6" imgW="7772400" imgH="10058400" progId="TCLayout.ActiveDocument.1">
                  <p:embed/>
                  <p:pic>
                    <p:nvPicPr>
                      <p:cNvPr id="9" name="Object 8" hidden="1">
                        <a:extLst>
                          <a:ext uri="{FF2B5EF4-FFF2-40B4-BE49-F238E27FC236}">
                            <a16:creationId xmlns:a16="http://schemas.microsoft.com/office/drawing/2014/main" id="{352AE0F2-4102-144F-8994-A80C28AFEA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17B35AC9-0294-7347-84E2-3F89EF7586B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3200" dirty="0">
              <a:latin typeface="Georgia" panose="02040502050405020303" pitchFamily="18" charset="0"/>
              <a:ea typeface="+mj-ea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9A09BD-ACC0-BF4B-93E7-B64B4EC9C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14" y="272350"/>
            <a:ext cx="11930743" cy="494927"/>
          </a:xfrm>
        </p:spPr>
        <p:txBody>
          <a:bodyPr/>
          <a:lstStyle/>
          <a:p>
            <a:pPr algn="ctr"/>
            <a:r>
              <a:rPr lang="en-US" sz="3600" dirty="0"/>
              <a:t>Gastroesophageal Adenocarcinomas are Heterogeneous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C520D0-9C7C-0435-F51B-89469A8AD00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364440"/>
            <a:ext cx="6216431" cy="48936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4B3D7E-4CB0-526A-FFE0-5AA97DD2EA0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16431" y="2140401"/>
            <a:ext cx="4022078" cy="38436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B0F35CC-E1E6-E6A4-FEDD-48BE941585B0}"/>
              </a:ext>
            </a:extLst>
          </p:cNvPr>
          <p:cNvSpPr txBox="1"/>
          <p:nvPr/>
        </p:nvSpPr>
        <p:spPr>
          <a:xfrm>
            <a:off x="6096000" y="1442631"/>
            <a:ext cx="6108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We Are Treating Different Patients the Same! 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5041C6-3EE3-39DE-A960-8D8F384FB2D3}"/>
              </a:ext>
            </a:extLst>
          </p:cNvPr>
          <p:cNvCxnSpPr>
            <a:cxnSpLocks/>
          </p:cNvCxnSpPr>
          <p:nvPr/>
        </p:nvCxnSpPr>
        <p:spPr>
          <a:xfrm flipH="1" flipV="1">
            <a:off x="10063197" y="5543883"/>
            <a:ext cx="493967" cy="1294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00981E-59A3-1E43-6299-CBD234EC6F29}"/>
              </a:ext>
            </a:extLst>
          </p:cNvPr>
          <p:cNvCxnSpPr>
            <a:cxnSpLocks/>
          </p:cNvCxnSpPr>
          <p:nvPr/>
        </p:nvCxnSpPr>
        <p:spPr>
          <a:xfrm flipH="1">
            <a:off x="10063197" y="3813729"/>
            <a:ext cx="466526" cy="22601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A3CCCC-5136-8842-8D75-2536364C9F93}"/>
              </a:ext>
            </a:extLst>
          </p:cNvPr>
          <p:cNvSpPr txBox="1"/>
          <p:nvPr/>
        </p:nvSpPr>
        <p:spPr>
          <a:xfrm>
            <a:off x="10384116" y="3444397"/>
            <a:ext cx="1260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What are the features of this </a:t>
            </a:r>
            <a:r>
              <a:rPr lang="en-US" sz="1400" b="1" dirty="0">
                <a:solidFill>
                  <a:srgbClr val="FF0000"/>
                </a:solidFill>
              </a:rPr>
              <a:t>GOOD</a:t>
            </a:r>
            <a:r>
              <a:rPr lang="en-US" sz="1400" dirty="0"/>
              <a:t> group?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7FE989-DDC6-65D8-BA0E-B5A185844CDB}"/>
              </a:ext>
            </a:extLst>
          </p:cNvPr>
          <p:cNvSpPr txBox="1"/>
          <p:nvPr/>
        </p:nvSpPr>
        <p:spPr>
          <a:xfrm>
            <a:off x="10384116" y="5303980"/>
            <a:ext cx="1260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What are the features of this </a:t>
            </a:r>
            <a:r>
              <a:rPr lang="en-US" sz="1400" b="1" dirty="0">
                <a:solidFill>
                  <a:srgbClr val="FF0000"/>
                </a:solidFill>
              </a:rPr>
              <a:t>BAD</a:t>
            </a:r>
          </a:p>
          <a:p>
            <a:pPr algn="ctr"/>
            <a:r>
              <a:rPr lang="en-US" sz="1400" dirty="0"/>
              <a:t>group?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17ABBC-5C52-E637-065A-B2F62B43BE23}"/>
              </a:ext>
            </a:extLst>
          </p:cNvPr>
          <p:cNvSpPr/>
          <p:nvPr/>
        </p:nvSpPr>
        <p:spPr>
          <a:xfrm>
            <a:off x="644525" y="6142892"/>
            <a:ext cx="305044" cy="574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799BF3-900E-1701-31A0-5BD414359D8A}"/>
              </a:ext>
            </a:extLst>
          </p:cNvPr>
          <p:cNvSpPr/>
          <p:nvPr/>
        </p:nvSpPr>
        <p:spPr>
          <a:xfrm>
            <a:off x="11462657" y="6258087"/>
            <a:ext cx="181954" cy="2733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85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286" y="89450"/>
            <a:ext cx="10902950" cy="956516"/>
          </a:xfrm>
        </p:spPr>
        <p:txBody>
          <a:bodyPr/>
          <a:lstStyle/>
          <a:p>
            <a:pPr algn="ctr"/>
            <a:r>
              <a:rPr lang="en-US" sz="4000" dirty="0"/>
              <a:t>Key Biomarkers to Know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5B86C91-B6D6-43DC-BE6E-75ADD7CBF7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257" y="875259"/>
            <a:ext cx="8501743" cy="595122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1F744E2-E7FB-E653-6BC8-78EA07544E23}"/>
              </a:ext>
            </a:extLst>
          </p:cNvPr>
          <p:cNvSpPr/>
          <p:nvPr/>
        </p:nvSpPr>
        <p:spPr>
          <a:xfrm>
            <a:off x="6596743" y="963290"/>
            <a:ext cx="2177142" cy="102571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8646BF-4C72-A1F3-10D4-C95C950AE2D6}"/>
              </a:ext>
            </a:extLst>
          </p:cNvPr>
          <p:cNvSpPr/>
          <p:nvPr/>
        </p:nvSpPr>
        <p:spPr>
          <a:xfrm>
            <a:off x="6498771" y="875259"/>
            <a:ext cx="2373085" cy="119302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D2BBC76-4A3F-F250-D618-432DE665D7F4}"/>
              </a:ext>
            </a:extLst>
          </p:cNvPr>
          <p:cNvSpPr/>
          <p:nvPr/>
        </p:nvSpPr>
        <p:spPr>
          <a:xfrm>
            <a:off x="3690257" y="3254829"/>
            <a:ext cx="2046514" cy="1113111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3790D1-A36C-2711-E1B1-F4C763700E82}"/>
              </a:ext>
            </a:extLst>
          </p:cNvPr>
          <p:cNvSpPr/>
          <p:nvPr/>
        </p:nvSpPr>
        <p:spPr>
          <a:xfrm>
            <a:off x="6776355" y="5811424"/>
            <a:ext cx="2095501" cy="956516"/>
          </a:xfrm>
          <a:prstGeom prst="rect">
            <a:avLst/>
          </a:prstGeom>
          <a:noFill/>
          <a:ln w="3810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9FC8FE6-D872-6A9D-AF25-DBC40F923DA0}"/>
              </a:ext>
            </a:extLst>
          </p:cNvPr>
          <p:cNvSpPr/>
          <p:nvPr/>
        </p:nvSpPr>
        <p:spPr>
          <a:xfrm>
            <a:off x="351518" y="1278357"/>
            <a:ext cx="2892425" cy="14212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u="sng" dirty="0"/>
              <a:t>Need</a:t>
            </a:r>
            <a:r>
              <a:rPr lang="en-US" sz="2800" dirty="0"/>
              <a:t> to Know for </a:t>
            </a:r>
            <a:r>
              <a:rPr lang="en-US" sz="2800" u="sng" dirty="0"/>
              <a:t>ALL</a:t>
            </a:r>
            <a:r>
              <a:rPr lang="en-US" sz="2800" dirty="0"/>
              <a:t> </a:t>
            </a:r>
            <a:r>
              <a:rPr lang="en-US" sz="2800" u="sng" dirty="0"/>
              <a:t>Advanced GEA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00025D-9184-D959-7FB1-47D670540C5B}"/>
              </a:ext>
            </a:extLst>
          </p:cNvPr>
          <p:cNvSpPr/>
          <p:nvPr/>
        </p:nvSpPr>
        <p:spPr>
          <a:xfrm>
            <a:off x="351518" y="4761787"/>
            <a:ext cx="2892425" cy="14212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u="sng" dirty="0"/>
              <a:t>Should</a:t>
            </a:r>
            <a:r>
              <a:rPr lang="en-US" sz="2800" dirty="0"/>
              <a:t> Know for </a:t>
            </a:r>
            <a:r>
              <a:rPr lang="en-US" sz="2800" u="sng" dirty="0"/>
              <a:t>Localized GEA</a:t>
            </a:r>
          </a:p>
        </p:txBody>
      </p:sp>
    </p:spTree>
    <p:extLst>
      <p:ext uri="{BB962C8B-B14F-4D97-AF65-F5344CB8AC3E}">
        <p14:creationId xmlns:p14="http://schemas.microsoft.com/office/powerpoint/2010/main" val="99303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49" y="117860"/>
            <a:ext cx="10902950" cy="956516"/>
          </a:xfrm>
        </p:spPr>
        <p:txBody>
          <a:bodyPr/>
          <a:lstStyle/>
          <a:p>
            <a:pPr algn="ctr"/>
            <a:r>
              <a:rPr lang="en-US" sz="4000" dirty="0"/>
              <a:t>dMMR and MSI-High GEA: Epidemiology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470C443D-F1E0-7313-E8D9-FE294A5F7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61" y="933665"/>
            <a:ext cx="3793304" cy="566999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48F1B8D-A64A-331F-69F6-9778DB0BD7F0}"/>
              </a:ext>
            </a:extLst>
          </p:cNvPr>
          <p:cNvSpPr/>
          <p:nvPr/>
        </p:nvSpPr>
        <p:spPr>
          <a:xfrm>
            <a:off x="134542" y="954223"/>
            <a:ext cx="580768" cy="14508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88A9F6A-463B-A6FD-0279-393766524A30}"/>
              </a:ext>
            </a:extLst>
          </p:cNvPr>
          <p:cNvCxnSpPr/>
          <p:nvPr/>
        </p:nvCxnSpPr>
        <p:spPr>
          <a:xfrm>
            <a:off x="737082" y="2713187"/>
            <a:ext cx="234778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64DDBF2-74A0-D6EC-F601-C4578BAE8E48}"/>
              </a:ext>
            </a:extLst>
          </p:cNvPr>
          <p:cNvSpPr txBox="1"/>
          <p:nvPr/>
        </p:nvSpPr>
        <p:spPr>
          <a:xfrm>
            <a:off x="58585" y="2481150"/>
            <a:ext cx="830966" cy="46166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22%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02EE13-6CD9-02A0-24F8-439B8304879B}"/>
              </a:ext>
            </a:extLst>
          </p:cNvPr>
          <p:cNvSpPr txBox="1"/>
          <p:nvPr/>
        </p:nvSpPr>
        <p:spPr>
          <a:xfrm>
            <a:off x="4419600" y="974678"/>
            <a:ext cx="7631506" cy="584775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/>
              <a:t>NON-METASTATIC DISEASE</a:t>
            </a:r>
          </a:p>
          <a:p>
            <a:pPr algn="ctr"/>
            <a:endParaRPr lang="en-US" sz="22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DANTE: </a:t>
            </a:r>
            <a:r>
              <a:rPr lang="en-US" sz="2200" b="1" dirty="0"/>
              <a:t>7.8% </a:t>
            </a:r>
            <a:r>
              <a:rPr lang="en-US" sz="2200" dirty="0"/>
              <a:t>(23/295) – ASCO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Pooled meta (MAGIC, ARTIST, CLASSIC, ITACA-S): </a:t>
            </a:r>
            <a:r>
              <a:rPr lang="en-US" sz="2200" b="1" dirty="0"/>
              <a:t>7.8% </a:t>
            </a:r>
            <a:r>
              <a:rPr lang="en-US" sz="2200" dirty="0"/>
              <a:t>(121/1,556) – JCO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TCGA (mostly non-met samples): </a:t>
            </a:r>
            <a:r>
              <a:rPr lang="en-US" sz="2200" b="1" dirty="0"/>
              <a:t>22% </a:t>
            </a:r>
            <a:r>
              <a:rPr lang="en-US" sz="2200" dirty="0"/>
              <a:t>-- Nature 2014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NEONIPIGA: N/A – JCO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algn="ctr"/>
            <a:r>
              <a:rPr lang="en-US" sz="2200" b="1" u="sng" dirty="0"/>
              <a:t>METASTATIC DISEASE</a:t>
            </a:r>
          </a:p>
          <a:p>
            <a:pPr algn="ctr"/>
            <a:endParaRPr lang="en-US" sz="2200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CM-649: </a:t>
            </a:r>
            <a:r>
              <a:rPr lang="en-US" sz="2200" b="1" dirty="0"/>
              <a:t>3% </a:t>
            </a:r>
            <a:r>
              <a:rPr lang="en-US" sz="2200" dirty="0"/>
              <a:t>MSI-H – Nature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Attraction-4: Not reported – Lancet </a:t>
            </a:r>
            <a:r>
              <a:rPr lang="en-US" sz="2200" dirty="0" err="1"/>
              <a:t>Onc</a:t>
            </a:r>
            <a:r>
              <a:rPr lang="en-US" sz="2200" dirty="0"/>
              <a:t> 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KN-061: </a:t>
            </a:r>
            <a:r>
              <a:rPr lang="en-US" sz="2200" b="1" dirty="0"/>
              <a:t>4.5% </a:t>
            </a:r>
            <a:r>
              <a:rPr lang="en-US" sz="2200" dirty="0"/>
              <a:t>(27/592) – Gastric Cancer 2021, reported as 5.3% in 2021 JAMA Meta from Keynote trials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KN-059: </a:t>
            </a:r>
            <a:r>
              <a:rPr lang="en-US" sz="2200" b="1" dirty="0"/>
              <a:t>4.0% </a:t>
            </a:r>
            <a:r>
              <a:rPr lang="en-US" sz="2200" dirty="0"/>
              <a:t>(7/174) – JAMA </a:t>
            </a:r>
            <a:r>
              <a:rPr lang="en-US" sz="2200" dirty="0" err="1"/>
              <a:t>Onc</a:t>
            </a:r>
            <a:r>
              <a:rPr lang="en-US" sz="2200" dirty="0"/>
              <a:t>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KN-062: </a:t>
            </a:r>
            <a:r>
              <a:rPr lang="en-US" sz="2200" b="1" dirty="0"/>
              <a:t>7.3% </a:t>
            </a:r>
            <a:r>
              <a:rPr lang="en-US" sz="2200" dirty="0"/>
              <a:t>(50/682) – JAMA </a:t>
            </a:r>
            <a:r>
              <a:rPr lang="en-US" sz="2200" dirty="0" err="1"/>
              <a:t>Onc</a:t>
            </a:r>
            <a:r>
              <a:rPr lang="en-US" sz="2200" dirty="0"/>
              <a:t>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F4100F-B270-C08E-CE6A-0FE64B146C3C}"/>
              </a:ext>
            </a:extLst>
          </p:cNvPr>
          <p:cNvSpPr txBox="1"/>
          <p:nvPr/>
        </p:nvSpPr>
        <p:spPr>
          <a:xfrm>
            <a:off x="0" y="6603656"/>
            <a:ext cx="1491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Nature 2014</a:t>
            </a:r>
          </a:p>
        </p:txBody>
      </p:sp>
      <p:sp>
        <p:nvSpPr>
          <p:cNvPr id="11" name="5-Point Star 10">
            <a:extLst>
              <a:ext uri="{FF2B5EF4-FFF2-40B4-BE49-F238E27FC236}">
                <a16:creationId xmlns:a16="http://schemas.microsoft.com/office/drawing/2014/main" id="{3C87B970-04A4-65E0-B6F9-7D37709429B4}"/>
              </a:ext>
            </a:extLst>
          </p:cNvPr>
          <p:cNvSpPr/>
          <p:nvPr/>
        </p:nvSpPr>
        <p:spPr>
          <a:xfrm>
            <a:off x="218433" y="2236015"/>
            <a:ext cx="358688" cy="326572"/>
          </a:xfrm>
          <a:prstGeom prst="star5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C55793-C4D9-49F0-D3BB-3A90DD41A2F4}"/>
              </a:ext>
            </a:extLst>
          </p:cNvPr>
          <p:cNvSpPr/>
          <p:nvPr/>
        </p:nvSpPr>
        <p:spPr>
          <a:xfrm>
            <a:off x="806289" y="974678"/>
            <a:ext cx="168786" cy="3256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B05008-C825-8114-6D3F-22DE83323B7B}"/>
              </a:ext>
            </a:extLst>
          </p:cNvPr>
          <p:cNvSpPr/>
          <p:nvPr/>
        </p:nvSpPr>
        <p:spPr>
          <a:xfrm>
            <a:off x="2296886" y="3526971"/>
            <a:ext cx="1698172" cy="151311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EF1602-CFDE-04D2-238C-C6121AB41809}"/>
              </a:ext>
            </a:extLst>
          </p:cNvPr>
          <p:cNvCxnSpPr>
            <a:cxnSpLocks/>
          </p:cNvCxnSpPr>
          <p:nvPr/>
        </p:nvCxnSpPr>
        <p:spPr>
          <a:xfrm flipH="1">
            <a:off x="3233057" y="5091498"/>
            <a:ext cx="991027" cy="1227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84CEF87-E61D-A48D-A5E7-084F9B146051}"/>
              </a:ext>
            </a:extLst>
          </p:cNvPr>
          <p:cNvCxnSpPr>
            <a:cxnSpLocks/>
          </p:cNvCxnSpPr>
          <p:nvPr/>
        </p:nvCxnSpPr>
        <p:spPr>
          <a:xfrm>
            <a:off x="1469572" y="3898555"/>
            <a:ext cx="0" cy="6584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012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85027"/>
            <a:ext cx="11163300" cy="956516"/>
          </a:xfrm>
        </p:spPr>
        <p:txBody>
          <a:bodyPr/>
          <a:lstStyle/>
          <a:p>
            <a:pPr algn="ctr"/>
            <a:r>
              <a:rPr lang="en-US" sz="3600" dirty="0"/>
              <a:t>ICIs Work in Advanced dMMR/MSI-H GEA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06AA2D6B-6C15-495D-1FC0-3CAF1DB830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66" y="736324"/>
            <a:ext cx="7607755" cy="2942333"/>
          </a:xfrm>
          <a:prstGeom prst="rect">
            <a:avLst/>
          </a:prstGeom>
        </p:spPr>
      </p:pic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E9A0789F-6C41-6F51-4AA1-FA5E0266EFC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74146" y="3732153"/>
            <a:ext cx="3922522" cy="3125847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344CCD7-9222-9E7E-FAE1-4DE310E100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44"/>
          <a:stretch/>
        </p:blipFill>
        <p:spPr>
          <a:xfrm>
            <a:off x="1" y="3678657"/>
            <a:ext cx="3989652" cy="31793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6336985-2E97-91B1-C4B0-8E79C53B4020}"/>
              </a:ext>
            </a:extLst>
          </p:cNvPr>
          <p:cNvSpPr txBox="1"/>
          <p:nvPr/>
        </p:nvSpPr>
        <p:spPr>
          <a:xfrm>
            <a:off x="5007429" y="5725886"/>
            <a:ext cx="1273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HR = 0.38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CFC69D-AA6E-5829-E4AD-350FE50D414B}"/>
              </a:ext>
            </a:extLst>
          </p:cNvPr>
          <p:cNvSpPr txBox="1"/>
          <p:nvPr/>
        </p:nvSpPr>
        <p:spPr>
          <a:xfrm>
            <a:off x="7679420" y="827694"/>
            <a:ext cx="4440914" cy="5755422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ORR with PD-1 alone = ~55%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ORR with Chemo-PD-1 = 55-65%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ORR for Ipi/Nivo = 70%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ORR for chemo = 37-39%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24m OS rate w/PD-1 = ~70%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Responses are often very durable</a:t>
            </a:r>
          </a:p>
          <a:p>
            <a:pPr algn="ctr"/>
            <a:r>
              <a:rPr lang="en-US" sz="1600" dirty="0"/>
              <a:t>(median </a:t>
            </a:r>
            <a:r>
              <a:rPr lang="en-US" sz="1600" dirty="0" err="1"/>
              <a:t>DoR</a:t>
            </a:r>
            <a:r>
              <a:rPr lang="en-US" sz="1600" dirty="0"/>
              <a:t> = 21m with </a:t>
            </a:r>
            <a:r>
              <a:rPr lang="en-US" sz="1600" dirty="0" err="1"/>
              <a:t>Pembro</a:t>
            </a:r>
            <a:r>
              <a:rPr lang="en-US" sz="1600" dirty="0"/>
              <a:t> alone in KN-062)</a:t>
            </a:r>
          </a:p>
          <a:p>
            <a:pPr algn="ctr"/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This is a unique biologic subgroup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Increase enthusiasm for exploring in earlier disease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7B859C-FAE6-AD08-D957-3929CD9083D6}"/>
              </a:ext>
            </a:extLst>
          </p:cNvPr>
          <p:cNvSpPr txBox="1"/>
          <p:nvPr/>
        </p:nvSpPr>
        <p:spPr>
          <a:xfrm>
            <a:off x="9797143" y="6599201"/>
            <a:ext cx="2394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JAMA </a:t>
            </a:r>
            <a:r>
              <a:rPr lang="en-US" sz="1200" dirty="0" err="1"/>
              <a:t>Onc</a:t>
            </a:r>
            <a:r>
              <a:rPr lang="en-US" sz="1200" dirty="0"/>
              <a:t> 2021, Nature 2022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AA88BB-6A6B-34E9-D6D7-4950EDDA7308}"/>
              </a:ext>
            </a:extLst>
          </p:cNvPr>
          <p:cNvCxnSpPr/>
          <p:nvPr/>
        </p:nvCxnSpPr>
        <p:spPr>
          <a:xfrm flipH="1">
            <a:off x="6618514" y="1027243"/>
            <a:ext cx="239486" cy="51852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4C4B9BE-CC6A-6A8A-9187-86336D8EBCC9}"/>
              </a:ext>
            </a:extLst>
          </p:cNvPr>
          <p:cNvCxnSpPr>
            <a:cxnSpLocks/>
          </p:cNvCxnSpPr>
          <p:nvPr/>
        </p:nvCxnSpPr>
        <p:spPr>
          <a:xfrm flipH="1">
            <a:off x="6498771" y="4671607"/>
            <a:ext cx="341771" cy="3327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232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49" y="275715"/>
            <a:ext cx="10902950" cy="956516"/>
          </a:xfrm>
        </p:spPr>
        <p:txBody>
          <a:bodyPr/>
          <a:lstStyle/>
          <a:p>
            <a:pPr algn="ctr"/>
            <a:r>
              <a:rPr lang="en-US" sz="3600" dirty="0"/>
              <a:t>Why MMR/MSI Testing in Localized GEA?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AC35C-52AD-B09F-2757-E4A50E458E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154" y="798267"/>
            <a:ext cx="10902950" cy="4023360"/>
          </a:xfrm>
        </p:spPr>
        <p:txBody>
          <a:bodyPr/>
          <a:lstStyle/>
          <a:p>
            <a:pPr algn="ctr"/>
            <a:r>
              <a:rPr lang="en-US" sz="2400" b="1" dirty="0"/>
              <a:t>Because they behave different, and it matters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Picture 6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99A98766-353D-5096-45E5-D263F8F09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492" y="1109485"/>
            <a:ext cx="9972663" cy="41104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F9A476-6DAF-CDAC-8811-A4AE5D7D682D}"/>
              </a:ext>
            </a:extLst>
          </p:cNvPr>
          <p:cNvSpPr txBox="1"/>
          <p:nvPr/>
        </p:nvSpPr>
        <p:spPr>
          <a:xfrm>
            <a:off x="1273629" y="5210332"/>
            <a:ext cx="9710057" cy="156966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Localized dMMR/MSI-H GEA have a better prognosis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5-year DFS = 72% vs. 52% </a:t>
            </a:r>
          </a:p>
          <a:p>
            <a:pPr algn="ctr"/>
            <a:r>
              <a:rPr lang="en-US" sz="2400" dirty="0"/>
              <a:t>5-year OS = 78% vs 59%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3A71EC-CA73-6D7C-3345-B7FDA4367F4F}"/>
              </a:ext>
            </a:extLst>
          </p:cNvPr>
          <p:cNvSpPr txBox="1"/>
          <p:nvPr/>
        </p:nvSpPr>
        <p:spPr>
          <a:xfrm>
            <a:off x="0" y="6571791"/>
            <a:ext cx="29500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JCO 2019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F42C293-2BA3-BB90-A511-12523BFD5348}"/>
              </a:ext>
            </a:extLst>
          </p:cNvPr>
          <p:cNvCxnSpPr/>
          <p:nvPr/>
        </p:nvCxnSpPr>
        <p:spPr>
          <a:xfrm flipV="1">
            <a:off x="4669971" y="2383971"/>
            <a:ext cx="0" cy="154577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9DF37C9-AEA7-1CA1-6B45-4D9AD8A5F756}"/>
              </a:ext>
            </a:extLst>
          </p:cNvPr>
          <p:cNvCxnSpPr>
            <a:cxnSpLocks/>
          </p:cNvCxnSpPr>
          <p:nvPr/>
        </p:nvCxnSpPr>
        <p:spPr>
          <a:xfrm flipV="1">
            <a:off x="9546771" y="2198914"/>
            <a:ext cx="0" cy="173082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4143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7D1A-CE89-E7B9-5129-693CFA9FF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350" y="235252"/>
            <a:ext cx="10902950" cy="956516"/>
          </a:xfrm>
        </p:spPr>
        <p:txBody>
          <a:bodyPr/>
          <a:lstStyle/>
          <a:p>
            <a:pPr algn="ctr"/>
            <a:r>
              <a:rPr lang="en-US" dirty="0"/>
              <a:t>Periop/Adjuvant Chemo May Offer Little in dMMR/MSI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FE38F5-E721-54D7-F7B9-AE3C8E169FC4}"/>
              </a:ext>
            </a:extLst>
          </p:cNvPr>
          <p:cNvSpPr/>
          <p:nvPr/>
        </p:nvSpPr>
        <p:spPr>
          <a:xfrm>
            <a:off x="544286" y="6183086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4E92E0-9DD3-AFA8-497B-8C74981A0C6F}"/>
              </a:ext>
            </a:extLst>
          </p:cNvPr>
          <p:cNvSpPr/>
          <p:nvPr/>
        </p:nvSpPr>
        <p:spPr>
          <a:xfrm>
            <a:off x="11304814" y="6237515"/>
            <a:ext cx="478971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1A3B59E8-181F-32ED-2B72-5BA5428DD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39550"/>
            <a:ext cx="6026204" cy="3042035"/>
          </a:xfr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9D051887-4427-CAAE-0016-84612B7092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816270"/>
            <a:ext cx="5921829" cy="30420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CEB771-4C56-0B85-CFF1-2233F90527F0}"/>
              </a:ext>
            </a:extLst>
          </p:cNvPr>
          <p:cNvSpPr txBox="1"/>
          <p:nvPr/>
        </p:nvSpPr>
        <p:spPr>
          <a:xfrm>
            <a:off x="6092824" y="1369446"/>
            <a:ext cx="5921829" cy="4524315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suggest dMMR/MSI-H patients do not benefit from periop and/or adjuvant chemotherapy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Suggest approach with up front resection as consideration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Data do not include modern standard of FLOT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Retrospective, somewhat heterogeneous datasets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6A2A6C-D106-2039-877F-47F89CDDA5DA}"/>
              </a:ext>
            </a:extLst>
          </p:cNvPr>
          <p:cNvSpPr txBox="1"/>
          <p:nvPr/>
        </p:nvSpPr>
        <p:spPr>
          <a:xfrm>
            <a:off x="9797143" y="6566543"/>
            <a:ext cx="2394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JCO 2019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7728C2-5A9B-3907-D34E-8A11CFCCD639}"/>
              </a:ext>
            </a:extLst>
          </p:cNvPr>
          <p:cNvSpPr txBox="1"/>
          <p:nvPr/>
        </p:nvSpPr>
        <p:spPr>
          <a:xfrm>
            <a:off x="1349827" y="915513"/>
            <a:ext cx="161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DFS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D132EB-7176-48EC-34DA-8B88DF7F8939}"/>
              </a:ext>
            </a:extLst>
          </p:cNvPr>
          <p:cNvSpPr txBox="1"/>
          <p:nvPr/>
        </p:nvSpPr>
        <p:spPr>
          <a:xfrm>
            <a:off x="1349827" y="3901334"/>
            <a:ext cx="161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OS</a:t>
            </a:r>
          </a:p>
        </p:txBody>
      </p:sp>
    </p:spTree>
    <p:extLst>
      <p:ext uri="{BB962C8B-B14F-4D97-AF65-F5344CB8AC3E}">
        <p14:creationId xmlns:p14="http://schemas.microsoft.com/office/powerpoint/2010/main" val="3079470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C2C910A-CA12-B00E-21F1-F0825BD54284}"/>
              </a:ext>
            </a:extLst>
          </p:cNvPr>
          <p:cNvSpPr/>
          <p:nvPr/>
        </p:nvSpPr>
        <p:spPr>
          <a:xfrm>
            <a:off x="481118" y="6118220"/>
            <a:ext cx="496389" cy="483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67E9B2-FF78-D5B8-BA03-24F89E8E8558}"/>
              </a:ext>
            </a:extLst>
          </p:cNvPr>
          <p:cNvSpPr/>
          <p:nvPr/>
        </p:nvSpPr>
        <p:spPr>
          <a:xfrm>
            <a:off x="11214493" y="6178732"/>
            <a:ext cx="496389" cy="4833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583DEB7-7BCC-124F-100C-124AE2C5C8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1772" y="877898"/>
            <a:ext cx="9208455" cy="5883664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84AB4AF-936E-4B97-CDB5-075BABA91262}"/>
              </a:ext>
            </a:extLst>
          </p:cNvPr>
          <p:cNvSpPr/>
          <p:nvPr/>
        </p:nvSpPr>
        <p:spPr>
          <a:xfrm>
            <a:off x="2865119" y="3115356"/>
            <a:ext cx="1541417" cy="352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Surgeon Removes Tumor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1FF8A5-2C5E-55EC-C400-3CDC6A228EC9}"/>
              </a:ext>
            </a:extLst>
          </p:cNvPr>
          <p:cNvSpPr/>
          <p:nvPr/>
        </p:nvSpPr>
        <p:spPr>
          <a:xfrm>
            <a:off x="6183083" y="6236007"/>
            <a:ext cx="1541417" cy="3526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Surgeon Removes Tumor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DED8D6-5625-80D1-6F49-8E39ED2C0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23" y="159938"/>
            <a:ext cx="10902950" cy="483326"/>
          </a:xfrm>
        </p:spPr>
        <p:txBody>
          <a:bodyPr/>
          <a:lstStyle/>
          <a:p>
            <a:pPr algn="ctr"/>
            <a:r>
              <a:rPr lang="en-US" sz="4000" dirty="0"/>
              <a:t>Rationale for ICIs in Non-Metastatic GEA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30483C-2B22-A996-C79B-3B86787C6E9A}"/>
              </a:ext>
            </a:extLst>
          </p:cNvPr>
          <p:cNvSpPr txBox="1"/>
          <p:nvPr/>
        </p:nvSpPr>
        <p:spPr>
          <a:xfrm>
            <a:off x="0" y="6560067"/>
            <a:ext cx="185057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</a:rPr>
              <a:t>Nat Med 2020;26:475-484</a:t>
            </a:r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41E588A-7FD6-5832-DBED-FAF0EEB836E0}"/>
              </a:ext>
            </a:extLst>
          </p:cNvPr>
          <p:cNvSpPr/>
          <p:nvPr/>
        </p:nvSpPr>
        <p:spPr>
          <a:xfrm>
            <a:off x="2993571" y="1164771"/>
            <a:ext cx="1284515" cy="1896853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64DFB1-52FE-DBCC-813B-AE799D4F223F}"/>
              </a:ext>
            </a:extLst>
          </p:cNvPr>
          <p:cNvSpPr/>
          <p:nvPr/>
        </p:nvSpPr>
        <p:spPr>
          <a:xfrm>
            <a:off x="6311535" y="4252594"/>
            <a:ext cx="1284515" cy="193094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357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ov6PgVE8Wzjxe7r8G7pi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cxCUTrzp..khx_FJMRB_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zlTMbGlF.8CsAglFCvh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PzlTMbGlF.8CsAglFCvh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GB_standard_template_082020">
  <a:themeElements>
    <a:clrScheme name="MGB">
      <a:dk1>
        <a:srgbClr val="000000"/>
      </a:dk1>
      <a:lt1>
        <a:srgbClr val="FFFFFF"/>
      </a:lt1>
      <a:dk2>
        <a:srgbClr val="B0E3E2"/>
      </a:dk2>
      <a:lt2>
        <a:srgbClr val="808080"/>
      </a:lt2>
      <a:accent1>
        <a:srgbClr val="009AA3"/>
      </a:accent1>
      <a:accent2>
        <a:srgbClr val="003A93"/>
      </a:accent2>
      <a:accent3>
        <a:srgbClr val="0077CA"/>
      </a:accent3>
      <a:accent4>
        <a:srgbClr val="CD7F00"/>
      </a:accent4>
      <a:accent5>
        <a:srgbClr val="5C068A"/>
      </a:accent5>
      <a:accent6>
        <a:srgbClr val="CC0037"/>
      </a:accent6>
      <a:hlink>
        <a:srgbClr val="0077CA"/>
      </a:hlink>
      <a:folHlink>
        <a:srgbClr val="5C068A"/>
      </a:folHlink>
    </a:clrScheme>
    <a:fontScheme name="MGB2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GB_standard_template_022021" id="{D73F0B1C-26EB-3F44-8AE0-474B42F0F61E}" vid="{68716181-CC01-2345-AB9B-FFE4016E16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MGB_standard_template_082020</Template>
  <TotalTime>4764</TotalTime>
  <Words>1135</Words>
  <Application>Microsoft Macintosh PowerPoint</Application>
  <PresentationFormat>Widescreen</PresentationFormat>
  <Paragraphs>239</Paragraphs>
  <Slides>21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Georgia</vt:lpstr>
      <vt:lpstr>Lucida Grande</vt:lpstr>
      <vt:lpstr>System Font Regular</vt:lpstr>
      <vt:lpstr>Wingdings</vt:lpstr>
      <vt:lpstr>MGB_standard_template_082020</vt:lpstr>
      <vt:lpstr>think-cell Slide</vt:lpstr>
      <vt:lpstr>Optimizing the Selection of Therapy for Newly Diagnosed Advanced Gastric or Gastroesophageal Junction (GEJ) Cancer </vt:lpstr>
      <vt:lpstr>PowerPoint Presentation</vt:lpstr>
      <vt:lpstr>Gastroesophageal Adenocarcinomas are Heterogeneous</vt:lpstr>
      <vt:lpstr>Key Biomarkers to Know</vt:lpstr>
      <vt:lpstr>dMMR and MSI-High GEA: Epidemiology</vt:lpstr>
      <vt:lpstr>ICIs Work in Advanced dMMR/MSI-H GEA</vt:lpstr>
      <vt:lpstr>Why MMR/MSI Testing in Localized GEA?</vt:lpstr>
      <vt:lpstr>Periop/Adjuvant Chemo May Offer Little in dMMR/MSI</vt:lpstr>
      <vt:lpstr>Rationale for ICIs in Non-Metastatic GEA</vt:lpstr>
      <vt:lpstr>Bringing ICIs Earlier in dMMR/MSI-H GEA: NEONIPIGA</vt:lpstr>
      <vt:lpstr>Managing dMMR/MSI-H GEA*</vt:lpstr>
      <vt:lpstr>Focusing on Frontline Chemo-IO Approaches in HER2-, MSS</vt:lpstr>
      <vt:lpstr>Frontline Chemo-PD-1 is Here to Stay: CM-649</vt:lpstr>
      <vt:lpstr>PD-L1 Strata in Frontline Chemo-IO</vt:lpstr>
      <vt:lpstr>Biomarker Spectrum -- Magnitude of PD-1 Benefit</vt:lpstr>
      <vt:lpstr>ASCO Guidance 1L</vt:lpstr>
      <vt:lpstr>PowerPoint Presentation</vt:lpstr>
      <vt:lpstr>Check but Not Checkmate</vt:lpstr>
      <vt:lpstr>Other Chemo-IO Approaches: KEYNOTE-859</vt:lpstr>
      <vt:lpstr>Take Home Points</vt:lpstr>
      <vt:lpstr>Sam Klempner, MD MGH Cancer Center Boston, MA  sklempner@partners.org   508-954-6022  @KlempnerSam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Beyond PD-1 in Gastroesophageal Adenocarcinomas</dc:title>
  <dc:creator>Klempner, Samuel J.,MD</dc:creator>
  <cp:lastModifiedBy>Silvana Izquierdo</cp:lastModifiedBy>
  <cp:revision>92</cp:revision>
  <dcterms:created xsi:type="dcterms:W3CDTF">2022-10-08T20:28:53Z</dcterms:created>
  <dcterms:modified xsi:type="dcterms:W3CDTF">2023-01-18T13:26:54Z</dcterms:modified>
</cp:coreProperties>
</file>