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0"/>
  </p:notesMasterIdLst>
  <p:sldIdLst>
    <p:sldId id="2147470451" r:id="rId3"/>
    <p:sldId id="259" r:id="rId4"/>
    <p:sldId id="261" r:id="rId5"/>
    <p:sldId id="2134803904" r:id="rId6"/>
    <p:sldId id="263" r:id="rId7"/>
    <p:sldId id="5098" r:id="rId8"/>
    <p:sldId id="2134803885" r:id="rId9"/>
    <p:sldId id="1747256652" r:id="rId10"/>
    <p:sldId id="1747256654" r:id="rId11"/>
    <p:sldId id="1747256655" r:id="rId12"/>
    <p:sldId id="1747256609" r:id="rId13"/>
    <p:sldId id="1747256656" r:id="rId14"/>
    <p:sldId id="2147470412" r:id="rId15"/>
    <p:sldId id="2134803882" r:id="rId16"/>
    <p:sldId id="2134803883" r:id="rId17"/>
    <p:sldId id="2147470413" r:id="rId18"/>
    <p:sldId id="2147470414" r:id="rId19"/>
    <p:sldId id="2147470449" r:id="rId20"/>
    <p:sldId id="2147470416" r:id="rId21"/>
    <p:sldId id="2147470417" r:id="rId22"/>
    <p:sldId id="2141411323" r:id="rId23"/>
    <p:sldId id="2141411324" r:id="rId24"/>
    <p:sldId id="2147470422" r:id="rId25"/>
    <p:sldId id="2147470447" r:id="rId26"/>
    <p:sldId id="2147470446" r:id="rId27"/>
    <p:sldId id="2147470443" r:id="rId28"/>
    <p:sldId id="2147470442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5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24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417B9E-AAB8-4B90-8E51-8BC7FD0794E1}" type="datetimeFigureOut">
              <a:rPr lang="en-US" smtClean="0"/>
              <a:t>1/18/23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6D7DE-C7AD-4C79-AC53-EA33B080F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92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44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CT, chemotherapy; ECOG, Eastern Cooperative Oncology Group; ESCC, esophageal squamous cell carcinoma; Ipi, ipilimumab; PS, performance status.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60ABAA2-6C4E-466F-9BAE-1C454D0B241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0582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dirty="0"/>
              <a:t>AE, adverse event; CT, chemotherapy; DoR, duration of response; Ipi, ipilimumab; Nivo, nivolumab; ORR, overall response rate; PFS2, time from randomization to progression after subsequent systemic therapy, initiation of second subsequent systemic therapy, or death; TRAE, treatment-related adverse event.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60ABAA2-6C4E-466F-9BAE-1C454D0B241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9266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CT, chemotherapy; DoR, duration of response; ECOG, Eastern Cooperative Oncology Group; ESCC, esophageal squamous cell carcinoma; FP, fluoropyrimidine; </a:t>
            </a:r>
            <a:r>
              <a:rPr lang="en-US" i="0" dirty="0" err="1"/>
              <a:t>PHRQoL</a:t>
            </a:r>
            <a:r>
              <a:rPr lang="en-US" i="0" dirty="0"/>
              <a:t>, health-related quality of life; ITT, intention to treat; ORR, overall response rate; OS, overall survival; PD, progressive disease; PS, performance status.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B72F01-6714-4A31-8C22-8E0F1B091B5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38419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dirty="0"/>
              <a:t>CT, chemotherapy; ECOG, Eastern Cooperative Oncology Group; FP, fluoropyrimidine; PS, performance status; SCC, squamous cell carcinoma; Tisle, tislelizumab; Tx, treatment.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B72F01-6714-4A31-8C22-8E0F1B091B5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0483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/>
              <a:t>AE, adverse event; CT, chemotherapy; TEAE, treatment-emergent adverse event.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B72F01-6714-4A31-8C22-8E0F1B091B5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499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-apple-system"/>
              </a:rPr>
              <a:t>Qin, S., Xu, L., Yi, M. </a:t>
            </a:r>
            <a:r>
              <a:rPr lang="en-US" b="0" i="1" dirty="0">
                <a:solidFill>
                  <a:srgbClr val="333333"/>
                </a:solidFill>
                <a:effectLst/>
                <a:latin typeface="-apple-system"/>
              </a:rPr>
              <a:t>et al.</a:t>
            </a:r>
            <a:r>
              <a:rPr lang="en-US" b="0" i="0" dirty="0">
                <a:solidFill>
                  <a:srgbClr val="333333"/>
                </a:solidFill>
                <a:effectLst/>
                <a:latin typeface="-apple-system"/>
              </a:rPr>
              <a:t> Novel immune checkpoint targets: moving beyond PD-1 and CTLA-4. </a:t>
            </a:r>
            <a:r>
              <a:rPr lang="en-US" b="0" i="1" dirty="0">
                <a:solidFill>
                  <a:srgbClr val="333333"/>
                </a:solidFill>
                <a:effectLst/>
                <a:latin typeface="-apple-system"/>
              </a:rPr>
              <a:t>Mol Cancer</a:t>
            </a:r>
            <a:r>
              <a:rPr lang="en-US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US" b="1" i="0" dirty="0">
                <a:solidFill>
                  <a:srgbClr val="333333"/>
                </a:solidFill>
                <a:effectLst/>
                <a:latin typeface="-apple-system"/>
              </a:rPr>
              <a:t>18</a:t>
            </a:r>
            <a:r>
              <a:rPr lang="en-US" b="0" i="0" dirty="0">
                <a:solidFill>
                  <a:srgbClr val="333333"/>
                </a:solidFill>
                <a:effectLst/>
                <a:latin typeface="-apple-system"/>
              </a:rPr>
              <a:t>, 155 (2019). https://doi.org/10.1186/s12943-019-1091-2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B07E8-F1C5-450D-9DBD-8E664647AEA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541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B07E8-F1C5-450D-9DBD-8E664647AEA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1160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12121"/>
                </a:solidFill>
                <a:effectLst/>
                <a:latin typeface="Roboto" panose="02000000000000000000" pitchFamily="2" charset="0"/>
              </a:rPr>
              <a:t>Zhang Y, et al. Prognostic Value of Lymphocyte Activation Gene-3 (LAG-3) Expression in Esophageal Squamous Cell Carcinoma. J Cancer. 2018 Oct 20;9(22):4287-4293.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B07E8-F1C5-450D-9DBD-8E664647AEA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24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itchFamily="49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E4953F-501C-498F-811F-52E153962CB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1210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5BA94F1-9006-4A2A-A7B1-ADAB4E81B57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1218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latin typeface="Arial" panose="020B0604020202020204" pitchFamily="34" charset="0"/>
                <a:cs typeface="Arial" panose="020B0604020202020204" pitchFamily="34" charset="0"/>
              </a:rPr>
              <a:t>5-FU, 5-fluorouracil; CT, chemotherapy; EAC,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esophageal cancer; </a:t>
            </a:r>
            <a:r>
              <a:rPr lang="en-US" b="0" i="0" dirty="0">
                <a:latin typeface="Arial" panose="020B0604020202020204" pitchFamily="34" charset="0"/>
                <a:cs typeface="Arial" panose="020B0604020202020204" pitchFamily="34" charset="0"/>
              </a:rPr>
              <a:t>ECOG PS,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Eastern Cooperative Oncology Group performance status; </a:t>
            </a:r>
            <a:r>
              <a:rPr lang="en-US" b="0" i="0" dirty="0">
                <a:latin typeface="Arial" panose="020B0604020202020204" pitchFamily="34" charset="0"/>
                <a:cs typeface="Arial" panose="020B0604020202020204" pitchFamily="34" charset="0"/>
              </a:rPr>
              <a:t>EGJ,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Esophagogastric junction cancer; </a:t>
            </a:r>
            <a:r>
              <a:rPr lang="en-US" b="0" i="0" dirty="0">
                <a:latin typeface="Arial" panose="020B0604020202020204" pitchFamily="34" charset="0"/>
                <a:cs typeface="Arial" panose="020B0604020202020204" pitchFamily="34" charset="0"/>
              </a:rPr>
              <a:t>ESCC,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esophageal squamous cell carcinoma; </a:t>
            </a:r>
            <a:r>
              <a:rPr lang="en-US" b="0" i="0" dirty="0">
                <a:latin typeface="Arial" panose="020B0604020202020204" pitchFamily="34" charset="0"/>
                <a:cs typeface="Arial" panose="020B0604020202020204" pitchFamily="34" charset="0"/>
              </a:rPr>
              <a:t>RECIST v1.1,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Response Evaluation Criteria in Solid Tumors; </a:t>
            </a:r>
            <a:r>
              <a:rPr lang="en-US" b="0" i="0" dirty="0">
                <a:latin typeface="Arial" panose="020B0604020202020204" pitchFamily="34" charset="0"/>
                <a:cs typeface="Arial" panose="020B0604020202020204" pitchFamily="34" charset="0"/>
              </a:rPr>
              <a:t>ORR, objective response rate; OS, overall survival; Pembro, pembrolizumab; PFS, progression-free survival; RECIST, Response Evaluation Criteria in Solid Tumors.</a:t>
            </a:r>
          </a:p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FB72F01-6714-4A31-8C22-8E0F1B091B5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84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latin typeface="Arial" panose="020B0604020202020204" pitchFamily="34" charset="0"/>
                <a:cs typeface="Arial" panose="020B0604020202020204" pitchFamily="34" charset="0"/>
              </a:rPr>
              <a:t>CPS, combined positive score; CT, chemotherapy; EGJ,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esophagogastric junction cancer; </a:t>
            </a:r>
            <a:r>
              <a:rPr lang="en-US" b="0" i="0" dirty="0">
                <a:latin typeface="Arial" panose="020B0604020202020204" pitchFamily="34" charset="0"/>
                <a:cs typeface="Arial" panose="020B0604020202020204" pitchFamily="34" charset="0"/>
              </a:rPr>
              <a:t>ECOG PS,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Eastern Cooperative Oncology Group performance status; ITT, intention-to-treat</a:t>
            </a:r>
            <a:r>
              <a:rPr lang="en-US" sz="1200" b="0" i="1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  <a:endParaRPr lang="en-US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139804-EEAD-4545-8BE4-81E04A7275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5603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CT, chemotherapy; OS, overall survival; PFS, progression-free survival.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DE87A2-6650-1848-83F6-60EB4F98BE8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6132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latin typeface="Arial" panose="020B0604020202020204" pitchFamily="34" charset="0"/>
                <a:cs typeface="Arial" panose="020B0604020202020204" pitchFamily="34" charset="0"/>
              </a:rPr>
              <a:t>CPS, combined positive score; 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CT, chemotherapy; E</a:t>
            </a:r>
            <a:r>
              <a:rPr lang="en-US" b="0" i="0" dirty="0">
                <a:latin typeface="Arial" panose="020B0604020202020204" pitchFamily="34" charset="0"/>
                <a:cs typeface="Arial" panose="020B0604020202020204" pitchFamily="34" charset="0"/>
              </a:rPr>
              <a:t>SCC,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Esophageal squamous cell carcinoma; 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OS, overall survival; Pembro, pembrolizumab.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DE87A2-6650-1848-83F6-60EB4F98BE8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2798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AE, adverse events; CT, chemotherapy.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DE87A2-6650-1848-83F6-60EB4F98BE8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143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BICR, blinded independent central review; CT, chemotherapy; DoR, duration of response; ECOG, Eastern Cooperative Oncology Group; ESCC, esophageal squamous cell carcinoma; OS, overall survival; PD, progressive disease; PFS, progression-free survival; PFS2, time from randomization to progression after subsequent systemic therapy, initiation of second subsequent systemic therapy, or death; PS, performance status.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60ABAA2-6C4E-466F-9BAE-1C454D0B241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797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790C9-4E9A-4DF9-8D02-8FADEBCEFC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20FF42-3212-4960-8315-69CB607086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C3F853-5081-4594-9D90-0A0BD4C58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6F5A-4160-4BBA-967B-6FD9E481507C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87D728-FF6B-43B9-8CB7-8FD74A816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F913CC-A6BD-4FC5-A7A8-1750BA64A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B864-BF17-4AA5-84EA-56FE34B0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440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1FB14-A022-4021-B450-03D82D1A5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B63689-CF21-4DDC-99E9-8EF7127308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48FF81-D81F-4222-9CBA-3ABB3DE51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6F5A-4160-4BBA-967B-6FD9E481507C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6261B-C2B4-486B-A6B7-985388AA6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09803-A5CB-4A47-BE5A-A87913D64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B864-BF17-4AA5-84EA-56FE34B0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247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A44A00-8C9C-410F-9DD4-6EDAB27E03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7DA5AD-5C66-4707-9970-73B3CFB5DA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567B8F-BC79-4EEB-83C9-76F8F91FD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6F5A-4160-4BBA-967B-6FD9E481507C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079B4F-CF08-4406-901B-4FC073A14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13F59-E657-4291-AAFE-0E589B5DF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B864-BF17-4AA5-84EA-56FE34B0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69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DED229-FF74-4A62-88C2-BBB1F4AD10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5819" y="2"/>
            <a:ext cx="2526183" cy="249283"/>
          </a:xfrm>
        </p:spPr>
        <p:txBody>
          <a:bodyPr lIns="72000" tIns="61200" rIns="100800"/>
          <a:lstStyle>
            <a:lvl1pPr algn="r">
              <a:defRPr sz="825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Study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34443" y="6413122"/>
            <a:ext cx="6629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050" smtClean="0"/>
            </a:lvl1pPr>
          </a:lstStyle>
          <a:p>
            <a:pPr defTabSz="914378">
              <a:defRPr/>
            </a:pPr>
            <a:fld id="{AF1AFCDA-ABCC-4704-AB71-48FDE4F2FA4C}" type="slidenum">
              <a:rPr lang="en-US" smtClean="0">
                <a:solidFill>
                  <a:srgbClr val="595454"/>
                </a:solidFill>
              </a:rPr>
              <a:pPr defTabSz="914378">
                <a:defRPr/>
              </a:pPr>
              <a:t>‹#›</a:t>
            </a:fld>
            <a:endParaRPr lang="en-US" dirty="0">
              <a:solidFill>
                <a:srgbClr val="595454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C95D4A-3CC5-4C27-823A-CAA475AFD2E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000" y="1396800"/>
            <a:ext cx="11433600" cy="4622400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1EDF02C3-BC8B-4F6C-B7B5-E1E67F8D16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2919" y="6137806"/>
            <a:ext cx="11461115" cy="457200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750"/>
            </a:lvl1pPr>
            <a:lvl2pPr marL="171450" indent="0">
              <a:buNone/>
              <a:defRPr/>
            </a:lvl2pPr>
            <a:lvl3pPr marL="342900" indent="0">
              <a:buNone/>
              <a:defRPr/>
            </a:lvl3pPr>
            <a:lvl4pPr marL="51435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Footnotes/references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708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7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D124F-DBC9-9142-A76E-5632560F5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D5597-9650-674D-995D-D8732D1C9C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2C4A76-4EB8-6748-B995-A59E358F3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9B43E0-EF78-CD4D-A0F7-CEAB121E1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49EB-745B-E84F-9891-EC49FA6C5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339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EEC86-0B8F-DE49-A951-1B79F29E8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C37D4-0CD5-9F46-91EB-24F8A8094D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534160"/>
            <a:ext cx="5181600" cy="46428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31A9F6-4D8C-6448-BE90-A3862D4CB0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34160"/>
            <a:ext cx="5181600" cy="46428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3D3667-A941-8241-8B9C-CF3305F10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8B806D-F128-E64E-B972-F20F73387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49EB-745B-E84F-9891-EC49FA6C5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166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3187F-6F90-094E-B42E-8977DB881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18160"/>
            <a:ext cx="10515600" cy="823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19445-5A87-E241-859E-CF0C8F0CB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443672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61AB9D-F43E-8644-A1EA-35BF1B8FBE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267584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6CA342-BA3B-F840-A210-F3A2243633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443672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CFCCA4-F481-534D-B5F5-83C4825B0B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67584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579770-183F-7A45-931C-A2862E4CE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4ED9EA-9548-0146-8CC7-2CA57282D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49EB-745B-E84F-9891-EC49FA6C5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8244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8D1A6-44DA-A14F-A94F-7E7C0B661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5963F5-72A2-514E-8FD1-0A59398D6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58CEAB-3119-E647-B6D7-190798EE1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49EB-745B-E84F-9891-EC49FA6C5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950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36EEE-6BC2-47A5-B827-D104273BF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627ED-C810-408E-A1FA-158340F7F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86747-E101-44E2-9132-3EBB569AA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6F5A-4160-4BBA-967B-6FD9E481507C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08F9B-287E-44C1-A3FF-EE8662168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54EFB-DC48-4139-95E8-44706AE09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B864-BF17-4AA5-84EA-56FE34B0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18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84EE3-669E-423D-84DA-BA0A4D07F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8B8C6A-0D12-4E83-ADB0-1CB91E016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F1B67-0953-44AA-8938-F5425C2E1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6F5A-4160-4BBA-967B-6FD9E481507C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E44EFB-2BC3-4A87-9479-D965269AB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0AD59-C956-465D-9237-3F9D6C53F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B864-BF17-4AA5-84EA-56FE34B0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772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0284E-3551-49B1-BCFB-357DEC39F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2E9691-8BE9-43F2-B360-8DF42BACF0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F240E2-83AF-435F-8D78-21ABC61BB5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D6E2C6-B519-4DE5-A791-9810DE355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6F5A-4160-4BBA-967B-6FD9E481507C}" type="datetimeFigureOut">
              <a:rPr lang="en-US" smtClean="0"/>
              <a:t>1/18/23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C6C883-5C77-4374-8149-F73EC8334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F52620-8C3E-4DF0-BC37-D3B626581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B864-BF17-4AA5-84EA-56FE34B0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11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F3B37-D1FB-4750-BF26-EFC155B13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A815F2-1DBF-4DDC-9D75-EB57FCB8E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36BECE-F2D8-480A-B830-CA4D81FA9C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82361B-46CC-4E69-A345-CB9A05021F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5F454F-3615-440A-8596-03A9DBFB41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A3D682-B92F-4B1E-B338-078FE28FD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6F5A-4160-4BBA-967B-6FD9E481507C}" type="datetimeFigureOut">
              <a:rPr lang="en-US" smtClean="0"/>
              <a:t>1/18/23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8AE8DD-123D-46EB-8AD2-A248275CA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84A2F6-9AEA-43BD-B877-020B04DCB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B864-BF17-4AA5-84EA-56FE34B0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051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01FA7-9BC8-4154-BA5A-E8E3430F7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D35BF3-4F10-4FC6-82F0-E240BB18B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6F5A-4160-4BBA-967B-6FD9E481507C}" type="datetimeFigureOut">
              <a:rPr lang="en-US" smtClean="0"/>
              <a:t>1/18/23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311147-544B-4977-A2C1-807F342B2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5AEEF3-EB08-42FB-A35F-CC2BF8BB5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B864-BF17-4AA5-84EA-56FE34B0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278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A7A2C7B-20F5-40AA-93A6-0E7520878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6F5A-4160-4BBA-967B-6FD9E481507C}" type="datetimeFigureOut">
              <a:rPr lang="en-US" smtClean="0"/>
              <a:t>1/18/23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C552D5-F6B9-440C-9EF4-5DD1EA6C7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E80B3F-9265-4A20-86AE-064273BFE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B864-BF17-4AA5-84EA-56FE34B0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998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BD517-8A39-4306-83E3-BF5FF2ED7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F40DAB-FD8D-45D2-82E2-01B10BACB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70F2BA-2DE3-49F8-9F0E-C113BADF30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013407-66C4-4FA6-B871-793A56D1D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6F5A-4160-4BBA-967B-6FD9E481507C}" type="datetimeFigureOut">
              <a:rPr lang="en-US" smtClean="0"/>
              <a:t>1/18/23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F60347-F9B3-40B3-A222-512ADB6F9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DBE63C-EEEB-4293-9819-6FD01B689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B864-BF17-4AA5-84EA-56FE34B0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53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CD956-096C-49CB-A798-90E6AA826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A98565-E256-4482-B66D-5E239076FA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50712E-BC92-49CE-95C0-3A999F153C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C7059C-7FB1-442D-90F2-DD69FA7F8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C6F5A-4160-4BBA-967B-6FD9E481507C}" type="datetimeFigureOut">
              <a:rPr lang="en-US" smtClean="0"/>
              <a:t>1/18/23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CB6136-B136-4335-98E1-BE74F2E74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06561B-89AE-4500-9883-0560BC1FF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B864-BF17-4AA5-84EA-56FE34B0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317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BF5F41-6A88-4211-BE15-554ADDF5B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2121CF-5AC4-4690-8F4C-F1C405C6E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4A113D-3D7B-4D45-ACDD-41BAE2E71C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C6F5A-4160-4BBA-967B-6FD9E481507C}" type="datetimeFigureOut">
              <a:rPr lang="en-US" smtClean="0"/>
              <a:t>1/18/23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2481D-092A-42EF-BFA7-8932EF6051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71E7A7-F4F4-4AEB-BE27-59BE42D2FE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BB864-BF17-4AA5-84EA-56FE34B0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36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 with low confidence">
            <a:extLst>
              <a:ext uri="{FF2B5EF4-FFF2-40B4-BE49-F238E27FC236}">
                <a16:creationId xmlns:a16="http://schemas.microsoft.com/office/drawing/2014/main" id="{B4E8746E-1B0C-2B49-898E-A48C05D822F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73A8B8-6604-1F40-88D4-6FF975D97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18160"/>
            <a:ext cx="10515600" cy="762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B1017D-FEB2-814E-986F-87AEC5F87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80160"/>
            <a:ext cx="10515600" cy="489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D5DCF-C5D2-1E46-A28B-74B73B4F2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2547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FFF9A-CE9B-6244-A31D-B0EC2E0024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0" y="625475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fld id="{775E49EB-745B-E84F-9891-EC49FA6C50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235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366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A4C5DB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A4C5DB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A4C5DB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A4C5DB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A4C5DB"/>
        </a:buClr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D4676-C1E2-B97A-F488-CE456834C7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3980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Current Approaches to the Management of Esophageal Cancer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C13F34-3AF2-7730-575D-948FADF2C2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77899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Zev </a:t>
            </a:r>
            <a:r>
              <a:rPr lang="en-US" dirty="0" err="1"/>
              <a:t>Wainberg</a:t>
            </a:r>
            <a:r>
              <a:rPr lang="en-US" dirty="0"/>
              <a:t>, MD</a:t>
            </a:r>
          </a:p>
          <a:p>
            <a:r>
              <a:rPr lang="en-US" dirty="0"/>
              <a:t>Co-Director GI Oncology Program</a:t>
            </a:r>
            <a:br>
              <a:rPr lang="en-US" dirty="0"/>
            </a:br>
            <a:r>
              <a:rPr lang="en-US" dirty="0"/>
              <a:t>Director of Early Phase Clinical Research</a:t>
            </a:r>
            <a:br>
              <a:rPr lang="en-US" dirty="0"/>
            </a:br>
            <a:r>
              <a:rPr lang="en-US" dirty="0"/>
              <a:t>Jonsson Comprehensive Cancer Center, UCLA School of Medicine</a:t>
            </a:r>
            <a:br>
              <a:rPr lang="en-US" dirty="0"/>
            </a:br>
            <a:r>
              <a:rPr lang="en-US" dirty="0"/>
              <a:t>Los Angeles, California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262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218D1-0423-7247-92C4-1F400A07B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Calibri (Headings)"/>
              </a:rPr>
              <a:t>KEYNOTE-590 Update: </a:t>
            </a:r>
            <a:r>
              <a:rPr lang="en-US" sz="4000" dirty="0"/>
              <a:t>Survival Efficacy Analysis</a:t>
            </a:r>
          </a:p>
        </p:txBody>
      </p:sp>
      <p:graphicFrame>
        <p:nvGraphicFramePr>
          <p:cNvPr id="4" name="Group 3">
            <a:extLst>
              <a:ext uri="{FF2B5EF4-FFF2-40B4-BE49-F238E27FC236}">
                <a16:creationId xmlns:a16="http://schemas.microsoft.com/office/drawing/2014/main" id="{716BC957-2FE5-FE4B-B3DC-FE1D7B3983B3}"/>
              </a:ext>
            </a:extLst>
          </p:cNvPr>
          <p:cNvGraphicFramePr>
            <a:graphicFrameLocks/>
          </p:cNvGraphicFramePr>
          <p:nvPr/>
        </p:nvGraphicFramePr>
        <p:xfrm>
          <a:off x="723899" y="1604695"/>
          <a:ext cx="10782299" cy="2255616"/>
        </p:xfrm>
        <a:graphic>
          <a:graphicData uri="http://schemas.openxmlformats.org/drawingml/2006/table">
            <a:tbl>
              <a:tblPr/>
              <a:tblGrid>
                <a:gridCol w="468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2107">
                  <a:extLst>
                    <a:ext uri="{9D8B030D-6E8A-4147-A177-3AD203B41FA5}">
                      <a16:colId xmlns:a16="http://schemas.microsoft.com/office/drawing/2014/main" val="4087909120"/>
                    </a:ext>
                  </a:extLst>
                </a:gridCol>
                <a:gridCol w="2852080">
                  <a:extLst>
                    <a:ext uri="{9D8B030D-6E8A-4147-A177-3AD203B41FA5}">
                      <a16:colId xmlns:a16="http://schemas.microsoft.com/office/drawing/2014/main" val="1162694391"/>
                    </a:ext>
                  </a:extLst>
                </a:gridCol>
              </a:tblGrid>
              <a:tr h="121520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Pembro + CT (n = 373)</a:t>
                      </a:r>
                    </a:p>
                  </a:txBody>
                  <a:tcPr marL="121699" marR="12169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Placebo + CT (n = 376)</a:t>
                      </a:r>
                    </a:p>
                  </a:txBody>
                  <a:tcPr marL="121699" marR="12169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6145887"/>
                  </a:ext>
                </a:extLst>
              </a:tr>
              <a:tr h="12152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OS events, 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HR (95% CI)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81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5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0.73 (0.63-0.86)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064204"/>
                  </a:ext>
                </a:extLst>
              </a:tr>
              <a:tr h="2098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Median OS, mo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(95% CI) 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(10.5-14.0)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(8.8-10.8)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1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12-month OS rate,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51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39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24-month OS rate,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1981517"/>
                  </a:ext>
                </a:extLst>
              </a:tr>
            </a:tbl>
          </a:graphicData>
        </a:graphic>
      </p:graphicFrame>
      <p:graphicFrame>
        <p:nvGraphicFramePr>
          <p:cNvPr id="9" name="Group 3">
            <a:extLst>
              <a:ext uri="{FF2B5EF4-FFF2-40B4-BE49-F238E27FC236}">
                <a16:creationId xmlns:a16="http://schemas.microsoft.com/office/drawing/2014/main" id="{99DF9CBF-07D4-AF40-91AC-E5A0F27610A4}"/>
              </a:ext>
            </a:extLst>
          </p:cNvPr>
          <p:cNvGraphicFramePr>
            <a:graphicFrameLocks/>
          </p:cNvGraphicFramePr>
          <p:nvPr/>
        </p:nvGraphicFramePr>
        <p:xfrm>
          <a:off x="723900" y="3919936"/>
          <a:ext cx="10782300" cy="2255616"/>
        </p:xfrm>
        <a:graphic>
          <a:graphicData uri="http://schemas.openxmlformats.org/drawingml/2006/table">
            <a:tbl>
              <a:tblPr/>
              <a:tblGrid>
                <a:gridCol w="46881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2107">
                  <a:extLst>
                    <a:ext uri="{9D8B030D-6E8A-4147-A177-3AD203B41FA5}">
                      <a16:colId xmlns:a16="http://schemas.microsoft.com/office/drawing/2014/main" val="4087909120"/>
                    </a:ext>
                  </a:extLst>
                </a:gridCol>
                <a:gridCol w="2852080">
                  <a:extLst>
                    <a:ext uri="{9D8B030D-6E8A-4147-A177-3AD203B41FA5}">
                      <a16:colId xmlns:a16="http://schemas.microsoft.com/office/drawing/2014/main" val="1162694391"/>
                    </a:ext>
                  </a:extLst>
                </a:gridCol>
              </a:tblGrid>
              <a:tr h="265185">
                <a:tc>
                  <a:txBody>
                    <a:bodyPr/>
                    <a:lstStyle/>
                    <a:p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Pembro + CT (n = 373)</a:t>
                      </a:r>
                    </a:p>
                  </a:txBody>
                  <a:tcPr marL="121699" marR="12169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Placebo + CT (n = 376)</a:t>
                      </a:r>
                    </a:p>
                  </a:txBody>
                  <a:tcPr marL="121699" marR="12169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6145887"/>
                  </a:ext>
                </a:extLst>
              </a:tr>
              <a:tr h="26518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PFS events, 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HR (95% CI)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83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1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0.64 (0.55-0.75)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064204"/>
                  </a:ext>
                </a:extLst>
              </a:tr>
              <a:tr h="458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Median, mo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(95% CI)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(6.2-7.1)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(5.0-6.0)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12-month PFS rate,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18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24-month PFS rate,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198151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F162A72-46AB-462B-8BA8-9E91FBBD722B}"/>
              </a:ext>
            </a:extLst>
          </p:cNvPr>
          <p:cNvSpPr txBox="1"/>
          <p:nvPr/>
        </p:nvSpPr>
        <p:spPr bwMode="auto">
          <a:xfrm>
            <a:off x="4471998" y="6211584"/>
            <a:ext cx="24445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Median follow-up: 34.8 mo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AC0544-E962-265D-F2B4-F2C7379071E4}"/>
              </a:ext>
            </a:extLst>
          </p:cNvPr>
          <p:cNvSpPr txBox="1"/>
          <p:nvPr/>
        </p:nvSpPr>
        <p:spPr bwMode="auto">
          <a:xfrm>
            <a:off x="-1" y="6488668"/>
            <a:ext cx="75077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Metges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ASCO GI 2022.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Abstr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241.</a:t>
            </a:r>
            <a:endParaRPr kumimoji="0" lang="en-US" altLang="en-US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040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218D1-0423-7247-92C4-1F400A07B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 (Headings)"/>
              </a:rPr>
              <a:t>KEYNOTE-590 Update: </a:t>
            </a:r>
            <a:r>
              <a:rPr lang="en-US" dirty="0"/>
              <a:t>OS in Prespecified Subgroups</a:t>
            </a:r>
          </a:p>
        </p:txBody>
      </p:sp>
      <p:graphicFrame>
        <p:nvGraphicFramePr>
          <p:cNvPr id="4" name="Group 3">
            <a:extLst>
              <a:ext uri="{FF2B5EF4-FFF2-40B4-BE49-F238E27FC236}">
                <a16:creationId xmlns:a16="http://schemas.microsoft.com/office/drawing/2014/main" id="{716BC957-2FE5-FE4B-B3DC-FE1D7B3983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8577226"/>
              </p:ext>
            </p:extLst>
          </p:nvPr>
        </p:nvGraphicFramePr>
        <p:xfrm>
          <a:off x="723900" y="1890382"/>
          <a:ext cx="10782300" cy="2834752"/>
        </p:xfrm>
        <a:graphic>
          <a:graphicData uri="http://schemas.openxmlformats.org/drawingml/2006/table">
            <a:tbl>
              <a:tblPr/>
              <a:tblGrid>
                <a:gridCol w="2042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0855">
                  <a:extLst>
                    <a:ext uri="{9D8B030D-6E8A-4147-A177-3AD203B41FA5}">
                      <a16:colId xmlns:a16="http://schemas.microsoft.com/office/drawing/2014/main" val="4087909120"/>
                    </a:ext>
                  </a:extLst>
                </a:gridCol>
                <a:gridCol w="1455857">
                  <a:extLst>
                    <a:ext uri="{9D8B030D-6E8A-4147-A177-3AD203B41FA5}">
                      <a16:colId xmlns:a16="http://schemas.microsoft.com/office/drawing/2014/main" val="1162694391"/>
                    </a:ext>
                  </a:extLst>
                </a:gridCol>
                <a:gridCol w="1455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5857">
                  <a:extLst>
                    <a:ext uri="{9D8B030D-6E8A-4147-A177-3AD203B41FA5}">
                      <a16:colId xmlns:a16="http://schemas.microsoft.com/office/drawing/2014/main" val="704208594"/>
                    </a:ext>
                  </a:extLst>
                </a:gridCol>
                <a:gridCol w="1455857">
                  <a:extLst>
                    <a:ext uri="{9D8B030D-6E8A-4147-A177-3AD203B41FA5}">
                      <a16:colId xmlns:a16="http://schemas.microsoft.com/office/drawing/2014/main" val="3612428083"/>
                    </a:ext>
                  </a:extLst>
                </a:gridCol>
                <a:gridCol w="1455857">
                  <a:extLst>
                    <a:ext uri="{9D8B030D-6E8A-4147-A177-3AD203B41FA5}">
                      <a16:colId xmlns:a16="http://schemas.microsoft.com/office/drawing/2014/main" val="1560849490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Parameter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ESCC PD-L1 CPS ≥10</a:t>
                      </a:r>
                    </a:p>
                  </a:txBody>
                  <a:tcPr marL="121699" marR="12169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ESCC</a:t>
                      </a:r>
                    </a:p>
                  </a:txBody>
                  <a:tcPr marL="121699" marR="12169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PD-L1 CPS ≥10</a:t>
                      </a:r>
                    </a:p>
                  </a:txBody>
                  <a:tcPr marL="121699" marR="12169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Pembro + CT</a:t>
                      </a:r>
                    </a:p>
                  </a:txBody>
                  <a:tcPr marL="121699" marR="12169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Placebo + CT</a:t>
                      </a:r>
                    </a:p>
                  </a:txBody>
                  <a:tcPr marL="121699" marR="12169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Pembro + CT</a:t>
                      </a:r>
                    </a:p>
                  </a:txBody>
                  <a:tcPr marL="121699" marR="12169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Placebo + CT</a:t>
                      </a:r>
                    </a:p>
                  </a:txBody>
                  <a:tcPr marL="121699" marR="12169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Pembro + CT</a:t>
                      </a:r>
                    </a:p>
                  </a:txBody>
                  <a:tcPr marL="121699" marR="12169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Placebo + CT</a:t>
                      </a:r>
                    </a:p>
                  </a:txBody>
                  <a:tcPr marL="121699" marR="121699"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6145887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OS events, %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HR (95% CI)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78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89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90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0.59 (0.45-0.76)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0.73 (0.61-0.88)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0.64 (0.51-0.80)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0642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Median OS, mo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(95% CI) 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13.9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(11.1-16.0)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8.8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(7.8-10.5)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12.6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(10.2-14.12)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9.8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(8.6-11.1)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13.6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(11.1-15.2)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9.4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(8.0-10.7)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12-mo OS rate,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55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51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54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37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24-mo OS rate,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198151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C98A1E-A31B-4CCC-9C44-1550BBD5C442}"/>
              </a:ext>
            </a:extLst>
          </p:cNvPr>
          <p:cNvSpPr txBox="1"/>
          <p:nvPr/>
        </p:nvSpPr>
        <p:spPr bwMode="auto">
          <a:xfrm>
            <a:off x="4984954" y="4725134"/>
            <a:ext cx="24445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Median follow-up: 34.8 mo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FEA896-0595-1BD7-5876-4036B74E7E32}"/>
              </a:ext>
            </a:extLst>
          </p:cNvPr>
          <p:cNvSpPr txBox="1"/>
          <p:nvPr/>
        </p:nvSpPr>
        <p:spPr bwMode="auto">
          <a:xfrm>
            <a:off x="-1" y="6488668"/>
            <a:ext cx="75077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Metges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ASCO GI 2022.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Abstr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241.</a:t>
            </a:r>
            <a:endParaRPr kumimoji="0" lang="en-US" altLang="en-US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422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9E14361-0E28-4B2E-B8EE-DB08802E5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alibri (Headings)"/>
              </a:rPr>
              <a:t>KEYNOTE-590 Update: Safety </a:t>
            </a:r>
            <a:r>
              <a:rPr lang="en-US" sz="3600" b="1" dirty="0">
                <a:latin typeface="Calibri (Headings)"/>
              </a:rPr>
              <a:t>Analyses</a:t>
            </a:r>
            <a:endParaRPr lang="en-US" sz="3600" dirty="0"/>
          </a:p>
        </p:txBody>
      </p:sp>
      <p:graphicFrame>
        <p:nvGraphicFramePr>
          <p:cNvPr id="6" name="Group 3">
            <a:extLst>
              <a:ext uri="{FF2B5EF4-FFF2-40B4-BE49-F238E27FC236}">
                <a16:creationId xmlns:a16="http://schemas.microsoft.com/office/drawing/2014/main" id="{EB6EDF9F-73F1-3942-84F1-6FCD40CB8C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7206061"/>
              </p:ext>
            </p:extLst>
          </p:nvPr>
        </p:nvGraphicFramePr>
        <p:xfrm>
          <a:off x="723900" y="1847088"/>
          <a:ext cx="10782301" cy="2066592"/>
        </p:xfrm>
        <a:graphic>
          <a:graphicData uri="http://schemas.openxmlformats.org/drawingml/2006/table">
            <a:tbl>
              <a:tblPr/>
              <a:tblGrid>
                <a:gridCol w="36469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050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302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Events,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Pembrolizumab + CT </a:t>
                      </a:r>
                      <a:b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373)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Placebo + CT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376)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Grade 3-5 AEs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Discontinuation due to drug-related AEs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C388624-7DC5-4489-9120-4CE62BE4943E}"/>
              </a:ext>
            </a:extLst>
          </p:cNvPr>
          <p:cNvSpPr txBox="1"/>
          <p:nvPr/>
        </p:nvSpPr>
        <p:spPr bwMode="auto">
          <a:xfrm>
            <a:off x="4892760" y="3941110"/>
            <a:ext cx="24445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Median follow-up: 34.8 mo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680CE2-4FFC-07B9-0E35-C85B67B2B439}"/>
              </a:ext>
            </a:extLst>
          </p:cNvPr>
          <p:cNvSpPr txBox="1"/>
          <p:nvPr/>
        </p:nvSpPr>
        <p:spPr bwMode="auto">
          <a:xfrm>
            <a:off x="-1" y="6488668"/>
            <a:ext cx="75077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Metges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ASCO GI 2022.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Abstr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241.</a:t>
            </a:r>
            <a:endParaRPr kumimoji="0" lang="en-US" altLang="en-US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01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A1457023-DE41-402D-A931-2A013B742D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77395" y="225917"/>
            <a:ext cx="10515600" cy="762000"/>
          </a:xfrm>
        </p:spPr>
        <p:txBody>
          <a:bodyPr>
            <a:noAutofit/>
          </a:bodyPr>
          <a:lstStyle/>
          <a:p>
            <a:r>
              <a:rPr lang="en-US" sz="3600" dirty="0"/>
              <a:t>CheckMate 648: First-line Nivolumab + Chemotherapy or Ipilimumab vs Chemotherapy in Advanced ESCC</a:t>
            </a:r>
            <a:endParaRPr lang="en-US" altLang="en-US" sz="36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A429C7-3786-1D4B-4D4D-E5EAEBC5B8D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2751" y="1469557"/>
            <a:ext cx="10877550" cy="728662"/>
          </a:xfrm>
        </p:spPr>
        <p:txBody>
          <a:bodyPr/>
          <a:lstStyle/>
          <a:p>
            <a:r>
              <a:rPr lang="en-US" sz="2200" dirty="0"/>
              <a:t>International, randomized, open-label phase III trial</a:t>
            </a:r>
          </a:p>
        </p:txBody>
      </p:sp>
      <p:sp>
        <p:nvSpPr>
          <p:cNvPr id="6" name="Text Box 23">
            <a:extLst>
              <a:ext uri="{FF2B5EF4-FFF2-40B4-BE49-F238E27FC236}">
                <a16:creationId xmlns:a16="http://schemas.microsoft.com/office/drawing/2014/main" id="{A1C9219F-DA02-6E03-3475-4D213E97B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748" y="2837822"/>
            <a:ext cx="294368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Patients with unresectable advanced, recurrent, or metastatic ESCC; no prior systemic therapy for advanced disease; measurable disease; ECOG PS 0/1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(N = 970)</a:t>
            </a: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Rectangle 24">
            <a:extLst>
              <a:ext uri="{FF2B5EF4-FFF2-40B4-BE49-F238E27FC236}">
                <a16:creationId xmlns:a16="http://schemas.microsoft.com/office/drawing/2014/main" id="{867FA0CA-D9D4-0BF1-50EA-73C1CCCB4B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1859" y="2114277"/>
            <a:ext cx="5507563" cy="100006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 anchor="ctr" anchorCtr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Nivolumab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 240 mg Q2W +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CT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 (fluorouracil + cisplatin) Q4W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(n = 321)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charset="0"/>
            </a:endParaRPr>
          </a:p>
        </p:txBody>
      </p:sp>
      <p:sp>
        <p:nvSpPr>
          <p:cNvPr id="8" name="Rectangle 25">
            <a:extLst>
              <a:ext uri="{FF2B5EF4-FFF2-40B4-BE49-F238E27FC236}">
                <a16:creationId xmlns:a16="http://schemas.microsoft.com/office/drawing/2014/main" id="{BA90A8AA-73E7-3DEE-0AFF-B8CB0F325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1859" y="4266242"/>
            <a:ext cx="5507563" cy="1000064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anchor="ctr" anchorCtr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CT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 (fluorouracil + cisplatin) Q4W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(n = 324)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charset="0"/>
            </a:endParaRPr>
          </a:p>
        </p:txBody>
      </p:sp>
      <p:sp>
        <p:nvSpPr>
          <p:cNvPr id="9" name="Line 26">
            <a:extLst>
              <a:ext uri="{FF2B5EF4-FFF2-40B4-BE49-F238E27FC236}">
                <a16:creationId xmlns:a16="http://schemas.microsoft.com/office/drawing/2014/main" id="{F3B9790B-C43C-512E-7FF2-5EC2E5ECA49E}"/>
              </a:ext>
            </a:extLst>
          </p:cNvPr>
          <p:cNvSpPr>
            <a:spLocks noChangeShapeType="1"/>
          </p:cNvSpPr>
          <p:nvPr/>
        </p:nvSpPr>
        <p:spPr bwMode="auto">
          <a:xfrm>
            <a:off x="3407855" y="4300493"/>
            <a:ext cx="342862" cy="19286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Line 27">
            <a:extLst>
              <a:ext uri="{FF2B5EF4-FFF2-40B4-BE49-F238E27FC236}">
                <a16:creationId xmlns:a16="http://schemas.microsoft.com/office/drawing/2014/main" id="{EE12AFDE-B164-2142-F155-350155DADAD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07855" y="2896787"/>
            <a:ext cx="376312" cy="21755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Rectangle 28">
            <a:extLst>
              <a:ext uri="{FF2B5EF4-FFF2-40B4-BE49-F238E27FC236}">
                <a16:creationId xmlns:a16="http://schemas.microsoft.com/office/drawing/2014/main" id="{731CBEF8-0E11-9146-2880-A1DE0A4CD8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1859" y="3187560"/>
            <a:ext cx="5507563" cy="1000064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anchor="ctr" anchorCtr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Nivolumab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 3 mg/kg Q2W +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Ipilimumab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 1 mg/kg Q6W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(n = 325)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charset="0"/>
            </a:endParaRPr>
          </a:p>
        </p:txBody>
      </p:sp>
      <p:sp>
        <p:nvSpPr>
          <p:cNvPr id="12" name="Line 32">
            <a:extLst>
              <a:ext uri="{FF2B5EF4-FFF2-40B4-BE49-F238E27FC236}">
                <a16:creationId xmlns:a16="http://schemas.microsoft.com/office/drawing/2014/main" id="{68BFB81A-64A5-80BB-5BE1-C5C24E6BAAC9}"/>
              </a:ext>
            </a:extLst>
          </p:cNvPr>
          <p:cNvSpPr>
            <a:spLocks noChangeShapeType="1"/>
          </p:cNvSpPr>
          <p:nvPr/>
        </p:nvSpPr>
        <p:spPr bwMode="auto">
          <a:xfrm>
            <a:off x="9567931" y="3680229"/>
            <a:ext cx="3657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Line 33">
            <a:extLst>
              <a:ext uri="{FF2B5EF4-FFF2-40B4-BE49-F238E27FC236}">
                <a16:creationId xmlns:a16="http://schemas.microsoft.com/office/drawing/2014/main" id="{1B7E3AEB-92F5-1E43-DB18-CC13C29F4449}"/>
              </a:ext>
            </a:extLst>
          </p:cNvPr>
          <p:cNvSpPr>
            <a:spLocks noChangeShapeType="1"/>
          </p:cNvSpPr>
          <p:nvPr/>
        </p:nvSpPr>
        <p:spPr bwMode="auto">
          <a:xfrm>
            <a:off x="3417887" y="3676482"/>
            <a:ext cx="3657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ext Box 23">
            <a:extLst>
              <a:ext uri="{FF2B5EF4-FFF2-40B4-BE49-F238E27FC236}">
                <a16:creationId xmlns:a16="http://schemas.microsoft.com/office/drawing/2014/main" id="{86497D50-B2E8-6DAB-023C-A4F3BCF893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86249" y="2649177"/>
            <a:ext cx="1740003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Until PD (treatment beyond PD permitted for nivolumab arms), unacceptable toxicity, consent withdrawal, or end of study</a:t>
            </a:r>
          </a:p>
        </p:txBody>
      </p:sp>
      <p:sp>
        <p:nvSpPr>
          <p:cNvPr id="15" name="Text Box 23">
            <a:extLst>
              <a:ext uri="{FF2B5EF4-FFF2-40B4-BE49-F238E27FC236}">
                <a16:creationId xmlns:a16="http://schemas.microsoft.com/office/drawing/2014/main" id="{07A56CFD-4E1E-AF17-F095-A04EC2736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026" y="1872667"/>
            <a:ext cx="33276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Stratified by PD-L1 (≥1% vs &lt;1%), region (East Asia vs rest of Asia vs rest of world), ECOG PS (0 vs 1), no. of organs with metastases (≤1 vs ≥2)</a:t>
            </a:r>
          </a:p>
        </p:txBody>
      </p:sp>
      <p:sp>
        <p:nvSpPr>
          <p:cNvPr id="16" name="Line 32">
            <a:extLst>
              <a:ext uri="{FF2B5EF4-FFF2-40B4-BE49-F238E27FC236}">
                <a16:creationId xmlns:a16="http://schemas.microsoft.com/office/drawing/2014/main" id="{2A2E21C7-7166-FC48-1AFD-7219797F7659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3413131" y="2511025"/>
            <a:ext cx="365760" cy="0"/>
          </a:xfrm>
          <a:prstGeom prst="line">
            <a:avLst/>
          </a:prstGeom>
          <a:noFill/>
          <a:ln w="28575">
            <a:solidFill>
              <a:schemeClr val="bg1"/>
            </a:solidFill>
            <a:prstDash val="sys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7F27752-77CF-3CB0-98AC-525514C156A5}"/>
              </a:ext>
            </a:extLst>
          </p:cNvPr>
          <p:cNvSpPr txBox="1">
            <a:spLocks/>
          </p:cNvSpPr>
          <p:nvPr/>
        </p:nvSpPr>
        <p:spPr bwMode="auto">
          <a:xfrm>
            <a:off x="604674" y="5318115"/>
            <a:ext cx="10861043" cy="1005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Wingdings" panose="05000000000000000000" pitchFamily="2" charset="2"/>
              <a:buChar char="§"/>
              <a:defRPr sz="28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26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22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Coprimary endpoints: OS and PFS per BICR in patients with tumor cell PD-L1 ≥1%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Exploratory endpoints in this analysis: DoR per BICR, PFS2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42B8944-B99E-C767-81E2-FE3A4D572D65}"/>
              </a:ext>
            </a:extLst>
          </p:cNvPr>
          <p:cNvSpPr txBox="1"/>
          <p:nvPr/>
        </p:nvSpPr>
        <p:spPr bwMode="auto">
          <a:xfrm>
            <a:off x="-1" y="6488668"/>
            <a:ext cx="86338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Chau. ESMO World GI 2022. </a:t>
            </a:r>
            <a:r>
              <a:rPr kumimoji="0" lang="en-US" altLang="en-US" sz="15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Abstr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O-3. Chau. ASCO 2022. </a:t>
            </a:r>
            <a:r>
              <a:rPr kumimoji="0" lang="en-US" altLang="en-US" sz="15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Abstr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4035. </a:t>
            </a:r>
            <a:r>
              <a:rPr kumimoji="0" lang="en-US" altLang="en-US" sz="15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Doki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NEJM. 2022; 386: 449.</a:t>
            </a:r>
          </a:p>
        </p:txBody>
      </p:sp>
    </p:spTree>
    <p:extLst>
      <p:ext uri="{BB962C8B-B14F-4D97-AF65-F5344CB8AC3E}">
        <p14:creationId xmlns:p14="http://schemas.microsoft.com/office/powerpoint/2010/main" val="1881445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88952" cy="6856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A1457023-DE41-402D-A931-2A013B742D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24221" y="281683"/>
            <a:ext cx="10515600" cy="762000"/>
          </a:xfrm>
        </p:spPr>
        <p:txBody>
          <a:bodyPr/>
          <a:lstStyle/>
          <a:p>
            <a:r>
              <a:rPr lang="en-US" dirty="0"/>
              <a:t>CheckMate 648: Baseline Characteristics</a:t>
            </a:r>
            <a:endParaRPr lang="en-US" altLang="en-US" dirty="0"/>
          </a:p>
        </p:txBody>
      </p:sp>
      <p:graphicFrame>
        <p:nvGraphicFramePr>
          <p:cNvPr id="5" name="Group 3">
            <a:extLst>
              <a:ext uri="{FF2B5EF4-FFF2-40B4-BE49-F238E27FC236}">
                <a16:creationId xmlns:a16="http://schemas.microsoft.com/office/drawing/2014/main" id="{5683D12D-9CC3-D5A1-C8DE-593820E55F8D}"/>
              </a:ext>
            </a:extLst>
          </p:cNvPr>
          <p:cNvGraphicFramePr>
            <a:graphicFrameLocks/>
          </p:cNvGraphicFramePr>
          <p:nvPr/>
        </p:nvGraphicFramePr>
        <p:xfrm>
          <a:off x="724221" y="1106344"/>
          <a:ext cx="10743881" cy="4645312"/>
        </p:xfrm>
        <a:graphic>
          <a:graphicData uri="http://schemas.openxmlformats.org/drawingml/2006/table">
            <a:tbl>
              <a:tblPr/>
              <a:tblGrid>
                <a:gridCol w="3493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67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67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16721">
                  <a:extLst>
                    <a:ext uri="{9D8B030D-6E8A-4147-A177-3AD203B41FA5}">
                      <a16:colId xmlns:a16="http://schemas.microsoft.com/office/drawing/2014/main" val="1185194655"/>
                    </a:ext>
                  </a:extLst>
                </a:gridCol>
              </a:tblGrid>
              <a:tr h="4689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Characteristic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Nivolumab + CT </a:t>
                      </a:r>
                      <a:b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321)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Nivolumab + Ipi</a:t>
                      </a:r>
                      <a:b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325)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CT </a:t>
                      </a:r>
                      <a:b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324)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Median age, yr (range)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64 (40-90)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63 (28-81)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64 (26-81)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Male,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Asian,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ECOG PS 1,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6536100"/>
                  </a:ext>
                </a:extLst>
              </a:tr>
              <a:tr h="274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ESCC,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&gt;99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990995"/>
                  </a:ext>
                </a:extLst>
              </a:tr>
              <a:tr h="274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Tumor cell PD-L1 expression ≥1%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2535834"/>
                  </a:ext>
                </a:extLst>
              </a:tr>
              <a:tr h="10511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DA1BB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Disease status at entry, %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 novo metastatic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Recurrent locoregional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Recurrent distant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Unresectable advanced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5644366"/>
                  </a:ext>
                </a:extLst>
              </a:tr>
              <a:tr h="6630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DA1BB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No. of organs with metastases, %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≤1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≥2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2854530"/>
                  </a:ext>
                </a:extLst>
              </a:tr>
              <a:tr h="274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4DA1BB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Current/former smoker,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072975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FF4CADD-AC88-39E8-73B7-978B81339096}"/>
              </a:ext>
            </a:extLst>
          </p:cNvPr>
          <p:cNvSpPr txBox="1"/>
          <p:nvPr/>
        </p:nvSpPr>
        <p:spPr bwMode="auto">
          <a:xfrm>
            <a:off x="-1" y="6488668"/>
            <a:ext cx="86338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Chau. ESMO World GI 2022. </a:t>
            </a:r>
            <a:r>
              <a:rPr kumimoji="0" lang="en-US" altLang="en-US" sz="1500" b="0" i="0" u="none" strike="noStrike" kern="1200" cap="none" spc="-1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Abstr</a:t>
            </a:r>
            <a:r>
              <a:rPr kumimoji="0" lang="en-US" altLang="en-US" sz="1500" b="0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O-3. Chau. ASCO 2022. </a:t>
            </a:r>
            <a:r>
              <a:rPr kumimoji="0" lang="en-US" altLang="en-US" sz="1500" b="0" i="0" u="none" strike="noStrike" kern="1200" cap="none" spc="-1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Abstr</a:t>
            </a:r>
            <a:r>
              <a:rPr kumimoji="0" lang="en-US" altLang="en-US" sz="1500" b="0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4035. </a:t>
            </a:r>
            <a:r>
              <a:rPr kumimoji="0" lang="en-US" altLang="en-US" sz="1500" b="0" i="0" u="none" strike="noStrike" kern="1200" cap="none" spc="-1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Doki</a:t>
            </a:r>
            <a:r>
              <a:rPr kumimoji="0" lang="en-US" altLang="en-US" sz="1500" b="0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NEJM. 2022;386: 449.</a:t>
            </a:r>
            <a:endParaRPr kumimoji="0" lang="en-US" altLang="en-US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6347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A1457023-DE41-402D-A931-2A013B742D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CheckMate 648: Updated Efficacy and Safety Results</a:t>
            </a:r>
            <a:endParaRPr lang="en-US" altLang="en-US" dirty="0"/>
          </a:p>
        </p:txBody>
      </p:sp>
      <p:graphicFrame>
        <p:nvGraphicFramePr>
          <p:cNvPr id="6" name="Group 3">
            <a:extLst>
              <a:ext uri="{FF2B5EF4-FFF2-40B4-BE49-F238E27FC236}">
                <a16:creationId xmlns:a16="http://schemas.microsoft.com/office/drawing/2014/main" id="{75B1791E-86DC-2534-ECAB-CB853EF0DFC0}"/>
              </a:ext>
            </a:extLst>
          </p:cNvPr>
          <p:cNvGraphicFramePr>
            <a:graphicFrameLocks/>
          </p:cNvGraphicFramePr>
          <p:nvPr/>
        </p:nvGraphicFramePr>
        <p:xfrm>
          <a:off x="724222" y="1624398"/>
          <a:ext cx="5789313" cy="3074934"/>
        </p:xfrm>
        <a:graphic>
          <a:graphicData uri="http://schemas.openxmlformats.org/drawingml/2006/table">
            <a:tbl>
              <a:tblPr/>
              <a:tblGrid>
                <a:gridCol w="18825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22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22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2244">
                  <a:extLst>
                    <a:ext uri="{9D8B030D-6E8A-4147-A177-3AD203B41FA5}">
                      <a16:colId xmlns:a16="http://schemas.microsoft.com/office/drawing/2014/main" val="1185194655"/>
                    </a:ext>
                  </a:extLst>
                </a:gridCol>
              </a:tblGrid>
              <a:tr h="7260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Outcome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Nivo + CT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321)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Nivo + Ipi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325)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CT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324)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29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PFS2,* HR vs CT (95% CI)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0.64 </a:t>
                      </a:r>
                      <a:b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(0.54-0.77)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0.74 </a:t>
                      </a:r>
                      <a:b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(0.62-0.88)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29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ORR, % (95% CI)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47 (42-53)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 (23-33)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27 (22-32)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29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DoR ≥12 mo, %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E08E893-257D-DE8E-76D8-A12D6081CAD3}"/>
              </a:ext>
            </a:extLst>
          </p:cNvPr>
          <p:cNvSpPr txBox="1"/>
          <p:nvPr/>
        </p:nvSpPr>
        <p:spPr bwMode="auto">
          <a:xfrm>
            <a:off x="6567814" y="1495629"/>
            <a:ext cx="5624186" cy="4842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TRAEs mostly grade 1/2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Grade 3/4 events: ≤6% in nivolumab arms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Any-grade select AEs</a:t>
            </a:r>
          </a:p>
          <a:p>
            <a:pPr marL="1200150" marR="0" lvl="2" indent="-28575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Nivo/CT: median 5-31 wk</a:t>
            </a:r>
          </a:p>
          <a:p>
            <a:pPr marL="1200150" marR="0" lvl="2" indent="-28575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Nivo/Ipi/CT: median 4-12 wk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Nonendocrine select TRAEs resolved in most patients with established management algorithms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Nivo/CT: 57%-91%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Nivo/Ipi/CT: 63%-95%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Median time to resolution</a:t>
            </a:r>
          </a:p>
          <a:p>
            <a:pPr marL="1200150" marR="0" lvl="2" indent="-28575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Nivo/CT: 2-17 wk</a:t>
            </a:r>
          </a:p>
          <a:p>
            <a:pPr marL="1200150" marR="0" lvl="2" indent="-285750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Ipi/CT: 3-12 wk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DD8CAD-AA89-E99E-3F62-267B9027ECEE}"/>
              </a:ext>
            </a:extLst>
          </p:cNvPr>
          <p:cNvSpPr txBox="1"/>
          <p:nvPr/>
        </p:nvSpPr>
        <p:spPr bwMode="auto">
          <a:xfrm>
            <a:off x="706241" y="4768679"/>
            <a:ext cx="28825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*At 13 mo of follow-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up.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6D2AB0-3FB6-A8B3-F90D-E27DF025EC55}"/>
              </a:ext>
            </a:extLst>
          </p:cNvPr>
          <p:cNvSpPr txBox="1"/>
          <p:nvPr/>
        </p:nvSpPr>
        <p:spPr bwMode="auto">
          <a:xfrm>
            <a:off x="-1" y="6488668"/>
            <a:ext cx="86338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Chau. ESMO World GI 2022. </a:t>
            </a:r>
            <a:r>
              <a:rPr kumimoji="0" lang="en-US" altLang="en-US" sz="1500" b="0" i="0" u="none" strike="noStrike" kern="1200" cap="none" spc="-1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Abstr</a:t>
            </a:r>
            <a:r>
              <a:rPr kumimoji="0" lang="en-US" altLang="en-US" sz="1500" b="0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O-3.</a:t>
            </a:r>
            <a:endParaRPr kumimoji="0" lang="en-US" altLang="en-US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74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95BA3-B365-4455-AC1E-92EE56F16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Drugs and Targets in ESCC</a:t>
            </a:r>
          </a:p>
        </p:txBody>
      </p:sp>
    </p:spTree>
    <p:extLst>
      <p:ext uri="{BB962C8B-B14F-4D97-AF65-F5344CB8AC3E}">
        <p14:creationId xmlns:p14="http://schemas.microsoft.com/office/powerpoint/2010/main" val="4176832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48990" y="312736"/>
            <a:ext cx="10515600" cy="762000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RATIONALE-306: Tislelizumab + CT vs CT in Advanced/Metastatic ESCC</a:t>
            </a:r>
            <a:endParaRPr lang="en-US" dirty="0"/>
          </a:p>
        </p:txBody>
      </p:sp>
      <p:sp>
        <p:nvSpPr>
          <p:cNvPr id="13" name="Text Box 45">
            <a:extLst>
              <a:ext uri="{FF2B5EF4-FFF2-40B4-BE49-F238E27FC236}">
                <a16:creationId xmlns:a16="http://schemas.microsoft.com/office/drawing/2014/main" id="{D6DA69E3-3309-331F-2251-7F763EE397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179" y="2940368"/>
            <a:ext cx="302653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Patients with unresectable, locally advanced/metastatic ESCC, no prior systemic treatment for advanced disease; Measurable disease;</a:t>
            </a:r>
            <a:b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ECOG PS 0/1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(N = 649)</a:t>
            </a: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Rectangle 46">
            <a:extLst>
              <a:ext uri="{FF2B5EF4-FFF2-40B4-BE49-F238E27FC236}">
                <a16:creationId xmlns:a16="http://schemas.microsoft.com/office/drawing/2014/main" id="{57CB3597-6712-670A-C9C1-A3682CE468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37388" y="3353188"/>
            <a:ext cx="17125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Treat until PD, intolerable toxicity, or patient refusal</a:t>
            </a:r>
          </a:p>
        </p:txBody>
      </p:sp>
      <p:sp>
        <p:nvSpPr>
          <p:cNvPr id="15" name="Rectangle 49">
            <a:extLst>
              <a:ext uri="{FF2B5EF4-FFF2-40B4-BE49-F238E27FC236}">
                <a16:creationId xmlns:a16="http://schemas.microsoft.com/office/drawing/2014/main" id="{2352ACB2-7322-C5ED-E650-6287C1D5FC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4313" y="2941413"/>
            <a:ext cx="5365256" cy="9445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anchor="ctr" anchorCtr="1"/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Tislelizumab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200 mg IV Q3W +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investigator-chosen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CT*</a:t>
            </a:r>
          </a:p>
        </p:txBody>
      </p:sp>
      <p:sp>
        <p:nvSpPr>
          <p:cNvPr id="16" name="Rectangle 50">
            <a:extLst>
              <a:ext uri="{FF2B5EF4-FFF2-40B4-BE49-F238E27FC236}">
                <a16:creationId xmlns:a16="http://schemas.microsoft.com/office/drawing/2014/main" id="{E2F1EBC2-70B8-9D0D-C5A7-E41D3EDDF4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4313" y="4020730"/>
            <a:ext cx="5365256" cy="9418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anchor="ctr" anchorCtr="1"/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Placebo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IV Q3W +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investigator-chosen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CT*</a:t>
            </a:r>
          </a:p>
        </p:txBody>
      </p:sp>
      <p:sp>
        <p:nvSpPr>
          <p:cNvPr id="17" name="Line 52">
            <a:extLst>
              <a:ext uri="{FF2B5EF4-FFF2-40B4-BE49-F238E27FC236}">
                <a16:creationId xmlns:a16="http://schemas.microsoft.com/office/drawing/2014/main" id="{1C67B7D8-5DA1-957D-254F-81F82275D81C}"/>
              </a:ext>
            </a:extLst>
          </p:cNvPr>
          <p:cNvSpPr>
            <a:spLocks noChangeShapeType="1"/>
          </p:cNvSpPr>
          <p:nvPr/>
        </p:nvSpPr>
        <p:spPr bwMode="auto">
          <a:xfrm>
            <a:off x="9537820" y="3953352"/>
            <a:ext cx="479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Line 53">
            <a:extLst>
              <a:ext uri="{FF2B5EF4-FFF2-40B4-BE49-F238E27FC236}">
                <a16:creationId xmlns:a16="http://schemas.microsoft.com/office/drawing/2014/main" id="{35E83399-AF76-738F-35C3-5FD29FDBD7E3}"/>
              </a:ext>
            </a:extLst>
          </p:cNvPr>
          <p:cNvSpPr>
            <a:spLocks noChangeShapeType="1"/>
          </p:cNvSpPr>
          <p:nvPr/>
        </p:nvSpPr>
        <p:spPr bwMode="auto">
          <a:xfrm>
            <a:off x="3287713" y="4028668"/>
            <a:ext cx="622300" cy="3508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Line 54">
            <a:extLst>
              <a:ext uri="{FF2B5EF4-FFF2-40B4-BE49-F238E27FC236}">
                <a16:creationId xmlns:a16="http://schemas.microsoft.com/office/drawing/2014/main" id="{3391C6E4-61CA-33FE-AE42-49F6216355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87713" y="3428592"/>
            <a:ext cx="622300" cy="3476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1698F4-0783-A21B-3F53-BF4A019C8F57}"/>
              </a:ext>
            </a:extLst>
          </p:cNvPr>
          <p:cNvSpPr txBox="1"/>
          <p:nvPr/>
        </p:nvSpPr>
        <p:spPr bwMode="auto">
          <a:xfrm>
            <a:off x="1227385" y="1895735"/>
            <a:ext cx="536525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Stratified by region (Asia excluding Japan vs Japan vs rest of world), prior definitive therapy (yes vs no), investigator-chosen chemotherapy (platinum/FP vs platinum/paclitaxel)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A140FE2-B7C0-9A34-FF4D-27EB856D81AA}"/>
              </a:ext>
            </a:extLst>
          </p:cNvPr>
          <p:cNvSpPr txBox="1"/>
          <p:nvPr/>
        </p:nvSpPr>
        <p:spPr bwMode="auto">
          <a:xfrm>
            <a:off x="596152" y="1460137"/>
            <a:ext cx="949012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Double-blind, placebo-controlled, global, randomized phase III study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3AF2C2-146A-4CD2-2B6C-C6137F659B9C}"/>
              </a:ext>
            </a:extLst>
          </p:cNvPr>
          <p:cNvSpPr txBox="1"/>
          <p:nvPr/>
        </p:nvSpPr>
        <p:spPr bwMode="auto">
          <a:xfrm>
            <a:off x="620645" y="5374885"/>
            <a:ext cx="9736929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Primary endpoint: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OS (ITT)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Secondary endpoints: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PFS, ORR, DoR by investigator; OS with PD-L1 ≥10%; HRQoL; safety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1E97ECB-26BF-8000-7440-A4908558C97A}"/>
              </a:ext>
            </a:extLst>
          </p:cNvPr>
          <p:cNvCxnSpPr/>
          <p:nvPr/>
        </p:nvCxnSpPr>
        <p:spPr bwMode="auto">
          <a:xfrm>
            <a:off x="3618963" y="2557793"/>
            <a:ext cx="0" cy="700034"/>
          </a:xfrm>
          <a:prstGeom prst="straightConnector1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CCEBA8C-493E-497D-4DF1-5FCECF9B251E}"/>
              </a:ext>
            </a:extLst>
          </p:cNvPr>
          <p:cNvSpPr txBox="1"/>
          <p:nvPr/>
        </p:nvSpPr>
        <p:spPr bwMode="auto">
          <a:xfrm>
            <a:off x="3979071" y="5000317"/>
            <a:ext cx="566115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*Cisplatin or oxaliplatin plus either fluoropyrimidine or paclitaxel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B1BB032-249F-6EFF-337C-2B2A6BC21540}"/>
              </a:ext>
            </a:extLst>
          </p:cNvPr>
          <p:cNvSpPr txBox="1"/>
          <p:nvPr/>
        </p:nvSpPr>
        <p:spPr bwMode="auto">
          <a:xfrm>
            <a:off x="-1" y="6488668"/>
            <a:ext cx="86338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/>
          <a:p>
            <a:pPr marL="0" marR="0" lvl="0" indent="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Yoon. </a:t>
            </a:r>
            <a:r>
              <a:rPr kumimoji="0" lang="en-US" altLang="en-US" sz="1500" b="0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ESMO WCGIC 2022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.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Abstr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 LBA-1.</a:t>
            </a:r>
          </a:p>
        </p:txBody>
      </p:sp>
    </p:spTree>
    <p:extLst>
      <p:ext uri="{BB962C8B-B14F-4D97-AF65-F5344CB8AC3E}">
        <p14:creationId xmlns:p14="http://schemas.microsoft.com/office/powerpoint/2010/main" val="2074341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98" y="0"/>
            <a:ext cx="11413764" cy="6420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2">
            <a:extLst>
              <a:ext uri="{FF2B5EF4-FFF2-40B4-BE49-F238E27FC236}">
                <a16:creationId xmlns:a16="http://schemas.microsoft.com/office/drawing/2014/main" id="{01418B0E-33B5-2F8A-2335-38AB2560B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RATIONALE-306: Baseline Characteristics</a:t>
            </a:r>
            <a:endParaRPr lang="en-US" dirty="0"/>
          </a:p>
        </p:txBody>
      </p:sp>
      <p:graphicFrame>
        <p:nvGraphicFramePr>
          <p:cNvPr id="9" name="Group 32">
            <a:extLst>
              <a:ext uri="{FF2B5EF4-FFF2-40B4-BE49-F238E27FC236}">
                <a16:creationId xmlns:a16="http://schemas.microsoft.com/office/drawing/2014/main" id="{FA38DF1E-1E26-C352-1AC9-2E0FE6430FE0}"/>
              </a:ext>
            </a:extLst>
          </p:cNvPr>
          <p:cNvGraphicFramePr>
            <a:graphicFrameLocks noGrp="1"/>
          </p:cNvGraphicFramePr>
          <p:nvPr/>
        </p:nvGraphicFramePr>
        <p:xfrm>
          <a:off x="538981" y="1511596"/>
          <a:ext cx="5561782" cy="4668616"/>
        </p:xfrm>
        <a:graphic>
          <a:graphicData uri="http://schemas.openxmlformats.org/drawingml/2006/table">
            <a:tbl>
              <a:tblPr/>
              <a:tblGrid>
                <a:gridCol w="2493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4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39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Characteristic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Tisle + CT</a:t>
                      </a:r>
                      <a:b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326)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Placebo + CT </a:t>
                      </a:r>
                      <a:b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323)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04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Median age, yr (range)</a:t>
                      </a:r>
                    </a:p>
                  </a:txBody>
                  <a:tcPr marL="91411" marR="91411" marT="34296" marB="342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64.0 (26-84)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65.0 (40-84)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4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ts val="2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Male, n (%)</a:t>
                      </a:r>
                    </a:p>
                  </a:txBody>
                  <a:tcPr marL="91411" marR="91411" marT="34296" marB="342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282 (86.5)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281 (87.0)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20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Region, n (%)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Asia (excluding Japan)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Japan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Rest of world</a:t>
                      </a:r>
                    </a:p>
                  </a:txBody>
                  <a:tcPr marL="91411" marR="91411" marT="34296" marB="342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210 (64.4)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33 (10.1)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83 (25.5)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210 (65.0)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33 (10.2)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80 (24.8)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20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Race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Asian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White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Other</a:t>
                      </a:r>
                    </a:p>
                  </a:txBody>
                  <a:tcPr marL="91411" marR="91411" marT="34296" marB="342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243 (74.5)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79 (24.2)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 (1.2)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243 (75.2)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76 (23.5)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 (1.2)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04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ECOG PS 0/1, %</a:t>
                      </a:r>
                    </a:p>
                  </a:txBody>
                  <a:tcPr marL="91411" marR="91411" marT="34296" marB="342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33.4/66.6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32.2/67.8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3758623"/>
                  </a:ext>
                </a:extLst>
              </a:tr>
              <a:tr h="4920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Smoking status, n (%)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Never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Current/former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Missing</a:t>
                      </a:r>
                    </a:p>
                  </a:txBody>
                  <a:tcPr marL="91411" marR="91411" marT="34296" marB="342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68 (20.9)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247 (75.7)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11 (3.4)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81 (25.1)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231 (71.5)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11 (3.4)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490915"/>
                  </a:ext>
                </a:extLst>
              </a:tr>
              <a:tr h="3748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Histology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SCC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Other</a:t>
                      </a:r>
                    </a:p>
                  </a:txBody>
                  <a:tcPr marL="91411" marR="91411" marT="34296" marB="342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325 (99.7)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 (0.3)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323 (100)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2154679"/>
                  </a:ext>
                </a:extLst>
              </a:tr>
            </a:tbl>
          </a:graphicData>
        </a:graphic>
      </p:graphicFrame>
      <p:graphicFrame>
        <p:nvGraphicFramePr>
          <p:cNvPr id="10" name="Group 32">
            <a:extLst>
              <a:ext uri="{FF2B5EF4-FFF2-40B4-BE49-F238E27FC236}">
                <a16:creationId xmlns:a16="http://schemas.microsoft.com/office/drawing/2014/main" id="{84A47C31-A2F6-CDC7-BF11-622E95FA0D0F}"/>
              </a:ext>
            </a:extLst>
          </p:cNvPr>
          <p:cNvGraphicFramePr>
            <a:graphicFrameLocks noGrp="1"/>
          </p:cNvGraphicFramePr>
          <p:nvPr/>
        </p:nvGraphicFramePr>
        <p:xfrm>
          <a:off x="6178004" y="1511595"/>
          <a:ext cx="5580608" cy="4408000"/>
        </p:xfrm>
        <a:graphic>
          <a:graphicData uri="http://schemas.openxmlformats.org/drawingml/2006/table">
            <a:tbl>
              <a:tblPr/>
              <a:tblGrid>
                <a:gridCol w="26925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3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46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10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Characteristic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Tisle + CT</a:t>
                      </a:r>
                      <a:b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326)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Placebo + CT </a:t>
                      </a:r>
                      <a:b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323)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ts val="2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Baseline disease status, n (%)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Metastatic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Locally advanced</a:t>
                      </a:r>
                    </a:p>
                  </a:txBody>
                  <a:tcPr marL="91411" marR="91411" marT="34296" marB="342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279 (85.6)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47 (14.4)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282 (79.3)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41 (12.7)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9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Prior definitive therapy, n (%)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Surgery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Radiotherapy</a:t>
                      </a:r>
                    </a:p>
                  </a:txBody>
                  <a:tcPr marL="91411" marR="91411" marT="34296" marB="342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107 (32.8)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40 (12.3)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107 (33.1)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40 (12.4)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57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PD-L1 status, n (%)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≥10%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&lt;10%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Unknown</a:t>
                      </a:r>
                    </a:p>
                  </a:txBody>
                  <a:tcPr marL="91411" marR="91411" marT="34296" marB="342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123 (37.7)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165 (50.6)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38 (11.7)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113 (35.0)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176 (54.5)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34 (10.5)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7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Median duration Tx, mo (range)</a:t>
                      </a:r>
                    </a:p>
                  </a:txBody>
                  <a:tcPr marL="91411" marR="91411" marT="34296" marB="342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6.4 (0.1-38.3)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4.9 (0.6-34.9)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33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Investigator-chosen CT, n (%)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Platinum + FP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Platinum + paclitaxel</a:t>
                      </a:r>
                    </a:p>
                  </a:txBody>
                  <a:tcPr marL="91411" marR="91411" marT="34296" marB="342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147 (45.1)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179 (54.9)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146 (45.2)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177 (54.8)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3758623"/>
                  </a:ext>
                </a:extLst>
              </a:tr>
              <a:tr h="3396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Post-Tx systemic therapy, n (%)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Systemic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Immunotherapy</a:t>
                      </a:r>
                    </a:p>
                  </a:txBody>
                  <a:tcPr marL="91411" marR="91411" marT="34296" marB="342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157 (48.2)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46 (14.1)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177 (54.8)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72 (22.3)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949091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46778A2-0991-9C1D-6520-2ED2D124AF4D}"/>
              </a:ext>
            </a:extLst>
          </p:cNvPr>
          <p:cNvSpPr txBox="1"/>
          <p:nvPr/>
        </p:nvSpPr>
        <p:spPr bwMode="auto">
          <a:xfrm>
            <a:off x="-1" y="6488668"/>
            <a:ext cx="86338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/>
          <a:p>
            <a:pPr marL="0" marR="0" lvl="0" indent="0" algn="l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Yoon. </a:t>
            </a:r>
            <a:r>
              <a:rPr kumimoji="0" lang="en-US" altLang="en-US" sz="1500" b="0" i="0" u="none" strike="noStrike" kern="1200" cap="none" spc="-1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ESMO WCGIC 2022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.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Abstr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ＭＳ Ｐゴシック" charset="0"/>
                <a:cs typeface="Arial" panose="020B0604020202020204" pitchFamily="34" charset="0"/>
              </a:rPr>
              <a:t> LBA-1.</a:t>
            </a:r>
          </a:p>
        </p:txBody>
      </p:sp>
    </p:spTree>
    <p:extLst>
      <p:ext uri="{BB962C8B-B14F-4D97-AF65-F5344CB8AC3E}">
        <p14:creationId xmlns:p14="http://schemas.microsoft.com/office/powerpoint/2010/main" val="26321642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9BA40A-3D30-7F5F-3D39-3CD7953B8F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98" b="-2845"/>
          <a:stretch/>
        </p:blipFill>
        <p:spPr>
          <a:xfrm>
            <a:off x="72483" y="1037044"/>
            <a:ext cx="12047034" cy="5036123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9BDB635B-5211-D611-661F-EC9C95B49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420" y="201947"/>
            <a:ext cx="10515600" cy="762000"/>
          </a:xfrm>
        </p:spPr>
        <p:txBody>
          <a:bodyPr/>
          <a:lstStyle/>
          <a:p>
            <a:r>
              <a:rPr lang="en-US" altLang="en-US" dirty="0"/>
              <a:t>RATIONALE-306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B4C712-E404-7C69-4CFD-09112C9F26D4}"/>
              </a:ext>
            </a:extLst>
          </p:cNvPr>
          <p:cNvSpPr/>
          <p:nvPr/>
        </p:nvSpPr>
        <p:spPr>
          <a:xfrm>
            <a:off x="0" y="5605272"/>
            <a:ext cx="1801368" cy="467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3C4FD4-C36C-D500-8BA3-21D537089FC1}"/>
              </a:ext>
            </a:extLst>
          </p:cNvPr>
          <p:cNvSpPr txBox="1"/>
          <p:nvPr/>
        </p:nvSpPr>
        <p:spPr bwMode="auto">
          <a:xfrm>
            <a:off x="-1" y="6488668"/>
            <a:ext cx="86338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/>
          <a:p>
            <a:pPr defTabSz="1218072">
              <a:defRPr/>
            </a:pPr>
            <a:r>
              <a:rPr lang="en-US" sz="1500" dirty="0">
                <a:solidFill>
                  <a:srgbClr val="000000"/>
                </a:solidFill>
                <a:ea typeface="ＭＳ Ｐゴシック" charset="-128"/>
                <a:cs typeface="Calibri" panose="020F0502020204030204" pitchFamily="34" charset="0"/>
              </a:rPr>
              <a:t>Yoon et al. ESMO GI 2022</a:t>
            </a:r>
          </a:p>
        </p:txBody>
      </p:sp>
    </p:spTree>
    <p:extLst>
      <p:ext uri="{BB962C8B-B14F-4D97-AF65-F5344CB8AC3E}">
        <p14:creationId xmlns:p14="http://schemas.microsoft.com/office/powerpoint/2010/main" val="3376255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A2C1705-3C12-011D-E1C0-6DA3E3CEF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761" y="1209270"/>
            <a:ext cx="11401819" cy="4912128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110D2A21-32AD-429B-1644-87C43D0D2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420" y="201947"/>
            <a:ext cx="10515600" cy="762000"/>
          </a:xfrm>
        </p:spPr>
        <p:txBody>
          <a:bodyPr/>
          <a:lstStyle/>
          <a:p>
            <a:r>
              <a:rPr lang="en-US" altLang="en-US" dirty="0"/>
              <a:t>RATIONALE-306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58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59420" y="201947"/>
            <a:ext cx="10515600" cy="762000"/>
          </a:xfrm>
        </p:spPr>
        <p:txBody>
          <a:bodyPr/>
          <a:lstStyle/>
          <a:p>
            <a:r>
              <a:rPr lang="en-US" altLang="en-US" dirty="0"/>
              <a:t>RATIONALE-306: Response and Safety</a:t>
            </a:r>
            <a:endParaRPr lang="en-US" dirty="0"/>
          </a:p>
        </p:txBody>
      </p:sp>
      <p:graphicFrame>
        <p:nvGraphicFramePr>
          <p:cNvPr id="29" name="Group 32">
            <a:extLst>
              <a:ext uri="{FF2B5EF4-FFF2-40B4-BE49-F238E27FC236}">
                <a16:creationId xmlns:a16="http://schemas.microsoft.com/office/drawing/2014/main" id="{FB66E258-AAEC-5534-61A0-1DA31A0C36BE}"/>
              </a:ext>
            </a:extLst>
          </p:cNvPr>
          <p:cNvGraphicFramePr>
            <a:graphicFrameLocks noGrp="1"/>
          </p:cNvGraphicFramePr>
          <p:nvPr/>
        </p:nvGraphicFramePr>
        <p:xfrm>
          <a:off x="6899352" y="1433908"/>
          <a:ext cx="5225487" cy="3541824"/>
        </p:xfrm>
        <a:graphic>
          <a:graphicData uri="http://schemas.openxmlformats.org/drawingml/2006/table">
            <a:tbl>
              <a:tblPr/>
              <a:tblGrid>
                <a:gridCol w="25212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46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5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Adverse Events, n (%)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Tislelizumab + CT</a:t>
                      </a:r>
                      <a:b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324)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Placebo + CT </a:t>
                      </a:r>
                      <a:b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321)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ts val="2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≥1 treatment-related TEAE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Grade ≥3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Serious AE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Leading to death</a:t>
                      </a:r>
                    </a:p>
                  </a:txBody>
                  <a:tcPr marL="91411" marR="91411" marT="34296" marB="342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313 (96.6)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216 (66.7)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93 (28.7)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 (1.9)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309 (96.3)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207 (64.5)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62 (19.3)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 (1.2)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ts val="2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≥1 treatment-related TEAE leading to discontinuation</a:t>
                      </a:r>
                    </a:p>
                  </a:txBody>
                  <a:tcPr marL="91411" marR="91411" marT="34296" marB="342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103 (31.8)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72 (22.4)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9595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ts val="2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≥1 immune-mediated AE</a:t>
                      </a:r>
                    </a:p>
                    <a:p>
                      <a:pPr marL="2857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ts val="20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Grade≥3</a:t>
                      </a:r>
                    </a:p>
                  </a:txBody>
                  <a:tcPr marL="91411" marR="91411" marT="34296" marB="342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70 (21.6)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 (8.6)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19 (5.9)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 (1.6)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3292555"/>
                  </a:ext>
                </a:extLst>
              </a:tr>
            </a:tbl>
          </a:graphicData>
        </a:graphic>
      </p:graphicFrame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FBECD48-BBA6-C854-505A-23D8DCCB5F5B}"/>
              </a:ext>
            </a:extLst>
          </p:cNvPr>
          <p:cNvCxnSpPr>
            <a:cxnSpLocks/>
          </p:cNvCxnSpPr>
          <p:nvPr/>
        </p:nvCxnSpPr>
        <p:spPr bwMode="auto">
          <a:xfrm>
            <a:off x="6827162" y="1882268"/>
            <a:ext cx="64008" cy="0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31EEA69-8D42-157D-4187-411653E5C093}"/>
              </a:ext>
            </a:extLst>
          </p:cNvPr>
          <p:cNvCxnSpPr>
            <a:cxnSpLocks/>
          </p:cNvCxnSpPr>
          <p:nvPr/>
        </p:nvCxnSpPr>
        <p:spPr bwMode="auto">
          <a:xfrm>
            <a:off x="6827162" y="2385037"/>
            <a:ext cx="64008" cy="0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183A3EF-92F3-FCE1-0466-B7D559291493}"/>
              </a:ext>
            </a:extLst>
          </p:cNvPr>
          <p:cNvCxnSpPr>
            <a:cxnSpLocks/>
          </p:cNvCxnSpPr>
          <p:nvPr/>
        </p:nvCxnSpPr>
        <p:spPr bwMode="auto">
          <a:xfrm>
            <a:off x="6827162" y="2910277"/>
            <a:ext cx="64008" cy="0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7113845-97F5-5E38-97B2-DC355CDC2F5E}"/>
              </a:ext>
            </a:extLst>
          </p:cNvPr>
          <p:cNvCxnSpPr>
            <a:cxnSpLocks/>
          </p:cNvCxnSpPr>
          <p:nvPr/>
        </p:nvCxnSpPr>
        <p:spPr bwMode="auto">
          <a:xfrm>
            <a:off x="6827162" y="3413045"/>
            <a:ext cx="64008" cy="0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9B23D6C-215C-4832-3B8F-75F880D9AA2B}"/>
              </a:ext>
            </a:extLst>
          </p:cNvPr>
          <p:cNvCxnSpPr>
            <a:cxnSpLocks/>
          </p:cNvCxnSpPr>
          <p:nvPr/>
        </p:nvCxnSpPr>
        <p:spPr bwMode="auto">
          <a:xfrm>
            <a:off x="6827162" y="3911646"/>
            <a:ext cx="64008" cy="0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8910BEE-23DD-7062-B9B6-E6370A7A1738}"/>
              </a:ext>
            </a:extLst>
          </p:cNvPr>
          <p:cNvCxnSpPr>
            <a:cxnSpLocks/>
          </p:cNvCxnSpPr>
          <p:nvPr/>
        </p:nvCxnSpPr>
        <p:spPr bwMode="auto">
          <a:xfrm>
            <a:off x="6827162" y="4438696"/>
            <a:ext cx="64008" cy="0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A2A00A54-3862-4C03-46DD-09659C0B1631}"/>
              </a:ext>
            </a:extLst>
          </p:cNvPr>
          <p:cNvCxnSpPr>
            <a:cxnSpLocks/>
          </p:cNvCxnSpPr>
          <p:nvPr/>
        </p:nvCxnSpPr>
        <p:spPr bwMode="auto">
          <a:xfrm flipH="1">
            <a:off x="6894422" y="4434739"/>
            <a:ext cx="1678" cy="64008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75BFB55-B1E4-654E-6746-9F2699151205}"/>
              </a:ext>
            </a:extLst>
          </p:cNvPr>
          <p:cNvCxnSpPr>
            <a:cxnSpLocks/>
          </p:cNvCxnSpPr>
          <p:nvPr/>
        </p:nvCxnSpPr>
        <p:spPr bwMode="auto">
          <a:xfrm flipH="1">
            <a:off x="7688160" y="4434739"/>
            <a:ext cx="1678" cy="64008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E563A04-C45C-AE2F-F6CA-E2EC8F87E285}"/>
              </a:ext>
            </a:extLst>
          </p:cNvPr>
          <p:cNvCxnSpPr>
            <a:cxnSpLocks/>
          </p:cNvCxnSpPr>
          <p:nvPr/>
        </p:nvCxnSpPr>
        <p:spPr bwMode="auto">
          <a:xfrm flipH="1">
            <a:off x="8481898" y="4434739"/>
            <a:ext cx="1678" cy="64008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319AC68-1402-37CC-8959-15EBA11A0CE1}"/>
              </a:ext>
            </a:extLst>
          </p:cNvPr>
          <p:cNvCxnSpPr>
            <a:cxnSpLocks/>
          </p:cNvCxnSpPr>
          <p:nvPr/>
        </p:nvCxnSpPr>
        <p:spPr bwMode="auto">
          <a:xfrm flipH="1">
            <a:off x="9275636" y="4434739"/>
            <a:ext cx="1678" cy="64008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7310A38-103C-692F-D122-D19200E8FF8D}"/>
              </a:ext>
            </a:extLst>
          </p:cNvPr>
          <p:cNvCxnSpPr>
            <a:cxnSpLocks/>
          </p:cNvCxnSpPr>
          <p:nvPr/>
        </p:nvCxnSpPr>
        <p:spPr bwMode="auto">
          <a:xfrm flipH="1">
            <a:off x="10069374" y="4434739"/>
            <a:ext cx="1678" cy="64008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8AB71CC-E4CF-2C2D-4A14-A04D0DB4787C}"/>
              </a:ext>
            </a:extLst>
          </p:cNvPr>
          <p:cNvCxnSpPr>
            <a:cxnSpLocks/>
          </p:cNvCxnSpPr>
          <p:nvPr/>
        </p:nvCxnSpPr>
        <p:spPr bwMode="auto">
          <a:xfrm flipH="1">
            <a:off x="10863112" y="4434739"/>
            <a:ext cx="1678" cy="64008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" name="Content Placeholder 4">
            <a:extLst>
              <a:ext uri="{FF2B5EF4-FFF2-40B4-BE49-F238E27FC236}">
                <a16:creationId xmlns:a16="http://schemas.microsoft.com/office/drawing/2014/main" id="{829A3563-D8F7-039F-1BAA-FD2414D69522}"/>
              </a:ext>
            </a:extLst>
          </p:cNvPr>
          <p:cNvGraphicFramePr>
            <a:graphicFrameLocks/>
          </p:cNvGraphicFramePr>
          <p:nvPr/>
        </p:nvGraphicFramePr>
        <p:xfrm>
          <a:off x="479857" y="963947"/>
          <a:ext cx="6411313" cy="583060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603476">
                  <a:extLst>
                    <a:ext uri="{9D8B030D-6E8A-4147-A177-3AD203B41FA5}">
                      <a16:colId xmlns:a16="http://schemas.microsoft.com/office/drawing/2014/main" val="151864319"/>
                    </a:ext>
                  </a:extLst>
                </a:gridCol>
                <a:gridCol w="1994661">
                  <a:extLst>
                    <a:ext uri="{9D8B030D-6E8A-4147-A177-3AD203B41FA5}">
                      <a16:colId xmlns:a16="http://schemas.microsoft.com/office/drawing/2014/main" val="3315049150"/>
                    </a:ext>
                  </a:extLst>
                </a:gridCol>
                <a:gridCol w="1813176">
                  <a:extLst>
                    <a:ext uri="{9D8B030D-6E8A-4147-A177-3AD203B41FA5}">
                      <a16:colId xmlns:a16="http://schemas.microsoft.com/office/drawing/2014/main" val="2414725134"/>
                    </a:ext>
                  </a:extLst>
                </a:gridCol>
              </a:tblGrid>
              <a:tr h="10372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Parameter</a:t>
                      </a:r>
                    </a:p>
                  </a:txBody>
                  <a:tcPr marL="118872" marR="1188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5000"/>
                        </a:spcBef>
                        <a:spcAft>
                          <a:spcPct val="2500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Tislelizumab + CT</a:t>
                      </a:r>
                      <a:b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326)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5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Placebo + CT </a:t>
                      </a:r>
                      <a:b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323)</a:t>
                      </a:r>
                    </a:p>
                  </a:txBody>
                  <a:tcPr marL="91411" marR="91411" marT="34296" marB="3429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130"/>
                  </a:ext>
                </a:extLst>
              </a:tr>
              <a:tr h="6753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ORR, % (95% CI)*</a:t>
                      </a:r>
                    </a:p>
                  </a:txBody>
                  <a:tcPr marL="118872" marR="1188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63.6 (58.0 - 68.7)</a:t>
                      </a:r>
                    </a:p>
                  </a:txBody>
                  <a:tcPr marL="118872" marR="1188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42.4 (37.0 - 48.0)</a:t>
                      </a:r>
                    </a:p>
                  </a:txBody>
                  <a:tcPr marL="118872" marR="1188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2755622"/>
                  </a:ext>
                </a:extLst>
              </a:tr>
              <a:tr h="2122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Best overall response, n (%)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SD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PD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Not determined</a:t>
                      </a:r>
                    </a:p>
                  </a:txBody>
                  <a:tcPr marL="118872" marR="1188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 (4.6)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192 (58.9)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83 (25.5)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 (4.0)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 (7.1)</a:t>
                      </a:r>
                    </a:p>
                  </a:txBody>
                  <a:tcPr marL="118872" marR="1188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 (2.5)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129 (39.9)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122 (37.8)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 (13)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 (6.8)</a:t>
                      </a:r>
                    </a:p>
                  </a:txBody>
                  <a:tcPr marL="118872" marR="1188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4603539"/>
                  </a:ext>
                </a:extLst>
              </a:tr>
              <a:tr h="19953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Duration of response, n (%)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Median, mo (95% CI)</a:t>
                      </a:r>
                    </a:p>
                    <a:p>
                      <a:pPr marL="284163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55560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Patients with ongoing response, n (%) </a:t>
                      </a:r>
                    </a:p>
                  </a:txBody>
                  <a:tcPr marL="118872" marR="118872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7.1 (6.1 -8.1)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 (19.3)</a:t>
                      </a:r>
                    </a:p>
                  </a:txBody>
                  <a:tcPr marL="118872" marR="1188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5.7 (4.4 – 7.1)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 (9.5)</a:t>
                      </a:r>
                    </a:p>
                  </a:txBody>
                  <a:tcPr marL="118872" marR="11887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483241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2413E04-1921-0188-4456-2BAEDAA65076}"/>
              </a:ext>
            </a:extLst>
          </p:cNvPr>
          <p:cNvSpPr txBox="1"/>
          <p:nvPr/>
        </p:nvSpPr>
        <p:spPr bwMode="auto">
          <a:xfrm>
            <a:off x="6966512" y="6488668"/>
            <a:ext cx="52254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/>
          <a:p>
            <a:pPr algn="r" defTabSz="1218072">
              <a:defRPr/>
            </a:pPr>
            <a:r>
              <a:rPr lang="en-US" sz="1500" dirty="0">
                <a:solidFill>
                  <a:srgbClr val="000000"/>
                </a:solidFill>
                <a:ea typeface="ＭＳ Ｐゴシック" charset="-128"/>
                <a:cs typeface="Calibri" panose="020F0502020204030204" pitchFamily="34" charset="0"/>
              </a:rPr>
              <a:t>Yoon. ESMO WCGIC 2022. </a:t>
            </a:r>
            <a:r>
              <a:rPr lang="en-US" sz="1500" dirty="0" err="1">
                <a:solidFill>
                  <a:srgbClr val="000000"/>
                </a:solidFill>
                <a:ea typeface="ＭＳ Ｐゴシック" charset="-128"/>
                <a:cs typeface="Calibri" panose="020F0502020204030204" pitchFamily="34" charset="0"/>
              </a:rPr>
              <a:t>Abstr</a:t>
            </a:r>
            <a:r>
              <a:rPr lang="en-US" sz="1500" dirty="0">
                <a:solidFill>
                  <a:srgbClr val="000000"/>
                </a:solidFill>
                <a:ea typeface="ＭＳ Ｐゴシック" charset="-128"/>
                <a:cs typeface="Calibri" panose="020F0502020204030204" pitchFamily="34" charset="0"/>
              </a:rPr>
              <a:t> LBA-1. </a:t>
            </a:r>
          </a:p>
        </p:txBody>
      </p:sp>
    </p:spTree>
    <p:extLst>
      <p:ext uri="{BB962C8B-B14F-4D97-AF65-F5344CB8AC3E}">
        <p14:creationId xmlns:p14="http://schemas.microsoft.com/office/powerpoint/2010/main" val="33735864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ig. 2">
            <a:extLst>
              <a:ext uri="{FF2B5EF4-FFF2-40B4-BE49-F238E27FC236}">
                <a16:creationId xmlns:a16="http://schemas.microsoft.com/office/drawing/2014/main" id="{77FB99C6-39A6-3B1A-DB33-49A87337E3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707" y="359673"/>
            <a:ext cx="10106722" cy="636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6B2EED-4067-6FF3-50CF-BEF57E093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7547" y="6538912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000" kern="1200" dirty="0">
                <a:solidFill>
                  <a:schemeClr val="bg1">
                    <a:alpha val="80000"/>
                  </a:schemeClr>
                </a:solidFill>
                <a:latin typeface="+mn-lt"/>
                <a:ea typeface="+mn-ea"/>
                <a:cs typeface="+mn-cs"/>
              </a:rPr>
              <a:t>Qin et al. Mol Cance</a:t>
            </a:r>
            <a:r>
              <a:rPr lang="en-US" sz="1000" dirty="0">
                <a:solidFill>
                  <a:schemeClr val="bg1">
                    <a:alpha val="80000"/>
                  </a:schemeClr>
                </a:solidFill>
              </a:rPr>
              <a:t>r 18, 155 (2019).</a:t>
            </a:r>
            <a:endParaRPr lang="en-US" sz="1000" kern="1200" dirty="0">
              <a:solidFill>
                <a:schemeClr val="bg1">
                  <a:alpha val="8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1D75EF-AC23-07B5-094B-D3BC2FB24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775E49EB-745B-E84F-9891-EC49FA6C509F}" type="slidenum">
              <a:rPr lang="en-US" sz="1200" smtClean="0">
                <a:solidFill>
                  <a:schemeClr val="tx1">
                    <a:tint val="75000"/>
                    <a:alpha val="80000"/>
                  </a:schemeClr>
                </a:solidFill>
              </a:rPr>
              <a:pPr algn="r">
                <a:spcAft>
                  <a:spcPts val="600"/>
                </a:spcAft>
              </a:pPr>
              <a:t>24</a:t>
            </a:fld>
            <a:endParaRPr lang="en-US" sz="1200">
              <a:solidFill>
                <a:schemeClr val="tx1">
                  <a:tint val="75000"/>
                  <a:alpha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2237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13863E-750F-D259-53CD-B5019A319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E21C79-19DC-7591-1252-11FD8A78C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49EB-745B-E84F-9891-EC49FA6C509F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B18BCC-520E-5B32-42FC-F308DAA67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512" y="383573"/>
            <a:ext cx="11472746" cy="636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2387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86AE16-B780-2C01-005A-2B98B99A8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49EB-745B-E84F-9891-EC49FA6C509F}" type="slidenum">
              <a:rPr lang="en-US" smtClean="0"/>
              <a:t>26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31931-2EE1-62B6-6CE7-84FDBDEE7F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830" y="182025"/>
            <a:ext cx="11596339" cy="649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9723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B2457DF-79D9-EDF5-0D0C-85477C15F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anchor="ctr">
            <a:normAutofit/>
          </a:bodyPr>
          <a:lstStyle/>
          <a:p>
            <a:pPr algn="ctr"/>
            <a:r>
              <a:rPr lang="en-US" sz="2800" dirty="0"/>
              <a:t>Association Between LAG-3 Expression and OS of ESCC patients</a:t>
            </a:r>
          </a:p>
        </p:txBody>
      </p:sp>
      <p:pic>
        <p:nvPicPr>
          <p:cNvPr id="1026" name="Picture 2" descr="Diagram&#10;&#10;Description automatically generated">
            <a:extLst>
              <a:ext uri="{FF2B5EF4-FFF2-40B4-BE49-F238E27FC236}">
                <a16:creationId xmlns:a16="http://schemas.microsoft.com/office/drawing/2014/main" id="{54B0BC92-B183-0C83-FAFC-965A7FFF25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52096" y="643466"/>
            <a:ext cx="5831140" cy="556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A52C5DD-0F87-4F0A-AB4A-AEDADD27071B}"/>
              </a:ext>
            </a:extLst>
          </p:cNvPr>
          <p:cNvSpPr txBox="1"/>
          <p:nvPr/>
        </p:nvSpPr>
        <p:spPr bwMode="auto">
          <a:xfrm>
            <a:off x="-2" y="6257836"/>
            <a:ext cx="12192001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/>
          <a:p>
            <a:pPr defTabSz="1218072">
              <a:defRPr/>
            </a:pPr>
            <a:r>
              <a:rPr lang="en-US" sz="1500" dirty="0">
                <a:solidFill>
                  <a:srgbClr val="000000"/>
                </a:solidFill>
                <a:ea typeface="ＭＳ Ｐゴシック" charset="-128"/>
                <a:cs typeface="Calibri" panose="020F0502020204030204" pitchFamily="34" charset="0"/>
              </a:rPr>
              <a:t>Zhang Y, et al. Prognostic Value of Lymphocyte Activation Gene-3 (LAG-3) Expression in Esophageal Squamous Cell Carcinoma</a:t>
            </a:r>
            <a:r>
              <a:rPr lang="en-US" sz="1500" i="1" dirty="0">
                <a:solidFill>
                  <a:srgbClr val="000000"/>
                </a:solidFill>
                <a:ea typeface="ＭＳ Ｐゴシック" charset="-128"/>
                <a:cs typeface="Calibri" panose="020F0502020204030204" pitchFamily="34" charset="0"/>
              </a:rPr>
              <a:t>. J Cancer</a:t>
            </a:r>
            <a:r>
              <a:rPr lang="en-US" sz="1500" dirty="0">
                <a:solidFill>
                  <a:srgbClr val="000000"/>
                </a:solidFill>
                <a:ea typeface="ＭＳ Ｐゴシック" charset="-128"/>
                <a:cs typeface="Calibri" panose="020F0502020204030204" pitchFamily="34" charset="0"/>
              </a:rPr>
              <a:t>. 2018 Oct 20;9(22):4287-4293. </a:t>
            </a:r>
          </a:p>
        </p:txBody>
      </p:sp>
    </p:spTree>
    <p:extLst>
      <p:ext uri="{BB962C8B-B14F-4D97-AF65-F5344CB8AC3E}">
        <p14:creationId xmlns:p14="http://schemas.microsoft.com/office/powerpoint/2010/main" val="3821535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62" y="0"/>
            <a:ext cx="11413764" cy="6420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62" y="0"/>
            <a:ext cx="11413764" cy="6420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62" y="0"/>
            <a:ext cx="11413764" cy="6420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>
            <a:extLst>
              <a:ext uri="{FF2B5EF4-FFF2-40B4-BE49-F238E27FC236}">
                <a16:creationId xmlns:a16="http://schemas.microsoft.com/office/drawing/2014/main" id="{CA1BFB53-56A4-43A4-B233-48EA0F258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2391" y="247635"/>
            <a:ext cx="8576308" cy="508000"/>
          </a:xfrm>
        </p:spPr>
        <p:txBody>
          <a:bodyPr/>
          <a:lstStyle/>
          <a:p>
            <a:r>
              <a:rPr lang="en-US" sz="2250" dirty="0">
                <a:solidFill>
                  <a:srgbClr val="595454"/>
                </a:solidFill>
              </a:rPr>
              <a:t>Table 3. Safety summary</a:t>
            </a:r>
            <a:endParaRPr lang="en-US" sz="2250" strike="sngStrike" dirty="0">
              <a:solidFill>
                <a:srgbClr val="595454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0DEABA-806A-4B0B-A307-A663936F0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8"/>
            <a:fld id="{AF1AFCDA-ABCC-4704-AB71-48FDE4F2FA4C}" type="slidenum">
              <a:rPr lang="en-US">
                <a:solidFill>
                  <a:srgbClr val="595454"/>
                </a:solidFill>
                <a:latin typeface="Trebuchet MS" panose="020B0603020202020204"/>
              </a:rPr>
              <a:pPr defTabSz="914378"/>
              <a:t>6</a:t>
            </a:fld>
            <a:endParaRPr lang="en-US" dirty="0">
              <a:solidFill>
                <a:srgbClr val="595454"/>
              </a:solidFill>
              <a:latin typeface="Trebuchet MS" panose="020B0603020202020204"/>
            </a:endParaRP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C2A543B-3773-4E68-B529-E3D118518C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20475" y="5460605"/>
            <a:ext cx="8595836" cy="342900"/>
          </a:xfrm>
        </p:spPr>
        <p:txBody>
          <a:bodyPr/>
          <a:lstStyle/>
          <a:p>
            <a:pPr marL="18803" marR="7521"/>
            <a:r>
              <a:rPr lang="en-US" sz="825" baseline="33333" dirty="0">
                <a:solidFill>
                  <a:srgbClr val="595454"/>
                </a:solidFill>
                <a:latin typeface="Trebuchet MS" panose="020B0603020202020204" pitchFamily="34" charset="0"/>
                <a:cs typeface="Arial"/>
              </a:rPr>
              <a:t>a</a:t>
            </a:r>
            <a:r>
              <a:rPr lang="en-US" sz="825" dirty="0">
                <a:solidFill>
                  <a:srgbClr val="595454"/>
                </a:solidFill>
                <a:latin typeface="Trebuchet MS" panose="020B0603020202020204" pitchFamily="34" charset="0"/>
                <a:cs typeface="Arial"/>
              </a:rPr>
              <a:t>Patients who received ≥ 1 dose of study treatment; </a:t>
            </a:r>
            <a:r>
              <a:rPr lang="en-US" sz="825" baseline="30000" dirty="0">
                <a:solidFill>
                  <a:srgbClr val="595454"/>
                </a:solidFill>
                <a:latin typeface="Trebuchet MS" panose="020B0603020202020204" pitchFamily="34" charset="0"/>
                <a:cs typeface="Arial"/>
              </a:rPr>
              <a:t>b</a:t>
            </a:r>
            <a:r>
              <a:rPr lang="en-US" sz="825" dirty="0">
                <a:solidFill>
                  <a:srgbClr val="595454"/>
                </a:solidFill>
                <a:latin typeface="Trebuchet MS" panose="020B0603020202020204" pitchFamily="34" charset="0"/>
                <a:cs typeface="Arial"/>
              </a:rPr>
              <a:t>Events reported between first dose and 30 days after last dose of study drug; </a:t>
            </a:r>
            <a:r>
              <a:rPr lang="en-US" sz="825" baseline="30000" dirty="0">
                <a:solidFill>
                  <a:srgbClr val="595454"/>
                </a:solidFill>
                <a:latin typeface="Trebuchet MS" panose="020B0603020202020204" pitchFamily="34" charset="0"/>
                <a:cs typeface="Arial"/>
              </a:rPr>
              <a:t>c</a:t>
            </a:r>
            <a:r>
              <a:rPr lang="en-US" sz="825" dirty="0">
                <a:solidFill>
                  <a:srgbClr val="595454"/>
                </a:solidFill>
                <a:latin typeface="Trebuchet MS" panose="020B0603020202020204" pitchFamily="34" charset="0"/>
                <a:cs typeface="Arial"/>
              </a:rPr>
              <a:t>There were 8 and 7 grade 5 AEs in the nivolumab and placebo arms, respectively; </a:t>
            </a:r>
            <a:r>
              <a:rPr lang="en-US" sz="825" baseline="30000" dirty="0">
                <a:solidFill>
                  <a:srgbClr val="595454"/>
                </a:solidFill>
                <a:latin typeface="Trebuchet MS" panose="020B0603020202020204" pitchFamily="34" charset="0"/>
                <a:cs typeface="Arial"/>
              </a:rPr>
              <a:t>d</a:t>
            </a:r>
            <a:r>
              <a:rPr lang="en-US" sz="825" dirty="0">
                <a:solidFill>
                  <a:srgbClr val="595454"/>
                </a:solidFill>
                <a:latin typeface="Trebuchet MS" panose="020B0603020202020204" pitchFamily="34" charset="0"/>
                <a:cs typeface="Arial"/>
              </a:rPr>
              <a:t>There were 3 and 2 grade 5 AEs leading to discontinuation in the nivolumab and placebo arms, respectively. </a:t>
            </a:r>
          </a:p>
        </p:txBody>
      </p:sp>
      <p:sp>
        <p:nvSpPr>
          <p:cNvPr id="107" name="Text Placeholder 4">
            <a:extLst>
              <a:ext uri="{FF2B5EF4-FFF2-40B4-BE49-F238E27FC236}">
                <a16:creationId xmlns:a16="http://schemas.microsoft.com/office/drawing/2014/main" id="{480FDE64-4ACE-4610-9834-D1F441A78D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773365" y="857251"/>
            <a:ext cx="1894637" cy="186962"/>
          </a:xfrm>
        </p:spPr>
        <p:txBody>
          <a:bodyPr>
            <a:normAutofit fontScale="92500" lnSpcReduction="20000"/>
          </a:bodyPr>
          <a:lstStyle/>
          <a:p>
            <a:r>
              <a:rPr lang="en-US" sz="750" dirty="0"/>
              <a:t>CheckMate 577</a:t>
            </a:r>
          </a:p>
          <a:p>
            <a:endParaRPr lang="en-US" sz="750" dirty="0"/>
          </a:p>
        </p:txBody>
      </p:sp>
      <p:graphicFrame>
        <p:nvGraphicFramePr>
          <p:cNvPr id="109" name="Table 108">
            <a:extLst>
              <a:ext uri="{FF2B5EF4-FFF2-40B4-BE49-F238E27FC236}">
                <a16:creationId xmlns:a16="http://schemas.microsoft.com/office/drawing/2014/main" id="{268BB6C3-19C5-4420-9C15-E4E5E1236D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924975"/>
              </p:ext>
            </p:extLst>
          </p:nvPr>
        </p:nvGraphicFramePr>
        <p:xfrm>
          <a:off x="1193074" y="1145829"/>
          <a:ext cx="9187987" cy="4371367"/>
        </p:xfrm>
        <a:graphic>
          <a:graphicData uri="http://schemas.openxmlformats.org/drawingml/2006/table">
            <a:tbl>
              <a:tblPr firstRow="1"/>
              <a:tblGrid>
                <a:gridCol w="2892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6493">
                  <a:extLst>
                    <a:ext uri="{9D8B030D-6E8A-4147-A177-3AD203B41FA5}">
                      <a16:colId xmlns:a16="http://schemas.microsoft.com/office/drawing/2014/main" val="3452519196"/>
                    </a:ext>
                  </a:extLst>
                </a:gridCol>
                <a:gridCol w="1555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2875">
                  <a:extLst>
                    <a:ext uri="{9D8B030D-6E8A-4147-A177-3AD203B41FA5}">
                      <a16:colId xmlns:a16="http://schemas.microsoft.com/office/drawing/2014/main" val="3721446195"/>
                    </a:ext>
                  </a:extLst>
                </a:gridCol>
                <a:gridCol w="1610179">
                  <a:extLst>
                    <a:ext uri="{9D8B030D-6E8A-4147-A177-3AD203B41FA5}">
                      <a16:colId xmlns:a16="http://schemas.microsoft.com/office/drawing/2014/main" val="643736379"/>
                    </a:ext>
                  </a:extLst>
                </a:gridCol>
              </a:tblGrid>
              <a:tr h="557539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9pPr>
                    </a:lstStyle>
                    <a:p>
                      <a:pPr fontAlgn="auto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100" b="1" baseline="0" dirty="0">
                          <a:solidFill>
                            <a:schemeClr val="bg1"/>
                          </a:solidFill>
                          <a:latin typeface="+mn-lt"/>
                          <a:ea typeface="MS Mincho"/>
                          <a:cs typeface="Times New Roman"/>
                        </a:rPr>
                        <a:t>Patients, n (%)</a:t>
                      </a:r>
                    </a:p>
                  </a:txBody>
                  <a:tcPr marL="68579" marR="68579" marT="25716" marB="25716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5454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indent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tabLst/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+mn-lt"/>
                          <a:ea typeface="MS Mincho"/>
                          <a:cs typeface="ArialMT"/>
                        </a:rPr>
                        <a:t>Nivolumab</a:t>
                      </a:r>
                      <a:r>
                        <a:rPr lang="en-GB" sz="1100" b="1" baseline="30000" dirty="0">
                          <a:solidFill>
                            <a:schemeClr val="bg1"/>
                          </a:solidFill>
                          <a:latin typeface="+mn-lt"/>
                          <a:ea typeface="MS Mincho"/>
                          <a:cs typeface="ArialMT"/>
                        </a:rPr>
                        <a:t>a</a:t>
                      </a:r>
                    </a:p>
                    <a:p>
                      <a:pPr marL="0" indent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tabLst/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+mn-lt"/>
                          <a:ea typeface="MS Mincho"/>
                          <a:cs typeface="ArialMT"/>
                        </a:rPr>
                        <a:t>(n = 532)</a:t>
                      </a:r>
                      <a:endParaRPr lang="en-GB" sz="1100" b="1" baseline="30000" dirty="0">
                        <a:solidFill>
                          <a:schemeClr val="bg1"/>
                        </a:solidFill>
                        <a:latin typeface="+mn-lt"/>
                        <a:ea typeface="MS Mincho"/>
                        <a:cs typeface="ArialMT"/>
                      </a:endParaRPr>
                    </a:p>
                  </a:txBody>
                  <a:tcPr marL="68579" marR="68579" marT="25716" marB="2571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545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tabLst/>
                      </a:pPr>
                      <a:endParaRPr lang="en-GB" sz="1200" b="1" dirty="0">
                        <a:solidFill>
                          <a:schemeClr val="bg1"/>
                        </a:solidFill>
                        <a:latin typeface="+mj-lt"/>
                        <a:ea typeface="MS Mincho"/>
                        <a:cs typeface="ArialMT"/>
                      </a:endParaRPr>
                    </a:p>
                  </a:txBody>
                  <a:tcPr marT="34290" marB="3429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Trebuchet MS"/>
                        </a:defRPr>
                      </a:lvl9pPr>
                    </a:lstStyle>
                    <a:p>
                      <a:pPr marL="0" indent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tabLst/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+mn-lt"/>
                          <a:ea typeface="MS Mincho"/>
                          <a:cs typeface="ArialMT"/>
                        </a:rPr>
                        <a:t>Placebo</a:t>
                      </a:r>
                      <a:r>
                        <a:rPr lang="en-GB" sz="1100" b="1" baseline="30000" dirty="0">
                          <a:solidFill>
                            <a:schemeClr val="bg1"/>
                          </a:solidFill>
                          <a:latin typeface="+mn-lt"/>
                          <a:ea typeface="MS Mincho"/>
                          <a:cs typeface="ArialMT"/>
                        </a:rPr>
                        <a:t>a</a:t>
                      </a:r>
                    </a:p>
                    <a:p>
                      <a:pPr marL="0" indent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tabLst/>
                      </a:pPr>
                      <a:r>
                        <a:rPr lang="en-GB" sz="1100" b="1" dirty="0">
                          <a:solidFill>
                            <a:schemeClr val="bg1"/>
                          </a:solidFill>
                          <a:latin typeface="+mn-lt"/>
                          <a:ea typeface="MS Mincho"/>
                          <a:cs typeface="ArialMT"/>
                        </a:rPr>
                        <a:t>(n = 260)</a:t>
                      </a:r>
                      <a:endParaRPr lang="en-GB" sz="1100" b="1" baseline="30000" dirty="0">
                        <a:solidFill>
                          <a:schemeClr val="bg1"/>
                        </a:solidFill>
                        <a:latin typeface="+mn-lt"/>
                        <a:ea typeface="MS Mincho"/>
                        <a:cs typeface="ArialMT"/>
                      </a:endParaRPr>
                    </a:p>
                  </a:txBody>
                  <a:tcPr marL="68579" marR="68579" marT="25716" marB="25716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545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 algn="ctr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tabLst/>
                      </a:pPr>
                      <a:endParaRPr lang="en-GB" sz="1200" b="1" dirty="0">
                        <a:solidFill>
                          <a:schemeClr val="bg1"/>
                        </a:solidFill>
                        <a:latin typeface="+mj-lt"/>
                        <a:ea typeface="MS Mincho"/>
                        <a:cs typeface="ArialMT"/>
                      </a:endParaRPr>
                    </a:p>
                  </a:txBody>
                  <a:tcPr marT="34290" marB="3429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4138635"/>
                  </a:ext>
                </a:extLst>
              </a:tr>
              <a:tr h="309533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fontAlgn="auto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+mj-lt"/>
                        <a:ea typeface="MS Mincho"/>
                        <a:cs typeface="Times New Roman"/>
                      </a:endParaRPr>
                    </a:p>
                  </a:txBody>
                  <a:tcPr marT="34290" marB="34290" anchor="b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kern="1200" noProof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Any grade</a:t>
                      </a:r>
                      <a:endParaRPr lang="en-US" sz="11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34289" marB="3428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545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kern="1200" noProof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Grade 3-4</a:t>
                      </a:r>
                      <a:endParaRPr lang="en-US" sz="11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34289" marB="3428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545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kern="1200" noProof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Any grade</a:t>
                      </a:r>
                      <a:endParaRPr lang="en-US" sz="11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34289" marB="3428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545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100" b="1" kern="1200" noProof="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Grade 3-4</a:t>
                      </a:r>
                      <a:endParaRPr lang="en-US" sz="1100" noProof="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34289" marB="34289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954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2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Any AEs</a:t>
                      </a:r>
                      <a:r>
                        <a:rPr lang="en-US" sz="1100" b="1" kern="1200" baseline="30000" dirty="0">
                          <a:solidFill>
                            <a:srgbClr val="595454"/>
                          </a:solidFill>
                          <a:latin typeface="+mn-lt"/>
                          <a:ea typeface="MS Mincho"/>
                          <a:cs typeface="Times New Roman"/>
                        </a:rPr>
                        <a:t>b,c</a:t>
                      </a:r>
                      <a:endParaRPr lang="en-US" sz="1100" b="1" kern="1200" noProof="0" dirty="0">
                        <a:solidFill>
                          <a:srgbClr val="595454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6" marR="5143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Times New Roman"/>
                          <a:cs typeface="Palatino Linotype"/>
                        </a:rPr>
                        <a:t>513 (96)</a:t>
                      </a:r>
                    </a:p>
                  </a:txBody>
                  <a:tcPr marL="51436" marR="51436" marT="0" marB="0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Times New Roman"/>
                          <a:cs typeface="Palatino Linotype"/>
                        </a:rPr>
                        <a:t>186 (35)</a:t>
                      </a:r>
                    </a:p>
                  </a:txBody>
                  <a:tcPr marL="51436" marR="51436" marT="0" marB="0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Times New Roman"/>
                          <a:cs typeface="Palatino Linotype"/>
                        </a:rPr>
                        <a:t>243 (93)</a:t>
                      </a:r>
                    </a:p>
                  </a:txBody>
                  <a:tcPr marL="51436" marR="51436" marT="0" marB="0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algn="ctr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Times New Roman"/>
                          <a:cs typeface="Palatino Linotype"/>
                        </a:rPr>
                        <a:t>84 (32)</a:t>
                      </a:r>
                    </a:p>
                  </a:txBody>
                  <a:tcPr marL="51436" marR="51436" marT="0" marB="0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813936"/>
                  </a:ext>
                </a:extLst>
              </a:tr>
              <a:tr h="2882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115888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kern="12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Serious AEs</a:t>
                      </a:r>
                      <a:r>
                        <a:rPr lang="en-US" sz="1100" b="0" kern="1200" baseline="300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</a:t>
                      </a:r>
                    </a:p>
                  </a:txBody>
                  <a:tcPr marL="51436" marR="5143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160 (30)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109 (20)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80 (31)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53 (20)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9184036"/>
                  </a:ext>
                </a:extLst>
              </a:tr>
              <a:tr h="2882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115888" marR="0" indent="0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2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AEs leading to</a:t>
                      </a:r>
                      <a:r>
                        <a:rPr lang="en-US" sz="1100" b="0" kern="1200" baseline="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0" kern="12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discontinuation</a:t>
                      </a:r>
                      <a:r>
                        <a:rPr lang="en-US" sz="1100" b="0" kern="1200" baseline="300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</a:t>
                      </a:r>
                    </a:p>
                  </a:txBody>
                  <a:tcPr marL="51436" marR="5143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71 (13)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39 (7)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21 (8)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16 (6)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051558"/>
                  </a:ext>
                </a:extLst>
              </a:tr>
              <a:tr h="2242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Any TRAEs</a:t>
                      </a:r>
                      <a:r>
                        <a:rPr lang="en-US" sz="1100" b="1" kern="1200" baseline="30000" dirty="0">
                          <a:solidFill>
                            <a:srgbClr val="595454"/>
                          </a:solidFill>
                          <a:latin typeface="+mn-lt"/>
                          <a:ea typeface="MS Mincho"/>
                          <a:cs typeface="Times New Roman"/>
                        </a:rPr>
                        <a:t>b</a:t>
                      </a:r>
                      <a:endParaRPr lang="en-US" sz="1100" b="1" kern="1200" noProof="0" dirty="0">
                        <a:solidFill>
                          <a:srgbClr val="595454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6" marR="5143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95454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Palatino Linotype"/>
                        </a:rPr>
                        <a:t>379 (71)</a:t>
                      </a:r>
                    </a:p>
                  </a:txBody>
                  <a:tcPr marL="51436" marR="51436" marT="0" marB="0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95454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Palatino Linotype"/>
                        </a:rPr>
                        <a:t>74 (14)</a:t>
                      </a:r>
                    </a:p>
                  </a:txBody>
                  <a:tcPr marL="51436" marR="51436" marT="0" marB="0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95454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Palatino Linotype"/>
                        </a:rPr>
                        <a:t>122 (47)</a:t>
                      </a:r>
                    </a:p>
                  </a:txBody>
                  <a:tcPr marL="51436" marR="51436" marT="0" marB="0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595454"/>
                          </a:solidFill>
                          <a:effectLst/>
                          <a:uLnTx/>
                          <a:uFillTx/>
                          <a:latin typeface="+mn-lt"/>
                          <a:ea typeface="Times New Roman"/>
                          <a:cs typeface="Palatino Linotype"/>
                        </a:rPr>
                        <a:t>16 (6)</a:t>
                      </a:r>
                    </a:p>
                  </a:txBody>
                  <a:tcPr marL="51436" marR="51436" marT="0" marB="0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868732"/>
                  </a:ext>
                </a:extLst>
              </a:tr>
              <a:tr h="2882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115888" marR="0" indent="0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2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100" b="0" kern="1200" baseline="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erious TRAE</a:t>
                      </a:r>
                      <a:r>
                        <a:rPr lang="en-US" sz="1100" b="0" kern="12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</a:p>
                  </a:txBody>
                  <a:tcPr marL="51436" marR="5143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41 (8)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31 (6)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7 (3)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3 (1)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725379"/>
                  </a:ext>
                </a:extLst>
              </a:tr>
              <a:tr h="2882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115888" marR="0" indent="0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2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TRAEs leading to</a:t>
                      </a:r>
                      <a:r>
                        <a:rPr lang="en-US" sz="1100" b="0" kern="1200" baseline="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0" kern="12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discontinuation</a:t>
                      </a:r>
                    </a:p>
                  </a:txBody>
                  <a:tcPr marL="51436" marR="5143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1pPr>
                      <a:lvl2pPr marL="4572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2pPr>
                      <a:lvl3pPr marL="9144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3pPr>
                      <a:lvl4pPr marL="13716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4pPr>
                      <a:lvl5pPr marL="18288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5pPr>
                      <a:lvl6pPr marL="22860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6pPr>
                      <a:lvl7pPr marL="27432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7pPr>
                      <a:lvl8pPr marL="32004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8pPr>
                      <a:lvl9pPr marL="3657600" algn="l" defTabSz="914400" rtl="0" eaLnBrk="1" latinLnBrk="0" hangingPunct="1">
                        <a:defRPr sz="2000" kern="1200">
                          <a:solidFill>
                            <a:schemeClr val="tx1"/>
                          </a:solidFill>
                          <a:latin typeface="Trebuchet MS" panose="020B060302020202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49 (9)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26 (5)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8 (3)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Trebuchet MS"/>
                        </a:defRPr>
                      </a:lvl9pPr>
                    </a:lstStyle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7 (3)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1973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indent="0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kern="12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TRAEs in ≥10% of treated patients in either arm</a:t>
                      </a:r>
                      <a:r>
                        <a:rPr lang="en-US" sz="1100" b="1" kern="1200" baseline="300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</a:p>
                  </a:txBody>
                  <a:tcPr marL="51436" marR="5143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solidFill>
                          <a:srgbClr val="595454"/>
                        </a:solidFill>
                        <a:latin typeface="+mn-lt"/>
                      </a:endParaRPr>
                    </a:p>
                  </a:txBody>
                  <a:tcPr marL="51436" marR="51436" marT="0" marB="0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solidFill>
                          <a:srgbClr val="595454"/>
                        </a:solidFill>
                        <a:latin typeface="+mn-lt"/>
                      </a:endParaRP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algn="ctr">
                        <a:lnSpc>
                          <a:spcPct val="114000"/>
                        </a:lnSpc>
                      </a:pPr>
                      <a:endParaRPr lang="en-US" sz="1100" dirty="0">
                        <a:solidFill>
                          <a:srgbClr val="595454"/>
                        </a:solidFill>
                        <a:latin typeface="+mn-lt"/>
                      </a:endParaRP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algn="ctr">
                        <a:lnSpc>
                          <a:spcPct val="114000"/>
                        </a:lnSpc>
                      </a:pPr>
                      <a:endParaRPr lang="en-US" sz="1100" dirty="0">
                        <a:solidFill>
                          <a:srgbClr val="595454"/>
                        </a:solidFill>
                        <a:latin typeface="+mn-lt"/>
                      </a:endParaRP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885809"/>
                  </a:ext>
                </a:extLst>
              </a:tr>
              <a:tr h="288206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115888" marR="0" indent="0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2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Fatigue</a:t>
                      </a:r>
                    </a:p>
                  </a:txBody>
                  <a:tcPr marL="51436" marR="5143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92 (17)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6 (1)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29 (11)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1 (&lt; 1)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926842"/>
                  </a:ext>
                </a:extLst>
              </a:tr>
              <a:tr h="288206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115888" marR="0" indent="0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2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Diarrhea</a:t>
                      </a:r>
                    </a:p>
                  </a:txBody>
                  <a:tcPr marL="51436" marR="5143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89 (17)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2 (&lt; 1)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39 (15)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2 (&lt; 1)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704571"/>
                  </a:ext>
                </a:extLst>
              </a:tr>
              <a:tr h="288206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115888" marR="0" indent="0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2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Pruritus</a:t>
                      </a:r>
                    </a:p>
                  </a:txBody>
                  <a:tcPr marL="51436" marR="5143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53 (10)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2 (&lt; 1)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9 (3)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5615716"/>
                  </a:ext>
                </a:extLst>
              </a:tr>
              <a:tr h="288206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115888" marR="0" indent="0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2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Rash</a:t>
                      </a:r>
                    </a:p>
                  </a:txBody>
                  <a:tcPr marL="51436" marR="5143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51 (10)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4 (&lt; 1)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10 (4)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1 (&lt; 1)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8481392"/>
                  </a:ext>
                </a:extLst>
              </a:tr>
              <a:tr h="288206"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115888" marR="0" indent="0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kern="1200" noProof="0" dirty="0">
                          <a:solidFill>
                            <a:srgbClr val="595454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Hypothyroidism</a:t>
                      </a:r>
                    </a:p>
                  </a:txBody>
                  <a:tcPr marL="51436" marR="51436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51 (10)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algn="ctr">
                        <a:lnSpc>
                          <a:spcPct val="114000"/>
                        </a:lnSpc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4 (2)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1pPr>
                      <a:lvl2pPr marL="902499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2pPr>
                      <a:lvl3pPr marL="18049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3pPr>
                      <a:lvl4pPr marL="2707497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4pPr>
                      <a:lvl5pPr marL="36099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5pPr>
                      <a:lvl6pPr marL="4512496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6pPr>
                      <a:lvl7pPr marL="5414992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7pPr>
                      <a:lvl8pPr marL="6317493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8pPr>
                      <a:lvl9pPr marL="7219991" algn="l" defTabSz="1219170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Trebuchet MS"/>
                        </a:defRPr>
                      </a:lvl9pPr>
                    </a:lstStyle>
                    <a:p>
                      <a:pPr marL="0" marR="0" lvl="0" indent="0" algn="ctr" defTabSz="121917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rgbClr val="595454"/>
                          </a:solidFill>
                          <a:latin typeface="+mn-lt"/>
                        </a:rPr>
                        <a:t>0</a:t>
                      </a:r>
                    </a:p>
                  </a:txBody>
                  <a:tcPr marL="51436" marR="51436" marT="25716" marB="25716" anchor="ctr">
                    <a:lnL w="12700" cap="flat" cmpd="sng" algn="ctr">
                      <a:solidFill>
                        <a:srgbClr val="5954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0063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3199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Early Stage Gastro-Esophageal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Clinical Implications</a:t>
            </a:r>
            <a:r>
              <a:rPr lang="en-US" dirty="0"/>
              <a:t>: </a:t>
            </a:r>
            <a:r>
              <a:rPr lang="en-US" sz="2400" dirty="0"/>
              <a:t>Nivolumab established as the SOC for patients post-esophagectomy regardless of histology (SCC and adeno), PDL1 status, and final pathological stage</a:t>
            </a:r>
          </a:p>
          <a:p>
            <a:r>
              <a:rPr lang="en-US" b="1" dirty="0"/>
              <a:t>Questions Remain</a:t>
            </a:r>
            <a:r>
              <a:rPr lang="en-US" dirty="0"/>
              <a:t>:</a:t>
            </a:r>
          </a:p>
          <a:p>
            <a:pPr lvl="1"/>
            <a:r>
              <a:rPr lang="en-US" sz="2000" dirty="0"/>
              <a:t>Impact on Overall Survival?</a:t>
            </a:r>
          </a:p>
          <a:p>
            <a:pPr lvl="1"/>
            <a:r>
              <a:rPr lang="en-US" sz="2000" dirty="0"/>
              <a:t>What about patients with complete path response?</a:t>
            </a:r>
          </a:p>
          <a:p>
            <a:r>
              <a:rPr lang="en-US" b="1" dirty="0"/>
              <a:t>Future Directions</a:t>
            </a:r>
            <a:r>
              <a:rPr lang="en-US" dirty="0"/>
              <a:t>: </a:t>
            </a:r>
          </a:p>
          <a:p>
            <a:pPr marL="405197" lvl="1" indent="0">
              <a:buNone/>
            </a:pPr>
            <a:r>
              <a:rPr lang="en-US" sz="2000" dirty="0"/>
              <a:t>Definitive Chemoradiation: Role for Immunotherapy</a:t>
            </a:r>
          </a:p>
          <a:p>
            <a:pPr marL="405197" lvl="1" indent="0">
              <a:buNone/>
            </a:pPr>
            <a:r>
              <a:rPr lang="en-US" sz="2000" dirty="0"/>
              <a:t>-Keynote 975 (Chemoradiation +/- Pembrolizumab), KUNLUN (chemoradiation +/- </a:t>
            </a:r>
            <a:r>
              <a:rPr lang="en-US" sz="2000" dirty="0" err="1"/>
              <a:t>Durvalumab</a:t>
            </a:r>
            <a:r>
              <a:rPr lang="en-US" sz="2000" dirty="0"/>
              <a:t>)</a:t>
            </a:r>
          </a:p>
          <a:p>
            <a:pPr marL="358754" indent="-257175"/>
            <a:r>
              <a:rPr lang="en-US" b="1" dirty="0"/>
              <a:t>Early Stage Gastric Cancer:</a:t>
            </a:r>
          </a:p>
          <a:p>
            <a:pPr marL="405197" lvl="1" indent="0">
              <a:buNone/>
            </a:pPr>
            <a:r>
              <a:rPr lang="en-US" sz="2800" dirty="0"/>
              <a:t>-</a:t>
            </a:r>
            <a:r>
              <a:rPr lang="en-US" sz="2000" dirty="0"/>
              <a:t>Keynote 585 (Chemo +/- Pembrolizumab), Matterhorn (FLOT +/- </a:t>
            </a:r>
            <a:r>
              <a:rPr lang="en-US" sz="2000" dirty="0" err="1"/>
              <a:t>Durvalumab</a:t>
            </a:r>
            <a:r>
              <a:rPr lang="en-US" sz="2000" dirty="0"/>
              <a:t>)</a:t>
            </a:r>
          </a:p>
          <a:p>
            <a:pPr marL="3429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28409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E7471-041E-46C9-BEF2-97FBA8175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2640"/>
            <a:ext cx="10515600" cy="762000"/>
          </a:xfrm>
        </p:spPr>
        <p:txBody>
          <a:bodyPr>
            <a:noAutofit/>
          </a:bodyPr>
          <a:lstStyle/>
          <a:p>
            <a:r>
              <a:rPr lang="en-US" sz="3600" dirty="0"/>
              <a:t>Updated Results From First-line Pembro + CT vs CT in Esophageal Cancer (KEYNOTE-590): Study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36161-373B-45BC-8F8B-01F6457B3F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International, randomized, placebo-controlled, phase III trial of first-line pembro </a:t>
            </a:r>
          </a:p>
        </p:txBody>
      </p:sp>
      <p:sp>
        <p:nvSpPr>
          <p:cNvPr id="10" name="Text Box 23">
            <a:extLst>
              <a:ext uri="{FF2B5EF4-FFF2-40B4-BE49-F238E27FC236}">
                <a16:creationId xmlns:a16="http://schemas.microsoft.com/office/drawing/2014/main" id="{DE00F1BA-D60E-417A-9C52-5404FBD5B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937" y="3165474"/>
            <a:ext cx="3005725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Patients with locally advanced, unresectable or metastatic EAC or ESCC or advanced/metastatic EGJ Siewert type 1 adenocarcinoma; no prior treatment; ECOG PS 0/1; RECIST v1.1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(N = 749)</a:t>
            </a: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Rectangle 24">
            <a:extLst>
              <a:ext uri="{FF2B5EF4-FFF2-40B4-BE49-F238E27FC236}">
                <a16:creationId xmlns:a16="http://schemas.microsoft.com/office/drawing/2014/main" id="{F1EAA55E-8DC0-4462-A03C-67F758C505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9816" y="2845331"/>
            <a:ext cx="5555010" cy="965771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 anchor="ctr" anchorCtr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Pembrolizumab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200 mg IV Q3W for ≤35 cycles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+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CT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(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5-FU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800 mg/m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 days 1-5 Q3W for ≤35 cycles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+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Cisplatin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80 mg/m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 IV Q3W for ≤6 cycles )</a:t>
            </a:r>
          </a:p>
        </p:txBody>
      </p:sp>
      <p:sp>
        <p:nvSpPr>
          <p:cNvPr id="18" name="Line 27">
            <a:extLst>
              <a:ext uri="{FF2B5EF4-FFF2-40B4-BE49-F238E27FC236}">
                <a16:creationId xmlns:a16="http://schemas.microsoft.com/office/drawing/2014/main" id="{ED19D8A7-E66B-4C61-A682-BF59ECD7B4C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07805" y="3240827"/>
            <a:ext cx="340868" cy="36575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Rectangle 28">
            <a:extLst>
              <a:ext uri="{FF2B5EF4-FFF2-40B4-BE49-F238E27FC236}">
                <a16:creationId xmlns:a16="http://schemas.microsoft.com/office/drawing/2014/main" id="{61ECBD66-E477-47F8-B78B-3E82CE435D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9719" y="4135689"/>
            <a:ext cx="5515107" cy="1028148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anchor="ctr" anchorCtr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Placebo +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CT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(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5-FU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800 mg/m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 days 1-5 Q3W for ≤35 cycles +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Cisplatin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80 mg/m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charset="0"/>
              </a:rPr>
              <a:t> IV Q3W for ≤6 cycles )</a:t>
            </a:r>
          </a:p>
        </p:txBody>
      </p:sp>
      <p:sp>
        <p:nvSpPr>
          <p:cNvPr id="30" name="Line 33">
            <a:extLst>
              <a:ext uri="{FF2B5EF4-FFF2-40B4-BE49-F238E27FC236}">
                <a16:creationId xmlns:a16="http://schemas.microsoft.com/office/drawing/2014/main" id="{1A67DA0C-278C-4DF9-8B08-7A29B10FE421}"/>
              </a:ext>
            </a:extLst>
          </p:cNvPr>
          <p:cNvSpPr>
            <a:spLocks noChangeShapeType="1"/>
          </p:cNvSpPr>
          <p:nvPr/>
        </p:nvSpPr>
        <p:spPr bwMode="auto">
          <a:xfrm>
            <a:off x="3456661" y="4329728"/>
            <a:ext cx="327505" cy="50603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6" name="Text Box 23">
            <a:extLst>
              <a:ext uri="{FF2B5EF4-FFF2-40B4-BE49-F238E27FC236}">
                <a16:creationId xmlns:a16="http://schemas.microsoft.com/office/drawing/2014/main" id="{A33652E4-22AF-4C35-8BCA-FE5B41EFA7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0132" y="2110765"/>
            <a:ext cx="33584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Wingdings" panose="05000000000000000000" pitchFamily="2" charset="2"/>
              <a:buChar char="§"/>
              <a:defRPr sz="2800">
                <a:solidFill>
                  <a:srgbClr val="FEFDDE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600">
                <a:solidFill>
                  <a:srgbClr val="FEFDDE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400">
                <a:solidFill>
                  <a:srgbClr val="FEFDDE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200">
                <a:solidFill>
                  <a:srgbClr val="FEFDDE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FEFDDE"/>
              </a:buClr>
              <a:buFont typeface="Arial" panose="020B0604020202020204" pitchFamily="34" charset="0"/>
              <a:buChar char="–"/>
              <a:defRPr sz="2000">
                <a:solidFill>
                  <a:srgbClr val="FEFDDE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Stratified by region (Asia vs rest of world); ECOG PS (0 vs 1); ESCC vs EAC</a:t>
            </a:r>
          </a:p>
        </p:txBody>
      </p:sp>
      <p:sp>
        <p:nvSpPr>
          <p:cNvPr id="38" name="Line 32">
            <a:extLst>
              <a:ext uri="{FF2B5EF4-FFF2-40B4-BE49-F238E27FC236}">
                <a16:creationId xmlns:a16="http://schemas.microsoft.com/office/drawing/2014/main" id="{FD5D9947-7F23-46BF-A342-FD5904AA7930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3426493" y="2881079"/>
            <a:ext cx="365760" cy="0"/>
          </a:xfrm>
          <a:prstGeom prst="line">
            <a:avLst/>
          </a:prstGeom>
          <a:noFill/>
          <a:ln w="28575">
            <a:solidFill>
              <a:schemeClr val="bg1"/>
            </a:solidFill>
            <a:prstDash val="sys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6306D56-0687-475C-BC72-670D8A78EB91}"/>
              </a:ext>
            </a:extLst>
          </p:cNvPr>
          <p:cNvSpPr txBox="1">
            <a:spLocks/>
          </p:cNvSpPr>
          <p:nvPr/>
        </p:nvSpPr>
        <p:spPr bwMode="auto">
          <a:xfrm>
            <a:off x="492757" y="5349292"/>
            <a:ext cx="10861043" cy="1049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Wingdings" panose="05000000000000000000" pitchFamily="2" charset="2"/>
              <a:buChar char="§"/>
              <a:defRPr sz="28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260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11430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2400">
                <a:solidFill>
                  <a:schemeClr val="bg1"/>
                </a:solidFill>
                <a:latin typeface="Calibri" panose="020F0502020204030204" pitchFamily="34" charset="0"/>
              </a:defRPr>
            </a:lvl3pPr>
            <a:lvl4pPr marL="16002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2200">
                <a:solidFill>
                  <a:schemeClr val="bg1"/>
                </a:solidFill>
                <a:latin typeface="Calibri" panose="020F0502020204030204" pitchFamily="34" charset="0"/>
              </a:defRPr>
            </a:lvl4pPr>
            <a:lvl5pPr marL="2057400" indent="-22860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chemeClr val="bg1"/>
              </a:buClr>
              <a:buFont typeface="Arial" panose="020B0604020202020204" pitchFamily="34" charset="0"/>
              <a:buChar char="‒"/>
              <a:defRPr sz="2000">
                <a:solidFill>
                  <a:schemeClr val="bg1"/>
                </a:solidFill>
                <a:latin typeface="Calibri" panose="020F0502020204030204" pitchFamily="34" charset="0"/>
              </a:defRPr>
            </a:lvl5pPr>
            <a:lvl6pPr marL="2514600" indent="-22860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lnSpc>
                <a:spcPct val="90000"/>
              </a:lnSpc>
              <a:spcBef>
                <a:spcPct val="35000"/>
              </a:spcBef>
              <a:spcAft>
                <a:spcPct val="25000"/>
              </a:spcAft>
              <a:buClr>
                <a:schemeClr val="accent2"/>
              </a:buClr>
              <a:buFont typeface="Arial" charset="0"/>
              <a:buChar char="–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Coprimary endpoints: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OS and PFS (RECIST v1.1, by investigator)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ts val="700"/>
              </a:spcAft>
              <a:buClr>
                <a:srgbClr val="00000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Secondary endpoint: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ORR (RECIST v1.1, by investigator)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D367EE6-565D-B44A-9F53-4C9ED0142F5E}"/>
              </a:ext>
            </a:extLst>
          </p:cNvPr>
          <p:cNvSpPr txBox="1"/>
          <p:nvPr/>
        </p:nvSpPr>
        <p:spPr bwMode="auto">
          <a:xfrm>
            <a:off x="-1" y="6488668"/>
            <a:ext cx="75077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</a:rPr>
              <a:t>Sun. </a:t>
            </a:r>
            <a:r>
              <a:rPr kumimoji="0" lang="en-US" altLang="en-US" sz="15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</a:rPr>
              <a:t>Lancet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</a:rPr>
              <a:t>. 2021;10302:759. Metges. ASCO GI 2022. 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Abstr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</a:rPr>
              <a:t> 241. NCT03189719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4555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</a:rPr>
              <a:t>.</a:t>
            </a:r>
            <a:endParaRPr kumimoji="0" lang="en-US" altLang="en-US" sz="1500" b="0" i="0" u="none" strike="noStrike" kern="1200" cap="none" spc="0" normalizeH="0" baseline="0" noProof="0" dirty="0">
              <a:ln>
                <a:noFill/>
              </a:ln>
              <a:solidFill>
                <a:srgbClr val="4555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D5DB38-E860-4CEE-8122-68B8B0184A33}"/>
              </a:ext>
            </a:extLst>
          </p:cNvPr>
          <p:cNvSpPr txBox="1"/>
          <p:nvPr/>
        </p:nvSpPr>
        <p:spPr bwMode="auto">
          <a:xfrm>
            <a:off x="7830218" y="2100586"/>
            <a:ext cx="33584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14300" marR="0" lvl="1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Response assessed Wk 9 then Q9W (RECIST v1.1, by investigator)</a:t>
            </a:r>
          </a:p>
        </p:txBody>
      </p:sp>
      <p:sp>
        <p:nvSpPr>
          <p:cNvPr id="19" name="Line 32">
            <a:extLst>
              <a:ext uri="{FF2B5EF4-FFF2-40B4-BE49-F238E27FC236}">
                <a16:creationId xmlns:a16="http://schemas.microsoft.com/office/drawing/2014/main" id="{E6803250-9DD0-402E-9ABC-4C9F89ABA294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9323089" y="2830141"/>
            <a:ext cx="365760" cy="0"/>
          </a:xfrm>
          <a:prstGeom prst="line">
            <a:avLst/>
          </a:prstGeom>
          <a:noFill/>
          <a:ln w="28575">
            <a:solidFill>
              <a:schemeClr val="bg1"/>
            </a:solidFill>
            <a:prstDash val="sys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668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3D097-2121-C64D-A788-92047E28E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0152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Calibri (Headings)"/>
              </a:rPr>
              <a:t>KEYNOTE-590 Update: Baseline Characteristics in ITT</a:t>
            </a:r>
            <a:endParaRPr lang="en-US" sz="3600" dirty="0"/>
          </a:p>
        </p:txBody>
      </p:sp>
      <p:graphicFrame>
        <p:nvGraphicFramePr>
          <p:cNvPr id="10" name="Group 3">
            <a:extLst>
              <a:ext uri="{FF2B5EF4-FFF2-40B4-BE49-F238E27FC236}">
                <a16:creationId xmlns:a16="http://schemas.microsoft.com/office/drawing/2014/main" id="{B099CCDC-5AFB-844F-9CC4-B5022D0040E2}"/>
              </a:ext>
            </a:extLst>
          </p:cNvPr>
          <p:cNvGraphicFramePr>
            <a:graphicFrameLocks/>
          </p:cNvGraphicFramePr>
          <p:nvPr/>
        </p:nvGraphicFramePr>
        <p:xfrm>
          <a:off x="669260" y="1336206"/>
          <a:ext cx="10782300" cy="4279552"/>
        </p:xfrm>
        <a:graphic>
          <a:graphicData uri="http://schemas.openxmlformats.org/drawingml/2006/table">
            <a:tbl>
              <a:tblPr/>
              <a:tblGrid>
                <a:gridCol w="39917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5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950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06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Characteristic 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Pembrolizumab + CT </a:t>
                      </a:r>
                      <a:b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373)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Placebo + CT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(n = 376)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2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Median age, yr (range)</a:t>
                      </a:r>
                    </a:p>
                    <a:p>
                      <a:pPr marL="285750" marR="0" lvl="0" indent="-173038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1"/>
                        </a:buClr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≥65 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64.0 (28-94)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172 (46)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62.0 (27-89)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150 (40)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32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Male, n (%)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306 (82.0)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319 (84.8)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32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Asia, n (%)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196 (52.5)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197 (52.4)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32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ECOG PS 1, n (%)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223 (59.8)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225 (59.8)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6931686"/>
                  </a:ext>
                </a:extLst>
              </a:tr>
              <a:tr h="2632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Metastatic disease, n (%)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344 (92.2)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339 (90.2)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6536100"/>
                  </a:ext>
                </a:extLst>
              </a:tr>
              <a:tr h="2632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Unresectable/locally advanced, n (%)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29 (7.8)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37 (9.8)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6990995"/>
                  </a:ext>
                </a:extLst>
              </a:tr>
              <a:tr h="2632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Squamous cell carcinoma, n (%)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274 (73.5)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274 (72.9)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86742"/>
                  </a:ext>
                </a:extLst>
              </a:tr>
              <a:tr h="6581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Adenocarcinoma, n (%)</a:t>
                      </a:r>
                    </a:p>
                    <a:p>
                      <a:pPr marL="169863" marR="0" lvl="0" indent="-1698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Esophageal</a:t>
                      </a:r>
                    </a:p>
                    <a:p>
                      <a:pPr marL="169863" marR="0" lvl="0" indent="-1698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EGJ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99 (26.5)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58 (15.5)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41 (11.0)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102 (27.1)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52 (13.8)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50 (13.3)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4554456"/>
                  </a:ext>
                </a:extLst>
              </a:tr>
              <a:tr h="2632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PD-L1 CPS ≥10%*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186 (49.9)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197 (52.4)</a:t>
                      </a:r>
                    </a:p>
                  </a:txBody>
                  <a:tcPr marL="121699" marR="121699" marT="45728" marB="4572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206697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0139D96-0A52-5948-ABF1-B697C3C5EF83}"/>
              </a:ext>
            </a:extLst>
          </p:cNvPr>
          <p:cNvSpPr txBox="1"/>
          <p:nvPr/>
        </p:nvSpPr>
        <p:spPr bwMode="auto">
          <a:xfrm>
            <a:off x="669260" y="5873603"/>
            <a:ext cx="19984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Data cutoff: July 9, 2021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3ADE997-394C-C54A-B59A-9F24222AE02B}"/>
              </a:ext>
            </a:extLst>
          </p:cNvPr>
          <p:cNvSpPr txBox="1"/>
          <p:nvPr/>
        </p:nvSpPr>
        <p:spPr bwMode="auto">
          <a:xfrm>
            <a:off x="669260" y="5629756"/>
            <a:ext cx="66874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55560">
                    <a:lumMod val="1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*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PD-L1 status unavailable: n = 12 in pembrolizumab + CT arm; n = 7 in placebo + CT arm.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D44FB9-A24A-A049-C44E-6DCDC0FD497D}"/>
              </a:ext>
            </a:extLst>
          </p:cNvPr>
          <p:cNvSpPr txBox="1"/>
          <p:nvPr/>
        </p:nvSpPr>
        <p:spPr bwMode="auto">
          <a:xfrm>
            <a:off x="-1" y="6488668"/>
            <a:ext cx="75077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82880" bIns="91440" anchor="b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5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Metges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. ASCO GI 2022. </a:t>
            </a:r>
            <a:r>
              <a:rPr kumimoji="0" lang="en-US" sz="15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Abstr</a:t>
            </a:r>
            <a:r>
              <a:rPr kumimoji="0" lang="en-US" alt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241.</a:t>
            </a:r>
            <a:endParaRPr kumimoji="0" lang="en-US" altLang="en-US" sz="15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1988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3121</Words>
  <Application>Microsoft Macintosh PowerPoint</Application>
  <PresentationFormat>Widescreen</PresentationFormat>
  <Paragraphs>542</Paragraphs>
  <Slides>27</Slides>
  <Notes>17</Notes>
  <HiddenSlides>4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8" baseType="lpstr">
      <vt:lpstr>-apple-system</vt:lpstr>
      <vt:lpstr>Arial</vt:lpstr>
      <vt:lpstr>Calibri</vt:lpstr>
      <vt:lpstr>Calibri (Headings)</vt:lpstr>
      <vt:lpstr>Calibri Light</vt:lpstr>
      <vt:lpstr>Courier New</vt:lpstr>
      <vt:lpstr>Roboto</vt:lpstr>
      <vt:lpstr>Trebuchet MS</vt:lpstr>
      <vt:lpstr>Wingdings</vt:lpstr>
      <vt:lpstr>Office Theme</vt:lpstr>
      <vt:lpstr>Custom Design</vt:lpstr>
      <vt:lpstr>Current Approaches to the Management of Esophageal Cancer</vt:lpstr>
      <vt:lpstr>PowerPoint Presentation</vt:lpstr>
      <vt:lpstr>PowerPoint Presentation</vt:lpstr>
      <vt:lpstr>PowerPoint Presentation</vt:lpstr>
      <vt:lpstr>PowerPoint Presentation</vt:lpstr>
      <vt:lpstr>Table 3. Safety summary</vt:lpstr>
      <vt:lpstr>Early Stage Gastro-Esophageal </vt:lpstr>
      <vt:lpstr>Updated Results From First-line Pembro + CT vs CT in Esophageal Cancer (KEYNOTE-590): Study Design</vt:lpstr>
      <vt:lpstr>KEYNOTE-590 Update: Baseline Characteristics in ITT</vt:lpstr>
      <vt:lpstr>KEYNOTE-590 Update: Survival Efficacy Analysis</vt:lpstr>
      <vt:lpstr>KEYNOTE-590 Update: OS in Prespecified Subgroups</vt:lpstr>
      <vt:lpstr>KEYNOTE-590 Update: Safety Analyses</vt:lpstr>
      <vt:lpstr>CheckMate 648: First-line Nivolumab + Chemotherapy or Ipilimumab vs Chemotherapy in Advanced ESCC</vt:lpstr>
      <vt:lpstr>PowerPoint Presentation</vt:lpstr>
      <vt:lpstr>PowerPoint Presentation</vt:lpstr>
      <vt:lpstr>CheckMate 648: Baseline Characteristics</vt:lpstr>
      <vt:lpstr>CheckMate 648: Updated Efficacy and Safety Results</vt:lpstr>
      <vt:lpstr>New Drugs and Targets in ESCC</vt:lpstr>
      <vt:lpstr>RATIONALE-306: Tislelizumab + CT vs CT in Advanced/Metastatic ESCC</vt:lpstr>
      <vt:lpstr>RATIONALE-306: Baseline Characteristics</vt:lpstr>
      <vt:lpstr>RATIONALE-306</vt:lpstr>
      <vt:lpstr>RATIONALE-306</vt:lpstr>
      <vt:lpstr>RATIONALE-306: Response and Safety</vt:lpstr>
      <vt:lpstr>PowerPoint Presentation</vt:lpstr>
      <vt:lpstr>PowerPoint Presentation</vt:lpstr>
      <vt:lpstr>PowerPoint Presentation</vt:lpstr>
      <vt:lpstr>Association Between LAG-3 Expression and OS of ESCC patients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Cycle Frequently Dysregulated in ESCC and EAC Genomic Landscape</dc:title>
  <dc:creator>Wainberg, Zev M.D.</dc:creator>
  <cp:lastModifiedBy>Silvana Izquierdo</cp:lastModifiedBy>
  <cp:revision>19</cp:revision>
  <dcterms:created xsi:type="dcterms:W3CDTF">2020-06-17T17:45:03Z</dcterms:created>
  <dcterms:modified xsi:type="dcterms:W3CDTF">2023-01-18T20:35:09Z</dcterms:modified>
</cp:coreProperties>
</file>