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8"/>
  </p:notesMasterIdLst>
  <p:sldIdLst>
    <p:sldId id="328" r:id="rId4"/>
    <p:sldId id="621" r:id="rId5"/>
    <p:sldId id="2297" r:id="rId6"/>
    <p:sldId id="622" r:id="rId7"/>
    <p:sldId id="623" r:id="rId8"/>
    <p:sldId id="627" r:id="rId9"/>
    <p:sldId id="628" r:id="rId10"/>
    <p:sldId id="626" r:id="rId11"/>
    <p:sldId id="629" r:id="rId12"/>
    <p:sldId id="630" r:id="rId13"/>
    <p:sldId id="2269" r:id="rId14"/>
    <p:sldId id="2268" r:id="rId15"/>
    <p:sldId id="2264" r:id="rId16"/>
    <p:sldId id="631" r:id="rId17"/>
    <p:sldId id="271" r:id="rId18"/>
    <p:sldId id="605" r:id="rId19"/>
    <p:sldId id="2270" r:id="rId20"/>
    <p:sldId id="615" r:id="rId21"/>
    <p:sldId id="2265" r:id="rId22"/>
    <p:sldId id="2266" r:id="rId23"/>
    <p:sldId id="291" r:id="rId24"/>
    <p:sldId id="2271" r:id="rId25"/>
    <p:sldId id="2272" r:id="rId26"/>
    <p:sldId id="2273" r:id="rId27"/>
    <p:sldId id="2274" r:id="rId28"/>
    <p:sldId id="2276" r:id="rId29"/>
    <p:sldId id="2277" r:id="rId30"/>
    <p:sldId id="2278" r:id="rId31"/>
    <p:sldId id="2279" r:id="rId32"/>
    <p:sldId id="2280" r:id="rId33"/>
    <p:sldId id="2253" r:id="rId34"/>
    <p:sldId id="2281" r:id="rId35"/>
    <p:sldId id="2283" r:id="rId36"/>
    <p:sldId id="2286" r:id="rId37"/>
    <p:sldId id="2285" r:id="rId38"/>
    <p:sldId id="2284" r:id="rId39"/>
    <p:sldId id="2287" r:id="rId40"/>
    <p:sldId id="2288" r:id="rId41"/>
    <p:sldId id="2289" r:id="rId42"/>
    <p:sldId id="2282" r:id="rId43"/>
    <p:sldId id="2290" r:id="rId44"/>
    <p:sldId id="2292" r:id="rId45"/>
    <p:sldId id="2293" r:id="rId46"/>
    <p:sldId id="229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2"/>
    <p:restoredTop sz="91392"/>
  </p:normalViewPr>
  <p:slideViewPr>
    <p:cSldViewPr snapToGrid="0">
      <p:cViewPr varScale="1">
        <p:scale>
          <a:sx n="99" d="100"/>
          <a:sy n="99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ustomXml" Target="../customXml/item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30EA4-64B1-D14F-B4C1-40497D18CD84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C864-9143-7348-BB3F-732F99DF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9E68D-5832-334C-B800-4AF8E3E1B9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2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C864-9143-7348-BB3F-732F99DF0F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C864-9143-7348-BB3F-732F99DF0F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16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C864-9143-7348-BB3F-732F99DF0F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94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C864-9143-7348-BB3F-732F99DF0F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C864-9143-7348-BB3F-732F99DF0F7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78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C864-9143-7348-BB3F-732F99DF0F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5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C864-9143-7348-BB3F-732F99DF0F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C864-9143-7348-BB3F-732F99DF0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C864-9143-7348-BB3F-732F99DF0F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4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C864-9143-7348-BB3F-732F99DF0F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3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C864-9143-7348-BB3F-732F99DF0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0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7A87E-F4CF-CA40-AF0F-A8E66B21DB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3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7A87E-F4CF-CA40-AF0F-A8E66B21DB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6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DF7AE-A63E-E64F-8D8E-105BBAA8582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GH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84" y="6278565"/>
            <a:ext cx="229446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12192000" cy="5334000"/>
          </a:xfrm>
          <a:prstGeom prst="rect">
            <a:avLst/>
          </a:prstGeom>
          <a:solidFill>
            <a:srgbClr val="007EA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Lucida Grande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8" name="Picture 10" descr="Hvd Teaching Aff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3" y="457200"/>
            <a:ext cx="220768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534400" y="5715000"/>
            <a:ext cx="3657600" cy="1143000"/>
          </a:xfrm>
          <a:prstGeom prst="rect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Lucida Grande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10" name="Picture 13" descr="Cancer Center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40350"/>
            <a:ext cx="3657600" cy="15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10668000" cy="2057400"/>
          </a:xfrm>
        </p:spPr>
        <p:txBody>
          <a:bodyPr/>
          <a:lstStyle>
            <a:lvl1pPr>
              <a:defRPr sz="54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038600"/>
            <a:ext cx="10668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2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3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228600"/>
            <a:ext cx="2819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8255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BD4A-F50A-D4CB-E2F2-8046BAFB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B7CFD-97FF-92B9-1B58-8859CDA33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79DF1-875C-8C73-25C0-6307B1AE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BC75-3FD1-AB31-6617-42D54C2D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9D76B-6B08-3BD3-C9C6-0803880A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BCFD-ECDE-A34D-94DB-86099985F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54C1-2E99-90BA-0749-6DCCC7AF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CB70-C637-B470-2554-7BB8E5721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75A61-9FB7-CE55-071F-8B1C7B5D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E7E4D-ECAE-796A-F3C9-5FF8357E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FA2B4-F857-85B9-0029-3B5ACFB1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AFB8-7E09-F98B-5764-A73B47FD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8CA57-B5D3-9816-5624-E49DA0A4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A9502-0568-4E94-3AA5-B8BCE845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21611-7E47-9F96-9CB1-6E76DF4F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6F291-DE9E-7087-D97F-BFE5D688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0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3800A-79B0-9923-630C-F397BA12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57535-8F6A-CD75-4812-F13FD8225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2FE93-B7C6-6942-C16B-B7C7020D9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17545-A1C2-626A-DA1D-38C2BD53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7E2D6-B64A-3949-C20C-E40DB2F7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6E62D-29B7-5895-ECA6-72E690F1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5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57DA-37BB-1FA2-215C-7FDD16F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1B7BD-F303-E5A9-227B-42C9565DD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946C5-061C-DC9C-08EA-CC2E16490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E3DB2-B064-5A17-B00B-2B0AE0266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8A674-D56F-B793-CF84-E39D9DF95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F2701-F7DA-9002-72C6-9F5CFC0B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F5524-593B-A8FA-1E9B-64016891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5C1A3-8BC1-E8AC-5C04-19E70513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8885-5D63-96CD-4A46-2EDE423E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85EE7-6722-2B9B-87CB-5BC784FC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A651C-1EB0-7952-47E4-54815981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C33F2-35AA-6EFE-ADD8-BBDA7D1C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37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00E53-9BD6-9621-4938-FECC2485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D13CB-538A-A0DF-325B-F091461A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C9325-0DF1-E4CE-C6F1-1C97EF12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1CD32-240F-73AF-643C-DF1D0823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83FDE-0629-39A7-FDD3-9A24F059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DD6B9-18A1-94FC-FE04-C3E93BBE7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47159-DF95-F426-0280-08B9D18C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80405-9946-FA9B-24DB-AFE7E0D1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7585C-E0B3-3144-289E-BA41E144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07C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Lucida Grande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07EA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Lucida Grande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ancer Cente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08" y="5867401"/>
            <a:ext cx="273929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2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C593-D8FB-6931-B563-56532D69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64AE9B-0B54-7692-8E08-8A9967509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F13DC-78F5-C2FC-C229-4CFFB62F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C2AA7-9A00-ACC8-9036-AC20BFB3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77C3-0367-5C7A-CC9F-EC3CE467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346E2-22FE-BC6E-9BAD-ADDD9E9D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3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5677-2494-33B2-7D5F-4632CC88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8F287-A802-4EB5-BFCB-33C3EDE9D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9B3E2-66B3-4727-0BDC-15388211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49DDA-C646-2F1C-E584-B8B32466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CF782-6BE3-950F-D8DE-68C3F0DF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0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0F223-3011-12D2-8613-58286B9FA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B693B-DBF1-68C1-4F8D-9C006D1F6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3923B-5CFA-1E85-D9D2-4FA181A7F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5ADE4-239B-D37D-1C29-703E98CE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9064-8CFA-AA06-AB54-591341F5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8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GH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84" y="6278565"/>
            <a:ext cx="229446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12192000" cy="5334000"/>
          </a:xfrm>
          <a:prstGeom prst="rect">
            <a:avLst/>
          </a:prstGeom>
          <a:solidFill>
            <a:srgbClr val="007EA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Lucida Grande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8" name="Picture 10" descr="Hvd Teaching Aff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3" y="457200"/>
            <a:ext cx="220768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534400" y="5715000"/>
            <a:ext cx="3657600" cy="1143000"/>
          </a:xfrm>
          <a:prstGeom prst="rect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Lucida Grande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10" name="Picture 13" descr="Cancer Center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40350"/>
            <a:ext cx="3657600" cy="15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10668000" cy="2057400"/>
          </a:xfrm>
        </p:spPr>
        <p:txBody>
          <a:bodyPr/>
          <a:lstStyle>
            <a:lvl1pPr>
              <a:defRPr sz="54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038600"/>
            <a:ext cx="10668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0" y="1219199"/>
            <a:ext cx="12192000" cy="72887"/>
          </a:xfrm>
          <a:prstGeom prst="rect">
            <a:avLst/>
          </a:prstGeom>
          <a:solidFill>
            <a:srgbClr val="007C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Lucida Grande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E65CED-F1BD-1A4D-9E99-F49D4855ED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ancer Cente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08" y="5867401"/>
            <a:ext cx="273929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61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65CED-F1BD-1A4D-9E99-F49D4855E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14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65CED-F1BD-1A4D-9E99-F49D4855E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85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65CED-F1BD-1A4D-9E99-F49D4855E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9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65CED-F1BD-1A4D-9E99-F49D4855E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45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65CED-F1BD-1A4D-9E99-F49D4855E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7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4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65CED-F1BD-1A4D-9E99-F49D4855E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65CED-F1BD-1A4D-9E99-F49D4855E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3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65CED-F1BD-1A4D-9E99-F49D4855E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25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228600"/>
            <a:ext cx="2819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8255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65CED-F1BD-1A4D-9E99-F49D4855E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9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3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5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0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8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7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07EA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277600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u="none">
                <a:latin typeface="Univers 47 CondensedLight" charset="0"/>
              </a:defRPr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  <p:pic>
        <p:nvPicPr>
          <p:cNvPr id="4102" name="Picture 7" descr="Cancer Center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08" y="5867401"/>
            <a:ext cx="273929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85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charset="0"/>
        <a:buChar char="•"/>
        <a:defRPr sz="24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rtl="0" eaLnBrk="1" fontAlgn="base" hangingPunct="1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1" fontAlgn="base" hangingPunct="1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charset="0"/>
        <a:buChar char="•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1" fontAlgn="base" hangingPunct="1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1" fontAlgn="base" hangingPunct="1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1FE47-959A-158C-2886-816D128B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05761-D9C6-8E31-E362-21E61F3D5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11941-D5B3-AE07-9579-9B5031E77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4C5C-E5E5-B643-AC0A-3B9C10EE8A96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CF41-C88E-B546-32F9-306CBF241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142A-625C-4A69-D3D8-19D08276E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9BB3-1A6C-F144-829D-3C63D43C1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6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07EA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277600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u="none">
                <a:latin typeface="Univers 47 CondensedLight" charset="0"/>
              </a:defRPr>
            </a:lvl1pPr>
          </a:lstStyle>
          <a:p>
            <a:fld id="{CCE65CED-F1BD-1A4D-9E99-F49D4855ED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102" name="Picture 7" descr="Cancer Center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08" y="5867401"/>
            <a:ext cx="273929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2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charset="0"/>
        <a:buChar char="•"/>
        <a:defRPr sz="24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rtl="0" eaLnBrk="1" fontAlgn="base" hangingPunct="1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1" fontAlgn="base" hangingPunct="1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charset="0"/>
        <a:buChar char="•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1" fontAlgn="base" hangingPunct="1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1" fontAlgn="base" hangingPunct="1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CEB54D-ACE0-C94E-9F10-90D25396E6A5}"/>
              </a:ext>
            </a:extLst>
          </p:cNvPr>
          <p:cNvSpPr/>
          <p:nvPr/>
        </p:nvSpPr>
        <p:spPr bwMode="auto">
          <a:xfrm>
            <a:off x="0" y="0"/>
            <a:ext cx="12192000" cy="53721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 charset="0"/>
              <a:ea typeface="ＭＳ Ｐゴシック" charset="-128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A4053-4B99-2143-BF94-593D798C1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485900"/>
            <a:ext cx="10668000" cy="2057400"/>
          </a:xfrm>
        </p:spPr>
        <p:txBody>
          <a:bodyPr/>
          <a:lstStyle/>
          <a:p>
            <a:r>
              <a:rPr lang="en-US" dirty="0"/>
              <a:t>Second-generation ROS1 Inhibitors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95509-F651-5946-8B5B-3A938B301D5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82880" y="5485567"/>
            <a:ext cx="10668000" cy="1530350"/>
          </a:xfrm>
        </p:spPr>
        <p:txBody>
          <a:bodyPr>
            <a:normAutofit/>
          </a:bodyPr>
          <a:lstStyle/>
          <a:p>
            <a:pPr algn="l"/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Zosia Piotrowska, MD, MHS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 Professor of Medicine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Harvard Medical School | Massachusetts General Hospital </a:t>
            </a:r>
          </a:p>
          <a:p>
            <a:pPr algn="l"/>
            <a:endParaRPr lang="en-US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AB8EC-EF0A-2F4D-9AC4-C5F561CE5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29278" r="2129"/>
          <a:stretch/>
        </p:blipFill>
        <p:spPr>
          <a:xfrm>
            <a:off x="0" y="0"/>
            <a:ext cx="12192000" cy="5059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0409C5-E3C6-554D-B699-B1218222D2D0}"/>
              </a:ext>
            </a:extLst>
          </p:cNvPr>
          <p:cNvSpPr txBox="1"/>
          <p:nvPr/>
        </p:nvSpPr>
        <p:spPr>
          <a:xfrm>
            <a:off x="365760" y="901739"/>
            <a:ext cx="12009120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2022: A Year in Review</a:t>
            </a: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of NSCLC with an EGFR, ALK or ROS1 Abnormality  </a:t>
            </a:r>
          </a:p>
        </p:txBody>
      </p:sp>
    </p:spTree>
    <p:extLst>
      <p:ext uri="{BB962C8B-B14F-4D97-AF65-F5344CB8AC3E}">
        <p14:creationId xmlns:p14="http://schemas.microsoft.com/office/powerpoint/2010/main" val="302976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97A1-1F8E-D78E-6818-86201992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ELIOS: Molecular Profiling Study of Resistance to 1L Osimertinib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81C0A-6192-3E92-56B8-A43A63043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5" b="30156"/>
          <a:stretch/>
        </p:blipFill>
        <p:spPr>
          <a:xfrm>
            <a:off x="0" y="1366091"/>
            <a:ext cx="6213513" cy="2166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B3CFF-D945-55D8-158F-935E3CA0DA5C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>
            <a:noAutofit/>
          </a:bodyPr>
          <a:lstStyle/>
          <a:p>
            <a:r>
              <a:rPr lang="en-US" sz="1500" dirty="0" err="1"/>
              <a:t>Piotrowska</a:t>
            </a:r>
            <a:r>
              <a:rPr lang="en-US" sz="1500" dirty="0"/>
              <a:t> Z, ESMO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DC4BA-53C7-A047-A0E4-9B53E8B631B1}"/>
              </a:ext>
            </a:extLst>
          </p:cNvPr>
          <p:cNvSpPr txBox="1"/>
          <p:nvPr/>
        </p:nvSpPr>
        <p:spPr>
          <a:xfrm>
            <a:off x="2293495" y="3302517"/>
            <a:ext cx="2865645" cy="184666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Paired samples </a:t>
            </a:r>
            <a:r>
              <a:rPr lang="en-US" sz="600" i="1" dirty="0" err="1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NGS and mass spectrometry</a:t>
            </a:r>
            <a:b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600" i="1" dirty="0" err="1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mProbe</a:t>
            </a: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" i="1" dirty="0" err="1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LiquidTissues</a:t>
            </a: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assay)</a:t>
            </a:r>
          </a:p>
        </p:txBody>
      </p:sp>
    </p:spTree>
    <p:extLst>
      <p:ext uri="{BB962C8B-B14F-4D97-AF65-F5344CB8AC3E}">
        <p14:creationId xmlns:p14="http://schemas.microsoft.com/office/powerpoint/2010/main" val="52325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97A1-1F8E-D78E-6818-86201992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ELIOS: Molecular Profiling Study of Resistance to 1L Osimertinib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9E66F-B795-BAAA-B2B4-481F2833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18" b="10313"/>
          <a:stretch/>
        </p:blipFill>
        <p:spPr>
          <a:xfrm>
            <a:off x="4098274" y="3429000"/>
            <a:ext cx="7772400" cy="3225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181C0A-6192-3E92-56B8-A43A630433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55" b="30156"/>
          <a:stretch/>
        </p:blipFill>
        <p:spPr>
          <a:xfrm>
            <a:off x="0" y="1366091"/>
            <a:ext cx="6213513" cy="2166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171858-AC35-27F0-E1B4-4F17B824644D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>
            <a:noAutofit/>
          </a:bodyPr>
          <a:lstStyle/>
          <a:p>
            <a:r>
              <a:rPr lang="en-US" sz="1500" dirty="0" err="1"/>
              <a:t>Piotrowska</a:t>
            </a:r>
            <a:r>
              <a:rPr lang="en-US" sz="1500" dirty="0"/>
              <a:t> Z, ESMO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BCC93-2827-3749-A783-4DE3C48AC754}"/>
              </a:ext>
            </a:extLst>
          </p:cNvPr>
          <p:cNvSpPr txBox="1"/>
          <p:nvPr/>
        </p:nvSpPr>
        <p:spPr>
          <a:xfrm>
            <a:off x="2293495" y="3302516"/>
            <a:ext cx="2865645" cy="230157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Paired samples </a:t>
            </a:r>
            <a:r>
              <a:rPr lang="en-US" sz="600" i="1" dirty="0" err="1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NGS and mass spectrometry</a:t>
            </a:r>
            <a:b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600" i="1" dirty="0" err="1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mProbe</a:t>
            </a: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" i="1" dirty="0" err="1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LiquidTissues</a:t>
            </a: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assay)</a:t>
            </a:r>
          </a:p>
        </p:txBody>
      </p:sp>
    </p:spTree>
    <p:extLst>
      <p:ext uri="{BB962C8B-B14F-4D97-AF65-F5344CB8AC3E}">
        <p14:creationId xmlns:p14="http://schemas.microsoft.com/office/powerpoint/2010/main" val="283388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97A1-1F8E-D78E-6818-86201992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ELIOS: Molecular Profiling Study of Resistance to 1L Osimertinib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9E66F-B795-BAAA-B2B4-481F2833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18" b="10313"/>
          <a:stretch/>
        </p:blipFill>
        <p:spPr>
          <a:xfrm>
            <a:off x="4098274" y="3429000"/>
            <a:ext cx="7772400" cy="32251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7BE7E8F-6A29-1FD1-0D66-663657A7F6F9}"/>
              </a:ext>
            </a:extLst>
          </p:cNvPr>
          <p:cNvSpPr/>
          <p:nvPr/>
        </p:nvSpPr>
        <p:spPr bwMode="auto">
          <a:xfrm>
            <a:off x="6951643" y="5595583"/>
            <a:ext cx="2236424" cy="64448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noFill/>
              <a:effectLst/>
              <a:latin typeface="Lucida Grande" charset="0"/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81C0A-6192-3E92-56B8-A43A630433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55" b="30156"/>
          <a:stretch/>
        </p:blipFill>
        <p:spPr>
          <a:xfrm>
            <a:off x="0" y="1366091"/>
            <a:ext cx="6213513" cy="2166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113E6E-9D06-00C8-B6CF-4AB7929ECBB2}"/>
              </a:ext>
            </a:extLst>
          </p:cNvPr>
          <p:cNvSpPr txBox="1"/>
          <p:nvPr/>
        </p:nvSpPr>
        <p:spPr>
          <a:xfrm>
            <a:off x="406400" y="3939269"/>
            <a:ext cx="3534523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Only 46/115 (39%) </a:t>
            </a:r>
            <a:r>
              <a:rPr lang="en-US" dirty="0">
                <a:solidFill>
                  <a:srgbClr val="FF0000"/>
                </a:solidFill>
              </a:rPr>
              <a:t>pts with PD provided an evaluable biopsy pair.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Most common reasons for failure: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Pt/anatomic factors limit bx feasibility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Technical failure of NGS on either baseline or PD biopsy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EF5B01-A650-DF79-FDE5-795AFFF8CDA1}"/>
              </a:ext>
            </a:extLst>
          </p:cNvPr>
          <p:cNvCxnSpPr>
            <a:cxnSpLocks/>
            <a:stCxn id="3" idx="3"/>
          </p:cNvCxnSpPr>
          <p:nvPr/>
        </p:nvCxnSpPr>
        <p:spPr bwMode="auto">
          <a:xfrm>
            <a:off x="3940923" y="5093431"/>
            <a:ext cx="3010720" cy="649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370722-D378-6F59-5F69-257827D9451E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>
            <a:noAutofit/>
          </a:bodyPr>
          <a:lstStyle/>
          <a:p>
            <a:r>
              <a:rPr lang="en-US" sz="1500" dirty="0" err="1"/>
              <a:t>Piotrowska</a:t>
            </a:r>
            <a:r>
              <a:rPr lang="en-US" sz="1500" dirty="0"/>
              <a:t> Z, ESMO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5CB26-BA62-2A42-844E-702144607C99}"/>
              </a:ext>
            </a:extLst>
          </p:cNvPr>
          <p:cNvSpPr txBox="1"/>
          <p:nvPr/>
        </p:nvSpPr>
        <p:spPr>
          <a:xfrm>
            <a:off x="2293495" y="3302516"/>
            <a:ext cx="2865645" cy="230157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Paired samples </a:t>
            </a:r>
            <a:r>
              <a:rPr lang="en-US" sz="600" i="1" dirty="0" err="1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NGS and mass spectrometry</a:t>
            </a:r>
            <a:b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600" i="1" dirty="0" err="1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mProbe</a:t>
            </a: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" i="1" dirty="0" err="1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LiquidTissues</a:t>
            </a:r>
            <a:r>
              <a:rPr lang="en-US" sz="600" i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assay)</a:t>
            </a:r>
          </a:p>
        </p:txBody>
      </p:sp>
    </p:spTree>
    <p:extLst>
      <p:ext uri="{BB962C8B-B14F-4D97-AF65-F5344CB8AC3E}">
        <p14:creationId xmlns:p14="http://schemas.microsoft.com/office/powerpoint/2010/main" val="230302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591255-E080-9075-40AD-03FE4B92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96" y="1468096"/>
            <a:ext cx="9190133" cy="49375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D9FEB0-F2A0-E04A-A046-11236D084C64}"/>
              </a:ext>
            </a:extLst>
          </p:cNvPr>
          <p:cNvSpPr txBox="1">
            <a:spLocks/>
          </p:cNvSpPr>
          <p:nvPr/>
        </p:nvSpPr>
        <p:spPr bwMode="auto">
          <a:xfrm>
            <a:off x="305591" y="0"/>
            <a:ext cx="1127760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r>
              <a:rPr lang="en-US" kern="0" dirty="0"/>
              <a:t>ELIOS- A Prospective Study of First-line Osimertinib Resistance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8CD00-CADC-C02A-20A9-564592AAEB5B}"/>
              </a:ext>
            </a:extLst>
          </p:cNvPr>
          <p:cNvSpPr txBox="1"/>
          <p:nvPr/>
        </p:nvSpPr>
        <p:spPr>
          <a:xfrm>
            <a:off x="305591" y="5029200"/>
            <a:ext cx="2573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Histologic transformations were not assessed in this analysis.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C89D8-B983-EFB8-F1FB-3A9834F4B251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>
            <a:noAutofit/>
          </a:bodyPr>
          <a:lstStyle/>
          <a:p>
            <a:r>
              <a:rPr lang="en-US" sz="1500" dirty="0" err="1"/>
              <a:t>Piotrowska</a:t>
            </a:r>
            <a:r>
              <a:rPr lang="en-US" sz="1500" dirty="0"/>
              <a:t> Z, ESMO 2022</a:t>
            </a:r>
          </a:p>
        </p:txBody>
      </p:sp>
    </p:spTree>
    <p:extLst>
      <p:ext uri="{BB962C8B-B14F-4D97-AF65-F5344CB8AC3E}">
        <p14:creationId xmlns:p14="http://schemas.microsoft.com/office/powerpoint/2010/main" val="12383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3B56-983B-1742-DC05-60932D1C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B9AC-5241-7C72-BF70-21EAC3D3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Clinical Implications:</a:t>
            </a:r>
          </a:p>
          <a:p>
            <a:r>
              <a:rPr lang="en-US" dirty="0"/>
              <a:t>Tissue biopsies are hard to obtain, even in a prospective clinical trial!</a:t>
            </a:r>
          </a:p>
          <a:p>
            <a:r>
              <a:rPr lang="en-US" dirty="0"/>
              <a:t>MET Amplification (17%) and EGFR C797S (15%) were the most common resistance mechanisms seen and may be targetable. </a:t>
            </a:r>
          </a:p>
          <a:p>
            <a:r>
              <a:rPr lang="en-US" dirty="0"/>
              <a:t>Histologic transformation was not assessed (but occurs in up to 15% of pts in other studies).</a:t>
            </a:r>
          </a:p>
          <a:p>
            <a:r>
              <a:rPr lang="en-US" dirty="0"/>
              <a:t>Important to try to get tissue biopsies after first-line osimertinib if possible.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Future Directions:</a:t>
            </a:r>
          </a:p>
          <a:p>
            <a:r>
              <a:rPr lang="en-US" dirty="0"/>
              <a:t>Can we develop non-invasive methods for comprehensive evaluation of resistance mechanisms?</a:t>
            </a:r>
          </a:p>
        </p:txBody>
      </p:sp>
    </p:spTree>
    <p:extLst>
      <p:ext uri="{BB962C8B-B14F-4D97-AF65-F5344CB8AC3E}">
        <p14:creationId xmlns:p14="http://schemas.microsoft.com/office/powerpoint/2010/main" val="295538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FFF505-1BA6-44AC-651F-0816A44EFE39}"/>
              </a:ext>
            </a:extLst>
          </p:cNvPr>
          <p:cNvSpPr/>
          <p:nvPr/>
        </p:nvSpPr>
        <p:spPr bwMode="auto">
          <a:xfrm>
            <a:off x="8913861" y="6012513"/>
            <a:ext cx="3278139" cy="84548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 charset="0"/>
              <a:ea typeface="ＭＳ Ｐゴシック" charset="-128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365203-4494-ED2E-CE9D-BD7C00F5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Patritumab </a:t>
            </a:r>
            <a:r>
              <a:rPr lang="en-US" dirty="0" err="1"/>
              <a:t>Deruxtecan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(HER3-DXd; HER3 Antibody-Drug Conjugate)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849434-57BF-77FC-258D-18E297FB7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16"/>
          <a:stretch/>
        </p:blipFill>
        <p:spPr>
          <a:xfrm>
            <a:off x="1010653" y="2367006"/>
            <a:ext cx="10673346" cy="4171652"/>
          </a:xfrm>
          <a:prstGeom prst="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825BC6FD-63BE-7986-733C-ECB434DEF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24405"/>
              </p:ext>
            </p:extLst>
          </p:nvPr>
        </p:nvGraphicFramePr>
        <p:xfrm>
          <a:off x="3274158" y="1228574"/>
          <a:ext cx="5643684" cy="12192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81228">
                  <a:extLst>
                    <a:ext uri="{9D8B030D-6E8A-4147-A177-3AD203B41FA5}">
                      <a16:colId xmlns:a16="http://schemas.microsoft.com/office/drawing/2014/main" val="1560444688"/>
                    </a:ext>
                  </a:extLst>
                </a:gridCol>
                <a:gridCol w="1881228">
                  <a:extLst>
                    <a:ext uri="{9D8B030D-6E8A-4147-A177-3AD203B41FA5}">
                      <a16:colId xmlns:a16="http://schemas.microsoft.com/office/drawing/2014/main" val="2300890790"/>
                    </a:ext>
                  </a:extLst>
                </a:gridCol>
                <a:gridCol w="1881228">
                  <a:extLst>
                    <a:ext uri="{9D8B030D-6E8A-4147-A177-3AD203B41FA5}">
                      <a16:colId xmlns:a16="http://schemas.microsoft.com/office/drawing/2014/main" val="4186379638"/>
                    </a:ext>
                  </a:extLst>
                </a:gridCol>
              </a:tblGrid>
              <a:tr h="26867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All (n=57)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Prior PBC + Osi (n=44)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355251"/>
                  </a:ext>
                </a:extLst>
              </a:tr>
              <a:tr h="268676">
                <a:tc>
                  <a:txBody>
                    <a:bodyPr/>
                    <a:lstStyle/>
                    <a:p>
                      <a:r>
                        <a:rPr lang="en-US" sz="1400" dirty="0"/>
                        <a:t>Confirmed ORR (BICR)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33693"/>
                  </a:ext>
                </a:extLst>
              </a:tr>
              <a:tr h="268676">
                <a:tc>
                  <a:txBody>
                    <a:bodyPr/>
                    <a:lstStyle/>
                    <a:p>
                      <a:r>
                        <a:rPr lang="en-US" sz="1400" dirty="0"/>
                        <a:t>mDOR, mo (range)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6.9 (3.1-NE)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7.0 (3.1-NE)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60244"/>
                  </a:ext>
                </a:extLst>
              </a:tr>
              <a:tr h="268676">
                <a:tc>
                  <a:txBody>
                    <a:bodyPr/>
                    <a:lstStyle/>
                    <a:p>
                      <a:r>
                        <a:rPr lang="en-US" sz="1400" dirty="0"/>
                        <a:t>mPFS, mo (range)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8.2 (4.4-8.3)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8.2 (4.0-NE)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80619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9A6B81-AD56-00EF-7877-D4696E0EB807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>
            <a:noAutofit/>
          </a:bodyPr>
          <a:lstStyle/>
          <a:p>
            <a:r>
              <a:rPr lang="en-US" sz="1500" dirty="0" err="1"/>
              <a:t>Janne</a:t>
            </a:r>
            <a:r>
              <a:rPr lang="en-US" sz="1500" dirty="0"/>
              <a:t> P et al. </a:t>
            </a:r>
            <a:r>
              <a:rPr lang="en-US" sz="1500" i="1" dirty="0"/>
              <a:t>Cancer Discovery</a:t>
            </a:r>
            <a:r>
              <a:rPr lang="en-US" sz="15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8056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EC5A95-A3E6-C4EB-D4C3-60E6AC2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Patritumab Deruxtecan- Adverse Events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8C9B89-3881-0388-5684-F3A91A1A8DE2}"/>
              </a:ext>
            </a:extLst>
          </p:cNvPr>
          <p:cNvGraphicFramePr>
            <a:graphicFrameLocks noGrp="1"/>
          </p:cNvGraphicFramePr>
          <p:nvPr/>
        </p:nvGraphicFramePr>
        <p:xfrm>
          <a:off x="592191" y="1631595"/>
          <a:ext cx="4572934" cy="43484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42988">
                  <a:extLst>
                    <a:ext uri="{9D8B030D-6E8A-4147-A177-3AD203B41FA5}">
                      <a16:colId xmlns:a16="http://schemas.microsoft.com/office/drawing/2014/main" val="4284268276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2809774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Grade </a:t>
                      </a:r>
                      <a:r>
                        <a:rPr lang="en-US" u="sng" dirty="0">
                          <a:solidFill>
                            <a:schemeClr val="tx2"/>
                          </a:solidFill>
                        </a:rPr>
                        <a:t>&gt;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 3 TEAEs in </a:t>
                      </a:r>
                      <a:r>
                        <a:rPr lang="en-US" u="sng" dirty="0">
                          <a:solidFill>
                            <a:schemeClr val="tx2"/>
                          </a:solidFill>
                        </a:rPr>
                        <a:t>&gt;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 5% 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5.6 mg/kg (n=57)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01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Thrombocytopenia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(30)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3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(19)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11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36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45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Dyspnea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2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Febrile 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3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Hypoxia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3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Leukopenia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Hypokalemia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00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Lymphopenia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48289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6C4453A0-1817-8EE9-AC08-416F1559132E}"/>
              </a:ext>
            </a:extLst>
          </p:cNvPr>
          <p:cNvGraphicFramePr>
            <a:graphicFrameLocks noGrp="1"/>
          </p:cNvGraphicFramePr>
          <p:nvPr/>
        </p:nvGraphicFramePr>
        <p:xfrm>
          <a:off x="6577913" y="1631595"/>
          <a:ext cx="4572934" cy="32004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42988">
                  <a:extLst>
                    <a:ext uri="{9D8B030D-6E8A-4147-A177-3AD203B41FA5}">
                      <a16:colId xmlns:a16="http://schemas.microsoft.com/office/drawing/2014/main" val="4284268276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2809774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TEAEs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5.6 mg/kg (n=57)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01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TEAEs associated with treatment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(11)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3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TEAEs associated with dose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(21)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11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TEAEs associated with dose interruption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 (37)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362282"/>
                  </a:ext>
                </a:extLst>
              </a:tr>
              <a:tr h="518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TEAEs associated with death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 None treatment-related.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4506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97147C8-CC11-1E1B-856E-379EDC9F5843}"/>
              </a:ext>
            </a:extLst>
          </p:cNvPr>
          <p:cNvSpPr txBox="1"/>
          <p:nvPr/>
        </p:nvSpPr>
        <p:spPr>
          <a:xfrm>
            <a:off x="6577913" y="5244390"/>
            <a:ext cx="378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Adjudicated treatment-related ILD: 7%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9102DB-33A0-0D25-F793-71A94D3F69A4}"/>
              </a:ext>
            </a:extLst>
          </p:cNvPr>
          <p:cNvSpPr/>
          <p:nvPr/>
        </p:nvSpPr>
        <p:spPr bwMode="auto">
          <a:xfrm>
            <a:off x="8913861" y="6012513"/>
            <a:ext cx="3278139" cy="84548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 charset="0"/>
              <a:ea typeface="ＭＳ Ｐゴシック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67DB1-D1C0-FF1F-FAAA-2B70AF094E6A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>
            <a:noAutofit/>
          </a:bodyPr>
          <a:lstStyle/>
          <a:p>
            <a:r>
              <a:rPr lang="en-US" sz="1500" dirty="0" err="1"/>
              <a:t>Janne</a:t>
            </a:r>
            <a:r>
              <a:rPr lang="en-US" sz="1500" dirty="0"/>
              <a:t> P et al. </a:t>
            </a:r>
            <a:r>
              <a:rPr lang="en-US" sz="1500" i="1" dirty="0"/>
              <a:t>Cancer Discovery</a:t>
            </a:r>
            <a:r>
              <a:rPr lang="en-US" sz="15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80168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2052-62C0-C01E-409F-7E2E13D2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Patritumab Deruxtecan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8C5BD9-89BB-9307-5B53-E73B32EE8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24000"/>
            <a:ext cx="11277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Clinical Implications:</a:t>
            </a:r>
          </a:p>
          <a:p>
            <a:r>
              <a:rPr lang="en-US" dirty="0"/>
              <a:t>Patritumab deruxtecan is active in TKI- and chemo-resistant EGFR-mutant NSCLC, including patients with various resistance mechanisms (ORR 39%, mPFS 8.2 months) </a:t>
            </a:r>
          </a:p>
          <a:p>
            <a:r>
              <a:rPr lang="en-US" dirty="0"/>
              <a:t>Patritumab is not yet approved (has breakthrough therapy designation), but clinical trials are ongoing including osimertinib combinations in the first and second-line setting.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Future Directions: </a:t>
            </a:r>
          </a:p>
          <a:p>
            <a:r>
              <a:rPr lang="en-US" dirty="0"/>
              <a:t>Can we find biomarkers of Patritumab response? </a:t>
            </a:r>
          </a:p>
        </p:txBody>
      </p:sp>
    </p:spTree>
    <p:extLst>
      <p:ext uri="{BB962C8B-B14F-4D97-AF65-F5344CB8AC3E}">
        <p14:creationId xmlns:p14="http://schemas.microsoft.com/office/powerpoint/2010/main" val="427861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EE8F91-738D-2B2C-6FE6-A35591CBA82E}"/>
              </a:ext>
            </a:extLst>
          </p:cNvPr>
          <p:cNvSpPr/>
          <p:nvPr/>
        </p:nvSpPr>
        <p:spPr bwMode="auto">
          <a:xfrm>
            <a:off x="91440" y="5326380"/>
            <a:ext cx="11910060" cy="10744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Most common</a:t>
            </a:r>
            <a:r>
              <a:rPr lang="en-US" sz="20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TEAEs include: rash (cumulative 80% all grade, 10% gr &gt; 3), paronychia (52%), stomatitis (39%), hypoalbuminemia (43%), edema (27%) and IRR (67% any grade, 8% grade &gt; 3).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IRRs most common</a:t>
            </a:r>
            <a:r>
              <a:rPr lang="en-US" sz="20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ly occur on C1D1 and do not recur.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00020F-6959-6452-8079-36A31A3B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Amivantamab + Lazertinib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E6E11A-2EDB-32BE-A3EC-594B76A2E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20028" r="3930" b="12484"/>
          <a:stretch/>
        </p:blipFill>
        <p:spPr bwMode="auto">
          <a:xfrm>
            <a:off x="0" y="1856852"/>
            <a:ext cx="8018773" cy="335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D60AE96-BACC-8106-EEDE-695DECC2C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21056" r="50013" b="15521"/>
          <a:stretch/>
        </p:blipFill>
        <p:spPr bwMode="auto">
          <a:xfrm>
            <a:off x="8062316" y="1744527"/>
            <a:ext cx="4097124" cy="322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45269-9908-C94E-8641-08868E6E4BD3}"/>
              </a:ext>
            </a:extLst>
          </p:cNvPr>
          <p:cNvSpPr txBox="1"/>
          <p:nvPr/>
        </p:nvSpPr>
        <p:spPr>
          <a:xfrm>
            <a:off x="203562" y="1374434"/>
            <a:ext cx="747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Amivantamab</a:t>
            </a:r>
            <a:r>
              <a:rPr lang="en-US" b="1" dirty="0"/>
              <a:t> (bispecific MET/EGFR antibody) + Lazertinib (3</a:t>
            </a:r>
            <a:r>
              <a:rPr lang="en-US" b="1" baseline="30000" dirty="0"/>
              <a:t>rd</a:t>
            </a:r>
            <a:r>
              <a:rPr lang="en-US" b="1" dirty="0"/>
              <a:t> gen EGFR TKI)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F3590-FFE9-5114-5251-693043681573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>
            <a:noAutofit/>
          </a:bodyPr>
          <a:lstStyle/>
          <a:p>
            <a:r>
              <a:rPr lang="en-US" sz="1500" dirty="0"/>
              <a:t>Shu C, ASCO 2022</a:t>
            </a:r>
          </a:p>
        </p:txBody>
      </p:sp>
    </p:spTree>
    <p:extLst>
      <p:ext uri="{BB962C8B-B14F-4D97-AF65-F5344CB8AC3E}">
        <p14:creationId xmlns:p14="http://schemas.microsoft.com/office/powerpoint/2010/main" val="919535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01B99E-DC8F-1BCC-B7DD-7B0E0E66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Amivantamab + Lazertinib – Biomarker selection?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DA841-3FAF-D4E8-FFB4-41635791D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71" b="14432"/>
          <a:stretch/>
        </p:blipFill>
        <p:spPr>
          <a:xfrm>
            <a:off x="93698" y="1363430"/>
            <a:ext cx="11903003" cy="46490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CFA96E-A36C-DAB8-46D2-0693E88C002E}"/>
              </a:ext>
            </a:extLst>
          </p:cNvPr>
          <p:cNvSpPr/>
          <p:nvPr/>
        </p:nvSpPr>
        <p:spPr bwMode="auto">
          <a:xfrm>
            <a:off x="1810139" y="2202024"/>
            <a:ext cx="1156996" cy="6718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E9A44-E187-BB7D-F6D0-B2370874D0D3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 anchor="b">
            <a:noAutofit/>
          </a:bodyPr>
          <a:lstStyle/>
          <a:p>
            <a:r>
              <a:rPr lang="en-US" sz="1500" dirty="0" err="1">
                <a:cs typeface="Arial" panose="020B0604020202020204" pitchFamily="34" charset="0"/>
              </a:rPr>
              <a:t>Chul</a:t>
            </a:r>
            <a:r>
              <a:rPr lang="en-US" sz="1500" dirty="0">
                <a:cs typeface="Arial" panose="020B0604020202020204" pitchFamily="34" charset="0"/>
              </a:rPr>
              <a:t> B et al. ASCO 2021.</a:t>
            </a:r>
          </a:p>
        </p:txBody>
      </p:sp>
    </p:spTree>
    <p:extLst>
      <p:ext uri="{BB962C8B-B14F-4D97-AF65-F5344CB8AC3E}">
        <p14:creationId xmlns:p14="http://schemas.microsoft.com/office/powerpoint/2010/main" val="308966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4722-540E-3340-9E0B-89A153C3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E4C7E0-E752-CB32-8E0C-045C21D68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05" y="1412723"/>
            <a:ext cx="11606590" cy="51646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EGFR: Early Stage Disease</a:t>
            </a:r>
          </a:p>
          <a:p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Tsuboi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 et al. Osimertinib as adjuvant therapy in patients with resected EGFR-mutated Stage IB-IIIA non-small cell lung cancer: Updated results from ADAURA. ESMO 2022;Abstract LBA47.</a:t>
            </a:r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 YL et al. Postoperative chemotherapy use and outcomes from ADAURA: Osimertinib as adjuvant therapy for resected EGFR-mutated NSCLC. J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Thorac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Oncol 2022;17(3):423-33.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EGFR: Acquired Resistance</a:t>
            </a:r>
            <a:endParaRPr lang="en-US" sz="3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Piotrowska Z et al. ELIOS: 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multicentre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molecular profiling study of patients with epidermal growth factor receptor-mutated advanced NSCLC treated with first-line osimertinib. ESMO 2022;Abstract LBA53. </a:t>
            </a:r>
          </a:p>
          <a:p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Jänne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 et al. Efficacy and safety of patritumab deruxtecan (HER3-DXd) in EGFR inhibitor-resistant, EGFR-mutated NSCLC. Cancer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2022;12(1):74-89.</a:t>
            </a: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Shu CA et al. Amivantamab and lazertinib in patients with EGFR-mutant NSCLC after progression on osimertinib and platinum-based chemotherapy: Updated results from CHRYSALIS-2. ASCO 2022;Abstract 9006.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EGFR: Exon 20 Insertions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Ramalingam SS et al. Phase I/II study of mobocertinib in EGFR exon 20 insertion+ metastatic NSCLC: Updated results from platinum-pretreated patients. ESMO 2022;Abstract 988P.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Park K et al. Amivantamab in EGFR exon 20 insertion-mutated NSCLC progressing on platinum chemotherapy: Initial results from the CHRYSALIS Phase I study. J Clin Oncol 2021;39(30):3391-402.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Yu HA et al. Phase (Ph) 1/2a study of CLN-081 in patients (pts) with NSCLC with EGFR exon 20 insertion mutations (Ins20). ASCO 2022;Abstract 9007.</a:t>
            </a:r>
          </a:p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Bazhenova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L et al.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Sunvozertinib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 NSCLC Patients with EGFR Exon20 Insertion Mutations. 2022 North America Conference on Lung Cancer. </a:t>
            </a:r>
          </a:p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ALK-positive NSCLC</a:t>
            </a:r>
          </a:p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Hotta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K et al. Final overall survival analysis from the Phase III J-ALEX study of alectinib versus crizotinib in ALK inhibitor-naïve Japanese patients with ALK-positive non-small-cell lung cancer. ESMO Open 2022;7(4):100527.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Camidge DR et al. Brigatinib versus crizotinib in ALK inhibitor-naïve advanced ALK-positive NSCLC: Final results of Phase III ALTA-1L trial. J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Thorac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Oncol 2021;16(12):2091-108.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Solomon BJ et al. Efficacy and safety of first-line lorlatinib versus crizotinib in patients with advanced, ALK-positive non-small-cell lung cancer: Updated analysis of data from the phase 3,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randomised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open-label CROWN study. </a:t>
            </a:r>
            <a:r>
              <a:rPr lang="en-US" sz="36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Lancet Respir Med </a:t>
            </a:r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2022, Published Online December 16, 2022.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Solomon BJ et al. Post hoc analysis of lorlatinib intracranial efficacy and safety in patients with ALK-positive advanced non-small-cell lung cancer from the Phase III CROWN study. J Clin Oncol 2022;40(31):3593-602.</a:t>
            </a:r>
          </a:p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ROS1-positive NSCLC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Fan Y et al. Entrectinib in patients with ROS1 fusion-positive NSCLC: Updated efficacy and safety analysis. WCLC 2022;Abstract MA13.04.</a:t>
            </a:r>
          </a:p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Drilon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 et al. NVL-520 is a selective, TRK-sparing, and brain-penetrant inhibitor of ROS1 fusions and secondary resistance mutations. Cancer Discovery 2022.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7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BDBB-549D-6C6C-562D-C48BD391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Amivantamab + Lazertinib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DA830B-D4BF-A288-DC98-269FA6DD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24000"/>
            <a:ext cx="11277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Clinical Implications:</a:t>
            </a:r>
          </a:p>
          <a:p>
            <a:r>
              <a:rPr lang="en-US" dirty="0"/>
              <a:t>Ami/Lazer is another active combination in TKI-resistant EGFR-mutant NSCLC, with activity across various resistance mechanisms.</a:t>
            </a:r>
          </a:p>
          <a:p>
            <a:r>
              <a:rPr lang="en-US" dirty="0"/>
              <a:t>Amivantamab/Lazertinib is not yet approved as a combination in EGFR TKI resistance, but trials are ongoing.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Future Directions: </a:t>
            </a:r>
          </a:p>
          <a:p>
            <a:r>
              <a:rPr lang="en-US" dirty="0"/>
              <a:t>Again- biomarkers to select patients for treatment are needed!</a:t>
            </a:r>
          </a:p>
        </p:txBody>
      </p:sp>
    </p:spTree>
    <p:extLst>
      <p:ext uri="{BB962C8B-B14F-4D97-AF65-F5344CB8AC3E}">
        <p14:creationId xmlns:p14="http://schemas.microsoft.com/office/powerpoint/2010/main" val="847536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DA3FE3-DFA8-1842-B10A-3AD85FA2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EGFR Exon 20 Insertions in NSCLC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6A1B4-8A7F-8C4A-BDE8-3E6AA4C2F9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33953" y="6756556"/>
            <a:ext cx="2540000" cy="228600"/>
          </a:xfrm>
        </p:spPr>
        <p:txBody>
          <a:bodyPr/>
          <a:lstStyle/>
          <a:p>
            <a:fld id="{775E49EB-745B-E84F-9891-EC49FA6C509F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F8209B58-96F2-DA4A-B9E0-5B4C071E73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575905"/>
              </p:ext>
            </p:extLst>
          </p:nvPr>
        </p:nvGraphicFramePr>
        <p:xfrm>
          <a:off x="759848" y="1242447"/>
          <a:ext cx="3686589" cy="1577934"/>
        </p:xfrm>
        <a:graphic>
          <a:graphicData uri="http://schemas.openxmlformats.org/drawingml/2006/table">
            <a:tbl>
              <a:tblPr firstRow="1" bandRow="1"/>
              <a:tblGrid>
                <a:gridCol w="3686589">
                  <a:extLst>
                    <a:ext uri="{9D8B030D-6E8A-4147-A177-3AD203B41FA5}">
                      <a16:colId xmlns:a16="http://schemas.microsoft.com/office/drawing/2014/main" val="3601287979"/>
                    </a:ext>
                  </a:extLst>
                </a:gridCol>
              </a:tblGrid>
              <a:tr h="389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Common EGFR Mutations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193"/>
                      </a:solidFill>
                    </a:lnT>
                    <a:lnB w="12700" cmpd="sng">
                      <a:solidFill>
                        <a:srgbClr val="00719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290214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/>
                        <a:t>Exon 19 Deletions (~45%)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193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093173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/>
                        <a:t>Most commonly between AA L746 and E749: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E746_A750del,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L747_P753insS, L747_T751del,      </a:t>
                      </a:r>
                      <a:r>
                        <a:rPr lang="en-US" sz="1200" b="0" dirty="0"/>
                        <a:t>L747_A750insP,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E746-S752insV, etc.</a:t>
                      </a:r>
                      <a:endParaRPr lang="en-US" sz="1200" b="0" dirty="0"/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782107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/>
                        <a:t>L858R point mutation (exon 21), (~40%)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19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44304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8007B3F-D8F2-3143-8A8D-3742282CA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71393"/>
              </p:ext>
            </p:extLst>
          </p:nvPr>
        </p:nvGraphicFramePr>
        <p:xfrm>
          <a:off x="759846" y="4043424"/>
          <a:ext cx="3686589" cy="2786785"/>
        </p:xfrm>
        <a:graphic>
          <a:graphicData uri="http://schemas.openxmlformats.org/drawingml/2006/table">
            <a:tbl>
              <a:tblPr firstRow="1" bandRow="1"/>
              <a:tblGrid>
                <a:gridCol w="3686589">
                  <a:extLst>
                    <a:ext uri="{9D8B030D-6E8A-4147-A177-3AD203B41FA5}">
                      <a16:colId xmlns:a16="http://schemas.microsoft.com/office/drawing/2014/main" val="2441335810"/>
                    </a:ext>
                  </a:extLst>
                </a:gridCol>
              </a:tblGrid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0" dirty="0"/>
                        <a:t>Exon 20 Insertions </a:t>
                      </a:r>
                      <a:r>
                        <a:rPr lang="en-US" sz="1400" b="0" i="0" dirty="0"/>
                        <a:t>(AA 761-775)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193"/>
                      </a:solidFill>
                    </a:lnT>
                    <a:lnB w="12700" cmpd="sng">
                      <a:solidFill>
                        <a:srgbClr val="00719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352436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A767_V769dup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193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710664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S768_D770dupSVD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981398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V769_D770insASV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06940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D770_N771ins…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19183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D770_P772dup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483578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N771_H773dup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749960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N771_P772ins…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52483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P772_H773dupPH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12570"/>
                  </a:ext>
                </a:extLst>
              </a:tr>
              <a:tr h="288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V774ins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19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08283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F3F9C67-5B1E-D944-9703-02E5398A6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20634"/>
              </p:ext>
            </p:extLst>
          </p:nvPr>
        </p:nvGraphicFramePr>
        <p:xfrm>
          <a:off x="759846" y="3025653"/>
          <a:ext cx="3686589" cy="853188"/>
        </p:xfrm>
        <a:graphic>
          <a:graphicData uri="http://schemas.openxmlformats.org/drawingml/2006/table">
            <a:tbl>
              <a:tblPr firstRow="1" bandRow="1"/>
              <a:tblGrid>
                <a:gridCol w="3686589">
                  <a:extLst>
                    <a:ext uri="{9D8B030D-6E8A-4147-A177-3AD203B41FA5}">
                      <a16:colId xmlns:a16="http://schemas.microsoft.com/office/drawing/2014/main" val="3839552139"/>
                    </a:ext>
                  </a:extLst>
                </a:gridCol>
              </a:tblGrid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0" dirty="0"/>
                        <a:t>Atypical EGFR Mutations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193"/>
                      </a:solidFill>
                    </a:lnT>
                    <a:lnB w="12700" cmpd="sng">
                      <a:solidFill>
                        <a:srgbClr val="00719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486718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L861Q, G719X, S768I, etc.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193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46413"/>
                  </a:ext>
                </a:extLst>
              </a:tr>
              <a:tr h="258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Others (TKI sensitivity varies)</a:t>
                      </a:r>
                    </a:p>
                  </a:txBody>
                  <a:tcPr marL="91355" marR="91355" marT="45678" marB="45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19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229475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3593FF45-D080-4043-9208-6A9EA9C1E8EF}"/>
              </a:ext>
            </a:extLst>
          </p:cNvPr>
          <p:cNvSpPr/>
          <p:nvPr/>
        </p:nvSpPr>
        <p:spPr bwMode="auto">
          <a:xfrm>
            <a:off x="4562670" y="1601181"/>
            <a:ext cx="3686587" cy="1219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charset="-128"/>
              </a:rPr>
              <a:t>Approved Therapies: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charset="-128"/>
              </a:rPr>
              <a:t>Osimertinib (preferred, 1L)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charset="-128"/>
              </a:rPr>
              <a:t>Erlotinib, Gefitinib, Afatinib, Dacomitinib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29AEDE-7FB4-6047-8233-B4F3A00A08CB}"/>
              </a:ext>
            </a:extLst>
          </p:cNvPr>
          <p:cNvSpPr/>
          <p:nvPr/>
        </p:nvSpPr>
        <p:spPr bwMode="auto">
          <a:xfrm>
            <a:off x="4562668" y="3000432"/>
            <a:ext cx="3686589" cy="87840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Approved Therapies: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Afatinib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(Osimertinib may also have some activity)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4C583E-F588-F149-93F6-F96AB7CFEA7C}"/>
              </a:ext>
            </a:extLst>
          </p:cNvPr>
          <p:cNvSpPr/>
          <p:nvPr/>
        </p:nvSpPr>
        <p:spPr bwMode="auto">
          <a:xfrm>
            <a:off x="4562669" y="4058892"/>
            <a:ext cx="3686589" cy="277131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-128"/>
              <a:cs typeface="Calibri" panose="020F050202020403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-128"/>
              <a:cs typeface="Calibri" panose="020F050202020403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-128"/>
              <a:cs typeface="Calibri" panose="020F050202020403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Approved Therapies: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Mobocertinib (2L, post-platinum)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Amivantamab (2L, post-platinum)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400" b="1" kern="0" dirty="0">
              <a:solidFill>
                <a:srgbClr val="000000"/>
              </a:solidFill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728C57-221E-A74F-AB74-719E9F780278}"/>
              </a:ext>
            </a:extLst>
          </p:cNvPr>
          <p:cNvSpPr/>
          <p:nvPr/>
        </p:nvSpPr>
        <p:spPr bwMode="auto">
          <a:xfrm rot="16200000">
            <a:off x="-815212" y="2420017"/>
            <a:ext cx="2636395" cy="281255"/>
          </a:xfrm>
          <a:prstGeom prst="rect">
            <a:avLst/>
          </a:prstGeom>
          <a:solidFill>
            <a:srgbClr val="0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-128"/>
                <a:cs typeface="Calibri" panose="020F0502020204030204" pitchFamily="34" charset="0"/>
              </a:rPr>
              <a:t>SENSITIZING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EDD619-B893-CD4D-9B1E-D5EE7F6B2626}"/>
              </a:ext>
            </a:extLst>
          </p:cNvPr>
          <p:cNvSpPr/>
          <p:nvPr/>
        </p:nvSpPr>
        <p:spPr bwMode="auto">
          <a:xfrm rot="16200000">
            <a:off x="-862668" y="5309293"/>
            <a:ext cx="2745941" cy="295890"/>
          </a:xfrm>
          <a:prstGeom prst="rect">
            <a:avLst/>
          </a:prstGeom>
          <a:solidFill>
            <a:srgbClr val="9F04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ea typeface="ＭＳ Ｐゴシック" charset="-128"/>
                <a:cs typeface="Calibri" panose="020F0502020204030204" pitchFamily="34" charset="0"/>
              </a:rPr>
              <a:t>RESISTANT to standard EGFR TKIs</a:t>
            </a:r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FACB9AC0-2728-DE44-8C1A-23D211AA9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160689"/>
              </p:ext>
            </p:extLst>
          </p:nvPr>
        </p:nvGraphicFramePr>
        <p:xfrm>
          <a:off x="8799443" y="2211957"/>
          <a:ext cx="3878323" cy="237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4" imgW="8558077" imgH="4675246" progId="Excel.Chart.8">
                  <p:embed/>
                </p:oleObj>
              </mc:Choice>
              <mc:Fallback>
                <p:oleObj name="Chart" r:id="rId4" imgW="8558077" imgH="4675246" progId="Excel.Chart.8">
                  <p:embed/>
                  <p:pic>
                    <p:nvPicPr>
                      <p:cNvPr id="27" name="Content Placeholder 3">
                        <a:extLst>
                          <a:ext uri="{FF2B5EF4-FFF2-40B4-BE49-F238E27FC236}">
                            <a16:creationId xmlns:a16="http://schemas.microsoft.com/office/drawing/2014/main" id="{FACB9AC0-2728-DE44-8C1A-23D211AA9F54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443" y="2211957"/>
                        <a:ext cx="3878323" cy="2376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13">
            <a:extLst>
              <a:ext uri="{FF2B5EF4-FFF2-40B4-BE49-F238E27FC236}">
                <a16:creationId xmlns:a16="http://schemas.microsoft.com/office/drawing/2014/main" id="{92DE60FF-2CED-2F42-BE35-815A06115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791" y="5580861"/>
            <a:ext cx="3878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Yasuda H et al. </a:t>
            </a:r>
            <a:r>
              <a:rPr lang="en-US" sz="1000" i="1" dirty="0">
                <a:latin typeface="Arial" charset="0"/>
                <a:ea typeface="Arial" charset="0"/>
                <a:cs typeface="Arial" charset="0"/>
              </a:rPr>
              <a:t>Lancet Oncol.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2012;13(1):e23-e31. </a:t>
            </a:r>
          </a:p>
          <a:p>
            <a:pPr eaLnBrk="1" hangingPunct="1">
              <a:defRPr/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Yasuda H et al. </a:t>
            </a:r>
            <a:r>
              <a:rPr lang="en-US" sz="1000" i="1" dirty="0">
                <a:latin typeface="Arial" charset="0"/>
                <a:ea typeface="Arial" charset="0"/>
                <a:cs typeface="Arial" charset="0"/>
              </a:rPr>
              <a:t>Sci Transl Med.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2013;5(2216):216ra177.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F10542-CBE7-AD04-D25F-61CA4DBE881A}"/>
              </a:ext>
            </a:extLst>
          </p:cNvPr>
          <p:cNvSpPr/>
          <p:nvPr/>
        </p:nvSpPr>
        <p:spPr bwMode="auto">
          <a:xfrm>
            <a:off x="139485" y="3878841"/>
            <a:ext cx="8276095" cy="297915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69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3D46-CF93-7D0F-9327-0F18574C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EGFR Exon 20 Insertions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0B68-A1C7-8958-0FB5-23DBBED65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Ramalingam SS et al. Phase I/II study of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mobocertinib in EGFR exon 20 insertion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+ metastatic NSCLC: Updated results from platinum-pretreated patients. ESMO 2022; Abstract 988P.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Park K et al.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Amivantamab in EGFR exon 20 insertion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-mutated NSCLC progressing on platinum chemotherapy: Initial results from the CHRYSALIS Phase I study. J Clin Oncol 2021;39(30):3391-402.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Yu HA et al. Phase (Ph) 1/2a study of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CLN-081 in patients (pts) with NSCLC with EGFR exon 20 insertion mutations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(Ins20). ASCO 2022; Abstract 9007.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Bazhenova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 et al.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Sunvozertinib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in NSCLC Patients with EGFR Exon20 Insertion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Mutations. 2022 North America Conference on Lung Cancer.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42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CB39-17CE-7FE8-C3F9-C8A471E8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Mobocertinib: Updated Results from the PPP Cohort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AE48D-2336-C2D0-A97D-E951B4299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5" y="1825783"/>
            <a:ext cx="4761618" cy="297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96107-0973-68F7-78E6-8E1FB8B3F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" r="7617"/>
          <a:stretch/>
        </p:blipFill>
        <p:spPr>
          <a:xfrm>
            <a:off x="4973345" y="1825783"/>
            <a:ext cx="3541222" cy="2972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A27A59-BAC8-9A9F-7401-E01798F39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675" y="4906906"/>
            <a:ext cx="5155445" cy="19510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4362D8-A6AB-85D9-287B-0F36A2780A04}"/>
              </a:ext>
            </a:extLst>
          </p:cNvPr>
          <p:cNvSpPr txBox="1"/>
          <p:nvPr/>
        </p:nvSpPr>
        <p:spPr>
          <a:xfrm>
            <a:off x="7025120" y="5686836"/>
            <a:ext cx="14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mPFS 7.3 mos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B60A1-0573-87E1-6EEE-8B1DB5514837}"/>
              </a:ext>
            </a:extLst>
          </p:cNvPr>
          <p:cNvSpPr txBox="1"/>
          <p:nvPr/>
        </p:nvSpPr>
        <p:spPr>
          <a:xfrm>
            <a:off x="89965" y="1303924"/>
            <a:ext cx="369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PPP = 114 pts (from phase 1 + EXCLAIM cohorts)</a:t>
            </a:r>
          </a:p>
          <a:p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1 prior line of therapy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DBBB9E-0C78-9CFB-7862-968496EEF835}"/>
              </a:ext>
            </a:extLst>
          </p:cNvPr>
          <p:cNvSpPr txBox="1"/>
          <p:nvPr/>
        </p:nvSpPr>
        <p:spPr>
          <a:xfrm>
            <a:off x="9308481" y="1605414"/>
            <a:ext cx="221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Mobocertinib Toxicity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7B7973-52C8-B412-D077-75B1E7109F7F}"/>
              </a:ext>
            </a:extLst>
          </p:cNvPr>
          <p:cNvSpPr/>
          <p:nvPr/>
        </p:nvSpPr>
        <p:spPr bwMode="auto">
          <a:xfrm>
            <a:off x="9157447" y="5871502"/>
            <a:ext cx="3034553" cy="98649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C7650-EC99-73A7-4DC8-F2F4E8702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033" y="2063034"/>
            <a:ext cx="3374002" cy="40102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D13D3-F39C-E121-8D43-C0DD1FA6AF4B}"/>
              </a:ext>
            </a:extLst>
          </p:cNvPr>
          <p:cNvSpPr txBox="1"/>
          <p:nvPr/>
        </p:nvSpPr>
        <p:spPr>
          <a:xfrm>
            <a:off x="7032859" y="6550223"/>
            <a:ext cx="5159141" cy="307777"/>
          </a:xfrm>
          <a:prstGeom prst="rect">
            <a:avLst/>
          </a:prstGeom>
          <a:noFill/>
        </p:spPr>
        <p:txBody>
          <a:bodyPr wrap="none" lIns="182880" rIns="182880" rtlCol="0">
            <a:noAutofit/>
          </a:bodyPr>
          <a:lstStyle/>
          <a:p>
            <a:pPr algn="r"/>
            <a:r>
              <a:rPr lang="en-US" sz="1600" dirty="0">
                <a:cs typeface="Arial" panose="020B0604020202020204" pitchFamily="34" charset="0"/>
              </a:rPr>
              <a:t>Ramalingam SS, ESMO 2022.</a:t>
            </a:r>
          </a:p>
        </p:txBody>
      </p:sp>
    </p:spTree>
    <p:extLst>
      <p:ext uri="{BB962C8B-B14F-4D97-AF65-F5344CB8AC3E}">
        <p14:creationId xmlns:p14="http://schemas.microsoft.com/office/powerpoint/2010/main" val="1065896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018D-411A-C659-1063-3C2457B0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Clinical Implications: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Efficacy of mobocertinib appears consistent with earlier reports and continues to support the use of osimertinib post-chemotherapy.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Rates of diarrhea remain high, with &gt; 90% pts experiencing diarrhea.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Selection between mobocertinib and amivantamab should be made on a case-by-case basis, with the goal of most patients accessing both therapies during their disease course.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Future Directions: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mobocertinib move to the first-line setting?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novel agents improve efficacy, safety and CNS penetration?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71BE1E-1911-98BF-33D9-3E6D769E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0"/>
            <a:ext cx="11277600" cy="12192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Mobocertinib: Updated Results from the PPP Cohort</a:t>
            </a:r>
          </a:p>
        </p:txBody>
      </p:sp>
    </p:spTree>
    <p:extLst>
      <p:ext uri="{BB962C8B-B14F-4D97-AF65-F5344CB8AC3E}">
        <p14:creationId xmlns:p14="http://schemas.microsoft.com/office/powerpoint/2010/main" val="137413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8A3882-15AB-8942-7787-5C131E7C5AF3}"/>
              </a:ext>
            </a:extLst>
          </p:cNvPr>
          <p:cNvSpPr/>
          <p:nvPr/>
        </p:nvSpPr>
        <p:spPr bwMode="auto">
          <a:xfrm>
            <a:off x="8122025" y="4867835"/>
            <a:ext cx="4069976" cy="199016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B800F-2183-3743-A5F8-6D068612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Amivantamab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C3F00-E23D-6584-0E2A-03C98F4A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330" y="1685345"/>
            <a:ext cx="6722670" cy="4427565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CB70400-FFCF-3E13-7017-5325DF62C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950009"/>
              </p:ext>
            </p:extLst>
          </p:nvPr>
        </p:nvGraphicFramePr>
        <p:xfrm>
          <a:off x="808727" y="3899128"/>
          <a:ext cx="3623830" cy="1441261"/>
        </p:xfrm>
        <a:graphic>
          <a:graphicData uri="http://schemas.openxmlformats.org/drawingml/2006/table">
            <a:tbl>
              <a:tblPr firstRow="1" bandRow="1"/>
              <a:tblGrid>
                <a:gridCol w="1733541">
                  <a:extLst>
                    <a:ext uri="{9D8B030D-6E8A-4147-A177-3AD203B41FA5}">
                      <a16:colId xmlns:a16="http://schemas.microsoft.com/office/drawing/2014/main" val="231118060"/>
                    </a:ext>
                  </a:extLst>
                </a:gridCol>
                <a:gridCol w="1890289">
                  <a:extLst>
                    <a:ext uri="{9D8B030D-6E8A-4147-A177-3AD203B41FA5}">
                      <a16:colId xmlns:a16="http://schemas.microsoft.com/office/drawing/2014/main" val="4230070600"/>
                    </a:ext>
                  </a:extLst>
                </a:gridCol>
              </a:tblGrid>
              <a:tr h="6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254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Post-Platinum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EGFR Ins20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N=81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254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126404"/>
                  </a:ext>
                </a:extLst>
              </a:tr>
              <a:tr h="266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50" b="1" baseline="0" dirty="0"/>
                        <a:t>ORR (IRC)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254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50" b="1" dirty="0"/>
                        <a:t>40% 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254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925537"/>
                  </a:ext>
                </a:extLst>
              </a:tr>
              <a:tr h="266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50" b="1" dirty="0" err="1"/>
                        <a:t>mDOR</a:t>
                      </a:r>
                      <a:r>
                        <a:rPr lang="en-US" sz="1050" b="1" dirty="0"/>
                        <a:t> (IRC)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50" b="1" dirty="0"/>
                        <a:t>11.1 months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813520"/>
                  </a:ext>
                </a:extLst>
              </a:tr>
              <a:tr h="266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50" b="1" dirty="0" err="1"/>
                        <a:t>mPFS</a:t>
                      </a:r>
                      <a:r>
                        <a:rPr lang="en-US" sz="1050" b="1" dirty="0"/>
                        <a:t> (IRC)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50" b="1" dirty="0"/>
                        <a:t>8.3 months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5040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17AD378-CAE8-4A57-42C2-C76EECFB5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5776"/>
            <a:ext cx="5358680" cy="1354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9F28EC-07B4-8E76-E973-57CD4ED37C1A}"/>
              </a:ext>
            </a:extLst>
          </p:cNvPr>
          <p:cNvSpPr txBox="1"/>
          <p:nvPr/>
        </p:nvSpPr>
        <p:spPr>
          <a:xfrm>
            <a:off x="-1" y="6314173"/>
            <a:ext cx="5159141" cy="543828"/>
          </a:xfrm>
          <a:prstGeom prst="rect">
            <a:avLst/>
          </a:prstGeom>
          <a:noFill/>
        </p:spPr>
        <p:txBody>
          <a:bodyPr wrap="none" lIns="182880" rtlCol="0" anchor="b">
            <a:no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Park K et al.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 J Clin Oncol.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2021;39:3391-3402.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Sabari, J, WCLC 2020</a:t>
            </a:r>
          </a:p>
        </p:txBody>
      </p:sp>
    </p:spTree>
    <p:extLst>
      <p:ext uri="{BB962C8B-B14F-4D97-AF65-F5344CB8AC3E}">
        <p14:creationId xmlns:p14="http://schemas.microsoft.com/office/powerpoint/2010/main" val="1065839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3EC049-3354-F31A-0409-7E62A31E9DD7}"/>
              </a:ext>
            </a:extLst>
          </p:cNvPr>
          <p:cNvSpPr/>
          <p:nvPr/>
        </p:nvSpPr>
        <p:spPr bwMode="auto">
          <a:xfrm>
            <a:off x="8579225" y="5836024"/>
            <a:ext cx="3612776" cy="10219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89CB5-0B6F-8BD2-B3B8-40C0A0C8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Amivantamab Safety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E4D804A9-CD0D-ECC3-27EF-3B5B8B3D3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195236"/>
              </p:ext>
            </p:extLst>
          </p:nvPr>
        </p:nvGraphicFramePr>
        <p:xfrm>
          <a:off x="561213" y="2178424"/>
          <a:ext cx="5092494" cy="3657600"/>
        </p:xfrm>
        <a:graphic>
          <a:graphicData uri="http://schemas.openxmlformats.org/drawingml/2006/table">
            <a:tbl>
              <a:tblPr firstRow="1" bandRow="1"/>
              <a:tblGrid>
                <a:gridCol w="1589614">
                  <a:extLst>
                    <a:ext uri="{9D8B030D-6E8A-4147-A177-3AD203B41FA5}">
                      <a16:colId xmlns:a16="http://schemas.microsoft.com/office/drawing/2014/main" val="231118060"/>
                    </a:ext>
                  </a:extLst>
                </a:gridCol>
                <a:gridCol w="875720">
                  <a:extLst>
                    <a:ext uri="{9D8B030D-6E8A-4147-A177-3AD203B41FA5}">
                      <a16:colId xmlns:a16="http://schemas.microsoft.com/office/drawing/2014/main" val="1010034611"/>
                    </a:ext>
                  </a:extLst>
                </a:gridCol>
                <a:gridCol w="875720">
                  <a:extLst>
                    <a:ext uri="{9D8B030D-6E8A-4147-A177-3AD203B41FA5}">
                      <a16:colId xmlns:a16="http://schemas.microsoft.com/office/drawing/2014/main" val="82736869"/>
                    </a:ext>
                  </a:extLst>
                </a:gridCol>
                <a:gridCol w="875720">
                  <a:extLst>
                    <a:ext uri="{9D8B030D-6E8A-4147-A177-3AD203B41FA5}">
                      <a16:colId xmlns:a16="http://schemas.microsoft.com/office/drawing/2014/main" val="4230070600"/>
                    </a:ext>
                  </a:extLst>
                </a:gridCol>
                <a:gridCol w="875720">
                  <a:extLst>
                    <a:ext uri="{9D8B030D-6E8A-4147-A177-3AD203B41FA5}">
                      <a16:colId xmlns:a16="http://schemas.microsoft.com/office/drawing/2014/main" val="29514650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9pPr>
                    </a:lstStyle>
                    <a:p>
                      <a:pPr algn="l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Adverse Event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Grade 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 75"/>
                          <a:ea typeface="Helvetica 75"/>
                          <a:cs typeface="Helvetica 75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Grade 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Grade 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000" b="1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26404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Rash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925537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Infusion-related reaction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66%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1352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Paronychia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77145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Hypoalbuminemia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504096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Constipation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130478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Nausea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9979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Dyspnea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7665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Stomatitis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9985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Peripheral edema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41427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Pruritus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15884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Fatigue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64386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Cough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75746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Dry skin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9167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Incr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 ALT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B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3271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B47E5EC-1370-EBD2-4D0D-1410CE383F90}"/>
              </a:ext>
            </a:extLst>
          </p:cNvPr>
          <p:cNvSpPr/>
          <p:nvPr/>
        </p:nvSpPr>
        <p:spPr>
          <a:xfrm>
            <a:off x="561213" y="2443350"/>
            <a:ext cx="5092494" cy="44888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198E1-6DED-C0A1-F3BF-4339676134AA}"/>
              </a:ext>
            </a:extLst>
          </p:cNvPr>
          <p:cNvSpPr txBox="1"/>
          <p:nvPr/>
        </p:nvSpPr>
        <p:spPr>
          <a:xfrm>
            <a:off x="790754" y="5836024"/>
            <a:ext cx="4397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Dose reduction: 13% | Dose discontinuation: 10%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6BF1DF-1C05-2A49-ABD9-69BDCFA9B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0" t="13767" b="9058"/>
          <a:stretch/>
        </p:blipFill>
        <p:spPr>
          <a:xfrm>
            <a:off x="6214539" y="1798198"/>
            <a:ext cx="5890144" cy="38484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ABF203-C00C-2332-02E3-E81E09D0A7CF}"/>
              </a:ext>
            </a:extLst>
          </p:cNvPr>
          <p:cNvSpPr/>
          <p:nvPr/>
        </p:nvSpPr>
        <p:spPr>
          <a:xfrm>
            <a:off x="6405773" y="4965125"/>
            <a:ext cx="5428418" cy="776222"/>
          </a:xfrm>
          <a:prstGeom prst="rect">
            <a:avLst/>
          </a:prstGeom>
          <a:solidFill>
            <a:srgbClr val="FAE6A4"/>
          </a:solidFill>
          <a:ln w="6350" cap="flat" cmpd="sng" algn="ctr">
            <a:solidFill>
              <a:srgbClr val="002F8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28594" marR="0" lvl="0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A6E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IRR Severity: 98% Gr 1-2; 2% Gr 3</a:t>
            </a:r>
          </a:p>
          <a:p>
            <a:pPr marL="228594" marR="0" lvl="0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A6E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Chills, SOB, nausea, flushing</a:t>
            </a:r>
          </a:p>
          <a:p>
            <a:pPr marL="228594" marR="0" lvl="0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A6E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Primarily limited to first infusion</a:t>
            </a:r>
          </a:p>
          <a:p>
            <a:pPr marL="228594" marR="0" lvl="0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A6E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Improves with split dosing (C1D1, C1D2)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9C6DF-F618-5C7C-7332-9AC5A64B7849}"/>
              </a:ext>
            </a:extLst>
          </p:cNvPr>
          <p:cNvSpPr txBox="1"/>
          <p:nvPr/>
        </p:nvSpPr>
        <p:spPr>
          <a:xfrm>
            <a:off x="-1" y="6314173"/>
            <a:ext cx="5159141" cy="543828"/>
          </a:xfrm>
          <a:prstGeom prst="rect">
            <a:avLst/>
          </a:prstGeom>
          <a:noFill/>
        </p:spPr>
        <p:txBody>
          <a:bodyPr wrap="none" lIns="182880" rtlCol="0">
            <a:no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Park K et al.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 J Clin Oncol.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2021;39:3391-3402.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Sabari, J, WCLC 2020</a:t>
            </a:r>
          </a:p>
        </p:txBody>
      </p:sp>
    </p:spTree>
    <p:extLst>
      <p:ext uri="{BB962C8B-B14F-4D97-AF65-F5344CB8AC3E}">
        <p14:creationId xmlns:p14="http://schemas.microsoft.com/office/powerpoint/2010/main" val="327561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FDF9-1A83-25D0-02E6-3A5783E2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Amivantamab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2CA78-049E-3EF8-0078-2ECC448EF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Clinical Implications: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Amivantamab is an active therapy for patients with EGFR exon 20 insertions (ORR 40%, mPFS 8.3 months).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 toxicities include skin rash and IRRs.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Selection between mobocertinib and amivantamab should be made on a case-by-case basis, with the goal of most patients accessing both therapies during their disease course.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Future Directions: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Amivantamab being tested first-line in combination with chemotherapy (PAPILLON)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active, better tolerated and more CNS penetrant therapies are needed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34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3A13-767F-57CF-3595-1FDB24B4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EGFR Exon 20: Novel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01C39-7340-B6FF-D798-18FEFE9B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56" b="15686"/>
          <a:stretch/>
        </p:blipFill>
        <p:spPr>
          <a:xfrm>
            <a:off x="0" y="2054284"/>
            <a:ext cx="6766559" cy="325488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E25DA32-0C73-A826-B57F-613C5ECCC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16480" r="24423" b="16342"/>
          <a:stretch/>
        </p:blipFill>
        <p:spPr bwMode="auto">
          <a:xfrm>
            <a:off x="6696117" y="2146011"/>
            <a:ext cx="5495883" cy="307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852CA2-8A10-9FC4-EB0E-C0EE197B1D39}"/>
              </a:ext>
            </a:extLst>
          </p:cNvPr>
          <p:cNvSpPr txBox="1"/>
          <p:nvPr/>
        </p:nvSpPr>
        <p:spPr>
          <a:xfrm>
            <a:off x="243840" y="1497939"/>
            <a:ext cx="229633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CLN-081 (TAS6417)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91060-AF56-E533-0CB9-13AAF5A7E133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 anchor="b">
            <a:noAutofit/>
          </a:bodyPr>
          <a:lstStyle/>
          <a:p>
            <a:r>
              <a:rPr lang="en-US" sz="1500" dirty="0"/>
              <a:t>Yu HA, ASCO 2022</a:t>
            </a:r>
          </a:p>
        </p:txBody>
      </p:sp>
    </p:spTree>
    <p:extLst>
      <p:ext uri="{BB962C8B-B14F-4D97-AF65-F5344CB8AC3E}">
        <p14:creationId xmlns:p14="http://schemas.microsoft.com/office/powerpoint/2010/main" val="3106620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63569-D870-CD16-B82F-7B176BDC5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19209" r="21107" b="23520"/>
          <a:stretch/>
        </p:blipFill>
        <p:spPr>
          <a:xfrm>
            <a:off x="96520" y="2194560"/>
            <a:ext cx="8036828" cy="32816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2E7D86-2FD4-B04A-965E-5858B594AE18}"/>
              </a:ext>
            </a:extLst>
          </p:cNvPr>
          <p:cNvSpPr/>
          <p:nvPr/>
        </p:nvSpPr>
        <p:spPr bwMode="auto">
          <a:xfrm>
            <a:off x="7050157" y="2773680"/>
            <a:ext cx="2849217" cy="197059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2563A3-4078-6C6D-8832-A8E8ED8D7B45}"/>
              </a:ext>
            </a:extLst>
          </p:cNvPr>
          <p:cNvSpPr/>
          <p:nvPr/>
        </p:nvSpPr>
        <p:spPr bwMode="auto">
          <a:xfrm>
            <a:off x="9235440" y="5994400"/>
            <a:ext cx="2956560" cy="86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B77D7-42AD-CE17-59FD-ACF570BB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EGFR Exon 20: Novel Agents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8586DF-E6AC-8E03-C317-5B09959F9D63}"/>
              </a:ext>
            </a:extLst>
          </p:cNvPr>
          <p:cNvSpPr/>
          <p:nvPr/>
        </p:nvSpPr>
        <p:spPr bwMode="auto">
          <a:xfrm>
            <a:off x="259080" y="5679440"/>
            <a:ext cx="7167880" cy="629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In a pooled analysis of pts treated at 300mg QD (n=84), the combined ORR was 52.4%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In the WU-KONG6 trial (</a:t>
            </a:r>
            <a:r>
              <a:rPr lang="en-US" sz="140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ph</a:t>
            </a:r>
            <a:r>
              <a:rPr lang="en-US" sz="14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2, China), ORR (BICR) was 59.8%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FC482-DECE-1E8D-550A-85C64E8F2113}"/>
              </a:ext>
            </a:extLst>
          </p:cNvPr>
          <p:cNvSpPr txBox="1"/>
          <p:nvPr/>
        </p:nvSpPr>
        <p:spPr>
          <a:xfrm>
            <a:off x="243840" y="1497939"/>
            <a:ext cx="29161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Sunvozertinib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(DZD9008)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90340-DBB1-E442-DDA3-D1571E616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0" t="15802" r="73007" b="23424"/>
          <a:stretch/>
        </p:blipFill>
        <p:spPr>
          <a:xfrm>
            <a:off x="8361680" y="2275840"/>
            <a:ext cx="1747520" cy="2656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BBF40B-7F02-FA09-834D-B68BE9A64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196" t="15802" r="27908" b="23424"/>
          <a:stretch/>
        </p:blipFill>
        <p:spPr>
          <a:xfrm>
            <a:off x="10088880" y="2275841"/>
            <a:ext cx="924560" cy="2656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D076DA-C4D4-CC68-5946-BBF241C9FE54}"/>
              </a:ext>
            </a:extLst>
          </p:cNvPr>
          <p:cNvSpPr txBox="1"/>
          <p:nvPr/>
        </p:nvSpPr>
        <p:spPr>
          <a:xfrm>
            <a:off x="8361680" y="1931461"/>
            <a:ext cx="2630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Most common TEAEs (all grades)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F4FCA-1885-9AB0-8EA4-0C65D853F1CA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 anchor="b">
            <a:noAutofit/>
          </a:bodyPr>
          <a:lstStyle/>
          <a:p>
            <a:r>
              <a:rPr lang="en-US" sz="1500" dirty="0" err="1"/>
              <a:t>Bazhenova</a:t>
            </a:r>
            <a:r>
              <a:rPr lang="en-US" sz="1500" dirty="0"/>
              <a:t> L, NACLC 2022.</a:t>
            </a:r>
          </a:p>
        </p:txBody>
      </p:sp>
    </p:spTree>
    <p:extLst>
      <p:ext uri="{BB962C8B-B14F-4D97-AF65-F5344CB8AC3E}">
        <p14:creationId xmlns:p14="http://schemas.microsoft.com/office/powerpoint/2010/main" val="81422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0C5FB0-9CDA-FE25-80E1-0351FE663581}"/>
              </a:ext>
            </a:extLst>
          </p:cNvPr>
          <p:cNvSpPr/>
          <p:nvPr/>
        </p:nvSpPr>
        <p:spPr bwMode="auto">
          <a:xfrm>
            <a:off x="9097505" y="5656881"/>
            <a:ext cx="3094495" cy="120111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B4722-540E-3340-9E0B-89A153C3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Common EGFR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A6C1C-9F48-4344-BBEA-66D064E65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24000"/>
            <a:ext cx="6356350" cy="4572000"/>
          </a:xfrm>
        </p:spPr>
        <p:txBody>
          <a:bodyPr/>
          <a:lstStyle/>
          <a:p>
            <a:r>
              <a:rPr lang="en-US" dirty="0"/>
              <a:t>For common, sensitizing EGFR mutations (Exon 19 deletion and L858R), osimertinib (3</a:t>
            </a:r>
            <a:r>
              <a:rPr lang="en-US" baseline="30000" dirty="0"/>
              <a:t>rd</a:t>
            </a:r>
            <a:r>
              <a:rPr lang="en-US" dirty="0"/>
              <a:t> gen EGFR TKI) remains the standard of care.</a:t>
            </a:r>
          </a:p>
          <a:p>
            <a:pPr lvl="1"/>
            <a:r>
              <a:rPr lang="en-US" dirty="0"/>
              <a:t>mPFS 1L Osi: 18.9 months; mOS 39 mos</a:t>
            </a:r>
            <a:endParaRPr lang="en-US" baseline="30000" dirty="0"/>
          </a:p>
          <a:p>
            <a:r>
              <a:rPr lang="en-US" dirty="0"/>
              <a:t>Treatment options for patients who progress on first-line osimertinib are needed.</a:t>
            </a:r>
          </a:p>
          <a:p>
            <a:r>
              <a:rPr lang="en-US" dirty="0"/>
              <a:t>In 2021, osimertinib became the first TKI approved in the adjuvant setting based on improved DFS seen in the ADAURA trial (3 </a:t>
            </a:r>
            <a:r>
              <a:rPr lang="en-US" dirty="0" err="1"/>
              <a:t>yrs</a:t>
            </a:r>
            <a:r>
              <a:rPr lang="en-US" dirty="0"/>
              <a:t> of adjuvant osimertinib vs. placebo)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36863-3F64-AD14-AA14-8185CACB29F8}"/>
              </a:ext>
            </a:extLst>
          </p:cNvPr>
          <p:cNvSpPr txBox="1"/>
          <p:nvPr/>
        </p:nvSpPr>
        <p:spPr>
          <a:xfrm>
            <a:off x="0" y="6304002"/>
            <a:ext cx="6045059" cy="553998"/>
          </a:xfrm>
          <a:prstGeom prst="rect">
            <a:avLst/>
          </a:prstGeom>
          <a:noFill/>
        </p:spPr>
        <p:txBody>
          <a:bodyPr wrap="square" lIns="182880" rtlCol="0" anchor="b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Ramalingam S et al. ESMO 2017. Abstract 4738.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Soria J-C et al.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 J Med.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2017;378-113-125.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02052BA-A97F-FA6A-D812-BF1AE7E08A1E}"/>
              </a:ext>
            </a:extLst>
          </p:cNvPr>
          <p:cNvGraphicFramePr>
            <a:graphicFrameLocks noGrp="1"/>
          </p:cNvGraphicFramePr>
          <p:nvPr/>
        </p:nvGraphicFramePr>
        <p:xfrm>
          <a:off x="7829325" y="1716464"/>
          <a:ext cx="3387970" cy="965056"/>
        </p:xfrm>
        <a:graphic>
          <a:graphicData uri="http://schemas.openxmlformats.org/drawingml/2006/table">
            <a:tbl>
              <a:tblPr firstRow="1" bandRow="1"/>
              <a:tblGrid>
                <a:gridCol w="1030764">
                  <a:extLst>
                    <a:ext uri="{9D8B030D-6E8A-4147-A177-3AD203B41FA5}">
                      <a16:colId xmlns:a16="http://schemas.microsoft.com/office/drawing/2014/main" val="164748319"/>
                    </a:ext>
                  </a:extLst>
                </a:gridCol>
                <a:gridCol w="1402915">
                  <a:extLst>
                    <a:ext uri="{9D8B030D-6E8A-4147-A177-3AD203B41FA5}">
                      <a16:colId xmlns:a16="http://schemas.microsoft.com/office/drawing/2014/main" val="39145361"/>
                    </a:ext>
                  </a:extLst>
                </a:gridCol>
                <a:gridCol w="954291">
                  <a:extLst>
                    <a:ext uri="{9D8B030D-6E8A-4147-A177-3AD203B41FA5}">
                      <a16:colId xmlns:a16="http://schemas.microsoft.com/office/drawing/2014/main" val="2377914977"/>
                    </a:ext>
                  </a:extLst>
                </a:gridCol>
              </a:tblGrid>
              <a:tr h="314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en-GB" sz="11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Median PFS,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mos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917437"/>
                  </a:ext>
                </a:extLst>
              </a:tr>
              <a:tr h="314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GB" sz="1100" b="1" dirty="0">
                          <a:solidFill>
                            <a:srgbClr val="F28F2F"/>
                          </a:solidFill>
                          <a:latin typeface="+mn-lt"/>
                          <a:cs typeface="Arial" panose="020B0604020202020204" pitchFamily="34" charset="0"/>
                        </a:rPr>
                        <a:t>Osimertinib </a:t>
                      </a:r>
                    </a:p>
                  </a:txBody>
                  <a:tcPr marL="48000" marR="48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18.9 (15.2, 21.4)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0.46 </a:t>
                      </a:r>
                    </a:p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(0.37, 0.57); p&lt;0.001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93772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GB" sz="1100" b="1" dirty="0">
                          <a:solidFill>
                            <a:srgbClr val="146C73"/>
                          </a:solidFill>
                          <a:latin typeface="+mn-lt"/>
                          <a:cs typeface="Arial" panose="020B0604020202020204" pitchFamily="34" charset="0"/>
                        </a:rPr>
                        <a:t>Comparator </a:t>
                      </a:r>
                    </a:p>
                    <a:p>
                      <a:r>
                        <a:rPr lang="en-GB" sz="1100" b="1" baseline="0" dirty="0">
                          <a:solidFill>
                            <a:srgbClr val="146C73"/>
                          </a:solidFill>
                          <a:latin typeface="+mn-lt"/>
                          <a:cs typeface="Arial" panose="020B0604020202020204" pitchFamily="34" charset="0"/>
                        </a:rPr>
                        <a:t>EGFR-TKI</a:t>
                      </a:r>
                      <a:endParaRPr lang="en-GB" sz="1100" b="1" dirty="0">
                        <a:solidFill>
                          <a:srgbClr val="146C7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000" marR="48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10.2 (9.6, 11.1)</a:t>
                      </a: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908606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E8936A1-E792-308F-B87C-072A726B5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73" y="3025865"/>
            <a:ext cx="4817327" cy="30701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083CCC0-FFA6-D111-9489-C4CE78929511}"/>
              </a:ext>
            </a:extLst>
          </p:cNvPr>
          <p:cNvSpPr/>
          <p:nvPr/>
        </p:nvSpPr>
        <p:spPr bwMode="auto">
          <a:xfrm>
            <a:off x="7721474" y="2072693"/>
            <a:ext cx="2434590" cy="2628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110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800B-F016-ECC9-9306-693A9EF7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EGFR Exon 20: Novel Agents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571FBE-F462-74B0-FC08-A956E81CA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24000"/>
            <a:ext cx="11277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Clinical Implications: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Still in clinical trials, but novel EGFR TKIs like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Sunvozertinib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CLN-081 appear to have improved efficacy and safety profiles over currently-approved options.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Future Directions: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drugs predicted to have CNS penetration (BLU-451, ORIC-114) are now entering the clinic.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81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3B51-E29E-9D49-86BD-D8B72C57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ALK + ROS1 alterations in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AF2FD-B0D8-A942-B8BE-7633A6A1D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ALK-positive NSCLC:</a:t>
            </a:r>
          </a:p>
          <a:p>
            <a:pPr lvl="1"/>
            <a:r>
              <a:rPr lang="en-US" dirty="0"/>
              <a:t>In the US, crizotinib, ceritinib, alectinib, brigatinib and lorlatinib are all approved for front-line use in ALK-positive NSCLC.</a:t>
            </a:r>
          </a:p>
          <a:p>
            <a:pPr lvl="1"/>
            <a:r>
              <a:rPr lang="en-US" dirty="0"/>
              <a:t>Randomized, phase 3 trials of second-generation (alectinib, brigatinib) and recently, third-generation (lorlatinib) ALK inhibitors have all shown superiority to crizotinib in the front line setting.</a:t>
            </a:r>
          </a:p>
          <a:p>
            <a:pPr lvl="1"/>
            <a:endParaRPr lang="en-US" dirty="0"/>
          </a:p>
          <a:p>
            <a:r>
              <a:rPr lang="en-US" dirty="0"/>
              <a:t>ROS1-positive NSCLC:</a:t>
            </a:r>
          </a:p>
          <a:p>
            <a:pPr lvl="1"/>
            <a:r>
              <a:rPr lang="en-US" dirty="0"/>
              <a:t>In the United States, crizotinib and entrectinib are both approved in ROS1+ NSCLC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0A23F-ABFC-6FC7-8775-038588028EF4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 anchor="b">
            <a:noAutofit/>
          </a:bodyPr>
          <a:lstStyle/>
          <a:p>
            <a:r>
              <a:rPr lang="en-US" sz="1500" dirty="0"/>
              <a:t>Shaw. </a:t>
            </a:r>
            <a:r>
              <a:rPr lang="en-US" sz="1500" i="1" dirty="0"/>
              <a:t>NEJM</a:t>
            </a:r>
            <a:r>
              <a:rPr lang="en-US" sz="1500" dirty="0"/>
              <a:t>. 2014;371:1963. Shaw. </a:t>
            </a:r>
            <a:r>
              <a:rPr lang="en-US" sz="1500" i="1" dirty="0"/>
              <a:t>Ann Oncol</a:t>
            </a:r>
            <a:r>
              <a:rPr lang="en-US" sz="1500" dirty="0"/>
              <a:t>. 2019;30:1121.</a:t>
            </a:r>
          </a:p>
        </p:txBody>
      </p:sp>
    </p:spTree>
    <p:extLst>
      <p:ext uri="{BB962C8B-B14F-4D97-AF65-F5344CB8AC3E}">
        <p14:creationId xmlns:p14="http://schemas.microsoft.com/office/powerpoint/2010/main" val="3514599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A9FC-D883-90FB-F157-82DA217E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ALK+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83F8-86CD-0E2F-E30B-2430E58D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Hotta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K, et al.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Final overall survival analysis from the Phase III J-ALEX study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alectinib versus crizotinib in ALK inhibitor-naïve Japanese patients with ALK-positive non-small-cell lung cancer. ESMO Open 2022;7(4):100527.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Camidge DR et al. Brigatinib versus crizotinib in ALK inhibitor-naïve advanced ALK-positive NSCLC: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Final results of Phase III ALTA-1L trial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J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Thorac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Oncol 2021;16(12):2091-108.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Solomon BJ et al. Efficacy and safety of first-line lorlatinib versus crizotinib in patients with advanced, ALK-positive non-small-cell lung cancer: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Updated analysis of data from the phase 3,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randomised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open-label CROWN study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Lancet Respir Med 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2022, Published Online December 16, 2022.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Solomon BJ et al. Post hoc analysis of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lorlatinib intracranial efficacy and safety in patients with ALK-positive advanced non-small-cell lung cancer from the Phase III CROWN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study. J Clin Oncol 2022;40(31):3593-602.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51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A99C-21A7-8117-7676-EF9277B3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J-ALEX: Final OS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B97B0-694D-D17B-EA90-B1C921E11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39389"/>
            <a:ext cx="5901509" cy="4572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J-ALEX – 1L study of Alectinib vs. Crizotinib in Japan,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showed improved PFS with Alectinib.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Final OS results with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follow up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Alectinib did not improve OS vs.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Crizotinib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HR 1.03 [95% CI, 0.67-1.58].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5-yr OS: 60.9% Alectinib, 64.1%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Crizotinib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Results likely confounded by high rate of crossover (79% of crizotinib pts received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alectinib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F772B-8E70-6B4C-247F-AB2CEA2D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829" y="2312489"/>
            <a:ext cx="5557157" cy="322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720E1-A9A5-8C46-5280-7C20DA946575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 anchor="b">
            <a:noAutofit/>
          </a:bodyPr>
          <a:lstStyle/>
          <a:p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Hotta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K, et al, ESMO Open 2022.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13254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7796-F770-E724-C26C-57ABEED3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ALTA-1L: Final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B3E8D-7DC3-B357-DBF1-3095F188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524000"/>
            <a:ext cx="6330865" cy="4947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ALTA-1L: Ph 3 study of first-line Brigatinib vs. Crizotinib, which previously showed improved PFS with brigatinib.</a:t>
            </a:r>
          </a:p>
          <a:p>
            <a:r>
              <a:rPr lang="en-US" dirty="0"/>
              <a:t>Final results (median f/u 40.4 mo on brigatinib arm) demonstrated continued benefit with first-line brigatinib.</a:t>
            </a:r>
          </a:p>
          <a:p>
            <a:r>
              <a:rPr lang="en-US" dirty="0"/>
              <a:t>Final PFS HR 0.48 [95% CI, 0.35-0.66]</a:t>
            </a:r>
          </a:p>
          <a:p>
            <a:pPr lvl="1"/>
            <a:r>
              <a:rPr lang="en-US" dirty="0"/>
              <a:t>3yr PFS 43% (brigatinib) vs. 19% (crizotinib)</a:t>
            </a:r>
          </a:p>
          <a:p>
            <a:r>
              <a:rPr lang="en-US" dirty="0"/>
              <a:t>While there was no OS improvement in the overall population [HR 0.81], post-hoc analysis suggested an OS benefit in pts with baseline brain </a:t>
            </a:r>
            <a:r>
              <a:rPr lang="en-US" dirty="0" err="1"/>
              <a:t>mets</a:t>
            </a:r>
            <a:r>
              <a:rPr lang="en-US" dirty="0"/>
              <a:t> [HR 0.43, 95% CI 0.21-0.89]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3956D-2518-3C8E-7284-94AD2ED0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64" y="2104467"/>
            <a:ext cx="5271361" cy="3455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EA9F5-64E4-15FC-2965-0D3029AB714F}"/>
              </a:ext>
            </a:extLst>
          </p:cNvPr>
          <p:cNvSpPr txBox="1"/>
          <p:nvPr/>
        </p:nvSpPr>
        <p:spPr>
          <a:xfrm>
            <a:off x="-1" y="6550223"/>
            <a:ext cx="5159141" cy="307777"/>
          </a:xfrm>
          <a:prstGeom prst="rect">
            <a:avLst/>
          </a:prstGeom>
          <a:noFill/>
        </p:spPr>
        <p:txBody>
          <a:bodyPr wrap="none" lIns="182880" rtlCol="0" anchor="b">
            <a:noAutofit/>
          </a:bodyPr>
          <a:lstStyle/>
          <a:p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Camidge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DR, et al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. J </a:t>
            </a:r>
            <a:r>
              <a:rPr lang="en-US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Thorac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 Oncol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2021;16(12):2091-108.</a:t>
            </a:r>
          </a:p>
        </p:txBody>
      </p:sp>
    </p:spTree>
    <p:extLst>
      <p:ext uri="{BB962C8B-B14F-4D97-AF65-F5344CB8AC3E}">
        <p14:creationId xmlns:p14="http://schemas.microsoft.com/office/powerpoint/2010/main" val="1514673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A99C-21A7-8117-7676-EF9277B3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J-ALEX and ALTA-1L Updated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B97B0-694D-D17B-EA90-B1C921E11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39389"/>
            <a:ext cx="11277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Clinical Implications: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&gt; 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follow up, no OS difference between first-line Alectinib and Crizotinib in J-ALEX. Not surprising that there was no difference in OS between the two treatment arms, given the widespread availability of alectinib and other next-generation ALK inhibitors and high rates of crossover.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final data from ALTA-1L, brigatinib maintained clear PFS advantage over crizotinib (HR 0.48), but also did not show OS difference.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Alectinib and brigatinib (both 2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gen ALK TKIs) remain good first-line treatment options, though the selection of second vs. third-generation ALK inhibitors as first-line therapy remains an area of active debate given the impressive results of the CROWN study (first-line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lorlatinib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Future Directions: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we ever have a 2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vs. 3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gen ALK TKI first-line study?</a:t>
            </a:r>
          </a:p>
        </p:txBody>
      </p:sp>
    </p:spTree>
    <p:extLst>
      <p:ext uri="{BB962C8B-B14F-4D97-AF65-F5344CB8AC3E}">
        <p14:creationId xmlns:p14="http://schemas.microsoft.com/office/powerpoint/2010/main" val="1835109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D0EB6A-A8A0-147E-DA9C-63E3ECE8B716}"/>
              </a:ext>
            </a:extLst>
          </p:cNvPr>
          <p:cNvSpPr/>
          <p:nvPr/>
        </p:nvSpPr>
        <p:spPr bwMode="auto">
          <a:xfrm>
            <a:off x="9194800" y="5523384"/>
            <a:ext cx="2997200" cy="133461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13DD6-81B2-B2B2-7C11-3A660F07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CROWN: Updated Analysis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9B6C8-2CFB-22E4-2AF3-D675D8AFA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55"/>
          <a:stretch/>
        </p:blipFill>
        <p:spPr>
          <a:xfrm>
            <a:off x="-28934" y="2565723"/>
            <a:ext cx="6625929" cy="3410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C8482D-E374-FF9F-0322-6D7E1E5360C2}"/>
              </a:ext>
            </a:extLst>
          </p:cNvPr>
          <p:cNvSpPr txBox="1"/>
          <p:nvPr/>
        </p:nvSpPr>
        <p:spPr>
          <a:xfrm>
            <a:off x="2072849" y="5916961"/>
            <a:ext cx="279275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Lorlatinib vs. Crizotinib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ORR: 77% vs. 59%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Intracranial ORR: 83% vs. 23%*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(*pts with measurable baseline brain mets)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46799-A2AF-58D7-8AC6-2A5B562A9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14"/>
          <a:stretch/>
        </p:blipFill>
        <p:spPr>
          <a:xfrm>
            <a:off x="6485298" y="2506673"/>
            <a:ext cx="5706702" cy="3410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F9993-39E8-B500-69A6-014A15F4CB74}"/>
              </a:ext>
            </a:extLst>
          </p:cNvPr>
          <p:cNvSpPr txBox="1"/>
          <p:nvPr/>
        </p:nvSpPr>
        <p:spPr>
          <a:xfrm>
            <a:off x="7160822" y="2019768"/>
            <a:ext cx="4518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Time to Intracranial Progression (BICR) - ITT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83145-A940-535C-65E8-5F5169950B81}"/>
              </a:ext>
            </a:extLst>
          </p:cNvPr>
          <p:cNvSpPr txBox="1"/>
          <p:nvPr/>
        </p:nvSpPr>
        <p:spPr>
          <a:xfrm>
            <a:off x="1506188" y="2019768"/>
            <a:ext cx="3926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Progression-Free Survival (BICR) - ITT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0DFACE-B5F8-3622-43D3-1F4744BAEA33}"/>
              </a:ext>
            </a:extLst>
          </p:cNvPr>
          <p:cNvSpPr/>
          <p:nvPr/>
        </p:nvSpPr>
        <p:spPr bwMode="auto">
          <a:xfrm>
            <a:off x="3920359" y="3423921"/>
            <a:ext cx="2564939" cy="13208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44C2D-2465-2525-8FAE-599EB4D1330F}"/>
              </a:ext>
            </a:extLst>
          </p:cNvPr>
          <p:cNvSpPr txBox="1"/>
          <p:nvPr/>
        </p:nvSpPr>
        <p:spPr>
          <a:xfrm>
            <a:off x="182880" y="1334616"/>
            <a:ext cx="881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CROWN: Phase III Study of First-line Lorlatinib vs. Crizotinib in ALK+ NSCLC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Unplanned interim analysis (median follow up 36.7 mos lorlatinib, 29.3 mos crizotinib)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FF1C9-7E2E-2C99-909F-85707DCC849B}"/>
              </a:ext>
            </a:extLst>
          </p:cNvPr>
          <p:cNvSpPr txBox="1"/>
          <p:nvPr/>
        </p:nvSpPr>
        <p:spPr>
          <a:xfrm>
            <a:off x="7603958" y="6534835"/>
            <a:ext cx="4588042" cy="323165"/>
          </a:xfrm>
          <a:prstGeom prst="rect">
            <a:avLst/>
          </a:prstGeom>
          <a:noFill/>
        </p:spPr>
        <p:txBody>
          <a:bodyPr wrap="square" rIns="182880" anchor="b">
            <a:spAutoFit/>
          </a:bodyPr>
          <a:lstStyle/>
          <a:p>
            <a:pPr algn="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Solomon B, et al. </a:t>
            </a:r>
            <a:r>
              <a:rPr lang="en-US" sz="1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Lancet Respir Med 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21238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B6DD-8EEA-4228-AEAB-E7FD6AF7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CROWN: CNS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B703A-3C45-4E9D-7579-BDA944425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2766000"/>
            <a:ext cx="6911537" cy="3358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89209-8F79-9F42-08CE-3EAFB18CD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455" y="2159074"/>
            <a:ext cx="4565624" cy="457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D8F78D-F29C-CE7E-C1C4-5A78FCD39A14}"/>
              </a:ext>
            </a:extLst>
          </p:cNvPr>
          <p:cNvSpPr/>
          <p:nvPr/>
        </p:nvSpPr>
        <p:spPr bwMode="auto">
          <a:xfrm>
            <a:off x="264160" y="1401097"/>
            <a:ext cx="11766919" cy="6489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CNS outcomes from </a:t>
            </a:r>
            <a:r>
              <a:rPr lang="en-US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CROWN, including subgroup analyses in pts with and without brain mets, and data on incidence/ management of CNS AE’s.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FE5EA-F780-0045-D763-EF457C42C784}"/>
              </a:ext>
            </a:extLst>
          </p:cNvPr>
          <p:cNvSpPr txBox="1"/>
          <p:nvPr/>
        </p:nvSpPr>
        <p:spPr>
          <a:xfrm>
            <a:off x="886968" y="2458223"/>
            <a:ext cx="2321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With Baseline Brain Mets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A3B7A-16F3-A8AC-0066-075F0F5E684B}"/>
              </a:ext>
            </a:extLst>
          </p:cNvPr>
          <p:cNvSpPr txBox="1"/>
          <p:nvPr/>
        </p:nvSpPr>
        <p:spPr>
          <a:xfrm>
            <a:off x="4516682" y="2458223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Without Brain Mets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07D9E-0BAB-CCCA-D47D-6E703A5B274A}"/>
              </a:ext>
            </a:extLst>
          </p:cNvPr>
          <p:cNvSpPr txBox="1"/>
          <p:nvPr/>
        </p:nvSpPr>
        <p:spPr>
          <a:xfrm>
            <a:off x="9329301" y="2489001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Complete CNS Responses: 61%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23140A-4B3E-6762-DDE3-9536A9AC37F5}"/>
              </a:ext>
            </a:extLst>
          </p:cNvPr>
          <p:cNvSpPr txBox="1"/>
          <p:nvPr/>
        </p:nvSpPr>
        <p:spPr>
          <a:xfrm>
            <a:off x="9329301" y="4817225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Complete CNS Responses: 15%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3E948-6EBB-C024-D0FD-CA50B713CBC1}"/>
              </a:ext>
            </a:extLst>
          </p:cNvPr>
          <p:cNvSpPr txBox="1"/>
          <p:nvPr/>
        </p:nvSpPr>
        <p:spPr>
          <a:xfrm>
            <a:off x="0" y="6534835"/>
            <a:ext cx="6096000" cy="323165"/>
          </a:xfrm>
          <a:prstGeom prst="rect">
            <a:avLst/>
          </a:prstGeom>
          <a:noFill/>
        </p:spPr>
        <p:txBody>
          <a:bodyPr wrap="square" lIns="182880" anchor="b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Solomon BJ et al,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J Clin Oncol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2022;40(31):3593-602.</a:t>
            </a:r>
          </a:p>
        </p:txBody>
      </p:sp>
    </p:spTree>
    <p:extLst>
      <p:ext uri="{BB962C8B-B14F-4D97-AF65-F5344CB8AC3E}">
        <p14:creationId xmlns:p14="http://schemas.microsoft.com/office/powerpoint/2010/main" val="3216543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B2B9-996F-63B9-BD76-7662A685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Lorlatinib: CNS Adverse 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3E48C-D603-8B25-8EE5-EC45259C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33" y="1524000"/>
            <a:ext cx="5433255" cy="504561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CNS AE’s overall: 35% Total, 3% Gr 3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Cognitive Effects (21%; 2% Gr 3)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 impairment (9%), Disturbance in attention (5%), Confusion (4%), Amnesia (3%), Cognitive disorder (2%), Delirium (1%), Disorientation (1%), Mental impairment (1%)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Mood Effects (16%, 1% Gr 3)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Anxiety (7%), Depression (4%), Affect lability (2%), Affective disorder, agitation, irritability, mood altered, anger, bipolar disorder, depression mood, depressive symptoms, euphoric mood, mood swings, stress (each 1%)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Speech Effects (5%, 1% Gr 3)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Dysarthria (3%), Speech disorder (1%), Slow speech (1%)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Psychotic Effects (3%, 0% Gr 3)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Hallucination (2%), visual hallucination (1%), auditory hallucination (1%), Delusion (1%)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195BE17-C432-057A-62F4-B10863FA5585}"/>
              </a:ext>
            </a:extLst>
          </p:cNvPr>
          <p:cNvSpPr txBox="1">
            <a:spLocks/>
          </p:cNvSpPr>
          <p:nvPr/>
        </p:nvSpPr>
        <p:spPr bwMode="auto">
          <a:xfrm>
            <a:off x="5950634" y="1524000"/>
            <a:ext cx="5733366" cy="4838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900" kern="0" dirty="0">
                <a:latin typeface="Calibri" panose="020F0502020204030204" pitchFamily="34" charset="0"/>
                <a:cs typeface="Calibri" panose="020F0502020204030204" pitchFamily="34" charset="0"/>
              </a:rPr>
              <a:t>Median time to first episode of any CNS AE: 57 days (1-533)</a:t>
            </a:r>
          </a:p>
          <a:p>
            <a:r>
              <a:rPr lang="en-US" sz="1900" kern="0" dirty="0">
                <a:latin typeface="Calibri" panose="020F0502020204030204" pitchFamily="34" charset="0"/>
                <a:cs typeface="Calibri" panose="020F0502020204030204" pitchFamily="34" charset="0"/>
              </a:rPr>
              <a:t>Dose modification: 23%</a:t>
            </a:r>
          </a:p>
          <a:p>
            <a:r>
              <a:rPr lang="en-US" sz="1900" kern="0" dirty="0">
                <a:latin typeface="Calibri" panose="020F0502020204030204" pitchFamily="34" charset="0"/>
                <a:cs typeface="Calibri" panose="020F0502020204030204" pitchFamily="34" charset="0"/>
              </a:rPr>
              <a:t>Landmark PFS analysis showed comparable efficacy in patients with or without dose reduction.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FB720-EA64-4922-A02B-FFAE9A2C7E5B}"/>
              </a:ext>
            </a:extLst>
          </p:cNvPr>
          <p:cNvSpPr/>
          <p:nvPr/>
        </p:nvSpPr>
        <p:spPr bwMode="auto">
          <a:xfrm>
            <a:off x="9194800" y="5523384"/>
            <a:ext cx="2997200" cy="133461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E2CC4-0B65-33D3-ACE9-5773775E149F}"/>
              </a:ext>
            </a:extLst>
          </p:cNvPr>
          <p:cNvSpPr txBox="1"/>
          <p:nvPr/>
        </p:nvSpPr>
        <p:spPr>
          <a:xfrm>
            <a:off x="0" y="6534835"/>
            <a:ext cx="6096000" cy="323165"/>
          </a:xfrm>
          <a:prstGeom prst="rect">
            <a:avLst/>
          </a:prstGeom>
          <a:noFill/>
        </p:spPr>
        <p:txBody>
          <a:bodyPr wrap="square" lIns="182880" anchor="b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Solomon BJ et al,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J Clin Oncol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2022;40(31):3593-602.</a:t>
            </a:r>
          </a:p>
        </p:txBody>
      </p:sp>
    </p:spTree>
    <p:extLst>
      <p:ext uri="{BB962C8B-B14F-4D97-AF65-F5344CB8AC3E}">
        <p14:creationId xmlns:p14="http://schemas.microsoft.com/office/powerpoint/2010/main" val="1298379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1927-0BA8-AB77-B4CD-434A26E9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CROWN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7BFE7-4192-0901-AF70-4A274B155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Clinical Implications: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Continued follow-up of the CROWN study and CNS-specific analyses continue to show impressive results with first-line lorlatinib, with 64% pts progression-free at 3 years. These results compare favorably with second-generation ALK TKIs in cross-trial comparisons.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Intracranial response rates are substantially higher with lorlatinib, which also significantly delays time to intracranial progression.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CNS Adverse events occurred in 35% pts overall, but dose modification (interruption or reduction) did not adversely impact PFS.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Lorlatinib is now a preferred first-line TKI for newly diagnosed ALK+ NSCLC, and is my preferred agent  for patients with baseline brain mets. 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Future Directions: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Better understanding of Resistance Mechanisms, high-risk subgroups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5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7F27-ECAD-5EEF-1D02-5DC64045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EGFR: Early Stage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2093-67CC-6C47-ED89-1B4D269C1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Tsuboi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 et al. Osimertinib as adjuvant therapy in patients with resected EGFR-mutated Stage IB-IIIA non-small cell lung cancer: 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Updated results from ADAURA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ESMO 2022;Abstract LBA47.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 YL et al. 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Postoperative chemotherapy use and outcomes from ADAURA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Osimertinib as adjuvant therapy for resected EGFR-mutated NSCLC. J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Thorac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Oncol 2022;17(3):423-33.</a:t>
            </a: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92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1D1B-0D91-3FC4-F25B-376187EE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ROS1+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307E8-0713-3471-EE86-D49A863BE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Fan Y, et al.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Entrectinib in patients with ROS1 fusion-positive NSCLC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Updated efficacy and safety analysis. WCLC 2022; Abstract MA13.04.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Drilon A, et al.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NVL-520 is a selective, TRK-sparing, and brain-penetrant inhibitor of ROS1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fusions and secondary resistance mutations. Cancer Discovery 2022.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89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1D1B-0D91-3FC4-F25B-376187EE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Entrectinib in patients with ROS1 fusion-positive NSCLC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EE53A-6F47-4194-BACF-9194326AA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8" y="1418765"/>
            <a:ext cx="8796629" cy="3633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FF0DE9-9BD9-F815-B563-FF2EDF17DD70}"/>
              </a:ext>
            </a:extLst>
          </p:cNvPr>
          <p:cNvSpPr/>
          <p:nvPr/>
        </p:nvSpPr>
        <p:spPr bwMode="auto">
          <a:xfrm>
            <a:off x="9427335" y="5653825"/>
            <a:ext cx="2764665" cy="12041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84A79A-88D1-2397-9B4A-FDA5BBE5B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02" y="5251425"/>
            <a:ext cx="7828049" cy="1110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6C5988-0775-095C-DBA4-AE9048DDBA44}"/>
              </a:ext>
            </a:extLst>
          </p:cNvPr>
          <p:cNvSpPr txBox="1"/>
          <p:nvPr/>
        </p:nvSpPr>
        <p:spPr>
          <a:xfrm>
            <a:off x="9337183" y="2820473"/>
            <a:ext cx="22822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Intracranial ORR: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Overall: 49%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First-line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: 69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Most Frequent AEs: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Dysgeusia (43%)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Weight increase (38%)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Dizziness (35%)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Constipation (32%)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Diarrhea (30%)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7C97D-FDEE-4881-8463-712A0C2A54A6}"/>
              </a:ext>
            </a:extLst>
          </p:cNvPr>
          <p:cNvSpPr txBox="1"/>
          <p:nvPr/>
        </p:nvSpPr>
        <p:spPr>
          <a:xfrm>
            <a:off x="0" y="6534835"/>
            <a:ext cx="6096000" cy="323165"/>
          </a:xfrm>
          <a:prstGeom prst="rect">
            <a:avLst/>
          </a:prstGeom>
          <a:noFill/>
        </p:spPr>
        <p:txBody>
          <a:bodyPr wrap="square" lIns="182880" anchor="b">
            <a:spAutoFit/>
          </a:bodyPr>
          <a:lstStyle/>
          <a:p>
            <a:r>
              <a:rPr lang="en-US" sz="1500" dirty="0"/>
              <a:t>Fan Y, WCLC 2022</a:t>
            </a:r>
          </a:p>
        </p:txBody>
      </p:sp>
    </p:spTree>
    <p:extLst>
      <p:ext uri="{BB962C8B-B14F-4D97-AF65-F5344CB8AC3E}">
        <p14:creationId xmlns:p14="http://schemas.microsoft.com/office/powerpoint/2010/main" val="2241080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1D1B-0D91-3FC4-F25B-376187EE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Entrectinib in patients with ROS1 fusion-positive NSCLC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BE936-1A59-F6CF-7C94-EC83BE0AE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Clinical Implications: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Entrectinib’s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efficacy is maintained in this analysis and entrectinib remains a standard of care of patients with ROS1+ NSCLC.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intracranial response rates make it my preferred first-line ROS1 TKI for patients with baseline brain metastases.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Future Directions: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III trial of entrectinib vs. crizotinib in ROS1+ NSCLC is ongoing.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F0DE9-9BD9-F815-B563-FF2EDF17DD70}"/>
              </a:ext>
            </a:extLst>
          </p:cNvPr>
          <p:cNvSpPr/>
          <p:nvPr/>
        </p:nvSpPr>
        <p:spPr bwMode="auto">
          <a:xfrm>
            <a:off x="9101070" y="5394100"/>
            <a:ext cx="3090930" cy="146389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136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5C5C-5561-BA95-C524-2F36578B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Overcoming ROS1 TKI Resistance: NVL-520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9A1B9B-D55A-E274-3EE5-2BD9AB25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2" y="1379847"/>
            <a:ext cx="12089958" cy="2179279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Treatment options for patients with resistance to available ROS1 TKIs are limited, particularly in cases of intracranial progression and pts with G2032R solvent front mutation.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NVL-520 is a novel, rationally designed ROS1 inhibitor with potent preclinical activity against ROS1 G2032R and predicted intracranial efficacy.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Clinical responses have been observed in 3 patients, including two with G2032R and one with intracranial progression.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BDAF0-5DF1-8D17-3FA4-1F6039923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993" y="4043377"/>
            <a:ext cx="25400" cy="95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8594D9-E036-771E-BD34-B20AC7E3E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993" y="3112221"/>
            <a:ext cx="5674453" cy="3598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2991B-BFF9-47B3-A153-2BDD664AF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75" y="3224589"/>
            <a:ext cx="5936846" cy="30871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5F846A-4678-3B8F-A743-5222E5583C8D}"/>
              </a:ext>
            </a:extLst>
          </p:cNvPr>
          <p:cNvSpPr/>
          <p:nvPr/>
        </p:nvSpPr>
        <p:spPr bwMode="auto">
          <a:xfrm>
            <a:off x="5728142" y="3690704"/>
            <a:ext cx="262393" cy="272729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04CBA-A4B6-5D29-1133-9BE7BFC89B80}"/>
              </a:ext>
            </a:extLst>
          </p:cNvPr>
          <p:cNvSpPr txBox="1"/>
          <p:nvPr/>
        </p:nvSpPr>
        <p:spPr>
          <a:xfrm>
            <a:off x="0" y="6534835"/>
            <a:ext cx="6096000" cy="323165"/>
          </a:xfrm>
          <a:prstGeom prst="rect">
            <a:avLst/>
          </a:prstGeom>
          <a:noFill/>
        </p:spPr>
        <p:txBody>
          <a:bodyPr wrap="square" lIns="182880" anchor="b">
            <a:spAutoFit/>
          </a:bodyPr>
          <a:lstStyle/>
          <a:p>
            <a:r>
              <a:rPr lang="en-US" sz="1500" dirty="0"/>
              <a:t>Drilon A, et al. </a:t>
            </a:r>
            <a:r>
              <a:rPr lang="en-US" sz="1500" i="1" dirty="0"/>
              <a:t>Cancer Discovery</a:t>
            </a:r>
            <a:r>
              <a:rPr lang="en-US" sz="1500" dirty="0"/>
              <a:t> 2022.</a:t>
            </a:r>
          </a:p>
        </p:txBody>
      </p:sp>
    </p:spTree>
    <p:extLst>
      <p:ext uri="{BB962C8B-B14F-4D97-AF65-F5344CB8AC3E}">
        <p14:creationId xmlns:p14="http://schemas.microsoft.com/office/powerpoint/2010/main" val="1379645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5C5C-5561-BA95-C524-2F36578B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Overcoming ROS1 TKI Resistance: NVL-520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9A1B9B-D55A-E274-3EE5-2BD9AB25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80" y="1446108"/>
            <a:ext cx="11041239" cy="500688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Clinical Implications: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NVL-520 is a promising new agent for patients with ROS1+ NSCLC and acquired resistance to standard TKIs, with potent activity against the G2032R resistance mutation and CNS activity.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Phase 1 testing is ongoing.</a:t>
            </a:r>
          </a:p>
        </p:txBody>
      </p:sp>
    </p:spTree>
    <p:extLst>
      <p:ext uri="{BB962C8B-B14F-4D97-AF65-F5344CB8AC3E}">
        <p14:creationId xmlns:p14="http://schemas.microsoft.com/office/powerpoint/2010/main" val="11859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EDAED8-E954-6897-3F58-EE0A2DFAD662}"/>
              </a:ext>
            </a:extLst>
          </p:cNvPr>
          <p:cNvSpPr/>
          <p:nvPr/>
        </p:nvSpPr>
        <p:spPr bwMode="auto">
          <a:xfrm>
            <a:off x="8747760" y="5659120"/>
            <a:ext cx="3444240" cy="1127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87F27-ECAD-5EEF-1D02-5DC64045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Updated results from ADAURA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BA0C6-76A1-8146-2C7C-5696E549A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0" y="1367489"/>
            <a:ext cx="10103520" cy="4923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A3CA5F-6993-07E8-C060-AC5424E024C4}"/>
              </a:ext>
            </a:extLst>
          </p:cNvPr>
          <p:cNvSpPr txBox="1"/>
          <p:nvPr/>
        </p:nvSpPr>
        <p:spPr>
          <a:xfrm>
            <a:off x="0" y="6550223"/>
            <a:ext cx="6096000" cy="323165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Tsuboi</a:t>
            </a:r>
            <a:r>
              <a:rPr lang="en-US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 et al, ESMO 2022.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9340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7F27-ECAD-5EEF-1D02-5DC64045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Updated results from ADAURA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4E742-63FB-1C7D-B306-CDA36545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0" y="1862987"/>
            <a:ext cx="6686724" cy="3388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BBCC94-85CF-81F8-5F04-874A0105B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30" t="10480" r="-1608" b="52009"/>
          <a:stretch/>
        </p:blipFill>
        <p:spPr>
          <a:xfrm>
            <a:off x="6716486" y="3041469"/>
            <a:ext cx="5475514" cy="220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2A4939-2F3B-6E6D-6AA4-A52ABFC50EC8}"/>
              </a:ext>
            </a:extLst>
          </p:cNvPr>
          <p:cNvSpPr txBox="1"/>
          <p:nvPr/>
        </p:nvSpPr>
        <p:spPr>
          <a:xfrm>
            <a:off x="7468635" y="2417924"/>
            <a:ext cx="397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Updated DFS by Stage (AJCC 8</a:t>
            </a:r>
            <a:r>
              <a:rPr lang="en-US" b="1" baseline="30000" dirty="0"/>
              <a:t>th</a:t>
            </a:r>
            <a:r>
              <a:rPr lang="en-US" b="1" dirty="0"/>
              <a:t> Edition)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967E0-49C2-CBFD-3D23-4C2124D3A4CC}"/>
              </a:ext>
            </a:extLst>
          </p:cNvPr>
          <p:cNvSpPr txBox="1"/>
          <p:nvPr/>
        </p:nvSpPr>
        <p:spPr>
          <a:xfrm>
            <a:off x="0" y="6550223"/>
            <a:ext cx="6096000" cy="323165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Tsuboi</a:t>
            </a:r>
            <a:r>
              <a:rPr lang="en-US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 et al, ESMO 2022.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7636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75E3BE-F805-2251-084F-1675EFFF2053}"/>
              </a:ext>
            </a:extLst>
          </p:cNvPr>
          <p:cNvSpPr/>
          <p:nvPr/>
        </p:nvSpPr>
        <p:spPr bwMode="auto">
          <a:xfrm>
            <a:off x="8901629" y="5089793"/>
            <a:ext cx="3290371" cy="176820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723F4-D294-DDE8-8810-7A826634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chemo use and outcomes from ADAURA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8C013-DDC1-505B-2AAD-BAB53B2E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" y="1432888"/>
            <a:ext cx="7268210" cy="321585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B782CA-5855-2A75-D828-0667DFD17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4569" y="3236945"/>
            <a:ext cx="6294120" cy="325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5A62A2-74A7-7C4D-5C6A-505F58B5680C}"/>
              </a:ext>
            </a:extLst>
          </p:cNvPr>
          <p:cNvSpPr txBox="1"/>
          <p:nvPr/>
        </p:nvSpPr>
        <p:spPr>
          <a:xfrm>
            <a:off x="0" y="6534835"/>
            <a:ext cx="6096000" cy="323165"/>
          </a:xfrm>
          <a:prstGeom prst="rect">
            <a:avLst/>
          </a:prstGeom>
          <a:noFill/>
        </p:spPr>
        <p:txBody>
          <a:bodyPr wrap="square" lIns="182880" anchor="b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 YL, </a:t>
            </a:r>
            <a:r>
              <a:rPr lang="en-US" sz="15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en-US" sz="15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Thorac</a:t>
            </a:r>
            <a:r>
              <a:rPr lang="en-US" sz="15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Oncol </a:t>
            </a:r>
            <a:r>
              <a:rPr lang="en-US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2022;17(3):423-33.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8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7F27-ECAD-5EEF-1D02-5DC64045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Updated results from ADAURA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0C59-1E8C-C4C0-B213-3FE33D44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23999"/>
            <a:ext cx="11381648" cy="5141205"/>
          </a:xfrm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Clinical Implications:</a:t>
            </a:r>
          </a:p>
          <a:p>
            <a:r>
              <a:rPr lang="en-US" dirty="0"/>
              <a:t>The updated results of ADAURA continue to show a sustained improvement in DFS with 3 years of adjuvant osimertinib.</a:t>
            </a:r>
          </a:p>
          <a:p>
            <a:r>
              <a:rPr lang="en-US" dirty="0"/>
              <a:t>Adjuvant osimertinib is approved as adjuvant therapy after resection for patients with NSCLC harboring del19 and L858R mutation.</a:t>
            </a:r>
          </a:p>
          <a:p>
            <a:r>
              <a:rPr lang="en-US" dirty="0"/>
              <a:t>DFS benefit appears to be maintained regardless of prior chemotherapy use, thus osimertinib can be considered in both chemo-eligible and chemo-ineligible patients.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Future Directions:</a:t>
            </a:r>
          </a:p>
          <a:p>
            <a:r>
              <a:rPr lang="en-US" dirty="0"/>
              <a:t>OS Results from ADAURA are eagerly awaited.</a:t>
            </a:r>
          </a:p>
          <a:p>
            <a:r>
              <a:rPr lang="en-US" dirty="0"/>
              <a:t>There is a hint that curves may start to come together after 3 years of TKI therapy, a phenomenon that has also been observed in earlier TKI studies-- future studies will be required to determine the optimal duration of adjuvant TKIs.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6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7F27-ECAD-5EEF-1D02-5DC64045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EGFR: Osimertinib Resistance Mechanisms and Novel Agents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2093-67CC-6C47-ED89-1B4D269C1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Piotrowska Z et al. ELIOS: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multicentre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molecular profiling study of patients with epidermal growth factor receptor-mutated advanced NSCLC treated with first-line osimertinib. ESMO 2022;Abstract LBA53. </a:t>
            </a:r>
          </a:p>
          <a:p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Jänne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 et al. Efficacy and safety of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patritumab deruxtecan (HER3-DXd)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EGFR inhibitor-resistant, EGFR-mutated NSCLC. Cancer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2022;12(1):74-89.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Shu CA et al.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Amivantamab and lazertinib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patients with EGFR-mutant NSCLC after progression on osimertinib and platinum-based chemotherapy: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Updated results from CHRYSALIS-2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ASCO 2022;Abstract 9006.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26611"/>
      </p:ext>
    </p:extLst>
  </p:cSld>
  <p:clrMapOvr>
    <a:masterClrMapping/>
  </p:clrMapOvr>
</p:sld>
</file>

<file path=ppt/theme/theme1.xml><?xml version="1.0" encoding="utf-8"?>
<a:theme xmlns:a="http://schemas.openxmlformats.org/drawingml/2006/main" name="MGH_CC_WIDESCREEN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GH_CC_WIDESCREEN" id="{12B4EDEB-7ADA-5540-ACF6-5CAF93E0AEC8}" vid="{4F108A15-4A5A-EE4E-A1B3-9727D9AB33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MGH_CC_WIDESCREEN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GH_CC_WIDESCREEN" id="{12B4EDEB-7ADA-5540-ACF6-5CAF93E0AEC8}" vid="{4F108A15-4A5A-EE4E-A1B3-9727D9AB33A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9" ma:contentTypeDescription="Create a new document." ma:contentTypeScope="" ma:versionID="83bf1051954f228ef3dccc82cfc58357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b1f103e14bcb636125a88c7b57b71e20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5EB94E86-4ACE-4874-A965-5D96696B2166}"/>
</file>

<file path=customXml/itemProps2.xml><?xml version="1.0" encoding="utf-8"?>
<ds:datastoreItem xmlns:ds="http://schemas.openxmlformats.org/officeDocument/2006/customXml" ds:itemID="{A7C27529-1DBB-47D7-BE13-D72AC6797EB7}"/>
</file>

<file path=customXml/itemProps3.xml><?xml version="1.0" encoding="utf-8"?>
<ds:datastoreItem xmlns:ds="http://schemas.openxmlformats.org/officeDocument/2006/customXml" ds:itemID="{222CC7A2-2B25-4246-A497-F23F1C041253}"/>
</file>

<file path=docProps/app.xml><?xml version="1.0" encoding="utf-8"?>
<Properties xmlns="http://schemas.openxmlformats.org/officeDocument/2006/extended-properties" xmlns:vt="http://schemas.openxmlformats.org/officeDocument/2006/docPropsVTypes">
  <Template>MGH_CC_WIDESCREEN</Template>
  <TotalTime>2063</TotalTime>
  <Words>4009</Words>
  <Application>Microsoft Macintosh PowerPoint</Application>
  <PresentationFormat>Widescreen</PresentationFormat>
  <Paragraphs>461</Paragraphs>
  <Slides>44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Calibri</vt:lpstr>
      <vt:lpstr>Calibri Light</vt:lpstr>
      <vt:lpstr>Helvetica 75</vt:lpstr>
      <vt:lpstr>Helvetica Neue</vt:lpstr>
      <vt:lpstr>Lucida Grande</vt:lpstr>
      <vt:lpstr>Palatino</vt:lpstr>
      <vt:lpstr>Times</vt:lpstr>
      <vt:lpstr>Univers 47 CondensedLight</vt:lpstr>
      <vt:lpstr>MGH_CC_WIDESCREEN</vt:lpstr>
      <vt:lpstr>Office Theme</vt:lpstr>
      <vt:lpstr>5_MGH_CC_WIDESCREEN</vt:lpstr>
      <vt:lpstr>Chart</vt:lpstr>
      <vt:lpstr>Second-generation ROS1 Inhibitors</vt:lpstr>
      <vt:lpstr>Overview</vt:lpstr>
      <vt:lpstr>Background: Common EGFR Mutations</vt:lpstr>
      <vt:lpstr>EGFR: Early Stage Disease</vt:lpstr>
      <vt:lpstr>Updated results from ADAURA </vt:lpstr>
      <vt:lpstr>Updated results from ADAURA </vt:lpstr>
      <vt:lpstr>Postoperative chemo use and outcomes from ADAURA</vt:lpstr>
      <vt:lpstr>Updated results from ADAURA </vt:lpstr>
      <vt:lpstr>EGFR: Osimertinib Resistance Mechanisms and Novel Agents </vt:lpstr>
      <vt:lpstr>ELIOS: Molecular Profiling Study of Resistance to 1L Osimertinib</vt:lpstr>
      <vt:lpstr>ELIOS: Molecular Profiling Study of Resistance to 1L Osimertinib</vt:lpstr>
      <vt:lpstr>ELIOS: Molecular Profiling Study of Resistance to 1L Osimertinib</vt:lpstr>
      <vt:lpstr>PowerPoint Presentation</vt:lpstr>
      <vt:lpstr>ELIOS</vt:lpstr>
      <vt:lpstr>Patritumab Deruxtecan  (HER3-DXd; HER3 Antibody-Drug Conjugate)</vt:lpstr>
      <vt:lpstr>Patritumab Deruxtecan- Adverse Events</vt:lpstr>
      <vt:lpstr>Patritumab Deruxtecan</vt:lpstr>
      <vt:lpstr>Amivantamab + Lazertinib</vt:lpstr>
      <vt:lpstr>Amivantamab + Lazertinib – Biomarker selection?</vt:lpstr>
      <vt:lpstr>Amivantamab + Lazertinib</vt:lpstr>
      <vt:lpstr>Background: EGFR Exon 20 Insertions in NSCLC</vt:lpstr>
      <vt:lpstr>EGFR Exon 20 Insertions</vt:lpstr>
      <vt:lpstr>Mobocertinib: Updated Results from the PPP Cohort</vt:lpstr>
      <vt:lpstr>Mobocertinib: Updated Results from the PPP Cohort</vt:lpstr>
      <vt:lpstr>Amivantamab</vt:lpstr>
      <vt:lpstr>Amivantamab Safety</vt:lpstr>
      <vt:lpstr>Amivantamab</vt:lpstr>
      <vt:lpstr>EGFR Exon 20: Novel Agents</vt:lpstr>
      <vt:lpstr>EGFR Exon 20: Novel Agents</vt:lpstr>
      <vt:lpstr>EGFR Exon 20: Novel Agents</vt:lpstr>
      <vt:lpstr>Background: ALK + ROS1 alterations in NSCLC</vt:lpstr>
      <vt:lpstr>ALK+ NSCLC</vt:lpstr>
      <vt:lpstr>J-ALEX: Final OS Analysis</vt:lpstr>
      <vt:lpstr>ALTA-1L: Final Results</vt:lpstr>
      <vt:lpstr>J-ALEX and ALTA-1L Updated Analyses</vt:lpstr>
      <vt:lpstr>CROWN: Updated Analysis </vt:lpstr>
      <vt:lpstr>CROWN: CNS Outcomes</vt:lpstr>
      <vt:lpstr>Lorlatinib: CNS Adverse Events</vt:lpstr>
      <vt:lpstr>CROWN Trial</vt:lpstr>
      <vt:lpstr>ROS1+ NSCLC</vt:lpstr>
      <vt:lpstr>Entrectinib in patients with ROS1 fusion-positive NSCLC</vt:lpstr>
      <vt:lpstr>Entrectinib in patients with ROS1 fusion-positive NSCLC</vt:lpstr>
      <vt:lpstr>Overcoming ROS1 TKI Resistance: NVL-520</vt:lpstr>
      <vt:lpstr>Overcoming ROS1 TKI Resistance: NVL-520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Piotrowska, Zofia,MD, MHS</dc:creator>
  <cp:lastModifiedBy>Silvana Izquierdo</cp:lastModifiedBy>
  <cp:revision>52</cp:revision>
  <dcterms:created xsi:type="dcterms:W3CDTF">2022-12-17T01:32:25Z</dcterms:created>
  <dcterms:modified xsi:type="dcterms:W3CDTF">2022-12-23T15:10:57Z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