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34.xml" ContentType="application/vnd.openxmlformats-officedocument.presentationml.slide+xml"/>
  <Override PartName="/ppt/presentation.xml" ContentType="application/vnd.openxmlformats-officedocument.presentationml.presentation.main+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04.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13.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xml" ContentType="application/vnd.openxmlformats-officedocument.theme+xml"/>
  <Override PartName="/ppt/theme/theme10.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media/image62.jpg" ContentType="image/jpg"/>
  <Override PartName="/ppt/media/image61.jpg" ContentType="image/jpg"/>
  <Override PartName="/ppt/charts/chart1.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xml" ContentType="application/vnd.openxmlformats-officedocument.presentationml.tags+xml"/>
  <Override PartName="/ppt/tags/tag7.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650" r:id="rId2"/>
    <p:sldMasterId id="2147484779" r:id="rId3"/>
    <p:sldMasterId id="2147484786" r:id="rId4"/>
    <p:sldMasterId id="2147484804" r:id="rId5"/>
    <p:sldMasterId id="2147484824" r:id="rId6"/>
    <p:sldMasterId id="2147484837" r:id="rId7"/>
    <p:sldMasterId id="2147484853" r:id="rId8"/>
  </p:sldMasterIdLst>
  <p:notesMasterIdLst>
    <p:notesMasterId r:id="rId150"/>
  </p:notesMasterIdLst>
  <p:handoutMasterIdLst>
    <p:handoutMasterId r:id="rId151"/>
  </p:handoutMasterIdLst>
  <p:sldIdLst>
    <p:sldId id="2147472710" r:id="rId9"/>
    <p:sldId id="2146846852" r:id="rId10"/>
    <p:sldId id="2147480119" r:id="rId11"/>
    <p:sldId id="2147480331" r:id="rId12"/>
    <p:sldId id="2147480332" r:id="rId13"/>
    <p:sldId id="2147474255" r:id="rId14"/>
    <p:sldId id="2147474261" r:id="rId15"/>
    <p:sldId id="2147474262" r:id="rId16"/>
    <p:sldId id="2048" r:id="rId17"/>
    <p:sldId id="2050" r:id="rId18"/>
    <p:sldId id="2052" r:id="rId19"/>
    <p:sldId id="2062" r:id="rId20"/>
    <p:sldId id="2147480338" r:id="rId21"/>
    <p:sldId id="2147480339" r:id="rId22"/>
    <p:sldId id="2147480340" r:id="rId23"/>
    <p:sldId id="2147480341" r:id="rId24"/>
    <p:sldId id="2147480342" r:id="rId25"/>
    <p:sldId id="2147480343" r:id="rId26"/>
    <p:sldId id="2147480344" r:id="rId27"/>
    <p:sldId id="410" r:id="rId28"/>
    <p:sldId id="411" r:id="rId29"/>
    <p:sldId id="409" r:id="rId30"/>
    <p:sldId id="412" r:id="rId31"/>
    <p:sldId id="413" r:id="rId32"/>
    <p:sldId id="2147480333" r:id="rId33"/>
    <p:sldId id="2147480345" r:id="rId34"/>
    <p:sldId id="2147480346" r:id="rId35"/>
    <p:sldId id="2147480347" r:id="rId36"/>
    <p:sldId id="13682" r:id="rId37"/>
    <p:sldId id="13824" r:id="rId38"/>
    <p:sldId id="13835" r:id="rId39"/>
    <p:sldId id="13833" r:id="rId40"/>
    <p:sldId id="13571" r:id="rId41"/>
    <p:sldId id="13777" r:id="rId42"/>
    <p:sldId id="13775" r:id="rId43"/>
    <p:sldId id="13778" r:id="rId44"/>
    <p:sldId id="13779" r:id="rId45"/>
    <p:sldId id="13780" r:id="rId46"/>
    <p:sldId id="13781" r:id="rId47"/>
    <p:sldId id="13782" r:id="rId48"/>
    <p:sldId id="13783" r:id="rId49"/>
    <p:sldId id="13798" r:id="rId50"/>
    <p:sldId id="13799" r:id="rId51"/>
    <p:sldId id="13802" r:id="rId52"/>
    <p:sldId id="13808" r:id="rId53"/>
    <p:sldId id="13809" r:id="rId54"/>
    <p:sldId id="13815" r:id="rId55"/>
    <p:sldId id="13786" r:id="rId56"/>
    <p:sldId id="13788" r:id="rId57"/>
    <p:sldId id="2146846943" r:id="rId58"/>
    <p:sldId id="13792" r:id="rId59"/>
    <p:sldId id="13793" r:id="rId60"/>
    <p:sldId id="13836" r:id="rId61"/>
    <p:sldId id="2147480334" r:id="rId62"/>
    <p:sldId id="2063" r:id="rId63"/>
    <p:sldId id="386" r:id="rId64"/>
    <p:sldId id="740" r:id="rId65"/>
    <p:sldId id="741" r:id="rId66"/>
    <p:sldId id="742" r:id="rId67"/>
    <p:sldId id="715" r:id="rId68"/>
    <p:sldId id="730" r:id="rId69"/>
    <p:sldId id="379" r:id="rId70"/>
    <p:sldId id="380" r:id="rId71"/>
    <p:sldId id="274" r:id="rId72"/>
    <p:sldId id="277" r:id="rId73"/>
    <p:sldId id="381" r:id="rId74"/>
    <p:sldId id="744" r:id="rId75"/>
    <p:sldId id="382" r:id="rId76"/>
    <p:sldId id="383" r:id="rId77"/>
    <p:sldId id="269" r:id="rId78"/>
    <p:sldId id="261" r:id="rId79"/>
    <p:sldId id="377" r:id="rId80"/>
    <p:sldId id="731" r:id="rId81"/>
    <p:sldId id="308" r:id="rId82"/>
    <p:sldId id="733" r:id="rId83"/>
    <p:sldId id="734" r:id="rId84"/>
    <p:sldId id="2147480335" r:id="rId85"/>
    <p:sldId id="2147480318" r:id="rId86"/>
    <p:sldId id="280" r:id="rId87"/>
    <p:sldId id="2147470636" r:id="rId88"/>
    <p:sldId id="281" r:id="rId89"/>
    <p:sldId id="2145706211" r:id="rId90"/>
    <p:sldId id="284" r:id="rId91"/>
    <p:sldId id="2145706221" r:id="rId92"/>
    <p:sldId id="2145706209" r:id="rId93"/>
    <p:sldId id="2145706222" r:id="rId94"/>
    <p:sldId id="2147470639" r:id="rId95"/>
    <p:sldId id="2147470640" r:id="rId96"/>
    <p:sldId id="2147470641" r:id="rId97"/>
    <p:sldId id="2147470643" r:id="rId98"/>
    <p:sldId id="2147470642" r:id="rId99"/>
    <p:sldId id="2147470638" r:id="rId100"/>
    <p:sldId id="2147470637" r:id="rId101"/>
    <p:sldId id="2147470424" r:id="rId102"/>
    <p:sldId id="2145706212" r:id="rId103"/>
    <p:sldId id="2145706213" r:id="rId104"/>
    <p:sldId id="2147470645" r:id="rId105"/>
    <p:sldId id="2147470646" r:id="rId106"/>
    <p:sldId id="2147480336" r:id="rId107"/>
    <p:sldId id="368" r:id="rId108"/>
    <p:sldId id="2147480348" r:id="rId109"/>
    <p:sldId id="322" r:id="rId110"/>
    <p:sldId id="373" r:id="rId111"/>
    <p:sldId id="374" r:id="rId112"/>
    <p:sldId id="323" r:id="rId113"/>
    <p:sldId id="326" r:id="rId114"/>
    <p:sldId id="378" r:id="rId115"/>
    <p:sldId id="2147480349" r:id="rId116"/>
    <p:sldId id="2147480350" r:id="rId117"/>
    <p:sldId id="2147480351" r:id="rId118"/>
    <p:sldId id="2147480352" r:id="rId119"/>
    <p:sldId id="2147480353" r:id="rId120"/>
    <p:sldId id="2147480354" r:id="rId121"/>
    <p:sldId id="389" r:id="rId122"/>
    <p:sldId id="390" r:id="rId123"/>
    <p:sldId id="391" r:id="rId124"/>
    <p:sldId id="392" r:id="rId125"/>
    <p:sldId id="393" r:id="rId126"/>
    <p:sldId id="394" r:id="rId127"/>
    <p:sldId id="395" r:id="rId128"/>
    <p:sldId id="396" r:id="rId129"/>
    <p:sldId id="404" r:id="rId130"/>
    <p:sldId id="370" r:id="rId131"/>
    <p:sldId id="405" r:id="rId132"/>
    <p:sldId id="406" r:id="rId133"/>
    <p:sldId id="2147480337" r:id="rId134"/>
    <p:sldId id="2147480355" r:id="rId135"/>
    <p:sldId id="2147480356" r:id="rId136"/>
    <p:sldId id="2147480357" r:id="rId137"/>
    <p:sldId id="2147480358" r:id="rId138"/>
    <p:sldId id="2147480359" r:id="rId139"/>
    <p:sldId id="13848" r:id="rId140"/>
    <p:sldId id="2147480360" r:id="rId141"/>
    <p:sldId id="256" r:id="rId142"/>
    <p:sldId id="264" r:id="rId143"/>
    <p:sldId id="270" r:id="rId144"/>
    <p:sldId id="2147474256" r:id="rId145"/>
    <p:sldId id="2147480361" r:id="rId146"/>
    <p:sldId id="416" r:id="rId147"/>
    <p:sldId id="415" r:id="rId148"/>
    <p:sldId id="417" r:id="rId149"/>
  </p:sldIdLst>
  <p:sldSz cx="12192000" cy="6858000"/>
  <p:notesSz cx="7772400" cy="10058400"/>
  <p:custDataLst>
    <p:tags r:id="rId15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2AFA"/>
    <a:srgbClr val="FF40FF"/>
    <a:srgbClr val="0000C9"/>
    <a:srgbClr val="FFFFFF"/>
    <a:srgbClr val="E8EBEB"/>
    <a:srgbClr val="0022E9"/>
    <a:srgbClr val="13467B"/>
    <a:srgbClr val="002B50"/>
    <a:srgbClr val="002B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655" autoAdjust="0"/>
    <p:restoredTop sz="94626" autoAdjust="0"/>
  </p:normalViewPr>
  <p:slideViewPr>
    <p:cSldViewPr>
      <p:cViewPr varScale="1">
        <p:scale>
          <a:sx n="110" d="100"/>
          <a:sy n="110" d="100"/>
        </p:scale>
        <p:origin x="184" y="312"/>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60" d="100"/>
        <a:sy n="16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customXml" Target="../customXml/item2.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notesMaster" Target="notesMasters/notesMaster1.xml"/><Relationship Id="rId155" Type="http://schemas.openxmlformats.org/officeDocument/2006/relationships/viewProps" Target="view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handoutMaster" Target="handoutMasters/handoutMaster1.xml"/><Relationship Id="rId156" Type="http://schemas.openxmlformats.org/officeDocument/2006/relationships/theme" Target="theme/them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tags" Target="tags/tag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customXml" Target="../customXml/item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commentAuthors" Target="commentAuthor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presProps" Target="presProps.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1673901168289"/>
          <c:y val="0.13888244598934699"/>
          <c:w val="0.724616532255696"/>
          <c:h val="0.662342709916383"/>
        </c:manualLayout>
      </c:layout>
      <c:barChart>
        <c:barDir val="col"/>
        <c:grouping val="clustered"/>
        <c:varyColors val="0"/>
        <c:ser>
          <c:idx val="0"/>
          <c:order val="0"/>
          <c:tx>
            <c:strRef>
              <c:f>Sheet1!$B$1</c:f>
              <c:strCache>
                <c:ptCount val="1"/>
                <c:pt idx="0">
                  <c:v>Afatinib</c:v>
                </c:pt>
              </c:strCache>
            </c:strRef>
          </c:tx>
          <c:spPr>
            <a:solidFill>
              <a:schemeClr val="accent1"/>
            </a:solidFill>
            <a:ln>
              <a:noFill/>
            </a:ln>
          </c:spPr>
          <c:invertIfNegative val="0"/>
          <c:dLbls>
            <c:dLbl>
              <c:idx val="0"/>
              <c:tx>
                <c:rich>
                  <a:bodyPr/>
                  <a:lstStyle/>
                  <a:p>
                    <a:pPr>
                      <a:defRPr lang="ja-JP" sz="1100" b="1" baseline="0">
                        <a:solidFill>
                          <a:schemeClr val="bg1"/>
                        </a:solidFill>
                      </a:defRPr>
                    </a:pPr>
                    <a:r>
                      <a:rPr lang="en-US" sz="1100" b="1" dirty="0">
                        <a:solidFill>
                          <a:schemeClr val="bg1"/>
                        </a:solidFill>
                      </a:rPr>
                      <a:t>50.5</a:t>
                    </a:r>
                    <a:endParaRPr lang="en-US" dirty="0">
                      <a:solidFill>
                        <a:schemeClr val="bg1"/>
                      </a:solidFill>
                    </a:endParaRPr>
                  </a:p>
                </c:rich>
              </c:tx>
              <c:spPr>
                <a:noFill/>
                <a:ln>
                  <a:noFill/>
                </a:ln>
                <a:effectLst/>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94F-4D39-B8C1-FCDD8018BF47}"/>
                </c:ext>
              </c:extLst>
            </c:dLbl>
            <c:dLbl>
              <c:idx val="1"/>
              <c:layout>
                <c:manualLayout>
                  <c:x val="2.98386480977851E-3"/>
                  <c:y val="7.3027554813652001E-2"/>
                </c:manualLayout>
              </c:layout>
              <c:tx>
                <c:rich>
                  <a:bodyPr/>
                  <a:lstStyle/>
                  <a:p>
                    <a:pPr>
                      <a:defRPr lang="ja-JP" sz="1100" b="1" baseline="0">
                        <a:solidFill>
                          <a:schemeClr val="bg1"/>
                        </a:solidFill>
                      </a:defRPr>
                    </a:pPr>
                    <a:r>
                      <a:rPr lang="en-US" sz="1100" b="1" dirty="0"/>
                      <a:t>5.5</a:t>
                    </a:r>
                    <a:endParaRPr lang="en-US" dirty="0"/>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94F-4D39-B8C1-FCDD8018BF47}"/>
                </c:ext>
              </c:extLst>
            </c:dLbl>
            <c:spPr>
              <a:noFill/>
              <a:ln>
                <a:noFill/>
              </a:ln>
              <a:effectLst/>
            </c:spPr>
            <c:txPr>
              <a:bodyPr/>
              <a:lstStyle/>
              <a:p>
                <a:pPr>
                  <a:defRPr lang="ja-JP" sz="1100" b="1" baseline="0">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DCR</c:v>
                </c:pt>
                <c:pt idx="1">
                  <c:v>ORR</c:v>
                </c:pt>
              </c:strCache>
            </c:strRef>
          </c:cat>
          <c:val>
            <c:numRef>
              <c:f>Sheet1!$B$2:$B$3</c:f>
              <c:numCache>
                <c:formatCode>General</c:formatCode>
                <c:ptCount val="2"/>
                <c:pt idx="0">
                  <c:v>50.5</c:v>
                </c:pt>
                <c:pt idx="1">
                  <c:v>5.5</c:v>
                </c:pt>
              </c:numCache>
            </c:numRef>
          </c:val>
          <c:extLst>
            <c:ext xmlns:c16="http://schemas.microsoft.com/office/drawing/2014/chart" uri="{C3380CC4-5D6E-409C-BE32-E72D297353CC}">
              <c16:uniqueId val="{00000002-794F-4D39-B8C1-FCDD8018BF47}"/>
            </c:ext>
          </c:extLst>
        </c:ser>
        <c:ser>
          <c:idx val="1"/>
          <c:order val="1"/>
          <c:tx>
            <c:strRef>
              <c:f>Sheet1!$C$1</c:f>
              <c:strCache>
                <c:ptCount val="1"/>
                <c:pt idx="0">
                  <c:v>Erlotinib</c:v>
                </c:pt>
              </c:strCache>
            </c:strRef>
          </c:tx>
          <c:spPr>
            <a:solidFill>
              <a:srgbClr val="717073"/>
            </a:solidFill>
            <a:ln>
              <a:noFill/>
            </a:ln>
          </c:spPr>
          <c:invertIfNegative val="0"/>
          <c:dLbls>
            <c:dLbl>
              <c:idx val="0"/>
              <c:tx>
                <c:rich>
                  <a:bodyPr/>
                  <a:lstStyle/>
                  <a:p>
                    <a:r>
                      <a:rPr lang="en-US" sz="1100" b="1" dirty="0"/>
                      <a:t>39.5</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94F-4D39-B8C1-FCDD8018BF47}"/>
                </c:ext>
              </c:extLst>
            </c:dLbl>
            <c:dLbl>
              <c:idx val="1"/>
              <c:layout>
                <c:manualLayout>
                  <c:x val="-1.0940711247825E-16"/>
                  <c:y val="5.6064270982682997E-2"/>
                </c:manualLayout>
              </c:layout>
              <c:tx>
                <c:rich>
                  <a:bodyPr/>
                  <a:lstStyle/>
                  <a:p>
                    <a:r>
                      <a:rPr lang="en-US" sz="1100" b="1" dirty="0"/>
                      <a:t>2.8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94F-4D39-B8C1-FCDD8018BF47}"/>
                </c:ext>
              </c:extLst>
            </c:dLbl>
            <c:spPr>
              <a:noFill/>
              <a:ln>
                <a:noFill/>
              </a:ln>
              <a:effectLst/>
            </c:spPr>
            <c:txPr>
              <a:bodyPr/>
              <a:lstStyle/>
              <a:p>
                <a:pPr>
                  <a:defRPr lang="ja-JP" sz="1100" b="1" baseline="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DCR</c:v>
                </c:pt>
                <c:pt idx="1">
                  <c:v>ORR</c:v>
                </c:pt>
              </c:strCache>
            </c:strRef>
          </c:cat>
          <c:val>
            <c:numRef>
              <c:f>Sheet1!$C$2:$C$3</c:f>
              <c:numCache>
                <c:formatCode>General</c:formatCode>
                <c:ptCount val="2"/>
                <c:pt idx="0">
                  <c:v>39.5</c:v>
                </c:pt>
                <c:pt idx="1">
                  <c:v>2.8</c:v>
                </c:pt>
              </c:numCache>
            </c:numRef>
          </c:val>
          <c:extLst>
            <c:ext xmlns:c16="http://schemas.microsoft.com/office/drawing/2014/chart" uri="{C3380CC4-5D6E-409C-BE32-E72D297353CC}">
              <c16:uniqueId val="{00000005-794F-4D39-B8C1-FCDD8018BF47}"/>
            </c:ext>
          </c:extLst>
        </c:ser>
        <c:dLbls>
          <c:showLegendKey val="0"/>
          <c:showVal val="0"/>
          <c:showCatName val="0"/>
          <c:showSerName val="0"/>
          <c:showPercent val="0"/>
          <c:showBubbleSize val="0"/>
        </c:dLbls>
        <c:gapWidth val="193"/>
        <c:axId val="559245952"/>
        <c:axId val="559251840"/>
      </c:barChart>
      <c:catAx>
        <c:axId val="559245952"/>
        <c:scaling>
          <c:orientation val="minMax"/>
        </c:scaling>
        <c:delete val="0"/>
        <c:axPos val="b"/>
        <c:numFmt formatCode="General" sourceLinked="0"/>
        <c:majorTickMark val="none"/>
        <c:minorTickMark val="none"/>
        <c:tickLblPos val="nextTo"/>
        <c:spPr>
          <a:ln w="19050" cap="sq">
            <a:solidFill>
              <a:schemeClr val="tx1"/>
            </a:solidFill>
            <a:miter lim="800000"/>
          </a:ln>
        </c:spPr>
        <c:txPr>
          <a:bodyPr/>
          <a:lstStyle/>
          <a:p>
            <a:pPr>
              <a:defRPr lang="ja-JP" sz="1000" b="1">
                <a:solidFill>
                  <a:schemeClr val="tx1">
                    <a:lumMod val="65000"/>
                    <a:lumOff val="35000"/>
                  </a:schemeClr>
                </a:solidFill>
              </a:defRPr>
            </a:pPr>
            <a:endParaRPr lang="en-US"/>
          </a:p>
        </c:txPr>
        <c:crossAx val="559251840"/>
        <c:crosses val="autoZero"/>
        <c:auto val="1"/>
        <c:lblAlgn val="ctr"/>
        <c:lblOffset val="100"/>
        <c:noMultiLvlLbl val="0"/>
      </c:catAx>
      <c:valAx>
        <c:axId val="559251840"/>
        <c:scaling>
          <c:orientation val="minMax"/>
        </c:scaling>
        <c:delete val="0"/>
        <c:axPos val="l"/>
        <c:numFmt formatCode="#,##0" sourceLinked="0"/>
        <c:majorTickMark val="out"/>
        <c:minorTickMark val="none"/>
        <c:tickLblPos val="nextTo"/>
        <c:spPr>
          <a:ln w="19050">
            <a:solidFill>
              <a:schemeClr val="tx1"/>
            </a:solidFill>
          </a:ln>
        </c:spPr>
        <c:txPr>
          <a:bodyPr/>
          <a:lstStyle/>
          <a:p>
            <a:pPr>
              <a:defRPr lang="ja-JP" sz="1100">
                <a:solidFill>
                  <a:schemeClr val="tx1">
                    <a:lumMod val="65000"/>
                    <a:lumOff val="35000"/>
                  </a:schemeClr>
                </a:solidFill>
              </a:defRPr>
            </a:pPr>
            <a:endParaRPr lang="en-US"/>
          </a:p>
        </c:txPr>
        <c:crossAx val="559245952"/>
        <c:crosses val="autoZero"/>
        <c:crossBetween val="between"/>
      </c:valAx>
    </c:plotArea>
    <c:legend>
      <c:legendPos val="t"/>
      <c:legendEntry>
        <c:idx val="0"/>
        <c:txPr>
          <a:bodyPr/>
          <a:lstStyle/>
          <a:p>
            <a:pPr>
              <a:defRPr sz="1200" b="0" baseline="0">
                <a:solidFill>
                  <a:schemeClr val="accent1"/>
                </a:solidFill>
              </a:defRPr>
            </a:pPr>
            <a:endParaRPr lang="en-US"/>
          </a:p>
        </c:txPr>
      </c:legendEntry>
      <c:legendEntry>
        <c:idx val="1"/>
        <c:txPr>
          <a:bodyPr/>
          <a:lstStyle/>
          <a:p>
            <a:pPr>
              <a:defRPr sz="1200" b="0" baseline="0">
                <a:solidFill>
                  <a:srgbClr val="717073"/>
                </a:solidFill>
              </a:defRPr>
            </a:pPr>
            <a:endParaRPr lang="en-US"/>
          </a:p>
        </c:txPr>
      </c:legendEntry>
      <c:layout>
        <c:manualLayout>
          <c:xMode val="edge"/>
          <c:yMode val="edge"/>
          <c:x val="0.62208717819194204"/>
          <c:y val="0.21127446722196"/>
          <c:w val="0.24868539179020299"/>
          <c:h val="0.16949641799661599"/>
        </c:manualLayout>
      </c:layout>
      <c:overlay val="0"/>
      <c:txPr>
        <a:bodyPr/>
        <a:lstStyle/>
        <a:p>
          <a:pPr>
            <a:defRPr lang="ja-JP" sz="1200" b="0" baseline="0">
              <a:solidFill>
                <a:schemeClr val="tx1">
                  <a:lumMod val="65000"/>
                  <a:lumOff val="35000"/>
                </a:schemeClr>
              </a:solidFill>
            </a:defRPr>
          </a:pPr>
          <a:endParaRPr lang="en-US"/>
        </a:p>
      </c:txPr>
    </c:legend>
    <c:plotVisOnly val="1"/>
    <c:dispBlanksAs val="gap"/>
    <c:showDLblsOverMax val="0"/>
  </c:chart>
  <c:spPr>
    <a:noFill/>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8/11/23</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linicaltrials.gov/"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clinicaltrials.gov/ct2/show/NCT01168973"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3460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243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35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84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49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70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9013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t>April 2020: FDA granted accelerated approval for treatment of metastatic triple-negative breast cancer after ≥2 prior therapies for metastatic disease</a:t>
            </a:r>
            <a:r>
              <a:rPr lang="en-US" sz="1200" baseline="30000" dirty="0"/>
              <a:t>2</a:t>
            </a:r>
          </a:p>
          <a:p>
            <a:pPr>
              <a:spcAft>
                <a:spcPts val="600"/>
              </a:spcAft>
            </a:pPr>
            <a:r>
              <a:rPr lang="en-US" sz="1200" dirty="0"/>
              <a:t>ORR 33.3%</a:t>
            </a:r>
          </a:p>
          <a:p>
            <a:pPr>
              <a:spcAft>
                <a:spcPts val="600"/>
              </a:spcAft>
            </a:pPr>
            <a:r>
              <a:rPr lang="en-US" sz="1200" dirty="0"/>
              <a:t>Median DOR 7.7 months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A7704-2AF6-4369-984D-C81894F899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8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6542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9591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724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44500"/>
            <a:ext cx="5486400" cy="3086100"/>
          </a:xfrm>
        </p:spPr>
      </p:sp>
      <p:sp>
        <p:nvSpPr>
          <p:cNvPr id="3" name="Notes Placeholder 2"/>
          <p:cNvSpPr>
            <a:spLocks noGrp="1"/>
          </p:cNvSpPr>
          <p:nvPr>
            <p:ph type="body" idx="1"/>
          </p:nvPr>
        </p:nvSpPr>
        <p:spPr/>
        <p:txBody>
          <a:bodyPr/>
          <a:lstStyle/>
          <a:p>
            <a:pPr>
              <a:lnSpc>
                <a:spcPct val="114000"/>
              </a:lnSpc>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2BCC8-A1F6-4F32-92F5-E9169644E0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389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41325"/>
            <a:ext cx="5484813" cy="3084513"/>
          </a:xfrm>
        </p:spPr>
      </p:sp>
      <p:sp>
        <p:nvSpPr>
          <p:cNvPr id="3" name="Notes Placeholder 2"/>
          <p:cNvSpPr>
            <a:spLocks noGrp="1"/>
          </p:cNvSpPr>
          <p:nvPr>
            <p:ph type="body" idx="1"/>
          </p:nvPr>
        </p:nvSpPr>
        <p:spPr>
          <a:xfrm>
            <a:off x="369000" y="3752850"/>
            <a:ext cx="6120000" cy="4548187"/>
          </a:xfrm>
        </p:spPr>
        <p:txBody>
          <a:bodyPr/>
          <a:lstStyle/>
          <a:p>
            <a:endParaRPr lang="en-US" sz="1000" dirty="0">
              <a:solidFill>
                <a:schemeClr val="tx1"/>
              </a:solidFill>
            </a:endParaRPr>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AF7CC-F81A-4FEE-8D6B-0FE94123DA7B}"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0043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41325"/>
            <a:ext cx="5484813" cy="3084513"/>
          </a:xfrm>
        </p:spPr>
      </p:sp>
      <p:sp>
        <p:nvSpPr>
          <p:cNvPr id="3" name="Notes Placeholder 2"/>
          <p:cNvSpPr>
            <a:spLocks noGrp="1"/>
          </p:cNvSpPr>
          <p:nvPr>
            <p:ph type="body" idx="1"/>
          </p:nvPr>
        </p:nvSpPr>
        <p:spPr>
          <a:xfrm>
            <a:off x="369000" y="3752850"/>
            <a:ext cx="6120000" cy="3600450"/>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AF7CC-F81A-4FEE-8D6B-0FE94123DA7B}"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4262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41325"/>
            <a:ext cx="5484813" cy="3084513"/>
          </a:xfrm>
        </p:spPr>
      </p:sp>
      <p:sp>
        <p:nvSpPr>
          <p:cNvPr id="3" name="Notes Placeholder 2"/>
          <p:cNvSpPr>
            <a:spLocks noGrp="1"/>
          </p:cNvSpPr>
          <p:nvPr>
            <p:ph type="body" idx="1"/>
          </p:nvPr>
        </p:nvSpPr>
        <p:spPr>
          <a:xfrm>
            <a:off x="369000" y="3752850"/>
            <a:ext cx="6120000" cy="3600450"/>
          </a:xfrm>
        </p:spPr>
        <p:txBody>
          <a:bodyPr/>
          <a:lstStyle/>
          <a:p>
            <a:endParaRPr lang="en-US" sz="9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4FE52-A83C-4DED-A101-14336D3741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010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547B21F0-0329-4666-8B49-75E1D35225A3}"/>
              </a:ext>
            </a:extLst>
          </p:cNvPr>
          <p:cNvSpPr>
            <a:spLocks noGrp="1" noRot="1" noChangeAspect="1"/>
          </p:cNvSpPr>
          <p:nvPr>
            <p:ph type="sldImg"/>
          </p:nvPr>
        </p:nvSpPr>
        <p:spPr>
          <a:xfrm>
            <a:off x="695325" y="441325"/>
            <a:ext cx="5483225" cy="3084513"/>
          </a:xfrm>
        </p:spPr>
      </p:sp>
      <p:sp>
        <p:nvSpPr>
          <p:cNvPr id="3" name="Notes Placeholder 2"/>
          <p:cNvSpPr>
            <a:spLocks noGrp="1"/>
          </p:cNvSpPr>
          <p:nvPr>
            <p:ph type="body" idx="1"/>
          </p:nvPr>
        </p:nvSpPr>
        <p:spPr>
          <a:xfrm>
            <a:off x="369000" y="3752850"/>
            <a:ext cx="6120000" cy="4649787"/>
          </a:xfrm>
        </p:spPr>
        <p:txBody>
          <a:bodyPr>
            <a:normAutofit/>
          </a:bodyPr>
          <a:lstStyle/>
          <a:p>
            <a:pPr marL="0" indent="0">
              <a:spcBef>
                <a:spcPts val="0"/>
              </a:spcBef>
              <a:spcAft>
                <a:spcPts val="0"/>
              </a:spcAft>
              <a:buNone/>
            </a:pPr>
            <a:endParaRPr lang="en-US" dirty="0">
              <a:latin typeface="Museo Sans 300" panose="020B0604020202020204" charset="0"/>
            </a:endParaRPr>
          </a:p>
        </p:txBody>
      </p:sp>
    </p:spTree>
    <p:extLst>
      <p:ext uri="{BB962C8B-B14F-4D97-AF65-F5344CB8AC3E}">
        <p14:creationId xmlns:p14="http://schemas.microsoft.com/office/powerpoint/2010/main" val="1703557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Image Placeholder 32">
            <a:extLst>
              <a:ext uri="{FF2B5EF4-FFF2-40B4-BE49-F238E27FC236}">
                <a16:creationId xmlns:a16="http://schemas.microsoft.com/office/drawing/2014/main" id="{38280892-6331-43A7-8F60-E8CF1FBEB71B}"/>
              </a:ext>
            </a:extLst>
          </p:cNvPr>
          <p:cNvSpPr>
            <a:spLocks noGrp="1" noRot="1" noChangeAspect="1"/>
          </p:cNvSpPr>
          <p:nvPr>
            <p:ph type="sldImg"/>
          </p:nvPr>
        </p:nvSpPr>
        <p:spPr>
          <a:xfrm>
            <a:off x="695325" y="441325"/>
            <a:ext cx="5484813" cy="3084513"/>
          </a:xfrm>
        </p:spPr>
      </p:sp>
      <p:sp>
        <p:nvSpPr>
          <p:cNvPr id="4" name="Slide Number Placeholder 3"/>
          <p:cNvSpPr>
            <a:spLocks noGrp="1"/>
          </p:cNvSpPr>
          <p:nvPr>
            <p:ph type="sldNum" sz="quarter" idx="10"/>
          </p:nvPr>
        </p:nvSpPr>
        <p:spPr/>
        <p:txBody>
          <a:bodyPr/>
          <a:lstStyle/>
          <a:p>
            <a:pPr marL="0" marR="0" lvl="0" indent="0" algn="r" defTabSz="554357" rtl="0" eaLnBrk="1" fontAlgn="auto" latinLnBrk="0" hangingPunct="1">
              <a:lnSpc>
                <a:spcPct val="100000"/>
              </a:lnSpc>
              <a:spcBef>
                <a:spcPts val="0"/>
              </a:spcBef>
              <a:spcAft>
                <a:spcPts val="0"/>
              </a:spcAft>
              <a:buClrTx/>
              <a:buSzTx/>
              <a:buFontTx/>
              <a:buNone/>
              <a:tabLst/>
              <a:defRPr/>
            </a:pPr>
            <a:fld id="{578AF7CC-F81A-4FEE-8D6B-0FE94123DA7B}" type="slidenum">
              <a:rPr kumimoji="0" lang="en-US" sz="800" b="0" i="0" u="none" strike="noStrike" kern="1200" cap="none" spc="0" normalizeH="0" baseline="0" noProof="0">
                <a:ln>
                  <a:noFill/>
                </a:ln>
                <a:solidFill>
                  <a:prstClr val="black"/>
                </a:solidFill>
                <a:effectLst/>
                <a:uLnTx/>
                <a:uFillTx/>
                <a:latin typeface="Museo Sans 300" panose="02000000000000000000" pitchFamily="50" charset="0"/>
                <a:ea typeface="+mn-ea"/>
                <a:cs typeface="+mn-cs"/>
              </a:rPr>
              <a:pPr marL="0" marR="0" lvl="0" indent="0" algn="r" defTabSz="554357" rtl="0" eaLnBrk="1" fontAlgn="auto" latinLnBrk="0" hangingPunct="1">
                <a:lnSpc>
                  <a:spcPct val="100000"/>
                </a:lnSpc>
                <a:spcBef>
                  <a:spcPts val="0"/>
                </a:spcBef>
                <a:spcAft>
                  <a:spcPts val="0"/>
                </a:spcAft>
                <a:buClrTx/>
                <a:buSzTx/>
                <a:buFontTx/>
                <a:buNone/>
                <a:tabLst/>
                <a:defRPr/>
              </a:pPr>
              <a:t>107</a:t>
            </a:fld>
            <a:endParaRPr kumimoji="0" lang="en-US" sz="800" b="0" i="0" u="none" strike="noStrike" kern="1200" cap="none" spc="0" normalizeH="0" baseline="0" noProof="0" dirty="0">
              <a:ln>
                <a:noFill/>
              </a:ln>
              <a:solidFill>
                <a:prstClr val="black"/>
              </a:solidFill>
              <a:effectLst/>
              <a:uLnTx/>
              <a:uFillTx/>
              <a:latin typeface="Museo Sans 300" panose="02000000000000000000" pitchFamily="50" charset="0"/>
              <a:ea typeface="+mn-ea"/>
              <a:cs typeface="+mn-cs"/>
            </a:endParaRPr>
          </a:p>
        </p:txBody>
      </p:sp>
      <p:sp>
        <p:nvSpPr>
          <p:cNvPr id="6" name="Notes Placeholder 5">
            <a:extLst>
              <a:ext uri="{FF2B5EF4-FFF2-40B4-BE49-F238E27FC236}">
                <a16:creationId xmlns:a16="http://schemas.microsoft.com/office/drawing/2014/main" id="{69B90B32-97E1-4412-B9C0-954F78301324}"/>
              </a:ext>
            </a:extLst>
          </p:cNvPr>
          <p:cNvSpPr>
            <a:spLocks noGrp="1"/>
          </p:cNvSpPr>
          <p:nvPr>
            <p:ph type="body" sz="quarter" idx="3"/>
          </p:nvPr>
        </p:nvSpPr>
        <p:spPr>
          <a:xfrm>
            <a:off x="369000" y="3752850"/>
            <a:ext cx="6120000" cy="3697931"/>
          </a:xfrm>
        </p:spPr>
        <p:txBody>
          <a:bodyPr>
            <a:normAutofit/>
          </a:bodyPr>
          <a:lstStyle/>
          <a:p>
            <a:pPr marL="0" indent="0">
              <a:buNone/>
            </a:pPr>
            <a:endParaRPr lang="en-US" dirty="0">
              <a:latin typeface="Museo Sans 300" panose="02000000000000000000" charset="0"/>
            </a:endParaRPr>
          </a:p>
          <a:p>
            <a:endParaRPr lang="en-GB" dirty="0">
              <a:latin typeface="Museo Sans 300" panose="02000000000000000000" charset="0"/>
            </a:endParaRPr>
          </a:p>
        </p:txBody>
      </p:sp>
    </p:spTree>
    <p:extLst>
      <p:ext uri="{BB962C8B-B14F-4D97-AF65-F5344CB8AC3E}">
        <p14:creationId xmlns:p14="http://schemas.microsoft.com/office/powerpoint/2010/main" val="619948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Image Placeholder 20">
            <a:extLst>
              <a:ext uri="{FF2B5EF4-FFF2-40B4-BE49-F238E27FC236}">
                <a16:creationId xmlns:a16="http://schemas.microsoft.com/office/drawing/2014/main" id="{6B299429-9A9E-4E87-A441-0DC47926C2E4}"/>
              </a:ext>
            </a:extLst>
          </p:cNvPr>
          <p:cNvSpPr>
            <a:spLocks noGrp="1" noRot="1" noChangeAspect="1"/>
          </p:cNvSpPr>
          <p:nvPr>
            <p:ph type="sldImg"/>
          </p:nvPr>
        </p:nvSpPr>
        <p:spPr>
          <a:xfrm>
            <a:off x="695325" y="441325"/>
            <a:ext cx="5484813" cy="3084513"/>
          </a:xfrm>
        </p:spPr>
      </p:sp>
      <p:sp>
        <p:nvSpPr>
          <p:cNvPr id="4" name="Slide Number Placeholder 3"/>
          <p:cNvSpPr>
            <a:spLocks noGrp="1"/>
          </p:cNvSpPr>
          <p:nvPr>
            <p:ph type="sldNum" sz="quarter" idx="10"/>
          </p:nvPr>
        </p:nvSpPr>
        <p:spPr/>
        <p:txBody>
          <a:bodyPr/>
          <a:lstStyle/>
          <a:p>
            <a:pPr marL="0" marR="0" lvl="0" indent="0" algn="r" defTabSz="554357" rtl="0" eaLnBrk="1" fontAlgn="auto" latinLnBrk="0" hangingPunct="1">
              <a:lnSpc>
                <a:spcPct val="100000"/>
              </a:lnSpc>
              <a:spcBef>
                <a:spcPts val="0"/>
              </a:spcBef>
              <a:spcAft>
                <a:spcPts val="0"/>
              </a:spcAft>
              <a:buClrTx/>
              <a:buSzTx/>
              <a:buFontTx/>
              <a:buNone/>
              <a:tabLst/>
              <a:defRPr/>
            </a:pPr>
            <a:fld id="{578AF7CC-F81A-4FEE-8D6B-0FE94123DA7B}" type="slidenum">
              <a:rPr kumimoji="0" lang="en-US" sz="800" b="0" i="0" u="none" strike="noStrike" kern="1200" cap="none" spc="0" normalizeH="0" baseline="0" noProof="0">
                <a:ln>
                  <a:noFill/>
                </a:ln>
                <a:solidFill>
                  <a:prstClr val="black"/>
                </a:solidFill>
                <a:effectLst/>
                <a:uLnTx/>
                <a:uFillTx/>
                <a:latin typeface="Museo Sans 300" panose="02000000000000000000" pitchFamily="50" charset="0"/>
                <a:ea typeface="+mn-ea"/>
                <a:cs typeface="+mn-cs"/>
              </a:rPr>
              <a:pPr marL="0" marR="0" lvl="0" indent="0" algn="r" defTabSz="554357" rtl="0" eaLnBrk="1" fontAlgn="auto" latinLnBrk="0" hangingPunct="1">
                <a:lnSpc>
                  <a:spcPct val="100000"/>
                </a:lnSpc>
                <a:spcBef>
                  <a:spcPts val="0"/>
                </a:spcBef>
                <a:spcAft>
                  <a:spcPts val="0"/>
                </a:spcAft>
                <a:buClrTx/>
                <a:buSzTx/>
                <a:buFontTx/>
                <a:buNone/>
                <a:tabLst/>
                <a:defRPr/>
              </a:pPr>
              <a:t>108</a:t>
            </a:fld>
            <a:endParaRPr kumimoji="0" lang="en-US" sz="800" b="0" i="0" u="none" strike="noStrike" kern="1200" cap="none" spc="0" normalizeH="0" baseline="0" noProof="0" dirty="0">
              <a:ln>
                <a:noFill/>
              </a:ln>
              <a:solidFill>
                <a:prstClr val="black"/>
              </a:solidFill>
              <a:effectLst/>
              <a:uLnTx/>
              <a:uFillTx/>
              <a:latin typeface="Museo Sans 300" panose="02000000000000000000" pitchFamily="50" charset="0"/>
              <a:ea typeface="+mn-ea"/>
              <a:cs typeface="+mn-cs"/>
            </a:endParaRPr>
          </a:p>
        </p:txBody>
      </p:sp>
      <p:sp>
        <p:nvSpPr>
          <p:cNvPr id="6" name="Notes Placeholder 5">
            <a:extLst>
              <a:ext uri="{FF2B5EF4-FFF2-40B4-BE49-F238E27FC236}">
                <a16:creationId xmlns:a16="http://schemas.microsoft.com/office/drawing/2014/main" id="{5A1A47C5-14FA-4E09-A119-A9BA902684DF}"/>
              </a:ext>
            </a:extLst>
          </p:cNvPr>
          <p:cNvSpPr>
            <a:spLocks noGrp="1"/>
          </p:cNvSpPr>
          <p:nvPr>
            <p:ph type="body" sz="quarter" idx="3"/>
          </p:nvPr>
        </p:nvSpPr>
        <p:spPr>
          <a:xfrm>
            <a:off x="369000" y="3752850"/>
            <a:ext cx="6120000" cy="3697931"/>
          </a:xfrm>
        </p:spPr>
        <p:txBody>
          <a:bodyPr/>
          <a:lstStyle/>
          <a:p>
            <a:endParaRPr lang="en-GB" dirty="0">
              <a:latin typeface="Museo Sans 300" panose="02000000000000000000" charset="0"/>
            </a:endParaRPr>
          </a:p>
        </p:txBody>
      </p:sp>
    </p:spTree>
    <p:extLst>
      <p:ext uri="{BB962C8B-B14F-4D97-AF65-F5344CB8AC3E}">
        <p14:creationId xmlns:p14="http://schemas.microsoft.com/office/powerpoint/2010/main" val="4208197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41325"/>
            <a:ext cx="5486400" cy="3086100"/>
          </a:xfrm>
        </p:spPr>
      </p:sp>
      <p:sp>
        <p:nvSpPr>
          <p:cNvPr id="4" name="Slide Number Placeholder 3"/>
          <p:cNvSpPr>
            <a:spLocks noGrp="1"/>
          </p:cNvSpPr>
          <p:nvPr>
            <p:ph type="sldNum" sz="quarter" idx="10"/>
          </p:nvPr>
        </p:nvSpPr>
        <p:spPr/>
        <p:txBody>
          <a:bodyPr/>
          <a:lstStyle/>
          <a:p>
            <a:pPr marL="0" marR="0" lvl="0" indent="0" algn="r" defTabSz="955639" rtl="0" eaLnBrk="1" fontAlgn="auto" latinLnBrk="0" hangingPunct="1">
              <a:lnSpc>
                <a:spcPct val="100000"/>
              </a:lnSpc>
              <a:spcBef>
                <a:spcPts val="0"/>
              </a:spcBef>
              <a:spcAft>
                <a:spcPts val="0"/>
              </a:spcAft>
              <a:buClrTx/>
              <a:buSzTx/>
              <a:buFontTx/>
              <a:buNone/>
              <a:tabLst/>
              <a:defRPr/>
            </a:pPr>
            <a:fld id="{578AF7CC-F81A-4FEE-8D6B-0FE94123DA7B}" type="slidenum">
              <a:rPr kumimoji="0" lang="en-US" sz="1400" b="0" i="0" u="none" strike="noStrike" kern="1200" cap="none" spc="0" normalizeH="0" baseline="0" noProof="0">
                <a:ln>
                  <a:noFill/>
                </a:ln>
                <a:solidFill>
                  <a:prstClr val="black"/>
                </a:solidFill>
                <a:effectLst/>
                <a:uLnTx/>
                <a:uFillTx/>
                <a:latin typeface="Museo Sans 300" panose="02000000000000000000" pitchFamily="2" charset="0"/>
                <a:ea typeface="+mn-ea"/>
                <a:cs typeface="+mn-cs"/>
              </a:rPr>
              <a:pPr marL="0" marR="0" lvl="0" indent="0" algn="r" defTabSz="955639" rtl="0" eaLnBrk="1" fontAlgn="auto" latinLnBrk="0" hangingPunct="1">
                <a:lnSpc>
                  <a:spcPct val="100000"/>
                </a:lnSpc>
                <a:spcBef>
                  <a:spcPts val="0"/>
                </a:spcBef>
                <a:spcAft>
                  <a:spcPts val="0"/>
                </a:spcAft>
                <a:buClrTx/>
                <a:buSzTx/>
                <a:buFontTx/>
                <a:buNone/>
                <a:tabLst/>
                <a:defRPr/>
              </a:pPr>
              <a:t>109</a:t>
            </a:fld>
            <a:endParaRPr kumimoji="0" lang="en-US" sz="1400" b="0" i="0" u="none" strike="noStrike" kern="1200" cap="none" spc="0" normalizeH="0" baseline="0" noProof="0" dirty="0">
              <a:ln>
                <a:noFill/>
              </a:ln>
              <a:solidFill>
                <a:prstClr val="black"/>
              </a:solidFill>
              <a:effectLst/>
              <a:uLnTx/>
              <a:uFillTx/>
              <a:latin typeface="Museo Sans 300" panose="02000000000000000000" pitchFamily="2" charset="0"/>
              <a:ea typeface="+mn-ea"/>
              <a:cs typeface="+mn-cs"/>
            </a:endParaRPr>
          </a:p>
        </p:txBody>
      </p:sp>
      <p:sp>
        <p:nvSpPr>
          <p:cNvPr id="6" name="Notes Placeholder 5">
            <a:extLst>
              <a:ext uri="{FF2B5EF4-FFF2-40B4-BE49-F238E27FC236}">
                <a16:creationId xmlns:a16="http://schemas.microsoft.com/office/drawing/2014/main" id="{69B90B32-97E1-4412-B9C0-954F78301324}"/>
              </a:ext>
            </a:extLst>
          </p:cNvPr>
          <p:cNvSpPr>
            <a:spLocks noGrp="1"/>
          </p:cNvSpPr>
          <p:nvPr>
            <p:ph type="body" sz="quarter" idx="3"/>
          </p:nvPr>
        </p:nvSpPr>
        <p:spPr>
          <a:xfrm>
            <a:off x="369000" y="3752850"/>
            <a:ext cx="6120000" cy="3824287"/>
          </a:xfrm>
        </p:spPr>
        <p:txBody>
          <a:bodyPr>
            <a:normAutofit/>
          </a:bodyPr>
          <a:lstStyle/>
          <a:p>
            <a:pPr marL="0" indent="0">
              <a:spcBef>
                <a:spcPts val="600"/>
              </a:spcBef>
              <a:buNone/>
            </a:pPr>
            <a:endParaRPr lang="en-GB" i="0" dirty="0"/>
          </a:p>
        </p:txBody>
      </p:sp>
    </p:spTree>
    <p:extLst>
      <p:ext uri="{BB962C8B-B14F-4D97-AF65-F5344CB8AC3E}">
        <p14:creationId xmlns:p14="http://schemas.microsoft.com/office/powerpoint/2010/main" val="341808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3209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41325"/>
            <a:ext cx="5483225" cy="3084513"/>
          </a:xfrm>
        </p:spPr>
      </p:sp>
      <p:sp>
        <p:nvSpPr>
          <p:cNvPr id="4" name="Slide Number Placeholder 3"/>
          <p:cNvSpPr>
            <a:spLocks noGrp="1"/>
          </p:cNvSpPr>
          <p:nvPr>
            <p:ph type="sldNum" sz="quarter" idx="10"/>
          </p:nvPr>
        </p:nvSpPr>
        <p:spPr/>
        <p:txBody>
          <a:bodyPr/>
          <a:lstStyle/>
          <a:p>
            <a:pPr marL="0" marR="0" lvl="0" indent="0" algn="r" defTabSz="955639" rtl="0" eaLnBrk="1" fontAlgn="auto" latinLnBrk="0" hangingPunct="1">
              <a:lnSpc>
                <a:spcPct val="100000"/>
              </a:lnSpc>
              <a:spcBef>
                <a:spcPts val="0"/>
              </a:spcBef>
              <a:spcAft>
                <a:spcPts val="0"/>
              </a:spcAft>
              <a:buClrTx/>
              <a:buSzTx/>
              <a:buFontTx/>
              <a:buNone/>
              <a:tabLst/>
              <a:defRPr/>
            </a:pPr>
            <a:fld id="{578AF7CC-F81A-4FEE-8D6B-0FE94123DA7B}" type="slidenum">
              <a:rPr kumimoji="0" lang="en-US" sz="1400" b="0" i="0" u="none" strike="noStrike" kern="1200" cap="none" spc="0" normalizeH="0" baseline="0" noProof="0">
                <a:ln>
                  <a:noFill/>
                </a:ln>
                <a:solidFill>
                  <a:prstClr val="black"/>
                </a:solidFill>
                <a:effectLst/>
                <a:uLnTx/>
                <a:uFillTx/>
                <a:latin typeface="Museo Sans 300" panose="02000000000000000000" pitchFamily="2" charset="0"/>
                <a:ea typeface="+mn-ea"/>
                <a:cs typeface="+mn-cs"/>
              </a:rPr>
              <a:pPr marL="0" marR="0" lvl="0" indent="0" algn="r" defTabSz="955639" rtl="0" eaLnBrk="1" fontAlgn="auto" latinLnBrk="0" hangingPunct="1">
                <a:lnSpc>
                  <a:spcPct val="100000"/>
                </a:lnSpc>
                <a:spcBef>
                  <a:spcPts val="0"/>
                </a:spcBef>
                <a:spcAft>
                  <a:spcPts val="0"/>
                </a:spcAft>
                <a:buClrTx/>
                <a:buSzTx/>
                <a:buFontTx/>
                <a:buNone/>
                <a:tabLst/>
                <a:defRPr/>
              </a:pPr>
              <a:t>110</a:t>
            </a:fld>
            <a:endParaRPr kumimoji="0" lang="en-US" sz="1400" b="0" i="0" u="none" strike="noStrike" kern="1200" cap="none" spc="0" normalizeH="0" baseline="0" noProof="0" dirty="0">
              <a:ln>
                <a:noFill/>
              </a:ln>
              <a:solidFill>
                <a:prstClr val="black"/>
              </a:solidFill>
              <a:effectLst/>
              <a:uLnTx/>
              <a:uFillTx/>
              <a:latin typeface="Museo Sans 300" panose="02000000000000000000" pitchFamily="2" charset="0"/>
              <a:ea typeface="+mn-ea"/>
              <a:cs typeface="+mn-cs"/>
            </a:endParaRPr>
          </a:p>
        </p:txBody>
      </p:sp>
      <p:sp>
        <p:nvSpPr>
          <p:cNvPr id="6" name="Notes Placeholder 5">
            <a:extLst>
              <a:ext uri="{FF2B5EF4-FFF2-40B4-BE49-F238E27FC236}">
                <a16:creationId xmlns:a16="http://schemas.microsoft.com/office/drawing/2014/main" id="{5A1A47C5-14FA-4E09-A119-A9BA902684DF}"/>
              </a:ext>
            </a:extLst>
          </p:cNvPr>
          <p:cNvSpPr>
            <a:spLocks noGrp="1"/>
          </p:cNvSpPr>
          <p:nvPr>
            <p:ph type="body" sz="quarter" idx="3"/>
          </p:nvPr>
        </p:nvSpPr>
        <p:spPr>
          <a:xfrm>
            <a:off x="369000" y="3752850"/>
            <a:ext cx="6120000" cy="4083192"/>
          </a:xfrm>
        </p:spPr>
        <p:txBody>
          <a:bodyPr>
            <a:normAutofit/>
          </a:bodyPr>
          <a:lstStyle/>
          <a:p>
            <a:pPr marL="0" marR="0" lvl="0" indent="0" algn="l" defTabSz="914400" rtl="0" eaLnBrk="1" fontAlgn="auto" latinLnBrk="0" hangingPunct="1">
              <a:spcBef>
                <a:spcPts val="600"/>
              </a:spcBef>
              <a:buClrTx/>
              <a:buSzTx/>
              <a:buNone/>
              <a:tabLst/>
              <a:defRPr/>
            </a:pPr>
            <a:endParaRPr lang="en-GB" i="0" dirty="0">
              <a:latin typeface="Museo Sans 300" panose="02000000000000000000" charset="0"/>
            </a:endParaRPr>
          </a:p>
        </p:txBody>
      </p:sp>
    </p:spTree>
    <p:extLst>
      <p:ext uri="{BB962C8B-B14F-4D97-AF65-F5344CB8AC3E}">
        <p14:creationId xmlns:p14="http://schemas.microsoft.com/office/powerpoint/2010/main" val="2804853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Image Placeholder 22">
            <a:extLst>
              <a:ext uri="{FF2B5EF4-FFF2-40B4-BE49-F238E27FC236}">
                <a16:creationId xmlns:a16="http://schemas.microsoft.com/office/drawing/2014/main" id="{F8B82550-926F-4988-B913-62CEB2E57C49}"/>
              </a:ext>
            </a:extLst>
          </p:cNvPr>
          <p:cNvSpPr>
            <a:spLocks noGrp="1" noRot="1" noChangeAspect="1"/>
          </p:cNvSpPr>
          <p:nvPr>
            <p:ph type="sldImg"/>
          </p:nvPr>
        </p:nvSpPr>
        <p:spPr>
          <a:xfrm>
            <a:off x="695325" y="441325"/>
            <a:ext cx="5483225" cy="3084513"/>
          </a:xfrm>
        </p:spPr>
      </p:sp>
      <p:sp>
        <p:nvSpPr>
          <p:cNvPr id="3" name="Notes Placeholder 2"/>
          <p:cNvSpPr>
            <a:spLocks noGrp="1"/>
          </p:cNvSpPr>
          <p:nvPr>
            <p:ph type="body" idx="1"/>
          </p:nvPr>
        </p:nvSpPr>
        <p:spPr>
          <a:xfrm>
            <a:off x="369000" y="3752850"/>
            <a:ext cx="6120000" cy="4403171"/>
          </a:xfrm>
        </p:spPr>
        <p:txBody>
          <a:bodyPr>
            <a:normAutofit/>
          </a:bodyPr>
          <a:lstStyle/>
          <a:p>
            <a:pPr>
              <a:spcAft>
                <a:spcPts val="0"/>
              </a:spcAft>
            </a:pPr>
            <a:endParaRPr lang="en-US" dirty="0">
              <a:latin typeface="Museo Sans 300" panose="02000000000000000000" charset="0"/>
            </a:endParaRPr>
          </a:p>
        </p:txBody>
      </p:sp>
      <p:sp>
        <p:nvSpPr>
          <p:cNvPr id="4" name="Slide Number Placeholder 3"/>
          <p:cNvSpPr>
            <a:spLocks noGrp="1"/>
          </p:cNvSpPr>
          <p:nvPr>
            <p:ph type="sldNum" sz="quarter" idx="10"/>
          </p:nvPr>
        </p:nvSpPr>
        <p:spPr/>
        <p:txBody>
          <a:bodyPr/>
          <a:lstStyle/>
          <a:p>
            <a:pPr marL="0" marR="0" lvl="0" indent="0" algn="r" defTabSz="554357" rtl="0" eaLnBrk="1" fontAlgn="auto" latinLnBrk="0" hangingPunct="1">
              <a:lnSpc>
                <a:spcPct val="100000"/>
              </a:lnSpc>
              <a:spcBef>
                <a:spcPts val="0"/>
              </a:spcBef>
              <a:spcAft>
                <a:spcPts val="0"/>
              </a:spcAft>
              <a:buClrTx/>
              <a:buSzTx/>
              <a:buFontTx/>
              <a:buNone/>
              <a:tabLst/>
              <a:defRPr/>
            </a:pPr>
            <a:fld id="{578AF7CC-F81A-4FEE-8D6B-0FE94123DA7B}" type="slidenum">
              <a:rPr kumimoji="0" lang="en-US" sz="800" b="0" i="0" u="none" strike="noStrike" kern="1200" cap="none" spc="0" normalizeH="0" baseline="0" noProof="0" smtClean="0">
                <a:ln>
                  <a:noFill/>
                </a:ln>
                <a:solidFill>
                  <a:prstClr val="black"/>
                </a:solidFill>
                <a:effectLst/>
                <a:uLnTx/>
                <a:uFillTx/>
                <a:latin typeface="Museo Sans 300" panose="02000000000000000000" pitchFamily="50" charset="0"/>
                <a:ea typeface="+mn-ea"/>
                <a:cs typeface="+mn-cs"/>
              </a:rPr>
              <a:pPr marL="0" marR="0" lvl="0" indent="0" algn="r" defTabSz="554357" rtl="0" eaLnBrk="1" fontAlgn="auto" latinLnBrk="0" hangingPunct="1">
                <a:lnSpc>
                  <a:spcPct val="100000"/>
                </a:lnSpc>
                <a:spcBef>
                  <a:spcPts val="0"/>
                </a:spcBef>
                <a:spcAft>
                  <a:spcPts val="0"/>
                </a:spcAft>
                <a:buClrTx/>
                <a:buSzTx/>
                <a:buFontTx/>
                <a:buNone/>
                <a:tabLst/>
                <a:defRPr/>
              </a:pPr>
              <a:t>111</a:t>
            </a:fld>
            <a:endParaRPr kumimoji="0" lang="en-US" sz="800" b="0" i="0" u="none" strike="noStrike" kern="1200" cap="none" spc="0" normalizeH="0" baseline="0" noProof="0" dirty="0">
              <a:ln>
                <a:noFill/>
              </a:ln>
              <a:solidFill>
                <a:prstClr val="black"/>
              </a:solidFill>
              <a:effectLst/>
              <a:uLnTx/>
              <a:uFillTx/>
              <a:latin typeface="Museo Sans 300" panose="02000000000000000000" pitchFamily="50" charset="0"/>
              <a:ea typeface="+mn-ea"/>
              <a:cs typeface="+mn-cs"/>
            </a:endParaRPr>
          </a:p>
        </p:txBody>
      </p:sp>
    </p:spTree>
    <p:extLst>
      <p:ext uri="{BB962C8B-B14F-4D97-AF65-F5344CB8AC3E}">
        <p14:creationId xmlns:p14="http://schemas.microsoft.com/office/powerpoint/2010/main" val="1027642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Image Placeholder 14">
            <a:extLst>
              <a:ext uri="{FF2B5EF4-FFF2-40B4-BE49-F238E27FC236}">
                <a16:creationId xmlns:a16="http://schemas.microsoft.com/office/drawing/2014/main" id="{F1CF666D-D844-48FF-B85B-568401D758B2}"/>
              </a:ext>
            </a:extLst>
          </p:cNvPr>
          <p:cNvSpPr>
            <a:spLocks noGrp="1" noRot="1" noChangeAspect="1"/>
          </p:cNvSpPr>
          <p:nvPr>
            <p:ph type="sldImg"/>
          </p:nvPr>
        </p:nvSpPr>
        <p:spPr>
          <a:xfrm>
            <a:off x="695325" y="441325"/>
            <a:ext cx="5483225" cy="3084513"/>
          </a:xfrm>
        </p:spPr>
      </p:sp>
      <p:sp>
        <p:nvSpPr>
          <p:cNvPr id="3" name="Notes Placeholder 2"/>
          <p:cNvSpPr>
            <a:spLocks noGrp="1"/>
          </p:cNvSpPr>
          <p:nvPr>
            <p:ph type="body" idx="1"/>
          </p:nvPr>
        </p:nvSpPr>
        <p:spPr>
          <a:xfrm>
            <a:off x="369000" y="3752850"/>
            <a:ext cx="6120000" cy="4637087"/>
          </a:xfrm>
        </p:spPr>
        <p:txBody>
          <a:bodyPr/>
          <a:lstStyle/>
          <a:p>
            <a:pPr marL="0" indent="0">
              <a:spcAft>
                <a:spcPts val="0"/>
              </a:spcAft>
              <a:buNone/>
            </a:pPr>
            <a:r>
              <a:rPr lang="en-US" dirty="0">
                <a:latin typeface="Museo Sans 300" panose="02000000000000000000" charset="0"/>
              </a:rPr>
              <a:t>. </a:t>
            </a:r>
          </a:p>
        </p:txBody>
      </p:sp>
      <p:sp>
        <p:nvSpPr>
          <p:cNvPr id="4" name="Slide Number Placeholder 3"/>
          <p:cNvSpPr>
            <a:spLocks noGrp="1"/>
          </p:cNvSpPr>
          <p:nvPr>
            <p:ph type="sldNum" sz="quarter" idx="10"/>
          </p:nvPr>
        </p:nvSpPr>
        <p:spPr/>
        <p:txBody>
          <a:bodyPr/>
          <a:lstStyle/>
          <a:p>
            <a:pPr marL="0" marR="0" lvl="0" indent="0" algn="r" defTabSz="554357" rtl="0" eaLnBrk="1" fontAlgn="auto" latinLnBrk="0" hangingPunct="1">
              <a:lnSpc>
                <a:spcPct val="100000"/>
              </a:lnSpc>
              <a:spcBef>
                <a:spcPts val="0"/>
              </a:spcBef>
              <a:spcAft>
                <a:spcPts val="0"/>
              </a:spcAft>
              <a:buClrTx/>
              <a:buSzTx/>
              <a:buFontTx/>
              <a:buNone/>
              <a:tabLst/>
              <a:defRPr/>
            </a:pPr>
            <a:fld id="{578AF7CC-F81A-4FEE-8D6B-0FE94123DA7B}" type="slidenum">
              <a:rPr kumimoji="0" lang="en-US" sz="800" b="0" i="0" u="none" strike="noStrike" kern="1200" cap="none" spc="0" normalizeH="0" baseline="0" noProof="0" smtClean="0">
                <a:ln>
                  <a:noFill/>
                </a:ln>
                <a:solidFill>
                  <a:prstClr val="black"/>
                </a:solidFill>
                <a:effectLst/>
                <a:uLnTx/>
                <a:uFillTx/>
                <a:latin typeface="Museo Sans 300" panose="02000000000000000000" pitchFamily="50" charset="0"/>
                <a:ea typeface="+mn-ea"/>
                <a:cs typeface="+mn-cs"/>
              </a:rPr>
              <a:pPr marL="0" marR="0" lvl="0" indent="0" algn="r" defTabSz="554357" rtl="0" eaLnBrk="1" fontAlgn="auto" latinLnBrk="0" hangingPunct="1">
                <a:lnSpc>
                  <a:spcPct val="100000"/>
                </a:lnSpc>
                <a:spcBef>
                  <a:spcPts val="0"/>
                </a:spcBef>
                <a:spcAft>
                  <a:spcPts val="0"/>
                </a:spcAft>
                <a:buClrTx/>
                <a:buSzTx/>
                <a:buFontTx/>
                <a:buNone/>
                <a:tabLst/>
                <a:defRPr/>
              </a:pPr>
              <a:t>112</a:t>
            </a:fld>
            <a:endParaRPr kumimoji="0" lang="en-US" sz="800" b="0" i="0" u="none" strike="noStrike" kern="1200" cap="none" spc="0" normalizeH="0" baseline="0" noProof="0" dirty="0">
              <a:ln>
                <a:noFill/>
              </a:ln>
              <a:solidFill>
                <a:prstClr val="black"/>
              </a:solidFill>
              <a:effectLst/>
              <a:uLnTx/>
              <a:uFillTx/>
              <a:latin typeface="Museo Sans 300" panose="02000000000000000000" pitchFamily="50" charset="0"/>
              <a:ea typeface="+mn-ea"/>
              <a:cs typeface="+mn-cs"/>
            </a:endParaRPr>
          </a:p>
        </p:txBody>
      </p:sp>
    </p:spTree>
    <p:extLst>
      <p:ext uri="{BB962C8B-B14F-4D97-AF65-F5344CB8AC3E}">
        <p14:creationId xmlns:p14="http://schemas.microsoft.com/office/powerpoint/2010/main" val="3340972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Image Placeholder 10">
            <a:extLst>
              <a:ext uri="{FF2B5EF4-FFF2-40B4-BE49-F238E27FC236}">
                <a16:creationId xmlns:a16="http://schemas.microsoft.com/office/drawing/2014/main" id="{89151FD9-D52F-4905-8C11-C623537A7207}"/>
              </a:ext>
            </a:extLst>
          </p:cNvPr>
          <p:cNvSpPr>
            <a:spLocks noGrp="1" noRot="1" noChangeAspect="1"/>
          </p:cNvSpPr>
          <p:nvPr>
            <p:ph type="sldImg"/>
          </p:nvPr>
        </p:nvSpPr>
        <p:spPr>
          <a:xfrm>
            <a:off x="695325" y="441325"/>
            <a:ext cx="5483225" cy="3084513"/>
          </a:xfrm>
        </p:spPr>
      </p:sp>
      <p:sp>
        <p:nvSpPr>
          <p:cNvPr id="3" name="Notes Placeholder 2"/>
          <p:cNvSpPr>
            <a:spLocks noGrp="1"/>
          </p:cNvSpPr>
          <p:nvPr>
            <p:ph type="body" idx="1"/>
          </p:nvPr>
        </p:nvSpPr>
        <p:spPr>
          <a:xfrm>
            <a:off x="369000" y="3752850"/>
            <a:ext cx="6120000" cy="4919663"/>
          </a:xfrm>
        </p:spPr>
        <p:txBody>
          <a:bodyPr/>
          <a:lstStyle/>
          <a:p>
            <a:pPr marL="0" indent="0">
              <a:spcAft>
                <a:spcPts val="0"/>
              </a:spcAft>
              <a:buNone/>
            </a:pPr>
            <a:endParaRPr lang="en-US" dirty="0">
              <a:latin typeface="Museo Sans 300" panose="02000000000000000000" charset="0"/>
            </a:endParaRPr>
          </a:p>
        </p:txBody>
      </p:sp>
      <p:sp>
        <p:nvSpPr>
          <p:cNvPr id="4" name="Slide Number Placeholder 3"/>
          <p:cNvSpPr>
            <a:spLocks noGrp="1"/>
          </p:cNvSpPr>
          <p:nvPr>
            <p:ph type="sldNum" sz="quarter" idx="10"/>
          </p:nvPr>
        </p:nvSpPr>
        <p:spPr/>
        <p:txBody>
          <a:bodyPr/>
          <a:lstStyle/>
          <a:p>
            <a:pPr marL="0" marR="0" lvl="0" indent="0" algn="r" defTabSz="554357" rtl="0" eaLnBrk="1" fontAlgn="auto" latinLnBrk="0" hangingPunct="1">
              <a:lnSpc>
                <a:spcPct val="100000"/>
              </a:lnSpc>
              <a:spcBef>
                <a:spcPts val="0"/>
              </a:spcBef>
              <a:spcAft>
                <a:spcPts val="0"/>
              </a:spcAft>
              <a:buClrTx/>
              <a:buSzTx/>
              <a:buFontTx/>
              <a:buNone/>
              <a:tabLst/>
              <a:defRPr/>
            </a:pPr>
            <a:fld id="{578AF7CC-F81A-4FEE-8D6B-0FE94123DA7B}" type="slidenum">
              <a:rPr kumimoji="0" lang="en-US" sz="800" b="0" i="0" u="none" strike="noStrike" kern="1200" cap="none" spc="0" normalizeH="0" baseline="0" noProof="0" smtClean="0">
                <a:ln>
                  <a:noFill/>
                </a:ln>
                <a:solidFill>
                  <a:prstClr val="black"/>
                </a:solidFill>
                <a:effectLst/>
                <a:uLnTx/>
                <a:uFillTx/>
                <a:latin typeface="Museo Sans 300" panose="02000000000000000000" pitchFamily="50" charset="0"/>
                <a:ea typeface="+mn-ea"/>
                <a:cs typeface="+mn-cs"/>
              </a:rPr>
              <a:pPr marL="0" marR="0" lvl="0" indent="0" algn="r" defTabSz="554357" rtl="0" eaLnBrk="1" fontAlgn="auto" latinLnBrk="0" hangingPunct="1">
                <a:lnSpc>
                  <a:spcPct val="100000"/>
                </a:lnSpc>
                <a:spcBef>
                  <a:spcPts val="0"/>
                </a:spcBef>
                <a:spcAft>
                  <a:spcPts val="0"/>
                </a:spcAft>
                <a:buClrTx/>
                <a:buSzTx/>
                <a:buFontTx/>
                <a:buNone/>
                <a:tabLst/>
                <a:defRPr/>
              </a:pPr>
              <a:t>113</a:t>
            </a:fld>
            <a:endParaRPr kumimoji="0" lang="en-US" sz="800" b="0" i="0" u="none" strike="noStrike" kern="1200" cap="none" spc="0" normalizeH="0" baseline="0" noProof="0" dirty="0">
              <a:ln>
                <a:noFill/>
              </a:ln>
              <a:solidFill>
                <a:prstClr val="black"/>
              </a:solidFill>
              <a:effectLst/>
              <a:uLnTx/>
              <a:uFillTx/>
              <a:latin typeface="Museo Sans 300" panose="02000000000000000000" pitchFamily="50" charset="0"/>
              <a:ea typeface="+mn-ea"/>
              <a:cs typeface="+mn-cs"/>
            </a:endParaRPr>
          </a:p>
        </p:txBody>
      </p:sp>
    </p:spTree>
    <p:extLst>
      <p:ext uri="{BB962C8B-B14F-4D97-AF65-F5344CB8AC3E}">
        <p14:creationId xmlns:p14="http://schemas.microsoft.com/office/powerpoint/2010/main" val="1204938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1061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8163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023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system-ui"/>
              </a:rPr>
              <a:t>-The OAK study evaluated the efficacy and safety of atezolizumab versus docetaxel as second-line or third-line treatment for stage </a:t>
            </a:r>
            <a:r>
              <a:rPr lang="en-US" b="0" i="0" dirty="0" err="1">
                <a:solidFill>
                  <a:srgbClr val="212121"/>
                </a:solidFill>
                <a:effectLst/>
                <a:latin typeface="system-ui"/>
              </a:rPr>
              <a:t>IIIb</a:t>
            </a:r>
            <a:r>
              <a:rPr lang="en-US" b="0" i="0" dirty="0">
                <a:solidFill>
                  <a:srgbClr val="212121"/>
                </a:solidFill>
                <a:effectLst/>
                <a:latin typeface="system-ui"/>
              </a:rPr>
              <a:t>/IV non-small cell lung cancer. Post-progression prolongation of survival</a:t>
            </a:r>
          </a:p>
          <a:p>
            <a:r>
              <a:rPr lang="en-US" b="0" i="0" dirty="0">
                <a:solidFill>
                  <a:srgbClr val="212121"/>
                </a:solidFill>
                <a:effectLst/>
                <a:latin typeface="system-ui"/>
              </a:rPr>
              <a:t>(PPPS), a term implying continued benefit in OS after PD served as rationale for this analysis. </a:t>
            </a:r>
          </a:p>
          <a:p>
            <a:r>
              <a:rPr lang="en-US" dirty="0"/>
              <a:t>-Cancer immunotherapy may alter tumor biology such that treatment effects can extend beyond</a:t>
            </a:r>
          </a:p>
          <a:p>
            <a:r>
              <a:rPr lang="en-US" dirty="0"/>
              <a:t>radiographic progression.</a:t>
            </a:r>
          </a:p>
          <a:p>
            <a:r>
              <a:rPr lang="en-US" dirty="0"/>
              <a:t>-The post-PD analysis revealed that most patients experienced stability or a response in target</a:t>
            </a:r>
          </a:p>
          <a:p>
            <a:r>
              <a:rPr lang="en-US" dirty="0"/>
              <a:t>lesions after initial PD, and in rare cases durable responses were observed. </a:t>
            </a:r>
          </a:p>
          <a:p>
            <a:r>
              <a:rPr lang="en-US" dirty="0"/>
              <a:t>-Median post-PD OS was 12.7 months (95% confidence interval [CI]: 9.3–14.9) in</a:t>
            </a:r>
          </a:p>
          <a:p>
            <a:r>
              <a:rPr lang="en-US" dirty="0"/>
              <a:t>168 atezolizumab-arm patients continuing TBP, 8.8 months</a:t>
            </a:r>
          </a:p>
          <a:p>
            <a:r>
              <a:rPr lang="en-US" dirty="0"/>
              <a:t>(95% CI: 6.0–12.1) in 94 patients switching to </a:t>
            </a:r>
            <a:r>
              <a:rPr lang="en-US" dirty="0" err="1"/>
              <a:t>nonprotocol</a:t>
            </a:r>
            <a:endParaRPr lang="en-US" dirty="0"/>
          </a:p>
          <a:p>
            <a:r>
              <a:rPr lang="en-US" dirty="0"/>
              <a:t>therapy, and 2.2 months (95% CI: 1.9–3.4) in 70 patients</a:t>
            </a:r>
          </a:p>
          <a:p>
            <a:r>
              <a:rPr lang="en-US" dirty="0"/>
              <a:t>receiving no further therapy. Of the atezolizumab TBP pa-</a:t>
            </a:r>
          </a:p>
          <a:p>
            <a:r>
              <a:rPr lang="en-US" dirty="0" err="1"/>
              <a:t>tients</a:t>
            </a:r>
            <a:r>
              <a:rPr lang="en-US" dirty="0"/>
              <a:t>, 7% achieved a post-progression response in target le-</a:t>
            </a:r>
          </a:p>
          <a:p>
            <a:r>
              <a:rPr lang="en-US" dirty="0" err="1"/>
              <a:t>sions</a:t>
            </a:r>
            <a:r>
              <a:rPr lang="en-US" dirty="0"/>
              <a:t> and 49% had stable target lesions. Atezolizumab TBP</a:t>
            </a:r>
          </a:p>
          <a:p>
            <a:r>
              <a:rPr lang="en-US" dirty="0"/>
              <a:t>was not associated with increased safety risks</a:t>
            </a:r>
          </a:p>
        </p:txBody>
      </p:sp>
    </p:spTree>
    <p:extLst>
      <p:ext uri="{BB962C8B-B14F-4D97-AF65-F5344CB8AC3E}">
        <p14:creationId xmlns:p14="http://schemas.microsoft.com/office/powerpoint/2010/main" val="1124268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8101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7626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3214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81969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503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ahoma" panose="020B0604030504040204" pitchFamily="34" charset="0"/>
              </a:rPr>
              <a:t>CT: 3.5 cm RLL mass w/ extensive ground glass attenuation throughout inferior RLL, highly suspicious for adenocarcinoma w/ associated lepidic spread. Multiple </a:t>
            </a:r>
            <a:r>
              <a:rPr lang="en-US" dirty="0" err="1">
                <a:effectLst/>
                <a:latin typeface="Tahoma" panose="020B0604030504040204" pitchFamily="34" charset="0"/>
              </a:rPr>
              <a:t>b/l</a:t>
            </a:r>
            <a:r>
              <a:rPr lang="en-US" dirty="0">
                <a:effectLst/>
                <a:latin typeface="Tahoma" panose="020B0604030504040204" pitchFamily="34" charset="0"/>
              </a:rPr>
              <a:t> ground glass attenuation lesions may represent metastases.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ahoma" panose="020B0604030504040204" pitchFamily="34" charset="0"/>
              </a:rPr>
              <a:t>PET/CT:</a:t>
            </a:r>
            <a:br>
              <a:rPr lang="en-US" dirty="0">
                <a:effectLst/>
                <a:latin typeface="Tahoma" panose="020B0604030504040204" pitchFamily="34" charset="0"/>
              </a:rPr>
            </a:br>
            <a:r>
              <a:rPr lang="en-US" dirty="0">
                <a:effectLst/>
                <a:latin typeface="Tahoma" panose="020B0604030504040204" pitchFamily="34" charset="0"/>
              </a:rPr>
              <a:t>PET, 3.9 x 2.6 cm spiculated RLL mass w/ multiple pleural tags. Focal increased metabolic activity identified within R hilum. Focal area of subtle sclerosis and increased metabolic activity in sternum, only area of osseous uptake. Semisolid lesion appearing nodular opacity in LUL.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ahoma" panose="020B0604030504040204" pitchFamily="34" charset="0"/>
            </a:endParaRPr>
          </a:p>
          <a:p>
            <a:endParaRPr lang="en-US" dirty="0"/>
          </a:p>
        </p:txBody>
      </p:sp>
    </p:spTree>
    <p:extLst>
      <p:ext uri="{BB962C8B-B14F-4D97-AF65-F5344CB8AC3E}">
        <p14:creationId xmlns:p14="http://schemas.microsoft.com/office/powerpoint/2010/main" val="1391681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875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4F3DF02F-F0DE-437E-8CA0-ADE460D7B7DF}" type="slidenum">
              <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2685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a:defRPr/>
            </a:pPr>
            <a:r>
              <a:rPr lang="en-US" dirty="0"/>
              <a:t>In this </a:t>
            </a:r>
            <a:r>
              <a:rPr lang="en-US" dirty="0" err="1"/>
              <a:t>multicentre</a:t>
            </a:r>
            <a:r>
              <a:rPr lang="en-US" dirty="0"/>
              <a:t>, double-blind, </a:t>
            </a:r>
            <a:r>
              <a:rPr lang="en-US" dirty="0" err="1"/>
              <a:t>randomised</a:t>
            </a:r>
            <a:r>
              <a:rPr lang="en-US" dirty="0"/>
              <a:t> phase 3 trial (REVEL), we enrolled patients with squamous or non-squamous NSCLC who had progressed during or after a first-line platinum-based chemotherapy regimen. Patients were randomly allocated (1:1) with a </a:t>
            </a:r>
            <a:r>
              <a:rPr lang="en-US" dirty="0" err="1"/>
              <a:t>centralised</a:t>
            </a:r>
            <a:r>
              <a:rPr lang="en-US" dirty="0"/>
              <a:t>, interactive voice-response system (stratified by sex, region, performance status, and previous maintenance therapy [yes </a:t>
            </a:r>
            <a:r>
              <a:rPr lang="en-US" i="1" dirty="0"/>
              <a:t>vs</a:t>
            </a:r>
            <a:r>
              <a:rPr lang="en-US" dirty="0"/>
              <a:t> no]) to receive </a:t>
            </a:r>
            <a:r>
              <a:rPr lang="en-US" dirty="0" err="1"/>
              <a:t>docetaxel</a:t>
            </a:r>
            <a:r>
              <a:rPr lang="en-US" dirty="0"/>
              <a:t> 75 mg/m2 and either </a:t>
            </a:r>
            <a:r>
              <a:rPr lang="en-US" dirty="0" err="1"/>
              <a:t>ramucirumab</a:t>
            </a:r>
            <a:r>
              <a:rPr lang="en-US" dirty="0"/>
              <a:t> (10 mg/kg) or placebo on day 1 of a 21 day cycle until disease progression, unacceptable toxicity, withdrawal, or death. The primary endpoint was overall survival in all patients allocated to treatment. We assessed adverse events according to treatment received. This study is registered with </a:t>
            </a:r>
            <a:r>
              <a:rPr lang="en-US" dirty="0">
                <a:hlinkClick r:id="rId3"/>
              </a:rPr>
              <a:t>ClinicalTrials.gov</a:t>
            </a:r>
            <a:r>
              <a:rPr lang="en-US" dirty="0"/>
              <a:t>, number </a:t>
            </a:r>
            <a:r>
              <a:rPr lang="en-US" dirty="0">
                <a:hlinkClick r:id="rId4"/>
              </a:rPr>
              <a:t>NCT01168973</a:t>
            </a:r>
            <a:r>
              <a:rPr lang="en-US" dirty="0"/>
              <a:t>.</a:t>
            </a:r>
          </a:p>
          <a:p>
            <a:pPr>
              <a:defRPr/>
            </a:pPr>
            <a:r>
              <a:rPr lang="en-US" b="1" dirty="0"/>
              <a:t>Findings</a:t>
            </a:r>
          </a:p>
          <a:p>
            <a:pPr>
              <a:defRPr/>
            </a:pPr>
            <a:r>
              <a:rPr lang="en-US" dirty="0"/>
              <a:t>Between Dec 3, 2010, and Jan 24, 2013, we screened 1825 patients, of whom 1253 patients were randomly allocated to treatment. Median overall survival was 10·5 months (IQR 5·1—21·2) for 628 patients allocated </a:t>
            </a:r>
            <a:r>
              <a:rPr lang="en-US" dirty="0" err="1"/>
              <a:t>ramucirumab</a:t>
            </a:r>
            <a:r>
              <a:rPr lang="en-US" dirty="0"/>
              <a:t> plus </a:t>
            </a:r>
            <a:r>
              <a:rPr lang="en-US" dirty="0" err="1"/>
              <a:t>docetaxel</a:t>
            </a:r>
            <a:r>
              <a:rPr lang="en-US" dirty="0"/>
              <a:t> and 9·1 months (4·2—18·0) for 625 patients who received placebo plus </a:t>
            </a:r>
            <a:r>
              <a:rPr lang="en-US" dirty="0" err="1"/>
              <a:t>docetaxel</a:t>
            </a:r>
            <a:r>
              <a:rPr lang="en-US" dirty="0"/>
              <a:t> (hazard ratio 0·86, 95% CI 0·75—0·98; p=0·023). Median progression-free survival was 4·5 months (IQR 2·3—8·3) for the </a:t>
            </a:r>
            <a:r>
              <a:rPr lang="en-US" dirty="0" err="1"/>
              <a:t>ramucirumab</a:t>
            </a:r>
            <a:r>
              <a:rPr lang="en-US" dirty="0"/>
              <a:t> group compared with 3·0 months (1·4—6·9) for the control group (0·76, 0·68—0·86; p&lt;0·0001). We noted treatment-emergent adverse events in 613 (98%) of 627 patients in the </a:t>
            </a:r>
            <a:r>
              <a:rPr lang="en-US" dirty="0" err="1"/>
              <a:t>ramucirumab</a:t>
            </a:r>
            <a:r>
              <a:rPr lang="en-US" dirty="0"/>
              <a:t> safety population and 594 (95%) of 618 patients in the control safety population. The most common grade 3 or worse adverse events were neutropenia (306 patients [49%] in the </a:t>
            </a:r>
            <a:r>
              <a:rPr lang="en-US" dirty="0" err="1"/>
              <a:t>ramucirumab</a:t>
            </a:r>
            <a:r>
              <a:rPr lang="en-US" dirty="0"/>
              <a:t> group </a:t>
            </a:r>
            <a:r>
              <a:rPr lang="en-US" i="1" dirty="0"/>
              <a:t>vs</a:t>
            </a:r>
            <a:r>
              <a:rPr lang="en-US" dirty="0"/>
              <a:t> 246 [40%] in the control group), febrile neutropenia (100 [16%] </a:t>
            </a:r>
            <a:r>
              <a:rPr lang="en-US" i="1" dirty="0"/>
              <a:t>vs</a:t>
            </a:r>
            <a:r>
              <a:rPr lang="en-US" dirty="0"/>
              <a:t> 62 [10%]), fatigue (88 [14%] </a:t>
            </a:r>
            <a:r>
              <a:rPr lang="en-US" i="1" dirty="0"/>
              <a:t>vs</a:t>
            </a:r>
            <a:r>
              <a:rPr lang="en-US" dirty="0"/>
              <a:t> 65 [10%]), leucopenia (86 [14%] </a:t>
            </a:r>
            <a:r>
              <a:rPr lang="en-US" i="1" dirty="0"/>
              <a:t>vs</a:t>
            </a:r>
            <a:r>
              <a:rPr lang="en-US" dirty="0"/>
              <a:t> 77 [12%]), and hypertension (35 [6%] </a:t>
            </a:r>
            <a:r>
              <a:rPr lang="en-US" i="1" dirty="0"/>
              <a:t>vs</a:t>
            </a:r>
            <a:r>
              <a:rPr lang="en-US" dirty="0"/>
              <a:t> 13 [2%]). The numbers of deaths from adverse events (31 [5%] </a:t>
            </a:r>
            <a:r>
              <a:rPr lang="en-US" i="1" dirty="0"/>
              <a:t>vs</a:t>
            </a:r>
            <a:r>
              <a:rPr lang="en-US" dirty="0"/>
              <a:t> 35 [6%]) and grade 3 or worse pulmonary </a:t>
            </a:r>
            <a:r>
              <a:rPr lang="en-US" dirty="0" err="1"/>
              <a:t>haemorrhage</a:t>
            </a:r>
            <a:r>
              <a:rPr lang="en-US" dirty="0"/>
              <a:t> (eight [1%] </a:t>
            </a:r>
            <a:r>
              <a:rPr lang="en-US" i="1" dirty="0"/>
              <a:t>vs</a:t>
            </a:r>
            <a:r>
              <a:rPr lang="en-US" dirty="0"/>
              <a:t> eight [1%]) did not differ between groups. Toxicities were manageable with appropriate dose reductions and supportive care.</a:t>
            </a:r>
          </a:p>
          <a:p>
            <a:pPr>
              <a:defRPr/>
            </a:pPr>
            <a:endParaRPr lang="en-US" dirty="0"/>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46138">
              <a:defRPr b="1" i="1">
                <a:solidFill>
                  <a:schemeClr val="tx1"/>
                </a:solidFill>
                <a:latin typeface="Arial" panose="020B0604020202020204" pitchFamily="34" charset="0"/>
                <a:ea typeface="MS PGothic" panose="020B0600070205080204" pitchFamily="34" charset="-128"/>
              </a:defRPr>
            </a:lvl1pPr>
            <a:lvl2pPr marL="742950" indent="-285750" defTabSz="846138">
              <a:defRPr b="1" i="1">
                <a:solidFill>
                  <a:schemeClr val="tx1"/>
                </a:solidFill>
                <a:latin typeface="Arial" panose="020B0604020202020204" pitchFamily="34" charset="0"/>
                <a:ea typeface="MS PGothic" panose="020B0600070205080204" pitchFamily="34" charset="-128"/>
              </a:defRPr>
            </a:lvl2pPr>
            <a:lvl3pPr marL="1143000" indent="-228600" defTabSz="846138">
              <a:defRPr b="1" i="1">
                <a:solidFill>
                  <a:schemeClr val="tx1"/>
                </a:solidFill>
                <a:latin typeface="Arial" panose="020B0604020202020204" pitchFamily="34" charset="0"/>
                <a:ea typeface="MS PGothic" panose="020B0600070205080204" pitchFamily="34" charset="-128"/>
              </a:defRPr>
            </a:lvl3pPr>
            <a:lvl4pPr marL="1600200" indent="-228600" defTabSz="846138">
              <a:defRPr b="1" i="1">
                <a:solidFill>
                  <a:schemeClr val="tx1"/>
                </a:solidFill>
                <a:latin typeface="Arial" panose="020B0604020202020204" pitchFamily="34" charset="0"/>
                <a:ea typeface="MS PGothic" panose="020B0600070205080204" pitchFamily="34" charset="-128"/>
              </a:defRPr>
            </a:lvl4pPr>
            <a:lvl5pPr marL="2057400" indent="-228600" defTabSz="846138">
              <a:defRPr b="1" i="1">
                <a:solidFill>
                  <a:schemeClr val="tx1"/>
                </a:solidFill>
                <a:latin typeface="Arial" panose="020B0604020202020204" pitchFamily="34" charset="0"/>
                <a:ea typeface="MS PGothic" panose="020B0600070205080204" pitchFamily="34" charset="-128"/>
              </a:defRPr>
            </a:lvl5pPr>
            <a:lvl6pPr marL="2514600" indent="-228600" algn="ctr" defTabSz="846138"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6pPr>
            <a:lvl7pPr marL="2971800" indent="-228600" algn="ctr" defTabSz="846138"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7pPr>
            <a:lvl8pPr marL="3429000" indent="-228600" algn="ctr" defTabSz="846138"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8pPr>
            <a:lvl9pPr marL="3886200" indent="-228600" algn="ctr" defTabSz="846138"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9pPr>
          </a:lstStyle>
          <a:p>
            <a:pPr marL="0" marR="0" lvl="0" indent="0" algn="r" defTabSz="846138" rtl="0" eaLnBrk="1" fontAlgn="auto" latinLnBrk="0" hangingPunct="1">
              <a:lnSpc>
                <a:spcPct val="100000"/>
              </a:lnSpc>
              <a:spcBef>
                <a:spcPts val="0"/>
              </a:spcBef>
              <a:spcAft>
                <a:spcPts val="0"/>
              </a:spcAft>
              <a:buClrTx/>
              <a:buSzTx/>
              <a:buFontTx/>
              <a:buNone/>
              <a:tabLst/>
              <a:defRPr/>
            </a:pPr>
            <a:fld id="{301AA42A-80BB-49A7-8B25-FB488D10B80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846138"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746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46138">
              <a:defRPr b="1" i="1">
                <a:solidFill>
                  <a:schemeClr val="tx1"/>
                </a:solidFill>
                <a:latin typeface="Arial" panose="020B0604020202020204" pitchFamily="34" charset="0"/>
                <a:ea typeface="MS PGothic" panose="020B0600070205080204" pitchFamily="34" charset="-128"/>
              </a:defRPr>
            </a:lvl1pPr>
            <a:lvl2pPr marL="742950" indent="-285750" defTabSz="846138">
              <a:defRPr b="1" i="1">
                <a:solidFill>
                  <a:schemeClr val="tx1"/>
                </a:solidFill>
                <a:latin typeface="Arial" panose="020B0604020202020204" pitchFamily="34" charset="0"/>
                <a:ea typeface="MS PGothic" panose="020B0600070205080204" pitchFamily="34" charset="-128"/>
              </a:defRPr>
            </a:lvl2pPr>
            <a:lvl3pPr marL="1143000" indent="-228600" defTabSz="846138">
              <a:defRPr b="1" i="1">
                <a:solidFill>
                  <a:schemeClr val="tx1"/>
                </a:solidFill>
                <a:latin typeface="Arial" panose="020B0604020202020204" pitchFamily="34" charset="0"/>
                <a:ea typeface="MS PGothic" panose="020B0600070205080204" pitchFamily="34" charset="-128"/>
              </a:defRPr>
            </a:lvl3pPr>
            <a:lvl4pPr marL="1600200" indent="-228600" defTabSz="846138">
              <a:defRPr b="1" i="1">
                <a:solidFill>
                  <a:schemeClr val="tx1"/>
                </a:solidFill>
                <a:latin typeface="Arial" panose="020B0604020202020204" pitchFamily="34" charset="0"/>
                <a:ea typeface="MS PGothic" panose="020B0600070205080204" pitchFamily="34" charset="-128"/>
              </a:defRPr>
            </a:lvl4pPr>
            <a:lvl5pPr marL="2057400" indent="-228600" defTabSz="846138">
              <a:defRPr b="1" i="1">
                <a:solidFill>
                  <a:schemeClr val="tx1"/>
                </a:solidFill>
                <a:latin typeface="Arial" panose="020B0604020202020204" pitchFamily="34" charset="0"/>
                <a:ea typeface="MS PGothic" panose="020B0600070205080204" pitchFamily="34" charset="-128"/>
              </a:defRPr>
            </a:lvl5pPr>
            <a:lvl6pPr marL="2514600" indent="-228600" algn="ctr" defTabSz="846138"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6pPr>
            <a:lvl7pPr marL="2971800" indent="-228600" algn="ctr" defTabSz="846138"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7pPr>
            <a:lvl8pPr marL="3429000" indent="-228600" algn="ctr" defTabSz="846138"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8pPr>
            <a:lvl9pPr marL="3886200" indent="-228600" algn="ctr" defTabSz="846138"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9pPr>
          </a:lstStyle>
          <a:p>
            <a:pPr marL="0" marR="0" lvl="0" indent="0" algn="r" defTabSz="846138"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9145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3" y="795338"/>
            <a:ext cx="7067551" cy="3976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50445" y="9428584"/>
            <a:ext cx="2945659" cy="496332"/>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BCBAE-A31B-4A62-8E79-291B9E4FB71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0103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942" y="257175"/>
            <a:ext cx="11737910" cy="1068388"/>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Tree>
    <p:extLst>
      <p:ext uri="{BB962C8B-B14F-4D97-AF65-F5344CB8AC3E}">
        <p14:creationId xmlns:p14="http://schemas.microsoft.com/office/powerpoint/2010/main" val="4365093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
        <p:nvSpPr>
          <p:cNvPr id="14" name="Rectangle 13"/>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7182"/>
          <a:stretch/>
        </p:blipFill>
        <p:spPr>
          <a:xfrm>
            <a:off x="0" y="151601"/>
            <a:ext cx="12207240" cy="6706399"/>
          </a:xfrm>
          <a:prstGeom prst="rect">
            <a:avLst/>
          </a:prstGeom>
        </p:spPr>
      </p:pic>
      <p:sp>
        <p:nvSpPr>
          <p:cNvPr id="2" name="Title 1"/>
          <p:cNvSpPr>
            <a:spLocks noGrp="1"/>
          </p:cNvSpPr>
          <p:nvPr>
            <p:ph type="title"/>
          </p:nvPr>
        </p:nvSpPr>
        <p:spPr>
          <a:xfrm>
            <a:off x="831850" y="1709738"/>
            <a:ext cx="10515600" cy="2852737"/>
          </a:xfrm>
        </p:spPr>
        <p:txBody>
          <a:bodyPr anchor="b">
            <a:normAutofit/>
          </a:bodyPr>
          <a:lstStyle>
            <a:lvl1pPr algn="r">
              <a:defRPr sz="4800">
                <a:solidFill>
                  <a:srgbClr val="333F7F"/>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2020887"/>
          </a:xfrm>
        </p:spPr>
        <p:txBody>
          <a:bodyPr/>
          <a:lstStyle>
            <a:lvl1pPr marL="0" indent="0" algn="r">
              <a:lnSpc>
                <a:spcPct val="100000"/>
              </a:lnSpc>
              <a:spcBef>
                <a:spcPts val="600"/>
              </a:spcBef>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385" y="421104"/>
            <a:ext cx="1280160" cy="1000231"/>
          </a:xfrm>
          <a:prstGeom prst="rect">
            <a:avLst/>
          </a:prstGeom>
        </p:spPr>
      </p:pic>
    </p:spTree>
    <p:extLst>
      <p:ext uri="{BB962C8B-B14F-4D97-AF65-F5344CB8AC3E}">
        <p14:creationId xmlns:p14="http://schemas.microsoft.com/office/powerpoint/2010/main" val="2189879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Title Slide 2">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a:solidFill>
                  <a:srgbClr val="333F7F"/>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830387"/>
          </a:xfrm>
        </p:spPr>
        <p:txBody>
          <a:bodyPr/>
          <a:lstStyle>
            <a:lvl1pPr marL="0" indent="0">
              <a:lnSpc>
                <a:spcPct val="100000"/>
              </a:lnSpc>
              <a:spcBef>
                <a:spcPts val="600"/>
              </a:spcBef>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Rectangle 12"/>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
        <p:nvSpPr>
          <p:cNvPr id="14" name="Rectangle 13"/>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Tree>
    <p:extLst>
      <p:ext uri="{BB962C8B-B14F-4D97-AF65-F5344CB8AC3E}">
        <p14:creationId xmlns:p14="http://schemas.microsoft.com/office/powerpoint/2010/main" val="35604314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5583290" y="802640"/>
            <a:ext cx="24466" cy="5328169"/>
          </a:xfrm>
          <a:prstGeom prst="line">
            <a:avLst/>
          </a:prstGeom>
          <a:ln w="57150">
            <a:solidFill>
              <a:srgbClr val="333F7F"/>
            </a:solidFill>
          </a:ln>
        </p:spPr>
        <p:style>
          <a:lnRef idx="1">
            <a:schemeClr val="accent1"/>
          </a:lnRef>
          <a:fillRef idx="0">
            <a:schemeClr val="accent1"/>
          </a:fillRef>
          <a:effectRef idx="0">
            <a:schemeClr val="accent1"/>
          </a:effectRef>
          <a:fontRef idx="minor">
            <a:schemeClr val="tx1"/>
          </a:fontRef>
        </p:style>
      </p:cxnSp>
      <p:sp>
        <p:nvSpPr>
          <p:cNvPr id="4" name="Picture Placeholder 3"/>
          <p:cNvSpPr>
            <a:spLocks noGrp="1"/>
          </p:cNvSpPr>
          <p:nvPr>
            <p:ph type="pic" sz="quarter" idx="13"/>
          </p:nvPr>
        </p:nvSpPr>
        <p:spPr>
          <a:xfrm>
            <a:off x="407453" y="799857"/>
            <a:ext cx="4745572" cy="5330952"/>
          </a:xfrm>
        </p:spPr>
        <p:txBody>
          <a:bodyPr/>
          <a:lstStyle/>
          <a:p>
            <a:endParaRPr lang="en-US" dirty="0"/>
          </a:p>
        </p:txBody>
      </p:sp>
      <p:sp>
        <p:nvSpPr>
          <p:cNvPr id="19" name="Rectangle 18"/>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6038021" y="1857375"/>
            <a:ext cx="5846393" cy="2695575"/>
          </a:xfrm>
        </p:spPr>
        <p:txBody>
          <a:bodyPr anchor="b">
            <a:normAutofit/>
          </a:bodyPr>
          <a:lstStyle>
            <a:lvl1pPr>
              <a:defRPr sz="3600">
                <a:solidFill>
                  <a:srgbClr val="333F7F"/>
                </a:solidFill>
              </a:defRPr>
            </a:lvl1pPr>
          </a:lstStyle>
          <a:p>
            <a:r>
              <a:rPr lang="en-US" dirty="0"/>
              <a:t>Click to edit Master title style</a:t>
            </a:r>
          </a:p>
        </p:txBody>
      </p:sp>
      <p:sp>
        <p:nvSpPr>
          <p:cNvPr id="9" name="Text Placeholder 2"/>
          <p:cNvSpPr>
            <a:spLocks noGrp="1"/>
          </p:cNvSpPr>
          <p:nvPr>
            <p:ph type="body" idx="1"/>
          </p:nvPr>
        </p:nvSpPr>
        <p:spPr>
          <a:xfrm>
            <a:off x="6038021" y="4589464"/>
            <a:ext cx="5846393" cy="1823942"/>
          </a:xfrm>
        </p:spPr>
        <p:txBody>
          <a:bodyPr>
            <a:normAutofit/>
          </a:bodyPr>
          <a:lstStyle>
            <a:lvl1pPr marL="0" indent="0">
              <a:lnSpc>
                <a:spcPct val="100000"/>
              </a:lnSpc>
              <a:spcBef>
                <a:spcPts val="600"/>
              </a:spcBef>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0482" y="443714"/>
            <a:ext cx="1073932" cy="839098"/>
          </a:xfrm>
          <a:prstGeom prst="rect">
            <a:avLst/>
          </a:prstGeom>
        </p:spPr>
      </p:pic>
    </p:spTree>
    <p:extLst>
      <p:ext uri="{BB962C8B-B14F-4D97-AF65-F5344CB8AC3E}">
        <p14:creationId xmlns:p14="http://schemas.microsoft.com/office/powerpoint/2010/main" val="3387055932"/>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3657600"/>
            <a:ext cx="10041561" cy="1766469"/>
          </a:xfrm>
        </p:spPr>
        <p:txBody>
          <a:bodyPr anchor="b">
            <a:normAutofit/>
          </a:bodyPr>
          <a:lstStyle>
            <a:lvl1pPr algn="ctr">
              <a:defRPr sz="4800">
                <a:solidFill>
                  <a:srgbClr val="333F7F"/>
                </a:solidFill>
              </a:defRPr>
            </a:lvl1pPr>
          </a:lstStyle>
          <a:p>
            <a:r>
              <a:rPr lang="en-US" dirty="0"/>
              <a:t>Click to edit Master title style</a:t>
            </a:r>
          </a:p>
        </p:txBody>
      </p:sp>
      <p:sp>
        <p:nvSpPr>
          <p:cNvPr id="3" name="Subtitle 2"/>
          <p:cNvSpPr>
            <a:spLocks noGrp="1"/>
          </p:cNvSpPr>
          <p:nvPr>
            <p:ph type="subTitle" idx="1"/>
          </p:nvPr>
        </p:nvSpPr>
        <p:spPr>
          <a:xfrm>
            <a:off x="1714500" y="5533053"/>
            <a:ext cx="10041561" cy="9678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21420" y="723322"/>
            <a:ext cx="2834640" cy="2834640"/>
          </a:xfrm>
          <a:prstGeom prst="rect">
            <a:avLst/>
          </a:prstGeom>
          <a:ln w="57150">
            <a:solidFill>
              <a:srgbClr val="333F7F"/>
            </a:solidFill>
          </a:ln>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3265164" y="723324"/>
            <a:ext cx="2834640" cy="2834640"/>
          </a:xfrm>
          <a:prstGeom prst="rect">
            <a:avLst/>
          </a:prstGeom>
          <a:ln w="57150">
            <a:solidFill>
              <a:srgbClr val="333F7F"/>
            </a:solidFill>
          </a:ln>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l="20840" r="12744"/>
          <a:stretch/>
        </p:blipFill>
        <p:spPr>
          <a:xfrm>
            <a:off x="6095653" y="723322"/>
            <a:ext cx="2831183" cy="2834640"/>
          </a:xfrm>
          <a:prstGeom prst="rect">
            <a:avLst/>
          </a:prstGeom>
          <a:ln w="57150">
            <a:solidFill>
              <a:srgbClr val="333F7F"/>
            </a:solidFill>
          </a:ln>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2167" y="723322"/>
            <a:ext cx="2834640" cy="2834640"/>
          </a:xfrm>
          <a:prstGeom prst="rect">
            <a:avLst/>
          </a:prstGeom>
          <a:ln w="57150">
            <a:solidFill>
              <a:srgbClr val="333F7F"/>
            </a:solidFill>
          </a:ln>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0107" y="5815814"/>
            <a:ext cx="1073932" cy="839098"/>
          </a:xfrm>
          <a:prstGeom prst="rect">
            <a:avLst/>
          </a:prstGeom>
        </p:spPr>
      </p:pic>
    </p:spTree>
    <p:extLst>
      <p:ext uri="{BB962C8B-B14F-4D97-AF65-F5344CB8AC3E}">
        <p14:creationId xmlns:p14="http://schemas.microsoft.com/office/powerpoint/2010/main" val="38305919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
        <p:nvSpPr>
          <p:cNvPr id="15" name="Rectangle 14"/>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
        <p:nvSpPr>
          <p:cNvPr id="8" name="Title 1"/>
          <p:cNvSpPr>
            <a:spLocks noGrp="1"/>
          </p:cNvSpPr>
          <p:nvPr>
            <p:ph type="title"/>
          </p:nvPr>
        </p:nvSpPr>
        <p:spPr>
          <a:xfrm>
            <a:off x="195942" y="257175"/>
            <a:ext cx="11737910" cy="1068388"/>
          </a:xfrm>
        </p:spPr>
        <p:txBody>
          <a:bodyPr/>
          <a:lstStyle/>
          <a:p>
            <a:r>
              <a:rPr lang="en-US" dirty="0"/>
              <a:t>Click to edit Master title style</a:t>
            </a:r>
          </a:p>
        </p:txBody>
      </p:sp>
    </p:spTree>
    <p:extLst>
      <p:ext uri="{BB962C8B-B14F-4D97-AF65-F5344CB8AC3E}">
        <p14:creationId xmlns:p14="http://schemas.microsoft.com/office/powerpoint/2010/main" val="17413795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
        <p:nvSpPr>
          <p:cNvPr id="17" name="Rectangle 16"/>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Tree>
    <p:extLst>
      <p:ext uri="{BB962C8B-B14F-4D97-AF65-F5344CB8AC3E}">
        <p14:creationId xmlns:p14="http://schemas.microsoft.com/office/powerpoint/2010/main" val="19652663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
        <p:nvSpPr>
          <p:cNvPr id="5" name="Title 1"/>
          <p:cNvSpPr>
            <a:spLocks noGrp="1"/>
          </p:cNvSpPr>
          <p:nvPr>
            <p:ph type="title"/>
          </p:nvPr>
        </p:nvSpPr>
        <p:spPr>
          <a:xfrm>
            <a:off x="195942" y="257175"/>
            <a:ext cx="11737910" cy="1068388"/>
          </a:xfrm>
        </p:spPr>
        <p:txBody>
          <a:bodyPr/>
          <a:lstStyle/>
          <a:p>
            <a:r>
              <a:rPr lang="en-US" dirty="0"/>
              <a:t>Click to edit Master title style</a:t>
            </a:r>
          </a:p>
        </p:txBody>
      </p:sp>
    </p:spTree>
    <p:extLst>
      <p:ext uri="{BB962C8B-B14F-4D97-AF65-F5344CB8AC3E}">
        <p14:creationId xmlns:p14="http://schemas.microsoft.com/office/powerpoint/2010/main" val="5655725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Rectangle 10"/>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
        <p:nvSpPr>
          <p:cNvPr id="12" name="Rectangle 11"/>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Tree>
    <p:extLst>
      <p:ext uri="{BB962C8B-B14F-4D97-AF65-F5344CB8AC3E}">
        <p14:creationId xmlns:p14="http://schemas.microsoft.com/office/powerpoint/2010/main" val="4707088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1" name="Rectangle 10"/>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12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A4BA1BA8-CB8C-A54B-B46B-7E08BE48F674}"/>
              </a:ext>
            </a:extLst>
          </p:cNvPr>
          <p:cNvSpPr>
            <a:spLocks noGrp="1"/>
          </p:cNvSpPr>
          <p:nvPr>
            <p:ph type="title"/>
          </p:nvPr>
        </p:nvSpPr>
        <p:spPr>
          <a:xfrm>
            <a:off x="606278" y="673151"/>
            <a:ext cx="10979967" cy="603208"/>
          </a:xfrm>
          <a:prstGeom prst="rect">
            <a:avLst/>
          </a:prstGeom>
        </p:spPr>
        <p:txBody>
          <a:bodyPr lIns="41578" tIns="20789" rIns="41578" bIns="20789"/>
          <a:lstStyle>
            <a:lvl1pPr algn="l">
              <a:defRPr sz="3196" b="0" i="0">
                <a:solidFill>
                  <a:srgbClr val="3A5CAC"/>
                </a:solidFill>
                <a:latin typeface="Museo Sans Rounded 100" charset="0"/>
                <a:ea typeface="Museo Sans Rounded 100" charset="0"/>
                <a:cs typeface="Museo Sans Rounded 100" charset="0"/>
              </a:defRPr>
            </a:lvl1pPr>
          </a:lstStyle>
          <a:p>
            <a:r>
              <a:rPr lang="en-US" dirty="0"/>
              <a:t>Click to edit Master title style</a:t>
            </a:r>
          </a:p>
        </p:txBody>
      </p:sp>
      <p:sp>
        <p:nvSpPr>
          <p:cNvPr id="5" name="Text Placeholder 16">
            <a:extLst>
              <a:ext uri="{FF2B5EF4-FFF2-40B4-BE49-F238E27FC236}">
                <a16:creationId xmlns:a16="http://schemas.microsoft.com/office/drawing/2014/main" id="{A8BC3192-CB20-C043-9CCB-0F6C91F96D94}"/>
              </a:ext>
            </a:extLst>
          </p:cNvPr>
          <p:cNvSpPr>
            <a:spLocks noGrp="1"/>
          </p:cNvSpPr>
          <p:nvPr>
            <p:ph type="body" sz="quarter" idx="10"/>
          </p:nvPr>
        </p:nvSpPr>
        <p:spPr>
          <a:xfrm>
            <a:off x="606275" y="1411343"/>
            <a:ext cx="10984592" cy="3109436"/>
          </a:xfrm>
          <a:prstGeom prst="rect">
            <a:avLst/>
          </a:prstGeom>
        </p:spPr>
        <p:txBody>
          <a:bodyPr lIns="41578" tIns="20789" rIns="41578" bIns="20789"/>
          <a:lstStyle>
            <a:lvl1pPr marL="161488" indent="-150918" algn="l" defTabSz="276840" rtl="0" eaLnBrk="0" fontAlgn="base" hangingPunct="0">
              <a:lnSpc>
                <a:spcPct val="100000"/>
              </a:lnSpc>
              <a:spcBef>
                <a:spcPts val="599"/>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1pPr>
            <a:lvl2pPr marL="323455" indent="-153799" algn="l" defTabSz="276840" rtl="0" eaLnBrk="0" fontAlgn="base" hangingPunct="0">
              <a:lnSpc>
                <a:spcPct val="100000"/>
              </a:lnSpc>
              <a:spcBef>
                <a:spcPct val="0"/>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2pPr>
            <a:lvl3pPr marL="518478" indent="-187095"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3pPr>
            <a:lvl4pPr marL="675446" indent="-156971"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4pPr>
            <a:lvl5pPr marL="822903" indent="-152214" algn="l" defTabSz="276840" rtl="0" eaLnBrk="0" fontAlgn="base" hangingPunct="0">
              <a:lnSpc>
                <a:spcPct val="100000"/>
              </a:lnSpc>
              <a:spcBef>
                <a:spcPct val="0"/>
              </a:spcBef>
              <a:spcAft>
                <a:spcPts val="300"/>
              </a:spcAft>
              <a:buClr>
                <a:schemeClr val="bg1">
                  <a:lumMod val="50000"/>
                </a:schemeClr>
              </a:buClr>
              <a:buFont typeface="Museo Sans 300" panose="02000000000000000000" pitchFamily="2" charset="0"/>
              <a:buChar char="•"/>
              <a:tabLst/>
              <a:defRPr lang="en-US" sz="1599" kern="1200" dirty="0">
                <a:solidFill>
                  <a:schemeClr val="tx1"/>
                </a:solidFill>
                <a:latin typeface="Museo Sans 300"/>
                <a:ea typeface="Museo Sans 300" pitchFamily="50" charset="0"/>
                <a:cs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bk object 18">
            <a:extLst>
              <a:ext uri="{FF2B5EF4-FFF2-40B4-BE49-F238E27FC236}">
                <a16:creationId xmlns:a16="http://schemas.microsoft.com/office/drawing/2014/main" id="{A17C65A9-7120-4704-A5EC-EE18CCA0E3DA}"/>
              </a:ext>
            </a:extLst>
          </p:cNvPr>
          <p:cNvSpPr/>
          <p:nvPr userDrawn="1"/>
        </p:nvSpPr>
        <p:spPr>
          <a:xfrm>
            <a:off x="0" y="6834660"/>
            <a:ext cx="12192000" cy="0"/>
          </a:xfrm>
          <a:custGeom>
            <a:avLst/>
            <a:gdLst/>
            <a:ahLst/>
            <a:cxnLst/>
            <a:rect l="l" t="t" r="r" b="b"/>
            <a:pathLst>
              <a:path w="20104100">
                <a:moveTo>
                  <a:pt x="0" y="0"/>
                </a:moveTo>
                <a:lnTo>
                  <a:pt x="20104099" y="0"/>
                </a:lnTo>
              </a:path>
            </a:pathLst>
          </a:custGeom>
          <a:ln w="75390">
            <a:solidFill>
              <a:srgbClr val="FFA401"/>
            </a:solidFill>
          </a:ln>
        </p:spPr>
        <p:txBody>
          <a:bodyPr wrap="square" lIns="0" tIns="0" rIns="0" bIns="0" rtlCol="0"/>
          <a:lstStyle/>
          <a:p>
            <a:endParaRPr sz="1065" dirty="0">
              <a:latin typeface="Museo Sans 300" panose="02000000000000000000" pitchFamily="50" charset="0"/>
            </a:endParaRPr>
          </a:p>
        </p:txBody>
      </p:sp>
      <p:sp>
        <p:nvSpPr>
          <p:cNvPr id="7" name="Text Placeholder 2">
            <a:extLst>
              <a:ext uri="{FF2B5EF4-FFF2-40B4-BE49-F238E27FC236}">
                <a16:creationId xmlns:a16="http://schemas.microsoft.com/office/drawing/2014/main" id="{A1C6C813-28CF-44EA-88E2-12D768597AC2}"/>
              </a:ext>
            </a:extLst>
          </p:cNvPr>
          <p:cNvSpPr>
            <a:spLocks noGrp="1"/>
          </p:cNvSpPr>
          <p:nvPr>
            <p:ph type="body" sz="quarter" idx="12" hasCustomPrompt="1"/>
          </p:nvPr>
        </p:nvSpPr>
        <p:spPr>
          <a:xfrm>
            <a:off x="606274" y="6417530"/>
            <a:ext cx="9109228" cy="215444"/>
          </a:xfrm>
          <a:prstGeom prst="rect">
            <a:avLst/>
          </a:prstGeom>
        </p:spPr>
        <p:txBody>
          <a:bodyPr lIns="43200" anchor="b">
            <a:noAutofit/>
          </a:bodyPr>
          <a:lstStyle>
            <a:lvl1pPr>
              <a:defRPr sz="799"/>
            </a:lvl1pPr>
          </a:lstStyle>
          <a:p>
            <a:pPr lvl="0"/>
            <a:r>
              <a:rPr lang="en-US" dirty="0"/>
              <a:t>Click to add abbreviations &amp; references</a:t>
            </a:r>
            <a:endParaRPr lang="en-GB" dirty="0"/>
          </a:p>
        </p:txBody>
      </p:sp>
    </p:spTree>
    <p:extLst>
      <p:ext uri="{BB962C8B-B14F-4D97-AF65-F5344CB8AC3E}">
        <p14:creationId xmlns:p14="http://schemas.microsoft.com/office/powerpoint/2010/main" val="3036257576"/>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A4BA1BA8-CB8C-A54B-B46B-7E08BE48F674}"/>
              </a:ext>
            </a:extLst>
          </p:cNvPr>
          <p:cNvSpPr>
            <a:spLocks noGrp="1"/>
          </p:cNvSpPr>
          <p:nvPr>
            <p:ph type="title"/>
          </p:nvPr>
        </p:nvSpPr>
        <p:spPr>
          <a:xfrm>
            <a:off x="606278" y="673151"/>
            <a:ext cx="10979967" cy="603208"/>
          </a:xfrm>
          <a:prstGeom prst="rect">
            <a:avLst/>
          </a:prstGeom>
        </p:spPr>
        <p:txBody>
          <a:bodyPr lIns="41578" tIns="20789" rIns="41578" bIns="20789"/>
          <a:lstStyle>
            <a:lvl1pPr algn="l">
              <a:defRPr sz="3196" b="0" i="0">
                <a:solidFill>
                  <a:srgbClr val="3A5CAC"/>
                </a:solidFill>
                <a:latin typeface="Museo Sans Rounded 100" charset="0"/>
                <a:ea typeface="Museo Sans Rounded 100" charset="0"/>
                <a:cs typeface="Museo Sans Rounded 100" charset="0"/>
              </a:defRPr>
            </a:lvl1pPr>
          </a:lstStyle>
          <a:p>
            <a:r>
              <a:rPr lang="en-US" dirty="0"/>
              <a:t>Click to edit Master title style</a:t>
            </a:r>
          </a:p>
        </p:txBody>
      </p:sp>
      <p:sp>
        <p:nvSpPr>
          <p:cNvPr id="5" name="Text Placeholder 16">
            <a:extLst>
              <a:ext uri="{FF2B5EF4-FFF2-40B4-BE49-F238E27FC236}">
                <a16:creationId xmlns:a16="http://schemas.microsoft.com/office/drawing/2014/main" id="{A8BC3192-CB20-C043-9CCB-0F6C91F96D94}"/>
              </a:ext>
            </a:extLst>
          </p:cNvPr>
          <p:cNvSpPr>
            <a:spLocks noGrp="1"/>
          </p:cNvSpPr>
          <p:nvPr>
            <p:ph type="body" sz="quarter" idx="10"/>
          </p:nvPr>
        </p:nvSpPr>
        <p:spPr>
          <a:xfrm>
            <a:off x="606275" y="1411343"/>
            <a:ext cx="10984592" cy="3109436"/>
          </a:xfrm>
          <a:prstGeom prst="rect">
            <a:avLst/>
          </a:prstGeom>
        </p:spPr>
        <p:txBody>
          <a:bodyPr lIns="41578" tIns="20789" rIns="41578" bIns="20789"/>
          <a:lstStyle>
            <a:lvl1pPr marL="161488" indent="-150918" algn="l" defTabSz="276840" rtl="0" eaLnBrk="0" fontAlgn="base" hangingPunct="0">
              <a:lnSpc>
                <a:spcPct val="100000"/>
              </a:lnSpc>
              <a:spcBef>
                <a:spcPts val="599"/>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1pPr>
            <a:lvl2pPr marL="323455" indent="-153799" algn="l" defTabSz="276840" rtl="0" eaLnBrk="0" fontAlgn="base" hangingPunct="0">
              <a:lnSpc>
                <a:spcPct val="100000"/>
              </a:lnSpc>
              <a:spcBef>
                <a:spcPct val="0"/>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2pPr>
            <a:lvl3pPr marL="518478" indent="-187095"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3pPr>
            <a:lvl4pPr marL="675446" indent="-156971"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4pPr>
            <a:lvl5pPr marL="822903" indent="-152214" algn="l" defTabSz="276840" rtl="0" eaLnBrk="0" fontAlgn="base" hangingPunct="0">
              <a:lnSpc>
                <a:spcPct val="100000"/>
              </a:lnSpc>
              <a:spcBef>
                <a:spcPct val="0"/>
              </a:spcBef>
              <a:spcAft>
                <a:spcPts val="300"/>
              </a:spcAft>
              <a:buClr>
                <a:schemeClr val="bg1">
                  <a:lumMod val="50000"/>
                </a:schemeClr>
              </a:buClr>
              <a:buFont typeface="Museo Sans 300" panose="02000000000000000000" pitchFamily="2" charset="0"/>
              <a:buChar char="•"/>
              <a:tabLst/>
              <a:defRPr lang="en-US" sz="1599" kern="1200" dirty="0">
                <a:solidFill>
                  <a:schemeClr val="tx1"/>
                </a:solidFill>
                <a:latin typeface="Museo Sans 300"/>
                <a:ea typeface="Museo Sans 300" pitchFamily="50" charset="0"/>
                <a:cs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bk object 18">
            <a:extLst>
              <a:ext uri="{FF2B5EF4-FFF2-40B4-BE49-F238E27FC236}">
                <a16:creationId xmlns:a16="http://schemas.microsoft.com/office/drawing/2014/main" id="{A17C65A9-7120-4704-A5EC-EE18CCA0E3DA}"/>
              </a:ext>
            </a:extLst>
          </p:cNvPr>
          <p:cNvSpPr/>
          <p:nvPr userDrawn="1"/>
        </p:nvSpPr>
        <p:spPr>
          <a:xfrm>
            <a:off x="0" y="6834660"/>
            <a:ext cx="12192000" cy="0"/>
          </a:xfrm>
          <a:custGeom>
            <a:avLst/>
            <a:gdLst/>
            <a:ahLst/>
            <a:cxnLst/>
            <a:rect l="l" t="t" r="r" b="b"/>
            <a:pathLst>
              <a:path w="20104100">
                <a:moveTo>
                  <a:pt x="0" y="0"/>
                </a:moveTo>
                <a:lnTo>
                  <a:pt x="20104099" y="0"/>
                </a:lnTo>
              </a:path>
            </a:pathLst>
          </a:custGeom>
          <a:ln w="75390">
            <a:solidFill>
              <a:srgbClr val="FFA401"/>
            </a:solidFill>
          </a:ln>
        </p:spPr>
        <p:txBody>
          <a:bodyPr wrap="square" lIns="0" tIns="0" rIns="0" bIns="0" rtlCol="0"/>
          <a:lstStyle/>
          <a:p>
            <a:endParaRPr sz="1065" dirty="0">
              <a:latin typeface="Museo Sans 300" panose="02000000000000000000" pitchFamily="50" charset="0"/>
            </a:endParaRPr>
          </a:p>
        </p:txBody>
      </p:sp>
      <p:sp>
        <p:nvSpPr>
          <p:cNvPr id="7" name="Text Placeholder 2">
            <a:extLst>
              <a:ext uri="{FF2B5EF4-FFF2-40B4-BE49-F238E27FC236}">
                <a16:creationId xmlns:a16="http://schemas.microsoft.com/office/drawing/2014/main" id="{A1C6C813-28CF-44EA-88E2-12D768597AC2}"/>
              </a:ext>
            </a:extLst>
          </p:cNvPr>
          <p:cNvSpPr>
            <a:spLocks noGrp="1"/>
          </p:cNvSpPr>
          <p:nvPr>
            <p:ph type="body" sz="quarter" idx="12" hasCustomPrompt="1"/>
          </p:nvPr>
        </p:nvSpPr>
        <p:spPr>
          <a:xfrm>
            <a:off x="606274" y="6417530"/>
            <a:ext cx="9109228" cy="215444"/>
          </a:xfrm>
          <a:prstGeom prst="rect">
            <a:avLst/>
          </a:prstGeom>
        </p:spPr>
        <p:txBody>
          <a:bodyPr lIns="43200" anchor="b">
            <a:noAutofit/>
          </a:bodyPr>
          <a:lstStyle>
            <a:lvl1pPr>
              <a:defRPr sz="799"/>
            </a:lvl1pPr>
          </a:lstStyle>
          <a:p>
            <a:pPr lvl="0"/>
            <a:r>
              <a:rPr lang="en-US" dirty="0"/>
              <a:t>Click to add abbreviations &amp; references</a:t>
            </a:r>
            <a:endParaRPr lang="en-GB" dirty="0"/>
          </a:p>
        </p:txBody>
      </p:sp>
    </p:spTree>
    <p:extLst>
      <p:ext uri="{BB962C8B-B14F-4D97-AF65-F5344CB8AC3E}">
        <p14:creationId xmlns:p14="http://schemas.microsoft.com/office/powerpoint/2010/main" val="2732782506"/>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A4BA1BA8-CB8C-A54B-B46B-7E08BE48F674}"/>
              </a:ext>
            </a:extLst>
          </p:cNvPr>
          <p:cNvSpPr>
            <a:spLocks noGrp="1"/>
          </p:cNvSpPr>
          <p:nvPr>
            <p:ph type="title"/>
          </p:nvPr>
        </p:nvSpPr>
        <p:spPr>
          <a:xfrm>
            <a:off x="606278" y="673151"/>
            <a:ext cx="10979967" cy="603208"/>
          </a:xfrm>
          <a:prstGeom prst="rect">
            <a:avLst/>
          </a:prstGeom>
        </p:spPr>
        <p:txBody>
          <a:bodyPr lIns="41578" tIns="20789" rIns="41578" bIns="20789"/>
          <a:lstStyle>
            <a:lvl1pPr algn="l">
              <a:defRPr sz="3196" b="0" i="0">
                <a:solidFill>
                  <a:srgbClr val="3A5CAC"/>
                </a:solidFill>
                <a:latin typeface="Museo Sans Rounded 100" charset="0"/>
                <a:ea typeface="Museo Sans Rounded 100" charset="0"/>
                <a:cs typeface="Museo Sans Rounded 100" charset="0"/>
              </a:defRPr>
            </a:lvl1pPr>
          </a:lstStyle>
          <a:p>
            <a:r>
              <a:rPr lang="en-US" dirty="0"/>
              <a:t>Click to edit Master title style</a:t>
            </a:r>
          </a:p>
        </p:txBody>
      </p:sp>
      <p:sp>
        <p:nvSpPr>
          <p:cNvPr id="5" name="Text Placeholder 16">
            <a:extLst>
              <a:ext uri="{FF2B5EF4-FFF2-40B4-BE49-F238E27FC236}">
                <a16:creationId xmlns:a16="http://schemas.microsoft.com/office/drawing/2014/main" id="{A8BC3192-CB20-C043-9CCB-0F6C91F96D94}"/>
              </a:ext>
            </a:extLst>
          </p:cNvPr>
          <p:cNvSpPr>
            <a:spLocks noGrp="1"/>
          </p:cNvSpPr>
          <p:nvPr>
            <p:ph type="body" sz="quarter" idx="10"/>
          </p:nvPr>
        </p:nvSpPr>
        <p:spPr>
          <a:xfrm>
            <a:off x="606275" y="1411343"/>
            <a:ext cx="10984592" cy="3109436"/>
          </a:xfrm>
          <a:prstGeom prst="rect">
            <a:avLst/>
          </a:prstGeom>
        </p:spPr>
        <p:txBody>
          <a:bodyPr lIns="41578" tIns="20789" rIns="41578" bIns="20789"/>
          <a:lstStyle>
            <a:lvl1pPr marL="161488" indent="-150918" algn="l" defTabSz="276840" rtl="0" eaLnBrk="0" fontAlgn="base" hangingPunct="0">
              <a:lnSpc>
                <a:spcPct val="100000"/>
              </a:lnSpc>
              <a:spcBef>
                <a:spcPts val="599"/>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1pPr>
            <a:lvl2pPr marL="323455" indent="-153799" algn="l" defTabSz="276840" rtl="0" eaLnBrk="0" fontAlgn="base" hangingPunct="0">
              <a:lnSpc>
                <a:spcPct val="100000"/>
              </a:lnSpc>
              <a:spcBef>
                <a:spcPct val="0"/>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2pPr>
            <a:lvl3pPr marL="518478" indent="-187095"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3pPr>
            <a:lvl4pPr marL="675446" indent="-156971"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4pPr>
            <a:lvl5pPr marL="822903" indent="-152214" algn="l" defTabSz="276840" rtl="0" eaLnBrk="0" fontAlgn="base" hangingPunct="0">
              <a:lnSpc>
                <a:spcPct val="100000"/>
              </a:lnSpc>
              <a:spcBef>
                <a:spcPct val="0"/>
              </a:spcBef>
              <a:spcAft>
                <a:spcPts val="300"/>
              </a:spcAft>
              <a:buClr>
                <a:schemeClr val="bg1">
                  <a:lumMod val="50000"/>
                </a:schemeClr>
              </a:buClr>
              <a:buFont typeface="Museo Sans 300" panose="02000000000000000000" pitchFamily="2" charset="0"/>
              <a:buChar char="•"/>
              <a:tabLst/>
              <a:defRPr lang="en-US" sz="1599" kern="1200" dirty="0">
                <a:solidFill>
                  <a:schemeClr val="tx1"/>
                </a:solidFill>
                <a:latin typeface="Museo Sans 300"/>
                <a:ea typeface="Museo Sans 300" pitchFamily="50" charset="0"/>
                <a:cs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bk object 18">
            <a:extLst>
              <a:ext uri="{FF2B5EF4-FFF2-40B4-BE49-F238E27FC236}">
                <a16:creationId xmlns:a16="http://schemas.microsoft.com/office/drawing/2014/main" id="{A17C65A9-7120-4704-A5EC-EE18CCA0E3DA}"/>
              </a:ext>
            </a:extLst>
          </p:cNvPr>
          <p:cNvSpPr/>
          <p:nvPr userDrawn="1"/>
        </p:nvSpPr>
        <p:spPr>
          <a:xfrm>
            <a:off x="0" y="6834660"/>
            <a:ext cx="12192000" cy="0"/>
          </a:xfrm>
          <a:custGeom>
            <a:avLst/>
            <a:gdLst/>
            <a:ahLst/>
            <a:cxnLst/>
            <a:rect l="l" t="t" r="r" b="b"/>
            <a:pathLst>
              <a:path w="20104100">
                <a:moveTo>
                  <a:pt x="0" y="0"/>
                </a:moveTo>
                <a:lnTo>
                  <a:pt x="20104099" y="0"/>
                </a:lnTo>
              </a:path>
            </a:pathLst>
          </a:custGeom>
          <a:ln w="75390">
            <a:solidFill>
              <a:srgbClr val="FFA401"/>
            </a:solidFill>
          </a:ln>
        </p:spPr>
        <p:txBody>
          <a:bodyPr wrap="square" lIns="0" tIns="0" rIns="0" bIns="0" rtlCol="0"/>
          <a:lstStyle/>
          <a:p>
            <a:endParaRPr sz="1065" dirty="0">
              <a:latin typeface="Museo Sans 300" panose="02000000000000000000" pitchFamily="50" charset="0"/>
            </a:endParaRPr>
          </a:p>
        </p:txBody>
      </p:sp>
      <p:sp>
        <p:nvSpPr>
          <p:cNvPr id="7" name="Text Placeholder 2">
            <a:extLst>
              <a:ext uri="{FF2B5EF4-FFF2-40B4-BE49-F238E27FC236}">
                <a16:creationId xmlns:a16="http://schemas.microsoft.com/office/drawing/2014/main" id="{A1C6C813-28CF-44EA-88E2-12D768597AC2}"/>
              </a:ext>
            </a:extLst>
          </p:cNvPr>
          <p:cNvSpPr>
            <a:spLocks noGrp="1"/>
          </p:cNvSpPr>
          <p:nvPr>
            <p:ph type="body" sz="quarter" idx="12" hasCustomPrompt="1"/>
          </p:nvPr>
        </p:nvSpPr>
        <p:spPr>
          <a:xfrm>
            <a:off x="606274" y="6417530"/>
            <a:ext cx="9109228" cy="215444"/>
          </a:xfrm>
          <a:prstGeom prst="rect">
            <a:avLst/>
          </a:prstGeom>
        </p:spPr>
        <p:txBody>
          <a:bodyPr lIns="43200" anchor="b">
            <a:noAutofit/>
          </a:bodyPr>
          <a:lstStyle>
            <a:lvl1pPr>
              <a:defRPr sz="799"/>
            </a:lvl1pPr>
          </a:lstStyle>
          <a:p>
            <a:pPr lvl="0"/>
            <a:r>
              <a:rPr lang="en-US" dirty="0"/>
              <a:t>Click to add abbreviations &amp; references</a:t>
            </a:r>
            <a:endParaRPr lang="en-GB" dirty="0"/>
          </a:p>
        </p:txBody>
      </p:sp>
    </p:spTree>
    <p:extLst>
      <p:ext uri="{BB962C8B-B14F-4D97-AF65-F5344CB8AC3E}">
        <p14:creationId xmlns:p14="http://schemas.microsoft.com/office/powerpoint/2010/main" val="3636394230"/>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A4BA1BA8-CB8C-A54B-B46B-7E08BE48F674}"/>
              </a:ext>
            </a:extLst>
          </p:cNvPr>
          <p:cNvSpPr>
            <a:spLocks noGrp="1"/>
          </p:cNvSpPr>
          <p:nvPr>
            <p:ph type="title"/>
          </p:nvPr>
        </p:nvSpPr>
        <p:spPr>
          <a:xfrm>
            <a:off x="606278" y="673151"/>
            <a:ext cx="10979967" cy="603208"/>
          </a:xfrm>
          <a:prstGeom prst="rect">
            <a:avLst/>
          </a:prstGeom>
        </p:spPr>
        <p:txBody>
          <a:bodyPr lIns="41578" tIns="20789" rIns="41578" bIns="20789"/>
          <a:lstStyle>
            <a:lvl1pPr algn="l">
              <a:defRPr sz="3196" b="0" i="0">
                <a:solidFill>
                  <a:srgbClr val="3A5CAC"/>
                </a:solidFill>
                <a:latin typeface="Museo Sans Rounded 100" charset="0"/>
                <a:ea typeface="Museo Sans Rounded 100" charset="0"/>
                <a:cs typeface="Museo Sans Rounded 100" charset="0"/>
              </a:defRPr>
            </a:lvl1pPr>
          </a:lstStyle>
          <a:p>
            <a:r>
              <a:rPr lang="en-US" dirty="0"/>
              <a:t>Click to edit Master title style</a:t>
            </a:r>
          </a:p>
        </p:txBody>
      </p:sp>
      <p:sp>
        <p:nvSpPr>
          <p:cNvPr id="5" name="Text Placeholder 16">
            <a:extLst>
              <a:ext uri="{FF2B5EF4-FFF2-40B4-BE49-F238E27FC236}">
                <a16:creationId xmlns:a16="http://schemas.microsoft.com/office/drawing/2014/main" id="{A8BC3192-CB20-C043-9CCB-0F6C91F96D94}"/>
              </a:ext>
            </a:extLst>
          </p:cNvPr>
          <p:cNvSpPr>
            <a:spLocks noGrp="1"/>
          </p:cNvSpPr>
          <p:nvPr>
            <p:ph type="body" sz="quarter" idx="10"/>
          </p:nvPr>
        </p:nvSpPr>
        <p:spPr>
          <a:xfrm>
            <a:off x="606275" y="1411343"/>
            <a:ext cx="10984592" cy="3109436"/>
          </a:xfrm>
          <a:prstGeom prst="rect">
            <a:avLst/>
          </a:prstGeom>
        </p:spPr>
        <p:txBody>
          <a:bodyPr lIns="41578" tIns="20789" rIns="41578" bIns="20789"/>
          <a:lstStyle>
            <a:lvl1pPr marL="161488" indent="-150918" algn="l" defTabSz="276840" rtl="0" eaLnBrk="0" fontAlgn="base" hangingPunct="0">
              <a:lnSpc>
                <a:spcPct val="100000"/>
              </a:lnSpc>
              <a:spcBef>
                <a:spcPts val="599"/>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1pPr>
            <a:lvl2pPr marL="323455" indent="-153799" algn="l" defTabSz="276840" rtl="0" eaLnBrk="0" fontAlgn="base" hangingPunct="0">
              <a:lnSpc>
                <a:spcPct val="100000"/>
              </a:lnSpc>
              <a:spcBef>
                <a:spcPct val="0"/>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2pPr>
            <a:lvl3pPr marL="518478" indent="-187095"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3pPr>
            <a:lvl4pPr marL="675446" indent="-156971"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4pPr>
            <a:lvl5pPr marL="822903" indent="-152214" algn="l" defTabSz="276840" rtl="0" eaLnBrk="0" fontAlgn="base" hangingPunct="0">
              <a:lnSpc>
                <a:spcPct val="100000"/>
              </a:lnSpc>
              <a:spcBef>
                <a:spcPct val="0"/>
              </a:spcBef>
              <a:spcAft>
                <a:spcPts val="300"/>
              </a:spcAft>
              <a:buClr>
                <a:schemeClr val="bg1">
                  <a:lumMod val="50000"/>
                </a:schemeClr>
              </a:buClr>
              <a:buFont typeface="Museo Sans 300" panose="02000000000000000000" pitchFamily="2" charset="0"/>
              <a:buChar char="•"/>
              <a:tabLst/>
              <a:defRPr lang="en-US" sz="1599" kern="1200" dirty="0">
                <a:solidFill>
                  <a:schemeClr val="tx1"/>
                </a:solidFill>
                <a:latin typeface="Museo Sans 300"/>
                <a:ea typeface="Museo Sans 300" pitchFamily="50" charset="0"/>
                <a:cs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bk object 18">
            <a:extLst>
              <a:ext uri="{FF2B5EF4-FFF2-40B4-BE49-F238E27FC236}">
                <a16:creationId xmlns:a16="http://schemas.microsoft.com/office/drawing/2014/main" id="{A17C65A9-7120-4704-A5EC-EE18CCA0E3DA}"/>
              </a:ext>
            </a:extLst>
          </p:cNvPr>
          <p:cNvSpPr/>
          <p:nvPr userDrawn="1"/>
        </p:nvSpPr>
        <p:spPr>
          <a:xfrm>
            <a:off x="0" y="6834660"/>
            <a:ext cx="12192000" cy="0"/>
          </a:xfrm>
          <a:custGeom>
            <a:avLst/>
            <a:gdLst/>
            <a:ahLst/>
            <a:cxnLst/>
            <a:rect l="l" t="t" r="r" b="b"/>
            <a:pathLst>
              <a:path w="20104100">
                <a:moveTo>
                  <a:pt x="0" y="0"/>
                </a:moveTo>
                <a:lnTo>
                  <a:pt x="20104099" y="0"/>
                </a:lnTo>
              </a:path>
            </a:pathLst>
          </a:custGeom>
          <a:ln w="75390">
            <a:solidFill>
              <a:srgbClr val="FFA401"/>
            </a:solidFill>
          </a:ln>
        </p:spPr>
        <p:txBody>
          <a:bodyPr wrap="square" lIns="0" tIns="0" rIns="0" bIns="0" rtlCol="0"/>
          <a:lstStyle/>
          <a:p>
            <a:endParaRPr sz="1065" dirty="0">
              <a:latin typeface="Museo Sans 300" panose="02000000000000000000" pitchFamily="50" charset="0"/>
            </a:endParaRPr>
          </a:p>
        </p:txBody>
      </p:sp>
      <p:sp>
        <p:nvSpPr>
          <p:cNvPr id="7" name="Text Placeholder 2">
            <a:extLst>
              <a:ext uri="{FF2B5EF4-FFF2-40B4-BE49-F238E27FC236}">
                <a16:creationId xmlns:a16="http://schemas.microsoft.com/office/drawing/2014/main" id="{A1C6C813-28CF-44EA-88E2-12D768597AC2}"/>
              </a:ext>
            </a:extLst>
          </p:cNvPr>
          <p:cNvSpPr>
            <a:spLocks noGrp="1"/>
          </p:cNvSpPr>
          <p:nvPr>
            <p:ph type="body" sz="quarter" idx="12" hasCustomPrompt="1"/>
          </p:nvPr>
        </p:nvSpPr>
        <p:spPr>
          <a:xfrm>
            <a:off x="606274" y="6417530"/>
            <a:ext cx="9109228" cy="215444"/>
          </a:xfrm>
          <a:prstGeom prst="rect">
            <a:avLst/>
          </a:prstGeom>
        </p:spPr>
        <p:txBody>
          <a:bodyPr lIns="43200" anchor="b">
            <a:noAutofit/>
          </a:bodyPr>
          <a:lstStyle>
            <a:lvl1pPr>
              <a:defRPr sz="799"/>
            </a:lvl1pPr>
          </a:lstStyle>
          <a:p>
            <a:pPr lvl="0"/>
            <a:r>
              <a:rPr lang="en-US" dirty="0"/>
              <a:t>Click to add abbreviations &amp; references</a:t>
            </a:r>
            <a:endParaRPr lang="en-GB" dirty="0"/>
          </a:p>
        </p:txBody>
      </p:sp>
    </p:spTree>
    <p:extLst>
      <p:ext uri="{BB962C8B-B14F-4D97-AF65-F5344CB8AC3E}">
        <p14:creationId xmlns:p14="http://schemas.microsoft.com/office/powerpoint/2010/main" val="1147005673"/>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A4BA1BA8-CB8C-A54B-B46B-7E08BE48F674}"/>
              </a:ext>
            </a:extLst>
          </p:cNvPr>
          <p:cNvSpPr>
            <a:spLocks noGrp="1"/>
          </p:cNvSpPr>
          <p:nvPr>
            <p:ph type="title"/>
          </p:nvPr>
        </p:nvSpPr>
        <p:spPr>
          <a:xfrm>
            <a:off x="606278" y="673151"/>
            <a:ext cx="10979967" cy="603208"/>
          </a:xfrm>
          <a:prstGeom prst="rect">
            <a:avLst/>
          </a:prstGeom>
        </p:spPr>
        <p:txBody>
          <a:bodyPr lIns="41578" tIns="20789" rIns="41578" bIns="20789"/>
          <a:lstStyle>
            <a:lvl1pPr algn="l">
              <a:defRPr sz="3196" b="0" i="0">
                <a:solidFill>
                  <a:srgbClr val="3A5CAC"/>
                </a:solidFill>
                <a:latin typeface="Museo Sans Rounded 100" charset="0"/>
                <a:ea typeface="Museo Sans Rounded 100" charset="0"/>
                <a:cs typeface="Museo Sans Rounded 100" charset="0"/>
              </a:defRPr>
            </a:lvl1pPr>
          </a:lstStyle>
          <a:p>
            <a:r>
              <a:rPr lang="en-US" dirty="0"/>
              <a:t>Click to edit Master title style</a:t>
            </a:r>
          </a:p>
        </p:txBody>
      </p:sp>
      <p:sp>
        <p:nvSpPr>
          <p:cNvPr id="5" name="Text Placeholder 16">
            <a:extLst>
              <a:ext uri="{FF2B5EF4-FFF2-40B4-BE49-F238E27FC236}">
                <a16:creationId xmlns:a16="http://schemas.microsoft.com/office/drawing/2014/main" id="{A8BC3192-CB20-C043-9CCB-0F6C91F96D94}"/>
              </a:ext>
            </a:extLst>
          </p:cNvPr>
          <p:cNvSpPr>
            <a:spLocks noGrp="1"/>
          </p:cNvSpPr>
          <p:nvPr>
            <p:ph type="body" sz="quarter" idx="10"/>
          </p:nvPr>
        </p:nvSpPr>
        <p:spPr>
          <a:xfrm>
            <a:off x="606275" y="1411343"/>
            <a:ext cx="10984592" cy="3109436"/>
          </a:xfrm>
          <a:prstGeom prst="rect">
            <a:avLst/>
          </a:prstGeom>
        </p:spPr>
        <p:txBody>
          <a:bodyPr lIns="41578" tIns="20789" rIns="41578" bIns="20789"/>
          <a:lstStyle>
            <a:lvl1pPr marL="161488" indent="-150918" algn="l" defTabSz="276840" rtl="0" eaLnBrk="0" fontAlgn="base" hangingPunct="0">
              <a:lnSpc>
                <a:spcPct val="100000"/>
              </a:lnSpc>
              <a:spcBef>
                <a:spcPts val="599"/>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1pPr>
            <a:lvl2pPr marL="323455" indent="-153799" algn="l" defTabSz="276840" rtl="0" eaLnBrk="0" fontAlgn="base" hangingPunct="0">
              <a:lnSpc>
                <a:spcPct val="100000"/>
              </a:lnSpc>
              <a:spcBef>
                <a:spcPct val="0"/>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2pPr>
            <a:lvl3pPr marL="518478" indent="-187095"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3pPr>
            <a:lvl4pPr marL="675446" indent="-156971"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4pPr>
            <a:lvl5pPr marL="822903" indent="-152214" algn="l" defTabSz="276840" rtl="0" eaLnBrk="0" fontAlgn="base" hangingPunct="0">
              <a:lnSpc>
                <a:spcPct val="100000"/>
              </a:lnSpc>
              <a:spcBef>
                <a:spcPct val="0"/>
              </a:spcBef>
              <a:spcAft>
                <a:spcPts val="300"/>
              </a:spcAft>
              <a:buClr>
                <a:schemeClr val="bg1">
                  <a:lumMod val="50000"/>
                </a:schemeClr>
              </a:buClr>
              <a:buFont typeface="Museo Sans 300" panose="02000000000000000000" pitchFamily="2" charset="0"/>
              <a:buChar char="•"/>
              <a:tabLst/>
              <a:defRPr lang="en-US" sz="1599" kern="1200" dirty="0">
                <a:solidFill>
                  <a:schemeClr val="tx1"/>
                </a:solidFill>
                <a:latin typeface="Museo Sans 300"/>
                <a:ea typeface="Museo Sans 300" pitchFamily="50" charset="0"/>
                <a:cs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bk object 18">
            <a:extLst>
              <a:ext uri="{FF2B5EF4-FFF2-40B4-BE49-F238E27FC236}">
                <a16:creationId xmlns:a16="http://schemas.microsoft.com/office/drawing/2014/main" id="{A17C65A9-7120-4704-A5EC-EE18CCA0E3DA}"/>
              </a:ext>
            </a:extLst>
          </p:cNvPr>
          <p:cNvSpPr/>
          <p:nvPr userDrawn="1"/>
        </p:nvSpPr>
        <p:spPr>
          <a:xfrm>
            <a:off x="0" y="6834660"/>
            <a:ext cx="12192000" cy="0"/>
          </a:xfrm>
          <a:custGeom>
            <a:avLst/>
            <a:gdLst/>
            <a:ahLst/>
            <a:cxnLst/>
            <a:rect l="l" t="t" r="r" b="b"/>
            <a:pathLst>
              <a:path w="20104100">
                <a:moveTo>
                  <a:pt x="0" y="0"/>
                </a:moveTo>
                <a:lnTo>
                  <a:pt x="20104099" y="0"/>
                </a:lnTo>
              </a:path>
            </a:pathLst>
          </a:custGeom>
          <a:ln w="75390">
            <a:solidFill>
              <a:srgbClr val="FFA401"/>
            </a:solidFill>
          </a:ln>
        </p:spPr>
        <p:txBody>
          <a:bodyPr wrap="square" lIns="0" tIns="0" rIns="0" bIns="0" rtlCol="0"/>
          <a:lstStyle/>
          <a:p>
            <a:endParaRPr sz="1065" dirty="0">
              <a:latin typeface="Museo Sans 300" panose="02000000000000000000" pitchFamily="50" charset="0"/>
            </a:endParaRPr>
          </a:p>
        </p:txBody>
      </p:sp>
      <p:sp>
        <p:nvSpPr>
          <p:cNvPr id="7" name="Text Placeholder 2">
            <a:extLst>
              <a:ext uri="{FF2B5EF4-FFF2-40B4-BE49-F238E27FC236}">
                <a16:creationId xmlns:a16="http://schemas.microsoft.com/office/drawing/2014/main" id="{A1C6C813-28CF-44EA-88E2-12D768597AC2}"/>
              </a:ext>
            </a:extLst>
          </p:cNvPr>
          <p:cNvSpPr>
            <a:spLocks noGrp="1"/>
          </p:cNvSpPr>
          <p:nvPr>
            <p:ph type="body" sz="quarter" idx="12" hasCustomPrompt="1"/>
          </p:nvPr>
        </p:nvSpPr>
        <p:spPr>
          <a:xfrm>
            <a:off x="606274" y="6417530"/>
            <a:ext cx="9109228" cy="215444"/>
          </a:xfrm>
          <a:prstGeom prst="rect">
            <a:avLst/>
          </a:prstGeom>
        </p:spPr>
        <p:txBody>
          <a:bodyPr lIns="43200" anchor="b">
            <a:noAutofit/>
          </a:bodyPr>
          <a:lstStyle>
            <a:lvl1pPr>
              <a:defRPr sz="799"/>
            </a:lvl1pPr>
          </a:lstStyle>
          <a:p>
            <a:pPr lvl="0"/>
            <a:r>
              <a:rPr lang="en-US" dirty="0"/>
              <a:t>Click to add abbreviations &amp; references</a:t>
            </a:r>
            <a:endParaRPr lang="en-GB" dirty="0"/>
          </a:p>
        </p:txBody>
      </p:sp>
    </p:spTree>
    <p:extLst>
      <p:ext uri="{BB962C8B-B14F-4D97-AF65-F5344CB8AC3E}">
        <p14:creationId xmlns:p14="http://schemas.microsoft.com/office/powerpoint/2010/main" val="315846561"/>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A4BA1BA8-CB8C-A54B-B46B-7E08BE48F674}"/>
              </a:ext>
            </a:extLst>
          </p:cNvPr>
          <p:cNvSpPr>
            <a:spLocks noGrp="1"/>
          </p:cNvSpPr>
          <p:nvPr>
            <p:ph type="title"/>
          </p:nvPr>
        </p:nvSpPr>
        <p:spPr>
          <a:xfrm>
            <a:off x="606278" y="673151"/>
            <a:ext cx="10979967" cy="603208"/>
          </a:xfrm>
          <a:prstGeom prst="rect">
            <a:avLst/>
          </a:prstGeom>
        </p:spPr>
        <p:txBody>
          <a:bodyPr lIns="41578" tIns="20789" rIns="41578" bIns="20789"/>
          <a:lstStyle>
            <a:lvl1pPr algn="l">
              <a:defRPr sz="3196" b="0" i="0">
                <a:solidFill>
                  <a:srgbClr val="3A5CAC"/>
                </a:solidFill>
                <a:latin typeface="Museo Sans Rounded 100" charset="0"/>
                <a:ea typeface="Museo Sans Rounded 100" charset="0"/>
                <a:cs typeface="Museo Sans Rounded 100" charset="0"/>
              </a:defRPr>
            </a:lvl1pPr>
          </a:lstStyle>
          <a:p>
            <a:r>
              <a:rPr lang="en-US" dirty="0"/>
              <a:t>Click to edit Master title style</a:t>
            </a:r>
          </a:p>
        </p:txBody>
      </p:sp>
      <p:sp>
        <p:nvSpPr>
          <p:cNvPr id="5" name="Text Placeholder 16">
            <a:extLst>
              <a:ext uri="{FF2B5EF4-FFF2-40B4-BE49-F238E27FC236}">
                <a16:creationId xmlns:a16="http://schemas.microsoft.com/office/drawing/2014/main" id="{A8BC3192-CB20-C043-9CCB-0F6C91F96D94}"/>
              </a:ext>
            </a:extLst>
          </p:cNvPr>
          <p:cNvSpPr>
            <a:spLocks noGrp="1"/>
          </p:cNvSpPr>
          <p:nvPr>
            <p:ph type="body" sz="quarter" idx="10"/>
          </p:nvPr>
        </p:nvSpPr>
        <p:spPr>
          <a:xfrm>
            <a:off x="606275" y="1411343"/>
            <a:ext cx="10984592" cy="3109436"/>
          </a:xfrm>
          <a:prstGeom prst="rect">
            <a:avLst/>
          </a:prstGeom>
        </p:spPr>
        <p:txBody>
          <a:bodyPr lIns="41578" tIns="20789" rIns="41578" bIns="20789"/>
          <a:lstStyle>
            <a:lvl1pPr marL="161488" indent="-150918" algn="l" defTabSz="276840" rtl="0" eaLnBrk="0" fontAlgn="base" hangingPunct="0">
              <a:lnSpc>
                <a:spcPct val="100000"/>
              </a:lnSpc>
              <a:spcBef>
                <a:spcPts val="599"/>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1pPr>
            <a:lvl2pPr marL="323455" indent="-153799" algn="l" defTabSz="276840" rtl="0" eaLnBrk="0" fontAlgn="base" hangingPunct="0">
              <a:lnSpc>
                <a:spcPct val="100000"/>
              </a:lnSpc>
              <a:spcBef>
                <a:spcPct val="0"/>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2pPr>
            <a:lvl3pPr marL="518478" indent="-187095"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3pPr>
            <a:lvl4pPr marL="675446" indent="-156971"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4pPr>
            <a:lvl5pPr marL="822903" indent="-152214" algn="l" defTabSz="276840" rtl="0" eaLnBrk="0" fontAlgn="base" hangingPunct="0">
              <a:lnSpc>
                <a:spcPct val="100000"/>
              </a:lnSpc>
              <a:spcBef>
                <a:spcPct val="0"/>
              </a:spcBef>
              <a:spcAft>
                <a:spcPts val="300"/>
              </a:spcAft>
              <a:buClr>
                <a:schemeClr val="bg1">
                  <a:lumMod val="50000"/>
                </a:schemeClr>
              </a:buClr>
              <a:buFont typeface="Museo Sans 300" panose="02000000000000000000" pitchFamily="2" charset="0"/>
              <a:buChar char="•"/>
              <a:tabLst/>
              <a:defRPr lang="en-US" sz="1599" kern="1200" dirty="0">
                <a:solidFill>
                  <a:schemeClr val="tx1"/>
                </a:solidFill>
                <a:latin typeface="Museo Sans 300"/>
                <a:ea typeface="Museo Sans 300" pitchFamily="50" charset="0"/>
                <a:cs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bk object 18">
            <a:extLst>
              <a:ext uri="{FF2B5EF4-FFF2-40B4-BE49-F238E27FC236}">
                <a16:creationId xmlns:a16="http://schemas.microsoft.com/office/drawing/2014/main" id="{A17C65A9-7120-4704-A5EC-EE18CCA0E3DA}"/>
              </a:ext>
            </a:extLst>
          </p:cNvPr>
          <p:cNvSpPr/>
          <p:nvPr userDrawn="1"/>
        </p:nvSpPr>
        <p:spPr>
          <a:xfrm>
            <a:off x="0" y="6834660"/>
            <a:ext cx="12192000" cy="0"/>
          </a:xfrm>
          <a:custGeom>
            <a:avLst/>
            <a:gdLst/>
            <a:ahLst/>
            <a:cxnLst/>
            <a:rect l="l" t="t" r="r" b="b"/>
            <a:pathLst>
              <a:path w="20104100">
                <a:moveTo>
                  <a:pt x="0" y="0"/>
                </a:moveTo>
                <a:lnTo>
                  <a:pt x="20104099" y="0"/>
                </a:lnTo>
              </a:path>
            </a:pathLst>
          </a:custGeom>
          <a:ln w="75390">
            <a:solidFill>
              <a:srgbClr val="FFA401"/>
            </a:solidFill>
          </a:ln>
        </p:spPr>
        <p:txBody>
          <a:bodyPr wrap="square" lIns="0" tIns="0" rIns="0" bIns="0" rtlCol="0"/>
          <a:lstStyle/>
          <a:p>
            <a:endParaRPr sz="1065" dirty="0">
              <a:latin typeface="Museo Sans 300" panose="02000000000000000000" pitchFamily="50" charset="0"/>
            </a:endParaRPr>
          </a:p>
        </p:txBody>
      </p:sp>
      <p:sp>
        <p:nvSpPr>
          <p:cNvPr id="7" name="Text Placeholder 2">
            <a:extLst>
              <a:ext uri="{FF2B5EF4-FFF2-40B4-BE49-F238E27FC236}">
                <a16:creationId xmlns:a16="http://schemas.microsoft.com/office/drawing/2014/main" id="{A1C6C813-28CF-44EA-88E2-12D768597AC2}"/>
              </a:ext>
            </a:extLst>
          </p:cNvPr>
          <p:cNvSpPr>
            <a:spLocks noGrp="1"/>
          </p:cNvSpPr>
          <p:nvPr>
            <p:ph type="body" sz="quarter" idx="12" hasCustomPrompt="1"/>
          </p:nvPr>
        </p:nvSpPr>
        <p:spPr>
          <a:xfrm>
            <a:off x="606274" y="6417530"/>
            <a:ext cx="9109228" cy="215444"/>
          </a:xfrm>
          <a:prstGeom prst="rect">
            <a:avLst/>
          </a:prstGeom>
        </p:spPr>
        <p:txBody>
          <a:bodyPr lIns="43200" anchor="b">
            <a:noAutofit/>
          </a:bodyPr>
          <a:lstStyle>
            <a:lvl1pPr>
              <a:defRPr sz="799"/>
            </a:lvl1pPr>
          </a:lstStyle>
          <a:p>
            <a:pPr lvl="0"/>
            <a:r>
              <a:rPr lang="en-US" dirty="0"/>
              <a:t>Click to add abbreviations &amp; references</a:t>
            </a:r>
            <a:endParaRPr lang="en-GB" dirty="0"/>
          </a:p>
        </p:txBody>
      </p:sp>
    </p:spTree>
    <p:extLst>
      <p:ext uri="{BB962C8B-B14F-4D97-AF65-F5344CB8AC3E}">
        <p14:creationId xmlns:p14="http://schemas.microsoft.com/office/powerpoint/2010/main" val="146556028"/>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A4BA1BA8-CB8C-A54B-B46B-7E08BE48F674}"/>
              </a:ext>
            </a:extLst>
          </p:cNvPr>
          <p:cNvSpPr>
            <a:spLocks noGrp="1"/>
          </p:cNvSpPr>
          <p:nvPr>
            <p:ph type="title"/>
          </p:nvPr>
        </p:nvSpPr>
        <p:spPr>
          <a:xfrm>
            <a:off x="606278" y="673151"/>
            <a:ext cx="10979967" cy="603208"/>
          </a:xfrm>
          <a:prstGeom prst="rect">
            <a:avLst/>
          </a:prstGeom>
        </p:spPr>
        <p:txBody>
          <a:bodyPr lIns="41578" tIns="20789" rIns="41578" bIns="20789"/>
          <a:lstStyle>
            <a:lvl1pPr algn="l">
              <a:defRPr sz="3196" b="0" i="0">
                <a:solidFill>
                  <a:srgbClr val="3A5CAC"/>
                </a:solidFill>
                <a:latin typeface="Museo Sans Rounded 100" charset="0"/>
                <a:ea typeface="Museo Sans Rounded 100" charset="0"/>
                <a:cs typeface="Museo Sans Rounded 100" charset="0"/>
              </a:defRPr>
            </a:lvl1pPr>
          </a:lstStyle>
          <a:p>
            <a:r>
              <a:rPr lang="en-US" dirty="0"/>
              <a:t>Click to edit Master title style</a:t>
            </a:r>
          </a:p>
        </p:txBody>
      </p:sp>
      <p:sp>
        <p:nvSpPr>
          <p:cNvPr id="5" name="Text Placeholder 16">
            <a:extLst>
              <a:ext uri="{FF2B5EF4-FFF2-40B4-BE49-F238E27FC236}">
                <a16:creationId xmlns:a16="http://schemas.microsoft.com/office/drawing/2014/main" id="{A8BC3192-CB20-C043-9CCB-0F6C91F96D94}"/>
              </a:ext>
            </a:extLst>
          </p:cNvPr>
          <p:cNvSpPr>
            <a:spLocks noGrp="1"/>
          </p:cNvSpPr>
          <p:nvPr>
            <p:ph type="body" sz="quarter" idx="10"/>
          </p:nvPr>
        </p:nvSpPr>
        <p:spPr>
          <a:xfrm>
            <a:off x="606275" y="1411343"/>
            <a:ext cx="10984592" cy="3109436"/>
          </a:xfrm>
          <a:prstGeom prst="rect">
            <a:avLst/>
          </a:prstGeom>
        </p:spPr>
        <p:txBody>
          <a:bodyPr lIns="41578" tIns="20789" rIns="41578" bIns="20789"/>
          <a:lstStyle>
            <a:lvl1pPr marL="161488" indent="-150918" algn="l" defTabSz="276840" rtl="0" eaLnBrk="0" fontAlgn="base" hangingPunct="0">
              <a:lnSpc>
                <a:spcPct val="100000"/>
              </a:lnSpc>
              <a:spcBef>
                <a:spcPts val="599"/>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1pPr>
            <a:lvl2pPr marL="323455" indent="-153799" algn="l" defTabSz="276840" rtl="0" eaLnBrk="0" fontAlgn="base" hangingPunct="0">
              <a:lnSpc>
                <a:spcPct val="100000"/>
              </a:lnSpc>
              <a:spcBef>
                <a:spcPct val="0"/>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2pPr>
            <a:lvl3pPr marL="518478" indent="-187095"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3pPr>
            <a:lvl4pPr marL="675446" indent="-156971"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4pPr>
            <a:lvl5pPr marL="822903" indent="-152214" algn="l" defTabSz="276840" rtl="0" eaLnBrk="0" fontAlgn="base" hangingPunct="0">
              <a:lnSpc>
                <a:spcPct val="100000"/>
              </a:lnSpc>
              <a:spcBef>
                <a:spcPct val="0"/>
              </a:spcBef>
              <a:spcAft>
                <a:spcPts val="300"/>
              </a:spcAft>
              <a:buClr>
                <a:schemeClr val="bg1">
                  <a:lumMod val="50000"/>
                </a:schemeClr>
              </a:buClr>
              <a:buFont typeface="Museo Sans 300" panose="02000000000000000000" pitchFamily="2" charset="0"/>
              <a:buChar char="•"/>
              <a:tabLst/>
              <a:defRPr lang="en-US" sz="1599" kern="1200" dirty="0">
                <a:solidFill>
                  <a:schemeClr val="tx1"/>
                </a:solidFill>
                <a:latin typeface="Museo Sans 300"/>
                <a:ea typeface="Museo Sans 300" pitchFamily="50" charset="0"/>
                <a:cs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bk object 18">
            <a:extLst>
              <a:ext uri="{FF2B5EF4-FFF2-40B4-BE49-F238E27FC236}">
                <a16:creationId xmlns:a16="http://schemas.microsoft.com/office/drawing/2014/main" id="{A17C65A9-7120-4704-A5EC-EE18CCA0E3DA}"/>
              </a:ext>
            </a:extLst>
          </p:cNvPr>
          <p:cNvSpPr/>
          <p:nvPr userDrawn="1"/>
        </p:nvSpPr>
        <p:spPr>
          <a:xfrm>
            <a:off x="0" y="6834660"/>
            <a:ext cx="12192000" cy="0"/>
          </a:xfrm>
          <a:custGeom>
            <a:avLst/>
            <a:gdLst/>
            <a:ahLst/>
            <a:cxnLst/>
            <a:rect l="l" t="t" r="r" b="b"/>
            <a:pathLst>
              <a:path w="20104100">
                <a:moveTo>
                  <a:pt x="0" y="0"/>
                </a:moveTo>
                <a:lnTo>
                  <a:pt x="20104099" y="0"/>
                </a:lnTo>
              </a:path>
            </a:pathLst>
          </a:custGeom>
          <a:ln w="75390">
            <a:solidFill>
              <a:srgbClr val="FFA401"/>
            </a:solidFill>
          </a:ln>
        </p:spPr>
        <p:txBody>
          <a:bodyPr wrap="square" lIns="0" tIns="0" rIns="0" bIns="0" rtlCol="0"/>
          <a:lstStyle/>
          <a:p>
            <a:endParaRPr sz="1065" dirty="0">
              <a:latin typeface="Museo Sans 300" panose="02000000000000000000" pitchFamily="50" charset="0"/>
            </a:endParaRPr>
          </a:p>
        </p:txBody>
      </p:sp>
      <p:sp>
        <p:nvSpPr>
          <p:cNvPr id="7" name="Text Placeholder 2">
            <a:extLst>
              <a:ext uri="{FF2B5EF4-FFF2-40B4-BE49-F238E27FC236}">
                <a16:creationId xmlns:a16="http://schemas.microsoft.com/office/drawing/2014/main" id="{A1C6C813-28CF-44EA-88E2-12D768597AC2}"/>
              </a:ext>
            </a:extLst>
          </p:cNvPr>
          <p:cNvSpPr>
            <a:spLocks noGrp="1"/>
          </p:cNvSpPr>
          <p:nvPr>
            <p:ph type="body" sz="quarter" idx="12" hasCustomPrompt="1"/>
          </p:nvPr>
        </p:nvSpPr>
        <p:spPr>
          <a:xfrm>
            <a:off x="606274" y="6417530"/>
            <a:ext cx="9109228" cy="215444"/>
          </a:xfrm>
          <a:prstGeom prst="rect">
            <a:avLst/>
          </a:prstGeom>
        </p:spPr>
        <p:txBody>
          <a:bodyPr lIns="43200" anchor="b">
            <a:noAutofit/>
          </a:bodyPr>
          <a:lstStyle>
            <a:lvl1pPr>
              <a:defRPr sz="799"/>
            </a:lvl1pPr>
          </a:lstStyle>
          <a:p>
            <a:pPr lvl="0"/>
            <a:r>
              <a:rPr lang="en-US" dirty="0"/>
              <a:t>Click to add abbreviations &amp; references</a:t>
            </a:r>
            <a:endParaRPr lang="en-GB" dirty="0"/>
          </a:p>
        </p:txBody>
      </p:sp>
    </p:spTree>
    <p:extLst>
      <p:ext uri="{BB962C8B-B14F-4D97-AF65-F5344CB8AC3E}">
        <p14:creationId xmlns:p14="http://schemas.microsoft.com/office/powerpoint/2010/main" val="3108560948"/>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A4BA1BA8-CB8C-A54B-B46B-7E08BE48F674}"/>
              </a:ext>
            </a:extLst>
          </p:cNvPr>
          <p:cNvSpPr>
            <a:spLocks noGrp="1"/>
          </p:cNvSpPr>
          <p:nvPr>
            <p:ph type="title"/>
          </p:nvPr>
        </p:nvSpPr>
        <p:spPr>
          <a:xfrm>
            <a:off x="606278" y="673151"/>
            <a:ext cx="10979967" cy="603208"/>
          </a:xfrm>
          <a:prstGeom prst="rect">
            <a:avLst/>
          </a:prstGeom>
        </p:spPr>
        <p:txBody>
          <a:bodyPr lIns="41578" tIns="20789" rIns="41578" bIns="20789"/>
          <a:lstStyle>
            <a:lvl1pPr algn="l">
              <a:defRPr sz="3196" b="0" i="0">
                <a:solidFill>
                  <a:srgbClr val="3A5CAC"/>
                </a:solidFill>
                <a:latin typeface="Museo Sans Rounded 100" charset="0"/>
                <a:ea typeface="Museo Sans Rounded 100" charset="0"/>
                <a:cs typeface="Museo Sans Rounded 100" charset="0"/>
              </a:defRPr>
            </a:lvl1pPr>
          </a:lstStyle>
          <a:p>
            <a:r>
              <a:rPr lang="en-US" dirty="0"/>
              <a:t>Click to edit Master title style</a:t>
            </a:r>
          </a:p>
        </p:txBody>
      </p:sp>
      <p:sp>
        <p:nvSpPr>
          <p:cNvPr id="5" name="Text Placeholder 16">
            <a:extLst>
              <a:ext uri="{FF2B5EF4-FFF2-40B4-BE49-F238E27FC236}">
                <a16:creationId xmlns:a16="http://schemas.microsoft.com/office/drawing/2014/main" id="{A8BC3192-CB20-C043-9CCB-0F6C91F96D94}"/>
              </a:ext>
            </a:extLst>
          </p:cNvPr>
          <p:cNvSpPr>
            <a:spLocks noGrp="1"/>
          </p:cNvSpPr>
          <p:nvPr>
            <p:ph type="body" sz="quarter" idx="10"/>
          </p:nvPr>
        </p:nvSpPr>
        <p:spPr>
          <a:xfrm>
            <a:off x="606275" y="1411343"/>
            <a:ext cx="10984592" cy="3109436"/>
          </a:xfrm>
          <a:prstGeom prst="rect">
            <a:avLst/>
          </a:prstGeom>
        </p:spPr>
        <p:txBody>
          <a:bodyPr lIns="41578" tIns="20789" rIns="41578" bIns="20789"/>
          <a:lstStyle>
            <a:lvl1pPr marL="161488" indent="-150918" algn="l" defTabSz="276840" rtl="0" eaLnBrk="0" fontAlgn="base" hangingPunct="0">
              <a:lnSpc>
                <a:spcPct val="100000"/>
              </a:lnSpc>
              <a:spcBef>
                <a:spcPts val="599"/>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1pPr>
            <a:lvl2pPr marL="323455" indent="-153799" algn="l" defTabSz="276840" rtl="0" eaLnBrk="0" fontAlgn="base" hangingPunct="0">
              <a:lnSpc>
                <a:spcPct val="100000"/>
              </a:lnSpc>
              <a:spcBef>
                <a:spcPct val="0"/>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2pPr>
            <a:lvl3pPr marL="518478" indent="-187095"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3pPr>
            <a:lvl4pPr marL="675446" indent="-156971"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4pPr>
            <a:lvl5pPr marL="822903" indent="-152214" algn="l" defTabSz="276840" rtl="0" eaLnBrk="0" fontAlgn="base" hangingPunct="0">
              <a:lnSpc>
                <a:spcPct val="100000"/>
              </a:lnSpc>
              <a:spcBef>
                <a:spcPct val="0"/>
              </a:spcBef>
              <a:spcAft>
                <a:spcPts val="300"/>
              </a:spcAft>
              <a:buClr>
                <a:schemeClr val="bg1">
                  <a:lumMod val="50000"/>
                </a:schemeClr>
              </a:buClr>
              <a:buFont typeface="Museo Sans 300" panose="02000000000000000000" pitchFamily="2" charset="0"/>
              <a:buChar char="•"/>
              <a:tabLst/>
              <a:defRPr lang="en-US" sz="1599" kern="1200" dirty="0">
                <a:solidFill>
                  <a:schemeClr val="tx1"/>
                </a:solidFill>
                <a:latin typeface="Museo Sans 300"/>
                <a:ea typeface="Museo Sans 300" pitchFamily="50" charset="0"/>
                <a:cs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bk object 18">
            <a:extLst>
              <a:ext uri="{FF2B5EF4-FFF2-40B4-BE49-F238E27FC236}">
                <a16:creationId xmlns:a16="http://schemas.microsoft.com/office/drawing/2014/main" id="{A17C65A9-7120-4704-A5EC-EE18CCA0E3DA}"/>
              </a:ext>
            </a:extLst>
          </p:cNvPr>
          <p:cNvSpPr/>
          <p:nvPr userDrawn="1"/>
        </p:nvSpPr>
        <p:spPr>
          <a:xfrm>
            <a:off x="0" y="6834660"/>
            <a:ext cx="12192000" cy="0"/>
          </a:xfrm>
          <a:custGeom>
            <a:avLst/>
            <a:gdLst/>
            <a:ahLst/>
            <a:cxnLst/>
            <a:rect l="l" t="t" r="r" b="b"/>
            <a:pathLst>
              <a:path w="20104100">
                <a:moveTo>
                  <a:pt x="0" y="0"/>
                </a:moveTo>
                <a:lnTo>
                  <a:pt x="20104099" y="0"/>
                </a:lnTo>
              </a:path>
            </a:pathLst>
          </a:custGeom>
          <a:ln w="75390">
            <a:solidFill>
              <a:srgbClr val="FFA401"/>
            </a:solidFill>
          </a:ln>
        </p:spPr>
        <p:txBody>
          <a:bodyPr wrap="square" lIns="0" tIns="0" rIns="0" bIns="0" rtlCol="0"/>
          <a:lstStyle/>
          <a:p>
            <a:endParaRPr sz="1065" dirty="0">
              <a:latin typeface="Museo Sans 300" panose="02000000000000000000" pitchFamily="50" charset="0"/>
            </a:endParaRPr>
          </a:p>
        </p:txBody>
      </p:sp>
      <p:sp>
        <p:nvSpPr>
          <p:cNvPr id="7" name="Text Placeholder 2">
            <a:extLst>
              <a:ext uri="{FF2B5EF4-FFF2-40B4-BE49-F238E27FC236}">
                <a16:creationId xmlns:a16="http://schemas.microsoft.com/office/drawing/2014/main" id="{A1C6C813-28CF-44EA-88E2-12D768597AC2}"/>
              </a:ext>
            </a:extLst>
          </p:cNvPr>
          <p:cNvSpPr>
            <a:spLocks noGrp="1"/>
          </p:cNvSpPr>
          <p:nvPr>
            <p:ph type="body" sz="quarter" idx="12" hasCustomPrompt="1"/>
          </p:nvPr>
        </p:nvSpPr>
        <p:spPr>
          <a:xfrm>
            <a:off x="606274" y="6417530"/>
            <a:ext cx="9109228" cy="215444"/>
          </a:xfrm>
          <a:prstGeom prst="rect">
            <a:avLst/>
          </a:prstGeom>
        </p:spPr>
        <p:txBody>
          <a:bodyPr lIns="43200" anchor="b">
            <a:noAutofit/>
          </a:bodyPr>
          <a:lstStyle>
            <a:lvl1pPr>
              <a:defRPr sz="799"/>
            </a:lvl1pPr>
          </a:lstStyle>
          <a:p>
            <a:pPr lvl="0"/>
            <a:r>
              <a:rPr lang="en-US" dirty="0"/>
              <a:t>Click to add abbreviations &amp; references</a:t>
            </a:r>
            <a:endParaRPr lang="en-GB" dirty="0"/>
          </a:p>
        </p:txBody>
      </p:sp>
    </p:spTree>
    <p:extLst>
      <p:ext uri="{BB962C8B-B14F-4D97-AF65-F5344CB8AC3E}">
        <p14:creationId xmlns:p14="http://schemas.microsoft.com/office/powerpoint/2010/main" val="4032091429"/>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Title 14">
            <a:extLst>
              <a:ext uri="{FF2B5EF4-FFF2-40B4-BE49-F238E27FC236}">
                <a16:creationId xmlns:a16="http://schemas.microsoft.com/office/drawing/2014/main" id="{A4BA1BA8-CB8C-A54B-B46B-7E08BE48F674}"/>
              </a:ext>
            </a:extLst>
          </p:cNvPr>
          <p:cNvSpPr>
            <a:spLocks noGrp="1"/>
          </p:cNvSpPr>
          <p:nvPr>
            <p:ph type="title"/>
          </p:nvPr>
        </p:nvSpPr>
        <p:spPr>
          <a:xfrm>
            <a:off x="606278" y="673151"/>
            <a:ext cx="10979967" cy="603208"/>
          </a:xfrm>
          <a:prstGeom prst="rect">
            <a:avLst/>
          </a:prstGeom>
        </p:spPr>
        <p:txBody>
          <a:bodyPr lIns="41578" tIns="20789" rIns="41578" bIns="20789"/>
          <a:lstStyle>
            <a:lvl1pPr algn="l">
              <a:defRPr sz="3196" b="0" i="0">
                <a:solidFill>
                  <a:srgbClr val="3A5CAC"/>
                </a:solidFill>
                <a:latin typeface="Museo Sans Rounded 100" charset="0"/>
                <a:ea typeface="Museo Sans Rounded 100" charset="0"/>
                <a:cs typeface="Museo Sans Rounded 100" charset="0"/>
              </a:defRPr>
            </a:lvl1pPr>
          </a:lstStyle>
          <a:p>
            <a:r>
              <a:rPr lang="en-US" dirty="0"/>
              <a:t>Click to edit Master title style</a:t>
            </a:r>
          </a:p>
        </p:txBody>
      </p:sp>
      <p:sp>
        <p:nvSpPr>
          <p:cNvPr id="5" name="Text Placeholder 16">
            <a:extLst>
              <a:ext uri="{FF2B5EF4-FFF2-40B4-BE49-F238E27FC236}">
                <a16:creationId xmlns:a16="http://schemas.microsoft.com/office/drawing/2014/main" id="{A8BC3192-CB20-C043-9CCB-0F6C91F96D94}"/>
              </a:ext>
            </a:extLst>
          </p:cNvPr>
          <p:cNvSpPr>
            <a:spLocks noGrp="1"/>
          </p:cNvSpPr>
          <p:nvPr>
            <p:ph type="body" sz="quarter" idx="10"/>
          </p:nvPr>
        </p:nvSpPr>
        <p:spPr>
          <a:xfrm>
            <a:off x="606275" y="1411343"/>
            <a:ext cx="10984592" cy="3109436"/>
          </a:xfrm>
          <a:prstGeom prst="rect">
            <a:avLst/>
          </a:prstGeom>
        </p:spPr>
        <p:txBody>
          <a:bodyPr lIns="41578" tIns="20789" rIns="41578" bIns="20789"/>
          <a:lstStyle>
            <a:lvl1pPr marL="161488" indent="-150918" algn="l" defTabSz="276840" rtl="0" eaLnBrk="0" fontAlgn="base" hangingPunct="0">
              <a:lnSpc>
                <a:spcPct val="100000"/>
              </a:lnSpc>
              <a:spcBef>
                <a:spcPts val="599"/>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1pPr>
            <a:lvl2pPr marL="323455" indent="-153799" algn="l" defTabSz="276840" rtl="0" eaLnBrk="0" fontAlgn="base" hangingPunct="0">
              <a:lnSpc>
                <a:spcPct val="100000"/>
              </a:lnSpc>
              <a:spcBef>
                <a:spcPct val="0"/>
              </a:spcBef>
              <a:spcAft>
                <a:spcPts val="300"/>
              </a:spcAft>
              <a:buClr>
                <a:srgbClr val="00AEEF"/>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2pPr>
            <a:lvl3pPr marL="518478" indent="-187095"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3pPr>
            <a:lvl4pPr marL="675446" indent="-156971" algn="l" defTabSz="276840"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599" kern="1200" dirty="0" smtClean="0">
                <a:solidFill>
                  <a:schemeClr val="tx1"/>
                </a:solidFill>
                <a:latin typeface="Museo Sans 300"/>
                <a:ea typeface="Museo Sans 300" pitchFamily="50" charset="0"/>
                <a:cs typeface="Museo Sans 300"/>
              </a:defRPr>
            </a:lvl4pPr>
            <a:lvl5pPr marL="822903" indent="-152214" algn="l" defTabSz="276840" rtl="0" eaLnBrk="0" fontAlgn="base" hangingPunct="0">
              <a:lnSpc>
                <a:spcPct val="100000"/>
              </a:lnSpc>
              <a:spcBef>
                <a:spcPct val="0"/>
              </a:spcBef>
              <a:spcAft>
                <a:spcPts val="300"/>
              </a:spcAft>
              <a:buClr>
                <a:schemeClr val="bg1">
                  <a:lumMod val="50000"/>
                </a:schemeClr>
              </a:buClr>
              <a:buFont typeface="Museo Sans 300" panose="02000000000000000000" pitchFamily="2" charset="0"/>
              <a:buChar char="•"/>
              <a:tabLst/>
              <a:defRPr lang="en-US" sz="1599" kern="1200" dirty="0">
                <a:solidFill>
                  <a:schemeClr val="tx1"/>
                </a:solidFill>
                <a:latin typeface="Museo Sans 300"/>
                <a:ea typeface="Museo Sans 300" pitchFamily="50" charset="0"/>
                <a:cs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bk object 18">
            <a:extLst>
              <a:ext uri="{FF2B5EF4-FFF2-40B4-BE49-F238E27FC236}">
                <a16:creationId xmlns:a16="http://schemas.microsoft.com/office/drawing/2014/main" id="{A17C65A9-7120-4704-A5EC-EE18CCA0E3DA}"/>
              </a:ext>
            </a:extLst>
          </p:cNvPr>
          <p:cNvSpPr/>
          <p:nvPr userDrawn="1"/>
        </p:nvSpPr>
        <p:spPr>
          <a:xfrm>
            <a:off x="0" y="6834660"/>
            <a:ext cx="12192000" cy="0"/>
          </a:xfrm>
          <a:custGeom>
            <a:avLst/>
            <a:gdLst/>
            <a:ahLst/>
            <a:cxnLst/>
            <a:rect l="l" t="t" r="r" b="b"/>
            <a:pathLst>
              <a:path w="20104100">
                <a:moveTo>
                  <a:pt x="0" y="0"/>
                </a:moveTo>
                <a:lnTo>
                  <a:pt x="20104099" y="0"/>
                </a:lnTo>
              </a:path>
            </a:pathLst>
          </a:custGeom>
          <a:ln w="75390">
            <a:solidFill>
              <a:srgbClr val="FFA401"/>
            </a:solidFill>
          </a:ln>
        </p:spPr>
        <p:txBody>
          <a:bodyPr wrap="square" lIns="0" tIns="0" rIns="0" bIns="0" rtlCol="0"/>
          <a:lstStyle/>
          <a:p>
            <a:endParaRPr sz="1065" dirty="0">
              <a:latin typeface="Museo Sans 300" panose="02000000000000000000" pitchFamily="50" charset="0"/>
            </a:endParaRPr>
          </a:p>
        </p:txBody>
      </p:sp>
      <p:sp>
        <p:nvSpPr>
          <p:cNvPr id="7" name="Text Placeholder 2">
            <a:extLst>
              <a:ext uri="{FF2B5EF4-FFF2-40B4-BE49-F238E27FC236}">
                <a16:creationId xmlns:a16="http://schemas.microsoft.com/office/drawing/2014/main" id="{A1C6C813-28CF-44EA-88E2-12D768597AC2}"/>
              </a:ext>
            </a:extLst>
          </p:cNvPr>
          <p:cNvSpPr>
            <a:spLocks noGrp="1"/>
          </p:cNvSpPr>
          <p:nvPr>
            <p:ph type="body" sz="quarter" idx="12" hasCustomPrompt="1"/>
          </p:nvPr>
        </p:nvSpPr>
        <p:spPr>
          <a:xfrm>
            <a:off x="606274" y="6417530"/>
            <a:ext cx="9109228" cy="215444"/>
          </a:xfrm>
          <a:prstGeom prst="rect">
            <a:avLst/>
          </a:prstGeom>
        </p:spPr>
        <p:txBody>
          <a:bodyPr lIns="43200" anchor="b">
            <a:noAutofit/>
          </a:bodyPr>
          <a:lstStyle>
            <a:lvl1pPr>
              <a:defRPr sz="799"/>
            </a:lvl1pPr>
          </a:lstStyle>
          <a:p>
            <a:pPr lvl="0"/>
            <a:r>
              <a:rPr lang="en-US" dirty="0"/>
              <a:t>Click to add abbreviations &amp; references</a:t>
            </a:r>
            <a:endParaRPr lang="en-GB" dirty="0"/>
          </a:p>
        </p:txBody>
      </p:sp>
    </p:spTree>
    <p:extLst>
      <p:ext uri="{BB962C8B-B14F-4D97-AF65-F5344CB8AC3E}">
        <p14:creationId xmlns:p14="http://schemas.microsoft.com/office/powerpoint/2010/main" val="2942966959"/>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EF-15 Title Only">
    <p:spTree>
      <p:nvGrpSpPr>
        <p:cNvPr id="1" name=""/>
        <p:cNvGrpSpPr/>
        <p:nvPr/>
      </p:nvGrpSpPr>
      <p:grpSpPr>
        <a:xfrm>
          <a:off x="0" y="0"/>
          <a:ext cx="0" cy="0"/>
          <a:chOff x="0" y="0"/>
          <a:chExt cx="0" cy="0"/>
        </a:xfrm>
      </p:grpSpPr>
      <p:sp>
        <p:nvSpPr>
          <p:cNvPr id="7" name="Title 14">
            <a:extLst>
              <a:ext uri="{FF2B5EF4-FFF2-40B4-BE49-F238E27FC236}">
                <a16:creationId xmlns:a16="http://schemas.microsoft.com/office/drawing/2014/main" id="{CF83D756-8280-4EA5-AEE5-AD0866938485}"/>
              </a:ext>
            </a:extLst>
          </p:cNvPr>
          <p:cNvSpPr>
            <a:spLocks noGrp="1"/>
          </p:cNvSpPr>
          <p:nvPr>
            <p:ph type="title"/>
          </p:nvPr>
        </p:nvSpPr>
        <p:spPr>
          <a:xfrm>
            <a:off x="606276" y="673150"/>
            <a:ext cx="10979967" cy="603209"/>
          </a:xfrm>
          <a:prstGeom prst="rect">
            <a:avLst/>
          </a:prstGeom>
        </p:spPr>
        <p:txBody>
          <a:bodyPr lIns="41578" tIns="20789" rIns="41578" bIns="20789"/>
          <a:lstStyle>
            <a:lvl1pPr algn="l">
              <a:defRPr sz="3200" b="0" i="0">
                <a:solidFill>
                  <a:srgbClr val="3A5CAC"/>
                </a:solidFill>
                <a:latin typeface="Museo Sans Rounded 100" charset="0"/>
                <a:ea typeface="Museo Sans Rounded 100" charset="0"/>
                <a:cs typeface="Museo Sans Rounded 100" charset="0"/>
              </a:defRPr>
            </a:lvl1pPr>
          </a:lstStyle>
          <a:p>
            <a:r>
              <a:rPr lang="en-US" dirty="0"/>
              <a:t>Click to edit Master title style</a:t>
            </a:r>
          </a:p>
        </p:txBody>
      </p:sp>
      <p:sp>
        <p:nvSpPr>
          <p:cNvPr id="5" name="bk object 18">
            <a:extLst>
              <a:ext uri="{FF2B5EF4-FFF2-40B4-BE49-F238E27FC236}">
                <a16:creationId xmlns:a16="http://schemas.microsoft.com/office/drawing/2014/main" id="{9B6E4829-A0F8-4F67-BDA4-0C365906DC62}"/>
              </a:ext>
            </a:extLst>
          </p:cNvPr>
          <p:cNvSpPr/>
          <p:nvPr userDrawn="1"/>
        </p:nvSpPr>
        <p:spPr>
          <a:xfrm>
            <a:off x="0" y="6834660"/>
            <a:ext cx="12192000" cy="0"/>
          </a:xfrm>
          <a:custGeom>
            <a:avLst/>
            <a:gdLst/>
            <a:ahLst/>
            <a:cxnLst/>
            <a:rect l="l" t="t" r="r" b="b"/>
            <a:pathLst>
              <a:path w="20104100">
                <a:moveTo>
                  <a:pt x="0" y="0"/>
                </a:moveTo>
                <a:lnTo>
                  <a:pt x="20104099" y="0"/>
                </a:lnTo>
              </a:path>
            </a:pathLst>
          </a:custGeom>
          <a:ln w="75390">
            <a:solidFill>
              <a:srgbClr val="D8AB26"/>
            </a:solidFill>
          </a:ln>
        </p:spPr>
        <p:txBody>
          <a:bodyPr wrap="square" lIns="0" tIns="0" rIns="0" bIns="0" rtlCol="0"/>
          <a:lstStyle/>
          <a:p>
            <a:endParaRPr sz="1067" dirty="0">
              <a:latin typeface="Museo Sans 300" panose="02000000000000000000" pitchFamily="50" charset="0"/>
            </a:endParaRPr>
          </a:p>
        </p:txBody>
      </p:sp>
      <p:sp>
        <p:nvSpPr>
          <p:cNvPr id="6" name="Text Placeholder 2">
            <a:extLst>
              <a:ext uri="{FF2B5EF4-FFF2-40B4-BE49-F238E27FC236}">
                <a16:creationId xmlns:a16="http://schemas.microsoft.com/office/drawing/2014/main" id="{22D8B6A1-EEEF-4C85-9B47-DB131F3335DE}"/>
              </a:ext>
            </a:extLst>
          </p:cNvPr>
          <p:cNvSpPr>
            <a:spLocks noGrp="1"/>
          </p:cNvSpPr>
          <p:nvPr>
            <p:ph type="body" sz="quarter" idx="12" hasCustomPrompt="1"/>
          </p:nvPr>
        </p:nvSpPr>
        <p:spPr>
          <a:xfrm>
            <a:off x="606273" y="6417530"/>
            <a:ext cx="9109228" cy="215444"/>
          </a:xfrm>
          <a:prstGeom prst="rect">
            <a:avLst/>
          </a:prstGeom>
        </p:spPr>
        <p:txBody>
          <a:bodyPr lIns="43200" anchor="b">
            <a:noAutofit/>
          </a:bodyPr>
          <a:lstStyle>
            <a:lvl1pPr>
              <a:defRPr sz="800"/>
            </a:lvl1pPr>
          </a:lstStyle>
          <a:p>
            <a:pPr lvl="0"/>
            <a:r>
              <a:rPr lang="en-US" dirty="0"/>
              <a:t>Click to add abbreviations &amp; references</a:t>
            </a:r>
            <a:endParaRPr lang="en-GB" dirty="0"/>
          </a:p>
        </p:txBody>
      </p:sp>
      <p:pic>
        <p:nvPicPr>
          <p:cNvPr id="9" name="Picture 8" descr="Logo&#10;&#10;Description automatically generated">
            <a:extLst>
              <a:ext uri="{FF2B5EF4-FFF2-40B4-BE49-F238E27FC236}">
                <a16:creationId xmlns:a16="http://schemas.microsoft.com/office/drawing/2014/main" id="{AF893845-2425-8CA7-392C-64D54D4FC941}"/>
              </a:ext>
            </a:extLst>
          </p:cNvPr>
          <p:cNvPicPr>
            <a:picLocks noChangeAspect="1"/>
          </p:cNvPicPr>
          <p:nvPr userDrawn="1"/>
        </p:nvPicPr>
        <p:blipFill>
          <a:blip r:embed="rId2"/>
          <a:stretch>
            <a:fillRect/>
          </a:stretch>
        </p:blipFill>
        <p:spPr>
          <a:xfrm>
            <a:off x="420035" y="0"/>
            <a:ext cx="1882028" cy="868628"/>
          </a:xfrm>
          <a:prstGeom prst="rect">
            <a:avLst/>
          </a:prstGeom>
        </p:spPr>
      </p:pic>
    </p:spTree>
    <p:extLst>
      <p:ext uri="{BB962C8B-B14F-4D97-AF65-F5344CB8AC3E}">
        <p14:creationId xmlns:p14="http://schemas.microsoft.com/office/powerpoint/2010/main" val="3378875525"/>
      </p:ext>
    </p:extLst>
  </p:cSld>
  <p:clrMapOvr>
    <a:masterClrMapping/>
  </p:clrMapOvr>
  <p:extLst>
    <p:ext uri="{DCECCB84-F9BA-43D5-87BE-67443E8EF086}">
      <p15:sldGuideLst xmlns:p15="http://schemas.microsoft.com/office/powerpoint/2012/main">
        <p15:guide id="1" orient="horz" pos="474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EF-15 Title and Content">
    <p:spTree>
      <p:nvGrpSpPr>
        <p:cNvPr id="1" name=""/>
        <p:cNvGrpSpPr/>
        <p:nvPr/>
      </p:nvGrpSpPr>
      <p:grpSpPr>
        <a:xfrm>
          <a:off x="0" y="0"/>
          <a:ext cx="0" cy="0"/>
          <a:chOff x="0" y="0"/>
          <a:chExt cx="0" cy="0"/>
        </a:xfrm>
      </p:grpSpPr>
      <p:sp>
        <p:nvSpPr>
          <p:cNvPr id="7" name="Title 14">
            <a:extLst>
              <a:ext uri="{FF2B5EF4-FFF2-40B4-BE49-F238E27FC236}">
                <a16:creationId xmlns:a16="http://schemas.microsoft.com/office/drawing/2014/main" id="{CF83D756-8280-4EA5-AEE5-AD0866938485}"/>
              </a:ext>
            </a:extLst>
          </p:cNvPr>
          <p:cNvSpPr>
            <a:spLocks noGrp="1"/>
          </p:cNvSpPr>
          <p:nvPr>
            <p:ph type="title"/>
          </p:nvPr>
        </p:nvSpPr>
        <p:spPr>
          <a:xfrm>
            <a:off x="606276" y="673150"/>
            <a:ext cx="10979967" cy="603209"/>
          </a:xfrm>
          <a:prstGeom prst="rect">
            <a:avLst/>
          </a:prstGeom>
        </p:spPr>
        <p:txBody>
          <a:bodyPr lIns="41578" tIns="20789" rIns="41578" bIns="20789"/>
          <a:lstStyle>
            <a:lvl1pPr algn="l">
              <a:defRPr sz="3200" b="0" i="0">
                <a:solidFill>
                  <a:srgbClr val="3A5CAC"/>
                </a:solidFill>
                <a:latin typeface="Museo Sans Rounded 100" charset="0"/>
                <a:ea typeface="Museo Sans Rounded 100" charset="0"/>
                <a:cs typeface="Museo Sans Rounded 100" charset="0"/>
              </a:defRPr>
            </a:lvl1pPr>
          </a:lstStyle>
          <a:p>
            <a:r>
              <a:rPr lang="en-US" dirty="0"/>
              <a:t>Click to edit Master title style</a:t>
            </a:r>
          </a:p>
        </p:txBody>
      </p:sp>
      <p:sp>
        <p:nvSpPr>
          <p:cNvPr id="9" name="Text Placeholder 16">
            <a:extLst>
              <a:ext uri="{FF2B5EF4-FFF2-40B4-BE49-F238E27FC236}">
                <a16:creationId xmlns:a16="http://schemas.microsoft.com/office/drawing/2014/main" id="{E8C93D22-38D7-4997-96ED-B60BB4AC1C05}"/>
              </a:ext>
            </a:extLst>
          </p:cNvPr>
          <p:cNvSpPr>
            <a:spLocks noGrp="1"/>
          </p:cNvSpPr>
          <p:nvPr>
            <p:ph type="body" sz="quarter" idx="10"/>
          </p:nvPr>
        </p:nvSpPr>
        <p:spPr>
          <a:xfrm>
            <a:off x="606275" y="1411343"/>
            <a:ext cx="10984592" cy="3109436"/>
          </a:xfrm>
          <a:prstGeom prst="rect">
            <a:avLst/>
          </a:prstGeom>
        </p:spPr>
        <p:txBody>
          <a:bodyPr lIns="41578" tIns="20789" rIns="41578" bIns="20789"/>
          <a:lstStyle>
            <a:lvl1pPr marL="161683" indent="-151099" algn="l" defTabSz="277172" rtl="0" eaLnBrk="0" fontAlgn="base" hangingPunct="0">
              <a:lnSpc>
                <a:spcPct val="100000"/>
              </a:lnSpc>
              <a:spcBef>
                <a:spcPts val="600"/>
              </a:spcBef>
              <a:spcAft>
                <a:spcPts val="300"/>
              </a:spcAft>
              <a:buClr>
                <a:srgbClr val="00AEEF"/>
              </a:buClr>
              <a:buFont typeface="Museo Sans 300" panose="02000000000000000000" pitchFamily="2" charset="0"/>
              <a:buChar char="•"/>
              <a:tabLst/>
              <a:defRPr lang="en-US" sz="1600" kern="1200" dirty="0" smtClean="0">
                <a:solidFill>
                  <a:schemeClr val="tx1"/>
                </a:solidFill>
                <a:latin typeface="Museo Sans 300"/>
                <a:ea typeface="Museo Sans 300" pitchFamily="50" charset="0"/>
                <a:cs typeface="Museo Sans 300"/>
              </a:defRPr>
            </a:lvl1pPr>
            <a:lvl2pPr marL="323843" indent="-153984" algn="l" defTabSz="277172" rtl="0" eaLnBrk="0" fontAlgn="base" hangingPunct="0">
              <a:lnSpc>
                <a:spcPct val="100000"/>
              </a:lnSpc>
              <a:spcBef>
                <a:spcPct val="0"/>
              </a:spcBef>
              <a:spcAft>
                <a:spcPts val="300"/>
              </a:spcAft>
              <a:buClr>
                <a:srgbClr val="00AEEF"/>
              </a:buClr>
              <a:buFont typeface="Museo Sans 300" panose="02000000000000000000" pitchFamily="2" charset="0"/>
              <a:buChar char="◦"/>
              <a:tabLst/>
              <a:defRPr lang="en-US" sz="1600" kern="1200" dirty="0" smtClean="0">
                <a:solidFill>
                  <a:schemeClr val="tx1"/>
                </a:solidFill>
                <a:latin typeface="Museo Sans 300"/>
                <a:ea typeface="Museo Sans 300" pitchFamily="50" charset="0"/>
                <a:cs typeface="Museo Sans 300"/>
              </a:defRPr>
            </a:lvl2pPr>
            <a:lvl3pPr marL="519100" indent="-187321" algn="l" defTabSz="277172"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600" kern="1200" dirty="0" smtClean="0">
                <a:solidFill>
                  <a:schemeClr val="tx1"/>
                </a:solidFill>
                <a:latin typeface="Museo Sans 300"/>
                <a:ea typeface="Museo Sans 300" pitchFamily="50" charset="0"/>
                <a:cs typeface="Museo Sans 300"/>
              </a:defRPr>
            </a:lvl3pPr>
            <a:lvl4pPr marL="676258" indent="-157159" algn="l" defTabSz="277172" rtl="0" eaLnBrk="0" fontAlgn="base" hangingPunct="0">
              <a:lnSpc>
                <a:spcPct val="100000"/>
              </a:lnSpc>
              <a:spcBef>
                <a:spcPct val="0"/>
              </a:spcBef>
              <a:spcAft>
                <a:spcPts val="300"/>
              </a:spcAft>
              <a:buClr>
                <a:srgbClr val="67CFE3"/>
              </a:buClr>
              <a:buFont typeface="Museo Sans 300" panose="02000000000000000000" pitchFamily="2" charset="0"/>
              <a:buChar char="◦"/>
              <a:tabLst/>
              <a:defRPr lang="en-US" sz="1600" kern="1200" dirty="0" smtClean="0">
                <a:solidFill>
                  <a:schemeClr val="tx1"/>
                </a:solidFill>
                <a:latin typeface="Museo Sans 300"/>
                <a:ea typeface="Museo Sans 300" pitchFamily="50" charset="0"/>
                <a:cs typeface="Museo Sans 300"/>
              </a:defRPr>
            </a:lvl4pPr>
            <a:lvl5pPr marL="823893" indent="-152396" algn="l" defTabSz="277172" rtl="0" eaLnBrk="0" fontAlgn="base" hangingPunct="0">
              <a:lnSpc>
                <a:spcPct val="100000"/>
              </a:lnSpc>
              <a:spcBef>
                <a:spcPct val="0"/>
              </a:spcBef>
              <a:spcAft>
                <a:spcPts val="300"/>
              </a:spcAft>
              <a:buClr>
                <a:schemeClr val="bg1">
                  <a:lumMod val="50000"/>
                </a:schemeClr>
              </a:buClr>
              <a:buFont typeface="Museo Sans 300" panose="02000000000000000000" pitchFamily="2" charset="0"/>
              <a:buChar char="•"/>
              <a:tabLst/>
              <a:defRPr lang="en-US" sz="1600" kern="1200" dirty="0">
                <a:solidFill>
                  <a:schemeClr val="tx1"/>
                </a:solidFill>
                <a:latin typeface="Museo Sans 300"/>
                <a:ea typeface="Museo Sans 300" pitchFamily="50" charset="0"/>
                <a:cs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bk object 18">
            <a:extLst>
              <a:ext uri="{FF2B5EF4-FFF2-40B4-BE49-F238E27FC236}">
                <a16:creationId xmlns:a16="http://schemas.microsoft.com/office/drawing/2014/main" id="{9B6E4829-A0F8-4F67-BDA4-0C365906DC62}"/>
              </a:ext>
            </a:extLst>
          </p:cNvPr>
          <p:cNvSpPr/>
          <p:nvPr userDrawn="1"/>
        </p:nvSpPr>
        <p:spPr>
          <a:xfrm>
            <a:off x="0" y="6834660"/>
            <a:ext cx="12192000" cy="0"/>
          </a:xfrm>
          <a:custGeom>
            <a:avLst/>
            <a:gdLst/>
            <a:ahLst/>
            <a:cxnLst/>
            <a:rect l="l" t="t" r="r" b="b"/>
            <a:pathLst>
              <a:path w="20104100">
                <a:moveTo>
                  <a:pt x="0" y="0"/>
                </a:moveTo>
                <a:lnTo>
                  <a:pt x="20104099" y="0"/>
                </a:lnTo>
              </a:path>
            </a:pathLst>
          </a:custGeom>
          <a:ln w="75390">
            <a:solidFill>
              <a:srgbClr val="D8AB26"/>
            </a:solidFill>
          </a:ln>
        </p:spPr>
        <p:txBody>
          <a:bodyPr wrap="square" lIns="0" tIns="0" rIns="0" bIns="0" rtlCol="0"/>
          <a:lstStyle/>
          <a:p>
            <a:endParaRPr sz="1067" dirty="0">
              <a:latin typeface="Museo Sans 300" panose="02000000000000000000" pitchFamily="50" charset="0"/>
            </a:endParaRPr>
          </a:p>
        </p:txBody>
      </p:sp>
      <p:sp>
        <p:nvSpPr>
          <p:cNvPr id="6" name="Text Placeholder 2">
            <a:extLst>
              <a:ext uri="{FF2B5EF4-FFF2-40B4-BE49-F238E27FC236}">
                <a16:creationId xmlns:a16="http://schemas.microsoft.com/office/drawing/2014/main" id="{22D8B6A1-EEEF-4C85-9B47-DB131F3335DE}"/>
              </a:ext>
            </a:extLst>
          </p:cNvPr>
          <p:cNvSpPr>
            <a:spLocks noGrp="1"/>
          </p:cNvSpPr>
          <p:nvPr>
            <p:ph type="body" sz="quarter" idx="12" hasCustomPrompt="1"/>
          </p:nvPr>
        </p:nvSpPr>
        <p:spPr>
          <a:xfrm>
            <a:off x="606273" y="6417530"/>
            <a:ext cx="9109228" cy="215444"/>
          </a:xfrm>
          <a:prstGeom prst="rect">
            <a:avLst/>
          </a:prstGeom>
        </p:spPr>
        <p:txBody>
          <a:bodyPr lIns="43200" anchor="b">
            <a:noAutofit/>
          </a:bodyPr>
          <a:lstStyle>
            <a:lvl1pPr>
              <a:defRPr sz="800"/>
            </a:lvl1pPr>
          </a:lstStyle>
          <a:p>
            <a:pPr lvl="0"/>
            <a:r>
              <a:rPr lang="en-US" dirty="0"/>
              <a:t>Click to add abbreviations &amp; references</a:t>
            </a:r>
            <a:endParaRPr lang="en-GB" dirty="0"/>
          </a:p>
        </p:txBody>
      </p:sp>
      <p:pic>
        <p:nvPicPr>
          <p:cNvPr id="8" name="Picture 7" descr="Logo&#10;&#10;Description automatically generated">
            <a:extLst>
              <a:ext uri="{FF2B5EF4-FFF2-40B4-BE49-F238E27FC236}">
                <a16:creationId xmlns:a16="http://schemas.microsoft.com/office/drawing/2014/main" id="{AF893845-2425-8CA7-392C-64D54D4FC941}"/>
              </a:ext>
            </a:extLst>
          </p:cNvPr>
          <p:cNvPicPr>
            <a:picLocks noChangeAspect="1"/>
          </p:cNvPicPr>
          <p:nvPr userDrawn="1"/>
        </p:nvPicPr>
        <p:blipFill>
          <a:blip r:embed="rId2"/>
          <a:stretch>
            <a:fillRect/>
          </a:stretch>
        </p:blipFill>
        <p:spPr>
          <a:xfrm>
            <a:off x="420035" y="0"/>
            <a:ext cx="1882028" cy="868628"/>
          </a:xfrm>
          <a:prstGeom prst="rect">
            <a:avLst/>
          </a:prstGeom>
        </p:spPr>
      </p:pic>
    </p:spTree>
    <p:extLst>
      <p:ext uri="{BB962C8B-B14F-4D97-AF65-F5344CB8AC3E}">
        <p14:creationId xmlns:p14="http://schemas.microsoft.com/office/powerpoint/2010/main" val="1613332487"/>
      </p:ext>
    </p:extLst>
  </p:cSld>
  <p:clrMapOvr>
    <a:masterClrMapping/>
  </p:clrMapOvr>
  <p:extLst>
    <p:ext uri="{DCECCB84-F9BA-43D5-87BE-67443E8EF086}">
      <p15:sldGuideLst xmlns:p15="http://schemas.microsoft.com/office/powerpoint/2012/main">
        <p15:guide id="1" orient="horz" pos="474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4" name="shpTitleLine"/>
          <p:cNvSpPr>
            <a:spLocks noChangeShapeType="1"/>
          </p:cNvSpPr>
          <p:nvPr/>
        </p:nvSpPr>
        <p:spPr bwMode="auto">
          <a:xfrm>
            <a:off x="116" y="1738313"/>
            <a:ext cx="10882313" cy="0"/>
          </a:xfrm>
          <a:prstGeom prst="line">
            <a:avLst/>
          </a:prstGeom>
          <a:noFill/>
          <a:ln w="12700">
            <a:solidFill>
              <a:schemeClr val="tx1"/>
            </a:solidFill>
            <a:round/>
            <a:headEnd/>
            <a:tailEnd/>
          </a:ln>
          <a:effectLst/>
        </p:spPr>
        <p:txBody>
          <a:bodyPr>
            <a:spAutoFit/>
          </a:bodyPr>
          <a:lstStyle/>
          <a:p>
            <a:pPr eaLnBrk="0" fontAlgn="base" hangingPunct="0">
              <a:spcBef>
                <a:spcPct val="50000"/>
              </a:spcBef>
              <a:spcAft>
                <a:spcPct val="0"/>
              </a:spcAft>
              <a:defRPr/>
            </a:pPr>
            <a:endParaRPr lang="pl-PL" sz="1662">
              <a:solidFill>
                <a:srgbClr val="000000"/>
              </a:solidFill>
            </a:endParaRPr>
          </a:p>
        </p:txBody>
      </p:sp>
      <p:sp>
        <p:nvSpPr>
          <p:cNvPr id="12" name="shpPlaceholderTitle"/>
          <p:cNvSpPr>
            <a:spLocks noGrp="1" noChangeArrowheads="1"/>
          </p:cNvSpPr>
          <p:nvPr>
            <p:ph type="ctrTitle"/>
          </p:nvPr>
        </p:nvSpPr>
        <p:spPr>
          <a:xfrm>
            <a:off x="511908" y="2602302"/>
            <a:ext cx="11168184" cy="1008063"/>
          </a:xfrm>
        </p:spPr>
        <p:txBody>
          <a:bodyPr/>
          <a:lstStyle>
            <a:lvl1pPr>
              <a:defRPr sz="2800" b="1">
                <a:solidFill>
                  <a:schemeClr val="bg2"/>
                </a:solidFill>
              </a:defRPr>
            </a:lvl1pPr>
          </a:lstStyle>
          <a:p>
            <a:pPr lvl="0"/>
            <a:r>
              <a:rPr lang="en-US" noProof="0" dirty="0"/>
              <a:t>Click to edit Master title style</a:t>
            </a:r>
            <a:endParaRPr lang="fr-CH" noProof="0" dirty="0"/>
          </a:p>
        </p:txBody>
      </p:sp>
      <p:sp>
        <p:nvSpPr>
          <p:cNvPr id="13" name="shpPlaceholderMain"/>
          <p:cNvSpPr>
            <a:spLocks noGrp="1" noChangeArrowheads="1"/>
          </p:cNvSpPr>
          <p:nvPr>
            <p:ph type="subTitle" idx="1"/>
          </p:nvPr>
        </p:nvSpPr>
        <p:spPr>
          <a:xfrm>
            <a:off x="531576" y="3644936"/>
            <a:ext cx="11148647" cy="576263"/>
          </a:xfrm>
        </p:spPr>
        <p:txBody>
          <a:bodyPr/>
          <a:lstStyle>
            <a:lvl1pPr marL="0" indent="0">
              <a:buFontTx/>
              <a:buNone/>
              <a:defRPr sz="1846" b="0" i="0">
                <a:latin typeface="+mn-lt"/>
              </a:defRPr>
            </a:lvl1pPr>
          </a:lstStyle>
          <a:p>
            <a:pPr lvl="0"/>
            <a:r>
              <a:rPr lang="en-US" noProof="0" dirty="0"/>
              <a:t>Click to edit Master subtitle style</a:t>
            </a:r>
            <a:endParaRPr lang="fr-CH" noProof="0" dirty="0"/>
          </a:p>
        </p:txBody>
      </p:sp>
      <p:sp>
        <p:nvSpPr>
          <p:cNvPr id="5" name="Slide Number Placeholder 4"/>
          <p:cNvSpPr>
            <a:spLocks noGrp="1"/>
          </p:cNvSpPr>
          <p:nvPr>
            <p:ph type="sldNum" sz="quarter" idx="10"/>
          </p:nvPr>
        </p:nvSpPr>
        <p:spPr/>
        <p:txBody>
          <a:bodyPr/>
          <a:lstStyle>
            <a:lvl1pPr>
              <a:defRPr/>
            </a:lvl1pPr>
          </a:lstStyle>
          <a:p>
            <a:pPr>
              <a:defRPr/>
            </a:pPr>
            <a:fld id="{E0DE9193-691C-4A61-A252-ED7A7351A717}" type="slidenum">
              <a:rPr lang="en-GB" altLang="en-US"/>
              <a:pPr>
                <a:defRPr/>
              </a:pPr>
              <a:t>‹#›</a:t>
            </a:fld>
            <a:endParaRPr lang="en-GB" altLang="en-US"/>
          </a:p>
        </p:txBody>
      </p:sp>
    </p:spTree>
    <p:extLst>
      <p:ext uri="{BB962C8B-B14F-4D97-AF65-F5344CB8AC3E}">
        <p14:creationId xmlns:p14="http://schemas.microsoft.com/office/powerpoint/2010/main" val="1185302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4" name="shpTitleLine"/>
          <p:cNvSpPr>
            <a:spLocks noChangeShapeType="1"/>
          </p:cNvSpPr>
          <p:nvPr/>
        </p:nvSpPr>
        <p:spPr bwMode="auto">
          <a:xfrm>
            <a:off x="116" y="1738313"/>
            <a:ext cx="108823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GB" sz="1800">
              <a:solidFill>
                <a:srgbClr val="000000"/>
              </a:solidFill>
            </a:endParaRPr>
          </a:p>
        </p:txBody>
      </p:sp>
      <p:sp>
        <p:nvSpPr>
          <p:cNvPr id="5" name="shpTitleLine"/>
          <p:cNvSpPr>
            <a:spLocks noChangeShapeType="1"/>
          </p:cNvSpPr>
          <p:nvPr/>
        </p:nvSpPr>
        <p:spPr bwMode="auto">
          <a:xfrm>
            <a:off x="116" y="1738313"/>
            <a:ext cx="108823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GB" sz="1800">
              <a:solidFill>
                <a:srgbClr val="000000"/>
              </a:solidFill>
            </a:endParaRPr>
          </a:p>
        </p:txBody>
      </p:sp>
      <p:sp>
        <p:nvSpPr>
          <p:cNvPr id="8" name="shpTitleLine"/>
          <p:cNvSpPr>
            <a:spLocks noChangeShapeType="1"/>
          </p:cNvSpPr>
          <p:nvPr userDrawn="1"/>
        </p:nvSpPr>
        <p:spPr bwMode="auto">
          <a:xfrm>
            <a:off x="116" y="1738313"/>
            <a:ext cx="108823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GB" sz="1800">
              <a:solidFill>
                <a:srgbClr val="000000"/>
              </a:solidFill>
            </a:endParaRPr>
          </a:p>
        </p:txBody>
      </p:sp>
      <p:sp>
        <p:nvSpPr>
          <p:cNvPr id="6" name="shpPlaceholderMain"/>
          <p:cNvSpPr>
            <a:spLocks noGrp="1" noChangeArrowheads="1"/>
          </p:cNvSpPr>
          <p:nvPr>
            <p:ph type="subTitle" idx="1"/>
          </p:nvPr>
        </p:nvSpPr>
        <p:spPr>
          <a:xfrm>
            <a:off x="531576" y="3644936"/>
            <a:ext cx="11148647" cy="576263"/>
          </a:xfrm>
        </p:spPr>
        <p:txBody>
          <a:bodyPr/>
          <a:lstStyle>
            <a:lvl1pPr marL="0" indent="0">
              <a:buFontTx/>
              <a:buNone/>
              <a:defRPr sz="1800" b="0" i="0">
                <a:latin typeface="+mn-lt"/>
              </a:defRPr>
            </a:lvl1pPr>
          </a:lstStyle>
          <a:p>
            <a:pPr lvl="0"/>
            <a:r>
              <a:rPr lang="en-US" noProof="0"/>
              <a:t>Click to edit Master subtitle style</a:t>
            </a:r>
            <a:endParaRPr lang="fr-CH" noProof="0" dirty="0"/>
          </a:p>
        </p:txBody>
      </p:sp>
      <p:sp>
        <p:nvSpPr>
          <p:cNvPr id="7" name="shpPlaceholderTitle"/>
          <p:cNvSpPr>
            <a:spLocks noGrp="1" noChangeArrowheads="1"/>
          </p:cNvSpPr>
          <p:nvPr>
            <p:ph type="ctrTitle"/>
          </p:nvPr>
        </p:nvSpPr>
        <p:spPr>
          <a:xfrm>
            <a:off x="511908" y="2602302"/>
            <a:ext cx="11168184" cy="1008063"/>
          </a:xfrm>
        </p:spPr>
        <p:txBody>
          <a:bodyPr>
            <a:noAutofit/>
          </a:bodyPr>
          <a:lstStyle>
            <a:lvl1pPr>
              <a:defRPr sz="2800" b="1">
                <a:solidFill>
                  <a:schemeClr val="bg2"/>
                </a:solidFill>
              </a:defRPr>
            </a:lvl1pPr>
          </a:lstStyle>
          <a:p>
            <a:pPr lvl="0"/>
            <a:r>
              <a:rPr lang="en-US" noProof="0"/>
              <a:t>Click to edit Master title style</a:t>
            </a:r>
            <a:endParaRPr lang="fr-CH" noProof="0" dirty="0"/>
          </a:p>
        </p:txBody>
      </p:sp>
      <p:sp>
        <p:nvSpPr>
          <p:cNvPr id="9" name="Slide Number Placeholder 4"/>
          <p:cNvSpPr>
            <a:spLocks noGrp="1"/>
          </p:cNvSpPr>
          <p:nvPr>
            <p:ph type="sldNum" sz="quarter" idx="10"/>
          </p:nvPr>
        </p:nvSpPr>
        <p:spPr/>
        <p:txBody>
          <a:bodyPr/>
          <a:lstStyle>
            <a:lvl1pPr>
              <a:defRPr/>
            </a:lvl1pPr>
          </a:lstStyle>
          <a:p>
            <a:pPr>
              <a:defRPr/>
            </a:pPr>
            <a:fld id="{08D1B1FA-2C9C-42FB-95E1-325B7AD0C17C}" type="slidenum">
              <a:rPr lang="en-GB" altLang="en-US"/>
              <a:pPr>
                <a:defRPr/>
              </a:pPr>
              <a:t>‹#›</a:t>
            </a:fld>
            <a:endParaRPr lang="en-GB" altLang="en-US"/>
          </a:p>
        </p:txBody>
      </p:sp>
    </p:spTree>
    <p:extLst>
      <p:ext uri="{BB962C8B-B14F-4D97-AF65-F5344CB8AC3E}">
        <p14:creationId xmlns:p14="http://schemas.microsoft.com/office/powerpoint/2010/main" val="4125530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Text Placeholder 8"/>
          <p:cNvSpPr>
            <a:spLocks noGrp="1"/>
          </p:cNvSpPr>
          <p:nvPr>
            <p:ph type="body" sz="quarter" idx="10"/>
          </p:nvPr>
        </p:nvSpPr>
        <p:spPr>
          <a:xfrm>
            <a:off x="552451" y="6658688"/>
            <a:ext cx="5376000" cy="138499"/>
          </a:xfrm>
        </p:spPr>
        <p:txBody>
          <a:bodyPr anchor="b">
            <a:spAutoFit/>
          </a:bodyPr>
          <a:lstStyle>
            <a:lvl1pPr marL="0" indent="0">
              <a:buNone/>
              <a:defRPr sz="900"/>
            </a:lvl1pPr>
          </a:lstStyle>
          <a:p>
            <a:pPr lvl="0"/>
            <a:r>
              <a:rPr lang="en-US"/>
              <a:t>Click to edit Master text styles</a:t>
            </a:r>
          </a:p>
        </p:txBody>
      </p:sp>
      <p:sp>
        <p:nvSpPr>
          <p:cNvPr id="14" name="Text Placeholder 8"/>
          <p:cNvSpPr>
            <a:spLocks noGrp="1"/>
          </p:cNvSpPr>
          <p:nvPr>
            <p:ph type="body" sz="quarter" idx="11"/>
          </p:nvPr>
        </p:nvSpPr>
        <p:spPr>
          <a:xfrm>
            <a:off x="6281032" y="6658688"/>
            <a:ext cx="5376000" cy="138499"/>
          </a:xfrm>
        </p:spPr>
        <p:txBody>
          <a:bodyPr anchor="b">
            <a:spAutoFit/>
          </a:bodyPr>
          <a:lstStyle>
            <a:lvl1pPr marL="0" indent="0" algn="r">
              <a:buNone/>
              <a:defRPr sz="900"/>
            </a:lvl1pPr>
          </a:lstStyle>
          <a:p>
            <a:pPr lvl="0"/>
            <a:r>
              <a:rPr lang="en-US"/>
              <a:t>Click to edit Master text styles</a:t>
            </a:r>
          </a:p>
        </p:txBody>
      </p:sp>
      <p:sp>
        <p:nvSpPr>
          <p:cNvPr id="5" name="Slide Number Placeholder 4"/>
          <p:cNvSpPr>
            <a:spLocks noGrp="1"/>
          </p:cNvSpPr>
          <p:nvPr>
            <p:ph type="sldNum" sz="quarter" idx="12"/>
          </p:nvPr>
        </p:nvSpPr>
        <p:spPr/>
        <p:txBody>
          <a:bodyPr/>
          <a:lstStyle>
            <a:lvl1pPr>
              <a:defRPr/>
            </a:lvl1pPr>
          </a:lstStyle>
          <a:p>
            <a:pPr>
              <a:defRPr/>
            </a:pPr>
            <a:fld id="{F5C955F5-C2D2-442B-BAFB-953A3E6A741E}" type="slidenum">
              <a:rPr lang="en-GB" altLang="en-US"/>
              <a:pPr>
                <a:defRPr/>
              </a:pPr>
              <a:t>‹#›</a:t>
            </a:fld>
            <a:endParaRPr lang="en-GB" altLang="en-US"/>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49265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085" y="1275349"/>
            <a:ext cx="11140800" cy="5003053"/>
          </a:xfrm>
        </p:spPr>
        <p:txBody>
          <a:bodyPr/>
          <a:lstStyle>
            <a:lvl1pPr marL="342900" marR="0" indent="-342900" algn="l" defTabSz="914400" rtl="0" eaLnBrk="1" fontAlgn="base" latinLnBrk="0" hangingPunct="1">
              <a:lnSpc>
                <a:spcPct val="100000"/>
              </a:lnSpc>
              <a:spcBef>
                <a:spcPts val="1662"/>
              </a:spcBef>
              <a:spcAft>
                <a:spcPct val="0"/>
              </a:spcAft>
              <a:buClrTx/>
              <a:buSzPct val="100000"/>
              <a:buFont typeface="Arial" panose="020B0604020202020204" pitchFamily="34" charset="0"/>
              <a:buChar char="•"/>
              <a:tabLst/>
              <a:defRPr sz="1800"/>
            </a:lvl1pPr>
            <a:lvl2pPr marL="704510" marR="0" indent="-265853" algn="l" defTabSz="914400" rtl="0" eaLnBrk="1" fontAlgn="base" latinLnBrk="0" hangingPunct="1">
              <a:lnSpc>
                <a:spcPct val="100000"/>
              </a:lnSpc>
              <a:spcBef>
                <a:spcPct val="30000"/>
              </a:spcBef>
              <a:spcAft>
                <a:spcPct val="0"/>
              </a:spcAft>
              <a:buClrTx/>
              <a:buSzTx/>
              <a:buFontTx/>
              <a:buChar char="–"/>
              <a:tabLst/>
              <a:defRPr sz="1600"/>
            </a:lvl2pPr>
            <a:lvl3pPr marL="1146490" marR="0" indent="-265853" algn="l" defTabSz="914400" rtl="0" eaLnBrk="1" fontAlgn="base" latinLnBrk="0" hangingPunct="1">
              <a:lnSpc>
                <a:spcPct val="100000"/>
              </a:lnSpc>
              <a:spcBef>
                <a:spcPct val="20000"/>
              </a:spcBef>
              <a:spcAft>
                <a:spcPct val="0"/>
              </a:spcAft>
              <a:buClrTx/>
              <a:buSzTx/>
              <a:buFontTx/>
              <a:buChar char="•"/>
              <a:tabLst/>
              <a:defRPr sz="1400"/>
            </a:lvl3pPr>
            <a:lvl4pPr marL="1588470" marR="0" indent="-265853" algn="l" defTabSz="914400" rtl="0" eaLnBrk="1" fontAlgn="base" latinLnBrk="0" hangingPunct="1">
              <a:lnSpc>
                <a:spcPct val="100000"/>
              </a:lnSpc>
              <a:spcBef>
                <a:spcPct val="20000"/>
              </a:spcBef>
              <a:spcAft>
                <a:spcPct val="0"/>
              </a:spcAft>
              <a:buClrTx/>
              <a:buSzTx/>
              <a:buFontTx/>
              <a:buChar char="–"/>
              <a:tabLst/>
              <a:defRPr sz="1400"/>
            </a:lvl4pPr>
            <a:lvl5pPr marL="2027128" marR="0" indent="-262530" algn="l" defTabSz="914400" rtl="0" eaLnBrk="1" fontAlgn="base" latinLnBrk="0" hangingPunct="1">
              <a:lnSpc>
                <a:spcPct val="100000"/>
              </a:lnSpc>
              <a:spcBef>
                <a:spcPct val="20000"/>
              </a:spcBef>
              <a:spcAft>
                <a:spcPct val="0"/>
              </a:spcAft>
              <a:buClrTx/>
              <a:buSzTx/>
              <a:buFontTx/>
              <a:buChar char="»"/>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8"/>
          <p:cNvSpPr>
            <a:spLocks noGrp="1"/>
          </p:cNvSpPr>
          <p:nvPr>
            <p:ph type="body" sz="quarter" idx="10"/>
          </p:nvPr>
        </p:nvSpPr>
        <p:spPr>
          <a:xfrm>
            <a:off x="552451" y="6658688"/>
            <a:ext cx="5376000" cy="138499"/>
          </a:xfrm>
        </p:spPr>
        <p:txBody>
          <a:bodyPr anchor="b">
            <a:spAutoFit/>
          </a:bodyPr>
          <a:lstStyle>
            <a:lvl1pPr marL="0" indent="0">
              <a:buNone/>
              <a:defRPr sz="900"/>
            </a:lvl1pPr>
          </a:lstStyle>
          <a:p>
            <a:pPr lvl="0"/>
            <a:r>
              <a:rPr lang="en-US"/>
              <a:t>Click to edit Master text styles</a:t>
            </a:r>
          </a:p>
        </p:txBody>
      </p:sp>
      <p:sp>
        <p:nvSpPr>
          <p:cNvPr id="13" name="Text Placeholder 8"/>
          <p:cNvSpPr>
            <a:spLocks noGrp="1"/>
          </p:cNvSpPr>
          <p:nvPr>
            <p:ph type="body" sz="quarter" idx="11"/>
          </p:nvPr>
        </p:nvSpPr>
        <p:spPr>
          <a:xfrm>
            <a:off x="6281032" y="6658688"/>
            <a:ext cx="5376000" cy="138499"/>
          </a:xfrm>
        </p:spPr>
        <p:txBody>
          <a:bodyPr anchor="b">
            <a:spAutoFit/>
          </a:bodyPr>
          <a:lstStyle>
            <a:lvl1pPr marL="0" indent="0" algn="r">
              <a:buNone/>
              <a:defRPr sz="900"/>
            </a:lvl1pPr>
          </a:lstStyle>
          <a:p>
            <a:pPr lvl="0"/>
            <a:r>
              <a:rPr lang="en-US"/>
              <a:t>Click to edit Master text styles</a:t>
            </a:r>
          </a:p>
        </p:txBody>
      </p:sp>
      <p:sp>
        <p:nvSpPr>
          <p:cNvPr id="6" name="Slide Number Placeholder 4"/>
          <p:cNvSpPr>
            <a:spLocks noGrp="1"/>
          </p:cNvSpPr>
          <p:nvPr>
            <p:ph type="sldNum" sz="quarter" idx="12"/>
          </p:nvPr>
        </p:nvSpPr>
        <p:spPr/>
        <p:txBody>
          <a:bodyPr/>
          <a:lstStyle>
            <a:lvl1pPr>
              <a:defRPr/>
            </a:lvl1pPr>
          </a:lstStyle>
          <a:p>
            <a:pPr>
              <a:defRPr/>
            </a:pPr>
            <a:fld id="{4E8AF721-2040-432A-A838-BA1C331CB2EF}" type="slidenum">
              <a:rPr lang="en-GB" altLang="en-US"/>
              <a:pPr>
                <a:defRPr/>
              </a:pPr>
              <a:t>‹#›</a:t>
            </a:fld>
            <a:endParaRPr lang="en-GB" altLang="en-US"/>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5779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s">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556656" y="1275348"/>
            <a:ext cx="5376000" cy="5003055"/>
          </a:xfrm>
        </p:spPr>
        <p:txBody>
          <a:bodyPr/>
          <a:lstStyle>
            <a:lvl1pPr>
              <a:defRPr sz="1800"/>
            </a:lvl1pPr>
            <a:lvl2pPr>
              <a:defRPr sz="1600"/>
            </a:lvl2pPr>
            <a:lvl3pPr>
              <a:defRPr sz="14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4"/>
          <p:cNvSpPr>
            <a:spLocks noGrp="1"/>
          </p:cNvSpPr>
          <p:nvPr>
            <p:ph sz="quarter" idx="16"/>
          </p:nvPr>
        </p:nvSpPr>
        <p:spPr>
          <a:xfrm>
            <a:off x="6296183" y="1275348"/>
            <a:ext cx="5376000" cy="5003055"/>
          </a:xfrm>
        </p:spPr>
        <p:txBody>
          <a:bodyPr/>
          <a:lstStyle>
            <a:lvl1pPr>
              <a:defRPr sz="1800"/>
            </a:lvl1pPr>
            <a:lvl2pPr>
              <a:defRPr sz="1600"/>
            </a:lvl2pPr>
            <a:lvl3pPr>
              <a:defRPr sz="14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8"/>
          <p:cNvSpPr>
            <a:spLocks noGrp="1"/>
          </p:cNvSpPr>
          <p:nvPr>
            <p:ph type="body" sz="quarter" idx="10"/>
          </p:nvPr>
        </p:nvSpPr>
        <p:spPr>
          <a:xfrm>
            <a:off x="552451" y="6658688"/>
            <a:ext cx="5376000" cy="138499"/>
          </a:xfrm>
        </p:spPr>
        <p:txBody>
          <a:bodyPr anchor="b">
            <a:spAutoFit/>
          </a:bodyPr>
          <a:lstStyle>
            <a:lvl1pPr marL="0" indent="0">
              <a:buNone/>
              <a:defRPr sz="900"/>
            </a:lvl1pPr>
          </a:lstStyle>
          <a:p>
            <a:pPr lvl="0"/>
            <a:r>
              <a:rPr lang="en-US"/>
              <a:t>Click to edit Master text styles</a:t>
            </a:r>
          </a:p>
        </p:txBody>
      </p:sp>
      <p:sp>
        <p:nvSpPr>
          <p:cNvPr id="12" name="Text Placeholder 8"/>
          <p:cNvSpPr>
            <a:spLocks noGrp="1"/>
          </p:cNvSpPr>
          <p:nvPr>
            <p:ph type="body" sz="quarter" idx="11"/>
          </p:nvPr>
        </p:nvSpPr>
        <p:spPr>
          <a:xfrm>
            <a:off x="6281032" y="6658688"/>
            <a:ext cx="5376000" cy="138499"/>
          </a:xfrm>
        </p:spPr>
        <p:txBody>
          <a:bodyPr anchor="b">
            <a:spAutoFit/>
          </a:bodyPr>
          <a:lstStyle>
            <a:lvl1pPr marL="0" indent="0" algn="r">
              <a:buNone/>
              <a:defRPr sz="900"/>
            </a:lvl1pPr>
          </a:lstStyle>
          <a:p>
            <a:pPr lvl="0"/>
            <a:r>
              <a:rPr lang="en-US"/>
              <a:t>Click to edit Master text styles</a:t>
            </a:r>
          </a:p>
        </p:txBody>
      </p:sp>
      <p:sp>
        <p:nvSpPr>
          <p:cNvPr id="7" name="Slide Number Placeholder 4"/>
          <p:cNvSpPr>
            <a:spLocks noGrp="1"/>
          </p:cNvSpPr>
          <p:nvPr>
            <p:ph type="sldNum" sz="quarter" idx="17"/>
          </p:nvPr>
        </p:nvSpPr>
        <p:spPr/>
        <p:txBody>
          <a:bodyPr/>
          <a:lstStyle>
            <a:lvl1pPr>
              <a:defRPr/>
            </a:lvl1pPr>
          </a:lstStyle>
          <a:p>
            <a:pPr>
              <a:defRPr/>
            </a:pPr>
            <a:fld id="{CB957868-3A42-4630-BCC0-BD92DDAF2990}" type="slidenum">
              <a:rPr lang="en-GB" altLang="en-US"/>
              <a:pPr>
                <a:defRPr/>
              </a:pPr>
              <a:t>‹#›</a:t>
            </a:fld>
            <a:endParaRPr lang="en-GB" altLang="en-US"/>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06239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_for black triangle">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pPr>
              <a:defRPr/>
            </a:pPr>
            <a:fld id="{D1ACA735-72F2-4D7B-B8E8-2940F42EB31C}" type="slidenum">
              <a:rPr lang="en-GB" altLang="en-US"/>
              <a:pPr>
                <a:defRPr/>
              </a:pPr>
              <a:t>‹#›</a:t>
            </a:fld>
            <a:endParaRPr lang="en-GB" altLang="en-US"/>
          </a:p>
        </p:txBody>
      </p:sp>
    </p:spTree>
    <p:extLst>
      <p:ext uri="{BB962C8B-B14F-4D97-AF65-F5344CB8AC3E}">
        <p14:creationId xmlns:p14="http://schemas.microsoft.com/office/powerpoint/2010/main" val="211274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Placeholder - blank">
    <p:spTree>
      <p:nvGrpSpPr>
        <p:cNvPr id="1" name=""/>
        <p:cNvGrpSpPr/>
        <p:nvPr/>
      </p:nvGrpSpPr>
      <p:grpSpPr>
        <a:xfrm>
          <a:off x="0" y="0"/>
          <a:ext cx="0" cy="0"/>
          <a:chOff x="0" y="0"/>
          <a:chExt cx="0" cy="0"/>
        </a:xfrm>
      </p:grpSpPr>
      <p:sp>
        <p:nvSpPr>
          <p:cNvPr id="2" name="TextBox 1"/>
          <p:cNvSpPr txBox="1"/>
          <p:nvPr/>
        </p:nvSpPr>
        <p:spPr>
          <a:xfrm>
            <a:off x="2019471" y="2835275"/>
            <a:ext cx="6131807" cy="1029834"/>
          </a:xfrm>
          <a:prstGeom prst="rect">
            <a:avLst/>
          </a:prstGeom>
          <a:noFill/>
        </p:spPr>
        <p:txBody>
          <a:bodyPr wrap="none">
            <a:spAutoFit/>
          </a:bodyPr>
          <a:lstStyle/>
          <a:p>
            <a:pPr>
              <a:defRPr/>
            </a:pPr>
            <a:r>
              <a:rPr lang="de-CH" sz="6092" b="1">
                <a:solidFill>
                  <a:srgbClr val="0066CC"/>
                </a:solidFill>
              </a:rPr>
              <a:t>PLACEHOLDER</a:t>
            </a:r>
            <a:endParaRPr lang="en-GB" sz="6092" b="1" dirty="0">
              <a:solidFill>
                <a:srgbClr val="0066CC"/>
              </a:solidFill>
            </a:endParaRPr>
          </a:p>
        </p:txBody>
      </p:sp>
      <p:sp>
        <p:nvSpPr>
          <p:cNvPr id="3" name="TextBox 2"/>
          <p:cNvSpPr txBox="1"/>
          <p:nvPr/>
        </p:nvSpPr>
        <p:spPr>
          <a:xfrm>
            <a:off x="2019471" y="2835275"/>
            <a:ext cx="6131807" cy="1029834"/>
          </a:xfrm>
          <a:prstGeom prst="rect">
            <a:avLst/>
          </a:prstGeom>
          <a:noFill/>
        </p:spPr>
        <p:txBody>
          <a:bodyPr wrap="none">
            <a:spAutoFit/>
          </a:bodyPr>
          <a:lstStyle/>
          <a:p>
            <a:pPr>
              <a:defRPr/>
            </a:pPr>
            <a:r>
              <a:rPr lang="de-CH" sz="6092" b="1">
                <a:solidFill>
                  <a:srgbClr val="0075C5"/>
                </a:solidFill>
              </a:rPr>
              <a:t>PLACEHOLDER</a:t>
            </a:r>
            <a:endParaRPr lang="en-GB" sz="6092" b="1" dirty="0">
              <a:solidFill>
                <a:srgbClr val="0075C5"/>
              </a:solidFill>
            </a:endParaRPr>
          </a:p>
        </p:txBody>
      </p:sp>
      <p:sp>
        <p:nvSpPr>
          <p:cNvPr id="4" name="TextBox 3"/>
          <p:cNvSpPr txBox="1"/>
          <p:nvPr userDrawn="1"/>
        </p:nvSpPr>
        <p:spPr>
          <a:xfrm>
            <a:off x="2019471" y="2835275"/>
            <a:ext cx="6131807" cy="1029834"/>
          </a:xfrm>
          <a:prstGeom prst="rect">
            <a:avLst/>
          </a:prstGeom>
          <a:noFill/>
        </p:spPr>
        <p:txBody>
          <a:bodyPr wrap="none">
            <a:spAutoFit/>
          </a:bodyPr>
          <a:lstStyle/>
          <a:p>
            <a:pPr>
              <a:defRPr/>
            </a:pPr>
            <a:r>
              <a:rPr lang="de-CH" sz="6092" b="1">
                <a:solidFill>
                  <a:srgbClr val="0075C5"/>
                </a:solidFill>
              </a:rPr>
              <a:t>PLACEHOLDER</a:t>
            </a:r>
            <a:endParaRPr lang="en-GB" sz="6092" b="1" dirty="0">
              <a:solidFill>
                <a:srgbClr val="0075C5"/>
              </a:solidFill>
            </a:endParaRPr>
          </a:p>
        </p:txBody>
      </p:sp>
      <p:sp>
        <p:nvSpPr>
          <p:cNvPr id="5" name="Slide Number Placeholder 4"/>
          <p:cNvSpPr>
            <a:spLocks noGrp="1"/>
          </p:cNvSpPr>
          <p:nvPr>
            <p:ph type="sldNum" sz="quarter" idx="10"/>
          </p:nvPr>
        </p:nvSpPr>
        <p:spPr/>
        <p:txBody>
          <a:bodyPr/>
          <a:lstStyle>
            <a:lvl1pPr>
              <a:defRPr/>
            </a:lvl1pPr>
          </a:lstStyle>
          <a:p>
            <a:pPr>
              <a:defRPr/>
            </a:pPr>
            <a:fld id="{7B064634-BAAE-4063-A22C-D30339526F77}" type="slidenum">
              <a:rPr lang="en-GB" altLang="en-US"/>
              <a:pPr>
                <a:defRPr/>
              </a:pPr>
              <a:t>‹#›</a:t>
            </a:fld>
            <a:endParaRPr lang="en-GB" altLang="en-US"/>
          </a:p>
        </p:txBody>
      </p:sp>
    </p:spTree>
    <p:extLst>
      <p:ext uri="{BB962C8B-B14F-4D97-AF65-F5344CB8AC3E}">
        <p14:creationId xmlns:p14="http://schemas.microsoft.com/office/powerpoint/2010/main" val="2651862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2813051"/>
            <a:ext cx="122174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10"/>
          </p:nvPr>
        </p:nvSpPr>
        <p:spPr/>
        <p:txBody>
          <a:bodyPr/>
          <a:lstStyle>
            <a:lvl1pPr>
              <a:defRPr/>
            </a:lvl1pPr>
          </a:lstStyle>
          <a:p>
            <a:pPr>
              <a:defRPr/>
            </a:pPr>
            <a:fld id="{A951F71E-596B-44F3-B298-DA69ACA257BB}" type="slidenum">
              <a:rPr lang="en-GB" altLang="en-US"/>
              <a:pPr>
                <a:defRPr/>
              </a:pPr>
              <a:t>‹#›</a:t>
            </a:fld>
            <a:endParaRPr lang="en-GB" altLang="en-US"/>
          </a:p>
        </p:txBody>
      </p:sp>
    </p:spTree>
    <p:extLst>
      <p:ext uri="{BB962C8B-B14F-4D97-AF65-F5344CB8AC3E}">
        <p14:creationId xmlns:p14="http://schemas.microsoft.com/office/powerpoint/2010/main" val="1371656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609600" y="6302653"/>
            <a:ext cx="5373992" cy="369888"/>
          </a:xfrm>
        </p:spPr>
        <p:txBody>
          <a:bodyPr anchor="b">
            <a:noAutofit/>
          </a:bodyPr>
          <a:lstStyle>
            <a:lvl1pPr marL="0" indent="0">
              <a:spcBef>
                <a:spcPts val="0"/>
              </a:spcBef>
              <a:buNone/>
              <a:defRPr sz="1000" baseline="0"/>
            </a:lvl1pPr>
          </a:lstStyle>
          <a:p>
            <a:pPr lvl="0"/>
            <a:r>
              <a:rPr lang="en-GB" dirty="0"/>
              <a:t>Footnotes</a:t>
            </a:r>
          </a:p>
        </p:txBody>
      </p:sp>
      <p:sp>
        <p:nvSpPr>
          <p:cNvPr id="7" name="Text Placeholder 12"/>
          <p:cNvSpPr>
            <a:spLocks noGrp="1"/>
          </p:cNvSpPr>
          <p:nvPr>
            <p:ph type="body" sz="quarter" idx="11" hasCustomPrompt="1"/>
          </p:nvPr>
        </p:nvSpPr>
        <p:spPr>
          <a:xfrm>
            <a:off x="6208408" y="6302653"/>
            <a:ext cx="5373992" cy="369888"/>
          </a:xfrm>
        </p:spPr>
        <p:txBody>
          <a:bodyPr anchor="b">
            <a:noAutofit/>
          </a:bodyPr>
          <a:lstStyle>
            <a:lvl1pPr marL="0" indent="0" algn="r">
              <a:spcBef>
                <a:spcPts val="0"/>
              </a:spcBef>
              <a:buNone/>
              <a:defRPr sz="1000" baseline="0"/>
            </a:lvl1pPr>
          </a:lstStyle>
          <a:p>
            <a:pPr lvl="0"/>
            <a:r>
              <a:rPr lang="en-GB" dirty="0"/>
              <a:t>References</a:t>
            </a:r>
          </a:p>
        </p:txBody>
      </p:sp>
      <p:sp>
        <p:nvSpPr>
          <p:cNvPr id="11" name="Title Placeholder 1"/>
          <p:cNvSpPr>
            <a:spLocks noGrp="1"/>
          </p:cNvSpPr>
          <p:nvPr>
            <p:ph type="title"/>
          </p:nvPr>
        </p:nvSpPr>
        <p:spPr>
          <a:xfrm>
            <a:off x="609600" y="122472"/>
            <a:ext cx="109728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72171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6" cy="1016168"/>
          </a:xfrm>
          <a:prstGeom prst="rect">
            <a:avLst/>
          </a:prstGeom>
        </p:spPr>
      </p:pic>
    </p:spTree>
    <p:extLst>
      <p:ext uri="{BB962C8B-B14F-4D97-AF65-F5344CB8AC3E}">
        <p14:creationId xmlns:p14="http://schemas.microsoft.com/office/powerpoint/2010/main" val="4036542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FD1CA-1529-402F-BB2E-BBBCD9A254F0}"/>
              </a:ext>
            </a:extLst>
          </p:cNvPr>
          <p:cNvSpPr>
            <a:spLocks noGrp="1"/>
          </p:cNvSpPr>
          <p:nvPr>
            <p:ph type="dt" sz="half" idx="10"/>
          </p:nvPr>
        </p:nvSpPr>
        <p:spPr/>
        <p:txBody>
          <a:bodyPr/>
          <a:lstStyle/>
          <a:p>
            <a:fld id="{0B8038AF-080F-4D34-9054-CFA989512E2F}" type="datetimeFigureOut">
              <a:rPr lang="en-CH" smtClean="0"/>
              <a:t>8/11/23</a:t>
            </a:fld>
            <a:endParaRPr lang="en-CH"/>
          </a:p>
        </p:txBody>
      </p:sp>
      <p:sp>
        <p:nvSpPr>
          <p:cNvPr id="3" name="Footer Placeholder 2">
            <a:extLst>
              <a:ext uri="{FF2B5EF4-FFF2-40B4-BE49-F238E27FC236}">
                <a16:creationId xmlns:a16="http://schemas.microsoft.com/office/drawing/2014/main" id="{EBC223FA-5B21-4556-A6FE-A7CB9CC0A578}"/>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56A69B7A-5C5B-4DAB-AC1A-EA6E3B535EC9}"/>
              </a:ext>
            </a:extLst>
          </p:cNvPr>
          <p:cNvSpPr>
            <a:spLocks noGrp="1"/>
          </p:cNvSpPr>
          <p:nvPr>
            <p:ph type="sldNum" sz="quarter" idx="12"/>
          </p:nvPr>
        </p:nvSpPr>
        <p:spPr/>
        <p:txBody>
          <a:bodyPr/>
          <a:lstStyle/>
          <a:p>
            <a:fld id="{B3459AEB-60C8-4D4C-A685-A85E86D31FC5}" type="slidenum">
              <a:rPr lang="en-CH" smtClean="0"/>
              <a:t>‹#›</a:t>
            </a:fld>
            <a:endParaRPr lang="en-CH"/>
          </a:p>
        </p:txBody>
      </p:sp>
    </p:spTree>
    <p:extLst>
      <p:ext uri="{BB962C8B-B14F-4D97-AF65-F5344CB8AC3E}">
        <p14:creationId xmlns:p14="http://schemas.microsoft.com/office/powerpoint/2010/main" val="4189574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4"/>
          <p:cNvSpPr>
            <a:spLocks noGrp="1"/>
          </p:cNvSpPr>
          <p:nvPr>
            <p:ph type="body" sz="quarter" idx="10"/>
          </p:nvPr>
        </p:nvSpPr>
        <p:spPr>
          <a:xfrm>
            <a:off x="393267" y="6381330"/>
            <a:ext cx="5702733" cy="307084"/>
          </a:xfrm>
        </p:spPr>
        <p:txBody>
          <a:bodyPr tIns="0" rIns="0" bIns="0" anchor="b"/>
          <a:lstStyle>
            <a:lvl1pPr marL="0" indent="0">
              <a:buNone/>
              <a:defRPr sz="1200"/>
            </a:lvl1pPr>
          </a:lstStyle>
          <a:p>
            <a:pPr lvl="0"/>
            <a:r>
              <a:rPr lang="en-US"/>
              <a:t>Click to edit Master text styles</a:t>
            </a:r>
          </a:p>
        </p:txBody>
      </p:sp>
      <p:sp>
        <p:nvSpPr>
          <p:cNvPr id="4" name="Text Placeholder 4"/>
          <p:cNvSpPr>
            <a:spLocks noGrp="1"/>
          </p:cNvSpPr>
          <p:nvPr>
            <p:ph type="body" sz="quarter" idx="11"/>
          </p:nvPr>
        </p:nvSpPr>
        <p:spPr>
          <a:xfrm>
            <a:off x="6096000" y="6381330"/>
            <a:ext cx="5666317" cy="307084"/>
          </a:xfrm>
        </p:spPr>
        <p:txBody>
          <a:bodyPr tIns="0" rIns="0" bIns="0" anchor="b"/>
          <a:lstStyle>
            <a:lvl1pPr marL="0" indent="0" algn="r">
              <a:buNone/>
              <a:defRPr sz="1200"/>
            </a:lvl1pPr>
          </a:lstStyle>
          <a:p>
            <a:pPr lvl="0"/>
            <a:r>
              <a:rPr lang="en-US"/>
              <a:t>Click to edit Master text styles</a:t>
            </a:r>
          </a:p>
        </p:txBody>
      </p:sp>
    </p:spTree>
    <p:extLst>
      <p:ext uri="{BB962C8B-B14F-4D97-AF65-F5344CB8AC3E}">
        <p14:creationId xmlns:p14="http://schemas.microsoft.com/office/powerpoint/2010/main" val="327041411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89408823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600381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209532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513934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3E7E-9F8D-407F-913B-26542D690A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9E4192C-2810-4421-8311-8967343F62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F445F1F-81C1-4F28-9B53-B4456C3A4105}"/>
              </a:ext>
            </a:extLst>
          </p:cNvPr>
          <p:cNvSpPr>
            <a:spLocks noGrp="1"/>
          </p:cNvSpPr>
          <p:nvPr>
            <p:ph type="dt" sz="half" idx="10"/>
          </p:nvPr>
        </p:nvSpPr>
        <p:spPr/>
        <p:txBody>
          <a:bodyPr/>
          <a:lstStyle/>
          <a:p>
            <a:fld id="{AF23FA0E-8B59-440F-96E9-F4E79D763936}" type="datetimeFigureOut">
              <a:rPr lang="en-AU" smtClean="0"/>
              <a:t>11/8/2023</a:t>
            </a:fld>
            <a:endParaRPr lang="en-AU"/>
          </a:p>
        </p:txBody>
      </p:sp>
      <p:sp>
        <p:nvSpPr>
          <p:cNvPr id="5" name="Footer Placeholder 4">
            <a:extLst>
              <a:ext uri="{FF2B5EF4-FFF2-40B4-BE49-F238E27FC236}">
                <a16:creationId xmlns:a16="http://schemas.microsoft.com/office/drawing/2014/main" id="{F7F43CA2-DD58-48E6-A351-92508A1966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43A27DF-71C0-4D73-BE7F-E95E93D4C3CE}"/>
              </a:ext>
            </a:extLst>
          </p:cNvPr>
          <p:cNvSpPr>
            <a:spLocks noGrp="1"/>
          </p:cNvSpPr>
          <p:nvPr>
            <p:ph type="sldNum" sz="quarter" idx="12"/>
          </p:nvPr>
        </p:nvSpPr>
        <p:spPr/>
        <p:txBody>
          <a:bodyPr/>
          <a:lstStyle/>
          <a:p>
            <a:fld id="{B765D3E1-A81F-4993-A1AC-C6876F55142C}" type="slidenum">
              <a:rPr lang="en-AU" smtClean="0"/>
              <a:t>‹#›</a:t>
            </a:fld>
            <a:endParaRPr lang="en-AU"/>
          </a:p>
        </p:txBody>
      </p:sp>
    </p:spTree>
    <p:extLst>
      <p:ext uri="{BB962C8B-B14F-4D97-AF65-F5344CB8AC3E}">
        <p14:creationId xmlns:p14="http://schemas.microsoft.com/office/powerpoint/2010/main" val="3514234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F8589-EE31-0D30-00AC-E9A8AB3E3500}"/>
              </a:ext>
            </a:extLst>
          </p:cNvPr>
          <p:cNvSpPr>
            <a:spLocks noGrp="1"/>
          </p:cNvSpPr>
          <p:nvPr>
            <p:ph type="dt" sz="half" idx="10"/>
          </p:nvPr>
        </p:nvSpPr>
        <p:spPr/>
        <p:txBody>
          <a:bodyPr/>
          <a:lstStyle/>
          <a:p>
            <a:fld id="{9CCA856E-2F3B-4AD9-888C-27E749F76275}" type="datetimeFigureOut">
              <a:rPr lang="en-US" smtClean="0"/>
              <a:t>8/11/23</a:t>
            </a:fld>
            <a:endParaRPr lang="en-US"/>
          </a:p>
        </p:txBody>
      </p:sp>
      <p:sp>
        <p:nvSpPr>
          <p:cNvPr id="3" name="Footer Placeholder 2">
            <a:extLst>
              <a:ext uri="{FF2B5EF4-FFF2-40B4-BE49-F238E27FC236}">
                <a16:creationId xmlns:a16="http://schemas.microsoft.com/office/drawing/2014/main" id="{949CA3E0-5594-35DC-236D-0376B3A386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EE8CA2-F1A1-A9CC-B588-66B83340C8AD}"/>
              </a:ext>
            </a:extLst>
          </p:cNvPr>
          <p:cNvSpPr>
            <a:spLocks noGrp="1"/>
          </p:cNvSpPr>
          <p:nvPr>
            <p:ph type="sldNum" sz="quarter" idx="12"/>
          </p:nvPr>
        </p:nvSpPr>
        <p:spPr/>
        <p:txBody>
          <a:bodyPr/>
          <a:lstStyle/>
          <a:p>
            <a:fld id="{6894E875-666F-4783-ADE5-E0E758DD5B3D}" type="slidenum">
              <a:rPr lang="en-US" smtClean="0"/>
              <a:t>‹#›</a:t>
            </a:fld>
            <a:endParaRPr lang="en-US"/>
          </a:p>
        </p:txBody>
      </p:sp>
    </p:spTree>
    <p:extLst>
      <p:ext uri="{BB962C8B-B14F-4D97-AF65-F5344CB8AC3E}">
        <p14:creationId xmlns:p14="http://schemas.microsoft.com/office/powerpoint/2010/main" val="103404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3456174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719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2380581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12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795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34341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745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74678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65512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7122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8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976761"/>
            <a:ext cx="12192000" cy="2888201"/>
          </a:xfrm>
          <a:prstGeom prst="rect">
            <a:avLst/>
          </a:prstGeom>
          <a:no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5108645"/>
            <a:ext cx="10972800" cy="391916"/>
          </a:xfrm>
          <a:prstGeom prst="rect">
            <a:avLst/>
          </a:prstGeom>
        </p:spPr>
        <p:txBody>
          <a:bodyPr anchor="ctr"/>
          <a:lstStyle>
            <a:lvl1pPr marL="0" indent="0">
              <a:buNone/>
              <a:defRPr b="1">
                <a:solidFill>
                  <a:srgbClr val="F9A130"/>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5579038"/>
            <a:ext cx="10972800" cy="1177639"/>
          </a:xfrm>
          <a:prstGeom prst="rect">
            <a:avLst/>
          </a:prstGeom>
        </p:spPr>
        <p:txBody>
          <a:bodyPr/>
          <a:lstStyle>
            <a:lvl1pPr marL="0" indent="0">
              <a:buNone/>
              <a:defRPr sz="2200" i="1">
                <a:solidFill>
                  <a:schemeClr val="tx1"/>
                </a:solidFill>
              </a:defRPr>
            </a:lvl1pPr>
          </a:lstStyle>
          <a:p>
            <a:r>
              <a:rPr lang="en-US" dirty="0"/>
              <a:t>Presenter’s Affiliation Here</a:t>
            </a:r>
          </a:p>
        </p:txBody>
      </p:sp>
    </p:spTree>
    <p:extLst>
      <p:ext uri="{BB962C8B-B14F-4D97-AF65-F5344CB8AC3E}">
        <p14:creationId xmlns:p14="http://schemas.microsoft.com/office/powerpoint/2010/main" val="680741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10698694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564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855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1" y="220504"/>
            <a:ext cx="11447319" cy="838200"/>
          </a:xfrm>
          <a:prstGeom prst="rect">
            <a:avLst/>
          </a:prstGeom>
        </p:spPr>
        <p:txBody>
          <a:bodyPr lIns="82048" tIns="41025" rIns="82048" bIns="41025"/>
          <a:lstStyle>
            <a:lvl1pPr>
              <a:defRPr sz="3200"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6" y="6526841"/>
            <a:ext cx="11445393" cy="226084"/>
          </a:xfrm>
          <a:prstGeom prst="rect">
            <a:avLst/>
          </a:prstGeom>
        </p:spPr>
        <p:txBody>
          <a:bodyPr anchor="b"/>
          <a:lstStyle>
            <a:lvl1pPr marL="0" indent="0">
              <a:buNone/>
              <a:defRPr sz="1100" b="1">
                <a:solidFill>
                  <a:schemeClr val="bg1"/>
                </a:solidFill>
              </a:defRPr>
            </a:lvl1pPr>
            <a:lvl2pPr marL="410243" indent="0">
              <a:buNone/>
              <a:defRPr sz="1100">
                <a:solidFill>
                  <a:schemeClr val="bg1"/>
                </a:solidFill>
              </a:defRPr>
            </a:lvl2pPr>
            <a:lvl3pPr marL="820486" indent="0">
              <a:buNone/>
              <a:defRPr sz="1100">
                <a:solidFill>
                  <a:schemeClr val="bg1"/>
                </a:solidFill>
              </a:defRPr>
            </a:lvl3pPr>
            <a:lvl4pPr marL="1230728" indent="0">
              <a:buNone/>
              <a:defRPr sz="1100">
                <a:solidFill>
                  <a:schemeClr val="bg1"/>
                </a:solidFill>
              </a:defRPr>
            </a:lvl4pPr>
            <a:lvl5pPr marL="1640973" indent="0">
              <a:buNone/>
              <a:defRPr sz="11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429651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295402"/>
            <a:ext cx="11176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6400" y="2974978"/>
            <a:ext cx="11176000" cy="1292225"/>
          </a:xfr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9956800" y="6417771"/>
            <a:ext cx="1092515" cy="365125"/>
          </a:xfrm>
        </p:spPr>
        <p:txBody>
          <a:bodyPr/>
          <a:lstStyle>
            <a:lvl1pPr>
              <a:defRPr>
                <a:solidFill>
                  <a:schemeClr val="accent2">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52FC941-5FE0-1347-A754-B51BFE29A1DF}" type="datetime1">
              <a:rPr kumimoji="0" lang="en-US" sz="1800" b="0" i="0" u="none" strike="noStrike" kern="1200" cap="none" spc="0" normalizeH="0" baseline="0" noProof="0" smtClean="0">
                <a:ln>
                  <a:noFill/>
                </a:ln>
                <a:solidFill>
                  <a:srgbClr val="3333CC">
                    <a:lumMod val="40000"/>
                    <a:lumOff val="60000"/>
                  </a:srgbClr>
                </a:solidFill>
                <a:effectLst/>
                <a:uLnTx/>
                <a:uFillTx/>
                <a:latin typeface="Times New Roman"/>
                <a:cs typeface="Lucida Sans Unicode"/>
              </a:rPr>
              <a:pPr marL="0" marR="0" lvl="0" indent="0" algn="l" defTabSz="914400" rtl="0" eaLnBrk="1" fontAlgn="auto" latinLnBrk="0" hangingPunct="1">
                <a:lnSpc>
                  <a:spcPct val="100000"/>
                </a:lnSpc>
                <a:spcBef>
                  <a:spcPts val="0"/>
                </a:spcBef>
                <a:spcAft>
                  <a:spcPts val="0"/>
                </a:spcAft>
                <a:buClrTx/>
                <a:buSzTx/>
                <a:buFontTx/>
                <a:buNone/>
                <a:tabLst/>
                <a:defRPr/>
              </a:pPr>
              <a:t>8/11/23</a:t>
            </a:fld>
            <a:endParaRPr kumimoji="0" lang="en-US" sz="1800" b="0" i="0" u="none" strike="noStrike" kern="1200" cap="none" spc="0" normalizeH="0" baseline="0" noProof="0" dirty="0">
              <a:ln>
                <a:noFill/>
              </a:ln>
              <a:solidFill>
                <a:srgbClr val="3333CC">
                  <a:lumMod val="40000"/>
                  <a:lumOff val="60000"/>
                </a:srgbClr>
              </a:solidFill>
              <a:effectLst/>
              <a:uLnTx/>
              <a:uFillTx/>
              <a:latin typeface="Times New Roman"/>
              <a:cs typeface="Lucida Sans Unicode"/>
            </a:endParaRPr>
          </a:p>
        </p:txBody>
      </p:sp>
      <p:sp>
        <p:nvSpPr>
          <p:cNvPr id="5" name="Footer Placeholder 4"/>
          <p:cNvSpPr>
            <a:spLocks noGrp="1"/>
          </p:cNvSpPr>
          <p:nvPr>
            <p:ph type="ftr" sz="quarter" idx="11"/>
          </p:nvPr>
        </p:nvSpPr>
        <p:spPr>
          <a:xfrm>
            <a:off x="5994403" y="6413348"/>
            <a:ext cx="3860799" cy="365125"/>
          </a:xfrm>
        </p:spPr>
        <p:txBody>
          <a:bodyPr/>
          <a:lstStyle>
            <a:lvl1pPr algn="l">
              <a:defRPr>
                <a:solidFill>
                  <a:schemeClr val="accent2">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CC">
                    <a:lumMod val="40000"/>
                    <a:lumOff val="60000"/>
                  </a:srgbClr>
                </a:solidFill>
                <a:effectLst/>
                <a:uLnTx/>
                <a:uFillTx/>
                <a:latin typeface="Times New Roman"/>
                <a:cs typeface="Lucida Sans Unicode"/>
              </a:rPr>
              <a:t>Presented by:</a:t>
            </a:r>
            <a:endParaRPr kumimoji="0" lang="en-US" sz="1800" b="0" i="0" u="none" strike="noStrike" kern="1200" cap="none" spc="0" normalizeH="0" baseline="0" noProof="0" dirty="0">
              <a:ln>
                <a:noFill/>
              </a:ln>
              <a:solidFill>
                <a:srgbClr val="3333CC">
                  <a:lumMod val="40000"/>
                  <a:lumOff val="60000"/>
                </a:srgbClr>
              </a:solidFill>
              <a:effectLst/>
              <a:uLnTx/>
              <a:uFillTx/>
              <a:latin typeface="Times New Roman"/>
              <a:cs typeface="Lucida Sans Unicode"/>
            </a:endParaRPr>
          </a:p>
        </p:txBody>
      </p:sp>
      <p:sp>
        <p:nvSpPr>
          <p:cNvPr id="6" name="Slide Number Placeholder 5"/>
          <p:cNvSpPr>
            <a:spLocks noGrp="1"/>
          </p:cNvSpPr>
          <p:nvPr>
            <p:ph type="sldNum" sz="quarter" idx="12"/>
          </p:nvPr>
        </p:nvSpPr>
        <p:spPr>
          <a:xfrm>
            <a:off x="11074400" y="6417771"/>
            <a:ext cx="508000" cy="365125"/>
          </a:xfrm>
        </p:spPr>
        <p:txBody>
          <a:bodyPr/>
          <a:lstStyle>
            <a:lvl1pPr>
              <a:defRPr>
                <a:solidFill>
                  <a:schemeClr val="accent2">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139483-DDFA-6D4E-B2C9-05E02104EC66}" type="slidenum">
              <a:rPr kumimoji="0" lang="en-US" sz="1800" b="0" i="0" u="none" strike="noStrike" kern="1200" cap="none" spc="0" normalizeH="0" baseline="0" noProof="0" smtClean="0">
                <a:ln>
                  <a:noFill/>
                </a:ln>
                <a:solidFill>
                  <a:srgbClr val="3333CC">
                    <a:lumMod val="40000"/>
                    <a:lumOff val="60000"/>
                  </a:srgbClr>
                </a:solidFill>
                <a:effectLst/>
                <a:uLnTx/>
                <a:uFillTx/>
                <a:latin typeface="Times New Roman"/>
                <a:cs typeface="Lucida Sans Unicode"/>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3333CC">
                  <a:lumMod val="40000"/>
                  <a:lumOff val="60000"/>
                </a:srgbClr>
              </a:solidFill>
              <a:effectLst/>
              <a:uLnTx/>
              <a:uFillTx/>
              <a:latin typeface="Times New Roman"/>
              <a:cs typeface="Lucida Sans Unicode"/>
            </a:endParaRPr>
          </a:p>
        </p:txBody>
      </p:sp>
      <p:sp>
        <p:nvSpPr>
          <p:cNvPr id="8" name="Text Placeholder 7"/>
          <p:cNvSpPr>
            <a:spLocks noGrp="1"/>
          </p:cNvSpPr>
          <p:nvPr>
            <p:ph type="body" sz="quarter" idx="13" hasCustomPrompt="1"/>
          </p:nvPr>
        </p:nvSpPr>
        <p:spPr>
          <a:xfrm>
            <a:off x="406400" y="4476752"/>
            <a:ext cx="9956800" cy="1219200"/>
          </a:xfrm>
        </p:spPr>
        <p:txBody>
          <a:bodyPr/>
          <a:lstStyle>
            <a:lvl1pPr marL="0" indent="0">
              <a:buNone/>
              <a:defRPr sz="2400"/>
            </a:lvl1pPr>
          </a:lstStyle>
          <a:p>
            <a:pPr lvl="0"/>
            <a:r>
              <a:rPr lang="en-US" dirty="0"/>
              <a:t>Click to edit Master Presenter style</a:t>
            </a:r>
          </a:p>
        </p:txBody>
      </p:sp>
    </p:spTree>
    <p:extLst>
      <p:ext uri="{BB962C8B-B14F-4D97-AF65-F5344CB8AC3E}">
        <p14:creationId xmlns:p14="http://schemas.microsoft.com/office/powerpoint/2010/main" val="2631614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3645" y="1122363"/>
            <a:ext cx="11716284" cy="2387600"/>
          </a:xfrm>
        </p:spPr>
        <p:txBody>
          <a:bodyPr anchor="b"/>
          <a:lstStyle>
            <a:lvl1pPr algn="ctr">
              <a:defRPr sz="6000">
                <a:solidFill>
                  <a:schemeClr val="accent5">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13645" y="3602038"/>
            <a:ext cx="11716284" cy="1655762"/>
          </a:xfrm>
        </p:spPr>
        <p:txBody>
          <a:bodyPr/>
          <a:lstStyle>
            <a:lvl1pPr marL="0" indent="0" algn="ctr">
              <a:buNone/>
              <a:defRPr sz="2400">
                <a:solidFill>
                  <a:schemeClr val="accent5">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171E49CB-9320-4D4A-9DD1-7911D638EF47}"/>
              </a:ext>
            </a:extLst>
          </p:cNvPr>
          <p:cNvSpPr>
            <a:spLocks noGrp="1"/>
          </p:cNvSpPr>
          <p:nvPr>
            <p:ph type="sldNum" sz="quarter" idx="12"/>
          </p:nvPr>
        </p:nvSpPr>
        <p:spPr>
          <a:xfrm>
            <a:off x="8153399" y="6356350"/>
            <a:ext cx="1794617" cy="365124"/>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7" name="Footer Placeholder 4">
            <a:extLst>
              <a:ext uri="{FF2B5EF4-FFF2-40B4-BE49-F238E27FC236}">
                <a16:creationId xmlns:a16="http://schemas.microsoft.com/office/drawing/2014/main" id="{B173BD06-2772-4C24-9558-0C908FFC0D3D}"/>
              </a:ext>
            </a:extLst>
          </p:cNvPr>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3493193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644" y="365125"/>
            <a:ext cx="11759013" cy="1325563"/>
          </a:xfrm>
        </p:spPr>
        <p:txBody>
          <a:bodyPr/>
          <a:lstStyle/>
          <a:p>
            <a:r>
              <a:rPr lang="en-US"/>
              <a:t>Click to edit Master title style</a:t>
            </a:r>
          </a:p>
        </p:txBody>
      </p:sp>
      <p:sp>
        <p:nvSpPr>
          <p:cNvPr id="3" name="Content Placeholder 2"/>
          <p:cNvSpPr>
            <a:spLocks noGrp="1"/>
          </p:cNvSpPr>
          <p:nvPr>
            <p:ph idx="1"/>
          </p:nvPr>
        </p:nvSpPr>
        <p:spPr>
          <a:xfrm>
            <a:off x="213645" y="1825625"/>
            <a:ext cx="1175901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153399" y="6356350"/>
            <a:ext cx="1794617" cy="365124"/>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7" name="Footer Placeholder 4">
            <a:extLst>
              <a:ext uri="{FF2B5EF4-FFF2-40B4-BE49-F238E27FC236}">
                <a16:creationId xmlns:a16="http://schemas.microsoft.com/office/drawing/2014/main" id="{7631E1CF-52AD-4D11-AEE7-2F73683E9D50}"/>
              </a:ext>
            </a:extLst>
          </p:cNvPr>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641895239"/>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9462" y="1709738"/>
            <a:ext cx="11776104"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79462" y="4589463"/>
            <a:ext cx="1177610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7FF20517-4D81-4A74-B506-BDD0E9E39C18}"/>
              </a:ext>
            </a:extLst>
          </p:cNvPr>
          <p:cNvSpPr>
            <a:spLocks noGrp="1"/>
          </p:cNvSpPr>
          <p:nvPr>
            <p:ph type="sldNum" sz="quarter" idx="12"/>
          </p:nvPr>
        </p:nvSpPr>
        <p:spPr>
          <a:xfrm>
            <a:off x="8153399" y="6356350"/>
            <a:ext cx="1794617" cy="365124"/>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8" name="Footer Placeholder 4">
            <a:extLst>
              <a:ext uri="{FF2B5EF4-FFF2-40B4-BE49-F238E27FC236}">
                <a16:creationId xmlns:a16="http://schemas.microsoft.com/office/drawing/2014/main" id="{21D543AE-9434-411D-B561-680A24BDB8E5}"/>
              </a:ext>
            </a:extLst>
          </p:cNvPr>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3206526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6434" y="365125"/>
            <a:ext cx="11719131" cy="1325563"/>
          </a:xfrm>
        </p:spPr>
        <p:txBody>
          <a:bodyPr/>
          <a:lstStyle/>
          <a:p>
            <a:r>
              <a:rPr lang="en-US" dirty="0"/>
              <a:t>Click to edit Master title style</a:t>
            </a:r>
          </a:p>
        </p:txBody>
      </p:sp>
      <p:sp>
        <p:nvSpPr>
          <p:cNvPr id="3" name="Content Placeholder 2"/>
          <p:cNvSpPr>
            <a:spLocks noGrp="1"/>
          </p:cNvSpPr>
          <p:nvPr>
            <p:ph sz="half" idx="1"/>
          </p:nvPr>
        </p:nvSpPr>
        <p:spPr>
          <a:xfrm>
            <a:off x="236434" y="1825625"/>
            <a:ext cx="57833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7833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C5428397-56CD-4C35-B165-55E221B26F67}"/>
              </a:ext>
            </a:extLst>
          </p:cNvPr>
          <p:cNvSpPr>
            <a:spLocks noGrp="1"/>
          </p:cNvSpPr>
          <p:nvPr>
            <p:ph type="sldNum" sz="quarter" idx="12"/>
          </p:nvPr>
        </p:nvSpPr>
        <p:spPr>
          <a:xfrm>
            <a:off x="8153399" y="6356350"/>
            <a:ext cx="1794617" cy="365124"/>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9" name="Footer Placeholder 4">
            <a:extLst>
              <a:ext uri="{FF2B5EF4-FFF2-40B4-BE49-F238E27FC236}">
                <a16:creationId xmlns:a16="http://schemas.microsoft.com/office/drawing/2014/main" id="{4998E29D-FC7D-4E11-B772-C20B6C0E57FF}"/>
              </a:ext>
            </a:extLst>
          </p:cNvPr>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38391072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2192" y="365125"/>
            <a:ext cx="11725390" cy="1325563"/>
          </a:xfrm>
        </p:spPr>
        <p:txBody>
          <a:bodyPr/>
          <a:lstStyle/>
          <a:p>
            <a:r>
              <a:rPr lang="en-US" dirty="0"/>
              <a:t>Click to edit Master title style</a:t>
            </a:r>
          </a:p>
        </p:txBody>
      </p:sp>
      <p:sp>
        <p:nvSpPr>
          <p:cNvPr id="3" name="Text Placeholder 2"/>
          <p:cNvSpPr>
            <a:spLocks noGrp="1"/>
          </p:cNvSpPr>
          <p:nvPr>
            <p:ph type="body" idx="1"/>
          </p:nvPr>
        </p:nvSpPr>
        <p:spPr>
          <a:xfrm>
            <a:off x="222192" y="1681163"/>
            <a:ext cx="577538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2192" y="2505075"/>
            <a:ext cx="577538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681163"/>
            <a:ext cx="57753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199" y="2505075"/>
            <a:ext cx="577538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692ECAE3-A75D-41CC-AE27-D11F31463E0A}"/>
              </a:ext>
            </a:extLst>
          </p:cNvPr>
          <p:cNvSpPr>
            <a:spLocks noGrp="1"/>
          </p:cNvSpPr>
          <p:nvPr>
            <p:ph type="sldNum" sz="quarter" idx="12"/>
          </p:nvPr>
        </p:nvSpPr>
        <p:spPr>
          <a:xfrm>
            <a:off x="8153399" y="6356350"/>
            <a:ext cx="1794617" cy="365124"/>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11" name="Footer Placeholder 4">
            <a:extLst>
              <a:ext uri="{FF2B5EF4-FFF2-40B4-BE49-F238E27FC236}">
                <a16:creationId xmlns:a16="http://schemas.microsoft.com/office/drawing/2014/main" id="{95B5F798-34B3-4E70-BCA6-2E1D8F50FA66}"/>
              </a:ext>
            </a:extLst>
          </p:cNvPr>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5483714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0735" y="365125"/>
            <a:ext cx="11776105" cy="132556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C4CF0B2-38D7-4796-9B31-EFA9A08D5AE0}"/>
              </a:ext>
            </a:extLst>
          </p:cNvPr>
          <p:cNvSpPr>
            <a:spLocks noGrp="1"/>
          </p:cNvSpPr>
          <p:nvPr>
            <p:ph type="sldNum" sz="quarter" idx="12"/>
          </p:nvPr>
        </p:nvSpPr>
        <p:spPr>
          <a:xfrm>
            <a:off x="8153399" y="6356350"/>
            <a:ext cx="1794617" cy="365124"/>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7" name="Footer Placeholder 4">
            <a:extLst>
              <a:ext uri="{FF2B5EF4-FFF2-40B4-BE49-F238E27FC236}">
                <a16:creationId xmlns:a16="http://schemas.microsoft.com/office/drawing/2014/main" id="{4F492B80-852A-487A-B3AF-98D425ADB0BD}"/>
              </a:ext>
            </a:extLst>
          </p:cNvPr>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5980139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47BDC1B-4DFC-4D9C-A76B-66138A47C54B}"/>
              </a:ext>
            </a:extLst>
          </p:cNvPr>
          <p:cNvSpPr>
            <a:spLocks noGrp="1"/>
          </p:cNvSpPr>
          <p:nvPr>
            <p:ph type="sldNum" sz="quarter" idx="12"/>
          </p:nvPr>
        </p:nvSpPr>
        <p:spPr>
          <a:xfrm>
            <a:off x="8153399" y="6356350"/>
            <a:ext cx="1794617" cy="365124"/>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6" name="Footer Placeholder 4">
            <a:extLst>
              <a:ext uri="{FF2B5EF4-FFF2-40B4-BE49-F238E27FC236}">
                <a16:creationId xmlns:a16="http://schemas.microsoft.com/office/drawing/2014/main" id="{DB49BA34-CB37-4D38-893A-FA9E5B76D11B}"/>
              </a:ext>
            </a:extLst>
          </p:cNvPr>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12405152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282" y="457200"/>
            <a:ext cx="4532743"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7695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39282" y="2057400"/>
            <a:ext cx="4532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FFFC521F-D928-4E47-B1A7-FAB158FA2AFE}"/>
              </a:ext>
            </a:extLst>
          </p:cNvPr>
          <p:cNvSpPr>
            <a:spLocks noGrp="1"/>
          </p:cNvSpPr>
          <p:nvPr>
            <p:ph type="sldNum" sz="quarter" idx="12"/>
          </p:nvPr>
        </p:nvSpPr>
        <p:spPr>
          <a:xfrm>
            <a:off x="8153399" y="6356350"/>
            <a:ext cx="1794617" cy="365124"/>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9" name="Footer Placeholder 4">
            <a:extLst>
              <a:ext uri="{FF2B5EF4-FFF2-40B4-BE49-F238E27FC236}">
                <a16:creationId xmlns:a16="http://schemas.microsoft.com/office/drawing/2014/main" id="{D1BA0D4E-46EB-4868-B16E-681F8057C45A}"/>
              </a:ext>
            </a:extLst>
          </p:cNvPr>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2181811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008" y="457200"/>
            <a:ext cx="458401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5"/>
            <a:ext cx="674674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88008" y="2057400"/>
            <a:ext cx="458401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5463C719-A08F-4B5D-B9F3-16D9D5D5F565}"/>
              </a:ext>
            </a:extLst>
          </p:cNvPr>
          <p:cNvSpPr>
            <a:spLocks noGrp="1"/>
          </p:cNvSpPr>
          <p:nvPr>
            <p:ph type="sldNum" sz="quarter" idx="12"/>
          </p:nvPr>
        </p:nvSpPr>
        <p:spPr>
          <a:xfrm>
            <a:off x="8153399" y="6356350"/>
            <a:ext cx="1794617" cy="365124"/>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9" name="Footer Placeholder 4">
            <a:extLst>
              <a:ext uri="{FF2B5EF4-FFF2-40B4-BE49-F238E27FC236}">
                <a16:creationId xmlns:a16="http://schemas.microsoft.com/office/drawing/2014/main" id="{59AB9395-CCDF-4EC3-9E7D-12BBDC20224E}"/>
              </a:ext>
            </a:extLst>
          </p:cNvPr>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39238420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99103" y="365125"/>
            <a:ext cx="11647918" cy="1325563"/>
          </a:xfrm>
        </p:spPr>
        <p:txBody>
          <a:bodyPr/>
          <a:lstStyle/>
          <a:p>
            <a:r>
              <a:rPr lang="en-US" dirty="0"/>
              <a:t>Click to edit Master title style</a:t>
            </a:r>
          </a:p>
        </p:txBody>
      </p:sp>
      <p:sp>
        <p:nvSpPr>
          <p:cNvPr id="3" name="Vertical Text Placeholder 2"/>
          <p:cNvSpPr>
            <a:spLocks noGrp="1"/>
          </p:cNvSpPr>
          <p:nvPr>
            <p:ph type="body" orient="vert" idx="1"/>
          </p:nvPr>
        </p:nvSpPr>
        <p:spPr>
          <a:xfrm>
            <a:off x="205099" y="1825625"/>
            <a:ext cx="11741922"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1E269C2-FC1F-4232-8CAE-5AD2894AE871}"/>
              </a:ext>
            </a:extLst>
          </p:cNvPr>
          <p:cNvSpPr>
            <a:spLocks noGrp="1"/>
          </p:cNvSpPr>
          <p:nvPr>
            <p:ph type="sldNum" sz="quarter" idx="12"/>
          </p:nvPr>
        </p:nvSpPr>
        <p:spPr>
          <a:xfrm>
            <a:off x="8153399" y="6356350"/>
            <a:ext cx="1794617" cy="365124"/>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8" name="Footer Placeholder 4">
            <a:extLst>
              <a:ext uri="{FF2B5EF4-FFF2-40B4-BE49-F238E27FC236}">
                <a16:creationId xmlns:a16="http://schemas.microsoft.com/office/drawing/2014/main" id="{84527584-5967-49C2-A335-435B01CD34FA}"/>
              </a:ext>
            </a:extLst>
          </p:cNvPr>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34924313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9885" y="365125"/>
            <a:ext cx="321713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4979" y="365125"/>
            <a:ext cx="832752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C5A781E-B3CB-4CD5-B357-7527A7A5A9F9}"/>
              </a:ext>
            </a:extLst>
          </p:cNvPr>
          <p:cNvSpPr>
            <a:spLocks noGrp="1"/>
          </p:cNvSpPr>
          <p:nvPr>
            <p:ph type="sldNum" sz="quarter" idx="12"/>
          </p:nvPr>
        </p:nvSpPr>
        <p:spPr>
          <a:xfrm>
            <a:off x="8153399" y="6356350"/>
            <a:ext cx="1794617" cy="365124"/>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8" name="Footer Placeholder 4">
            <a:extLst>
              <a:ext uri="{FF2B5EF4-FFF2-40B4-BE49-F238E27FC236}">
                <a16:creationId xmlns:a16="http://schemas.microsoft.com/office/drawing/2014/main" id="{4C328DEC-8260-48E3-A6DC-82776BA755D0}"/>
              </a:ext>
            </a:extLst>
          </p:cNvPr>
          <p:cNvSpPr>
            <a:spLocks noGrp="1"/>
          </p:cNvSpPr>
          <p:nvPr>
            <p:ph type="ftr" sz="quarter" idx="11"/>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194479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Content Slide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153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Content Slide 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3062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4178829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Content Slide 4">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0764159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597152"/>
            <a:ext cx="10521696" cy="4279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888918" y="6536322"/>
            <a:ext cx="150682" cy="153888"/>
          </a:xfrm>
        </p:spPr>
        <p:txBody>
          <a:bodyPr/>
          <a:lstStyle/>
          <a:p>
            <a:fld id="{5339919A-1AF4-8143-B305-C972D12AEE0C}" type="slidenum">
              <a:rPr lang="en-US" smtClean="0"/>
              <a:t>‹#›</a:t>
            </a:fld>
            <a:endParaRPr lang="en-US" dirty="0"/>
          </a:p>
        </p:txBody>
      </p:sp>
    </p:spTree>
    <p:extLst>
      <p:ext uri="{BB962C8B-B14F-4D97-AF65-F5344CB8AC3E}">
        <p14:creationId xmlns:p14="http://schemas.microsoft.com/office/powerpoint/2010/main" val="178630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597152"/>
            <a:ext cx="10521696" cy="4279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888918" y="6536322"/>
            <a:ext cx="150682" cy="153888"/>
          </a:xfrm>
        </p:spPr>
        <p:txBody>
          <a:bodyPr/>
          <a:lstStyle/>
          <a:p>
            <a:fld id="{5339919A-1AF4-8143-B305-C972D12AEE0C}" type="slidenum">
              <a:rPr lang="en-US" smtClean="0"/>
              <a:t>‹#›</a:t>
            </a:fld>
            <a:endParaRPr lang="en-US" dirty="0"/>
          </a:p>
        </p:txBody>
      </p:sp>
    </p:spTree>
    <p:extLst>
      <p:ext uri="{BB962C8B-B14F-4D97-AF65-F5344CB8AC3E}">
        <p14:creationId xmlns:p14="http://schemas.microsoft.com/office/powerpoint/2010/main" val="390406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597152"/>
            <a:ext cx="10521696" cy="4279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888918" y="6536322"/>
            <a:ext cx="150682" cy="153888"/>
          </a:xfrm>
        </p:spPr>
        <p:txBody>
          <a:bodyPr/>
          <a:lstStyle/>
          <a:p>
            <a:fld id="{5339919A-1AF4-8143-B305-C972D12AEE0C}" type="slidenum">
              <a:rPr lang="en-US" smtClean="0"/>
              <a:t>‹#›</a:t>
            </a:fld>
            <a:endParaRPr lang="en-US" dirty="0"/>
          </a:p>
        </p:txBody>
      </p:sp>
    </p:spTree>
    <p:extLst>
      <p:ext uri="{BB962C8B-B14F-4D97-AF65-F5344CB8AC3E}">
        <p14:creationId xmlns:p14="http://schemas.microsoft.com/office/powerpoint/2010/main" val="289129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597152"/>
            <a:ext cx="10521696" cy="4279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888918" y="6536322"/>
            <a:ext cx="150682" cy="153888"/>
          </a:xfrm>
        </p:spPr>
        <p:txBody>
          <a:bodyPr/>
          <a:lstStyle/>
          <a:p>
            <a:fld id="{5339919A-1AF4-8143-B305-C972D12AEE0C}" type="slidenum">
              <a:rPr lang="en-US" smtClean="0"/>
              <a:t>‹#›</a:t>
            </a:fld>
            <a:endParaRPr lang="en-US" dirty="0"/>
          </a:p>
        </p:txBody>
      </p:sp>
    </p:spTree>
    <p:extLst>
      <p:ext uri="{BB962C8B-B14F-4D97-AF65-F5344CB8AC3E}">
        <p14:creationId xmlns:p14="http://schemas.microsoft.com/office/powerpoint/2010/main" val="50911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8CD7-CBC8-4D6F-9114-29A1A27597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5A2041-7A42-4492-8517-F4F473457A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9C208-511C-4855-AC71-EDB007A71D7C}"/>
              </a:ext>
            </a:extLst>
          </p:cNvPr>
          <p:cNvSpPr>
            <a:spLocks noGrp="1"/>
          </p:cNvSpPr>
          <p:nvPr>
            <p:ph type="dt" sz="half" idx="10"/>
          </p:nvPr>
        </p:nvSpPr>
        <p:spPr/>
        <p:txBody>
          <a:bodyPr/>
          <a:lstStyle/>
          <a:p>
            <a:fld id="{D223BBB2-8668-495F-BD94-6DF8F7343211}" type="datetimeFigureOut">
              <a:rPr lang="en-US" smtClean="0"/>
              <a:t>8/11/23</a:t>
            </a:fld>
            <a:endParaRPr lang="en-US"/>
          </a:p>
        </p:txBody>
      </p:sp>
      <p:sp>
        <p:nvSpPr>
          <p:cNvPr id="5" name="Footer Placeholder 4">
            <a:extLst>
              <a:ext uri="{FF2B5EF4-FFF2-40B4-BE49-F238E27FC236}">
                <a16:creationId xmlns:a16="http://schemas.microsoft.com/office/drawing/2014/main" id="{E8633F6B-A717-4E7A-8C92-8E9A2C0E4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46833-D49D-4028-8F71-F9AEFC00DE6D}"/>
              </a:ext>
            </a:extLst>
          </p:cNvPr>
          <p:cNvSpPr>
            <a:spLocks noGrp="1"/>
          </p:cNvSpPr>
          <p:nvPr>
            <p:ph type="sldNum" sz="quarter" idx="12"/>
          </p:nvPr>
        </p:nvSpPr>
        <p:spPr/>
        <p:txBody>
          <a:bodyPr/>
          <a:lstStyle/>
          <a:p>
            <a:fld id="{89AA23BE-7B6E-4FAD-8174-85F2F109BD1A}" type="slidenum">
              <a:rPr lang="en-US" smtClean="0"/>
              <a:t>‹#›</a:t>
            </a:fld>
            <a:endParaRPr lang="en-US"/>
          </a:p>
        </p:txBody>
      </p:sp>
    </p:spTree>
    <p:extLst>
      <p:ext uri="{BB962C8B-B14F-4D97-AF65-F5344CB8AC3E}">
        <p14:creationId xmlns:p14="http://schemas.microsoft.com/office/powerpoint/2010/main" val="30234941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8CF44-B4CF-44ED-9C7F-777C06390E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35BC2-E5CE-4532-B24A-3ED5CE9BDC4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7757A-A6FC-490F-8B22-82EA8AC536EC}"/>
              </a:ext>
            </a:extLst>
          </p:cNvPr>
          <p:cNvSpPr>
            <a:spLocks noGrp="1"/>
          </p:cNvSpPr>
          <p:nvPr>
            <p:ph type="dt" sz="half" idx="10"/>
          </p:nvPr>
        </p:nvSpPr>
        <p:spPr/>
        <p:txBody>
          <a:bodyPr/>
          <a:lstStyle/>
          <a:p>
            <a:fld id="{D223BBB2-8668-495F-BD94-6DF8F7343211}" type="datetimeFigureOut">
              <a:rPr lang="en-US" smtClean="0"/>
              <a:t>8/11/23</a:t>
            </a:fld>
            <a:endParaRPr lang="en-US"/>
          </a:p>
        </p:txBody>
      </p:sp>
      <p:sp>
        <p:nvSpPr>
          <p:cNvPr id="5" name="Footer Placeholder 4">
            <a:extLst>
              <a:ext uri="{FF2B5EF4-FFF2-40B4-BE49-F238E27FC236}">
                <a16:creationId xmlns:a16="http://schemas.microsoft.com/office/drawing/2014/main" id="{63AABB36-2DE3-421B-9713-9457727C7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E110F-8A58-4C7D-A024-FFFAE3C3D800}"/>
              </a:ext>
            </a:extLst>
          </p:cNvPr>
          <p:cNvSpPr>
            <a:spLocks noGrp="1"/>
          </p:cNvSpPr>
          <p:nvPr>
            <p:ph type="sldNum" sz="quarter" idx="12"/>
          </p:nvPr>
        </p:nvSpPr>
        <p:spPr/>
        <p:txBody>
          <a:bodyPr/>
          <a:lstStyle/>
          <a:p>
            <a:fld id="{89AA23BE-7B6E-4FAD-8174-85F2F109BD1A}" type="slidenum">
              <a:rPr lang="en-US" smtClean="0"/>
              <a:t>‹#›</a:t>
            </a:fld>
            <a:endParaRPr lang="en-US"/>
          </a:p>
        </p:txBody>
      </p:sp>
    </p:spTree>
    <p:extLst>
      <p:ext uri="{BB962C8B-B14F-4D97-AF65-F5344CB8AC3E}">
        <p14:creationId xmlns:p14="http://schemas.microsoft.com/office/powerpoint/2010/main" val="11580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1B1B2-E573-462A-8176-993A2C45D7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BD12CD-6378-40EF-A2BD-78E05750A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9C473D-D6FD-45D9-81AF-CBE8DA2B19E6}"/>
              </a:ext>
            </a:extLst>
          </p:cNvPr>
          <p:cNvSpPr>
            <a:spLocks noGrp="1"/>
          </p:cNvSpPr>
          <p:nvPr>
            <p:ph type="dt" sz="half" idx="10"/>
          </p:nvPr>
        </p:nvSpPr>
        <p:spPr/>
        <p:txBody>
          <a:bodyPr/>
          <a:lstStyle/>
          <a:p>
            <a:fld id="{D223BBB2-8668-495F-BD94-6DF8F7343211}" type="datetimeFigureOut">
              <a:rPr lang="en-US" smtClean="0"/>
              <a:t>8/11/23</a:t>
            </a:fld>
            <a:endParaRPr lang="en-US"/>
          </a:p>
        </p:txBody>
      </p:sp>
      <p:sp>
        <p:nvSpPr>
          <p:cNvPr id="5" name="Footer Placeholder 4">
            <a:extLst>
              <a:ext uri="{FF2B5EF4-FFF2-40B4-BE49-F238E27FC236}">
                <a16:creationId xmlns:a16="http://schemas.microsoft.com/office/drawing/2014/main" id="{45A09F99-6601-4069-B0F2-D7EF19EBF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97E67-6B7F-498A-8D5B-FDC199149FCF}"/>
              </a:ext>
            </a:extLst>
          </p:cNvPr>
          <p:cNvSpPr>
            <a:spLocks noGrp="1"/>
          </p:cNvSpPr>
          <p:nvPr>
            <p:ph type="sldNum" sz="quarter" idx="12"/>
          </p:nvPr>
        </p:nvSpPr>
        <p:spPr/>
        <p:txBody>
          <a:bodyPr/>
          <a:lstStyle/>
          <a:p>
            <a:fld id="{89AA23BE-7B6E-4FAD-8174-85F2F109BD1A}" type="slidenum">
              <a:rPr lang="en-US" smtClean="0"/>
              <a:t>‹#›</a:t>
            </a:fld>
            <a:endParaRPr lang="en-US"/>
          </a:p>
        </p:txBody>
      </p:sp>
    </p:spTree>
    <p:extLst>
      <p:ext uri="{BB962C8B-B14F-4D97-AF65-F5344CB8AC3E}">
        <p14:creationId xmlns:p14="http://schemas.microsoft.com/office/powerpoint/2010/main" val="32572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3B4F-8D9A-4BCB-9193-4BC7B14326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A25359-B8D6-4EE4-BD39-FEF684A7DF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801A0D-1C10-403A-8628-A7FF2DCB9D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93A923-D82D-4BB2-AF16-2B0F6EDCF150}"/>
              </a:ext>
            </a:extLst>
          </p:cNvPr>
          <p:cNvSpPr>
            <a:spLocks noGrp="1"/>
          </p:cNvSpPr>
          <p:nvPr>
            <p:ph type="dt" sz="half" idx="10"/>
          </p:nvPr>
        </p:nvSpPr>
        <p:spPr/>
        <p:txBody>
          <a:bodyPr/>
          <a:lstStyle/>
          <a:p>
            <a:fld id="{D223BBB2-8668-495F-BD94-6DF8F7343211}" type="datetimeFigureOut">
              <a:rPr lang="en-US" smtClean="0"/>
              <a:t>8/11/23</a:t>
            </a:fld>
            <a:endParaRPr lang="en-US"/>
          </a:p>
        </p:txBody>
      </p:sp>
      <p:sp>
        <p:nvSpPr>
          <p:cNvPr id="6" name="Footer Placeholder 5">
            <a:extLst>
              <a:ext uri="{FF2B5EF4-FFF2-40B4-BE49-F238E27FC236}">
                <a16:creationId xmlns:a16="http://schemas.microsoft.com/office/drawing/2014/main" id="{AE3695A0-D7E3-4A0C-BC77-7A79A52D96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3650E-3C16-4DFE-951D-EA10455C3538}"/>
              </a:ext>
            </a:extLst>
          </p:cNvPr>
          <p:cNvSpPr>
            <a:spLocks noGrp="1"/>
          </p:cNvSpPr>
          <p:nvPr>
            <p:ph type="sldNum" sz="quarter" idx="12"/>
          </p:nvPr>
        </p:nvSpPr>
        <p:spPr/>
        <p:txBody>
          <a:bodyPr/>
          <a:lstStyle/>
          <a:p>
            <a:fld id="{89AA23BE-7B6E-4FAD-8174-85F2F109BD1A}" type="slidenum">
              <a:rPr lang="en-US" smtClean="0"/>
              <a:t>‹#›</a:t>
            </a:fld>
            <a:endParaRPr lang="en-US"/>
          </a:p>
        </p:txBody>
      </p:sp>
    </p:spTree>
    <p:extLst>
      <p:ext uri="{BB962C8B-B14F-4D97-AF65-F5344CB8AC3E}">
        <p14:creationId xmlns:p14="http://schemas.microsoft.com/office/powerpoint/2010/main" val="1972846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5560-D434-4C14-86E6-A0D7C732D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6D370-70D8-4FB2-A4CA-3B0B055A96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68A9D6-EB8D-4CEB-8C86-C56AC915389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E583A9-4CED-4E49-AD04-306B8A7A31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051A27-8631-47DE-9462-A0A4DD1EA0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4BE91D-7A5F-4304-B4AE-A6308AA14C3A}"/>
              </a:ext>
            </a:extLst>
          </p:cNvPr>
          <p:cNvSpPr>
            <a:spLocks noGrp="1"/>
          </p:cNvSpPr>
          <p:nvPr>
            <p:ph type="dt" sz="half" idx="10"/>
          </p:nvPr>
        </p:nvSpPr>
        <p:spPr/>
        <p:txBody>
          <a:bodyPr/>
          <a:lstStyle/>
          <a:p>
            <a:fld id="{D223BBB2-8668-495F-BD94-6DF8F7343211}" type="datetimeFigureOut">
              <a:rPr lang="en-US" smtClean="0"/>
              <a:t>8/11/23</a:t>
            </a:fld>
            <a:endParaRPr lang="en-US"/>
          </a:p>
        </p:txBody>
      </p:sp>
      <p:sp>
        <p:nvSpPr>
          <p:cNvPr id="8" name="Footer Placeholder 7">
            <a:extLst>
              <a:ext uri="{FF2B5EF4-FFF2-40B4-BE49-F238E27FC236}">
                <a16:creationId xmlns:a16="http://schemas.microsoft.com/office/drawing/2014/main" id="{0577632C-9F59-4E8B-9194-4E1CFA325F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4A0E5F-6377-4C7E-B952-154A313E2E1E}"/>
              </a:ext>
            </a:extLst>
          </p:cNvPr>
          <p:cNvSpPr>
            <a:spLocks noGrp="1"/>
          </p:cNvSpPr>
          <p:nvPr>
            <p:ph type="sldNum" sz="quarter" idx="12"/>
          </p:nvPr>
        </p:nvSpPr>
        <p:spPr/>
        <p:txBody>
          <a:bodyPr/>
          <a:lstStyle/>
          <a:p>
            <a:fld id="{89AA23BE-7B6E-4FAD-8174-85F2F109BD1A}" type="slidenum">
              <a:rPr lang="en-US" smtClean="0"/>
              <a:t>‹#›</a:t>
            </a:fld>
            <a:endParaRPr lang="en-US"/>
          </a:p>
        </p:txBody>
      </p:sp>
    </p:spTree>
    <p:extLst>
      <p:ext uri="{BB962C8B-B14F-4D97-AF65-F5344CB8AC3E}">
        <p14:creationId xmlns:p14="http://schemas.microsoft.com/office/powerpoint/2010/main" val="33384007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7C0E-5A45-4262-8B6B-8B6CABF6C3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C6623D-0AAE-4984-B774-2088C2EBF39C}"/>
              </a:ext>
            </a:extLst>
          </p:cNvPr>
          <p:cNvSpPr>
            <a:spLocks noGrp="1"/>
          </p:cNvSpPr>
          <p:nvPr>
            <p:ph type="dt" sz="half" idx="10"/>
          </p:nvPr>
        </p:nvSpPr>
        <p:spPr/>
        <p:txBody>
          <a:bodyPr/>
          <a:lstStyle/>
          <a:p>
            <a:fld id="{D223BBB2-8668-495F-BD94-6DF8F7343211}" type="datetimeFigureOut">
              <a:rPr lang="en-US" smtClean="0"/>
              <a:t>8/11/23</a:t>
            </a:fld>
            <a:endParaRPr lang="en-US"/>
          </a:p>
        </p:txBody>
      </p:sp>
      <p:sp>
        <p:nvSpPr>
          <p:cNvPr id="4" name="Footer Placeholder 3">
            <a:extLst>
              <a:ext uri="{FF2B5EF4-FFF2-40B4-BE49-F238E27FC236}">
                <a16:creationId xmlns:a16="http://schemas.microsoft.com/office/drawing/2014/main" id="{A439CA15-0DC6-4F10-9AE0-9EC144B018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2B078E-25A2-4BB6-858F-CA1BF751A071}"/>
              </a:ext>
            </a:extLst>
          </p:cNvPr>
          <p:cNvSpPr>
            <a:spLocks noGrp="1"/>
          </p:cNvSpPr>
          <p:nvPr>
            <p:ph type="sldNum" sz="quarter" idx="12"/>
          </p:nvPr>
        </p:nvSpPr>
        <p:spPr/>
        <p:txBody>
          <a:bodyPr/>
          <a:lstStyle/>
          <a:p>
            <a:fld id="{89AA23BE-7B6E-4FAD-8174-85F2F109BD1A}" type="slidenum">
              <a:rPr lang="en-US" smtClean="0"/>
              <a:t>‹#›</a:t>
            </a:fld>
            <a:endParaRPr lang="en-US"/>
          </a:p>
        </p:txBody>
      </p:sp>
    </p:spTree>
    <p:extLst>
      <p:ext uri="{BB962C8B-B14F-4D97-AF65-F5344CB8AC3E}">
        <p14:creationId xmlns:p14="http://schemas.microsoft.com/office/powerpoint/2010/main" val="17602958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1A282-D50D-45B4-B2C1-A7AB91722FE2}"/>
              </a:ext>
            </a:extLst>
          </p:cNvPr>
          <p:cNvSpPr>
            <a:spLocks noGrp="1"/>
          </p:cNvSpPr>
          <p:nvPr>
            <p:ph type="dt" sz="half" idx="10"/>
          </p:nvPr>
        </p:nvSpPr>
        <p:spPr/>
        <p:txBody>
          <a:bodyPr/>
          <a:lstStyle/>
          <a:p>
            <a:fld id="{D223BBB2-8668-495F-BD94-6DF8F7343211}" type="datetimeFigureOut">
              <a:rPr lang="en-US" smtClean="0"/>
              <a:t>8/11/23</a:t>
            </a:fld>
            <a:endParaRPr lang="en-US"/>
          </a:p>
        </p:txBody>
      </p:sp>
      <p:sp>
        <p:nvSpPr>
          <p:cNvPr id="3" name="Footer Placeholder 2">
            <a:extLst>
              <a:ext uri="{FF2B5EF4-FFF2-40B4-BE49-F238E27FC236}">
                <a16:creationId xmlns:a16="http://schemas.microsoft.com/office/drawing/2014/main" id="{E5BADFDE-B60C-48CA-9FD4-46C61117A8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4CF6BE-FCA0-46B8-BF31-6126408F418E}"/>
              </a:ext>
            </a:extLst>
          </p:cNvPr>
          <p:cNvSpPr>
            <a:spLocks noGrp="1"/>
          </p:cNvSpPr>
          <p:nvPr>
            <p:ph type="sldNum" sz="quarter" idx="12"/>
          </p:nvPr>
        </p:nvSpPr>
        <p:spPr/>
        <p:txBody>
          <a:bodyPr/>
          <a:lstStyle/>
          <a:p>
            <a:fld id="{89AA23BE-7B6E-4FAD-8174-85F2F109BD1A}" type="slidenum">
              <a:rPr lang="en-US" smtClean="0"/>
              <a:t>‹#›</a:t>
            </a:fld>
            <a:endParaRPr lang="en-US"/>
          </a:p>
        </p:txBody>
      </p:sp>
    </p:spTree>
    <p:extLst>
      <p:ext uri="{BB962C8B-B14F-4D97-AF65-F5344CB8AC3E}">
        <p14:creationId xmlns:p14="http://schemas.microsoft.com/office/powerpoint/2010/main" val="2668984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27A92-3F2D-4B93-8232-780E2268A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E58B8-3AA4-4457-A1C6-D3E005E5C0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4367E0-8357-4FA9-8625-7284B4EC4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2BC541-5B9C-4F97-9FEE-2C0526112713}"/>
              </a:ext>
            </a:extLst>
          </p:cNvPr>
          <p:cNvSpPr>
            <a:spLocks noGrp="1"/>
          </p:cNvSpPr>
          <p:nvPr>
            <p:ph type="dt" sz="half" idx="10"/>
          </p:nvPr>
        </p:nvSpPr>
        <p:spPr/>
        <p:txBody>
          <a:bodyPr/>
          <a:lstStyle/>
          <a:p>
            <a:fld id="{D223BBB2-8668-495F-BD94-6DF8F7343211}" type="datetimeFigureOut">
              <a:rPr lang="en-US" smtClean="0"/>
              <a:t>8/11/23</a:t>
            </a:fld>
            <a:endParaRPr lang="en-US"/>
          </a:p>
        </p:txBody>
      </p:sp>
      <p:sp>
        <p:nvSpPr>
          <p:cNvPr id="6" name="Footer Placeholder 5">
            <a:extLst>
              <a:ext uri="{FF2B5EF4-FFF2-40B4-BE49-F238E27FC236}">
                <a16:creationId xmlns:a16="http://schemas.microsoft.com/office/drawing/2014/main" id="{3A58770F-463B-4FD9-B8BF-316132FADE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3185E3-0C0B-43AD-A1B0-9CFA047215B0}"/>
              </a:ext>
            </a:extLst>
          </p:cNvPr>
          <p:cNvSpPr>
            <a:spLocks noGrp="1"/>
          </p:cNvSpPr>
          <p:nvPr>
            <p:ph type="sldNum" sz="quarter" idx="12"/>
          </p:nvPr>
        </p:nvSpPr>
        <p:spPr/>
        <p:txBody>
          <a:bodyPr/>
          <a:lstStyle/>
          <a:p>
            <a:fld id="{89AA23BE-7B6E-4FAD-8174-85F2F109BD1A}" type="slidenum">
              <a:rPr lang="en-US" smtClean="0"/>
              <a:t>‹#›</a:t>
            </a:fld>
            <a:endParaRPr lang="en-US"/>
          </a:p>
        </p:txBody>
      </p:sp>
    </p:spTree>
    <p:extLst>
      <p:ext uri="{BB962C8B-B14F-4D97-AF65-F5344CB8AC3E}">
        <p14:creationId xmlns:p14="http://schemas.microsoft.com/office/powerpoint/2010/main" val="655787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7FED0-F1B2-4C69-AA91-67FF9F674F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C80035-906A-4D32-9A6B-26A357F679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227A96-6B22-42F3-BB00-22CC1F24D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F9C870-7BF5-40A4-8834-E603E093EB71}"/>
              </a:ext>
            </a:extLst>
          </p:cNvPr>
          <p:cNvSpPr>
            <a:spLocks noGrp="1"/>
          </p:cNvSpPr>
          <p:nvPr>
            <p:ph type="dt" sz="half" idx="10"/>
          </p:nvPr>
        </p:nvSpPr>
        <p:spPr/>
        <p:txBody>
          <a:bodyPr/>
          <a:lstStyle/>
          <a:p>
            <a:fld id="{D223BBB2-8668-495F-BD94-6DF8F7343211}" type="datetimeFigureOut">
              <a:rPr lang="en-US" smtClean="0"/>
              <a:t>8/11/23</a:t>
            </a:fld>
            <a:endParaRPr lang="en-US"/>
          </a:p>
        </p:txBody>
      </p:sp>
      <p:sp>
        <p:nvSpPr>
          <p:cNvPr id="6" name="Footer Placeholder 5">
            <a:extLst>
              <a:ext uri="{FF2B5EF4-FFF2-40B4-BE49-F238E27FC236}">
                <a16:creationId xmlns:a16="http://schemas.microsoft.com/office/drawing/2014/main" id="{4B164C44-1886-4498-83DF-0A3C9D5CC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6D2581-6E53-4DAE-82F5-7693A6F9E42B}"/>
              </a:ext>
            </a:extLst>
          </p:cNvPr>
          <p:cNvSpPr>
            <a:spLocks noGrp="1"/>
          </p:cNvSpPr>
          <p:nvPr>
            <p:ph type="sldNum" sz="quarter" idx="12"/>
          </p:nvPr>
        </p:nvSpPr>
        <p:spPr/>
        <p:txBody>
          <a:bodyPr/>
          <a:lstStyle/>
          <a:p>
            <a:fld id="{89AA23BE-7B6E-4FAD-8174-85F2F109BD1A}" type="slidenum">
              <a:rPr lang="en-US" smtClean="0"/>
              <a:t>‹#›</a:t>
            </a:fld>
            <a:endParaRPr lang="en-US"/>
          </a:p>
        </p:txBody>
      </p:sp>
    </p:spTree>
    <p:extLst>
      <p:ext uri="{BB962C8B-B14F-4D97-AF65-F5344CB8AC3E}">
        <p14:creationId xmlns:p14="http://schemas.microsoft.com/office/powerpoint/2010/main" val="41049536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9A1D-BF18-405E-8D68-6335A17187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5A0249-4C1C-4DD5-AB31-E5B46DB2B1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107C6-5933-4DD6-8BE7-59FAEDC27B1E}"/>
              </a:ext>
            </a:extLst>
          </p:cNvPr>
          <p:cNvSpPr>
            <a:spLocks noGrp="1"/>
          </p:cNvSpPr>
          <p:nvPr>
            <p:ph type="dt" sz="half" idx="10"/>
          </p:nvPr>
        </p:nvSpPr>
        <p:spPr/>
        <p:txBody>
          <a:bodyPr/>
          <a:lstStyle/>
          <a:p>
            <a:fld id="{D223BBB2-8668-495F-BD94-6DF8F7343211}" type="datetimeFigureOut">
              <a:rPr lang="en-US" smtClean="0"/>
              <a:t>8/11/23</a:t>
            </a:fld>
            <a:endParaRPr lang="en-US"/>
          </a:p>
        </p:txBody>
      </p:sp>
      <p:sp>
        <p:nvSpPr>
          <p:cNvPr id="5" name="Footer Placeholder 4">
            <a:extLst>
              <a:ext uri="{FF2B5EF4-FFF2-40B4-BE49-F238E27FC236}">
                <a16:creationId xmlns:a16="http://schemas.microsoft.com/office/drawing/2014/main" id="{A5DBFE2A-CC13-476E-9AB4-DB44E8E67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5D933-FD5B-42CC-9596-8504B7C7F99D}"/>
              </a:ext>
            </a:extLst>
          </p:cNvPr>
          <p:cNvSpPr>
            <a:spLocks noGrp="1"/>
          </p:cNvSpPr>
          <p:nvPr>
            <p:ph type="sldNum" sz="quarter" idx="12"/>
          </p:nvPr>
        </p:nvSpPr>
        <p:spPr/>
        <p:txBody>
          <a:bodyPr/>
          <a:lstStyle/>
          <a:p>
            <a:fld id="{89AA23BE-7B6E-4FAD-8174-85F2F109BD1A}" type="slidenum">
              <a:rPr lang="en-US" smtClean="0"/>
              <a:t>‹#›</a:t>
            </a:fld>
            <a:endParaRPr lang="en-US"/>
          </a:p>
        </p:txBody>
      </p:sp>
    </p:spTree>
    <p:extLst>
      <p:ext uri="{BB962C8B-B14F-4D97-AF65-F5344CB8AC3E}">
        <p14:creationId xmlns:p14="http://schemas.microsoft.com/office/powerpoint/2010/main" val="1062764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FBA3-DFDF-4DEF-B914-4C006F7F2E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A8F6C3-0DBF-4E53-B92A-0B70838924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DD674-202A-4CF0-9049-6AD2300BE16C}"/>
              </a:ext>
            </a:extLst>
          </p:cNvPr>
          <p:cNvSpPr>
            <a:spLocks noGrp="1"/>
          </p:cNvSpPr>
          <p:nvPr>
            <p:ph type="dt" sz="half" idx="10"/>
          </p:nvPr>
        </p:nvSpPr>
        <p:spPr/>
        <p:txBody>
          <a:bodyPr/>
          <a:lstStyle/>
          <a:p>
            <a:fld id="{D223BBB2-8668-495F-BD94-6DF8F7343211}" type="datetimeFigureOut">
              <a:rPr lang="en-US" smtClean="0"/>
              <a:t>8/11/23</a:t>
            </a:fld>
            <a:endParaRPr lang="en-US"/>
          </a:p>
        </p:txBody>
      </p:sp>
      <p:sp>
        <p:nvSpPr>
          <p:cNvPr id="5" name="Footer Placeholder 4">
            <a:extLst>
              <a:ext uri="{FF2B5EF4-FFF2-40B4-BE49-F238E27FC236}">
                <a16:creationId xmlns:a16="http://schemas.microsoft.com/office/drawing/2014/main" id="{ED5AA123-8193-40FC-BC12-394F2FBA0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FFB28-CD3A-48E0-9E6C-CE1989862E4D}"/>
              </a:ext>
            </a:extLst>
          </p:cNvPr>
          <p:cNvSpPr>
            <a:spLocks noGrp="1"/>
          </p:cNvSpPr>
          <p:nvPr>
            <p:ph type="sldNum" sz="quarter" idx="12"/>
          </p:nvPr>
        </p:nvSpPr>
        <p:spPr/>
        <p:txBody>
          <a:bodyPr/>
          <a:lstStyle/>
          <a:p>
            <a:fld id="{89AA23BE-7B6E-4FAD-8174-85F2F109BD1A}" type="slidenum">
              <a:rPr lang="en-US" smtClean="0"/>
              <a:t>‹#›</a:t>
            </a:fld>
            <a:endParaRPr lang="en-US"/>
          </a:p>
        </p:txBody>
      </p:sp>
    </p:spTree>
    <p:extLst>
      <p:ext uri="{BB962C8B-B14F-4D97-AF65-F5344CB8AC3E}">
        <p14:creationId xmlns:p14="http://schemas.microsoft.com/office/powerpoint/2010/main" val="5216473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412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942" y="257175"/>
            <a:ext cx="11737910" cy="1068388"/>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Tree>
    <p:extLst>
      <p:ext uri="{BB962C8B-B14F-4D97-AF65-F5344CB8AC3E}">
        <p14:creationId xmlns:p14="http://schemas.microsoft.com/office/powerpoint/2010/main" val="27798731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
        <p:nvSpPr>
          <p:cNvPr id="14" name="Rectangle 13"/>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7182"/>
          <a:stretch/>
        </p:blipFill>
        <p:spPr>
          <a:xfrm>
            <a:off x="0" y="151601"/>
            <a:ext cx="12207240" cy="6706399"/>
          </a:xfrm>
          <a:prstGeom prst="rect">
            <a:avLst/>
          </a:prstGeom>
        </p:spPr>
      </p:pic>
      <p:sp>
        <p:nvSpPr>
          <p:cNvPr id="2" name="Title 1"/>
          <p:cNvSpPr>
            <a:spLocks noGrp="1"/>
          </p:cNvSpPr>
          <p:nvPr>
            <p:ph type="title"/>
          </p:nvPr>
        </p:nvSpPr>
        <p:spPr>
          <a:xfrm>
            <a:off x="831850" y="1709738"/>
            <a:ext cx="10515600" cy="2852737"/>
          </a:xfrm>
        </p:spPr>
        <p:txBody>
          <a:bodyPr anchor="b">
            <a:normAutofit/>
          </a:bodyPr>
          <a:lstStyle>
            <a:lvl1pPr algn="r">
              <a:defRPr sz="4800">
                <a:solidFill>
                  <a:srgbClr val="333F7F"/>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2020887"/>
          </a:xfrm>
        </p:spPr>
        <p:txBody>
          <a:bodyPr/>
          <a:lstStyle>
            <a:lvl1pPr marL="0" indent="0" algn="r">
              <a:lnSpc>
                <a:spcPct val="100000"/>
              </a:lnSpc>
              <a:spcBef>
                <a:spcPts val="600"/>
              </a:spcBef>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385" y="421104"/>
            <a:ext cx="1280160" cy="1000231"/>
          </a:xfrm>
          <a:prstGeom prst="rect">
            <a:avLst/>
          </a:prstGeom>
        </p:spPr>
      </p:pic>
    </p:spTree>
    <p:extLst>
      <p:ext uri="{BB962C8B-B14F-4D97-AF65-F5344CB8AC3E}">
        <p14:creationId xmlns:p14="http://schemas.microsoft.com/office/powerpoint/2010/main" val="35923322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Title Slide 2">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a:solidFill>
                  <a:srgbClr val="333F7F"/>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830387"/>
          </a:xfrm>
        </p:spPr>
        <p:txBody>
          <a:bodyPr/>
          <a:lstStyle>
            <a:lvl1pPr marL="0" indent="0">
              <a:lnSpc>
                <a:spcPct val="100000"/>
              </a:lnSpc>
              <a:spcBef>
                <a:spcPts val="600"/>
              </a:spcBef>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Rectangle 12"/>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
        <p:nvSpPr>
          <p:cNvPr id="14" name="Rectangle 13"/>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Tree>
    <p:extLst>
      <p:ext uri="{BB962C8B-B14F-4D97-AF65-F5344CB8AC3E}">
        <p14:creationId xmlns:p14="http://schemas.microsoft.com/office/powerpoint/2010/main" val="33091556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5583290" y="802640"/>
            <a:ext cx="24466" cy="5328169"/>
          </a:xfrm>
          <a:prstGeom prst="line">
            <a:avLst/>
          </a:prstGeom>
          <a:ln w="57150">
            <a:solidFill>
              <a:srgbClr val="333F7F"/>
            </a:solidFill>
          </a:ln>
        </p:spPr>
        <p:style>
          <a:lnRef idx="1">
            <a:schemeClr val="accent1"/>
          </a:lnRef>
          <a:fillRef idx="0">
            <a:schemeClr val="accent1"/>
          </a:fillRef>
          <a:effectRef idx="0">
            <a:schemeClr val="accent1"/>
          </a:effectRef>
          <a:fontRef idx="minor">
            <a:schemeClr val="tx1"/>
          </a:fontRef>
        </p:style>
      </p:cxnSp>
      <p:sp>
        <p:nvSpPr>
          <p:cNvPr id="4" name="Picture Placeholder 3"/>
          <p:cNvSpPr>
            <a:spLocks noGrp="1"/>
          </p:cNvSpPr>
          <p:nvPr>
            <p:ph type="pic" sz="quarter" idx="13"/>
          </p:nvPr>
        </p:nvSpPr>
        <p:spPr>
          <a:xfrm>
            <a:off x="407453" y="799857"/>
            <a:ext cx="4745572" cy="5330952"/>
          </a:xfrm>
        </p:spPr>
        <p:txBody>
          <a:bodyPr/>
          <a:lstStyle/>
          <a:p>
            <a:endParaRPr lang="en-US" dirty="0"/>
          </a:p>
        </p:txBody>
      </p:sp>
      <p:sp>
        <p:nvSpPr>
          <p:cNvPr id="19" name="Rectangle 18"/>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6038021" y="1857375"/>
            <a:ext cx="5846393" cy="2695575"/>
          </a:xfrm>
        </p:spPr>
        <p:txBody>
          <a:bodyPr anchor="b">
            <a:normAutofit/>
          </a:bodyPr>
          <a:lstStyle>
            <a:lvl1pPr>
              <a:defRPr sz="3600">
                <a:solidFill>
                  <a:srgbClr val="333F7F"/>
                </a:solidFill>
              </a:defRPr>
            </a:lvl1pPr>
          </a:lstStyle>
          <a:p>
            <a:r>
              <a:rPr lang="en-US" dirty="0"/>
              <a:t>Click to edit Master title style</a:t>
            </a:r>
          </a:p>
        </p:txBody>
      </p:sp>
      <p:sp>
        <p:nvSpPr>
          <p:cNvPr id="9" name="Text Placeholder 2"/>
          <p:cNvSpPr>
            <a:spLocks noGrp="1"/>
          </p:cNvSpPr>
          <p:nvPr>
            <p:ph type="body" idx="1"/>
          </p:nvPr>
        </p:nvSpPr>
        <p:spPr>
          <a:xfrm>
            <a:off x="6038021" y="4589464"/>
            <a:ext cx="5846393" cy="1823942"/>
          </a:xfrm>
        </p:spPr>
        <p:txBody>
          <a:bodyPr>
            <a:normAutofit/>
          </a:bodyPr>
          <a:lstStyle>
            <a:lvl1pPr marL="0" indent="0">
              <a:lnSpc>
                <a:spcPct val="100000"/>
              </a:lnSpc>
              <a:spcBef>
                <a:spcPts val="600"/>
              </a:spcBef>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0482" y="443714"/>
            <a:ext cx="1073932" cy="839098"/>
          </a:xfrm>
          <a:prstGeom prst="rect">
            <a:avLst/>
          </a:prstGeom>
        </p:spPr>
      </p:pic>
    </p:spTree>
    <p:extLst>
      <p:ext uri="{BB962C8B-B14F-4D97-AF65-F5344CB8AC3E}">
        <p14:creationId xmlns:p14="http://schemas.microsoft.com/office/powerpoint/2010/main" val="1500371329"/>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3657600"/>
            <a:ext cx="10041561" cy="1766469"/>
          </a:xfrm>
        </p:spPr>
        <p:txBody>
          <a:bodyPr anchor="b">
            <a:normAutofit/>
          </a:bodyPr>
          <a:lstStyle>
            <a:lvl1pPr algn="ctr">
              <a:defRPr sz="4800">
                <a:solidFill>
                  <a:srgbClr val="333F7F"/>
                </a:solidFill>
              </a:defRPr>
            </a:lvl1pPr>
          </a:lstStyle>
          <a:p>
            <a:r>
              <a:rPr lang="en-US" dirty="0"/>
              <a:t>Click to edit Master title style</a:t>
            </a:r>
          </a:p>
        </p:txBody>
      </p:sp>
      <p:sp>
        <p:nvSpPr>
          <p:cNvPr id="3" name="Subtitle 2"/>
          <p:cNvSpPr>
            <a:spLocks noGrp="1"/>
          </p:cNvSpPr>
          <p:nvPr>
            <p:ph type="subTitle" idx="1"/>
          </p:nvPr>
        </p:nvSpPr>
        <p:spPr>
          <a:xfrm>
            <a:off x="1714500" y="5533053"/>
            <a:ext cx="10041561" cy="9678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21420" y="723322"/>
            <a:ext cx="2834640" cy="2834640"/>
          </a:xfrm>
          <a:prstGeom prst="rect">
            <a:avLst/>
          </a:prstGeom>
          <a:ln w="57150">
            <a:solidFill>
              <a:srgbClr val="333F7F"/>
            </a:solidFill>
          </a:ln>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3265164" y="723324"/>
            <a:ext cx="2834640" cy="2834640"/>
          </a:xfrm>
          <a:prstGeom prst="rect">
            <a:avLst/>
          </a:prstGeom>
          <a:ln w="57150">
            <a:solidFill>
              <a:srgbClr val="333F7F"/>
            </a:solidFill>
          </a:ln>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l="20840" r="12744"/>
          <a:stretch/>
        </p:blipFill>
        <p:spPr>
          <a:xfrm>
            <a:off x="6095653" y="723322"/>
            <a:ext cx="2831183" cy="2834640"/>
          </a:xfrm>
          <a:prstGeom prst="rect">
            <a:avLst/>
          </a:prstGeom>
          <a:ln w="57150">
            <a:solidFill>
              <a:srgbClr val="333F7F"/>
            </a:solidFill>
          </a:ln>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2167" y="723322"/>
            <a:ext cx="2834640" cy="2834640"/>
          </a:xfrm>
          <a:prstGeom prst="rect">
            <a:avLst/>
          </a:prstGeom>
          <a:ln w="57150">
            <a:solidFill>
              <a:srgbClr val="333F7F"/>
            </a:solidFill>
          </a:ln>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0107" y="5815814"/>
            <a:ext cx="1073932" cy="839098"/>
          </a:xfrm>
          <a:prstGeom prst="rect">
            <a:avLst/>
          </a:prstGeom>
        </p:spPr>
      </p:pic>
    </p:spTree>
    <p:extLst>
      <p:ext uri="{BB962C8B-B14F-4D97-AF65-F5344CB8AC3E}">
        <p14:creationId xmlns:p14="http://schemas.microsoft.com/office/powerpoint/2010/main" val="16918000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
        <p:nvSpPr>
          <p:cNvPr id="15" name="Rectangle 14"/>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
        <p:nvSpPr>
          <p:cNvPr id="8" name="Title 1"/>
          <p:cNvSpPr>
            <a:spLocks noGrp="1"/>
          </p:cNvSpPr>
          <p:nvPr>
            <p:ph type="title"/>
          </p:nvPr>
        </p:nvSpPr>
        <p:spPr>
          <a:xfrm>
            <a:off x="195942" y="257175"/>
            <a:ext cx="11737910" cy="1068388"/>
          </a:xfrm>
        </p:spPr>
        <p:txBody>
          <a:bodyPr/>
          <a:lstStyle/>
          <a:p>
            <a:r>
              <a:rPr lang="en-US" dirty="0"/>
              <a:t>Click to edit Master title style</a:t>
            </a:r>
          </a:p>
        </p:txBody>
      </p:sp>
    </p:spTree>
    <p:extLst>
      <p:ext uri="{BB962C8B-B14F-4D97-AF65-F5344CB8AC3E}">
        <p14:creationId xmlns:p14="http://schemas.microsoft.com/office/powerpoint/2010/main" val="3904328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
        <p:nvSpPr>
          <p:cNvPr id="17" name="Rectangle 16"/>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Tree>
    <p:extLst>
      <p:ext uri="{BB962C8B-B14F-4D97-AF65-F5344CB8AC3E}">
        <p14:creationId xmlns:p14="http://schemas.microsoft.com/office/powerpoint/2010/main" val="31538869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
        <p:nvSpPr>
          <p:cNvPr id="5" name="Title 1"/>
          <p:cNvSpPr>
            <a:spLocks noGrp="1"/>
          </p:cNvSpPr>
          <p:nvPr>
            <p:ph type="title"/>
          </p:nvPr>
        </p:nvSpPr>
        <p:spPr>
          <a:xfrm>
            <a:off x="195942" y="257175"/>
            <a:ext cx="11737910" cy="1068388"/>
          </a:xfrm>
        </p:spPr>
        <p:txBody>
          <a:bodyPr/>
          <a:lstStyle/>
          <a:p>
            <a:r>
              <a:rPr lang="en-US" dirty="0"/>
              <a:t>Click to edit Master title style</a:t>
            </a:r>
          </a:p>
        </p:txBody>
      </p:sp>
    </p:spTree>
    <p:extLst>
      <p:ext uri="{BB962C8B-B14F-4D97-AF65-F5344CB8AC3E}">
        <p14:creationId xmlns:p14="http://schemas.microsoft.com/office/powerpoint/2010/main" val="22986936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userDrawn="1"/>
        </p:nvSpPr>
        <p:spPr>
          <a:xfrm>
            <a:off x="8706424" y="6512072"/>
            <a:ext cx="2892138"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Winship Cancer Institute | Emory University</a:t>
            </a:r>
          </a:p>
        </p:txBody>
      </p:sp>
    </p:spTree>
    <p:extLst>
      <p:ext uri="{BB962C8B-B14F-4D97-AF65-F5344CB8AC3E}">
        <p14:creationId xmlns:p14="http://schemas.microsoft.com/office/powerpoint/2010/main" val="16795501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1" name="Rectangle 10"/>
          <p:cNvSpPr/>
          <p:nvPr userDrawn="1"/>
        </p:nvSpPr>
        <p:spPr>
          <a:xfrm>
            <a:off x="11598562" y="6512072"/>
            <a:ext cx="453738" cy="261610"/>
          </a:xfrm>
          <a:prstGeom prst="rect">
            <a:avLst/>
          </a:prstGeom>
        </p:spPr>
        <p:txBody>
          <a:bodyPr wrap="square">
            <a:spAutoFit/>
          </a:bodyPr>
          <a:lstStyle/>
          <a:p>
            <a:pPr algn="r"/>
            <a:fld id="{093AB3F0-1744-4414-B587-486893A2EC07}" type="slidenum">
              <a:rPr lang="en-US" sz="1100" smtClean="0">
                <a:latin typeface="Arial" panose="020B0604020202020204" pitchFamily="34" charset="0"/>
                <a:cs typeface="Arial" panose="020B0604020202020204" pitchFamily="34" charset="0"/>
              </a:rPr>
              <a:pPr algn="r"/>
              <a:t>‹#›</a:t>
            </a:fld>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95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image" Target="../media/image10.jp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6.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7.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5">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50"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9113" y="561979"/>
            <a:ext cx="102520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544544" y="1274763"/>
            <a:ext cx="11139487"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6"/>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969832" y="179392"/>
            <a:ext cx="93662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
          </p:nvPr>
        </p:nvSpPr>
        <p:spPr>
          <a:xfrm>
            <a:off x="11896949" y="6290135"/>
            <a:ext cx="141064" cy="138499"/>
          </a:xfrm>
          <a:prstGeom prst="rect">
            <a:avLst/>
          </a:prstGeom>
        </p:spPr>
        <p:txBody>
          <a:bodyPr vert="horz" wrap="none" lIns="0" tIns="0" rIns="0" bIns="0" numCol="1" anchor="t" anchorCtr="0" compatLnSpc="1">
            <a:prstTxWarp prst="textNoShape">
              <a:avLst/>
            </a:prstTxWarp>
            <a:spAutoFit/>
          </a:bodyPr>
          <a:lstStyle>
            <a:lvl1pPr algn="r" eaLnBrk="1" hangingPunct="1">
              <a:defRPr sz="900">
                <a:solidFill>
                  <a:srgbClr val="000000"/>
                </a:solidFill>
              </a:defRPr>
            </a:lvl1pPr>
          </a:lstStyle>
          <a:p>
            <a:pPr fontAlgn="base">
              <a:spcBef>
                <a:spcPct val="0"/>
              </a:spcBef>
              <a:spcAft>
                <a:spcPct val="0"/>
              </a:spcAft>
              <a:defRPr/>
            </a:pPr>
            <a:fld id="{E7E682A9-E2A1-46A2-8928-41391BBB530A}" type="slidenum">
              <a:rPr lang="en-GB" altLang="en-US"/>
              <a:pPr fontAlgn="base">
                <a:spcBef>
                  <a:spcPct val="0"/>
                </a:spcBef>
                <a:spcAft>
                  <a:spcPct val="0"/>
                </a:spcAft>
                <a:defRPr/>
              </a:pPr>
              <a:t>‹#›</a:t>
            </a:fld>
            <a:endParaRPr lang="en-GB" altLang="en-US"/>
          </a:p>
        </p:txBody>
      </p:sp>
      <p:sp>
        <p:nvSpPr>
          <p:cNvPr id="10" name="Rectangle 9"/>
          <p:cNvSpPr/>
          <p:nvPr userDrawn="1"/>
        </p:nvSpPr>
        <p:spPr>
          <a:xfrm>
            <a:off x="3864386" y="82549"/>
            <a:ext cx="4479110" cy="234360"/>
          </a:xfrm>
          <a:prstGeom prst="rect">
            <a:avLst/>
          </a:prstGeom>
        </p:spPr>
        <p:txBody>
          <a:bodyPr wrap="none">
            <a:spAutoFit/>
          </a:bodyPr>
          <a:lstStyle/>
          <a:p>
            <a:pPr algn="ctr">
              <a:defRPr/>
            </a:pPr>
            <a:r>
              <a:rPr lang="de-CH" sz="923" dirty="0">
                <a:solidFill>
                  <a:srgbClr val="000000"/>
                </a:solidFill>
              </a:rPr>
              <a:t>CONFIDENTIAL </a:t>
            </a:r>
            <a:r>
              <a:rPr lang="de-CH" sz="923" dirty="0">
                <a:solidFill>
                  <a:srgbClr val="000000"/>
                </a:solidFill>
                <a:cs typeface="Arial" panose="020B0604020202020204" pitchFamily="34" charset="0"/>
              </a:rPr>
              <a:t>– </a:t>
            </a:r>
            <a:r>
              <a:rPr lang="en-GB" sz="900" dirty="0">
                <a:solidFill>
                  <a:srgbClr val="000000"/>
                </a:solidFill>
              </a:rPr>
              <a:t>F</a:t>
            </a:r>
            <a:r>
              <a:rPr lang="en-GB" altLang="en-US" sz="900" dirty="0">
                <a:solidFill>
                  <a:srgbClr val="000000"/>
                </a:solidFill>
              </a:rPr>
              <a:t>inal version approved by the engagement owner: 02 June 2017</a:t>
            </a:r>
            <a:endParaRPr lang="en-GB" sz="923" dirty="0">
              <a:solidFill>
                <a:srgbClr val="000000"/>
              </a:solidFill>
            </a:endParaRPr>
          </a:p>
        </p:txBody>
      </p:sp>
    </p:spTree>
    <p:extLst>
      <p:ext uri="{BB962C8B-B14F-4D97-AF65-F5344CB8AC3E}">
        <p14:creationId xmlns:p14="http://schemas.microsoft.com/office/powerpoint/2010/main" val="279748672"/>
      </p:ext>
    </p:extLst>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60" r:id="rId9"/>
    <p:sldLayoutId id="2147484661" r:id="rId10"/>
    <p:sldLayoutId id="2147484662" r:id="rId11"/>
    <p:sldLayoutId id="2147484663" r:id="rId12"/>
  </p:sldLayoutIdLst>
  <p:hf hdr="0" ftr="0" dt="0"/>
  <p:txStyles>
    <p:titleStyle>
      <a:lvl1pPr algn="l" defTabSz="685800" rtl="0" eaLnBrk="0" fontAlgn="base" hangingPunct="0">
        <a:lnSpc>
          <a:spcPct val="90000"/>
        </a:lnSpc>
        <a:spcBef>
          <a:spcPct val="0"/>
        </a:spcBef>
        <a:spcAft>
          <a:spcPct val="0"/>
        </a:spcAft>
        <a:defRPr sz="2400" b="1"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2pPr>
      <a:lvl3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3pPr>
      <a:lvl4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4pPr>
      <a:lvl5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2400" b="1">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2400" b="1">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2400" b="1">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2400" b="1">
          <a:solidFill>
            <a:schemeClr val="tx1"/>
          </a:solidFill>
          <a:latin typeface="Arial" panose="020B0604020202020204" pitchFamily="34" charset="0"/>
        </a:defRPr>
      </a:lvl9pPr>
    </p:titleStyle>
    <p:bodyStyle>
      <a:lvl1pPr marL="342900" indent="-342900" algn="l" rtl="0" eaLnBrk="0" fontAlgn="base" hangingPunct="0">
        <a:spcBef>
          <a:spcPts val="1663"/>
        </a:spcBef>
        <a:spcAft>
          <a:spcPct val="0"/>
        </a:spcAft>
        <a:buSzPct val="100000"/>
        <a:buFont typeface="Arial" panose="020B0604020202020204" pitchFamily="34" charset="0"/>
        <a:buChar char="•"/>
        <a:defRPr lang="en-US" kern="1200">
          <a:solidFill>
            <a:schemeClr val="tx1"/>
          </a:solidFill>
          <a:latin typeface="+mn-lt"/>
          <a:ea typeface="+mn-ea"/>
          <a:cs typeface="+mn-cs"/>
        </a:defRPr>
      </a:lvl1pPr>
      <a:lvl2pPr marL="703263" indent="-265113" algn="l" rtl="0" eaLnBrk="0" fontAlgn="base" hangingPunct="0">
        <a:spcBef>
          <a:spcPct val="30000"/>
        </a:spcBef>
        <a:spcAft>
          <a:spcPct val="0"/>
        </a:spcAft>
        <a:buChar char="–"/>
        <a:defRPr kern="1200">
          <a:solidFill>
            <a:schemeClr val="tx1"/>
          </a:solidFill>
          <a:latin typeface="+mn-lt"/>
          <a:ea typeface="+mn-ea"/>
          <a:cs typeface="+mn-cs"/>
        </a:defRPr>
      </a:lvl2pPr>
      <a:lvl3pPr marL="1146175" indent="-265113" algn="l" rtl="0" eaLnBrk="0" fontAlgn="base" hangingPunct="0">
        <a:spcBef>
          <a:spcPct val="20000"/>
        </a:spcBef>
        <a:spcAft>
          <a:spcPct val="0"/>
        </a:spcAft>
        <a:buChar char="•"/>
        <a:defRPr kern="1200">
          <a:solidFill>
            <a:schemeClr val="tx1"/>
          </a:solidFill>
          <a:latin typeface="+mn-lt"/>
          <a:ea typeface="+mn-ea"/>
          <a:cs typeface="+mn-cs"/>
        </a:defRPr>
      </a:lvl3pPr>
      <a:lvl4pPr marL="1587500" indent="-265113" algn="l" rtl="0" eaLnBrk="0" fontAlgn="base" hangingPunct="0">
        <a:spcBef>
          <a:spcPct val="20000"/>
        </a:spcBef>
        <a:spcAft>
          <a:spcPct val="0"/>
        </a:spcAft>
        <a:buChar char="–"/>
        <a:defRPr kern="1200">
          <a:solidFill>
            <a:schemeClr val="tx1"/>
          </a:solidFill>
          <a:latin typeface="+mn-lt"/>
          <a:ea typeface="+mn-ea"/>
          <a:cs typeface="+mn-cs"/>
        </a:defRPr>
      </a:lvl4pPr>
      <a:lvl5pPr marL="2025650" indent="-261938" algn="l" rtl="0" eaLnBrk="0" fontAlgn="base" hangingPunct="0">
        <a:spcBef>
          <a:spcPct val="20000"/>
        </a:spcBef>
        <a:spcAft>
          <a:spcPct val="0"/>
        </a:spcAft>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46"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46"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2042004471"/>
      </p:ext>
    </p:extLst>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324232348"/>
      </p:ext>
    </p:extLst>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 id="2147484798" r:id="rId12"/>
    <p:sldLayoutId id="2147484799" r:id="rId13"/>
    <p:sldLayoutId id="2147484800" r:id="rId14"/>
    <p:sldLayoutId id="2147484801" r:id="rId15"/>
    <p:sldLayoutId id="2147484851" r:id="rId16"/>
    <p:sldLayoutId id="2147484852" r:id="rId17"/>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007" y="365125"/>
            <a:ext cx="1177610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007" y="1825625"/>
            <a:ext cx="1177610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9FDE998-BDDA-4F1F-BBD0-6C2F53CBF888}"/>
              </a:ext>
            </a:extLst>
          </p:cNvPr>
          <p:cNvSpPr>
            <a:spLocks noGrp="1"/>
          </p:cNvSpPr>
          <p:nvPr>
            <p:ph type="sldNum" sz="quarter" idx="4"/>
          </p:nvPr>
        </p:nvSpPr>
        <p:spPr>
          <a:xfrm>
            <a:off x="8153399" y="6356350"/>
            <a:ext cx="1794617" cy="365124"/>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Page </a:t>
            </a:r>
            <a:fld id="{ED7B9C79-957E-4CB5-8A91-4DC6E525683F}" type="slidenum">
              <a:rPr lang="en-US" smtClean="0"/>
              <a:pPr/>
              <a:t>‹#›</a:t>
            </a:fld>
            <a:r>
              <a:rPr lang="en-US" dirty="0"/>
              <a:t> of </a:t>
            </a:r>
            <a:fld id="{F636E5A5-0798-436A-B2DB-4DB84AE4443A}" type="slidenum">
              <a:rPr lang="en-US" smtClean="0"/>
              <a:pPr/>
              <a:t>‹#›</a:t>
            </a:fld>
            <a:endParaRPr lang="en-US" dirty="0"/>
          </a:p>
        </p:txBody>
      </p:sp>
      <p:sp>
        <p:nvSpPr>
          <p:cNvPr id="9" name="Footer Placeholder 4">
            <a:extLst>
              <a:ext uri="{FF2B5EF4-FFF2-40B4-BE49-F238E27FC236}">
                <a16:creationId xmlns:a16="http://schemas.microsoft.com/office/drawing/2014/main" id="{8FC77D67-7DB0-46F0-8F5B-2C3971B38DC3}"/>
              </a:ext>
            </a:extLst>
          </p:cNvPr>
          <p:cNvSpPr>
            <a:spLocks noGrp="1"/>
          </p:cNvSpPr>
          <p:nvPr>
            <p:ph type="ftr" sz="quarter" idx="3"/>
          </p:nvPr>
        </p:nvSpPr>
        <p:spPr>
          <a:xfrm>
            <a:off x="4038600" y="6356350"/>
            <a:ext cx="4114800" cy="365125"/>
          </a:xfrm>
          <a:prstGeom prst="rect">
            <a:avLst/>
          </a:prstGeom>
        </p:spPr>
        <p:txBody>
          <a:bodyPr/>
          <a:lstStyle>
            <a:lvl1pPr>
              <a:defRPr sz="1000">
                <a:solidFill>
                  <a:schemeClr val="bg1">
                    <a:lumMod val="65000"/>
                  </a:schemeClr>
                </a:solidFill>
                <a:latin typeface="Arial" panose="020B0604020202020204" pitchFamily="34" charset="0"/>
                <a:cs typeface="Arial" panose="020B0604020202020204" pitchFamily="34" charset="0"/>
              </a:defRPr>
            </a:lvl1pPr>
          </a:lstStyle>
          <a:p>
            <a:r>
              <a:rPr lang="en-US" dirty="0"/>
              <a:t>Version Date: 10/18/2021</a:t>
            </a:r>
          </a:p>
        </p:txBody>
      </p:sp>
    </p:spTree>
    <p:extLst>
      <p:ext uri="{BB962C8B-B14F-4D97-AF65-F5344CB8AC3E}">
        <p14:creationId xmlns:p14="http://schemas.microsoft.com/office/powerpoint/2010/main" val="25905330"/>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 id="2147484817" r:id="rId13"/>
    <p:sldLayoutId id="2147484818" r:id="rId14"/>
    <p:sldLayoutId id="2147484819" r:id="rId15"/>
    <p:sldLayoutId id="2147484820" r:id="rId16"/>
    <p:sldLayoutId id="2147484821" r:id="rId17"/>
    <p:sldLayoutId id="2147484822" r:id="rId18"/>
    <p:sldLayoutId id="2147484823" r:id="rId19"/>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96F3C-67E6-446F-9DDE-D33296C45D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E0007D-29F2-48F2-9121-788300C515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CF7CE-1663-435D-A2AE-0831FBD57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3BBB2-8668-495F-BD94-6DF8F7343211}" type="datetimeFigureOut">
              <a:rPr lang="en-US" smtClean="0"/>
              <a:t>8/11/23</a:t>
            </a:fld>
            <a:endParaRPr lang="en-US"/>
          </a:p>
        </p:txBody>
      </p:sp>
      <p:sp>
        <p:nvSpPr>
          <p:cNvPr id="5" name="Footer Placeholder 4">
            <a:extLst>
              <a:ext uri="{FF2B5EF4-FFF2-40B4-BE49-F238E27FC236}">
                <a16:creationId xmlns:a16="http://schemas.microsoft.com/office/drawing/2014/main" id="{2F89485C-4452-44BD-A0BA-C01D9F506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4A5DBE-4BB5-4CB6-870F-BEEDDD9BF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A23BE-7B6E-4FAD-8174-85F2F109BD1A}" type="slidenum">
              <a:rPr lang="en-US" smtClean="0"/>
              <a:t>‹#›</a:t>
            </a:fld>
            <a:endParaRPr lang="en-US"/>
          </a:p>
        </p:txBody>
      </p:sp>
    </p:spTree>
    <p:extLst>
      <p:ext uri="{BB962C8B-B14F-4D97-AF65-F5344CB8AC3E}">
        <p14:creationId xmlns:p14="http://schemas.microsoft.com/office/powerpoint/2010/main" val="191457630"/>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 id="21474848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5942" y="0"/>
            <a:ext cx="1173791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95943" y="1651518"/>
            <a:ext cx="11737909" cy="46654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1071"/>
            <a:ext cx="12207240" cy="0"/>
          </a:xfrm>
          <a:prstGeom prst="line">
            <a:avLst/>
          </a:prstGeom>
          <a:ln w="161925">
            <a:gradFill flip="none" rotWithShape="1">
              <a:gsLst>
                <a:gs pos="0">
                  <a:schemeClr val="accent5">
                    <a:lumMod val="89000"/>
                    <a:alpha val="42000"/>
                  </a:schemeClr>
                </a:gs>
                <a:gs pos="23000">
                  <a:schemeClr val="accent5">
                    <a:lumMod val="89000"/>
                  </a:schemeClr>
                </a:gs>
                <a:gs pos="69000">
                  <a:schemeClr val="accent5">
                    <a:lumMod val="75000"/>
                  </a:schemeClr>
                </a:gs>
                <a:gs pos="97000">
                  <a:schemeClr val="accent5">
                    <a:lumMod val="70000"/>
                  </a:schemeClr>
                </a:gs>
              </a:gsLst>
              <a:path path="circle">
                <a:fillToRect r="100000" b="100000"/>
              </a:path>
              <a:tileRect l="-100000" t="-100000"/>
            </a:gra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62443"/>
            <a:ext cx="1220724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858107"/>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Lst>
  <p:hf sldNum="0" hdr="0" ftr="0" dt="0"/>
  <p:txStyles>
    <p:titleStyle>
      <a:lvl1pPr algn="l" defTabSz="914400" rtl="0" eaLnBrk="1" latinLnBrk="0" hangingPunct="1">
        <a:lnSpc>
          <a:spcPct val="90000"/>
        </a:lnSpc>
        <a:spcBef>
          <a:spcPct val="0"/>
        </a:spcBef>
        <a:buNone/>
        <a:defRPr sz="4000" kern="1200">
          <a:solidFill>
            <a:srgbClr val="333F7F"/>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5942" y="0"/>
            <a:ext cx="1173791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95943" y="1651518"/>
            <a:ext cx="11737909" cy="46654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1071"/>
            <a:ext cx="12207240" cy="0"/>
          </a:xfrm>
          <a:prstGeom prst="line">
            <a:avLst/>
          </a:prstGeom>
          <a:ln w="161925">
            <a:gradFill flip="none" rotWithShape="1">
              <a:gsLst>
                <a:gs pos="0">
                  <a:schemeClr val="accent5">
                    <a:lumMod val="89000"/>
                    <a:alpha val="42000"/>
                  </a:schemeClr>
                </a:gs>
                <a:gs pos="23000">
                  <a:schemeClr val="accent5">
                    <a:lumMod val="89000"/>
                  </a:schemeClr>
                </a:gs>
                <a:gs pos="69000">
                  <a:schemeClr val="accent5">
                    <a:lumMod val="75000"/>
                  </a:schemeClr>
                </a:gs>
                <a:gs pos="97000">
                  <a:schemeClr val="accent5">
                    <a:lumMod val="70000"/>
                  </a:schemeClr>
                </a:gs>
              </a:gsLst>
              <a:path path="circle">
                <a:fillToRect r="100000" b="100000"/>
              </a:path>
              <a:tileRect l="-100000" t="-100000"/>
            </a:gra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162443"/>
            <a:ext cx="12207240" cy="0"/>
          </a:xfrm>
          <a:prstGeom prst="line">
            <a:avLst/>
          </a:prstGeom>
          <a:ln w="50800">
            <a:gradFill>
              <a:gsLst>
                <a:gs pos="60000">
                  <a:srgbClr val="FFC000">
                    <a:alpha val="44000"/>
                  </a:srgbClr>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37921"/>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 id="2147484865" r:id="rId12"/>
    <p:sldLayoutId id="2147484866" r:id="rId13"/>
    <p:sldLayoutId id="2147484867" r:id="rId14"/>
    <p:sldLayoutId id="2147484868" r:id="rId15"/>
    <p:sldLayoutId id="2147484869" r:id="rId16"/>
    <p:sldLayoutId id="2147484870" r:id="rId17"/>
    <p:sldLayoutId id="2147484871" r:id="rId18"/>
    <p:sldLayoutId id="2147484872" r:id="rId19"/>
    <p:sldLayoutId id="2147484873" r:id="rId20"/>
    <p:sldLayoutId id="2147484874" r:id="rId21"/>
  </p:sldLayoutIdLst>
  <p:hf sldNum="0" hdr="0" ftr="0" dt="0"/>
  <p:txStyles>
    <p:titleStyle>
      <a:lvl1pPr algn="l" defTabSz="914400" rtl="0" eaLnBrk="1" latinLnBrk="0" hangingPunct="1">
        <a:lnSpc>
          <a:spcPct val="90000"/>
        </a:lnSpc>
        <a:spcBef>
          <a:spcPct val="0"/>
        </a:spcBef>
        <a:buNone/>
        <a:defRPr sz="4000" kern="1200">
          <a:solidFill>
            <a:srgbClr val="333F7F"/>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0.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11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1.xml"/><Relationship Id="rId1" Type="http://schemas.openxmlformats.org/officeDocument/2006/relationships/tags" Target="../tags/tag5.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2.xml"/><Relationship Id="rId1" Type="http://schemas.openxmlformats.org/officeDocument/2006/relationships/tags" Target="../tags/tag6.xml"/><Relationship Id="rId5" Type="http://schemas.openxmlformats.org/officeDocument/2006/relationships/image" Target="../media/image110.jpeg"/><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113.xml"/><Relationship Id="rId6" Type="http://schemas.microsoft.com/office/2007/relationships/hdphoto" Target="../media/hdphoto22.wdp"/><Relationship Id="rId5" Type="http://schemas.openxmlformats.org/officeDocument/2006/relationships/image" Target="../media/image112.png"/><Relationship Id="rId4" Type="http://schemas.microsoft.com/office/2007/relationships/hdphoto" Target="../media/hdphoto21.wdp"/></Relationships>
</file>

<file path=ppt/slides/_rels/slide106.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notesSlide" Target="../notesSlides/notesSlide26.xml"/><Relationship Id="rId7" Type="http://schemas.openxmlformats.org/officeDocument/2006/relationships/image" Target="../media/image116.jpeg"/><Relationship Id="rId2" Type="http://schemas.openxmlformats.org/officeDocument/2006/relationships/slideLayout" Target="../slideLayouts/slideLayout114.xml"/><Relationship Id="rId1" Type="http://schemas.openxmlformats.org/officeDocument/2006/relationships/tags" Target="../tags/tag7.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jpeg"/><Relationship Id="rId9" Type="http://schemas.openxmlformats.org/officeDocument/2006/relationships/image" Target="../media/image118.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6.xml"/><Relationship Id="rId1" Type="http://schemas.openxmlformats.org/officeDocument/2006/relationships/tags" Target="../tags/tag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6.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11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9.xml"/><Relationship Id="rId1" Type="http://schemas.openxmlformats.org/officeDocument/2006/relationships/tags" Target="../tags/tag9.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9.xml"/><Relationship Id="rId1" Type="http://schemas.openxmlformats.org/officeDocument/2006/relationships/tags" Target="../tags/tag10.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0.xml"/><Relationship Id="rId1" Type="http://schemas.openxmlformats.org/officeDocument/2006/relationships/tags" Target="../tags/tag11.xml"/><Relationship Id="rId4" Type="http://schemas.openxmlformats.org/officeDocument/2006/relationships/image" Target="../media/image121.png"/></Relationships>
</file>

<file path=ppt/slides/_rels/slide11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8.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108.xml"/></Relationships>
</file>

<file path=ppt/slides/_rels/slide11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8.xml"/></Relationships>
</file>

<file path=ppt/slides/_rels/slide11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8.xml"/></Relationships>
</file>

<file path=ppt/slides/_rels/slide11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08.xml"/></Relationships>
</file>

<file path=ppt/slides/_rels/slide1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108.xml"/></Relationships>
</file>

<file path=ppt/slides/_rels/slide12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8.xml"/></Relationships>
</file>

<file path=ppt/slides/_rels/slide122.xml.rels><?xml version="1.0" encoding="UTF-8" standalone="yes"?>
<Relationships xmlns="http://schemas.openxmlformats.org/package/2006/relationships"><Relationship Id="rId8" Type="http://schemas.openxmlformats.org/officeDocument/2006/relationships/image" Target="../media/image135.tiff"/><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90.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2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8.xml"/><Relationship Id="rId1" Type="http://schemas.openxmlformats.org/officeDocument/2006/relationships/slideLayout" Target="../slideLayouts/slideLayout90.xml"/><Relationship Id="rId5" Type="http://schemas.openxmlformats.org/officeDocument/2006/relationships/image" Target="../media/image138.png"/><Relationship Id="rId4" Type="http://schemas.openxmlformats.org/officeDocument/2006/relationships/image" Target="../media/image137.png"/></Relationships>
</file>

<file path=ppt/slides/_rels/slide12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9.xml"/><Relationship Id="rId1" Type="http://schemas.openxmlformats.org/officeDocument/2006/relationships/slideLayout" Target="../slideLayouts/slideLayout9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3.xml"/></Relationships>
</file>

<file path=ppt/slides/_rels/slide12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3.xml"/></Relationships>
</file>

<file path=ppt/slides/_rels/slide1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3.xml"/></Relationships>
</file>

<file path=ppt/slides/_rels/slide13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3.xml"/></Relationships>
</file>

<file path=ppt/slides/_rels/slide13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3.xml"/></Relationships>
</file>

<file path=ppt/slides/_rels/slide1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4.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26.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14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9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0.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8.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8.xml"/><Relationship Id="rId6" Type="http://schemas.microsoft.com/office/2007/relationships/hdphoto" Target="../media/hdphoto5.wdp"/><Relationship Id="rId5" Type="http://schemas.openxmlformats.org/officeDocument/2006/relationships/image" Target="../media/image49.png"/><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48.xml"/><Relationship Id="rId5" Type="http://schemas.microsoft.com/office/2007/relationships/hdphoto" Target="../media/hdphoto7.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48.xml"/><Relationship Id="rId6" Type="http://schemas.openxmlformats.org/officeDocument/2006/relationships/image" Target="../media/image56.png"/><Relationship Id="rId5" Type="http://schemas.microsoft.com/office/2007/relationships/hdphoto" Target="../media/hdphoto9.wdp"/><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3.xml"/><Relationship Id="rId1" Type="http://schemas.openxmlformats.org/officeDocument/2006/relationships/slideLayout" Target="../slideLayouts/slideLayout70.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tiff"/><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6.png"/><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7.png"/><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4.xml"/><Relationship Id="rId5" Type="http://schemas.openxmlformats.org/officeDocument/2006/relationships/image" Target="../media/image29.png"/><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9.png"/><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0.png"/><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1.png"/><Relationship Id="rId1" Type="http://schemas.openxmlformats.org/officeDocument/2006/relationships/slideLayout" Target="../slideLayouts/slideLayout65.xml"/><Relationship Id="rId5" Type="http://schemas.microsoft.com/office/2007/relationships/hdphoto" Target="../media/hdphoto17.wdp"/><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8.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1.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9.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89.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82.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hdphoto" Target="../media/hdphoto18.wdp"/><Relationship Id="rId7" Type="http://schemas.openxmlformats.org/officeDocument/2006/relationships/image" Target="../media/image25.png"/><Relationship Id="rId2" Type="http://schemas.openxmlformats.org/officeDocument/2006/relationships/image" Target="../media/image77.png"/><Relationship Id="rId1" Type="http://schemas.openxmlformats.org/officeDocument/2006/relationships/slideLayout" Target="../slideLayouts/slideLayout89.xml"/><Relationship Id="rId6" Type="http://schemas.openxmlformats.org/officeDocument/2006/relationships/image" Target="../media/image24.png"/><Relationship Id="rId5" Type="http://schemas.microsoft.com/office/2007/relationships/hdphoto" Target="../media/hdphoto19.wdp"/><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9.png"/><Relationship Id="rId1" Type="http://schemas.openxmlformats.org/officeDocument/2006/relationships/slideLayout" Target="../slideLayouts/slideLayout84.xml"/><Relationship Id="rId5" Type="http://schemas.openxmlformats.org/officeDocument/2006/relationships/image" Target="../media/image26.jpeg"/><Relationship Id="rId4" Type="http://schemas.openxmlformats.org/officeDocument/2006/relationships/image" Target="../media/image25.png"/></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0.png"/><Relationship Id="rId1" Type="http://schemas.openxmlformats.org/officeDocument/2006/relationships/slideLayout" Target="../slideLayouts/slideLayout84.xml"/><Relationship Id="rId5" Type="http://schemas.openxmlformats.org/officeDocument/2006/relationships/image" Target="../media/image26.jpeg"/><Relationship Id="rId4" Type="http://schemas.openxmlformats.org/officeDocument/2006/relationships/image" Target="../media/image25.png"/></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3.png"/><Relationship Id="rId2" Type="http://schemas.openxmlformats.org/officeDocument/2006/relationships/image" Target="../media/image24.png"/><Relationship Id="rId1" Type="http://schemas.openxmlformats.org/officeDocument/2006/relationships/slideLayout" Target="../slideLayouts/slideLayout8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26.jpeg"/></Relationships>
</file>

<file path=ppt/slides/_rels/slide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6.jpeg"/></Relationships>
</file>

<file path=ppt/slides/_rels/slide8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24.png"/></Relationships>
</file>

<file path=ppt/slides/_rels/slide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24.png"/></Relationships>
</file>

<file path=ppt/slides/_rels/slide8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9.xml"/><Relationship Id="rId5" Type="http://schemas.openxmlformats.org/officeDocument/2006/relationships/image" Target="../media/image90.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9.xml"/><Relationship Id="rId5" Type="http://schemas.openxmlformats.org/officeDocument/2006/relationships/image" Target="../media/image91.png"/><Relationship Id="rId4" Type="http://schemas.openxmlformats.org/officeDocument/2006/relationships/image" Target="../media/image24.png"/></Relationships>
</file>

<file path=ppt/slides/_rels/slide9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24.png"/></Relationships>
</file>

<file path=ppt/slides/_rels/slide9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24.png"/></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4.xml"/><Relationship Id="rId5" Type="http://schemas.openxmlformats.org/officeDocument/2006/relationships/image" Target="../media/image96.png"/><Relationship Id="rId4" Type="http://schemas.openxmlformats.org/officeDocument/2006/relationships/image" Target="../media/image2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4.xml"/><Relationship Id="rId4" Type="http://schemas.openxmlformats.org/officeDocument/2006/relationships/image" Target="../media/image26.jpeg"/></Relationships>
</file>

<file path=ppt/slides/_rels/slide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7.png"/><Relationship Id="rId1" Type="http://schemas.openxmlformats.org/officeDocument/2006/relationships/slideLayout" Target="../slideLayouts/slideLayout84.xml"/><Relationship Id="rId5" Type="http://schemas.openxmlformats.org/officeDocument/2006/relationships/image" Target="../media/image26.jpeg"/><Relationship Id="rId4" Type="http://schemas.openxmlformats.org/officeDocument/2006/relationships/image" Target="../media/image25.png"/></Relationships>
</file>

<file path=ppt/slides/_rels/slide97.xml.rels><?xml version="1.0" encoding="UTF-8" standalone="yes"?>
<Relationships xmlns="http://schemas.openxmlformats.org/package/2006/relationships"><Relationship Id="rId3" Type="http://schemas.openxmlformats.org/officeDocument/2006/relationships/image" Target="../media/image26.jpeg"/><Relationship Id="rId7" Type="http://schemas.microsoft.com/office/2007/relationships/hdphoto" Target="../media/hdphoto20.wdp"/><Relationship Id="rId2" Type="http://schemas.openxmlformats.org/officeDocument/2006/relationships/image" Target="../media/image25.png"/><Relationship Id="rId1" Type="http://schemas.openxmlformats.org/officeDocument/2006/relationships/slideLayout" Target="../slideLayouts/slideLayout7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24.png"/></Relationships>
</file>

<file path=ppt/slides/_rels/slide9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2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701824"/>
            <a:ext cx="12192000" cy="1143000"/>
          </a:xfrm>
        </p:spPr>
        <p:txBody>
          <a:bodyPr wrap="square" anchor="ctr">
            <a:noAutofit/>
          </a:bodyPr>
          <a:lstStyle/>
          <a:p>
            <a:r>
              <a:rPr lang="en-US" sz="3800" dirty="0"/>
              <a:t>Striving for Consensus — Current and Future </a:t>
            </a:r>
            <a:br>
              <a:rPr lang="en-US" sz="3800" dirty="0"/>
            </a:br>
            <a:r>
              <a:rPr lang="en-US" sz="3800" dirty="0"/>
              <a:t>Management of Metastatic Non-Small Cell Lung Cancer </a:t>
            </a:r>
            <a:br>
              <a:rPr lang="en-US" sz="3800" dirty="0"/>
            </a:br>
            <a:r>
              <a:rPr lang="en-US" sz="3800" dirty="0"/>
              <a:t>in Patients Who Experience Disease Progression </a:t>
            </a:r>
            <a:br>
              <a:rPr lang="en-US" sz="3800" dirty="0"/>
            </a:br>
            <a:r>
              <a:rPr lang="en-US" sz="3800" dirty="0"/>
              <a:t>on Immune Checkpoint Inhibitor Therapy</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877272"/>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4213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241471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August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11, 2023</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12:00 PM – 3:15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531912" y="3996833"/>
            <a:ext cx="11128176"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Corey J Langer, MD</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Ticiana</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Leal, MD</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Karen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Reckamp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Jacob Sands, MD</a:t>
            </a:r>
          </a:p>
        </p:txBody>
      </p:sp>
    </p:spTree>
    <p:custDataLst>
      <p:tags r:id="rId1"/>
    </p:custDataLst>
    <p:extLst>
      <p:ext uri="{BB962C8B-B14F-4D97-AF65-F5344CB8AC3E}">
        <p14:creationId xmlns:p14="http://schemas.microsoft.com/office/powerpoint/2010/main" val="70228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D38CF7-42EF-4815-9191-EE0ABF92B79D}"/>
              </a:ext>
            </a:extLst>
          </p:cNvPr>
          <p:cNvSpPr>
            <a:spLocks noGrp="1"/>
          </p:cNvSpPr>
          <p:nvPr>
            <p:ph type="title"/>
          </p:nvPr>
        </p:nvSpPr>
        <p:spPr>
          <a:xfrm>
            <a:off x="188007" y="188640"/>
            <a:ext cx="11776105" cy="1325563"/>
          </a:xfrm>
        </p:spPr>
        <p:txBody>
          <a:bodyPr/>
          <a:lstStyle/>
          <a:p>
            <a:r>
              <a:rPr lang="en-US" dirty="0">
                <a:latin typeface="Arial" panose="020B0604020202020204" pitchFamily="34" charset="0"/>
              </a:rPr>
              <a:t>Case Presentation – Dr </a:t>
            </a:r>
            <a:r>
              <a:rPr lang="en-US" dirty="0" err="1">
                <a:latin typeface="Arial" panose="020B0604020202020204" pitchFamily="34" charset="0"/>
              </a:rPr>
              <a:t>Reckamp</a:t>
            </a:r>
            <a:r>
              <a:rPr lang="en-US" dirty="0">
                <a:latin typeface="Arial" panose="020B0604020202020204" pitchFamily="34" charset="0"/>
              </a:rPr>
              <a:t> (continued)</a:t>
            </a:r>
          </a:p>
        </p:txBody>
      </p:sp>
      <p:sp>
        <p:nvSpPr>
          <p:cNvPr id="7" name="Content Placeholder 6">
            <a:extLst>
              <a:ext uri="{FF2B5EF4-FFF2-40B4-BE49-F238E27FC236}">
                <a16:creationId xmlns:a16="http://schemas.microsoft.com/office/drawing/2014/main" id="{D84211B5-D4E0-4F90-B891-80619D87646D}"/>
              </a:ext>
            </a:extLst>
          </p:cNvPr>
          <p:cNvSpPr>
            <a:spLocks noGrp="1"/>
          </p:cNvSpPr>
          <p:nvPr>
            <p:ph idx="1"/>
          </p:nvPr>
        </p:nvSpPr>
        <p:spPr>
          <a:xfrm>
            <a:off x="173049" y="1331552"/>
            <a:ext cx="6202585" cy="4279392"/>
          </a:xfrm>
        </p:spPr>
        <p:txBody>
          <a:bodyPr>
            <a:normAutofit lnSpcReduction="10000"/>
          </a:bodyPr>
          <a:lstStyle/>
          <a:p>
            <a:pPr marL="457189" indent="-457189">
              <a:lnSpc>
                <a:spcPct val="100000"/>
              </a:lnSpc>
              <a:spcBef>
                <a:spcPts val="1600"/>
              </a:spcBef>
              <a:buFont typeface="Arial" panose="020B0604020202020204" pitchFamily="34" charset="0"/>
              <a:buChar char="•"/>
            </a:pPr>
            <a:r>
              <a:rPr lang="en-US" sz="2400" dirty="0">
                <a:latin typeface="Arial" panose="020B0604020202020204" pitchFamily="34" charset="0"/>
                <a:ea typeface="Times New Roman" panose="02020603050405020304" pitchFamily="18" charset="0"/>
              </a:rPr>
              <a:t>CT-guided biopsy of lung mass: squamous cell carcinoma; TTF1: negative; </a:t>
            </a:r>
            <a:r>
              <a:rPr lang="en-US" sz="2400" dirty="0" err="1">
                <a:latin typeface="Arial" panose="020B0604020202020204" pitchFamily="34" charset="0"/>
                <a:ea typeface="Times New Roman" panose="02020603050405020304" pitchFamily="18" charset="0"/>
              </a:rPr>
              <a:t>Napsin</a:t>
            </a:r>
            <a:r>
              <a:rPr lang="en-US" sz="2400" dirty="0">
                <a:latin typeface="Arial" panose="020B0604020202020204" pitchFamily="34" charset="0"/>
                <a:ea typeface="Times New Roman" panose="02020603050405020304" pitchFamily="18" charset="0"/>
              </a:rPr>
              <a:t>-A: </a:t>
            </a:r>
            <a:r>
              <a:rPr lang="en-US" sz="2400" dirty="0">
                <a:ea typeface="Times New Roman" panose="02020603050405020304" pitchFamily="18" charset="0"/>
              </a:rPr>
              <a:t>negative</a:t>
            </a:r>
            <a:r>
              <a:rPr lang="en-US" sz="2400" dirty="0">
                <a:latin typeface="Arial" panose="020B0604020202020204" pitchFamily="34" charset="0"/>
                <a:ea typeface="Times New Roman" panose="02020603050405020304" pitchFamily="18" charset="0"/>
              </a:rPr>
              <a:t>; p40: positive. </a:t>
            </a:r>
          </a:p>
          <a:p>
            <a:pPr marL="457189" indent="-457189">
              <a:lnSpc>
                <a:spcPct val="100000"/>
              </a:lnSpc>
              <a:spcBef>
                <a:spcPts val="1600"/>
              </a:spcBef>
              <a:buFont typeface="Arial" panose="020B0604020202020204" pitchFamily="34" charset="0"/>
              <a:buChar char="•"/>
            </a:pPr>
            <a:r>
              <a:rPr lang="en-US" sz="2400" dirty="0">
                <a:latin typeface="Arial" panose="020B0604020202020204" pitchFamily="34" charset="0"/>
                <a:ea typeface="Times New Roman" panose="02020603050405020304" pitchFamily="18" charset="0"/>
              </a:rPr>
              <a:t>Molecular testing—no alterations</a:t>
            </a:r>
          </a:p>
          <a:p>
            <a:pPr marL="457189" indent="-457189">
              <a:lnSpc>
                <a:spcPct val="100000"/>
              </a:lnSpc>
              <a:spcBef>
                <a:spcPts val="1600"/>
              </a:spcBef>
              <a:buFont typeface="Arial" panose="020B0604020202020204" pitchFamily="34" charset="0"/>
              <a:buChar char="•"/>
            </a:pPr>
            <a:r>
              <a:rPr lang="en-US" sz="2400" dirty="0">
                <a:latin typeface="Arial" panose="020B0604020202020204" pitchFamily="34" charset="0"/>
                <a:ea typeface="Times New Roman" panose="02020603050405020304" pitchFamily="18" charset="0"/>
              </a:rPr>
              <a:t>PD-L1 TPS 30%</a:t>
            </a:r>
          </a:p>
          <a:p>
            <a:pPr marL="457189" indent="-457189">
              <a:lnSpc>
                <a:spcPct val="100000"/>
              </a:lnSpc>
              <a:spcBef>
                <a:spcPts val="1600"/>
              </a:spcBef>
              <a:buFont typeface="Arial" panose="020B0604020202020204" pitchFamily="34" charset="0"/>
              <a:buChar char="•"/>
            </a:pPr>
            <a:r>
              <a:rPr lang="en-US" altLang="en-US" sz="2400" dirty="0">
                <a:latin typeface="Arial" panose="020B0604020202020204" pitchFamily="34" charset="0"/>
              </a:rPr>
              <a:t>Stage cT4N3M1c</a:t>
            </a:r>
          </a:p>
          <a:p>
            <a:pPr marL="457189" indent="-457189">
              <a:lnSpc>
                <a:spcPct val="100000"/>
              </a:lnSpc>
              <a:spcBef>
                <a:spcPts val="1600"/>
              </a:spcBef>
              <a:buFont typeface="Arial" panose="020B0604020202020204" pitchFamily="34" charset="0"/>
              <a:buChar char="•"/>
            </a:pPr>
            <a:r>
              <a:rPr lang="en-US" altLang="en-US" sz="2400" dirty="0">
                <a:latin typeface="Arial" panose="020B0604020202020204" pitchFamily="34" charset="0"/>
              </a:rPr>
              <a:t>Normal CBC, liver and renal function</a:t>
            </a:r>
          </a:p>
          <a:p>
            <a:pPr marL="457189" indent="-457189">
              <a:lnSpc>
                <a:spcPct val="100000"/>
              </a:lnSpc>
              <a:spcBef>
                <a:spcPts val="1600"/>
              </a:spcBef>
              <a:buFont typeface="Arial" panose="020B0604020202020204" pitchFamily="34" charset="0"/>
              <a:buChar char="•"/>
            </a:pPr>
            <a:r>
              <a:rPr lang="en-US" altLang="en-US" sz="2400" dirty="0">
                <a:latin typeface="Arial" panose="020B0604020202020204" pitchFamily="34" charset="0"/>
              </a:rPr>
              <a:t>ECOG PS 1</a:t>
            </a:r>
          </a:p>
          <a:p>
            <a:pPr marL="457189" indent="-457189">
              <a:lnSpc>
                <a:spcPct val="100000"/>
              </a:lnSpc>
              <a:spcBef>
                <a:spcPts val="1600"/>
              </a:spcBef>
              <a:buFont typeface="Arial" panose="020B0604020202020204" pitchFamily="34" charset="0"/>
              <a:buChar char="•"/>
            </a:pPr>
            <a:endParaRPr lang="en-US" altLang="en-US" sz="2400" dirty="0">
              <a:latin typeface="Arial" panose="020B0604020202020204" pitchFamily="34" charset="0"/>
            </a:endParaRPr>
          </a:p>
        </p:txBody>
      </p:sp>
      <p:sp>
        <p:nvSpPr>
          <p:cNvPr id="2" name="Footer Placeholder 1">
            <a:extLst>
              <a:ext uri="{FF2B5EF4-FFF2-40B4-BE49-F238E27FC236}">
                <a16:creationId xmlns:a16="http://schemas.microsoft.com/office/drawing/2014/main" id="{CBB4FEE5-2DD2-4092-B23C-1E163E138D0A}"/>
              </a:ext>
            </a:extLst>
          </p:cNvPr>
          <p:cNvSpPr>
            <a:spLocks noGrp="1"/>
          </p:cNvSpPr>
          <p:nvPr>
            <p:ph type="ftr" sz="quarter" idx="11"/>
          </p:nvPr>
        </p:nvSpPr>
        <p:spPr>
          <a:xfrm>
            <a:off x="173049" y="6356350"/>
            <a:ext cx="11847013" cy="396142"/>
          </a:xfr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CB7FD4D-9E62-43A7-8300-78E444E0B224}"/>
              </a:ext>
            </a:extLst>
          </p:cNvPr>
          <p:cNvPicPr>
            <a:picLocks noChangeAspect="1"/>
          </p:cNvPicPr>
          <p:nvPr/>
        </p:nvPicPr>
        <p:blipFill rotWithShape="1">
          <a:blip r:embed="rId2"/>
          <a:srcRect l="56832" t="37600" r="7812" b="18940"/>
          <a:stretch/>
        </p:blipFill>
        <p:spPr>
          <a:xfrm>
            <a:off x="6375634" y="1597152"/>
            <a:ext cx="5472748" cy="4484763"/>
          </a:xfrm>
          <a:prstGeom prst="rect">
            <a:avLst/>
          </a:prstGeom>
        </p:spPr>
      </p:pic>
    </p:spTree>
    <p:extLst>
      <p:ext uri="{BB962C8B-B14F-4D97-AF65-F5344CB8AC3E}">
        <p14:creationId xmlns:p14="http://schemas.microsoft.com/office/powerpoint/2010/main" val="3311046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38E23-FEC9-4483-9474-4B0B8637CD8A}"/>
              </a:ext>
            </a:extLst>
          </p:cNvPr>
          <p:cNvSpPr>
            <a:spLocks noGrp="1"/>
          </p:cNvSpPr>
          <p:nvPr>
            <p:ph type="title"/>
          </p:nvPr>
        </p:nvSpPr>
        <p:spPr>
          <a:xfrm>
            <a:off x="831850" y="956702"/>
            <a:ext cx="10515600" cy="2852737"/>
          </a:xfrm>
        </p:spPr>
        <p:txBody>
          <a:bodyPr>
            <a:normAutofit/>
          </a:bodyPr>
          <a:lstStyle/>
          <a:p>
            <a:pPr algn="ctr">
              <a:spcBef>
                <a:spcPts val="0"/>
              </a:spcBef>
            </a:pPr>
            <a:r>
              <a:rPr lang="en-US" sz="4000" b="1" kern="100" dirty="0">
                <a:effectLst/>
                <a:latin typeface="Arial" panose="020B0604020202020204" pitchFamily="34" charset="0"/>
                <a:ea typeface="Calibri" panose="020F0502020204030204" pitchFamily="34" charset="0"/>
              </a:rPr>
              <a:t>Other Promising Therapeutic Strategies for Patients with Progressive Metastatic NSCLC</a:t>
            </a:r>
            <a:br>
              <a:rPr lang="en-US" sz="4000" b="1" kern="100" dirty="0">
                <a:effectLst/>
                <a:latin typeface="Arial" panose="020B0604020202020204" pitchFamily="34" charset="0"/>
                <a:ea typeface="Calibri" panose="020F0502020204030204" pitchFamily="34" charset="0"/>
              </a:rPr>
            </a:br>
            <a:endParaRPr lang="en-US" sz="4000" b="1" dirty="0">
              <a:solidFill>
                <a:schemeClr val="tx1"/>
              </a:solidFill>
              <a:latin typeface="Arial" panose="020B0604020202020204" pitchFamily="34" charset="0"/>
            </a:endParaRPr>
          </a:p>
        </p:txBody>
      </p:sp>
      <p:sp>
        <p:nvSpPr>
          <p:cNvPr id="3" name="Text Placeholder 2">
            <a:extLst>
              <a:ext uri="{FF2B5EF4-FFF2-40B4-BE49-F238E27FC236}">
                <a16:creationId xmlns:a16="http://schemas.microsoft.com/office/drawing/2014/main" id="{AF222BB1-289E-40DE-AF93-A7851D4BE515}"/>
              </a:ext>
            </a:extLst>
          </p:cNvPr>
          <p:cNvSpPr>
            <a:spLocks noGrp="1"/>
          </p:cNvSpPr>
          <p:nvPr>
            <p:ph type="body" idx="1"/>
          </p:nvPr>
        </p:nvSpPr>
        <p:spPr>
          <a:xfrm>
            <a:off x="831850" y="4141228"/>
            <a:ext cx="10515600" cy="2020887"/>
          </a:xfrm>
        </p:spPr>
        <p:txBody>
          <a:bodyPr>
            <a:normAutofit fontScale="92500" lnSpcReduction="10000"/>
          </a:bodyPr>
          <a:lstStyle/>
          <a:p>
            <a:pPr algn="ctr"/>
            <a:r>
              <a:rPr lang="en-US" b="1" dirty="0" err="1"/>
              <a:t>Ticiana</a:t>
            </a:r>
            <a:r>
              <a:rPr lang="en-US" b="1" dirty="0"/>
              <a:t> Leal, MD</a:t>
            </a:r>
          </a:p>
          <a:p>
            <a:pPr algn="ctr"/>
            <a:r>
              <a:rPr lang="en-US" b="1" dirty="0"/>
              <a:t>Associate Professor of Medicine</a:t>
            </a:r>
          </a:p>
          <a:p>
            <a:pPr algn="ctr"/>
            <a:r>
              <a:rPr lang="en-US" b="1" dirty="0"/>
              <a:t>Director, Thoracic Medical Oncology Program</a:t>
            </a:r>
          </a:p>
          <a:p>
            <a:pPr algn="ctr"/>
            <a:r>
              <a:rPr lang="en-US" b="1" dirty="0"/>
              <a:t>Winship Cancer Institute </a:t>
            </a:r>
          </a:p>
          <a:p>
            <a:pPr algn="ctr"/>
            <a:r>
              <a:rPr lang="en-US" b="1" dirty="0"/>
              <a:t>Emory University</a:t>
            </a:r>
          </a:p>
        </p:txBody>
      </p:sp>
    </p:spTree>
    <p:extLst>
      <p:ext uri="{BB962C8B-B14F-4D97-AF65-F5344CB8AC3E}">
        <p14:creationId xmlns:p14="http://schemas.microsoft.com/office/powerpoint/2010/main" val="37338103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037B5-2BB5-048D-97D0-981CFB5C2197}"/>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353CEBBF-DA95-E6F9-219C-DE566F6AB092}"/>
              </a:ext>
            </a:extLst>
          </p:cNvPr>
          <p:cNvSpPr>
            <a:spLocks noGrp="1"/>
          </p:cNvSpPr>
          <p:nvPr>
            <p:ph idx="1"/>
          </p:nvPr>
        </p:nvSpPr>
        <p:spPr/>
        <p:txBody>
          <a:bodyPr>
            <a:normAutofit lnSpcReduction="10000"/>
          </a:bodyPr>
          <a:lstStyle/>
          <a:p>
            <a:pPr marL="342900" marR="0" lvl="0" indent="-342900">
              <a:spcBef>
                <a:spcPts val="0"/>
              </a:spcBef>
              <a:spcAft>
                <a:spcPts val="1200"/>
              </a:spcAft>
              <a:buFont typeface="Symbol" pitchFamily="2" charset="2"/>
              <a:buChar char=""/>
            </a:pPr>
            <a:r>
              <a:rPr lang="en-US" sz="2400" kern="100" dirty="0">
                <a:solidFill>
                  <a:schemeClr val="tx2"/>
                </a:solidFill>
                <a:ea typeface="Calibri" panose="020F0502020204030204" pitchFamily="34" charset="0"/>
              </a:rPr>
              <a:t>Review</a:t>
            </a:r>
            <a:r>
              <a:rPr lang="en-US" sz="2400" kern="100" dirty="0">
                <a:solidFill>
                  <a:schemeClr val="tx2"/>
                </a:solidFill>
                <a:effectLst/>
                <a:ea typeface="Calibri" panose="020F0502020204030204" pitchFamily="34" charset="0"/>
              </a:rPr>
              <a:t> the mechanism of action of tumor treating fields (</a:t>
            </a:r>
            <a:r>
              <a:rPr lang="en-US" sz="2400" kern="100" dirty="0" err="1">
                <a:solidFill>
                  <a:schemeClr val="tx2"/>
                </a:solidFill>
                <a:effectLst/>
                <a:ea typeface="Calibri" panose="020F0502020204030204" pitchFamily="34" charset="0"/>
              </a:rPr>
              <a:t>TTFields</a:t>
            </a:r>
            <a:r>
              <a:rPr lang="en-US" sz="2400" kern="100" dirty="0">
                <a:solidFill>
                  <a:schemeClr val="tx2"/>
                </a:solidFill>
                <a:effectLst/>
                <a:ea typeface="Calibri" panose="020F0502020204030204" pitchFamily="34" charset="0"/>
              </a:rPr>
              <a:t>) and biologic rationale for their investigation in advanced NSCLC</a:t>
            </a:r>
          </a:p>
          <a:p>
            <a:pPr marL="342900" marR="0" lvl="0" indent="-342900">
              <a:spcBef>
                <a:spcPts val="0"/>
              </a:spcBef>
              <a:spcAft>
                <a:spcPts val="1200"/>
              </a:spcAft>
              <a:buFont typeface="Symbol" pitchFamily="2" charset="2"/>
              <a:buChar char=""/>
            </a:pPr>
            <a:r>
              <a:rPr lang="en-US" sz="2400" kern="100" dirty="0">
                <a:solidFill>
                  <a:schemeClr val="tx2"/>
                </a:solidFill>
                <a:effectLst/>
                <a:ea typeface="Calibri" panose="020F0502020204030204" pitchFamily="34" charset="0"/>
              </a:rPr>
              <a:t>Review the preclinical and early clinical activity observed with </a:t>
            </a:r>
            <a:r>
              <a:rPr lang="en-US" sz="2400" kern="100" dirty="0" err="1">
                <a:solidFill>
                  <a:schemeClr val="tx2"/>
                </a:solidFill>
                <a:effectLst/>
                <a:ea typeface="Calibri" panose="020F0502020204030204" pitchFamily="34" charset="0"/>
              </a:rPr>
              <a:t>TTFields</a:t>
            </a:r>
            <a:r>
              <a:rPr lang="en-US" sz="2400" kern="100" dirty="0">
                <a:solidFill>
                  <a:schemeClr val="tx2"/>
                </a:solidFill>
                <a:effectLst/>
                <a:ea typeface="Calibri" panose="020F0502020204030204" pitchFamily="34" charset="0"/>
              </a:rPr>
              <a:t> in NSCLC</a:t>
            </a:r>
          </a:p>
          <a:p>
            <a:pPr marL="342900" marR="0" lvl="0" indent="-342900">
              <a:spcBef>
                <a:spcPts val="0"/>
              </a:spcBef>
              <a:spcAft>
                <a:spcPts val="1200"/>
              </a:spcAft>
              <a:buFont typeface="Symbol" pitchFamily="2" charset="2"/>
              <a:buChar char=""/>
            </a:pPr>
            <a:r>
              <a:rPr lang="en-US" sz="2400" kern="100" dirty="0">
                <a:solidFill>
                  <a:schemeClr val="tx2"/>
                </a:solidFill>
                <a:effectLst/>
                <a:ea typeface="Calibri" panose="020F0502020204030204" pitchFamily="34" charset="0"/>
              </a:rPr>
              <a:t>Analyze the results of the Phase III LUNAR study assessing </a:t>
            </a:r>
            <a:r>
              <a:rPr lang="en-US" sz="2400" kern="100" dirty="0" err="1">
                <a:solidFill>
                  <a:schemeClr val="tx2"/>
                </a:solidFill>
                <a:effectLst/>
                <a:ea typeface="Calibri" panose="020F0502020204030204" pitchFamily="34" charset="0"/>
              </a:rPr>
              <a:t>TTFields</a:t>
            </a:r>
            <a:r>
              <a:rPr lang="en-US" sz="2400" kern="100" dirty="0">
                <a:solidFill>
                  <a:schemeClr val="tx2"/>
                </a:solidFill>
                <a:effectLst/>
                <a:ea typeface="Calibri" panose="020F0502020204030204" pitchFamily="34" charset="0"/>
              </a:rPr>
              <a:t> in combination with standard therapy for metastatic NSCLC after platinum failure </a:t>
            </a:r>
          </a:p>
          <a:p>
            <a:pPr marL="342900" marR="0" lvl="0" indent="-342900">
              <a:spcBef>
                <a:spcPts val="0"/>
              </a:spcBef>
              <a:spcAft>
                <a:spcPts val="1200"/>
              </a:spcAft>
              <a:buFont typeface="Symbol" pitchFamily="2" charset="2"/>
              <a:buChar char=""/>
            </a:pPr>
            <a:r>
              <a:rPr lang="en-US" sz="2400" kern="100" dirty="0">
                <a:solidFill>
                  <a:schemeClr val="tx2"/>
                </a:solidFill>
                <a:effectLst/>
                <a:ea typeface="Calibri" panose="020F0502020204030204" pitchFamily="34" charset="0"/>
              </a:rPr>
              <a:t>Compare the </a:t>
            </a:r>
            <a:r>
              <a:rPr lang="en-US" sz="2400" kern="100" dirty="0">
                <a:solidFill>
                  <a:schemeClr val="tx2"/>
                </a:solidFill>
                <a:ea typeface="Calibri" panose="020F0502020204030204" pitchFamily="34" charset="0"/>
              </a:rPr>
              <a:t>r</a:t>
            </a:r>
            <a:r>
              <a:rPr lang="en-US" sz="2400" kern="100" dirty="0">
                <a:solidFill>
                  <a:schemeClr val="tx2"/>
                </a:solidFill>
                <a:effectLst/>
                <a:ea typeface="Calibri" panose="020F0502020204030204" pitchFamily="34" charset="0"/>
              </a:rPr>
              <a:t>ates and severity of </a:t>
            </a:r>
            <a:r>
              <a:rPr lang="en-US" sz="2400" kern="100" dirty="0" err="1">
                <a:solidFill>
                  <a:schemeClr val="tx2"/>
                </a:solidFill>
                <a:effectLst/>
                <a:ea typeface="Calibri" panose="020F0502020204030204" pitchFamily="34" charset="0"/>
              </a:rPr>
              <a:t>TTFields</a:t>
            </a:r>
            <a:r>
              <a:rPr lang="en-US" sz="2400" kern="100" dirty="0">
                <a:solidFill>
                  <a:schemeClr val="tx2"/>
                </a:solidFill>
                <a:effectLst/>
                <a:ea typeface="Calibri" panose="020F0502020204030204" pitchFamily="34" charset="0"/>
              </a:rPr>
              <a:t>-associated skin toxicities versus standard of care </a:t>
            </a:r>
          </a:p>
          <a:p>
            <a:pPr marL="342900" marR="0" lvl="0" indent="-342900">
              <a:spcBef>
                <a:spcPts val="0"/>
              </a:spcBef>
              <a:spcAft>
                <a:spcPts val="1200"/>
              </a:spcAft>
              <a:buFont typeface="Symbol" pitchFamily="2" charset="2"/>
              <a:buChar char=""/>
            </a:pPr>
            <a:r>
              <a:rPr lang="en-US" sz="2400" kern="100" dirty="0">
                <a:solidFill>
                  <a:schemeClr val="tx2"/>
                </a:solidFill>
                <a:effectLst/>
                <a:ea typeface="Calibri" panose="020F0502020204030204" pitchFamily="34" charset="0"/>
              </a:rPr>
              <a:t>Consider practical considerations related to treatment with </a:t>
            </a:r>
            <a:r>
              <a:rPr lang="en-US" sz="2400" kern="100" dirty="0" err="1">
                <a:solidFill>
                  <a:schemeClr val="tx2"/>
                </a:solidFill>
                <a:effectLst/>
                <a:ea typeface="Calibri" panose="020F0502020204030204" pitchFamily="34" charset="0"/>
              </a:rPr>
              <a:t>TTFields</a:t>
            </a:r>
            <a:endParaRPr lang="en-US" sz="2400" kern="100" dirty="0">
              <a:solidFill>
                <a:schemeClr val="tx2"/>
              </a:solidFill>
              <a:effectLst/>
              <a:ea typeface="Calibri" panose="020F0502020204030204" pitchFamily="34" charset="0"/>
            </a:endParaRPr>
          </a:p>
          <a:p>
            <a:pPr marL="342900" marR="0" lvl="0" indent="-342900">
              <a:spcBef>
                <a:spcPts val="0"/>
              </a:spcBef>
              <a:spcAft>
                <a:spcPts val="1200"/>
              </a:spcAft>
              <a:buFont typeface="Symbol" pitchFamily="2" charset="2"/>
              <a:buChar char=""/>
            </a:pPr>
            <a:r>
              <a:rPr lang="en-US" sz="2400" kern="100" dirty="0">
                <a:solidFill>
                  <a:schemeClr val="tx2"/>
                </a:solidFill>
                <a:effectLst/>
                <a:ea typeface="Calibri" panose="020F0502020204030204" pitchFamily="34" charset="0"/>
              </a:rPr>
              <a:t>Delineate other promising strategies in clinical development for patients with progressive metastatic NSCLC </a:t>
            </a:r>
          </a:p>
          <a:p>
            <a:pPr marL="342900" marR="0" lvl="0" indent="-342900">
              <a:spcBef>
                <a:spcPts val="0"/>
              </a:spcBef>
              <a:spcAft>
                <a:spcPts val="1200"/>
              </a:spcAft>
              <a:buFont typeface="Symbol" pitchFamily="2" charset="2"/>
              <a:buChar char=""/>
            </a:pPr>
            <a:r>
              <a:rPr lang="en-US" sz="2400" kern="100" dirty="0">
                <a:solidFill>
                  <a:schemeClr val="tx2"/>
                </a:solidFill>
                <a:ea typeface="Calibri" panose="020F0502020204030204" pitchFamily="34" charset="0"/>
              </a:rPr>
              <a:t>Describe o</a:t>
            </a:r>
            <a:r>
              <a:rPr lang="en-US" sz="2400" kern="100" dirty="0">
                <a:solidFill>
                  <a:schemeClr val="tx2"/>
                </a:solidFill>
                <a:effectLst/>
                <a:ea typeface="Calibri" panose="020F0502020204030204" pitchFamily="34" charset="0"/>
              </a:rPr>
              <a:t>ptimal timing of referral for palliative care for patients with advanced NSCLC; potential benefits of early integration of palliative care services</a:t>
            </a:r>
          </a:p>
        </p:txBody>
      </p:sp>
    </p:spTree>
    <p:extLst>
      <p:ext uri="{BB962C8B-B14F-4D97-AF65-F5344CB8AC3E}">
        <p14:creationId xmlns:p14="http://schemas.microsoft.com/office/powerpoint/2010/main" val="7240996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56AC195-4A13-1C4D-973B-D07BD31DEFC5}"/>
              </a:ext>
            </a:extLst>
          </p:cNvPr>
          <p:cNvPicPr>
            <a:picLocks noChangeAspect="1"/>
          </p:cNvPicPr>
          <p:nvPr/>
        </p:nvPicPr>
        <p:blipFill rotWithShape="1">
          <a:blip r:embed="rId3" cstate="screen">
            <a:alphaModFix amt="15000"/>
            <a:extLst>
              <a:ext uri="{28A0092B-C50C-407E-A947-70E740481C1C}">
                <a14:useLocalDpi xmlns:a14="http://schemas.microsoft.com/office/drawing/2010/main"/>
              </a:ext>
            </a:extLst>
          </a:blip>
          <a:srcRect b="13658"/>
          <a:stretch/>
        </p:blipFill>
        <p:spPr>
          <a:xfrm>
            <a:off x="1454361" y="1859549"/>
            <a:ext cx="9896387" cy="4119177"/>
          </a:xfrm>
          <a:prstGeom prst="rect">
            <a:avLst/>
          </a:prstGeom>
          <a:noFill/>
        </p:spPr>
      </p:pic>
      <p:sp>
        <p:nvSpPr>
          <p:cNvPr id="31" name="Rectangle 30">
            <a:extLst>
              <a:ext uri="{FF2B5EF4-FFF2-40B4-BE49-F238E27FC236}">
                <a16:creationId xmlns:a16="http://schemas.microsoft.com/office/drawing/2014/main" id="{C708A3E3-9616-CC42-80A6-3858F873F046}"/>
              </a:ext>
            </a:extLst>
          </p:cNvPr>
          <p:cNvSpPr/>
          <p:nvPr/>
        </p:nvSpPr>
        <p:spPr>
          <a:xfrm>
            <a:off x="1671493" y="2468538"/>
            <a:ext cx="2480608" cy="543867"/>
          </a:xfrm>
          <a:prstGeom prst="rect">
            <a:avLst/>
          </a:prstGeom>
        </p:spPr>
        <p:txBody>
          <a:bodyPr wrap="square">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3B5CAD"/>
                </a:solidFill>
                <a:effectLst/>
                <a:uLnTx/>
                <a:uFillTx/>
                <a:latin typeface="Museo Sans 500" panose="02000000000000000000" pitchFamily="50" charset="0"/>
                <a:ea typeface="Museo Sans Rounded 100" charset="0"/>
                <a:cs typeface="Museo Sans Rounded 100" charset="0"/>
              </a:rPr>
              <a:t>INTERRUPT MITOTIC SPINDLE FORMATION</a:t>
            </a:r>
          </a:p>
        </p:txBody>
      </p:sp>
      <p:sp>
        <p:nvSpPr>
          <p:cNvPr id="37" name="Rectangle 36">
            <a:extLst>
              <a:ext uri="{FF2B5EF4-FFF2-40B4-BE49-F238E27FC236}">
                <a16:creationId xmlns:a16="http://schemas.microsoft.com/office/drawing/2014/main" id="{C708A3E3-9616-CC42-80A6-3858F873F046}"/>
              </a:ext>
            </a:extLst>
          </p:cNvPr>
          <p:cNvSpPr/>
          <p:nvPr/>
        </p:nvSpPr>
        <p:spPr>
          <a:xfrm>
            <a:off x="7690936" y="2468538"/>
            <a:ext cx="2795717" cy="543867"/>
          </a:xfrm>
          <a:prstGeom prst="rect">
            <a:avLst/>
          </a:prstGeom>
        </p:spPr>
        <p:txBody>
          <a:bodyPr wrap="square">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3B5CAD"/>
                </a:solidFill>
                <a:effectLst/>
                <a:uLnTx/>
                <a:uFillTx/>
                <a:latin typeface="Museo Sans 500" panose="02000000000000000000" pitchFamily="50" charset="0"/>
                <a:ea typeface="Museo Sans Rounded 100" charset="0"/>
                <a:cs typeface="Museo Sans Rounded 100" charset="0"/>
              </a:rPr>
              <a:t>INDUCE DEATH IN AFFECTED CANCER CELLS</a:t>
            </a:r>
          </a:p>
        </p:txBody>
      </p:sp>
      <p:sp>
        <p:nvSpPr>
          <p:cNvPr id="42" name="Rectangle 41">
            <a:extLst>
              <a:ext uri="{FF2B5EF4-FFF2-40B4-BE49-F238E27FC236}">
                <a16:creationId xmlns:a16="http://schemas.microsoft.com/office/drawing/2014/main" id="{C708A3E3-9616-CC42-80A6-3858F873F046}"/>
              </a:ext>
            </a:extLst>
          </p:cNvPr>
          <p:cNvSpPr/>
          <p:nvPr/>
        </p:nvSpPr>
        <p:spPr>
          <a:xfrm>
            <a:off x="4673449" y="2468541"/>
            <a:ext cx="2405112" cy="543867"/>
          </a:xfrm>
          <a:prstGeom prst="rect">
            <a:avLst/>
          </a:prstGeom>
        </p:spPr>
        <p:txBody>
          <a:bodyPr wrap="square">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srgbClr val="3B5CAD"/>
                </a:solidFill>
                <a:effectLst/>
                <a:uLnTx/>
                <a:uFillTx/>
                <a:latin typeface="Museo Sans 500" panose="02000000000000000000" pitchFamily="50" charset="0"/>
                <a:ea typeface="Museo Sans Rounded 100" charset="0"/>
                <a:cs typeface="Museo Sans Rounded 100" charset="0"/>
              </a:rPr>
              <a:t>DISRUPT CANCER </a:t>
            </a:r>
            <a:br>
              <a:rPr kumimoji="0" lang="en-US" sz="1467" b="0" i="0" u="none" strike="noStrike" kern="0" cap="none" spc="0" normalizeH="0" baseline="0" noProof="0" dirty="0">
                <a:ln>
                  <a:noFill/>
                </a:ln>
                <a:solidFill>
                  <a:srgbClr val="3B5CAD"/>
                </a:solidFill>
                <a:effectLst/>
                <a:uLnTx/>
                <a:uFillTx/>
                <a:latin typeface="Museo Sans 500" panose="02000000000000000000" pitchFamily="50" charset="0"/>
                <a:ea typeface="Museo Sans Rounded 100" charset="0"/>
                <a:cs typeface="Museo Sans Rounded 100" charset="0"/>
              </a:rPr>
            </a:br>
            <a:r>
              <a:rPr kumimoji="0" lang="en-US" sz="1467" b="0" i="0" u="none" strike="noStrike" kern="0" cap="none" spc="0" normalizeH="0" baseline="0" noProof="0" dirty="0">
                <a:ln>
                  <a:noFill/>
                </a:ln>
                <a:solidFill>
                  <a:srgbClr val="3B5CAD"/>
                </a:solidFill>
                <a:effectLst/>
                <a:uLnTx/>
                <a:uFillTx/>
                <a:latin typeface="Museo Sans 500" panose="02000000000000000000" pitchFamily="50" charset="0"/>
                <a:ea typeface="Museo Sans Rounded 100" charset="0"/>
                <a:cs typeface="Museo Sans Rounded 100" charset="0"/>
              </a:rPr>
              <a:t>CELL DIVISION</a:t>
            </a:r>
          </a:p>
        </p:txBody>
      </p:sp>
      <p:sp>
        <p:nvSpPr>
          <p:cNvPr id="20" name="TextBox 19">
            <a:extLst>
              <a:ext uri="{FF2B5EF4-FFF2-40B4-BE49-F238E27FC236}">
                <a16:creationId xmlns:a16="http://schemas.microsoft.com/office/drawing/2014/main" id="{F3322AA9-D516-374B-8A30-CBB1FA36D035}"/>
              </a:ext>
            </a:extLst>
          </p:cNvPr>
          <p:cNvSpPr txBox="1"/>
          <p:nvPr/>
        </p:nvSpPr>
        <p:spPr>
          <a:xfrm>
            <a:off x="2258730" y="5301617"/>
            <a:ext cx="7674543" cy="646331"/>
          </a:xfrm>
          <a:prstGeom prst="rect">
            <a:avLst/>
          </a:prstGeom>
          <a:noFill/>
        </p:spPr>
        <p:txBody>
          <a:bodyPr wrap="square">
            <a:spAutoFit/>
          </a:bodyPr>
          <a:lstStyle/>
          <a:p>
            <a:pPr marL="0" marR="0" lvl="0" indent="0" algn="ctr" defTabSz="1219110" rtl="0" eaLnBrk="1" fontAlgn="auto" latinLnBrk="0" hangingPunct="1">
              <a:lnSpc>
                <a:spcPct val="90000"/>
              </a:lnSpc>
              <a:spcBef>
                <a:spcPts val="800"/>
              </a:spcBef>
              <a:spcAft>
                <a:spcPts val="0"/>
              </a:spcAft>
              <a:buClrTx/>
              <a:buSzTx/>
              <a:buFontTx/>
              <a:buNone/>
              <a:tabLst/>
              <a:defRPr/>
            </a:pPr>
            <a:r>
              <a:rPr kumimoji="0" lang="en-US" sz="2000" b="0" i="0" u="none" strike="noStrike" kern="0" cap="none" spc="0" normalizeH="0" baseline="0" noProof="0" dirty="0">
                <a:ln>
                  <a:noFill/>
                </a:ln>
                <a:solidFill>
                  <a:srgbClr val="333F7F"/>
                </a:solidFill>
                <a:effectLst/>
                <a:uLnTx/>
                <a:uFillTx/>
                <a:latin typeface="Museo Sans Rounded 300" panose="02000000000000000000" pitchFamily="2" charset="77"/>
                <a:ea typeface="+mn-ea"/>
                <a:cs typeface="+mn-cs"/>
              </a:rPr>
              <a:t>Tumor treating fields </a:t>
            </a:r>
            <a:r>
              <a:rPr kumimoji="0" lang="en-GB" sz="2000" b="0" i="0" u="none" strike="noStrike" kern="1200" cap="none" spc="0" normalizeH="0" baseline="0" noProof="0" dirty="0">
                <a:ln>
                  <a:noFill/>
                </a:ln>
                <a:solidFill>
                  <a:srgbClr val="333F7F"/>
                </a:solidFill>
                <a:effectLst/>
                <a:uLnTx/>
                <a:uFillTx/>
                <a:latin typeface="Calibri" panose="020F0502020204030204"/>
                <a:ea typeface="+mn-ea"/>
                <a:cs typeface="+mn-cs"/>
              </a:rPr>
              <a:t>are alternating electric fields tuned to specific frequencies that disrupt cancer cell division (mitosis)</a:t>
            </a:r>
            <a:endParaRPr kumimoji="0" lang="en-US" sz="2400" b="0" i="0" u="none" strike="noStrike" kern="0" cap="none" spc="0" normalizeH="0" baseline="0" noProof="0" dirty="0">
              <a:ln>
                <a:noFill/>
              </a:ln>
              <a:solidFill>
                <a:srgbClr val="333F7F"/>
              </a:solidFill>
              <a:effectLst/>
              <a:uLnTx/>
              <a:uFillTx/>
              <a:latin typeface="Museo Sans Rounded 300" panose="02000000000000000000" pitchFamily="2" charset="77"/>
              <a:ea typeface="+mn-ea"/>
              <a:cs typeface="+mn-cs"/>
            </a:endParaRPr>
          </a:p>
        </p:txBody>
      </p:sp>
      <p:sp>
        <p:nvSpPr>
          <p:cNvPr id="14" name="bk object 18">
            <a:extLst>
              <a:ext uri="{FF2B5EF4-FFF2-40B4-BE49-F238E27FC236}">
                <a16:creationId xmlns:a16="http://schemas.microsoft.com/office/drawing/2014/main" id="{B164C9F0-9B3E-8E4D-9385-62010C261C72}"/>
              </a:ext>
            </a:extLst>
          </p:cNvPr>
          <p:cNvSpPr/>
          <p:nvPr/>
        </p:nvSpPr>
        <p:spPr>
          <a:xfrm>
            <a:off x="0" y="6834660"/>
            <a:ext cx="12192000" cy="0"/>
          </a:xfrm>
          <a:custGeom>
            <a:avLst/>
            <a:gdLst/>
            <a:ahLst/>
            <a:cxnLst/>
            <a:rect l="l" t="t" r="r" b="b"/>
            <a:pathLst>
              <a:path w="20104100">
                <a:moveTo>
                  <a:pt x="0" y="0"/>
                </a:moveTo>
                <a:lnTo>
                  <a:pt x="20104099" y="0"/>
                </a:lnTo>
              </a:path>
            </a:pathLst>
          </a:custGeom>
          <a:ln w="75390">
            <a:solidFill>
              <a:srgbClr val="47B4E4"/>
            </a:solidFill>
          </a:ln>
        </p:spPr>
        <p:txBody>
          <a:bodyPr wrap="square" lIns="0" tIns="0" rIns="0" bIns="0" rtlCol="0"/>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B1B2DBA6-5B79-D640-8206-BC95F72E51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69158" y="3019864"/>
            <a:ext cx="2685287" cy="2052365"/>
          </a:xfrm>
          <a:prstGeom prst="rect">
            <a:avLst/>
          </a:prstGeom>
        </p:spPr>
      </p:pic>
      <p:pic>
        <p:nvPicPr>
          <p:cNvPr id="28" name="Picture 27">
            <a:extLst>
              <a:ext uri="{FF2B5EF4-FFF2-40B4-BE49-F238E27FC236}">
                <a16:creationId xmlns:a16="http://schemas.microsoft.com/office/drawing/2014/main" id="{33E44A58-C392-E347-A070-FD53394A23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06437" y="3019866"/>
            <a:ext cx="3241328" cy="2199961"/>
          </a:xfrm>
          <a:prstGeom prst="rect">
            <a:avLst/>
          </a:prstGeom>
        </p:spPr>
      </p:pic>
      <p:pic>
        <p:nvPicPr>
          <p:cNvPr id="29" name="Picture 28">
            <a:extLst>
              <a:ext uri="{FF2B5EF4-FFF2-40B4-BE49-F238E27FC236}">
                <a16:creationId xmlns:a16="http://schemas.microsoft.com/office/drawing/2014/main" id="{98282094-ADB5-C646-A1E6-AE8309B621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41243" y="3019866"/>
            <a:ext cx="2878399" cy="2199961"/>
          </a:xfrm>
          <a:prstGeom prst="rect">
            <a:avLst/>
          </a:prstGeom>
        </p:spPr>
      </p:pic>
      <p:sp>
        <p:nvSpPr>
          <p:cNvPr id="16" name="object 2">
            <a:extLst>
              <a:ext uri="{FF2B5EF4-FFF2-40B4-BE49-F238E27FC236}">
                <a16:creationId xmlns:a16="http://schemas.microsoft.com/office/drawing/2014/main" id="{EA175BF7-7C62-D64C-A1EA-495707B07984}"/>
              </a:ext>
            </a:extLst>
          </p:cNvPr>
          <p:cNvSpPr txBox="1"/>
          <p:nvPr/>
        </p:nvSpPr>
        <p:spPr>
          <a:xfrm>
            <a:off x="9625959" y="6631304"/>
            <a:ext cx="2243613" cy="153672"/>
          </a:xfrm>
          <a:prstGeom prst="rect">
            <a:avLst/>
          </a:prstGeom>
        </p:spPr>
        <p:txBody>
          <a:bodyPr vert="horz" wrap="square" lIns="0" tIns="10009" rIns="0" bIns="0" rtlCol="0">
            <a:spAutoFit/>
          </a:bodyPr>
          <a:lstStyle/>
          <a:p>
            <a:pPr marL="7700" marR="0" lvl="0" indent="0" algn="r" defTabSz="1219110" rtl="0" eaLnBrk="1" fontAlgn="auto" latinLnBrk="0" hangingPunct="1">
              <a:lnSpc>
                <a:spcPct val="100000"/>
              </a:lnSpc>
              <a:spcBef>
                <a:spcPts val="79"/>
              </a:spcBef>
              <a:spcAft>
                <a:spcPts val="0"/>
              </a:spcAft>
              <a:buClrTx/>
              <a:buSzTx/>
              <a:buFontTx/>
              <a:buNone/>
              <a:tabLst>
                <a:tab pos="1197581" algn="l"/>
              </a:tabLst>
              <a:defRPr/>
            </a:pPr>
            <a:r>
              <a:rPr kumimoji="0" sz="933" b="0" i="0" u="none" strike="noStrike" kern="1200" cap="none" spc="15" normalizeH="0" baseline="0" noProof="0" dirty="0">
                <a:ln>
                  <a:noFill/>
                </a:ln>
                <a:solidFill>
                  <a:prstClr val="white"/>
                </a:solidFill>
                <a:effectLst/>
                <a:uLnTx/>
                <a:uFillTx/>
                <a:latin typeface="MuseoSans-300"/>
                <a:ea typeface="+mn-ea"/>
                <a:cs typeface="MuseoSans-300"/>
              </a:rPr>
              <a:t>©</a:t>
            </a:r>
            <a:r>
              <a:rPr kumimoji="0" sz="933" b="0" i="0" u="none" strike="noStrike" kern="1200" cap="none" spc="-7" normalizeH="0" baseline="0" noProof="0" dirty="0">
                <a:ln>
                  <a:noFill/>
                </a:ln>
                <a:solidFill>
                  <a:prstClr val="white"/>
                </a:solidFill>
                <a:effectLst/>
                <a:uLnTx/>
                <a:uFillTx/>
                <a:latin typeface="MuseoSans-300"/>
                <a:ea typeface="+mn-ea"/>
                <a:cs typeface="MuseoSans-300"/>
              </a:rPr>
              <a:t> </a:t>
            </a:r>
            <a:r>
              <a:rPr kumimoji="0" lang="en-US" sz="933" b="0" i="0" u="none" strike="noStrike" kern="1200" cap="none" spc="-7" normalizeH="0" baseline="0" noProof="0" dirty="0">
                <a:ln>
                  <a:noFill/>
                </a:ln>
                <a:solidFill>
                  <a:prstClr val="white"/>
                </a:solidFill>
                <a:effectLst/>
                <a:uLnTx/>
                <a:uFillTx/>
                <a:latin typeface="MuseoSans-300"/>
                <a:ea typeface="+mn-ea"/>
                <a:cs typeface="MuseoSans-300"/>
              </a:rPr>
              <a:t>2022 </a:t>
            </a:r>
            <a:r>
              <a:rPr kumimoji="0" sz="933" b="0" i="0" u="none" strike="noStrike" kern="1200" cap="none" spc="0" normalizeH="0" baseline="0" noProof="0" dirty="0">
                <a:ln>
                  <a:noFill/>
                </a:ln>
                <a:solidFill>
                  <a:prstClr val="white"/>
                </a:solidFill>
                <a:effectLst/>
                <a:uLnTx/>
                <a:uFillTx/>
                <a:latin typeface="MuseoSans-300"/>
                <a:ea typeface="+mn-ea"/>
                <a:cs typeface="MuseoSans-300"/>
              </a:rPr>
              <a:t>Novocu</a:t>
            </a:r>
            <a:r>
              <a:rPr kumimoji="0" sz="933" b="0" i="0" u="none" strike="noStrike" kern="1200" cap="none" spc="-7" normalizeH="0" baseline="0" noProof="0" dirty="0">
                <a:ln>
                  <a:noFill/>
                </a:ln>
                <a:solidFill>
                  <a:prstClr val="white"/>
                </a:solidFill>
                <a:effectLst/>
                <a:uLnTx/>
                <a:uFillTx/>
                <a:latin typeface="MuseoSans-300"/>
                <a:ea typeface="+mn-ea"/>
                <a:cs typeface="MuseoSans-300"/>
              </a:rPr>
              <a:t>r</a:t>
            </a:r>
            <a:r>
              <a:rPr kumimoji="0" sz="933" b="0" i="0" u="none" strike="noStrike" kern="1200" cap="none" spc="7" normalizeH="0" baseline="0" noProof="0" dirty="0">
                <a:ln>
                  <a:noFill/>
                </a:ln>
                <a:solidFill>
                  <a:prstClr val="white"/>
                </a:solidFill>
                <a:effectLst/>
                <a:uLnTx/>
                <a:uFillTx/>
                <a:latin typeface="MuseoSans-300"/>
                <a:ea typeface="+mn-ea"/>
                <a:cs typeface="MuseoSans-300"/>
              </a:rPr>
              <a:t>e</a:t>
            </a:r>
            <a:r>
              <a:rPr kumimoji="0" sz="933" b="0" i="0" u="none" strike="noStrike" kern="1200" cap="none" spc="-7" normalizeH="0" baseline="0" noProof="0" dirty="0">
                <a:ln>
                  <a:noFill/>
                </a:ln>
                <a:solidFill>
                  <a:prstClr val="white"/>
                </a:solidFill>
                <a:effectLst/>
                <a:uLnTx/>
                <a:uFillTx/>
                <a:latin typeface="MuseoSans-300"/>
                <a:ea typeface="+mn-ea"/>
                <a:cs typeface="MuseoSans-300"/>
              </a:rPr>
              <a:t> </a:t>
            </a:r>
            <a:r>
              <a:rPr kumimoji="0" lang="en-US" sz="933" b="0" i="0" u="none" strike="noStrike" kern="1200" cap="none" spc="0" normalizeH="0" baseline="0" noProof="0" dirty="0">
                <a:ln>
                  <a:noFill/>
                </a:ln>
                <a:solidFill>
                  <a:prstClr val="white"/>
                </a:solidFill>
                <a:effectLst/>
                <a:uLnTx/>
                <a:uFillTx/>
                <a:latin typeface="MuseoSans-300"/>
                <a:ea typeface="+mn-ea"/>
                <a:cs typeface="MuseoSans-300"/>
              </a:rPr>
              <a:t>GmbH    </a:t>
            </a:r>
            <a:fld id="{D6AEC285-34F4-4344-B33E-3879C65B4E36}" type="slidenum">
              <a:rPr kumimoji="0" lang="uk-UA" sz="933" b="0" i="0" u="none" strike="noStrike" kern="1200" cap="none" spc="7" normalizeH="0" baseline="0" noProof="0">
                <a:ln>
                  <a:noFill/>
                </a:ln>
                <a:solidFill>
                  <a:prstClr val="white"/>
                </a:solidFill>
                <a:effectLst/>
                <a:uLnTx/>
                <a:uFillTx/>
                <a:latin typeface="MuseoSans-300"/>
                <a:ea typeface="+mn-ea"/>
                <a:cs typeface="MuseoSans-300"/>
              </a:rPr>
              <a:pPr marL="7700" marR="0" lvl="0" indent="0" algn="r" defTabSz="1219110" rtl="0" eaLnBrk="1" fontAlgn="auto" latinLnBrk="0" hangingPunct="1">
                <a:lnSpc>
                  <a:spcPct val="100000"/>
                </a:lnSpc>
                <a:spcBef>
                  <a:spcPts val="79"/>
                </a:spcBef>
                <a:spcAft>
                  <a:spcPts val="0"/>
                </a:spcAft>
                <a:buClrTx/>
                <a:buSzTx/>
                <a:buFontTx/>
                <a:buNone/>
                <a:tabLst>
                  <a:tab pos="1197581" algn="l"/>
                </a:tabLst>
                <a:defRPr/>
              </a:pPr>
              <a:t>102</a:t>
            </a:fld>
            <a:endParaRPr kumimoji="0" sz="933" b="0" i="0" u="none" strike="noStrike" kern="1200" cap="none" spc="0" normalizeH="0" baseline="0" noProof="0" dirty="0">
              <a:ln>
                <a:noFill/>
              </a:ln>
              <a:solidFill>
                <a:prstClr val="white"/>
              </a:solidFill>
              <a:effectLst/>
              <a:uLnTx/>
              <a:uFillTx/>
              <a:latin typeface="MuseoSans-300"/>
              <a:ea typeface="+mn-ea"/>
              <a:cs typeface="MuseoSans-300"/>
            </a:endParaRPr>
          </a:p>
        </p:txBody>
      </p:sp>
      <p:sp>
        <p:nvSpPr>
          <p:cNvPr id="8" name="Title 7">
            <a:extLst>
              <a:ext uri="{FF2B5EF4-FFF2-40B4-BE49-F238E27FC236}">
                <a16:creationId xmlns:a16="http://schemas.microsoft.com/office/drawing/2014/main" id="{B8F214A6-CB3B-48D4-B1E4-6D53F7406C39}"/>
              </a:ext>
            </a:extLst>
          </p:cNvPr>
          <p:cNvSpPr>
            <a:spLocks noGrp="1"/>
          </p:cNvSpPr>
          <p:nvPr>
            <p:ph type="title"/>
          </p:nvPr>
        </p:nvSpPr>
        <p:spPr>
          <a:xfrm>
            <a:off x="606278" y="673151"/>
            <a:ext cx="10979967" cy="982275"/>
          </a:xfrm>
          <a:solidFill>
            <a:srgbClr val="EA9600"/>
          </a:solidFill>
        </p:spPr>
        <p:txBody>
          <a:bodyPr/>
          <a:lstStyle/>
          <a:p>
            <a:pPr algn="ctr"/>
            <a:r>
              <a:rPr lang="en-GB" sz="3200" b="1" dirty="0" err="1">
                <a:solidFill>
                  <a:schemeClr val="bg1"/>
                </a:solidFill>
                <a:latin typeface="+mn-lt"/>
              </a:rPr>
              <a:t>Tumor</a:t>
            </a:r>
            <a:r>
              <a:rPr lang="en-GB" sz="3200" b="1" dirty="0">
                <a:solidFill>
                  <a:schemeClr val="bg1"/>
                </a:solidFill>
                <a:latin typeface="+mn-lt"/>
              </a:rPr>
              <a:t> Treating Fields: A Platform Therapy Targeting Dividing Cancer Cells</a:t>
            </a:r>
            <a:endParaRPr lang="en-US" sz="3200" b="1" dirty="0">
              <a:solidFill>
                <a:schemeClr val="bg1"/>
              </a:solidFill>
              <a:latin typeface="+mn-lt"/>
            </a:endParaRPr>
          </a:p>
        </p:txBody>
      </p:sp>
      <p:sp>
        <p:nvSpPr>
          <p:cNvPr id="3" name="Text Placeholder 2"/>
          <p:cNvSpPr>
            <a:spLocks noGrp="1"/>
          </p:cNvSpPr>
          <p:nvPr>
            <p:ph type="body" sz="quarter" idx="12"/>
          </p:nvPr>
        </p:nvSpPr>
        <p:spPr>
          <a:xfrm>
            <a:off x="93096" y="6523582"/>
            <a:ext cx="9532863" cy="215444"/>
          </a:xfrm>
        </p:spPr>
        <p:txBody>
          <a:bodyPr/>
          <a:lstStyle/>
          <a:p>
            <a:pPr marL="0" indent="0">
              <a:buNone/>
            </a:pPr>
            <a:r>
              <a:rPr lang="en-GB" sz="1200" b="1" dirty="0">
                <a:solidFill>
                  <a:schemeClr val="tx2"/>
                </a:solidFill>
              </a:rPr>
              <a:t>Arvind R, et al. </a:t>
            </a:r>
            <a:r>
              <a:rPr lang="en-GB" sz="1200" b="1" i="1" dirty="0">
                <a:solidFill>
                  <a:schemeClr val="tx2"/>
                </a:solidFill>
              </a:rPr>
              <a:t>Crit Rev Oncol </a:t>
            </a:r>
            <a:r>
              <a:rPr lang="en-GB" sz="1200" b="1" i="1" dirty="0" err="1">
                <a:solidFill>
                  <a:schemeClr val="tx2"/>
                </a:solidFill>
              </a:rPr>
              <a:t>Hematol</a:t>
            </a:r>
            <a:r>
              <a:rPr lang="en-GB" sz="1200" b="1" dirty="0">
                <a:solidFill>
                  <a:schemeClr val="tx2"/>
                </a:solidFill>
              </a:rPr>
              <a:t> 2021;168:103535.</a:t>
            </a:r>
          </a:p>
        </p:txBody>
      </p:sp>
    </p:spTree>
    <p:extLst>
      <p:ext uri="{BB962C8B-B14F-4D97-AF65-F5344CB8AC3E}">
        <p14:creationId xmlns:p14="http://schemas.microsoft.com/office/powerpoint/2010/main" val="26471616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05000" y="1525481"/>
            <a:ext cx="8382003" cy="4459692"/>
            <a:chOff x="457199" y="1681745"/>
            <a:chExt cx="8382002" cy="4368373"/>
          </a:xfrm>
        </p:grpSpPr>
        <p:sp>
          <p:nvSpPr>
            <p:cNvPr id="4" name="Freeform 6"/>
            <p:cNvSpPr>
              <a:spLocks/>
            </p:cNvSpPr>
            <p:nvPr/>
          </p:nvSpPr>
          <p:spPr bwMode="auto">
            <a:xfrm>
              <a:off x="457199" y="1681745"/>
              <a:ext cx="8382001" cy="4368373"/>
            </a:xfrm>
            <a:prstGeom prst="roundRect">
              <a:avLst>
                <a:gd name="adj" fmla="val 5119"/>
              </a:avLst>
            </a:prstGeom>
            <a:noFill/>
            <a:ln w="12700">
              <a:solidFill>
                <a:schemeClr val="accent1"/>
              </a:solidFill>
              <a:prstDash val="solid"/>
              <a:round/>
              <a:headEnd/>
              <a:tailEnd/>
            </a:ln>
            <a:effectLst>
              <a:outerShdw blurRad="50800" dist="88900" dir="2700000" algn="tl" rotWithShape="0">
                <a:srgbClr val="58595B">
                  <a:alpha val="25098"/>
                </a:srgbClr>
              </a:outerShdw>
            </a:effec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
          <p:nvSpPr>
            <p:cNvPr id="5" name="Rectangle 4"/>
            <p:cNvSpPr/>
            <p:nvPr/>
          </p:nvSpPr>
          <p:spPr>
            <a:xfrm>
              <a:off x="1283721" y="1754486"/>
              <a:ext cx="2468433" cy="2411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B5CAD">
                      <a:lumMod val="75000"/>
                    </a:srgbClr>
                  </a:solidFill>
                  <a:effectLst/>
                  <a:uLnTx/>
                  <a:uFillTx/>
                  <a:latin typeface="Calibri" panose="020F0502020204030204"/>
                  <a:ea typeface="+mn-ea"/>
                  <a:cs typeface="+mn-cs"/>
                </a:rPr>
                <a:t>ACTIONS OF ELECTRIC FIELDS</a:t>
              </a:r>
            </a:p>
          </p:txBody>
        </p:sp>
        <p:sp>
          <p:nvSpPr>
            <p:cNvPr id="6" name="Rectangle 5"/>
            <p:cNvSpPr/>
            <p:nvPr/>
          </p:nvSpPr>
          <p:spPr>
            <a:xfrm>
              <a:off x="5212825" y="1754486"/>
              <a:ext cx="3173818" cy="2411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B5CAD">
                      <a:lumMod val="75000"/>
                    </a:srgbClr>
                  </a:solidFill>
                  <a:effectLst/>
                  <a:uLnTx/>
                  <a:uFillTx/>
                  <a:latin typeface="Calibri" panose="020F0502020204030204"/>
                  <a:ea typeface="+mn-ea"/>
                  <a:cs typeface="+mn-cs"/>
                </a:rPr>
                <a:t>IMPACT OF TTFIELDS ON METAPHASE</a:t>
              </a:r>
            </a:p>
          </p:txBody>
        </p:sp>
        <p:pic>
          <p:nvPicPr>
            <p:cNvPr id="7" name="Picture 56"/>
            <p:cNvPicPr>
              <a:picLocks noChangeAspect="1" noChangeArrowheads="1"/>
            </p:cNvPicPr>
            <p:nvPr/>
          </p:nvPicPr>
          <p:blipFill rotWithShape="1">
            <a:blip r:embed="rId4" cstate="print"/>
            <a:srcRect/>
            <a:stretch/>
          </p:blipFill>
          <p:spPr bwMode="auto">
            <a:xfrm rot="16200000">
              <a:off x="2032933" y="1690605"/>
              <a:ext cx="1297196" cy="2169433"/>
            </a:xfrm>
            <a:prstGeom prst="rect">
              <a:avLst/>
            </a:prstGeom>
            <a:noFill/>
            <a:ln w="9525">
              <a:noFill/>
              <a:miter lim="800000"/>
              <a:headEnd/>
              <a:tailEnd/>
            </a:ln>
          </p:spPr>
        </p:pic>
        <p:sp>
          <p:nvSpPr>
            <p:cNvPr id="8" name="TextBox 7"/>
            <p:cNvSpPr txBox="1"/>
            <p:nvPr/>
          </p:nvSpPr>
          <p:spPr>
            <a:xfrm>
              <a:off x="638647" y="3451816"/>
              <a:ext cx="4343227" cy="512506"/>
            </a:xfrm>
            <a:prstGeom prst="rect">
              <a:avLst/>
            </a:prstGeom>
            <a:noFill/>
          </p:spPr>
          <p:txBody>
            <a:bodyPr wrap="square" rtlCol="0" anchor="b">
              <a:spAutoFit/>
            </a:bodyPr>
            <a:lstStyle/>
            <a:p>
              <a:pPr marL="0" marR="0" lvl="1" indent="0" algn="l" defTabSz="457189"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B5CAD">
                      <a:lumMod val="75000"/>
                    </a:srgbClr>
                  </a:solidFill>
                  <a:effectLst/>
                  <a:uLnTx/>
                  <a:uFillTx/>
                  <a:latin typeface="Calibri" panose="020F0502020204030204"/>
                  <a:ea typeface="+mn-ea"/>
                  <a:cs typeface="Helvetica Neue"/>
                </a:rPr>
                <a:t>Constant, uniform electric field</a:t>
              </a:r>
            </a:p>
            <a:p>
              <a:pPr marL="285744" marR="0" lvl="1" indent="-285744" algn="l" defTabSz="457189" rtl="0" eaLnBrk="0" fontAlgn="base" latinLnBrk="0" hangingPunct="0">
                <a:lnSpc>
                  <a:spcPct val="100000"/>
                </a:lnSpc>
                <a:spcBef>
                  <a:spcPct val="0"/>
                </a:spcBef>
                <a:spcAft>
                  <a:spcPct val="0"/>
                </a:spcAft>
                <a:buClr>
                  <a:srgbClr val="00B0F0"/>
                </a:buClr>
                <a:buSzTx/>
                <a:buFont typeface="Wingdings 2" pitchFamily="18" charset="2"/>
                <a:buChar char=""/>
                <a:tabLst/>
                <a:defRPr/>
              </a:pPr>
              <a:r>
                <a:rPr kumimoji="0" lang="en-US" sz="1400" b="0" i="0" u="none" strike="noStrike" kern="1200" cap="none" spc="0" normalizeH="0" baseline="0" noProof="0" dirty="0">
                  <a:ln>
                    <a:noFill/>
                  </a:ln>
                  <a:solidFill>
                    <a:srgbClr val="3B5CAD">
                      <a:lumMod val="75000"/>
                    </a:srgbClr>
                  </a:solidFill>
                  <a:effectLst/>
                  <a:uLnTx/>
                  <a:uFillTx/>
                  <a:latin typeface="Calibri" panose="020F0502020204030204"/>
                  <a:ea typeface="+mn-ea"/>
                  <a:cs typeface="Helvetica Neue"/>
                </a:rPr>
                <a:t>Charges move in direction of opposite polarity</a:t>
              </a:r>
            </a:p>
          </p:txBody>
        </p:sp>
        <p:grpSp>
          <p:nvGrpSpPr>
            <p:cNvPr id="9" name="Group 19"/>
            <p:cNvGrpSpPr/>
            <p:nvPr/>
          </p:nvGrpSpPr>
          <p:grpSpPr>
            <a:xfrm>
              <a:off x="852428" y="4138542"/>
              <a:ext cx="3331020" cy="1291398"/>
              <a:chOff x="667946" y="4773458"/>
              <a:chExt cx="3331020" cy="1291398"/>
            </a:xfrm>
          </p:grpSpPr>
          <p:pic>
            <p:nvPicPr>
              <p:cNvPr id="10" name="Picture 56"/>
              <p:cNvPicPr>
                <a:picLocks noChangeAspect="1" noChangeArrowheads="1"/>
              </p:cNvPicPr>
              <p:nvPr/>
            </p:nvPicPr>
            <p:blipFill>
              <a:blip r:embed="rId5" cstate="print"/>
              <a:srcRect/>
              <a:stretch>
                <a:fillRect/>
              </a:stretch>
            </p:blipFill>
            <p:spPr bwMode="auto">
              <a:xfrm rot="16200000">
                <a:off x="2058685" y="4124575"/>
                <a:ext cx="1291398" cy="2589164"/>
              </a:xfrm>
              <a:prstGeom prst="rect">
                <a:avLst/>
              </a:prstGeom>
              <a:noFill/>
              <a:ln w="9525">
                <a:noFill/>
                <a:miter lim="800000"/>
                <a:headEnd/>
                <a:tailEnd/>
              </a:ln>
            </p:spPr>
          </p:pic>
          <p:sp>
            <p:nvSpPr>
              <p:cNvPr id="11" name="Rectangle 10"/>
              <p:cNvSpPr/>
              <p:nvPr/>
            </p:nvSpPr>
            <p:spPr>
              <a:xfrm>
                <a:off x="763633" y="4806296"/>
                <a:ext cx="626838" cy="271327"/>
              </a:xfrm>
              <a:prstGeom prst="rect">
                <a:avLst/>
              </a:prstGeom>
            </p:spPr>
            <p:txBody>
              <a:bodyPr wrap="none">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B407B"/>
                    </a:solidFill>
                    <a:effectLst/>
                    <a:uLnTx/>
                    <a:uFillTx/>
                    <a:latin typeface="Calibri" panose="020F0502020204030204"/>
                    <a:ea typeface="+mn-ea"/>
                    <a:cs typeface="Helvetica Neue"/>
                  </a:rPr>
                  <a:t>Charge</a:t>
                </a:r>
                <a:endParaRPr kumimoji="0" lang="en-US" sz="1200" b="1" i="0" u="none" strike="noStrike" kern="1200" cap="none" spc="0" normalizeH="0" baseline="0" noProof="0" dirty="0">
                  <a:ln>
                    <a:noFill/>
                  </a:ln>
                  <a:solidFill>
                    <a:srgbClr val="3B407B"/>
                  </a:solidFill>
                  <a:effectLst/>
                  <a:uLnTx/>
                  <a:uFillTx/>
                  <a:latin typeface="Calibri" panose="020F0502020204030204"/>
                  <a:ea typeface="+mn-ea"/>
                  <a:cs typeface="Arial" pitchFamily="34" charset="0"/>
                </a:endParaRPr>
              </a:p>
            </p:txBody>
          </p:sp>
          <p:cxnSp>
            <p:nvCxnSpPr>
              <p:cNvPr id="12" name="Straight Arrow Connector 11"/>
              <p:cNvCxnSpPr/>
              <p:nvPr/>
            </p:nvCxnSpPr>
            <p:spPr>
              <a:xfrm>
                <a:off x="1284710" y="5754457"/>
                <a:ext cx="239769" cy="0"/>
              </a:xfrm>
              <a:prstGeom prst="straightConnector1">
                <a:avLst/>
              </a:prstGeom>
              <a:ln>
                <a:solidFill>
                  <a:schemeClr val="tx2"/>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67946" y="5593748"/>
                <a:ext cx="603050" cy="271327"/>
              </a:xfrm>
              <a:prstGeom prst="rect">
                <a:avLst/>
              </a:prstGeom>
            </p:spPr>
            <p:txBody>
              <a:bodyPr wrap="non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B407B"/>
                    </a:solidFill>
                    <a:effectLst/>
                    <a:uLnTx/>
                    <a:uFillTx/>
                    <a:latin typeface="Calibri" panose="020F0502020204030204"/>
                    <a:ea typeface="+mn-ea"/>
                    <a:cs typeface="Helvetica Neue"/>
                  </a:rPr>
                  <a:t>Dipole</a:t>
                </a:r>
                <a:endParaRPr kumimoji="0" lang="en-US" sz="1200" b="1" i="0" u="none" strike="noStrike" kern="1200" cap="none" spc="0" normalizeH="0" baseline="0" noProof="0" dirty="0">
                  <a:ln>
                    <a:noFill/>
                  </a:ln>
                  <a:solidFill>
                    <a:srgbClr val="3B407B"/>
                  </a:solidFill>
                  <a:effectLst/>
                  <a:uLnTx/>
                  <a:uFillTx/>
                  <a:latin typeface="Calibri" panose="020F0502020204030204"/>
                  <a:ea typeface="+mn-ea"/>
                  <a:cs typeface="Arial" pitchFamily="34" charset="0"/>
                </a:endParaRPr>
              </a:p>
            </p:txBody>
          </p:sp>
          <p:cxnSp>
            <p:nvCxnSpPr>
              <p:cNvPr id="14" name="Straight Arrow Connector 13"/>
              <p:cNvCxnSpPr/>
              <p:nvPr/>
            </p:nvCxnSpPr>
            <p:spPr>
              <a:xfrm>
                <a:off x="1325450" y="4965215"/>
                <a:ext cx="230115" cy="0"/>
              </a:xfrm>
              <a:prstGeom prst="straightConnector1">
                <a:avLst/>
              </a:prstGeom>
              <a:ln>
                <a:solidFill>
                  <a:schemeClr val="tx2"/>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638646" y="5459340"/>
              <a:ext cx="4174324" cy="512506"/>
            </a:xfrm>
            <a:prstGeom prst="rect">
              <a:avLst/>
            </a:prstGeom>
            <a:noFill/>
          </p:spPr>
          <p:txBody>
            <a:bodyPr wrap="square" rtlCol="0">
              <a:spAutoFit/>
            </a:bodyPr>
            <a:lstStyle/>
            <a:p>
              <a:pPr marL="0" marR="0" lvl="1" indent="0" algn="l" defTabSz="457189" rtl="0" eaLnBrk="1" fontAlgn="base" latinLnBrk="0" hangingPunct="1">
                <a:lnSpc>
                  <a:spcPct val="100000"/>
                </a:lnSpc>
                <a:spcBef>
                  <a:spcPct val="0"/>
                </a:spcBef>
                <a:spcAft>
                  <a:spcPct val="0"/>
                </a:spcAft>
                <a:buClr>
                  <a:srgbClr val="6A737B"/>
                </a:buClr>
                <a:buSzTx/>
                <a:buFontTx/>
                <a:buNone/>
                <a:tabLst/>
                <a:defRPr/>
              </a:pPr>
              <a:r>
                <a:rPr kumimoji="0" lang="en-US" sz="1400" b="1" i="0" u="none" strike="noStrike" kern="1200" cap="none" spc="0" normalizeH="0" baseline="0" noProof="0" dirty="0">
                  <a:ln>
                    <a:noFill/>
                  </a:ln>
                  <a:solidFill>
                    <a:srgbClr val="3B5CAD">
                      <a:lumMod val="75000"/>
                    </a:srgbClr>
                  </a:solidFill>
                  <a:effectLst/>
                  <a:uLnTx/>
                  <a:uFillTx/>
                  <a:latin typeface="Calibri" panose="020F0502020204030204"/>
                  <a:ea typeface="+mn-ea"/>
                  <a:cs typeface="Helvetica Neue"/>
                </a:rPr>
                <a:t>Alternating electric field</a:t>
              </a:r>
            </a:p>
            <a:p>
              <a:pPr marL="285744" marR="0" lvl="1" indent="-285744" algn="l" defTabSz="457189" rtl="0" eaLnBrk="1" fontAlgn="base" latinLnBrk="0" hangingPunct="1">
                <a:lnSpc>
                  <a:spcPct val="100000"/>
                </a:lnSpc>
                <a:spcBef>
                  <a:spcPct val="0"/>
                </a:spcBef>
                <a:spcAft>
                  <a:spcPct val="0"/>
                </a:spcAft>
                <a:buClr>
                  <a:srgbClr val="00B0F0"/>
                </a:buClr>
                <a:buSzTx/>
                <a:buFont typeface="Wingdings 2" pitchFamily="18" charset="2"/>
                <a:buChar char=""/>
                <a:tabLst/>
                <a:defRPr/>
              </a:pPr>
              <a:r>
                <a:rPr kumimoji="0" lang="en-US" sz="1400" b="0" i="0" u="none" strike="noStrike" kern="1200" cap="none" spc="0" normalizeH="0" baseline="0" noProof="0" dirty="0">
                  <a:ln>
                    <a:noFill/>
                  </a:ln>
                  <a:solidFill>
                    <a:srgbClr val="3B5CAD">
                      <a:lumMod val="75000"/>
                    </a:srgbClr>
                  </a:solidFill>
                  <a:effectLst/>
                  <a:uLnTx/>
                  <a:uFillTx/>
                  <a:latin typeface="Calibri" panose="020F0502020204030204"/>
                  <a:ea typeface="+mn-ea"/>
                  <a:cs typeface="Helvetica Neue"/>
                </a:rPr>
                <a:t>Charges move back and forth; dipoles rotate</a:t>
              </a:r>
            </a:p>
          </p:txBody>
        </p:sp>
        <p:sp>
          <p:nvSpPr>
            <p:cNvPr id="16" name="TextBox 15"/>
            <p:cNvSpPr txBox="1"/>
            <p:nvPr/>
          </p:nvSpPr>
          <p:spPr>
            <a:xfrm>
              <a:off x="4760273" y="4719012"/>
              <a:ext cx="4078928" cy="1296340"/>
            </a:xfrm>
            <a:prstGeom prst="rect">
              <a:avLst/>
            </a:prstGeom>
            <a:noFill/>
          </p:spPr>
          <p:txBody>
            <a:bodyPr wrap="square" rtlCol="0" anchor="ctr">
              <a:spAutoFit/>
            </a:bodyPr>
            <a:lstStyle/>
            <a:p>
              <a:pPr marL="0" marR="0" lvl="1" indent="0" algn="l" defTabSz="457189" rtl="0" eaLnBrk="1" fontAlgn="base" latinLnBrk="0" hangingPunct="1">
                <a:lnSpc>
                  <a:spcPct val="100000"/>
                </a:lnSpc>
                <a:spcBef>
                  <a:spcPct val="0"/>
                </a:spcBef>
                <a:spcAft>
                  <a:spcPct val="0"/>
                </a:spcAft>
                <a:buClr>
                  <a:srgbClr val="6A737B"/>
                </a:buClr>
                <a:buSzTx/>
                <a:buFontTx/>
                <a:buNone/>
                <a:tabLst/>
                <a:defRPr/>
              </a:pPr>
              <a:r>
                <a:rPr kumimoji="0" lang="en-US" sz="1400" b="1" i="0" u="none" strike="noStrike" kern="1200" cap="none" spc="0" normalizeH="0" baseline="0" noProof="0" dirty="0">
                  <a:ln>
                    <a:noFill/>
                  </a:ln>
                  <a:solidFill>
                    <a:srgbClr val="3B5CAD">
                      <a:lumMod val="75000"/>
                    </a:srgbClr>
                  </a:solidFill>
                  <a:effectLst/>
                  <a:uLnTx/>
                  <a:uFillTx/>
                  <a:latin typeface="Calibri" panose="020F0502020204030204"/>
                  <a:ea typeface="+mn-ea"/>
                  <a:cs typeface="Helvetica Neue"/>
                </a:rPr>
                <a:t>Alternating electric fields (TTFields)</a:t>
              </a:r>
              <a:endParaRPr kumimoji="0" lang="en-US" sz="1400" b="0" i="0" u="none" strike="noStrike" kern="1200" cap="none" spc="0" normalizeH="0" baseline="0" noProof="0" dirty="0">
                <a:ln>
                  <a:noFill/>
                </a:ln>
                <a:solidFill>
                  <a:srgbClr val="3B5CAD">
                    <a:lumMod val="75000"/>
                  </a:srgbClr>
                </a:solidFill>
                <a:effectLst/>
                <a:uLnTx/>
                <a:uFillTx/>
                <a:latin typeface="Calibri" panose="020F0502020204030204"/>
                <a:ea typeface="+mn-ea"/>
                <a:cs typeface="Helvetica Neue"/>
              </a:endParaRPr>
            </a:p>
            <a:p>
              <a:pPr marL="285744" marR="0" lvl="1" indent="-285744" algn="l" defTabSz="457189" rtl="0" eaLnBrk="1" fontAlgn="base" latinLnBrk="0" hangingPunct="1">
                <a:lnSpc>
                  <a:spcPct val="100000"/>
                </a:lnSpc>
                <a:spcBef>
                  <a:spcPts val="600"/>
                </a:spcBef>
                <a:spcAft>
                  <a:spcPct val="0"/>
                </a:spcAft>
                <a:buClr>
                  <a:srgbClr val="00B0F0"/>
                </a:buClr>
                <a:buSzTx/>
                <a:buFont typeface="Wingdings 2" pitchFamily="18" charset="2"/>
                <a:buChar char=""/>
                <a:tabLst/>
                <a:defRPr/>
              </a:pPr>
              <a:r>
                <a:rPr kumimoji="0" lang="en-US" sz="1400" b="0" i="0" u="none" strike="noStrike" kern="1200" cap="none" spc="0" normalizeH="0" baseline="0" noProof="0" dirty="0">
                  <a:ln>
                    <a:noFill/>
                  </a:ln>
                  <a:solidFill>
                    <a:srgbClr val="3B5CAD">
                      <a:lumMod val="75000"/>
                    </a:srgbClr>
                  </a:solidFill>
                  <a:effectLst/>
                  <a:uLnTx/>
                  <a:uFillTx/>
                  <a:latin typeface="Calibri" panose="020F0502020204030204"/>
                  <a:ea typeface="+mn-ea"/>
                  <a:cs typeface="Helvetica Neue"/>
                </a:rPr>
                <a:t>Disrupt alignment of highly polarized tubulin subunits</a:t>
              </a:r>
            </a:p>
            <a:p>
              <a:pPr marL="285744" marR="0" lvl="1" indent="-285744" algn="l" defTabSz="457189" rtl="0" eaLnBrk="1" fontAlgn="base" latinLnBrk="0" hangingPunct="1">
                <a:lnSpc>
                  <a:spcPct val="100000"/>
                </a:lnSpc>
                <a:spcBef>
                  <a:spcPts val="600"/>
                </a:spcBef>
                <a:spcAft>
                  <a:spcPct val="0"/>
                </a:spcAft>
                <a:buClr>
                  <a:srgbClr val="00B0F0"/>
                </a:buClr>
                <a:buSzTx/>
                <a:buFont typeface="Wingdings 2" pitchFamily="18" charset="2"/>
                <a:buChar char=""/>
                <a:tabLst/>
                <a:defRPr/>
              </a:pPr>
              <a:r>
                <a:rPr kumimoji="0" lang="en-US" sz="1400" b="0" i="0" u="none" strike="noStrike" kern="1200" cap="none" spc="0" normalizeH="0" baseline="0" noProof="0" dirty="0">
                  <a:ln>
                    <a:noFill/>
                  </a:ln>
                  <a:solidFill>
                    <a:srgbClr val="3B5CAD">
                      <a:lumMod val="75000"/>
                    </a:srgbClr>
                  </a:solidFill>
                  <a:effectLst/>
                  <a:uLnTx/>
                  <a:uFillTx/>
                  <a:latin typeface="Calibri" panose="020F0502020204030204"/>
                  <a:ea typeface="+mn-ea"/>
                  <a:cs typeface="Helvetica Neue"/>
                </a:rPr>
                <a:t>Disrupt microtubule spindle formation during mitosis and may ultimately lead to apoptosis</a:t>
              </a:r>
            </a:p>
          </p:txBody>
        </p:sp>
        <p:pic>
          <p:nvPicPr>
            <p:cNvPr id="17" name="Picture 16"/>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461488" y="2092797"/>
              <a:ext cx="2676496" cy="2471338"/>
            </a:xfrm>
            <a:prstGeom prst="rect">
              <a:avLst/>
            </a:prstGeom>
          </p:spPr>
        </p:pic>
      </p:grpSp>
      <p:sp>
        <p:nvSpPr>
          <p:cNvPr id="20" name="Title 19"/>
          <p:cNvSpPr>
            <a:spLocks noGrp="1"/>
          </p:cNvSpPr>
          <p:nvPr>
            <p:ph type="title"/>
          </p:nvPr>
        </p:nvSpPr>
        <p:spPr>
          <a:solidFill>
            <a:srgbClr val="EA9600"/>
          </a:solidFill>
        </p:spPr>
        <p:txBody>
          <a:bodyPr/>
          <a:lstStyle/>
          <a:p>
            <a:pPr algn="ctr"/>
            <a:r>
              <a:rPr lang="en-US" sz="3200" b="1" dirty="0">
                <a:solidFill>
                  <a:schemeClr val="bg1"/>
                </a:solidFill>
                <a:latin typeface="Museo Sans Rounded 100" panose="02000000000000000000" pitchFamily="50" charset="0"/>
              </a:rPr>
              <a:t>TTFields Affect Multiple Phases of Mitosis: Metaphase</a:t>
            </a:r>
            <a:endParaRPr lang="en-GB" sz="3200" b="1" dirty="0">
              <a:solidFill>
                <a:schemeClr val="bg1"/>
              </a:solidFill>
            </a:endParaRPr>
          </a:p>
        </p:txBody>
      </p:sp>
      <p:sp>
        <p:nvSpPr>
          <p:cNvPr id="22" name="Text Placeholder 21"/>
          <p:cNvSpPr>
            <a:spLocks noGrp="1"/>
          </p:cNvSpPr>
          <p:nvPr>
            <p:ph type="body" sz="quarter" idx="12"/>
          </p:nvPr>
        </p:nvSpPr>
        <p:spPr>
          <a:xfrm>
            <a:off x="287019" y="6569102"/>
            <a:ext cx="9999983" cy="71561"/>
          </a:xfrm>
        </p:spPr>
        <p:txBody>
          <a:bodyPr/>
          <a:lstStyle/>
          <a:p>
            <a:pPr fontAlgn="base">
              <a:spcBef>
                <a:spcPct val="0"/>
              </a:spcBef>
              <a:spcAft>
                <a:spcPct val="0"/>
              </a:spcAft>
              <a:defRPr/>
            </a:pPr>
            <a:r>
              <a:rPr lang="en-US" sz="1200" b="1" dirty="0" err="1">
                <a:solidFill>
                  <a:schemeClr val="tx2"/>
                </a:solidFill>
              </a:rPr>
              <a:t>Gutin</a:t>
            </a:r>
            <a:r>
              <a:rPr lang="en-US" sz="1200" b="1" dirty="0">
                <a:solidFill>
                  <a:schemeClr val="tx2"/>
                </a:solidFill>
              </a:rPr>
              <a:t> PH, Wong ET. </a:t>
            </a:r>
            <a:r>
              <a:rPr lang="en-US" sz="1200" b="1" i="1" dirty="0">
                <a:solidFill>
                  <a:schemeClr val="tx2"/>
                </a:solidFill>
              </a:rPr>
              <a:t>Am Soc Clin Oncol Educ Book</a:t>
            </a:r>
            <a:r>
              <a:rPr lang="en-US" sz="1200" b="1" dirty="0">
                <a:solidFill>
                  <a:schemeClr val="tx2"/>
                </a:solidFill>
              </a:rPr>
              <a:t>. 2012;32:126</a:t>
            </a:r>
            <a:r>
              <a:rPr lang="en-GB" sz="1200" b="1" dirty="0">
                <a:solidFill>
                  <a:schemeClr val="tx2"/>
                </a:solidFill>
              </a:rPr>
              <a:t>–</a:t>
            </a:r>
            <a:r>
              <a:rPr lang="en-US" sz="1200" b="1" dirty="0">
                <a:solidFill>
                  <a:schemeClr val="tx2"/>
                </a:solidFill>
              </a:rPr>
              <a:t>131. Images used with permission </a:t>
            </a:r>
          </a:p>
          <a:p>
            <a:pPr fontAlgn="base">
              <a:spcBef>
                <a:spcPct val="0"/>
              </a:spcBef>
              <a:spcAft>
                <a:spcPct val="0"/>
              </a:spcAft>
              <a:defRPr/>
            </a:pPr>
            <a:r>
              <a:rPr lang="en-US" sz="1200" b="1" dirty="0">
                <a:solidFill>
                  <a:schemeClr val="tx2"/>
                </a:solidFill>
              </a:rPr>
              <a:t>Swanson KD, et al </a:t>
            </a:r>
            <a:r>
              <a:rPr lang="en-US" sz="1200" b="1" i="1" dirty="0" err="1">
                <a:solidFill>
                  <a:schemeClr val="tx2"/>
                </a:solidFill>
              </a:rPr>
              <a:t>Curr</a:t>
            </a:r>
            <a:r>
              <a:rPr lang="en-US" sz="1200" b="1" i="1" dirty="0">
                <a:solidFill>
                  <a:schemeClr val="tx2"/>
                </a:solidFill>
              </a:rPr>
              <a:t> Neurol </a:t>
            </a:r>
            <a:r>
              <a:rPr lang="en-US" sz="1200" b="1" i="1" dirty="0" err="1">
                <a:solidFill>
                  <a:schemeClr val="tx2"/>
                </a:solidFill>
              </a:rPr>
              <a:t>Neurosci</a:t>
            </a:r>
            <a:r>
              <a:rPr lang="en-US" sz="1200" b="1" i="1" dirty="0">
                <a:solidFill>
                  <a:schemeClr val="tx2"/>
                </a:solidFill>
              </a:rPr>
              <a:t> Rep</a:t>
            </a:r>
            <a:r>
              <a:rPr lang="en-US" sz="1200" b="1" dirty="0">
                <a:solidFill>
                  <a:schemeClr val="tx2"/>
                </a:solidFill>
              </a:rPr>
              <a:t>. 2016;16(1):8.</a:t>
            </a:r>
          </a:p>
        </p:txBody>
      </p:sp>
      <p:sp>
        <p:nvSpPr>
          <p:cNvPr id="2" name="Rounded Rectangle 1"/>
          <p:cNvSpPr/>
          <p:nvPr/>
        </p:nvSpPr>
        <p:spPr>
          <a:xfrm>
            <a:off x="1905000" y="5352032"/>
            <a:ext cx="4303075" cy="577041"/>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ounded Rectangle 2"/>
          <p:cNvSpPr/>
          <p:nvPr/>
        </p:nvSpPr>
        <p:spPr>
          <a:xfrm>
            <a:off x="6208076" y="4544292"/>
            <a:ext cx="4145889" cy="1440881"/>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771617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149014" y="6439608"/>
            <a:ext cx="9566489" cy="193365"/>
          </a:xfrm>
        </p:spPr>
        <p:txBody>
          <a:bodyPr/>
          <a:lstStyle/>
          <a:p>
            <a:pPr>
              <a:defRPr/>
            </a:pPr>
            <a:endParaRPr lang="en-US" sz="1067" b="1" dirty="0">
              <a:solidFill>
                <a:srgbClr val="0A0A0A"/>
              </a:solidFill>
            </a:endParaRPr>
          </a:p>
          <a:p>
            <a:pPr marL="0" indent="0">
              <a:buNone/>
              <a:defRPr/>
            </a:pPr>
            <a:r>
              <a:rPr lang="en-US" sz="1467" b="1" dirty="0" err="1">
                <a:solidFill>
                  <a:srgbClr val="0A0A0A"/>
                </a:solidFill>
              </a:rPr>
              <a:t>Gutin</a:t>
            </a:r>
            <a:r>
              <a:rPr lang="en-US" sz="1467" b="1" dirty="0">
                <a:solidFill>
                  <a:srgbClr val="0A0A0A"/>
                </a:solidFill>
              </a:rPr>
              <a:t> PH, Wong ET. </a:t>
            </a:r>
            <a:r>
              <a:rPr lang="en-US" sz="1467" b="1" i="1" dirty="0">
                <a:solidFill>
                  <a:srgbClr val="0A0A0A"/>
                </a:solidFill>
              </a:rPr>
              <a:t>Am Soc Clin Oncol Educ Book</a:t>
            </a:r>
            <a:r>
              <a:rPr lang="en-US" sz="1467" b="1" dirty="0">
                <a:solidFill>
                  <a:srgbClr val="0A0A0A"/>
                </a:solidFill>
              </a:rPr>
              <a:t>. 2012;32:126-131.</a:t>
            </a:r>
          </a:p>
        </p:txBody>
      </p:sp>
      <p:grpSp>
        <p:nvGrpSpPr>
          <p:cNvPr id="4" name="Group 3"/>
          <p:cNvGrpSpPr/>
          <p:nvPr/>
        </p:nvGrpSpPr>
        <p:grpSpPr>
          <a:xfrm>
            <a:off x="1905600" y="1524153"/>
            <a:ext cx="8380800" cy="4518000"/>
            <a:chOff x="417691" y="1796409"/>
            <a:chExt cx="8380800" cy="4355240"/>
          </a:xfrm>
        </p:grpSpPr>
        <p:sp>
          <p:nvSpPr>
            <p:cNvPr id="12" name="Freeform 6"/>
            <p:cNvSpPr>
              <a:spLocks/>
            </p:cNvSpPr>
            <p:nvPr/>
          </p:nvSpPr>
          <p:spPr bwMode="auto">
            <a:xfrm>
              <a:off x="417691" y="1796409"/>
              <a:ext cx="8380800" cy="4355240"/>
            </a:xfrm>
            <a:prstGeom prst="roundRect">
              <a:avLst>
                <a:gd name="adj" fmla="val 5119"/>
              </a:avLst>
            </a:prstGeom>
            <a:noFill/>
            <a:ln w="12700">
              <a:solidFill>
                <a:schemeClr val="accent1"/>
              </a:solidFill>
              <a:prstDash val="solid"/>
              <a:round/>
              <a:headEnd/>
              <a:tailEnd/>
            </a:ln>
            <a:effectLst>
              <a:outerShdw blurRad="50800" dist="88900" dir="2700000" algn="tl" rotWithShape="0">
                <a:srgbClr val="58595B">
                  <a:alpha val="25098"/>
                </a:srgbClr>
              </a:outerShdw>
            </a:effec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Arial" pitchFamily="34" charset="0"/>
              </a:endParaRPr>
            </a:p>
          </p:txBody>
        </p:sp>
        <p:sp>
          <p:nvSpPr>
            <p:cNvPr id="13" name="Rectangle 12"/>
            <p:cNvSpPr/>
            <p:nvPr/>
          </p:nvSpPr>
          <p:spPr>
            <a:xfrm>
              <a:off x="1241027" y="1871721"/>
              <a:ext cx="2471831" cy="237351"/>
            </a:xfrm>
            <a:prstGeom prst="rect">
              <a:avLst/>
            </a:prstGeom>
            <a:noFill/>
            <a:ln w="9525" cap="flat" cmpd="sng" algn="ctr">
              <a:noFill/>
              <a:prstDash val="solid"/>
            </a:ln>
            <a:effectLst/>
          </p:spPr>
          <p:txBody>
            <a:bodyPr wrap="none" lIns="0" tIns="0" rIns="0" bIns="0"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latin typeface="Museo Sans 300"/>
                  <a:ea typeface="+mn-ea"/>
                  <a:cs typeface="Arial" pitchFamily="34" charset="0"/>
                </a:rPr>
                <a:t>ACTIONS OF ELECTRIC FIELDS</a:t>
              </a:r>
            </a:p>
          </p:txBody>
        </p:sp>
        <p:sp>
          <p:nvSpPr>
            <p:cNvPr id="14" name="TextBox 13"/>
            <p:cNvSpPr txBox="1"/>
            <p:nvPr/>
          </p:nvSpPr>
          <p:spPr>
            <a:xfrm>
              <a:off x="577955" y="4394365"/>
              <a:ext cx="3755867" cy="1483445"/>
            </a:xfrm>
            <a:prstGeom prst="rect">
              <a:avLst/>
            </a:prstGeom>
            <a:noFill/>
          </p:spPr>
          <p:txBody>
            <a:bodyPr wrap="square" rtlCol="0">
              <a:spAutoFit/>
            </a:bodyPr>
            <a:lstStyle/>
            <a:p>
              <a:pPr marL="285744" marR="0" lvl="1" indent="-285744" algn="l" defTabSz="457189"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1B3E6F"/>
                  </a:solidFill>
                  <a:effectLst/>
                  <a:uLnTx/>
                  <a:uFillTx/>
                  <a:latin typeface="Museo Sans 300"/>
                  <a:ea typeface="+mn-ea"/>
                  <a:cs typeface="Helvetica Neue"/>
                </a:rPr>
                <a:t>Nonuniform (converging) electric field</a:t>
              </a:r>
              <a:r>
                <a:rPr kumimoji="0" lang="en-US" sz="1400" b="0" i="0" u="none" strike="noStrike" kern="1200" cap="none" spc="0" normalizeH="0" baseline="0" noProof="0" dirty="0">
                  <a:ln>
                    <a:noFill/>
                  </a:ln>
                  <a:solidFill>
                    <a:srgbClr val="1B3E6F"/>
                  </a:solidFill>
                  <a:effectLst/>
                  <a:uLnTx/>
                  <a:uFillTx/>
                  <a:latin typeface="Museo Sans 300"/>
                  <a:ea typeface="+mn-ea"/>
                  <a:cs typeface="Helvetica Neue"/>
                </a:rPr>
                <a:t> </a:t>
              </a:r>
            </a:p>
            <a:p>
              <a:pPr marL="285744" marR="0" lvl="1" indent="-285744" algn="l" defTabSz="457189"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B3E6F"/>
                  </a:solidFill>
                  <a:effectLst/>
                  <a:uLnTx/>
                  <a:uFillTx/>
                  <a:latin typeface="Museo Sans 300"/>
                  <a:ea typeface="+mn-ea"/>
                  <a:cs typeface="Helvetica Neue"/>
                </a:rPr>
                <a:t>Concentrated electric field intensity at smaller electrode</a:t>
              </a:r>
            </a:p>
            <a:p>
              <a:pPr marL="285744" marR="0" lvl="1" indent="-285744" algn="l" defTabSz="457189"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B3E6F"/>
                  </a:solidFill>
                  <a:effectLst/>
                  <a:uLnTx/>
                  <a:uFillTx/>
                  <a:latin typeface="Museo Sans 300"/>
                  <a:ea typeface="+mn-ea"/>
                  <a:cs typeface="Helvetica Neue"/>
                </a:rPr>
                <a:t>Charges and dipoles move toward the area of highest electric field intensity (dielectrophoresis)</a:t>
              </a:r>
            </a:p>
          </p:txBody>
        </p:sp>
        <p:sp>
          <p:nvSpPr>
            <p:cNvPr id="15" name="Rectangle 14"/>
            <p:cNvSpPr/>
            <p:nvPr/>
          </p:nvSpPr>
          <p:spPr>
            <a:xfrm>
              <a:off x="5185550" y="1871721"/>
              <a:ext cx="3170740" cy="237351"/>
            </a:xfrm>
            <a:prstGeom prst="rect">
              <a:avLst/>
            </a:prstGeom>
            <a:noFill/>
            <a:ln w="9525" cap="flat" cmpd="sng" algn="ctr">
              <a:noFill/>
              <a:prstDash val="solid"/>
            </a:ln>
            <a:effectLst/>
          </p:spPr>
          <p:txBody>
            <a:bodyPr wrap="none" lIns="0" tIns="0" rIns="0" bIns="0"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1F497D"/>
                  </a:solidFill>
                  <a:effectLst/>
                  <a:uLnTx/>
                  <a:uFillTx/>
                  <a:latin typeface="Museo Sans 300"/>
                  <a:ea typeface="+mn-ea"/>
                  <a:cs typeface="Arial" pitchFamily="34" charset="0"/>
                </a:rPr>
                <a:t>IMPACT OF TTFIELDS ON TELOPHASE </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1593499" y="1588318"/>
              <a:ext cx="1766885" cy="353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805234" y="4498206"/>
              <a:ext cx="3931373" cy="1557617"/>
            </a:xfrm>
            <a:prstGeom prst="rect">
              <a:avLst/>
            </a:prstGeom>
            <a:noFill/>
          </p:spPr>
          <p:txBody>
            <a:bodyPr wrap="square" rtlCol="0" anchor="ctr">
              <a:spAutoFit/>
            </a:bodyPr>
            <a:lstStyle/>
            <a:p>
              <a:pPr marL="285744" marR="0" lvl="1" indent="-285744" algn="l" defTabSz="457189"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1B3E6F"/>
                  </a:solidFill>
                  <a:effectLst/>
                  <a:uLnTx/>
                  <a:uFillTx/>
                  <a:latin typeface="Museo Sans 300"/>
                  <a:ea typeface="+mn-ea"/>
                  <a:cs typeface="Helvetica Neue"/>
                </a:rPr>
                <a:t>Nonuniform electric field</a:t>
              </a:r>
              <a:endParaRPr kumimoji="0" lang="en-US" sz="1400" b="0" i="0" u="none" strike="noStrike" kern="1200" cap="none" spc="0" normalizeH="0" baseline="0" noProof="0" dirty="0">
                <a:ln>
                  <a:noFill/>
                </a:ln>
                <a:solidFill>
                  <a:srgbClr val="1B3E6F"/>
                </a:solidFill>
                <a:effectLst/>
                <a:uLnTx/>
                <a:uFillTx/>
                <a:latin typeface="Museo Sans 300"/>
                <a:ea typeface="+mn-ea"/>
                <a:cs typeface="Helvetica Neue"/>
              </a:endParaRPr>
            </a:p>
            <a:p>
              <a:pPr marL="285744" marR="0" lvl="1" indent="-285744" algn="l" defTabSz="457189"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B3E6F"/>
                  </a:solidFill>
                  <a:effectLst/>
                  <a:uLnTx/>
                  <a:uFillTx/>
                  <a:latin typeface="Museo Sans 300"/>
                  <a:ea typeface="+mn-ea"/>
                  <a:cs typeface="Helvetica Neue"/>
                </a:rPr>
                <a:t>A change in cell shape during telophase causes a nonuniform electric field</a:t>
              </a:r>
            </a:p>
            <a:p>
              <a:pPr marL="285744" marR="0" lvl="1" indent="-285744" algn="l" defTabSz="457189"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B3E6F"/>
                  </a:solidFill>
                  <a:effectLst/>
                  <a:uLnTx/>
                  <a:uFillTx/>
                  <a:latin typeface="Museo Sans 300"/>
                  <a:ea typeface="+mn-ea"/>
                  <a:cs typeface="Helvetica Neue"/>
                </a:rPr>
                <a:t>Polar components move to cleavage furrow</a:t>
              </a:r>
            </a:p>
            <a:p>
              <a:pPr marL="285744" marR="0" lvl="1" indent="-285744" algn="l" defTabSz="457189"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B3E6F"/>
                  </a:solidFill>
                  <a:effectLst/>
                  <a:uLnTx/>
                  <a:uFillTx/>
                  <a:latin typeface="Museo Sans 300"/>
                  <a:ea typeface="+mn-ea"/>
                  <a:cs typeface="Helvetica Neue"/>
                </a:rPr>
                <a:t>Cell cannot divide properly, which may ultimately lead to apoptosis</a:t>
              </a:r>
            </a:p>
          </p:txBody>
        </p:sp>
        <p:pic>
          <p:nvPicPr>
            <p:cNvPr id="18" name="Picture 17"/>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38666" y="2214720"/>
              <a:ext cx="2864508" cy="2061968"/>
            </a:xfrm>
            <a:prstGeom prst="rect">
              <a:avLst/>
            </a:prstGeom>
          </p:spPr>
        </p:pic>
      </p:grpSp>
      <p:sp>
        <p:nvSpPr>
          <p:cNvPr id="6" name="Title 5"/>
          <p:cNvSpPr>
            <a:spLocks noGrp="1"/>
          </p:cNvSpPr>
          <p:nvPr>
            <p:ph type="title"/>
          </p:nvPr>
        </p:nvSpPr>
        <p:spPr>
          <a:solidFill>
            <a:srgbClr val="EA9600"/>
          </a:solidFill>
        </p:spPr>
        <p:txBody>
          <a:bodyPr/>
          <a:lstStyle/>
          <a:p>
            <a:pPr algn="ctr"/>
            <a:r>
              <a:rPr lang="en-US" b="1" dirty="0">
                <a:solidFill>
                  <a:schemeClr val="bg1"/>
                </a:solidFill>
                <a:latin typeface="Museo Sans Rounded 100" panose="02000000000000000000" pitchFamily="50" charset="0"/>
              </a:rPr>
              <a:t>TTFields Affect Multiple Phases of Mitosis: Telophase</a:t>
            </a:r>
            <a:endParaRPr lang="en-GB" b="1" dirty="0">
              <a:solidFill>
                <a:schemeClr val="bg1"/>
              </a:solidFill>
            </a:endParaRPr>
          </a:p>
        </p:txBody>
      </p:sp>
      <p:sp>
        <p:nvSpPr>
          <p:cNvPr id="2" name="Rounded Rectangle 1"/>
          <p:cNvSpPr/>
          <p:nvPr/>
        </p:nvSpPr>
        <p:spPr>
          <a:xfrm>
            <a:off x="5981996" y="1459346"/>
            <a:ext cx="4594849" cy="4619335"/>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055692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03309920-B54A-46D3-9B39-173C0A85B88B}"/>
              </a:ext>
            </a:extLst>
          </p:cNvPr>
          <p:cNvSpPr txBox="1">
            <a:spLocks/>
          </p:cNvSpPr>
          <p:nvPr/>
        </p:nvSpPr>
        <p:spPr>
          <a:xfrm>
            <a:off x="3478560" y="3123979"/>
            <a:ext cx="8263805" cy="2411299"/>
          </a:xfrm>
          <a:prstGeom prst="rect">
            <a:avLst/>
          </a:prstGeom>
          <a:noFill/>
        </p:spPr>
        <p:txBody>
          <a:bodyPr/>
          <a:lstStyle>
            <a:lvl1pPr marL="190500" indent="-190500" algn="l" defTabSz="457200" rtl="0" eaLnBrk="0" fontAlgn="base" hangingPunct="0">
              <a:lnSpc>
                <a:spcPct val="125000"/>
              </a:lnSpc>
              <a:spcBef>
                <a:spcPct val="0"/>
              </a:spcBef>
              <a:spcAft>
                <a:spcPct val="0"/>
              </a:spcAft>
              <a:buClr>
                <a:srgbClr val="00AEEF"/>
              </a:buClr>
              <a:buFont typeface="Arial" pitchFamily="34" charset="0"/>
              <a:buChar char="•"/>
              <a:defRPr kern="1200">
                <a:solidFill>
                  <a:schemeClr val="tx1"/>
                </a:solidFill>
                <a:latin typeface="Museo Sans 300"/>
                <a:ea typeface="Museo Sans 300" pitchFamily="50" charset="0"/>
                <a:cs typeface="Museo Sans 300"/>
              </a:defRPr>
            </a:lvl1pPr>
            <a:lvl2pPr marL="381000" indent="-190500" algn="l" defTabSz="457200" rtl="0" eaLnBrk="0" fontAlgn="base" hangingPunct="0">
              <a:lnSpc>
                <a:spcPct val="125000"/>
              </a:lnSpc>
              <a:spcBef>
                <a:spcPct val="0"/>
              </a:spcBef>
              <a:spcAft>
                <a:spcPct val="0"/>
              </a:spcAft>
              <a:buClr>
                <a:srgbClr val="00AEEF"/>
              </a:buClr>
              <a:buFont typeface="Lucida Grande"/>
              <a:buChar char="-"/>
              <a:defRPr kern="1200">
                <a:solidFill>
                  <a:schemeClr val="tx1"/>
                </a:solidFill>
                <a:latin typeface="Museo Sans 300"/>
                <a:ea typeface="Museo Sans 300" pitchFamily="50" charset="0"/>
                <a:cs typeface="Museo Sans 300"/>
              </a:defRPr>
            </a:lvl2pPr>
            <a:lvl3pPr marL="571500" indent="-190500" algn="l" defTabSz="457200" rtl="0" eaLnBrk="0" fontAlgn="base" hangingPunct="0">
              <a:lnSpc>
                <a:spcPct val="125000"/>
              </a:lnSpc>
              <a:spcBef>
                <a:spcPct val="0"/>
              </a:spcBef>
              <a:spcAft>
                <a:spcPct val="0"/>
              </a:spcAft>
              <a:buClr>
                <a:srgbClr val="67CFE3"/>
              </a:buClr>
              <a:buFont typeface="Arial" pitchFamily="34" charset="0"/>
              <a:buChar char="•"/>
              <a:defRPr kern="1200">
                <a:solidFill>
                  <a:schemeClr val="tx1"/>
                </a:solidFill>
                <a:latin typeface="Museo Sans 300"/>
                <a:ea typeface="Museo Sans 300" pitchFamily="50" charset="0"/>
                <a:cs typeface="Museo Sans 300"/>
              </a:defRPr>
            </a:lvl3pPr>
            <a:lvl4pPr marL="762000" indent="-190500" algn="l" defTabSz="457200" rtl="0" eaLnBrk="0" fontAlgn="base" hangingPunct="0">
              <a:lnSpc>
                <a:spcPct val="125000"/>
              </a:lnSpc>
              <a:spcBef>
                <a:spcPct val="0"/>
              </a:spcBef>
              <a:spcAft>
                <a:spcPct val="0"/>
              </a:spcAft>
              <a:buClr>
                <a:srgbClr val="67CFE3"/>
              </a:buClr>
              <a:buFont typeface="Lucida Grande"/>
              <a:buChar char="-"/>
              <a:defRPr kern="1200">
                <a:solidFill>
                  <a:schemeClr val="tx1"/>
                </a:solidFill>
                <a:latin typeface="Museo Sans 300"/>
                <a:ea typeface="Museo Sans 300" pitchFamily="50" charset="0"/>
                <a:cs typeface="Museo Sans 300"/>
              </a:defRPr>
            </a:lvl4pPr>
            <a:lvl5pPr marL="952500" indent="-190500" algn="l" defTabSz="457200" rtl="0" eaLnBrk="0" fontAlgn="base" hangingPunct="0">
              <a:lnSpc>
                <a:spcPct val="125000"/>
              </a:lnSpc>
              <a:spcBef>
                <a:spcPct val="0"/>
              </a:spcBef>
              <a:spcAft>
                <a:spcPct val="0"/>
              </a:spcAft>
              <a:buClr>
                <a:srgbClr val="6A737B"/>
              </a:buClr>
              <a:buFont typeface="Arial" pitchFamily="34" charset="0"/>
              <a:buChar char="•"/>
              <a:defRPr kern="1200">
                <a:solidFill>
                  <a:schemeClr val="tx1"/>
                </a:solidFill>
                <a:latin typeface="Museo Sans 300"/>
                <a:ea typeface="Museo Sans 300" pitchFamily="50" charset="0"/>
                <a:cs typeface="Museo Sans 3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0500" marR="0" lvl="0" indent="-190500" algn="l" defTabSz="457200" rtl="0" eaLnBrk="0" fontAlgn="base" latinLnBrk="0" hangingPunct="0">
              <a:lnSpc>
                <a:spcPct val="125000"/>
              </a:lnSpc>
              <a:spcBef>
                <a:spcPct val="0"/>
              </a:spcBef>
              <a:spcAft>
                <a:spcPts val="1200"/>
              </a:spcAft>
              <a:buClrTx/>
              <a:buSzTx/>
              <a:buFont typeface="Arial" pitchFamily="34" charset="0"/>
              <a:buChar char="•"/>
              <a:tabLst/>
              <a:defRPr/>
            </a:pPr>
            <a:r>
              <a:rPr kumimoji="0" lang="en-GB" sz="1867" b="0" i="0" u="none" strike="noStrike" kern="1200" cap="none" spc="0" normalizeH="0" baseline="0" noProof="0" dirty="0">
                <a:ln>
                  <a:noFill/>
                </a:ln>
                <a:solidFill>
                  <a:srgbClr val="333F7F"/>
                </a:solidFill>
                <a:effectLst/>
                <a:uLnTx/>
                <a:uFillTx/>
                <a:latin typeface="Calibri" panose="020F0502020204030204"/>
              </a:rPr>
              <a:t>TTFields therapy is delivered locoregionally and non-invasively through transducer arrays connected to a portable delivery system</a:t>
            </a:r>
            <a:r>
              <a:rPr kumimoji="0" lang="en-GB" sz="1867" b="0" i="0" u="none" strike="noStrike" kern="1200" cap="none" spc="0" normalizeH="0" baseline="30000" noProof="0" dirty="0">
                <a:ln>
                  <a:noFill/>
                </a:ln>
                <a:solidFill>
                  <a:srgbClr val="333F7F"/>
                </a:solidFill>
                <a:effectLst/>
                <a:uLnTx/>
                <a:uFillTx/>
                <a:latin typeface="Calibri" panose="020F0502020204030204"/>
              </a:rPr>
              <a:t>3,4</a:t>
            </a:r>
          </a:p>
          <a:p>
            <a:pPr marL="190500" marR="0" lvl="0" indent="-190500" algn="l" defTabSz="457200" rtl="0" eaLnBrk="0" fontAlgn="base" latinLnBrk="0" hangingPunct="0">
              <a:lnSpc>
                <a:spcPct val="125000"/>
              </a:lnSpc>
              <a:spcBef>
                <a:spcPts val="0"/>
              </a:spcBef>
              <a:spcAft>
                <a:spcPts val="0"/>
              </a:spcAft>
              <a:buClrTx/>
              <a:buSzTx/>
              <a:buFont typeface="Arial" pitchFamily="34" charset="0"/>
              <a:buChar char="•"/>
              <a:tabLst/>
              <a:defRPr/>
            </a:pPr>
            <a:r>
              <a:rPr kumimoji="0" lang="en-GB" sz="1867" b="0" i="0" u="none" strike="noStrike" kern="1200" cap="none" spc="0" normalizeH="0" baseline="0" noProof="0" dirty="0">
                <a:ln>
                  <a:noFill/>
                </a:ln>
                <a:solidFill>
                  <a:srgbClr val="333F7F"/>
                </a:solidFill>
                <a:effectLst/>
                <a:uLnTx/>
                <a:uFillTx/>
                <a:latin typeface="Calibri" panose="020F0502020204030204"/>
              </a:rPr>
              <a:t>FDA-approved and CE-marked for adults with:</a:t>
            </a:r>
          </a:p>
          <a:p>
            <a:pPr marL="381000" marR="0" lvl="1" indent="-190500" algn="l" defTabSz="457200" rtl="0" eaLnBrk="0" fontAlgn="base" latinLnBrk="0" hangingPunct="0">
              <a:lnSpc>
                <a:spcPct val="125000"/>
              </a:lnSpc>
              <a:spcBef>
                <a:spcPts val="0"/>
              </a:spcBef>
              <a:spcAft>
                <a:spcPts val="0"/>
              </a:spcAft>
              <a:buClrTx/>
              <a:buSzTx/>
              <a:buFont typeface="Lucida Grande"/>
              <a:buChar char="-"/>
              <a:tabLst/>
              <a:defRPr/>
            </a:pPr>
            <a:r>
              <a:rPr kumimoji="0" lang="en-US" sz="1867" b="0" i="0" u="none" strike="noStrike" kern="1200" cap="none" spc="0" normalizeH="0" baseline="0" noProof="0" dirty="0">
                <a:ln>
                  <a:noFill/>
                </a:ln>
                <a:solidFill>
                  <a:srgbClr val="333F7F"/>
                </a:solidFill>
                <a:effectLst/>
                <a:uLnTx/>
                <a:uFillTx/>
                <a:latin typeface="Calibri" panose="020F0502020204030204"/>
              </a:rPr>
              <a:t>Newly diagnosed glioblastoma, concurrent with temozolomide</a:t>
            </a:r>
            <a:r>
              <a:rPr kumimoji="0" lang="en-US" sz="1867" b="0" i="0" u="none" strike="noStrike" kern="1200" cap="none" spc="0" normalizeH="0" baseline="30000" noProof="0" dirty="0">
                <a:ln>
                  <a:noFill/>
                </a:ln>
                <a:solidFill>
                  <a:srgbClr val="333F7F"/>
                </a:solidFill>
                <a:effectLst/>
                <a:uLnTx/>
                <a:uFillTx/>
                <a:latin typeface="Calibri" panose="020F0502020204030204"/>
              </a:rPr>
              <a:t>3,5,</a:t>
            </a:r>
            <a:r>
              <a:rPr kumimoji="0" lang="en-US" sz="1867" b="0" i="0" u="none" strike="noStrike" kern="1200" cap="none" spc="0" normalizeH="0" baseline="0" noProof="0" dirty="0">
                <a:ln>
                  <a:noFill/>
                </a:ln>
                <a:solidFill>
                  <a:srgbClr val="333F7F"/>
                </a:solidFill>
                <a:effectLst/>
                <a:uLnTx/>
                <a:uFillTx/>
                <a:latin typeface="Calibri" panose="020F0502020204030204"/>
              </a:rPr>
              <a:t>*</a:t>
            </a:r>
          </a:p>
          <a:p>
            <a:pPr marL="381000" marR="0" lvl="1" indent="-190500" algn="l" defTabSz="457200" rtl="0" eaLnBrk="0" fontAlgn="base" latinLnBrk="0" hangingPunct="0">
              <a:lnSpc>
                <a:spcPct val="125000"/>
              </a:lnSpc>
              <a:spcBef>
                <a:spcPts val="0"/>
              </a:spcBef>
              <a:spcAft>
                <a:spcPts val="0"/>
              </a:spcAft>
              <a:buClrTx/>
              <a:buSzTx/>
              <a:buFont typeface="Lucida Grande"/>
              <a:buChar char="-"/>
              <a:tabLst/>
              <a:defRPr/>
            </a:pPr>
            <a:r>
              <a:rPr kumimoji="0" lang="en-US" sz="1867" b="0" i="0" u="none" strike="noStrike" kern="1200" cap="none" spc="0" normalizeH="0" baseline="0" noProof="0" dirty="0">
                <a:ln>
                  <a:noFill/>
                </a:ln>
                <a:solidFill>
                  <a:srgbClr val="333F7F"/>
                </a:solidFill>
                <a:effectLst/>
                <a:uLnTx/>
                <a:uFillTx/>
                <a:latin typeface="Calibri" panose="020F0502020204030204"/>
              </a:rPr>
              <a:t>Recurrent glioblastoma</a:t>
            </a:r>
            <a:r>
              <a:rPr kumimoji="0" lang="en-US" sz="1867" b="0" i="0" u="none" strike="noStrike" kern="1200" cap="none" spc="0" normalizeH="0" baseline="30000" noProof="0" dirty="0">
                <a:ln>
                  <a:noFill/>
                </a:ln>
                <a:solidFill>
                  <a:srgbClr val="333F7F"/>
                </a:solidFill>
                <a:effectLst/>
                <a:uLnTx/>
                <a:uFillTx/>
                <a:latin typeface="Calibri" panose="020F0502020204030204"/>
              </a:rPr>
              <a:t>3,5,</a:t>
            </a:r>
            <a:r>
              <a:rPr kumimoji="0" lang="en-US" sz="1867" b="0" i="0" u="none" strike="noStrike" kern="1200" cap="none" spc="0" normalizeH="0" baseline="0" noProof="0" dirty="0">
                <a:ln>
                  <a:noFill/>
                </a:ln>
                <a:solidFill>
                  <a:srgbClr val="333F7F"/>
                </a:solidFill>
                <a:effectLst/>
                <a:uLnTx/>
                <a:uFillTx/>
                <a:latin typeface="Calibri" panose="020F0502020204030204"/>
              </a:rPr>
              <a:t>*</a:t>
            </a:r>
          </a:p>
          <a:p>
            <a:pPr marL="381000" marR="0" lvl="1" indent="-190500" algn="l" defTabSz="457200" rtl="0" eaLnBrk="0" fontAlgn="base" latinLnBrk="0" hangingPunct="0">
              <a:lnSpc>
                <a:spcPct val="125000"/>
              </a:lnSpc>
              <a:spcBef>
                <a:spcPts val="0"/>
              </a:spcBef>
              <a:spcAft>
                <a:spcPts val="0"/>
              </a:spcAft>
              <a:buClrTx/>
              <a:buSzTx/>
              <a:buFont typeface="Lucida Grande"/>
              <a:buChar char="-"/>
              <a:tabLst/>
              <a:defRPr/>
            </a:pPr>
            <a:r>
              <a:rPr kumimoji="0" lang="en-US" sz="1867" b="0" i="0" u="none" strike="noStrike" kern="1200" cap="none" spc="0" normalizeH="0" baseline="0" noProof="0" dirty="0">
                <a:ln>
                  <a:noFill/>
                </a:ln>
                <a:solidFill>
                  <a:srgbClr val="333F7F"/>
                </a:solidFill>
                <a:effectLst/>
                <a:uLnTx/>
                <a:uFillTx/>
                <a:latin typeface="Calibri" panose="020F0502020204030204"/>
              </a:rPr>
              <a:t>Malignant pleural mesothelioma</a:t>
            </a:r>
            <a:r>
              <a:rPr kumimoji="0" lang="en-US" sz="1867" b="0" i="0" u="none" strike="noStrike" kern="1200" cap="none" spc="0" normalizeH="0" baseline="30000" noProof="0" dirty="0">
                <a:ln>
                  <a:noFill/>
                </a:ln>
                <a:solidFill>
                  <a:srgbClr val="333F7F"/>
                </a:solidFill>
                <a:effectLst/>
                <a:uLnTx/>
                <a:uFillTx/>
                <a:latin typeface="Calibri" panose="020F0502020204030204"/>
              </a:rPr>
              <a:t>4,6,</a:t>
            </a:r>
            <a:r>
              <a:rPr kumimoji="0" lang="en-US" sz="1867" b="0" i="0" u="none" strike="noStrike" kern="1200" cap="none" spc="0" normalizeH="0" baseline="0" noProof="0" dirty="0">
                <a:ln>
                  <a:noFill/>
                </a:ln>
                <a:solidFill>
                  <a:srgbClr val="333F7F"/>
                </a:solidFill>
                <a:effectLst/>
                <a:uLnTx/>
                <a:uFillTx/>
                <a:latin typeface="Calibri" panose="020F0502020204030204"/>
              </a:rPr>
              <a:t>**</a:t>
            </a:r>
          </a:p>
        </p:txBody>
      </p:sp>
      <p:sp>
        <p:nvSpPr>
          <p:cNvPr id="11" name="TextBox 10"/>
          <p:cNvSpPr txBox="1"/>
          <p:nvPr/>
        </p:nvSpPr>
        <p:spPr>
          <a:xfrm>
            <a:off x="111761" y="5566246"/>
            <a:ext cx="9964569" cy="1108317"/>
          </a:xfrm>
          <a:prstGeom prst="rect">
            <a:avLst/>
          </a:prstGeom>
        </p:spPr>
        <p:txBody>
          <a:bodyPr wrap="square" lIns="0" tIns="0" rIns="0" bIns="0" anchor="b" anchorCtr="0">
            <a:spAutoFit/>
          </a:bodyPr>
          <a:lstStyle>
            <a:defPPr>
              <a:defRPr lang="en-US"/>
            </a:defPPr>
            <a:lvl1pPr>
              <a:defRPr sz="1000">
                <a:solidFill>
                  <a:schemeClr val="tx2">
                    <a:lumMod val="50000"/>
                  </a:schemeClr>
                </a:solidFill>
                <a:cs typeface="Helvetica Neue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*Approved via the Premarket Approval (PMA) Pathway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**Approved via the Humanitarian Device Exemption (HDE) Pathway</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67"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 </a:t>
            </a:r>
            <a:r>
              <a:rPr kumimoji="0" lang="en-US" sz="1067" b="1" i="0" u="none" strike="noStrike" kern="1200" cap="none" spc="0" normalizeH="0" baseline="0" noProof="0" dirty="0" err="1">
                <a:ln>
                  <a:noFill/>
                </a:ln>
                <a:solidFill>
                  <a:srgbClr val="333333"/>
                </a:solidFill>
                <a:effectLst/>
                <a:uLnTx/>
                <a:uFillTx/>
                <a:latin typeface="Arial" panose="020B0604020202020204" pitchFamily="34" charset="0"/>
                <a:ea typeface="+mn-ea"/>
                <a:cs typeface="Arial" panose="020B0604020202020204" pitchFamily="34" charset="0"/>
              </a:rPr>
              <a:t>Kirson</a:t>
            </a:r>
            <a:r>
              <a:rPr kumimoji="0" lang="en-US"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ED, et al. </a:t>
            </a:r>
            <a:r>
              <a:rPr kumimoji="0" lang="en-US" sz="1067" b="1" i="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Cancer Res</a:t>
            </a:r>
            <a:r>
              <a:rPr kumimoji="0" lang="en-US"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2004;64(9):3288</a:t>
            </a:r>
            <a:r>
              <a:rPr kumimoji="0" lang="en-GB"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t>
            </a:r>
            <a:r>
              <a:rPr kumimoji="0" lang="en-US"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3295. 2. </a:t>
            </a:r>
            <a:r>
              <a:rPr kumimoji="0" lang="en-US" sz="1067" b="1" i="0" u="none" strike="noStrike" kern="1200" cap="none" spc="0" normalizeH="0" baseline="0" noProof="0" dirty="0" err="1">
                <a:ln>
                  <a:noFill/>
                </a:ln>
                <a:solidFill>
                  <a:srgbClr val="333333"/>
                </a:solidFill>
                <a:effectLst/>
                <a:uLnTx/>
                <a:uFillTx/>
                <a:latin typeface="Arial" panose="020B0604020202020204" pitchFamily="34" charset="0"/>
                <a:ea typeface="+mn-ea"/>
                <a:cs typeface="Arial" panose="020B0604020202020204" pitchFamily="34" charset="0"/>
              </a:rPr>
              <a:t>Kirson</a:t>
            </a:r>
            <a:r>
              <a:rPr kumimoji="0" lang="en-US"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ED, et al. </a:t>
            </a:r>
            <a:r>
              <a:rPr kumimoji="0" lang="en-US" sz="1067" b="1" i="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Proc Natl Acad Sci U S A. </a:t>
            </a:r>
            <a:r>
              <a:rPr kumimoji="0" lang="en-US"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2007;104(24):10152</a:t>
            </a:r>
            <a:r>
              <a:rPr kumimoji="0" lang="en-GB"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t>
            </a:r>
            <a:r>
              <a:rPr kumimoji="0" lang="en-US"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10157. 3</a:t>
            </a:r>
            <a:r>
              <a:rPr kumimoji="0" lang="en-US" sz="1067"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a:t>
            </a:r>
            <a:r>
              <a:rPr kumimoji="0" lang="en-US" sz="1067" b="1" i="0" u="none" strike="noStrike" kern="1200" cap="none" spc="0" normalizeH="0" baseline="0" noProof="0" dirty="0" err="1">
                <a:ln>
                  <a:noFill/>
                </a:ln>
                <a:solidFill>
                  <a:srgbClr val="333333"/>
                </a:solidFill>
                <a:effectLst/>
                <a:uLnTx/>
                <a:uFillTx/>
                <a:latin typeface="Arial" panose="020B0604020202020204" pitchFamily="34" charset="0"/>
                <a:ea typeface="+mn-ea"/>
                <a:cs typeface="Arial" panose="020B0604020202020204" pitchFamily="34" charset="0"/>
              </a:rPr>
              <a:t>Optune</a:t>
            </a:r>
            <a:r>
              <a:rPr kumimoji="0" lang="en-US"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[optune.com]. Accessed October 6, 2022. https://www.optune.com/hcp/instructions-for-use. </a:t>
            </a:r>
            <a:r>
              <a:rPr kumimoji="0" lang="en-US" sz="1067"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4. </a:t>
            </a:r>
            <a:r>
              <a:rPr kumimoji="0" lang="en-US"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FDA [fda.access.gov]. Accessed October 6, 2022. https://www.accessdata.fda.gov/cdrh_docs/pdf18/H180002C.pdf</a:t>
            </a:r>
            <a:r>
              <a:rPr kumimoji="0" lang="it-IT"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5. Novocure. </a:t>
            </a:r>
            <a:r>
              <a:rPr kumimoji="0" lang="en-US"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https://www.novocure.com/novocure-announces-ce-mark-and-first-patient-use-of-second-generation-optune-system/. Accessed October 6, 2022. 6. </a:t>
            </a:r>
            <a:r>
              <a:rPr kumimoji="0" lang="it-IT"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Novocure [novocure.com]</a:t>
            </a:r>
            <a:r>
              <a:rPr kumimoji="0" lang="en-US" sz="1067"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https://www.novocure.com/novocure-receives-ce-mark-for-novottf-100l-system/. Accessed October 6, 2022.</a:t>
            </a:r>
          </a:p>
        </p:txBody>
      </p:sp>
      <p:pic>
        <p:nvPicPr>
          <p:cNvPr id="12" name="Picture 2"/>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b="7505"/>
          <a:stretch/>
        </p:blipFill>
        <p:spPr bwMode="auto">
          <a:xfrm>
            <a:off x="965520" y="3019203"/>
            <a:ext cx="2178152" cy="23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887690" y="1456741"/>
            <a:ext cx="9600799" cy="1337091"/>
            <a:chOff x="609601" y="1549751"/>
            <a:chExt cx="8232647" cy="1337090"/>
          </a:xfrm>
        </p:grpSpPr>
        <p:sp>
          <p:nvSpPr>
            <p:cNvPr id="14" name="Rounded Rectangle 13"/>
            <p:cNvSpPr/>
            <p:nvPr/>
          </p:nvSpPr>
          <p:spPr>
            <a:xfrm>
              <a:off x="1371600" y="1549751"/>
              <a:ext cx="7470648" cy="1325880"/>
            </a:xfrm>
            <a:prstGeom prst="round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Content Placeholder 4">
              <a:extLst>
                <a:ext uri="{FF2B5EF4-FFF2-40B4-BE49-F238E27FC236}">
                  <a16:creationId xmlns:a16="http://schemas.microsoft.com/office/drawing/2014/main" id="{7A8D87ED-15C1-4691-8A74-FEB06D19B4D2}"/>
                </a:ext>
              </a:extLst>
            </p:cNvPr>
            <p:cNvSpPr txBox="1">
              <a:spLocks/>
            </p:cNvSpPr>
            <p:nvPr/>
          </p:nvSpPr>
          <p:spPr>
            <a:xfrm>
              <a:off x="3099817" y="1676401"/>
              <a:ext cx="5690937" cy="990599"/>
            </a:xfrm>
            <a:prstGeom prst="rect">
              <a:avLst/>
            </a:prstGeom>
          </p:spPr>
          <p:txBody>
            <a:bodyPr/>
            <a:lstStyle>
              <a:lvl1pPr marL="190500" indent="-190500" algn="l" defTabSz="457200" rtl="0" eaLnBrk="0" fontAlgn="base" hangingPunct="0">
                <a:lnSpc>
                  <a:spcPct val="125000"/>
                </a:lnSpc>
                <a:spcBef>
                  <a:spcPct val="0"/>
                </a:spcBef>
                <a:spcAft>
                  <a:spcPct val="0"/>
                </a:spcAft>
                <a:buClr>
                  <a:srgbClr val="00AEEF"/>
                </a:buClr>
                <a:buFont typeface="Arial" pitchFamily="34" charset="0"/>
                <a:buChar char="•"/>
                <a:defRPr kern="1200">
                  <a:solidFill>
                    <a:schemeClr val="tx1"/>
                  </a:solidFill>
                  <a:latin typeface="Museo Sans 300"/>
                  <a:ea typeface="Museo Sans 300" pitchFamily="50" charset="0"/>
                  <a:cs typeface="Museo Sans 300"/>
                </a:defRPr>
              </a:lvl1pPr>
              <a:lvl2pPr marL="381000" indent="-190500" algn="l" defTabSz="457200" rtl="0" eaLnBrk="0" fontAlgn="base" hangingPunct="0">
                <a:lnSpc>
                  <a:spcPct val="125000"/>
                </a:lnSpc>
                <a:spcBef>
                  <a:spcPct val="0"/>
                </a:spcBef>
                <a:spcAft>
                  <a:spcPct val="0"/>
                </a:spcAft>
                <a:buClr>
                  <a:srgbClr val="00AEEF"/>
                </a:buClr>
                <a:buFont typeface="Lucida Grande"/>
                <a:buChar char="-"/>
                <a:defRPr kern="1200">
                  <a:solidFill>
                    <a:schemeClr val="tx1"/>
                  </a:solidFill>
                  <a:latin typeface="Museo Sans 300"/>
                  <a:ea typeface="Museo Sans 300" pitchFamily="50" charset="0"/>
                  <a:cs typeface="Museo Sans 300"/>
                </a:defRPr>
              </a:lvl2pPr>
              <a:lvl3pPr marL="571500" indent="-190500" algn="l" defTabSz="457200" rtl="0" eaLnBrk="0" fontAlgn="base" hangingPunct="0">
                <a:lnSpc>
                  <a:spcPct val="125000"/>
                </a:lnSpc>
                <a:spcBef>
                  <a:spcPct val="0"/>
                </a:spcBef>
                <a:spcAft>
                  <a:spcPct val="0"/>
                </a:spcAft>
                <a:buClr>
                  <a:srgbClr val="67CFE3"/>
                </a:buClr>
                <a:buFont typeface="Arial" pitchFamily="34" charset="0"/>
                <a:buChar char="•"/>
                <a:defRPr kern="1200">
                  <a:solidFill>
                    <a:schemeClr val="tx1"/>
                  </a:solidFill>
                  <a:latin typeface="Museo Sans 300"/>
                  <a:ea typeface="Museo Sans 300" pitchFamily="50" charset="0"/>
                  <a:cs typeface="Museo Sans 300"/>
                </a:defRPr>
              </a:lvl3pPr>
              <a:lvl4pPr marL="762000" indent="-190500" algn="l" defTabSz="457200" rtl="0" eaLnBrk="0" fontAlgn="base" hangingPunct="0">
                <a:lnSpc>
                  <a:spcPct val="125000"/>
                </a:lnSpc>
                <a:spcBef>
                  <a:spcPct val="0"/>
                </a:spcBef>
                <a:spcAft>
                  <a:spcPct val="0"/>
                </a:spcAft>
                <a:buClr>
                  <a:srgbClr val="67CFE3"/>
                </a:buClr>
                <a:buFont typeface="Lucida Grande"/>
                <a:buChar char="-"/>
                <a:defRPr kern="1200">
                  <a:solidFill>
                    <a:schemeClr val="tx1"/>
                  </a:solidFill>
                  <a:latin typeface="Museo Sans 300"/>
                  <a:ea typeface="Museo Sans 300" pitchFamily="50" charset="0"/>
                  <a:cs typeface="Museo Sans 300"/>
                </a:defRPr>
              </a:lvl4pPr>
              <a:lvl5pPr marL="952500" indent="-190500" algn="l" defTabSz="457200" rtl="0" eaLnBrk="0" fontAlgn="base" hangingPunct="0">
                <a:lnSpc>
                  <a:spcPct val="125000"/>
                </a:lnSpc>
                <a:spcBef>
                  <a:spcPct val="0"/>
                </a:spcBef>
                <a:spcAft>
                  <a:spcPct val="0"/>
                </a:spcAft>
                <a:buClr>
                  <a:srgbClr val="6A737B"/>
                </a:buClr>
                <a:buFont typeface="Arial" pitchFamily="34" charset="0"/>
                <a:buChar char="•"/>
                <a:defRPr kern="1200">
                  <a:solidFill>
                    <a:schemeClr val="tx1"/>
                  </a:solidFill>
                  <a:latin typeface="Museo Sans 300"/>
                  <a:ea typeface="Museo Sans 300" pitchFamily="50" charset="0"/>
                  <a:cs typeface="Museo Sans 3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25000"/>
                </a:lnSpc>
                <a:spcBef>
                  <a:spcPct val="0"/>
                </a:spcBef>
                <a:spcAft>
                  <a:spcPct val="0"/>
                </a:spcAft>
                <a:buClr>
                  <a:srgbClr val="00AEEF"/>
                </a:buClr>
                <a:buSzTx/>
                <a:buFont typeface="Arial" pitchFamily="34" charset="0"/>
                <a:buNone/>
                <a:tabLst/>
                <a:defRPr/>
              </a:pPr>
              <a:r>
                <a:rPr kumimoji="0" lang="en-GB" sz="1867" b="0" i="0" u="none" strike="noStrike" kern="1200" cap="none" spc="0" normalizeH="0" baseline="0" noProof="0" dirty="0" err="1">
                  <a:ln>
                    <a:noFill/>
                  </a:ln>
                  <a:solidFill>
                    <a:srgbClr val="333F7F"/>
                  </a:solidFill>
                  <a:effectLst/>
                  <a:uLnTx/>
                  <a:uFillTx/>
                  <a:latin typeface="Calibri" panose="020F0502020204030204"/>
                </a:rPr>
                <a:t>Tumor</a:t>
              </a:r>
              <a:r>
                <a:rPr kumimoji="0" lang="en-GB" sz="1867" b="0" i="0" u="none" strike="noStrike" kern="1200" cap="none" spc="0" normalizeH="0" baseline="0" noProof="0" dirty="0">
                  <a:ln>
                    <a:noFill/>
                  </a:ln>
                  <a:solidFill>
                    <a:srgbClr val="333F7F"/>
                  </a:solidFill>
                  <a:effectLst/>
                  <a:uLnTx/>
                  <a:uFillTx/>
                  <a:latin typeface="Calibri" panose="020F0502020204030204"/>
                </a:rPr>
                <a:t> Treating Fields (TTFields) are electric fields tuned to specific frequencies that </a:t>
              </a:r>
              <a:r>
                <a:rPr kumimoji="0" lang="en-US" sz="1867" b="0" i="0" u="none" strike="noStrike" kern="1200" cap="none" spc="0" normalizeH="0" baseline="0" noProof="0" dirty="0">
                  <a:ln>
                    <a:noFill/>
                  </a:ln>
                  <a:solidFill>
                    <a:srgbClr val="333F7F"/>
                  </a:solidFill>
                  <a:effectLst/>
                  <a:uLnTx/>
                  <a:uFillTx/>
                  <a:latin typeface="Calibri" panose="020F0502020204030204"/>
                </a:rPr>
                <a:t>interfere with mitosis to continuously disrupt cancer cell division in solid tumors</a:t>
              </a:r>
              <a:r>
                <a:rPr kumimoji="0" lang="en-GB" sz="1867" b="0" i="0" u="none" strike="noStrike" kern="1200" cap="none" spc="0" normalizeH="0" baseline="30000" noProof="0" dirty="0">
                  <a:ln>
                    <a:noFill/>
                  </a:ln>
                  <a:solidFill>
                    <a:srgbClr val="333F7F"/>
                  </a:solidFill>
                  <a:effectLst/>
                  <a:uLnTx/>
                  <a:uFillTx/>
                  <a:latin typeface="Calibri" panose="020F0502020204030204"/>
                </a:rPr>
                <a:t>1-4</a:t>
              </a:r>
            </a:p>
          </p:txBody>
        </p:sp>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609601" y="1549751"/>
              <a:ext cx="1996244" cy="1337090"/>
            </a:xfrm>
            <a:prstGeom prst="roundRect">
              <a:avLst>
                <a:gd name="adj" fmla="val 20266"/>
              </a:avLst>
            </a:prstGeom>
          </p:spPr>
        </p:pic>
      </p:grpSp>
      <p:sp>
        <p:nvSpPr>
          <p:cNvPr id="3" name="Title 2"/>
          <p:cNvSpPr>
            <a:spLocks noGrp="1"/>
          </p:cNvSpPr>
          <p:nvPr>
            <p:ph type="title"/>
          </p:nvPr>
        </p:nvSpPr>
        <p:spPr>
          <a:solidFill>
            <a:srgbClr val="EA9600"/>
          </a:solidFill>
        </p:spPr>
        <p:txBody>
          <a:bodyPr/>
          <a:lstStyle/>
          <a:p>
            <a:pPr algn="ctr"/>
            <a:r>
              <a:rPr lang="en-US" b="1" dirty="0">
                <a:solidFill>
                  <a:schemeClr val="bg1"/>
                </a:solidFill>
                <a:latin typeface="+mn-lt"/>
              </a:rPr>
              <a:t>Tumor Treating Fields</a:t>
            </a:r>
            <a:endParaRPr lang="en-GB" b="1" dirty="0">
              <a:solidFill>
                <a:schemeClr val="bg1"/>
              </a:solidFill>
              <a:latin typeface="+mn-lt"/>
            </a:endParaRPr>
          </a:p>
        </p:txBody>
      </p:sp>
    </p:spTree>
    <p:extLst>
      <p:ext uri="{BB962C8B-B14F-4D97-AF65-F5344CB8AC3E}">
        <p14:creationId xmlns:p14="http://schemas.microsoft.com/office/powerpoint/2010/main" val="23478350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p:cNvSpPr>
            <a:spLocks noGrp="1"/>
          </p:cNvSpPr>
          <p:nvPr>
            <p:ph type="title"/>
          </p:nvPr>
        </p:nvSpPr>
        <p:spPr>
          <a:xfrm>
            <a:off x="606278" y="673150"/>
            <a:ext cx="10979967" cy="1041988"/>
          </a:xfrm>
          <a:solidFill>
            <a:srgbClr val="EA9600"/>
          </a:solidFill>
        </p:spPr>
        <p:txBody>
          <a:bodyPr/>
          <a:lstStyle/>
          <a:p>
            <a:pPr algn="ctr"/>
            <a:r>
              <a:rPr lang="en-US" b="1" i="1" dirty="0">
                <a:solidFill>
                  <a:schemeClr val="bg1"/>
                </a:solidFill>
              </a:rPr>
              <a:t>In Vitro </a:t>
            </a:r>
            <a:r>
              <a:rPr lang="en-US" b="1" dirty="0">
                <a:solidFill>
                  <a:schemeClr val="bg1"/>
                </a:solidFill>
              </a:rPr>
              <a:t>Evidence: Mechanism of Action </a:t>
            </a:r>
            <a:br>
              <a:rPr lang="en-US" b="1" dirty="0">
                <a:solidFill>
                  <a:schemeClr val="bg1"/>
                </a:solidFill>
              </a:rPr>
            </a:br>
            <a:r>
              <a:rPr lang="en-US" sz="2800" b="1" dirty="0" err="1">
                <a:solidFill>
                  <a:schemeClr val="bg1"/>
                </a:solidFill>
              </a:rPr>
              <a:t>TTFields</a:t>
            </a:r>
            <a:r>
              <a:rPr lang="en-US" sz="2800" b="1" dirty="0">
                <a:solidFill>
                  <a:schemeClr val="bg1"/>
                </a:solidFill>
              </a:rPr>
              <a:t> Are Frequency Tuned to Cancer Cell </a:t>
            </a:r>
            <a:r>
              <a:rPr lang="en-US" sz="2800" b="1" dirty="0" err="1">
                <a:solidFill>
                  <a:schemeClr val="bg1"/>
                </a:solidFill>
              </a:rPr>
              <a:t>Histologies</a:t>
            </a:r>
            <a:endParaRPr lang="en-US" b="1" dirty="0">
              <a:solidFill>
                <a:schemeClr val="bg1"/>
              </a:solidFill>
            </a:endParaRPr>
          </a:p>
        </p:txBody>
      </p:sp>
      <p:sp>
        <p:nvSpPr>
          <p:cNvPr id="3" name="Text Placeholder 2">
            <a:extLst>
              <a:ext uri="{FF2B5EF4-FFF2-40B4-BE49-F238E27FC236}">
                <a16:creationId xmlns:a16="http://schemas.microsoft.com/office/drawing/2014/main" id="{8EA48CED-67AD-48C5-8767-F904B36A7BCD}"/>
              </a:ext>
            </a:extLst>
          </p:cNvPr>
          <p:cNvSpPr>
            <a:spLocks noGrp="1"/>
          </p:cNvSpPr>
          <p:nvPr>
            <p:ph type="body" sz="quarter" idx="12"/>
          </p:nvPr>
        </p:nvSpPr>
        <p:spPr>
          <a:xfrm>
            <a:off x="139558" y="6579332"/>
            <a:ext cx="9979663" cy="60959"/>
          </a:xfrm>
        </p:spPr>
        <p:txBody>
          <a:bodyPr/>
          <a:lstStyle/>
          <a:p>
            <a:r>
              <a:rPr lang="en-GB" dirty="0">
                <a:solidFill>
                  <a:schemeClr val="tx2"/>
                </a:solidFill>
              </a:rPr>
              <a:t>Images used with permission from Steve </a:t>
            </a:r>
            <a:r>
              <a:rPr lang="en-GB" dirty="0" err="1">
                <a:solidFill>
                  <a:schemeClr val="tx2"/>
                </a:solidFill>
              </a:rPr>
              <a:t>Gschmeissner</a:t>
            </a:r>
            <a:r>
              <a:rPr lang="en-GB" dirty="0">
                <a:solidFill>
                  <a:schemeClr val="tx2"/>
                </a:solidFill>
              </a:rPr>
              <a:t>/Science Photo Library. </a:t>
            </a:r>
          </a:p>
          <a:p>
            <a:r>
              <a:rPr lang="en-GB" sz="1067" b="1" dirty="0">
                <a:solidFill>
                  <a:schemeClr val="tx2"/>
                </a:solidFill>
              </a:rPr>
              <a:t> 1. </a:t>
            </a:r>
            <a:r>
              <a:rPr lang="en-GB" sz="1067" b="1" dirty="0" err="1">
                <a:solidFill>
                  <a:schemeClr val="tx2"/>
                </a:solidFill>
              </a:rPr>
              <a:t>Lavi-Shahaf</a:t>
            </a:r>
            <a:r>
              <a:rPr lang="en-GB" sz="1067" b="1" dirty="0">
                <a:solidFill>
                  <a:schemeClr val="tx2"/>
                </a:solidFill>
              </a:rPr>
              <a:t> G, et al. </a:t>
            </a:r>
            <a:r>
              <a:rPr lang="en-GB" sz="1067" b="1" i="1" dirty="0">
                <a:solidFill>
                  <a:schemeClr val="tx2"/>
                </a:solidFill>
              </a:rPr>
              <a:t>Cancer Res</a:t>
            </a:r>
            <a:r>
              <a:rPr lang="en-GB" sz="1067" b="1" dirty="0">
                <a:solidFill>
                  <a:schemeClr val="tx2"/>
                </a:solidFill>
              </a:rPr>
              <a:t>. 2019;79(13 </a:t>
            </a:r>
            <a:r>
              <a:rPr lang="en-GB" sz="1067" b="1" dirty="0" err="1">
                <a:solidFill>
                  <a:schemeClr val="tx2"/>
                </a:solidFill>
              </a:rPr>
              <a:t>suppl</a:t>
            </a:r>
            <a:r>
              <a:rPr lang="en-GB" sz="1067" b="1" dirty="0">
                <a:solidFill>
                  <a:schemeClr val="tx2"/>
                </a:solidFill>
              </a:rPr>
              <a:t>): Abstract 1258. As presented at AACR; Mar 29-Apr 3, 2019; Atlanta,. 2. </a:t>
            </a:r>
            <a:r>
              <a:rPr lang="en-GB" sz="1067" b="1" dirty="0" err="1">
                <a:solidFill>
                  <a:schemeClr val="tx2"/>
                </a:solidFill>
              </a:rPr>
              <a:t>Kirson</a:t>
            </a:r>
            <a:r>
              <a:rPr lang="en-GB" sz="1067" b="1" dirty="0">
                <a:solidFill>
                  <a:schemeClr val="tx2"/>
                </a:solidFill>
              </a:rPr>
              <a:t> ED, et al. </a:t>
            </a:r>
            <a:r>
              <a:rPr lang="en-GB" sz="1067" b="1" i="1" dirty="0">
                <a:solidFill>
                  <a:schemeClr val="tx2"/>
                </a:solidFill>
              </a:rPr>
              <a:t>Proc Natl </a:t>
            </a:r>
            <a:r>
              <a:rPr lang="en-GB" sz="1067" b="1" i="1" dirty="0" err="1">
                <a:solidFill>
                  <a:schemeClr val="tx2"/>
                </a:solidFill>
              </a:rPr>
              <a:t>Acad</a:t>
            </a:r>
            <a:r>
              <a:rPr lang="en-GB" sz="1067" b="1" i="1" dirty="0">
                <a:solidFill>
                  <a:schemeClr val="tx2"/>
                </a:solidFill>
              </a:rPr>
              <a:t> Sci U S A</a:t>
            </a:r>
            <a:r>
              <a:rPr lang="en-GB" sz="1067" b="1" dirty="0">
                <a:solidFill>
                  <a:schemeClr val="tx2"/>
                </a:solidFill>
              </a:rPr>
              <a:t>. 2007;104(24):10152–10157 [appendix]. 3. </a:t>
            </a:r>
            <a:r>
              <a:rPr lang="en-GB" sz="1067" b="1" dirty="0" err="1">
                <a:solidFill>
                  <a:schemeClr val="tx2"/>
                </a:solidFill>
              </a:rPr>
              <a:t>Giladi</a:t>
            </a:r>
            <a:r>
              <a:rPr lang="en-GB" sz="1067" b="1" dirty="0">
                <a:solidFill>
                  <a:schemeClr val="tx2"/>
                </a:solidFill>
              </a:rPr>
              <a:t> M, et al. </a:t>
            </a:r>
            <a:r>
              <a:rPr lang="en-GB" sz="1067" b="1" i="1" dirty="0" err="1">
                <a:solidFill>
                  <a:schemeClr val="tx2"/>
                </a:solidFill>
              </a:rPr>
              <a:t>Pancreatology</a:t>
            </a:r>
            <a:r>
              <a:rPr lang="en-GB" sz="1067" b="1" dirty="0">
                <a:solidFill>
                  <a:schemeClr val="tx2"/>
                </a:solidFill>
              </a:rPr>
              <a:t>. 2014;14(1):54-63. 4. </a:t>
            </a:r>
            <a:r>
              <a:rPr lang="en-GB" sz="1067" b="1" dirty="0" err="1">
                <a:solidFill>
                  <a:schemeClr val="tx2"/>
                </a:solidFill>
              </a:rPr>
              <a:t>Giladi</a:t>
            </a:r>
            <a:r>
              <a:rPr lang="en-GB" sz="1067" b="1" dirty="0">
                <a:solidFill>
                  <a:schemeClr val="tx2"/>
                </a:solidFill>
              </a:rPr>
              <a:t> M, et al. </a:t>
            </a:r>
            <a:r>
              <a:rPr lang="en-GB" sz="1067" b="1" i="1" dirty="0">
                <a:solidFill>
                  <a:schemeClr val="tx2"/>
                </a:solidFill>
              </a:rPr>
              <a:t>Semin Oncol</a:t>
            </a:r>
            <a:r>
              <a:rPr lang="en-GB" sz="1067" b="1" dirty="0">
                <a:solidFill>
                  <a:schemeClr val="tx2"/>
                </a:solidFill>
              </a:rPr>
              <a:t>. 2014;41(</a:t>
            </a:r>
            <a:r>
              <a:rPr lang="en-GB" sz="1067" b="1" dirty="0" err="1">
                <a:solidFill>
                  <a:schemeClr val="tx2"/>
                </a:solidFill>
              </a:rPr>
              <a:t>suppl</a:t>
            </a:r>
            <a:r>
              <a:rPr lang="en-GB" sz="1067" b="1" dirty="0">
                <a:solidFill>
                  <a:schemeClr val="tx2"/>
                </a:solidFill>
              </a:rPr>
              <a:t> 6):S35–S41. 5. Munster M, et al. </a:t>
            </a:r>
            <a:r>
              <a:rPr lang="en-GB" sz="1067" b="1" i="1" dirty="0">
                <a:solidFill>
                  <a:schemeClr val="tx2"/>
                </a:solidFill>
              </a:rPr>
              <a:t>Int J Rad Oncol </a:t>
            </a:r>
            <a:r>
              <a:rPr lang="en-GB" sz="1067" b="1" i="1" dirty="0" err="1">
                <a:solidFill>
                  <a:schemeClr val="tx2"/>
                </a:solidFill>
              </a:rPr>
              <a:t>Biol</a:t>
            </a:r>
            <a:r>
              <a:rPr lang="en-GB" sz="1067" b="1" i="1" dirty="0">
                <a:solidFill>
                  <a:schemeClr val="tx2"/>
                </a:solidFill>
              </a:rPr>
              <a:t> Phys</a:t>
            </a:r>
            <a:r>
              <a:rPr lang="en-GB" sz="1067" b="1" dirty="0">
                <a:solidFill>
                  <a:schemeClr val="tx2"/>
                </a:solidFill>
              </a:rPr>
              <a:t>. 2019;105 (</a:t>
            </a:r>
            <a:r>
              <a:rPr lang="en-GB" sz="1067" b="1" dirty="0" err="1">
                <a:solidFill>
                  <a:schemeClr val="tx2"/>
                </a:solidFill>
              </a:rPr>
              <a:t>suppl</a:t>
            </a:r>
            <a:r>
              <a:rPr lang="en-GB" sz="1067" b="1" dirty="0">
                <a:solidFill>
                  <a:schemeClr val="tx2"/>
                </a:solidFill>
              </a:rPr>
              <a:t> 1):E679. Abstract 3582. As presented at the American Society for Radiation Oncology (ASTRO). September 15-18, 2019; Chicago,. 6. </a:t>
            </a:r>
            <a:r>
              <a:rPr lang="en-GB" sz="1067" b="1" dirty="0" err="1">
                <a:solidFill>
                  <a:schemeClr val="tx2"/>
                </a:solidFill>
              </a:rPr>
              <a:t>Giladi</a:t>
            </a:r>
            <a:r>
              <a:rPr lang="en-GB" sz="1067" b="1" dirty="0">
                <a:solidFill>
                  <a:schemeClr val="tx2"/>
                </a:solidFill>
              </a:rPr>
              <a:t> </a:t>
            </a:r>
            <a:r>
              <a:rPr lang="en-GB" sz="1067" b="1" dirty="0"/>
              <a:t>M, et al. </a:t>
            </a:r>
            <a:r>
              <a:rPr lang="en-GB" sz="1067" b="1" i="1" dirty="0"/>
              <a:t>Sci Rep</a:t>
            </a:r>
            <a:r>
              <a:rPr lang="en-GB" sz="1067" b="1" dirty="0"/>
              <a:t>. 2015;5:18046. 7. Voloshin T, et al. </a:t>
            </a:r>
            <a:r>
              <a:rPr lang="en-GB" sz="1067" b="1" i="1" dirty="0"/>
              <a:t>Int J Cancer</a:t>
            </a:r>
            <a:r>
              <a:rPr lang="en-GB" sz="1067" b="1" dirty="0"/>
              <a:t>. 2016;139(12):2850–2858. 8. </a:t>
            </a:r>
            <a:r>
              <a:rPr lang="en-GB" sz="1067" b="1" dirty="0" err="1"/>
              <a:t>Kirson</a:t>
            </a:r>
            <a:r>
              <a:rPr lang="en-GB" sz="1067" b="1" dirty="0"/>
              <a:t> ED, et al. </a:t>
            </a:r>
            <a:r>
              <a:rPr lang="en-GB" sz="1067" b="1" i="1" dirty="0"/>
              <a:t>Cancer Res</a:t>
            </a:r>
            <a:r>
              <a:rPr lang="en-GB" sz="1067" b="1" dirty="0"/>
              <a:t>. 2004;64(9):3288–3295.</a:t>
            </a:r>
          </a:p>
        </p:txBody>
      </p:sp>
      <p:grpSp>
        <p:nvGrpSpPr>
          <p:cNvPr id="47" name="Group 46"/>
          <p:cNvGrpSpPr>
            <a:grpSpLocks noChangeAspect="1"/>
          </p:cNvGrpSpPr>
          <p:nvPr/>
        </p:nvGrpSpPr>
        <p:grpSpPr>
          <a:xfrm>
            <a:off x="3296689" y="2414503"/>
            <a:ext cx="1022523" cy="2282628"/>
            <a:chOff x="1581506" y="2135113"/>
            <a:chExt cx="1093602" cy="2441313"/>
          </a:xfrm>
        </p:grpSpPr>
        <p:grpSp>
          <p:nvGrpSpPr>
            <p:cNvPr id="10" name="Group 13"/>
            <p:cNvGrpSpPr/>
            <p:nvPr/>
          </p:nvGrpSpPr>
          <p:grpSpPr>
            <a:xfrm>
              <a:off x="1581506" y="2135699"/>
              <a:ext cx="1093602" cy="2440727"/>
              <a:chOff x="1871307" y="2560947"/>
              <a:chExt cx="1093602" cy="2440727"/>
            </a:xfrm>
          </p:grpSpPr>
          <p:sp>
            <p:nvSpPr>
              <p:cNvPr id="15" name="Rectangle 14"/>
              <p:cNvSpPr/>
              <p:nvPr/>
            </p:nvSpPr>
            <p:spPr>
              <a:xfrm>
                <a:off x="1874067" y="2560947"/>
                <a:ext cx="1090842" cy="2440727"/>
              </a:xfrm>
              <a:prstGeom prst="rect">
                <a:avLst/>
              </a:prstGeom>
              <a:gradFill>
                <a:gsLst>
                  <a:gs pos="0">
                    <a:srgbClr val="39417D">
                      <a:alpha val="66000"/>
                    </a:srgbClr>
                  </a:gs>
                  <a:gs pos="100000">
                    <a:schemeClr val="bg1"/>
                  </a:gs>
                </a:gsLst>
                <a:lin ang="612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mn-ea"/>
                  <a:cs typeface="+mn-cs"/>
                </a:endParaRPr>
              </a:p>
            </p:txBody>
          </p:sp>
          <p:sp>
            <p:nvSpPr>
              <p:cNvPr id="16" name="TextBox 15"/>
              <p:cNvSpPr txBox="1"/>
              <p:nvPr/>
            </p:nvSpPr>
            <p:spPr>
              <a:xfrm>
                <a:off x="1871307" y="3692502"/>
                <a:ext cx="1088821" cy="691263"/>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rPr>
                  <a:t>Breast Cancer</a:t>
                </a:r>
                <a:r>
                  <a:rPr kumimoji="0" lang="en-US" sz="1200" b="0" i="0" u="none" strike="noStrike" kern="1200" cap="none" spc="0" normalizeH="0" baseline="30000" noProof="0" dirty="0">
                    <a:ln>
                      <a:noFill/>
                    </a:ln>
                    <a:solidFill>
                      <a:srgbClr val="333333"/>
                    </a:solidFill>
                    <a:effectLst/>
                    <a:uLnTx/>
                    <a:uFillTx/>
                    <a:latin typeface="Calibri" panose="020F0502020204030204"/>
                    <a:ea typeface="Verdana" pitchFamily="34" charset="0"/>
                    <a:cs typeface="Helvetica Neue"/>
                  </a:rPr>
                  <a:t>1</a:t>
                </a:r>
                <a:endPar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Verdana" pitchFamily="34" charset="0"/>
                  <a:cs typeface="Helvetica Neue"/>
                </a:endParaRPr>
              </a:p>
            </p:txBody>
          </p:sp>
        </p:gr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1637461" y="2083372"/>
              <a:ext cx="981125" cy="1084608"/>
            </a:xfrm>
            <a:prstGeom prst="rect">
              <a:avLst/>
            </a:prstGeom>
          </p:spPr>
        </p:pic>
      </p:grpSp>
      <p:grpSp>
        <p:nvGrpSpPr>
          <p:cNvPr id="48" name="Group 47"/>
          <p:cNvGrpSpPr>
            <a:grpSpLocks noChangeAspect="1"/>
          </p:cNvGrpSpPr>
          <p:nvPr/>
        </p:nvGrpSpPr>
        <p:grpSpPr>
          <a:xfrm>
            <a:off x="4425403" y="2416333"/>
            <a:ext cx="1062639" cy="2286823"/>
            <a:chOff x="2746001" y="2129955"/>
            <a:chExt cx="1136512" cy="2445797"/>
          </a:xfrm>
        </p:grpSpPr>
        <p:grpSp>
          <p:nvGrpSpPr>
            <p:cNvPr id="14" name="Group 18"/>
            <p:cNvGrpSpPr/>
            <p:nvPr/>
          </p:nvGrpSpPr>
          <p:grpSpPr>
            <a:xfrm>
              <a:off x="2746001" y="2135025"/>
              <a:ext cx="1134175" cy="2440727"/>
              <a:chOff x="3035802" y="2560273"/>
              <a:chExt cx="1134175" cy="2440727"/>
            </a:xfrm>
          </p:grpSpPr>
          <p:sp>
            <p:nvSpPr>
              <p:cNvPr id="20" name="Rectangle 19"/>
              <p:cNvSpPr/>
              <p:nvPr/>
            </p:nvSpPr>
            <p:spPr>
              <a:xfrm>
                <a:off x="3035802" y="2560273"/>
                <a:ext cx="1134175" cy="2440727"/>
              </a:xfrm>
              <a:prstGeom prst="rect">
                <a:avLst/>
              </a:prstGeom>
              <a:gradFill>
                <a:gsLst>
                  <a:gs pos="0">
                    <a:srgbClr val="39417D">
                      <a:alpha val="66000"/>
                    </a:srgbClr>
                  </a:gs>
                  <a:gs pos="100000">
                    <a:schemeClr val="bg1"/>
                  </a:gs>
                </a:gsLst>
                <a:lin ang="612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mn-ea"/>
                  <a:cs typeface="+mn-cs"/>
                </a:endParaRPr>
              </a:p>
            </p:txBody>
          </p:sp>
          <p:sp>
            <p:nvSpPr>
              <p:cNvPr id="21" name="TextBox 20"/>
              <p:cNvSpPr txBox="1"/>
              <p:nvPr/>
            </p:nvSpPr>
            <p:spPr>
              <a:xfrm>
                <a:off x="3035802" y="3685387"/>
                <a:ext cx="1132999" cy="691262"/>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rPr>
                  <a:t>Pancreatic Cancer</a:t>
                </a:r>
                <a:r>
                  <a:rPr kumimoji="0" lang="en-US" sz="1200" b="0" i="0" u="none" strike="noStrike" kern="1200" cap="none" spc="0" normalizeH="0" baseline="30000" noProof="0" dirty="0">
                    <a:ln>
                      <a:noFill/>
                    </a:ln>
                    <a:solidFill>
                      <a:srgbClr val="333333"/>
                    </a:solidFill>
                    <a:effectLst/>
                    <a:uLnTx/>
                    <a:uFillTx/>
                    <a:latin typeface="Calibri" panose="020F0502020204030204"/>
                    <a:ea typeface="Verdana" pitchFamily="34" charset="0"/>
                    <a:cs typeface="Helvetica Neue"/>
                  </a:rPr>
                  <a:t>3</a:t>
                </a:r>
                <a:endPar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Verdana" pitchFamily="34" charset="0"/>
                  <a:cs typeface="Helvetica Neue"/>
                </a:endParaRPr>
              </a:p>
            </p:txBody>
          </p:sp>
        </p:grpSp>
        <p:pic>
          <p:nvPicPr>
            <p:cNvPr id="39" name="Picture 3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49513" y="2129955"/>
              <a:ext cx="1133000" cy="971797"/>
            </a:xfrm>
            <a:prstGeom prst="rect">
              <a:avLst/>
            </a:prstGeom>
          </p:spPr>
        </p:pic>
      </p:grpSp>
      <p:grpSp>
        <p:nvGrpSpPr>
          <p:cNvPr id="49" name="Group 48"/>
          <p:cNvGrpSpPr>
            <a:grpSpLocks noChangeAspect="1"/>
          </p:cNvGrpSpPr>
          <p:nvPr/>
        </p:nvGrpSpPr>
        <p:grpSpPr>
          <a:xfrm>
            <a:off x="5633045" y="2415281"/>
            <a:ext cx="1049408" cy="2304067"/>
            <a:chOff x="3974375" y="2126562"/>
            <a:chExt cx="1122366" cy="2464242"/>
          </a:xfrm>
        </p:grpSpPr>
        <p:sp>
          <p:nvSpPr>
            <p:cNvPr id="7" name="Rectangle 6"/>
            <p:cNvSpPr/>
            <p:nvPr/>
          </p:nvSpPr>
          <p:spPr>
            <a:xfrm>
              <a:off x="3974375" y="2150077"/>
              <a:ext cx="1122365" cy="2440727"/>
            </a:xfrm>
            <a:prstGeom prst="rect">
              <a:avLst/>
            </a:prstGeom>
            <a:gradFill>
              <a:gsLst>
                <a:gs pos="0">
                  <a:srgbClr val="39417D">
                    <a:alpha val="66000"/>
                  </a:srgbClr>
                </a:gs>
                <a:gs pos="100000">
                  <a:schemeClr val="bg1"/>
                </a:gs>
              </a:gsLst>
              <a:lin ang="612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mn-ea"/>
                <a:cs typeface="+mn-cs"/>
              </a:endParaRPr>
            </a:p>
          </p:txBody>
        </p:sp>
        <p:sp>
          <p:nvSpPr>
            <p:cNvPr id="9" name="TextBox 8"/>
            <p:cNvSpPr txBox="1"/>
            <p:nvPr/>
          </p:nvSpPr>
          <p:spPr>
            <a:xfrm>
              <a:off x="3974590" y="3257870"/>
              <a:ext cx="1119391" cy="691263"/>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rPr>
                <a:t>NSCLC</a:t>
              </a:r>
              <a:r>
                <a:rPr kumimoji="0" lang="en-US" sz="1200" b="0" i="0" u="none" strike="noStrike" kern="1200" cap="none" spc="0" normalizeH="0" baseline="30000" noProof="0" dirty="0">
                  <a:ln>
                    <a:noFill/>
                  </a:ln>
                  <a:solidFill>
                    <a:srgbClr val="333333"/>
                  </a:solidFill>
                  <a:effectLst/>
                  <a:uLnTx/>
                  <a:uFillTx/>
                  <a:latin typeface="Calibri" panose="020F0502020204030204"/>
                  <a:ea typeface="Verdana" pitchFamily="34" charset="0"/>
                  <a:cs typeface="Helvetica Neue"/>
                </a:rPr>
                <a:t>4</a:t>
              </a:r>
              <a:endPar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Verdana" pitchFamily="34" charset="0"/>
                <a:cs typeface="Helvetica Neue"/>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Verdana" pitchFamily="34" charset="0"/>
                <a:cs typeface="Helvetica Neue"/>
              </a:endParaRPr>
            </a:p>
          </p:txBody>
        </p:sp>
        <p:pic>
          <p:nvPicPr>
            <p:cNvPr id="40" name="Picture 3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974375" y="2126562"/>
              <a:ext cx="1122366" cy="975191"/>
            </a:xfrm>
            <a:prstGeom prst="rect">
              <a:avLst/>
            </a:prstGeom>
          </p:spPr>
        </p:pic>
      </p:grpSp>
      <p:grpSp>
        <p:nvGrpSpPr>
          <p:cNvPr id="50" name="Group 49"/>
          <p:cNvGrpSpPr>
            <a:grpSpLocks noChangeAspect="1"/>
          </p:cNvGrpSpPr>
          <p:nvPr/>
        </p:nvGrpSpPr>
        <p:grpSpPr>
          <a:xfrm>
            <a:off x="7998574" y="2420887"/>
            <a:ext cx="1037831" cy="2286899"/>
            <a:chOff x="5161178" y="2135025"/>
            <a:chExt cx="1109980" cy="2445880"/>
          </a:xfrm>
        </p:grpSpPr>
        <p:grpSp>
          <p:nvGrpSpPr>
            <p:cNvPr id="18" name="Group 26"/>
            <p:cNvGrpSpPr/>
            <p:nvPr/>
          </p:nvGrpSpPr>
          <p:grpSpPr>
            <a:xfrm>
              <a:off x="5161178" y="2140178"/>
              <a:ext cx="1109980" cy="2440727"/>
              <a:chOff x="5469085" y="2565426"/>
              <a:chExt cx="1109980" cy="2440727"/>
            </a:xfrm>
          </p:grpSpPr>
          <p:sp>
            <p:nvSpPr>
              <p:cNvPr id="28" name="Rectangle 27"/>
              <p:cNvSpPr/>
              <p:nvPr/>
            </p:nvSpPr>
            <p:spPr>
              <a:xfrm>
                <a:off x="5469086" y="2565426"/>
                <a:ext cx="1109979" cy="2440727"/>
              </a:xfrm>
              <a:prstGeom prst="rect">
                <a:avLst/>
              </a:prstGeom>
              <a:gradFill>
                <a:gsLst>
                  <a:gs pos="0">
                    <a:srgbClr val="39417D">
                      <a:alpha val="66000"/>
                    </a:srgbClr>
                  </a:gs>
                  <a:gs pos="100000">
                    <a:schemeClr val="bg1"/>
                  </a:gs>
                </a:gsLst>
                <a:lin ang="612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mn-ea"/>
                  <a:cs typeface="+mn-cs"/>
                </a:endParaRPr>
              </a:p>
            </p:txBody>
          </p:sp>
          <p:sp>
            <p:nvSpPr>
              <p:cNvPr id="29" name="TextBox 28"/>
              <p:cNvSpPr txBox="1"/>
              <p:nvPr/>
            </p:nvSpPr>
            <p:spPr>
              <a:xfrm>
                <a:off x="5469085" y="3685586"/>
                <a:ext cx="1109979" cy="691263"/>
              </a:xfrm>
              <a:prstGeom prst="rect">
                <a:avLst/>
              </a:prstGeom>
              <a:noFill/>
            </p:spPr>
            <p:txBody>
              <a:bodyPr wrap="square">
                <a:spAutoFit/>
              </a:bodyPr>
              <a:lstStyle>
                <a:defPPr>
                  <a:defRPr lang="en-US"/>
                </a:defPPr>
                <a:lvl1pPr fontAlgn="auto">
                  <a:spcBef>
                    <a:spcPts val="0"/>
                  </a:spcBef>
                  <a:spcAft>
                    <a:spcPts val="0"/>
                  </a:spcAft>
                  <a:defRPr sz="1600">
                    <a:solidFill>
                      <a:srgbClr val="00315F"/>
                    </a:solidFill>
                    <a:latin typeface="Verdana" pitchFamily="34" charset="0"/>
                    <a:ea typeface="Verdana" pitchFamily="34" charset="0"/>
                    <a:cs typeface="Verdana"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rPr>
                  <a:t>Ovarian Cancer</a:t>
                </a:r>
                <a:r>
                  <a:rPr kumimoji="0" lang="en-US" sz="1200" b="0" i="0" u="none" strike="noStrike" kern="1200" cap="none" spc="0" normalizeH="0" baseline="30000" noProof="0" dirty="0">
                    <a:ln>
                      <a:noFill/>
                    </a:ln>
                    <a:solidFill>
                      <a:srgbClr val="333333"/>
                    </a:solidFill>
                    <a:effectLst/>
                    <a:uLnTx/>
                    <a:uFillTx/>
                    <a:latin typeface="Calibri" panose="020F0502020204030204"/>
                    <a:ea typeface="Verdana" pitchFamily="34" charset="0"/>
                    <a:cs typeface="Helvetica Neue"/>
                  </a:rPr>
                  <a:t>7</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Verdana" pitchFamily="34" charset="0"/>
                  <a:cs typeface="Helvetica Neue"/>
                </a:endParaRPr>
              </a:p>
            </p:txBody>
          </p:sp>
        </p:grpSp>
        <p:pic>
          <p:nvPicPr>
            <p:cNvPr id="41" name="Picture 40"/>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161178" y="2135025"/>
              <a:ext cx="1109979" cy="966727"/>
            </a:xfrm>
            <a:prstGeom prst="rect">
              <a:avLst/>
            </a:prstGeom>
          </p:spPr>
        </p:pic>
      </p:grpSp>
      <p:grpSp>
        <p:nvGrpSpPr>
          <p:cNvPr id="51" name="Group 50"/>
          <p:cNvGrpSpPr>
            <a:grpSpLocks noChangeAspect="1"/>
          </p:cNvGrpSpPr>
          <p:nvPr/>
        </p:nvGrpSpPr>
        <p:grpSpPr>
          <a:xfrm>
            <a:off x="9168469" y="2420141"/>
            <a:ext cx="1027244" cy="2292135"/>
            <a:chOff x="6334154" y="2139327"/>
            <a:chExt cx="1098654" cy="2451477"/>
          </a:xfrm>
        </p:grpSpPr>
        <p:grpSp>
          <p:nvGrpSpPr>
            <p:cNvPr id="17" name="Group 22"/>
            <p:cNvGrpSpPr/>
            <p:nvPr/>
          </p:nvGrpSpPr>
          <p:grpSpPr>
            <a:xfrm>
              <a:off x="6334154" y="2150077"/>
              <a:ext cx="1098654" cy="2440727"/>
              <a:chOff x="6687326" y="2575325"/>
              <a:chExt cx="1098654" cy="2440727"/>
            </a:xfrm>
          </p:grpSpPr>
          <p:sp>
            <p:nvSpPr>
              <p:cNvPr id="24" name="Rectangle 23"/>
              <p:cNvSpPr/>
              <p:nvPr/>
            </p:nvSpPr>
            <p:spPr>
              <a:xfrm>
                <a:off x="6687326" y="2575325"/>
                <a:ext cx="1098654" cy="2440727"/>
              </a:xfrm>
              <a:prstGeom prst="rect">
                <a:avLst/>
              </a:prstGeom>
              <a:gradFill>
                <a:gsLst>
                  <a:gs pos="0">
                    <a:srgbClr val="39417D">
                      <a:alpha val="66000"/>
                    </a:srgbClr>
                  </a:gs>
                  <a:gs pos="100000">
                    <a:schemeClr val="bg1"/>
                  </a:gs>
                </a:gsLst>
                <a:lin ang="612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mn-ea"/>
                  <a:cs typeface="+mn-cs"/>
                </a:endParaRPr>
              </a:p>
            </p:txBody>
          </p:sp>
          <p:sp>
            <p:nvSpPr>
              <p:cNvPr id="25" name="TextBox 24"/>
              <p:cNvSpPr txBox="1"/>
              <p:nvPr/>
            </p:nvSpPr>
            <p:spPr>
              <a:xfrm>
                <a:off x="6699714" y="3688661"/>
                <a:ext cx="1086265" cy="691262"/>
              </a:xfrm>
              <a:prstGeom prst="rect">
                <a:avLst/>
              </a:prstGeom>
              <a:noFill/>
            </p:spPr>
            <p:txBody>
              <a:bodyPr wrap="square">
                <a:spAutoFit/>
              </a:bodyPr>
              <a:lstStyle>
                <a:defPPr>
                  <a:defRPr lang="en-US"/>
                </a:defPPr>
                <a:lvl1pPr fontAlgn="auto">
                  <a:spcBef>
                    <a:spcPts val="0"/>
                  </a:spcBef>
                  <a:spcAft>
                    <a:spcPts val="0"/>
                  </a:spcAft>
                  <a:defRPr sz="1600">
                    <a:solidFill>
                      <a:srgbClr val="00315F"/>
                    </a:solidFill>
                    <a:latin typeface="Verdana" pitchFamily="34" charset="0"/>
                    <a:ea typeface="Verdana" pitchFamily="34" charset="0"/>
                    <a:cs typeface="Verdana" pitchFamily="34" charset="0"/>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rPr>
                  <a:t>GBM</a:t>
                </a:r>
                <a:r>
                  <a:rPr kumimoji="0" lang="en-US" sz="1200" b="0" i="0" u="none" strike="noStrike" kern="1200" cap="none" spc="0" normalizeH="0" baseline="30000" noProof="0" dirty="0">
                    <a:ln>
                      <a:noFill/>
                    </a:ln>
                    <a:solidFill>
                      <a:srgbClr val="333333"/>
                    </a:solidFill>
                    <a:effectLst/>
                    <a:uLnTx/>
                    <a:uFillTx/>
                    <a:latin typeface="Calibri" panose="020F0502020204030204"/>
                    <a:ea typeface="Verdana" pitchFamily="34" charset="0"/>
                    <a:cs typeface="Helvetica Neue"/>
                  </a:rPr>
                  <a:t>8</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Verdana" pitchFamily="34" charset="0"/>
                  <a:cs typeface="Helvetica Neue"/>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Verdana" pitchFamily="34" charset="0"/>
                  <a:cs typeface="Helvetica Neue"/>
                </a:endParaRPr>
              </a:p>
            </p:txBody>
          </p:sp>
        </p:grpSp>
        <p:pic>
          <p:nvPicPr>
            <p:cNvPr id="42" name="Picture 41"/>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334154" y="2139327"/>
              <a:ext cx="1098653" cy="966908"/>
            </a:xfrm>
            <a:prstGeom prst="rect">
              <a:avLst/>
            </a:prstGeom>
          </p:spPr>
        </p:pic>
      </p:grpSp>
      <p:sp>
        <p:nvSpPr>
          <p:cNvPr id="8" name="TextBox 7"/>
          <p:cNvSpPr txBox="1"/>
          <p:nvPr/>
        </p:nvSpPr>
        <p:spPr>
          <a:xfrm>
            <a:off x="1997045" y="2024031"/>
            <a:ext cx="8198667" cy="246221"/>
          </a:xfrm>
          <a:prstGeom prst="rect">
            <a:avLst/>
          </a:prstGeom>
          <a:noFill/>
          <a:ln>
            <a:noFill/>
          </a:ln>
        </p:spPr>
        <p:txBody>
          <a:bodyPr wrap="square" lIns="0" tIns="0" rIns="0" bIns="0" rtlCol="0" anchor="t" anchorCtr="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F7F"/>
                </a:solidFill>
                <a:effectLst/>
                <a:uLnTx/>
                <a:uFillTx/>
                <a:latin typeface="Arial Narrow" panose="020B0606020202030204" pitchFamily="34" charset="0"/>
                <a:ea typeface="Verdana" panose="020B0604030504040204" pitchFamily="34" charset="0"/>
                <a:cs typeface="Verdana" panose="020B0604030504040204" pitchFamily="34" charset="0"/>
              </a:rPr>
              <a:t>Optimal TTFields Frequency is Inversely Related to Cell Size</a:t>
            </a:r>
            <a:r>
              <a:rPr kumimoji="0" lang="en-US" sz="1600" b="1" i="0" u="none" strike="noStrike" kern="1200" cap="none" spc="0" normalizeH="0" baseline="30000" noProof="0" dirty="0">
                <a:ln>
                  <a:noFill/>
                </a:ln>
                <a:solidFill>
                  <a:srgbClr val="333F7F"/>
                </a:solidFill>
                <a:effectLst/>
                <a:uLnTx/>
                <a:uFillTx/>
                <a:latin typeface="Arial Narrow" panose="020B0606020202030204" pitchFamily="34" charset="0"/>
                <a:ea typeface="Verdana" panose="020B0604030504040204" pitchFamily="34" charset="0"/>
                <a:cs typeface="Verdana" panose="020B0604030504040204" pitchFamily="34" charset="0"/>
              </a:rPr>
              <a:t>1–8</a:t>
            </a:r>
            <a:endParaRPr kumimoji="0" lang="en-US" sz="1600" b="1" i="0" u="none" strike="noStrike" kern="1200" cap="none" spc="0" normalizeH="0" baseline="0" noProof="0" dirty="0">
              <a:ln>
                <a:noFill/>
              </a:ln>
              <a:solidFill>
                <a:srgbClr val="333F7F"/>
              </a:solidFill>
              <a:effectLst/>
              <a:uLnTx/>
              <a:uFillTx/>
              <a:latin typeface="Arial Narrow" panose="020B0606020202030204" pitchFamily="34" charset="0"/>
              <a:ea typeface="Verdana" panose="020B0604030504040204" pitchFamily="34" charset="0"/>
              <a:cs typeface="Verdana" panose="020B0604030504040204" pitchFamily="34" charset="0"/>
            </a:endParaRPr>
          </a:p>
        </p:txBody>
      </p:sp>
      <p:grpSp>
        <p:nvGrpSpPr>
          <p:cNvPr id="6" name="Group 5">
            <a:extLst>
              <a:ext uri="{FF2B5EF4-FFF2-40B4-BE49-F238E27FC236}">
                <a16:creationId xmlns:a16="http://schemas.microsoft.com/office/drawing/2014/main" id="{C2F4C354-3D35-42CF-97E0-E9FF44FBBCE5}"/>
              </a:ext>
            </a:extLst>
          </p:cNvPr>
          <p:cNvGrpSpPr/>
          <p:nvPr/>
        </p:nvGrpSpPr>
        <p:grpSpPr>
          <a:xfrm>
            <a:off x="6814520" y="2419379"/>
            <a:ext cx="1051989" cy="2269063"/>
            <a:chOff x="6732131" y="2173389"/>
            <a:chExt cx="1051989" cy="2269063"/>
          </a:xfrm>
        </p:grpSpPr>
        <p:grpSp>
          <p:nvGrpSpPr>
            <p:cNvPr id="54" name="Group 53"/>
            <p:cNvGrpSpPr>
              <a:grpSpLocks noChangeAspect="1"/>
            </p:cNvGrpSpPr>
            <p:nvPr/>
          </p:nvGrpSpPr>
          <p:grpSpPr>
            <a:xfrm>
              <a:off x="6732131" y="2175549"/>
              <a:ext cx="1049409" cy="2266903"/>
              <a:chOff x="3974375" y="2067503"/>
              <a:chExt cx="1122365" cy="2440727"/>
            </a:xfrm>
          </p:grpSpPr>
          <p:sp>
            <p:nvSpPr>
              <p:cNvPr id="55" name="Rectangle 54"/>
              <p:cNvSpPr/>
              <p:nvPr/>
            </p:nvSpPr>
            <p:spPr>
              <a:xfrm>
                <a:off x="3974375" y="2067503"/>
                <a:ext cx="1122365" cy="2440727"/>
              </a:xfrm>
              <a:prstGeom prst="rect">
                <a:avLst/>
              </a:prstGeom>
              <a:gradFill>
                <a:gsLst>
                  <a:gs pos="0">
                    <a:srgbClr val="39417D">
                      <a:alpha val="66000"/>
                    </a:srgbClr>
                  </a:gs>
                  <a:gs pos="100000">
                    <a:schemeClr val="bg1"/>
                  </a:gs>
                </a:gsLst>
                <a:lin ang="612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mn-ea"/>
                  <a:cs typeface="+mn-cs"/>
                </a:endParaRPr>
              </a:p>
            </p:txBody>
          </p:sp>
          <p:sp>
            <p:nvSpPr>
              <p:cNvPr id="56" name="TextBox 55"/>
              <p:cNvSpPr txBox="1"/>
              <p:nvPr/>
            </p:nvSpPr>
            <p:spPr>
              <a:xfrm>
                <a:off x="3974590" y="3199648"/>
                <a:ext cx="1109980" cy="695891"/>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rPr>
                  <a:t>MPM</a:t>
                </a:r>
                <a:r>
                  <a:rPr kumimoji="0" lang="en-US" sz="1200" b="0" i="0" u="none" strike="noStrike" kern="1200" cap="none" spc="0" normalizeH="0" baseline="30000" noProof="0" dirty="0">
                    <a:ln>
                      <a:noFill/>
                    </a:ln>
                    <a:solidFill>
                      <a:srgbClr val="333333"/>
                    </a:solidFill>
                    <a:effectLst/>
                    <a:uLnTx/>
                    <a:uFillTx/>
                    <a:latin typeface="Calibri" panose="020F0502020204030204"/>
                    <a:ea typeface="Verdana" pitchFamily="34" charset="0"/>
                    <a:cs typeface="Helvetica Neue"/>
                  </a:rPr>
                  <a:t>5,6</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Verdana" pitchFamily="34" charset="0"/>
                  <a:cs typeface="Helvetica Neue"/>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Verdana" pitchFamily="34" charset="0"/>
                  <a:cs typeface="Helvetica Neue"/>
                </a:endParaRPr>
              </a:p>
            </p:txBody>
          </p:sp>
        </p:grpSp>
        <p:pic>
          <p:nvPicPr>
            <p:cNvPr id="52" name="Picture 51"/>
            <p:cNvPicPr>
              <a:picLocks noChangeAspect="1"/>
            </p:cNvPicPr>
            <p:nvPr/>
          </p:nvPicPr>
          <p:blipFill>
            <a:blip r:embed="rId9"/>
            <a:stretch>
              <a:fillRect/>
            </a:stretch>
          </p:blipFill>
          <p:spPr>
            <a:xfrm>
              <a:off x="6732442" y="2173389"/>
              <a:ext cx="1051678" cy="923715"/>
            </a:xfrm>
            <a:prstGeom prst="rect">
              <a:avLst/>
            </a:prstGeom>
          </p:spPr>
        </p:pic>
      </p:grpSp>
      <p:grpSp>
        <p:nvGrpSpPr>
          <p:cNvPr id="4" name="Group 3">
            <a:extLst>
              <a:ext uri="{FF2B5EF4-FFF2-40B4-BE49-F238E27FC236}">
                <a16:creationId xmlns:a16="http://schemas.microsoft.com/office/drawing/2014/main" id="{DF439FA4-F401-4E47-8BFD-420CA22586C9}"/>
              </a:ext>
            </a:extLst>
          </p:cNvPr>
          <p:cNvGrpSpPr/>
          <p:nvPr/>
        </p:nvGrpSpPr>
        <p:grpSpPr>
          <a:xfrm>
            <a:off x="1903612" y="2421470"/>
            <a:ext cx="1273345" cy="2282081"/>
            <a:chOff x="1922464" y="2175480"/>
            <a:chExt cx="1273345" cy="2282080"/>
          </a:xfrm>
        </p:grpSpPr>
        <p:grpSp>
          <p:nvGrpSpPr>
            <p:cNvPr id="19" name="Group 30"/>
            <p:cNvGrpSpPr/>
            <p:nvPr/>
          </p:nvGrpSpPr>
          <p:grpSpPr>
            <a:xfrm>
              <a:off x="1922464" y="2175480"/>
              <a:ext cx="1273345" cy="2282080"/>
              <a:chOff x="387584" y="2559088"/>
              <a:chExt cx="1361863" cy="2440727"/>
            </a:xfrm>
          </p:grpSpPr>
          <p:sp>
            <p:nvSpPr>
              <p:cNvPr id="32" name="Rectangle 31"/>
              <p:cNvSpPr/>
              <p:nvPr/>
            </p:nvSpPr>
            <p:spPr>
              <a:xfrm>
                <a:off x="480586" y="2559088"/>
                <a:ext cx="1164907" cy="2440727"/>
              </a:xfrm>
              <a:prstGeom prst="rect">
                <a:avLst/>
              </a:prstGeom>
              <a:gradFill>
                <a:gsLst>
                  <a:gs pos="0">
                    <a:srgbClr val="39417D">
                      <a:alpha val="66000"/>
                    </a:srgbClr>
                  </a:gs>
                  <a:gs pos="100000">
                    <a:schemeClr val="bg1"/>
                  </a:gs>
                </a:gsLst>
                <a:lin ang="612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060AF"/>
                  </a:solidFill>
                  <a:effectLst/>
                  <a:uLnTx/>
                  <a:uFillTx/>
                  <a:latin typeface="Calibri" panose="020F0502020204030204"/>
                  <a:ea typeface="+mn-ea"/>
                  <a:cs typeface="+mn-cs"/>
                </a:endParaRPr>
              </a:p>
            </p:txBody>
          </p:sp>
          <p:sp>
            <p:nvSpPr>
              <p:cNvPr id="33" name="TextBox 32"/>
              <p:cNvSpPr txBox="1"/>
              <p:nvPr/>
            </p:nvSpPr>
            <p:spPr>
              <a:xfrm>
                <a:off x="387584" y="3683778"/>
                <a:ext cx="1361863" cy="822931"/>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rPr>
                  <a:t>Uterine sarcoma</a:t>
                </a:r>
                <a:r>
                  <a:rPr kumimoji="0" lang="en-US" sz="1200" b="0" i="0" u="none" strike="noStrike" kern="1200" cap="none" spc="0" normalizeH="0" baseline="30000" noProof="0" dirty="0">
                    <a:ln>
                      <a:noFill/>
                    </a:ln>
                    <a:solidFill>
                      <a:srgbClr val="333333"/>
                    </a:solidFill>
                    <a:effectLst/>
                    <a:uLnTx/>
                    <a:uFillTx/>
                    <a:latin typeface="Calibri" panose="020F0502020204030204"/>
                    <a:ea typeface="Verdana" pitchFamily="34" charset="0"/>
                    <a:cs typeface="Helvetica Neue"/>
                  </a:rPr>
                  <a:t>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rPr>
                  <a:t>and other large cell types</a:t>
                </a:r>
                <a:r>
                  <a:rPr kumimoji="0" lang="en-US" sz="1200" b="0" i="0" u="none" strike="noStrike" kern="1200" cap="none" spc="0" normalizeH="0" baseline="30000" noProof="0" dirty="0">
                    <a:ln>
                      <a:noFill/>
                    </a:ln>
                    <a:solidFill>
                      <a:srgbClr val="333333"/>
                    </a:solidFill>
                    <a:effectLst/>
                    <a:uLnTx/>
                    <a:uFillTx/>
                    <a:latin typeface="Calibri" panose="020F0502020204030204"/>
                    <a:ea typeface="Verdana" pitchFamily="34" charset="0"/>
                    <a:cs typeface="Helvetica Neue"/>
                  </a:rPr>
                  <a:t>1,2</a:t>
                </a:r>
                <a:endParaRPr kumimoji="0" lang="en-US" sz="1200" b="0" i="0" u="none" strike="noStrike" kern="1200" cap="none" spc="0" normalizeH="0" baseline="0" noProof="0" dirty="0">
                  <a:ln>
                    <a:noFill/>
                  </a:ln>
                  <a:solidFill>
                    <a:srgbClr val="333333"/>
                  </a:solidFill>
                  <a:effectLst/>
                  <a:uLnTx/>
                  <a:uFillTx/>
                  <a:latin typeface="Calibri" panose="020F0502020204030204"/>
                  <a:ea typeface="Verdana" pitchFamily="34" charset="0"/>
                  <a:cs typeface="Helvetica Neue"/>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4060AF"/>
                  </a:solidFill>
                  <a:effectLst/>
                  <a:uLnTx/>
                  <a:uFillTx/>
                  <a:latin typeface="Calibri" panose="020F0502020204030204"/>
                  <a:ea typeface="Verdana" pitchFamily="34" charset="0"/>
                  <a:cs typeface="Helvetica Neue"/>
                </a:endParaRPr>
              </a:p>
            </p:txBody>
          </p:sp>
        </p:grpSp>
        <p:pic>
          <p:nvPicPr>
            <p:cNvPr id="53" name="Picture 52"/>
            <p:cNvPicPr>
              <a:picLocks/>
            </p:cNvPicPr>
            <p:nvPr/>
          </p:nvPicPr>
          <p:blipFill rotWithShape="1">
            <a:blip r:embed="rId10" cstate="hqprint">
              <a:extLst>
                <a:ext uri="{28A0092B-C50C-407E-A947-70E740481C1C}">
                  <a14:useLocalDpi xmlns:a14="http://schemas.microsoft.com/office/drawing/2010/main"/>
                </a:ext>
              </a:extLst>
            </a:blip>
            <a:srcRect/>
            <a:stretch/>
          </p:blipFill>
          <p:spPr>
            <a:xfrm>
              <a:off x="2015899" y="2190167"/>
              <a:ext cx="1082714" cy="887339"/>
            </a:xfrm>
            <a:prstGeom prst="rect">
              <a:avLst/>
            </a:prstGeom>
          </p:spPr>
        </p:pic>
      </p:grpSp>
      <p:sp>
        <p:nvSpPr>
          <p:cNvPr id="43" name="TextBox 42">
            <a:extLst>
              <a:ext uri="{FF2B5EF4-FFF2-40B4-BE49-F238E27FC236}">
                <a16:creationId xmlns:a16="http://schemas.microsoft.com/office/drawing/2014/main" id="{233AEB25-F64B-441B-AEEF-F71413DB06AC}"/>
              </a:ext>
            </a:extLst>
          </p:cNvPr>
          <p:cNvSpPr txBox="1"/>
          <p:nvPr/>
        </p:nvSpPr>
        <p:spPr>
          <a:xfrm>
            <a:off x="2094497" y="4353014"/>
            <a:ext cx="874260" cy="276999"/>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Verdana" pitchFamily="34" charset="0"/>
                <a:cs typeface="Helvetica Neue"/>
              </a:rPr>
              <a:t>~</a:t>
            </a:r>
            <a:r>
              <a:rPr kumimoji="0" lang="en-US" sz="1200" b="0" i="0" u="none" strike="noStrike" kern="1200" cap="none" spc="0" normalizeH="0" baseline="0" noProof="0" dirty="0">
                <a:ln>
                  <a:noFill/>
                </a:ln>
                <a:solidFill>
                  <a:srgbClr val="000000"/>
                </a:solidFill>
                <a:effectLst/>
                <a:uLnTx/>
                <a:uFillTx/>
                <a:latin typeface="Calibri" panose="020F0502020204030204"/>
                <a:ea typeface="Verdana" pitchFamily="34" charset="0"/>
                <a:cs typeface="Arial"/>
              </a:rPr>
              <a:t> </a:t>
            </a:r>
            <a:r>
              <a:rPr kumimoji="0" lang="en-US" sz="1200" b="0" i="0" u="none" strike="noStrike" kern="1200" cap="none" spc="0" normalizeH="0" baseline="0" noProof="0" dirty="0">
                <a:ln>
                  <a:noFill/>
                </a:ln>
                <a:solidFill>
                  <a:srgbClr val="000000"/>
                </a:solidFill>
                <a:effectLst/>
                <a:uLnTx/>
                <a:uFillTx/>
                <a:latin typeface="Calibri" panose="020F0502020204030204"/>
                <a:ea typeface="Verdana" pitchFamily="34" charset="0"/>
                <a:cs typeface="Helvetica Neue"/>
              </a:rPr>
              <a:t>100 kHz</a:t>
            </a:r>
          </a:p>
        </p:txBody>
      </p:sp>
      <p:sp>
        <p:nvSpPr>
          <p:cNvPr id="46" name="TextBox 45">
            <a:extLst>
              <a:ext uri="{FF2B5EF4-FFF2-40B4-BE49-F238E27FC236}">
                <a16:creationId xmlns:a16="http://schemas.microsoft.com/office/drawing/2014/main" id="{4B343985-52EF-4891-94E0-2FE33080D090}"/>
              </a:ext>
            </a:extLst>
          </p:cNvPr>
          <p:cNvSpPr txBox="1"/>
          <p:nvPr/>
        </p:nvSpPr>
        <p:spPr>
          <a:xfrm>
            <a:off x="3369631" y="4353014"/>
            <a:ext cx="874260" cy="276999"/>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Verdana" pitchFamily="34" charset="0"/>
                <a:cs typeface="Helvetica Neue"/>
              </a:rPr>
              <a:t>150 kHz</a:t>
            </a:r>
          </a:p>
        </p:txBody>
      </p:sp>
      <p:sp>
        <p:nvSpPr>
          <p:cNvPr id="57" name="TextBox 56">
            <a:extLst>
              <a:ext uri="{FF2B5EF4-FFF2-40B4-BE49-F238E27FC236}">
                <a16:creationId xmlns:a16="http://schemas.microsoft.com/office/drawing/2014/main" id="{705B8B98-CD38-4167-BB25-2F2BCBB75899}"/>
              </a:ext>
            </a:extLst>
          </p:cNvPr>
          <p:cNvSpPr txBox="1"/>
          <p:nvPr/>
        </p:nvSpPr>
        <p:spPr>
          <a:xfrm>
            <a:off x="4519591" y="4353014"/>
            <a:ext cx="874260" cy="276999"/>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Verdana" pitchFamily="34" charset="0"/>
                <a:cs typeface="Helvetica Neue"/>
              </a:rPr>
              <a:t>150 kHz</a:t>
            </a:r>
          </a:p>
        </p:txBody>
      </p:sp>
      <p:sp>
        <p:nvSpPr>
          <p:cNvPr id="58" name="TextBox 57">
            <a:extLst>
              <a:ext uri="{FF2B5EF4-FFF2-40B4-BE49-F238E27FC236}">
                <a16:creationId xmlns:a16="http://schemas.microsoft.com/office/drawing/2014/main" id="{92BC2D9A-36D5-4BE7-8B01-4C13B8A0F1F8}"/>
              </a:ext>
            </a:extLst>
          </p:cNvPr>
          <p:cNvSpPr txBox="1"/>
          <p:nvPr/>
        </p:nvSpPr>
        <p:spPr>
          <a:xfrm>
            <a:off x="5720619" y="4353014"/>
            <a:ext cx="874260" cy="276999"/>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Verdana" pitchFamily="34" charset="0"/>
                <a:cs typeface="Helvetica Neue"/>
              </a:rPr>
              <a:t>150 kHz</a:t>
            </a:r>
          </a:p>
        </p:txBody>
      </p:sp>
      <p:sp>
        <p:nvSpPr>
          <p:cNvPr id="59" name="TextBox 58">
            <a:extLst>
              <a:ext uri="{FF2B5EF4-FFF2-40B4-BE49-F238E27FC236}">
                <a16:creationId xmlns:a16="http://schemas.microsoft.com/office/drawing/2014/main" id="{6EFDA828-E055-48CF-A8C6-00E063B03072}"/>
              </a:ext>
            </a:extLst>
          </p:cNvPr>
          <p:cNvSpPr txBox="1"/>
          <p:nvPr/>
        </p:nvSpPr>
        <p:spPr>
          <a:xfrm>
            <a:off x="6903383" y="4353014"/>
            <a:ext cx="874260" cy="276999"/>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Verdana" pitchFamily="34" charset="0"/>
                <a:cs typeface="Helvetica Neue"/>
              </a:rPr>
              <a:t>150 kHz</a:t>
            </a:r>
          </a:p>
        </p:txBody>
      </p:sp>
      <p:sp>
        <p:nvSpPr>
          <p:cNvPr id="60" name="TextBox 59">
            <a:extLst>
              <a:ext uri="{FF2B5EF4-FFF2-40B4-BE49-F238E27FC236}">
                <a16:creationId xmlns:a16="http://schemas.microsoft.com/office/drawing/2014/main" id="{AEFA140B-635F-4A86-94A4-0F7FD5E830F1}"/>
              </a:ext>
            </a:extLst>
          </p:cNvPr>
          <p:cNvSpPr txBox="1"/>
          <p:nvPr/>
        </p:nvSpPr>
        <p:spPr>
          <a:xfrm>
            <a:off x="8080359" y="4353014"/>
            <a:ext cx="874260" cy="276999"/>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Verdana" pitchFamily="34" charset="0"/>
                <a:cs typeface="Helvetica Neue"/>
              </a:rPr>
              <a:t>200 kHz</a:t>
            </a:r>
          </a:p>
        </p:txBody>
      </p:sp>
      <p:sp>
        <p:nvSpPr>
          <p:cNvPr id="61" name="TextBox 60">
            <a:extLst>
              <a:ext uri="{FF2B5EF4-FFF2-40B4-BE49-F238E27FC236}">
                <a16:creationId xmlns:a16="http://schemas.microsoft.com/office/drawing/2014/main" id="{0212986E-044B-4DDB-BE4B-4CE53BD89ADD}"/>
              </a:ext>
            </a:extLst>
          </p:cNvPr>
          <p:cNvSpPr txBox="1"/>
          <p:nvPr/>
        </p:nvSpPr>
        <p:spPr>
          <a:xfrm>
            <a:off x="9244961" y="4353014"/>
            <a:ext cx="874260" cy="276999"/>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Verdana" pitchFamily="34" charset="0"/>
                <a:cs typeface="Helvetica Neue"/>
              </a:rPr>
              <a:t>200 kHz</a:t>
            </a:r>
          </a:p>
        </p:txBody>
      </p:sp>
      <p:sp>
        <p:nvSpPr>
          <p:cNvPr id="63" name="Text Placeholder 2">
            <a:extLst>
              <a:ext uri="{FF2B5EF4-FFF2-40B4-BE49-F238E27FC236}">
                <a16:creationId xmlns:a16="http://schemas.microsoft.com/office/drawing/2014/main" id="{BA09332D-B581-456F-9D20-2648F7238581}"/>
              </a:ext>
            </a:extLst>
          </p:cNvPr>
          <p:cNvSpPr txBox="1">
            <a:spLocks/>
          </p:cNvSpPr>
          <p:nvPr/>
        </p:nvSpPr>
        <p:spPr>
          <a:xfrm>
            <a:off x="675449" y="4993094"/>
            <a:ext cx="10984592" cy="379656"/>
          </a:xfrm>
          <a:prstGeom prst="rect">
            <a:avLst/>
          </a:prstGeom>
        </p:spPr>
        <p:txBody>
          <a:bodyPr>
            <a:spAutoFit/>
          </a:bodyPr>
          <a:lstStyle>
            <a:lvl1pPr marL="0">
              <a:defRPr>
                <a:latin typeface="+mn-lt"/>
                <a:ea typeface="+mn-ea"/>
                <a:cs typeface="+mn-cs"/>
              </a:defRPr>
            </a:lvl1pPr>
            <a:lvl2pPr marL="277178">
              <a:defRPr>
                <a:latin typeface="+mn-lt"/>
                <a:ea typeface="+mn-ea"/>
                <a:cs typeface="+mn-cs"/>
              </a:defRPr>
            </a:lvl2pPr>
            <a:lvl3pPr marL="554357">
              <a:defRPr>
                <a:latin typeface="+mn-lt"/>
                <a:ea typeface="+mn-ea"/>
                <a:cs typeface="+mn-cs"/>
              </a:defRPr>
            </a:lvl3pPr>
            <a:lvl4pPr marL="831535">
              <a:defRPr>
                <a:latin typeface="+mn-lt"/>
                <a:ea typeface="+mn-ea"/>
                <a:cs typeface="+mn-cs"/>
              </a:defRPr>
            </a:lvl4pPr>
            <a:lvl5pPr marL="1108712">
              <a:defRPr>
                <a:latin typeface="+mn-lt"/>
                <a:ea typeface="+mn-ea"/>
                <a:cs typeface="+mn-cs"/>
              </a:defRPr>
            </a:lvl5pPr>
            <a:lvl6pPr marL="1385891">
              <a:defRPr>
                <a:latin typeface="+mn-lt"/>
                <a:ea typeface="+mn-ea"/>
                <a:cs typeface="+mn-cs"/>
              </a:defRPr>
            </a:lvl6pPr>
            <a:lvl7pPr marL="1663069">
              <a:defRPr>
                <a:latin typeface="+mn-lt"/>
                <a:ea typeface="+mn-ea"/>
                <a:cs typeface="+mn-cs"/>
              </a:defRPr>
            </a:lvl7pPr>
            <a:lvl8pPr marL="1940247">
              <a:defRPr>
                <a:latin typeface="+mn-lt"/>
                <a:ea typeface="+mn-ea"/>
                <a:cs typeface="+mn-cs"/>
              </a:defRPr>
            </a:lvl8pPr>
            <a:lvl9pPr marL="2217426">
              <a:defRPr>
                <a:latin typeface="+mn-lt"/>
                <a:ea typeface="+mn-ea"/>
                <a:cs typeface="+mn-cs"/>
              </a:defRPr>
            </a:lvl9pPr>
          </a:lstStyle>
          <a:p>
            <a:pPr marL="10584" marR="0" lvl="0" indent="0" algn="ctr" defTabSz="277172" rtl="0" eaLnBrk="0" fontAlgn="base" latinLnBrk="0" hangingPunct="0">
              <a:lnSpc>
                <a:spcPct val="100000"/>
              </a:lnSpc>
              <a:spcBef>
                <a:spcPts val="600"/>
              </a:spcBef>
              <a:spcAft>
                <a:spcPts val="300"/>
              </a:spcAft>
              <a:buClr>
                <a:srgbClr val="00AEEF"/>
              </a:buClr>
              <a:buSzTx/>
              <a:buFontTx/>
              <a:buNone/>
              <a:tabLst/>
              <a:defRPr/>
            </a:pPr>
            <a:r>
              <a:rPr kumimoji="0" lang="en-US" sz="1867"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Optimal frequency has been established for NSCLC and MPM at 150 kHz and for GBM at 200 kHz</a:t>
            </a:r>
            <a:r>
              <a:rPr kumimoji="0" lang="en-US" sz="1867" b="1" i="0" u="none" strike="noStrike" kern="1200" cap="none" spc="0" normalizeH="0" baseline="30000" noProof="0" dirty="0">
                <a:ln>
                  <a:noFill/>
                </a:ln>
                <a:solidFill>
                  <a:prstClr val="black"/>
                </a:solidFill>
                <a:effectLst/>
                <a:uLnTx/>
                <a:uFillTx/>
                <a:latin typeface="Arial Narrow" panose="020B0606020202030204" pitchFamily="34" charset="0"/>
                <a:ea typeface="+mn-ea"/>
                <a:cs typeface="+mn-cs"/>
              </a:rPr>
              <a:t>5,6,8</a:t>
            </a:r>
          </a:p>
        </p:txBody>
      </p:sp>
    </p:spTree>
    <p:custDataLst>
      <p:tags r:id="rId1"/>
    </p:custDataLst>
    <p:extLst>
      <p:ext uri="{BB962C8B-B14F-4D97-AF65-F5344CB8AC3E}">
        <p14:creationId xmlns:p14="http://schemas.microsoft.com/office/powerpoint/2010/main" val="19924191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Oval 51">
            <a:extLst>
              <a:ext uri="{FF2B5EF4-FFF2-40B4-BE49-F238E27FC236}">
                <a16:creationId xmlns:a16="http://schemas.microsoft.com/office/drawing/2014/main" id="{4CE14409-C241-4FCE-9654-1305A53BB9AD}"/>
              </a:ext>
            </a:extLst>
          </p:cNvPr>
          <p:cNvSpPr/>
          <p:nvPr/>
        </p:nvSpPr>
        <p:spPr>
          <a:xfrm>
            <a:off x="4791908" y="3457860"/>
            <a:ext cx="75637" cy="75637"/>
          </a:xfrm>
          <a:prstGeom prst="triangle">
            <a:avLst/>
          </a:prstGeom>
          <a:solidFill>
            <a:srgbClr val="1B3E6F"/>
          </a:solidFill>
          <a:ln w="9525" cap="flat" cmpd="sng" algn="ctr">
            <a:solidFill>
              <a:srgbClr val="1B3E6F"/>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04" name="Straight Connector 203">
            <a:extLst>
              <a:ext uri="{FF2B5EF4-FFF2-40B4-BE49-F238E27FC236}">
                <a16:creationId xmlns:a16="http://schemas.microsoft.com/office/drawing/2014/main" id="{3CAB91A3-C2F2-40D3-8910-8D724431FB2F}"/>
              </a:ext>
            </a:extLst>
          </p:cNvPr>
          <p:cNvCxnSpPr>
            <a:cxnSpLocks/>
          </p:cNvCxnSpPr>
          <p:nvPr/>
        </p:nvCxnSpPr>
        <p:spPr>
          <a:xfrm>
            <a:off x="4303548" y="3545519"/>
            <a:ext cx="0" cy="251396"/>
          </a:xfrm>
          <a:prstGeom prst="line">
            <a:avLst/>
          </a:prstGeom>
          <a:noFill/>
          <a:ln w="12700" cap="flat" cmpd="sng" algn="ctr">
            <a:solidFill>
              <a:srgbClr val="A6A6A6"/>
            </a:solidFill>
            <a:prstDash val="solid"/>
          </a:ln>
          <a:effectLst/>
        </p:spPr>
      </p:cxnSp>
      <p:sp>
        <p:nvSpPr>
          <p:cNvPr id="205" name="Oval 51">
            <a:extLst>
              <a:ext uri="{FF2B5EF4-FFF2-40B4-BE49-F238E27FC236}">
                <a16:creationId xmlns:a16="http://schemas.microsoft.com/office/drawing/2014/main" id="{2EDDE7C9-3BFC-4C4E-8C30-E1F48E60895E}"/>
              </a:ext>
            </a:extLst>
          </p:cNvPr>
          <p:cNvSpPr/>
          <p:nvPr/>
        </p:nvSpPr>
        <p:spPr>
          <a:xfrm>
            <a:off x="4265731" y="3950284"/>
            <a:ext cx="75637" cy="75637"/>
          </a:xfrm>
          <a:prstGeom prst="diamond">
            <a:avLst/>
          </a:prstGeom>
          <a:solidFill>
            <a:srgbClr val="525252"/>
          </a:solidFill>
          <a:ln w="9525" cap="flat" cmpd="sng" algn="ctr">
            <a:solidFill>
              <a:srgbClr val="525252"/>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BFB69086-8774-43E0-8DB3-F10201168065}"/>
              </a:ext>
            </a:extLst>
          </p:cNvPr>
          <p:cNvSpPr/>
          <p:nvPr/>
        </p:nvSpPr>
        <p:spPr>
          <a:xfrm>
            <a:off x="1650129" y="3273505"/>
            <a:ext cx="3191887" cy="832009"/>
          </a:xfrm>
          <a:custGeom>
            <a:avLst/>
            <a:gdLst>
              <a:gd name="connsiteX0" fmla="*/ 0 w 2512219"/>
              <a:gd name="connsiteY0" fmla="*/ 0 h 654844"/>
              <a:gd name="connsiteX1" fmla="*/ 1042988 w 2512219"/>
              <a:gd name="connsiteY1" fmla="*/ 571500 h 654844"/>
              <a:gd name="connsiteX2" fmla="*/ 1574007 w 2512219"/>
              <a:gd name="connsiteY2" fmla="*/ 654844 h 654844"/>
              <a:gd name="connsiteX3" fmla="*/ 2093119 w 2512219"/>
              <a:gd name="connsiteY3" fmla="*/ 559594 h 654844"/>
              <a:gd name="connsiteX4" fmla="*/ 2512219 w 2512219"/>
              <a:gd name="connsiteY4" fmla="*/ 485775 h 654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219" h="654844">
                <a:moveTo>
                  <a:pt x="0" y="0"/>
                </a:moveTo>
                <a:lnTo>
                  <a:pt x="1042988" y="571500"/>
                </a:lnTo>
                <a:lnTo>
                  <a:pt x="1574007" y="654844"/>
                </a:lnTo>
                <a:lnTo>
                  <a:pt x="2093119" y="559594"/>
                </a:lnTo>
                <a:lnTo>
                  <a:pt x="2512219" y="485775"/>
                </a:lnTo>
              </a:path>
            </a:pathLst>
          </a:custGeom>
          <a:noFill/>
          <a:ln w="19050">
            <a:solidFill>
              <a:srgbClr val="52525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7" name="Straight Connector 206">
            <a:extLst>
              <a:ext uri="{FF2B5EF4-FFF2-40B4-BE49-F238E27FC236}">
                <a16:creationId xmlns:a16="http://schemas.microsoft.com/office/drawing/2014/main" id="{257B636F-3923-417B-A277-660D2D408B22}"/>
              </a:ext>
            </a:extLst>
          </p:cNvPr>
          <p:cNvCxnSpPr>
            <a:cxnSpLocks/>
          </p:cNvCxnSpPr>
          <p:nvPr/>
        </p:nvCxnSpPr>
        <p:spPr>
          <a:xfrm>
            <a:off x="2971549" y="3712567"/>
            <a:ext cx="1064" cy="61640"/>
          </a:xfrm>
          <a:prstGeom prst="line">
            <a:avLst/>
          </a:prstGeom>
          <a:noFill/>
          <a:ln w="12700" cap="flat" cmpd="sng" algn="ctr">
            <a:solidFill>
              <a:srgbClr val="1B3E6F"/>
            </a:solidFill>
            <a:prstDash val="solid"/>
          </a:ln>
          <a:effectLst/>
        </p:spPr>
      </p:cxnSp>
      <p:sp>
        <p:nvSpPr>
          <p:cNvPr id="209" name="Title 1">
            <a:extLst>
              <a:ext uri="{FF2B5EF4-FFF2-40B4-BE49-F238E27FC236}">
                <a16:creationId xmlns:a16="http://schemas.microsoft.com/office/drawing/2014/main" id="{DBF1E469-8FF2-498C-9FE6-BD448BA0EE2E}"/>
              </a:ext>
            </a:extLst>
          </p:cNvPr>
          <p:cNvSpPr>
            <a:spLocks noGrp="1"/>
          </p:cNvSpPr>
          <p:nvPr>
            <p:ph type="title"/>
          </p:nvPr>
        </p:nvSpPr>
        <p:spPr>
          <a:xfrm>
            <a:off x="606017" y="294153"/>
            <a:ext cx="10979967" cy="1085335"/>
          </a:xfrm>
          <a:solidFill>
            <a:srgbClr val="EA9600"/>
          </a:solidFill>
        </p:spPr>
        <p:txBody>
          <a:bodyPr/>
          <a:lstStyle/>
          <a:p>
            <a:pPr algn="ctr"/>
            <a:r>
              <a:rPr lang="en-GB" sz="3200" b="1" dirty="0" err="1">
                <a:solidFill>
                  <a:schemeClr val="bg1"/>
                </a:solidFill>
              </a:rPr>
              <a:t>TTFields</a:t>
            </a:r>
            <a:r>
              <a:rPr lang="en-GB" sz="3200" b="1" dirty="0">
                <a:solidFill>
                  <a:schemeClr val="bg1"/>
                </a:solidFill>
              </a:rPr>
              <a:t> Treatment-Induced Frequency-Dependent Reductions in Viability of NSCLC and MPM Cells </a:t>
            </a:r>
            <a:r>
              <a:rPr lang="en-GB" sz="3200" b="1" i="1" dirty="0">
                <a:solidFill>
                  <a:schemeClr val="bg1"/>
                </a:solidFill>
              </a:rPr>
              <a:t>In Vitro </a:t>
            </a:r>
          </a:p>
        </p:txBody>
      </p:sp>
      <p:sp>
        <p:nvSpPr>
          <p:cNvPr id="4" name="Text Placeholder 3"/>
          <p:cNvSpPr>
            <a:spLocks noGrp="1"/>
          </p:cNvSpPr>
          <p:nvPr>
            <p:ph type="body" sz="quarter" idx="12"/>
          </p:nvPr>
        </p:nvSpPr>
        <p:spPr>
          <a:xfrm>
            <a:off x="142559" y="5902714"/>
            <a:ext cx="9624060" cy="661513"/>
          </a:xfrm>
        </p:spPr>
        <p:txBody>
          <a:bodyPr/>
          <a:lstStyle/>
          <a:p>
            <a:pPr marL="12700" marR="5080" indent="0" defTabSz="914377" fontAlgn="base">
              <a:lnSpc>
                <a:spcPct val="100000"/>
              </a:lnSpc>
              <a:spcBef>
                <a:spcPct val="0"/>
              </a:spcBef>
              <a:spcAft>
                <a:spcPct val="0"/>
              </a:spcAft>
              <a:buNone/>
              <a:defRPr/>
            </a:pPr>
            <a:r>
              <a:rPr lang="it-IT" dirty="0">
                <a:solidFill>
                  <a:srgbClr val="000000"/>
                </a:solidFill>
              </a:rPr>
              <a:t>*</a:t>
            </a:r>
            <a:r>
              <a:rPr lang="it-IT" i="1" dirty="0">
                <a:solidFill>
                  <a:schemeClr val="tx2"/>
                </a:solidFill>
              </a:rPr>
              <a:t>P</a:t>
            </a:r>
            <a:r>
              <a:rPr lang="it-IT" dirty="0">
                <a:solidFill>
                  <a:schemeClr val="tx2"/>
                </a:solidFill>
              </a:rPr>
              <a:t> &lt; 0.05,**</a:t>
            </a:r>
            <a:r>
              <a:rPr lang="it-IT" i="1" dirty="0">
                <a:solidFill>
                  <a:schemeClr val="tx2"/>
                </a:solidFill>
              </a:rPr>
              <a:t>P &lt; </a:t>
            </a:r>
            <a:r>
              <a:rPr lang="it-IT" dirty="0">
                <a:solidFill>
                  <a:schemeClr val="tx2"/>
                </a:solidFill>
              </a:rPr>
              <a:t>0.01, ***</a:t>
            </a:r>
            <a:r>
              <a:rPr lang="it-IT" i="1" dirty="0">
                <a:solidFill>
                  <a:schemeClr val="tx2"/>
                </a:solidFill>
              </a:rPr>
              <a:t>P </a:t>
            </a:r>
            <a:r>
              <a:rPr lang="it-IT" dirty="0">
                <a:solidFill>
                  <a:schemeClr val="tx2"/>
                </a:solidFill>
              </a:rPr>
              <a:t>&lt; 0.001 vs control </a:t>
            </a:r>
            <a:r>
              <a:rPr lang="it-IT" dirty="0" err="1">
                <a:solidFill>
                  <a:schemeClr val="tx2"/>
                </a:solidFill>
              </a:rPr>
              <a:t>group</a:t>
            </a:r>
            <a:r>
              <a:rPr lang="it-IT" dirty="0">
                <a:solidFill>
                  <a:schemeClr val="tx2"/>
                </a:solidFill>
              </a:rPr>
              <a:t>, </a:t>
            </a:r>
            <a:r>
              <a:rPr lang="it-IT" dirty="0" err="1">
                <a:solidFill>
                  <a:schemeClr val="tx2"/>
                </a:solidFill>
              </a:rPr>
              <a:t>Tukey</a:t>
            </a:r>
            <a:r>
              <a:rPr lang="it-IT" dirty="0">
                <a:solidFill>
                  <a:schemeClr val="tx2"/>
                </a:solidFill>
              </a:rPr>
              <a:t> </a:t>
            </a:r>
            <a:r>
              <a:rPr lang="it-IT" dirty="0" err="1">
                <a:solidFill>
                  <a:schemeClr val="tx2"/>
                </a:solidFill>
              </a:rPr>
              <a:t>range</a:t>
            </a:r>
            <a:r>
              <a:rPr lang="it-IT" dirty="0">
                <a:solidFill>
                  <a:schemeClr val="tx2"/>
                </a:solidFill>
              </a:rPr>
              <a:t> test. </a:t>
            </a:r>
            <a:endParaRPr lang="en-GB" dirty="0">
              <a:solidFill>
                <a:schemeClr val="tx2"/>
              </a:solidFill>
            </a:endParaRPr>
          </a:p>
          <a:p>
            <a:pPr marL="12700" marR="5080" indent="0" defTabSz="914377">
              <a:lnSpc>
                <a:spcPct val="100000"/>
              </a:lnSpc>
              <a:spcBef>
                <a:spcPts val="0"/>
              </a:spcBef>
              <a:buNone/>
              <a:defRPr/>
            </a:pPr>
            <a:r>
              <a:rPr lang="en-US" spc="-20" dirty="0">
                <a:solidFill>
                  <a:schemeClr val="tx2"/>
                </a:solidFill>
                <a:cs typeface="Museo Sans 300" panose="02000000000000000000" pitchFamily="2" charset="0"/>
              </a:rPr>
              <a:t>A549, H1299, HCC827, and HTB-182, human NSCLC cell lines; KLN-205, </a:t>
            </a:r>
            <a:r>
              <a:rPr lang="en-GB" dirty="0">
                <a:solidFill>
                  <a:schemeClr val="tx2"/>
                </a:solidFill>
              </a:rPr>
              <a:t>murine lung squamous cell carcinoma cell line; </a:t>
            </a:r>
            <a:r>
              <a:rPr lang="en-US" spc="-20" dirty="0">
                <a:solidFill>
                  <a:schemeClr val="tx2"/>
                </a:solidFill>
                <a:cs typeface="Museo Sans 300" panose="02000000000000000000" pitchFamily="2" charset="0"/>
              </a:rPr>
              <a:t>LLC1, </a:t>
            </a:r>
            <a:r>
              <a:rPr lang="en-GB" spc="-20" dirty="0">
                <a:solidFill>
                  <a:schemeClr val="tx2"/>
                </a:solidFill>
                <a:cs typeface="Museo Sans 300" panose="02000000000000000000" pitchFamily="2" charset="0"/>
              </a:rPr>
              <a:t>murine Lewis Lung Carcinoma cell line.</a:t>
            </a:r>
            <a:r>
              <a:rPr lang="en-US" spc="-20" dirty="0">
                <a:solidFill>
                  <a:schemeClr val="tx2"/>
                </a:solidFill>
                <a:cs typeface="Museo Sans 300" panose="02000000000000000000" pitchFamily="2" charset="0"/>
              </a:rPr>
              <a:t> </a:t>
            </a:r>
            <a:endParaRPr lang="en-GB" dirty="0">
              <a:solidFill>
                <a:schemeClr val="tx2"/>
              </a:solidFill>
            </a:endParaRPr>
          </a:p>
          <a:p>
            <a:pPr marL="12700" marR="5080" indent="0" defTabSz="914377">
              <a:lnSpc>
                <a:spcPct val="100000"/>
              </a:lnSpc>
              <a:spcBef>
                <a:spcPts val="0"/>
              </a:spcBef>
              <a:buNone/>
              <a:defRPr/>
            </a:pPr>
            <a:r>
              <a:rPr lang="en-US" b="1" spc="-20" dirty="0">
                <a:solidFill>
                  <a:schemeClr val="tx2"/>
                </a:solidFill>
                <a:cs typeface="Museo Sans 300" panose="02000000000000000000" pitchFamily="2" charset="0"/>
              </a:rPr>
              <a:t>MPM, malignant pleural mesothelioma; NSCLC, non-small cell lung cancer.</a:t>
            </a:r>
          </a:p>
          <a:p>
            <a:pPr marL="12700" marR="5080" indent="0" defTabSz="914377">
              <a:lnSpc>
                <a:spcPct val="100000"/>
              </a:lnSpc>
              <a:spcBef>
                <a:spcPts val="0"/>
              </a:spcBef>
              <a:buNone/>
              <a:defRPr/>
            </a:pPr>
            <a:r>
              <a:rPr lang="en-US" sz="1200" b="1" spc="-20" dirty="0">
                <a:solidFill>
                  <a:schemeClr val="tx2"/>
                </a:solidFill>
                <a:cs typeface="Museo Sans 300" panose="02000000000000000000" pitchFamily="2" charset="0"/>
              </a:rPr>
              <a:t>1. </a:t>
            </a:r>
            <a:r>
              <a:rPr lang="en-US" sz="1200" b="1" spc="-20" dirty="0" err="1">
                <a:solidFill>
                  <a:schemeClr val="tx2"/>
                </a:solidFill>
                <a:cs typeface="Museo Sans 300" panose="02000000000000000000" pitchFamily="2" charset="0"/>
              </a:rPr>
              <a:t>Giladi</a:t>
            </a:r>
            <a:r>
              <a:rPr lang="en-US" sz="1200" b="1" spc="-20" dirty="0">
                <a:solidFill>
                  <a:schemeClr val="tx2"/>
                </a:solidFill>
                <a:cs typeface="Museo Sans 300" panose="02000000000000000000" pitchFamily="2" charset="0"/>
              </a:rPr>
              <a:t> M, et al. </a:t>
            </a:r>
            <a:r>
              <a:rPr lang="en-US" sz="1200" b="1" i="1" spc="-20" dirty="0">
                <a:solidFill>
                  <a:schemeClr val="tx2"/>
                </a:solidFill>
                <a:cs typeface="Museo Sans 300" panose="02000000000000000000" pitchFamily="2" charset="0"/>
              </a:rPr>
              <a:t>Semin Oncol</a:t>
            </a:r>
            <a:r>
              <a:rPr lang="en-US" sz="1200" b="1" spc="-20" dirty="0">
                <a:solidFill>
                  <a:schemeClr val="tx2"/>
                </a:solidFill>
                <a:cs typeface="Museo Sans 300" panose="02000000000000000000" pitchFamily="2" charset="0"/>
              </a:rPr>
              <a:t>. 2014;41(suppl 6):S35</a:t>
            </a:r>
            <a:r>
              <a:rPr lang="en-GB" sz="1200" b="1" dirty="0">
                <a:solidFill>
                  <a:schemeClr val="tx2"/>
                </a:solidFill>
              </a:rPr>
              <a:t>–</a:t>
            </a:r>
            <a:r>
              <a:rPr lang="en-US" sz="1200" b="1" spc="-20" dirty="0">
                <a:solidFill>
                  <a:schemeClr val="tx2"/>
                </a:solidFill>
                <a:cs typeface="Museo Sans 300" panose="02000000000000000000" pitchFamily="2" charset="0"/>
              </a:rPr>
              <a:t>S41. 2. </a:t>
            </a:r>
            <a:r>
              <a:rPr lang="en-US" sz="1200" b="1" dirty="0" err="1">
                <a:solidFill>
                  <a:schemeClr val="tx2"/>
                </a:solidFill>
              </a:rPr>
              <a:t>Mumblat</a:t>
            </a:r>
            <a:r>
              <a:rPr lang="en-US" sz="1200" b="1" dirty="0">
                <a:solidFill>
                  <a:schemeClr val="tx2"/>
                </a:solidFill>
              </a:rPr>
              <a:t> H, et al. </a:t>
            </a:r>
            <a:r>
              <a:rPr lang="en-US" sz="1200" b="1" i="1" dirty="0">
                <a:solidFill>
                  <a:schemeClr val="tx2"/>
                </a:solidFill>
              </a:rPr>
              <a:t>Lung Cancer. </a:t>
            </a:r>
            <a:r>
              <a:rPr lang="en-US" sz="1200" b="1" dirty="0">
                <a:solidFill>
                  <a:schemeClr val="tx2"/>
                </a:solidFill>
              </a:rPr>
              <a:t>2021;160;99</a:t>
            </a:r>
            <a:r>
              <a:rPr lang="en-GB" sz="1200" b="1" dirty="0">
                <a:solidFill>
                  <a:schemeClr val="tx2"/>
                </a:solidFill>
              </a:rPr>
              <a:t>–</a:t>
            </a:r>
            <a:r>
              <a:rPr lang="en-US" sz="1200" b="1" dirty="0">
                <a:solidFill>
                  <a:schemeClr val="tx2"/>
                </a:solidFill>
              </a:rPr>
              <a:t>110.</a:t>
            </a:r>
          </a:p>
        </p:txBody>
      </p:sp>
      <p:sp>
        <p:nvSpPr>
          <p:cNvPr id="212" name="TextBox 211">
            <a:extLst>
              <a:ext uri="{FF2B5EF4-FFF2-40B4-BE49-F238E27FC236}">
                <a16:creationId xmlns:a16="http://schemas.microsoft.com/office/drawing/2014/main" id="{84F4045B-7187-4E1F-851A-C1A527A255C0}"/>
              </a:ext>
            </a:extLst>
          </p:cNvPr>
          <p:cNvSpPr txBox="1"/>
          <p:nvPr/>
        </p:nvSpPr>
        <p:spPr>
          <a:xfrm>
            <a:off x="1330761" y="1866504"/>
            <a:ext cx="3924412"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Calibri" panose="020F0502020204030204"/>
                <a:ea typeface="+mn-ea"/>
                <a:cs typeface="+mn-cs"/>
              </a:rPr>
              <a:t>Frequency-Dependent Effect of TTFields Treatment on Viability of NSCLC Cells</a:t>
            </a:r>
            <a:r>
              <a:rPr kumimoji="0" lang="en-GB" sz="1400" b="1" i="0" u="none" strike="noStrike" kern="0" cap="none" spc="0" normalizeH="0" baseline="30000" noProof="0" dirty="0">
                <a:ln>
                  <a:noFill/>
                </a:ln>
                <a:solidFill>
                  <a:prstClr val="black"/>
                </a:solidFill>
                <a:effectLst/>
                <a:uLnTx/>
                <a:uFillTx/>
                <a:latin typeface="Calibri" panose="020F0502020204030204"/>
                <a:ea typeface="+mn-ea"/>
                <a:cs typeface="+mn-cs"/>
              </a:rPr>
              <a:t>1</a:t>
            </a:r>
          </a:p>
        </p:txBody>
      </p:sp>
      <p:sp>
        <p:nvSpPr>
          <p:cNvPr id="213" name="Rectangle 212">
            <a:extLst>
              <a:ext uri="{FF2B5EF4-FFF2-40B4-BE49-F238E27FC236}">
                <a16:creationId xmlns:a16="http://schemas.microsoft.com/office/drawing/2014/main" id="{45948B9C-C4FD-4FA3-920B-93D4F3C46CB6}"/>
              </a:ext>
            </a:extLst>
          </p:cNvPr>
          <p:cNvSpPr/>
          <p:nvPr/>
        </p:nvSpPr>
        <p:spPr>
          <a:xfrm>
            <a:off x="1870451" y="5601369"/>
            <a:ext cx="8451099" cy="369332"/>
          </a:xfrm>
          <a:prstGeom prst="rect">
            <a:avLst/>
          </a:prstGeom>
        </p:spPr>
        <p:txBody>
          <a:bodyPr wrap="square" lIns="43200">
            <a:spAutoFit/>
          </a:bodyPr>
          <a:lstStyle/>
          <a:p>
            <a:pPr marL="457189" marR="0" lvl="2" indent="0" algn="ctr" defTabSz="914377" rtl="0" eaLnBrk="1" fontAlgn="auto" latinLnBrk="0" hangingPunct="1">
              <a:lnSpc>
                <a:spcPct val="100000"/>
              </a:lnSpc>
              <a:spcBef>
                <a:spcPts val="0"/>
              </a:spcBef>
              <a:spcAft>
                <a:spcPts val="0"/>
              </a:spcAft>
              <a:buClr>
                <a:srgbClr val="00B0F0"/>
              </a:buClr>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150 kHz is the optimal effective frequency for NSCLC and MPM cell lines</a:t>
            </a:r>
            <a:r>
              <a:rPr kumimoji="0" lang="en-GB" sz="1800" b="0" i="0" u="none" strike="noStrike" kern="0" cap="none" spc="0" normalizeH="0" baseline="30000" noProof="0" dirty="0">
                <a:ln>
                  <a:noFill/>
                </a:ln>
                <a:solidFill>
                  <a:prstClr val="black"/>
                </a:solidFill>
                <a:effectLst/>
                <a:uLnTx/>
                <a:uFillTx/>
                <a:latin typeface="Calibri" panose="020F0502020204030204"/>
                <a:ea typeface="+mn-ea"/>
                <a:cs typeface="+mn-cs"/>
              </a:rPr>
              <a:t>1,2</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95" name="TextBox 294">
            <a:extLst>
              <a:ext uri="{FF2B5EF4-FFF2-40B4-BE49-F238E27FC236}">
                <a16:creationId xmlns:a16="http://schemas.microsoft.com/office/drawing/2014/main" id="{11CBA01D-3950-4F07-B993-CFAFE131CFAB}"/>
              </a:ext>
            </a:extLst>
          </p:cNvPr>
          <p:cNvSpPr txBox="1"/>
          <p:nvPr/>
        </p:nvSpPr>
        <p:spPr>
          <a:xfrm>
            <a:off x="2396401" y="5295187"/>
            <a:ext cx="1633781" cy="215444"/>
          </a:xfrm>
          <a:prstGeom prst="rect">
            <a:avLst/>
          </a:prstGeom>
          <a:noFill/>
        </p:spPr>
        <p:txBody>
          <a:bodyPr wrap="non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Adapted from Giladi M et al. 2014</a:t>
            </a:r>
            <a:r>
              <a:rPr kumimoji="0" lang="en-GB" sz="800" b="0" i="0" u="none" strike="noStrike" kern="1200" cap="none" spc="0" normalizeH="0" baseline="30000" noProof="0" dirty="0">
                <a:ln>
                  <a:noFill/>
                </a:ln>
                <a:solidFill>
                  <a:prstClr val="black"/>
                </a:solidFill>
                <a:effectLst/>
                <a:uLnTx/>
                <a:uFillTx/>
                <a:latin typeface="Calibri" panose="020F0502020204030204"/>
                <a:ea typeface="+mn-ea"/>
                <a:cs typeface="+mn-cs"/>
              </a:rPr>
              <a:t>1</a:t>
            </a: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2" name="Straight Connector 301">
            <a:extLst>
              <a:ext uri="{FF2B5EF4-FFF2-40B4-BE49-F238E27FC236}">
                <a16:creationId xmlns:a16="http://schemas.microsoft.com/office/drawing/2014/main" id="{41B63BB4-C729-455F-AD13-531BFD8673CF}"/>
              </a:ext>
            </a:extLst>
          </p:cNvPr>
          <p:cNvCxnSpPr>
            <a:cxnSpLocks/>
          </p:cNvCxnSpPr>
          <p:nvPr/>
        </p:nvCxnSpPr>
        <p:spPr>
          <a:xfrm>
            <a:off x="5170136" y="3196645"/>
            <a:ext cx="140893" cy="0"/>
          </a:xfrm>
          <a:prstGeom prst="line">
            <a:avLst/>
          </a:prstGeom>
          <a:noFill/>
          <a:ln w="19050" cap="flat" cmpd="sng" algn="ctr">
            <a:solidFill>
              <a:srgbClr val="000000"/>
            </a:solidFill>
            <a:prstDash val="solid"/>
          </a:ln>
          <a:effectLst/>
        </p:spPr>
      </p:cxnSp>
      <p:sp>
        <p:nvSpPr>
          <p:cNvPr id="303" name="TextBox 462">
            <a:extLst>
              <a:ext uri="{FF2B5EF4-FFF2-40B4-BE49-F238E27FC236}">
                <a16:creationId xmlns:a16="http://schemas.microsoft.com/office/drawing/2014/main" id="{62161E0C-3A70-44D1-9BC3-BF0E90E98B8C}"/>
              </a:ext>
            </a:extLst>
          </p:cNvPr>
          <p:cNvSpPr txBox="1"/>
          <p:nvPr/>
        </p:nvSpPr>
        <p:spPr>
          <a:xfrm>
            <a:off x="5386229" y="3112329"/>
            <a:ext cx="293163" cy="167775"/>
          </a:xfrm>
          <a:prstGeom prst="rect">
            <a:avLst/>
          </a:prstGeom>
          <a:noFill/>
        </p:spPr>
        <p:txBody>
          <a:bodyPr wrap="non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Calibri" panose="020F0502020204030204"/>
                <a:ea typeface="+mn-ea"/>
                <a:cs typeface="+mn-cs"/>
              </a:rPr>
              <a:t>H1299</a:t>
            </a:r>
          </a:p>
        </p:txBody>
      </p:sp>
      <p:cxnSp>
        <p:nvCxnSpPr>
          <p:cNvPr id="304" name="Straight Connector 303">
            <a:extLst>
              <a:ext uri="{FF2B5EF4-FFF2-40B4-BE49-F238E27FC236}">
                <a16:creationId xmlns:a16="http://schemas.microsoft.com/office/drawing/2014/main" id="{3E98D23D-86CB-4974-8BEB-7CC33773327C}"/>
              </a:ext>
            </a:extLst>
          </p:cNvPr>
          <p:cNvCxnSpPr>
            <a:cxnSpLocks/>
          </p:cNvCxnSpPr>
          <p:nvPr/>
        </p:nvCxnSpPr>
        <p:spPr>
          <a:xfrm>
            <a:off x="5170136" y="3943564"/>
            <a:ext cx="140893" cy="0"/>
          </a:xfrm>
          <a:prstGeom prst="line">
            <a:avLst/>
          </a:prstGeom>
          <a:noFill/>
          <a:ln w="19050" cap="flat" cmpd="sng" algn="ctr">
            <a:solidFill>
              <a:srgbClr val="525252"/>
            </a:solidFill>
            <a:prstDash val="solid"/>
          </a:ln>
          <a:effectLst/>
        </p:spPr>
      </p:cxnSp>
      <p:sp>
        <p:nvSpPr>
          <p:cNvPr id="311" name="TextBox 462">
            <a:extLst>
              <a:ext uri="{FF2B5EF4-FFF2-40B4-BE49-F238E27FC236}">
                <a16:creationId xmlns:a16="http://schemas.microsoft.com/office/drawing/2014/main" id="{2F7F18D6-5218-4F4D-AF6E-D06927E87542}"/>
              </a:ext>
            </a:extLst>
          </p:cNvPr>
          <p:cNvSpPr txBox="1"/>
          <p:nvPr/>
        </p:nvSpPr>
        <p:spPr>
          <a:xfrm>
            <a:off x="5386229" y="3861629"/>
            <a:ext cx="293163" cy="167775"/>
          </a:xfrm>
          <a:prstGeom prst="rect">
            <a:avLst/>
          </a:prstGeom>
          <a:noFill/>
        </p:spPr>
        <p:txBody>
          <a:bodyPr wrap="non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Calibri" panose="020F0502020204030204"/>
                <a:ea typeface="+mn-ea"/>
                <a:cs typeface="+mn-cs"/>
              </a:rPr>
              <a:t>LLC1</a:t>
            </a:r>
          </a:p>
        </p:txBody>
      </p:sp>
      <p:cxnSp>
        <p:nvCxnSpPr>
          <p:cNvPr id="312" name="Straight Connector 311">
            <a:extLst>
              <a:ext uri="{FF2B5EF4-FFF2-40B4-BE49-F238E27FC236}">
                <a16:creationId xmlns:a16="http://schemas.microsoft.com/office/drawing/2014/main" id="{C1FF2774-26AA-4C03-A278-83FBCCCD4F63}"/>
              </a:ext>
            </a:extLst>
          </p:cNvPr>
          <p:cNvCxnSpPr>
            <a:cxnSpLocks/>
          </p:cNvCxnSpPr>
          <p:nvPr/>
        </p:nvCxnSpPr>
        <p:spPr>
          <a:xfrm>
            <a:off x="5170136" y="3387145"/>
            <a:ext cx="140893" cy="0"/>
          </a:xfrm>
          <a:prstGeom prst="line">
            <a:avLst/>
          </a:prstGeom>
          <a:noFill/>
          <a:ln w="19050" cap="flat" cmpd="sng" algn="ctr">
            <a:solidFill>
              <a:srgbClr val="D8AB27"/>
            </a:solidFill>
            <a:prstDash val="solid"/>
          </a:ln>
          <a:effectLst/>
        </p:spPr>
      </p:cxnSp>
      <p:sp>
        <p:nvSpPr>
          <p:cNvPr id="313" name="TextBox 462">
            <a:extLst>
              <a:ext uri="{FF2B5EF4-FFF2-40B4-BE49-F238E27FC236}">
                <a16:creationId xmlns:a16="http://schemas.microsoft.com/office/drawing/2014/main" id="{2E4C7EE1-4DCB-475F-AABB-285AC041BD47}"/>
              </a:ext>
            </a:extLst>
          </p:cNvPr>
          <p:cNvSpPr txBox="1"/>
          <p:nvPr/>
        </p:nvSpPr>
        <p:spPr>
          <a:xfrm>
            <a:off x="5386229" y="3302829"/>
            <a:ext cx="293163" cy="167775"/>
          </a:xfrm>
          <a:prstGeom prst="rect">
            <a:avLst/>
          </a:prstGeom>
          <a:noFill/>
        </p:spPr>
        <p:txBody>
          <a:bodyPr wrap="non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Calibri" panose="020F0502020204030204"/>
                <a:ea typeface="+mn-ea"/>
                <a:cs typeface="+mn-cs"/>
              </a:rPr>
              <a:t>A549</a:t>
            </a:r>
          </a:p>
        </p:txBody>
      </p:sp>
      <p:cxnSp>
        <p:nvCxnSpPr>
          <p:cNvPr id="320" name="Straight Connector 319">
            <a:extLst>
              <a:ext uri="{FF2B5EF4-FFF2-40B4-BE49-F238E27FC236}">
                <a16:creationId xmlns:a16="http://schemas.microsoft.com/office/drawing/2014/main" id="{ABFAE4BB-64EB-4B5D-A927-495A9ED2B451}"/>
              </a:ext>
            </a:extLst>
          </p:cNvPr>
          <p:cNvCxnSpPr>
            <a:cxnSpLocks/>
          </p:cNvCxnSpPr>
          <p:nvPr/>
        </p:nvCxnSpPr>
        <p:spPr>
          <a:xfrm>
            <a:off x="5170136" y="4124539"/>
            <a:ext cx="140893" cy="0"/>
          </a:xfrm>
          <a:prstGeom prst="line">
            <a:avLst/>
          </a:prstGeom>
          <a:noFill/>
          <a:ln w="19050" cap="flat" cmpd="sng" algn="ctr">
            <a:solidFill>
              <a:srgbClr val="A6A6A6"/>
            </a:solidFill>
            <a:prstDash val="solid"/>
          </a:ln>
          <a:effectLst/>
        </p:spPr>
      </p:cxnSp>
      <p:sp>
        <p:nvSpPr>
          <p:cNvPr id="321" name="TextBox 462">
            <a:extLst>
              <a:ext uri="{FF2B5EF4-FFF2-40B4-BE49-F238E27FC236}">
                <a16:creationId xmlns:a16="http://schemas.microsoft.com/office/drawing/2014/main" id="{B5E26576-1797-4AC0-900D-270D329D49EA}"/>
              </a:ext>
            </a:extLst>
          </p:cNvPr>
          <p:cNvSpPr txBox="1"/>
          <p:nvPr/>
        </p:nvSpPr>
        <p:spPr>
          <a:xfrm>
            <a:off x="5386229" y="4042603"/>
            <a:ext cx="293163" cy="167775"/>
          </a:xfrm>
          <a:prstGeom prst="rect">
            <a:avLst/>
          </a:prstGeom>
          <a:noFill/>
        </p:spPr>
        <p:txBody>
          <a:bodyPr wrap="non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Calibri" panose="020F0502020204030204"/>
                <a:ea typeface="+mn-ea"/>
                <a:cs typeface="+mn-cs"/>
              </a:rPr>
              <a:t>KLN-205</a:t>
            </a:r>
          </a:p>
        </p:txBody>
      </p:sp>
      <p:cxnSp>
        <p:nvCxnSpPr>
          <p:cNvPr id="322" name="Straight Connector 321">
            <a:extLst>
              <a:ext uri="{FF2B5EF4-FFF2-40B4-BE49-F238E27FC236}">
                <a16:creationId xmlns:a16="http://schemas.microsoft.com/office/drawing/2014/main" id="{BF486664-1699-449F-8A3C-2DFA5F985944}"/>
              </a:ext>
            </a:extLst>
          </p:cNvPr>
          <p:cNvCxnSpPr>
            <a:cxnSpLocks/>
          </p:cNvCxnSpPr>
          <p:nvPr/>
        </p:nvCxnSpPr>
        <p:spPr>
          <a:xfrm>
            <a:off x="5170136" y="3587171"/>
            <a:ext cx="140893" cy="0"/>
          </a:xfrm>
          <a:prstGeom prst="line">
            <a:avLst/>
          </a:prstGeom>
          <a:noFill/>
          <a:ln w="19050" cap="flat" cmpd="sng" algn="ctr">
            <a:solidFill>
              <a:srgbClr val="1B3E6F"/>
            </a:solidFill>
            <a:prstDash val="solid"/>
          </a:ln>
          <a:effectLst/>
        </p:spPr>
      </p:cxnSp>
      <p:sp>
        <p:nvSpPr>
          <p:cNvPr id="323" name="TextBox 462">
            <a:extLst>
              <a:ext uri="{FF2B5EF4-FFF2-40B4-BE49-F238E27FC236}">
                <a16:creationId xmlns:a16="http://schemas.microsoft.com/office/drawing/2014/main" id="{3D8D2FE1-7D4D-45E3-A6A8-4C5B931775F0}"/>
              </a:ext>
            </a:extLst>
          </p:cNvPr>
          <p:cNvSpPr txBox="1"/>
          <p:nvPr/>
        </p:nvSpPr>
        <p:spPr>
          <a:xfrm>
            <a:off x="5386229" y="3502854"/>
            <a:ext cx="293163" cy="167775"/>
          </a:xfrm>
          <a:prstGeom prst="rect">
            <a:avLst/>
          </a:prstGeom>
          <a:noFill/>
        </p:spPr>
        <p:txBody>
          <a:bodyPr wrap="non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Calibri" panose="020F0502020204030204"/>
                <a:ea typeface="+mn-ea"/>
                <a:cs typeface="+mn-cs"/>
              </a:rPr>
              <a:t>HCC827</a:t>
            </a:r>
          </a:p>
        </p:txBody>
      </p:sp>
      <p:cxnSp>
        <p:nvCxnSpPr>
          <p:cNvPr id="324" name="Straight Connector 323">
            <a:extLst>
              <a:ext uri="{FF2B5EF4-FFF2-40B4-BE49-F238E27FC236}">
                <a16:creationId xmlns:a16="http://schemas.microsoft.com/office/drawing/2014/main" id="{EB4212E3-124D-481C-905B-D2BE8FFE7877}"/>
              </a:ext>
            </a:extLst>
          </p:cNvPr>
          <p:cNvCxnSpPr>
            <a:cxnSpLocks/>
          </p:cNvCxnSpPr>
          <p:nvPr/>
        </p:nvCxnSpPr>
        <p:spPr>
          <a:xfrm>
            <a:off x="5170136" y="3780845"/>
            <a:ext cx="140893" cy="0"/>
          </a:xfrm>
          <a:prstGeom prst="line">
            <a:avLst/>
          </a:prstGeom>
          <a:noFill/>
          <a:ln w="19050" cap="flat" cmpd="sng" algn="ctr">
            <a:solidFill>
              <a:srgbClr val="A6821E"/>
            </a:solidFill>
            <a:prstDash val="solid"/>
          </a:ln>
          <a:effectLst/>
        </p:spPr>
      </p:cxnSp>
      <p:sp>
        <p:nvSpPr>
          <p:cNvPr id="325" name="TextBox 462">
            <a:extLst>
              <a:ext uri="{FF2B5EF4-FFF2-40B4-BE49-F238E27FC236}">
                <a16:creationId xmlns:a16="http://schemas.microsoft.com/office/drawing/2014/main" id="{28087BAD-D2F0-4D3C-9806-23ED7FA0393B}"/>
              </a:ext>
            </a:extLst>
          </p:cNvPr>
          <p:cNvSpPr txBox="1"/>
          <p:nvPr/>
        </p:nvSpPr>
        <p:spPr>
          <a:xfrm>
            <a:off x="5386229" y="3696529"/>
            <a:ext cx="293163" cy="167775"/>
          </a:xfrm>
          <a:prstGeom prst="rect">
            <a:avLst/>
          </a:prstGeom>
          <a:noFill/>
        </p:spPr>
        <p:txBody>
          <a:bodyPr wrap="none" lIns="0" tIns="0" rIns="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Calibri" panose="020F0502020204030204"/>
                <a:ea typeface="+mn-ea"/>
                <a:cs typeface="+mn-cs"/>
              </a:rPr>
              <a:t>HTB-182</a:t>
            </a:r>
          </a:p>
        </p:txBody>
      </p:sp>
      <p:sp>
        <p:nvSpPr>
          <p:cNvPr id="326" name="Oval 51">
            <a:extLst>
              <a:ext uri="{FF2B5EF4-FFF2-40B4-BE49-F238E27FC236}">
                <a16:creationId xmlns:a16="http://schemas.microsoft.com/office/drawing/2014/main" id="{717AEEB7-5FE5-46BA-BDDF-B7B5ADFAB4C1}"/>
              </a:ext>
            </a:extLst>
          </p:cNvPr>
          <p:cNvSpPr/>
          <p:nvPr/>
        </p:nvSpPr>
        <p:spPr>
          <a:xfrm>
            <a:off x="5210817" y="3166880"/>
            <a:ext cx="59531" cy="59531"/>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7" name="Oval 51">
            <a:extLst>
              <a:ext uri="{FF2B5EF4-FFF2-40B4-BE49-F238E27FC236}">
                <a16:creationId xmlns:a16="http://schemas.microsoft.com/office/drawing/2014/main" id="{1B01C90B-FD85-433D-94EF-E321B3785A35}"/>
              </a:ext>
            </a:extLst>
          </p:cNvPr>
          <p:cNvSpPr/>
          <p:nvPr/>
        </p:nvSpPr>
        <p:spPr>
          <a:xfrm>
            <a:off x="5210817" y="3912697"/>
            <a:ext cx="59531" cy="59531"/>
          </a:xfrm>
          <a:prstGeom prst="diamond">
            <a:avLst/>
          </a:prstGeom>
          <a:solidFill>
            <a:srgbClr val="525252"/>
          </a:solidFill>
          <a:ln w="9525" cap="flat" cmpd="sng" algn="ctr">
            <a:solidFill>
              <a:srgbClr val="525252"/>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8" name="Oval 51">
            <a:extLst>
              <a:ext uri="{FF2B5EF4-FFF2-40B4-BE49-F238E27FC236}">
                <a16:creationId xmlns:a16="http://schemas.microsoft.com/office/drawing/2014/main" id="{C2202CC7-D723-4C61-BFA8-665C91D854C2}"/>
              </a:ext>
            </a:extLst>
          </p:cNvPr>
          <p:cNvSpPr/>
          <p:nvPr/>
        </p:nvSpPr>
        <p:spPr>
          <a:xfrm>
            <a:off x="5210817" y="3357380"/>
            <a:ext cx="59531" cy="59531"/>
          </a:xfrm>
          <a:prstGeom prst="rect">
            <a:avLst/>
          </a:prstGeom>
          <a:solidFill>
            <a:srgbClr val="D8AB27"/>
          </a:solidFill>
          <a:ln w="9525" cap="flat" cmpd="sng" algn="ctr">
            <a:solidFill>
              <a:srgbClr val="D8AB27"/>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1" name="Oval 51">
            <a:extLst>
              <a:ext uri="{FF2B5EF4-FFF2-40B4-BE49-F238E27FC236}">
                <a16:creationId xmlns:a16="http://schemas.microsoft.com/office/drawing/2014/main" id="{FE41CC05-51EB-4AFD-89C3-FEDBE5E51AA8}"/>
              </a:ext>
            </a:extLst>
          </p:cNvPr>
          <p:cNvSpPr/>
          <p:nvPr/>
        </p:nvSpPr>
        <p:spPr>
          <a:xfrm>
            <a:off x="5210817" y="4094773"/>
            <a:ext cx="59531" cy="59531"/>
          </a:xfrm>
          <a:prstGeom prst="ellipse">
            <a:avLst/>
          </a:prstGeom>
          <a:solidFill>
            <a:srgbClr val="A6A6A6"/>
          </a:solidFill>
          <a:ln w="9525" cap="flat" cmpd="sng" algn="ctr">
            <a:solidFill>
              <a:srgbClr val="A6A6A6"/>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0" name="Oval 51">
            <a:extLst>
              <a:ext uri="{FF2B5EF4-FFF2-40B4-BE49-F238E27FC236}">
                <a16:creationId xmlns:a16="http://schemas.microsoft.com/office/drawing/2014/main" id="{3441650A-BCBC-49C7-B9F2-57D6F613370A}"/>
              </a:ext>
            </a:extLst>
          </p:cNvPr>
          <p:cNvSpPr/>
          <p:nvPr/>
        </p:nvSpPr>
        <p:spPr>
          <a:xfrm>
            <a:off x="5210817" y="3557405"/>
            <a:ext cx="59531" cy="59531"/>
          </a:xfrm>
          <a:prstGeom prst="triangle">
            <a:avLst/>
          </a:prstGeom>
          <a:solidFill>
            <a:srgbClr val="1B3E6F"/>
          </a:solidFill>
          <a:ln w="9525" cap="flat" cmpd="sng" algn="ctr">
            <a:solidFill>
              <a:srgbClr val="1B3E6F"/>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1" name="Oval 51">
            <a:extLst>
              <a:ext uri="{FF2B5EF4-FFF2-40B4-BE49-F238E27FC236}">
                <a16:creationId xmlns:a16="http://schemas.microsoft.com/office/drawing/2014/main" id="{CCCD6865-8C33-41B8-8CDB-D1C30872E598}"/>
              </a:ext>
            </a:extLst>
          </p:cNvPr>
          <p:cNvSpPr/>
          <p:nvPr/>
        </p:nvSpPr>
        <p:spPr>
          <a:xfrm rot="10800000">
            <a:off x="5210817" y="3751081"/>
            <a:ext cx="59531" cy="59531"/>
          </a:xfrm>
          <a:prstGeom prst="triangle">
            <a:avLst/>
          </a:prstGeom>
          <a:solidFill>
            <a:srgbClr val="A6821E"/>
          </a:solidFill>
          <a:ln w="9525" cap="flat" cmpd="sng" algn="ctr">
            <a:solidFill>
              <a:srgbClr val="A6821E"/>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98" name="Straight Connector 397">
            <a:extLst>
              <a:ext uri="{FF2B5EF4-FFF2-40B4-BE49-F238E27FC236}">
                <a16:creationId xmlns:a16="http://schemas.microsoft.com/office/drawing/2014/main" id="{0D90C7CE-F5C3-4C83-8CC8-EBA1720AFD4F}"/>
              </a:ext>
            </a:extLst>
          </p:cNvPr>
          <p:cNvCxnSpPr>
            <a:cxnSpLocks/>
          </p:cNvCxnSpPr>
          <p:nvPr/>
        </p:nvCxnSpPr>
        <p:spPr>
          <a:xfrm>
            <a:off x="1601215" y="3161560"/>
            <a:ext cx="105892" cy="0"/>
          </a:xfrm>
          <a:prstGeom prst="line">
            <a:avLst/>
          </a:prstGeom>
          <a:noFill/>
          <a:ln w="12700" cap="flat" cmpd="sng" algn="ctr">
            <a:solidFill>
              <a:srgbClr val="A6A6A6"/>
            </a:solidFill>
            <a:prstDash val="solid"/>
          </a:ln>
          <a:effectLst/>
        </p:spPr>
      </p:cxnSp>
      <p:cxnSp>
        <p:nvCxnSpPr>
          <p:cNvPr id="401" name="Straight Connector 400">
            <a:extLst>
              <a:ext uri="{FF2B5EF4-FFF2-40B4-BE49-F238E27FC236}">
                <a16:creationId xmlns:a16="http://schemas.microsoft.com/office/drawing/2014/main" id="{A53378A7-8720-4D0D-B169-4BEE83ADC38C}"/>
              </a:ext>
            </a:extLst>
          </p:cNvPr>
          <p:cNvCxnSpPr>
            <a:cxnSpLocks/>
          </p:cNvCxnSpPr>
          <p:nvPr/>
        </p:nvCxnSpPr>
        <p:spPr>
          <a:xfrm>
            <a:off x="1601215" y="3368795"/>
            <a:ext cx="105892" cy="0"/>
          </a:xfrm>
          <a:prstGeom prst="line">
            <a:avLst/>
          </a:prstGeom>
          <a:noFill/>
          <a:ln w="12700" cap="flat" cmpd="sng" algn="ctr">
            <a:solidFill>
              <a:srgbClr val="A6A6A6"/>
            </a:solidFill>
            <a:prstDash val="solid"/>
          </a:ln>
          <a:effectLst/>
        </p:spPr>
      </p:cxnSp>
      <p:cxnSp>
        <p:nvCxnSpPr>
          <p:cNvPr id="422" name="Straight Connector 421">
            <a:extLst>
              <a:ext uri="{FF2B5EF4-FFF2-40B4-BE49-F238E27FC236}">
                <a16:creationId xmlns:a16="http://schemas.microsoft.com/office/drawing/2014/main" id="{5C3C65EB-BB58-4512-8788-C733A7664E26}"/>
              </a:ext>
            </a:extLst>
          </p:cNvPr>
          <p:cNvCxnSpPr>
            <a:cxnSpLocks/>
          </p:cNvCxnSpPr>
          <p:nvPr/>
        </p:nvCxnSpPr>
        <p:spPr>
          <a:xfrm>
            <a:off x="1654160" y="3161562"/>
            <a:ext cx="0" cy="208759"/>
          </a:xfrm>
          <a:prstGeom prst="line">
            <a:avLst/>
          </a:prstGeom>
          <a:noFill/>
          <a:ln w="12700" cap="flat" cmpd="sng" algn="ctr">
            <a:solidFill>
              <a:srgbClr val="A6A6A6"/>
            </a:solidFill>
            <a:prstDash val="solid"/>
          </a:ln>
          <a:effectLst/>
        </p:spPr>
      </p:cxnSp>
      <p:cxnSp>
        <p:nvCxnSpPr>
          <p:cNvPr id="430" name="Straight Connector 429">
            <a:extLst>
              <a:ext uri="{FF2B5EF4-FFF2-40B4-BE49-F238E27FC236}">
                <a16:creationId xmlns:a16="http://schemas.microsoft.com/office/drawing/2014/main" id="{23B0CD64-3211-4908-8A3B-3973EE6DC008}"/>
              </a:ext>
            </a:extLst>
          </p:cNvPr>
          <p:cNvCxnSpPr>
            <a:cxnSpLocks/>
          </p:cNvCxnSpPr>
          <p:nvPr/>
        </p:nvCxnSpPr>
        <p:spPr>
          <a:xfrm>
            <a:off x="1601215" y="3206943"/>
            <a:ext cx="105892" cy="0"/>
          </a:xfrm>
          <a:prstGeom prst="line">
            <a:avLst/>
          </a:prstGeom>
          <a:noFill/>
          <a:ln w="12700" cap="flat" cmpd="sng" algn="ctr">
            <a:solidFill>
              <a:srgbClr val="1B3E6F"/>
            </a:solidFill>
            <a:prstDash val="solid"/>
          </a:ln>
          <a:effectLst/>
        </p:spPr>
      </p:cxnSp>
      <p:cxnSp>
        <p:nvCxnSpPr>
          <p:cNvPr id="470" name="Straight Connector 469">
            <a:extLst>
              <a:ext uri="{FF2B5EF4-FFF2-40B4-BE49-F238E27FC236}">
                <a16:creationId xmlns:a16="http://schemas.microsoft.com/office/drawing/2014/main" id="{5E980415-97A9-4ECA-A317-6CEB7FE04232}"/>
              </a:ext>
            </a:extLst>
          </p:cNvPr>
          <p:cNvCxnSpPr>
            <a:cxnSpLocks/>
          </p:cNvCxnSpPr>
          <p:nvPr/>
        </p:nvCxnSpPr>
        <p:spPr>
          <a:xfrm>
            <a:off x="1601215" y="3318071"/>
            <a:ext cx="105892" cy="0"/>
          </a:xfrm>
          <a:prstGeom prst="line">
            <a:avLst/>
          </a:prstGeom>
          <a:noFill/>
          <a:ln w="12700" cap="flat" cmpd="sng" algn="ctr">
            <a:solidFill>
              <a:srgbClr val="1B3E6F"/>
            </a:solidFill>
            <a:prstDash val="solid"/>
          </a:ln>
          <a:effectLst/>
        </p:spPr>
      </p:cxnSp>
      <p:cxnSp>
        <p:nvCxnSpPr>
          <p:cNvPr id="471" name="Straight Connector 470">
            <a:extLst>
              <a:ext uri="{FF2B5EF4-FFF2-40B4-BE49-F238E27FC236}">
                <a16:creationId xmlns:a16="http://schemas.microsoft.com/office/drawing/2014/main" id="{419066F7-F23F-47D5-AF86-FD20FE6BFFA6}"/>
              </a:ext>
            </a:extLst>
          </p:cNvPr>
          <p:cNvCxnSpPr>
            <a:cxnSpLocks/>
          </p:cNvCxnSpPr>
          <p:nvPr/>
        </p:nvCxnSpPr>
        <p:spPr>
          <a:xfrm>
            <a:off x="1654160" y="3206943"/>
            <a:ext cx="0" cy="111944"/>
          </a:xfrm>
          <a:prstGeom prst="line">
            <a:avLst/>
          </a:prstGeom>
          <a:noFill/>
          <a:ln w="12700" cap="flat" cmpd="sng" algn="ctr">
            <a:solidFill>
              <a:srgbClr val="1B3E6F"/>
            </a:solidFill>
            <a:prstDash val="solid"/>
          </a:ln>
          <a:effectLst/>
        </p:spPr>
      </p:cxnSp>
      <p:grpSp>
        <p:nvGrpSpPr>
          <p:cNvPr id="2" name="Group 1">
            <a:extLst>
              <a:ext uri="{FF2B5EF4-FFF2-40B4-BE49-F238E27FC236}">
                <a16:creationId xmlns:a16="http://schemas.microsoft.com/office/drawing/2014/main" id="{71ABBA0D-1492-4B26-9F72-16B7025C9531}"/>
              </a:ext>
            </a:extLst>
          </p:cNvPr>
          <p:cNvGrpSpPr/>
          <p:nvPr/>
        </p:nvGrpSpPr>
        <p:grpSpPr>
          <a:xfrm>
            <a:off x="1587171" y="2527497"/>
            <a:ext cx="61200" cy="2214377"/>
            <a:chOff x="1758595" y="2527495"/>
            <a:chExt cx="61200" cy="2214377"/>
          </a:xfrm>
        </p:grpSpPr>
        <p:cxnSp>
          <p:nvCxnSpPr>
            <p:cNvPr id="472" name="Straight Connector 471">
              <a:extLst>
                <a:ext uri="{FF2B5EF4-FFF2-40B4-BE49-F238E27FC236}">
                  <a16:creationId xmlns:a16="http://schemas.microsoft.com/office/drawing/2014/main" id="{D8A45F71-EA48-425C-8BAD-7323EFEB7406}"/>
                </a:ext>
              </a:extLst>
            </p:cNvPr>
            <p:cNvCxnSpPr>
              <a:cxnSpLocks/>
            </p:cNvCxnSpPr>
            <p:nvPr/>
          </p:nvCxnSpPr>
          <p:spPr>
            <a:xfrm>
              <a:off x="1758595" y="2527495"/>
              <a:ext cx="61200" cy="0"/>
            </a:xfrm>
            <a:prstGeom prst="line">
              <a:avLst/>
            </a:prstGeom>
            <a:noFill/>
            <a:ln w="9525" cap="sq" cmpd="sng" algn="ctr">
              <a:solidFill>
                <a:srgbClr val="000000"/>
              </a:solidFill>
              <a:prstDash val="solid"/>
              <a:miter lim="800000"/>
            </a:ln>
            <a:effectLst/>
          </p:spPr>
        </p:cxnSp>
        <p:cxnSp>
          <p:nvCxnSpPr>
            <p:cNvPr id="473" name="Straight Connector 472">
              <a:extLst>
                <a:ext uri="{FF2B5EF4-FFF2-40B4-BE49-F238E27FC236}">
                  <a16:creationId xmlns:a16="http://schemas.microsoft.com/office/drawing/2014/main" id="{F22E01E7-19F7-4D68-9F20-26DF02D50CC9}"/>
                </a:ext>
              </a:extLst>
            </p:cNvPr>
            <p:cNvCxnSpPr>
              <a:cxnSpLocks/>
            </p:cNvCxnSpPr>
            <p:nvPr/>
          </p:nvCxnSpPr>
          <p:spPr>
            <a:xfrm>
              <a:off x="1758595" y="3261679"/>
              <a:ext cx="61200" cy="0"/>
            </a:xfrm>
            <a:prstGeom prst="line">
              <a:avLst/>
            </a:prstGeom>
            <a:noFill/>
            <a:ln w="9525" cap="sq" cmpd="sng" algn="ctr">
              <a:solidFill>
                <a:srgbClr val="000000"/>
              </a:solidFill>
              <a:prstDash val="solid"/>
              <a:miter lim="800000"/>
            </a:ln>
            <a:effectLst/>
          </p:spPr>
        </p:cxnSp>
        <p:cxnSp>
          <p:nvCxnSpPr>
            <p:cNvPr id="474" name="Straight Connector 473">
              <a:extLst>
                <a:ext uri="{FF2B5EF4-FFF2-40B4-BE49-F238E27FC236}">
                  <a16:creationId xmlns:a16="http://schemas.microsoft.com/office/drawing/2014/main" id="{AB22B289-23E6-4560-BB93-4D01F4B5BAC3}"/>
                </a:ext>
              </a:extLst>
            </p:cNvPr>
            <p:cNvCxnSpPr>
              <a:cxnSpLocks/>
            </p:cNvCxnSpPr>
            <p:nvPr/>
          </p:nvCxnSpPr>
          <p:spPr>
            <a:xfrm>
              <a:off x="1758595" y="3995863"/>
              <a:ext cx="61200" cy="0"/>
            </a:xfrm>
            <a:prstGeom prst="line">
              <a:avLst/>
            </a:prstGeom>
            <a:noFill/>
            <a:ln w="9525" cap="sq" cmpd="sng" algn="ctr">
              <a:solidFill>
                <a:srgbClr val="000000"/>
              </a:solidFill>
              <a:prstDash val="solid"/>
              <a:miter lim="800000"/>
            </a:ln>
            <a:effectLst/>
          </p:spPr>
        </p:cxnSp>
        <p:cxnSp>
          <p:nvCxnSpPr>
            <p:cNvPr id="475" name="Straight Connector 474">
              <a:extLst>
                <a:ext uri="{FF2B5EF4-FFF2-40B4-BE49-F238E27FC236}">
                  <a16:creationId xmlns:a16="http://schemas.microsoft.com/office/drawing/2014/main" id="{5825E708-59AE-4287-AFA0-0F21347C8F36}"/>
                </a:ext>
              </a:extLst>
            </p:cNvPr>
            <p:cNvCxnSpPr>
              <a:cxnSpLocks/>
            </p:cNvCxnSpPr>
            <p:nvPr/>
          </p:nvCxnSpPr>
          <p:spPr>
            <a:xfrm>
              <a:off x="1758595" y="4741872"/>
              <a:ext cx="61200" cy="0"/>
            </a:xfrm>
            <a:prstGeom prst="line">
              <a:avLst/>
            </a:prstGeom>
            <a:noFill/>
            <a:ln w="9525" cap="sq" cmpd="sng" algn="ctr">
              <a:solidFill>
                <a:srgbClr val="000000"/>
              </a:solidFill>
              <a:prstDash val="solid"/>
              <a:miter lim="800000"/>
            </a:ln>
            <a:effectLst/>
          </p:spPr>
        </p:cxnSp>
      </p:grpSp>
      <p:cxnSp>
        <p:nvCxnSpPr>
          <p:cNvPr id="476" name="Straight Connector 475">
            <a:extLst>
              <a:ext uri="{FF2B5EF4-FFF2-40B4-BE49-F238E27FC236}">
                <a16:creationId xmlns:a16="http://schemas.microsoft.com/office/drawing/2014/main" id="{578B8C54-5EA0-4E7E-9C1F-C539BBEB379B}"/>
              </a:ext>
            </a:extLst>
          </p:cNvPr>
          <p:cNvCxnSpPr>
            <a:cxnSpLocks/>
          </p:cNvCxnSpPr>
          <p:nvPr/>
        </p:nvCxnSpPr>
        <p:spPr>
          <a:xfrm>
            <a:off x="4776781" y="3283445"/>
            <a:ext cx="105892" cy="0"/>
          </a:xfrm>
          <a:prstGeom prst="line">
            <a:avLst/>
          </a:prstGeom>
          <a:noFill/>
          <a:ln w="12700" cap="flat" cmpd="sng" algn="ctr">
            <a:solidFill>
              <a:srgbClr val="A6A6A6"/>
            </a:solidFill>
            <a:prstDash val="solid"/>
          </a:ln>
          <a:effectLst/>
        </p:spPr>
      </p:cxnSp>
      <p:cxnSp>
        <p:nvCxnSpPr>
          <p:cNvPr id="477" name="Straight Connector 476">
            <a:extLst>
              <a:ext uri="{FF2B5EF4-FFF2-40B4-BE49-F238E27FC236}">
                <a16:creationId xmlns:a16="http://schemas.microsoft.com/office/drawing/2014/main" id="{56E12592-F7FC-473B-8056-BAD19452464F}"/>
              </a:ext>
            </a:extLst>
          </p:cNvPr>
          <p:cNvCxnSpPr>
            <a:cxnSpLocks/>
          </p:cNvCxnSpPr>
          <p:nvPr/>
        </p:nvCxnSpPr>
        <p:spPr>
          <a:xfrm>
            <a:off x="4829727" y="3283446"/>
            <a:ext cx="0" cy="145223"/>
          </a:xfrm>
          <a:prstGeom prst="line">
            <a:avLst/>
          </a:prstGeom>
          <a:noFill/>
          <a:ln w="12700" cap="flat" cmpd="sng" algn="ctr">
            <a:solidFill>
              <a:srgbClr val="A6A6A6"/>
            </a:solidFill>
            <a:prstDash val="solid"/>
          </a:ln>
          <a:effectLst/>
        </p:spPr>
      </p:cxnSp>
      <p:cxnSp>
        <p:nvCxnSpPr>
          <p:cNvPr id="478" name="Straight Connector 477">
            <a:extLst>
              <a:ext uri="{FF2B5EF4-FFF2-40B4-BE49-F238E27FC236}">
                <a16:creationId xmlns:a16="http://schemas.microsoft.com/office/drawing/2014/main" id="{2EE2027D-ED59-418C-9D2C-7555046922F8}"/>
              </a:ext>
            </a:extLst>
          </p:cNvPr>
          <p:cNvCxnSpPr>
            <a:cxnSpLocks/>
          </p:cNvCxnSpPr>
          <p:nvPr/>
        </p:nvCxnSpPr>
        <p:spPr>
          <a:xfrm>
            <a:off x="4776781" y="3721907"/>
            <a:ext cx="105892" cy="0"/>
          </a:xfrm>
          <a:prstGeom prst="line">
            <a:avLst/>
          </a:prstGeom>
          <a:noFill/>
          <a:ln w="12700" cap="flat" cmpd="sng" algn="ctr">
            <a:solidFill>
              <a:srgbClr val="000000"/>
            </a:solidFill>
            <a:prstDash val="solid"/>
          </a:ln>
          <a:effectLst/>
        </p:spPr>
      </p:cxnSp>
      <p:cxnSp>
        <p:nvCxnSpPr>
          <p:cNvPr id="479" name="Straight Connector 478">
            <a:extLst>
              <a:ext uri="{FF2B5EF4-FFF2-40B4-BE49-F238E27FC236}">
                <a16:creationId xmlns:a16="http://schemas.microsoft.com/office/drawing/2014/main" id="{3C29C924-61DE-46F6-B154-021D7558C840}"/>
              </a:ext>
            </a:extLst>
          </p:cNvPr>
          <p:cNvCxnSpPr>
            <a:cxnSpLocks/>
          </p:cNvCxnSpPr>
          <p:nvPr/>
        </p:nvCxnSpPr>
        <p:spPr>
          <a:xfrm>
            <a:off x="4776781" y="3751533"/>
            <a:ext cx="105892" cy="0"/>
          </a:xfrm>
          <a:prstGeom prst="line">
            <a:avLst/>
          </a:prstGeom>
          <a:noFill/>
          <a:ln w="12700" cap="flat" cmpd="sng" algn="ctr">
            <a:solidFill>
              <a:srgbClr val="D8AB27"/>
            </a:solidFill>
            <a:prstDash val="solid"/>
          </a:ln>
          <a:effectLst/>
        </p:spPr>
      </p:cxnSp>
      <p:cxnSp>
        <p:nvCxnSpPr>
          <p:cNvPr id="480" name="Straight Connector 479">
            <a:extLst>
              <a:ext uri="{FF2B5EF4-FFF2-40B4-BE49-F238E27FC236}">
                <a16:creationId xmlns:a16="http://schemas.microsoft.com/office/drawing/2014/main" id="{754D8093-ED3D-462B-8A99-FA9D8CD9E0D5}"/>
              </a:ext>
            </a:extLst>
          </p:cNvPr>
          <p:cNvCxnSpPr>
            <a:cxnSpLocks/>
          </p:cNvCxnSpPr>
          <p:nvPr/>
        </p:nvCxnSpPr>
        <p:spPr>
          <a:xfrm>
            <a:off x="4776781" y="3841635"/>
            <a:ext cx="105892" cy="0"/>
          </a:xfrm>
          <a:prstGeom prst="line">
            <a:avLst/>
          </a:prstGeom>
          <a:noFill/>
          <a:ln w="12700" cap="flat" cmpd="sng" algn="ctr">
            <a:solidFill>
              <a:srgbClr val="525252"/>
            </a:solidFill>
            <a:prstDash val="solid"/>
          </a:ln>
          <a:effectLst/>
        </p:spPr>
      </p:cxnSp>
      <p:cxnSp>
        <p:nvCxnSpPr>
          <p:cNvPr id="481" name="Straight Connector 480">
            <a:extLst>
              <a:ext uri="{FF2B5EF4-FFF2-40B4-BE49-F238E27FC236}">
                <a16:creationId xmlns:a16="http://schemas.microsoft.com/office/drawing/2014/main" id="{33686B48-9F13-4655-8EF6-763C0061042A}"/>
              </a:ext>
            </a:extLst>
          </p:cNvPr>
          <p:cNvCxnSpPr>
            <a:cxnSpLocks/>
          </p:cNvCxnSpPr>
          <p:nvPr/>
        </p:nvCxnSpPr>
        <p:spPr>
          <a:xfrm>
            <a:off x="4829727" y="3751533"/>
            <a:ext cx="0" cy="90763"/>
          </a:xfrm>
          <a:prstGeom prst="line">
            <a:avLst/>
          </a:prstGeom>
          <a:noFill/>
          <a:ln w="12700" cap="flat" cmpd="sng" algn="ctr">
            <a:solidFill>
              <a:srgbClr val="D8AB27"/>
            </a:solidFill>
            <a:prstDash val="solid"/>
          </a:ln>
          <a:effectLst/>
        </p:spPr>
      </p:cxnSp>
      <p:cxnSp>
        <p:nvCxnSpPr>
          <p:cNvPr id="482" name="Straight Connector 481">
            <a:extLst>
              <a:ext uri="{FF2B5EF4-FFF2-40B4-BE49-F238E27FC236}">
                <a16:creationId xmlns:a16="http://schemas.microsoft.com/office/drawing/2014/main" id="{61D3CAF5-BF6D-409C-823E-C8280EF387AE}"/>
              </a:ext>
            </a:extLst>
          </p:cNvPr>
          <p:cNvCxnSpPr>
            <a:cxnSpLocks/>
          </p:cNvCxnSpPr>
          <p:nvPr/>
        </p:nvCxnSpPr>
        <p:spPr>
          <a:xfrm>
            <a:off x="4776781" y="3915916"/>
            <a:ext cx="105892" cy="0"/>
          </a:xfrm>
          <a:prstGeom prst="line">
            <a:avLst/>
          </a:prstGeom>
          <a:noFill/>
          <a:ln w="12700" cap="flat" cmpd="sng" algn="ctr">
            <a:solidFill>
              <a:srgbClr val="D8AB27"/>
            </a:solidFill>
            <a:prstDash val="solid"/>
          </a:ln>
          <a:effectLst/>
        </p:spPr>
      </p:cxnSp>
      <p:cxnSp>
        <p:nvCxnSpPr>
          <p:cNvPr id="483" name="Straight Connector 482">
            <a:extLst>
              <a:ext uri="{FF2B5EF4-FFF2-40B4-BE49-F238E27FC236}">
                <a16:creationId xmlns:a16="http://schemas.microsoft.com/office/drawing/2014/main" id="{E20FF932-4600-4674-A0F8-A0F7B75AE877}"/>
              </a:ext>
            </a:extLst>
          </p:cNvPr>
          <p:cNvCxnSpPr>
            <a:cxnSpLocks/>
          </p:cNvCxnSpPr>
          <p:nvPr/>
        </p:nvCxnSpPr>
        <p:spPr>
          <a:xfrm>
            <a:off x="4776781" y="4033971"/>
            <a:ext cx="105892" cy="0"/>
          </a:xfrm>
          <a:prstGeom prst="line">
            <a:avLst/>
          </a:prstGeom>
          <a:noFill/>
          <a:ln w="12700" cap="flat" cmpd="sng" algn="ctr">
            <a:solidFill>
              <a:srgbClr val="525252"/>
            </a:solidFill>
            <a:prstDash val="solid"/>
          </a:ln>
          <a:effectLst/>
        </p:spPr>
      </p:cxnSp>
      <p:cxnSp>
        <p:nvCxnSpPr>
          <p:cNvPr id="484" name="Straight Connector 483">
            <a:extLst>
              <a:ext uri="{FF2B5EF4-FFF2-40B4-BE49-F238E27FC236}">
                <a16:creationId xmlns:a16="http://schemas.microsoft.com/office/drawing/2014/main" id="{C06942B6-4C91-46E0-B31E-55D5556113B9}"/>
              </a:ext>
            </a:extLst>
          </p:cNvPr>
          <p:cNvCxnSpPr>
            <a:cxnSpLocks/>
          </p:cNvCxnSpPr>
          <p:nvPr/>
        </p:nvCxnSpPr>
        <p:spPr>
          <a:xfrm>
            <a:off x="4829727" y="3915917"/>
            <a:ext cx="0" cy="118923"/>
          </a:xfrm>
          <a:prstGeom prst="line">
            <a:avLst/>
          </a:prstGeom>
          <a:noFill/>
          <a:ln w="12700" cap="flat" cmpd="sng" algn="ctr">
            <a:solidFill>
              <a:srgbClr val="525252"/>
            </a:solidFill>
            <a:prstDash val="solid"/>
          </a:ln>
          <a:effectLst/>
        </p:spPr>
      </p:cxnSp>
      <p:cxnSp>
        <p:nvCxnSpPr>
          <p:cNvPr id="485" name="Straight Connector 484">
            <a:extLst>
              <a:ext uri="{FF2B5EF4-FFF2-40B4-BE49-F238E27FC236}">
                <a16:creationId xmlns:a16="http://schemas.microsoft.com/office/drawing/2014/main" id="{72490CC3-FD17-41AF-9841-F0E4396B33B2}"/>
              </a:ext>
            </a:extLst>
          </p:cNvPr>
          <p:cNvCxnSpPr>
            <a:cxnSpLocks/>
          </p:cNvCxnSpPr>
          <p:nvPr/>
        </p:nvCxnSpPr>
        <p:spPr>
          <a:xfrm>
            <a:off x="2919135" y="3956225"/>
            <a:ext cx="105892" cy="0"/>
          </a:xfrm>
          <a:prstGeom prst="line">
            <a:avLst/>
          </a:prstGeom>
          <a:noFill/>
          <a:ln w="12700" cap="flat" cmpd="sng" algn="ctr">
            <a:solidFill>
              <a:srgbClr val="A6821E"/>
            </a:solidFill>
            <a:prstDash val="solid"/>
          </a:ln>
          <a:effectLst/>
        </p:spPr>
      </p:cxnSp>
      <p:cxnSp>
        <p:nvCxnSpPr>
          <p:cNvPr id="486" name="Straight Connector 485">
            <a:extLst>
              <a:ext uri="{FF2B5EF4-FFF2-40B4-BE49-F238E27FC236}">
                <a16:creationId xmlns:a16="http://schemas.microsoft.com/office/drawing/2014/main" id="{EDC96B67-5574-4A84-B45B-BC9067493855}"/>
              </a:ext>
            </a:extLst>
          </p:cNvPr>
          <p:cNvCxnSpPr>
            <a:cxnSpLocks/>
          </p:cNvCxnSpPr>
          <p:nvPr/>
        </p:nvCxnSpPr>
        <p:spPr>
          <a:xfrm>
            <a:off x="2971828" y="3826245"/>
            <a:ext cx="507" cy="131019"/>
          </a:xfrm>
          <a:prstGeom prst="line">
            <a:avLst/>
          </a:prstGeom>
          <a:noFill/>
          <a:ln w="12700" cap="flat" cmpd="sng" algn="ctr">
            <a:solidFill>
              <a:srgbClr val="A6821E"/>
            </a:solidFill>
            <a:prstDash val="solid"/>
          </a:ln>
          <a:effectLst/>
        </p:spPr>
      </p:cxnSp>
      <p:cxnSp>
        <p:nvCxnSpPr>
          <p:cNvPr id="487" name="Straight Connector 486">
            <a:extLst>
              <a:ext uri="{FF2B5EF4-FFF2-40B4-BE49-F238E27FC236}">
                <a16:creationId xmlns:a16="http://schemas.microsoft.com/office/drawing/2014/main" id="{CA2334C9-9BD7-4B3A-9FDE-3C83ABA5E1B5}"/>
              </a:ext>
            </a:extLst>
          </p:cNvPr>
          <p:cNvCxnSpPr>
            <a:cxnSpLocks/>
          </p:cNvCxnSpPr>
          <p:nvPr/>
        </p:nvCxnSpPr>
        <p:spPr>
          <a:xfrm>
            <a:off x="2919135" y="4122764"/>
            <a:ext cx="105892" cy="0"/>
          </a:xfrm>
          <a:prstGeom prst="line">
            <a:avLst/>
          </a:prstGeom>
          <a:noFill/>
          <a:ln w="12700" cap="flat" cmpd="sng" algn="ctr">
            <a:solidFill>
              <a:srgbClr val="525252"/>
            </a:solidFill>
            <a:prstDash val="solid"/>
          </a:ln>
          <a:effectLst/>
        </p:spPr>
      </p:cxnSp>
      <p:cxnSp>
        <p:nvCxnSpPr>
          <p:cNvPr id="488" name="Straight Connector 487">
            <a:extLst>
              <a:ext uri="{FF2B5EF4-FFF2-40B4-BE49-F238E27FC236}">
                <a16:creationId xmlns:a16="http://schemas.microsoft.com/office/drawing/2014/main" id="{1A5259B5-D97C-46E9-B3BB-2CE991296116}"/>
              </a:ext>
            </a:extLst>
          </p:cNvPr>
          <p:cNvCxnSpPr>
            <a:cxnSpLocks/>
          </p:cNvCxnSpPr>
          <p:nvPr/>
        </p:nvCxnSpPr>
        <p:spPr>
          <a:xfrm>
            <a:off x="2972081" y="3972385"/>
            <a:ext cx="0" cy="146367"/>
          </a:xfrm>
          <a:prstGeom prst="line">
            <a:avLst/>
          </a:prstGeom>
          <a:noFill/>
          <a:ln w="12700" cap="flat" cmpd="sng" algn="ctr">
            <a:solidFill>
              <a:srgbClr val="525252"/>
            </a:solidFill>
            <a:prstDash val="solid"/>
          </a:ln>
          <a:effectLst/>
        </p:spPr>
      </p:cxnSp>
      <p:cxnSp>
        <p:nvCxnSpPr>
          <p:cNvPr id="489" name="Straight Connector 488">
            <a:extLst>
              <a:ext uri="{FF2B5EF4-FFF2-40B4-BE49-F238E27FC236}">
                <a16:creationId xmlns:a16="http://schemas.microsoft.com/office/drawing/2014/main" id="{F2329C24-F165-469F-98A5-A6D9D33834C2}"/>
              </a:ext>
            </a:extLst>
          </p:cNvPr>
          <p:cNvCxnSpPr>
            <a:cxnSpLocks/>
          </p:cNvCxnSpPr>
          <p:nvPr/>
        </p:nvCxnSpPr>
        <p:spPr>
          <a:xfrm>
            <a:off x="2919135" y="3312835"/>
            <a:ext cx="105892" cy="0"/>
          </a:xfrm>
          <a:prstGeom prst="line">
            <a:avLst/>
          </a:prstGeom>
          <a:noFill/>
          <a:ln w="12700" cap="flat" cmpd="sng" algn="ctr">
            <a:solidFill>
              <a:srgbClr val="1B3E6F"/>
            </a:solidFill>
            <a:prstDash val="solid"/>
          </a:ln>
          <a:effectLst/>
        </p:spPr>
      </p:cxnSp>
      <p:cxnSp>
        <p:nvCxnSpPr>
          <p:cNvPr id="490" name="Straight Connector 489">
            <a:extLst>
              <a:ext uri="{FF2B5EF4-FFF2-40B4-BE49-F238E27FC236}">
                <a16:creationId xmlns:a16="http://schemas.microsoft.com/office/drawing/2014/main" id="{DFD9DD5F-5AAC-4901-AC8A-08CC3FD3405E}"/>
              </a:ext>
            </a:extLst>
          </p:cNvPr>
          <p:cNvCxnSpPr>
            <a:cxnSpLocks/>
          </p:cNvCxnSpPr>
          <p:nvPr/>
        </p:nvCxnSpPr>
        <p:spPr>
          <a:xfrm>
            <a:off x="2972081" y="3312836"/>
            <a:ext cx="0" cy="396339"/>
          </a:xfrm>
          <a:prstGeom prst="line">
            <a:avLst/>
          </a:prstGeom>
          <a:noFill/>
          <a:ln w="12700" cap="flat" cmpd="sng" algn="ctr">
            <a:solidFill>
              <a:srgbClr val="1B3E6F"/>
            </a:solidFill>
            <a:prstDash val="solid"/>
          </a:ln>
          <a:effectLst/>
        </p:spPr>
      </p:cxnSp>
      <p:cxnSp>
        <p:nvCxnSpPr>
          <p:cNvPr id="491" name="Straight Connector 490">
            <a:extLst>
              <a:ext uri="{FF2B5EF4-FFF2-40B4-BE49-F238E27FC236}">
                <a16:creationId xmlns:a16="http://schemas.microsoft.com/office/drawing/2014/main" id="{245C062E-0B5D-4511-946A-7FE49EC906E6}"/>
              </a:ext>
            </a:extLst>
          </p:cNvPr>
          <p:cNvCxnSpPr>
            <a:cxnSpLocks/>
          </p:cNvCxnSpPr>
          <p:nvPr/>
        </p:nvCxnSpPr>
        <p:spPr>
          <a:xfrm>
            <a:off x="2919135" y="3706281"/>
            <a:ext cx="105892" cy="0"/>
          </a:xfrm>
          <a:prstGeom prst="line">
            <a:avLst/>
          </a:prstGeom>
          <a:noFill/>
          <a:ln w="12700" cap="flat" cmpd="sng" algn="ctr">
            <a:solidFill>
              <a:schemeClr val="tx1"/>
            </a:solidFill>
            <a:prstDash val="solid"/>
          </a:ln>
          <a:effectLst/>
        </p:spPr>
      </p:cxnSp>
      <p:cxnSp>
        <p:nvCxnSpPr>
          <p:cNvPr id="492" name="Straight Connector 491">
            <a:extLst>
              <a:ext uri="{FF2B5EF4-FFF2-40B4-BE49-F238E27FC236}">
                <a16:creationId xmlns:a16="http://schemas.microsoft.com/office/drawing/2014/main" id="{1F9F1BFB-C5F8-4B05-B1AD-FC4226BE145C}"/>
              </a:ext>
            </a:extLst>
          </p:cNvPr>
          <p:cNvCxnSpPr>
            <a:cxnSpLocks/>
          </p:cNvCxnSpPr>
          <p:nvPr/>
        </p:nvCxnSpPr>
        <p:spPr>
          <a:xfrm>
            <a:off x="2919135" y="3191816"/>
            <a:ext cx="105892" cy="0"/>
          </a:xfrm>
          <a:prstGeom prst="line">
            <a:avLst/>
          </a:prstGeom>
          <a:noFill/>
          <a:ln w="12700" cap="flat" cmpd="sng" algn="ctr">
            <a:solidFill>
              <a:srgbClr val="A6A6A6"/>
            </a:solidFill>
            <a:prstDash val="solid"/>
          </a:ln>
          <a:effectLst/>
        </p:spPr>
      </p:cxnSp>
      <p:cxnSp>
        <p:nvCxnSpPr>
          <p:cNvPr id="493" name="Straight Connector 492">
            <a:extLst>
              <a:ext uri="{FF2B5EF4-FFF2-40B4-BE49-F238E27FC236}">
                <a16:creationId xmlns:a16="http://schemas.microsoft.com/office/drawing/2014/main" id="{47B8CB1C-984F-4292-ABE8-9B1EF2208982}"/>
              </a:ext>
            </a:extLst>
          </p:cNvPr>
          <p:cNvCxnSpPr>
            <a:cxnSpLocks/>
          </p:cNvCxnSpPr>
          <p:nvPr/>
        </p:nvCxnSpPr>
        <p:spPr>
          <a:xfrm>
            <a:off x="2919135" y="3399051"/>
            <a:ext cx="105892" cy="0"/>
          </a:xfrm>
          <a:prstGeom prst="line">
            <a:avLst/>
          </a:prstGeom>
          <a:noFill/>
          <a:ln w="12700" cap="flat" cmpd="sng" algn="ctr">
            <a:solidFill>
              <a:srgbClr val="A6A6A6"/>
            </a:solidFill>
            <a:prstDash val="solid"/>
          </a:ln>
          <a:effectLst/>
        </p:spPr>
      </p:cxnSp>
      <p:cxnSp>
        <p:nvCxnSpPr>
          <p:cNvPr id="494" name="Straight Connector 493">
            <a:extLst>
              <a:ext uri="{FF2B5EF4-FFF2-40B4-BE49-F238E27FC236}">
                <a16:creationId xmlns:a16="http://schemas.microsoft.com/office/drawing/2014/main" id="{332DDBBC-6057-4364-BB27-657F25F337A2}"/>
              </a:ext>
            </a:extLst>
          </p:cNvPr>
          <p:cNvCxnSpPr>
            <a:cxnSpLocks/>
          </p:cNvCxnSpPr>
          <p:nvPr/>
        </p:nvCxnSpPr>
        <p:spPr>
          <a:xfrm>
            <a:off x="2972081" y="3191818"/>
            <a:ext cx="0" cy="208759"/>
          </a:xfrm>
          <a:prstGeom prst="line">
            <a:avLst/>
          </a:prstGeom>
          <a:noFill/>
          <a:ln w="12700" cap="flat" cmpd="sng" algn="ctr">
            <a:solidFill>
              <a:srgbClr val="A6A6A6"/>
            </a:solidFill>
            <a:prstDash val="solid"/>
          </a:ln>
          <a:effectLst/>
        </p:spPr>
      </p:cxnSp>
      <p:cxnSp>
        <p:nvCxnSpPr>
          <p:cNvPr id="495" name="Straight Connector 494">
            <a:extLst>
              <a:ext uri="{FF2B5EF4-FFF2-40B4-BE49-F238E27FC236}">
                <a16:creationId xmlns:a16="http://schemas.microsoft.com/office/drawing/2014/main" id="{4436E94E-B0F2-4CFE-A81D-F0B5663D86EB}"/>
              </a:ext>
            </a:extLst>
          </p:cNvPr>
          <p:cNvCxnSpPr>
            <a:cxnSpLocks/>
          </p:cNvCxnSpPr>
          <p:nvPr/>
        </p:nvCxnSpPr>
        <p:spPr>
          <a:xfrm>
            <a:off x="4250603" y="3383283"/>
            <a:ext cx="105892" cy="0"/>
          </a:xfrm>
          <a:prstGeom prst="line">
            <a:avLst/>
          </a:prstGeom>
          <a:noFill/>
          <a:ln w="12700" cap="flat" cmpd="sng" algn="ctr">
            <a:solidFill>
              <a:srgbClr val="1B3E6F"/>
            </a:solidFill>
            <a:prstDash val="solid"/>
          </a:ln>
          <a:effectLst/>
        </p:spPr>
      </p:cxnSp>
      <p:cxnSp>
        <p:nvCxnSpPr>
          <p:cNvPr id="496" name="Straight Connector 495">
            <a:extLst>
              <a:ext uri="{FF2B5EF4-FFF2-40B4-BE49-F238E27FC236}">
                <a16:creationId xmlns:a16="http://schemas.microsoft.com/office/drawing/2014/main" id="{580866A4-0C0A-4E4C-BB82-0EE3D6BB346E}"/>
              </a:ext>
            </a:extLst>
          </p:cNvPr>
          <p:cNvCxnSpPr>
            <a:cxnSpLocks/>
          </p:cNvCxnSpPr>
          <p:nvPr/>
        </p:nvCxnSpPr>
        <p:spPr>
          <a:xfrm>
            <a:off x="4250603" y="3612915"/>
            <a:ext cx="105892" cy="0"/>
          </a:xfrm>
          <a:prstGeom prst="line">
            <a:avLst/>
          </a:prstGeom>
          <a:noFill/>
          <a:ln w="12700" cap="flat" cmpd="sng" algn="ctr">
            <a:solidFill>
              <a:srgbClr val="1B3E6F"/>
            </a:solidFill>
            <a:prstDash val="solid"/>
          </a:ln>
          <a:effectLst/>
        </p:spPr>
      </p:cxnSp>
      <p:cxnSp>
        <p:nvCxnSpPr>
          <p:cNvPr id="497" name="Straight Connector 496">
            <a:extLst>
              <a:ext uri="{FF2B5EF4-FFF2-40B4-BE49-F238E27FC236}">
                <a16:creationId xmlns:a16="http://schemas.microsoft.com/office/drawing/2014/main" id="{AA22742A-7C50-485E-A9B8-8C390684B31C}"/>
              </a:ext>
            </a:extLst>
          </p:cNvPr>
          <p:cNvCxnSpPr>
            <a:cxnSpLocks/>
          </p:cNvCxnSpPr>
          <p:nvPr/>
        </p:nvCxnSpPr>
        <p:spPr>
          <a:xfrm>
            <a:off x="4303548" y="3383283"/>
            <a:ext cx="0" cy="224124"/>
          </a:xfrm>
          <a:prstGeom prst="line">
            <a:avLst/>
          </a:prstGeom>
          <a:noFill/>
          <a:ln w="12700" cap="flat" cmpd="sng" algn="ctr">
            <a:solidFill>
              <a:srgbClr val="1B3E6F"/>
            </a:solidFill>
            <a:prstDash val="solid"/>
          </a:ln>
          <a:effectLst/>
        </p:spPr>
      </p:cxnSp>
      <p:cxnSp>
        <p:nvCxnSpPr>
          <p:cNvPr id="498" name="Straight Connector 497">
            <a:extLst>
              <a:ext uri="{FF2B5EF4-FFF2-40B4-BE49-F238E27FC236}">
                <a16:creationId xmlns:a16="http://schemas.microsoft.com/office/drawing/2014/main" id="{3F38CD30-56CB-4061-9798-67453DA959F4}"/>
              </a:ext>
            </a:extLst>
          </p:cNvPr>
          <p:cNvCxnSpPr>
            <a:cxnSpLocks/>
          </p:cNvCxnSpPr>
          <p:nvPr/>
        </p:nvCxnSpPr>
        <p:spPr>
          <a:xfrm>
            <a:off x="4250603" y="3540639"/>
            <a:ext cx="105892" cy="0"/>
          </a:xfrm>
          <a:prstGeom prst="line">
            <a:avLst/>
          </a:prstGeom>
          <a:noFill/>
          <a:ln w="12700" cap="flat" cmpd="sng" algn="ctr">
            <a:solidFill>
              <a:srgbClr val="A6A6A6"/>
            </a:solidFill>
            <a:prstDash val="solid"/>
          </a:ln>
          <a:effectLst/>
        </p:spPr>
      </p:cxnSp>
      <p:cxnSp>
        <p:nvCxnSpPr>
          <p:cNvPr id="499" name="Straight Connector 498">
            <a:extLst>
              <a:ext uri="{FF2B5EF4-FFF2-40B4-BE49-F238E27FC236}">
                <a16:creationId xmlns:a16="http://schemas.microsoft.com/office/drawing/2014/main" id="{50AE703C-A39E-4991-A556-D911EA337216}"/>
              </a:ext>
            </a:extLst>
          </p:cNvPr>
          <p:cNvCxnSpPr>
            <a:cxnSpLocks/>
          </p:cNvCxnSpPr>
          <p:nvPr/>
        </p:nvCxnSpPr>
        <p:spPr>
          <a:xfrm>
            <a:off x="4250603" y="3804433"/>
            <a:ext cx="105892" cy="0"/>
          </a:xfrm>
          <a:prstGeom prst="line">
            <a:avLst/>
          </a:prstGeom>
          <a:noFill/>
          <a:ln w="12700" cap="flat" cmpd="sng" algn="ctr">
            <a:solidFill>
              <a:srgbClr val="A6A6A6"/>
            </a:solidFill>
            <a:prstDash val="solid"/>
          </a:ln>
          <a:effectLst/>
        </p:spPr>
      </p:cxnSp>
      <p:cxnSp>
        <p:nvCxnSpPr>
          <p:cNvPr id="500" name="Straight Connector 499">
            <a:extLst>
              <a:ext uri="{FF2B5EF4-FFF2-40B4-BE49-F238E27FC236}">
                <a16:creationId xmlns:a16="http://schemas.microsoft.com/office/drawing/2014/main" id="{27371AA9-5D86-483A-8F4F-1F59E3467E11}"/>
              </a:ext>
            </a:extLst>
          </p:cNvPr>
          <p:cNvCxnSpPr>
            <a:cxnSpLocks/>
          </p:cNvCxnSpPr>
          <p:nvPr/>
        </p:nvCxnSpPr>
        <p:spPr>
          <a:xfrm>
            <a:off x="4250603" y="3821841"/>
            <a:ext cx="105892" cy="0"/>
          </a:xfrm>
          <a:prstGeom prst="line">
            <a:avLst/>
          </a:prstGeom>
          <a:noFill/>
          <a:ln w="12700" cap="flat" cmpd="sng" algn="ctr">
            <a:solidFill>
              <a:srgbClr val="525252"/>
            </a:solidFill>
            <a:prstDash val="solid"/>
          </a:ln>
          <a:effectLst/>
        </p:spPr>
      </p:cxnSp>
      <p:cxnSp>
        <p:nvCxnSpPr>
          <p:cNvPr id="501" name="Straight Connector 500">
            <a:extLst>
              <a:ext uri="{FF2B5EF4-FFF2-40B4-BE49-F238E27FC236}">
                <a16:creationId xmlns:a16="http://schemas.microsoft.com/office/drawing/2014/main" id="{BFD57B53-004F-4F01-B329-8BDA40E77062}"/>
              </a:ext>
            </a:extLst>
          </p:cNvPr>
          <p:cNvCxnSpPr>
            <a:cxnSpLocks/>
          </p:cNvCxnSpPr>
          <p:nvPr/>
        </p:nvCxnSpPr>
        <p:spPr>
          <a:xfrm>
            <a:off x="4250603" y="4103493"/>
            <a:ext cx="105892" cy="0"/>
          </a:xfrm>
          <a:prstGeom prst="line">
            <a:avLst/>
          </a:prstGeom>
          <a:noFill/>
          <a:ln w="12700" cap="flat" cmpd="sng" algn="ctr">
            <a:solidFill>
              <a:srgbClr val="525252"/>
            </a:solidFill>
            <a:prstDash val="solid"/>
          </a:ln>
          <a:effectLst/>
        </p:spPr>
      </p:cxnSp>
      <p:cxnSp>
        <p:nvCxnSpPr>
          <p:cNvPr id="502" name="Straight Connector 501">
            <a:extLst>
              <a:ext uri="{FF2B5EF4-FFF2-40B4-BE49-F238E27FC236}">
                <a16:creationId xmlns:a16="http://schemas.microsoft.com/office/drawing/2014/main" id="{83C5653D-0978-490E-8A0D-39C2A080548C}"/>
              </a:ext>
            </a:extLst>
          </p:cNvPr>
          <p:cNvCxnSpPr>
            <a:cxnSpLocks/>
          </p:cNvCxnSpPr>
          <p:nvPr/>
        </p:nvCxnSpPr>
        <p:spPr>
          <a:xfrm>
            <a:off x="4303548" y="3821841"/>
            <a:ext cx="0" cy="279011"/>
          </a:xfrm>
          <a:prstGeom prst="line">
            <a:avLst/>
          </a:prstGeom>
          <a:noFill/>
          <a:ln w="12700" cap="flat" cmpd="sng" algn="ctr">
            <a:solidFill>
              <a:srgbClr val="525252"/>
            </a:solidFill>
            <a:prstDash val="solid"/>
          </a:ln>
          <a:effectLst/>
        </p:spPr>
      </p:cxnSp>
      <p:cxnSp>
        <p:nvCxnSpPr>
          <p:cNvPr id="503" name="Straight Connector 502">
            <a:extLst>
              <a:ext uri="{FF2B5EF4-FFF2-40B4-BE49-F238E27FC236}">
                <a16:creationId xmlns:a16="http://schemas.microsoft.com/office/drawing/2014/main" id="{83F372ED-391A-4F9D-A16F-13F35F009133}"/>
              </a:ext>
            </a:extLst>
          </p:cNvPr>
          <p:cNvCxnSpPr>
            <a:cxnSpLocks/>
          </p:cNvCxnSpPr>
          <p:nvPr/>
        </p:nvCxnSpPr>
        <p:spPr>
          <a:xfrm>
            <a:off x="4250603" y="3724304"/>
            <a:ext cx="105892" cy="0"/>
          </a:xfrm>
          <a:prstGeom prst="line">
            <a:avLst/>
          </a:prstGeom>
          <a:noFill/>
          <a:ln w="12700" cap="flat" cmpd="sng" algn="ctr">
            <a:solidFill>
              <a:srgbClr val="D8AB27"/>
            </a:solidFill>
            <a:prstDash val="solid"/>
          </a:ln>
          <a:effectLst/>
        </p:spPr>
      </p:cxnSp>
      <p:cxnSp>
        <p:nvCxnSpPr>
          <p:cNvPr id="504" name="Straight Connector 503">
            <a:extLst>
              <a:ext uri="{FF2B5EF4-FFF2-40B4-BE49-F238E27FC236}">
                <a16:creationId xmlns:a16="http://schemas.microsoft.com/office/drawing/2014/main" id="{42280EC3-9608-497E-88F5-5BCDDA296C9C}"/>
              </a:ext>
            </a:extLst>
          </p:cNvPr>
          <p:cNvCxnSpPr>
            <a:cxnSpLocks/>
          </p:cNvCxnSpPr>
          <p:nvPr/>
        </p:nvCxnSpPr>
        <p:spPr>
          <a:xfrm>
            <a:off x="4250603" y="4015632"/>
            <a:ext cx="105892" cy="0"/>
          </a:xfrm>
          <a:prstGeom prst="line">
            <a:avLst/>
          </a:prstGeom>
          <a:noFill/>
          <a:ln w="12700" cap="flat" cmpd="sng" algn="ctr">
            <a:solidFill>
              <a:srgbClr val="D8AB27"/>
            </a:solidFill>
            <a:prstDash val="solid"/>
          </a:ln>
          <a:effectLst/>
        </p:spPr>
      </p:cxnSp>
      <p:cxnSp>
        <p:nvCxnSpPr>
          <p:cNvPr id="505" name="Straight Connector 504">
            <a:extLst>
              <a:ext uri="{FF2B5EF4-FFF2-40B4-BE49-F238E27FC236}">
                <a16:creationId xmlns:a16="http://schemas.microsoft.com/office/drawing/2014/main" id="{7AD0D9EF-CA53-4A5B-BE2B-7F364E541236}"/>
              </a:ext>
            </a:extLst>
          </p:cNvPr>
          <p:cNvCxnSpPr>
            <a:cxnSpLocks/>
          </p:cNvCxnSpPr>
          <p:nvPr/>
        </p:nvCxnSpPr>
        <p:spPr>
          <a:xfrm>
            <a:off x="4303548" y="3724305"/>
            <a:ext cx="0" cy="293471"/>
          </a:xfrm>
          <a:prstGeom prst="line">
            <a:avLst/>
          </a:prstGeom>
          <a:noFill/>
          <a:ln w="12700" cap="flat" cmpd="sng" algn="ctr">
            <a:solidFill>
              <a:srgbClr val="D8AB27"/>
            </a:solidFill>
            <a:prstDash val="solid"/>
          </a:ln>
          <a:effectLst/>
        </p:spPr>
      </p:cxnSp>
      <p:cxnSp>
        <p:nvCxnSpPr>
          <p:cNvPr id="506" name="Straight Connector 505">
            <a:extLst>
              <a:ext uri="{FF2B5EF4-FFF2-40B4-BE49-F238E27FC236}">
                <a16:creationId xmlns:a16="http://schemas.microsoft.com/office/drawing/2014/main" id="{50051DD6-FF14-43B3-B9D1-4A35947FCF26}"/>
              </a:ext>
            </a:extLst>
          </p:cNvPr>
          <p:cNvCxnSpPr>
            <a:cxnSpLocks/>
          </p:cNvCxnSpPr>
          <p:nvPr/>
        </p:nvCxnSpPr>
        <p:spPr>
          <a:xfrm>
            <a:off x="3587242" y="3557899"/>
            <a:ext cx="105892" cy="0"/>
          </a:xfrm>
          <a:prstGeom prst="line">
            <a:avLst/>
          </a:prstGeom>
          <a:noFill/>
          <a:ln w="12700" cap="flat" cmpd="sng" algn="ctr">
            <a:solidFill>
              <a:srgbClr val="1B3E6F"/>
            </a:solidFill>
            <a:prstDash val="solid"/>
          </a:ln>
          <a:effectLst/>
        </p:spPr>
      </p:cxnSp>
      <p:cxnSp>
        <p:nvCxnSpPr>
          <p:cNvPr id="507" name="Straight Connector 506">
            <a:extLst>
              <a:ext uri="{FF2B5EF4-FFF2-40B4-BE49-F238E27FC236}">
                <a16:creationId xmlns:a16="http://schemas.microsoft.com/office/drawing/2014/main" id="{FB5D5A9E-CC18-4608-923B-4BCB6D48F7CB}"/>
              </a:ext>
            </a:extLst>
          </p:cNvPr>
          <p:cNvCxnSpPr>
            <a:cxnSpLocks/>
          </p:cNvCxnSpPr>
          <p:nvPr/>
        </p:nvCxnSpPr>
        <p:spPr>
          <a:xfrm>
            <a:off x="3587242" y="3885271"/>
            <a:ext cx="105892" cy="0"/>
          </a:xfrm>
          <a:prstGeom prst="line">
            <a:avLst/>
          </a:prstGeom>
          <a:noFill/>
          <a:ln w="12700" cap="flat" cmpd="sng" algn="ctr">
            <a:solidFill>
              <a:srgbClr val="1B3E6F"/>
            </a:solidFill>
            <a:prstDash val="solid"/>
          </a:ln>
          <a:effectLst/>
        </p:spPr>
      </p:cxnSp>
      <p:cxnSp>
        <p:nvCxnSpPr>
          <p:cNvPr id="508" name="Straight Connector 507">
            <a:extLst>
              <a:ext uri="{FF2B5EF4-FFF2-40B4-BE49-F238E27FC236}">
                <a16:creationId xmlns:a16="http://schemas.microsoft.com/office/drawing/2014/main" id="{17584BB4-A32E-40EC-9848-D914CEFF773D}"/>
              </a:ext>
            </a:extLst>
          </p:cNvPr>
          <p:cNvCxnSpPr>
            <a:cxnSpLocks/>
          </p:cNvCxnSpPr>
          <p:nvPr/>
        </p:nvCxnSpPr>
        <p:spPr>
          <a:xfrm>
            <a:off x="3640187" y="3557900"/>
            <a:ext cx="0" cy="329779"/>
          </a:xfrm>
          <a:prstGeom prst="line">
            <a:avLst/>
          </a:prstGeom>
          <a:noFill/>
          <a:ln w="12700" cap="flat" cmpd="sng" algn="ctr">
            <a:solidFill>
              <a:srgbClr val="1B3E6F"/>
            </a:solidFill>
            <a:prstDash val="solid"/>
          </a:ln>
          <a:effectLst/>
        </p:spPr>
      </p:cxnSp>
      <p:cxnSp>
        <p:nvCxnSpPr>
          <p:cNvPr id="509" name="Straight Connector 508">
            <a:extLst>
              <a:ext uri="{FF2B5EF4-FFF2-40B4-BE49-F238E27FC236}">
                <a16:creationId xmlns:a16="http://schemas.microsoft.com/office/drawing/2014/main" id="{B4671909-1AA1-43CC-AA0E-C09D2798241C}"/>
              </a:ext>
            </a:extLst>
          </p:cNvPr>
          <p:cNvCxnSpPr>
            <a:cxnSpLocks/>
          </p:cNvCxnSpPr>
          <p:nvPr/>
        </p:nvCxnSpPr>
        <p:spPr>
          <a:xfrm>
            <a:off x="3587242" y="3873171"/>
            <a:ext cx="105892" cy="0"/>
          </a:xfrm>
          <a:prstGeom prst="line">
            <a:avLst/>
          </a:prstGeom>
          <a:noFill/>
          <a:ln w="12700" cap="flat" cmpd="sng" algn="ctr">
            <a:solidFill>
              <a:srgbClr val="A6A6A6"/>
            </a:solidFill>
            <a:prstDash val="solid"/>
          </a:ln>
          <a:effectLst/>
        </p:spPr>
      </p:cxnSp>
      <p:cxnSp>
        <p:nvCxnSpPr>
          <p:cNvPr id="510" name="Straight Connector 509">
            <a:extLst>
              <a:ext uri="{FF2B5EF4-FFF2-40B4-BE49-F238E27FC236}">
                <a16:creationId xmlns:a16="http://schemas.microsoft.com/office/drawing/2014/main" id="{996E17E5-E205-4EF6-8395-9B6ABE407969}"/>
              </a:ext>
            </a:extLst>
          </p:cNvPr>
          <p:cNvCxnSpPr>
            <a:cxnSpLocks/>
          </p:cNvCxnSpPr>
          <p:nvPr/>
        </p:nvCxnSpPr>
        <p:spPr>
          <a:xfrm flipH="1">
            <a:off x="3638510" y="3603293"/>
            <a:ext cx="3357" cy="281985"/>
          </a:xfrm>
          <a:prstGeom prst="line">
            <a:avLst/>
          </a:prstGeom>
          <a:noFill/>
          <a:ln w="12700" cap="flat" cmpd="sng" algn="ctr">
            <a:solidFill>
              <a:srgbClr val="1B3E6F"/>
            </a:solidFill>
            <a:prstDash val="solid"/>
          </a:ln>
          <a:effectLst/>
        </p:spPr>
      </p:cxnSp>
      <p:cxnSp>
        <p:nvCxnSpPr>
          <p:cNvPr id="511" name="Straight Connector 510">
            <a:extLst>
              <a:ext uri="{FF2B5EF4-FFF2-40B4-BE49-F238E27FC236}">
                <a16:creationId xmlns:a16="http://schemas.microsoft.com/office/drawing/2014/main" id="{2A7D814C-4450-4BA1-A044-C19F0C4F2C26}"/>
              </a:ext>
            </a:extLst>
          </p:cNvPr>
          <p:cNvCxnSpPr>
            <a:cxnSpLocks/>
          </p:cNvCxnSpPr>
          <p:nvPr/>
        </p:nvCxnSpPr>
        <p:spPr>
          <a:xfrm>
            <a:off x="3587242" y="4238603"/>
            <a:ext cx="105892" cy="0"/>
          </a:xfrm>
          <a:prstGeom prst="line">
            <a:avLst/>
          </a:prstGeom>
          <a:noFill/>
          <a:ln w="12700" cap="flat" cmpd="sng" algn="ctr">
            <a:solidFill>
              <a:srgbClr val="525252"/>
            </a:solidFill>
            <a:prstDash val="solid"/>
          </a:ln>
          <a:effectLst/>
        </p:spPr>
      </p:cxnSp>
      <p:cxnSp>
        <p:nvCxnSpPr>
          <p:cNvPr id="512" name="Straight Connector 511">
            <a:extLst>
              <a:ext uri="{FF2B5EF4-FFF2-40B4-BE49-F238E27FC236}">
                <a16:creationId xmlns:a16="http://schemas.microsoft.com/office/drawing/2014/main" id="{641DFB32-05F8-419A-9BF7-D100C26EDD96}"/>
              </a:ext>
            </a:extLst>
          </p:cNvPr>
          <p:cNvCxnSpPr>
            <a:cxnSpLocks/>
          </p:cNvCxnSpPr>
          <p:nvPr/>
        </p:nvCxnSpPr>
        <p:spPr>
          <a:xfrm>
            <a:off x="3640187" y="3918214"/>
            <a:ext cx="0" cy="320423"/>
          </a:xfrm>
          <a:prstGeom prst="line">
            <a:avLst/>
          </a:prstGeom>
          <a:noFill/>
          <a:ln w="12700" cap="flat" cmpd="sng" algn="ctr">
            <a:solidFill>
              <a:srgbClr val="525252"/>
            </a:solidFill>
            <a:prstDash val="solid"/>
          </a:ln>
          <a:effectLst/>
        </p:spPr>
      </p:cxnSp>
      <p:cxnSp>
        <p:nvCxnSpPr>
          <p:cNvPr id="513" name="Straight Connector 512">
            <a:extLst>
              <a:ext uri="{FF2B5EF4-FFF2-40B4-BE49-F238E27FC236}">
                <a16:creationId xmlns:a16="http://schemas.microsoft.com/office/drawing/2014/main" id="{E7789996-3CC8-424B-BF34-37235513C3C6}"/>
              </a:ext>
            </a:extLst>
          </p:cNvPr>
          <p:cNvCxnSpPr>
            <a:cxnSpLocks/>
          </p:cNvCxnSpPr>
          <p:nvPr/>
        </p:nvCxnSpPr>
        <p:spPr>
          <a:xfrm>
            <a:off x="2919135" y="3415701"/>
            <a:ext cx="105892" cy="0"/>
          </a:xfrm>
          <a:prstGeom prst="line">
            <a:avLst/>
          </a:prstGeom>
          <a:noFill/>
          <a:ln w="12700" cap="flat" cmpd="sng" algn="ctr">
            <a:solidFill>
              <a:srgbClr val="000000"/>
            </a:solidFill>
            <a:prstDash val="solid"/>
          </a:ln>
          <a:effectLst/>
        </p:spPr>
      </p:cxnSp>
      <p:cxnSp>
        <p:nvCxnSpPr>
          <p:cNvPr id="514" name="Straight Connector 513">
            <a:extLst>
              <a:ext uri="{FF2B5EF4-FFF2-40B4-BE49-F238E27FC236}">
                <a16:creationId xmlns:a16="http://schemas.microsoft.com/office/drawing/2014/main" id="{D7069AB2-543B-4555-8B86-771A706C2BC4}"/>
              </a:ext>
            </a:extLst>
          </p:cNvPr>
          <p:cNvCxnSpPr>
            <a:cxnSpLocks/>
          </p:cNvCxnSpPr>
          <p:nvPr/>
        </p:nvCxnSpPr>
        <p:spPr>
          <a:xfrm>
            <a:off x="2919135" y="3776109"/>
            <a:ext cx="105892" cy="0"/>
          </a:xfrm>
          <a:prstGeom prst="line">
            <a:avLst/>
          </a:prstGeom>
          <a:noFill/>
          <a:ln w="12700" cap="flat" cmpd="sng" algn="ctr">
            <a:solidFill>
              <a:srgbClr val="1B3E6F"/>
            </a:solidFill>
            <a:prstDash val="solid"/>
          </a:ln>
          <a:effectLst/>
        </p:spPr>
      </p:cxnSp>
      <p:cxnSp>
        <p:nvCxnSpPr>
          <p:cNvPr id="515" name="Straight Arrow Connector 514">
            <a:extLst>
              <a:ext uri="{FF2B5EF4-FFF2-40B4-BE49-F238E27FC236}">
                <a16:creationId xmlns:a16="http://schemas.microsoft.com/office/drawing/2014/main" id="{C04F1F0B-D2E4-4AD1-9162-D8FF4EDB279A}"/>
              </a:ext>
            </a:extLst>
          </p:cNvPr>
          <p:cNvCxnSpPr>
            <a:cxnSpLocks/>
          </p:cNvCxnSpPr>
          <p:nvPr/>
        </p:nvCxnSpPr>
        <p:spPr>
          <a:xfrm>
            <a:off x="3641660" y="3233165"/>
            <a:ext cx="0" cy="266243"/>
          </a:xfrm>
          <a:prstGeom prst="straightConnector1">
            <a:avLst/>
          </a:prstGeom>
          <a:noFill/>
          <a:ln w="9525" cap="sq" cmpd="sng" algn="ctr">
            <a:solidFill>
              <a:srgbClr val="000000"/>
            </a:solidFill>
            <a:prstDash val="solid"/>
            <a:miter lim="800000"/>
            <a:tailEnd type="triangle"/>
          </a:ln>
          <a:effectLst/>
        </p:spPr>
      </p:cxnSp>
      <p:sp>
        <p:nvSpPr>
          <p:cNvPr id="516" name="Freeform: Shape 515">
            <a:extLst>
              <a:ext uri="{FF2B5EF4-FFF2-40B4-BE49-F238E27FC236}">
                <a16:creationId xmlns:a16="http://schemas.microsoft.com/office/drawing/2014/main" id="{58A03516-B35F-4340-8B47-1F0D1E1281BF}"/>
              </a:ext>
            </a:extLst>
          </p:cNvPr>
          <p:cNvSpPr/>
          <p:nvPr/>
        </p:nvSpPr>
        <p:spPr>
          <a:xfrm>
            <a:off x="1651136" y="2526507"/>
            <a:ext cx="3303453" cy="2215365"/>
          </a:xfrm>
          <a:custGeom>
            <a:avLst/>
            <a:gdLst>
              <a:gd name="connsiteX0" fmla="*/ 0 w 2603500"/>
              <a:gd name="connsiteY0" fmla="*/ 0 h 1746250"/>
              <a:gd name="connsiteX1" fmla="*/ 0 w 2603500"/>
              <a:gd name="connsiteY1" fmla="*/ 1746250 h 1746250"/>
              <a:gd name="connsiteX2" fmla="*/ 2603500 w 2603500"/>
              <a:gd name="connsiteY2" fmla="*/ 1746250 h 1746250"/>
            </a:gdLst>
            <a:ahLst/>
            <a:cxnLst>
              <a:cxn ang="0">
                <a:pos x="connsiteX0" y="connsiteY0"/>
              </a:cxn>
              <a:cxn ang="0">
                <a:pos x="connsiteX1" y="connsiteY1"/>
              </a:cxn>
              <a:cxn ang="0">
                <a:pos x="connsiteX2" y="connsiteY2"/>
              </a:cxn>
            </a:cxnLst>
            <a:rect l="l" t="t" r="r" b="b"/>
            <a:pathLst>
              <a:path w="2603500" h="1746250">
                <a:moveTo>
                  <a:pt x="0" y="0"/>
                </a:moveTo>
                <a:lnTo>
                  <a:pt x="0" y="1746250"/>
                </a:lnTo>
                <a:lnTo>
                  <a:pt x="2603500" y="1746250"/>
                </a:lnTo>
              </a:path>
            </a:pathLst>
          </a:custGeom>
          <a:noFill/>
          <a:ln w="9525" cap="sq" cmpd="sng" algn="ctr">
            <a:solidFill>
              <a:srgbClr val="00000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517" name="Straight Connector 516">
            <a:extLst>
              <a:ext uri="{FF2B5EF4-FFF2-40B4-BE49-F238E27FC236}">
                <a16:creationId xmlns:a16="http://schemas.microsoft.com/office/drawing/2014/main" id="{5A1A5213-11BC-4496-8C7C-940293219370}"/>
              </a:ext>
            </a:extLst>
          </p:cNvPr>
          <p:cNvCxnSpPr>
            <a:cxnSpLocks/>
          </p:cNvCxnSpPr>
          <p:nvPr/>
        </p:nvCxnSpPr>
        <p:spPr>
          <a:xfrm rot="16200000">
            <a:off x="1621911" y="4777539"/>
            <a:ext cx="61200" cy="0"/>
          </a:xfrm>
          <a:prstGeom prst="line">
            <a:avLst/>
          </a:prstGeom>
          <a:noFill/>
          <a:ln w="9525" cap="sq" cmpd="sng" algn="ctr">
            <a:solidFill>
              <a:srgbClr val="000000"/>
            </a:solidFill>
            <a:prstDash val="solid"/>
            <a:miter lim="800000"/>
          </a:ln>
          <a:effectLst/>
        </p:spPr>
      </p:cxnSp>
      <p:cxnSp>
        <p:nvCxnSpPr>
          <p:cNvPr id="518" name="Straight Connector 517">
            <a:extLst>
              <a:ext uri="{FF2B5EF4-FFF2-40B4-BE49-F238E27FC236}">
                <a16:creationId xmlns:a16="http://schemas.microsoft.com/office/drawing/2014/main" id="{56BE6FFD-A17C-4FC3-9943-0053A428C47E}"/>
              </a:ext>
            </a:extLst>
          </p:cNvPr>
          <p:cNvCxnSpPr>
            <a:cxnSpLocks/>
          </p:cNvCxnSpPr>
          <p:nvPr/>
        </p:nvCxnSpPr>
        <p:spPr>
          <a:xfrm rot="16200000">
            <a:off x="2283617" y="4777539"/>
            <a:ext cx="61200" cy="0"/>
          </a:xfrm>
          <a:prstGeom prst="line">
            <a:avLst/>
          </a:prstGeom>
          <a:noFill/>
          <a:ln w="9525" cap="sq" cmpd="sng" algn="ctr">
            <a:solidFill>
              <a:srgbClr val="000000"/>
            </a:solidFill>
            <a:prstDash val="solid"/>
            <a:miter lim="800000"/>
          </a:ln>
          <a:effectLst/>
        </p:spPr>
      </p:cxnSp>
      <p:cxnSp>
        <p:nvCxnSpPr>
          <p:cNvPr id="519" name="Straight Connector 518">
            <a:extLst>
              <a:ext uri="{FF2B5EF4-FFF2-40B4-BE49-F238E27FC236}">
                <a16:creationId xmlns:a16="http://schemas.microsoft.com/office/drawing/2014/main" id="{36C4384F-8AB6-403C-8B64-4A21910FC92A}"/>
              </a:ext>
            </a:extLst>
          </p:cNvPr>
          <p:cNvCxnSpPr>
            <a:cxnSpLocks/>
          </p:cNvCxnSpPr>
          <p:nvPr/>
        </p:nvCxnSpPr>
        <p:spPr>
          <a:xfrm rot="16200000">
            <a:off x="2932579" y="4777539"/>
            <a:ext cx="61200" cy="0"/>
          </a:xfrm>
          <a:prstGeom prst="line">
            <a:avLst/>
          </a:prstGeom>
          <a:noFill/>
          <a:ln w="9525" cap="sq" cmpd="sng" algn="ctr">
            <a:solidFill>
              <a:srgbClr val="000000"/>
            </a:solidFill>
            <a:prstDash val="solid"/>
            <a:miter lim="800000"/>
          </a:ln>
          <a:effectLst/>
        </p:spPr>
      </p:cxnSp>
      <p:cxnSp>
        <p:nvCxnSpPr>
          <p:cNvPr id="520" name="Straight Connector 519">
            <a:extLst>
              <a:ext uri="{FF2B5EF4-FFF2-40B4-BE49-F238E27FC236}">
                <a16:creationId xmlns:a16="http://schemas.microsoft.com/office/drawing/2014/main" id="{9AB63DB4-59DD-4495-B394-6228E25EEB51}"/>
              </a:ext>
            </a:extLst>
          </p:cNvPr>
          <p:cNvCxnSpPr>
            <a:cxnSpLocks/>
          </p:cNvCxnSpPr>
          <p:nvPr/>
        </p:nvCxnSpPr>
        <p:spPr>
          <a:xfrm rot="16200000">
            <a:off x="4927393" y="4777539"/>
            <a:ext cx="61200" cy="0"/>
          </a:xfrm>
          <a:prstGeom prst="line">
            <a:avLst/>
          </a:prstGeom>
          <a:noFill/>
          <a:ln w="9525" cap="sq" cmpd="sng" algn="ctr">
            <a:solidFill>
              <a:srgbClr val="000000"/>
            </a:solidFill>
            <a:prstDash val="solid"/>
            <a:miter lim="800000"/>
          </a:ln>
          <a:effectLst/>
        </p:spPr>
      </p:cxnSp>
      <p:cxnSp>
        <p:nvCxnSpPr>
          <p:cNvPr id="521" name="Straight Connector 520">
            <a:extLst>
              <a:ext uri="{FF2B5EF4-FFF2-40B4-BE49-F238E27FC236}">
                <a16:creationId xmlns:a16="http://schemas.microsoft.com/office/drawing/2014/main" id="{C9822904-F8B3-4954-97F4-7927F6801706}"/>
              </a:ext>
            </a:extLst>
          </p:cNvPr>
          <p:cNvCxnSpPr>
            <a:cxnSpLocks/>
          </p:cNvCxnSpPr>
          <p:nvPr/>
        </p:nvCxnSpPr>
        <p:spPr>
          <a:xfrm rot="16200000">
            <a:off x="3610288" y="4777539"/>
            <a:ext cx="61200" cy="0"/>
          </a:xfrm>
          <a:prstGeom prst="line">
            <a:avLst/>
          </a:prstGeom>
          <a:noFill/>
          <a:ln w="9525" cap="sq" cmpd="sng" algn="ctr">
            <a:solidFill>
              <a:srgbClr val="000000"/>
            </a:solidFill>
            <a:prstDash val="solid"/>
            <a:miter lim="800000"/>
          </a:ln>
          <a:effectLst/>
        </p:spPr>
      </p:cxnSp>
      <p:cxnSp>
        <p:nvCxnSpPr>
          <p:cNvPr id="522" name="Straight Connector 521">
            <a:extLst>
              <a:ext uri="{FF2B5EF4-FFF2-40B4-BE49-F238E27FC236}">
                <a16:creationId xmlns:a16="http://schemas.microsoft.com/office/drawing/2014/main" id="{8719EA96-9136-4DE6-8BC6-59A3567B3FA5}"/>
              </a:ext>
            </a:extLst>
          </p:cNvPr>
          <p:cNvCxnSpPr>
            <a:cxnSpLocks/>
          </p:cNvCxnSpPr>
          <p:nvPr/>
        </p:nvCxnSpPr>
        <p:spPr>
          <a:xfrm rot="16200000">
            <a:off x="4272871" y="4777539"/>
            <a:ext cx="61200" cy="0"/>
          </a:xfrm>
          <a:prstGeom prst="line">
            <a:avLst/>
          </a:prstGeom>
          <a:noFill/>
          <a:ln w="9525" cap="sq" cmpd="sng" algn="ctr">
            <a:solidFill>
              <a:srgbClr val="000000"/>
            </a:solidFill>
            <a:prstDash val="solid"/>
            <a:miter lim="800000"/>
          </a:ln>
          <a:effectLst/>
        </p:spPr>
      </p:cxnSp>
      <p:sp>
        <p:nvSpPr>
          <p:cNvPr id="523" name="TextBox 429">
            <a:extLst>
              <a:ext uri="{FF2B5EF4-FFF2-40B4-BE49-F238E27FC236}">
                <a16:creationId xmlns:a16="http://schemas.microsoft.com/office/drawing/2014/main" id="{AA84D3DA-0056-4472-A23A-8323EE741186}"/>
              </a:ext>
            </a:extLst>
          </p:cNvPr>
          <p:cNvSpPr txBox="1"/>
          <p:nvPr/>
        </p:nvSpPr>
        <p:spPr>
          <a:xfrm>
            <a:off x="1168272" y="2412250"/>
            <a:ext cx="372475" cy="213167"/>
          </a:xfrm>
          <a:prstGeom prst="rect">
            <a:avLst/>
          </a:prstGeom>
          <a:noFill/>
        </p:spPr>
        <p:txBody>
          <a:bodyPr wrap="non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a:ea typeface="+mn-ea"/>
                <a:cs typeface="+mn-cs"/>
              </a:rPr>
              <a:t>150</a:t>
            </a:r>
          </a:p>
        </p:txBody>
      </p:sp>
      <p:sp>
        <p:nvSpPr>
          <p:cNvPr id="524" name="TextBox 429">
            <a:extLst>
              <a:ext uri="{FF2B5EF4-FFF2-40B4-BE49-F238E27FC236}">
                <a16:creationId xmlns:a16="http://schemas.microsoft.com/office/drawing/2014/main" id="{9FF00714-4016-4BEF-94B0-EAE62DB92C17}"/>
              </a:ext>
            </a:extLst>
          </p:cNvPr>
          <p:cNvSpPr txBox="1"/>
          <p:nvPr/>
        </p:nvSpPr>
        <p:spPr>
          <a:xfrm>
            <a:off x="1168272" y="3153494"/>
            <a:ext cx="372475" cy="213167"/>
          </a:xfrm>
          <a:prstGeom prst="rect">
            <a:avLst/>
          </a:prstGeom>
          <a:noFill/>
        </p:spPr>
        <p:txBody>
          <a:bodyPr wrap="non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a:ea typeface="+mn-ea"/>
                <a:cs typeface="+mn-cs"/>
              </a:rPr>
              <a:t>100</a:t>
            </a:r>
          </a:p>
        </p:txBody>
      </p:sp>
      <p:sp>
        <p:nvSpPr>
          <p:cNvPr id="525" name="TextBox 429">
            <a:extLst>
              <a:ext uri="{FF2B5EF4-FFF2-40B4-BE49-F238E27FC236}">
                <a16:creationId xmlns:a16="http://schemas.microsoft.com/office/drawing/2014/main" id="{FF0A1DE1-85D0-4C06-B4AC-EF88AE51029F}"/>
              </a:ext>
            </a:extLst>
          </p:cNvPr>
          <p:cNvSpPr txBox="1"/>
          <p:nvPr/>
        </p:nvSpPr>
        <p:spPr>
          <a:xfrm>
            <a:off x="1168272" y="3894737"/>
            <a:ext cx="372475" cy="213167"/>
          </a:xfrm>
          <a:prstGeom prst="rect">
            <a:avLst/>
          </a:prstGeom>
          <a:noFill/>
        </p:spPr>
        <p:txBody>
          <a:bodyPr wrap="non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a:ea typeface="+mn-ea"/>
                <a:cs typeface="+mn-cs"/>
              </a:rPr>
              <a:t>50</a:t>
            </a:r>
          </a:p>
        </p:txBody>
      </p:sp>
      <p:sp>
        <p:nvSpPr>
          <p:cNvPr id="526" name="TextBox 429">
            <a:extLst>
              <a:ext uri="{FF2B5EF4-FFF2-40B4-BE49-F238E27FC236}">
                <a16:creationId xmlns:a16="http://schemas.microsoft.com/office/drawing/2014/main" id="{0E33133D-F434-43BA-A8B2-84575CA5F4E4}"/>
              </a:ext>
            </a:extLst>
          </p:cNvPr>
          <p:cNvSpPr txBox="1"/>
          <p:nvPr/>
        </p:nvSpPr>
        <p:spPr>
          <a:xfrm>
            <a:off x="1168272" y="4632614"/>
            <a:ext cx="372475" cy="213167"/>
          </a:xfrm>
          <a:prstGeom prst="rect">
            <a:avLst/>
          </a:prstGeom>
          <a:noFill/>
        </p:spPr>
        <p:txBody>
          <a:bodyPr wrap="none" lIns="0" tIns="0" rIns="0" b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a:ea typeface="+mn-ea"/>
                <a:cs typeface="+mn-cs"/>
              </a:rPr>
              <a:t>0</a:t>
            </a:r>
          </a:p>
        </p:txBody>
      </p:sp>
      <p:sp>
        <p:nvSpPr>
          <p:cNvPr id="527" name="TextBox 429">
            <a:extLst>
              <a:ext uri="{FF2B5EF4-FFF2-40B4-BE49-F238E27FC236}">
                <a16:creationId xmlns:a16="http://schemas.microsoft.com/office/drawing/2014/main" id="{BB459E4B-81C8-45EA-AB24-210B909BB5F3}"/>
              </a:ext>
            </a:extLst>
          </p:cNvPr>
          <p:cNvSpPr txBox="1"/>
          <p:nvPr/>
        </p:nvSpPr>
        <p:spPr>
          <a:xfrm>
            <a:off x="1467589" y="4811138"/>
            <a:ext cx="372475" cy="213167"/>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a:ea typeface="+mn-ea"/>
                <a:cs typeface="+mn-cs"/>
              </a:rPr>
              <a:t>0</a:t>
            </a:r>
          </a:p>
        </p:txBody>
      </p:sp>
      <p:sp>
        <p:nvSpPr>
          <p:cNvPr id="528" name="TextBox 429">
            <a:extLst>
              <a:ext uri="{FF2B5EF4-FFF2-40B4-BE49-F238E27FC236}">
                <a16:creationId xmlns:a16="http://schemas.microsoft.com/office/drawing/2014/main" id="{ECF925A1-9074-4628-969A-5A0BBA1A7BCD}"/>
              </a:ext>
            </a:extLst>
          </p:cNvPr>
          <p:cNvSpPr txBox="1"/>
          <p:nvPr/>
        </p:nvSpPr>
        <p:spPr>
          <a:xfrm>
            <a:off x="2124121" y="4811138"/>
            <a:ext cx="372475" cy="213167"/>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a:ea typeface="+mn-ea"/>
                <a:cs typeface="+mn-cs"/>
              </a:rPr>
              <a:t>50</a:t>
            </a:r>
          </a:p>
        </p:txBody>
      </p:sp>
      <p:sp>
        <p:nvSpPr>
          <p:cNvPr id="529" name="TextBox 429">
            <a:extLst>
              <a:ext uri="{FF2B5EF4-FFF2-40B4-BE49-F238E27FC236}">
                <a16:creationId xmlns:a16="http://schemas.microsoft.com/office/drawing/2014/main" id="{5715B8A0-E015-418D-9393-DE232ECCC94E}"/>
              </a:ext>
            </a:extLst>
          </p:cNvPr>
          <p:cNvSpPr txBox="1"/>
          <p:nvPr/>
        </p:nvSpPr>
        <p:spPr>
          <a:xfrm>
            <a:off x="2771576" y="4811138"/>
            <a:ext cx="372475" cy="213167"/>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a:ea typeface="+mn-ea"/>
                <a:cs typeface="+mn-cs"/>
              </a:rPr>
              <a:t>100</a:t>
            </a:r>
          </a:p>
        </p:txBody>
      </p:sp>
      <p:sp>
        <p:nvSpPr>
          <p:cNvPr id="530" name="TextBox 429">
            <a:extLst>
              <a:ext uri="{FF2B5EF4-FFF2-40B4-BE49-F238E27FC236}">
                <a16:creationId xmlns:a16="http://schemas.microsoft.com/office/drawing/2014/main" id="{9AF6A336-DDB9-4ACB-A4FE-FD8837985819}"/>
              </a:ext>
            </a:extLst>
          </p:cNvPr>
          <p:cNvSpPr txBox="1"/>
          <p:nvPr/>
        </p:nvSpPr>
        <p:spPr>
          <a:xfrm>
            <a:off x="3452309" y="4811138"/>
            <a:ext cx="372475" cy="213167"/>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a:ea typeface="+mn-ea"/>
                <a:cs typeface="+mn-cs"/>
              </a:rPr>
              <a:t>150</a:t>
            </a:r>
          </a:p>
        </p:txBody>
      </p:sp>
      <p:sp>
        <p:nvSpPr>
          <p:cNvPr id="531" name="TextBox 429">
            <a:extLst>
              <a:ext uri="{FF2B5EF4-FFF2-40B4-BE49-F238E27FC236}">
                <a16:creationId xmlns:a16="http://schemas.microsoft.com/office/drawing/2014/main" id="{D387508D-84A2-4E49-B50F-FA38FD70B4CF}"/>
              </a:ext>
            </a:extLst>
          </p:cNvPr>
          <p:cNvSpPr txBox="1"/>
          <p:nvPr/>
        </p:nvSpPr>
        <p:spPr>
          <a:xfrm>
            <a:off x="4117915" y="4811138"/>
            <a:ext cx="372475" cy="213167"/>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a:ea typeface="+mn-ea"/>
                <a:cs typeface="+mn-cs"/>
              </a:rPr>
              <a:t>200</a:t>
            </a:r>
          </a:p>
        </p:txBody>
      </p:sp>
      <p:sp>
        <p:nvSpPr>
          <p:cNvPr id="532" name="TextBox 429">
            <a:extLst>
              <a:ext uri="{FF2B5EF4-FFF2-40B4-BE49-F238E27FC236}">
                <a16:creationId xmlns:a16="http://schemas.microsoft.com/office/drawing/2014/main" id="{70655580-BF30-4E1E-AA5F-FA7F12562D32}"/>
              </a:ext>
            </a:extLst>
          </p:cNvPr>
          <p:cNvSpPr txBox="1"/>
          <p:nvPr/>
        </p:nvSpPr>
        <p:spPr>
          <a:xfrm>
            <a:off x="4771423" y="4811138"/>
            <a:ext cx="372475" cy="213167"/>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a:ea typeface="+mn-ea"/>
                <a:cs typeface="+mn-cs"/>
              </a:rPr>
              <a:t>250</a:t>
            </a:r>
          </a:p>
        </p:txBody>
      </p:sp>
      <p:sp>
        <p:nvSpPr>
          <p:cNvPr id="533" name="TextBox 429">
            <a:extLst>
              <a:ext uri="{FF2B5EF4-FFF2-40B4-BE49-F238E27FC236}">
                <a16:creationId xmlns:a16="http://schemas.microsoft.com/office/drawing/2014/main" id="{E20F6406-99D9-4804-883B-46243D1A964C}"/>
              </a:ext>
            </a:extLst>
          </p:cNvPr>
          <p:cNvSpPr txBox="1"/>
          <p:nvPr/>
        </p:nvSpPr>
        <p:spPr>
          <a:xfrm>
            <a:off x="1650127" y="5033030"/>
            <a:ext cx="3307863" cy="213167"/>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panose="020F0502020204030204"/>
                <a:ea typeface="+mn-ea"/>
                <a:cs typeface="+mn-cs"/>
              </a:rPr>
              <a:t>Frequency (kHz)</a:t>
            </a:r>
          </a:p>
        </p:txBody>
      </p:sp>
      <p:sp>
        <p:nvSpPr>
          <p:cNvPr id="534" name="TextBox 429">
            <a:extLst>
              <a:ext uri="{FF2B5EF4-FFF2-40B4-BE49-F238E27FC236}">
                <a16:creationId xmlns:a16="http://schemas.microsoft.com/office/drawing/2014/main" id="{2E40B071-505A-4173-8B47-15FE8F7909F5}"/>
              </a:ext>
            </a:extLst>
          </p:cNvPr>
          <p:cNvSpPr txBox="1"/>
          <p:nvPr/>
        </p:nvSpPr>
        <p:spPr>
          <a:xfrm rot="16200000">
            <a:off x="-64277" y="3478238"/>
            <a:ext cx="2215364" cy="311903"/>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panose="020F0502020204030204"/>
                <a:ea typeface="+mn-ea"/>
                <a:cs typeface="+mn-cs"/>
              </a:rPr>
              <a:t>Relative Cell Viability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Calibri" panose="020F0502020204030204"/>
                <a:ea typeface="+mn-ea"/>
                <a:cs typeface="+mn-cs"/>
              </a:rPr>
              <a:t>(% of Control)</a:t>
            </a:r>
          </a:p>
        </p:txBody>
      </p:sp>
      <p:sp>
        <p:nvSpPr>
          <p:cNvPr id="535" name="Freeform: Shape 534">
            <a:extLst>
              <a:ext uri="{FF2B5EF4-FFF2-40B4-BE49-F238E27FC236}">
                <a16:creationId xmlns:a16="http://schemas.microsoft.com/office/drawing/2014/main" id="{1E768DED-2E45-4430-A404-D4E394779E05}"/>
              </a:ext>
            </a:extLst>
          </p:cNvPr>
          <p:cNvSpPr/>
          <p:nvPr/>
        </p:nvSpPr>
        <p:spPr>
          <a:xfrm>
            <a:off x="1655171" y="3265437"/>
            <a:ext cx="3186844" cy="463908"/>
          </a:xfrm>
          <a:custGeom>
            <a:avLst/>
            <a:gdLst>
              <a:gd name="connsiteX0" fmla="*/ 0 w 2508250"/>
              <a:gd name="connsiteY0" fmla="*/ 0 h 365125"/>
              <a:gd name="connsiteX1" fmla="*/ 1038225 w 2508250"/>
              <a:gd name="connsiteY1" fmla="*/ 215900 h 365125"/>
              <a:gd name="connsiteX2" fmla="*/ 1571625 w 2508250"/>
              <a:gd name="connsiteY2" fmla="*/ 365125 h 365125"/>
              <a:gd name="connsiteX3" fmla="*/ 2101850 w 2508250"/>
              <a:gd name="connsiteY3" fmla="*/ 314325 h 365125"/>
              <a:gd name="connsiteX4" fmla="*/ 2508250 w 2508250"/>
              <a:gd name="connsiteY4" fmla="*/ 50800 h 365125"/>
              <a:gd name="connsiteX0" fmla="*/ 0 w 2508250"/>
              <a:gd name="connsiteY0" fmla="*/ 0 h 365125"/>
              <a:gd name="connsiteX1" fmla="*/ 1019175 w 2508250"/>
              <a:gd name="connsiteY1" fmla="*/ 84931 h 365125"/>
              <a:gd name="connsiteX2" fmla="*/ 1571625 w 2508250"/>
              <a:gd name="connsiteY2" fmla="*/ 365125 h 365125"/>
              <a:gd name="connsiteX3" fmla="*/ 2101850 w 2508250"/>
              <a:gd name="connsiteY3" fmla="*/ 314325 h 365125"/>
              <a:gd name="connsiteX4" fmla="*/ 2508250 w 2508250"/>
              <a:gd name="connsiteY4" fmla="*/ 50800 h 365125"/>
              <a:gd name="connsiteX0" fmla="*/ 0 w 2508250"/>
              <a:gd name="connsiteY0" fmla="*/ 0 h 365125"/>
              <a:gd name="connsiteX1" fmla="*/ 1019175 w 2508250"/>
              <a:gd name="connsiteY1" fmla="*/ 84931 h 365125"/>
              <a:gd name="connsiteX2" fmla="*/ 1552575 w 2508250"/>
              <a:gd name="connsiteY2" fmla="*/ 365125 h 365125"/>
              <a:gd name="connsiteX3" fmla="*/ 2101850 w 2508250"/>
              <a:gd name="connsiteY3" fmla="*/ 314325 h 365125"/>
              <a:gd name="connsiteX4" fmla="*/ 2508250 w 2508250"/>
              <a:gd name="connsiteY4" fmla="*/ 5080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250" h="365125">
                <a:moveTo>
                  <a:pt x="0" y="0"/>
                </a:moveTo>
                <a:lnTo>
                  <a:pt x="1019175" y="84931"/>
                </a:lnTo>
                <a:lnTo>
                  <a:pt x="1552575" y="365125"/>
                </a:lnTo>
                <a:lnTo>
                  <a:pt x="2101850" y="314325"/>
                </a:lnTo>
                <a:lnTo>
                  <a:pt x="2508250" y="50800"/>
                </a:lnTo>
              </a:path>
            </a:pathLst>
          </a:custGeom>
          <a:noFill/>
          <a:ln w="19050">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6" name="Oval 51">
            <a:extLst>
              <a:ext uri="{FF2B5EF4-FFF2-40B4-BE49-F238E27FC236}">
                <a16:creationId xmlns:a16="http://schemas.microsoft.com/office/drawing/2014/main" id="{A6E2308C-C1D6-408E-BA18-E0BECF731CCD}"/>
              </a:ext>
            </a:extLst>
          </p:cNvPr>
          <p:cNvSpPr/>
          <p:nvPr/>
        </p:nvSpPr>
        <p:spPr>
          <a:xfrm>
            <a:off x="2934264" y="3328192"/>
            <a:ext cx="75637" cy="75637"/>
          </a:xfrm>
          <a:prstGeom prst="ellipse">
            <a:avLst/>
          </a:prstGeom>
          <a:solidFill>
            <a:srgbClr val="A6A6A6"/>
          </a:solidFill>
          <a:ln w="9525" cap="flat" cmpd="sng" algn="ctr">
            <a:solidFill>
              <a:srgbClr val="A6A6A6"/>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7" name="Oval 51">
            <a:extLst>
              <a:ext uri="{FF2B5EF4-FFF2-40B4-BE49-F238E27FC236}">
                <a16:creationId xmlns:a16="http://schemas.microsoft.com/office/drawing/2014/main" id="{89D41B73-173A-421B-9A17-54DE50CAB753}"/>
              </a:ext>
            </a:extLst>
          </p:cNvPr>
          <p:cNvSpPr/>
          <p:nvPr/>
        </p:nvSpPr>
        <p:spPr>
          <a:xfrm>
            <a:off x="3602370" y="3690096"/>
            <a:ext cx="75637" cy="75637"/>
          </a:xfrm>
          <a:prstGeom prst="ellipse">
            <a:avLst/>
          </a:prstGeom>
          <a:solidFill>
            <a:srgbClr val="A6A6A6"/>
          </a:solidFill>
          <a:ln w="9525" cap="flat" cmpd="sng" algn="ctr">
            <a:solidFill>
              <a:srgbClr val="A6A6A6"/>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8" name="Oval 51">
            <a:extLst>
              <a:ext uri="{FF2B5EF4-FFF2-40B4-BE49-F238E27FC236}">
                <a16:creationId xmlns:a16="http://schemas.microsoft.com/office/drawing/2014/main" id="{91333E84-12A8-4703-AD6D-1C99C08D75B0}"/>
              </a:ext>
            </a:extLst>
          </p:cNvPr>
          <p:cNvSpPr/>
          <p:nvPr/>
        </p:nvSpPr>
        <p:spPr>
          <a:xfrm>
            <a:off x="4265731" y="3623535"/>
            <a:ext cx="75637" cy="75637"/>
          </a:xfrm>
          <a:prstGeom prst="ellipse">
            <a:avLst/>
          </a:prstGeom>
          <a:solidFill>
            <a:srgbClr val="A6A6A6"/>
          </a:solidFill>
          <a:ln w="9525" cap="flat" cmpd="sng" algn="ctr">
            <a:solidFill>
              <a:srgbClr val="A6A6A6"/>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9" name="Oval 51">
            <a:extLst>
              <a:ext uri="{FF2B5EF4-FFF2-40B4-BE49-F238E27FC236}">
                <a16:creationId xmlns:a16="http://schemas.microsoft.com/office/drawing/2014/main" id="{49B9A382-7DA1-419E-A13C-C5C3B8BCE3D9}"/>
              </a:ext>
            </a:extLst>
          </p:cNvPr>
          <p:cNvSpPr/>
          <p:nvPr/>
        </p:nvSpPr>
        <p:spPr>
          <a:xfrm>
            <a:off x="4791908" y="3314935"/>
            <a:ext cx="75637" cy="75637"/>
          </a:xfrm>
          <a:prstGeom prst="ellipse">
            <a:avLst/>
          </a:prstGeom>
          <a:solidFill>
            <a:srgbClr val="A6A6A6"/>
          </a:solidFill>
          <a:ln w="9525" cap="flat" cmpd="sng" algn="ctr">
            <a:solidFill>
              <a:srgbClr val="A6A6A6"/>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0" name="Oval 51">
            <a:extLst>
              <a:ext uri="{FF2B5EF4-FFF2-40B4-BE49-F238E27FC236}">
                <a16:creationId xmlns:a16="http://schemas.microsoft.com/office/drawing/2014/main" id="{425A4AC2-D9D7-4992-90F1-1EDC62402986}"/>
              </a:ext>
            </a:extLst>
          </p:cNvPr>
          <p:cNvSpPr/>
          <p:nvPr/>
        </p:nvSpPr>
        <p:spPr>
          <a:xfrm>
            <a:off x="1616343" y="3224172"/>
            <a:ext cx="75637" cy="75637"/>
          </a:xfrm>
          <a:prstGeom prst="ellipse">
            <a:avLst/>
          </a:prstGeom>
          <a:solidFill>
            <a:srgbClr val="A6A6A6"/>
          </a:solidFill>
          <a:ln w="9525" cap="flat" cmpd="sng" algn="ctr">
            <a:solidFill>
              <a:srgbClr val="A6A6A6"/>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1" name="Oval 51">
            <a:extLst>
              <a:ext uri="{FF2B5EF4-FFF2-40B4-BE49-F238E27FC236}">
                <a16:creationId xmlns:a16="http://schemas.microsoft.com/office/drawing/2014/main" id="{5969D204-1252-4C72-A6E7-8B0B4E42BAF5}"/>
              </a:ext>
            </a:extLst>
          </p:cNvPr>
          <p:cNvSpPr/>
          <p:nvPr/>
        </p:nvSpPr>
        <p:spPr>
          <a:xfrm>
            <a:off x="2934264" y="3959364"/>
            <a:ext cx="75637" cy="75637"/>
          </a:xfrm>
          <a:prstGeom prst="diamond">
            <a:avLst/>
          </a:prstGeom>
          <a:solidFill>
            <a:srgbClr val="525252"/>
          </a:solidFill>
          <a:ln w="9525" cap="flat" cmpd="sng" algn="ctr">
            <a:solidFill>
              <a:srgbClr val="525252"/>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2" name="Oval 51">
            <a:extLst>
              <a:ext uri="{FF2B5EF4-FFF2-40B4-BE49-F238E27FC236}">
                <a16:creationId xmlns:a16="http://schemas.microsoft.com/office/drawing/2014/main" id="{8D91A75F-C886-49F2-AC5B-F499B68BC8FA}"/>
              </a:ext>
            </a:extLst>
          </p:cNvPr>
          <p:cNvSpPr/>
          <p:nvPr/>
        </p:nvSpPr>
        <p:spPr>
          <a:xfrm>
            <a:off x="3602370" y="4062232"/>
            <a:ext cx="75637" cy="75637"/>
          </a:xfrm>
          <a:prstGeom prst="diamond">
            <a:avLst/>
          </a:prstGeom>
          <a:solidFill>
            <a:srgbClr val="525252"/>
          </a:solidFill>
          <a:ln w="9525" cap="flat" cmpd="sng" algn="ctr">
            <a:solidFill>
              <a:srgbClr val="525252"/>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3" name="Oval 51">
            <a:extLst>
              <a:ext uri="{FF2B5EF4-FFF2-40B4-BE49-F238E27FC236}">
                <a16:creationId xmlns:a16="http://schemas.microsoft.com/office/drawing/2014/main" id="{CCCDE511-43D9-4C78-8141-669CCDD2243E}"/>
              </a:ext>
            </a:extLst>
          </p:cNvPr>
          <p:cNvSpPr/>
          <p:nvPr/>
        </p:nvSpPr>
        <p:spPr>
          <a:xfrm>
            <a:off x="4791908" y="3862550"/>
            <a:ext cx="75637" cy="75637"/>
          </a:xfrm>
          <a:prstGeom prst="diamond">
            <a:avLst/>
          </a:prstGeom>
          <a:solidFill>
            <a:srgbClr val="525252"/>
          </a:solidFill>
          <a:ln w="9525" cap="flat" cmpd="sng" algn="ctr">
            <a:solidFill>
              <a:srgbClr val="525252"/>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4" name="Oval 51">
            <a:extLst>
              <a:ext uri="{FF2B5EF4-FFF2-40B4-BE49-F238E27FC236}">
                <a16:creationId xmlns:a16="http://schemas.microsoft.com/office/drawing/2014/main" id="{5B6C16DE-89E9-41E0-8A1E-1C75F3A9B13E}"/>
              </a:ext>
            </a:extLst>
          </p:cNvPr>
          <p:cNvSpPr/>
          <p:nvPr/>
        </p:nvSpPr>
        <p:spPr>
          <a:xfrm>
            <a:off x="1616343" y="3224172"/>
            <a:ext cx="75637" cy="75637"/>
          </a:xfrm>
          <a:prstGeom prst="diamond">
            <a:avLst/>
          </a:prstGeom>
          <a:solidFill>
            <a:srgbClr val="525252"/>
          </a:solidFill>
          <a:ln w="9525" cap="flat" cmpd="sng" algn="ctr">
            <a:solidFill>
              <a:srgbClr val="525252"/>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D0F776B5-E130-4802-AACF-511126CB7E88}"/>
              </a:ext>
            </a:extLst>
          </p:cNvPr>
          <p:cNvSpPr/>
          <p:nvPr/>
        </p:nvSpPr>
        <p:spPr>
          <a:xfrm>
            <a:off x="1644076" y="3267454"/>
            <a:ext cx="3194912" cy="668631"/>
          </a:xfrm>
          <a:custGeom>
            <a:avLst/>
            <a:gdLst>
              <a:gd name="connsiteX0" fmla="*/ 0 w 2514600"/>
              <a:gd name="connsiteY0" fmla="*/ 0 h 526256"/>
              <a:gd name="connsiteX1" fmla="*/ 1038225 w 2514600"/>
              <a:gd name="connsiteY1" fmla="*/ 485775 h 526256"/>
              <a:gd name="connsiteX2" fmla="*/ 1574006 w 2514600"/>
              <a:gd name="connsiteY2" fmla="*/ 526256 h 526256"/>
              <a:gd name="connsiteX3" fmla="*/ 2097881 w 2514600"/>
              <a:gd name="connsiteY3" fmla="*/ 516731 h 526256"/>
              <a:gd name="connsiteX4" fmla="*/ 2514600 w 2514600"/>
              <a:gd name="connsiteY4" fmla="*/ 452437 h 526256"/>
              <a:gd name="connsiteX0" fmla="*/ 0 w 2514600"/>
              <a:gd name="connsiteY0" fmla="*/ 0 h 526256"/>
              <a:gd name="connsiteX1" fmla="*/ 1038225 w 2514600"/>
              <a:gd name="connsiteY1" fmla="*/ 501650 h 526256"/>
              <a:gd name="connsiteX2" fmla="*/ 1574006 w 2514600"/>
              <a:gd name="connsiteY2" fmla="*/ 526256 h 526256"/>
              <a:gd name="connsiteX3" fmla="*/ 2097881 w 2514600"/>
              <a:gd name="connsiteY3" fmla="*/ 516731 h 526256"/>
              <a:gd name="connsiteX4" fmla="*/ 2514600 w 2514600"/>
              <a:gd name="connsiteY4" fmla="*/ 452437 h 5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526256">
                <a:moveTo>
                  <a:pt x="0" y="0"/>
                </a:moveTo>
                <a:lnTo>
                  <a:pt x="1038225" y="501650"/>
                </a:lnTo>
                <a:lnTo>
                  <a:pt x="1574006" y="526256"/>
                </a:lnTo>
                <a:lnTo>
                  <a:pt x="2097881" y="516731"/>
                </a:lnTo>
                <a:lnTo>
                  <a:pt x="2514600" y="452437"/>
                </a:lnTo>
              </a:path>
            </a:pathLst>
          </a:custGeom>
          <a:noFill/>
          <a:ln w="19050">
            <a:solidFill>
              <a:srgbClr val="A6821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1">
            <a:extLst>
              <a:ext uri="{FF2B5EF4-FFF2-40B4-BE49-F238E27FC236}">
                <a16:creationId xmlns:a16="http://schemas.microsoft.com/office/drawing/2014/main" id="{7C649CE6-32D7-40BE-A82E-A041E6FF9A1A}"/>
              </a:ext>
            </a:extLst>
          </p:cNvPr>
          <p:cNvSpPr/>
          <p:nvPr/>
        </p:nvSpPr>
        <p:spPr>
          <a:xfrm rot="10800000">
            <a:off x="2934264" y="3826243"/>
            <a:ext cx="75637" cy="75637"/>
          </a:xfrm>
          <a:prstGeom prst="triangle">
            <a:avLst/>
          </a:prstGeom>
          <a:solidFill>
            <a:srgbClr val="A6821E"/>
          </a:solidFill>
          <a:ln w="9525" cap="flat" cmpd="sng" algn="ctr">
            <a:solidFill>
              <a:srgbClr val="A6821E"/>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7" name="Oval 51">
            <a:extLst>
              <a:ext uri="{FF2B5EF4-FFF2-40B4-BE49-F238E27FC236}">
                <a16:creationId xmlns:a16="http://schemas.microsoft.com/office/drawing/2014/main" id="{B8CB81C0-CE4F-4B34-9F49-BFE1C7513BCF}"/>
              </a:ext>
            </a:extLst>
          </p:cNvPr>
          <p:cNvSpPr/>
          <p:nvPr/>
        </p:nvSpPr>
        <p:spPr>
          <a:xfrm rot="10800000">
            <a:off x="3602370" y="3926084"/>
            <a:ext cx="75637" cy="75637"/>
          </a:xfrm>
          <a:prstGeom prst="triangle">
            <a:avLst/>
          </a:prstGeom>
          <a:solidFill>
            <a:srgbClr val="A6821E"/>
          </a:solidFill>
          <a:ln w="9525" cap="flat" cmpd="sng" algn="ctr">
            <a:solidFill>
              <a:srgbClr val="A6821E"/>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8" name="Oval 51">
            <a:extLst>
              <a:ext uri="{FF2B5EF4-FFF2-40B4-BE49-F238E27FC236}">
                <a16:creationId xmlns:a16="http://schemas.microsoft.com/office/drawing/2014/main" id="{C1066B40-9038-484D-AF19-A3571D91EAE6}"/>
              </a:ext>
            </a:extLst>
          </p:cNvPr>
          <p:cNvSpPr/>
          <p:nvPr/>
        </p:nvSpPr>
        <p:spPr>
          <a:xfrm rot="10800000">
            <a:off x="4265731" y="3865574"/>
            <a:ext cx="75637" cy="75637"/>
          </a:xfrm>
          <a:prstGeom prst="triangle">
            <a:avLst/>
          </a:prstGeom>
          <a:solidFill>
            <a:srgbClr val="A6821E"/>
          </a:solidFill>
          <a:ln w="9525" cap="flat" cmpd="sng" algn="ctr">
            <a:solidFill>
              <a:srgbClr val="A6821E"/>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9" name="Oval 51">
            <a:extLst>
              <a:ext uri="{FF2B5EF4-FFF2-40B4-BE49-F238E27FC236}">
                <a16:creationId xmlns:a16="http://schemas.microsoft.com/office/drawing/2014/main" id="{CA280CAC-F058-47C0-A255-DF2C5DB9EA89}"/>
              </a:ext>
            </a:extLst>
          </p:cNvPr>
          <p:cNvSpPr/>
          <p:nvPr/>
        </p:nvSpPr>
        <p:spPr>
          <a:xfrm rot="10800000">
            <a:off x="4791908" y="3786911"/>
            <a:ext cx="75637" cy="75637"/>
          </a:xfrm>
          <a:prstGeom prst="triangle">
            <a:avLst/>
          </a:prstGeom>
          <a:solidFill>
            <a:srgbClr val="A6821E"/>
          </a:solidFill>
          <a:ln w="9525" cap="flat" cmpd="sng" algn="ctr">
            <a:solidFill>
              <a:srgbClr val="A6821E"/>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0" name="Oval 51">
            <a:extLst>
              <a:ext uri="{FF2B5EF4-FFF2-40B4-BE49-F238E27FC236}">
                <a16:creationId xmlns:a16="http://schemas.microsoft.com/office/drawing/2014/main" id="{9EE18A2D-9957-43E9-B79B-008F6D462C7A}"/>
              </a:ext>
            </a:extLst>
          </p:cNvPr>
          <p:cNvSpPr/>
          <p:nvPr/>
        </p:nvSpPr>
        <p:spPr>
          <a:xfrm rot="10800000">
            <a:off x="1616343" y="3224172"/>
            <a:ext cx="75637" cy="75637"/>
          </a:xfrm>
          <a:prstGeom prst="triangle">
            <a:avLst/>
          </a:prstGeom>
          <a:solidFill>
            <a:srgbClr val="A6821E"/>
          </a:solidFill>
          <a:ln w="9525" cap="flat" cmpd="sng" algn="ctr">
            <a:solidFill>
              <a:srgbClr val="A6821E"/>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1" name="Oval 51">
            <a:extLst>
              <a:ext uri="{FF2B5EF4-FFF2-40B4-BE49-F238E27FC236}">
                <a16:creationId xmlns:a16="http://schemas.microsoft.com/office/drawing/2014/main" id="{3971105E-469C-437E-8E1C-7B437A413143}"/>
              </a:ext>
            </a:extLst>
          </p:cNvPr>
          <p:cNvSpPr/>
          <p:nvPr/>
        </p:nvSpPr>
        <p:spPr>
          <a:xfrm>
            <a:off x="2934264" y="3487686"/>
            <a:ext cx="75637" cy="75637"/>
          </a:xfrm>
          <a:prstGeom prst="triangle">
            <a:avLst/>
          </a:prstGeom>
          <a:solidFill>
            <a:srgbClr val="1B3E6F"/>
          </a:solidFill>
          <a:ln w="9525" cap="flat" cmpd="sng" algn="ctr">
            <a:solidFill>
              <a:srgbClr val="1B3E6F"/>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C4FFDC0E-B8B7-4F2E-8FEE-27E9CA754C90}"/>
              </a:ext>
            </a:extLst>
          </p:cNvPr>
          <p:cNvSpPr/>
          <p:nvPr/>
        </p:nvSpPr>
        <p:spPr>
          <a:xfrm>
            <a:off x="1655171" y="3259099"/>
            <a:ext cx="3178776" cy="471975"/>
          </a:xfrm>
          <a:custGeom>
            <a:avLst/>
            <a:gdLst>
              <a:gd name="connsiteX0" fmla="*/ 0 w 2501900"/>
              <a:gd name="connsiteY0" fmla="*/ 0 h 374650"/>
              <a:gd name="connsiteX1" fmla="*/ 1047750 w 2501900"/>
              <a:gd name="connsiteY1" fmla="*/ 88900 h 374650"/>
              <a:gd name="connsiteX2" fmla="*/ 1577975 w 2501900"/>
              <a:gd name="connsiteY2" fmla="*/ 374650 h 374650"/>
              <a:gd name="connsiteX3" fmla="*/ 2079625 w 2501900"/>
              <a:gd name="connsiteY3" fmla="*/ 184150 h 374650"/>
              <a:gd name="connsiteX4" fmla="*/ 2501900 w 2501900"/>
              <a:gd name="connsiteY4" fmla="*/ 177800 h 374650"/>
              <a:gd name="connsiteX0" fmla="*/ 0 w 2501900"/>
              <a:gd name="connsiteY0" fmla="*/ 0 h 371475"/>
              <a:gd name="connsiteX1" fmla="*/ 1047750 w 2501900"/>
              <a:gd name="connsiteY1" fmla="*/ 88900 h 371475"/>
              <a:gd name="connsiteX2" fmla="*/ 1565275 w 2501900"/>
              <a:gd name="connsiteY2" fmla="*/ 371475 h 371475"/>
              <a:gd name="connsiteX3" fmla="*/ 2079625 w 2501900"/>
              <a:gd name="connsiteY3" fmla="*/ 184150 h 371475"/>
              <a:gd name="connsiteX4" fmla="*/ 2501900 w 2501900"/>
              <a:gd name="connsiteY4" fmla="*/ 177800 h 371475"/>
              <a:gd name="connsiteX0" fmla="*/ 0 w 2501900"/>
              <a:gd name="connsiteY0" fmla="*/ 0 h 371475"/>
              <a:gd name="connsiteX1" fmla="*/ 1038225 w 2501900"/>
              <a:gd name="connsiteY1" fmla="*/ 238919 h 371475"/>
              <a:gd name="connsiteX2" fmla="*/ 1565275 w 2501900"/>
              <a:gd name="connsiteY2" fmla="*/ 371475 h 371475"/>
              <a:gd name="connsiteX3" fmla="*/ 2079625 w 2501900"/>
              <a:gd name="connsiteY3" fmla="*/ 184150 h 371475"/>
              <a:gd name="connsiteX4" fmla="*/ 2501900 w 2501900"/>
              <a:gd name="connsiteY4" fmla="*/ 177800 h 371475"/>
              <a:gd name="connsiteX0" fmla="*/ 0 w 2501900"/>
              <a:gd name="connsiteY0" fmla="*/ 0 h 371475"/>
              <a:gd name="connsiteX1" fmla="*/ 1036410 w 2501900"/>
              <a:gd name="connsiteY1" fmla="*/ 233477 h 371475"/>
              <a:gd name="connsiteX2" fmla="*/ 1565275 w 2501900"/>
              <a:gd name="connsiteY2" fmla="*/ 371475 h 371475"/>
              <a:gd name="connsiteX3" fmla="*/ 2079625 w 2501900"/>
              <a:gd name="connsiteY3" fmla="*/ 184150 h 371475"/>
              <a:gd name="connsiteX4" fmla="*/ 2501900 w 2501900"/>
              <a:gd name="connsiteY4" fmla="*/ 177800 h 371475"/>
              <a:gd name="connsiteX0" fmla="*/ 0 w 2501900"/>
              <a:gd name="connsiteY0" fmla="*/ 0 h 371475"/>
              <a:gd name="connsiteX1" fmla="*/ 1040038 w 2501900"/>
              <a:gd name="connsiteY1" fmla="*/ 220777 h 371475"/>
              <a:gd name="connsiteX2" fmla="*/ 1565275 w 2501900"/>
              <a:gd name="connsiteY2" fmla="*/ 371475 h 371475"/>
              <a:gd name="connsiteX3" fmla="*/ 2079625 w 2501900"/>
              <a:gd name="connsiteY3" fmla="*/ 184150 h 371475"/>
              <a:gd name="connsiteX4" fmla="*/ 2501900 w 2501900"/>
              <a:gd name="connsiteY4" fmla="*/ 17780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900" h="371475">
                <a:moveTo>
                  <a:pt x="0" y="0"/>
                </a:moveTo>
                <a:lnTo>
                  <a:pt x="1040038" y="220777"/>
                </a:lnTo>
                <a:lnTo>
                  <a:pt x="1565275" y="371475"/>
                </a:lnTo>
                <a:lnTo>
                  <a:pt x="2079625" y="184150"/>
                </a:lnTo>
                <a:lnTo>
                  <a:pt x="2501900" y="177800"/>
                </a:lnTo>
              </a:path>
            </a:pathLst>
          </a:custGeom>
          <a:noFill/>
          <a:ln w="19050">
            <a:solidFill>
              <a:srgbClr val="1B3E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Oval 51">
            <a:extLst>
              <a:ext uri="{FF2B5EF4-FFF2-40B4-BE49-F238E27FC236}">
                <a16:creationId xmlns:a16="http://schemas.microsoft.com/office/drawing/2014/main" id="{5F35532B-903F-4C62-B3F4-9ED36C4CC1CD}"/>
              </a:ext>
            </a:extLst>
          </p:cNvPr>
          <p:cNvSpPr/>
          <p:nvPr/>
        </p:nvSpPr>
        <p:spPr>
          <a:xfrm>
            <a:off x="3602370" y="3687796"/>
            <a:ext cx="75637" cy="75637"/>
          </a:xfrm>
          <a:prstGeom prst="triangle">
            <a:avLst/>
          </a:prstGeom>
          <a:solidFill>
            <a:srgbClr val="1B3E6F"/>
          </a:solidFill>
          <a:ln w="9525" cap="flat" cmpd="sng" algn="ctr">
            <a:solidFill>
              <a:srgbClr val="1B3E6F"/>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4" name="Oval 51">
            <a:extLst>
              <a:ext uri="{FF2B5EF4-FFF2-40B4-BE49-F238E27FC236}">
                <a16:creationId xmlns:a16="http://schemas.microsoft.com/office/drawing/2014/main" id="{4D479E84-6F62-40E8-8AB7-65E73450E860}"/>
              </a:ext>
            </a:extLst>
          </p:cNvPr>
          <p:cNvSpPr/>
          <p:nvPr/>
        </p:nvSpPr>
        <p:spPr>
          <a:xfrm>
            <a:off x="4265731" y="3463910"/>
            <a:ext cx="75637" cy="75637"/>
          </a:xfrm>
          <a:prstGeom prst="triangle">
            <a:avLst/>
          </a:prstGeom>
          <a:solidFill>
            <a:srgbClr val="1B3E6F"/>
          </a:solidFill>
          <a:ln w="9525" cap="flat" cmpd="sng" algn="ctr">
            <a:solidFill>
              <a:srgbClr val="1B3E6F"/>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5" name="Oval 51">
            <a:extLst>
              <a:ext uri="{FF2B5EF4-FFF2-40B4-BE49-F238E27FC236}">
                <a16:creationId xmlns:a16="http://schemas.microsoft.com/office/drawing/2014/main" id="{F4CC4B49-75E5-48AA-AC72-C2A0A7C9EB21}"/>
              </a:ext>
            </a:extLst>
          </p:cNvPr>
          <p:cNvSpPr/>
          <p:nvPr/>
        </p:nvSpPr>
        <p:spPr>
          <a:xfrm>
            <a:off x="1616343" y="3221870"/>
            <a:ext cx="75637" cy="75637"/>
          </a:xfrm>
          <a:prstGeom prst="triangle">
            <a:avLst/>
          </a:prstGeom>
          <a:solidFill>
            <a:srgbClr val="1B3E6F"/>
          </a:solidFill>
          <a:ln w="9525" cap="flat" cmpd="sng" algn="ctr">
            <a:solidFill>
              <a:srgbClr val="1B3E6F"/>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6" name="Oval 51">
            <a:extLst>
              <a:ext uri="{FF2B5EF4-FFF2-40B4-BE49-F238E27FC236}">
                <a16:creationId xmlns:a16="http://schemas.microsoft.com/office/drawing/2014/main" id="{7E86ACEB-3CA7-404D-87BC-A8126398EEF2}"/>
              </a:ext>
            </a:extLst>
          </p:cNvPr>
          <p:cNvSpPr/>
          <p:nvPr/>
        </p:nvSpPr>
        <p:spPr>
          <a:xfrm>
            <a:off x="4265731" y="3810196"/>
            <a:ext cx="75637" cy="75637"/>
          </a:xfrm>
          <a:prstGeom prst="rect">
            <a:avLst/>
          </a:prstGeom>
          <a:solidFill>
            <a:srgbClr val="D8AB27"/>
          </a:solidFill>
          <a:ln w="9525" cap="flat" cmpd="sng" algn="ctr">
            <a:solidFill>
              <a:srgbClr val="D8AB27"/>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086FB279-CB18-4715-9B30-53C1D89BAAD5}"/>
              </a:ext>
            </a:extLst>
          </p:cNvPr>
          <p:cNvSpPr/>
          <p:nvPr/>
        </p:nvSpPr>
        <p:spPr>
          <a:xfrm>
            <a:off x="1639034" y="3261403"/>
            <a:ext cx="3207015" cy="709980"/>
          </a:xfrm>
          <a:custGeom>
            <a:avLst/>
            <a:gdLst>
              <a:gd name="connsiteX0" fmla="*/ 0 w 2524125"/>
              <a:gd name="connsiteY0" fmla="*/ 0 h 558800"/>
              <a:gd name="connsiteX1" fmla="*/ 1057275 w 2524125"/>
              <a:gd name="connsiteY1" fmla="*/ 469900 h 558800"/>
              <a:gd name="connsiteX2" fmla="*/ 1590675 w 2524125"/>
              <a:gd name="connsiteY2" fmla="*/ 558800 h 558800"/>
              <a:gd name="connsiteX3" fmla="*/ 2092325 w 2524125"/>
              <a:gd name="connsiteY3" fmla="*/ 466725 h 558800"/>
              <a:gd name="connsiteX4" fmla="*/ 2524125 w 2524125"/>
              <a:gd name="connsiteY4" fmla="*/ 415925 h 5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25" h="558800">
                <a:moveTo>
                  <a:pt x="0" y="0"/>
                </a:moveTo>
                <a:lnTo>
                  <a:pt x="1057275" y="469900"/>
                </a:lnTo>
                <a:lnTo>
                  <a:pt x="1590675" y="558800"/>
                </a:lnTo>
                <a:lnTo>
                  <a:pt x="2092325" y="466725"/>
                </a:lnTo>
                <a:lnTo>
                  <a:pt x="2524125" y="415925"/>
                </a:lnTo>
              </a:path>
            </a:pathLst>
          </a:custGeom>
          <a:noFill/>
          <a:ln w="19050">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8" name="Oval 51">
            <a:extLst>
              <a:ext uri="{FF2B5EF4-FFF2-40B4-BE49-F238E27FC236}">
                <a16:creationId xmlns:a16="http://schemas.microsoft.com/office/drawing/2014/main" id="{21CC1748-AB86-4CA5-B048-2FC0E52F3EC1}"/>
              </a:ext>
            </a:extLst>
          </p:cNvPr>
          <p:cNvSpPr/>
          <p:nvPr/>
        </p:nvSpPr>
        <p:spPr>
          <a:xfrm>
            <a:off x="1616343" y="3224172"/>
            <a:ext cx="75637" cy="75637"/>
          </a:xfrm>
          <a:prstGeom prst="rect">
            <a:avLst/>
          </a:prstGeom>
          <a:solidFill>
            <a:srgbClr val="D8AB27"/>
          </a:solidFill>
          <a:ln w="9525" cap="flat" cmpd="sng" algn="ctr">
            <a:solidFill>
              <a:srgbClr val="D8AB27"/>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9" name="Oval 51">
            <a:extLst>
              <a:ext uri="{FF2B5EF4-FFF2-40B4-BE49-F238E27FC236}">
                <a16:creationId xmlns:a16="http://schemas.microsoft.com/office/drawing/2014/main" id="{0E12EEAC-A457-441A-B6B5-5F9AE9F98F3E}"/>
              </a:ext>
            </a:extLst>
          </p:cNvPr>
          <p:cNvSpPr/>
          <p:nvPr/>
        </p:nvSpPr>
        <p:spPr>
          <a:xfrm>
            <a:off x="2934264" y="3826244"/>
            <a:ext cx="75637" cy="75637"/>
          </a:xfrm>
          <a:prstGeom prst="rect">
            <a:avLst/>
          </a:prstGeom>
          <a:solidFill>
            <a:srgbClr val="D8AB27"/>
          </a:solidFill>
          <a:ln w="9525" cap="flat" cmpd="sng" algn="ctr">
            <a:solidFill>
              <a:srgbClr val="D8AB27"/>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0" name="Oval 51">
            <a:extLst>
              <a:ext uri="{FF2B5EF4-FFF2-40B4-BE49-F238E27FC236}">
                <a16:creationId xmlns:a16="http://schemas.microsoft.com/office/drawing/2014/main" id="{1DA44CF4-61F4-4581-9B80-91642686530D}"/>
              </a:ext>
            </a:extLst>
          </p:cNvPr>
          <p:cNvSpPr/>
          <p:nvPr/>
        </p:nvSpPr>
        <p:spPr>
          <a:xfrm>
            <a:off x="3602370" y="3923060"/>
            <a:ext cx="75637" cy="75637"/>
          </a:xfrm>
          <a:prstGeom prst="rect">
            <a:avLst/>
          </a:prstGeom>
          <a:solidFill>
            <a:srgbClr val="D8AB27"/>
          </a:solidFill>
          <a:ln w="9525" cap="flat" cmpd="sng" algn="ctr">
            <a:solidFill>
              <a:srgbClr val="D8AB27"/>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1" name="Oval 51">
            <a:extLst>
              <a:ext uri="{FF2B5EF4-FFF2-40B4-BE49-F238E27FC236}">
                <a16:creationId xmlns:a16="http://schemas.microsoft.com/office/drawing/2014/main" id="{E557D550-AD6F-4297-96AE-C4C4A980DB59}"/>
              </a:ext>
            </a:extLst>
          </p:cNvPr>
          <p:cNvSpPr/>
          <p:nvPr/>
        </p:nvSpPr>
        <p:spPr>
          <a:xfrm>
            <a:off x="4791908" y="3753631"/>
            <a:ext cx="75637" cy="75637"/>
          </a:xfrm>
          <a:prstGeom prst="rect">
            <a:avLst/>
          </a:prstGeom>
          <a:solidFill>
            <a:srgbClr val="D8AB27"/>
          </a:solidFill>
          <a:ln w="9525" cap="flat" cmpd="sng" algn="ctr">
            <a:solidFill>
              <a:srgbClr val="D8AB27"/>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D63C6ACD-2B82-4A57-9CED-DDC71E2F78AF}"/>
              </a:ext>
            </a:extLst>
          </p:cNvPr>
          <p:cNvSpPr/>
          <p:nvPr/>
        </p:nvSpPr>
        <p:spPr>
          <a:xfrm>
            <a:off x="1661511" y="3268891"/>
            <a:ext cx="3172436" cy="559571"/>
          </a:xfrm>
          <a:custGeom>
            <a:avLst/>
            <a:gdLst>
              <a:gd name="connsiteX0" fmla="*/ 0 w 2501900"/>
              <a:gd name="connsiteY0" fmla="*/ 0 h 374650"/>
              <a:gd name="connsiteX1" fmla="*/ 1047750 w 2501900"/>
              <a:gd name="connsiteY1" fmla="*/ 88900 h 374650"/>
              <a:gd name="connsiteX2" fmla="*/ 1577975 w 2501900"/>
              <a:gd name="connsiteY2" fmla="*/ 374650 h 374650"/>
              <a:gd name="connsiteX3" fmla="*/ 2079625 w 2501900"/>
              <a:gd name="connsiteY3" fmla="*/ 184150 h 374650"/>
              <a:gd name="connsiteX4" fmla="*/ 2501900 w 2501900"/>
              <a:gd name="connsiteY4" fmla="*/ 177800 h 374650"/>
              <a:gd name="connsiteX0" fmla="*/ 0 w 2501900"/>
              <a:gd name="connsiteY0" fmla="*/ 0 h 371475"/>
              <a:gd name="connsiteX1" fmla="*/ 1047750 w 2501900"/>
              <a:gd name="connsiteY1" fmla="*/ 88900 h 371475"/>
              <a:gd name="connsiteX2" fmla="*/ 1565275 w 2501900"/>
              <a:gd name="connsiteY2" fmla="*/ 371475 h 371475"/>
              <a:gd name="connsiteX3" fmla="*/ 2079625 w 2501900"/>
              <a:gd name="connsiteY3" fmla="*/ 184150 h 371475"/>
              <a:gd name="connsiteX4" fmla="*/ 2501900 w 2501900"/>
              <a:gd name="connsiteY4" fmla="*/ 177800 h 371475"/>
              <a:gd name="connsiteX0" fmla="*/ 0 w 2501900"/>
              <a:gd name="connsiteY0" fmla="*/ 0 h 371475"/>
              <a:gd name="connsiteX1" fmla="*/ 1038225 w 2501900"/>
              <a:gd name="connsiteY1" fmla="*/ 238919 h 371475"/>
              <a:gd name="connsiteX2" fmla="*/ 1565275 w 2501900"/>
              <a:gd name="connsiteY2" fmla="*/ 371475 h 371475"/>
              <a:gd name="connsiteX3" fmla="*/ 2079625 w 2501900"/>
              <a:gd name="connsiteY3" fmla="*/ 184150 h 371475"/>
              <a:gd name="connsiteX4" fmla="*/ 2501900 w 2501900"/>
              <a:gd name="connsiteY4" fmla="*/ 177800 h 371475"/>
              <a:gd name="connsiteX0" fmla="*/ 0 w 2501900"/>
              <a:gd name="connsiteY0" fmla="*/ 351631 h 723106"/>
              <a:gd name="connsiteX1" fmla="*/ 1038225 w 2501900"/>
              <a:gd name="connsiteY1" fmla="*/ 0 h 723106"/>
              <a:gd name="connsiteX2" fmla="*/ 1565275 w 2501900"/>
              <a:gd name="connsiteY2" fmla="*/ 723106 h 723106"/>
              <a:gd name="connsiteX3" fmla="*/ 2079625 w 2501900"/>
              <a:gd name="connsiteY3" fmla="*/ 535781 h 723106"/>
              <a:gd name="connsiteX4" fmla="*/ 2501900 w 2501900"/>
              <a:gd name="connsiteY4" fmla="*/ 529431 h 723106"/>
              <a:gd name="connsiteX0" fmla="*/ 0 w 2501900"/>
              <a:gd name="connsiteY0" fmla="*/ 351631 h 535781"/>
              <a:gd name="connsiteX1" fmla="*/ 1038225 w 2501900"/>
              <a:gd name="connsiteY1" fmla="*/ 0 h 535781"/>
              <a:gd name="connsiteX2" fmla="*/ 1565275 w 2501900"/>
              <a:gd name="connsiteY2" fmla="*/ 208756 h 535781"/>
              <a:gd name="connsiteX3" fmla="*/ 2079625 w 2501900"/>
              <a:gd name="connsiteY3" fmla="*/ 535781 h 535781"/>
              <a:gd name="connsiteX4" fmla="*/ 2501900 w 2501900"/>
              <a:gd name="connsiteY4" fmla="*/ 529431 h 535781"/>
              <a:gd name="connsiteX0" fmla="*/ 0 w 2501900"/>
              <a:gd name="connsiteY0" fmla="*/ 351631 h 529431"/>
              <a:gd name="connsiteX1" fmla="*/ 1038225 w 2501900"/>
              <a:gd name="connsiteY1" fmla="*/ 0 h 529431"/>
              <a:gd name="connsiteX2" fmla="*/ 1565275 w 2501900"/>
              <a:gd name="connsiteY2" fmla="*/ 208756 h 529431"/>
              <a:gd name="connsiteX3" fmla="*/ 2076450 w 2501900"/>
              <a:gd name="connsiteY3" fmla="*/ 113506 h 529431"/>
              <a:gd name="connsiteX4" fmla="*/ 2501900 w 2501900"/>
              <a:gd name="connsiteY4" fmla="*/ 529431 h 529431"/>
              <a:gd name="connsiteX0" fmla="*/ 0 w 2501900"/>
              <a:gd name="connsiteY0" fmla="*/ 351631 h 351631"/>
              <a:gd name="connsiteX1" fmla="*/ 1038225 w 2501900"/>
              <a:gd name="connsiteY1" fmla="*/ 0 h 351631"/>
              <a:gd name="connsiteX2" fmla="*/ 1565275 w 2501900"/>
              <a:gd name="connsiteY2" fmla="*/ 208756 h 351631"/>
              <a:gd name="connsiteX3" fmla="*/ 2076450 w 2501900"/>
              <a:gd name="connsiteY3" fmla="*/ 113506 h 351631"/>
              <a:gd name="connsiteX4" fmla="*/ 2501900 w 2501900"/>
              <a:gd name="connsiteY4" fmla="*/ 24606 h 351631"/>
              <a:gd name="connsiteX0" fmla="*/ 0 w 2498725"/>
              <a:gd name="connsiteY0" fmla="*/ 0 h 460375"/>
              <a:gd name="connsiteX1" fmla="*/ 1035050 w 2498725"/>
              <a:gd name="connsiteY1" fmla="*/ 251619 h 460375"/>
              <a:gd name="connsiteX2" fmla="*/ 1562100 w 2498725"/>
              <a:gd name="connsiteY2" fmla="*/ 460375 h 460375"/>
              <a:gd name="connsiteX3" fmla="*/ 2073275 w 2498725"/>
              <a:gd name="connsiteY3" fmla="*/ 365125 h 460375"/>
              <a:gd name="connsiteX4" fmla="*/ 2498725 w 2498725"/>
              <a:gd name="connsiteY4" fmla="*/ 276225 h 460375"/>
              <a:gd name="connsiteX0" fmla="*/ 0 w 2498725"/>
              <a:gd name="connsiteY0" fmla="*/ 0 h 460375"/>
              <a:gd name="connsiteX1" fmla="*/ 1045936 w 2498725"/>
              <a:gd name="connsiteY1" fmla="*/ 242547 h 460375"/>
              <a:gd name="connsiteX2" fmla="*/ 1562100 w 2498725"/>
              <a:gd name="connsiteY2" fmla="*/ 460375 h 460375"/>
              <a:gd name="connsiteX3" fmla="*/ 2073275 w 2498725"/>
              <a:gd name="connsiteY3" fmla="*/ 365125 h 460375"/>
              <a:gd name="connsiteX4" fmla="*/ 2498725 w 2498725"/>
              <a:gd name="connsiteY4" fmla="*/ 276225 h 460375"/>
              <a:gd name="connsiteX0" fmla="*/ 0 w 2498725"/>
              <a:gd name="connsiteY0" fmla="*/ 0 h 449489"/>
              <a:gd name="connsiteX1" fmla="*/ 1045936 w 2498725"/>
              <a:gd name="connsiteY1" fmla="*/ 242547 h 449489"/>
              <a:gd name="connsiteX2" fmla="*/ 1562100 w 2498725"/>
              <a:gd name="connsiteY2" fmla="*/ 449489 h 449489"/>
              <a:gd name="connsiteX3" fmla="*/ 2073275 w 2498725"/>
              <a:gd name="connsiteY3" fmla="*/ 365125 h 449489"/>
              <a:gd name="connsiteX4" fmla="*/ 2498725 w 2498725"/>
              <a:gd name="connsiteY4" fmla="*/ 276225 h 449489"/>
              <a:gd name="connsiteX0" fmla="*/ 0 w 2496910"/>
              <a:gd name="connsiteY0" fmla="*/ 0 h 440417"/>
              <a:gd name="connsiteX1" fmla="*/ 1044121 w 2496910"/>
              <a:gd name="connsiteY1" fmla="*/ 233475 h 440417"/>
              <a:gd name="connsiteX2" fmla="*/ 1560285 w 2496910"/>
              <a:gd name="connsiteY2" fmla="*/ 440417 h 440417"/>
              <a:gd name="connsiteX3" fmla="*/ 2071460 w 2496910"/>
              <a:gd name="connsiteY3" fmla="*/ 356053 h 440417"/>
              <a:gd name="connsiteX4" fmla="*/ 2496910 w 2496910"/>
              <a:gd name="connsiteY4" fmla="*/ 267153 h 44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910" h="440417">
                <a:moveTo>
                  <a:pt x="0" y="0"/>
                </a:moveTo>
                <a:lnTo>
                  <a:pt x="1044121" y="233475"/>
                </a:lnTo>
                <a:lnTo>
                  <a:pt x="1560285" y="440417"/>
                </a:lnTo>
                <a:lnTo>
                  <a:pt x="2071460" y="356053"/>
                </a:lnTo>
                <a:lnTo>
                  <a:pt x="2496910" y="267153"/>
                </a:lnTo>
              </a:path>
            </a:pathLst>
          </a:cu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1">
            <a:extLst>
              <a:ext uri="{FF2B5EF4-FFF2-40B4-BE49-F238E27FC236}">
                <a16:creationId xmlns:a16="http://schemas.microsoft.com/office/drawing/2014/main" id="{4C3D665B-FE81-45EA-9F65-B8A87E0FF8A1}"/>
              </a:ext>
            </a:extLst>
          </p:cNvPr>
          <p:cNvSpPr/>
          <p:nvPr/>
        </p:nvSpPr>
        <p:spPr>
          <a:xfrm>
            <a:off x="2934264" y="3526579"/>
            <a:ext cx="75637" cy="75637"/>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4" name="Oval 51">
            <a:extLst>
              <a:ext uri="{FF2B5EF4-FFF2-40B4-BE49-F238E27FC236}">
                <a16:creationId xmlns:a16="http://schemas.microsoft.com/office/drawing/2014/main" id="{FFA74FE1-8B9A-4C9B-A8D9-EE8D1D09B048}"/>
              </a:ext>
            </a:extLst>
          </p:cNvPr>
          <p:cNvSpPr/>
          <p:nvPr/>
        </p:nvSpPr>
        <p:spPr>
          <a:xfrm>
            <a:off x="3602370" y="3789072"/>
            <a:ext cx="75637" cy="75637"/>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5" name="Oval 51">
            <a:extLst>
              <a:ext uri="{FF2B5EF4-FFF2-40B4-BE49-F238E27FC236}">
                <a16:creationId xmlns:a16="http://schemas.microsoft.com/office/drawing/2014/main" id="{A2DC30EC-8F15-469D-96F4-781416C49777}"/>
              </a:ext>
            </a:extLst>
          </p:cNvPr>
          <p:cNvSpPr/>
          <p:nvPr/>
        </p:nvSpPr>
        <p:spPr>
          <a:xfrm>
            <a:off x="4265731" y="3687068"/>
            <a:ext cx="75637" cy="75637"/>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6" name="Oval 51">
            <a:extLst>
              <a:ext uri="{FF2B5EF4-FFF2-40B4-BE49-F238E27FC236}">
                <a16:creationId xmlns:a16="http://schemas.microsoft.com/office/drawing/2014/main" id="{ABDD6ABF-EC11-4B3F-AD44-4F7755D526D9}"/>
              </a:ext>
            </a:extLst>
          </p:cNvPr>
          <p:cNvSpPr/>
          <p:nvPr/>
        </p:nvSpPr>
        <p:spPr>
          <a:xfrm>
            <a:off x="1616343" y="3226190"/>
            <a:ext cx="75637" cy="75637"/>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567" name="Straight Connector 566">
            <a:extLst>
              <a:ext uri="{FF2B5EF4-FFF2-40B4-BE49-F238E27FC236}">
                <a16:creationId xmlns:a16="http://schemas.microsoft.com/office/drawing/2014/main" id="{4109AACE-DB03-4361-94AF-BD9A3226C249}"/>
              </a:ext>
            </a:extLst>
          </p:cNvPr>
          <p:cNvCxnSpPr>
            <a:cxnSpLocks/>
          </p:cNvCxnSpPr>
          <p:nvPr/>
        </p:nvCxnSpPr>
        <p:spPr>
          <a:xfrm>
            <a:off x="2972081" y="3415697"/>
            <a:ext cx="0" cy="290580"/>
          </a:xfrm>
          <a:prstGeom prst="line">
            <a:avLst/>
          </a:prstGeom>
          <a:noFill/>
          <a:ln w="12700" cap="flat" cmpd="sng" algn="ctr">
            <a:solidFill>
              <a:schemeClr val="tx1"/>
            </a:solidFill>
            <a:prstDash val="solid"/>
          </a:ln>
          <a:effectLst/>
        </p:spPr>
      </p:cxnSp>
      <p:cxnSp>
        <p:nvCxnSpPr>
          <p:cNvPr id="568" name="Straight Connector 567">
            <a:extLst>
              <a:ext uri="{FF2B5EF4-FFF2-40B4-BE49-F238E27FC236}">
                <a16:creationId xmlns:a16="http://schemas.microsoft.com/office/drawing/2014/main" id="{3F93D6F3-8048-4540-AF0F-85F3BCE6B3A4}"/>
              </a:ext>
            </a:extLst>
          </p:cNvPr>
          <p:cNvCxnSpPr>
            <a:cxnSpLocks/>
          </p:cNvCxnSpPr>
          <p:nvPr/>
        </p:nvCxnSpPr>
        <p:spPr>
          <a:xfrm>
            <a:off x="3640187" y="3743059"/>
            <a:ext cx="0" cy="180000"/>
          </a:xfrm>
          <a:prstGeom prst="line">
            <a:avLst/>
          </a:prstGeom>
          <a:noFill/>
          <a:ln w="12700" cap="flat" cmpd="sng" algn="ctr">
            <a:solidFill>
              <a:schemeClr val="tx1"/>
            </a:solidFill>
            <a:prstDash val="solid"/>
          </a:ln>
          <a:effectLst/>
        </p:spPr>
      </p:cxnSp>
      <p:cxnSp>
        <p:nvCxnSpPr>
          <p:cNvPr id="569" name="Straight Connector 568">
            <a:extLst>
              <a:ext uri="{FF2B5EF4-FFF2-40B4-BE49-F238E27FC236}">
                <a16:creationId xmlns:a16="http://schemas.microsoft.com/office/drawing/2014/main" id="{607344C8-2509-4E24-80B8-A4648E6F93C6}"/>
              </a:ext>
            </a:extLst>
          </p:cNvPr>
          <p:cNvCxnSpPr>
            <a:cxnSpLocks/>
          </p:cNvCxnSpPr>
          <p:nvPr/>
        </p:nvCxnSpPr>
        <p:spPr>
          <a:xfrm>
            <a:off x="3587242" y="3923059"/>
            <a:ext cx="105892" cy="0"/>
          </a:xfrm>
          <a:prstGeom prst="line">
            <a:avLst/>
          </a:prstGeom>
          <a:noFill/>
          <a:ln w="12700" cap="flat" cmpd="sng" algn="ctr">
            <a:solidFill>
              <a:schemeClr val="tx1"/>
            </a:solidFill>
            <a:prstDash val="solid"/>
          </a:ln>
          <a:effectLst/>
        </p:spPr>
      </p:cxnSp>
      <p:cxnSp>
        <p:nvCxnSpPr>
          <p:cNvPr id="570" name="Straight Connector 569">
            <a:extLst>
              <a:ext uri="{FF2B5EF4-FFF2-40B4-BE49-F238E27FC236}">
                <a16:creationId xmlns:a16="http://schemas.microsoft.com/office/drawing/2014/main" id="{280E15CE-0B64-4913-8152-FF56161575D2}"/>
              </a:ext>
            </a:extLst>
          </p:cNvPr>
          <p:cNvCxnSpPr>
            <a:cxnSpLocks/>
          </p:cNvCxnSpPr>
          <p:nvPr/>
        </p:nvCxnSpPr>
        <p:spPr>
          <a:xfrm>
            <a:off x="3587242" y="3735351"/>
            <a:ext cx="105892" cy="0"/>
          </a:xfrm>
          <a:prstGeom prst="line">
            <a:avLst/>
          </a:prstGeom>
          <a:noFill/>
          <a:ln w="12700" cap="flat" cmpd="sng" algn="ctr">
            <a:solidFill>
              <a:schemeClr val="tx1"/>
            </a:solidFill>
            <a:prstDash val="solid"/>
          </a:ln>
          <a:effectLst/>
        </p:spPr>
      </p:cxnSp>
      <p:cxnSp>
        <p:nvCxnSpPr>
          <p:cNvPr id="571" name="Straight Connector 570">
            <a:extLst>
              <a:ext uri="{FF2B5EF4-FFF2-40B4-BE49-F238E27FC236}">
                <a16:creationId xmlns:a16="http://schemas.microsoft.com/office/drawing/2014/main" id="{37833428-12AB-4C6E-8BFB-FE5147CC8402}"/>
              </a:ext>
            </a:extLst>
          </p:cNvPr>
          <p:cNvCxnSpPr>
            <a:cxnSpLocks/>
          </p:cNvCxnSpPr>
          <p:nvPr/>
        </p:nvCxnSpPr>
        <p:spPr>
          <a:xfrm>
            <a:off x="4303548" y="3600198"/>
            <a:ext cx="0" cy="222956"/>
          </a:xfrm>
          <a:prstGeom prst="line">
            <a:avLst/>
          </a:prstGeom>
          <a:noFill/>
          <a:ln w="12700" cap="flat" cmpd="sng" algn="ctr">
            <a:solidFill>
              <a:schemeClr val="tx1"/>
            </a:solidFill>
            <a:prstDash val="solid"/>
          </a:ln>
          <a:effectLst/>
        </p:spPr>
      </p:cxnSp>
      <p:cxnSp>
        <p:nvCxnSpPr>
          <p:cNvPr id="572" name="Straight Connector 571">
            <a:extLst>
              <a:ext uri="{FF2B5EF4-FFF2-40B4-BE49-F238E27FC236}">
                <a16:creationId xmlns:a16="http://schemas.microsoft.com/office/drawing/2014/main" id="{3AF6C43C-F7B7-4E61-8E9A-2BB668739812}"/>
              </a:ext>
            </a:extLst>
          </p:cNvPr>
          <p:cNvCxnSpPr>
            <a:cxnSpLocks/>
          </p:cNvCxnSpPr>
          <p:nvPr/>
        </p:nvCxnSpPr>
        <p:spPr>
          <a:xfrm>
            <a:off x="4250603" y="3828335"/>
            <a:ext cx="105892" cy="0"/>
          </a:xfrm>
          <a:prstGeom prst="line">
            <a:avLst/>
          </a:prstGeom>
          <a:noFill/>
          <a:ln w="12700" cap="flat" cmpd="sng" algn="ctr">
            <a:solidFill>
              <a:schemeClr val="tx1"/>
            </a:solidFill>
            <a:prstDash val="solid"/>
          </a:ln>
          <a:effectLst/>
        </p:spPr>
      </p:cxnSp>
      <p:cxnSp>
        <p:nvCxnSpPr>
          <p:cNvPr id="573" name="Straight Connector 572">
            <a:extLst>
              <a:ext uri="{FF2B5EF4-FFF2-40B4-BE49-F238E27FC236}">
                <a16:creationId xmlns:a16="http://schemas.microsoft.com/office/drawing/2014/main" id="{7B378C54-5E55-4630-B992-6353DEFD1A17}"/>
              </a:ext>
            </a:extLst>
          </p:cNvPr>
          <p:cNvCxnSpPr>
            <a:cxnSpLocks/>
          </p:cNvCxnSpPr>
          <p:nvPr/>
        </p:nvCxnSpPr>
        <p:spPr>
          <a:xfrm>
            <a:off x="4250603" y="3602868"/>
            <a:ext cx="105892" cy="0"/>
          </a:xfrm>
          <a:prstGeom prst="line">
            <a:avLst/>
          </a:prstGeom>
          <a:noFill/>
          <a:ln w="12700" cap="flat" cmpd="sng" algn="ctr">
            <a:solidFill>
              <a:schemeClr val="tx1"/>
            </a:solidFill>
            <a:prstDash val="solid"/>
          </a:ln>
          <a:effectLst/>
        </p:spPr>
      </p:cxnSp>
      <p:cxnSp>
        <p:nvCxnSpPr>
          <p:cNvPr id="574" name="Straight Connector 573">
            <a:extLst>
              <a:ext uri="{FF2B5EF4-FFF2-40B4-BE49-F238E27FC236}">
                <a16:creationId xmlns:a16="http://schemas.microsoft.com/office/drawing/2014/main" id="{EE51B61E-D6AD-45E4-8FD2-2B2EA3C6820B}"/>
              </a:ext>
            </a:extLst>
          </p:cNvPr>
          <p:cNvCxnSpPr>
            <a:cxnSpLocks/>
          </p:cNvCxnSpPr>
          <p:nvPr/>
        </p:nvCxnSpPr>
        <p:spPr>
          <a:xfrm>
            <a:off x="4829727" y="3345426"/>
            <a:ext cx="0" cy="224124"/>
          </a:xfrm>
          <a:prstGeom prst="line">
            <a:avLst/>
          </a:prstGeom>
          <a:noFill/>
          <a:ln w="12700" cap="flat" cmpd="sng" algn="ctr">
            <a:solidFill>
              <a:srgbClr val="1B3E6F"/>
            </a:solidFill>
            <a:prstDash val="solid"/>
          </a:ln>
          <a:effectLst/>
        </p:spPr>
      </p:cxnSp>
      <p:cxnSp>
        <p:nvCxnSpPr>
          <p:cNvPr id="575" name="Straight Connector 574">
            <a:extLst>
              <a:ext uri="{FF2B5EF4-FFF2-40B4-BE49-F238E27FC236}">
                <a16:creationId xmlns:a16="http://schemas.microsoft.com/office/drawing/2014/main" id="{495F9955-BE59-499F-ABF0-363D74B175E1}"/>
              </a:ext>
            </a:extLst>
          </p:cNvPr>
          <p:cNvCxnSpPr>
            <a:cxnSpLocks/>
          </p:cNvCxnSpPr>
          <p:nvPr/>
        </p:nvCxnSpPr>
        <p:spPr>
          <a:xfrm>
            <a:off x="4776781" y="3484880"/>
            <a:ext cx="105892" cy="0"/>
          </a:xfrm>
          <a:prstGeom prst="line">
            <a:avLst/>
          </a:prstGeom>
          <a:noFill/>
          <a:ln w="12700" cap="flat" cmpd="sng" algn="ctr">
            <a:solidFill>
              <a:srgbClr val="000000"/>
            </a:solidFill>
            <a:prstDash val="solid"/>
          </a:ln>
          <a:effectLst/>
        </p:spPr>
      </p:cxnSp>
      <p:cxnSp>
        <p:nvCxnSpPr>
          <p:cNvPr id="576" name="Straight Connector 575">
            <a:extLst>
              <a:ext uri="{FF2B5EF4-FFF2-40B4-BE49-F238E27FC236}">
                <a16:creationId xmlns:a16="http://schemas.microsoft.com/office/drawing/2014/main" id="{2BAD183D-631A-477C-B160-E327FFADCA11}"/>
              </a:ext>
            </a:extLst>
          </p:cNvPr>
          <p:cNvCxnSpPr>
            <a:cxnSpLocks/>
          </p:cNvCxnSpPr>
          <p:nvPr/>
        </p:nvCxnSpPr>
        <p:spPr>
          <a:xfrm>
            <a:off x="4776781" y="3401416"/>
            <a:ext cx="105892" cy="0"/>
          </a:xfrm>
          <a:prstGeom prst="line">
            <a:avLst/>
          </a:prstGeom>
          <a:noFill/>
          <a:ln w="12700" cap="flat" cmpd="sng" algn="ctr">
            <a:solidFill>
              <a:srgbClr val="A6A6A6"/>
            </a:solidFill>
            <a:prstDash val="solid"/>
          </a:ln>
          <a:effectLst/>
        </p:spPr>
      </p:cxnSp>
      <p:sp>
        <p:nvSpPr>
          <p:cNvPr id="577" name="Oval 51">
            <a:extLst>
              <a:ext uri="{FF2B5EF4-FFF2-40B4-BE49-F238E27FC236}">
                <a16:creationId xmlns:a16="http://schemas.microsoft.com/office/drawing/2014/main" id="{ED536FF0-D6B6-4B8B-BE2C-CC26433502CE}"/>
              </a:ext>
            </a:extLst>
          </p:cNvPr>
          <p:cNvSpPr/>
          <p:nvPr/>
        </p:nvSpPr>
        <p:spPr>
          <a:xfrm>
            <a:off x="4791908" y="3559999"/>
            <a:ext cx="75637" cy="75637"/>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578" name="Straight Connector 577">
            <a:extLst>
              <a:ext uri="{FF2B5EF4-FFF2-40B4-BE49-F238E27FC236}">
                <a16:creationId xmlns:a16="http://schemas.microsoft.com/office/drawing/2014/main" id="{25862AD8-1088-4E7B-861A-E1778DFEC0E1}"/>
              </a:ext>
            </a:extLst>
          </p:cNvPr>
          <p:cNvCxnSpPr>
            <a:cxnSpLocks/>
          </p:cNvCxnSpPr>
          <p:nvPr/>
        </p:nvCxnSpPr>
        <p:spPr>
          <a:xfrm>
            <a:off x="4829727" y="3481257"/>
            <a:ext cx="0" cy="242420"/>
          </a:xfrm>
          <a:prstGeom prst="line">
            <a:avLst/>
          </a:prstGeom>
          <a:noFill/>
          <a:ln w="12700" cap="flat" cmpd="sng" algn="ctr">
            <a:solidFill>
              <a:srgbClr val="000000"/>
            </a:solidFill>
            <a:prstDash val="solid"/>
          </a:ln>
          <a:effectLst/>
        </p:spPr>
      </p:cxnSp>
      <p:cxnSp>
        <p:nvCxnSpPr>
          <p:cNvPr id="579" name="Straight Connector 578">
            <a:extLst>
              <a:ext uri="{FF2B5EF4-FFF2-40B4-BE49-F238E27FC236}">
                <a16:creationId xmlns:a16="http://schemas.microsoft.com/office/drawing/2014/main" id="{102A7A96-67BC-4509-BF4E-51AC2F42E031}"/>
              </a:ext>
            </a:extLst>
          </p:cNvPr>
          <p:cNvCxnSpPr>
            <a:cxnSpLocks/>
          </p:cNvCxnSpPr>
          <p:nvPr/>
        </p:nvCxnSpPr>
        <p:spPr>
          <a:xfrm>
            <a:off x="4776781" y="3350371"/>
            <a:ext cx="105892" cy="0"/>
          </a:xfrm>
          <a:prstGeom prst="line">
            <a:avLst/>
          </a:prstGeom>
          <a:noFill/>
          <a:ln w="12700" cap="flat" cmpd="sng" algn="ctr">
            <a:solidFill>
              <a:srgbClr val="1B3E6F"/>
            </a:solidFill>
            <a:prstDash val="solid"/>
          </a:ln>
          <a:effectLst/>
        </p:spPr>
      </p:cxnSp>
      <p:cxnSp>
        <p:nvCxnSpPr>
          <p:cNvPr id="580" name="Straight Connector 579">
            <a:extLst>
              <a:ext uri="{FF2B5EF4-FFF2-40B4-BE49-F238E27FC236}">
                <a16:creationId xmlns:a16="http://schemas.microsoft.com/office/drawing/2014/main" id="{4706F8C0-6DBF-4B7D-AC1A-403EE5D03604}"/>
              </a:ext>
            </a:extLst>
          </p:cNvPr>
          <p:cNvCxnSpPr>
            <a:cxnSpLocks/>
          </p:cNvCxnSpPr>
          <p:nvPr/>
        </p:nvCxnSpPr>
        <p:spPr>
          <a:xfrm>
            <a:off x="3587242" y="3603292"/>
            <a:ext cx="105892" cy="0"/>
          </a:xfrm>
          <a:prstGeom prst="line">
            <a:avLst/>
          </a:prstGeom>
          <a:noFill/>
          <a:ln w="12700" cap="flat" cmpd="sng" algn="ctr">
            <a:solidFill>
              <a:srgbClr val="A6A6A6"/>
            </a:solidFill>
            <a:prstDash val="solid"/>
          </a:ln>
          <a:effectLst/>
        </p:spPr>
      </p:cxnSp>
      <p:sp>
        <p:nvSpPr>
          <p:cNvPr id="581" name="TextBox 429">
            <a:extLst>
              <a:ext uri="{FF2B5EF4-FFF2-40B4-BE49-F238E27FC236}">
                <a16:creationId xmlns:a16="http://schemas.microsoft.com/office/drawing/2014/main" id="{4837B152-9142-48C7-87E6-49E074DFD67E}"/>
              </a:ext>
            </a:extLst>
          </p:cNvPr>
          <p:cNvSpPr txBox="1"/>
          <p:nvPr/>
        </p:nvSpPr>
        <p:spPr>
          <a:xfrm>
            <a:off x="3060031" y="2912358"/>
            <a:ext cx="1156956" cy="282012"/>
          </a:xfrm>
          <a:prstGeom prst="rect">
            <a:avLst/>
          </a:prstGeom>
          <a:noFill/>
        </p:spPr>
        <p:txBody>
          <a:bodyPr wrap="non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dirty="0">
                <a:ln>
                  <a:noFill/>
                </a:ln>
                <a:solidFill>
                  <a:srgbClr val="000000"/>
                </a:solidFill>
                <a:effectLst/>
                <a:uLnTx/>
                <a:uFillTx/>
                <a:latin typeface="Calibri" panose="020F0502020204030204"/>
                <a:ea typeface="+mn-ea"/>
                <a:cs typeface="+mn-cs"/>
              </a:rPr>
              <a:t>150 kHz</a:t>
            </a:r>
          </a:p>
        </p:txBody>
      </p:sp>
      <p:sp>
        <p:nvSpPr>
          <p:cNvPr id="196" name="TextBox 195">
            <a:extLst>
              <a:ext uri="{FF2B5EF4-FFF2-40B4-BE49-F238E27FC236}">
                <a16:creationId xmlns:a16="http://schemas.microsoft.com/office/drawing/2014/main" id="{91A339DF-62EB-DCF8-25C9-2E0D0F8CD795}"/>
              </a:ext>
            </a:extLst>
          </p:cNvPr>
          <p:cNvSpPr txBox="1"/>
          <p:nvPr/>
        </p:nvSpPr>
        <p:spPr>
          <a:xfrm>
            <a:off x="606273" y="6618791"/>
            <a:ext cx="9435249" cy="123111"/>
          </a:xfrm>
          <a:prstGeom prst="rect">
            <a:avLst/>
          </a:prstGeom>
        </p:spPr>
        <p:txBody>
          <a:bodyPr wrap="square" lIns="43200" tIns="0" rIns="0" bIns="0" anchor="b" anchorCtr="0">
            <a:spAutoFit/>
          </a:bodyPr>
          <a:lstStyle>
            <a:defPPr>
              <a:defRPr lang="en-US"/>
            </a:defPPr>
            <a:lvl1pPr>
              <a:defRPr sz="1000">
                <a:solidFill>
                  <a:schemeClr val="tx2">
                    <a:lumMod val="50000"/>
                  </a:schemeClr>
                </a:solidFill>
                <a:cs typeface="Museo Sans 300" panose="02000000000000000000" pitchFamily="2" charset="0"/>
              </a:defRPr>
            </a:lvl1pPr>
          </a:lstStyle>
          <a:p>
            <a:pPr marL="0" marR="0" lvl="1" indent="0" algn="l" defTabSz="55434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dirty="0">
                <a:ln>
                  <a:noFill/>
                </a:ln>
                <a:solidFill>
                  <a:prstClr val="black"/>
                </a:solidFill>
                <a:effectLst/>
                <a:uLnTx/>
                <a:uFillTx/>
                <a:latin typeface="Calibri" panose="020F0502020204030204"/>
                <a:ea typeface="+mn-ea"/>
                <a:cs typeface="+mn-cs"/>
              </a:rPr>
              <a:t>TTFields are experimental for the treatment of patients with </a:t>
            </a:r>
            <a:r>
              <a:rPr kumimoji="0" lang="en-US" sz="800" b="0" i="0" u="none" strike="noStrike" kern="1200" cap="none" spc="-20" normalizeH="0" baseline="0" noProof="0" dirty="0">
                <a:ln>
                  <a:noFill/>
                </a:ln>
                <a:solidFill>
                  <a:prstClr val="black"/>
                </a:solidFill>
                <a:effectLst/>
                <a:uLnTx/>
                <a:uFillTx/>
                <a:latin typeface="Calibri" panose="020F0502020204030204"/>
                <a:ea typeface="+mn-ea"/>
                <a:cs typeface="Museo Sans 300" panose="02000000000000000000" pitchFamily="2" charset="0"/>
              </a:rPr>
              <a:t>non-small cell lung cancer </a:t>
            </a:r>
            <a:r>
              <a:rPr kumimoji="0" lang="en-US" sz="800" b="0" i="0" u="none" strike="noStrike" kern="1200" cap="none" spc="-20" normalizeH="0" baseline="0" noProof="0" dirty="0">
                <a:ln>
                  <a:noFill/>
                </a:ln>
                <a:solidFill>
                  <a:prstClr val="black"/>
                </a:solidFill>
                <a:effectLst/>
                <a:uLnTx/>
                <a:uFillTx/>
                <a:latin typeface="Calibri" panose="020F0502020204030204"/>
                <a:ea typeface="+mn-ea"/>
                <a:cs typeface="+mn-cs"/>
              </a:rPr>
              <a:t>and have not been approved by the US Food and Drug Administration for this indication nor received a CE mark in Europe.</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TextBox 196"/>
          <p:cNvSpPr txBox="1"/>
          <p:nvPr/>
        </p:nvSpPr>
        <p:spPr>
          <a:xfrm>
            <a:off x="7327265" y="5006207"/>
            <a:ext cx="3208339" cy="276999"/>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Frequency (kHz)</a:t>
            </a:r>
          </a:p>
        </p:txBody>
      </p:sp>
      <p:sp>
        <p:nvSpPr>
          <p:cNvPr id="199" name="Rectangle 198"/>
          <p:cNvSpPr/>
          <p:nvPr/>
        </p:nvSpPr>
        <p:spPr>
          <a:xfrm>
            <a:off x="8229374" y="2932116"/>
            <a:ext cx="623889" cy="254044"/>
          </a:xfrm>
          <a:prstGeom prst="rect">
            <a:avLst/>
          </a:prstGeom>
        </p:spPr>
        <p:txBody>
          <a:bodyPr wrap="none">
            <a:spAutoFit/>
          </a:bodyPr>
          <a:lstStyle/>
          <a:p>
            <a:pPr marL="0" marR="0" lvl="0" indent="0" algn="l" defTabSz="914377" rtl="0" eaLnBrk="1" fontAlgn="base" latinLnBrk="0" hangingPunct="1">
              <a:lnSpc>
                <a:spcPct val="100000"/>
              </a:lnSpc>
              <a:spcBef>
                <a:spcPct val="0"/>
              </a:spcBef>
              <a:spcAft>
                <a:spcPct val="0"/>
              </a:spcAft>
              <a:buClr>
                <a:srgbClr val="3B5CAD">
                  <a:lumMod val="60000"/>
                  <a:lumOff val="40000"/>
                </a:srgbClr>
              </a:buClr>
              <a:buSzPct val="150000"/>
              <a:buFontTx/>
              <a:buNone/>
              <a:tabLst/>
              <a:defRPr/>
            </a:pPr>
            <a:r>
              <a:rPr kumimoji="0" lang="en-US" sz="1051"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150 kHz</a:t>
            </a:r>
          </a:p>
        </p:txBody>
      </p:sp>
      <p:sp>
        <p:nvSpPr>
          <p:cNvPr id="200" name="TextBox 199"/>
          <p:cNvSpPr txBox="1"/>
          <p:nvPr/>
        </p:nvSpPr>
        <p:spPr>
          <a:xfrm rot="16200000">
            <a:off x="5679761" y="3432500"/>
            <a:ext cx="2236903" cy="461665"/>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Number of Cells</a:t>
            </a:r>
            <a:b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b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of Control) </a:t>
            </a:r>
          </a:p>
        </p:txBody>
      </p:sp>
      <p:sp>
        <p:nvSpPr>
          <p:cNvPr id="201" name="TextBox 200">
            <a:extLst>
              <a:ext uri="{FF2B5EF4-FFF2-40B4-BE49-F238E27FC236}">
                <a16:creationId xmlns:a16="http://schemas.microsoft.com/office/drawing/2014/main" id="{DC1C8937-CCC2-466E-B907-127FD60F49EF}"/>
              </a:ext>
            </a:extLst>
          </p:cNvPr>
          <p:cNvSpPr txBox="1"/>
          <p:nvPr/>
        </p:nvSpPr>
        <p:spPr>
          <a:xfrm>
            <a:off x="7123169" y="4608437"/>
            <a:ext cx="151250" cy="276999"/>
          </a:xfrm>
          <a:prstGeom prst="rect">
            <a:avLst/>
          </a:prstGeom>
          <a:noFill/>
        </p:spPr>
        <p:txBody>
          <a:bodyPr wrap="none" lIns="36000" rIns="36000" rtlCol="0" anchor="ctr">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a:t>
            </a:r>
          </a:p>
        </p:txBody>
      </p:sp>
      <p:sp>
        <p:nvSpPr>
          <p:cNvPr id="202" name="TextBox 201">
            <a:extLst>
              <a:ext uri="{FF2B5EF4-FFF2-40B4-BE49-F238E27FC236}">
                <a16:creationId xmlns:a16="http://schemas.microsoft.com/office/drawing/2014/main" id="{CE7B765A-6AFC-4925-BBEE-E79AB3FFA2F8}"/>
              </a:ext>
            </a:extLst>
          </p:cNvPr>
          <p:cNvSpPr txBox="1"/>
          <p:nvPr/>
        </p:nvSpPr>
        <p:spPr>
          <a:xfrm>
            <a:off x="7257105" y="4772744"/>
            <a:ext cx="151251" cy="276999"/>
          </a:xfrm>
          <a:prstGeom prst="rect">
            <a:avLst/>
          </a:prstGeom>
          <a:noFill/>
        </p:spPr>
        <p:txBody>
          <a:bodyPr wrap="none" lIns="36000" rIns="36000" rtlCol="0" anchor="ctr">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a:t>
            </a:r>
          </a:p>
        </p:txBody>
      </p:sp>
      <p:cxnSp>
        <p:nvCxnSpPr>
          <p:cNvPr id="208" name="Straight Connector 207">
            <a:extLst>
              <a:ext uri="{FF2B5EF4-FFF2-40B4-BE49-F238E27FC236}">
                <a16:creationId xmlns:a16="http://schemas.microsoft.com/office/drawing/2014/main" id="{54FB0A5B-1F14-4D74-9EF5-6B9A0052AC52}"/>
              </a:ext>
            </a:extLst>
          </p:cNvPr>
          <p:cNvCxnSpPr>
            <a:cxnSpLocks/>
          </p:cNvCxnSpPr>
          <p:nvPr/>
        </p:nvCxnSpPr>
        <p:spPr>
          <a:xfrm>
            <a:off x="7331171" y="2578342"/>
            <a:ext cx="0" cy="2239983"/>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D15739B2-1853-40E4-8354-FACB2A8D76BE}"/>
              </a:ext>
            </a:extLst>
          </p:cNvPr>
          <p:cNvCxnSpPr>
            <a:cxnSpLocks/>
          </p:cNvCxnSpPr>
          <p:nvPr/>
        </p:nvCxnSpPr>
        <p:spPr>
          <a:xfrm>
            <a:off x="7262465" y="4748300"/>
            <a:ext cx="3273139"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11" name="TextBox 210">
            <a:extLst>
              <a:ext uri="{FF2B5EF4-FFF2-40B4-BE49-F238E27FC236}">
                <a16:creationId xmlns:a16="http://schemas.microsoft.com/office/drawing/2014/main" id="{9E6D8731-449F-47F2-9FB5-DFAC5B858114}"/>
              </a:ext>
            </a:extLst>
          </p:cNvPr>
          <p:cNvSpPr txBox="1"/>
          <p:nvPr/>
        </p:nvSpPr>
        <p:spPr>
          <a:xfrm>
            <a:off x="7622644" y="4772744"/>
            <a:ext cx="229797" cy="276999"/>
          </a:xfrm>
          <a:prstGeom prst="rect">
            <a:avLst/>
          </a:prstGeom>
          <a:noFill/>
        </p:spPr>
        <p:txBody>
          <a:bodyPr wrap="none" lIns="36000" rIns="36000" rtlCol="0" anchor="ctr">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50</a:t>
            </a:r>
          </a:p>
        </p:txBody>
      </p:sp>
      <p:cxnSp>
        <p:nvCxnSpPr>
          <p:cNvPr id="217" name="Straight Connector 216">
            <a:extLst>
              <a:ext uri="{FF2B5EF4-FFF2-40B4-BE49-F238E27FC236}">
                <a16:creationId xmlns:a16="http://schemas.microsoft.com/office/drawing/2014/main" id="{D834949E-0072-47D0-BE88-0A0D219ABDFA}"/>
              </a:ext>
            </a:extLst>
          </p:cNvPr>
          <p:cNvCxnSpPr>
            <a:cxnSpLocks/>
          </p:cNvCxnSpPr>
          <p:nvPr/>
        </p:nvCxnSpPr>
        <p:spPr>
          <a:xfrm rot="5400000">
            <a:off x="7703583" y="4785923"/>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19" name="TextBox 218">
            <a:extLst>
              <a:ext uri="{FF2B5EF4-FFF2-40B4-BE49-F238E27FC236}">
                <a16:creationId xmlns:a16="http://schemas.microsoft.com/office/drawing/2014/main" id="{23F77AD9-11A3-460F-AC31-EACF962EED53}"/>
              </a:ext>
            </a:extLst>
          </p:cNvPr>
          <p:cNvSpPr txBox="1"/>
          <p:nvPr/>
        </p:nvSpPr>
        <p:spPr>
          <a:xfrm>
            <a:off x="7044622" y="4065229"/>
            <a:ext cx="229797" cy="276999"/>
          </a:xfrm>
          <a:prstGeom prst="rect">
            <a:avLst/>
          </a:prstGeom>
          <a:noFill/>
        </p:spPr>
        <p:txBody>
          <a:bodyPr wrap="none" lIns="36000" rIns="36000" rtlCol="0" anchor="ctr">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25</a:t>
            </a:r>
          </a:p>
        </p:txBody>
      </p:sp>
      <p:cxnSp>
        <p:nvCxnSpPr>
          <p:cNvPr id="220" name="Straight Connector 219">
            <a:extLst>
              <a:ext uri="{FF2B5EF4-FFF2-40B4-BE49-F238E27FC236}">
                <a16:creationId xmlns:a16="http://schemas.microsoft.com/office/drawing/2014/main" id="{D0CF6456-C731-4525-9885-188746867803}"/>
              </a:ext>
            </a:extLst>
          </p:cNvPr>
          <p:cNvCxnSpPr/>
          <p:nvPr/>
        </p:nvCxnSpPr>
        <p:spPr>
          <a:xfrm>
            <a:off x="7262465" y="4205092"/>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21" name="TextBox 220">
            <a:extLst>
              <a:ext uri="{FF2B5EF4-FFF2-40B4-BE49-F238E27FC236}">
                <a16:creationId xmlns:a16="http://schemas.microsoft.com/office/drawing/2014/main" id="{9D520579-7617-4D7B-8DD3-1DE4F9F77F5A}"/>
              </a:ext>
            </a:extLst>
          </p:cNvPr>
          <p:cNvSpPr txBox="1"/>
          <p:nvPr/>
        </p:nvSpPr>
        <p:spPr>
          <a:xfrm>
            <a:off x="7044622" y="3525040"/>
            <a:ext cx="229797" cy="276999"/>
          </a:xfrm>
          <a:prstGeom prst="rect">
            <a:avLst/>
          </a:prstGeom>
          <a:noFill/>
        </p:spPr>
        <p:txBody>
          <a:bodyPr wrap="none" lIns="36000" rIns="36000" rtlCol="0" anchor="ctr">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50</a:t>
            </a:r>
          </a:p>
        </p:txBody>
      </p:sp>
      <p:cxnSp>
        <p:nvCxnSpPr>
          <p:cNvPr id="222" name="Straight Connector 221">
            <a:extLst>
              <a:ext uri="{FF2B5EF4-FFF2-40B4-BE49-F238E27FC236}">
                <a16:creationId xmlns:a16="http://schemas.microsoft.com/office/drawing/2014/main" id="{0E1614AF-29C0-4436-9E41-99F600CED871}"/>
              </a:ext>
            </a:extLst>
          </p:cNvPr>
          <p:cNvCxnSpPr/>
          <p:nvPr/>
        </p:nvCxnSpPr>
        <p:spPr>
          <a:xfrm>
            <a:off x="7262465" y="3664903"/>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23" name="TextBox 222">
            <a:extLst>
              <a:ext uri="{FF2B5EF4-FFF2-40B4-BE49-F238E27FC236}">
                <a16:creationId xmlns:a16="http://schemas.microsoft.com/office/drawing/2014/main" id="{DFBC6E69-4E3F-4E12-9942-1FE25ECF97B6}"/>
              </a:ext>
            </a:extLst>
          </p:cNvPr>
          <p:cNvSpPr txBox="1"/>
          <p:nvPr/>
        </p:nvSpPr>
        <p:spPr>
          <a:xfrm>
            <a:off x="7044622" y="2984849"/>
            <a:ext cx="229797" cy="276999"/>
          </a:xfrm>
          <a:prstGeom prst="rect">
            <a:avLst/>
          </a:prstGeom>
          <a:noFill/>
        </p:spPr>
        <p:txBody>
          <a:bodyPr wrap="none" lIns="36000" rIns="36000" rtlCol="0" anchor="ctr">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75</a:t>
            </a:r>
          </a:p>
        </p:txBody>
      </p:sp>
      <p:cxnSp>
        <p:nvCxnSpPr>
          <p:cNvPr id="224" name="Straight Connector 223">
            <a:extLst>
              <a:ext uri="{FF2B5EF4-FFF2-40B4-BE49-F238E27FC236}">
                <a16:creationId xmlns:a16="http://schemas.microsoft.com/office/drawing/2014/main" id="{B3705789-85B2-4C7A-895D-C966F46F23F1}"/>
              </a:ext>
            </a:extLst>
          </p:cNvPr>
          <p:cNvCxnSpPr/>
          <p:nvPr/>
        </p:nvCxnSpPr>
        <p:spPr>
          <a:xfrm>
            <a:off x="7262465" y="3124712"/>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25" name="TextBox 224">
            <a:extLst>
              <a:ext uri="{FF2B5EF4-FFF2-40B4-BE49-F238E27FC236}">
                <a16:creationId xmlns:a16="http://schemas.microsoft.com/office/drawing/2014/main" id="{8C324C37-C335-49CA-83FC-2535CC13FB4C}"/>
              </a:ext>
            </a:extLst>
          </p:cNvPr>
          <p:cNvSpPr txBox="1"/>
          <p:nvPr/>
        </p:nvSpPr>
        <p:spPr>
          <a:xfrm>
            <a:off x="6966075" y="2438624"/>
            <a:ext cx="308344" cy="276999"/>
          </a:xfrm>
          <a:prstGeom prst="rect">
            <a:avLst/>
          </a:prstGeom>
          <a:noFill/>
        </p:spPr>
        <p:txBody>
          <a:bodyPr wrap="none" lIns="36000" rIns="36000" rtlCol="0" anchor="ctr">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100</a:t>
            </a:r>
          </a:p>
        </p:txBody>
      </p:sp>
      <p:cxnSp>
        <p:nvCxnSpPr>
          <p:cNvPr id="226" name="Straight Connector 225">
            <a:extLst>
              <a:ext uri="{FF2B5EF4-FFF2-40B4-BE49-F238E27FC236}">
                <a16:creationId xmlns:a16="http://schemas.microsoft.com/office/drawing/2014/main" id="{0FA1E0E0-0455-4DFB-A122-1C06604FC7DC}"/>
              </a:ext>
            </a:extLst>
          </p:cNvPr>
          <p:cNvCxnSpPr/>
          <p:nvPr/>
        </p:nvCxnSpPr>
        <p:spPr>
          <a:xfrm>
            <a:off x="7262465" y="2578487"/>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42" name="TextBox 241">
            <a:extLst>
              <a:ext uri="{FF2B5EF4-FFF2-40B4-BE49-F238E27FC236}">
                <a16:creationId xmlns:a16="http://schemas.microsoft.com/office/drawing/2014/main" id="{79BF9FBF-64E0-4981-B631-45F23E9F9443}"/>
              </a:ext>
            </a:extLst>
          </p:cNvPr>
          <p:cNvSpPr txBox="1"/>
          <p:nvPr/>
        </p:nvSpPr>
        <p:spPr>
          <a:xfrm>
            <a:off x="7983423" y="4772744"/>
            <a:ext cx="308344" cy="276999"/>
          </a:xfrm>
          <a:prstGeom prst="rect">
            <a:avLst/>
          </a:prstGeom>
          <a:noFill/>
        </p:spPr>
        <p:txBody>
          <a:bodyPr wrap="none" lIns="36000" rIns="36000" rtlCol="0" anchor="ctr">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100</a:t>
            </a:r>
          </a:p>
        </p:txBody>
      </p:sp>
      <p:cxnSp>
        <p:nvCxnSpPr>
          <p:cNvPr id="243" name="Straight Connector 242">
            <a:extLst>
              <a:ext uri="{FF2B5EF4-FFF2-40B4-BE49-F238E27FC236}">
                <a16:creationId xmlns:a16="http://schemas.microsoft.com/office/drawing/2014/main" id="{0BA96CBC-A103-47F3-A977-F796C97235CF}"/>
              </a:ext>
            </a:extLst>
          </p:cNvPr>
          <p:cNvCxnSpPr>
            <a:cxnSpLocks/>
          </p:cNvCxnSpPr>
          <p:nvPr/>
        </p:nvCxnSpPr>
        <p:spPr>
          <a:xfrm rot="5400000">
            <a:off x="8103633" y="4785923"/>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44" name="TextBox 243">
            <a:extLst>
              <a:ext uri="{FF2B5EF4-FFF2-40B4-BE49-F238E27FC236}">
                <a16:creationId xmlns:a16="http://schemas.microsoft.com/office/drawing/2014/main" id="{B6DAEC18-BE28-4122-AB4B-8BBFBEFB1407}"/>
              </a:ext>
            </a:extLst>
          </p:cNvPr>
          <p:cNvSpPr txBox="1"/>
          <p:nvPr/>
        </p:nvSpPr>
        <p:spPr>
          <a:xfrm>
            <a:off x="8381092" y="4772744"/>
            <a:ext cx="308344" cy="276999"/>
          </a:xfrm>
          <a:prstGeom prst="rect">
            <a:avLst/>
          </a:prstGeom>
          <a:noFill/>
        </p:spPr>
        <p:txBody>
          <a:bodyPr wrap="none" lIns="36000" rIns="36000" rtlCol="0" anchor="ctr">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150</a:t>
            </a:r>
          </a:p>
        </p:txBody>
      </p:sp>
      <p:cxnSp>
        <p:nvCxnSpPr>
          <p:cNvPr id="245" name="Straight Connector 244">
            <a:extLst>
              <a:ext uri="{FF2B5EF4-FFF2-40B4-BE49-F238E27FC236}">
                <a16:creationId xmlns:a16="http://schemas.microsoft.com/office/drawing/2014/main" id="{E73E58BA-1F4F-4201-ADD2-C9FAA5E9F807}"/>
              </a:ext>
            </a:extLst>
          </p:cNvPr>
          <p:cNvCxnSpPr>
            <a:cxnSpLocks/>
          </p:cNvCxnSpPr>
          <p:nvPr/>
        </p:nvCxnSpPr>
        <p:spPr>
          <a:xfrm rot="5400000">
            <a:off x="8501303" y="4785923"/>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46" name="TextBox 245">
            <a:extLst>
              <a:ext uri="{FF2B5EF4-FFF2-40B4-BE49-F238E27FC236}">
                <a16:creationId xmlns:a16="http://schemas.microsoft.com/office/drawing/2014/main" id="{E4EE818D-3278-4C22-ABEA-8C09E4B0D691}"/>
              </a:ext>
            </a:extLst>
          </p:cNvPr>
          <p:cNvSpPr txBox="1"/>
          <p:nvPr/>
        </p:nvSpPr>
        <p:spPr>
          <a:xfrm>
            <a:off x="8788285" y="4772744"/>
            <a:ext cx="308344" cy="276999"/>
          </a:xfrm>
          <a:prstGeom prst="rect">
            <a:avLst/>
          </a:prstGeom>
          <a:noFill/>
        </p:spPr>
        <p:txBody>
          <a:bodyPr wrap="none" lIns="36000" rIns="36000" rtlCol="0" anchor="ctr">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200</a:t>
            </a:r>
          </a:p>
        </p:txBody>
      </p:sp>
      <p:cxnSp>
        <p:nvCxnSpPr>
          <p:cNvPr id="247" name="Straight Connector 246">
            <a:extLst>
              <a:ext uri="{FF2B5EF4-FFF2-40B4-BE49-F238E27FC236}">
                <a16:creationId xmlns:a16="http://schemas.microsoft.com/office/drawing/2014/main" id="{1EEA8913-DCD0-4D94-B40B-86B77D7F95C0}"/>
              </a:ext>
            </a:extLst>
          </p:cNvPr>
          <p:cNvCxnSpPr>
            <a:cxnSpLocks/>
          </p:cNvCxnSpPr>
          <p:nvPr/>
        </p:nvCxnSpPr>
        <p:spPr>
          <a:xfrm rot="5400000">
            <a:off x="8908496" y="4785923"/>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48" name="TextBox 247">
            <a:extLst>
              <a:ext uri="{FF2B5EF4-FFF2-40B4-BE49-F238E27FC236}">
                <a16:creationId xmlns:a16="http://schemas.microsoft.com/office/drawing/2014/main" id="{E0AAE19D-D08D-4697-982A-E2DC0EE6300B}"/>
              </a:ext>
            </a:extLst>
          </p:cNvPr>
          <p:cNvSpPr txBox="1"/>
          <p:nvPr/>
        </p:nvSpPr>
        <p:spPr>
          <a:xfrm>
            <a:off x="9188335" y="4772744"/>
            <a:ext cx="308344" cy="276999"/>
          </a:xfrm>
          <a:prstGeom prst="rect">
            <a:avLst/>
          </a:prstGeom>
          <a:noFill/>
        </p:spPr>
        <p:txBody>
          <a:bodyPr wrap="none" lIns="36000" rIns="36000" rtlCol="0" anchor="ctr">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250</a:t>
            </a:r>
          </a:p>
        </p:txBody>
      </p:sp>
      <p:cxnSp>
        <p:nvCxnSpPr>
          <p:cNvPr id="249" name="Straight Connector 248">
            <a:extLst>
              <a:ext uri="{FF2B5EF4-FFF2-40B4-BE49-F238E27FC236}">
                <a16:creationId xmlns:a16="http://schemas.microsoft.com/office/drawing/2014/main" id="{D62615AA-CC7E-4CFD-B72B-7F66BFFE5F8C}"/>
              </a:ext>
            </a:extLst>
          </p:cNvPr>
          <p:cNvCxnSpPr>
            <a:cxnSpLocks/>
          </p:cNvCxnSpPr>
          <p:nvPr/>
        </p:nvCxnSpPr>
        <p:spPr>
          <a:xfrm rot="5400000">
            <a:off x="9308547" y="4785923"/>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55" name="TextBox 254">
            <a:extLst>
              <a:ext uri="{FF2B5EF4-FFF2-40B4-BE49-F238E27FC236}">
                <a16:creationId xmlns:a16="http://schemas.microsoft.com/office/drawing/2014/main" id="{373A1BA2-3F44-4EBF-B538-A857B51D10E7}"/>
              </a:ext>
            </a:extLst>
          </p:cNvPr>
          <p:cNvSpPr txBox="1"/>
          <p:nvPr/>
        </p:nvSpPr>
        <p:spPr>
          <a:xfrm>
            <a:off x="9586004" y="4772744"/>
            <a:ext cx="308344" cy="276999"/>
          </a:xfrm>
          <a:prstGeom prst="rect">
            <a:avLst/>
          </a:prstGeom>
          <a:noFill/>
        </p:spPr>
        <p:txBody>
          <a:bodyPr wrap="none" lIns="36000" rIns="36000" rtlCol="0" anchor="ctr">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300</a:t>
            </a:r>
          </a:p>
        </p:txBody>
      </p:sp>
      <p:cxnSp>
        <p:nvCxnSpPr>
          <p:cNvPr id="261" name="Straight Connector 260">
            <a:extLst>
              <a:ext uri="{FF2B5EF4-FFF2-40B4-BE49-F238E27FC236}">
                <a16:creationId xmlns:a16="http://schemas.microsoft.com/office/drawing/2014/main" id="{E4E8BF21-9418-43D4-AEFA-9A8481EC38B0}"/>
              </a:ext>
            </a:extLst>
          </p:cNvPr>
          <p:cNvCxnSpPr>
            <a:cxnSpLocks/>
          </p:cNvCxnSpPr>
          <p:nvPr/>
        </p:nvCxnSpPr>
        <p:spPr>
          <a:xfrm rot="5400000">
            <a:off x="9706215" y="4785923"/>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72" name="TextBox 271">
            <a:extLst>
              <a:ext uri="{FF2B5EF4-FFF2-40B4-BE49-F238E27FC236}">
                <a16:creationId xmlns:a16="http://schemas.microsoft.com/office/drawing/2014/main" id="{5C56E13A-A044-4E42-B57C-87EF12460254}"/>
              </a:ext>
            </a:extLst>
          </p:cNvPr>
          <p:cNvSpPr txBox="1"/>
          <p:nvPr/>
        </p:nvSpPr>
        <p:spPr>
          <a:xfrm>
            <a:off x="9986053" y="4772744"/>
            <a:ext cx="308344" cy="276999"/>
          </a:xfrm>
          <a:prstGeom prst="rect">
            <a:avLst/>
          </a:prstGeom>
          <a:noFill/>
        </p:spPr>
        <p:txBody>
          <a:bodyPr wrap="none" lIns="36000" rIns="36000" rtlCol="0" anchor="ctr">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350</a:t>
            </a:r>
          </a:p>
        </p:txBody>
      </p:sp>
      <p:cxnSp>
        <p:nvCxnSpPr>
          <p:cNvPr id="273" name="Straight Connector 272">
            <a:extLst>
              <a:ext uri="{FF2B5EF4-FFF2-40B4-BE49-F238E27FC236}">
                <a16:creationId xmlns:a16="http://schemas.microsoft.com/office/drawing/2014/main" id="{84D0AB36-7592-4F61-94CC-280484D6D876}"/>
              </a:ext>
            </a:extLst>
          </p:cNvPr>
          <p:cNvCxnSpPr>
            <a:cxnSpLocks/>
          </p:cNvCxnSpPr>
          <p:nvPr/>
        </p:nvCxnSpPr>
        <p:spPr>
          <a:xfrm rot="5400000">
            <a:off x="10106265" y="4785923"/>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76" name="TextBox 275">
            <a:extLst>
              <a:ext uri="{FF2B5EF4-FFF2-40B4-BE49-F238E27FC236}">
                <a16:creationId xmlns:a16="http://schemas.microsoft.com/office/drawing/2014/main" id="{AEDF7E3F-1237-487B-BFBE-77464C27EDB5}"/>
              </a:ext>
            </a:extLst>
          </p:cNvPr>
          <p:cNvSpPr txBox="1"/>
          <p:nvPr/>
        </p:nvSpPr>
        <p:spPr>
          <a:xfrm>
            <a:off x="10386103" y="4772744"/>
            <a:ext cx="308344" cy="276999"/>
          </a:xfrm>
          <a:prstGeom prst="rect">
            <a:avLst/>
          </a:prstGeom>
          <a:noFill/>
        </p:spPr>
        <p:txBody>
          <a:bodyPr wrap="none" lIns="36000" rIns="36000" rtlCol="0" anchor="ctr">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400</a:t>
            </a:r>
          </a:p>
        </p:txBody>
      </p:sp>
      <p:cxnSp>
        <p:nvCxnSpPr>
          <p:cNvPr id="278" name="Straight Connector 277">
            <a:extLst>
              <a:ext uri="{FF2B5EF4-FFF2-40B4-BE49-F238E27FC236}">
                <a16:creationId xmlns:a16="http://schemas.microsoft.com/office/drawing/2014/main" id="{39B49ECE-7721-47D5-9E46-1330F3CC8CA6}"/>
              </a:ext>
            </a:extLst>
          </p:cNvPr>
          <p:cNvCxnSpPr>
            <a:cxnSpLocks/>
          </p:cNvCxnSpPr>
          <p:nvPr/>
        </p:nvCxnSpPr>
        <p:spPr>
          <a:xfrm rot="5400000">
            <a:off x="10506315" y="4785923"/>
            <a:ext cx="64800" cy="0"/>
          </a:xfrm>
          <a:prstGeom prst="line">
            <a:avLst/>
          </a:prstGeom>
          <a:ln w="12700" cap="sq">
            <a:solidFill>
              <a:srgbClr val="000000"/>
            </a:solidFill>
            <a:miter lim="800000"/>
          </a:ln>
          <a:effectLst/>
        </p:spPr>
        <p:style>
          <a:lnRef idx="2">
            <a:schemeClr val="accent1"/>
          </a:lnRef>
          <a:fillRef idx="0">
            <a:schemeClr val="accent1"/>
          </a:fillRef>
          <a:effectRef idx="1">
            <a:schemeClr val="accent1"/>
          </a:effectRef>
          <a:fontRef idx="minor">
            <a:schemeClr val="tx1"/>
          </a:fontRef>
        </p:style>
      </p:cxnSp>
      <p:sp>
        <p:nvSpPr>
          <p:cNvPr id="279" name="Oval 278">
            <a:extLst>
              <a:ext uri="{FF2B5EF4-FFF2-40B4-BE49-F238E27FC236}">
                <a16:creationId xmlns:a16="http://schemas.microsoft.com/office/drawing/2014/main" id="{4082A687-30A5-42E9-B96C-997ACDE47E0A}"/>
              </a:ext>
            </a:extLst>
          </p:cNvPr>
          <p:cNvSpPr/>
          <p:nvPr/>
        </p:nvSpPr>
        <p:spPr>
          <a:xfrm>
            <a:off x="10485045" y="3562420"/>
            <a:ext cx="100800" cy="100800"/>
          </a:xfrm>
          <a:prstGeom prst="ellipse">
            <a:avLst/>
          </a:prstGeom>
          <a:solidFill>
            <a:srgbClr val="3B5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nvGrpSpPr>
          <p:cNvPr id="280" name="Group 279">
            <a:extLst>
              <a:ext uri="{FF2B5EF4-FFF2-40B4-BE49-F238E27FC236}">
                <a16:creationId xmlns:a16="http://schemas.microsoft.com/office/drawing/2014/main" id="{F19A1DF5-FDE8-4005-8AD1-6F38086D5B88}"/>
              </a:ext>
            </a:extLst>
          </p:cNvPr>
          <p:cNvGrpSpPr/>
          <p:nvPr/>
        </p:nvGrpSpPr>
        <p:grpSpPr>
          <a:xfrm>
            <a:off x="10485045" y="3463925"/>
            <a:ext cx="100800" cy="283851"/>
            <a:chOff x="4089137" y="2945606"/>
            <a:chExt cx="100800" cy="207169"/>
          </a:xfrm>
        </p:grpSpPr>
        <p:cxnSp>
          <p:nvCxnSpPr>
            <p:cNvPr id="318" name="Straight Connector 317">
              <a:extLst>
                <a:ext uri="{FF2B5EF4-FFF2-40B4-BE49-F238E27FC236}">
                  <a16:creationId xmlns:a16="http://schemas.microsoft.com/office/drawing/2014/main" id="{8B9FC819-FD2C-46BD-9A3D-16604C6DF907}"/>
                </a:ext>
              </a:extLst>
            </p:cNvPr>
            <p:cNvCxnSpPr>
              <a:cxnSpLocks/>
            </p:cNvCxnSpPr>
            <p:nvPr/>
          </p:nvCxnSpPr>
          <p:spPr>
            <a:xfrm>
              <a:off x="4139931" y="2947987"/>
              <a:ext cx="0" cy="200026"/>
            </a:xfrm>
            <a:prstGeom prst="line">
              <a:avLst/>
            </a:prstGeom>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cxnSp>
          <p:nvCxnSpPr>
            <p:cNvPr id="319" name="Straight Connector 318">
              <a:extLst>
                <a:ext uri="{FF2B5EF4-FFF2-40B4-BE49-F238E27FC236}">
                  <a16:creationId xmlns:a16="http://schemas.microsoft.com/office/drawing/2014/main" id="{FA9F0886-40C3-475D-A89C-2C407CD367F8}"/>
                </a:ext>
              </a:extLst>
            </p:cNvPr>
            <p:cNvCxnSpPr>
              <a:cxnSpLocks/>
            </p:cNvCxnSpPr>
            <p:nvPr/>
          </p:nvCxnSpPr>
          <p:spPr>
            <a:xfrm rot="5400000">
              <a:off x="4139537" y="2895206"/>
              <a:ext cx="0" cy="100800"/>
            </a:xfrm>
            <a:prstGeom prst="line">
              <a:avLst/>
            </a:prstGeom>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cxnSp>
          <p:nvCxnSpPr>
            <p:cNvPr id="329" name="Straight Connector 328">
              <a:extLst>
                <a:ext uri="{FF2B5EF4-FFF2-40B4-BE49-F238E27FC236}">
                  <a16:creationId xmlns:a16="http://schemas.microsoft.com/office/drawing/2014/main" id="{72640BB9-7687-49C2-92C2-7FB504D11213}"/>
                </a:ext>
              </a:extLst>
            </p:cNvPr>
            <p:cNvCxnSpPr>
              <a:cxnSpLocks/>
            </p:cNvCxnSpPr>
            <p:nvPr/>
          </p:nvCxnSpPr>
          <p:spPr>
            <a:xfrm rot="5400000">
              <a:off x="4139537" y="3102375"/>
              <a:ext cx="0" cy="100800"/>
            </a:xfrm>
            <a:prstGeom prst="line">
              <a:avLst/>
            </a:prstGeom>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grpSp>
      <p:sp>
        <p:nvSpPr>
          <p:cNvPr id="283" name="Oval 282">
            <a:extLst>
              <a:ext uri="{FF2B5EF4-FFF2-40B4-BE49-F238E27FC236}">
                <a16:creationId xmlns:a16="http://schemas.microsoft.com/office/drawing/2014/main" id="{7CE6F513-D1E6-453A-98A3-84B55621F25A}"/>
              </a:ext>
            </a:extLst>
          </p:cNvPr>
          <p:cNvSpPr/>
          <p:nvPr/>
        </p:nvSpPr>
        <p:spPr>
          <a:xfrm>
            <a:off x="8886716" y="3624381"/>
            <a:ext cx="100800" cy="100800"/>
          </a:xfrm>
          <a:prstGeom prst="ellipse">
            <a:avLst/>
          </a:prstGeom>
          <a:solidFill>
            <a:srgbClr val="3B5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nvGrpSpPr>
          <p:cNvPr id="287" name="Group 286">
            <a:extLst>
              <a:ext uri="{FF2B5EF4-FFF2-40B4-BE49-F238E27FC236}">
                <a16:creationId xmlns:a16="http://schemas.microsoft.com/office/drawing/2014/main" id="{3953CF2D-10FC-4A62-9B47-7EBC52792AC8}"/>
              </a:ext>
            </a:extLst>
          </p:cNvPr>
          <p:cNvGrpSpPr/>
          <p:nvPr/>
        </p:nvGrpSpPr>
        <p:grpSpPr>
          <a:xfrm>
            <a:off x="8886716" y="3557027"/>
            <a:ext cx="100800" cy="235511"/>
            <a:chOff x="4089137" y="2945606"/>
            <a:chExt cx="100800" cy="207169"/>
          </a:xfrm>
        </p:grpSpPr>
        <p:cxnSp>
          <p:nvCxnSpPr>
            <p:cNvPr id="309" name="Straight Connector 308">
              <a:extLst>
                <a:ext uri="{FF2B5EF4-FFF2-40B4-BE49-F238E27FC236}">
                  <a16:creationId xmlns:a16="http://schemas.microsoft.com/office/drawing/2014/main" id="{BE48FA14-983A-4F5E-B402-F8507FA43729}"/>
                </a:ext>
              </a:extLst>
            </p:cNvPr>
            <p:cNvCxnSpPr>
              <a:cxnSpLocks/>
            </p:cNvCxnSpPr>
            <p:nvPr/>
          </p:nvCxnSpPr>
          <p:spPr>
            <a:xfrm>
              <a:off x="4139931" y="2947987"/>
              <a:ext cx="0" cy="200026"/>
            </a:xfrm>
            <a:prstGeom prst="line">
              <a:avLst/>
            </a:prstGeom>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a:extLst>
                <a:ext uri="{FF2B5EF4-FFF2-40B4-BE49-F238E27FC236}">
                  <a16:creationId xmlns:a16="http://schemas.microsoft.com/office/drawing/2014/main" id="{3A7BE56C-AB9D-48BA-89E4-33A637E89139}"/>
                </a:ext>
              </a:extLst>
            </p:cNvPr>
            <p:cNvCxnSpPr>
              <a:cxnSpLocks/>
            </p:cNvCxnSpPr>
            <p:nvPr/>
          </p:nvCxnSpPr>
          <p:spPr>
            <a:xfrm rot="5400000">
              <a:off x="4139537" y="2895206"/>
              <a:ext cx="0" cy="100800"/>
            </a:xfrm>
            <a:prstGeom prst="line">
              <a:avLst/>
            </a:prstGeom>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a:extLst>
                <a:ext uri="{FF2B5EF4-FFF2-40B4-BE49-F238E27FC236}">
                  <a16:creationId xmlns:a16="http://schemas.microsoft.com/office/drawing/2014/main" id="{76A18112-B178-4F43-AB07-F3868A7AAEF1}"/>
                </a:ext>
              </a:extLst>
            </p:cNvPr>
            <p:cNvCxnSpPr>
              <a:cxnSpLocks/>
            </p:cNvCxnSpPr>
            <p:nvPr/>
          </p:nvCxnSpPr>
          <p:spPr>
            <a:xfrm rot="5400000">
              <a:off x="4139537" y="3102375"/>
              <a:ext cx="0" cy="100800"/>
            </a:xfrm>
            <a:prstGeom prst="line">
              <a:avLst/>
            </a:prstGeom>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grpSp>
      <p:sp>
        <p:nvSpPr>
          <p:cNvPr id="288" name="Oval 287">
            <a:extLst>
              <a:ext uri="{FF2B5EF4-FFF2-40B4-BE49-F238E27FC236}">
                <a16:creationId xmlns:a16="http://schemas.microsoft.com/office/drawing/2014/main" id="{F267FB06-5B2E-4358-93AF-CBD474E1B61F}"/>
              </a:ext>
            </a:extLst>
          </p:cNvPr>
          <p:cNvSpPr/>
          <p:nvPr/>
        </p:nvSpPr>
        <p:spPr>
          <a:xfrm>
            <a:off x="8482696" y="3732068"/>
            <a:ext cx="100800" cy="100800"/>
          </a:xfrm>
          <a:prstGeom prst="ellipse">
            <a:avLst/>
          </a:prstGeom>
          <a:solidFill>
            <a:srgbClr val="3B5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nvGrpSpPr>
          <p:cNvPr id="289" name="Group 288">
            <a:extLst>
              <a:ext uri="{FF2B5EF4-FFF2-40B4-BE49-F238E27FC236}">
                <a16:creationId xmlns:a16="http://schemas.microsoft.com/office/drawing/2014/main" id="{175520EE-A3FB-49EA-B4F7-90173092FF4D}"/>
              </a:ext>
            </a:extLst>
          </p:cNvPr>
          <p:cNvGrpSpPr/>
          <p:nvPr/>
        </p:nvGrpSpPr>
        <p:grpSpPr>
          <a:xfrm>
            <a:off x="8482696" y="3711032"/>
            <a:ext cx="100800" cy="142875"/>
            <a:chOff x="4089137" y="2945606"/>
            <a:chExt cx="100800" cy="207169"/>
          </a:xfrm>
        </p:grpSpPr>
        <p:cxnSp>
          <p:nvCxnSpPr>
            <p:cNvPr id="306" name="Straight Connector 305">
              <a:extLst>
                <a:ext uri="{FF2B5EF4-FFF2-40B4-BE49-F238E27FC236}">
                  <a16:creationId xmlns:a16="http://schemas.microsoft.com/office/drawing/2014/main" id="{0733B19F-E021-4AEF-9B5E-AF6CC7706D3D}"/>
                </a:ext>
              </a:extLst>
            </p:cNvPr>
            <p:cNvCxnSpPr>
              <a:cxnSpLocks/>
            </p:cNvCxnSpPr>
            <p:nvPr/>
          </p:nvCxnSpPr>
          <p:spPr>
            <a:xfrm>
              <a:off x="4143106" y="2947987"/>
              <a:ext cx="0" cy="200026"/>
            </a:xfrm>
            <a:prstGeom prst="line">
              <a:avLst/>
            </a:prstGeom>
            <a:solidFill>
              <a:schemeClr val="accent1"/>
            </a:solidFill>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a:extLst>
                <a:ext uri="{FF2B5EF4-FFF2-40B4-BE49-F238E27FC236}">
                  <a16:creationId xmlns:a16="http://schemas.microsoft.com/office/drawing/2014/main" id="{519FDEED-5C82-4D0F-A0AB-C93055F6319B}"/>
                </a:ext>
              </a:extLst>
            </p:cNvPr>
            <p:cNvCxnSpPr>
              <a:cxnSpLocks/>
            </p:cNvCxnSpPr>
            <p:nvPr/>
          </p:nvCxnSpPr>
          <p:spPr>
            <a:xfrm rot="5400000">
              <a:off x="4139537" y="2895206"/>
              <a:ext cx="0" cy="100800"/>
            </a:xfrm>
            <a:prstGeom prst="line">
              <a:avLst/>
            </a:prstGeom>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a:extLst>
                <a:ext uri="{FF2B5EF4-FFF2-40B4-BE49-F238E27FC236}">
                  <a16:creationId xmlns:a16="http://schemas.microsoft.com/office/drawing/2014/main" id="{2291048A-3EEA-48F9-BC72-B36FBDAB1B09}"/>
                </a:ext>
              </a:extLst>
            </p:cNvPr>
            <p:cNvCxnSpPr>
              <a:cxnSpLocks/>
            </p:cNvCxnSpPr>
            <p:nvPr/>
          </p:nvCxnSpPr>
          <p:spPr>
            <a:xfrm rot="5400000">
              <a:off x="4139537" y="3102375"/>
              <a:ext cx="0" cy="100800"/>
            </a:xfrm>
            <a:prstGeom prst="line">
              <a:avLst/>
            </a:prstGeom>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grpSp>
      <p:sp>
        <p:nvSpPr>
          <p:cNvPr id="290" name="Oval 289">
            <a:extLst>
              <a:ext uri="{FF2B5EF4-FFF2-40B4-BE49-F238E27FC236}">
                <a16:creationId xmlns:a16="http://schemas.microsoft.com/office/drawing/2014/main" id="{785E8A92-3676-419C-9641-6C9150A67479}"/>
              </a:ext>
            </a:extLst>
          </p:cNvPr>
          <p:cNvSpPr/>
          <p:nvPr/>
        </p:nvSpPr>
        <p:spPr>
          <a:xfrm>
            <a:off x="8078677" y="3648939"/>
            <a:ext cx="100800" cy="100800"/>
          </a:xfrm>
          <a:prstGeom prst="ellipse">
            <a:avLst/>
          </a:prstGeom>
          <a:solidFill>
            <a:srgbClr val="3B5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grpSp>
        <p:nvGrpSpPr>
          <p:cNvPr id="291" name="Group 290">
            <a:extLst>
              <a:ext uri="{FF2B5EF4-FFF2-40B4-BE49-F238E27FC236}">
                <a16:creationId xmlns:a16="http://schemas.microsoft.com/office/drawing/2014/main" id="{6EBBA96B-F0C5-4AC4-9F55-E43081351E88}"/>
              </a:ext>
            </a:extLst>
          </p:cNvPr>
          <p:cNvGrpSpPr/>
          <p:nvPr/>
        </p:nvGrpSpPr>
        <p:grpSpPr>
          <a:xfrm>
            <a:off x="8078677" y="3633232"/>
            <a:ext cx="100800" cy="116681"/>
            <a:chOff x="4089137" y="2945606"/>
            <a:chExt cx="100800" cy="207169"/>
          </a:xfrm>
        </p:grpSpPr>
        <p:cxnSp>
          <p:nvCxnSpPr>
            <p:cNvPr id="300" name="Straight Connector 299">
              <a:extLst>
                <a:ext uri="{FF2B5EF4-FFF2-40B4-BE49-F238E27FC236}">
                  <a16:creationId xmlns:a16="http://schemas.microsoft.com/office/drawing/2014/main" id="{703C3392-924D-49EF-869E-825F56EA119D}"/>
                </a:ext>
              </a:extLst>
            </p:cNvPr>
            <p:cNvCxnSpPr>
              <a:cxnSpLocks/>
            </p:cNvCxnSpPr>
            <p:nvPr/>
          </p:nvCxnSpPr>
          <p:spPr>
            <a:xfrm>
              <a:off x="4139931" y="2947987"/>
              <a:ext cx="0" cy="200026"/>
            </a:xfrm>
            <a:prstGeom prst="line">
              <a:avLst/>
            </a:prstGeom>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a:extLst>
                <a:ext uri="{FF2B5EF4-FFF2-40B4-BE49-F238E27FC236}">
                  <a16:creationId xmlns:a16="http://schemas.microsoft.com/office/drawing/2014/main" id="{5C820952-5EEC-44BA-B448-EAA6641C005C}"/>
                </a:ext>
              </a:extLst>
            </p:cNvPr>
            <p:cNvCxnSpPr>
              <a:cxnSpLocks/>
            </p:cNvCxnSpPr>
            <p:nvPr/>
          </p:nvCxnSpPr>
          <p:spPr>
            <a:xfrm rot="5400000">
              <a:off x="4139537" y="2895206"/>
              <a:ext cx="0" cy="100800"/>
            </a:xfrm>
            <a:prstGeom prst="line">
              <a:avLst/>
            </a:prstGeom>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cxnSp>
          <p:nvCxnSpPr>
            <p:cNvPr id="305" name="Straight Connector 304">
              <a:extLst>
                <a:ext uri="{FF2B5EF4-FFF2-40B4-BE49-F238E27FC236}">
                  <a16:creationId xmlns:a16="http://schemas.microsoft.com/office/drawing/2014/main" id="{825D662D-DDB3-4BDC-A40E-7C1388B8BD0B}"/>
                </a:ext>
              </a:extLst>
            </p:cNvPr>
            <p:cNvCxnSpPr>
              <a:cxnSpLocks/>
            </p:cNvCxnSpPr>
            <p:nvPr/>
          </p:nvCxnSpPr>
          <p:spPr>
            <a:xfrm rot="5400000">
              <a:off x="4139537" y="3102375"/>
              <a:ext cx="0" cy="100800"/>
            </a:xfrm>
            <a:prstGeom prst="line">
              <a:avLst/>
            </a:prstGeom>
            <a:ln w="12700" cap="sq">
              <a:solidFill>
                <a:srgbClr val="3B5CAD"/>
              </a:solidFill>
              <a:miter lim="800000"/>
            </a:ln>
            <a:effectLst/>
          </p:spPr>
          <p:style>
            <a:lnRef idx="2">
              <a:schemeClr val="accent1"/>
            </a:lnRef>
            <a:fillRef idx="0">
              <a:schemeClr val="accent1"/>
            </a:fillRef>
            <a:effectRef idx="1">
              <a:schemeClr val="accent1"/>
            </a:effectRef>
            <a:fontRef idx="minor">
              <a:schemeClr val="tx1"/>
            </a:fontRef>
          </p:style>
        </p:cxnSp>
      </p:grpSp>
      <p:sp>
        <p:nvSpPr>
          <p:cNvPr id="292" name="Oval 291">
            <a:extLst>
              <a:ext uri="{FF2B5EF4-FFF2-40B4-BE49-F238E27FC236}">
                <a16:creationId xmlns:a16="http://schemas.microsoft.com/office/drawing/2014/main" id="{667888CA-1BFA-43BE-BA97-377B06B309AD}"/>
              </a:ext>
            </a:extLst>
          </p:cNvPr>
          <p:cNvSpPr/>
          <p:nvPr/>
        </p:nvSpPr>
        <p:spPr>
          <a:xfrm>
            <a:off x="7283847" y="2531340"/>
            <a:ext cx="100800" cy="100800"/>
          </a:xfrm>
          <a:prstGeom prst="ellipse">
            <a:avLst/>
          </a:prstGeom>
          <a:solidFill>
            <a:srgbClr val="3B5C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296" name="Straight Arrow Connector 295">
            <a:extLst>
              <a:ext uri="{FF2B5EF4-FFF2-40B4-BE49-F238E27FC236}">
                <a16:creationId xmlns:a16="http://schemas.microsoft.com/office/drawing/2014/main" id="{066EF2CD-8B29-4D68-84FD-33AD354CE5C0}"/>
              </a:ext>
            </a:extLst>
          </p:cNvPr>
          <p:cNvCxnSpPr>
            <a:cxnSpLocks/>
          </p:cNvCxnSpPr>
          <p:nvPr/>
        </p:nvCxnSpPr>
        <p:spPr>
          <a:xfrm>
            <a:off x="8541891" y="3187255"/>
            <a:ext cx="0" cy="445980"/>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30" name="TextBox 329">
            <a:extLst>
              <a:ext uri="{FF2B5EF4-FFF2-40B4-BE49-F238E27FC236}">
                <a16:creationId xmlns:a16="http://schemas.microsoft.com/office/drawing/2014/main" id="{84F4045B-7187-4E1F-851A-C1A527A255C0}"/>
              </a:ext>
            </a:extLst>
          </p:cNvPr>
          <p:cNvSpPr txBox="1"/>
          <p:nvPr/>
        </p:nvSpPr>
        <p:spPr>
          <a:xfrm>
            <a:off x="7162066" y="1866504"/>
            <a:ext cx="3924412"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latin typeface="Calibri" panose="020F0502020204030204"/>
                <a:ea typeface="+mn-ea"/>
                <a:cs typeface="+mn-cs"/>
              </a:rPr>
              <a:t>Frequency-Dependent Effect of TTFields Treatment on Viability of MPM Cells</a:t>
            </a:r>
            <a:r>
              <a:rPr kumimoji="0" lang="en-GB" sz="1400" b="1" i="0" u="none" strike="noStrike" kern="0" cap="none" spc="0" normalizeH="0" baseline="30000" noProof="0" dirty="0">
                <a:ln>
                  <a:noFill/>
                </a:ln>
                <a:solidFill>
                  <a:prstClr val="black"/>
                </a:solidFill>
                <a:effectLst/>
                <a:uLnTx/>
                <a:uFillTx/>
                <a:latin typeface="Calibri" panose="020F0502020204030204"/>
                <a:ea typeface="+mn-ea"/>
                <a:cs typeface="+mn-cs"/>
              </a:rPr>
              <a:t>2</a:t>
            </a:r>
          </a:p>
        </p:txBody>
      </p:sp>
      <p:sp>
        <p:nvSpPr>
          <p:cNvPr id="332" name="TextBox 331">
            <a:extLst>
              <a:ext uri="{FF2B5EF4-FFF2-40B4-BE49-F238E27FC236}">
                <a16:creationId xmlns:a16="http://schemas.microsoft.com/office/drawing/2014/main" id="{11CBA01D-3950-4F07-B993-CFAFE131CFAB}"/>
              </a:ext>
            </a:extLst>
          </p:cNvPr>
          <p:cNvSpPr txBox="1"/>
          <p:nvPr/>
        </p:nvSpPr>
        <p:spPr>
          <a:xfrm>
            <a:off x="8022501" y="5295187"/>
            <a:ext cx="1755609" cy="215444"/>
          </a:xfrm>
          <a:prstGeom prst="rect">
            <a:avLst/>
          </a:prstGeom>
          <a:noFill/>
        </p:spPr>
        <p:txBody>
          <a:bodyPr wrap="non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Adapted from </a:t>
            </a:r>
            <a:r>
              <a:rPr kumimoji="0" lang="en-GB" sz="800" b="0" i="0" u="none" strike="noStrike" kern="1200" cap="none" spc="0" normalizeH="0" baseline="0" noProof="0" dirty="0" err="1">
                <a:ln>
                  <a:noFill/>
                </a:ln>
                <a:solidFill>
                  <a:prstClr val="black"/>
                </a:solidFill>
                <a:effectLst/>
                <a:uLnTx/>
                <a:uFillTx/>
                <a:latin typeface="Calibri" panose="020F0502020204030204"/>
                <a:ea typeface="+mn-ea"/>
                <a:cs typeface="+mn-cs"/>
              </a:rPr>
              <a:t>Mumblat</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 H et al. 2021</a:t>
            </a:r>
            <a:r>
              <a:rPr kumimoji="0" lang="en-GB" sz="800" b="0"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5" name="Freeform: Shape 232">
            <a:extLst>
              <a:ext uri="{FF2B5EF4-FFF2-40B4-BE49-F238E27FC236}">
                <a16:creationId xmlns:a16="http://schemas.microsoft.com/office/drawing/2014/main" id="{B2B5243A-1719-48C1-B538-DBB7136AC34C}"/>
              </a:ext>
            </a:extLst>
          </p:cNvPr>
          <p:cNvSpPr/>
          <p:nvPr/>
        </p:nvSpPr>
        <p:spPr>
          <a:xfrm>
            <a:off x="7327319" y="2552691"/>
            <a:ext cx="3192515" cy="1238260"/>
          </a:xfrm>
          <a:custGeom>
            <a:avLst/>
            <a:gdLst>
              <a:gd name="connsiteX0" fmla="*/ 0 w 1588294"/>
              <a:gd name="connsiteY0" fmla="*/ 0 h 719138"/>
              <a:gd name="connsiteX1" fmla="*/ 390525 w 1588294"/>
              <a:gd name="connsiteY1" fmla="*/ 659607 h 719138"/>
              <a:gd name="connsiteX2" fmla="*/ 595313 w 1588294"/>
              <a:gd name="connsiteY2" fmla="*/ 719138 h 719138"/>
              <a:gd name="connsiteX3" fmla="*/ 800100 w 1588294"/>
              <a:gd name="connsiteY3" fmla="*/ 638175 h 719138"/>
              <a:gd name="connsiteX4" fmla="*/ 1588294 w 1588294"/>
              <a:gd name="connsiteY4" fmla="*/ 611982 h 719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94" h="719138">
                <a:moveTo>
                  <a:pt x="0" y="0"/>
                </a:moveTo>
                <a:lnTo>
                  <a:pt x="390525" y="659607"/>
                </a:lnTo>
                <a:lnTo>
                  <a:pt x="595313" y="719138"/>
                </a:lnTo>
                <a:lnTo>
                  <a:pt x="800100" y="638175"/>
                </a:lnTo>
                <a:lnTo>
                  <a:pt x="1588294" y="611982"/>
                </a:lnTo>
              </a:path>
            </a:pathLst>
          </a:custGeom>
          <a:noFill/>
          <a:ln w="19050">
            <a:solidFill>
              <a:srgbClr val="3B5C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4033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itle 1">
            <a:extLst>
              <a:ext uri="{FF2B5EF4-FFF2-40B4-BE49-F238E27FC236}">
                <a16:creationId xmlns:a16="http://schemas.microsoft.com/office/drawing/2014/main" id="{BCEE3164-E48E-4F3F-A94A-4000139901E9}"/>
              </a:ext>
            </a:extLst>
          </p:cNvPr>
          <p:cNvSpPr>
            <a:spLocks noGrp="1"/>
          </p:cNvSpPr>
          <p:nvPr>
            <p:ph type="title"/>
          </p:nvPr>
        </p:nvSpPr>
        <p:spPr>
          <a:xfrm>
            <a:off x="627873" y="543851"/>
            <a:ext cx="10979967" cy="939067"/>
          </a:xfrm>
          <a:solidFill>
            <a:srgbClr val="EA9600"/>
          </a:solidFill>
        </p:spPr>
        <p:txBody>
          <a:bodyPr/>
          <a:lstStyle/>
          <a:p>
            <a:pPr algn="ctr"/>
            <a:r>
              <a:rPr lang="en-GB" sz="3200" b="1" dirty="0">
                <a:solidFill>
                  <a:schemeClr val="bg1"/>
                </a:solidFill>
              </a:rPr>
              <a:t>Addition of </a:t>
            </a:r>
            <a:r>
              <a:rPr lang="en-GB" sz="3200" b="1" dirty="0" err="1">
                <a:solidFill>
                  <a:schemeClr val="bg1"/>
                </a:solidFill>
              </a:rPr>
              <a:t>TTFields</a:t>
            </a:r>
            <a:r>
              <a:rPr lang="en-GB" sz="3200" b="1" dirty="0">
                <a:solidFill>
                  <a:schemeClr val="bg1"/>
                </a:solidFill>
              </a:rPr>
              <a:t> Treatment to Chemotherapy Demonstrated Increased Efficacy In NSCLC Cells </a:t>
            </a:r>
            <a:r>
              <a:rPr lang="en-GB" sz="3200" b="1" i="1" dirty="0">
                <a:solidFill>
                  <a:schemeClr val="bg1"/>
                </a:solidFill>
              </a:rPr>
              <a:t>In Vitro </a:t>
            </a:r>
            <a:endParaRPr lang="en-US" sz="3200" b="1" dirty="0">
              <a:solidFill>
                <a:schemeClr val="bg1"/>
              </a:solidFill>
            </a:endParaRPr>
          </a:p>
        </p:txBody>
      </p:sp>
      <p:sp>
        <p:nvSpPr>
          <p:cNvPr id="13" name="Text Placeholder 12"/>
          <p:cNvSpPr>
            <a:spLocks noGrp="1"/>
          </p:cNvSpPr>
          <p:nvPr>
            <p:ph type="body" sz="quarter" idx="12"/>
          </p:nvPr>
        </p:nvSpPr>
        <p:spPr>
          <a:xfrm>
            <a:off x="132082" y="6329351"/>
            <a:ext cx="9583421" cy="303624"/>
          </a:xfrm>
        </p:spPr>
        <p:txBody>
          <a:bodyPr/>
          <a:lstStyle/>
          <a:p>
            <a:pPr marL="12700" marR="5080" indent="0" defTabSz="914377" fontAlgn="base">
              <a:lnSpc>
                <a:spcPct val="100000"/>
              </a:lnSpc>
              <a:spcBef>
                <a:spcPct val="0"/>
              </a:spcBef>
              <a:spcAft>
                <a:spcPct val="0"/>
              </a:spcAft>
              <a:buNone/>
              <a:defRPr/>
            </a:pPr>
            <a:r>
              <a:rPr lang="en-GB" spc="-20" dirty="0">
                <a:solidFill>
                  <a:srgbClr val="000000"/>
                </a:solidFill>
                <a:cs typeface="Museo Sans 300" panose="02000000000000000000" pitchFamily="2" charset="0"/>
              </a:rPr>
              <a:t>H1299 and HTB-182, human NSCLC cell lines; LLC1, murine Lewis Lung Carcinoma cell line.</a:t>
            </a:r>
          </a:p>
          <a:p>
            <a:pPr marL="12700" marR="5080" indent="0" defTabSz="914377" fontAlgn="base">
              <a:lnSpc>
                <a:spcPct val="100000"/>
              </a:lnSpc>
              <a:spcBef>
                <a:spcPct val="0"/>
              </a:spcBef>
              <a:spcAft>
                <a:spcPct val="0"/>
              </a:spcAft>
              <a:buNone/>
              <a:defRPr/>
            </a:pPr>
            <a:r>
              <a:rPr lang="en-US" sz="1067" b="1" spc="-20" dirty="0" err="1">
                <a:solidFill>
                  <a:schemeClr val="tx2"/>
                </a:solidFill>
                <a:cs typeface="Museo Sans 300" panose="02000000000000000000" pitchFamily="2" charset="0"/>
              </a:rPr>
              <a:t>Giladi</a:t>
            </a:r>
            <a:r>
              <a:rPr lang="en-US" sz="1067" b="1" spc="-20" dirty="0">
                <a:solidFill>
                  <a:schemeClr val="tx2"/>
                </a:solidFill>
                <a:cs typeface="Museo Sans 300" panose="02000000000000000000" pitchFamily="2" charset="0"/>
              </a:rPr>
              <a:t> M, et al. </a:t>
            </a:r>
            <a:r>
              <a:rPr lang="en-US" sz="1067" b="1" i="1" spc="-20" dirty="0">
                <a:solidFill>
                  <a:schemeClr val="tx2"/>
                </a:solidFill>
                <a:cs typeface="Museo Sans 300" panose="02000000000000000000" pitchFamily="2" charset="0"/>
              </a:rPr>
              <a:t>Semin Oncol</a:t>
            </a:r>
            <a:r>
              <a:rPr lang="en-US" sz="1067" b="1" spc="-20" dirty="0">
                <a:solidFill>
                  <a:schemeClr val="tx2"/>
                </a:solidFill>
                <a:cs typeface="Museo Sans 300" panose="02000000000000000000" pitchFamily="2" charset="0"/>
              </a:rPr>
              <a:t>. 2014;41(suppl 6):S35</a:t>
            </a:r>
            <a:r>
              <a:rPr lang="en-GB" sz="1067" b="1" dirty="0">
                <a:solidFill>
                  <a:schemeClr val="tx2"/>
                </a:solidFill>
              </a:rPr>
              <a:t>–</a:t>
            </a:r>
            <a:r>
              <a:rPr lang="en-US" sz="1067" b="1" spc="-20" dirty="0">
                <a:solidFill>
                  <a:schemeClr val="tx2"/>
                </a:solidFill>
                <a:cs typeface="Museo Sans 300" panose="02000000000000000000" pitchFamily="2" charset="0"/>
              </a:rPr>
              <a:t>S41</a:t>
            </a:r>
            <a:r>
              <a:rPr lang="en-US" sz="1067" b="1" dirty="0">
                <a:solidFill>
                  <a:schemeClr val="tx2"/>
                </a:solidFill>
              </a:rPr>
              <a:t>.</a:t>
            </a:r>
            <a:endParaRPr lang="en-US" b="1" kern="1200" dirty="0">
              <a:solidFill>
                <a:schemeClr val="tx2"/>
              </a:solidFill>
              <a:cs typeface="Museo Sans 300" panose="02000000000000000000" pitchFamily="2" charset="0"/>
            </a:endParaRPr>
          </a:p>
        </p:txBody>
      </p:sp>
      <p:sp>
        <p:nvSpPr>
          <p:cNvPr id="279" name="TextBox 278">
            <a:extLst>
              <a:ext uri="{FF2B5EF4-FFF2-40B4-BE49-F238E27FC236}">
                <a16:creationId xmlns:a16="http://schemas.microsoft.com/office/drawing/2014/main" id="{BB2875EE-C3AB-40E0-8D28-069AD7FDD110}"/>
              </a:ext>
            </a:extLst>
          </p:cNvPr>
          <p:cNvSpPr txBox="1"/>
          <p:nvPr/>
        </p:nvSpPr>
        <p:spPr>
          <a:xfrm>
            <a:off x="1706286" y="5843220"/>
            <a:ext cx="554917" cy="317577"/>
          </a:xfrm>
          <a:prstGeom prst="rect">
            <a:avLst/>
          </a:prstGeom>
          <a:noFill/>
        </p:spPr>
        <p:txBody>
          <a:bodyPr wrap="none" lIns="0" tIns="0" rIns="0" bIns="0" rtlCol="0" anchor="ctr">
            <a:no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280" name="TextBox 279">
            <a:extLst>
              <a:ext uri="{FF2B5EF4-FFF2-40B4-BE49-F238E27FC236}">
                <a16:creationId xmlns:a16="http://schemas.microsoft.com/office/drawing/2014/main" id="{14DA6FBD-84A2-4569-9845-A0BC1C4798A5}"/>
              </a:ext>
            </a:extLst>
          </p:cNvPr>
          <p:cNvSpPr txBox="1"/>
          <p:nvPr/>
        </p:nvSpPr>
        <p:spPr>
          <a:xfrm>
            <a:off x="5224608" y="5997309"/>
            <a:ext cx="1598515" cy="215444"/>
          </a:xfrm>
          <a:prstGeom prst="rect">
            <a:avLst/>
          </a:prstGeom>
          <a:noFill/>
        </p:spPr>
        <p:txBody>
          <a:bodyPr wrap="non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Adapted from </a:t>
            </a:r>
            <a:r>
              <a:rPr kumimoji="0" lang="en-GB" sz="800" b="0" i="0" u="none" strike="noStrike" kern="1200" cap="none" spc="0" normalizeH="0" baseline="0" noProof="0" dirty="0" err="1">
                <a:ln>
                  <a:noFill/>
                </a:ln>
                <a:solidFill>
                  <a:prstClr val="black"/>
                </a:solidFill>
                <a:effectLst/>
                <a:uLnTx/>
                <a:uFillTx/>
                <a:latin typeface="Calibri" panose="020F0502020204030204"/>
                <a:ea typeface="+mn-ea"/>
                <a:cs typeface="+mn-cs"/>
              </a:rPr>
              <a:t>Giladi</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 M et al. 2014</a:t>
            </a:r>
          </a:p>
        </p:txBody>
      </p:sp>
      <p:sp>
        <p:nvSpPr>
          <p:cNvPr id="281" name="Rectangle 280">
            <a:extLst>
              <a:ext uri="{FF2B5EF4-FFF2-40B4-BE49-F238E27FC236}">
                <a16:creationId xmlns:a16="http://schemas.microsoft.com/office/drawing/2014/main" id="{7B0ECED1-E583-42A8-BB89-89270DF6BE55}"/>
              </a:ext>
            </a:extLst>
          </p:cNvPr>
          <p:cNvSpPr/>
          <p:nvPr/>
        </p:nvSpPr>
        <p:spPr>
          <a:xfrm>
            <a:off x="614386" y="1706459"/>
            <a:ext cx="11026919" cy="666977"/>
          </a:xfrm>
          <a:prstGeom prst="rect">
            <a:avLst/>
          </a:prstGeom>
        </p:spPr>
        <p:txBody>
          <a:bodyPr wrap="square" lIns="43200">
            <a:spAutoFit/>
          </a:bodyPr>
          <a:lstStyle/>
          <a:p>
            <a:pPr marL="0" marR="0" lvl="0" indent="0" algn="l" defTabSz="554343" rtl="0" eaLnBrk="1" fontAlgn="auto" latinLnBrk="0" hangingPunct="1">
              <a:lnSpc>
                <a:spcPct val="100000"/>
              </a:lnSpc>
              <a:spcBef>
                <a:spcPts val="0"/>
              </a:spcBef>
              <a:spcAft>
                <a:spcPts val="0"/>
              </a:spcAft>
              <a:buClr>
                <a:srgbClr val="EEECE1"/>
              </a:buClr>
              <a:buSzTx/>
              <a:buFontTx/>
              <a:buNone/>
              <a:tabLst/>
              <a:defRPr/>
            </a:pPr>
            <a:r>
              <a:rPr kumimoji="0" lang="en-GB" sz="1867" b="1" i="0" u="none" strike="noStrike" kern="1200" cap="none" spc="0" normalizeH="0" baseline="0" noProof="0" dirty="0">
                <a:ln>
                  <a:noFill/>
                </a:ln>
                <a:solidFill>
                  <a:prstClr val="black"/>
                </a:solidFill>
                <a:effectLst/>
                <a:uLnTx/>
                <a:uFillTx/>
                <a:latin typeface="Calibri" panose="020F0502020204030204"/>
                <a:ea typeface="+mn-ea"/>
                <a:cs typeface="Museo Sans 300" panose="02000000000000000000" pitchFamily="2" charset="0"/>
              </a:rPr>
              <a:t>Addition of </a:t>
            </a:r>
            <a:r>
              <a:rPr kumimoji="0" lang="en-GB" sz="1867" b="1" i="0" u="none" strike="noStrike" kern="1200" cap="none" spc="0" normalizeH="0" baseline="0" noProof="0" dirty="0" err="1">
                <a:ln>
                  <a:noFill/>
                </a:ln>
                <a:solidFill>
                  <a:prstClr val="black"/>
                </a:solidFill>
                <a:effectLst/>
                <a:uLnTx/>
                <a:uFillTx/>
                <a:latin typeface="Calibri" panose="020F0502020204030204"/>
                <a:ea typeface="+mn-ea"/>
                <a:cs typeface="Museo Sans 300" panose="02000000000000000000" pitchFamily="2" charset="0"/>
              </a:rPr>
              <a:t>TTFields</a:t>
            </a:r>
            <a:r>
              <a:rPr kumimoji="0" lang="en-GB" sz="1867" b="1" i="0" u="none" strike="noStrike" kern="1200" cap="none" spc="0" normalizeH="0" baseline="0" noProof="0" dirty="0">
                <a:ln>
                  <a:noFill/>
                </a:ln>
                <a:solidFill>
                  <a:prstClr val="black"/>
                </a:solidFill>
                <a:effectLst/>
                <a:uLnTx/>
                <a:uFillTx/>
                <a:latin typeface="Calibri" panose="020F0502020204030204"/>
                <a:ea typeface="+mn-ea"/>
                <a:cs typeface="Museo Sans 300" panose="02000000000000000000" pitchFamily="2" charset="0"/>
              </a:rPr>
              <a:t> treatment to paclitaxel led to a decrease in the number of viable cells for all tested concentrations, suggesting an additive effect in NSCLC cell lines.</a:t>
            </a:r>
          </a:p>
        </p:txBody>
      </p:sp>
      <p:grpSp>
        <p:nvGrpSpPr>
          <p:cNvPr id="282" name="Group 281">
            <a:extLst>
              <a:ext uri="{FF2B5EF4-FFF2-40B4-BE49-F238E27FC236}">
                <a16:creationId xmlns:a16="http://schemas.microsoft.com/office/drawing/2014/main" id="{DE5CCD92-E990-428B-8267-53A722B04962}"/>
              </a:ext>
            </a:extLst>
          </p:cNvPr>
          <p:cNvGrpSpPr/>
          <p:nvPr/>
        </p:nvGrpSpPr>
        <p:grpSpPr>
          <a:xfrm>
            <a:off x="4776341" y="5730897"/>
            <a:ext cx="2402279" cy="317577"/>
            <a:chOff x="4776339" y="5814602"/>
            <a:chExt cx="2402279" cy="317577"/>
          </a:xfrm>
        </p:grpSpPr>
        <p:sp>
          <p:nvSpPr>
            <p:cNvPr id="283" name="Oval 282">
              <a:extLst>
                <a:ext uri="{FF2B5EF4-FFF2-40B4-BE49-F238E27FC236}">
                  <a16:creationId xmlns:a16="http://schemas.microsoft.com/office/drawing/2014/main" id="{8B9DC742-6D0F-4367-A52A-B1DB9C10BBED}"/>
                </a:ext>
              </a:extLst>
            </p:cNvPr>
            <p:cNvSpPr/>
            <p:nvPr/>
          </p:nvSpPr>
          <p:spPr>
            <a:xfrm>
              <a:off x="4895785" y="5917048"/>
              <a:ext cx="112685" cy="112685"/>
            </a:xfrm>
            <a:prstGeom prst="ellipse">
              <a:avLst/>
            </a:prstGeom>
            <a:solidFill>
              <a:srgbClr val="717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4" name="Straight Connector 283">
              <a:extLst>
                <a:ext uri="{FF2B5EF4-FFF2-40B4-BE49-F238E27FC236}">
                  <a16:creationId xmlns:a16="http://schemas.microsoft.com/office/drawing/2014/main" id="{504FB772-E506-41D0-8062-1088FB9F670F}"/>
                </a:ext>
              </a:extLst>
            </p:cNvPr>
            <p:cNvCxnSpPr>
              <a:cxnSpLocks/>
            </p:cNvCxnSpPr>
            <p:nvPr/>
          </p:nvCxnSpPr>
          <p:spPr>
            <a:xfrm>
              <a:off x="4776339" y="5973390"/>
              <a:ext cx="351575" cy="0"/>
            </a:xfrm>
            <a:prstGeom prst="line">
              <a:avLst/>
            </a:prstGeom>
            <a:ln w="19050">
              <a:solidFill>
                <a:srgbClr val="717777"/>
              </a:solidFill>
            </a:ln>
            <a:effectLst/>
          </p:spPr>
          <p:style>
            <a:lnRef idx="2">
              <a:schemeClr val="accent1"/>
            </a:lnRef>
            <a:fillRef idx="0">
              <a:schemeClr val="accent1"/>
            </a:fillRef>
            <a:effectRef idx="1">
              <a:schemeClr val="accent1"/>
            </a:effectRef>
            <a:fontRef idx="minor">
              <a:schemeClr val="tx1"/>
            </a:fontRef>
          </p:style>
        </p:cxnSp>
        <p:sp>
          <p:nvSpPr>
            <p:cNvPr id="285" name="Rectangle 284">
              <a:extLst>
                <a:ext uri="{FF2B5EF4-FFF2-40B4-BE49-F238E27FC236}">
                  <a16:creationId xmlns:a16="http://schemas.microsoft.com/office/drawing/2014/main" id="{6D9BBA5B-43C8-4FCE-9CD1-E1D9CD6D94CC}"/>
                </a:ext>
              </a:extLst>
            </p:cNvPr>
            <p:cNvSpPr/>
            <p:nvPr/>
          </p:nvSpPr>
          <p:spPr>
            <a:xfrm>
              <a:off x="6260859" y="5917048"/>
              <a:ext cx="112685" cy="112685"/>
            </a:xfrm>
            <a:prstGeom prst="rect">
              <a:avLst/>
            </a:prstGeom>
            <a:solidFill>
              <a:srgbClr val="D8A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6" name="Straight Connector 285">
              <a:extLst>
                <a:ext uri="{FF2B5EF4-FFF2-40B4-BE49-F238E27FC236}">
                  <a16:creationId xmlns:a16="http://schemas.microsoft.com/office/drawing/2014/main" id="{2FE2A13B-6532-4C13-A0F8-33593FEF5365}"/>
                </a:ext>
              </a:extLst>
            </p:cNvPr>
            <p:cNvCxnSpPr>
              <a:cxnSpLocks/>
            </p:cNvCxnSpPr>
            <p:nvPr/>
          </p:nvCxnSpPr>
          <p:spPr>
            <a:xfrm>
              <a:off x="6141413" y="5973390"/>
              <a:ext cx="351575" cy="0"/>
            </a:xfrm>
            <a:prstGeom prst="line">
              <a:avLst/>
            </a:prstGeom>
            <a:ln w="19050">
              <a:solidFill>
                <a:srgbClr val="D8AB27"/>
              </a:solidFill>
            </a:ln>
            <a:effectLst/>
          </p:spPr>
          <p:style>
            <a:lnRef idx="2">
              <a:schemeClr val="accent1"/>
            </a:lnRef>
            <a:fillRef idx="0">
              <a:schemeClr val="accent1"/>
            </a:fillRef>
            <a:effectRef idx="1">
              <a:schemeClr val="accent1"/>
            </a:effectRef>
            <a:fontRef idx="minor">
              <a:schemeClr val="tx1"/>
            </a:fontRef>
          </p:style>
        </p:cxnSp>
        <p:sp>
          <p:nvSpPr>
            <p:cNvPr id="287" name="TextBox 286">
              <a:extLst>
                <a:ext uri="{FF2B5EF4-FFF2-40B4-BE49-F238E27FC236}">
                  <a16:creationId xmlns:a16="http://schemas.microsoft.com/office/drawing/2014/main" id="{7DE6CD38-48AB-41C2-9CBC-CD1340C97680}"/>
                </a:ext>
              </a:extLst>
            </p:cNvPr>
            <p:cNvSpPr txBox="1"/>
            <p:nvPr/>
          </p:nvSpPr>
          <p:spPr>
            <a:xfrm>
              <a:off x="5253980" y="5814602"/>
              <a:ext cx="554917" cy="317577"/>
            </a:xfrm>
            <a:prstGeom prst="rect">
              <a:avLst/>
            </a:prstGeom>
            <a:noFill/>
          </p:spPr>
          <p:txBody>
            <a:bodyPr wrap="none" lIns="0" tIns="0" rIns="0" bIns="0" rtlCol="0" anchor="ctr">
              <a:no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Paclitaxel </a:t>
              </a:r>
            </a:p>
          </p:txBody>
        </p:sp>
        <p:sp>
          <p:nvSpPr>
            <p:cNvPr id="288" name="TextBox 287">
              <a:extLst>
                <a:ext uri="{FF2B5EF4-FFF2-40B4-BE49-F238E27FC236}">
                  <a16:creationId xmlns:a16="http://schemas.microsoft.com/office/drawing/2014/main" id="{5F514670-2956-4FE1-B8EB-4727350AFE95}"/>
                </a:ext>
              </a:extLst>
            </p:cNvPr>
            <p:cNvSpPr txBox="1"/>
            <p:nvPr/>
          </p:nvSpPr>
          <p:spPr>
            <a:xfrm>
              <a:off x="6623701" y="5814602"/>
              <a:ext cx="554917" cy="317577"/>
            </a:xfrm>
            <a:prstGeom prst="rect">
              <a:avLst/>
            </a:prstGeom>
            <a:noFill/>
          </p:spPr>
          <p:txBody>
            <a:bodyPr wrap="none" lIns="0" tIns="0" rIns="0" bIns="0" rtlCol="0" anchor="ctr">
              <a:no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Paclitaxel + </a:t>
              </a:r>
              <a:r>
                <a:rPr kumimoji="0" lang="en-GB" sz="1200" b="0" i="0" u="none" strike="noStrike" kern="1200" cap="none" spc="0" normalizeH="0" baseline="0" noProof="0" dirty="0" err="1">
                  <a:ln>
                    <a:noFill/>
                  </a:ln>
                  <a:solidFill>
                    <a:srgbClr val="000000"/>
                  </a:solidFill>
                  <a:effectLst/>
                  <a:uLnTx/>
                  <a:uFillTx/>
                  <a:latin typeface="Calibri" panose="020F0502020204030204"/>
                  <a:ea typeface="+mn-ea"/>
                  <a:cs typeface="+mn-cs"/>
                </a:rPr>
                <a:t>TTFields</a:t>
              </a: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grpSp>
      <p:grpSp>
        <p:nvGrpSpPr>
          <p:cNvPr id="9" name="Group 8">
            <a:extLst>
              <a:ext uri="{FF2B5EF4-FFF2-40B4-BE49-F238E27FC236}">
                <a16:creationId xmlns:a16="http://schemas.microsoft.com/office/drawing/2014/main" id="{EDB37CCA-6BA8-493D-A699-8E13537A7475}"/>
              </a:ext>
            </a:extLst>
          </p:cNvPr>
          <p:cNvGrpSpPr/>
          <p:nvPr/>
        </p:nvGrpSpPr>
        <p:grpSpPr>
          <a:xfrm>
            <a:off x="8143053" y="2560528"/>
            <a:ext cx="3371522" cy="3077479"/>
            <a:chOff x="8143056" y="2560527"/>
            <a:chExt cx="3371523" cy="3077479"/>
          </a:xfrm>
        </p:grpSpPr>
        <p:sp>
          <p:nvSpPr>
            <p:cNvPr id="374" name="TextBox 373">
              <a:extLst>
                <a:ext uri="{FF2B5EF4-FFF2-40B4-BE49-F238E27FC236}">
                  <a16:creationId xmlns:a16="http://schemas.microsoft.com/office/drawing/2014/main" id="{26F63D2D-CA8A-4A41-B72F-8039DE5396C8}"/>
                </a:ext>
              </a:extLst>
            </p:cNvPr>
            <p:cNvSpPr txBox="1"/>
            <p:nvPr/>
          </p:nvSpPr>
          <p:spPr>
            <a:xfrm>
              <a:off x="8738242" y="2560527"/>
              <a:ext cx="2771298"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HTB-182</a:t>
              </a:r>
            </a:p>
          </p:txBody>
        </p:sp>
        <p:sp>
          <p:nvSpPr>
            <p:cNvPr id="375" name="TextBox 374">
              <a:extLst>
                <a:ext uri="{FF2B5EF4-FFF2-40B4-BE49-F238E27FC236}">
                  <a16:creationId xmlns:a16="http://schemas.microsoft.com/office/drawing/2014/main" id="{D7641690-C6FB-44B0-8949-4B667D4198AC}"/>
                </a:ext>
              </a:extLst>
            </p:cNvPr>
            <p:cNvSpPr txBox="1"/>
            <p:nvPr/>
          </p:nvSpPr>
          <p:spPr>
            <a:xfrm rot="16200000">
              <a:off x="7110626" y="3896049"/>
              <a:ext cx="2249526" cy="184666"/>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Relative Cell Viability (% of control)</a:t>
              </a:r>
            </a:p>
          </p:txBody>
        </p:sp>
        <p:cxnSp>
          <p:nvCxnSpPr>
            <p:cNvPr id="376" name="Straight Connector 375">
              <a:extLst>
                <a:ext uri="{FF2B5EF4-FFF2-40B4-BE49-F238E27FC236}">
                  <a16:creationId xmlns:a16="http://schemas.microsoft.com/office/drawing/2014/main" id="{38C95ED3-CC00-4F4C-9F26-B3F714A14894}"/>
                </a:ext>
              </a:extLst>
            </p:cNvPr>
            <p:cNvCxnSpPr>
              <a:cxnSpLocks/>
            </p:cNvCxnSpPr>
            <p:nvPr/>
          </p:nvCxnSpPr>
          <p:spPr>
            <a:xfrm>
              <a:off x="9876776" y="4085615"/>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77" name="Straight Connector 376">
              <a:extLst>
                <a:ext uri="{FF2B5EF4-FFF2-40B4-BE49-F238E27FC236}">
                  <a16:creationId xmlns:a16="http://schemas.microsoft.com/office/drawing/2014/main" id="{B7204311-A0B4-4CC3-AD2A-777C6A76F881}"/>
                </a:ext>
              </a:extLst>
            </p:cNvPr>
            <p:cNvCxnSpPr>
              <a:cxnSpLocks/>
            </p:cNvCxnSpPr>
            <p:nvPr/>
          </p:nvCxnSpPr>
          <p:spPr>
            <a:xfrm>
              <a:off x="9876776" y="4718576"/>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78" name="Straight Connector 377">
              <a:extLst>
                <a:ext uri="{FF2B5EF4-FFF2-40B4-BE49-F238E27FC236}">
                  <a16:creationId xmlns:a16="http://schemas.microsoft.com/office/drawing/2014/main" id="{3E081621-0764-4CB3-8314-A5A268B841A4}"/>
                </a:ext>
              </a:extLst>
            </p:cNvPr>
            <p:cNvCxnSpPr>
              <a:cxnSpLocks/>
            </p:cNvCxnSpPr>
            <p:nvPr/>
          </p:nvCxnSpPr>
          <p:spPr>
            <a:xfrm>
              <a:off x="9942909" y="4085615"/>
              <a:ext cx="0" cy="637615"/>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79" name="Straight Connector 378">
              <a:extLst>
                <a:ext uri="{FF2B5EF4-FFF2-40B4-BE49-F238E27FC236}">
                  <a16:creationId xmlns:a16="http://schemas.microsoft.com/office/drawing/2014/main" id="{82616EF8-32C3-48FE-8A3E-DA0DAC65C7F8}"/>
                </a:ext>
              </a:extLst>
            </p:cNvPr>
            <p:cNvCxnSpPr>
              <a:cxnSpLocks/>
            </p:cNvCxnSpPr>
            <p:nvPr/>
          </p:nvCxnSpPr>
          <p:spPr>
            <a:xfrm>
              <a:off x="9876776" y="3578408"/>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380" name="Straight Connector 379">
              <a:extLst>
                <a:ext uri="{FF2B5EF4-FFF2-40B4-BE49-F238E27FC236}">
                  <a16:creationId xmlns:a16="http://schemas.microsoft.com/office/drawing/2014/main" id="{F66C4682-1532-4C2E-AE70-E4AAE4D73DF7}"/>
                </a:ext>
              </a:extLst>
            </p:cNvPr>
            <p:cNvCxnSpPr>
              <a:cxnSpLocks/>
            </p:cNvCxnSpPr>
            <p:nvPr/>
          </p:nvCxnSpPr>
          <p:spPr>
            <a:xfrm>
              <a:off x="9876776" y="3802976"/>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381" name="Straight Connector 380">
              <a:extLst>
                <a:ext uri="{FF2B5EF4-FFF2-40B4-BE49-F238E27FC236}">
                  <a16:creationId xmlns:a16="http://schemas.microsoft.com/office/drawing/2014/main" id="{499B6266-A383-4CDF-A854-689BCDA92BFD}"/>
                </a:ext>
              </a:extLst>
            </p:cNvPr>
            <p:cNvCxnSpPr>
              <a:cxnSpLocks/>
            </p:cNvCxnSpPr>
            <p:nvPr/>
          </p:nvCxnSpPr>
          <p:spPr>
            <a:xfrm>
              <a:off x="9942909" y="3578408"/>
              <a:ext cx="0" cy="226219"/>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382" name="Straight Connector 381">
              <a:extLst>
                <a:ext uri="{FF2B5EF4-FFF2-40B4-BE49-F238E27FC236}">
                  <a16:creationId xmlns:a16="http://schemas.microsoft.com/office/drawing/2014/main" id="{D1D55668-DD54-429A-82E4-C612F3D62BFB}"/>
                </a:ext>
              </a:extLst>
            </p:cNvPr>
            <p:cNvCxnSpPr>
              <a:cxnSpLocks/>
            </p:cNvCxnSpPr>
            <p:nvPr/>
          </p:nvCxnSpPr>
          <p:spPr>
            <a:xfrm>
              <a:off x="10240963" y="3749890"/>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383" name="Straight Connector 382">
              <a:extLst>
                <a:ext uri="{FF2B5EF4-FFF2-40B4-BE49-F238E27FC236}">
                  <a16:creationId xmlns:a16="http://schemas.microsoft.com/office/drawing/2014/main" id="{4B96F3F1-5267-4C43-B378-9AF9BDEA1221}"/>
                </a:ext>
              </a:extLst>
            </p:cNvPr>
            <p:cNvCxnSpPr>
              <a:cxnSpLocks/>
            </p:cNvCxnSpPr>
            <p:nvPr/>
          </p:nvCxnSpPr>
          <p:spPr>
            <a:xfrm>
              <a:off x="10240963" y="3915444"/>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384" name="Straight Connector 383">
              <a:extLst>
                <a:ext uri="{FF2B5EF4-FFF2-40B4-BE49-F238E27FC236}">
                  <a16:creationId xmlns:a16="http://schemas.microsoft.com/office/drawing/2014/main" id="{B25682DD-2371-41A5-B4DC-EA165B91AA55}"/>
                </a:ext>
              </a:extLst>
            </p:cNvPr>
            <p:cNvCxnSpPr>
              <a:cxnSpLocks/>
            </p:cNvCxnSpPr>
            <p:nvPr/>
          </p:nvCxnSpPr>
          <p:spPr>
            <a:xfrm>
              <a:off x="10307096" y="3749890"/>
              <a:ext cx="0" cy="166771"/>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a:extLst>
                <a:ext uri="{FF2B5EF4-FFF2-40B4-BE49-F238E27FC236}">
                  <a16:creationId xmlns:a16="http://schemas.microsoft.com/office/drawing/2014/main" id="{6F03D757-24AB-412C-8911-FB5D7D859B15}"/>
                </a:ext>
              </a:extLst>
            </p:cNvPr>
            <p:cNvCxnSpPr>
              <a:cxnSpLocks/>
            </p:cNvCxnSpPr>
            <p:nvPr/>
          </p:nvCxnSpPr>
          <p:spPr>
            <a:xfrm>
              <a:off x="10606359" y="4203261"/>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386" name="Straight Connector 385">
              <a:extLst>
                <a:ext uri="{FF2B5EF4-FFF2-40B4-BE49-F238E27FC236}">
                  <a16:creationId xmlns:a16="http://schemas.microsoft.com/office/drawing/2014/main" id="{EC747AB7-B2A4-47A7-8A67-355D687ACAF4}"/>
                </a:ext>
              </a:extLst>
            </p:cNvPr>
            <p:cNvCxnSpPr>
              <a:cxnSpLocks/>
            </p:cNvCxnSpPr>
            <p:nvPr/>
          </p:nvCxnSpPr>
          <p:spPr>
            <a:xfrm>
              <a:off x="10606359" y="4458309"/>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387" name="Straight Connector 386">
              <a:extLst>
                <a:ext uri="{FF2B5EF4-FFF2-40B4-BE49-F238E27FC236}">
                  <a16:creationId xmlns:a16="http://schemas.microsoft.com/office/drawing/2014/main" id="{9C502CDD-E153-49E7-944F-E9607B8D901F}"/>
                </a:ext>
              </a:extLst>
            </p:cNvPr>
            <p:cNvCxnSpPr>
              <a:cxnSpLocks/>
            </p:cNvCxnSpPr>
            <p:nvPr/>
          </p:nvCxnSpPr>
          <p:spPr>
            <a:xfrm>
              <a:off x="10672492" y="4203261"/>
              <a:ext cx="0" cy="256923"/>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388" name="Straight Connector 387">
              <a:extLst>
                <a:ext uri="{FF2B5EF4-FFF2-40B4-BE49-F238E27FC236}">
                  <a16:creationId xmlns:a16="http://schemas.microsoft.com/office/drawing/2014/main" id="{48A8B84A-2BCE-46DC-A07A-9E23DDB86134}"/>
                </a:ext>
              </a:extLst>
            </p:cNvPr>
            <p:cNvCxnSpPr>
              <a:cxnSpLocks/>
            </p:cNvCxnSpPr>
            <p:nvPr/>
          </p:nvCxnSpPr>
          <p:spPr>
            <a:xfrm>
              <a:off x="10606359" y="4642827"/>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89" name="Straight Connector 388">
              <a:extLst>
                <a:ext uri="{FF2B5EF4-FFF2-40B4-BE49-F238E27FC236}">
                  <a16:creationId xmlns:a16="http://schemas.microsoft.com/office/drawing/2014/main" id="{B705B1AD-4383-4293-9D11-C7610B556DA6}"/>
                </a:ext>
              </a:extLst>
            </p:cNvPr>
            <p:cNvCxnSpPr>
              <a:cxnSpLocks/>
            </p:cNvCxnSpPr>
            <p:nvPr/>
          </p:nvCxnSpPr>
          <p:spPr>
            <a:xfrm>
              <a:off x="10606359" y="4777905"/>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90" name="Straight Connector 389">
              <a:extLst>
                <a:ext uri="{FF2B5EF4-FFF2-40B4-BE49-F238E27FC236}">
                  <a16:creationId xmlns:a16="http://schemas.microsoft.com/office/drawing/2014/main" id="{D2E02C2A-0D72-4BD9-8ECF-D6A7CE6EFF49}"/>
                </a:ext>
              </a:extLst>
            </p:cNvPr>
            <p:cNvCxnSpPr>
              <a:cxnSpLocks/>
            </p:cNvCxnSpPr>
            <p:nvPr/>
          </p:nvCxnSpPr>
          <p:spPr>
            <a:xfrm>
              <a:off x="10672492" y="4642827"/>
              <a:ext cx="0" cy="136071"/>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572095DF-00B0-4967-8594-AAAC916ED2BF}"/>
                </a:ext>
              </a:extLst>
            </p:cNvPr>
            <p:cNvGrpSpPr/>
            <p:nvPr/>
          </p:nvGrpSpPr>
          <p:grpSpPr>
            <a:xfrm>
              <a:off x="8682246" y="2876398"/>
              <a:ext cx="61200" cy="2213180"/>
              <a:chOff x="8656052" y="2876398"/>
              <a:chExt cx="61200" cy="2213180"/>
            </a:xfrm>
          </p:grpSpPr>
          <p:cxnSp>
            <p:nvCxnSpPr>
              <p:cNvPr id="391" name="Straight Connector 390">
                <a:extLst>
                  <a:ext uri="{FF2B5EF4-FFF2-40B4-BE49-F238E27FC236}">
                    <a16:creationId xmlns:a16="http://schemas.microsoft.com/office/drawing/2014/main" id="{FA41DD9C-BA27-4C82-82DD-86DDCADF29B8}"/>
                  </a:ext>
                </a:extLst>
              </p:cNvPr>
              <p:cNvCxnSpPr>
                <a:cxnSpLocks/>
              </p:cNvCxnSpPr>
              <p:nvPr/>
            </p:nvCxnSpPr>
            <p:spPr>
              <a:xfrm>
                <a:off x="8656052" y="2876398"/>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92" name="Straight Connector 391">
                <a:extLst>
                  <a:ext uri="{FF2B5EF4-FFF2-40B4-BE49-F238E27FC236}">
                    <a16:creationId xmlns:a16="http://schemas.microsoft.com/office/drawing/2014/main" id="{FC2B57A2-F907-41A0-A789-44617C429AFB}"/>
                  </a:ext>
                </a:extLst>
              </p:cNvPr>
              <p:cNvCxnSpPr>
                <a:cxnSpLocks/>
              </p:cNvCxnSpPr>
              <p:nvPr/>
            </p:nvCxnSpPr>
            <p:spPr>
              <a:xfrm>
                <a:off x="8656052" y="3614125"/>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93" name="Straight Connector 392">
                <a:extLst>
                  <a:ext uri="{FF2B5EF4-FFF2-40B4-BE49-F238E27FC236}">
                    <a16:creationId xmlns:a16="http://schemas.microsoft.com/office/drawing/2014/main" id="{EF14E2B7-03A6-414B-9F5A-CD489A558467}"/>
                  </a:ext>
                </a:extLst>
              </p:cNvPr>
              <p:cNvCxnSpPr>
                <a:cxnSpLocks/>
              </p:cNvCxnSpPr>
              <p:nvPr/>
            </p:nvCxnSpPr>
            <p:spPr>
              <a:xfrm>
                <a:off x="8656052" y="4351852"/>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94" name="Straight Connector 393">
                <a:extLst>
                  <a:ext uri="{FF2B5EF4-FFF2-40B4-BE49-F238E27FC236}">
                    <a16:creationId xmlns:a16="http://schemas.microsoft.com/office/drawing/2014/main" id="{41D0E9D7-C52B-4981-84A3-9BCDE358D2FA}"/>
                  </a:ext>
                </a:extLst>
              </p:cNvPr>
              <p:cNvCxnSpPr>
                <a:cxnSpLocks/>
              </p:cNvCxnSpPr>
              <p:nvPr/>
            </p:nvCxnSpPr>
            <p:spPr>
              <a:xfrm>
                <a:off x="8656052" y="5089578"/>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sp>
          <p:nvSpPr>
            <p:cNvPr id="395" name="Freeform: Shape 394">
              <a:extLst>
                <a:ext uri="{FF2B5EF4-FFF2-40B4-BE49-F238E27FC236}">
                  <a16:creationId xmlns:a16="http://schemas.microsoft.com/office/drawing/2014/main" id="{F9A232C8-7737-491C-9D18-B81D6F3CB360}"/>
                </a:ext>
              </a:extLst>
            </p:cNvPr>
            <p:cNvSpPr/>
            <p:nvPr/>
          </p:nvSpPr>
          <p:spPr>
            <a:xfrm>
              <a:off x="8743283" y="2871939"/>
              <a:ext cx="2771296" cy="2217641"/>
            </a:xfrm>
            <a:custGeom>
              <a:avLst/>
              <a:gdLst>
                <a:gd name="connsiteX0" fmla="*/ 0 w 1746250"/>
                <a:gd name="connsiteY0" fmla="*/ 0 h 1171575"/>
                <a:gd name="connsiteX1" fmla="*/ 0 w 1746250"/>
                <a:gd name="connsiteY1" fmla="*/ 1171575 h 1171575"/>
                <a:gd name="connsiteX2" fmla="*/ 1746250 w 1746250"/>
                <a:gd name="connsiteY2" fmla="*/ 1171575 h 1171575"/>
              </a:gdLst>
              <a:ahLst/>
              <a:cxnLst>
                <a:cxn ang="0">
                  <a:pos x="connsiteX0" y="connsiteY0"/>
                </a:cxn>
                <a:cxn ang="0">
                  <a:pos x="connsiteX1" y="connsiteY1"/>
                </a:cxn>
                <a:cxn ang="0">
                  <a:pos x="connsiteX2" y="connsiteY2"/>
                </a:cxn>
              </a:cxnLst>
              <a:rect l="l" t="t" r="r" b="b"/>
              <a:pathLst>
                <a:path w="1746250" h="1171575">
                  <a:moveTo>
                    <a:pt x="0" y="0"/>
                  </a:moveTo>
                  <a:lnTo>
                    <a:pt x="0" y="1171575"/>
                  </a:lnTo>
                  <a:lnTo>
                    <a:pt x="1746250" y="1171575"/>
                  </a:lnTo>
                </a:path>
              </a:pathLst>
            </a:cu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2CDF9505-3FCF-4F70-820C-A3CE53301941}"/>
                </a:ext>
              </a:extLst>
            </p:cNvPr>
            <p:cNvSpPr/>
            <p:nvPr/>
          </p:nvSpPr>
          <p:spPr>
            <a:xfrm>
              <a:off x="8739003" y="3626724"/>
              <a:ext cx="2664821" cy="995112"/>
            </a:xfrm>
            <a:custGeom>
              <a:avLst/>
              <a:gdLst>
                <a:gd name="connsiteX0" fmla="*/ 0 w 1452563"/>
                <a:gd name="connsiteY0" fmla="*/ 0 h 566737"/>
                <a:gd name="connsiteX1" fmla="*/ 488157 w 1452563"/>
                <a:gd name="connsiteY1" fmla="*/ 11906 h 566737"/>
                <a:gd name="connsiteX2" fmla="*/ 900113 w 1452563"/>
                <a:gd name="connsiteY2" fmla="*/ 130969 h 566737"/>
                <a:gd name="connsiteX3" fmla="*/ 1223963 w 1452563"/>
                <a:gd name="connsiteY3" fmla="*/ 483394 h 566737"/>
                <a:gd name="connsiteX4" fmla="*/ 1452563 w 1452563"/>
                <a:gd name="connsiteY4" fmla="*/ 566737 h 566737"/>
                <a:gd name="connsiteX0" fmla="*/ 0 w 1452563"/>
                <a:gd name="connsiteY0" fmla="*/ 0 h 566737"/>
                <a:gd name="connsiteX1" fmla="*/ 488157 w 1452563"/>
                <a:gd name="connsiteY1" fmla="*/ 11906 h 566737"/>
                <a:gd name="connsiteX2" fmla="*/ 900113 w 1452563"/>
                <a:gd name="connsiteY2" fmla="*/ 130969 h 566737"/>
                <a:gd name="connsiteX3" fmla="*/ 1223963 w 1452563"/>
                <a:gd name="connsiteY3" fmla="*/ 483394 h 566737"/>
                <a:gd name="connsiteX4" fmla="*/ 1452563 w 1452563"/>
                <a:gd name="connsiteY4" fmla="*/ 566737 h 566737"/>
                <a:gd name="connsiteX0" fmla="*/ 0 w 1452563"/>
                <a:gd name="connsiteY0" fmla="*/ 0 h 566737"/>
                <a:gd name="connsiteX1" fmla="*/ 488157 w 1452563"/>
                <a:gd name="connsiteY1" fmla="*/ 11906 h 566737"/>
                <a:gd name="connsiteX2" fmla="*/ 900113 w 1452563"/>
                <a:gd name="connsiteY2" fmla="*/ 130969 h 566737"/>
                <a:gd name="connsiteX3" fmla="*/ 1452563 w 1452563"/>
                <a:gd name="connsiteY3" fmla="*/ 566737 h 566737"/>
                <a:gd name="connsiteX0" fmla="*/ 0 w 1452563"/>
                <a:gd name="connsiteY0" fmla="*/ 0 h 566737"/>
                <a:gd name="connsiteX1" fmla="*/ 488157 w 1452563"/>
                <a:gd name="connsiteY1" fmla="*/ 11906 h 566737"/>
                <a:gd name="connsiteX2" fmla="*/ 900113 w 1452563"/>
                <a:gd name="connsiteY2" fmla="*/ 130969 h 566737"/>
                <a:gd name="connsiteX3" fmla="*/ 1452563 w 1452563"/>
                <a:gd name="connsiteY3" fmla="*/ 566737 h 566737"/>
                <a:gd name="connsiteX0" fmla="*/ 0 w 1452563"/>
                <a:gd name="connsiteY0" fmla="*/ 0 h 566737"/>
                <a:gd name="connsiteX1" fmla="*/ 488157 w 1452563"/>
                <a:gd name="connsiteY1" fmla="*/ 11906 h 566737"/>
                <a:gd name="connsiteX2" fmla="*/ 1452563 w 1452563"/>
                <a:gd name="connsiteY2" fmla="*/ 566737 h 566737"/>
                <a:gd name="connsiteX0" fmla="*/ 0 w 1452563"/>
                <a:gd name="connsiteY0" fmla="*/ 0 h 566737"/>
                <a:gd name="connsiteX1" fmla="*/ 488157 w 1452563"/>
                <a:gd name="connsiteY1" fmla="*/ 11906 h 566737"/>
                <a:gd name="connsiteX2" fmla="*/ 1452563 w 1452563"/>
                <a:gd name="connsiteY2" fmla="*/ 566737 h 566737"/>
                <a:gd name="connsiteX0" fmla="*/ 0 w 1452563"/>
                <a:gd name="connsiteY0" fmla="*/ 0 h 566737"/>
                <a:gd name="connsiteX1" fmla="*/ 488157 w 1452563"/>
                <a:gd name="connsiteY1" fmla="*/ 11906 h 566737"/>
                <a:gd name="connsiteX2" fmla="*/ 1452563 w 1452563"/>
                <a:gd name="connsiteY2" fmla="*/ 566737 h 566737"/>
                <a:gd name="connsiteX0" fmla="*/ 0 w 1452563"/>
                <a:gd name="connsiteY0" fmla="*/ 0 h 566737"/>
                <a:gd name="connsiteX1" fmla="*/ 495301 w 1452563"/>
                <a:gd name="connsiteY1" fmla="*/ 21431 h 566737"/>
                <a:gd name="connsiteX2" fmla="*/ 1452563 w 1452563"/>
                <a:gd name="connsiteY2" fmla="*/ 566737 h 566737"/>
                <a:gd name="connsiteX0" fmla="*/ 0 w 1452563"/>
                <a:gd name="connsiteY0" fmla="*/ 0 h 566737"/>
                <a:gd name="connsiteX1" fmla="*/ 450057 w 1452563"/>
                <a:gd name="connsiteY1" fmla="*/ 7143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16147"/>
                <a:gd name="connsiteY0" fmla="*/ 0 h 526255"/>
                <a:gd name="connsiteX1" fmla="*/ 490538 w 1416147"/>
                <a:gd name="connsiteY1" fmla="*/ 9524 h 526255"/>
                <a:gd name="connsiteX2" fmla="*/ 1416147 w 1416147"/>
                <a:gd name="connsiteY2" fmla="*/ 526255 h 526255"/>
                <a:gd name="connsiteX0" fmla="*/ 0 w 1416147"/>
                <a:gd name="connsiteY0" fmla="*/ 0 h 526437"/>
                <a:gd name="connsiteX1" fmla="*/ 490538 w 1416147"/>
                <a:gd name="connsiteY1" fmla="*/ 9524 h 526437"/>
                <a:gd name="connsiteX2" fmla="*/ 1416147 w 1416147"/>
                <a:gd name="connsiteY2" fmla="*/ 526255 h 526437"/>
                <a:gd name="connsiteX0" fmla="*/ 0 w 1416147"/>
                <a:gd name="connsiteY0" fmla="*/ 0 h 526409"/>
                <a:gd name="connsiteX1" fmla="*/ 490538 w 1416147"/>
                <a:gd name="connsiteY1" fmla="*/ 9524 h 526409"/>
                <a:gd name="connsiteX2" fmla="*/ 1416147 w 1416147"/>
                <a:gd name="connsiteY2" fmla="*/ 526255 h 526409"/>
                <a:gd name="connsiteX0" fmla="*/ 0 w 1416147"/>
                <a:gd name="connsiteY0" fmla="*/ 0 h 526686"/>
                <a:gd name="connsiteX1" fmla="*/ 490538 w 1416147"/>
                <a:gd name="connsiteY1" fmla="*/ 9524 h 526686"/>
                <a:gd name="connsiteX2" fmla="*/ 1416147 w 1416147"/>
                <a:gd name="connsiteY2" fmla="*/ 526255 h 526686"/>
                <a:gd name="connsiteX0" fmla="*/ 0 w 1416147"/>
                <a:gd name="connsiteY0" fmla="*/ 0 h 536203"/>
                <a:gd name="connsiteX1" fmla="*/ 490538 w 1416147"/>
                <a:gd name="connsiteY1" fmla="*/ 9524 h 536203"/>
                <a:gd name="connsiteX2" fmla="*/ 1416147 w 1416147"/>
                <a:gd name="connsiteY2" fmla="*/ 535780 h 536203"/>
                <a:gd name="connsiteX0" fmla="*/ 0 w 1416147"/>
                <a:gd name="connsiteY0" fmla="*/ 0 h 535794"/>
                <a:gd name="connsiteX1" fmla="*/ 490538 w 1416147"/>
                <a:gd name="connsiteY1" fmla="*/ 9524 h 535794"/>
                <a:gd name="connsiteX2" fmla="*/ 1416147 w 1416147"/>
                <a:gd name="connsiteY2" fmla="*/ 535780 h 535794"/>
                <a:gd name="connsiteX0" fmla="*/ 0 w 1420193"/>
                <a:gd name="connsiteY0" fmla="*/ 0 h 521508"/>
                <a:gd name="connsiteX1" fmla="*/ 490538 w 1420193"/>
                <a:gd name="connsiteY1" fmla="*/ 9524 h 521508"/>
                <a:gd name="connsiteX2" fmla="*/ 1420193 w 1420193"/>
                <a:gd name="connsiteY2" fmla="*/ 521493 h 521508"/>
                <a:gd name="connsiteX0" fmla="*/ 0 w 1420193"/>
                <a:gd name="connsiteY0" fmla="*/ 0 h 521648"/>
                <a:gd name="connsiteX1" fmla="*/ 490538 w 1420193"/>
                <a:gd name="connsiteY1" fmla="*/ 9524 h 521648"/>
                <a:gd name="connsiteX2" fmla="*/ 1420193 w 1420193"/>
                <a:gd name="connsiteY2" fmla="*/ 521493 h 521648"/>
                <a:gd name="connsiteX0" fmla="*/ 0 w 1420193"/>
                <a:gd name="connsiteY0" fmla="*/ 0 h 521493"/>
                <a:gd name="connsiteX1" fmla="*/ 490538 w 1420193"/>
                <a:gd name="connsiteY1" fmla="*/ 9524 h 521493"/>
                <a:gd name="connsiteX2" fmla="*/ 886105 w 1420193"/>
                <a:gd name="connsiteY2" fmla="*/ 152399 h 521493"/>
                <a:gd name="connsiteX3" fmla="*/ 1420193 w 1420193"/>
                <a:gd name="connsiteY3" fmla="*/ 521493 h 521493"/>
                <a:gd name="connsiteX0" fmla="*/ 0 w 1420193"/>
                <a:gd name="connsiteY0" fmla="*/ 0 h 523103"/>
                <a:gd name="connsiteX1" fmla="*/ 490538 w 1420193"/>
                <a:gd name="connsiteY1" fmla="*/ 9524 h 523103"/>
                <a:gd name="connsiteX2" fmla="*/ 886105 w 1420193"/>
                <a:gd name="connsiteY2" fmla="*/ 152399 h 523103"/>
                <a:gd name="connsiteX3" fmla="*/ 1420193 w 1420193"/>
                <a:gd name="connsiteY3" fmla="*/ 521493 h 523103"/>
                <a:gd name="connsiteX0" fmla="*/ 0 w 1420193"/>
                <a:gd name="connsiteY0" fmla="*/ 0 h 523527"/>
                <a:gd name="connsiteX1" fmla="*/ 490538 w 1420193"/>
                <a:gd name="connsiteY1" fmla="*/ 9524 h 523527"/>
                <a:gd name="connsiteX2" fmla="*/ 936681 w 1420193"/>
                <a:gd name="connsiteY2" fmla="*/ 221455 h 523527"/>
                <a:gd name="connsiteX3" fmla="*/ 1420193 w 1420193"/>
                <a:gd name="connsiteY3" fmla="*/ 521493 h 523527"/>
                <a:gd name="connsiteX0" fmla="*/ 0 w 1420193"/>
                <a:gd name="connsiteY0" fmla="*/ 0 h 523527"/>
                <a:gd name="connsiteX1" fmla="*/ 490538 w 1420193"/>
                <a:gd name="connsiteY1" fmla="*/ 9524 h 523527"/>
                <a:gd name="connsiteX2" fmla="*/ 936681 w 1420193"/>
                <a:gd name="connsiteY2" fmla="*/ 221455 h 523527"/>
                <a:gd name="connsiteX3" fmla="*/ 1420193 w 1420193"/>
                <a:gd name="connsiteY3" fmla="*/ 521493 h 523527"/>
                <a:gd name="connsiteX0" fmla="*/ 0 w 1420193"/>
                <a:gd name="connsiteY0" fmla="*/ 0 h 524999"/>
                <a:gd name="connsiteX1" fmla="*/ 490538 w 1420193"/>
                <a:gd name="connsiteY1" fmla="*/ 9524 h 524999"/>
                <a:gd name="connsiteX2" fmla="*/ 936681 w 1420193"/>
                <a:gd name="connsiteY2" fmla="*/ 221455 h 524999"/>
                <a:gd name="connsiteX3" fmla="*/ 1420193 w 1420193"/>
                <a:gd name="connsiteY3" fmla="*/ 521493 h 524999"/>
                <a:gd name="connsiteX0" fmla="*/ 0 w 1420193"/>
                <a:gd name="connsiteY0" fmla="*/ 0 h 524003"/>
                <a:gd name="connsiteX1" fmla="*/ 490538 w 1420193"/>
                <a:gd name="connsiteY1" fmla="*/ 9524 h 524003"/>
                <a:gd name="connsiteX2" fmla="*/ 936681 w 1420193"/>
                <a:gd name="connsiteY2" fmla="*/ 221455 h 524003"/>
                <a:gd name="connsiteX3" fmla="*/ 1420193 w 1420193"/>
                <a:gd name="connsiteY3" fmla="*/ 521493 h 524003"/>
                <a:gd name="connsiteX0" fmla="*/ 0 w 1420193"/>
                <a:gd name="connsiteY0" fmla="*/ 0 h 524003"/>
                <a:gd name="connsiteX1" fmla="*/ 490538 w 1420193"/>
                <a:gd name="connsiteY1" fmla="*/ 9524 h 524003"/>
                <a:gd name="connsiteX2" fmla="*/ 936681 w 1420193"/>
                <a:gd name="connsiteY2" fmla="*/ 221455 h 524003"/>
                <a:gd name="connsiteX3" fmla="*/ 1420193 w 1420193"/>
                <a:gd name="connsiteY3" fmla="*/ 521493 h 524003"/>
                <a:gd name="connsiteX0" fmla="*/ 0 w 1420193"/>
                <a:gd name="connsiteY0" fmla="*/ 0 h 524003"/>
                <a:gd name="connsiteX1" fmla="*/ 490538 w 1420193"/>
                <a:gd name="connsiteY1" fmla="*/ 9524 h 524003"/>
                <a:gd name="connsiteX2" fmla="*/ 936681 w 1420193"/>
                <a:gd name="connsiteY2" fmla="*/ 221455 h 524003"/>
                <a:gd name="connsiteX3" fmla="*/ 1420193 w 1420193"/>
                <a:gd name="connsiteY3" fmla="*/ 521493 h 524003"/>
                <a:gd name="connsiteX0" fmla="*/ 0 w 1420193"/>
                <a:gd name="connsiteY0" fmla="*/ 0 h 524003"/>
                <a:gd name="connsiteX1" fmla="*/ 490538 w 1420193"/>
                <a:gd name="connsiteY1" fmla="*/ 9524 h 524003"/>
                <a:gd name="connsiteX2" fmla="*/ 936681 w 1420193"/>
                <a:gd name="connsiteY2" fmla="*/ 221455 h 524003"/>
                <a:gd name="connsiteX3" fmla="*/ 1420193 w 1420193"/>
                <a:gd name="connsiteY3" fmla="*/ 521493 h 524003"/>
                <a:gd name="connsiteX0" fmla="*/ 0 w 1420193"/>
                <a:gd name="connsiteY0" fmla="*/ 0 h 524003"/>
                <a:gd name="connsiteX1" fmla="*/ 567553 w 1420193"/>
                <a:gd name="connsiteY1" fmla="*/ 14527 h 524003"/>
                <a:gd name="connsiteX2" fmla="*/ 936681 w 1420193"/>
                <a:gd name="connsiteY2" fmla="*/ 221455 h 524003"/>
                <a:gd name="connsiteX3" fmla="*/ 1420193 w 1420193"/>
                <a:gd name="connsiteY3" fmla="*/ 521493 h 524003"/>
                <a:gd name="connsiteX0" fmla="*/ 0 w 1420193"/>
                <a:gd name="connsiteY0" fmla="*/ 0 h 524003"/>
                <a:gd name="connsiteX1" fmla="*/ 567553 w 1420193"/>
                <a:gd name="connsiteY1" fmla="*/ 14527 h 524003"/>
                <a:gd name="connsiteX2" fmla="*/ 936681 w 1420193"/>
                <a:gd name="connsiteY2" fmla="*/ 221455 h 524003"/>
                <a:gd name="connsiteX3" fmla="*/ 1420193 w 1420193"/>
                <a:gd name="connsiteY3" fmla="*/ 521493 h 524003"/>
                <a:gd name="connsiteX0" fmla="*/ 0 w 1420193"/>
                <a:gd name="connsiteY0" fmla="*/ 0 h 524003"/>
                <a:gd name="connsiteX1" fmla="*/ 592667 w 1420193"/>
                <a:gd name="connsiteY1" fmla="*/ 17863 h 524003"/>
                <a:gd name="connsiteX2" fmla="*/ 936681 w 1420193"/>
                <a:gd name="connsiteY2" fmla="*/ 221455 h 524003"/>
                <a:gd name="connsiteX3" fmla="*/ 1420193 w 1420193"/>
                <a:gd name="connsiteY3" fmla="*/ 521493 h 524003"/>
                <a:gd name="connsiteX0" fmla="*/ 0 w 1420193"/>
                <a:gd name="connsiteY0" fmla="*/ 0 h 524003"/>
                <a:gd name="connsiteX1" fmla="*/ 592667 w 1420193"/>
                <a:gd name="connsiteY1" fmla="*/ 17863 h 524003"/>
                <a:gd name="connsiteX2" fmla="*/ 936681 w 1420193"/>
                <a:gd name="connsiteY2" fmla="*/ 221455 h 524003"/>
                <a:gd name="connsiteX3" fmla="*/ 1420193 w 1420193"/>
                <a:gd name="connsiteY3" fmla="*/ 521493 h 524003"/>
                <a:gd name="connsiteX0" fmla="*/ 0 w 1420193"/>
                <a:gd name="connsiteY0" fmla="*/ 0 h 524003"/>
                <a:gd name="connsiteX1" fmla="*/ 637871 w 1420193"/>
                <a:gd name="connsiteY1" fmla="*/ 22866 h 524003"/>
                <a:gd name="connsiteX2" fmla="*/ 936681 w 1420193"/>
                <a:gd name="connsiteY2" fmla="*/ 221455 h 524003"/>
                <a:gd name="connsiteX3" fmla="*/ 1420193 w 1420193"/>
                <a:gd name="connsiteY3" fmla="*/ 521493 h 524003"/>
                <a:gd name="connsiteX0" fmla="*/ 0 w 1418519"/>
                <a:gd name="connsiteY0" fmla="*/ 0 h 529006"/>
                <a:gd name="connsiteX1" fmla="*/ 636197 w 1418519"/>
                <a:gd name="connsiteY1" fmla="*/ 27869 h 529006"/>
                <a:gd name="connsiteX2" fmla="*/ 935007 w 1418519"/>
                <a:gd name="connsiteY2" fmla="*/ 226458 h 529006"/>
                <a:gd name="connsiteX3" fmla="*/ 1418519 w 1418519"/>
                <a:gd name="connsiteY3" fmla="*/ 526496 h 529006"/>
                <a:gd name="connsiteX0" fmla="*/ 0 w 1418519"/>
                <a:gd name="connsiteY0" fmla="*/ 0 h 529006"/>
                <a:gd name="connsiteX1" fmla="*/ 636197 w 1418519"/>
                <a:gd name="connsiteY1" fmla="*/ 27869 h 529006"/>
                <a:gd name="connsiteX2" fmla="*/ 935007 w 1418519"/>
                <a:gd name="connsiteY2" fmla="*/ 226458 h 529006"/>
                <a:gd name="connsiteX3" fmla="*/ 1418519 w 1418519"/>
                <a:gd name="connsiteY3" fmla="*/ 526496 h 529006"/>
                <a:gd name="connsiteX0" fmla="*/ 0 w 1418519"/>
                <a:gd name="connsiteY0" fmla="*/ 0 h 529006"/>
                <a:gd name="connsiteX1" fmla="*/ 636197 w 1418519"/>
                <a:gd name="connsiteY1" fmla="*/ 27869 h 529006"/>
                <a:gd name="connsiteX2" fmla="*/ 935007 w 1418519"/>
                <a:gd name="connsiteY2" fmla="*/ 226458 h 529006"/>
                <a:gd name="connsiteX3" fmla="*/ 1418519 w 1418519"/>
                <a:gd name="connsiteY3" fmla="*/ 526496 h 529006"/>
                <a:gd name="connsiteX0" fmla="*/ 0 w 1413496"/>
                <a:gd name="connsiteY0" fmla="*/ 0 h 520817"/>
                <a:gd name="connsiteX1" fmla="*/ 636197 w 1413496"/>
                <a:gd name="connsiteY1" fmla="*/ 27869 h 520817"/>
                <a:gd name="connsiteX2" fmla="*/ 935007 w 1413496"/>
                <a:gd name="connsiteY2" fmla="*/ 226458 h 520817"/>
                <a:gd name="connsiteX3" fmla="*/ 1413496 w 1413496"/>
                <a:gd name="connsiteY3" fmla="*/ 518158 h 520817"/>
                <a:gd name="connsiteX0" fmla="*/ 0 w 1413496"/>
                <a:gd name="connsiteY0" fmla="*/ 0 h 519857"/>
                <a:gd name="connsiteX1" fmla="*/ 636197 w 1413496"/>
                <a:gd name="connsiteY1" fmla="*/ 27869 h 519857"/>
                <a:gd name="connsiteX2" fmla="*/ 935007 w 1413496"/>
                <a:gd name="connsiteY2" fmla="*/ 226458 h 519857"/>
                <a:gd name="connsiteX3" fmla="*/ 1413496 w 1413496"/>
                <a:gd name="connsiteY3" fmla="*/ 518158 h 519857"/>
                <a:gd name="connsiteX0" fmla="*/ 0 w 1413496"/>
                <a:gd name="connsiteY0" fmla="*/ 0 h 519857"/>
                <a:gd name="connsiteX1" fmla="*/ 636197 w 1413496"/>
                <a:gd name="connsiteY1" fmla="*/ 27869 h 519857"/>
                <a:gd name="connsiteX2" fmla="*/ 935007 w 1413496"/>
                <a:gd name="connsiteY2" fmla="*/ 226458 h 519857"/>
                <a:gd name="connsiteX3" fmla="*/ 1413496 w 1413496"/>
                <a:gd name="connsiteY3" fmla="*/ 518158 h 519857"/>
                <a:gd name="connsiteX0" fmla="*/ 0 w 1413496"/>
                <a:gd name="connsiteY0" fmla="*/ 0 h 516522"/>
                <a:gd name="connsiteX1" fmla="*/ 636197 w 1413496"/>
                <a:gd name="connsiteY1" fmla="*/ 24534 h 516522"/>
                <a:gd name="connsiteX2" fmla="*/ 935007 w 1413496"/>
                <a:gd name="connsiteY2" fmla="*/ 223123 h 516522"/>
                <a:gd name="connsiteX3" fmla="*/ 1413496 w 1413496"/>
                <a:gd name="connsiteY3" fmla="*/ 514823 h 516522"/>
                <a:gd name="connsiteX0" fmla="*/ 0 w 1413496"/>
                <a:gd name="connsiteY0" fmla="*/ 0 h 519514"/>
                <a:gd name="connsiteX1" fmla="*/ 636197 w 1413496"/>
                <a:gd name="connsiteY1" fmla="*/ 24534 h 519514"/>
                <a:gd name="connsiteX2" fmla="*/ 935007 w 1413496"/>
                <a:gd name="connsiteY2" fmla="*/ 223123 h 519514"/>
                <a:gd name="connsiteX3" fmla="*/ 1413496 w 1413496"/>
                <a:gd name="connsiteY3" fmla="*/ 514823 h 519514"/>
                <a:gd name="connsiteX0" fmla="*/ 0 w 1416034"/>
                <a:gd name="connsiteY0" fmla="*/ 0 h 529342"/>
                <a:gd name="connsiteX1" fmla="*/ 636197 w 1416034"/>
                <a:gd name="connsiteY1" fmla="*/ 24534 h 529342"/>
                <a:gd name="connsiteX2" fmla="*/ 935007 w 1416034"/>
                <a:gd name="connsiteY2" fmla="*/ 223123 h 529342"/>
                <a:gd name="connsiteX3" fmla="*/ 1416034 w 1416034"/>
                <a:gd name="connsiteY3" fmla="*/ 524932 h 529342"/>
                <a:gd name="connsiteX0" fmla="*/ 0 w 1419840"/>
                <a:gd name="connsiteY0" fmla="*/ 0 h 528112"/>
                <a:gd name="connsiteX1" fmla="*/ 636197 w 1419840"/>
                <a:gd name="connsiteY1" fmla="*/ 24534 h 528112"/>
                <a:gd name="connsiteX2" fmla="*/ 935007 w 1419840"/>
                <a:gd name="connsiteY2" fmla="*/ 223123 h 528112"/>
                <a:gd name="connsiteX3" fmla="*/ 1419840 w 1419840"/>
                <a:gd name="connsiteY3" fmla="*/ 523668 h 528112"/>
                <a:gd name="connsiteX0" fmla="*/ 0 w 1419840"/>
                <a:gd name="connsiteY0" fmla="*/ 0 h 528080"/>
                <a:gd name="connsiteX1" fmla="*/ 636197 w 1419840"/>
                <a:gd name="connsiteY1" fmla="*/ 24534 h 528080"/>
                <a:gd name="connsiteX2" fmla="*/ 935007 w 1419840"/>
                <a:gd name="connsiteY2" fmla="*/ 223123 h 528080"/>
                <a:gd name="connsiteX3" fmla="*/ 1419840 w 1419840"/>
                <a:gd name="connsiteY3" fmla="*/ 523668 h 528080"/>
                <a:gd name="connsiteX0" fmla="*/ 0 w 1419840"/>
                <a:gd name="connsiteY0" fmla="*/ 0 h 528080"/>
                <a:gd name="connsiteX1" fmla="*/ 636197 w 1419840"/>
                <a:gd name="connsiteY1" fmla="*/ 24534 h 528080"/>
                <a:gd name="connsiteX2" fmla="*/ 942740 w 1419840"/>
                <a:gd name="connsiteY2" fmla="*/ 223123 h 528080"/>
                <a:gd name="connsiteX3" fmla="*/ 1419840 w 1419840"/>
                <a:gd name="connsiteY3" fmla="*/ 523668 h 528080"/>
                <a:gd name="connsiteX0" fmla="*/ 0 w 1419840"/>
                <a:gd name="connsiteY0" fmla="*/ 0 h 528080"/>
                <a:gd name="connsiteX1" fmla="*/ 636197 w 1419840"/>
                <a:gd name="connsiteY1" fmla="*/ 24534 h 528080"/>
                <a:gd name="connsiteX2" fmla="*/ 942740 w 1419840"/>
                <a:gd name="connsiteY2" fmla="*/ 223123 h 528080"/>
                <a:gd name="connsiteX3" fmla="*/ 1419840 w 1419840"/>
                <a:gd name="connsiteY3" fmla="*/ 523668 h 528080"/>
              </a:gdLst>
              <a:ahLst/>
              <a:cxnLst>
                <a:cxn ang="0">
                  <a:pos x="connsiteX0" y="connsiteY0"/>
                </a:cxn>
                <a:cxn ang="0">
                  <a:pos x="connsiteX1" y="connsiteY1"/>
                </a:cxn>
                <a:cxn ang="0">
                  <a:pos x="connsiteX2" y="connsiteY2"/>
                </a:cxn>
                <a:cxn ang="0">
                  <a:pos x="connsiteX3" y="connsiteY3"/>
                </a:cxn>
              </a:cxnLst>
              <a:rect l="l" t="t" r="r" b="b"/>
              <a:pathLst>
                <a:path w="1419840" h="528080">
                  <a:moveTo>
                    <a:pt x="0" y="0"/>
                  </a:moveTo>
                  <a:cubicBezTo>
                    <a:pt x="212066" y="9290"/>
                    <a:pt x="417434" y="5239"/>
                    <a:pt x="636197" y="24534"/>
                  </a:cubicBezTo>
                  <a:cubicBezTo>
                    <a:pt x="728839" y="64475"/>
                    <a:pt x="823655" y="56832"/>
                    <a:pt x="942740" y="223123"/>
                  </a:cubicBezTo>
                  <a:cubicBezTo>
                    <a:pt x="1062570" y="421487"/>
                    <a:pt x="1047863" y="554394"/>
                    <a:pt x="1419840" y="523668"/>
                  </a:cubicBezTo>
                </a:path>
              </a:pathLst>
            </a:custGeom>
            <a:noFill/>
            <a:ln w="19050">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F4941721-D3B5-4565-8334-299AAC564ABE}"/>
                </a:ext>
              </a:extLst>
            </p:cNvPr>
            <p:cNvSpPr/>
            <p:nvPr/>
          </p:nvSpPr>
          <p:spPr>
            <a:xfrm>
              <a:off x="8738244" y="4429453"/>
              <a:ext cx="2653473" cy="331625"/>
            </a:xfrm>
            <a:custGeom>
              <a:avLst/>
              <a:gdLst>
                <a:gd name="connsiteX0" fmla="*/ 0 w 1647825"/>
                <a:gd name="connsiteY0" fmla="*/ 0 h 188118"/>
                <a:gd name="connsiteX1" fmla="*/ 988219 w 1647825"/>
                <a:gd name="connsiteY1" fmla="*/ 0 h 188118"/>
                <a:gd name="connsiteX2" fmla="*/ 1219200 w 1647825"/>
                <a:gd name="connsiteY2" fmla="*/ 142875 h 188118"/>
                <a:gd name="connsiteX3" fmla="*/ 1333500 w 1647825"/>
                <a:gd name="connsiteY3" fmla="*/ 188118 h 188118"/>
                <a:gd name="connsiteX4" fmla="*/ 1647825 w 1647825"/>
                <a:gd name="connsiteY4" fmla="*/ 188118 h 188118"/>
                <a:gd name="connsiteX0" fmla="*/ 0 w 1647825"/>
                <a:gd name="connsiteY0" fmla="*/ 0 h 188118"/>
                <a:gd name="connsiteX1" fmla="*/ 988219 w 1647825"/>
                <a:gd name="connsiteY1" fmla="*/ 0 h 188118"/>
                <a:gd name="connsiteX2" fmla="*/ 1219200 w 1647825"/>
                <a:gd name="connsiteY2" fmla="*/ 142875 h 188118"/>
                <a:gd name="connsiteX3" fmla="*/ 1333500 w 1647825"/>
                <a:gd name="connsiteY3" fmla="*/ 188118 h 188118"/>
                <a:gd name="connsiteX4" fmla="*/ 1647825 w 1647825"/>
                <a:gd name="connsiteY4" fmla="*/ 188118 h 188118"/>
                <a:gd name="connsiteX0" fmla="*/ 0 w 1647825"/>
                <a:gd name="connsiteY0" fmla="*/ 0 h 188118"/>
                <a:gd name="connsiteX1" fmla="*/ 988219 w 1647825"/>
                <a:gd name="connsiteY1" fmla="*/ 0 h 188118"/>
                <a:gd name="connsiteX2" fmla="*/ 1333500 w 1647825"/>
                <a:gd name="connsiteY2" fmla="*/ 188118 h 188118"/>
                <a:gd name="connsiteX3" fmla="*/ 1647825 w 1647825"/>
                <a:gd name="connsiteY3" fmla="*/ 188118 h 188118"/>
                <a:gd name="connsiteX0" fmla="*/ 0 w 1647825"/>
                <a:gd name="connsiteY0" fmla="*/ 0 h 188118"/>
                <a:gd name="connsiteX1" fmla="*/ 988219 w 1647825"/>
                <a:gd name="connsiteY1" fmla="*/ 0 h 188118"/>
                <a:gd name="connsiteX2" fmla="*/ 1333500 w 1647825"/>
                <a:gd name="connsiteY2" fmla="*/ 188118 h 188118"/>
                <a:gd name="connsiteX3" fmla="*/ 1647825 w 1647825"/>
                <a:gd name="connsiteY3" fmla="*/ 188118 h 188118"/>
                <a:gd name="connsiteX0" fmla="*/ 0 w 1661303"/>
                <a:gd name="connsiteY0" fmla="*/ 0 h 189478"/>
                <a:gd name="connsiteX1" fmla="*/ 988219 w 1661303"/>
                <a:gd name="connsiteY1" fmla="*/ 0 h 189478"/>
                <a:gd name="connsiteX2" fmla="*/ 1333500 w 1661303"/>
                <a:gd name="connsiteY2" fmla="*/ 188118 h 189478"/>
                <a:gd name="connsiteX3" fmla="*/ 1661303 w 1661303"/>
                <a:gd name="connsiteY3" fmla="*/ 189478 h 189478"/>
                <a:gd name="connsiteX0" fmla="*/ 0 w 1668791"/>
                <a:gd name="connsiteY0" fmla="*/ 0 h 189478"/>
                <a:gd name="connsiteX1" fmla="*/ 988219 w 1668791"/>
                <a:gd name="connsiteY1" fmla="*/ 0 h 189478"/>
                <a:gd name="connsiteX2" fmla="*/ 1333500 w 1668791"/>
                <a:gd name="connsiteY2" fmla="*/ 188118 h 189478"/>
                <a:gd name="connsiteX3" fmla="*/ 1668791 w 1668791"/>
                <a:gd name="connsiteY3" fmla="*/ 189478 h 189478"/>
                <a:gd name="connsiteX0" fmla="*/ 0 w 1668791"/>
                <a:gd name="connsiteY0" fmla="*/ 0 h 189478"/>
                <a:gd name="connsiteX1" fmla="*/ 988219 w 1668791"/>
                <a:gd name="connsiteY1" fmla="*/ 0 h 189478"/>
                <a:gd name="connsiteX2" fmla="*/ 1333500 w 1668791"/>
                <a:gd name="connsiteY2" fmla="*/ 188118 h 189478"/>
                <a:gd name="connsiteX3" fmla="*/ 1668791 w 1668791"/>
                <a:gd name="connsiteY3" fmla="*/ 189478 h 189478"/>
                <a:gd name="connsiteX0" fmla="*/ 0 w 1668791"/>
                <a:gd name="connsiteY0" fmla="*/ 0 h 189478"/>
                <a:gd name="connsiteX1" fmla="*/ 988219 w 1668791"/>
                <a:gd name="connsiteY1" fmla="*/ 0 h 189478"/>
                <a:gd name="connsiteX2" fmla="*/ 1333500 w 1668791"/>
                <a:gd name="connsiteY2" fmla="*/ 188118 h 189478"/>
                <a:gd name="connsiteX3" fmla="*/ 1668791 w 1668791"/>
                <a:gd name="connsiteY3" fmla="*/ 189478 h 189478"/>
                <a:gd name="connsiteX0" fmla="*/ 0 w 1668791"/>
                <a:gd name="connsiteY0" fmla="*/ 0 h 189478"/>
                <a:gd name="connsiteX1" fmla="*/ 988219 w 1668791"/>
                <a:gd name="connsiteY1" fmla="*/ 0 h 189478"/>
                <a:gd name="connsiteX2" fmla="*/ 1333500 w 1668791"/>
                <a:gd name="connsiteY2" fmla="*/ 188118 h 189478"/>
                <a:gd name="connsiteX3" fmla="*/ 1668791 w 1668791"/>
                <a:gd name="connsiteY3" fmla="*/ 189478 h 189478"/>
              </a:gdLst>
              <a:ahLst/>
              <a:cxnLst>
                <a:cxn ang="0">
                  <a:pos x="connsiteX0" y="connsiteY0"/>
                </a:cxn>
                <a:cxn ang="0">
                  <a:pos x="connsiteX1" y="connsiteY1"/>
                </a:cxn>
                <a:cxn ang="0">
                  <a:pos x="connsiteX2" y="connsiteY2"/>
                </a:cxn>
                <a:cxn ang="0">
                  <a:pos x="connsiteX3" y="connsiteY3"/>
                </a:cxn>
              </a:cxnLst>
              <a:rect l="l" t="t" r="r" b="b"/>
              <a:pathLst>
                <a:path w="1668791" h="189478">
                  <a:moveTo>
                    <a:pt x="0" y="0"/>
                  </a:moveTo>
                  <a:lnTo>
                    <a:pt x="988219" y="0"/>
                  </a:lnTo>
                  <a:cubicBezTo>
                    <a:pt x="1234810" y="29971"/>
                    <a:pt x="1157684" y="195015"/>
                    <a:pt x="1333500" y="188118"/>
                  </a:cubicBezTo>
                  <a:lnTo>
                    <a:pt x="1668791" y="189478"/>
                  </a:lnTo>
                </a:path>
              </a:pathLst>
            </a:custGeom>
            <a:noFill/>
            <a:ln w="19050">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8" name="Rectangle 397">
              <a:extLst>
                <a:ext uri="{FF2B5EF4-FFF2-40B4-BE49-F238E27FC236}">
                  <a16:creationId xmlns:a16="http://schemas.microsoft.com/office/drawing/2014/main" id="{00C64A92-4F72-44A5-BC71-1BB3D93917C2}"/>
                </a:ext>
              </a:extLst>
            </p:cNvPr>
            <p:cNvSpPr/>
            <p:nvPr/>
          </p:nvSpPr>
          <p:spPr>
            <a:xfrm>
              <a:off x="9897909" y="4366816"/>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9" name="Rectangle 398">
              <a:extLst>
                <a:ext uri="{FF2B5EF4-FFF2-40B4-BE49-F238E27FC236}">
                  <a16:creationId xmlns:a16="http://schemas.microsoft.com/office/drawing/2014/main" id="{3CCAC262-354D-4884-B454-5690B237917B}"/>
                </a:ext>
              </a:extLst>
            </p:cNvPr>
            <p:cNvSpPr/>
            <p:nvPr/>
          </p:nvSpPr>
          <p:spPr>
            <a:xfrm>
              <a:off x="10627492" y="4669652"/>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0" name="Rectangle 399">
              <a:extLst>
                <a:ext uri="{FF2B5EF4-FFF2-40B4-BE49-F238E27FC236}">
                  <a16:creationId xmlns:a16="http://schemas.microsoft.com/office/drawing/2014/main" id="{F6A71CCE-95BA-412D-B12D-FBEE2211C1BF}"/>
                </a:ext>
              </a:extLst>
            </p:cNvPr>
            <p:cNvSpPr/>
            <p:nvPr/>
          </p:nvSpPr>
          <p:spPr>
            <a:xfrm>
              <a:off x="10982381" y="4644516"/>
              <a:ext cx="90000" cy="90000"/>
            </a:xfrm>
            <a:prstGeom prst="rect">
              <a:avLst/>
            </a:prstGeom>
            <a:solidFill>
              <a:srgbClr val="D8A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1" name="Rectangle 400">
              <a:extLst>
                <a:ext uri="{FF2B5EF4-FFF2-40B4-BE49-F238E27FC236}">
                  <a16:creationId xmlns:a16="http://schemas.microsoft.com/office/drawing/2014/main" id="{E2AFFAF0-BD9E-45CD-B326-42CB60A97902}"/>
                </a:ext>
              </a:extLst>
            </p:cNvPr>
            <p:cNvSpPr/>
            <p:nvPr/>
          </p:nvSpPr>
          <p:spPr>
            <a:xfrm>
              <a:off x="11376384" y="4790228"/>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2" name="Straight Connector 401">
              <a:extLst>
                <a:ext uri="{FF2B5EF4-FFF2-40B4-BE49-F238E27FC236}">
                  <a16:creationId xmlns:a16="http://schemas.microsoft.com/office/drawing/2014/main" id="{D5FBEB39-9438-4EF3-911A-AAAA063692F9}"/>
                </a:ext>
              </a:extLst>
            </p:cNvPr>
            <p:cNvCxnSpPr>
              <a:cxnSpLocks/>
            </p:cNvCxnSpPr>
            <p:nvPr/>
          </p:nvCxnSpPr>
          <p:spPr>
            <a:xfrm rot="16200000">
              <a:off x="8712683" y="5121484"/>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nvGrpSpPr>
            <p:cNvPr id="8" name="Group 7">
              <a:extLst>
                <a:ext uri="{FF2B5EF4-FFF2-40B4-BE49-F238E27FC236}">
                  <a16:creationId xmlns:a16="http://schemas.microsoft.com/office/drawing/2014/main" id="{D472CBCE-D763-454F-94D0-18FC5357E63B}"/>
                </a:ext>
              </a:extLst>
            </p:cNvPr>
            <p:cNvGrpSpPr/>
            <p:nvPr/>
          </p:nvGrpSpPr>
          <p:grpSpPr>
            <a:xfrm>
              <a:off x="9108591" y="5090884"/>
              <a:ext cx="793598" cy="43200"/>
              <a:chOff x="9108591" y="5090884"/>
              <a:chExt cx="793598" cy="90000"/>
            </a:xfrm>
          </p:grpSpPr>
          <p:cxnSp>
            <p:nvCxnSpPr>
              <p:cNvPr id="403" name="Straight Connector 402">
                <a:extLst>
                  <a:ext uri="{FF2B5EF4-FFF2-40B4-BE49-F238E27FC236}">
                    <a16:creationId xmlns:a16="http://schemas.microsoft.com/office/drawing/2014/main" id="{98AB2D9C-FA87-4831-AB68-9D186EAE5B81}"/>
                  </a:ext>
                </a:extLst>
              </p:cNvPr>
              <p:cNvCxnSpPr>
                <a:cxnSpLocks/>
              </p:cNvCxnSpPr>
              <p:nvPr/>
            </p:nvCxnSpPr>
            <p:spPr>
              <a:xfrm flipV="1">
                <a:off x="9108591" y="5090884"/>
                <a:ext cx="0" cy="900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04" name="Straight Connector 403">
                <a:extLst>
                  <a:ext uri="{FF2B5EF4-FFF2-40B4-BE49-F238E27FC236}">
                    <a16:creationId xmlns:a16="http://schemas.microsoft.com/office/drawing/2014/main" id="{2EB702E5-BA53-46CA-88F0-F8CCC593D7A5}"/>
                  </a:ext>
                </a:extLst>
              </p:cNvPr>
              <p:cNvCxnSpPr>
                <a:cxnSpLocks/>
              </p:cNvCxnSpPr>
              <p:nvPr/>
            </p:nvCxnSpPr>
            <p:spPr>
              <a:xfrm flipV="1">
                <a:off x="9330933" y="5090884"/>
                <a:ext cx="0" cy="900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05" name="Straight Connector 404">
                <a:extLst>
                  <a:ext uri="{FF2B5EF4-FFF2-40B4-BE49-F238E27FC236}">
                    <a16:creationId xmlns:a16="http://schemas.microsoft.com/office/drawing/2014/main" id="{8563FEFA-DB0A-40E4-B47D-0DA5C5F1DE5E}"/>
                  </a:ext>
                </a:extLst>
              </p:cNvPr>
              <p:cNvCxnSpPr>
                <a:cxnSpLocks/>
              </p:cNvCxnSpPr>
              <p:nvPr/>
            </p:nvCxnSpPr>
            <p:spPr>
              <a:xfrm flipV="1">
                <a:off x="9485392" y="5090884"/>
                <a:ext cx="0" cy="900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06" name="Straight Connector 405">
                <a:extLst>
                  <a:ext uri="{FF2B5EF4-FFF2-40B4-BE49-F238E27FC236}">
                    <a16:creationId xmlns:a16="http://schemas.microsoft.com/office/drawing/2014/main" id="{27D3829C-C122-4AEB-ACD9-BF61B862A196}"/>
                  </a:ext>
                </a:extLst>
              </p:cNvPr>
              <p:cNvCxnSpPr>
                <a:cxnSpLocks/>
              </p:cNvCxnSpPr>
              <p:nvPr/>
            </p:nvCxnSpPr>
            <p:spPr>
              <a:xfrm flipV="1">
                <a:off x="9597139" y="5090884"/>
                <a:ext cx="0" cy="900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07" name="Straight Connector 406">
                <a:extLst>
                  <a:ext uri="{FF2B5EF4-FFF2-40B4-BE49-F238E27FC236}">
                    <a16:creationId xmlns:a16="http://schemas.microsoft.com/office/drawing/2014/main" id="{935D660D-04C8-4CE4-A315-82116710E416}"/>
                  </a:ext>
                </a:extLst>
              </p:cNvPr>
              <p:cNvCxnSpPr>
                <a:cxnSpLocks/>
              </p:cNvCxnSpPr>
              <p:nvPr/>
            </p:nvCxnSpPr>
            <p:spPr>
              <a:xfrm flipV="1">
                <a:off x="9686211" y="5090884"/>
                <a:ext cx="0" cy="900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08" name="Straight Connector 407">
                <a:extLst>
                  <a:ext uri="{FF2B5EF4-FFF2-40B4-BE49-F238E27FC236}">
                    <a16:creationId xmlns:a16="http://schemas.microsoft.com/office/drawing/2014/main" id="{FD0DCB7E-D6D2-43AD-A5BC-65FF2A4E1A88}"/>
                  </a:ext>
                </a:extLst>
              </p:cNvPr>
              <p:cNvCxnSpPr>
                <a:cxnSpLocks/>
              </p:cNvCxnSpPr>
              <p:nvPr/>
            </p:nvCxnSpPr>
            <p:spPr>
              <a:xfrm flipV="1">
                <a:off x="9771597" y="5090884"/>
                <a:ext cx="0" cy="900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09" name="Straight Connector 408">
                <a:extLst>
                  <a:ext uri="{FF2B5EF4-FFF2-40B4-BE49-F238E27FC236}">
                    <a16:creationId xmlns:a16="http://schemas.microsoft.com/office/drawing/2014/main" id="{A0D84015-625B-4500-8147-8E9AF8BF2B21}"/>
                  </a:ext>
                </a:extLst>
              </p:cNvPr>
              <p:cNvCxnSpPr>
                <a:cxnSpLocks/>
              </p:cNvCxnSpPr>
              <p:nvPr/>
            </p:nvCxnSpPr>
            <p:spPr>
              <a:xfrm flipV="1">
                <a:off x="9846940" y="5090884"/>
                <a:ext cx="0" cy="900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10" name="Straight Connector 409">
                <a:extLst>
                  <a:ext uri="{FF2B5EF4-FFF2-40B4-BE49-F238E27FC236}">
                    <a16:creationId xmlns:a16="http://schemas.microsoft.com/office/drawing/2014/main" id="{15EA5342-CCF2-4F82-8570-6C3C8EDDD698}"/>
                  </a:ext>
                </a:extLst>
              </p:cNvPr>
              <p:cNvCxnSpPr>
                <a:cxnSpLocks/>
              </p:cNvCxnSpPr>
              <p:nvPr/>
            </p:nvCxnSpPr>
            <p:spPr>
              <a:xfrm flipV="1">
                <a:off x="9902189" y="5090884"/>
                <a:ext cx="0" cy="900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cxnSp>
          <p:nvCxnSpPr>
            <p:cNvPr id="411" name="Straight Connector 410">
              <a:extLst>
                <a:ext uri="{FF2B5EF4-FFF2-40B4-BE49-F238E27FC236}">
                  <a16:creationId xmlns:a16="http://schemas.microsoft.com/office/drawing/2014/main" id="{D6BF52ED-7765-453C-AA0A-B162B0430E7E}"/>
                </a:ext>
              </a:extLst>
            </p:cNvPr>
            <p:cNvCxnSpPr>
              <a:cxnSpLocks/>
            </p:cNvCxnSpPr>
            <p:nvPr/>
          </p:nvCxnSpPr>
          <p:spPr>
            <a:xfrm rot="16200000">
              <a:off x="9925754" y="5121484"/>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12" name="Straight Connector 411">
              <a:extLst>
                <a:ext uri="{FF2B5EF4-FFF2-40B4-BE49-F238E27FC236}">
                  <a16:creationId xmlns:a16="http://schemas.microsoft.com/office/drawing/2014/main" id="{55BFD775-7B8E-45C7-9363-745252A90A0D}"/>
                </a:ext>
              </a:extLst>
            </p:cNvPr>
            <p:cNvCxnSpPr>
              <a:cxnSpLocks/>
            </p:cNvCxnSpPr>
            <p:nvPr/>
          </p:nvCxnSpPr>
          <p:spPr>
            <a:xfrm rot="16200000">
              <a:off x="11478940" y="5121484"/>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nvGrpSpPr>
            <p:cNvPr id="413" name="Group 412">
              <a:extLst>
                <a:ext uri="{FF2B5EF4-FFF2-40B4-BE49-F238E27FC236}">
                  <a16:creationId xmlns:a16="http://schemas.microsoft.com/office/drawing/2014/main" id="{FF00E035-7C87-4199-B8E6-DB92F623FA0C}"/>
                </a:ext>
              </a:extLst>
            </p:cNvPr>
            <p:cNvGrpSpPr/>
            <p:nvPr/>
          </p:nvGrpSpPr>
          <p:grpSpPr>
            <a:xfrm>
              <a:off x="10321665" y="5090884"/>
              <a:ext cx="793598" cy="43200"/>
              <a:chOff x="10244502" y="4948088"/>
              <a:chExt cx="793598" cy="70418"/>
            </a:xfrm>
          </p:grpSpPr>
          <p:cxnSp>
            <p:nvCxnSpPr>
              <p:cNvPr id="414" name="Straight Connector 413">
                <a:extLst>
                  <a:ext uri="{FF2B5EF4-FFF2-40B4-BE49-F238E27FC236}">
                    <a16:creationId xmlns:a16="http://schemas.microsoft.com/office/drawing/2014/main" id="{E18AE74C-572E-4FDA-A0E4-1C595E054BCF}"/>
                  </a:ext>
                </a:extLst>
              </p:cNvPr>
              <p:cNvCxnSpPr>
                <a:cxnSpLocks/>
              </p:cNvCxnSpPr>
              <p:nvPr/>
            </p:nvCxnSpPr>
            <p:spPr>
              <a:xfrm flipV="1">
                <a:off x="10244502" y="4948088"/>
                <a:ext cx="0" cy="70418"/>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15" name="Straight Connector 414">
                <a:extLst>
                  <a:ext uri="{FF2B5EF4-FFF2-40B4-BE49-F238E27FC236}">
                    <a16:creationId xmlns:a16="http://schemas.microsoft.com/office/drawing/2014/main" id="{C97949E4-8921-467A-98FA-825708BCDBE2}"/>
                  </a:ext>
                </a:extLst>
              </p:cNvPr>
              <p:cNvCxnSpPr>
                <a:cxnSpLocks/>
              </p:cNvCxnSpPr>
              <p:nvPr/>
            </p:nvCxnSpPr>
            <p:spPr>
              <a:xfrm flipV="1">
                <a:off x="10466844" y="4948088"/>
                <a:ext cx="0" cy="70418"/>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16" name="Straight Connector 415">
                <a:extLst>
                  <a:ext uri="{FF2B5EF4-FFF2-40B4-BE49-F238E27FC236}">
                    <a16:creationId xmlns:a16="http://schemas.microsoft.com/office/drawing/2014/main" id="{7C88A288-654E-4B5C-A1C3-E22CC5287031}"/>
                  </a:ext>
                </a:extLst>
              </p:cNvPr>
              <p:cNvCxnSpPr>
                <a:cxnSpLocks/>
              </p:cNvCxnSpPr>
              <p:nvPr/>
            </p:nvCxnSpPr>
            <p:spPr>
              <a:xfrm flipV="1">
                <a:off x="10621303" y="4948088"/>
                <a:ext cx="0" cy="70418"/>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17" name="Straight Connector 416">
                <a:extLst>
                  <a:ext uri="{FF2B5EF4-FFF2-40B4-BE49-F238E27FC236}">
                    <a16:creationId xmlns:a16="http://schemas.microsoft.com/office/drawing/2014/main" id="{33F1B092-B379-49BF-BDBD-6AB281256679}"/>
                  </a:ext>
                </a:extLst>
              </p:cNvPr>
              <p:cNvCxnSpPr>
                <a:cxnSpLocks/>
              </p:cNvCxnSpPr>
              <p:nvPr/>
            </p:nvCxnSpPr>
            <p:spPr>
              <a:xfrm flipV="1">
                <a:off x="10733050" y="4948088"/>
                <a:ext cx="0" cy="70418"/>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18" name="Straight Connector 417">
                <a:extLst>
                  <a:ext uri="{FF2B5EF4-FFF2-40B4-BE49-F238E27FC236}">
                    <a16:creationId xmlns:a16="http://schemas.microsoft.com/office/drawing/2014/main" id="{2DB8A2B0-C93B-4605-BD0E-7B3A9F58027A}"/>
                  </a:ext>
                </a:extLst>
              </p:cNvPr>
              <p:cNvCxnSpPr>
                <a:cxnSpLocks/>
              </p:cNvCxnSpPr>
              <p:nvPr/>
            </p:nvCxnSpPr>
            <p:spPr>
              <a:xfrm flipV="1">
                <a:off x="10822122" y="4948088"/>
                <a:ext cx="0" cy="70418"/>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19" name="Straight Connector 418">
                <a:extLst>
                  <a:ext uri="{FF2B5EF4-FFF2-40B4-BE49-F238E27FC236}">
                    <a16:creationId xmlns:a16="http://schemas.microsoft.com/office/drawing/2014/main" id="{3693EFA2-4E5E-4BC8-AEEA-BAA4D64F436E}"/>
                  </a:ext>
                </a:extLst>
              </p:cNvPr>
              <p:cNvCxnSpPr>
                <a:cxnSpLocks/>
              </p:cNvCxnSpPr>
              <p:nvPr/>
            </p:nvCxnSpPr>
            <p:spPr>
              <a:xfrm flipV="1">
                <a:off x="10907508" y="4948088"/>
                <a:ext cx="0" cy="70418"/>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20" name="Straight Connector 419">
                <a:extLst>
                  <a:ext uri="{FF2B5EF4-FFF2-40B4-BE49-F238E27FC236}">
                    <a16:creationId xmlns:a16="http://schemas.microsoft.com/office/drawing/2014/main" id="{406A7591-9304-4C51-A1D4-C8D64066580E}"/>
                  </a:ext>
                </a:extLst>
              </p:cNvPr>
              <p:cNvCxnSpPr>
                <a:cxnSpLocks/>
              </p:cNvCxnSpPr>
              <p:nvPr/>
            </p:nvCxnSpPr>
            <p:spPr>
              <a:xfrm flipV="1">
                <a:off x="10982851" y="4948088"/>
                <a:ext cx="0" cy="70418"/>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21" name="Straight Connector 420">
                <a:extLst>
                  <a:ext uri="{FF2B5EF4-FFF2-40B4-BE49-F238E27FC236}">
                    <a16:creationId xmlns:a16="http://schemas.microsoft.com/office/drawing/2014/main" id="{5F709E99-269A-4FEC-B206-9630B8C5BDD5}"/>
                  </a:ext>
                </a:extLst>
              </p:cNvPr>
              <p:cNvCxnSpPr>
                <a:cxnSpLocks/>
              </p:cNvCxnSpPr>
              <p:nvPr/>
            </p:nvCxnSpPr>
            <p:spPr>
              <a:xfrm flipV="1">
                <a:off x="11038100" y="4948088"/>
                <a:ext cx="0" cy="70418"/>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cxnSp>
          <p:nvCxnSpPr>
            <p:cNvPr id="422" name="Straight Connector 421">
              <a:extLst>
                <a:ext uri="{FF2B5EF4-FFF2-40B4-BE49-F238E27FC236}">
                  <a16:creationId xmlns:a16="http://schemas.microsoft.com/office/drawing/2014/main" id="{F1BFF2B9-1A7D-40EF-972D-81759E1EF79C}"/>
                </a:ext>
              </a:extLst>
            </p:cNvPr>
            <p:cNvCxnSpPr>
              <a:cxnSpLocks/>
            </p:cNvCxnSpPr>
            <p:nvPr/>
          </p:nvCxnSpPr>
          <p:spPr>
            <a:xfrm rot="16200000">
              <a:off x="11138827" y="5121484"/>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sp>
          <p:nvSpPr>
            <p:cNvPr id="423" name="TextBox 422">
              <a:extLst>
                <a:ext uri="{FF2B5EF4-FFF2-40B4-BE49-F238E27FC236}">
                  <a16:creationId xmlns:a16="http://schemas.microsoft.com/office/drawing/2014/main" id="{8806A4D2-BD34-48AB-B47A-96F749644718}"/>
                </a:ext>
              </a:extLst>
            </p:cNvPr>
            <p:cNvSpPr txBox="1"/>
            <p:nvPr/>
          </p:nvSpPr>
          <p:spPr>
            <a:xfrm>
              <a:off x="8404105" y="2791582"/>
              <a:ext cx="235642"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150</a:t>
              </a:r>
            </a:p>
          </p:txBody>
        </p:sp>
        <p:sp>
          <p:nvSpPr>
            <p:cNvPr id="424" name="TextBox 423">
              <a:extLst>
                <a:ext uri="{FF2B5EF4-FFF2-40B4-BE49-F238E27FC236}">
                  <a16:creationId xmlns:a16="http://schemas.microsoft.com/office/drawing/2014/main" id="{306BEEAD-9168-45C6-B2B0-9B7DDF25D91E}"/>
                </a:ext>
              </a:extLst>
            </p:cNvPr>
            <p:cNvSpPr txBox="1"/>
            <p:nvPr/>
          </p:nvSpPr>
          <p:spPr>
            <a:xfrm>
              <a:off x="8404104" y="3527894"/>
              <a:ext cx="235642"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100</a:t>
              </a:r>
            </a:p>
          </p:txBody>
        </p:sp>
        <p:sp>
          <p:nvSpPr>
            <p:cNvPr id="425" name="TextBox 424">
              <a:extLst>
                <a:ext uri="{FF2B5EF4-FFF2-40B4-BE49-F238E27FC236}">
                  <a16:creationId xmlns:a16="http://schemas.microsoft.com/office/drawing/2014/main" id="{14BDA773-D41E-46E8-A34C-375D54EC3456}"/>
                </a:ext>
              </a:extLst>
            </p:cNvPr>
            <p:cNvSpPr txBox="1"/>
            <p:nvPr/>
          </p:nvSpPr>
          <p:spPr>
            <a:xfrm>
              <a:off x="8482652" y="4264204"/>
              <a:ext cx="157094"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50</a:t>
              </a:r>
            </a:p>
          </p:txBody>
        </p:sp>
        <p:sp>
          <p:nvSpPr>
            <p:cNvPr id="426" name="TextBox 425">
              <a:extLst>
                <a:ext uri="{FF2B5EF4-FFF2-40B4-BE49-F238E27FC236}">
                  <a16:creationId xmlns:a16="http://schemas.microsoft.com/office/drawing/2014/main" id="{4B1C969E-84AE-475D-8B19-772F3EFD4076}"/>
                </a:ext>
              </a:extLst>
            </p:cNvPr>
            <p:cNvSpPr txBox="1"/>
            <p:nvPr/>
          </p:nvSpPr>
          <p:spPr>
            <a:xfrm>
              <a:off x="8561198" y="5000516"/>
              <a:ext cx="78548"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a:t>
              </a:r>
            </a:p>
          </p:txBody>
        </p:sp>
        <p:sp>
          <p:nvSpPr>
            <p:cNvPr id="427" name="TextBox 426">
              <a:extLst>
                <a:ext uri="{FF2B5EF4-FFF2-40B4-BE49-F238E27FC236}">
                  <a16:creationId xmlns:a16="http://schemas.microsoft.com/office/drawing/2014/main" id="{CBA5827A-FB3B-4E4E-8EF1-D009367F2B98}"/>
                </a:ext>
              </a:extLst>
            </p:cNvPr>
            <p:cNvSpPr txBox="1"/>
            <p:nvPr/>
          </p:nvSpPr>
          <p:spPr>
            <a:xfrm>
              <a:off x="8510493"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0.1</a:t>
              </a:r>
            </a:p>
          </p:txBody>
        </p:sp>
        <p:sp>
          <p:nvSpPr>
            <p:cNvPr id="428" name="TextBox 427">
              <a:extLst>
                <a:ext uri="{FF2B5EF4-FFF2-40B4-BE49-F238E27FC236}">
                  <a16:creationId xmlns:a16="http://schemas.microsoft.com/office/drawing/2014/main" id="{737A7E1A-1ED1-4F91-AEF6-0B9D6AECE189}"/>
                </a:ext>
              </a:extLst>
            </p:cNvPr>
            <p:cNvSpPr txBox="1"/>
            <p:nvPr/>
          </p:nvSpPr>
          <p:spPr>
            <a:xfrm>
              <a:off x="9722518"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a:t>
              </a:r>
            </a:p>
          </p:txBody>
        </p:sp>
        <p:sp>
          <p:nvSpPr>
            <p:cNvPr id="429" name="TextBox 428">
              <a:extLst>
                <a:ext uri="{FF2B5EF4-FFF2-40B4-BE49-F238E27FC236}">
                  <a16:creationId xmlns:a16="http://schemas.microsoft.com/office/drawing/2014/main" id="{03C091B3-B4FE-4918-9C49-61647AAD8D08}"/>
                </a:ext>
              </a:extLst>
            </p:cNvPr>
            <p:cNvSpPr txBox="1"/>
            <p:nvPr/>
          </p:nvSpPr>
          <p:spPr>
            <a:xfrm>
              <a:off x="10916488"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10</a:t>
              </a:r>
            </a:p>
          </p:txBody>
        </p:sp>
        <p:sp>
          <p:nvSpPr>
            <p:cNvPr id="430" name="TextBox 429">
              <a:extLst>
                <a:ext uri="{FF2B5EF4-FFF2-40B4-BE49-F238E27FC236}">
                  <a16:creationId xmlns:a16="http://schemas.microsoft.com/office/drawing/2014/main" id="{B7755C92-E720-4342-88E3-C3011687D423}"/>
                </a:ext>
              </a:extLst>
            </p:cNvPr>
            <p:cNvSpPr txBox="1"/>
            <p:nvPr/>
          </p:nvSpPr>
          <p:spPr>
            <a:xfrm>
              <a:off x="8747465" y="5320429"/>
              <a:ext cx="2762076"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Paclitaxel (nM)</a:t>
              </a:r>
            </a:p>
          </p:txBody>
        </p:sp>
        <p:sp>
          <p:nvSpPr>
            <p:cNvPr id="431" name="Oval 430">
              <a:extLst>
                <a:ext uri="{FF2B5EF4-FFF2-40B4-BE49-F238E27FC236}">
                  <a16:creationId xmlns:a16="http://schemas.microsoft.com/office/drawing/2014/main" id="{853F9B49-AF1A-4893-A924-CC7C9725B489}"/>
                </a:ext>
              </a:extLst>
            </p:cNvPr>
            <p:cNvSpPr/>
            <p:nvPr/>
          </p:nvSpPr>
          <p:spPr>
            <a:xfrm>
              <a:off x="10262096" y="3794375"/>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2" name="Oval 431">
              <a:extLst>
                <a:ext uri="{FF2B5EF4-FFF2-40B4-BE49-F238E27FC236}">
                  <a16:creationId xmlns:a16="http://schemas.microsoft.com/office/drawing/2014/main" id="{EDE0D0B4-F96A-44CA-919F-6B4B35FA6CA3}"/>
                </a:ext>
              </a:extLst>
            </p:cNvPr>
            <p:cNvSpPr/>
            <p:nvPr/>
          </p:nvSpPr>
          <p:spPr>
            <a:xfrm>
              <a:off x="11376384" y="4572795"/>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3" name="Oval 432">
              <a:extLst>
                <a:ext uri="{FF2B5EF4-FFF2-40B4-BE49-F238E27FC236}">
                  <a16:creationId xmlns:a16="http://schemas.microsoft.com/office/drawing/2014/main" id="{C922298C-4221-472A-A549-9D8EE54A9E5E}"/>
                </a:ext>
              </a:extLst>
            </p:cNvPr>
            <p:cNvSpPr/>
            <p:nvPr/>
          </p:nvSpPr>
          <p:spPr>
            <a:xfrm>
              <a:off x="10982381" y="4572101"/>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4" name="Straight Connector 433">
              <a:extLst>
                <a:ext uri="{FF2B5EF4-FFF2-40B4-BE49-F238E27FC236}">
                  <a16:creationId xmlns:a16="http://schemas.microsoft.com/office/drawing/2014/main" id="{E41644EC-BE50-4427-9A92-FF8416BA2F28}"/>
                </a:ext>
              </a:extLst>
            </p:cNvPr>
            <p:cNvCxnSpPr>
              <a:cxnSpLocks/>
            </p:cNvCxnSpPr>
            <p:nvPr/>
          </p:nvCxnSpPr>
          <p:spPr>
            <a:xfrm>
              <a:off x="8674628" y="4342790"/>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35" name="Straight Connector 434">
              <a:extLst>
                <a:ext uri="{FF2B5EF4-FFF2-40B4-BE49-F238E27FC236}">
                  <a16:creationId xmlns:a16="http://schemas.microsoft.com/office/drawing/2014/main" id="{449192DE-7A22-4866-AC99-A99584FFCD68}"/>
                </a:ext>
              </a:extLst>
            </p:cNvPr>
            <p:cNvCxnSpPr>
              <a:cxnSpLocks/>
            </p:cNvCxnSpPr>
            <p:nvPr/>
          </p:nvCxnSpPr>
          <p:spPr>
            <a:xfrm>
              <a:off x="8674628" y="4519354"/>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36" name="Straight Connector 435">
              <a:extLst>
                <a:ext uri="{FF2B5EF4-FFF2-40B4-BE49-F238E27FC236}">
                  <a16:creationId xmlns:a16="http://schemas.microsoft.com/office/drawing/2014/main" id="{0EA01E20-81BA-42F1-8416-EB9CCED8E9B9}"/>
                </a:ext>
              </a:extLst>
            </p:cNvPr>
            <p:cNvCxnSpPr>
              <a:cxnSpLocks/>
            </p:cNvCxnSpPr>
            <p:nvPr/>
          </p:nvCxnSpPr>
          <p:spPr>
            <a:xfrm>
              <a:off x="8740762" y="4342790"/>
              <a:ext cx="0" cy="177862"/>
            </a:xfrm>
            <a:prstGeom prst="line">
              <a:avLst/>
            </a:prstGeom>
            <a:solidFill>
              <a:srgbClr val="00B0F0"/>
            </a:solidFill>
            <a:ln w="12700">
              <a:solidFill>
                <a:srgbClr val="D8AB27"/>
              </a:solidFill>
            </a:ln>
            <a:effectLst/>
          </p:spPr>
          <p:style>
            <a:lnRef idx="2">
              <a:schemeClr val="accent1"/>
            </a:lnRef>
            <a:fillRef idx="0">
              <a:schemeClr val="accent1"/>
            </a:fillRef>
            <a:effectRef idx="1">
              <a:schemeClr val="accent1"/>
            </a:effectRef>
            <a:fontRef idx="minor">
              <a:schemeClr val="tx1"/>
            </a:fontRef>
          </p:style>
        </p:cxnSp>
        <p:sp>
          <p:nvSpPr>
            <p:cNvPr id="437" name="Rectangle 436">
              <a:extLst>
                <a:ext uri="{FF2B5EF4-FFF2-40B4-BE49-F238E27FC236}">
                  <a16:creationId xmlns:a16="http://schemas.microsoft.com/office/drawing/2014/main" id="{E87CC5D7-9A75-4532-AF6D-282BA013194E}"/>
                </a:ext>
              </a:extLst>
            </p:cNvPr>
            <p:cNvSpPr/>
            <p:nvPr/>
          </p:nvSpPr>
          <p:spPr>
            <a:xfrm>
              <a:off x="8695761" y="4377957"/>
              <a:ext cx="90000" cy="90000"/>
            </a:xfrm>
            <a:prstGeom prst="rect">
              <a:avLst/>
            </a:prstGeom>
            <a:solidFill>
              <a:srgbClr val="D8A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8" name="Oval 437">
              <a:extLst>
                <a:ext uri="{FF2B5EF4-FFF2-40B4-BE49-F238E27FC236}">
                  <a16:creationId xmlns:a16="http://schemas.microsoft.com/office/drawing/2014/main" id="{517975F5-F5BD-4D65-B539-FED16456F404}"/>
                </a:ext>
              </a:extLst>
            </p:cNvPr>
            <p:cNvSpPr/>
            <p:nvPr/>
          </p:nvSpPr>
          <p:spPr>
            <a:xfrm>
              <a:off x="9897909" y="3652009"/>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9" name="Rectangle 438">
              <a:extLst>
                <a:ext uri="{FF2B5EF4-FFF2-40B4-BE49-F238E27FC236}">
                  <a16:creationId xmlns:a16="http://schemas.microsoft.com/office/drawing/2014/main" id="{D1EB44D6-E96D-4DB2-935C-E8ACEED3D553}"/>
                </a:ext>
              </a:extLst>
            </p:cNvPr>
            <p:cNvSpPr/>
            <p:nvPr/>
          </p:nvSpPr>
          <p:spPr>
            <a:xfrm>
              <a:off x="10262096" y="4378721"/>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 name="Oval 439">
              <a:extLst>
                <a:ext uri="{FF2B5EF4-FFF2-40B4-BE49-F238E27FC236}">
                  <a16:creationId xmlns:a16="http://schemas.microsoft.com/office/drawing/2014/main" id="{B92CFE32-B05D-4600-ABE3-DBF612F8E9A7}"/>
                </a:ext>
              </a:extLst>
            </p:cNvPr>
            <p:cNvSpPr/>
            <p:nvPr/>
          </p:nvSpPr>
          <p:spPr>
            <a:xfrm>
              <a:off x="10627492" y="4297587"/>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1" name="Oval 440">
              <a:extLst>
                <a:ext uri="{FF2B5EF4-FFF2-40B4-BE49-F238E27FC236}">
                  <a16:creationId xmlns:a16="http://schemas.microsoft.com/office/drawing/2014/main" id="{678B8B00-8963-464C-B214-1962E57A28E5}"/>
                </a:ext>
              </a:extLst>
            </p:cNvPr>
            <p:cNvSpPr/>
            <p:nvPr/>
          </p:nvSpPr>
          <p:spPr>
            <a:xfrm>
              <a:off x="8695761" y="3578020"/>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0" name="TextBox 269">
            <a:extLst>
              <a:ext uri="{FF2B5EF4-FFF2-40B4-BE49-F238E27FC236}">
                <a16:creationId xmlns:a16="http://schemas.microsoft.com/office/drawing/2014/main" id="{4A436DBE-16EC-9439-F5BB-393B4EEC35F5}"/>
              </a:ext>
            </a:extLst>
          </p:cNvPr>
          <p:cNvSpPr txBox="1"/>
          <p:nvPr/>
        </p:nvSpPr>
        <p:spPr>
          <a:xfrm>
            <a:off x="606273" y="6618791"/>
            <a:ext cx="9435249" cy="123111"/>
          </a:xfrm>
          <a:prstGeom prst="rect">
            <a:avLst/>
          </a:prstGeom>
        </p:spPr>
        <p:txBody>
          <a:bodyPr wrap="square" lIns="43200" tIns="0" rIns="0" bIns="0" anchor="b" anchorCtr="0">
            <a:spAutoFit/>
          </a:bodyPr>
          <a:lstStyle>
            <a:defPPr>
              <a:defRPr lang="en-US"/>
            </a:defPPr>
            <a:lvl1pPr>
              <a:defRPr sz="1000">
                <a:solidFill>
                  <a:schemeClr val="tx2">
                    <a:lumMod val="50000"/>
                  </a:schemeClr>
                </a:solidFill>
                <a:cs typeface="Museo Sans 300" panose="02000000000000000000" pitchFamily="2" charset="0"/>
              </a:defRPr>
            </a:lvl1pPr>
          </a:lstStyle>
          <a:p>
            <a:pPr marL="0" marR="0" lvl="1" indent="0" algn="l" defTabSz="55434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dirty="0">
                <a:ln>
                  <a:noFill/>
                </a:ln>
                <a:solidFill>
                  <a:prstClr val="black"/>
                </a:solidFill>
                <a:effectLst/>
                <a:uLnTx/>
                <a:uFillTx/>
                <a:latin typeface="Calibri" panose="020F0502020204030204"/>
                <a:ea typeface="+mn-ea"/>
                <a:cs typeface="+mn-cs"/>
              </a:rPr>
              <a:t>TTFields are experimental for the treatment of patients with </a:t>
            </a:r>
            <a:r>
              <a:rPr kumimoji="0" lang="en-US" sz="800" b="0" i="0" u="none" strike="noStrike" kern="1200" cap="none" spc="-20" normalizeH="0" baseline="0" noProof="0" dirty="0">
                <a:ln>
                  <a:noFill/>
                </a:ln>
                <a:solidFill>
                  <a:prstClr val="black"/>
                </a:solidFill>
                <a:effectLst/>
                <a:uLnTx/>
                <a:uFillTx/>
                <a:latin typeface="Calibri" panose="020F0502020204030204"/>
                <a:ea typeface="+mn-ea"/>
                <a:cs typeface="Museo Sans 300" panose="02000000000000000000" pitchFamily="2" charset="0"/>
              </a:rPr>
              <a:t>non-small cell lung cancer </a:t>
            </a:r>
            <a:r>
              <a:rPr kumimoji="0" lang="en-US" sz="800" b="0" i="0" u="none" strike="noStrike" kern="1200" cap="none" spc="-20" normalizeH="0" baseline="0" noProof="0" dirty="0">
                <a:ln>
                  <a:noFill/>
                </a:ln>
                <a:solidFill>
                  <a:prstClr val="black"/>
                </a:solidFill>
                <a:effectLst/>
                <a:uLnTx/>
                <a:uFillTx/>
                <a:latin typeface="Calibri" panose="020F0502020204030204"/>
                <a:ea typeface="+mn-ea"/>
                <a:cs typeface="+mn-cs"/>
              </a:rPr>
              <a:t>and have not been approved by the US Food and Drug Administration for this indication nor received a CE mark in Europe.</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72E899D0-FADC-4CAD-9846-63858DA03374}"/>
              </a:ext>
            </a:extLst>
          </p:cNvPr>
          <p:cNvGrpSpPr/>
          <p:nvPr/>
        </p:nvGrpSpPr>
        <p:grpSpPr>
          <a:xfrm>
            <a:off x="693407" y="2560528"/>
            <a:ext cx="3602738" cy="3077479"/>
            <a:chOff x="693405" y="2560527"/>
            <a:chExt cx="3602737" cy="3077479"/>
          </a:xfrm>
        </p:grpSpPr>
        <p:sp>
          <p:nvSpPr>
            <p:cNvPr id="289" name="TextBox 288">
              <a:extLst>
                <a:ext uri="{FF2B5EF4-FFF2-40B4-BE49-F238E27FC236}">
                  <a16:creationId xmlns:a16="http://schemas.microsoft.com/office/drawing/2014/main" id="{6F911CB1-D988-48AE-B7E8-D6D36FAF9D02}"/>
                </a:ext>
              </a:extLst>
            </p:cNvPr>
            <p:cNvSpPr txBox="1"/>
            <p:nvPr/>
          </p:nvSpPr>
          <p:spPr>
            <a:xfrm>
              <a:off x="1295205" y="2560527"/>
              <a:ext cx="2766259"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H1299</a:t>
              </a:r>
            </a:p>
          </p:txBody>
        </p:sp>
        <p:cxnSp>
          <p:nvCxnSpPr>
            <p:cNvPr id="290" name="Straight Connector 289">
              <a:extLst>
                <a:ext uri="{FF2B5EF4-FFF2-40B4-BE49-F238E27FC236}">
                  <a16:creationId xmlns:a16="http://schemas.microsoft.com/office/drawing/2014/main" id="{015E988A-28A8-4A6C-82F0-99E5990FB5D4}"/>
                </a:ext>
              </a:extLst>
            </p:cNvPr>
            <p:cNvCxnSpPr>
              <a:cxnSpLocks/>
            </p:cNvCxnSpPr>
            <p:nvPr/>
          </p:nvCxnSpPr>
          <p:spPr>
            <a:xfrm>
              <a:off x="3990430" y="4681402"/>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a:extLst>
                <a:ext uri="{FF2B5EF4-FFF2-40B4-BE49-F238E27FC236}">
                  <a16:creationId xmlns:a16="http://schemas.microsoft.com/office/drawing/2014/main" id="{39B46656-0977-423E-BDD8-745CF0E98ABB}"/>
                </a:ext>
              </a:extLst>
            </p:cNvPr>
            <p:cNvCxnSpPr>
              <a:cxnSpLocks/>
            </p:cNvCxnSpPr>
            <p:nvPr/>
          </p:nvCxnSpPr>
          <p:spPr>
            <a:xfrm>
              <a:off x="3990430" y="4983506"/>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0B1D00B7-3317-4CBE-A620-707A6DB12E4A}"/>
                </a:ext>
              </a:extLst>
            </p:cNvPr>
            <p:cNvCxnSpPr>
              <a:cxnSpLocks/>
            </p:cNvCxnSpPr>
            <p:nvPr/>
          </p:nvCxnSpPr>
          <p:spPr>
            <a:xfrm>
              <a:off x="4056564" y="4681402"/>
              <a:ext cx="0" cy="304325"/>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6EDEA2CA-332B-420B-90C1-8879DC40140C}"/>
                </a:ext>
              </a:extLst>
            </p:cNvPr>
            <p:cNvCxnSpPr>
              <a:cxnSpLocks/>
            </p:cNvCxnSpPr>
            <p:nvPr/>
          </p:nvCxnSpPr>
          <p:spPr>
            <a:xfrm>
              <a:off x="3559583" y="5029265"/>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295" name="Straight Connector 294">
              <a:extLst>
                <a:ext uri="{FF2B5EF4-FFF2-40B4-BE49-F238E27FC236}">
                  <a16:creationId xmlns:a16="http://schemas.microsoft.com/office/drawing/2014/main" id="{BB534CF6-90EE-4B1A-AE3F-B9A373382C6E}"/>
                </a:ext>
              </a:extLst>
            </p:cNvPr>
            <p:cNvCxnSpPr>
              <a:cxnSpLocks/>
            </p:cNvCxnSpPr>
            <p:nvPr/>
          </p:nvCxnSpPr>
          <p:spPr>
            <a:xfrm>
              <a:off x="3623336" y="4624925"/>
              <a:ext cx="0" cy="407313"/>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297" name="Straight Connector 296">
              <a:extLst>
                <a:ext uri="{FF2B5EF4-FFF2-40B4-BE49-F238E27FC236}">
                  <a16:creationId xmlns:a16="http://schemas.microsoft.com/office/drawing/2014/main" id="{6716C1DE-2089-4ACE-A32F-ADE40D589EA1}"/>
                </a:ext>
              </a:extLst>
            </p:cNvPr>
            <p:cNvCxnSpPr>
              <a:cxnSpLocks/>
            </p:cNvCxnSpPr>
            <p:nvPr/>
          </p:nvCxnSpPr>
          <p:spPr>
            <a:xfrm>
              <a:off x="3084495" y="4853274"/>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289497B6-1327-47DA-99F9-B8F97CD0A2DA}"/>
                </a:ext>
              </a:extLst>
            </p:cNvPr>
            <p:cNvCxnSpPr>
              <a:cxnSpLocks/>
            </p:cNvCxnSpPr>
            <p:nvPr/>
          </p:nvCxnSpPr>
          <p:spPr>
            <a:xfrm>
              <a:off x="3150629" y="4437638"/>
              <a:ext cx="0" cy="418641"/>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EBC58847-89AC-49FD-BF74-2D28581D494B}"/>
                </a:ext>
              </a:extLst>
            </p:cNvPr>
            <p:cNvCxnSpPr>
              <a:cxnSpLocks/>
            </p:cNvCxnSpPr>
            <p:nvPr/>
          </p:nvCxnSpPr>
          <p:spPr>
            <a:xfrm>
              <a:off x="2636506" y="4437638"/>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a:extLst>
                <a:ext uri="{FF2B5EF4-FFF2-40B4-BE49-F238E27FC236}">
                  <a16:creationId xmlns:a16="http://schemas.microsoft.com/office/drawing/2014/main" id="{7AF77F7C-9CEA-4C49-80E8-C384508206B0}"/>
                </a:ext>
              </a:extLst>
            </p:cNvPr>
            <p:cNvCxnSpPr>
              <a:cxnSpLocks/>
            </p:cNvCxnSpPr>
            <p:nvPr/>
          </p:nvCxnSpPr>
          <p:spPr>
            <a:xfrm>
              <a:off x="2636506" y="4607617"/>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a:extLst>
                <a:ext uri="{FF2B5EF4-FFF2-40B4-BE49-F238E27FC236}">
                  <a16:creationId xmlns:a16="http://schemas.microsoft.com/office/drawing/2014/main" id="{AABCCAAF-1CA8-47EB-BFD3-A868AF059F7C}"/>
                </a:ext>
              </a:extLst>
            </p:cNvPr>
            <p:cNvCxnSpPr>
              <a:cxnSpLocks/>
            </p:cNvCxnSpPr>
            <p:nvPr/>
          </p:nvCxnSpPr>
          <p:spPr>
            <a:xfrm>
              <a:off x="2702640" y="4437644"/>
              <a:ext cx="0" cy="171225"/>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a:extLst>
                <a:ext uri="{FF2B5EF4-FFF2-40B4-BE49-F238E27FC236}">
                  <a16:creationId xmlns:a16="http://schemas.microsoft.com/office/drawing/2014/main" id="{F1BDF766-F1E7-4CFB-9254-A1B7B61246E6}"/>
                </a:ext>
              </a:extLst>
            </p:cNvPr>
            <p:cNvCxnSpPr>
              <a:cxnSpLocks/>
            </p:cNvCxnSpPr>
            <p:nvPr/>
          </p:nvCxnSpPr>
          <p:spPr>
            <a:xfrm>
              <a:off x="2160699" y="4129165"/>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a:extLst>
                <a:ext uri="{FF2B5EF4-FFF2-40B4-BE49-F238E27FC236}">
                  <a16:creationId xmlns:a16="http://schemas.microsoft.com/office/drawing/2014/main" id="{7FCA23BE-0C2B-4332-9BAF-8F582052254C}"/>
                </a:ext>
              </a:extLst>
            </p:cNvPr>
            <p:cNvCxnSpPr>
              <a:cxnSpLocks/>
            </p:cNvCxnSpPr>
            <p:nvPr/>
          </p:nvCxnSpPr>
          <p:spPr>
            <a:xfrm>
              <a:off x="2160699" y="4440854"/>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04" name="Straight Connector 303">
              <a:extLst>
                <a:ext uri="{FF2B5EF4-FFF2-40B4-BE49-F238E27FC236}">
                  <a16:creationId xmlns:a16="http://schemas.microsoft.com/office/drawing/2014/main" id="{7F61A659-DA61-441D-B941-3F39348974B9}"/>
                </a:ext>
              </a:extLst>
            </p:cNvPr>
            <p:cNvCxnSpPr>
              <a:cxnSpLocks/>
            </p:cNvCxnSpPr>
            <p:nvPr/>
          </p:nvCxnSpPr>
          <p:spPr>
            <a:xfrm>
              <a:off x="2226833" y="4129165"/>
              <a:ext cx="0" cy="313981"/>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05" name="Straight Connector 304">
              <a:extLst>
                <a:ext uri="{FF2B5EF4-FFF2-40B4-BE49-F238E27FC236}">
                  <a16:creationId xmlns:a16="http://schemas.microsoft.com/office/drawing/2014/main" id="{CF558200-2C5E-4DD4-AD3B-C3E68C278C7C}"/>
                </a:ext>
              </a:extLst>
            </p:cNvPr>
            <p:cNvCxnSpPr>
              <a:cxnSpLocks/>
            </p:cNvCxnSpPr>
            <p:nvPr/>
          </p:nvCxnSpPr>
          <p:spPr>
            <a:xfrm>
              <a:off x="1229348" y="4060310"/>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a:extLst>
                <a:ext uri="{FF2B5EF4-FFF2-40B4-BE49-F238E27FC236}">
                  <a16:creationId xmlns:a16="http://schemas.microsoft.com/office/drawing/2014/main" id="{9DA549D4-54D5-49A8-8D40-FFCBAA5043C0}"/>
                </a:ext>
              </a:extLst>
            </p:cNvPr>
            <p:cNvCxnSpPr>
              <a:cxnSpLocks/>
            </p:cNvCxnSpPr>
            <p:nvPr/>
          </p:nvCxnSpPr>
          <p:spPr>
            <a:xfrm>
              <a:off x="1229348" y="4218889"/>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a:extLst>
                <a:ext uri="{FF2B5EF4-FFF2-40B4-BE49-F238E27FC236}">
                  <a16:creationId xmlns:a16="http://schemas.microsoft.com/office/drawing/2014/main" id="{69DABAB6-7EDE-4A5E-BB1A-CEA2280C8DE5}"/>
                </a:ext>
              </a:extLst>
            </p:cNvPr>
            <p:cNvCxnSpPr>
              <a:cxnSpLocks/>
            </p:cNvCxnSpPr>
            <p:nvPr/>
          </p:nvCxnSpPr>
          <p:spPr>
            <a:xfrm>
              <a:off x="1295482" y="4060310"/>
              <a:ext cx="0" cy="159745"/>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a:extLst>
                <a:ext uri="{FF2B5EF4-FFF2-40B4-BE49-F238E27FC236}">
                  <a16:creationId xmlns:a16="http://schemas.microsoft.com/office/drawing/2014/main" id="{71FD44CF-5A94-4AF3-A509-FF670A75D0A1}"/>
                </a:ext>
              </a:extLst>
            </p:cNvPr>
            <p:cNvCxnSpPr>
              <a:cxnSpLocks/>
            </p:cNvCxnSpPr>
            <p:nvPr/>
          </p:nvCxnSpPr>
          <p:spPr>
            <a:xfrm>
              <a:off x="3559583" y="4632584"/>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a:extLst>
                <a:ext uri="{FF2B5EF4-FFF2-40B4-BE49-F238E27FC236}">
                  <a16:creationId xmlns:a16="http://schemas.microsoft.com/office/drawing/2014/main" id="{7F3670E8-8B1E-4FE8-860E-B0B111B444DD}"/>
                </a:ext>
              </a:extLst>
            </p:cNvPr>
            <p:cNvCxnSpPr>
              <a:cxnSpLocks/>
            </p:cNvCxnSpPr>
            <p:nvPr/>
          </p:nvCxnSpPr>
          <p:spPr>
            <a:xfrm>
              <a:off x="3625717" y="4632584"/>
              <a:ext cx="0" cy="165856"/>
            </a:xfrm>
            <a:prstGeom prst="line">
              <a:avLst/>
            </a:prstGeom>
            <a:solidFill>
              <a:srgbClr val="17375E"/>
            </a:solidFill>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a:extLst>
                <a:ext uri="{FF2B5EF4-FFF2-40B4-BE49-F238E27FC236}">
                  <a16:creationId xmlns:a16="http://schemas.microsoft.com/office/drawing/2014/main" id="{B0DF99C8-E366-408B-92F8-15D853470979}"/>
                </a:ext>
              </a:extLst>
            </p:cNvPr>
            <p:cNvCxnSpPr>
              <a:cxnSpLocks/>
            </p:cNvCxnSpPr>
            <p:nvPr/>
          </p:nvCxnSpPr>
          <p:spPr>
            <a:xfrm>
              <a:off x="1231784" y="2876398"/>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15" name="Straight Connector 314">
              <a:extLst>
                <a:ext uri="{FF2B5EF4-FFF2-40B4-BE49-F238E27FC236}">
                  <a16:creationId xmlns:a16="http://schemas.microsoft.com/office/drawing/2014/main" id="{BFBFD38F-5591-4F2C-9A2B-2846DB5D92CB}"/>
                </a:ext>
              </a:extLst>
            </p:cNvPr>
            <p:cNvCxnSpPr>
              <a:cxnSpLocks/>
            </p:cNvCxnSpPr>
            <p:nvPr/>
          </p:nvCxnSpPr>
          <p:spPr>
            <a:xfrm>
              <a:off x="1231784" y="3614125"/>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16" name="Straight Connector 315">
              <a:extLst>
                <a:ext uri="{FF2B5EF4-FFF2-40B4-BE49-F238E27FC236}">
                  <a16:creationId xmlns:a16="http://schemas.microsoft.com/office/drawing/2014/main" id="{69308C21-1DFC-407A-B5A7-0BCE2E4944C6}"/>
                </a:ext>
              </a:extLst>
            </p:cNvPr>
            <p:cNvCxnSpPr>
              <a:cxnSpLocks/>
            </p:cNvCxnSpPr>
            <p:nvPr/>
          </p:nvCxnSpPr>
          <p:spPr>
            <a:xfrm>
              <a:off x="1231784" y="4351852"/>
              <a:ext cx="61200" cy="0"/>
            </a:xfrm>
            <a:prstGeom prst="line">
              <a:avLst/>
            </a:prstGeom>
            <a:noFill/>
            <a:ln w="9525">
              <a:solidFill>
                <a:srgbClr val="D8AB27"/>
              </a:solidFill>
            </a:ln>
            <a:effectLst/>
          </p:spPr>
          <p:style>
            <a:lnRef idx="1">
              <a:schemeClr val="accent1"/>
            </a:lnRef>
            <a:fillRef idx="3">
              <a:schemeClr val="accent1"/>
            </a:fillRef>
            <a:effectRef idx="2">
              <a:schemeClr val="accent1"/>
            </a:effectRef>
            <a:fontRef idx="minor">
              <a:schemeClr val="lt1"/>
            </a:fontRef>
          </p:style>
        </p:cxnSp>
        <p:cxnSp>
          <p:nvCxnSpPr>
            <p:cNvPr id="317" name="Straight Connector 316">
              <a:extLst>
                <a:ext uri="{FF2B5EF4-FFF2-40B4-BE49-F238E27FC236}">
                  <a16:creationId xmlns:a16="http://schemas.microsoft.com/office/drawing/2014/main" id="{747F65D9-C6D2-4335-95C7-02ADD154076A}"/>
                </a:ext>
              </a:extLst>
            </p:cNvPr>
            <p:cNvCxnSpPr>
              <a:cxnSpLocks/>
            </p:cNvCxnSpPr>
            <p:nvPr/>
          </p:nvCxnSpPr>
          <p:spPr>
            <a:xfrm>
              <a:off x="1231784" y="5089578"/>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sp>
          <p:nvSpPr>
            <p:cNvPr id="318" name="Freeform: Shape 317">
              <a:extLst>
                <a:ext uri="{FF2B5EF4-FFF2-40B4-BE49-F238E27FC236}">
                  <a16:creationId xmlns:a16="http://schemas.microsoft.com/office/drawing/2014/main" id="{E9CAF366-1B16-443A-8153-FC416C2AC144}"/>
                </a:ext>
              </a:extLst>
            </p:cNvPr>
            <p:cNvSpPr/>
            <p:nvPr/>
          </p:nvSpPr>
          <p:spPr>
            <a:xfrm>
              <a:off x="1295204" y="2871789"/>
              <a:ext cx="2771296" cy="2217792"/>
            </a:xfrm>
            <a:custGeom>
              <a:avLst/>
              <a:gdLst>
                <a:gd name="connsiteX0" fmla="*/ 0 w 1746250"/>
                <a:gd name="connsiteY0" fmla="*/ 0 h 1171575"/>
                <a:gd name="connsiteX1" fmla="*/ 0 w 1746250"/>
                <a:gd name="connsiteY1" fmla="*/ 1171575 h 1171575"/>
                <a:gd name="connsiteX2" fmla="*/ 1746250 w 1746250"/>
                <a:gd name="connsiteY2" fmla="*/ 1171575 h 1171575"/>
              </a:gdLst>
              <a:ahLst/>
              <a:cxnLst>
                <a:cxn ang="0">
                  <a:pos x="connsiteX0" y="connsiteY0"/>
                </a:cxn>
                <a:cxn ang="0">
                  <a:pos x="connsiteX1" y="connsiteY1"/>
                </a:cxn>
                <a:cxn ang="0">
                  <a:pos x="connsiteX2" y="connsiteY2"/>
                </a:cxn>
              </a:cxnLst>
              <a:rect l="l" t="t" r="r" b="b"/>
              <a:pathLst>
                <a:path w="1746250" h="1171575">
                  <a:moveTo>
                    <a:pt x="0" y="0"/>
                  </a:moveTo>
                  <a:lnTo>
                    <a:pt x="0" y="1171575"/>
                  </a:lnTo>
                  <a:lnTo>
                    <a:pt x="1746250" y="1171575"/>
                  </a:lnTo>
                </a:path>
              </a:pathLst>
            </a:cu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A48B3D94-DC32-4494-BFFF-5A058ED452FF}"/>
                </a:ext>
              </a:extLst>
            </p:cNvPr>
            <p:cNvSpPr/>
            <p:nvPr/>
          </p:nvSpPr>
          <p:spPr>
            <a:xfrm>
              <a:off x="1301504" y="3610707"/>
              <a:ext cx="2751141" cy="1139415"/>
            </a:xfrm>
            <a:custGeom>
              <a:avLst/>
              <a:gdLst>
                <a:gd name="connsiteX0" fmla="*/ 0 w 1743075"/>
                <a:gd name="connsiteY0" fmla="*/ 0 h 610107"/>
                <a:gd name="connsiteX1" fmla="*/ 561975 w 1743075"/>
                <a:gd name="connsiteY1" fmla="*/ 66675 h 610107"/>
                <a:gd name="connsiteX2" fmla="*/ 1012031 w 1743075"/>
                <a:gd name="connsiteY2" fmla="*/ 352425 h 610107"/>
                <a:gd name="connsiteX3" fmla="*/ 1235869 w 1743075"/>
                <a:gd name="connsiteY3" fmla="*/ 550069 h 610107"/>
                <a:gd name="connsiteX4" fmla="*/ 1552575 w 1743075"/>
                <a:gd name="connsiteY4" fmla="*/ 604837 h 610107"/>
                <a:gd name="connsiteX5" fmla="*/ 1743075 w 1743075"/>
                <a:gd name="connsiteY5" fmla="*/ 604837 h 610107"/>
                <a:gd name="connsiteX0" fmla="*/ 0 w 1743075"/>
                <a:gd name="connsiteY0" fmla="*/ 1355 h 611462"/>
                <a:gd name="connsiteX1" fmla="*/ 561975 w 1743075"/>
                <a:gd name="connsiteY1" fmla="*/ 68030 h 611462"/>
                <a:gd name="connsiteX2" fmla="*/ 1235869 w 1743075"/>
                <a:gd name="connsiteY2" fmla="*/ 551424 h 611462"/>
                <a:gd name="connsiteX3" fmla="*/ 1552575 w 1743075"/>
                <a:gd name="connsiteY3" fmla="*/ 606192 h 611462"/>
                <a:gd name="connsiteX4" fmla="*/ 1743075 w 1743075"/>
                <a:gd name="connsiteY4" fmla="*/ 606192 h 611462"/>
                <a:gd name="connsiteX0" fmla="*/ 0 w 1743075"/>
                <a:gd name="connsiteY0" fmla="*/ 0 h 610107"/>
                <a:gd name="connsiteX1" fmla="*/ 669132 w 1743075"/>
                <a:gd name="connsiteY1" fmla="*/ 119062 h 610107"/>
                <a:gd name="connsiteX2" fmla="*/ 1235869 w 1743075"/>
                <a:gd name="connsiteY2" fmla="*/ 550069 h 610107"/>
                <a:gd name="connsiteX3" fmla="*/ 1552575 w 1743075"/>
                <a:gd name="connsiteY3" fmla="*/ 604837 h 610107"/>
                <a:gd name="connsiteX4" fmla="*/ 1743075 w 1743075"/>
                <a:gd name="connsiteY4" fmla="*/ 604837 h 610107"/>
                <a:gd name="connsiteX0" fmla="*/ 0 w 1743075"/>
                <a:gd name="connsiteY0" fmla="*/ 0 h 609307"/>
                <a:gd name="connsiteX1" fmla="*/ 669132 w 1743075"/>
                <a:gd name="connsiteY1" fmla="*/ 119062 h 609307"/>
                <a:gd name="connsiteX2" fmla="*/ 1235869 w 1743075"/>
                <a:gd name="connsiteY2" fmla="*/ 550069 h 609307"/>
                <a:gd name="connsiteX3" fmla="*/ 1552575 w 1743075"/>
                <a:gd name="connsiteY3" fmla="*/ 604837 h 609307"/>
                <a:gd name="connsiteX4" fmla="*/ 1743075 w 1743075"/>
                <a:gd name="connsiteY4" fmla="*/ 602456 h 609307"/>
                <a:gd name="connsiteX0" fmla="*/ 0 w 1743075"/>
                <a:gd name="connsiteY0" fmla="*/ 0 h 608769"/>
                <a:gd name="connsiteX1" fmla="*/ 669132 w 1743075"/>
                <a:gd name="connsiteY1" fmla="*/ 119062 h 608769"/>
                <a:gd name="connsiteX2" fmla="*/ 1235869 w 1743075"/>
                <a:gd name="connsiteY2" fmla="*/ 550069 h 608769"/>
                <a:gd name="connsiteX3" fmla="*/ 1552575 w 1743075"/>
                <a:gd name="connsiteY3" fmla="*/ 604837 h 608769"/>
                <a:gd name="connsiteX4" fmla="*/ 1743075 w 1743075"/>
                <a:gd name="connsiteY4" fmla="*/ 602456 h 608769"/>
                <a:gd name="connsiteX0" fmla="*/ 0 w 1738312"/>
                <a:gd name="connsiteY0" fmla="*/ 0 h 609423"/>
                <a:gd name="connsiteX1" fmla="*/ 669132 w 1738312"/>
                <a:gd name="connsiteY1" fmla="*/ 119062 h 609423"/>
                <a:gd name="connsiteX2" fmla="*/ 1235869 w 1738312"/>
                <a:gd name="connsiteY2" fmla="*/ 550069 h 609423"/>
                <a:gd name="connsiteX3" fmla="*/ 1552575 w 1738312"/>
                <a:gd name="connsiteY3" fmla="*/ 604837 h 609423"/>
                <a:gd name="connsiteX4" fmla="*/ 1738312 w 1738312"/>
                <a:gd name="connsiteY4" fmla="*/ 604837 h 609423"/>
                <a:gd name="connsiteX0" fmla="*/ 0 w 1738312"/>
                <a:gd name="connsiteY0" fmla="*/ 0 h 609423"/>
                <a:gd name="connsiteX1" fmla="*/ 669132 w 1738312"/>
                <a:gd name="connsiteY1" fmla="*/ 119062 h 609423"/>
                <a:gd name="connsiteX2" fmla="*/ 1235869 w 1738312"/>
                <a:gd name="connsiteY2" fmla="*/ 550069 h 609423"/>
                <a:gd name="connsiteX3" fmla="*/ 1552575 w 1738312"/>
                <a:gd name="connsiteY3" fmla="*/ 604837 h 609423"/>
                <a:gd name="connsiteX4" fmla="*/ 1738312 w 1738312"/>
                <a:gd name="connsiteY4" fmla="*/ 604837 h 609423"/>
                <a:gd name="connsiteX0" fmla="*/ 0 w 1738312"/>
                <a:gd name="connsiteY0" fmla="*/ 0 h 609052"/>
                <a:gd name="connsiteX1" fmla="*/ 669132 w 1738312"/>
                <a:gd name="connsiteY1" fmla="*/ 119062 h 609052"/>
                <a:gd name="connsiteX2" fmla="*/ 1235869 w 1738312"/>
                <a:gd name="connsiteY2" fmla="*/ 550069 h 609052"/>
                <a:gd name="connsiteX3" fmla="*/ 1552575 w 1738312"/>
                <a:gd name="connsiteY3" fmla="*/ 604837 h 609052"/>
                <a:gd name="connsiteX4" fmla="*/ 1738312 w 1738312"/>
                <a:gd name="connsiteY4" fmla="*/ 604837 h 609052"/>
                <a:gd name="connsiteX0" fmla="*/ 0 w 1738312"/>
                <a:gd name="connsiteY0" fmla="*/ 0 h 604837"/>
                <a:gd name="connsiteX1" fmla="*/ 669132 w 1738312"/>
                <a:gd name="connsiteY1" fmla="*/ 119062 h 604837"/>
                <a:gd name="connsiteX2" fmla="*/ 1235869 w 1738312"/>
                <a:gd name="connsiteY2" fmla="*/ 550069 h 604837"/>
                <a:gd name="connsiteX3" fmla="*/ 1738312 w 1738312"/>
                <a:gd name="connsiteY3" fmla="*/ 604837 h 604837"/>
                <a:gd name="connsiteX0" fmla="*/ 0 w 1738312"/>
                <a:gd name="connsiteY0" fmla="*/ 0 h 605999"/>
                <a:gd name="connsiteX1" fmla="*/ 669132 w 1738312"/>
                <a:gd name="connsiteY1" fmla="*/ 119062 h 605999"/>
                <a:gd name="connsiteX2" fmla="*/ 1276350 w 1738312"/>
                <a:gd name="connsiteY2" fmla="*/ 554831 h 605999"/>
                <a:gd name="connsiteX3" fmla="*/ 1738312 w 1738312"/>
                <a:gd name="connsiteY3" fmla="*/ 604837 h 605999"/>
                <a:gd name="connsiteX0" fmla="*/ 0 w 1738312"/>
                <a:gd name="connsiteY0" fmla="*/ 0 h 605173"/>
                <a:gd name="connsiteX1" fmla="*/ 669132 w 1738312"/>
                <a:gd name="connsiteY1" fmla="*/ 119062 h 605173"/>
                <a:gd name="connsiteX2" fmla="*/ 1276350 w 1738312"/>
                <a:gd name="connsiteY2" fmla="*/ 554831 h 605173"/>
                <a:gd name="connsiteX3" fmla="*/ 1738312 w 1738312"/>
                <a:gd name="connsiteY3" fmla="*/ 604837 h 605173"/>
                <a:gd name="connsiteX0" fmla="*/ 0 w 1738312"/>
                <a:gd name="connsiteY0" fmla="*/ 0 h 611126"/>
                <a:gd name="connsiteX1" fmla="*/ 669132 w 1738312"/>
                <a:gd name="connsiteY1" fmla="*/ 119062 h 611126"/>
                <a:gd name="connsiteX2" fmla="*/ 1276350 w 1738312"/>
                <a:gd name="connsiteY2" fmla="*/ 554831 h 611126"/>
                <a:gd name="connsiteX3" fmla="*/ 1738312 w 1738312"/>
                <a:gd name="connsiteY3" fmla="*/ 604837 h 611126"/>
                <a:gd name="connsiteX0" fmla="*/ 0 w 1738312"/>
                <a:gd name="connsiteY0" fmla="*/ 0 h 611126"/>
                <a:gd name="connsiteX1" fmla="*/ 669132 w 1738312"/>
                <a:gd name="connsiteY1" fmla="*/ 119062 h 611126"/>
                <a:gd name="connsiteX2" fmla="*/ 1276350 w 1738312"/>
                <a:gd name="connsiteY2" fmla="*/ 554831 h 611126"/>
                <a:gd name="connsiteX3" fmla="*/ 1738312 w 1738312"/>
                <a:gd name="connsiteY3" fmla="*/ 604837 h 611126"/>
                <a:gd name="connsiteX0" fmla="*/ 0 w 1738312"/>
                <a:gd name="connsiteY0" fmla="*/ 0 h 611126"/>
                <a:gd name="connsiteX1" fmla="*/ 669132 w 1738312"/>
                <a:gd name="connsiteY1" fmla="*/ 119062 h 611126"/>
                <a:gd name="connsiteX2" fmla="*/ 1276350 w 1738312"/>
                <a:gd name="connsiteY2" fmla="*/ 554831 h 611126"/>
                <a:gd name="connsiteX3" fmla="*/ 1738312 w 1738312"/>
                <a:gd name="connsiteY3" fmla="*/ 604837 h 611126"/>
                <a:gd name="connsiteX0" fmla="*/ 0 w 1747257"/>
                <a:gd name="connsiteY0" fmla="*/ 0 h 608541"/>
                <a:gd name="connsiteX1" fmla="*/ 669132 w 1747257"/>
                <a:gd name="connsiteY1" fmla="*/ 119062 h 608541"/>
                <a:gd name="connsiteX2" fmla="*/ 1276350 w 1747257"/>
                <a:gd name="connsiteY2" fmla="*/ 554831 h 608541"/>
                <a:gd name="connsiteX3" fmla="*/ 1702594 w 1747257"/>
                <a:gd name="connsiteY3" fmla="*/ 604837 h 608541"/>
                <a:gd name="connsiteX4" fmla="*/ 1738312 w 1747257"/>
                <a:gd name="connsiteY4" fmla="*/ 604837 h 608541"/>
                <a:gd name="connsiteX0" fmla="*/ 0 w 1702594"/>
                <a:gd name="connsiteY0" fmla="*/ 0 h 607227"/>
                <a:gd name="connsiteX1" fmla="*/ 669132 w 1702594"/>
                <a:gd name="connsiteY1" fmla="*/ 119062 h 607227"/>
                <a:gd name="connsiteX2" fmla="*/ 1276350 w 1702594"/>
                <a:gd name="connsiteY2" fmla="*/ 554831 h 607227"/>
                <a:gd name="connsiteX3" fmla="*/ 1702594 w 1702594"/>
                <a:gd name="connsiteY3" fmla="*/ 604837 h 607227"/>
                <a:gd name="connsiteX0" fmla="*/ 0 w 1733550"/>
                <a:gd name="connsiteY0" fmla="*/ 0 h 607227"/>
                <a:gd name="connsiteX1" fmla="*/ 669132 w 1733550"/>
                <a:gd name="connsiteY1" fmla="*/ 119062 h 607227"/>
                <a:gd name="connsiteX2" fmla="*/ 1276350 w 1733550"/>
                <a:gd name="connsiteY2" fmla="*/ 554831 h 607227"/>
                <a:gd name="connsiteX3" fmla="*/ 1733550 w 1733550"/>
                <a:gd name="connsiteY3" fmla="*/ 604837 h 607227"/>
                <a:gd name="connsiteX0" fmla="*/ 0 w 1733550"/>
                <a:gd name="connsiteY0" fmla="*/ 0 h 608192"/>
                <a:gd name="connsiteX1" fmla="*/ 669132 w 1733550"/>
                <a:gd name="connsiteY1" fmla="*/ 119062 h 608192"/>
                <a:gd name="connsiteX2" fmla="*/ 1276350 w 1733550"/>
                <a:gd name="connsiteY2" fmla="*/ 554831 h 608192"/>
                <a:gd name="connsiteX3" fmla="*/ 1733550 w 1733550"/>
                <a:gd name="connsiteY3" fmla="*/ 604837 h 608192"/>
                <a:gd name="connsiteX0" fmla="*/ 0 w 1733550"/>
                <a:gd name="connsiteY0" fmla="*/ 0 h 612767"/>
                <a:gd name="connsiteX1" fmla="*/ 669132 w 1733550"/>
                <a:gd name="connsiteY1" fmla="*/ 119062 h 612767"/>
                <a:gd name="connsiteX2" fmla="*/ 1269206 w 1733550"/>
                <a:gd name="connsiteY2" fmla="*/ 564356 h 612767"/>
                <a:gd name="connsiteX3" fmla="*/ 1733550 w 1733550"/>
                <a:gd name="connsiteY3" fmla="*/ 604837 h 612767"/>
                <a:gd name="connsiteX0" fmla="*/ 0 w 1733550"/>
                <a:gd name="connsiteY0" fmla="*/ 0 h 605166"/>
                <a:gd name="connsiteX1" fmla="*/ 669132 w 1733550"/>
                <a:gd name="connsiteY1" fmla="*/ 119062 h 605166"/>
                <a:gd name="connsiteX2" fmla="*/ 1269206 w 1733550"/>
                <a:gd name="connsiteY2" fmla="*/ 564356 h 605166"/>
                <a:gd name="connsiteX3" fmla="*/ 1733550 w 1733550"/>
                <a:gd name="connsiteY3" fmla="*/ 604837 h 605166"/>
                <a:gd name="connsiteX0" fmla="*/ 0 w 1733550"/>
                <a:gd name="connsiteY0" fmla="*/ 0 h 604837"/>
                <a:gd name="connsiteX1" fmla="*/ 669132 w 1733550"/>
                <a:gd name="connsiteY1" fmla="*/ 119062 h 604837"/>
                <a:gd name="connsiteX2" fmla="*/ 1290637 w 1733550"/>
                <a:gd name="connsiteY2" fmla="*/ 561974 h 604837"/>
                <a:gd name="connsiteX3" fmla="*/ 1733550 w 1733550"/>
                <a:gd name="connsiteY3" fmla="*/ 604837 h 604837"/>
                <a:gd name="connsiteX0" fmla="*/ 0 w 1733550"/>
                <a:gd name="connsiteY0" fmla="*/ 0 h 611236"/>
                <a:gd name="connsiteX1" fmla="*/ 685800 w 1733550"/>
                <a:gd name="connsiteY1" fmla="*/ 123825 h 611236"/>
                <a:gd name="connsiteX2" fmla="*/ 1290637 w 1733550"/>
                <a:gd name="connsiteY2" fmla="*/ 561974 h 611236"/>
                <a:gd name="connsiteX3" fmla="*/ 1733550 w 1733550"/>
                <a:gd name="connsiteY3" fmla="*/ 604837 h 611236"/>
                <a:gd name="connsiteX0" fmla="*/ 0 w 1733550"/>
                <a:gd name="connsiteY0" fmla="*/ 0 h 610070"/>
                <a:gd name="connsiteX1" fmla="*/ 685800 w 1733550"/>
                <a:gd name="connsiteY1" fmla="*/ 123825 h 610070"/>
                <a:gd name="connsiteX2" fmla="*/ 1264444 w 1733550"/>
                <a:gd name="connsiteY2" fmla="*/ 559592 h 610070"/>
                <a:gd name="connsiteX3" fmla="*/ 1733550 w 1733550"/>
                <a:gd name="connsiteY3" fmla="*/ 604837 h 610070"/>
                <a:gd name="connsiteX0" fmla="*/ 0 w 1733550"/>
                <a:gd name="connsiteY0" fmla="*/ 0 h 610995"/>
                <a:gd name="connsiteX1" fmla="*/ 685800 w 1733550"/>
                <a:gd name="connsiteY1" fmla="*/ 123825 h 610995"/>
                <a:gd name="connsiteX2" fmla="*/ 1264444 w 1733550"/>
                <a:gd name="connsiteY2" fmla="*/ 559592 h 610995"/>
                <a:gd name="connsiteX3" fmla="*/ 1733550 w 1733550"/>
                <a:gd name="connsiteY3" fmla="*/ 604837 h 610995"/>
                <a:gd name="connsiteX0" fmla="*/ 0 w 1733550"/>
                <a:gd name="connsiteY0" fmla="*/ 0 h 607038"/>
                <a:gd name="connsiteX1" fmla="*/ 685800 w 1733550"/>
                <a:gd name="connsiteY1" fmla="*/ 123825 h 607038"/>
                <a:gd name="connsiteX2" fmla="*/ 1264444 w 1733550"/>
                <a:gd name="connsiteY2" fmla="*/ 559592 h 607038"/>
                <a:gd name="connsiteX3" fmla="*/ 1733550 w 1733550"/>
                <a:gd name="connsiteY3" fmla="*/ 604837 h 607038"/>
                <a:gd name="connsiteX0" fmla="*/ 0 w 1733550"/>
                <a:gd name="connsiteY0" fmla="*/ 0 h 607038"/>
                <a:gd name="connsiteX1" fmla="*/ 706626 w 1733550"/>
                <a:gd name="connsiteY1" fmla="*/ 81724 h 607038"/>
                <a:gd name="connsiteX2" fmla="*/ 1264444 w 1733550"/>
                <a:gd name="connsiteY2" fmla="*/ 559592 h 607038"/>
                <a:gd name="connsiteX3" fmla="*/ 1733550 w 1733550"/>
                <a:gd name="connsiteY3" fmla="*/ 604837 h 607038"/>
                <a:gd name="connsiteX0" fmla="*/ 0 w 1733550"/>
                <a:gd name="connsiteY0" fmla="*/ 0 h 607038"/>
                <a:gd name="connsiteX1" fmla="*/ 691006 w 1733550"/>
                <a:gd name="connsiteY1" fmla="*/ 120922 h 607038"/>
                <a:gd name="connsiteX2" fmla="*/ 1264444 w 1733550"/>
                <a:gd name="connsiteY2" fmla="*/ 559592 h 607038"/>
                <a:gd name="connsiteX3" fmla="*/ 1733550 w 1733550"/>
                <a:gd name="connsiteY3" fmla="*/ 604837 h 607038"/>
                <a:gd name="connsiteX0" fmla="*/ 0 w 1733550"/>
                <a:gd name="connsiteY0" fmla="*/ 0 h 601231"/>
                <a:gd name="connsiteX1" fmla="*/ 691006 w 1733550"/>
                <a:gd name="connsiteY1" fmla="*/ 115115 h 601231"/>
                <a:gd name="connsiteX2" fmla="*/ 1264444 w 1733550"/>
                <a:gd name="connsiteY2" fmla="*/ 553785 h 601231"/>
                <a:gd name="connsiteX3" fmla="*/ 1733550 w 1733550"/>
                <a:gd name="connsiteY3" fmla="*/ 599030 h 601231"/>
                <a:gd name="connsiteX0" fmla="*/ 0 w 1733550"/>
                <a:gd name="connsiteY0" fmla="*/ 270 h 601501"/>
                <a:gd name="connsiteX1" fmla="*/ 691006 w 1733550"/>
                <a:gd name="connsiteY1" fmla="*/ 115385 h 601501"/>
                <a:gd name="connsiteX2" fmla="*/ 1264444 w 1733550"/>
                <a:gd name="connsiteY2" fmla="*/ 554055 h 601501"/>
                <a:gd name="connsiteX3" fmla="*/ 1733550 w 1733550"/>
                <a:gd name="connsiteY3" fmla="*/ 599300 h 601501"/>
                <a:gd name="connsiteX0" fmla="*/ 0 w 1733550"/>
                <a:gd name="connsiteY0" fmla="*/ 270 h 601501"/>
                <a:gd name="connsiteX1" fmla="*/ 691006 w 1733550"/>
                <a:gd name="connsiteY1" fmla="*/ 115385 h 601501"/>
                <a:gd name="connsiteX2" fmla="*/ 1264444 w 1733550"/>
                <a:gd name="connsiteY2" fmla="*/ 554055 h 601501"/>
                <a:gd name="connsiteX3" fmla="*/ 1733550 w 1733550"/>
                <a:gd name="connsiteY3" fmla="*/ 599300 h 601501"/>
                <a:gd name="connsiteX0" fmla="*/ 0 w 1733550"/>
                <a:gd name="connsiteY0" fmla="*/ 327 h 621336"/>
                <a:gd name="connsiteX1" fmla="*/ 691006 w 1733550"/>
                <a:gd name="connsiteY1" fmla="*/ 115442 h 621336"/>
                <a:gd name="connsiteX2" fmla="*/ 1368574 w 1733550"/>
                <a:gd name="connsiteY2" fmla="*/ 588954 h 621336"/>
                <a:gd name="connsiteX3" fmla="*/ 1733550 w 1733550"/>
                <a:gd name="connsiteY3" fmla="*/ 599357 h 621336"/>
                <a:gd name="connsiteX0" fmla="*/ 0 w 1733550"/>
                <a:gd name="connsiteY0" fmla="*/ 327 h 621336"/>
                <a:gd name="connsiteX1" fmla="*/ 691006 w 1733550"/>
                <a:gd name="connsiteY1" fmla="*/ 115442 h 621336"/>
                <a:gd name="connsiteX2" fmla="*/ 1368574 w 1733550"/>
                <a:gd name="connsiteY2" fmla="*/ 588954 h 621336"/>
                <a:gd name="connsiteX3" fmla="*/ 1733550 w 1733550"/>
                <a:gd name="connsiteY3" fmla="*/ 599357 h 621336"/>
                <a:gd name="connsiteX0" fmla="*/ 0 w 1733550"/>
                <a:gd name="connsiteY0" fmla="*/ 327 h 621336"/>
                <a:gd name="connsiteX1" fmla="*/ 691006 w 1733550"/>
                <a:gd name="connsiteY1" fmla="*/ 115442 h 621336"/>
                <a:gd name="connsiteX2" fmla="*/ 1368574 w 1733550"/>
                <a:gd name="connsiteY2" fmla="*/ 588954 h 621336"/>
                <a:gd name="connsiteX3" fmla="*/ 1733550 w 1733550"/>
                <a:gd name="connsiteY3" fmla="*/ 599357 h 621336"/>
                <a:gd name="connsiteX0" fmla="*/ 0 w 1733550"/>
                <a:gd name="connsiteY0" fmla="*/ 327 h 621336"/>
                <a:gd name="connsiteX1" fmla="*/ 691006 w 1733550"/>
                <a:gd name="connsiteY1" fmla="*/ 115442 h 621336"/>
                <a:gd name="connsiteX2" fmla="*/ 1368574 w 1733550"/>
                <a:gd name="connsiteY2" fmla="*/ 588954 h 621336"/>
                <a:gd name="connsiteX3" fmla="*/ 1733550 w 1733550"/>
                <a:gd name="connsiteY3" fmla="*/ 599357 h 621336"/>
                <a:gd name="connsiteX0" fmla="*/ 0 w 1733550"/>
                <a:gd name="connsiteY0" fmla="*/ 327 h 621336"/>
                <a:gd name="connsiteX1" fmla="*/ 691006 w 1733550"/>
                <a:gd name="connsiteY1" fmla="*/ 115442 h 621336"/>
                <a:gd name="connsiteX2" fmla="*/ 1368574 w 1733550"/>
                <a:gd name="connsiteY2" fmla="*/ 588954 h 621336"/>
                <a:gd name="connsiteX3" fmla="*/ 1733550 w 1733550"/>
                <a:gd name="connsiteY3" fmla="*/ 599357 h 621336"/>
                <a:gd name="connsiteX0" fmla="*/ 0 w 1733550"/>
                <a:gd name="connsiteY0" fmla="*/ 327 h 622450"/>
                <a:gd name="connsiteX1" fmla="*/ 691006 w 1733550"/>
                <a:gd name="connsiteY1" fmla="*/ 115442 h 622450"/>
                <a:gd name="connsiteX2" fmla="*/ 1368574 w 1733550"/>
                <a:gd name="connsiteY2" fmla="*/ 588954 h 622450"/>
                <a:gd name="connsiteX3" fmla="*/ 1733550 w 1733550"/>
                <a:gd name="connsiteY3" fmla="*/ 599357 h 622450"/>
                <a:gd name="connsiteX0" fmla="*/ 0 w 1733550"/>
                <a:gd name="connsiteY0" fmla="*/ 342 h 627587"/>
                <a:gd name="connsiteX1" fmla="*/ 691006 w 1733550"/>
                <a:gd name="connsiteY1" fmla="*/ 115457 h 627587"/>
                <a:gd name="connsiteX2" fmla="*/ 1401548 w 1733550"/>
                <a:gd name="connsiteY2" fmla="*/ 596228 h 627587"/>
                <a:gd name="connsiteX3" fmla="*/ 1733550 w 1733550"/>
                <a:gd name="connsiteY3" fmla="*/ 599372 h 627587"/>
                <a:gd name="connsiteX0" fmla="*/ 0 w 1733550"/>
                <a:gd name="connsiteY0" fmla="*/ 342 h 626942"/>
                <a:gd name="connsiteX1" fmla="*/ 691006 w 1733550"/>
                <a:gd name="connsiteY1" fmla="*/ 115457 h 626942"/>
                <a:gd name="connsiteX2" fmla="*/ 1401548 w 1733550"/>
                <a:gd name="connsiteY2" fmla="*/ 596228 h 626942"/>
                <a:gd name="connsiteX3" fmla="*/ 1733550 w 1733550"/>
                <a:gd name="connsiteY3" fmla="*/ 599372 h 626942"/>
                <a:gd name="connsiteX0" fmla="*/ 0 w 1733550"/>
                <a:gd name="connsiteY0" fmla="*/ 342 h 599372"/>
                <a:gd name="connsiteX1" fmla="*/ 691006 w 1733550"/>
                <a:gd name="connsiteY1" fmla="*/ 115457 h 599372"/>
                <a:gd name="connsiteX2" fmla="*/ 1401548 w 1733550"/>
                <a:gd name="connsiteY2" fmla="*/ 596228 h 599372"/>
                <a:gd name="connsiteX3" fmla="*/ 1733550 w 1733550"/>
                <a:gd name="connsiteY3" fmla="*/ 599372 h 599372"/>
                <a:gd name="connsiteX0" fmla="*/ 0 w 1733550"/>
                <a:gd name="connsiteY0" fmla="*/ 342 h 599372"/>
                <a:gd name="connsiteX1" fmla="*/ 691006 w 1733550"/>
                <a:gd name="connsiteY1" fmla="*/ 115457 h 599372"/>
                <a:gd name="connsiteX2" fmla="*/ 1401548 w 1733550"/>
                <a:gd name="connsiteY2" fmla="*/ 596228 h 599372"/>
                <a:gd name="connsiteX3" fmla="*/ 1733550 w 1733550"/>
                <a:gd name="connsiteY3" fmla="*/ 599372 h 599372"/>
                <a:gd name="connsiteX0" fmla="*/ 0 w 1733550"/>
                <a:gd name="connsiteY0" fmla="*/ 348 h 599378"/>
                <a:gd name="connsiteX1" fmla="*/ 691006 w 1733550"/>
                <a:gd name="connsiteY1" fmla="*/ 115463 h 599378"/>
                <a:gd name="connsiteX2" fmla="*/ 1436258 w 1733550"/>
                <a:gd name="connsiteY2" fmla="*/ 599137 h 599378"/>
                <a:gd name="connsiteX3" fmla="*/ 1733550 w 1733550"/>
                <a:gd name="connsiteY3" fmla="*/ 599378 h 599378"/>
                <a:gd name="connsiteX0" fmla="*/ 0 w 1733550"/>
                <a:gd name="connsiteY0" fmla="*/ 352 h 600593"/>
                <a:gd name="connsiteX1" fmla="*/ 691006 w 1733550"/>
                <a:gd name="connsiteY1" fmla="*/ 115467 h 600593"/>
                <a:gd name="connsiteX2" fmla="*/ 1453613 w 1733550"/>
                <a:gd name="connsiteY2" fmla="*/ 600593 h 600593"/>
                <a:gd name="connsiteX3" fmla="*/ 1733550 w 1733550"/>
                <a:gd name="connsiteY3" fmla="*/ 599382 h 600593"/>
                <a:gd name="connsiteX0" fmla="*/ 0 w 1733550"/>
                <a:gd name="connsiteY0" fmla="*/ 352 h 600593"/>
                <a:gd name="connsiteX1" fmla="*/ 691006 w 1733550"/>
                <a:gd name="connsiteY1" fmla="*/ 115467 h 600593"/>
                <a:gd name="connsiteX2" fmla="*/ 1453613 w 1733550"/>
                <a:gd name="connsiteY2" fmla="*/ 600593 h 600593"/>
                <a:gd name="connsiteX3" fmla="*/ 1733550 w 1733550"/>
                <a:gd name="connsiteY3" fmla="*/ 599382 h 600593"/>
                <a:gd name="connsiteX0" fmla="*/ 0 w 1733550"/>
                <a:gd name="connsiteY0" fmla="*/ 352 h 600593"/>
                <a:gd name="connsiteX1" fmla="*/ 691006 w 1733550"/>
                <a:gd name="connsiteY1" fmla="*/ 115467 h 600593"/>
                <a:gd name="connsiteX2" fmla="*/ 1453613 w 1733550"/>
                <a:gd name="connsiteY2" fmla="*/ 600593 h 600593"/>
                <a:gd name="connsiteX3" fmla="*/ 1733550 w 1733550"/>
                <a:gd name="connsiteY3" fmla="*/ 599382 h 600593"/>
                <a:gd name="connsiteX0" fmla="*/ 0 w 1733550"/>
                <a:gd name="connsiteY0" fmla="*/ 352 h 600593"/>
                <a:gd name="connsiteX1" fmla="*/ 691006 w 1733550"/>
                <a:gd name="connsiteY1" fmla="*/ 115467 h 600593"/>
                <a:gd name="connsiteX2" fmla="*/ 1453613 w 1733550"/>
                <a:gd name="connsiteY2" fmla="*/ 600593 h 600593"/>
                <a:gd name="connsiteX3" fmla="*/ 1733550 w 1733550"/>
                <a:gd name="connsiteY3" fmla="*/ 599382 h 600593"/>
                <a:gd name="connsiteX0" fmla="*/ 0 w 1733550"/>
                <a:gd name="connsiteY0" fmla="*/ 352 h 600593"/>
                <a:gd name="connsiteX1" fmla="*/ 691006 w 1733550"/>
                <a:gd name="connsiteY1" fmla="*/ 115467 h 600593"/>
                <a:gd name="connsiteX2" fmla="*/ 1453613 w 1733550"/>
                <a:gd name="connsiteY2" fmla="*/ 600593 h 600593"/>
                <a:gd name="connsiteX3" fmla="*/ 1733550 w 1733550"/>
                <a:gd name="connsiteY3" fmla="*/ 599382 h 600593"/>
                <a:gd name="connsiteX0" fmla="*/ 0 w 1733550"/>
                <a:gd name="connsiteY0" fmla="*/ 352 h 600593"/>
                <a:gd name="connsiteX1" fmla="*/ 691006 w 1733550"/>
                <a:gd name="connsiteY1" fmla="*/ 115467 h 600593"/>
                <a:gd name="connsiteX2" fmla="*/ 1453613 w 1733550"/>
                <a:gd name="connsiteY2" fmla="*/ 600593 h 600593"/>
                <a:gd name="connsiteX3" fmla="*/ 1733550 w 1733550"/>
                <a:gd name="connsiteY3" fmla="*/ 599382 h 600593"/>
              </a:gdLst>
              <a:ahLst/>
              <a:cxnLst>
                <a:cxn ang="0">
                  <a:pos x="connsiteX0" y="connsiteY0"/>
                </a:cxn>
                <a:cxn ang="0">
                  <a:pos x="connsiteX1" y="connsiteY1"/>
                </a:cxn>
                <a:cxn ang="0">
                  <a:pos x="connsiteX2" y="connsiteY2"/>
                </a:cxn>
                <a:cxn ang="0">
                  <a:pos x="connsiteX3" y="connsiteY3"/>
                </a:cxn>
              </a:cxnLst>
              <a:rect l="l" t="t" r="r" b="b"/>
              <a:pathLst>
                <a:path w="1733550" h="600593">
                  <a:moveTo>
                    <a:pt x="0" y="352"/>
                  </a:moveTo>
                  <a:cubicBezTo>
                    <a:pt x="248716" y="-2938"/>
                    <a:pt x="448737" y="15427"/>
                    <a:pt x="691006" y="115467"/>
                  </a:cubicBezTo>
                  <a:cubicBezTo>
                    <a:pt x="961044" y="209700"/>
                    <a:pt x="1132762" y="588950"/>
                    <a:pt x="1453613" y="600593"/>
                  </a:cubicBezTo>
                  <a:lnTo>
                    <a:pt x="1733550" y="599382"/>
                  </a:lnTo>
                </a:path>
              </a:pathLst>
            </a:custGeom>
            <a:noFill/>
            <a:ln w="19050">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D6DA867-63FE-4AF6-94E6-5B177B6801FC}"/>
                </a:ext>
              </a:extLst>
            </p:cNvPr>
            <p:cNvSpPr/>
            <p:nvPr/>
          </p:nvSpPr>
          <p:spPr>
            <a:xfrm>
              <a:off x="1301504" y="4159552"/>
              <a:ext cx="2757677" cy="659810"/>
            </a:xfrm>
            <a:custGeom>
              <a:avLst/>
              <a:gdLst>
                <a:gd name="connsiteX0" fmla="*/ 0 w 1743075"/>
                <a:gd name="connsiteY0" fmla="*/ 0 h 610107"/>
                <a:gd name="connsiteX1" fmla="*/ 561975 w 1743075"/>
                <a:gd name="connsiteY1" fmla="*/ 66675 h 610107"/>
                <a:gd name="connsiteX2" fmla="*/ 1012031 w 1743075"/>
                <a:gd name="connsiteY2" fmla="*/ 352425 h 610107"/>
                <a:gd name="connsiteX3" fmla="*/ 1235869 w 1743075"/>
                <a:gd name="connsiteY3" fmla="*/ 550069 h 610107"/>
                <a:gd name="connsiteX4" fmla="*/ 1552575 w 1743075"/>
                <a:gd name="connsiteY4" fmla="*/ 604837 h 610107"/>
                <a:gd name="connsiteX5" fmla="*/ 1743075 w 1743075"/>
                <a:gd name="connsiteY5" fmla="*/ 604837 h 610107"/>
                <a:gd name="connsiteX0" fmla="*/ 0 w 1743075"/>
                <a:gd name="connsiteY0" fmla="*/ 1355 h 611462"/>
                <a:gd name="connsiteX1" fmla="*/ 561975 w 1743075"/>
                <a:gd name="connsiteY1" fmla="*/ 68030 h 611462"/>
                <a:gd name="connsiteX2" fmla="*/ 1235869 w 1743075"/>
                <a:gd name="connsiteY2" fmla="*/ 551424 h 611462"/>
                <a:gd name="connsiteX3" fmla="*/ 1552575 w 1743075"/>
                <a:gd name="connsiteY3" fmla="*/ 606192 h 611462"/>
                <a:gd name="connsiteX4" fmla="*/ 1743075 w 1743075"/>
                <a:gd name="connsiteY4" fmla="*/ 606192 h 611462"/>
                <a:gd name="connsiteX0" fmla="*/ 0 w 1743075"/>
                <a:gd name="connsiteY0" fmla="*/ 0 h 610107"/>
                <a:gd name="connsiteX1" fmla="*/ 669132 w 1743075"/>
                <a:gd name="connsiteY1" fmla="*/ 119062 h 610107"/>
                <a:gd name="connsiteX2" fmla="*/ 1235869 w 1743075"/>
                <a:gd name="connsiteY2" fmla="*/ 550069 h 610107"/>
                <a:gd name="connsiteX3" fmla="*/ 1552575 w 1743075"/>
                <a:gd name="connsiteY3" fmla="*/ 604837 h 610107"/>
                <a:gd name="connsiteX4" fmla="*/ 1743075 w 1743075"/>
                <a:gd name="connsiteY4" fmla="*/ 604837 h 610107"/>
                <a:gd name="connsiteX0" fmla="*/ 0 w 1743075"/>
                <a:gd name="connsiteY0" fmla="*/ 0 h 609307"/>
                <a:gd name="connsiteX1" fmla="*/ 669132 w 1743075"/>
                <a:gd name="connsiteY1" fmla="*/ 119062 h 609307"/>
                <a:gd name="connsiteX2" fmla="*/ 1235869 w 1743075"/>
                <a:gd name="connsiteY2" fmla="*/ 550069 h 609307"/>
                <a:gd name="connsiteX3" fmla="*/ 1552575 w 1743075"/>
                <a:gd name="connsiteY3" fmla="*/ 604837 h 609307"/>
                <a:gd name="connsiteX4" fmla="*/ 1743075 w 1743075"/>
                <a:gd name="connsiteY4" fmla="*/ 602456 h 609307"/>
                <a:gd name="connsiteX0" fmla="*/ 0 w 1743075"/>
                <a:gd name="connsiteY0" fmla="*/ 0 h 608769"/>
                <a:gd name="connsiteX1" fmla="*/ 669132 w 1743075"/>
                <a:gd name="connsiteY1" fmla="*/ 119062 h 608769"/>
                <a:gd name="connsiteX2" fmla="*/ 1235869 w 1743075"/>
                <a:gd name="connsiteY2" fmla="*/ 550069 h 608769"/>
                <a:gd name="connsiteX3" fmla="*/ 1552575 w 1743075"/>
                <a:gd name="connsiteY3" fmla="*/ 604837 h 608769"/>
                <a:gd name="connsiteX4" fmla="*/ 1743075 w 1743075"/>
                <a:gd name="connsiteY4" fmla="*/ 602456 h 608769"/>
                <a:gd name="connsiteX0" fmla="*/ 0 w 1738312"/>
                <a:gd name="connsiteY0" fmla="*/ 0 h 609423"/>
                <a:gd name="connsiteX1" fmla="*/ 669132 w 1738312"/>
                <a:gd name="connsiteY1" fmla="*/ 119062 h 609423"/>
                <a:gd name="connsiteX2" fmla="*/ 1235869 w 1738312"/>
                <a:gd name="connsiteY2" fmla="*/ 550069 h 609423"/>
                <a:gd name="connsiteX3" fmla="*/ 1552575 w 1738312"/>
                <a:gd name="connsiteY3" fmla="*/ 604837 h 609423"/>
                <a:gd name="connsiteX4" fmla="*/ 1738312 w 1738312"/>
                <a:gd name="connsiteY4" fmla="*/ 604837 h 609423"/>
                <a:gd name="connsiteX0" fmla="*/ 0 w 1738312"/>
                <a:gd name="connsiteY0" fmla="*/ 0 h 609423"/>
                <a:gd name="connsiteX1" fmla="*/ 669132 w 1738312"/>
                <a:gd name="connsiteY1" fmla="*/ 119062 h 609423"/>
                <a:gd name="connsiteX2" fmla="*/ 1235869 w 1738312"/>
                <a:gd name="connsiteY2" fmla="*/ 550069 h 609423"/>
                <a:gd name="connsiteX3" fmla="*/ 1552575 w 1738312"/>
                <a:gd name="connsiteY3" fmla="*/ 604837 h 609423"/>
                <a:gd name="connsiteX4" fmla="*/ 1738312 w 1738312"/>
                <a:gd name="connsiteY4" fmla="*/ 604837 h 609423"/>
                <a:gd name="connsiteX0" fmla="*/ 0 w 1738312"/>
                <a:gd name="connsiteY0" fmla="*/ 0 h 609052"/>
                <a:gd name="connsiteX1" fmla="*/ 669132 w 1738312"/>
                <a:gd name="connsiteY1" fmla="*/ 119062 h 609052"/>
                <a:gd name="connsiteX2" fmla="*/ 1235869 w 1738312"/>
                <a:gd name="connsiteY2" fmla="*/ 550069 h 609052"/>
                <a:gd name="connsiteX3" fmla="*/ 1552575 w 1738312"/>
                <a:gd name="connsiteY3" fmla="*/ 604837 h 609052"/>
                <a:gd name="connsiteX4" fmla="*/ 1738312 w 1738312"/>
                <a:gd name="connsiteY4" fmla="*/ 604837 h 609052"/>
                <a:gd name="connsiteX0" fmla="*/ 0 w 1738312"/>
                <a:gd name="connsiteY0" fmla="*/ 0 h 604837"/>
                <a:gd name="connsiteX1" fmla="*/ 669132 w 1738312"/>
                <a:gd name="connsiteY1" fmla="*/ 119062 h 604837"/>
                <a:gd name="connsiteX2" fmla="*/ 1235869 w 1738312"/>
                <a:gd name="connsiteY2" fmla="*/ 550069 h 604837"/>
                <a:gd name="connsiteX3" fmla="*/ 1738312 w 1738312"/>
                <a:gd name="connsiteY3" fmla="*/ 604837 h 604837"/>
                <a:gd name="connsiteX0" fmla="*/ 0 w 1738312"/>
                <a:gd name="connsiteY0" fmla="*/ 0 h 605999"/>
                <a:gd name="connsiteX1" fmla="*/ 669132 w 1738312"/>
                <a:gd name="connsiteY1" fmla="*/ 119062 h 605999"/>
                <a:gd name="connsiteX2" fmla="*/ 1276350 w 1738312"/>
                <a:gd name="connsiteY2" fmla="*/ 554831 h 605999"/>
                <a:gd name="connsiteX3" fmla="*/ 1738312 w 1738312"/>
                <a:gd name="connsiteY3" fmla="*/ 604837 h 605999"/>
                <a:gd name="connsiteX0" fmla="*/ 0 w 1738312"/>
                <a:gd name="connsiteY0" fmla="*/ 0 h 605173"/>
                <a:gd name="connsiteX1" fmla="*/ 669132 w 1738312"/>
                <a:gd name="connsiteY1" fmla="*/ 119062 h 605173"/>
                <a:gd name="connsiteX2" fmla="*/ 1276350 w 1738312"/>
                <a:gd name="connsiteY2" fmla="*/ 554831 h 605173"/>
                <a:gd name="connsiteX3" fmla="*/ 1738312 w 1738312"/>
                <a:gd name="connsiteY3" fmla="*/ 604837 h 605173"/>
                <a:gd name="connsiteX0" fmla="*/ 0 w 1738312"/>
                <a:gd name="connsiteY0" fmla="*/ 0 h 611126"/>
                <a:gd name="connsiteX1" fmla="*/ 669132 w 1738312"/>
                <a:gd name="connsiteY1" fmla="*/ 119062 h 611126"/>
                <a:gd name="connsiteX2" fmla="*/ 1276350 w 1738312"/>
                <a:gd name="connsiteY2" fmla="*/ 554831 h 611126"/>
                <a:gd name="connsiteX3" fmla="*/ 1738312 w 1738312"/>
                <a:gd name="connsiteY3" fmla="*/ 604837 h 611126"/>
                <a:gd name="connsiteX0" fmla="*/ 0 w 1738312"/>
                <a:gd name="connsiteY0" fmla="*/ 0 h 611126"/>
                <a:gd name="connsiteX1" fmla="*/ 669132 w 1738312"/>
                <a:gd name="connsiteY1" fmla="*/ 119062 h 611126"/>
                <a:gd name="connsiteX2" fmla="*/ 1276350 w 1738312"/>
                <a:gd name="connsiteY2" fmla="*/ 554831 h 611126"/>
                <a:gd name="connsiteX3" fmla="*/ 1738312 w 1738312"/>
                <a:gd name="connsiteY3" fmla="*/ 604837 h 611126"/>
                <a:gd name="connsiteX0" fmla="*/ 0 w 1738312"/>
                <a:gd name="connsiteY0" fmla="*/ 0 h 611126"/>
                <a:gd name="connsiteX1" fmla="*/ 669132 w 1738312"/>
                <a:gd name="connsiteY1" fmla="*/ 119062 h 611126"/>
                <a:gd name="connsiteX2" fmla="*/ 1276350 w 1738312"/>
                <a:gd name="connsiteY2" fmla="*/ 554831 h 611126"/>
                <a:gd name="connsiteX3" fmla="*/ 1738312 w 1738312"/>
                <a:gd name="connsiteY3" fmla="*/ 604837 h 611126"/>
                <a:gd name="connsiteX0" fmla="*/ 0 w 1738312"/>
                <a:gd name="connsiteY0" fmla="*/ 0 h 612772"/>
                <a:gd name="connsiteX1" fmla="*/ 669132 w 1738312"/>
                <a:gd name="connsiteY1" fmla="*/ 119062 h 612772"/>
                <a:gd name="connsiteX2" fmla="*/ 1245393 w 1738312"/>
                <a:gd name="connsiteY2" fmla="*/ 558988 h 612772"/>
                <a:gd name="connsiteX3" fmla="*/ 1738312 w 1738312"/>
                <a:gd name="connsiteY3" fmla="*/ 604837 h 612772"/>
                <a:gd name="connsiteX0" fmla="*/ 0 w 1753984"/>
                <a:gd name="connsiteY0" fmla="*/ 0 h 606014"/>
                <a:gd name="connsiteX1" fmla="*/ 669132 w 1753984"/>
                <a:gd name="connsiteY1" fmla="*/ 119062 h 606014"/>
                <a:gd name="connsiteX2" fmla="*/ 1245393 w 1753984"/>
                <a:gd name="connsiteY2" fmla="*/ 558988 h 606014"/>
                <a:gd name="connsiteX3" fmla="*/ 1709737 w 1753984"/>
                <a:gd name="connsiteY3" fmla="*/ 598653 h 606014"/>
                <a:gd name="connsiteX4" fmla="*/ 1738312 w 1753984"/>
                <a:gd name="connsiteY4" fmla="*/ 604837 h 606014"/>
                <a:gd name="connsiteX0" fmla="*/ 0 w 1709737"/>
                <a:gd name="connsiteY0" fmla="*/ 0 h 606012"/>
                <a:gd name="connsiteX1" fmla="*/ 669132 w 1709737"/>
                <a:gd name="connsiteY1" fmla="*/ 119062 h 606012"/>
                <a:gd name="connsiteX2" fmla="*/ 1245393 w 1709737"/>
                <a:gd name="connsiteY2" fmla="*/ 558988 h 606012"/>
                <a:gd name="connsiteX3" fmla="*/ 1709737 w 1709737"/>
                <a:gd name="connsiteY3" fmla="*/ 598653 h 606012"/>
                <a:gd name="connsiteX0" fmla="*/ 0 w 1735931"/>
                <a:gd name="connsiteY0" fmla="*/ 0 h 608269"/>
                <a:gd name="connsiteX1" fmla="*/ 669132 w 1735931"/>
                <a:gd name="connsiteY1" fmla="*/ 119062 h 608269"/>
                <a:gd name="connsiteX2" fmla="*/ 1245393 w 1735931"/>
                <a:gd name="connsiteY2" fmla="*/ 558988 h 608269"/>
                <a:gd name="connsiteX3" fmla="*/ 1735931 w 1735931"/>
                <a:gd name="connsiteY3" fmla="*/ 602812 h 608269"/>
                <a:gd name="connsiteX0" fmla="*/ 0 w 1735931"/>
                <a:gd name="connsiteY0" fmla="*/ 0 h 608269"/>
                <a:gd name="connsiteX1" fmla="*/ 669132 w 1735931"/>
                <a:gd name="connsiteY1" fmla="*/ 119062 h 608269"/>
                <a:gd name="connsiteX2" fmla="*/ 1245393 w 1735931"/>
                <a:gd name="connsiteY2" fmla="*/ 558988 h 608269"/>
                <a:gd name="connsiteX3" fmla="*/ 1735931 w 1735931"/>
                <a:gd name="connsiteY3" fmla="*/ 602812 h 608269"/>
                <a:gd name="connsiteX0" fmla="*/ 0 w 1735931"/>
                <a:gd name="connsiteY0" fmla="*/ 0 h 608269"/>
                <a:gd name="connsiteX1" fmla="*/ 665661 w 1735931"/>
                <a:gd name="connsiteY1" fmla="*/ 126682 h 608269"/>
                <a:gd name="connsiteX2" fmla="*/ 1245393 w 1735931"/>
                <a:gd name="connsiteY2" fmla="*/ 558988 h 608269"/>
                <a:gd name="connsiteX3" fmla="*/ 1735931 w 1735931"/>
                <a:gd name="connsiteY3" fmla="*/ 602812 h 608269"/>
                <a:gd name="connsiteX0" fmla="*/ 0 w 1735931"/>
                <a:gd name="connsiteY0" fmla="*/ 0 h 608269"/>
                <a:gd name="connsiteX1" fmla="*/ 665661 w 1735931"/>
                <a:gd name="connsiteY1" fmla="*/ 126682 h 608269"/>
                <a:gd name="connsiteX2" fmla="*/ 1245393 w 1735931"/>
                <a:gd name="connsiteY2" fmla="*/ 558988 h 608269"/>
                <a:gd name="connsiteX3" fmla="*/ 1735931 w 1735931"/>
                <a:gd name="connsiteY3" fmla="*/ 602812 h 608269"/>
                <a:gd name="connsiteX0" fmla="*/ 0 w 1741138"/>
                <a:gd name="connsiteY0" fmla="*/ 0 h 602681"/>
                <a:gd name="connsiteX1" fmla="*/ 665661 w 1741138"/>
                <a:gd name="connsiteY1" fmla="*/ 126682 h 602681"/>
                <a:gd name="connsiteX2" fmla="*/ 1245393 w 1741138"/>
                <a:gd name="connsiteY2" fmla="*/ 558988 h 602681"/>
                <a:gd name="connsiteX3" fmla="*/ 1741138 w 1741138"/>
                <a:gd name="connsiteY3" fmla="*/ 590111 h 602681"/>
                <a:gd name="connsiteX0" fmla="*/ 0 w 1741138"/>
                <a:gd name="connsiteY0" fmla="*/ 0 h 608655"/>
                <a:gd name="connsiteX1" fmla="*/ 665661 w 1741138"/>
                <a:gd name="connsiteY1" fmla="*/ 126682 h 608655"/>
                <a:gd name="connsiteX2" fmla="*/ 1245393 w 1741138"/>
                <a:gd name="connsiteY2" fmla="*/ 558988 h 608655"/>
                <a:gd name="connsiteX3" fmla="*/ 1741138 w 1741138"/>
                <a:gd name="connsiteY3" fmla="*/ 590111 h 608655"/>
                <a:gd name="connsiteX0" fmla="*/ 0 w 1737667"/>
                <a:gd name="connsiteY0" fmla="*/ 0 h 611130"/>
                <a:gd name="connsiteX1" fmla="*/ 665661 w 1737667"/>
                <a:gd name="connsiteY1" fmla="*/ 126682 h 611130"/>
                <a:gd name="connsiteX2" fmla="*/ 1245393 w 1737667"/>
                <a:gd name="connsiteY2" fmla="*/ 558988 h 611130"/>
                <a:gd name="connsiteX3" fmla="*/ 1737667 w 1737667"/>
                <a:gd name="connsiteY3" fmla="*/ 595191 h 611130"/>
                <a:gd name="connsiteX0" fmla="*/ 0 w 1737667"/>
                <a:gd name="connsiteY0" fmla="*/ 0 h 605617"/>
                <a:gd name="connsiteX1" fmla="*/ 665661 w 1737667"/>
                <a:gd name="connsiteY1" fmla="*/ 126682 h 605617"/>
                <a:gd name="connsiteX2" fmla="*/ 1245393 w 1737667"/>
                <a:gd name="connsiteY2" fmla="*/ 558988 h 605617"/>
                <a:gd name="connsiteX3" fmla="*/ 1737667 w 1737667"/>
                <a:gd name="connsiteY3" fmla="*/ 595191 h 605617"/>
                <a:gd name="connsiteX0" fmla="*/ 0 w 1737667"/>
                <a:gd name="connsiteY0" fmla="*/ 0 h 605617"/>
                <a:gd name="connsiteX1" fmla="*/ 665661 w 1737667"/>
                <a:gd name="connsiteY1" fmla="*/ 126682 h 605617"/>
                <a:gd name="connsiteX2" fmla="*/ 1245393 w 1737667"/>
                <a:gd name="connsiteY2" fmla="*/ 558988 h 605617"/>
                <a:gd name="connsiteX3" fmla="*/ 1737667 w 1737667"/>
                <a:gd name="connsiteY3" fmla="*/ 595191 h 605617"/>
                <a:gd name="connsiteX0" fmla="*/ 0 w 1737667"/>
                <a:gd name="connsiteY0" fmla="*/ 0 h 608564"/>
                <a:gd name="connsiteX1" fmla="*/ 665661 w 1737667"/>
                <a:gd name="connsiteY1" fmla="*/ 126682 h 608564"/>
                <a:gd name="connsiteX2" fmla="*/ 1243657 w 1737667"/>
                <a:gd name="connsiteY2" fmla="*/ 564068 h 608564"/>
                <a:gd name="connsiteX3" fmla="*/ 1737667 w 1737667"/>
                <a:gd name="connsiteY3" fmla="*/ 595191 h 608564"/>
              </a:gdLst>
              <a:ahLst/>
              <a:cxnLst>
                <a:cxn ang="0">
                  <a:pos x="connsiteX0" y="connsiteY0"/>
                </a:cxn>
                <a:cxn ang="0">
                  <a:pos x="connsiteX1" y="connsiteY1"/>
                </a:cxn>
                <a:cxn ang="0">
                  <a:pos x="connsiteX2" y="connsiteY2"/>
                </a:cxn>
                <a:cxn ang="0">
                  <a:pos x="connsiteX3" y="connsiteY3"/>
                </a:cxn>
              </a:cxnLst>
              <a:rect l="l" t="t" r="r" b="b"/>
              <a:pathLst>
                <a:path w="1737667" h="608564">
                  <a:moveTo>
                    <a:pt x="0" y="0"/>
                  </a:moveTo>
                  <a:cubicBezTo>
                    <a:pt x="196651" y="3969"/>
                    <a:pt x="458385" y="32671"/>
                    <a:pt x="665661" y="126682"/>
                  </a:cubicBezTo>
                  <a:cubicBezTo>
                    <a:pt x="872937" y="220693"/>
                    <a:pt x="1051973" y="488524"/>
                    <a:pt x="1243657" y="564068"/>
                  </a:cubicBezTo>
                  <a:cubicBezTo>
                    <a:pt x="1421457" y="644693"/>
                    <a:pt x="1650307" y="590091"/>
                    <a:pt x="1737667" y="595191"/>
                  </a:cubicBezTo>
                </a:path>
              </a:pathLst>
            </a:custGeom>
            <a:noFill/>
            <a:ln w="19050">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1" name="Rectangle 320">
              <a:extLst>
                <a:ext uri="{FF2B5EF4-FFF2-40B4-BE49-F238E27FC236}">
                  <a16:creationId xmlns:a16="http://schemas.microsoft.com/office/drawing/2014/main" id="{44D5B33B-3F73-4614-8B3B-9B9FD0C97107}"/>
                </a:ext>
              </a:extLst>
            </p:cNvPr>
            <p:cNvSpPr/>
            <p:nvPr/>
          </p:nvSpPr>
          <p:spPr>
            <a:xfrm>
              <a:off x="1250481" y="4090028"/>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3" name="Rectangle 322">
              <a:extLst>
                <a:ext uri="{FF2B5EF4-FFF2-40B4-BE49-F238E27FC236}">
                  <a16:creationId xmlns:a16="http://schemas.microsoft.com/office/drawing/2014/main" id="{68AA74F2-8A75-4303-B8F6-43196891C9D7}"/>
                </a:ext>
              </a:extLst>
            </p:cNvPr>
            <p:cNvSpPr/>
            <p:nvPr/>
          </p:nvSpPr>
          <p:spPr>
            <a:xfrm>
              <a:off x="2181832" y="4235762"/>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5" name="Rectangle 324">
              <a:extLst>
                <a:ext uri="{FF2B5EF4-FFF2-40B4-BE49-F238E27FC236}">
                  <a16:creationId xmlns:a16="http://schemas.microsoft.com/office/drawing/2014/main" id="{D678D4AC-6CE2-4ACF-92DA-F1D7BEB38EB8}"/>
                </a:ext>
              </a:extLst>
            </p:cNvPr>
            <p:cNvSpPr/>
            <p:nvPr/>
          </p:nvSpPr>
          <p:spPr>
            <a:xfrm>
              <a:off x="2660020" y="4476483"/>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 name="Rectangle 326">
              <a:extLst>
                <a:ext uri="{FF2B5EF4-FFF2-40B4-BE49-F238E27FC236}">
                  <a16:creationId xmlns:a16="http://schemas.microsoft.com/office/drawing/2014/main" id="{2443E364-35AB-4C3E-BD23-8A808D1A95BE}"/>
                </a:ext>
              </a:extLst>
            </p:cNvPr>
            <p:cNvSpPr/>
            <p:nvPr/>
          </p:nvSpPr>
          <p:spPr>
            <a:xfrm>
              <a:off x="3105628" y="4609909"/>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9" name="Straight Connector 328">
              <a:extLst>
                <a:ext uri="{FF2B5EF4-FFF2-40B4-BE49-F238E27FC236}">
                  <a16:creationId xmlns:a16="http://schemas.microsoft.com/office/drawing/2014/main" id="{17A5CD76-2836-4A4C-AAF5-7B6A63E93FB8}"/>
                </a:ext>
              </a:extLst>
            </p:cNvPr>
            <p:cNvCxnSpPr>
              <a:cxnSpLocks/>
            </p:cNvCxnSpPr>
            <p:nvPr/>
          </p:nvCxnSpPr>
          <p:spPr>
            <a:xfrm rot="16200000">
              <a:off x="1264605" y="5121484"/>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30" name="Straight Connector 329">
              <a:extLst>
                <a:ext uri="{FF2B5EF4-FFF2-40B4-BE49-F238E27FC236}">
                  <a16:creationId xmlns:a16="http://schemas.microsoft.com/office/drawing/2014/main" id="{FE0E8D2F-2B76-4A20-86EC-2F150DD87A3C}"/>
                </a:ext>
              </a:extLst>
            </p:cNvPr>
            <p:cNvCxnSpPr>
              <a:cxnSpLocks/>
            </p:cNvCxnSpPr>
            <p:nvPr/>
          </p:nvCxnSpPr>
          <p:spPr>
            <a:xfrm rot="16200000">
              <a:off x="2198029" y="5121484"/>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nvGrpSpPr>
            <p:cNvPr id="331" name="Group 330">
              <a:extLst>
                <a:ext uri="{FF2B5EF4-FFF2-40B4-BE49-F238E27FC236}">
                  <a16:creationId xmlns:a16="http://schemas.microsoft.com/office/drawing/2014/main" id="{9BB6FC54-15D5-4AD5-B5DE-8E3D51444EDC}"/>
                </a:ext>
              </a:extLst>
            </p:cNvPr>
            <p:cNvGrpSpPr/>
            <p:nvPr/>
          </p:nvGrpSpPr>
          <p:grpSpPr>
            <a:xfrm>
              <a:off x="1589972" y="5090884"/>
              <a:ext cx="597086" cy="43200"/>
              <a:chOff x="1512809" y="4948088"/>
              <a:chExt cx="597086" cy="68793"/>
            </a:xfrm>
          </p:grpSpPr>
          <p:cxnSp>
            <p:nvCxnSpPr>
              <p:cNvPr id="332" name="Straight Connector 331">
                <a:extLst>
                  <a:ext uri="{FF2B5EF4-FFF2-40B4-BE49-F238E27FC236}">
                    <a16:creationId xmlns:a16="http://schemas.microsoft.com/office/drawing/2014/main" id="{C12E6961-DBE3-430E-A16D-2A2981DFCC33}"/>
                  </a:ext>
                </a:extLst>
              </p:cNvPr>
              <p:cNvCxnSpPr>
                <a:cxnSpLocks/>
              </p:cNvCxnSpPr>
              <p:nvPr/>
            </p:nvCxnSpPr>
            <p:spPr>
              <a:xfrm flipV="1">
                <a:off x="1512809"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33" name="Straight Connector 332">
                <a:extLst>
                  <a:ext uri="{FF2B5EF4-FFF2-40B4-BE49-F238E27FC236}">
                    <a16:creationId xmlns:a16="http://schemas.microsoft.com/office/drawing/2014/main" id="{4B1E15E4-1D1E-402E-A5B8-9EF6076757C8}"/>
                  </a:ext>
                </a:extLst>
              </p:cNvPr>
              <p:cNvCxnSpPr>
                <a:cxnSpLocks/>
              </p:cNvCxnSpPr>
              <p:nvPr/>
            </p:nvCxnSpPr>
            <p:spPr>
              <a:xfrm flipV="1">
                <a:off x="1660190"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34" name="Straight Connector 333">
                <a:extLst>
                  <a:ext uri="{FF2B5EF4-FFF2-40B4-BE49-F238E27FC236}">
                    <a16:creationId xmlns:a16="http://schemas.microsoft.com/office/drawing/2014/main" id="{D2046BAF-BB7B-4630-9A2F-7051FBF36163}"/>
                  </a:ext>
                </a:extLst>
              </p:cNvPr>
              <p:cNvCxnSpPr>
                <a:cxnSpLocks/>
              </p:cNvCxnSpPr>
              <p:nvPr/>
            </p:nvCxnSpPr>
            <p:spPr>
              <a:xfrm flipV="1">
                <a:off x="1773561"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35" name="Straight Connector 334">
                <a:extLst>
                  <a:ext uri="{FF2B5EF4-FFF2-40B4-BE49-F238E27FC236}">
                    <a16:creationId xmlns:a16="http://schemas.microsoft.com/office/drawing/2014/main" id="{F2C95717-B838-4BE8-A731-C08B952711F7}"/>
                  </a:ext>
                </a:extLst>
              </p:cNvPr>
              <p:cNvCxnSpPr>
                <a:cxnSpLocks/>
              </p:cNvCxnSpPr>
              <p:nvPr/>
            </p:nvCxnSpPr>
            <p:spPr>
              <a:xfrm flipV="1">
                <a:off x="1860479"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36" name="Straight Connector 335">
                <a:extLst>
                  <a:ext uri="{FF2B5EF4-FFF2-40B4-BE49-F238E27FC236}">
                    <a16:creationId xmlns:a16="http://schemas.microsoft.com/office/drawing/2014/main" id="{12FBC42F-7174-401A-9878-BE489FBDAC87}"/>
                  </a:ext>
                </a:extLst>
              </p:cNvPr>
              <p:cNvCxnSpPr>
                <a:cxnSpLocks/>
              </p:cNvCxnSpPr>
              <p:nvPr/>
            </p:nvCxnSpPr>
            <p:spPr>
              <a:xfrm flipV="1">
                <a:off x="1947397"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37" name="Straight Connector 336">
                <a:extLst>
                  <a:ext uri="{FF2B5EF4-FFF2-40B4-BE49-F238E27FC236}">
                    <a16:creationId xmlns:a16="http://schemas.microsoft.com/office/drawing/2014/main" id="{0FA90133-D10D-43E5-842E-957F9B60535C}"/>
                  </a:ext>
                </a:extLst>
              </p:cNvPr>
              <p:cNvCxnSpPr>
                <a:cxnSpLocks/>
              </p:cNvCxnSpPr>
              <p:nvPr/>
            </p:nvCxnSpPr>
            <p:spPr>
              <a:xfrm flipV="1">
                <a:off x="2011641"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38" name="Straight Connector 337">
                <a:extLst>
                  <a:ext uri="{FF2B5EF4-FFF2-40B4-BE49-F238E27FC236}">
                    <a16:creationId xmlns:a16="http://schemas.microsoft.com/office/drawing/2014/main" id="{B14728DF-9854-482F-A599-D9D78A7B4F50}"/>
                  </a:ext>
                </a:extLst>
              </p:cNvPr>
              <p:cNvCxnSpPr>
                <a:cxnSpLocks/>
              </p:cNvCxnSpPr>
              <p:nvPr/>
            </p:nvCxnSpPr>
            <p:spPr>
              <a:xfrm flipV="1">
                <a:off x="2068327"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39" name="Straight Connector 338">
                <a:extLst>
                  <a:ext uri="{FF2B5EF4-FFF2-40B4-BE49-F238E27FC236}">
                    <a16:creationId xmlns:a16="http://schemas.microsoft.com/office/drawing/2014/main" id="{8E3257B4-8D47-4637-A302-7358DC2F019C}"/>
                  </a:ext>
                </a:extLst>
              </p:cNvPr>
              <p:cNvCxnSpPr>
                <a:cxnSpLocks/>
              </p:cNvCxnSpPr>
              <p:nvPr/>
            </p:nvCxnSpPr>
            <p:spPr>
              <a:xfrm flipV="1">
                <a:off x="2109895"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grpSp>
          <p:nvGrpSpPr>
            <p:cNvPr id="340" name="Group 339">
              <a:extLst>
                <a:ext uri="{FF2B5EF4-FFF2-40B4-BE49-F238E27FC236}">
                  <a16:creationId xmlns:a16="http://schemas.microsoft.com/office/drawing/2014/main" id="{3DB71A25-CEAC-465D-8A7B-DAFB134C1368}"/>
                </a:ext>
              </a:extLst>
            </p:cNvPr>
            <p:cNvGrpSpPr/>
            <p:nvPr/>
          </p:nvGrpSpPr>
          <p:grpSpPr>
            <a:xfrm>
              <a:off x="2500722" y="5090884"/>
              <a:ext cx="597086" cy="43200"/>
              <a:chOff x="2423559" y="4948088"/>
              <a:chExt cx="597086" cy="68793"/>
            </a:xfrm>
          </p:grpSpPr>
          <p:cxnSp>
            <p:nvCxnSpPr>
              <p:cNvPr id="341" name="Straight Connector 340">
                <a:extLst>
                  <a:ext uri="{FF2B5EF4-FFF2-40B4-BE49-F238E27FC236}">
                    <a16:creationId xmlns:a16="http://schemas.microsoft.com/office/drawing/2014/main" id="{DBDF6F4D-0227-462A-929E-0D9AECF1D2F7}"/>
                  </a:ext>
                </a:extLst>
              </p:cNvPr>
              <p:cNvCxnSpPr>
                <a:cxnSpLocks/>
              </p:cNvCxnSpPr>
              <p:nvPr/>
            </p:nvCxnSpPr>
            <p:spPr>
              <a:xfrm flipV="1">
                <a:off x="2423559"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42" name="Straight Connector 341">
                <a:extLst>
                  <a:ext uri="{FF2B5EF4-FFF2-40B4-BE49-F238E27FC236}">
                    <a16:creationId xmlns:a16="http://schemas.microsoft.com/office/drawing/2014/main" id="{5F602DE4-FB56-43A3-917F-C7A3A88A4003}"/>
                  </a:ext>
                </a:extLst>
              </p:cNvPr>
              <p:cNvCxnSpPr>
                <a:cxnSpLocks/>
              </p:cNvCxnSpPr>
              <p:nvPr/>
            </p:nvCxnSpPr>
            <p:spPr>
              <a:xfrm flipV="1">
                <a:off x="2586055"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43" name="Straight Connector 342">
                <a:extLst>
                  <a:ext uri="{FF2B5EF4-FFF2-40B4-BE49-F238E27FC236}">
                    <a16:creationId xmlns:a16="http://schemas.microsoft.com/office/drawing/2014/main" id="{6FF3D1A5-0390-4F25-B31A-4753739475DD}"/>
                  </a:ext>
                </a:extLst>
              </p:cNvPr>
              <p:cNvCxnSpPr>
                <a:cxnSpLocks/>
              </p:cNvCxnSpPr>
              <p:nvPr/>
            </p:nvCxnSpPr>
            <p:spPr>
              <a:xfrm flipV="1">
                <a:off x="2691868"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44" name="Straight Connector 343">
                <a:extLst>
                  <a:ext uri="{FF2B5EF4-FFF2-40B4-BE49-F238E27FC236}">
                    <a16:creationId xmlns:a16="http://schemas.microsoft.com/office/drawing/2014/main" id="{8973919B-BF0F-4015-9CD4-5ABD28CA2770}"/>
                  </a:ext>
                </a:extLst>
              </p:cNvPr>
              <p:cNvCxnSpPr>
                <a:cxnSpLocks/>
              </p:cNvCxnSpPr>
              <p:nvPr/>
            </p:nvCxnSpPr>
            <p:spPr>
              <a:xfrm flipV="1">
                <a:off x="2786344"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45" name="Straight Connector 344">
                <a:extLst>
                  <a:ext uri="{FF2B5EF4-FFF2-40B4-BE49-F238E27FC236}">
                    <a16:creationId xmlns:a16="http://schemas.microsoft.com/office/drawing/2014/main" id="{558F9517-014F-4F4A-B298-C319C71307CD}"/>
                  </a:ext>
                </a:extLst>
              </p:cNvPr>
              <p:cNvCxnSpPr>
                <a:cxnSpLocks/>
              </p:cNvCxnSpPr>
              <p:nvPr/>
            </p:nvCxnSpPr>
            <p:spPr>
              <a:xfrm flipV="1">
                <a:off x="2858147"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46" name="Straight Connector 345">
                <a:extLst>
                  <a:ext uri="{FF2B5EF4-FFF2-40B4-BE49-F238E27FC236}">
                    <a16:creationId xmlns:a16="http://schemas.microsoft.com/office/drawing/2014/main" id="{C3FDFC63-FB07-44E9-BCD2-87AFAB91E28D}"/>
                  </a:ext>
                </a:extLst>
              </p:cNvPr>
              <p:cNvCxnSpPr>
                <a:cxnSpLocks/>
              </p:cNvCxnSpPr>
              <p:nvPr/>
            </p:nvCxnSpPr>
            <p:spPr>
              <a:xfrm flipV="1">
                <a:off x="2922391"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47" name="Straight Connector 346">
                <a:extLst>
                  <a:ext uri="{FF2B5EF4-FFF2-40B4-BE49-F238E27FC236}">
                    <a16:creationId xmlns:a16="http://schemas.microsoft.com/office/drawing/2014/main" id="{33CD2513-A168-47D7-AA13-A0B96DFBB7AE}"/>
                  </a:ext>
                </a:extLst>
              </p:cNvPr>
              <p:cNvCxnSpPr>
                <a:cxnSpLocks/>
              </p:cNvCxnSpPr>
              <p:nvPr/>
            </p:nvCxnSpPr>
            <p:spPr>
              <a:xfrm flipV="1">
                <a:off x="2979077"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48" name="Straight Connector 347">
                <a:extLst>
                  <a:ext uri="{FF2B5EF4-FFF2-40B4-BE49-F238E27FC236}">
                    <a16:creationId xmlns:a16="http://schemas.microsoft.com/office/drawing/2014/main" id="{716F2672-E905-4396-B907-C632E945EB67}"/>
                  </a:ext>
                </a:extLst>
              </p:cNvPr>
              <p:cNvCxnSpPr>
                <a:cxnSpLocks/>
              </p:cNvCxnSpPr>
              <p:nvPr/>
            </p:nvCxnSpPr>
            <p:spPr>
              <a:xfrm flipV="1">
                <a:off x="3020645"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grpSp>
          <p:nvGrpSpPr>
            <p:cNvPr id="349" name="Group 348">
              <a:extLst>
                <a:ext uri="{FF2B5EF4-FFF2-40B4-BE49-F238E27FC236}">
                  <a16:creationId xmlns:a16="http://schemas.microsoft.com/office/drawing/2014/main" id="{7D590896-ED29-4C1E-B7F1-BCED6CFBE589}"/>
                </a:ext>
              </a:extLst>
            </p:cNvPr>
            <p:cNvGrpSpPr/>
            <p:nvPr/>
          </p:nvGrpSpPr>
          <p:grpSpPr>
            <a:xfrm>
              <a:off x="3422808" y="5090884"/>
              <a:ext cx="597086" cy="43200"/>
              <a:chOff x="3345645" y="4948088"/>
              <a:chExt cx="597086" cy="68793"/>
            </a:xfrm>
          </p:grpSpPr>
          <p:cxnSp>
            <p:nvCxnSpPr>
              <p:cNvPr id="350" name="Straight Connector 349">
                <a:extLst>
                  <a:ext uri="{FF2B5EF4-FFF2-40B4-BE49-F238E27FC236}">
                    <a16:creationId xmlns:a16="http://schemas.microsoft.com/office/drawing/2014/main" id="{59A64306-4C20-4476-9008-732849DD1120}"/>
                  </a:ext>
                </a:extLst>
              </p:cNvPr>
              <p:cNvCxnSpPr>
                <a:cxnSpLocks/>
              </p:cNvCxnSpPr>
              <p:nvPr/>
            </p:nvCxnSpPr>
            <p:spPr>
              <a:xfrm flipV="1">
                <a:off x="3345645"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51" name="Straight Connector 350">
                <a:extLst>
                  <a:ext uri="{FF2B5EF4-FFF2-40B4-BE49-F238E27FC236}">
                    <a16:creationId xmlns:a16="http://schemas.microsoft.com/office/drawing/2014/main" id="{1FA2B2ED-2903-4FCD-936F-54D4631EDBF3}"/>
                  </a:ext>
                </a:extLst>
              </p:cNvPr>
              <p:cNvCxnSpPr>
                <a:cxnSpLocks/>
              </p:cNvCxnSpPr>
              <p:nvPr/>
            </p:nvCxnSpPr>
            <p:spPr>
              <a:xfrm flipV="1">
                <a:off x="3508141"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52" name="Straight Connector 351">
                <a:extLst>
                  <a:ext uri="{FF2B5EF4-FFF2-40B4-BE49-F238E27FC236}">
                    <a16:creationId xmlns:a16="http://schemas.microsoft.com/office/drawing/2014/main" id="{9A7B9D09-824D-43B6-9EDA-8C7A8AF3DFD2}"/>
                  </a:ext>
                </a:extLst>
              </p:cNvPr>
              <p:cNvCxnSpPr>
                <a:cxnSpLocks/>
              </p:cNvCxnSpPr>
              <p:nvPr/>
            </p:nvCxnSpPr>
            <p:spPr>
              <a:xfrm flipV="1">
                <a:off x="3613954"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53" name="Straight Connector 352">
                <a:extLst>
                  <a:ext uri="{FF2B5EF4-FFF2-40B4-BE49-F238E27FC236}">
                    <a16:creationId xmlns:a16="http://schemas.microsoft.com/office/drawing/2014/main" id="{F85AA959-7FB4-4198-889D-08526BC8F5D7}"/>
                  </a:ext>
                </a:extLst>
              </p:cNvPr>
              <p:cNvCxnSpPr>
                <a:cxnSpLocks/>
              </p:cNvCxnSpPr>
              <p:nvPr/>
            </p:nvCxnSpPr>
            <p:spPr>
              <a:xfrm flipV="1">
                <a:off x="3708430"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54" name="Straight Connector 353">
                <a:extLst>
                  <a:ext uri="{FF2B5EF4-FFF2-40B4-BE49-F238E27FC236}">
                    <a16:creationId xmlns:a16="http://schemas.microsoft.com/office/drawing/2014/main" id="{405BE386-C94E-4072-A3F7-121B82A46A9C}"/>
                  </a:ext>
                </a:extLst>
              </p:cNvPr>
              <p:cNvCxnSpPr>
                <a:cxnSpLocks/>
              </p:cNvCxnSpPr>
              <p:nvPr/>
            </p:nvCxnSpPr>
            <p:spPr>
              <a:xfrm flipV="1">
                <a:off x="3780233"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55" name="Straight Connector 354">
                <a:extLst>
                  <a:ext uri="{FF2B5EF4-FFF2-40B4-BE49-F238E27FC236}">
                    <a16:creationId xmlns:a16="http://schemas.microsoft.com/office/drawing/2014/main" id="{D62EC6AA-9BA8-431A-BBED-D37FB40C5499}"/>
                  </a:ext>
                </a:extLst>
              </p:cNvPr>
              <p:cNvCxnSpPr>
                <a:cxnSpLocks/>
              </p:cNvCxnSpPr>
              <p:nvPr/>
            </p:nvCxnSpPr>
            <p:spPr>
              <a:xfrm flipV="1">
                <a:off x="3844477"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56" name="Straight Connector 355">
                <a:extLst>
                  <a:ext uri="{FF2B5EF4-FFF2-40B4-BE49-F238E27FC236}">
                    <a16:creationId xmlns:a16="http://schemas.microsoft.com/office/drawing/2014/main" id="{1BF0617A-CB40-4916-9DD0-F916097DAF3B}"/>
                  </a:ext>
                </a:extLst>
              </p:cNvPr>
              <p:cNvCxnSpPr>
                <a:cxnSpLocks/>
              </p:cNvCxnSpPr>
              <p:nvPr/>
            </p:nvCxnSpPr>
            <p:spPr>
              <a:xfrm flipV="1">
                <a:off x="3901163"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57" name="Straight Connector 356">
                <a:extLst>
                  <a:ext uri="{FF2B5EF4-FFF2-40B4-BE49-F238E27FC236}">
                    <a16:creationId xmlns:a16="http://schemas.microsoft.com/office/drawing/2014/main" id="{40B6BE42-5318-47A7-A08B-59FA3AA66885}"/>
                  </a:ext>
                </a:extLst>
              </p:cNvPr>
              <p:cNvCxnSpPr>
                <a:cxnSpLocks/>
              </p:cNvCxnSpPr>
              <p:nvPr/>
            </p:nvCxnSpPr>
            <p:spPr>
              <a:xfrm flipV="1">
                <a:off x="3942731" y="4948088"/>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cxnSp>
          <p:nvCxnSpPr>
            <p:cNvPr id="358" name="Straight Connector 357">
              <a:extLst>
                <a:ext uri="{FF2B5EF4-FFF2-40B4-BE49-F238E27FC236}">
                  <a16:creationId xmlns:a16="http://schemas.microsoft.com/office/drawing/2014/main" id="{BA81C3B8-A692-42B7-A6D3-8BA18E566F7E}"/>
                </a:ext>
              </a:extLst>
            </p:cNvPr>
            <p:cNvCxnSpPr>
              <a:cxnSpLocks/>
            </p:cNvCxnSpPr>
            <p:nvPr/>
          </p:nvCxnSpPr>
          <p:spPr>
            <a:xfrm rot="16200000">
              <a:off x="3120115" y="5121484"/>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59" name="Straight Connector 358">
              <a:extLst>
                <a:ext uri="{FF2B5EF4-FFF2-40B4-BE49-F238E27FC236}">
                  <a16:creationId xmlns:a16="http://schemas.microsoft.com/office/drawing/2014/main" id="{09E628D4-E093-4745-981D-142481A58F72}"/>
                </a:ext>
              </a:extLst>
            </p:cNvPr>
            <p:cNvCxnSpPr>
              <a:cxnSpLocks/>
            </p:cNvCxnSpPr>
            <p:nvPr/>
          </p:nvCxnSpPr>
          <p:spPr>
            <a:xfrm rot="16200000">
              <a:off x="4030864" y="5121485"/>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sp>
          <p:nvSpPr>
            <p:cNvPr id="360" name="TextBox 359">
              <a:extLst>
                <a:ext uri="{FF2B5EF4-FFF2-40B4-BE49-F238E27FC236}">
                  <a16:creationId xmlns:a16="http://schemas.microsoft.com/office/drawing/2014/main" id="{3D22FEDC-9808-43AF-9B1B-85B3C0E10BAA}"/>
                </a:ext>
              </a:extLst>
            </p:cNvPr>
            <p:cNvSpPr txBox="1"/>
            <p:nvPr/>
          </p:nvSpPr>
          <p:spPr>
            <a:xfrm>
              <a:off x="954325" y="2791581"/>
              <a:ext cx="235642"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150</a:t>
              </a:r>
            </a:p>
          </p:txBody>
        </p:sp>
        <p:sp>
          <p:nvSpPr>
            <p:cNvPr id="361" name="TextBox 360">
              <a:extLst>
                <a:ext uri="{FF2B5EF4-FFF2-40B4-BE49-F238E27FC236}">
                  <a16:creationId xmlns:a16="http://schemas.microsoft.com/office/drawing/2014/main" id="{E5D195E3-D571-47BA-8DC1-90D2C7558562}"/>
                </a:ext>
              </a:extLst>
            </p:cNvPr>
            <p:cNvSpPr txBox="1"/>
            <p:nvPr/>
          </p:nvSpPr>
          <p:spPr>
            <a:xfrm>
              <a:off x="954325" y="3527893"/>
              <a:ext cx="235642"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100</a:t>
              </a:r>
            </a:p>
          </p:txBody>
        </p:sp>
        <p:sp>
          <p:nvSpPr>
            <p:cNvPr id="362" name="TextBox 361">
              <a:extLst>
                <a:ext uri="{FF2B5EF4-FFF2-40B4-BE49-F238E27FC236}">
                  <a16:creationId xmlns:a16="http://schemas.microsoft.com/office/drawing/2014/main" id="{4E4AD344-5249-4C77-BF5C-61D8FEC11AAC}"/>
                </a:ext>
              </a:extLst>
            </p:cNvPr>
            <p:cNvSpPr txBox="1"/>
            <p:nvPr/>
          </p:nvSpPr>
          <p:spPr>
            <a:xfrm>
              <a:off x="1032874" y="4264204"/>
              <a:ext cx="157094"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50</a:t>
              </a:r>
            </a:p>
          </p:txBody>
        </p:sp>
        <p:sp>
          <p:nvSpPr>
            <p:cNvPr id="363" name="TextBox 362">
              <a:extLst>
                <a:ext uri="{FF2B5EF4-FFF2-40B4-BE49-F238E27FC236}">
                  <a16:creationId xmlns:a16="http://schemas.microsoft.com/office/drawing/2014/main" id="{626B26E9-9DB8-4ABF-8AB0-5A78E9219639}"/>
                </a:ext>
              </a:extLst>
            </p:cNvPr>
            <p:cNvSpPr txBox="1"/>
            <p:nvPr/>
          </p:nvSpPr>
          <p:spPr>
            <a:xfrm>
              <a:off x="1111421" y="5000516"/>
              <a:ext cx="78548"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a:t>
              </a:r>
            </a:p>
          </p:txBody>
        </p:sp>
        <p:sp>
          <p:nvSpPr>
            <p:cNvPr id="364" name="TextBox 363">
              <a:extLst>
                <a:ext uri="{FF2B5EF4-FFF2-40B4-BE49-F238E27FC236}">
                  <a16:creationId xmlns:a16="http://schemas.microsoft.com/office/drawing/2014/main" id="{B433C9AC-3C46-46EA-8D2C-56B69DEF53ED}"/>
                </a:ext>
              </a:extLst>
            </p:cNvPr>
            <p:cNvSpPr txBox="1"/>
            <p:nvPr/>
          </p:nvSpPr>
          <p:spPr>
            <a:xfrm>
              <a:off x="1048307"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0.1</a:t>
              </a:r>
            </a:p>
          </p:txBody>
        </p:sp>
        <p:sp>
          <p:nvSpPr>
            <p:cNvPr id="365" name="TextBox 364">
              <a:extLst>
                <a:ext uri="{FF2B5EF4-FFF2-40B4-BE49-F238E27FC236}">
                  <a16:creationId xmlns:a16="http://schemas.microsoft.com/office/drawing/2014/main" id="{BA87C78F-1E19-4D73-B151-0650CD04E4AA}"/>
                </a:ext>
              </a:extLst>
            </p:cNvPr>
            <p:cNvSpPr txBox="1"/>
            <p:nvPr/>
          </p:nvSpPr>
          <p:spPr>
            <a:xfrm>
              <a:off x="2000625"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a:t>
              </a:r>
            </a:p>
          </p:txBody>
        </p:sp>
        <p:sp>
          <p:nvSpPr>
            <p:cNvPr id="366" name="TextBox 365">
              <a:extLst>
                <a:ext uri="{FF2B5EF4-FFF2-40B4-BE49-F238E27FC236}">
                  <a16:creationId xmlns:a16="http://schemas.microsoft.com/office/drawing/2014/main" id="{DBD25A69-3F40-4208-9CAC-8303A5C2099B}"/>
                </a:ext>
              </a:extLst>
            </p:cNvPr>
            <p:cNvSpPr txBox="1"/>
            <p:nvPr/>
          </p:nvSpPr>
          <p:spPr>
            <a:xfrm>
              <a:off x="2923925"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10</a:t>
              </a:r>
            </a:p>
          </p:txBody>
        </p:sp>
        <p:sp>
          <p:nvSpPr>
            <p:cNvPr id="367" name="TextBox 366">
              <a:extLst>
                <a:ext uri="{FF2B5EF4-FFF2-40B4-BE49-F238E27FC236}">
                  <a16:creationId xmlns:a16="http://schemas.microsoft.com/office/drawing/2014/main" id="{DEB64FDE-42E0-43C6-B96C-C9444B978F01}"/>
                </a:ext>
              </a:extLst>
            </p:cNvPr>
            <p:cNvSpPr txBox="1"/>
            <p:nvPr/>
          </p:nvSpPr>
          <p:spPr>
            <a:xfrm>
              <a:off x="3830895"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100</a:t>
              </a:r>
            </a:p>
          </p:txBody>
        </p:sp>
        <p:sp>
          <p:nvSpPr>
            <p:cNvPr id="368" name="TextBox 367">
              <a:extLst>
                <a:ext uri="{FF2B5EF4-FFF2-40B4-BE49-F238E27FC236}">
                  <a16:creationId xmlns:a16="http://schemas.microsoft.com/office/drawing/2014/main" id="{FC45AC79-F036-4AA3-9FD5-EF13C85D16C9}"/>
                </a:ext>
              </a:extLst>
            </p:cNvPr>
            <p:cNvSpPr txBox="1"/>
            <p:nvPr/>
          </p:nvSpPr>
          <p:spPr>
            <a:xfrm rot="16200000">
              <a:off x="-339025" y="3896049"/>
              <a:ext cx="2249526" cy="184666"/>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Relative Cell Viability (% of control)</a:t>
              </a:r>
            </a:p>
          </p:txBody>
        </p:sp>
        <p:sp>
          <p:nvSpPr>
            <p:cNvPr id="369" name="TextBox 368">
              <a:extLst>
                <a:ext uri="{FF2B5EF4-FFF2-40B4-BE49-F238E27FC236}">
                  <a16:creationId xmlns:a16="http://schemas.microsoft.com/office/drawing/2014/main" id="{097708B9-B8BB-41C2-AEA8-FC0AE25E7606}"/>
                </a:ext>
              </a:extLst>
            </p:cNvPr>
            <p:cNvSpPr txBox="1"/>
            <p:nvPr/>
          </p:nvSpPr>
          <p:spPr>
            <a:xfrm>
              <a:off x="1295205" y="5320429"/>
              <a:ext cx="2766260"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Paclitaxel (nM)</a:t>
              </a:r>
            </a:p>
          </p:txBody>
        </p:sp>
        <p:sp>
          <p:nvSpPr>
            <p:cNvPr id="372" name="Rectangle 371">
              <a:extLst>
                <a:ext uri="{FF2B5EF4-FFF2-40B4-BE49-F238E27FC236}">
                  <a16:creationId xmlns:a16="http://schemas.microsoft.com/office/drawing/2014/main" id="{DAD5EC64-1748-4AA6-9877-99548D46C720}"/>
                </a:ext>
              </a:extLst>
            </p:cNvPr>
            <p:cNvSpPr/>
            <p:nvPr/>
          </p:nvSpPr>
          <p:spPr>
            <a:xfrm>
              <a:off x="3580716" y="4795681"/>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 name="Rectangle 372">
              <a:extLst>
                <a:ext uri="{FF2B5EF4-FFF2-40B4-BE49-F238E27FC236}">
                  <a16:creationId xmlns:a16="http://schemas.microsoft.com/office/drawing/2014/main" id="{10C9AD81-681E-40D8-B91D-952C00C0E5BE}"/>
                </a:ext>
              </a:extLst>
            </p:cNvPr>
            <p:cNvSpPr/>
            <p:nvPr/>
          </p:nvSpPr>
          <p:spPr>
            <a:xfrm>
              <a:off x="4013944" y="4806251"/>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1" name="Straight Connector 270">
              <a:extLst>
                <a:ext uri="{FF2B5EF4-FFF2-40B4-BE49-F238E27FC236}">
                  <a16:creationId xmlns:a16="http://schemas.microsoft.com/office/drawing/2014/main" id="{26B85F40-1326-C9F3-44C6-E7F4EB92908C}"/>
                </a:ext>
              </a:extLst>
            </p:cNvPr>
            <p:cNvCxnSpPr>
              <a:cxnSpLocks/>
            </p:cNvCxnSpPr>
            <p:nvPr/>
          </p:nvCxnSpPr>
          <p:spPr>
            <a:xfrm>
              <a:off x="3559583" y="4624925"/>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a:extLst>
                <a:ext uri="{FF2B5EF4-FFF2-40B4-BE49-F238E27FC236}">
                  <a16:creationId xmlns:a16="http://schemas.microsoft.com/office/drawing/2014/main" id="{8C691904-D4FE-D5E6-24BB-9290C986A7F0}"/>
                </a:ext>
              </a:extLst>
            </p:cNvPr>
            <p:cNvCxnSpPr>
              <a:cxnSpLocks/>
            </p:cNvCxnSpPr>
            <p:nvPr/>
          </p:nvCxnSpPr>
          <p:spPr>
            <a:xfrm>
              <a:off x="3084495" y="4437650"/>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273" name="Straight Connector 272">
              <a:extLst>
                <a:ext uri="{FF2B5EF4-FFF2-40B4-BE49-F238E27FC236}">
                  <a16:creationId xmlns:a16="http://schemas.microsoft.com/office/drawing/2014/main" id="{D4B11110-A36D-32DB-DDEF-384142EF2B76}"/>
                </a:ext>
              </a:extLst>
            </p:cNvPr>
            <p:cNvCxnSpPr>
              <a:cxnSpLocks/>
            </p:cNvCxnSpPr>
            <p:nvPr/>
          </p:nvCxnSpPr>
          <p:spPr>
            <a:xfrm>
              <a:off x="3559583" y="4797229"/>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E6274DFD-2133-E290-209E-56C700F911EE}"/>
                </a:ext>
              </a:extLst>
            </p:cNvPr>
            <p:cNvCxnSpPr>
              <a:cxnSpLocks/>
            </p:cNvCxnSpPr>
            <p:nvPr/>
          </p:nvCxnSpPr>
          <p:spPr>
            <a:xfrm>
              <a:off x="2152612" y="3553537"/>
              <a:ext cx="148440"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275" name="Straight Connector 274">
              <a:extLst>
                <a:ext uri="{FF2B5EF4-FFF2-40B4-BE49-F238E27FC236}">
                  <a16:creationId xmlns:a16="http://schemas.microsoft.com/office/drawing/2014/main" id="{18741E4B-7C37-94C4-DF17-39B3E9682750}"/>
                </a:ext>
              </a:extLst>
            </p:cNvPr>
            <p:cNvCxnSpPr>
              <a:cxnSpLocks/>
            </p:cNvCxnSpPr>
            <p:nvPr/>
          </p:nvCxnSpPr>
          <p:spPr>
            <a:xfrm>
              <a:off x="2152613" y="3807822"/>
              <a:ext cx="148440"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463" name="Straight Connector 462">
              <a:extLst>
                <a:ext uri="{FF2B5EF4-FFF2-40B4-BE49-F238E27FC236}">
                  <a16:creationId xmlns:a16="http://schemas.microsoft.com/office/drawing/2014/main" id="{ED55057B-EFF0-FFD1-ACC8-5DB5205CE1CC}"/>
                </a:ext>
              </a:extLst>
            </p:cNvPr>
            <p:cNvCxnSpPr>
              <a:cxnSpLocks/>
            </p:cNvCxnSpPr>
            <p:nvPr/>
          </p:nvCxnSpPr>
          <p:spPr>
            <a:xfrm>
              <a:off x="2226832" y="3553540"/>
              <a:ext cx="0" cy="256137"/>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sp>
          <p:nvSpPr>
            <p:cNvPr id="543" name="Oval 542">
              <a:extLst>
                <a:ext uri="{FF2B5EF4-FFF2-40B4-BE49-F238E27FC236}">
                  <a16:creationId xmlns:a16="http://schemas.microsoft.com/office/drawing/2014/main" id="{08E9AE81-6B73-DAD6-7E12-01E5141B55C7}"/>
                </a:ext>
              </a:extLst>
            </p:cNvPr>
            <p:cNvSpPr/>
            <p:nvPr/>
          </p:nvSpPr>
          <p:spPr>
            <a:xfrm>
              <a:off x="1250481" y="3578378"/>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a:extLst>
                <a:ext uri="{FF2B5EF4-FFF2-40B4-BE49-F238E27FC236}">
                  <a16:creationId xmlns:a16="http://schemas.microsoft.com/office/drawing/2014/main" id="{A9C72A61-9991-32A4-11E6-6A2222D26EAB}"/>
                </a:ext>
              </a:extLst>
            </p:cNvPr>
            <p:cNvSpPr/>
            <p:nvPr/>
          </p:nvSpPr>
          <p:spPr>
            <a:xfrm>
              <a:off x="2181832" y="3639642"/>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5" name="Oval 544">
              <a:extLst>
                <a:ext uri="{FF2B5EF4-FFF2-40B4-BE49-F238E27FC236}">
                  <a16:creationId xmlns:a16="http://schemas.microsoft.com/office/drawing/2014/main" id="{18E607DB-6808-5600-A655-620BB8E6E8FD}"/>
                </a:ext>
              </a:extLst>
            </p:cNvPr>
            <p:cNvSpPr/>
            <p:nvPr/>
          </p:nvSpPr>
          <p:spPr>
            <a:xfrm>
              <a:off x="2660020" y="4069170"/>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6" name="Oval 545">
              <a:extLst>
                <a:ext uri="{FF2B5EF4-FFF2-40B4-BE49-F238E27FC236}">
                  <a16:creationId xmlns:a16="http://schemas.microsoft.com/office/drawing/2014/main" id="{137A9ECA-38A2-0DB1-232B-573232A2694C}"/>
                </a:ext>
              </a:extLst>
            </p:cNvPr>
            <p:cNvSpPr/>
            <p:nvPr/>
          </p:nvSpPr>
          <p:spPr>
            <a:xfrm>
              <a:off x="3105628" y="4443263"/>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7" name="Oval 546">
              <a:extLst>
                <a:ext uri="{FF2B5EF4-FFF2-40B4-BE49-F238E27FC236}">
                  <a16:creationId xmlns:a16="http://schemas.microsoft.com/office/drawing/2014/main" id="{56076E60-E417-80F0-44EF-046D584538B3}"/>
                </a:ext>
              </a:extLst>
            </p:cNvPr>
            <p:cNvSpPr/>
            <p:nvPr/>
          </p:nvSpPr>
          <p:spPr>
            <a:xfrm>
              <a:off x="3580716" y="4640565"/>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8" name="Oval 547">
              <a:extLst>
                <a:ext uri="{FF2B5EF4-FFF2-40B4-BE49-F238E27FC236}">
                  <a16:creationId xmlns:a16="http://schemas.microsoft.com/office/drawing/2014/main" id="{22749CAC-A2EA-6BEA-3DE3-B1E0C5FF15B8}"/>
                </a:ext>
              </a:extLst>
            </p:cNvPr>
            <p:cNvSpPr/>
            <p:nvPr/>
          </p:nvSpPr>
          <p:spPr>
            <a:xfrm>
              <a:off x="4013944" y="4721547"/>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5B9D87D4-0855-49BF-BBA1-D0E52939D5B4}"/>
              </a:ext>
            </a:extLst>
          </p:cNvPr>
          <p:cNvGrpSpPr/>
          <p:nvPr/>
        </p:nvGrpSpPr>
        <p:grpSpPr>
          <a:xfrm>
            <a:off x="4428991" y="2560528"/>
            <a:ext cx="3594841" cy="3077479"/>
            <a:chOff x="4428991" y="2560527"/>
            <a:chExt cx="3594840" cy="3077479"/>
          </a:xfrm>
        </p:grpSpPr>
        <p:cxnSp>
          <p:nvCxnSpPr>
            <p:cNvPr id="443" name="Straight Connector 442">
              <a:extLst>
                <a:ext uri="{FF2B5EF4-FFF2-40B4-BE49-F238E27FC236}">
                  <a16:creationId xmlns:a16="http://schemas.microsoft.com/office/drawing/2014/main" id="{8D16FD3D-BA3B-4D1A-A706-28409EFDC3A3}"/>
                </a:ext>
              </a:extLst>
            </p:cNvPr>
            <p:cNvCxnSpPr>
              <a:cxnSpLocks/>
            </p:cNvCxnSpPr>
            <p:nvPr/>
          </p:nvCxnSpPr>
          <p:spPr>
            <a:xfrm>
              <a:off x="7028548" y="5025315"/>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sp>
          <p:nvSpPr>
            <p:cNvPr id="445" name="TextBox 444">
              <a:extLst>
                <a:ext uri="{FF2B5EF4-FFF2-40B4-BE49-F238E27FC236}">
                  <a16:creationId xmlns:a16="http://schemas.microsoft.com/office/drawing/2014/main" id="{C4D24E6F-6932-4D47-A470-BA31B723E857}"/>
                </a:ext>
              </a:extLst>
            </p:cNvPr>
            <p:cNvSpPr txBox="1"/>
            <p:nvPr/>
          </p:nvSpPr>
          <p:spPr>
            <a:xfrm>
              <a:off x="5031661" y="2560527"/>
              <a:ext cx="2771295"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LLC1</a:t>
              </a:r>
            </a:p>
          </p:txBody>
        </p:sp>
        <p:grpSp>
          <p:nvGrpSpPr>
            <p:cNvPr id="6" name="Group 5">
              <a:extLst>
                <a:ext uri="{FF2B5EF4-FFF2-40B4-BE49-F238E27FC236}">
                  <a16:creationId xmlns:a16="http://schemas.microsoft.com/office/drawing/2014/main" id="{CA258EF5-FF47-4279-921E-D5AF198B91E4}"/>
                </a:ext>
              </a:extLst>
            </p:cNvPr>
            <p:cNvGrpSpPr/>
            <p:nvPr/>
          </p:nvGrpSpPr>
          <p:grpSpPr>
            <a:xfrm>
              <a:off x="4968239" y="2876398"/>
              <a:ext cx="61200" cy="2213180"/>
              <a:chOff x="4951572" y="2876398"/>
              <a:chExt cx="61200" cy="2213180"/>
            </a:xfrm>
          </p:grpSpPr>
          <p:cxnSp>
            <p:nvCxnSpPr>
              <p:cNvPr id="446" name="Straight Connector 445">
                <a:extLst>
                  <a:ext uri="{FF2B5EF4-FFF2-40B4-BE49-F238E27FC236}">
                    <a16:creationId xmlns:a16="http://schemas.microsoft.com/office/drawing/2014/main" id="{B58A8FE4-4AC4-4912-94B9-6F0ADEE70AD0}"/>
                  </a:ext>
                </a:extLst>
              </p:cNvPr>
              <p:cNvCxnSpPr>
                <a:cxnSpLocks/>
              </p:cNvCxnSpPr>
              <p:nvPr/>
            </p:nvCxnSpPr>
            <p:spPr>
              <a:xfrm>
                <a:off x="4951572" y="2876398"/>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47" name="Straight Connector 446">
                <a:extLst>
                  <a:ext uri="{FF2B5EF4-FFF2-40B4-BE49-F238E27FC236}">
                    <a16:creationId xmlns:a16="http://schemas.microsoft.com/office/drawing/2014/main" id="{73BFF977-3185-40DC-B810-C217B5468DE9}"/>
                  </a:ext>
                </a:extLst>
              </p:cNvPr>
              <p:cNvCxnSpPr>
                <a:cxnSpLocks/>
              </p:cNvCxnSpPr>
              <p:nvPr/>
            </p:nvCxnSpPr>
            <p:spPr>
              <a:xfrm>
                <a:off x="4951572" y="3614125"/>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48" name="Straight Connector 447">
                <a:extLst>
                  <a:ext uri="{FF2B5EF4-FFF2-40B4-BE49-F238E27FC236}">
                    <a16:creationId xmlns:a16="http://schemas.microsoft.com/office/drawing/2014/main" id="{97A648E6-1C95-42DB-B8D8-6AF0B07D579C}"/>
                  </a:ext>
                </a:extLst>
              </p:cNvPr>
              <p:cNvCxnSpPr>
                <a:cxnSpLocks/>
              </p:cNvCxnSpPr>
              <p:nvPr/>
            </p:nvCxnSpPr>
            <p:spPr>
              <a:xfrm>
                <a:off x="4951572" y="4351852"/>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49" name="Straight Connector 448">
                <a:extLst>
                  <a:ext uri="{FF2B5EF4-FFF2-40B4-BE49-F238E27FC236}">
                    <a16:creationId xmlns:a16="http://schemas.microsoft.com/office/drawing/2014/main" id="{438A8794-ACFF-4533-972C-E5336C52A580}"/>
                  </a:ext>
                </a:extLst>
              </p:cNvPr>
              <p:cNvCxnSpPr>
                <a:cxnSpLocks/>
              </p:cNvCxnSpPr>
              <p:nvPr/>
            </p:nvCxnSpPr>
            <p:spPr>
              <a:xfrm>
                <a:off x="4951572" y="5089578"/>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sp>
          <p:nvSpPr>
            <p:cNvPr id="450" name="Freeform: Shape 449">
              <a:extLst>
                <a:ext uri="{FF2B5EF4-FFF2-40B4-BE49-F238E27FC236}">
                  <a16:creationId xmlns:a16="http://schemas.microsoft.com/office/drawing/2014/main" id="{CFFE0854-B6A6-45AC-BB21-E098FF296D23}"/>
                </a:ext>
              </a:extLst>
            </p:cNvPr>
            <p:cNvSpPr/>
            <p:nvPr/>
          </p:nvSpPr>
          <p:spPr>
            <a:xfrm>
              <a:off x="5031659" y="2871549"/>
              <a:ext cx="2769315" cy="2218031"/>
            </a:xfrm>
            <a:custGeom>
              <a:avLst/>
              <a:gdLst>
                <a:gd name="connsiteX0" fmla="*/ 0 w 1746250"/>
                <a:gd name="connsiteY0" fmla="*/ 0 h 1171575"/>
                <a:gd name="connsiteX1" fmla="*/ 0 w 1746250"/>
                <a:gd name="connsiteY1" fmla="*/ 1171575 h 1171575"/>
                <a:gd name="connsiteX2" fmla="*/ 1746250 w 1746250"/>
                <a:gd name="connsiteY2" fmla="*/ 1171575 h 1171575"/>
              </a:gdLst>
              <a:ahLst/>
              <a:cxnLst>
                <a:cxn ang="0">
                  <a:pos x="connsiteX0" y="connsiteY0"/>
                </a:cxn>
                <a:cxn ang="0">
                  <a:pos x="connsiteX1" y="connsiteY1"/>
                </a:cxn>
                <a:cxn ang="0">
                  <a:pos x="connsiteX2" y="connsiteY2"/>
                </a:cxn>
              </a:cxnLst>
              <a:rect l="l" t="t" r="r" b="b"/>
              <a:pathLst>
                <a:path w="1746250" h="1171575">
                  <a:moveTo>
                    <a:pt x="0" y="0"/>
                  </a:moveTo>
                  <a:lnTo>
                    <a:pt x="0" y="1171575"/>
                  </a:lnTo>
                  <a:lnTo>
                    <a:pt x="1746250" y="1171575"/>
                  </a:lnTo>
                </a:path>
              </a:pathLst>
            </a:cu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96E7C822-5B31-4540-A856-21B2A551F11C}"/>
                </a:ext>
              </a:extLst>
            </p:cNvPr>
            <p:cNvSpPr/>
            <p:nvPr/>
          </p:nvSpPr>
          <p:spPr>
            <a:xfrm>
              <a:off x="5029993" y="4073641"/>
              <a:ext cx="2442506" cy="774438"/>
            </a:xfrm>
            <a:custGeom>
              <a:avLst/>
              <a:gdLst>
                <a:gd name="connsiteX0" fmla="*/ 0 w 1452563"/>
                <a:gd name="connsiteY0" fmla="*/ 0 h 566737"/>
                <a:gd name="connsiteX1" fmla="*/ 488157 w 1452563"/>
                <a:gd name="connsiteY1" fmla="*/ 11906 h 566737"/>
                <a:gd name="connsiteX2" fmla="*/ 900113 w 1452563"/>
                <a:gd name="connsiteY2" fmla="*/ 130969 h 566737"/>
                <a:gd name="connsiteX3" fmla="*/ 1223963 w 1452563"/>
                <a:gd name="connsiteY3" fmla="*/ 483394 h 566737"/>
                <a:gd name="connsiteX4" fmla="*/ 1452563 w 1452563"/>
                <a:gd name="connsiteY4" fmla="*/ 566737 h 566737"/>
                <a:gd name="connsiteX0" fmla="*/ 0 w 1452563"/>
                <a:gd name="connsiteY0" fmla="*/ 0 h 566737"/>
                <a:gd name="connsiteX1" fmla="*/ 488157 w 1452563"/>
                <a:gd name="connsiteY1" fmla="*/ 11906 h 566737"/>
                <a:gd name="connsiteX2" fmla="*/ 900113 w 1452563"/>
                <a:gd name="connsiteY2" fmla="*/ 130969 h 566737"/>
                <a:gd name="connsiteX3" fmla="*/ 1223963 w 1452563"/>
                <a:gd name="connsiteY3" fmla="*/ 483394 h 566737"/>
                <a:gd name="connsiteX4" fmla="*/ 1452563 w 1452563"/>
                <a:gd name="connsiteY4" fmla="*/ 566737 h 566737"/>
                <a:gd name="connsiteX0" fmla="*/ 0 w 1452563"/>
                <a:gd name="connsiteY0" fmla="*/ 0 h 566737"/>
                <a:gd name="connsiteX1" fmla="*/ 488157 w 1452563"/>
                <a:gd name="connsiteY1" fmla="*/ 11906 h 566737"/>
                <a:gd name="connsiteX2" fmla="*/ 900113 w 1452563"/>
                <a:gd name="connsiteY2" fmla="*/ 130969 h 566737"/>
                <a:gd name="connsiteX3" fmla="*/ 1452563 w 1452563"/>
                <a:gd name="connsiteY3" fmla="*/ 566737 h 566737"/>
                <a:gd name="connsiteX0" fmla="*/ 0 w 1452563"/>
                <a:gd name="connsiteY0" fmla="*/ 0 h 566737"/>
                <a:gd name="connsiteX1" fmla="*/ 488157 w 1452563"/>
                <a:gd name="connsiteY1" fmla="*/ 11906 h 566737"/>
                <a:gd name="connsiteX2" fmla="*/ 900113 w 1452563"/>
                <a:gd name="connsiteY2" fmla="*/ 130969 h 566737"/>
                <a:gd name="connsiteX3" fmla="*/ 1452563 w 1452563"/>
                <a:gd name="connsiteY3" fmla="*/ 566737 h 566737"/>
                <a:gd name="connsiteX0" fmla="*/ 0 w 1452563"/>
                <a:gd name="connsiteY0" fmla="*/ 0 h 566737"/>
                <a:gd name="connsiteX1" fmla="*/ 488157 w 1452563"/>
                <a:gd name="connsiteY1" fmla="*/ 11906 h 566737"/>
                <a:gd name="connsiteX2" fmla="*/ 1452563 w 1452563"/>
                <a:gd name="connsiteY2" fmla="*/ 566737 h 566737"/>
                <a:gd name="connsiteX0" fmla="*/ 0 w 1452563"/>
                <a:gd name="connsiteY0" fmla="*/ 0 h 566737"/>
                <a:gd name="connsiteX1" fmla="*/ 488157 w 1452563"/>
                <a:gd name="connsiteY1" fmla="*/ 11906 h 566737"/>
                <a:gd name="connsiteX2" fmla="*/ 1452563 w 1452563"/>
                <a:gd name="connsiteY2" fmla="*/ 566737 h 566737"/>
                <a:gd name="connsiteX0" fmla="*/ 0 w 1452563"/>
                <a:gd name="connsiteY0" fmla="*/ 0 h 566737"/>
                <a:gd name="connsiteX1" fmla="*/ 488157 w 1452563"/>
                <a:gd name="connsiteY1" fmla="*/ 11906 h 566737"/>
                <a:gd name="connsiteX2" fmla="*/ 1452563 w 1452563"/>
                <a:gd name="connsiteY2" fmla="*/ 566737 h 566737"/>
                <a:gd name="connsiteX0" fmla="*/ 0 w 1452563"/>
                <a:gd name="connsiteY0" fmla="*/ 0 h 566737"/>
                <a:gd name="connsiteX1" fmla="*/ 495301 w 1452563"/>
                <a:gd name="connsiteY1" fmla="*/ 21431 h 566737"/>
                <a:gd name="connsiteX2" fmla="*/ 1452563 w 1452563"/>
                <a:gd name="connsiteY2" fmla="*/ 566737 h 566737"/>
                <a:gd name="connsiteX0" fmla="*/ 0 w 1452563"/>
                <a:gd name="connsiteY0" fmla="*/ 0 h 566737"/>
                <a:gd name="connsiteX1" fmla="*/ 450057 w 1452563"/>
                <a:gd name="connsiteY1" fmla="*/ 7143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697707 w 1452563"/>
                <a:gd name="connsiteY1" fmla="*/ 77248 h 566737"/>
                <a:gd name="connsiteX2" fmla="*/ 1452563 w 1452563"/>
                <a:gd name="connsiteY2" fmla="*/ 566737 h 566737"/>
                <a:gd name="connsiteX0" fmla="*/ 0 w 1452563"/>
                <a:gd name="connsiteY0" fmla="*/ 0 h 566737"/>
                <a:gd name="connsiteX1" fmla="*/ 1452563 w 1452563"/>
                <a:gd name="connsiteY1" fmla="*/ 566737 h 566737"/>
                <a:gd name="connsiteX0" fmla="*/ 0 w 1452563"/>
                <a:gd name="connsiteY0" fmla="*/ 0 h 566737"/>
                <a:gd name="connsiteX1" fmla="*/ 733425 w 1452563"/>
                <a:gd name="connsiteY1" fmla="*/ 292278 h 566737"/>
                <a:gd name="connsiteX2" fmla="*/ 1452563 w 1452563"/>
                <a:gd name="connsiteY2" fmla="*/ 566737 h 566737"/>
                <a:gd name="connsiteX0" fmla="*/ 0 w 1452563"/>
                <a:gd name="connsiteY0" fmla="*/ 0 h 566737"/>
                <a:gd name="connsiteX1" fmla="*/ 709612 w 1452563"/>
                <a:gd name="connsiteY1" fmla="*/ 85544 h 566737"/>
                <a:gd name="connsiteX2" fmla="*/ 1452563 w 1452563"/>
                <a:gd name="connsiteY2" fmla="*/ 566737 h 566737"/>
                <a:gd name="connsiteX0" fmla="*/ 0 w 1452563"/>
                <a:gd name="connsiteY0" fmla="*/ 0 h 566737"/>
                <a:gd name="connsiteX1" fmla="*/ 709612 w 1452563"/>
                <a:gd name="connsiteY1" fmla="*/ 85544 h 566737"/>
                <a:gd name="connsiteX2" fmla="*/ 1452563 w 1452563"/>
                <a:gd name="connsiteY2" fmla="*/ 566737 h 566737"/>
                <a:gd name="connsiteX0" fmla="*/ 0 w 1452563"/>
                <a:gd name="connsiteY0" fmla="*/ 0 h 566737"/>
                <a:gd name="connsiteX1" fmla="*/ 709612 w 1452563"/>
                <a:gd name="connsiteY1" fmla="*/ 85544 h 566737"/>
                <a:gd name="connsiteX2" fmla="*/ 1452563 w 1452563"/>
                <a:gd name="connsiteY2" fmla="*/ 566737 h 566737"/>
                <a:gd name="connsiteX0" fmla="*/ 0 w 1452563"/>
                <a:gd name="connsiteY0" fmla="*/ 0 h 566737"/>
                <a:gd name="connsiteX1" fmla="*/ 709612 w 1452563"/>
                <a:gd name="connsiteY1" fmla="*/ 85544 h 566737"/>
                <a:gd name="connsiteX2" fmla="*/ 1452563 w 1452563"/>
                <a:gd name="connsiteY2" fmla="*/ 566737 h 566737"/>
                <a:gd name="connsiteX0" fmla="*/ 0 w 1452563"/>
                <a:gd name="connsiteY0" fmla="*/ 0 h 566737"/>
                <a:gd name="connsiteX1" fmla="*/ 659606 w 1452563"/>
                <a:gd name="connsiteY1" fmla="*/ 57029 h 566737"/>
                <a:gd name="connsiteX2" fmla="*/ 1452563 w 1452563"/>
                <a:gd name="connsiteY2" fmla="*/ 566737 h 566737"/>
                <a:gd name="connsiteX0" fmla="*/ 0 w 1452563"/>
                <a:gd name="connsiteY0" fmla="*/ 0 h 566737"/>
                <a:gd name="connsiteX1" fmla="*/ 659606 w 1452563"/>
                <a:gd name="connsiteY1" fmla="*/ 57029 h 566737"/>
                <a:gd name="connsiteX2" fmla="*/ 1452563 w 1452563"/>
                <a:gd name="connsiteY2" fmla="*/ 566737 h 566737"/>
                <a:gd name="connsiteX0" fmla="*/ 0 w 1452563"/>
                <a:gd name="connsiteY0" fmla="*/ 13380 h 580117"/>
                <a:gd name="connsiteX1" fmla="*/ 659606 w 1452563"/>
                <a:gd name="connsiteY1" fmla="*/ 70409 h 580117"/>
                <a:gd name="connsiteX2" fmla="*/ 1452563 w 1452563"/>
                <a:gd name="connsiteY2" fmla="*/ 580117 h 580117"/>
                <a:gd name="connsiteX0" fmla="*/ 0 w 1447800"/>
                <a:gd name="connsiteY0" fmla="*/ 0 h 591686"/>
                <a:gd name="connsiteX1" fmla="*/ 654843 w 1447800"/>
                <a:gd name="connsiteY1" fmla="*/ 81978 h 591686"/>
                <a:gd name="connsiteX2" fmla="*/ 1447800 w 1447800"/>
                <a:gd name="connsiteY2" fmla="*/ 591686 h 591686"/>
                <a:gd name="connsiteX0" fmla="*/ 0 w 1447800"/>
                <a:gd name="connsiteY0" fmla="*/ 1058 h 592744"/>
                <a:gd name="connsiteX1" fmla="*/ 654843 w 1447800"/>
                <a:gd name="connsiteY1" fmla="*/ 83036 h 592744"/>
                <a:gd name="connsiteX2" fmla="*/ 1447800 w 1447800"/>
                <a:gd name="connsiteY2" fmla="*/ 592744 h 592744"/>
                <a:gd name="connsiteX0" fmla="*/ 0 w 1445419"/>
                <a:gd name="connsiteY0" fmla="*/ 3949 h 581377"/>
                <a:gd name="connsiteX1" fmla="*/ 652462 w 1445419"/>
                <a:gd name="connsiteY1" fmla="*/ 71669 h 581377"/>
                <a:gd name="connsiteX2" fmla="*/ 1445419 w 1445419"/>
                <a:gd name="connsiteY2" fmla="*/ 581377 h 581377"/>
                <a:gd name="connsiteX0" fmla="*/ 0 w 1445419"/>
                <a:gd name="connsiteY0" fmla="*/ 3949 h 585627"/>
                <a:gd name="connsiteX1" fmla="*/ 652462 w 1445419"/>
                <a:gd name="connsiteY1" fmla="*/ 71669 h 585627"/>
                <a:gd name="connsiteX2" fmla="*/ 1445419 w 1445419"/>
                <a:gd name="connsiteY2" fmla="*/ 581377 h 585627"/>
                <a:gd name="connsiteX0" fmla="*/ 0 w 1445419"/>
                <a:gd name="connsiteY0" fmla="*/ 1303 h 583070"/>
                <a:gd name="connsiteX1" fmla="*/ 681037 w 1445419"/>
                <a:gd name="connsiteY1" fmla="*/ 79716 h 583070"/>
                <a:gd name="connsiteX2" fmla="*/ 1445419 w 1445419"/>
                <a:gd name="connsiteY2" fmla="*/ 578731 h 583070"/>
                <a:gd name="connsiteX0" fmla="*/ 0 w 1445419"/>
                <a:gd name="connsiteY0" fmla="*/ 10720 h 592816"/>
                <a:gd name="connsiteX1" fmla="*/ 681037 w 1445419"/>
                <a:gd name="connsiteY1" fmla="*/ 89133 h 592816"/>
                <a:gd name="connsiteX2" fmla="*/ 1445419 w 1445419"/>
                <a:gd name="connsiteY2" fmla="*/ 588148 h 592816"/>
                <a:gd name="connsiteX0" fmla="*/ 0 w 1445419"/>
                <a:gd name="connsiteY0" fmla="*/ 6622 h 588830"/>
                <a:gd name="connsiteX1" fmla="*/ 700087 w 1445419"/>
                <a:gd name="connsiteY1" fmla="*/ 95729 h 588830"/>
                <a:gd name="connsiteX2" fmla="*/ 1445419 w 1445419"/>
                <a:gd name="connsiteY2" fmla="*/ 584050 h 588830"/>
                <a:gd name="connsiteX0" fmla="*/ 0 w 1445419"/>
                <a:gd name="connsiteY0" fmla="*/ 6622 h 587239"/>
                <a:gd name="connsiteX1" fmla="*/ 700087 w 1445419"/>
                <a:gd name="connsiteY1" fmla="*/ 95729 h 587239"/>
                <a:gd name="connsiteX2" fmla="*/ 1445419 w 1445419"/>
                <a:gd name="connsiteY2" fmla="*/ 584050 h 587239"/>
                <a:gd name="connsiteX0" fmla="*/ 0 w 1445419"/>
                <a:gd name="connsiteY0" fmla="*/ 4611 h 585276"/>
                <a:gd name="connsiteX1" fmla="*/ 700087 w 1445419"/>
                <a:gd name="connsiteY1" fmla="*/ 100072 h 585276"/>
                <a:gd name="connsiteX2" fmla="*/ 1445419 w 1445419"/>
                <a:gd name="connsiteY2" fmla="*/ 582039 h 585276"/>
                <a:gd name="connsiteX0" fmla="*/ 0 w 1445419"/>
                <a:gd name="connsiteY0" fmla="*/ 2949 h 583663"/>
                <a:gd name="connsiteX1" fmla="*/ 696728 w 1445419"/>
                <a:gd name="connsiteY1" fmla="*/ 104765 h 583663"/>
                <a:gd name="connsiteX2" fmla="*/ 1445419 w 1445419"/>
                <a:gd name="connsiteY2" fmla="*/ 580377 h 583663"/>
                <a:gd name="connsiteX0" fmla="*/ 0 w 1445419"/>
                <a:gd name="connsiteY0" fmla="*/ 2949 h 581472"/>
                <a:gd name="connsiteX1" fmla="*/ 696728 w 1445419"/>
                <a:gd name="connsiteY1" fmla="*/ 104765 h 581472"/>
                <a:gd name="connsiteX2" fmla="*/ 1445419 w 1445419"/>
                <a:gd name="connsiteY2" fmla="*/ 580377 h 581472"/>
                <a:gd name="connsiteX0" fmla="*/ 0 w 1445419"/>
                <a:gd name="connsiteY0" fmla="*/ 2949 h 586365"/>
                <a:gd name="connsiteX1" fmla="*/ 696728 w 1445419"/>
                <a:gd name="connsiteY1" fmla="*/ 104765 h 586365"/>
                <a:gd name="connsiteX2" fmla="*/ 1445419 w 1445419"/>
                <a:gd name="connsiteY2" fmla="*/ 580377 h 586365"/>
                <a:gd name="connsiteX0" fmla="*/ 0 w 1445419"/>
                <a:gd name="connsiteY0" fmla="*/ 2949 h 583372"/>
                <a:gd name="connsiteX1" fmla="*/ 696728 w 1445419"/>
                <a:gd name="connsiteY1" fmla="*/ 104765 h 583372"/>
                <a:gd name="connsiteX2" fmla="*/ 1445419 w 1445419"/>
                <a:gd name="connsiteY2" fmla="*/ 580377 h 583372"/>
                <a:gd name="connsiteX0" fmla="*/ 0 w 1445419"/>
                <a:gd name="connsiteY0" fmla="*/ 2949 h 583327"/>
                <a:gd name="connsiteX1" fmla="*/ 696728 w 1445419"/>
                <a:gd name="connsiteY1" fmla="*/ 104765 h 583327"/>
                <a:gd name="connsiteX2" fmla="*/ 1445419 w 1445419"/>
                <a:gd name="connsiteY2" fmla="*/ 580377 h 583327"/>
                <a:gd name="connsiteX0" fmla="*/ 0 w 1445419"/>
                <a:gd name="connsiteY0" fmla="*/ 2949 h 583327"/>
                <a:gd name="connsiteX1" fmla="*/ 696728 w 1445419"/>
                <a:gd name="connsiteY1" fmla="*/ 104765 h 583327"/>
                <a:gd name="connsiteX2" fmla="*/ 1445419 w 1445419"/>
                <a:gd name="connsiteY2" fmla="*/ 580377 h 583327"/>
                <a:gd name="connsiteX0" fmla="*/ 0 w 1455495"/>
                <a:gd name="connsiteY0" fmla="*/ 536 h 595743"/>
                <a:gd name="connsiteX1" fmla="*/ 706804 w 1455495"/>
                <a:gd name="connsiteY1" fmla="*/ 117181 h 595743"/>
                <a:gd name="connsiteX2" fmla="*/ 1455495 w 1455495"/>
                <a:gd name="connsiteY2" fmla="*/ 592793 h 595743"/>
                <a:gd name="connsiteX0" fmla="*/ 0 w 1452129"/>
                <a:gd name="connsiteY0" fmla="*/ 536 h 604390"/>
                <a:gd name="connsiteX1" fmla="*/ 706804 w 1452129"/>
                <a:gd name="connsiteY1" fmla="*/ 117181 h 604390"/>
                <a:gd name="connsiteX2" fmla="*/ 1452129 w 1452129"/>
                <a:gd name="connsiteY2" fmla="*/ 601499 h 604390"/>
                <a:gd name="connsiteX0" fmla="*/ 0 w 1452129"/>
                <a:gd name="connsiteY0" fmla="*/ 536 h 604390"/>
                <a:gd name="connsiteX1" fmla="*/ 706804 w 1452129"/>
                <a:gd name="connsiteY1" fmla="*/ 117181 h 604390"/>
                <a:gd name="connsiteX2" fmla="*/ 1452129 w 1452129"/>
                <a:gd name="connsiteY2" fmla="*/ 601499 h 604390"/>
                <a:gd name="connsiteX0" fmla="*/ 0 w 1447080"/>
                <a:gd name="connsiteY0" fmla="*/ 536 h 597904"/>
                <a:gd name="connsiteX1" fmla="*/ 706804 w 1447080"/>
                <a:gd name="connsiteY1" fmla="*/ 117181 h 597904"/>
                <a:gd name="connsiteX2" fmla="*/ 1447080 w 1447080"/>
                <a:gd name="connsiteY2" fmla="*/ 594969 h 597904"/>
                <a:gd name="connsiteX0" fmla="*/ 0 w 1447080"/>
                <a:gd name="connsiteY0" fmla="*/ 536 h 600193"/>
                <a:gd name="connsiteX1" fmla="*/ 706804 w 1447080"/>
                <a:gd name="connsiteY1" fmla="*/ 117181 h 600193"/>
                <a:gd name="connsiteX2" fmla="*/ 1447080 w 1447080"/>
                <a:gd name="connsiteY2" fmla="*/ 594969 h 600193"/>
                <a:gd name="connsiteX0" fmla="*/ 0 w 1447080"/>
                <a:gd name="connsiteY0" fmla="*/ 536 h 598821"/>
                <a:gd name="connsiteX1" fmla="*/ 706804 w 1447080"/>
                <a:gd name="connsiteY1" fmla="*/ 117181 h 598821"/>
                <a:gd name="connsiteX2" fmla="*/ 1447080 w 1447080"/>
                <a:gd name="connsiteY2" fmla="*/ 594969 h 598821"/>
                <a:gd name="connsiteX0" fmla="*/ 0 w 1447080"/>
                <a:gd name="connsiteY0" fmla="*/ 536 h 599835"/>
                <a:gd name="connsiteX1" fmla="*/ 706804 w 1447080"/>
                <a:gd name="connsiteY1" fmla="*/ 117181 h 599835"/>
                <a:gd name="connsiteX2" fmla="*/ 1447080 w 1447080"/>
                <a:gd name="connsiteY2" fmla="*/ 594969 h 599835"/>
                <a:gd name="connsiteX0" fmla="*/ 0 w 1447080"/>
                <a:gd name="connsiteY0" fmla="*/ 536 h 600940"/>
                <a:gd name="connsiteX1" fmla="*/ 706804 w 1447080"/>
                <a:gd name="connsiteY1" fmla="*/ 117181 h 600940"/>
                <a:gd name="connsiteX2" fmla="*/ 1447080 w 1447080"/>
                <a:gd name="connsiteY2" fmla="*/ 594969 h 600940"/>
                <a:gd name="connsiteX0" fmla="*/ 0 w 1453811"/>
                <a:gd name="connsiteY0" fmla="*/ 536 h 600940"/>
                <a:gd name="connsiteX1" fmla="*/ 713535 w 1453811"/>
                <a:gd name="connsiteY1" fmla="*/ 117181 h 600940"/>
                <a:gd name="connsiteX2" fmla="*/ 1453811 w 1453811"/>
                <a:gd name="connsiteY2" fmla="*/ 594969 h 600940"/>
              </a:gdLst>
              <a:ahLst/>
              <a:cxnLst>
                <a:cxn ang="0">
                  <a:pos x="connsiteX0" y="connsiteY0"/>
                </a:cxn>
                <a:cxn ang="0">
                  <a:pos x="connsiteX1" y="connsiteY1"/>
                </a:cxn>
                <a:cxn ang="0">
                  <a:pos x="connsiteX2" y="connsiteY2"/>
                </a:cxn>
              </a:cxnLst>
              <a:rect l="l" t="t" r="r" b="b"/>
              <a:pathLst>
                <a:path w="1453811" h="600940">
                  <a:moveTo>
                    <a:pt x="0" y="536"/>
                  </a:moveTo>
                  <a:cubicBezTo>
                    <a:pt x="236537" y="536"/>
                    <a:pt x="463107" y="-14701"/>
                    <a:pt x="713535" y="117181"/>
                  </a:cubicBezTo>
                  <a:cubicBezTo>
                    <a:pt x="990833" y="242707"/>
                    <a:pt x="996266" y="655212"/>
                    <a:pt x="1453811" y="594969"/>
                  </a:cubicBezTo>
                </a:path>
              </a:pathLst>
            </a:custGeom>
            <a:noFill/>
            <a:ln w="19050">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53" name="Straight Connector 452">
              <a:extLst>
                <a:ext uri="{FF2B5EF4-FFF2-40B4-BE49-F238E27FC236}">
                  <a16:creationId xmlns:a16="http://schemas.microsoft.com/office/drawing/2014/main" id="{76778E55-EA2E-44B9-892D-90BE193E9EEC}"/>
                </a:ext>
              </a:extLst>
            </p:cNvPr>
            <p:cNvCxnSpPr>
              <a:cxnSpLocks/>
            </p:cNvCxnSpPr>
            <p:nvPr/>
          </p:nvCxnSpPr>
          <p:spPr>
            <a:xfrm>
              <a:off x="4964581" y="3822807"/>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54" name="Straight Connector 453">
              <a:extLst>
                <a:ext uri="{FF2B5EF4-FFF2-40B4-BE49-F238E27FC236}">
                  <a16:creationId xmlns:a16="http://schemas.microsoft.com/office/drawing/2014/main" id="{50702199-6510-4547-A659-B489B18766D7}"/>
                </a:ext>
              </a:extLst>
            </p:cNvPr>
            <p:cNvCxnSpPr>
              <a:cxnSpLocks/>
            </p:cNvCxnSpPr>
            <p:nvPr/>
          </p:nvCxnSpPr>
          <p:spPr>
            <a:xfrm>
              <a:off x="4964581" y="4204558"/>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55" name="Straight Connector 454">
              <a:extLst>
                <a:ext uri="{FF2B5EF4-FFF2-40B4-BE49-F238E27FC236}">
                  <a16:creationId xmlns:a16="http://schemas.microsoft.com/office/drawing/2014/main" id="{865ECB49-2253-4A8A-8DF5-E707C6A1414F}"/>
                </a:ext>
              </a:extLst>
            </p:cNvPr>
            <p:cNvCxnSpPr>
              <a:cxnSpLocks/>
            </p:cNvCxnSpPr>
            <p:nvPr/>
          </p:nvCxnSpPr>
          <p:spPr>
            <a:xfrm>
              <a:off x="5030714" y="3822807"/>
              <a:ext cx="0" cy="384558"/>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56" name="Straight Connector 455">
              <a:extLst>
                <a:ext uri="{FF2B5EF4-FFF2-40B4-BE49-F238E27FC236}">
                  <a16:creationId xmlns:a16="http://schemas.microsoft.com/office/drawing/2014/main" id="{951C5B2A-66B0-41BE-A84D-31958B794110}"/>
                </a:ext>
              </a:extLst>
            </p:cNvPr>
            <p:cNvCxnSpPr>
              <a:cxnSpLocks/>
            </p:cNvCxnSpPr>
            <p:nvPr/>
          </p:nvCxnSpPr>
          <p:spPr>
            <a:xfrm>
              <a:off x="6006723" y="4025047"/>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57" name="Straight Connector 456">
              <a:extLst>
                <a:ext uri="{FF2B5EF4-FFF2-40B4-BE49-F238E27FC236}">
                  <a16:creationId xmlns:a16="http://schemas.microsoft.com/office/drawing/2014/main" id="{5B789E82-DD3D-48DE-850E-DE816F9E832A}"/>
                </a:ext>
              </a:extLst>
            </p:cNvPr>
            <p:cNvCxnSpPr>
              <a:cxnSpLocks/>
            </p:cNvCxnSpPr>
            <p:nvPr/>
          </p:nvCxnSpPr>
          <p:spPr>
            <a:xfrm>
              <a:off x="6006723" y="4501184"/>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58" name="Straight Connector 457">
              <a:extLst>
                <a:ext uri="{FF2B5EF4-FFF2-40B4-BE49-F238E27FC236}">
                  <a16:creationId xmlns:a16="http://schemas.microsoft.com/office/drawing/2014/main" id="{AABE8FD6-B3F1-476E-8C81-174FFD164BF1}"/>
                </a:ext>
              </a:extLst>
            </p:cNvPr>
            <p:cNvCxnSpPr>
              <a:cxnSpLocks/>
            </p:cNvCxnSpPr>
            <p:nvPr/>
          </p:nvCxnSpPr>
          <p:spPr>
            <a:xfrm>
              <a:off x="6072856" y="4025047"/>
              <a:ext cx="0" cy="479638"/>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sp>
          <p:nvSpPr>
            <p:cNvPr id="459" name="Rectangle 458">
              <a:extLst>
                <a:ext uri="{FF2B5EF4-FFF2-40B4-BE49-F238E27FC236}">
                  <a16:creationId xmlns:a16="http://schemas.microsoft.com/office/drawing/2014/main" id="{9B8FEFF6-9DCE-440A-AB8D-ECB52AACC5BA}"/>
                </a:ext>
              </a:extLst>
            </p:cNvPr>
            <p:cNvSpPr/>
            <p:nvPr/>
          </p:nvSpPr>
          <p:spPr>
            <a:xfrm>
              <a:off x="6371655" y="4284365"/>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0" name="Straight Connector 459">
              <a:extLst>
                <a:ext uri="{FF2B5EF4-FFF2-40B4-BE49-F238E27FC236}">
                  <a16:creationId xmlns:a16="http://schemas.microsoft.com/office/drawing/2014/main" id="{1F4AFAC3-1CF0-49FC-9AE6-7D5BBCC2A646}"/>
                </a:ext>
              </a:extLst>
            </p:cNvPr>
            <p:cNvCxnSpPr>
              <a:cxnSpLocks/>
            </p:cNvCxnSpPr>
            <p:nvPr/>
          </p:nvCxnSpPr>
          <p:spPr>
            <a:xfrm>
              <a:off x="6350522" y="4072729"/>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61" name="Straight Connector 460">
              <a:extLst>
                <a:ext uri="{FF2B5EF4-FFF2-40B4-BE49-F238E27FC236}">
                  <a16:creationId xmlns:a16="http://schemas.microsoft.com/office/drawing/2014/main" id="{F38BF33C-F418-4E4D-A52C-3F11D48C2956}"/>
                </a:ext>
              </a:extLst>
            </p:cNvPr>
            <p:cNvCxnSpPr>
              <a:cxnSpLocks/>
            </p:cNvCxnSpPr>
            <p:nvPr/>
          </p:nvCxnSpPr>
          <p:spPr>
            <a:xfrm>
              <a:off x="6350522" y="4576713"/>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62" name="Straight Connector 461">
              <a:extLst>
                <a:ext uri="{FF2B5EF4-FFF2-40B4-BE49-F238E27FC236}">
                  <a16:creationId xmlns:a16="http://schemas.microsoft.com/office/drawing/2014/main" id="{C86766B4-CC03-4DCB-9CAF-DF716D2AD45D}"/>
                </a:ext>
              </a:extLst>
            </p:cNvPr>
            <p:cNvCxnSpPr>
              <a:cxnSpLocks/>
            </p:cNvCxnSpPr>
            <p:nvPr/>
          </p:nvCxnSpPr>
          <p:spPr>
            <a:xfrm>
              <a:off x="6416655" y="4072729"/>
              <a:ext cx="0" cy="507689"/>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sp>
          <p:nvSpPr>
            <p:cNvPr id="464" name="Rectangle 463">
              <a:extLst>
                <a:ext uri="{FF2B5EF4-FFF2-40B4-BE49-F238E27FC236}">
                  <a16:creationId xmlns:a16="http://schemas.microsoft.com/office/drawing/2014/main" id="{25059F3D-A5C0-4383-B727-D390885AE370}"/>
                </a:ext>
              </a:extLst>
            </p:cNvPr>
            <p:cNvSpPr/>
            <p:nvPr/>
          </p:nvSpPr>
          <p:spPr>
            <a:xfrm>
              <a:off x="6730056" y="4578528"/>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5" name="Straight Connector 464">
              <a:extLst>
                <a:ext uri="{FF2B5EF4-FFF2-40B4-BE49-F238E27FC236}">
                  <a16:creationId xmlns:a16="http://schemas.microsoft.com/office/drawing/2014/main" id="{6BD4E62F-8205-40DC-8BEA-2C866E40C24F}"/>
                </a:ext>
              </a:extLst>
            </p:cNvPr>
            <p:cNvCxnSpPr>
              <a:cxnSpLocks/>
            </p:cNvCxnSpPr>
            <p:nvPr/>
          </p:nvCxnSpPr>
          <p:spPr>
            <a:xfrm>
              <a:off x="6708923" y="4400905"/>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a:extLst>
                <a:ext uri="{FF2B5EF4-FFF2-40B4-BE49-F238E27FC236}">
                  <a16:creationId xmlns:a16="http://schemas.microsoft.com/office/drawing/2014/main" id="{CA70AEA0-D337-451D-B0A3-09602E1C0B2A}"/>
                </a:ext>
              </a:extLst>
            </p:cNvPr>
            <p:cNvCxnSpPr>
              <a:cxnSpLocks/>
            </p:cNvCxnSpPr>
            <p:nvPr/>
          </p:nvCxnSpPr>
          <p:spPr>
            <a:xfrm>
              <a:off x="6708923" y="5030186"/>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67" name="Straight Connector 466">
              <a:extLst>
                <a:ext uri="{FF2B5EF4-FFF2-40B4-BE49-F238E27FC236}">
                  <a16:creationId xmlns:a16="http://schemas.microsoft.com/office/drawing/2014/main" id="{FCD6F4FD-0859-4C6E-95A0-E94BB28597F4}"/>
                </a:ext>
              </a:extLst>
            </p:cNvPr>
            <p:cNvCxnSpPr>
              <a:cxnSpLocks/>
            </p:cNvCxnSpPr>
            <p:nvPr/>
          </p:nvCxnSpPr>
          <p:spPr>
            <a:xfrm>
              <a:off x="6775056" y="4400905"/>
              <a:ext cx="0" cy="633908"/>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a:extLst>
                <a:ext uri="{FF2B5EF4-FFF2-40B4-BE49-F238E27FC236}">
                  <a16:creationId xmlns:a16="http://schemas.microsoft.com/office/drawing/2014/main" id="{9E4FB56B-5BE5-41A7-9EDC-1BCE5BD3D973}"/>
                </a:ext>
              </a:extLst>
            </p:cNvPr>
            <p:cNvCxnSpPr>
              <a:cxnSpLocks/>
            </p:cNvCxnSpPr>
            <p:nvPr/>
          </p:nvCxnSpPr>
          <p:spPr>
            <a:xfrm rot="16200000">
              <a:off x="5001061" y="5121485"/>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69" name="Straight Connector 468">
              <a:extLst>
                <a:ext uri="{FF2B5EF4-FFF2-40B4-BE49-F238E27FC236}">
                  <a16:creationId xmlns:a16="http://schemas.microsoft.com/office/drawing/2014/main" id="{6CF2AEB8-C207-47ED-85E1-8F45E763099B}"/>
                </a:ext>
              </a:extLst>
            </p:cNvPr>
            <p:cNvCxnSpPr>
              <a:cxnSpLocks/>
            </p:cNvCxnSpPr>
            <p:nvPr/>
          </p:nvCxnSpPr>
          <p:spPr>
            <a:xfrm rot="16200000">
              <a:off x="5704530" y="5121485"/>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nvGrpSpPr>
            <p:cNvPr id="5" name="Group 4">
              <a:extLst>
                <a:ext uri="{FF2B5EF4-FFF2-40B4-BE49-F238E27FC236}">
                  <a16:creationId xmlns:a16="http://schemas.microsoft.com/office/drawing/2014/main" id="{2D083337-A20C-4E23-8656-243A533EB1F4}"/>
                </a:ext>
              </a:extLst>
            </p:cNvPr>
            <p:cNvGrpSpPr/>
            <p:nvPr/>
          </p:nvGrpSpPr>
          <p:grpSpPr>
            <a:xfrm>
              <a:off x="5253811" y="5090884"/>
              <a:ext cx="449990" cy="43200"/>
              <a:chOff x="5253811" y="5090884"/>
              <a:chExt cx="449990" cy="43200"/>
            </a:xfrm>
          </p:grpSpPr>
          <p:cxnSp>
            <p:nvCxnSpPr>
              <p:cNvPr id="470" name="Straight Connector 469">
                <a:extLst>
                  <a:ext uri="{FF2B5EF4-FFF2-40B4-BE49-F238E27FC236}">
                    <a16:creationId xmlns:a16="http://schemas.microsoft.com/office/drawing/2014/main" id="{B6603917-E825-4F99-B077-6A51A49300C8}"/>
                  </a:ext>
                </a:extLst>
              </p:cNvPr>
              <p:cNvCxnSpPr>
                <a:cxnSpLocks/>
              </p:cNvCxnSpPr>
              <p:nvPr/>
            </p:nvCxnSpPr>
            <p:spPr>
              <a:xfrm flipV="1">
                <a:off x="5253811"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71" name="Straight Connector 470">
                <a:extLst>
                  <a:ext uri="{FF2B5EF4-FFF2-40B4-BE49-F238E27FC236}">
                    <a16:creationId xmlns:a16="http://schemas.microsoft.com/office/drawing/2014/main" id="{95E512F0-7405-42F4-811C-527A8F410E30}"/>
                  </a:ext>
                </a:extLst>
              </p:cNvPr>
              <p:cNvCxnSpPr>
                <a:cxnSpLocks/>
              </p:cNvCxnSpPr>
              <p:nvPr/>
            </p:nvCxnSpPr>
            <p:spPr>
              <a:xfrm flipV="1">
                <a:off x="5364884"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72" name="Straight Connector 471">
                <a:extLst>
                  <a:ext uri="{FF2B5EF4-FFF2-40B4-BE49-F238E27FC236}">
                    <a16:creationId xmlns:a16="http://schemas.microsoft.com/office/drawing/2014/main" id="{DEAD4E61-55C4-4BFC-B520-A4A659E7B962}"/>
                  </a:ext>
                </a:extLst>
              </p:cNvPr>
              <p:cNvCxnSpPr>
                <a:cxnSpLocks/>
              </p:cNvCxnSpPr>
              <p:nvPr/>
            </p:nvCxnSpPr>
            <p:spPr>
              <a:xfrm flipV="1">
                <a:off x="5450325"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73" name="Straight Connector 472">
                <a:extLst>
                  <a:ext uri="{FF2B5EF4-FFF2-40B4-BE49-F238E27FC236}">
                    <a16:creationId xmlns:a16="http://schemas.microsoft.com/office/drawing/2014/main" id="{E225D68B-FC51-426E-BEC7-A53505683083}"/>
                  </a:ext>
                </a:extLst>
              </p:cNvPr>
              <p:cNvCxnSpPr>
                <a:cxnSpLocks/>
              </p:cNvCxnSpPr>
              <p:nvPr/>
            </p:nvCxnSpPr>
            <p:spPr>
              <a:xfrm flipV="1">
                <a:off x="5515830"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74" name="Straight Connector 473">
                <a:extLst>
                  <a:ext uri="{FF2B5EF4-FFF2-40B4-BE49-F238E27FC236}">
                    <a16:creationId xmlns:a16="http://schemas.microsoft.com/office/drawing/2014/main" id="{576D5750-9A9A-41A9-B91E-55538EA54F23}"/>
                  </a:ext>
                </a:extLst>
              </p:cNvPr>
              <p:cNvCxnSpPr>
                <a:cxnSpLocks/>
              </p:cNvCxnSpPr>
              <p:nvPr/>
            </p:nvCxnSpPr>
            <p:spPr>
              <a:xfrm flipV="1">
                <a:off x="5581336"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75" name="Straight Connector 474">
                <a:extLst>
                  <a:ext uri="{FF2B5EF4-FFF2-40B4-BE49-F238E27FC236}">
                    <a16:creationId xmlns:a16="http://schemas.microsoft.com/office/drawing/2014/main" id="{1E339DEF-D34A-437E-B09C-F3F0CBCB62AD}"/>
                  </a:ext>
                </a:extLst>
              </p:cNvPr>
              <p:cNvCxnSpPr>
                <a:cxnSpLocks/>
              </p:cNvCxnSpPr>
              <p:nvPr/>
            </p:nvCxnSpPr>
            <p:spPr>
              <a:xfrm flipV="1">
                <a:off x="5629752"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76" name="Straight Connector 475">
                <a:extLst>
                  <a:ext uri="{FF2B5EF4-FFF2-40B4-BE49-F238E27FC236}">
                    <a16:creationId xmlns:a16="http://schemas.microsoft.com/office/drawing/2014/main" id="{165EBD89-C21D-47B1-B595-CDA12A2772E6}"/>
                  </a:ext>
                </a:extLst>
              </p:cNvPr>
              <p:cNvCxnSpPr>
                <a:cxnSpLocks/>
              </p:cNvCxnSpPr>
              <p:nvPr/>
            </p:nvCxnSpPr>
            <p:spPr>
              <a:xfrm flipV="1">
                <a:off x="5672473"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77" name="Straight Connector 476">
                <a:extLst>
                  <a:ext uri="{FF2B5EF4-FFF2-40B4-BE49-F238E27FC236}">
                    <a16:creationId xmlns:a16="http://schemas.microsoft.com/office/drawing/2014/main" id="{5FA5B1FE-864E-490C-BF24-8B44C0177204}"/>
                  </a:ext>
                </a:extLst>
              </p:cNvPr>
              <p:cNvCxnSpPr>
                <a:cxnSpLocks/>
              </p:cNvCxnSpPr>
              <p:nvPr/>
            </p:nvCxnSpPr>
            <p:spPr>
              <a:xfrm flipV="1">
                <a:off x="5703801"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grpSp>
          <p:nvGrpSpPr>
            <p:cNvPr id="4" name="Group 3">
              <a:extLst>
                <a:ext uri="{FF2B5EF4-FFF2-40B4-BE49-F238E27FC236}">
                  <a16:creationId xmlns:a16="http://schemas.microsoft.com/office/drawing/2014/main" id="{E6EB22D3-45A3-49EB-8476-B313B855849E}"/>
                </a:ext>
              </a:extLst>
            </p:cNvPr>
            <p:cNvGrpSpPr/>
            <p:nvPr/>
          </p:nvGrpSpPr>
          <p:grpSpPr>
            <a:xfrm>
              <a:off x="5940191" y="5090884"/>
              <a:ext cx="449990" cy="43200"/>
              <a:chOff x="5940191" y="5090884"/>
              <a:chExt cx="449990" cy="68793"/>
            </a:xfrm>
          </p:grpSpPr>
          <p:cxnSp>
            <p:nvCxnSpPr>
              <p:cNvPr id="478" name="Straight Connector 477">
                <a:extLst>
                  <a:ext uri="{FF2B5EF4-FFF2-40B4-BE49-F238E27FC236}">
                    <a16:creationId xmlns:a16="http://schemas.microsoft.com/office/drawing/2014/main" id="{FAC7F995-A26A-4469-A339-B699406A83AB}"/>
                  </a:ext>
                </a:extLst>
              </p:cNvPr>
              <p:cNvCxnSpPr>
                <a:cxnSpLocks/>
              </p:cNvCxnSpPr>
              <p:nvPr/>
            </p:nvCxnSpPr>
            <p:spPr>
              <a:xfrm flipV="1">
                <a:off x="5940191" y="5090884"/>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79" name="Straight Connector 478">
                <a:extLst>
                  <a:ext uri="{FF2B5EF4-FFF2-40B4-BE49-F238E27FC236}">
                    <a16:creationId xmlns:a16="http://schemas.microsoft.com/office/drawing/2014/main" id="{8C7B300C-7819-4631-85B9-E7E93F687AE0}"/>
                  </a:ext>
                </a:extLst>
              </p:cNvPr>
              <p:cNvCxnSpPr>
                <a:cxnSpLocks/>
              </p:cNvCxnSpPr>
              <p:nvPr/>
            </p:nvCxnSpPr>
            <p:spPr>
              <a:xfrm flipV="1">
                <a:off x="6062655" y="5090884"/>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80" name="Straight Connector 479">
                <a:extLst>
                  <a:ext uri="{FF2B5EF4-FFF2-40B4-BE49-F238E27FC236}">
                    <a16:creationId xmlns:a16="http://schemas.microsoft.com/office/drawing/2014/main" id="{36636943-198C-46E4-9F2E-0CB9B09113BA}"/>
                  </a:ext>
                </a:extLst>
              </p:cNvPr>
              <p:cNvCxnSpPr>
                <a:cxnSpLocks/>
              </p:cNvCxnSpPr>
              <p:nvPr/>
            </p:nvCxnSpPr>
            <p:spPr>
              <a:xfrm flipV="1">
                <a:off x="6142400" y="5090884"/>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81" name="Straight Connector 480">
                <a:extLst>
                  <a:ext uri="{FF2B5EF4-FFF2-40B4-BE49-F238E27FC236}">
                    <a16:creationId xmlns:a16="http://schemas.microsoft.com/office/drawing/2014/main" id="{F933EA1D-3BFC-493F-AD48-25A0BEFB759D}"/>
                  </a:ext>
                </a:extLst>
              </p:cNvPr>
              <p:cNvCxnSpPr>
                <a:cxnSpLocks/>
              </p:cNvCxnSpPr>
              <p:nvPr/>
            </p:nvCxnSpPr>
            <p:spPr>
              <a:xfrm flipV="1">
                <a:off x="6213601" y="5090884"/>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82" name="Straight Connector 481">
                <a:extLst>
                  <a:ext uri="{FF2B5EF4-FFF2-40B4-BE49-F238E27FC236}">
                    <a16:creationId xmlns:a16="http://schemas.microsoft.com/office/drawing/2014/main" id="{507D6D22-7EC0-4539-A389-3C1E99836644}"/>
                  </a:ext>
                </a:extLst>
              </p:cNvPr>
              <p:cNvCxnSpPr>
                <a:cxnSpLocks/>
              </p:cNvCxnSpPr>
              <p:nvPr/>
            </p:nvCxnSpPr>
            <p:spPr>
              <a:xfrm flipV="1">
                <a:off x="6267716" y="5090884"/>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83" name="Straight Connector 482">
                <a:extLst>
                  <a:ext uri="{FF2B5EF4-FFF2-40B4-BE49-F238E27FC236}">
                    <a16:creationId xmlns:a16="http://schemas.microsoft.com/office/drawing/2014/main" id="{5BF0010C-7FC0-47D3-83B5-77698EB734A6}"/>
                  </a:ext>
                </a:extLst>
              </p:cNvPr>
              <p:cNvCxnSpPr>
                <a:cxnSpLocks/>
              </p:cNvCxnSpPr>
              <p:nvPr/>
            </p:nvCxnSpPr>
            <p:spPr>
              <a:xfrm flipV="1">
                <a:off x="6316132" y="5090884"/>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84" name="Straight Connector 483">
                <a:extLst>
                  <a:ext uri="{FF2B5EF4-FFF2-40B4-BE49-F238E27FC236}">
                    <a16:creationId xmlns:a16="http://schemas.microsoft.com/office/drawing/2014/main" id="{CE2BCA88-1961-4F28-8ED5-47AE77127D63}"/>
                  </a:ext>
                </a:extLst>
              </p:cNvPr>
              <p:cNvCxnSpPr>
                <a:cxnSpLocks/>
              </p:cNvCxnSpPr>
              <p:nvPr/>
            </p:nvCxnSpPr>
            <p:spPr>
              <a:xfrm flipV="1">
                <a:off x="6358853" y="5090884"/>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85" name="Straight Connector 484">
                <a:extLst>
                  <a:ext uri="{FF2B5EF4-FFF2-40B4-BE49-F238E27FC236}">
                    <a16:creationId xmlns:a16="http://schemas.microsoft.com/office/drawing/2014/main" id="{AE4F7A9C-4A13-4CBB-9F54-64D4DF61A471}"/>
                  </a:ext>
                </a:extLst>
              </p:cNvPr>
              <p:cNvCxnSpPr>
                <a:cxnSpLocks/>
              </p:cNvCxnSpPr>
              <p:nvPr/>
            </p:nvCxnSpPr>
            <p:spPr>
              <a:xfrm flipV="1">
                <a:off x="6390181" y="5090884"/>
                <a:ext cx="0" cy="68793"/>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grpSp>
          <p:nvGrpSpPr>
            <p:cNvPr id="3" name="Group 2">
              <a:extLst>
                <a:ext uri="{FF2B5EF4-FFF2-40B4-BE49-F238E27FC236}">
                  <a16:creationId xmlns:a16="http://schemas.microsoft.com/office/drawing/2014/main" id="{2790E24D-AD2D-42E4-940A-955EC147BE32}"/>
                </a:ext>
              </a:extLst>
            </p:cNvPr>
            <p:cNvGrpSpPr/>
            <p:nvPr/>
          </p:nvGrpSpPr>
          <p:grpSpPr>
            <a:xfrm>
              <a:off x="6635116" y="5090884"/>
              <a:ext cx="449990" cy="43200"/>
              <a:chOff x="6635116" y="5090884"/>
              <a:chExt cx="449990" cy="43200"/>
            </a:xfrm>
          </p:grpSpPr>
          <p:cxnSp>
            <p:nvCxnSpPr>
              <p:cNvPr id="486" name="Straight Connector 485">
                <a:extLst>
                  <a:ext uri="{FF2B5EF4-FFF2-40B4-BE49-F238E27FC236}">
                    <a16:creationId xmlns:a16="http://schemas.microsoft.com/office/drawing/2014/main" id="{281CD185-DF81-4AB1-9EE8-8C4FA12E076E}"/>
                  </a:ext>
                </a:extLst>
              </p:cNvPr>
              <p:cNvCxnSpPr>
                <a:cxnSpLocks/>
              </p:cNvCxnSpPr>
              <p:nvPr/>
            </p:nvCxnSpPr>
            <p:spPr>
              <a:xfrm flipV="1">
                <a:off x="6635116"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87" name="Straight Connector 486">
                <a:extLst>
                  <a:ext uri="{FF2B5EF4-FFF2-40B4-BE49-F238E27FC236}">
                    <a16:creationId xmlns:a16="http://schemas.microsoft.com/office/drawing/2014/main" id="{5CBD5372-0EB5-4636-94DF-81C8529B1D06}"/>
                  </a:ext>
                </a:extLst>
              </p:cNvPr>
              <p:cNvCxnSpPr>
                <a:cxnSpLocks/>
              </p:cNvCxnSpPr>
              <p:nvPr/>
            </p:nvCxnSpPr>
            <p:spPr>
              <a:xfrm flipV="1">
                <a:off x="6757580"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88" name="Straight Connector 487">
                <a:extLst>
                  <a:ext uri="{FF2B5EF4-FFF2-40B4-BE49-F238E27FC236}">
                    <a16:creationId xmlns:a16="http://schemas.microsoft.com/office/drawing/2014/main" id="{553D464A-0A15-49F3-9083-E4348A01CDBD}"/>
                  </a:ext>
                </a:extLst>
              </p:cNvPr>
              <p:cNvCxnSpPr>
                <a:cxnSpLocks/>
              </p:cNvCxnSpPr>
              <p:nvPr/>
            </p:nvCxnSpPr>
            <p:spPr>
              <a:xfrm flipV="1">
                <a:off x="6837325"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89" name="Straight Connector 488">
                <a:extLst>
                  <a:ext uri="{FF2B5EF4-FFF2-40B4-BE49-F238E27FC236}">
                    <a16:creationId xmlns:a16="http://schemas.microsoft.com/office/drawing/2014/main" id="{E9016B11-E6EF-4AFF-A284-539B3E584C9F}"/>
                  </a:ext>
                </a:extLst>
              </p:cNvPr>
              <p:cNvCxnSpPr>
                <a:cxnSpLocks/>
              </p:cNvCxnSpPr>
              <p:nvPr/>
            </p:nvCxnSpPr>
            <p:spPr>
              <a:xfrm flipV="1">
                <a:off x="6908526"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90" name="Straight Connector 489">
                <a:extLst>
                  <a:ext uri="{FF2B5EF4-FFF2-40B4-BE49-F238E27FC236}">
                    <a16:creationId xmlns:a16="http://schemas.microsoft.com/office/drawing/2014/main" id="{FD018D8A-A854-43A3-B74F-B85957685499}"/>
                  </a:ext>
                </a:extLst>
              </p:cNvPr>
              <p:cNvCxnSpPr>
                <a:cxnSpLocks/>
              </p:cNvCxnSpPr>
              <p:nvPr/>
            </p:nvCxnSpPr>
            <p:spPr>
              <a:xfrm flipV="1">
                <a:off x="6962641"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91" name="Straight Connector 490">
                <a:extLst>
                  <a:ext uri="{FF2B5EF4-FFF2-40B4-BE49-F238E27FC236}">
                    <a16:creationId xmlns:a16="http://schemas.microsoft.com/office/drawing/2014/main" id="{47B463D4-6237-49C8-853C-03DF23D50738}"/>
                  </a:ext>
                </a:extLst>
              </p:cNvPr>
              <p:cNvCxnSpPr>
                <a:cxnSpLocks/>
              </p:cNvCxnSpPr>
              <p:nvPr/>
            </p:nvCxnSpPr>
            <p:spPr>
              <a:xfrm flipV="1">
                <a:off x="7011057"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92" name="Straight Connector 491">
                <a:extLst>
                  <a:ext uri="{FF2B5EF4-FFF2-40B4-BE49-F238E27FC236}">
                    <a16:creationId xmlns:a16="http://schemas.microsoft.com/office/drawing/2014/main" id="{DBEA1E5B-91CF-4976-BA3A-EDCCFA188229}"/>
                  </a:ext>
                </a:extLst>
              </p:cNvPr>
              <p:cNvCxnSpPr>
                <a:cxnSpLocks/>
              </p:cNvCxnSpPr>
              <p:nvPr/>
            </p:nvCxnSpPr>
            <p:spPr>
              <a:xfrm flipV="1">
                <a:off x="7053778"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93" name="Straight Connector 492">
                <a:extLst>
                  <a:ext uri="{FF2B5EF4-FFF2-40B4-BE49-F238E27FC236}">
                    <a16:creationId xmlns:a16="http://schemas.microsoft.com/office/drawing/2014/main" id="{C38AA478-B935-4A6A-8812-1D9B6EDD229C}"/>
                  </a:ext>
                </a:extLst>
              </p:cNvPr>
              <p:cNvCxnSpPr>
                <a:cxnSpLocks/>
              </p:cNvCxnSpPr>
              <p:nvPr/>
            </p:nvCxnSpPr>
            <p:spPr>
              <a:xfrm flipV="1">
                <a:off x="7085106"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cxnSp>
          <p:nvCxnSpPr>
            <p:cNvPr id="494" name="Straight Connector 493">
              <a:extLst>
                <a:ext uri="{FF2B5EF4-FFF2-40B4-BE49-F238E27FC236}">
                  <a16:creationId xmlns:a16="http://schemas.microsoft.com/office/drawing/2014/main" id="{3D4B5709-291C-4ADA-BDDE-CBC72DDD87BB}"/>
                </a:ext>
              </a:extLst>
            </p:cNvPr>
            <p:cNvCxnSpPr>
              <a:cxnSpLocks/>
            </p:cNvCxnSpPr>
            <p:nvPr/>
          </p:nvCxnSpPr>
          <p:spPr>
            <a:xfrm rot="16200000">
              <a:off x="6399455" y="5121485"/>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95" name="Straight Connector 494">
              <a:extLst>
                <a:ext uri="{FF2B5EF4-FFF2-40B4-BE49-F238E27FC236}">
                  <a16:creationId xmlns:a16="http://schemas.microsoft.com/office/drawing/2014/main" id="{6A21CDCC-BD5B-41EE-B8CA-F1C5F25AC264}"/>
                </a:ext>
              </a:extLst>
            </p:cNvPr>
            <p:cNvCxnSpPr>
              <a:cxnSpLocks/>
            </p:cNvCxnSpPr>
            <p:nvPr/>
          </p:nvCxnSpPr>
          <p:spPr>
            <a:xfrm rot="16200000">
              <a:off x="7085833" y="5121485"/>
              <a:ext cx="61200" cy="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nvGrpSpPr>
            <p:cNvPr id="2" name="Group 1">
              <a:extLst>
                <a:ext uri="{FF2B5EF4-FFF2-40B4-BE49-F238E27FC236}">
                  <a16:creationId xmlns:a16="http://schemas.microsoft.com/office/drawing/2014/main" id="{79C29BA9-E138-4131-9AFD-7F5CCF236546}"/>
                </a:ext>
              </a:extLst>
            </p:cNvPr>
            <p:cNvGrpSpPr/>
            <p:nvPr/>
          </p:nvGrpSpPr>
          <p:grpSpPr>
            <a:xfrm>
              <a:off x="7315343" y="5090884"/>
              <a:ext cx="446498" cy="43200"/>
              <a:chOff x="7315343" y="5090884"/>
              <a:chExt cx="446498" cy="43200"/>
            </a:xfrm>
          </p:grpSpPr>
          <p:cxnSp>
            <p:nvCxnSpPr>
              <p:cNvPr id="496" name="Straight Connector 495">
                <a:extLst>
                  <a:ext uri="{FF2B5EF4-FFF2-40B4-BE49-F238E27FC236}">
                    <a16:creationId xmlns:a16="http://schemas.microsoft.com/office/drawing/2014/main" id="{E4185835-6879-4FCE-ABDE-F3EF467B8DBC}"/>
                  </a:ext>
                </a:extLst>
              </p:cNvPr>
              <p:cNvCxnSpPr>
                <a:cxnSpLocks/>
              </p:cNvCxnSpPr>
              <p:nvPr/>
            </p:nvCxnSpPr>
            <p:spPr>
              <a:xfrm flipV="1">
                <a:off x="7315343"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97" name="Straight Connector 496">
                <a:extLst>
                  <a:ext uri="{FF2B5EF4-FFF2-40B4-BE49-F238E27FC236}">
                    <a16:creationId xmlns:a16="http://schemas.microsoft.com/office/drawing/2014/main" id="{8C331A71-A8CF-4DE7-B0A0-CC624CB38370}"/>
                  </a:ext>
                </a:extLst>
              </p:cNvPr>
              <p:cNvCxnSpPr>
                <a:cxnSpLocks/>
              </p:cNvCxnSpPr>
              <p:nvPr/>
            </p:nvCxnSpPr>
            <p:spPr>
              <a:xfrm flipV="1">
                <a:off x="7445949"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98" name="Straight Connector 497">
                <a:extLst>
                  <a:ext uri="{FF2B5EF4-FFF2-40B4-BE49-F238E27FC236}">
                    <a16:creationId xmlns:a16="http://schemas.microsoft.com/office/drawing/2014/main" id="{F9951C10-8C60-4A77-B234-21721F6C6841}"/>
                  </a:ext>
                </a:extLst>
              </p:cNvPr>
              <p:cNvCxnSpPr>
                <a:cxnSpLocks/>
              </p:cNvCxnSpPr>
              <p:nvPr/>
            </p:nvCxnSpPr>
            <p:spPr>
              <a:xfrm flipV="1">
                <a:off x="7530997"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499" name="Straight Connector 498">
                <a:extLst>
                  <a:ext uri="{FF2B5EF4-FFF2-40B4-BE49-F238E27FC236}">
                    <a16:creationId xmlns:a16="http://schemas.microsoft.com/office/drawing/2014/main" id="{27FE0E23-A7BA-4DD3-A8A5-200E014AFF98}"/>
                  </a:ext>
                </a:extLst>
              </p:cNvPr>
              <p:cNvCxnSpPr>
                <a:cxnSpLocks/>
              </p:cNvCxnSpPr>
              <p:nvPr/>
            </p:nvCxnSpPr>
            <p:spPr>
              <a:xfrm flipV="1">
                <a:off x="7606932"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500" name="Straight Connector 499">
                <a:extLst>
                  <a:ext uri="{FF2B5EF4-FFF2-40B4-BE49-F238E27FC236}">
                    <a16:creationId xmlns:a16="http://schemas.microsoft.com/office/drawing/2014/main" id="{87228C63-62F4-4C1A-A285-C12947716188}"/>
                  </a:ext>
                </a:extLst>
              </p:cNvPr>
              <p:cNvCxnSpPr>
                <a:cxnSpLocks/>
              </p:cNvCxnSpPr>
              <p:nvPr/>
            </p:nvCxnSpPr>
            <p:spPr>
              <a:xfrm flipV="1">
                <a:off x="7664644"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501" name="Straight Connector 500">
                <a:extLst>
                  <a:ext uri="{FF2B5EF4-FFF2-40B4-BE49-F238E27FC236}">
                    <a16:creationId xmlns:a16="http://schemas.microsoft.com/office/drawing/2014/main" id="{94ECE1D2-8900-4631-A5F2-8A67D94E5CE4}"/>
                  </a:ext>
                </a:extLst>
              </p:cNvPr>
              <p:cNvCxnSpPr>
                <a:cxnSpLocks/>
              </p:cNvCxnSpPr>
              <p:nvPr/>
            </p:nvCxnSpPr>
            <p:spPr>
              <a:xfrm flipV="1">
                <a:off x="7716280"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502" name="Straight Connector 501">
                <a:extLst>
                  <a:ext uri="{FF2B5EF4-FFF2-40B4-BE49-F238E27FC236}">
                    <a16:creationId xmlns:a16="http://schemas.microsoft.com/office/drawing/2014/main" id="{CC8C31DF-E6F7-4FD8-A4D5-C41FD1C306F0}"/>
                  </a:ext>
                </a:extLst>
              </p:cNvPr>
              <p:cNvCxnSpPr>
                <a:cxnSpLocks/>
              </p:cNvCxnSpPr>
              <p:nvPr/>
            </p:nvCxnSpPr>
            <p:spPr>
              <a:xfrm flipV="1">
                <a:off x="7761841" y="5090884"/>
                <a:ext cx="0" cy="43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grpSp>
        <p:cxnSp>
          <p:nvCxnSpPr>
            <p:cNvPr id="503" name="Straight Connector 502">
              <a:extLst>
                <a:ext uri="{FF2B5EF4-FFF2-40B4-BE49-F238E27FC236}">
                  <a16:creationId xmlns:a16="http://schemas.microsoft.com/office/drawing/2014/main" id="{3DF6FE4B-82B0-4870-9D89-25472540D404}"/>
                </a:ext>
              </a:extLst>
            </p:cNvPr>
            <p:cNvCxnSpPr>
              <a:cxnSpLocks/>
            </p:cNvCxnSpPr>
            <p:nvPr/>
          </p:nvCxnSpPr>
          <p:spPr>
            <a:xfrm flipV="1">
              <a:off x="7795252" y="5090884"/>
              <a:ext cx="0" cy="61200"/>
            </a:xfrm>
            <a:prstGeom prst="line">
              <a:avLst/>
            </a:prstGeom>
            <a:noFill/>
            <a:ln w="9525">
              <a:solidFill>
                <a:srgbClr val="000000"/>
              </a:solidFill>
            </a:ln>
            <a:effectLst/>
          </p:spPr>
          <p:style>
            <a:lnRef idx="1">
              <a:schemeClr val="accent1"/>
            </a:lnRef>
            <a:fillRef idx="3">
              <a:schemeClr val="accent1"/>
            </a:fillRef>
            <a:effectRef idx="2">
              <a:schemeClr val="accent1"/>
            </a:effectRef>
            <a:fontRef idx="minor">
              <a:schemeClr val="lt1"/>
            </a:fontRef>
          </p:style>
        </p:cxnSp>
        <p:sp>
          <p:nvSpPr>
            <p:cNvPr id="504" name="TextBox 503">
              <a:extLst>
                <a:ext uri="{FF2B5EF4-FFF2-40B4-BE49-F238E27FC236}">
                  <a16:creationId xmlns:a16="http://schemas.microsoft.com/office/drawing/2014/main" id="{B5439E30-ECDA-4630-950C-ECA79C70A178}"/>
                </a:ext>
              </a:extLst>
            </p:cNvPr>
            <p:cNvSpPr txBox="1"/>
            <p:nvPr/>
          </p:nvSpPr>
          <p:spPr>
            <a:xfrm>
              <a:off x="4688899" y="2791581"/>
              <a:ext cx="235642"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150</a:t>
              </a:r>
            </a:p>
          </p:txBody>
        </p:sp>
        <p:sp>
          <p:nvSpPr>
            <p:cNvPr id="505" name="TextBox 504">
              <a:extLst>
                <a:ext uri="{FF2B5EF4-FFF2-40B4-BE49-F238E27FC236}">
                  <a16:creationId xmlns:a16="http://schemas.microsoft.com/office/drawing/2014/main" id="{74F707F5-BC79-4647-80DD-110137F088F0}"/>
                </a:ext>
              </a:extLst>
            </p:cNvPr>
            <p:cNvSpPr txBox="1"/>
            <p:nvPr/>
          </p:nvSpPr>
          <p:spPr>
            <a:xfrm>
              <a:off x="4688899" y="3527893"/>
              <a:ext cx="235642"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100</a:t>
              </a:r>
            </a:p>
          </p:txBody>
        </p:sp>
        <p:sp>
          <p:nvSpPr>
            <p:cNvPr id="506" name="TextBox 505">
              <a:extLst>
                <a:ext uri="{FF2B5EF4-FFF2-40B4-BE49-F238E27FC236}">
                  <a16:creationId xmlns:a16="http://schemas.microsoft.com/office/drawing/2014/main" id="{899B13C9-6B83-4CD9-BADE-7C77D250FB2E}"/>
                </a:ext>
              </a:extLst>
            </p:cNvPr>
            <p:cNvSpPr txBox="1"/>
            <p:nvPr/>
          </p:nvSpPr>
          <p:spPr>
            <a:xfrm>
              <a:off x="4767448" y="4264204"/>
              <a:ext cx="157094"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50</a:t>
              </a:r>
            </a:p>
          </p:txBody>
        </p:sp>
        <p:sp>
          <p:nvSpPr>
            <p:cNvPr id="507" name="TextBox 506">
              <a:extLst>
                <a:ext uri="{FF2B5EF4-FFF2-40B4-BE49-F238E27FC236}">
                  <a16:creationId xmlns:a16="http://schemas.microsoft.com/office/drawing/2014/main" id="{28C8FD22-1983-47D6-9243-F7FA5FD2D770}"/>
                </a:ext>
              </a:extLst>
            </p:cNvPr>
            <p:cNvSpPr txBox="1"/>
            <p:nvPr/>
          </p:nvSpPr>
          <p:spPr>
            <a:xfrm>
              <a:off x="4845995" y="5000516"/>
              <a:ext cx="78548" cy="184666"/>
            </a:xfrm>
            <a:prstGeom prst="rect">
              <a:avLst/>
            </a:prstGeom>
            <a:noFill/>
          </p:spPr>
          <p:txBody>
            <a:bodyPr wrap="none" lIns="0" tIns="0" rIns="0" bIns="0"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a:t>
              </a:r>
            </a:p>
          </p:txBody>
        </p:sp>
        <p:sp>
          <p:nvSpPr>
            <p:cNvPr id="508" name="TextBox 507">
              <a:extLst>
                <a:ext uri="{FF2B5EF4-FFF2-40B4-BE49-F238E27FC236}">
                  <a16:creationId xmlns:a16="http://schemas.microsoft.com/office/drawing/2014/main" id="{6A1582D5-80DC-4643-89D6-F9E89ED0E641}"/>
                </a:ext>
              </a:extLst>
            </p:cNvPr>
            <p:cNvSpPr txBox="1"/>
            <p:nvPr/>
          </p:nvSpPr>
          <p:spPr>
            <a:xfrm>
              <a:off x="4809956"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0.01</a:t>
              </a:r>
            </a:p>
          </p:txBody>
        </p:sp>
        <p:sp>
          <p:nvSpPr>
            <p:cNvPr id="509" name="TextBox 508">
              <a:extLst>
                <a:ext uri="{FF2B5EF4-FFF2-40B4-BE49-F238E27FC236}">
                  <a16:creationId xmlns:a16="http://schemas.microsoft.com/office/drawing/2014/main" id="{898887EC-54CA-4FB1-97C9-DEE143C8950A}"/>
                </a:ext>
              </a:extLst>
            </p:cNvPr>
            <p:cNvSpPr txBox="1"/>
            <p:nvPr/>
          </p:nvSpPr>
          <p:spPr>
            <a:xfrm>
              <a:off x="5500260"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0.1</a:t>
              </a:r>
            </a:p>
          </p:txBody>
        </p:sp>
        <p:sp>
          <p:nvSpPr>
            <p:cNvPr id="510" name="TextBox 509">
              <a:extLst>
                <a:ext uri="{FF2B5EF4-FFF2-40B4-BE49-F238E27FC236}">
                  <a16:creationId xmlns:a16="http://schemas.microsoft.com/office/drawing/2014/main" id="{7CF31210-D637-4CB4-899B-9EE37EC2ED72}"/>
                </a:ext>
              </a:extLst>
            </p:cNvPr>
            <p:cNvSpPr txBox="1"/>
            <p:nvPr/>
          </p:nvSpPr>
          <p:spPr>
            <a:xfrm>
              <a:off x="6193297"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a:t>
              </a:r>
            </a:p>
          </p:txBody>
        </p:sp>
        <p:sp>
          <p:nvSpPr>
            <p:cNvPr id="511" name="TextBox 510">
              <a:extLst>
                <a:ext uri="{FF2B5EF4-FFF2-40B4-BE49-F238E27FC236}">
                  <a16:creationId xmlns:a16="http://schemas.microsoft.com/office/drawing/2014/main" id="{18EF24CF-EE03-40CC-92E8-E07CB872F312}"/>
                </a:ext>
              </a:extLst>
            </p:cNvPr>
            <p:cNvSpPr txBox="1"/>
            <p:nvPr/>
          </p:nvSpPr>
          <p:spPr>
            <a:xfrm>
              <a:off x="7558584"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100</a:t>
              </a:r>
            </a:p>
          </p:txBody>
        </p:sp>
        <p:sp>
          <p:nvSpPr>
            <p:cNvPr id="512" name="TextBox 511">
              <a:extLst>
                <a:ext uri="{FF2B5EF4-FFF2-40B4-BE49-F238E27FC236}">
                  <a16:creationId xmlns:a16="http://schemas.microsoft.com/office/drawing/2014/main" id="{CB3610E9-2DEE-47DD-B076-9111F1E899CF}"/>
                </a:ext>
              </a:extLst>
            </p:cNvPr>
            <p:cNvSpPr txBox="1"/>
            <p:nvPr/>
          </p:nvSpPr>
          <p:spPr>
            <a:xfrm>
              <a:off x="6873317" y="5101036"/>
              <a:ext cx="465247"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10</a:t>
              </a:r>
            </a:p>
          </p:txBody>
        </p:sp>
        <p:sp>
          <p:nvSpPr>
            <p:cNvPr id="513" name="TextBox 512">
              <a:extLst>
                <a:ext uri="{FF2B5EF4-FFF2-40B4-BE49-F238E27FC236}">
                  <a16:creationId xmlns:a16="http://schemas.microsoft.com/office/drawing/2014/main" id="{19CED7A6-D53A-4EB6-922F-230345FDA6D9}"/>
                </a:ext>
              </a:extLst>
            </p:cNvPr>
            <p:cNvSpPr txBox="1"/>
            <p:nvPr/>
          </p:nvSpPr>
          <p:spPr>
            <a:xfrm>
              <a:off x="5031660" y="5320429"/>
              <a:ext cx="2766261" cy="317577"/>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Paclitaxel (nM)</a:t>
              </a:r>
            </a:p>
          </p:txBody>
        </p:sp>
        <p:sp>
          <p:nvSpPr>
            <p:cNvPr id="514" name="TextBox 513">
              <a:extLst>
                <a:ext uri="{FF2B5EF4-FFF2-40B4-BE49-F238E27FC236}">
                  <a16:creationId xmlns:a16="http://schemas.microsoft.com/office/drawing/2014/main" id="{078A442E-510C-4441-9BB6-4FD29F755A16}"/>
                </a:ext>
              </a:extLst>
            </p:cNvPr>
            <p:cNvSpPr txBox="1"/>
            <p:nvPr/>
          </p:nvSpPr>
          <p:spPr>
            <a:xfrm rot="16200000">
              <a:off x="3396561" y="3896049"/>
              <a:ext cx="2249526" cy="184666"/>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Relative Cell Viability (% of control)</a:t>
              </a:r>
            </a:p>
          </p:txBody>
        </p:sp>
        <p:cxnSp>
          <p:nvCxnSpPr>
            <p:cNvPr id="530" name="Straight Connector 529">
              <a:extLst>
                <a:ext uri="{FF2B5EF4-FFF2-40B4-BE49-F238E27FC236}">
                  <a16:creationId xmlns:a16="http://schemas.microsoft.com/office/drawing/2014/main" id="{8E062CA5-B873-4A8F-BE15-47A91F28A5AA}"/>
                </a:ext>
              </a:extLst>
            </p:cNvPr>
            <p:cNvCxnSpPr>
              <a:cxnSpLocks/>
            </p:cNvCxnSpPr>
            <p:nvPr/>
          </p:nvCxnSpPr>
          <p:spPr>
            <a:xfrm>
              <a:off x="7453686" y="4686492"/>
              <a:ext cx="0" cy="234813"/>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531" name="Straight Connector 530">
              <a:extLst>
                <a:ext uri="{FF2B5EF4-FFF2-40B4-BE49-F238E27FC236}">
                  <a16:creationId xmlns:a16="http://schemas.microsoft.com/office/drawing/2014/main" id="{876E6D58-451A-475C-A125-A4AE1B788494}"/>
                </a:ext>
              </a:extLst>
            </p:cNvPr>
            <p:cNvCxnSpPr>
              <a:cxnSpLocks/>
            </p:cNvCxnSpPr>
            <p:nvPr/>
          </p:nvCxnSpPr>
          <p:spPr>
            <a:xfrm>
              <a:off x="7387553" y="4442976"/>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532" name="Straight Connector 531">
              <a:extLst>
                <a:ext uri="{FF2B5EF4-FFF2-40B4-BE49-F238E27FC236}">
                  <a16:creationId xmlns:a16="http://schemas.microsoft.com/office/drawing/2014/main" id="{74345EF9-1F38-448F-9F28-5D2FE594D20C}"/>
                </a:ext>
              </a:extLst>
            </p:cNvPr>
            <p:cNvCxnSpPr>
              <a:cxnSpLocks/>
            </p:cNvCxnSpPr>
            <p:nvPr/>
          </p:nvCxnSpPr>
          <p:spPr>
            <a:xfrm>
              <a:off x="7453686" y="4442976"/>
              <a:ext cx="0" cy="664763"/>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533" name="Straight Connector 532">
              <a:extLst>
                <a:ext uri="{FF2B5EF4-FFF2-40B4-BE49-F238E27FC236}">
                  <a16:creationId xmlns:a16="http://schemas.microsoft.com/office/drawing/2014/main" id="{C1FD476B-9A1F-4121-9A82-35E59679C05E}"/>
                </a:ext>
              </a:extLst>
            </p:cNvPr>
            <p:cNvCxnSpPr>
              <a:cxnSpLocks/>
            </p:cNvCxnSpPr>
            <p:nvPr/>
          </p:nvCxnSpPr>
          <p:spPr>
            <a:xfrm>
              <a:off x="7387553" y="5102887"/>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sp>
          <p:nvSpPr>
            <p:cNvPr id="534" name="Rectangle 533">
              <a:extLst>
                <a:ext uri="{FF2B5EF4-FFF2-40B4-BE49-F238E27FC236}">
                  <a16:creationId xmlns:a16="http://schemas.microsoft.com/office/drawing/2014/main" id="{7084A399-E691-45E6-A215-8466CBB97EDF}"/>
                </a:ext>
              </a:extLst>
            </p:cNvPr>
            <p:cNvSpPr/>
            <p:nvPr/>
          </p:nvSpPr>
          <p:spPr>
            <a:xfrm>
              <a:off x="7408686" y="4816544"/>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35" name="Straight Connector 534">
              <a:extLst>
                <a:ext uri="{FF2B5EF4-FFF2-40B4-BE49-F238E27FC236}">
                  <a16:creationId xmlns:a16="http://schemas.microsoft.com/office/drawing/2014/main" id="{0444258A-2AB1-48B3-8145-3E1A6D8CC33B}"/>
                </a:ext>
              </a:extLst>
            </p:cNvPr>
            <p:cNvCxnSpPr>
              <a:cxnSpLocks/>
            </p:cNvCxnSpPr>
            <p:nvPr/>
          </p:nvCxnSpPr>
          <p:spPr>
            <a:xfrm>
              <a:off x="7028548" y="4389316"/>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a:extLst>
                <a:ext uri="{FF2B5EF4-FFF2-40B4-BE49-F238E27FC236}">
                  <a16:creationId xmlns:a16="http://schemas.microsoft.com/office/drawing/2014/main" id="{6C3A5AEE-58F0-49EB-92F6-FFF40019A779}"/>
                </a:ext>
              </a:extLst>
            </p:cNvPr>
            <p:cNvCxnSpPr>
              <a:cxnSpLocks/>
            </p:cNvCxnSpPr>
            <p:nvPr/>
          </p:nvCxnSpPr>
          <p:spPr>
            <a:xfrm>
              <a:off x="7094681" y="4389316"/>
              <a:ext cx="0" cy="642692"/>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a:extLst>
                <a:ext uri="{FF2B5EF4-FFF2-40B4-BE49-F238E27FC236}">
                  <a16:creationId xmlns:a16="http://schemas.microsoft.com/office/drawing/2014/main" id="{D1CA450A-78CE-4448-B9CD-6A83A3AAF446}"/>
                </a:ext>
              </a:extLst>
            </p:cNvPr>
            <p:cNvCxnSpPr>
              <a:cxnSpLocks/>
            </p:cNvCxnSpPr>
            <p:nvPr/>
          </p:nvCxnSpPr>
          <p:spPr>
            <a:xfrm>
              <a:off x="7028548" y="5027317"/>
              <a:ext cx="132267" cy="0"/>
            </a:xfrm>
            <a:prstGeom prst="line">
              <a:avLst/>
            </a:prstGeom>
            <a:ln w="12700">
              <a:solidFill>
                <a:srgbClr val="D8AB27"/>
              </a:solidFill>
            </a:ln>
            <a:effectLst/>
          </p:spPr>
          <p:style>
            <a:lnRef idx="2">
              <a:schemeClr val="accent1"/>
            </a:lnRef>
            <a:fillRef idx="0">
              <a:schemeClr val="accent1"/>
            </a:fillRef>
            <a:effectRef idx="1">
              <a:schemeClr val="accent1"/>
            </a:effectRef>
            <a:fontRef idx="minor">
              <a:schemeClr val="tx1"/>
            </a:fontRef>
          </p:style>
        </p:cxnSp>
        <p:sp>
          <p:nvSpPr>
            <p:cNvPr id="538" name="Rectangle 537">
              <a:extLst>
                <a:ext uri="{FF2B5EF4-FFF2-40B4-BE49-F238E27FC236}">
                  <a16:creationId xmlns:a16="http://schemas.microsoft.com/office/drawing/2014/main" id="{1DE0740D-2D57-401A-A3D2-2A918B369BE4}"/>
                </a:ext>
              </a:extLst>
            </p:cNvPr>
            <p:cNvSpPr/>
            <p:nvPr/>
          </p:nvSpPr>
          <p:spPr>
            <a:xfrm>
              <a:off x="4985714" y="3960493"/>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9" name="Rectangle 538">
              <a:extLst>
                <a:ext uri="{FF2B5EF4-FFF2-40B4-BE49-F238E27FC236}">
                  <a16:creationId xmlns:a16="http://schemas.microsoft.com/office/drawing/2014/main" id="{D7C29E92-D19A-41CD-8284-294C27AB7690}"/>
                </a:ext>
              </a:extLst>
            </p:cNvPr>
            <p:cNvSpPr/>
            <p:nvPr/>
          </p:nvSpPr>
          <p:spPr>
            <a:xfrm>
              <a:off x="6027856" y="4214980"/>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9" name="Straight Connector 548">
              <a:extLst>
                <a:ext uri="{FF2B5EF4-FFF2-40B4-BE49-F238E27FC236}">
                  <a16:creationId xmlns:a16="http://schemas.microsoft.com/office/drawing/2014/main" id="{FDD1FAB5-90CF-C7C4-FB2B-6CAE47D8CF18}"/>
                </a:ext>
              </a:extLst>
            </p:cNvPr>
            <p:cNvCxnSpPr>
              <a:cxnSpLocks/>
            </p:cNvCxnSpPr>
            <p:nvPr/>
          </p:nvCxnSpPr>
          <p:spPr>
            <a:xfrm>
              <a:off x="7028548" y="3972786"/>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550" name="Straight Connector 549">
              <a:extLst>
                <a:ext uri="{FF2B5EF4-FFF2-40B4-BE49-F238E27FC236}">
                  <a16:creationId xmlns:a16="http://schemas.microsoft.com/office/drawing/2014/main" id="{DAF35ED0-2745-5098-E652-CD1D1AE9C55C}"/>
                </a:ext>
              </a:extLst>
            </p:cNvPr>
            <p:cNvCxnSpPr>
              <a:cxnSpLocks/>
            </p:cNvCxnSpPr>
            <p:nvPr/>
          </p:nvCxnSpPr>
          <p:spPr>
            <a:xfrm>
              <a:off x="7093491" y="3972786"/>
              <a:ext cx="2381" cy="838239"/>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sp>
          <p:nvSpPr>
            <p:cNvPr id="551" name="Freeform: Shape 550">
              <a:extLst>
                <a:ext uri="{FF2B5EF4-FFF2-40B4-BE49-F238E27FC236}">
                  <a16:creationId xmlns:a16="http://schemas.microsoft.com/office/drawing/2014/main" id="{6C14061A-D136-E0CE-986B-32E4DAF807A6}"/>
                </a:ext>
              </a:extLst>
            </p:cNvPr>
            <p:cNvSpPr/>
            <p:nvPr/>
          </p:nvSpPr>
          <p:spPr>
            <a:xfrm>
              <a:off x="5055439" y="3609918"/>
              <a:ext cx="2406397" cy="1128854"/>
            </a:xfrm>
            <a:custGeom>
              <a:avLst/>
              <a:gdLst>
                <a:gd name="connsiteX0" fmla="*/ 0 w 1452563"/>
                <a:gd name="connsiteY0" fmla="*/ 0 h 566737"/>
                <a:gd name="connsiteX1" fmla="*/ 488157 w 1452563"/>
                <a:gd name="connsiteY1" fmla="*/ 11906 h 566737"/>
                <a:gd name="connsiteX2" fmla="*/ 900113 w 1452563"/>
                <a:gd name="connsiteY2" fmla="*/ 130969 h 566737"/>
                <a:gd name="connsiteX3" fmla="*/ 1223963 w 1452563"/>
                <a:gd name="connsiteY3" fmla="*/ 483394 h 566737"/>
                <a:gd name="connsiteX4" fmla="*/ 1452563 w 1452563"/>
                <a:gd name="connsiteY4" fmla="*/ 566737 h 566737"/>
                <a:gd name="connsiteX0" fmla="*/ 0 w 1452563"/>
                <a:gd name="connsiteY0" fmla="*/ 0 h 566737"/>
                <a:gd name="connsiteX1" fmla="*/ 488157 w 1452563"/>
                <a:gd name="connsiteY1" fmla="*/ 11906 h 566737"/>
                <a:gd name="connsiteX2" fmla="*/ 900113 w 1452563"/>
                <a:gd name="connsiteY2" fmla="*/ 130969 h 566737"/>
                <a:gd name="connsiteX3" fmla="*/ 1223963 w 1452563"/>
                <a:gd name="connsiteY3" fmla="*/ 483394 h 566737"/>
                <a:gd name="connsiteX4" fmla="*/ 1452563 w 1452563"/>
                <a:gd name="connsiteY4" fmla="*/ 566737 h 566737"/>
                <a:gd name="connsiteX0" fmla="*/ 0 w 1452563"/>
                <a:gd name="connsiteY0" fmla="*/ 0 h 566737"/>
                <a:gd name="connsiteX1" fmla="*/ 488157 w 1452563"/>
                <a:gd name="connsiteY1" fmla="*/ 11906 h 566737"/>
                <a:gd name="connsiteX2" fmla="*/ 900113 w 1452563"/>
                <a:gd name="connsiteY2" fmla="*/ 130969 h 566737"/>
                <a:gd name="connsiteX3" fmla="*/ 1452563 w 1452563"/>
                <a:gd name="connsiteY3" fmla="*/ 566737 h 566737"/>
                <a:gd name="connsiteX0" fmla="*/ 0 w 1452563"/>
                <a:gd name="connsiteY0" fmla="*/ 0 h 566737"/>
                <a:gd name="connsiteX1" fmla="*/ 488157 w 1452563"/>
                <a:gd name="connsiteY1" fmla="*/ 11906 h 566737"/>
                <a:gd name="connsiteX2" fmla="*/ 900113 w 1452563"/>
                <a:gd name="connsiteY2" fmla="*/ 130969 h 566737"/>
                <a:gd name="connsiteX3" fmla="*/ 1452563 w 1452563"/>
                <a:gd name="connsiteY3" fmla="*/ 566737 h 566737"/>
                <a:gd name="connsiteX0" fmla="*/ 0 w 1452563"/>
                <a:gd name="connsiteY0" fmla="*/ 0 h 566737"/>
                <a:gd name="connsiteX1" fmla="*/ 488157 w 1452563"/>
                <a:gd name="connsiteY1" fmla="*/ 11906 h 566737"/>
                <a:gd name="connsiteX2" fmla="*/ 1452563 w 1452563"/>
                <a:gd name="connsiteY2" fmla="*/ 566737 h 566737"/>
                <a:gd name="connsiteX0" fmla="*/ 0 w 1452563"/>
                <a:gd name="connsiteY0" fmla="*/ 0 h 566737"/>
                <a:gd name="connsiteX1" fmla="*/ 488157 w 1452563"/>
                <a:gd name="connsiteY1" fmla="*/ 11906 h 566737"/>
                <a:gd name="connsiteX2" fmla="*/ 1452563 w 1452563"/>
                <a:gd name="connsiteY2" fmla="*/ 566737 h 566737"/>
                <a:gd name="connsiteX0" fmla="*/ 0 w 1452563"/>
                <a:gd name="connsiteY0" fmla="*/ 0 h 566737"/>
                <a:gd name="connsiteX1" fmla="*/ 488157 w 1452563"/>
                <a:gd name="connsiteY1" fmla="*/ 11906 h 566737"/>
                <a:gd name="connsiteX2" fmla="*/ 1452563 w 1452563"/>
                <a:gd name="connsiteY2" fmla="*/ 566737 h 566737"/>
                <a:gd name="connsiteX0" fmla="*/ 0 w 1452563"/>
                <a:gd name="connsiteY0" fmla="*/ 0 h 566737"/>
                <a:gd name="connsiteX1" fmla="*/ 495301 w 1452563"/>
                <a:gd name="connsiteY1" fmla="*/ 21431 h 566737"/>
                <a:gd name="connsiteX2" fmla="*/ 1452563 w 1452563"/>
                <a:gd name="connsiteY2" fmla="*/ 566737 h 566737"/>
                <a:gd name="connsiteX0" fmla="*/ 0 w 1452563"/>
                <a:gd name="connsiteY0" fmla="*/ 0 h 566737"/>
                <a:gd name="connsiteX1" fmla="*/ 450057 w 1452563"/>
                <a:gd name="connsiteY1" fmla="*/ 7143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52563"/>
                <a:gd name="connsiteY0" fmla="*/ 0 h 566737"/>
                <a:gd name="connsiteX1" fmla="*/ 490538 w 1452563"/>
                <a:gd name="connsiteY1" fmla="*/ 9524 h 566737"/>
                <a:gd name="connsiteX2" fmla="*/ 1452563 w 1452563"/>
                <a:gd name="connsiteY2" fmla="*/ 566737 h 566737"/>
                <a:gd name="connsiteX0" fmla="*/ 0 w 1439127"/>
                <a:gd name="connsiteY0" fmla="*/ 0 h 561076"/>
                <a:gd name="connsiteX1" fmla="*/ 490538 w 1439127"/>
                <a:gd name="connsiteY1" fmla="*/ 9524 h 561076"/>
                <a:gd name="connsiteX2" fmla="*/ 1439127 w 1439127"/>
                <a:gd name="connsiteY2" fmla="*/ 561076 h 561076"/>
                <a:gd name="connsiteX0" fmla="*/ 0 w 1440806"/>
                <a:gd name="connsiteY0" fmla="*/ 0 h 569568"/>
                <a:gd name="connsiteX1" fmla="*/ 492217 w 1440806"/>
                <a:gd name="connsiteY1" fmla="*/ 18016 h 569568"/>
                <a:gd name="connsiteX2" fmla="*/ 1440806 w 1440806"/>
                <a:gd name="connsiteY2" fmla="*/ 569568 h 569568"/>
                <a:gd name="connsiteX0" fmla="*/ 0 w 1440806"/>
                <a:gd name="connsiteY0" fmla="*/ 0 h 569568"/>
                <a:gd name="connsiteX1" fmla="*/ 493896 w 1440806"/>
                <a:gd name="connsiteY1" fmla="*/ 13771 h 569568"/>
                <a:gd name="connsiteX2" fmla="*/ 1440806 w 1440806"/>
                <a:gd name="connsiteY2" fmla="*/ 569568 h 569568"/>
                <a:gd name="connsiteX0" fmla="*/ 0 w 1440806"/>
                <a:gd name="connsiteY0" fmla="*/ 0 h 569568"/>
                <a:gd name="connsiteX1" fmla="*/ 562751 w 1440806"/>
                <a:gd name="connsiteY1" fmla="*/ 22262 h 569568"/>
                <a:gd name="connsiteX2" fmla="*/ 1440806 w 1440806"/>
                <a:gd name="connsiteY2" fmla="*/ 569568 h 569568"/>
                <a:gd name="connsiteX0" fmla="*/ 0 w 1440806"/>
                <a:gd name="connsiteY0" fmla="*/ 0 h 569568"/>
                <a:gd name="connsiteX1" fmla="*/ 517407 w 1440806"/>
                <a:gd name="connsiteY1" fmla="*/ 9525 h 569568"/>
                <a:gd name="connsiteX2" fmla="*/ 1440806 w 1440806"/>
                <a:gd name="connsiteY2" fmla="*/ 569568 h 569568"/>
                <a:gd name="connsiteX0" fmla="*/ 0 w 1440806"/>
                <a:gd name="connsiteY0" fmla="*/ 0 h 569568"/>
                <a:gd name="connsiteX1" fmla="*/ 509010 w 1440806"/>
                <a:gd name="connsiteY1" fmla="*/ 18016 h 569568"/>
                <a:gd name="connsiteX2" fmla="*/ 1440806 w 1440806"/>
                <a:gd name="connsiteY2" fmla="*/ 569568 h 569568"/>
                <a:gd name="connsiteX0" fmla="*/ 0 w 1440806"/>
                <a:gd name="connsiteY0" fmla="*/ 0 h 569568"/>
                <a:gd name="connsiteX1" fmla="*/ 510689 w 1440806"/>
                <a:gd name="connsiteY1" fmla="*/ 13771 h 569568"/>
                <a:gd name="connsiteX2" fmla="*/ 1440806 w 1440806"/>
                <a:gd name="connsiteY2" fmla="*/ 569568 h 569568"/>
                <a:gd name="connsiteX0" fmla="*/ 0 w 1440806"/>
                <a:gd name="connsiteY0" fmla="*/ 0 h 569568"/>
                <a:gd name="connsiteX1" fmla="*/ 510689 w 1440806"/>
                <a:gd name="connsiteY1" fmla="*/ 13771 h 569568"/>
                <a:gd name="connsiteX2" fmla="*/ 1440806 w 1440806"/>
                <a:gd name="connsiteY2" fmla="*/ 569568 h 569568"/>
                <a:gd name="connsiteX0" fmla="*/ 0 w 1440806"/>
                <a:gd name="connsiteY0" fmla="*/ 0 h 569568"/>
                <a:gd name="connsiteX1" fmla="*/ 510689 w 1440806"/>
                <a:gd name="connsiteY1" fmla="*/ 13771 h 569568"/>
                <a:gd name="connsiteX2" fmla="*/ 1440806 w 1440806"/>
                <a:gd name="connsiteY2" fmla="*/ 569568 h 569568"/>
                <a:gd name="connsiteX0" fmla="*/ 0 w 1440806"/>
                <a:gd name="connsiteY0" fmla="*/ 0 h 569568"/>
                <a:gd name="connsiteX1" fmla="*/ 510689 w 1440806"/>
                <a:gd name="connsiteY1" fmla="*/ 13771 h 569568"/>
                <a:gd name="connsiteX2" fmla="*/ 1440806 w 1440806"/>
                <a:gd name="connsiteY2" fmla="*/ 569568 h 569568"/>
                <a:gd name="connsiteX0" fmla="*/ 0 w 1440806"/>
                <a:gd name="connsiteY0" fmla="*/ 0 h 569568"/>
                <a:gd name="connsiteX1" fmla="*/ 604736 w 1440806"/>
                <a:gd name="connsiteY1" fmla="*/ 29338 h 569568"/>
                <a:gd name="connsiteX2" fmla="*/ 1440806 w 1440806"/>
                <a:gd name="connsiteY2" fmla="*/ 569568 h 569568"/>
                <a:gd name="connsiteX0" fmla="*/ 0 w 1440806"/>
                <a:gd name="connsiteY0" fmla="*/ 0 h 569568"/>
                <a:gd name="connsiteX1" fmla="*/ 604736 w 1440806"/>
                <a:gd name="connsiteY1" fmla="*/ 29338 h 569568"/>
                <a:gd name="connsiteX2" fmla="*/ 1440806 w 1440806"/>
                <a:gd name="connsiteY2" fmla="*/ 569568 h 569568"/>
                <a:gd name="connsiteX0" fmla="*/ 0 w 1440806"/>
                <a:gd name="connsiteY0" fmla="*/ 0 h 569568"/>
                <a:gd name="connsiteX1" fmla="*/ 604736 w 1440806"/>
                <a:gd name="connsiteY1" fmla="*/ 29338 h 569568"/>
                <a:gd name="connsiteX2" fmla="*/ 1440806 w 1440806"/>
                <a:gd name="connsiteY2" fmla="*/ 569568 h 569568"/>
                <a:gd name="connsiteX0" fmla="*/ 0 w 1440806"/>
                <a:gd name="connsiteY0" fmla="*/ 0 h 569568"/>
                <a:gd name="connsiteX1" fmla="*/ 604736 w 1440806"/>
                <a:gd name="connsiteY1" fmla="*/ 29338 h 569568"/>
                <a:gd name="connsiteX2" fmla="*/ 1440806 w 1440806"/>
                <a:gd name="connsiteY2" fmla="*/ 569568 h 569568"/>
                <a:gd name="connsiteX0" fmla="*/ 0 w 1440806"/>
                <a:gd name="connsiteY0" fmla="*/ 0 h 569568"/>
                <a:gd name="connsiteX1" fmla="*/ 604736 w 1440806"/>
                <a:gd name="connsiteY1" fmla="*/ 29338 h 569568"/>
                <a:gd name="connsiteX2" fmla="*/ 1440806 w 1440806"/>
                <a:gd name="connsiteY2" fmla="*/ 569568 h 569568"/>
                <a:gd name="connsiteX0" fmla="*/ 0 w 1440806"/>
                <a:gd name="connsiteY0" fmla="*/ 0 h 569568"/>
                <a:gd name="connsiteX1" fmla="*/ 604736 w 1440806"/>
                <a:gd name="connsiteY1" fmla="*/ 29338 h 569568"/>
                <a:gd name="connsiteX2" fmla="*/ 1440806 w 1440806"/>
                <a:gd name="connsiteY2" fmla="*/ 569568 h 569568"/>
                <a:gd name="connsiteX0" fmla="*/ 0 w 1440806"/>
                <a:gd name="connsiteY0" fmla="*/ 0 h 569568"/>
                <a:gd name="connsiteX1" fmla="*/ 604736 w 1440806"/>
                <a:gd name="connsiteY1" fmla="*/ 29338 h 569568"/>
                <a:gd name="connsiteX2" fmla="*/ 1440806 w 1440806"/>
                <a:gd name="connsiteY2" fmla="*/ 569568 h 569568"/>
                <a:gd name="connsiteX0" fmla="*/ 0 w 1440806"/>
                <a:gd name="connsiteY0" fmla="*/ 0 h 569568"/>
                <a:gd name="connsiteX1" fmla="*/ 604736 w 1440806"/>
                <a:gd name="connsiteY1" fmla="*/ 29338 h 569568"/>
                <a:gd name="connsiteX2" fmla="*/ 1440806 w 1440806"/>
                <a:gd name="connsiteY2" fmla="*/ 569568 h 569568"/>
                <a:gd name="connsiteX0" fmla="*/ 0 w 1440806"/>
                <a:gd name="connsiteY0" fmla="*/ 0 h 569568"/>
                <a:gd name="connsiteX1" fmla="*/ 604736 w 1440806"/>
                <a:gd name="connsiteY1" fmla="*/ 29338 h 569568"/>
                <a:gd name="connsiteX2" fmla="*/ 1440806 w 1440806"/>
                <a:gd name="connsiteY2" fmla="*/ 569568 h 569568"/>
                <a:gd name="connsiteX0" fmla="*/ 0 w 1440806"/>
                <a:gd name="connsiteY0" fmla="*/ 0 h 569568"/>
                <a:gd name="connsiteX1" fmla="*/ 604736 w 1440806"/>
                <a:gd name="connsiteY1" fmla="*/ 29338 h 569568"/>
                <a:gd name="connsiteX2" fmla="*/ 1440806 w 1440806"/>
                <a:gd name="connsiteY2" fmla="*/ 569568 h 569568"/>
                <a:gd name="connsiteX0" fmla="*/ 0 w 1440806"/>
                <a:gd name="connsiteY0" fmla="*/ 0 h 569568"/>
                <a:gd name="connsiteX1" fmla="*/ 604736 w 1440806"/>
                <a:gd name="connsiteY1" fmla="*/ 29338 h 569568"/>
                <a:gd name="connsiteX2" fmla="*/ 1440806 w 1440806"/>
                <a:gd name="connsiteY2" fmla="*/ 569568 h 569568"/>
                <a:gd name="connsiteX0" fmla="*/ 0 w 1440806"/>
                <a:gd name="connsiteY0" fmla="*/ 0 h 569568"/>
                <a:gd name="connsiteX1" fmla="*/ 604736 w 1440806"/>
                <a:gd name="connsiteY1" fmla="*/ 29338 h 569568"/>
                <a:gd name="connsiteX2" fmla="*/ 1022165 w 1440806"/>
                <a:gd name="connsiteY2" fmla="*/ 275970 h 569568"/>
                <a:gd name="connsiteX3" fmla="*/ 1440806 w 1440806"/>
                <a:gd name="connsiteY3" fmla="*/ 569568 h 569568"/>
                <a:gd name="connsiteX0" fmla="*/ 0 w 1440806"/>
                <a:gd name="connsiteY0" fmla="*/ 0 h 569568"/>
                <a:gd name="connsiteX1" fmla="*/ 604736 w 1440806"/>
                <a:gd name="connsiteY1" fmla="*/ 29338 h 569568"/>
                <a:gd name="connsiteX2" fmla="*/ 1022165 w 1440806"/>
                <a:gd name="connsiteY2" fmla="*/ 275970 h 569568"/>
                <a:gd name="connsiteX3" fmla="*/ 1440806 w 1440806"/>
                <a:gd name="connsiteY3" fmla="*/ 569568 h 569568"/>
                <a:gd name="connsiteX0" fmla="*/ 0 w 1440806"/>
                <a:gd name="connsiteY0" fmla="*/ 0 h 569568"/>
                <a:gd name="connsiteX1" fmla="*/ 604736 w 1440806"/>
                <a:gd name="connsiteY1" fmla="*/ 29338 h 569568"/>
                <a:gd name="connsiteX2" fmla="*/ 1028883 w 1440806"/>
                <a:gd name="connsiteY2" fmla="*/ 270309 h 569568"/>
                <a:gd name="connsiteX3" fmla="*/ 1440806 w 1440806"/>
                <a:gd name="connsiteY3" fmla="*/ 569568 h 569568"/>
                <a:gd name="connsiteX0" fmla="*/ 0 w 1440806"/>
                <a:gd name="connsiteY0" fmla="*/ 0 h 569568"/>
                <a:gd name="connsiteX1" fmla="*/ 604736 w 1440806"/>
                <a:gd name="connsiteY1" fmla="*/ 29338 h 569568"/>
                <a:gd name="connsiteX2" fmla="*/ 1028883 w 1440806"/>
                <a:gd name="connsiteY2" fmla="*/ 270309 h 569568"/>
                <a:gd name="connsiteX3" fmla="*/ 1440806 w 1440806"/>
                <a:gd name="connsiteY3" fmla="*/ 569568 h 569568"/>
                <a:gd name="connsiteX0" fmla="*/ 0 w 1440806"/>
                <a:gd name="connsiteY0" fmla="*/ 0 h 569568"/>
                <a:gd name="connsiteX1" fmla="*/ 604736 w 1440806"/>
                <a:gd name="connsiteY1" fmla="*/ 29338 h 569568"/>
                <a:gd name="connsiteX2" fmla="*/ 1023845 w 1440806"/>
                <a:gd name="connsiteY2" fmla="*/ 274554 h 569568"/>
                <a:gd name="connsiteX3" fmla="*/ 1440806 w 1440806"/>
                <a:gd name="connsiteY3" fmla="*/ 569568 h 569568"/>
                <a:gd name="connsiteX0" fmla="*/ 0 w 1440806"/>
                <a:gd name="connsiteY0" fmla="*/ 0 h 569568"/>
                <a:gd name="connsiteX1" fmla="*/ 604736 w 1440806"/>
                <a:gd name="connsiteY1" fmla="*/ 29338 h 569568"/>
                <a:gd name="connsiteX2" fmla="*/ 1023845 w 1440806"/>
                <a:gd name="connsiteY2" fmla="*/ 274554 h 569568"/>
                <a:gd name="connsiteX3" fmla="*/ 1440806 w 1440806"/>
                <a:gd name="connsiteY3" fmla="*/ 569568 h 569568"/>
                <a:gd name="connsiteX0" fmla="*/ 0 w 1440806"/>
                <a:gd name="connsiteY0" fmla="*/ 0 h 569568"/>
                <a:gd name="connsiteX1" fmla="*/ 604736 w 1440806"/>
                <a:gd name="connsiteY1" fmla="*/ 29338 h 569568"/>
                <a:gd name="connsiteX2" fmla="*/ 1023845 w 1440806"/>
                <a:gd name="connsiteY2" fmla="*/ 274554 h 569568"/>
                <a:gd name="connsiteX3" fmla="*/ 1440806 w 1440806"/>
                <a:gd name="connsiteY3" fmla="*/ 569568 h 569568"/>
                <a:gd name="connsiteX0" fmla="*/ 0 w 1440806"/>
                <a:gd name="connsiteY0" fmla="*/ 0 h 569568"/>
                <a:gd name="connsiteX1" fmla="*/ 604736 w 1440806"/>
                <a:gd name="connsiteY1" fmla="*/ 29338 h 569568"/>
                <a:gd name="connsiteX2" fmla="*/ 1023845 w 1440806"/>
                <a:gd name="connsiteY2" fmla="*/ 274554 h 569568"/>
                <a:gd name="connsiteX3" fmla="*/ 1440806 w 1440806"/>
                <a:gd name="connsiteY3" fmla="*/ 569568 h 569568"/>
              </a:gdLst>
              <a:ahLst/>
              <a:cxnLst>
                <a:cxn ang="0">
                  <a:pos x="connsiteX0" y="connsiteY0"/>
                </a:cxn>
                <a:cxn ang="0">
                  <a:pos x="connsiteX1" y="connsiteY1"/>
                </a:cxn>
                <a:cxn ang="0">
                  <a:pos x="connsiteX2" y="connsiteY2"/>
                </a:cxn>
                <a:cxn ang="0">
                  <a:pos x="connsiteX3" y="connsiteY3"/>
                </a:cxn>
              </a:cxnLst>
              <a:rect l="l" t="t" r="r" b="b"/>
              <a:pathLst>
                <a:path w="1440806" h="569568">
                  <a:moveTo>
                    <a:pt x="0" y="0"/>
                  </a:moveTo>
                  <a:cubicBezTo>
                    <a:pt x="201579" y="9779"/>
                    <a:pt x="391401" y="-5914"/>
                    <a:pt x="604736" y="29338"/>
                  </a:cubicBezTo>
                  <a:cubicBezTo>
                    <a:pt x="776497" y="73446"/>
                    <a:pt x="921447" y="140645"/>
                    <a:pt x="1023845" y="274554"/>
                  </a:cubicBezTo>
                  <a:cubicBezTo>
                    <a:pt x="1173267" y="433938"/>
                    <a:pt x="1236400" y="565451"/>
                    <a:pt x="1440806" y="569568"/>
                  </a:cubicBezTo>
                </a:path>
              </a:pathLst>
            </a:custGeom>
            <a:solidFill>
              <a:srgbClr val="F7F7F7"/>
            </a:solidFill>
            <a:ln w="19050">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2" name="Oval 551">
              <a:extLst>
                <a:ext uri="{FF2B5EF4-FFF2-40B4-BE49-F238E27FC236}">
                  <a16:creationId xmlns:a16="http://schemas.microsoft.com/office/drawing/2014/main" id="{9202D59E-C379-6418-9E55-9AA6A504EA45}"/>
                </a:ext>
              </a:extLst>
            </p:cNvPr>
            <p:cNvSpPr/>
            <p:nvPr/>
          </p:nvSpPr>
          <p:spPr>
            <a:xfrm>
              <a:off x="4985714" y="3577222"/>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53" name="Straight Connector 552">
              <a:extLst>
                <a:ext uri="{FF2B5EF4-FFF2-40B4-BE49-F238E27FC236}">
                  <a16:creationId xmlns:a16="http://schemas.microsoft.com/office/drawing/2014/main" id="{A2DA064D-A089-3E1F-BE3B-8945054AACF1}"/>
                </a:ext>
              </a:extLst>
            </p:cNvPr>
            <p:cNvCxnSpPr>
              <a:cxnSpLocks/>
            </p:cNvCxnSpPr>
            <p:nvPr/>
          </p:nvCxnSpPr>
          <p:spPr>
            <a:xfrm>
              <a:off x="6006723" y="3342868"/>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a:extLst>
                <a:ext uri="{FF2B5EF4-FFF2-40B4-BE49-F238E27FC236}">
                  <a16:creationId xmlns:a16="http://schemas.microsoft.com/office/drawing/2014/main" id="{77767772-E8AD-AED2-EF91-AB008CFD85B0}"/>
                </a:ext>
              </a:extLst>
            </p:cNvPr>
            <p:cNvCxnSpPr>
              <a:cxnSpLocks/>
            </p:cNvCxnSpPr>
            <p:nvPr/>
          </p:nvCxnSpPr>
          <p:spPr>
            <a:xfrm>
              <a:off x="6006723" y="3883630"/>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a:extLst>
                <a:ext uri="{FF2B5EF4-FFF2-40B4-BE49-F238E27FC236}">
                  <a16:creationId xmlns:a16="http://schemas.microsoft.com/office/drawing/2014/main" id="{DD069214-3A16-C5ED-B250-25B5DA6D2C31}"/>
                </a:ext>
              </a:extLst>
            </p:cNvPr>
            <p:cNvCxnSpPr>
              <a:cxnSpLocks/>
            </p:cNvCxnSpPr>
            <p:nvPr/>
          </p:nvCxnSpPr>
          <p:spPr>
            <a:xfrm>
              <a:off x="6072856" y="3342868"/>
              <a:ext cx="0" cy="544738"/>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sp>
          <p:nvSpPr>
            <p:cNvPr id="556" name="Oval 555">
              <a:extLst>
                <a:ext uri="{FF2B5EF4-FFF2-40B4-BE49-F238E27FC236}">
                  <a16:creationId xmlns:a16="http://schemas.microsoft.com/office/drawing/2014/main" id="{B273FDB6-99C5-A65C-BD83-5F28627C6DA4}"/>
                </a:ext>
              </a:extLst>
            </p:cNvPr>
            <p:cNvSpPr/>
            <p:nvPr/>
          </p:nvSpPr>
          <p:spPr>
            <a:xfrm>
              <a:off x="6027856" y="3575259"/>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57" name="Straight Connector 556">
              <a:extLst>
                <a:ext uri="{FF2B5EF4-FFF2-40B4-BE49-F238E27FC236}">
                  <a16:creationId xmlns:a16="http://schemas.microsoft.com/office/drawing/2014/main" id="{9908B3B5-D61D-7552-CCD7-C65311232D36}"/>
                </a:ext>
              </a:extLst>
            </p:cNvPr>
            <p:cNvCxnSpPr>
              <a:cxnSpLocks/>
            </p:cNvCxnSpPr>
            <p:nvPr/>
          </p:nvCxnSpPr>
          <p:spPr>
            <a:xfrm>
              <a:off x="6350522" y="3651993"/>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a:extLst>
                <a:ext uri="{FF2B5EF4-FFF2-40B4-BE49-F238E27FC236}">
                  <a16:creationId xmlns:a16="http://schemas.microsoft.com/office/drawing/2014/main" id="{F6416DD9-B385-3F37-0696-CE3E31221CA4}"/>
                </a:ext>
              </a:extLst>
            </p:cNvPr>
            <p:cNvCxnSpPr>
              <a:cxnSpLocks/>
            </p:cNvCxnSpPr>
            <p:nvPr/>
          </p:nvCxnSpPr>
          <p:spPr>
            <a:xfrm>
              <a:off x="6350522" y="4148013"/>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a:extLst>
                <a:ext uri="{FF2B5EF4-FFF2-40B4-BE49-F238E27FC236}">
                  <a16:creationId xmlns:a16="http://schemas.microsoft.com/office/drawing/2014/main" id="{2A4433F7-073F-E735-48B8-89977FE700D7}"/>
                </a:ext>
              </a:extLst>
            </p:cNvPr>
            <p:cNvCxnSpPr>
              <a:cxnSpLocks/>
            </p:cNvCxnSpPr>
            <p:nvPr/>
          </p:nvCxnSpPr>
          <p:spPr>
            <a:xfrm>
              <a:off x="6416655" y="3657704"/>
              <a:ext cx="0" cy="493563"/>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sp>
          <p:nvSpPr>
            <p:cNvPr id="560" name="Oval 559">
              <a:extLst>
                <a:ext uri="{FF2B5EF4-FFF2-40B4-BE49-F238E27FC236}">
                  <a16:creationId xmlns:a16="http://schemas.microsoft.com/office/drawing/2014/main" id="{5DC60C72-A289-6247-87F6-77D5BE9E79C8}"/>
                </a:ext>
              </a:extLst>
            </p:cNvPr>
            <p:cNvSpPr/>
            <p:nvPr/>
          </p:nvSpPr>
          <p:spPr>
            <a:xfrm>
              <a:off x="6371655" y="3860240"/>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61" name="Straight Connector 560">
              <a:extLst>
                <a:ext uri="{FF2B5EF4-FFF2-40B4-BE49-F238E27FC236}">
                  <a16:creationId xmlns:a16="http://schemas.microsoft.com/office/drawing/2014/main" id="{D8D13078-00A5-4DFD-370C-E842EB730138}"/>
                </a:ext>
              </a:extLst>
            </p:cNvPr>
            <p:cNvCxnSpPr>
              <a:cxnSpLocks/>
            </p:cNvCxnSpPr>
            <p:nvPr/>
          </p:nvCxnSpPr>
          <p:spPr>
            <a:xfrm>
              <a:off x="6708923" y="3979099"/>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562" name="Straight Connector 561">
              <a:extLst>
                <a:ext uri="{FF2B5EF4-FFF2-40B4-BE49-F238E27FC236}">
                  <a16:creationId xmlns:a16="http://schemas.microsoft.com/office/drawing/2014/main" id="{0D9CD4B4-52AF-8EB7-91AE-6E6EE457BC34}"/>
                </a:ext>
              </a:extLst>
            </p:cNvPr>
            <p:cNvCxnSpPr>
              <a:cxnSpLocks/>
            </p:cNvCxnSpPr>
            <p:nvPr/>
          </p:nvCxnSpPr>
          <p:spPr>
            <a:xfrm>
              <a:off x="6708923" y="4383903"/>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563" name="Straight Connector 562">
              <a:extLst>
                <a:ext uri="{FF2B5EF4-FFF2-40B4-BE49-F238E27FC236}">
                  <a16:creationId xmlns:a16="http://schemas.microsoft.com/office/drawing/2014/main" id="{3EEA41F6-0F7C-418B-0D53-17BEFF1605E6}"/>
                </a:ext>
              </a:extLst>
            </p:cNvPr>
            <p:cNvCxnSpPr>
              <a:cxnSpLocks/>
            </p:cNvCxnSpPr>
            <p:nvPr/>
          </p:nvCxnSpPr>
          <p:spPr>
            <a:xfrm>
              <a:off x="6775056" y="3979099"/>
              <a:ext cx="0" cy="40778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sp>
          <p:nvSpPr>
            <p:cNvPr id="564" name="Oval 563">
              <a:extLst>
                <a:ext uri="{FF2B5EF4-FFF2-40B4-BE49-F238E27FC236}">
                  <a16:creationId xmlns:a16="http://schemas.microsoft.com/office/drawing/2014/main" id="{AAAE265E-1306-C787-F316-20043E168498}"/>
                </a:ext>
              </a:extLst>
            </p:cNvPr>
            <p:cNvSpPr/>
            <p:nvPr/>
          </p:nvSpPr>
          <p:spPr>
            <a:xfrm>
              <a:off x="6730056" y="4149721"/>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65" name="Straight Connector 564">
              <a:extLst>
                <a:ext uri="{FF2B5EF4-FFF2-40B4-BE49-F238E27FC236}">
                  <a16:creationId xmlns:a16="http://schemas.microsoft.com/office/drawing/2014/main" id="{91C41EE8-FCF4-9783-C451-3E40B34F9980}"/>
                </a:ext>
              </a:extLst>
            </p:cNvPr>
            <p:cNvCxnSpPr>
              <a:cxnSpLocks/>
            </p:cNvCxnSpPr>
            <p:nvPr/>
          </p:nvCxnSpPr>
          <p:spPr>
            <a:xfrm>
              <a:off x="7387553" y="4686492"/>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a:extLst>
                <a:ext uri="{FF2B5EF4-FFF2-40B4-BE49-F238E27FC236}">
                  <a16:creationId xmlns:a16="http://schemas.microsoft.com/office/drawing/2014/main" id="{D4F98398-79A7-CB73-DBAB-41E81AB21D50}"/>
                </a:ext>
              </a:extLst>
            </p:cNvPr>
            <p:cNvCxnSpPr>
              <a:cxnSpLocks/>
            </p:cNvCxnSpPr>
            <p:nvPr/>
          </p:nvCxnSpPr>
          <p:spPr>
            <a:xfrm>
              <a:off x="7387553" y="4922396"/>
              <a:ext cx="132267" cy="0"/>
            </a:xfrm>
            <a:prstGeom prst="line">
              <a:avLst/>
            </a:prstGeom>
            <a:ln w="12700">
              <a:solidFill>
                <a:srgbClr val="717777"/>
              </a:solidFill>
            </a:ln>
            <a:effectLst/>
          </p:spPr>
          <p:style>
            <a:lnRef idx="2">
              <a:schemeClr val="accent1"/>
            </a:lnRef>
            <a:fillRef idx="0">
              <a:schemeClr val="accent1"/>
            </a:fillRef>
            <a:effectRef idx="1">
              <a:schemeClr val="accent1"/>
            </a:effectRef>
            <a:fontRef idx="minor">
              <a:schemeClr val="tx1"/>
            </a:fontRef>
          </p:style>
        </p:cxnSp>
        <p:sp>
          <p:nvSpPr>
            <p:cNvPr id="567" name="Oval 566">
              <a:extLst>
                <a:ext uri="{FF2B5EF4-FFF2-40B4-BE49-F238E27FC236}">
                  <a16:creationId xmlns:a16="http://schemas.microsoft.com/office/drawing/2014/main" id="{FD09C2A7-2E58-E600-BAC6-44DB07D5CBCE}"/>
                </a:ext>
              </a:extLst>
            </p:cNvPr>
            <p:cNvSpPr/>
            <p:nvPr/>
          </p:nvSpPr>
          <p:spPr>
            <a:xfrm>
              <a:off x="7049681" y="4479954"/>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8" name="Oval 567">
              <a:extLst>
                <a:ext uri="{FF2B5EF4-FFF2-40B4-BE49-F238E27FC236}">
                  <a16:creationId xmlns:a16="http://schemas.microsoft.com/office/drawing/2014/main" id="{FB2DE994-4998-2535-58A3-537160B7BA06}"/>
                </a:ext>
              </a:extLst>
            </p:cNvPr>
            <p:cNvSpPr/>
            <p:nvPr/>
          </p:nvSpPr>
          <p:spPr>
            <a:xfrm>
              <a:off x="7408686" y="4720886"/>
              <a:ext cx="90000" cy="90000"/>
            </a:xfrm>
            <a:prstGeom prst="ellipse">
              <a:avLst/>
            </a:prstGeom>
            <a:solidFill>
              <a:srgbClr val="717777"/>
            </a:solidFill>
            <a:ln>
              <a:solidFill>
                <a:srgbClr val="7177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1" name="Rectangle 540">
              <a:extLst>
                <a:ext uri="{FF2B5EF4-FFF2-40B4-BE49-F238E27FC236}">
                  <a16:creationId xmlns:a16="http://schemas.microsoft.com/office/drawing/2014/main" id="{507AB28A-BF5D-48CA-BEAD-54BA0325E344}"/>
                </a:ext>
              </a:extLst>
            </p:cNvPr>
            <p:cNvSpPr/>
            <p:nvPr/>
          </p:nvSpPr>
          <p:spPr>
            <a:xfrm>
              <a:off x="7049681" y="4721025"/>
              <a:ext cx="90000" cy="90000"/>
            </a:xfrm>
            <a:prstGeom prst="rect">
              <a:avLst/>
            </a:prstGeom>
            <a:solidFill>
              <a:srgbClr val="D8AB27"/>
            </a:solidFill>
            <a:ln>
              <a:solidFill>
                <a:srgbClr val="D8AB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40534861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278" y="673151"/>
            <a:ext cx="10979967" cy="1103451"/>
          </a:xfrm>
          <a:solidFill>
            <a:srgbClr val="EA9600"/>
          </a:solidFill>
        </p:spPr>
        <p:txBody>
          <a:bodyPr/>
          <a:lstStyle/>
          <a:p>
            <a:pPr algn="ctr"/>
            <a:r>
              <a:rPr lang="en-GB" b="1" dirty="0" err="1">
                <a:solidFill>
                  <a:schemeClr val="bg1"/>
                </a:solidFill>
              </a:rPr>
              <a:t>TTFields</a:t>
            </a:r>
            <a:r>
              <a:rPr lang="en-GB" b="1" dirty="0">
                <a:solidFill>
                  <a:schemeClr val="bg1"/>
                </a:solidFill>
              </a:rPr>
              <a:t> Treatment-Induced Immunogenic Cell Death and Apoptosis in LLC1 Cancer Cells</a:t>
            </a:r>
            <a:endParaRPr lang="en-GB" b="1" i="1" dirty="0">
              <a:solidFill>
                <a:schemeClr val="bg1"/>
              </a:solidFill>
            </a:endParaRPr>
          </a:p>
        </p:txBody>
      </p:sp>
      <p:sp>
        <p:nvSpPr>
          <p:cNvPr id="8" name="Text Placeholder 7">
            <a:extLst>
              <a:ext uri="{FF2B5EF4-FFF2-40B4-BE49-F238E27FC236}">
                <a16:creationId xmlns:a16="http://schemas.microsoft.com/office/drawing/2014/main" id="{38352B96-6437-C0C8-9E84-07947AA4BD2E}"/>
              </a:ext>
            </a:extLst>
          </p:cNvPr>
          <p:cNvSpPr>
            <a:spLocks noGrp="1"/>
          </p:cNvSpPr>
          <p:nvPr>
            <p:ph type="body" sz="quarter" idx="12"/>
          </p:nvPr>
        </p:nvSpPr>
        <p:spPr>
          <a:xfrm>
            <a:off x="221483" y="6190381"/>
            <a:ext cx="10020301" cy="385901"/>
          </a:xfrm>
        </p:spPr>
        <p:txBody>
          <a:bodyPr/>
          <a:lstStyle/>
          <a:p>
            <a:pPr marL="12700" marR="5080" defTabSz="914377" fontAlgn="base">
              <a:spcBef>
                <a:spcPct val="0"/>
              </a:spcBef>
              <a:spcAft>
                <a:spcPct val="0"/>
              </a:spcAft>
              <a:defRPr/>
            </a:pPr>
            <a:r>
              <a:rPr lang="it-IT" sz="800" b="1" i="1" dirty="0">
                <a:solidFill>
                  <a:srgbClr val="000000"/>
                </a:solidFill>
              </a:rPr>
              <a:t>*P </a:t>
            </a:r>
            <a:r>
              <a:rPr lang="it-IT" sz="800" b="1" dirty="0">
                <a:solidFill>
                  <a:srgbClr val="000000"/>
                </a:solidFill>
              </a:rPr>
              <a:t>&lt; 0.05, </a:t>
            </a:r>
            <a:r>
              <a:rPr lang="it-IT" sz="800" b="1" i="1" dirty="0">
                <a:solidFill>
                  <a:srgbClr val="000000"/>
                </a:solidFill>
              </a:rPr>
              <a:t>***P </a:t>
            </a:r>
            <a:r>
              <a:rPr lang="it-IT" sz="800" b="1" dirty="0">
                <a:solidFill>
                  <a:srgbClr val="000000"/>
                </a:solidFill>
              </a:rPr>
              <a:t>&lt; 0.001, one-way ANOVA followed by Dunnett’s post-test.</a:t>
            </a:r>
          </a:p>
          <a:p>
            <a:pPr marL="12700" marR="5080" defTabSz="914377" fontAlgn="base">
              <a:spcBef>
                <a:spcPct val="0"/>
              </a:spcBef>
              <a:spcAft>
                <a:spcPct val="0"/>
              </a:spcAft>
              <a:defRPr/>
            </a:pPr>
            <a:r>
              <a:rPr lang="en-US" sz="800" b="1" spc="-20" dirty="0">
                <a:solidFill>
                  <a:srgbClr val="000000"/>
                </a:solidFill>
                <a:cs typeface="Museo Sans 300" panose="02000000000000000000" pitchFamily="2" charset="0"/>
              </a:rPr>
              <a:t>LLC1, </a:t>
            </a:r>
            <a:r>
              <a:rPr lang="en-GB" b="1" spc="-20" dirty="0">
                <a:solidFill>
                  <a:srgbClr val="000000"/>
                </a:solidFill>
                <a:cs typeface="Museo Sans 300" panose="02000000000000000000" pitchFamily="2" charset="0"/>
              </a:rPr>
              <a:t>murine Lewis Lung Carcinoma cell line.</a:t>
            </a:r>
            <a:endParaRPr lang="en-GB" sz="800" b="1" dirty="0">
              <a:solidFill>
                <a:srgbClr val="000000"/>
              </a:solidFill>
            </a:endParaRPr>
          </a:p>
          <a:p>
            <a:pPr marL="12700" marR="5080" defTabSz="914377">
              <a:defRPr/>
            </a:pPr>
            <a:r>
              <a:rPr lang="en-US" sz="800" b="1" spc="-20" dirty="0">
                <a:solidFill>
                  <a:srgbClr val="000000"/>
                </a:solidFill>
                <a:cs typeface="Museo Sans 300" panose="02000000000000000000" pitchFamily="2" charset="0"/>
              </a:rPr>
              <a:t>7AAD, 7-Aminoactinomycin D; ANOVA, Analysis of variance;</a:t>
            </a:r>
            <a:r>
              <a:rPr lang="en-GB" b="1" spc="-20" dirty="0">
                <a:solidFill>
                  <a:srgbClr val="000000"/>
                </a:solidFill>
                <a:cs typeface="Museo Sans 300" panose="02000000000000000000" pitchFamily="2" charset="0"/>
              </a:rPr>
              <a:t> </a:t>
            </a:r>
            <a:r>
              <a:rPr lang="en-US" sz="800" b="1" spc="-20" dirty="0">
                <a:solidFill>
                  <a:srgbClr val="000000"/>
                </a:solidFill>
                <a:cs typeface="Museo Sans 300" panose="02000000000000000000" pitchFamily="2" charset="0"/>
              </a:rPr>
              <a:t>HMGB1, high-mobility group box 1.</a:t>
            </a:r>
          </a:p>
          <a:p>
            <a:pPr marL="12700" marR="5080" defTabSz="914377">
              <a:defRPr/>
            </a:pPr>
            <a:r>
              <a:rPr lang="en-US" sz="1067" b="1" spc="-20" dirty="0">
                <a:solidFill>
                  <a:srgbClr val="000000"/>
                </a:solidFill>
                <a:cs typeface="Museo Sans 300" panose="02000000000000000000" pitchFamily="2" charset="0"/>
              </a:rPr>
              <a:t>Voloshin T, et al. </a:t>
            </a:r>
            <a:r>
              <a:rPr lang="en-US" sz="1067" b="1" i="1" spc="-20" dirty="0">
                <a:solidFill>
                  <a:srgbClr val="000000"/>
                </a:solidFill>
                <a:cs typeface="Museo Sans 300" panose="02000000000000000000" pitchFamily="2" charset="0"/>
              </a:rPr>
              <a:t>Cancer Immunol </a:t>
            </a:r>
            <a:r>
              <a:rPr lang="en-US" sz="1067" b="1" i="1" spc="-20" dirty="0" err="1">
                <a:solidFill>
                  <a:srgbClr val="000000"/>
                </a:solidFill>
                <a:cs typeface="Museo Sans 300" panose="02000000000000000000" pitchFamily="2" charset="0"/>
              </a:rPr>
              <a:t>Immunother</a:t>
            </a:r>
            <a:r>
              <a:rPr lang="en-US" sz="1067" b="1" spc="-20" dirty="0">
                <a:solidFill>
                  <a:srgbClr val="000000"/>
                </a:solidFill>
                <a:cs typeface="Museo Sans 300" panose="02000000000000000000" pitchFamily="2" charset="0"/>
              </a:rPr>
              <a:t>. 2020;69(7):1191</a:t>
            </a:r>
            <a:r>
              <a:rPr lang="en-GB" sz="1067" b="1" dirty="0"/>
              <a:t>–</a:t>
            </a:r>
            <a:r>
              <a:rPr lang="en-US" sz="1067" b="1" spc="-20" dirty="0">
                <a:solidFill>
                  <a:srgbClr val="000000"/>
                </a:solidFill>
                <a:cs typeface="Museo Sans 300" panose="02000000000000000000" pitchFamily="2" charset="0"/>
              </a:rPr>
              <a:t>1204.</a:t>
            </a:r>
          </a:p>
        </p:txBody>
      </p:sp>
      <p:sp>
        <p:nvSpPr>
          <p:cNvPr id="420" name="Rectangle 419">
            <a:extLst>
              <a:ext uri="{FF2B5EF4-FFF2-40B4-BE49-F238E27FC236}">
                <a16:creationId xmlns:a16="http://schemas.microsoft.com/office/drawing/2014/main" id="{3E73F936-D295-447D-B3C9-C628016D9600}"/>
              </a:ext>
            </a:extLst>
          </p:cNvPr>
          <p:cNvSpPr/>
          <p:nvPr/>
        </p:nvSpPr>
        <p:spPr>
          <a:xfrm>
            <a:off x="787690" y="5379783"/>
            <a:ext cx="10117885" cy="307777"/>
          </a:xfrm>
          <a:prstGeom prst="rect">
            <a:avLst/>
          </a:prstGeom>
        </p:spPr>
        <p:txBody>
          <a:bodyPr wrap="square">
            <a:spAutoFit/>
          </a:bodyPr>
          <a:lstStyle/>
          <a:p>
            <a:pPr marL="171446" marR="0" lvl="1" indent="-171446" algn="l" defTabSz="914377" rtl="0" eaLnBrk="1" fontAlgn="auto" latinLnBrk="0" hangingPunct="1">
              <a:lnSpc>
                <a:spcPct val="100000"/>
              </a:lnSpc>
              <a:spcBef>
                <a:spcPts val="0"/>
              </a:spcBef>
              <a:spcAft>
                <a:spcPts val="0"/>
              </a:spcAft>
              <a:buClr>
                <a:srgbClr val="61B4E4"/>
              </a:buClr>
              <a:buSzTx/>
              <a:buFont typeface="Museo Sans 300" panose="02000000000000000000" pitchFamily="2" charset="0"/>
              <a:buChar char="•"/>
              <a:tabLst/>
              <a:defRPr/>
            </a:pP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mn-cs"/>
              </a:rPr>
              <a:t>TTFields</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 applied at optimal frequency (150 kHz) reduced cell counts by triggering apoptosis in LLC1 cells</a:t>
            </a:r>
          </a:p>
        </p:txBody>
      </p:sp>
      <p:sp>
        <p:nvSpPr>
          <p:cNvPr id="210" name="TextBox 209">
            <a:extLst>
              <a:ext uri="{FF2B5EF4-FFF2-40B4-BE49-F238E27FC236}">
                <a16:creationId xmlns:a16="http://schemas.microsoft.com/office/drawing/2014/main" id="{FCC38A14-F271-4C6D-9570-269680116E85}"/>
              </a:ext>
            </a:extLst>
          </p:cNvPr>
          <p:cNvSpPr txBox="1"/>
          <p:nvPr/>
        </p:nvSpPr>
        <p:spPr>
          <a:xfrm>
            <a:off x="5255908" y="5180768"/>
            <a:ext cx="1683473" cy="215444"/>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Adapted from Voloshin T et al. 2020</a:t>
            </a:r>
          </a:p>
        </p:txBody>
      </p:sp>
      <p:sp>
        <p:nvSpPr>
          <p:cNvPr id="103" name="TextBox 332">
            <a:extLst>
              <a:ext uri="{FF2B5EF4-FFF2-40B4-BE49-F238E27FC236}">
                <a16:creationId xmlns:a16="http://schemas.microsoft.com/office/drawing/2014/main" id="{DECFF6DD-CB7D-4ACA-B5D3-935F5586C506}"/>
              </a:ext>
            </a:extLst>
          </p:cNvPr>
          <p:cNvSpPr txBox="1"/>
          <p:nvPr/>
        </p:nvSpPr>
        <p:spPr>
          <a:xfrm>
            <a:off x="614351" y="1895145"/>
            <a:ext cx="270807" cy="276999"/>
          </a:xfrm>
          <a:prstGeom prst="rect">
            <a:avLst/>
          </a:prstGeom>
          <a:noFill/>
        </p:spPr>
        <p:txBody>
          <a:bodyPr wrap="squar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grpSp>
        <p:nvGrpSpPr>
          <p:cNvPr id="7" name="Group 6">
            <a:extLst>
              <a:ext uri="{FF2B5EF4-FFF2-40B4-BE49-F238E27FC236}">
                <a16:creationId xmlns:a16="http://schemas.microsoft.com/office/drawing/2014/main" id="{47A09C72-9B02-42B4-8824-C439A708A96E}"/>
              </a:ext>
            </a:extLst>
          </p:cNvPr>
          <p:cNvGrpSpPr/>
          <p:nvPr/>
        </p:nvGrpSpPr>
        <p:grpSpPr>
          <a:xfrm>
            <a:off x="678605" y="2170987"/>
            <a:ext cx="3446266" cy="2790902"/>
            <a:chOff x="628364" y="2442965"/>
            <a:chExt cx="3446265" cy="2790901"/>
          </a:xfrm>
        </p:grpSpPr>
        <p:sp>
          <p:nvSpPr>
            <p:cNvPr id="155" name="TextBox 429">
              <a:extLst>
                <a:ext uri="{FF2B5EF4-FFF2-40B4-BE49-F238E27FC236}">
                  <a16:creationId xmlns:a16="http://schemas.microsoft.com/office/drawing/2014/main" id="{D8ACC362-1CE4-4921-B491-D2AEB31AAF8E}"/>
                </a:ext>
              </a:extLst>
            </p:cNvPr>
            <p:cNvSpPr txBox="1"/>
            <p:nvPr/>
          </p:nvSpPr>
          <p:spPr>
            <a:xfrm>
              <a:off x="1242242" y="5049200"/>
              <a:ext cx="2746908" cy="184666"/>
            </a:xfrm>
            <a:prstGeom prst="rect">
              <a:avLst/>
            </a:prstGeom>
            <a:noFill/>
          </p:spPr>
          <p:txBody>
            <a:bodyPr wrap="squar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Time (h)</a:t>
              </a:r>
            </a:p>
          </p:txBody>
        </p:sp>
        <p:grpSp>
          <p:nvGrpSpPr>
            <p:cNvPr id="6" name="Group 5">
              <a:extLst>
                <a:ext uri="{FF2B5EF4-FFF2-40B4-BE49-F238E27FC236}">
                  <a16:creationId xmlns:a16="http://schemas.microsoft.com/office/drawing/2014/main" id="{D0716FB1-E8FD-4C03-BB7C-CBB07D80157C}"/>
                </a:ext>
              </a:extLst>
            </p:cNvPr>
            <p:cNvGrpSpPr/>
            <p:nvPr/>
          </p:nvGrpSpPr>
          <p:grpSpPr>
            <a:xfrm>
              <a:off x="628364" y="2442965"/>
              <a:ext cx="3446265" cy="2585463"/>
              <a:chOff x="628364" y="2442965"/>
              <a:chExt cx="3446265" cy="2585463"/>
            </a:xfrm>
          </p:grpSpPr>
          <p:cxnSp>
            <p:nvCxnSpPr>
              <p:cNvPr id="104" name="Straight Connector 146">
                <a:extLst>
                  <a:ext uri="{FF2B5EF4-FFF2-40B4-BE49-F238E27FC236}">
                    <a16:creationId xmlns:a16="http://schemas.microsoft.com/office/drawing/2014/main" id="{3B35A592-77D7-440E-882A-89468315DA01}"/>
                  </a:ext>
                </a:extLst>
              </p:cNvPr>
              <p:cNvCxnSpPr>
                <a:cxnSpLocks/>
              </p:cNvCxnSpPr>
              <p:nvPr/>
            </p:nvCxnSpPr>
            <p:spPr>
              <a:xfrm>
                <a:off x="1176056" y="2551157"/>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05" name="Straight Connector 150">
                <a:extLst>
                  <a:ext uri="{FF2B5EF4-FFF2-40B4-BE49-F238E27FC236}">
                    <a16:creationId xmlns:a16="http://schemas.microsoft.com/office/drawing/2014/main" id="{2D9546AC-EC9B-45B4-AEFD-0F45012A3F9B}"/>
                  </a:ext>
                </a:extLst>
              </p:cNvPr>
              <p:cNvCxnSpPr>
                <a:cxnSpLocks/>
              </p:cNvCxnSpPr>
              <p:nvPr/>
            </p:nvCxnSpPr>
            <p:spPr>
              <a:xfrm rot="16200000">
                <a:off x="1215868" y="4799428"/>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06" name="TextBox 429">
                <a:extLst>
                  <a:ext uri="{FF2B5EF4-FFF2-40B4-BE49-F238E27FC236}">
                    <a16:creationId xmlns:a16="http://schemas.microsoft.com/office/drawing/2014/main" id="{30DD3D5C-086B-4725-BA98-2BEA5569F88A}"/>
                  </a:ext>
                </a:extLst>
              </p:cNvPr>
              <p:cNvSpPr txBox="1"/>
              <p:nvPr/>
            </p:nvSpPr>
            <p:spPr>
              <a:xfrm>
                <a:off x="1206464" y="4843761"/>
                <a:ext cx="78548" cy="184666"/>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a:t>
                </a:r>
              </a:p>
            </p:txBody>
          </p:sp>
          <p:sp>
            <p:nvSpPr>
              <p:cNvPr id="108" name="Freeform 148">
                <a:extLst>
                  <a:ext uri="{FF2B5EF4-FFF2-40B4-BE49-F238E27FC236}">
                    <a16:creationId xmlns:a16="http://schemas.microsoft.com/office/drawing/2014/main" id="{7B9CA020-DE5F-4006-A2BD-E9F7BE322E3F}"/>
                  </a:ext>
                </a:extLst>
              </p:cNvPr>
              <p:cNvSpPr/>
              <p:nvPr/>
            </p:nvSpPr>
            <p:spPr>
              <a:xfrm>
                <a:off x="1246468" y="2551101"/>
                <a:ext cx="2746908" cy="2211789"/>
              </a:xfrm>
              <a:custGeom>
                <a:avLst/>
                <a:gdLst>
                  <a:gd name="connsiteX0" fmla="*/ 0 w 2603500"/>
                  <a:gd name="connsiteY0" fmla="*/ 0 h 1746250"/>
                  <a:gd name="connsiteX1" fmla="*/ 0 w 2603500"/>
                  <a:gd name="connsiteY1" fmla="*/ 1746250 h 1746250"/>
                  <a:gd name="connsiteX2" fmla="*/ 2603500 w 2603500"/>
                  <a:gd name="connsiteY2" fmla="*/ 1746250 h 1746250"/>
                </a:gdLst>
                <a:ahLst/>
                <a:cxnLst>
                  <a:cxn ang="0">
                    <a:pos x="connsiteX0" y="connsiteY0"/>
                  </a:cxn>
                  <a:cxn ang="0">
                    <a:pos x="connsiteX1" y="connsiteY1"/>
                  </a:cxn>
                  <a:cxn ang="0">
                    <a:pos x="connsiteX2" y="connsiteY2"/>
                  </a:cxn>
                </a:cxnLst>
                <a:rect l="l" t="t" r="r" b="b"/>
                <a:pathLst>
                  <a:path w="2603500" h="1746250">
                    <a:moveTo>
                      <a:pt x="0" y="0"/>
                    </a:moveTo>
                    <a:lnTo>
                      <a:pt x="0" y="1746250"/>
                    </a:lnTo>
                    <a:lnTo>
                      <a:pt x="2603500" y="1746250"/>
                    </a:lnTo>
                  </a:path>
                </a:pathLst>
              </a:cu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429">
                <a:extLst>
                  <a:ext uri="{FF2B5EF4-FFF2-40B4-BE49-F238E27FC236}">
                    <a16:creationId xmlns:a16="http://schemas.microsoft.com/office/drawing/2014/main" id="{1C9336F6-7EFD-4A37-8DB3-5AB2C740BAC4}"/>
                  </a:ext>
                </a:extLst>
              </p:cNvPr>
              <p:cNvSpPr txBox="1"/>
              <p:nvPr/>
            </p:nvSpPr>
            <p:spPr>
              <a:xfrm>
                <a:off x="786576" y="2442965"/>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120</a:t>
                </a:r>
              </a:p>
            </p:txBody>
          </p:sp>
          <p:sp>
            <p:nvSpPr>
              <p:cNvPr id="110" name="TextBox 429">
                <a:extLst>
                  <a:ext uri="{FF2B5EF4-FFF2-40B4-BE49-F238E27FC236}">
                    <a16:creationId xmlns:a16="http://schemas.microsoft.com/office/drawing/2014/main" id="{D7345CFA-21A3-42EF-A114-232CB20BCD35}"/>
                  </a:ext>
                </a:extLst>
              </p:cNvPr>
              <p:cNvSpPr txBox="1"/>
              <p:nvPr/>
            </p:nvSpPr>
            <p:spPr>
              <a:xfrm rot="16200000">
                <a:off x="-381274" y="3551727"/>
                <a:ext cx="2216016" cy="196739"/>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Number of Cells (% of Control)</a:t>
                </a:r>
              </a:p>
            </p:txBody>
          </p:sp>
          <p:cxnSp>
            <p:nvCxnSpPr>
              <p:cNvPr id="142" name="Straight Connector 146">
                <a:extLst>
                  <a:ext uri="{FF2B5EF4-FFF2-40B4-BE49-F238E27FC236}">
                    <a16:creationId xmlns:a16="http://schemas.microsoft.com/office/drawing/2014/main" id="{317B27D8-A1C1-47C2-8C1B-D02185A8C115}"/>
                  </a:ext>
                </a:extLst>
              </p:cNvPr>
              <p:cNvCxnSpPr>
                <a:cxnSpLocks/>
              </p:cNvCxnSpPr>
              <p:nvPr/>
            </p:nvCxnSpPr>
            <p:spPr>
              <a:xfrm>
                <a:off x="1176056" y="3284582"/>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43" name="Straight Connector 146">
                <a:extLst>
                  <a:ext uri="{FF2B5EF4-FFF2-40B4-BE49-F238E27FC236}">
                    <a16:creationId xmlns:a16="http://schemas.microsoft.com/office/drawing/2014/main" id="{B0EB0125-B5BE-4317-8168-D1CBC0D4550F}"/>
                  </a:ext>
                </a:extLst>
              </p:cNvPr>
              <p:cNvCxnSpPr>
                <a:cxnSpLocks/>
              </p:cNvCxnSpPr>
              <p:nvPr/>
            </p:nvCxnSpPr>
            <p:spPr>
              <a:xfrm>
                <a:off x="1176056" y="3648913"/>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44" name="Straight Connector 146">
                <a:extLst>
                  <a:ext uri="{FF2B5EF4-FFF2-40B4-BE49-F238E27FC236}">
                    <a16:creationId xmlns:a16="http://schemas.microsoft.com/office/drawing/2014/main" id="{215F1ACD-2F9A-4047-A73A-B3CE4E99B844}"/>
                  </a:ext>
                </a:extLst>
              </p:cNvPr>
              <p:cNvCxnSpPr>
                <a:cxnSpLocks/>
              </p:cNvCxnSpPr>
              <p:nvPr/>
            </p:nvCxnSpPr>
            <p:spPr>
              <a:xfrm>
                <a:off x="1176056" y="4020388"/>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45" name="Straight Connector 146">
                <a:extLst>
                  <a:ext uri="{FF2B5EF4-FFF2-40B4-BE49-F238E27FC236}">
                    <a16:creationId xmlns:a16="http://schemas.microsoft.com/office/drawing/2014/main" id="{69973D32-386A-4DC8-B462-287010738071}"/>
                  </a:ext>
                </a:extLst>
              </p:cNvPr>
              <p:cNvCxnSpPr>
                <a:cxnSpLocks/>
              </p:cNvCxnSpPr>
              <p:nvPr/>
            </p:nvCxnSpPr>
            <p:spPr>
              <a:xfrm>
                <a:off x="1176056" y="4391863"/>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46" name="Straight Connector 146">
                <a:extLst>
                  <a:ext uri="{FF2B5EF4-FFF2-40B4-BE49-F238E27FC236}">
                    <a16:creationId xmlns:a16="http://schemas.microsoft.com/office/drawing/2014/main" id="{CB7541CB-8FE5-45C8-8724-81C84BFBFFE0}"/>
                  </a:ext>
                </a:extLst>
              </p:cNvPr>
              <p:cNvCxnSpPr>
                <a:cxnSpLocks/>
              </p:cNvCxnSpPr>
              <p:nvPr/>
            </p:nvCxnSpPr>
            <p:spPr>
              <a:xfrm>
                <a:off x="1176056" y="4762890"/>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49" name="Straight Connector 150">
                <a:extLst>
                  <a:ext uri="{FF2B5EF4-FFF2-40B4-BE49-F238E27FC236}">
                    <a16:creationId xmlns:a16="http://schemas.microsoft.com/office/drawing/2014/main" id="{76EACE0C-BF20-465E-8E49-544276E25594}"/>
                  </a:ext>
                </a:extLst>
              </p:cNvPr>
              <p:cNvCxnSpPr>
                <a:cxnSpLocks/>
              </p:cNvCxnSpPr>
              <p:nvPr/>
            </p:nvCxnSpPr>
            <p:spPr>
              <a:xfrm rot="16200000">
                <a:off x="2127887" y="4799428"/>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50" name="Straight Connector 150">
                <a:extLst>
                  <a:ext uri="{FF2B5EF4-FFF2-40B4-BE49-F238E27FC236}">
                    <a16:creationId xmlns:a16="http://schemas.microsoft.com/office/drawing/2014/main" id="{D54DEEC4-D7FF-436C-937C-1DD4C2891AC5}"/>
                  </a:ext>
                </a:extLst>
              </p:cNvPr>
              <p:cNvCxnSpPr>
                <a:cxnSpLocks/>
              </p:cNvCxnSpPr>
              <p:nvPr/>
            </p:nvCxnSpPr>
            <p:spPr>
              <a:xfrm rot="16200000">
                <a:off x="3037524" y="4799428"/>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51" name="Straight Connector 150">
                <a:extLst>
                  <a:ext uri="{FF2B5EF4-FFF2-40B4-BE49-F238E27FC236}">
                    <a16:creationId xmlns:a16="http://schemas.microsoft.com/office/drawing/2014/main" id="{3D108CCC-7552-416C-9D0D-FDEC5EE4D13C}"/>
                  </a:ext>
                </a:extLst>
              </p:cNvPr>
              <p:cNvCxnSpPr>
                <a:cxnSpLocks/>
              </p:cNvCxnSpPr>
              <p:nvPr/>
            </p:nvCxnSpPr>
            <p:spPr>
              <a:xfrm rot="16200000">
                <a:off x="3963830" y="4799428"/>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52" name="TextBox 429">
                <a:extLst>
                  <a:ext uri="{FF2B5EF4-FFF2-40B4-BE49-F238E27FC236}">
                    <a16:creationId xmlns:a16="http://schemas.microsoft.com/office/drawing/2014/main" id="{F735B82A-4649-41EC-B2E4-CF6AE6D55FA8}"/>
                  </a:ext>
                </a:extLst>
              </p:cNvPr>
              <p:cNvSpPr txBox="1"/>
              <p:nvPr/>
            </p:nvSpPr>
            <p:spPr>
              <a:xfrm>
                <a:off x="2085561" y="4843762"/>
                <a:ext cx="157094" cy="184666"/>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24</a:t>
                </a:r>
              </a:p>
            </p:txBody>
          </p:sp>
          <p:sp>
            <p:nvSpPr>
              <p:cNvPr id="153" name="TextBox 429">
                <a:extLst>
                  <a:ext uri="{FF2B5EF4-FFF2-40B4-BE49-F238E27FC236}">
                    <a16:creationId xmlns:a16="http://schemas.microsoft.com/office/drawing/2014/main" id="{E686BC71-9BD6-442D-9820-3F06B86C32C2}"/>
                  </a:ext>
                </a:extLst>
              </p:cNvPr>
              <p:cNvSpPr txBox="1"/>
              <p:nvPr/>
            </p:nvSpPr>
            <p:spPr>
              <a:xfrm>
                <a:off x="2984085" y="4843762"/>
                <a:ext cx="157094" cy="184666"/>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48</a:t>
                </a:r>
              </a:p>
            </p:txBody>
          </p:sp>
          <p:sp>
            <p:nvSpPr>
              <p:cNvPr id="154" name="TextBox 429">
                <a:extLst>
                  <a:ext uri="{FF2B5EF4-FFF2-40B4-BE49-F238E27FC236}">
                    <a16:creationId xmlns:a16="http://schemas.microsoft.com/office/drawing/2014/main" id="{3461670A-872C-415D-AC16-EC5A1C25FF01}"/>
                  </a:ext>
                </a:extLst>
              </p:cNvPr>
              <p:cNvSpPr txBox="1"/>
              <p:nvPr/>
            </p:nvSpPr>
            <p:spPr>
              <a:xfrm>
                <a:off x="3917535" y="4843762"/>
                <a:ext cx="157094" cy="184666"/>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72</a:t>
                </a:r>
              </a:p>
            </p:txBody>
          </p:sp>
          <p:cxnSp>
            <p:nvCxnSpPr>
              <p:cNvPr id="156" name="Straight Connector 146">
                <a:extLst>
                  <a:ext uri="{FF2B5EF4-FFF2-40B4-BE49-F238E27FC236}">
                    <a16:creationId xmlns:a16="http://schemas.microsoft.com/office/drawing/2014/main" id="{40925380-8776-4E19-9251-4FD29B077530}"/>
                  </a:ext>
                </a:extLst>
              </p:cNvPr>
              <p:cNvCxnSpPr>
                <a:cxnSpLocks/>
              </p:cNvCxnSpPr>
              <p:nvPr/>
            </p:nvCxnSpPr>
            <p:spPr>
              <a:xfrm>
                <a:off x="1176056" y="291786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57" name="TextBox 429">
                <a:extLst>
                  <a:ext uri="{FF2B5EF4-FFF2-40B4-BE49-F238E27FC236}">
                    <a16:creationId xmlns:a16="http://schemas.microsoft.com/office/drawing/2014/main" id="{95C7AAA2-F9EA-40D9-8637-5AFB59B87547}"/>
                  </a:ext>
                </a:extLst>
              </p:cNvPr>
              <p:cNvSpPr txBox="1"/>
              <p:nvPr/>
            </p:nvSpPr>
            <p:spPr>
              <a:xfrm>
                <a:off x="786576" y="2802533"/>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100</a:t>
                </a:r>
              </a:p>
            </p:txBody>
          </p:sp>
          <p:sp>
            <p:nvSpPr>
              <p:cNvPr id="158" name="TextBox 429">
                <a:extLst>
                  <a:ext uri="{FF2B5EF4-FFF2-40B4-BE49-F238E27FC236}">
                    <a16:creationId xmlns:a16="http://schemas.microsoft.com/office/drawing/2014/main" id="{B5FAD9C0-5397-406C-A15F-45F887EC4ACB}"/>
                  </a:ext>
                </a:extLst>
              </p:cNvPr>
              <p:cNvSpPr txBox="1"/>
              <p:nvPr/>
            </p:nvSpPr>
            <p:spPr>
              <a:xfrm>
                <a:off x="786576" y="3166868"/>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80</a:t>
                </a:r>
              </a:p>
            </p:txBody>
          </p:sp>
          <p:sp>
            <p:nvSpPr>
              <p:cNvPr id="159" name="TextBox 429">
                <a:extLst>
                  <a:ext uri="{FF2B5EF4-FFF2-40B4-BE49-F238E27FC236}">
                    <a16:creationId xmlns:a16="http://schemas.microsoft.com/office/drawing/2014/main" id="{84BD9560-25BD-4B34-AE47-2F23B06C3680}"/>
                  </a:ext>
                </a:extLst>
              </p:cNvPr>
              <p:cNvSpPr txBox="1"/>
              <p:nvPr/>
            </p:nvSpPr>
            <p:spPr>
              <a:xfrm>
                <a:off x="786576" y="3535960"/>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60</a:t>
                </a:r>
              </a:p>
            </p:txBody>
          </p:sp>
          <p:sp>
            <p:nvSpPr>
              <p:cNvPr id="160" name="TextBox 429">
                <a:extLst>
                  <a:ext uri="{FF2B5EF4-FFF2-40B4-BE49-F238E27FC236}">
                    <a16:creationId xmlns:a16="http://schemas.microsoft.com/office/drawing/2014/main" id="{D53A84E3-BF85-47B8-A7C8-B1BCFEF0AD7A}"/>
                  </a:ext>
                </a:extLst>
              </p:cNvPr>
              <p:cNvSpPr txBox="1"/>
              <p:nvPr/>
            </p:nvSpPr>
            <p:spPr>
              <a:xfrm>
                <a:off x="786576" y="3900293"/>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40</a:t>
                </a:r>
              </a:p>
            </p:txBody>
          </p:sp>
          <p:sp>
            <p:nvSpPr>
              <p:cNvPr id="161" name="TextBox 429">
                <a:extLst>
                  <a:ext uri="{FF2B5EF4-FFF2-40B4-BE49-F238E27FC236}">
                    <a16:creationId xmlns:a16="http://schemas.microsoft.com/office/drawing/2014/main" id="{70F96330-EDBE-4B42-B577-FF6A564864C8}"/>
                  </a:ext>
                </a:extLst>
              </p:cNvPr>
              <p:cNvSpPr txBox="1"/>
              <p:nvPr/>
            </p:nvSpPr>
            <p:spPr>
              <a:xfrm>
                <a:off x="786576" y="4278911"/>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20</a:t>
                </a:r>
              </a:p>
            </p:txBody>
          </p:sp>
          <p:sp>
            <p:nvSpPr>
              <p:cNvPr id="162" name="TextBox 429">
                <a:extLst>
                  <a:ext uri="{FF2B5EF4-FFF2-40B4-BE49-F238E27FC236}">
                    <a16:creationId xmlns:a16="http://schemas.microsoft.com/office/drawing/2014/main" id="{4E545870-2CDC-49BD-B3A8-3869FE499A92}"/>
                  </a:ext>
                </a:extLst>
              </p:cNvPr>
              <p:cNvSpPr txBox="1"/>
              <p:nvPr/>
            </p:nvSpPr>
            <p:spPr>
              <a:xfrm>
                <a:off x="786576" y="4643244"/>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a:t>
                </a:r>
              </a:p>
            </p:txBody>
          </p:sp>
          <p:grpSp>
            <p:nvGrpSpPr>
              <p:cNvPr id="17" name="Group 16">
                <a:extLst>
                  <a:ext uri="{FF2B5EF4-FFF2-40B4-BE49-F238E27FC236}">
                    <a16:creationId xmlns:a16="http://schemas.microsoft.com/office/drawing/2014/main" id="{F244D5AD-E396-4D62-909C-EA5D7963DBF6}"/>
                  </a:ext>
                </a:extLst>
              </p:cNvPr>
              <p:cNvGrpSpPr/>
              <p:nvPr/>
            </p:nvGrpSpPr>
            <p:grpSpPr>
              <a:xfrm>
                <a:off x="1174109" y="2759869"/>
                <a:ext cx="144440" cy="302420"/>
                <a:chOff x="1674835" y="2821100"/>
                <a:chExt cx="199209" cy="442913"/>
              </a:xfrm>
            </p:grpSpPr>
            <p:cxnSp>
              <p:nvCxnSpPr>
                <p:cNvPr id="13" name="Straight Connector 12">
                  <a:extLst>
                    <a:ext uri="{FF2B5EF4-FFF2-40B4-BE49-F238E27FC236}">
                      <a16:creationId xmlns:a16="http://schemas.microsoft.com/office/drawing/2014/main" id="{B6C16330-522D-45E3-81A0-9C88326DD691}"/>
                    </a:ext>
                  </a:extLst>
                </p:cNvPr>
                <p:cNvCxnSpPr>
                  <a:cxnSpLocks/>
                </p:cNvCxnSpPr>
                <p:nvPr/>
              </p:nvCxnSpPr>
              <p:spPr>
                <a:xfrm>
                  <a:off x="1674835" y="2821100"/>
                  <a:ext cx="19920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5D4B7E2C-3624-4DE1-AC36-3738D5448D74}"/>
                    </a:ext>
                  </a:extLst>
                </p:cNvPr>
                <p:cNvCxnSpPr>
                  <a:cxnSpLocks/>
                </p:cNvCxnSpPr>
                <p:nvPr/>
              </p:nvCxnSpPr>
              <p:spPr>
                <a:xfrm>
                  <a:off x="1674835" y="3264013"/>
                  <a:ext cx="19920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2D97323-DC82-418D-B291-DA34AFB75ABB}"/>
                    </a:ext>
                  </a:extLst>
                </p:cNvPr>
                <p:cNvCxnSpPr>
                  <a:cxnSpLocks/>
                </p:cNvCxnSpPr>
                <p:nvPr/>
              </p:nvCxnSpPr>
              <p:spPr>
                <a:xfrm>
                  <a:off x="1774439" y="2824163"/>
                  <a:ext cx="0" cy="43815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1" name="Oval 10">
                <a:extLst>
                  <a:ext uri="{FF2B5EF4-FFF2-40B4-BE49-F238E27FC236}">
                    <a16:creationId xmlns:a16="http://schemas.microsoft.com/office/drawing/2014/main" id="{5B30B145-B966-42B8-A0E9-5493F0D1F76D}"/>
                  </a:ext>
                </a:extLst>
              </p:cNvPr>
              <p:cNvSpPr/>
              <p:nvPr/>
            </p:nvSpPr>
            <p:spPr>
              <a:xfrm>
                <a:off x="1180404" y="2859001"/>
                <a:ext cx="131850" cy="131850"/>
              </a:xfrm>
              <a:prstGeom prst="ellipse">
                <a:avLst/>
              </a:prstGeom>
              <a:solidFill>
                <a:schemeClr val="tx1"/>
              </a:solidFill>
              <a:ln w="3175">
                <a:solidFill>
                  <a:srgbClr val="1D2E5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5" name="Group 164">
                <a:extLst>
                  <a:ext uri="{FF2B5EF4-FFF2-40B4-BE49-F238E27FC236}">
                    <a16:creationId xmlns:a16="http://schemas.microsoft.com/office/drawing/2014/main" id="{C0074353-E7DE-4F55-9171-3A692592C069}"/>
                  </a:ext>
                </a:extLst>
              </p:cNvPr>
              <p:cNvGrpSpPr/>
              <p:nvPr/>
            </p:nvGrpSpPr>
            <p:grpSpPr>
              <a:xfrm>
                <a:off x="2078984" y="3048000"/>
                <a:ext cx="144440" cy="426244"/>
                <a:chOff x="1674835" y="2821100"/>
                <a:chExt cx="199209" cy="442913"/>
              </a:xfrm>
            </p:grpSpPr>
            <p:cxnSp>
              <p:nvCxnSpPr>
                <p:cNvPr id="166" name="Straight Connector 165">
                  <a:extLst>
                    <a:ext uri="{FF2B5EF4-FFF2-40B4-BE49-F238E27FC236}">
                      <a16:creationId xmlns:a16="http://schemas.microsoft.com/office/drawing/2014/main" id="{0F75F2A5-5804-4BC9-AA5A-A01BB4D39A21}"/>
                    </a:ext>
                  </a:extLst>
                </p:cNvPr>
                <p:cNvCxnSpPr>
                  <a:cxnSpLocks/>
                </p:cNvCxnSpPr>
                <p:nvPr/>
              </p:nvCxnSpPr>
              <p:spPr>
                <a:xfrm>
                  <a:off x="1674835" y="2821100"/>
                  <a:ext cx="19920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4F8EA10E-C184-4036-9ECE-564B423E65B1}"/>
                    </a:ext>
                  </a:extLst>
                </p:cNvPr>
                <p:cNvCxnSpPr>
                  <a:cxnSpLocks/>
                </p:cNvCxnSpPr>
                <p:nvPr/>
              </p:nvCxnSpPr>
              <p:spPr>
                <a:xfrm>
                  <a:off x="1674835" y="3264013"/>
                  <a:ext cx="19920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FB23AA99-2A00-47A9-9814-7F4283C3A1BE}"/>
                    </a:ext>
                  </a:extLst>
                </p:cNvPr>
                <p:cNvCxnSpPr>
                  <a:cxnSpLocks/>
                </p:cNvCxnSpPr>
                <p:nvPr/>
              </p:nvCxnSpPr>
              <p:spPr>
                <a:xfrm>
                  <a:off x="1774439" y="2824163"/>
                  <a:ext cx="0" cy="43815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69" name="Oval 168">
                <a:extLst>
                  <a:ext uri="{FF2B5EF4-FFF2-40B4-BE49-F238E27FC236}">
                    <a16:creationId xmlns:a16="http://schemas.microsoft.com/office/drawing/2014/main" id="{9B5DEC24-3DBF-4CC2-97D2-6DC5F94D63C2}"/>
                  </a:ext>
                </a:extLst>
              </p:cNvPr>
              <p:cNvSpPr/>
              <p:nvPr/>
            </p:nvSpPr>
            <p:spPr>
              <a:xfrm>
                <a:off x="2085279" y="3199520"/>
                <a:ext cx="131850" cy="131850"/>
              </a:xfrm>
              <a:prstGeom prst="ellipse">
                <a:avLst/>
              </a:prstGeom>
              <a:solidFill>
                <a:schemeClr val="tx1"/>
              </a:solidFill>
              <a:ln w="3175">
                <a:solidFill>
                  <a:srgbClr val="1D2E5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0" name="Group 169">
                <a:extLst>
                  <a:ext uri="{FF2B5EF4-FFF2-40B4-BE49-F238E27FC236}">
                    <a16:creationId xmlns:a16="http://schemas.microsoft.com/office/drawing/2014/main" id="{3A7ADF7B-EF2D-431E-8487-C17C066044F3}"/>
                  </a:ext>
                </a:extLst>
              </p:cNvPr>
              <p:cNvGrpSpPr/>
              <p:nvPr/>
            </p:nvGrpSpPr>
            <p:grpSpPr>
              <a:xfrm>
                <a:off x="2997353" y="3486150"/>
                <a:ext cx="144440" cy="319088"/>
                <a:chOff x="1674835" y="2821100"/>
                <a:chExt cx="199209" cy="442913"/>
              </a:xfrm>
            </p:grpSpPr>
            <p:cxnSp>
              <p:nvCxnSpPr>
                <p:cNvPr id="171" name="Straight Connector 170">
                  <a:extLst>
                    <a:ext uri="{FF2B5EF4-FFF2-40B4-BE49-F238E27FC236}">
                      <a16:creationId xmlns:a16="http://schemas.microsoft.com/office/drawing/2014/main" id="{4312546C-3C28-4D49-B887-516CE1C994D2}"/>
                    </a:ext>
                  </a:extLst>
                </p:cNvPr>
                <p:cNvCxnSpPr>
                  <a:cxnSpLocks/>
                </p:cNvCxnSpPr>
                <p:nvPr/>
              </p:nvCxnSpPr>
              <p:spPr>
                <a:xfrm>
                  <a:off x="1674835" y="2821100"/>
                  <a:ext cx="19920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DB561F0B-3D93-45C2-971A-1493E9F022C5}"/>
                    </a:ext>
                  </a:extLst>
                </p:cNvPr>
                <p:cNvCxnSpPr>
                  <a:cxnSpLocks/>
                </p:cNvCxnSpPr>
                <p:nvPr/>
              </p:nvCxnSpPr>
              <p:spPr>
                <a:xfrm>
                  <a:off x="1674835" y="3264013"/>
                  <a:ext cx="19920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641FECE9-2133-49B0-A72C-C38F2676ECD7}"/>
                    </a:ext>
                  </a:extLst>
                </p:cNvPr>
                <p:cNvCxnSpPr>
                  <a:cxnSpLocks/>
                </p:cNvCxnSpPr>
                <p:nvPr/>
              </p:nvCxnSpPr>
              <p:spPr>
                <a:xfrm>
                  <a:off x="1774439" y="2824163"/>
                  <a:ext cx="0" cy="43815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74" name="Oval 173">
                <a:extLst>
                  <a:ext uri="{FF2B5EF4-FFF2-40B4-BE49-F238E27FC236}">
                    <a16:creationId xmlns:a16="http://schemas.microsoft.com/office/drawing/2014/main" id="{0932C73E-6893-4F80-A12A-83C94BBBE635}"/>
                  </a:ext>
                </a:extLst>
              </p:cNvPr>
              <p:cNvSpPr/>
              <p:nvPr/>
            </p:nvSpPr>
            <p:spPr>
              <a:xfrm>
                <a:off x="3003648" y="3574170"/>
                <a:ext cx="131850" cy="131850"/>
              </a:xfrm>
              <a:prstGeom prst="ellipse">
                <a:avLst/>
              </a:prstGeom>
              <a:solidFill>
                <a:schemeClr val="tx1"/>
              </a:solidFill>
              <a:ln w="3175">
                <a:solidFill>
                  <a:srgbClr val="1D2E5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5" name="Group 174">
                <a:extLst>
                  <a:ext uri="{FF2B5EF4-FFF2-40B4-BE49-F238E27FC236}">
                    <a16:creationId xmlns:a16="http://schemas.microsoft.com/office/drawing/2014/main" id="{ADDD5922-835C-4E55-BCF0-DC8D46EFF549}"/>
                  </a:ext>
                </a:extLst>
              </p:cNvPr>
              <p:cNvGrpSpPr/>
              <p:nvPr/>
            </p:nvGrpSpPr>
            <p:grpSpPr>
              <a:xfrm>
                <a:off x="3911753" y="3733800"/>
                <a:ext cx="144440" cy="557213"/>
                <a:chOff x="1674835" y="2821100"/>
                <a:chExt cx="199209" cy="442913"/>
              </a:xfrm>
            </p:grpSpPr>
            <p:cxnSp>
              <p:nvCxnSpPr>
                <p:cNvPr id="176" name="Straight Connector 175">
                  <a:extLst>
                    <a:ext uri="{FF2B5EF4-FFF2-40B4-BE49-F238E27FC236}">
                      <a16:creationId xmlns:a16="http://schemas.microsoft.com/office/drawing/2014/main" id="{4B97362A-C4E6-4182-8547-F57719BCB618}"/>
                    </a:ext>
                  </a:extLst>
                </p:cNvPr>
                <p:cNvCxnSpPr>
                  <a:cxnSpLocks/>
                </p:cNvCxnSpPr>
                <p:nvPr/>
              </p:nvCxnSpPr>
              <p:spPr>
                <a:xfrm>
                  <a:off x="1674835" y="2821100"/>
                  <a:ext cx="19920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35C98331-481A-45EE-BB6F-CB85C923519B}"/>
                    </a:ext>
                  </a:extLst>
                </p:cNvPr>
                <p:cNvCxnSpPr>
                  <a:cxnSpLocks/>
                </p:cNvCxnSpPr>
                <p:nvPr/>
              </p:nvCxnSpPr>
              <p:spPr>
                <a:xfrm>
                  <a:off x="1674835" y="3264013"/>
                  <a:ext cx="19920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D5DC22E9-C36B-4BF6-ADF0-C664B6D52B16}"/>
                    </a:ext>
                  </a:extLst>
                </p:cNvPr>
                <p:cNvCxnSpPr>
                  <a:cxnSpLocks/>
                </p:cNvCxnSpPr>
                <p:nvPr/>
              </p:nvCxnSpPr>
              <p:spPr>
                <a:xfrm>
                  <a:off x="1774439" y="2824163"/>
                  <a:ext cx="0" cy="43815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79" name="Oval 178">
                <a:extLst>
                  <a:ext uri="{FF2B5EF4-FFF2-40B4-BE49-F238E27FC236}">
                    <a16:creationId xmlns:a16="http://schemas.microsoft.com/office/drawing/2014/main" id="{FFE15231-81CC-4321-8EE2-AE6A31C0FB89}"/>
                  </a:ext>
                </a:extLst>
              </p:cNvPr>
              <p:cNvSpPr/>
              <p:nvPr/>
            </p:nvSpPr>
            <p:spPr>
              <a:xfrm>
                <a:off x="3918048" y="3945645"/>
                <a:ext cx="131850" cy="131850"/>
              </a:xfrm>
              <a:prstGeom prst="ellipse">
                <a:avLst/>
              </a:prstGeom>
              <a:solidFill>
                <a:schemeClr val="tx1"/>
              </a:solidFill>
              <a:ln w="3175">
                <a:solidFill>
                  <a:srgbClr val="1D2E5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TextBox 324">
                <a:extLst>
                  <a:ext uri="{FF2B5EF4-FFF2-40B4-BE49-F238E27FC236}">
                    <a16:creationId xmlns:a16="http://schemas.microsoft.com/office/drawing/2014/main" id="{A260F3C9-757E-48CA-92FE-37283DEFC29A}"/>
                  </a:ext>
                </a:extLst>
              </p:cNvPr>
              <p:cNvSpPr txBox="1"/>
              <p:nvPr/>
            </p:nvSpPr>
            <p:spPr>
              <a:xfrm>
                <a:off x="2079769" y="2848693"/>
                <a:ext cx="158948" cy="124164"/>
              </a:xfrm>
              <a:prstGeom prst="rect">
                <a:avLst/>
              </a:prstGeom>
              <a:noFill/>
            </p:spPr>
            <p:txBody>
              <a:bodyPr wrap="none" rtlCol="0">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81" name="TextBox 324">
                <a:extLst>
                  <a:ext uri="{FF2B5EF4-FFF2-40B4-BE49-F238E27FC236}">
                    <a16:creationId xmlns:a16="http://schemas.microsoft.com/office/drawing/2014/main" id="{A688B084-1A18-4B21-9E77-DDB812F69176}"/>
                  </a:ext>
                </a:extLst>
              </p:cNvPr>
              <p:cNvSpPr txBox="1"/>
              <p:nvPr/>
            </p:nvSpPr>
            <p:spPr>
              <a:xfrm>
                <a:off x="2987025" y="3291606"/>
                <a:ext cx="158948" cy="124164"/>
              </a:xfrm>
              <a:prstGeom prst="rect">
                <a:avLst/>
              </a:prstGeom>
              <a:noFill/>
            </p:spPr>
            <p:txBody>
              <a:bodyPr wrap="none" rtlCol="0">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82" name="TextBox 324">
                <a:extLst>
                  <a:ext uri="{FF2B5EF4-FFF2-40B4-BE49-F238E27FC236}">
                    <a16:creationId xmlns:a16="http://schemas.microsoft.com/office/drawing/2014/main" id="{463F9CE1-A506-4839-BE28-7D390FB307EA}"/>
                  </a:ext>
                </a:extLst>
              </p:cNvPr>
              <p:cNvSpPr txBox="1"/>
              <p:nvPr/>
            </p:nvSpPr>
            <p:spPr>
              <a:xfrm>
                <a:off x="3901901" y="3543066"/>
                <a:ext cx="158948" cy="124164"/>
              </a:xfrm>
              <a:prstGeom prst="rect">
                <a:avLst/>
              </a:prstGeom>
              <a:noFill/>
            </p:spPr>
            <p:txBody>
              <a:bodyPr wrap="none" rtlCol="0">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8" name="Freeform: Shape 17">
                <a:extLst>
                  <a:ext uri="{FF2B5EF4-FFF2-40B4-BE49-F238E27FC236}">
                    <a16:creationId xmlns:a16="http://schemas.microsoft.com/office/drawing/2014/main" id="{046CF945-8A4E-458A-8723-3CB8CC55DA08}"/>
                  </a:ext>
                </a:extLst>
              </p:cNvPr>
              <p:cNvSpPr/>
              <p:nvPr/>
            </p:nvSpPr>
            <p:spPr>
              <a:xfrm>
                <a:off x="1263650" y="2927350"/>
                <a:ext cx="2717800" cy="1092200"/>
              </a:xfrm>
              <a:custGeom>
                <a:avLst/>
                <a:gdLst>
                  <a:gd name="connsiteX0" fmla="*/ 0 w 2717800"/>
                  <a:gd name="connsiteY0" fmla="*/ 0 h 1092200"/>
                  <a:gd name="connsiteX1" fmla="*/ 889000 w 2717800"/>
                  <a:gd name="connsiteY1" fmla="*/ 342900 h 1092200"/>
                  <a:gd name="connsiteX2" fmla="*/ 1803400 w 2717800"/>
                  <a:gd name="connsiteY2" fmla="*/ 711200 h 1092200"/>
                  <a:gd name="connsiteX3" fmla="*/ 2717800 w 2717800"/>
                  <a:gd name="connsiteY3" fmla="*/ 1092200 h 1092200"/>
                </a:gdLst>
                <a:ahLst/>
                <a:cxnLst>
                  <a:cxn ang="0">
                    <a:pos x="connsiteX0" y="connsiteY0"/>
                  </a:cxn>
                  <a:cxn ang="0">
                    <a:pos x="connsiteX1" y="connsiteY1"/>
                  </a:cxn>
                  <a:cxn ang="0">
                    <a:pos x="connsiteX2" y="connsiteY2"/>
                  </a:cxn>
                  <a:cxn ang="0">
                    <a:pos x="connsiteX3" y="connsiteY3"/>
                  </a:cxn>
                </a:cxnLst>
                <a:rect l="l" t="t" r="r" b="b"/>
                <a:pathLst>
                  <a:path w="2717800" h="1092200">
                    <a:moveTo>
                      <a:pt x="0" y="0"/>
                    </a:moveTo>
                    <a:lnTo>
                      <a:pt x="889000" y="342900"/>
                    </a:lnTo>
                    <a:lnTo>
                      <a:pt x="1803400" y="711200"/>
                    </a:lnTo>
                    <a:lnTo>
                      <a:pt x="2717800" y="1092200"/>
                    </a:lnTo>
                  </a:path>
                </a:pathLst>
              </a:custGeom>
              <a:ln w="285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9" name="Group 8">
            <a:extLst>
              <a:ext uri="{FF2B5EF4-FFF2-40B4-BE49-F238E27FC236}">
                <a16:creationId xmlns:a16="http://schemas.microsoft.com/office/drawing/2014/main" id="{03175C29-7DBF-4349-AEA5-9174F2C9C2F3}"/>
              </a:ext>
            </a:extLst>
          </p:cNvPr>
          <p:cNvGrpSpPr/>
          <p:nvPr/>
        </p:nvGrpSpPr>
        <p:grpSpPr>
          <a:xfrm>
            <a:off x="4381369" y="1895144"/>
            <a:ext cx="3437203" cy="3068174"/>
            <a:chOff x="4381368" y="2167122"/>
            <a:chExt cx="3437203" cy="3068173"/>
          </a:xfrm>
        </p:grpSpPr>
        <p:grpSp>
          <p:nvGrpSpPr>
            <p:cNvPr id="125" name="Group 124">
              <a:extLst>
                <a:ext uri="{FF2B5EF4-FFF2-40B4-BE49-F238E27FC236}">
                  <a16:creationId xmlns:a16="http://schemas.microsoft.com/office/drawing/2014/main" id="{05277758-9E63-4DBD-B4C2-2D3DC3B85B3E}"/>
                </a:ext>
              </a:extLst>
            </p:cNvPr>
            <p:cNvGrpSpPr/>
            <p:nvPr/>
          </p:nvGrpSpPr>
          <p:grpSpPr>
            <a:xfrm>
              <a:off x="4381368" y="2167122"/>
              <a:ext cx="3004882" cy="2718242"/>
              <a:chOff x="370395" y="2167122"/>
              <a:chExt cx="3004882" cy="2718242"/>
            </a:xfrm>
          </p:grpSpPr>
          <p:sp>
            <p:nvSpPr>
              <p:cNvPr id="126" name="TextBox 332">
                <a:extLst>
                  <a:ext uri="{FF2B5EF4-FFF2-40B4-BE49-F238E27FC236}">
                    <a16:creationId xmlns:a16="http://schemas.microsoft.com/office/drawing/2014/main" id="{498E66A1-B0A8-4DD2-A314-1689D07D47FD}"/>
                  </a:ext>
                </a:extLst>
              </p:cNvPr>
              <p:cNvSpPr txBox="1"/>
              <p:nvPr/>
            </p:nvSpPr>
            <p:spPr>
              <a:xfrm>
                <a:off x="370395" y="2167122"/>
                <a:ext cx="270805" cy="276999"/>
              </a:xfrm>
              <a:prstGeom prst="rect">
                <a:avLst/>
              </a:prstGeom>
              <a:noFill/>
            </p:spPr>
            <p:txBody>
              <a:bodyPr wrap="squar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cxnSp>
            <p:nvCxnSpPr>
              <p:cNvPr id="127" name="Straight Connector 146">
                <a:extLst>
                  <a:ext uri="{FF2B5EF4-FFF2-40B4-BE49-F238E27FC236}">
                    <a16:creationId xmlns:a16="http://schemas.microsoft.com/office/drawing/2014/main" id="{E627AFD7-69B7-4238-AB76-BA93699EE213}"/>
                  </a:ext>
                </a:extLst>
              </p:cNvPr>
              <p:cNvCxnSpPr>
                <a:cxnSpLocks/>
              </p:cNvCxnSpPr>
              <p:nvPr/>
            </p:nvCxnSpPr>
            <p:spPr>
              <a:xfrm>
                <a:off x="987539" y="2551157"/>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28" name="Straight Connector 150">
                <a:extLst>
                  <a:ext uri="{FF2B5EF4-FFF2-40B4-BE49-F238E27FC236}">
                    <a16:creationId xmlns:a16="http://schemas.microsoft.com/office/drawing/2014/main" id="{5F46D5DD-49D6-4E30-AF49-92AF9CFC8830}"/>
                  </a:ext>
                </a:extLst>
              </p:cNvPr>
              <p:cNvCxnSpPr>
                <a:cxnSpLocks/>
              </p:cNvCxnSpPr>
              <p:nvPr/>
            </p:nvCxnSpPr>
            <p:spPr>
              <a:xfrm rot="16200000">
                <a:off x="1437296" y="479862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31" name="TextBox 429">
                <a:extLst>
                  <a:ext uri="{FF2B5EF4-FFF2-40B4-BE49-F238E27FC236}">
                    <a16:creationId xmlns:a16="http://schemas.microsoft.com/office/drawing/2014/main" id="{EB602543-526C-449F-B0B3-D75831F4847C}"/>
                  </a:ext>
                </a:extLst>
              </p:cNvPr>
              <p:cNvSpPr txBox="1"/>
              <p:nvPr/>
            </p:nvSpPr>
            <p:spPr>
              <a:xfrm>
                <a:off x="598227" y="2442965"/>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60</a:t>
                </a:r>
              </a:p>
            </p:txBody>
          </p:sp>
          <p:cxnSp>
            <p:nvCxnSpPr>
              <p:cNvPr id="184" name="Straight Connector 146">
                <a:extLst>
                  <a:ext uri="{FF2B5EF4-FFF2-40B4-BE49-F238E27FC236}">
                    <a16:creationId xmlns:a16="http://schemas.microsoft.com/office/drawing/2014/main" id="{9773215F-0363-457E-8AB0-05B289C98597}"/>
                  </a:ext>
                </a:extLst>
              </p:cNvPr>
              <p:cNvCxnSpPr>
                <a:cxnSpLocks/>
              </p:cNvCxnSpPr>
              <p:nvPr/>
            </p:nvCxnSpPr>
            <p:spPr>
              <a:xfrm>
                <a:off x="987539" y="2925013"/>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85" name="TextBox 429">
                <a:extLst>
                  <a:ext uri="{FF2B5EF4-FFF2-40B4-BE49-F238E27FC236}">
                    <a16:creationId xmlns:a16="http://schemas.microsoft.com/office/drawing/2014/main" id="{1372691A-AE16-4CE9-883D-E11A92A88D2D}"/>
                  </a:ext>
                </a:extLst>
              </p:cNvPr>
              <p:cNvSpPr txBox="1"/>
              <p:nvPr/>
            </p:nvSpPr>
            <p:spPr>
              <a:xfrm>
                <a:off x="598227" y="2816821"/>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50</a:t>
                </a:r>
              </a:p>
            </p:txBody>
          </p:sp>
          <p:cxnSp>
            <p:nvCxnSpPr>
              <p:cNvPr id="186" name="Straight Connector 146">
                <a:extLst>
                  <a:ext uri="{FF2B5EF4-FFF2-40B4-BE49-F238E27FC236}">
                    <a16:creationId xmlns:a16="http://schemas.microsoft.com/office/drawing/2014/main" id="{A1E5095E-4B18-4FE1-9240-5C6CDB6468C4}"/>
                  </a:ext>
                </a:extLst>
              </p:cNvPr>
              <p:cNvCxnSpPr>
                <a:cxnSpLocks/>
              </p:cNvCxnSpPr>
              <p:nvPr/>
            </p:nvCxnSpPr>
            <p:spPr>
              <a:xfrm>
                <a:off x="987539" y="3291726"/>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87" name="TextBox 429">
                <a:extLst>
                  <a:ext uri="{FF2B5EF4-FFF2-40B4-BE49-F238E27FC236}">
                    <a16:creationId xmlns:a16="http://schemas.microsoft.com/office/drawing/2014/main" id="{9B8FB13F-2E1F-42BF-8FB5-F05A5E96F207}"/>
                  </a:ext>
                </a:extLst>
              </p:cNvPr>
              <p:cNvSpPr txBox="1"/>
              <p:nvPr/>
            </p:nvSpPr>
            <p:spPr>
              <a:xfrm>
                <a:off x="598227" y="3183534"/>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40</a:t>
                </a:r>
              </a:p>
            </p:txBody>
          </p:sp>
          <p:cxnSp>
            <p:nvCxnSpPr>
              <p:cNvPr id="188" name="Straight Connector 146">
                <a:extLst>
                  <a:ext uri="{FF2B5EF4-FFF2-40B4-BE49-F238E27FC236}">
                    <a16:creationId xmlns:a16="http://schemas.microsoft.com/office/drawing/2014/main" id="{AAF03CEA-2071-499E-A855-A104EA5EABC1}"/>
                  </a:ext>
                </a:extLst>
              </p:cNvPr>
              <p:cNvCxnSpPr>
                <a:cxnSpLocks/>
              </p:cNvCxnSpPr>
              <p:nvPr/>
            </p:nvCxnSpPr>
            <p:spPr>
              <a:xfrm>
                <a:off x="987539" y="3656057"/>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89" name="TextBox 429">
                <a:extLst>
                  <a:ext uri="{FF2B5EF4-FFF2-40B4-BE49-F238E27FC236}">
                    <a16:creationId xmlns:a16="http://schemas.microsoft.com/office/drawing/2014/main" id="{948AAA70-D07F-4472-A387-C0545A7F98F5}"/>
                  </a:ext>
                </a:extLst>
              </p:cNvPr>
              <p:cNvSpPr txBox="1"/>
              <p:nvPr/>
            </p:nvSpPr>
            <p:spPr>
              <a:xfrm>
                <a:off x="598227" y="3547865"/>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30</a:t>
                </a:r>
              </a:p>
            </p:txBody>
          </p:sp>
          <p:cxnSp>
            <p:nvCxnSpPr>
              <p:cNvPr id="190" name="Straight Connector 146">
                <a:extLst>
                  <a:ext uri="{FF2B5EF4-FFF2-40B4-BE49-F238E27FC236}">
                    <a16:creationId xmlns:a16="http://schemas.microsoft.com/office/drawing/2014/main" id="{9BD06C32-194E-427E-958D-51C66217A43F}"/>
                  </a:ext>
                </a:extLst>
              </p:cNvPr>
              <p:cNvCxnSpPr>
                <a:cxnSpLocks/>
              </p:cNvCxnSpPr>
              <p:nvPr/>
            </p:nvCxnSpPr>
            <p:spPr>
              <a:xfrm>
                <a:off x="987539" y="4027532"/>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91" name="TextBox 429">
                <a:extLst>
                  <a:ext uri="{FF2B5EF4-FFF2-40B4-BE49-F238E27FC236}">
                    <a16:creationId xmlns:a16="http://schemas.microsoft.com/office/drawing/2014/main" id="{84A51C6A-F389-45CA-BB98-080C6CB02B3C}"/>
                  </a:ext>
                </a:extLst>
              </p:cNvPr>
              <p:cNvSpPr txBox="1"/>
              <p:nvPr/>
            </p:nvSpPr>
            <p:spPr>
              <a:xfrm>
                <a:off x="598227" y="3919340"/>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20</a:t>
                </a:r>
              </a:p>
            </p:txBody>
          </p:sp>
          <p:cxnSp>
            <p:nvCxnSpPr>
              <p:cNvPr id="192" name="Straight Connector 146">
                <a:extLst>
                  <a:ext uri="{FF2B5EF4-FFF2-40B4-BE49-F238E27FC236}">
                    <a16:creationId xmlns:a16="http://schemas.microsoft.com/office/drawing/2014/main" id="{A30C2363-EEA9-4D86-BACB-5F8F932A2233}"/>
                  </a:ext>
                </a:extLst>
              </p:cNvPr>
              <p:cNvCxnSpPr>
                <a:cxnSpLocks/>
              </p:cNvCxnSpPr>
              <p:nvPr/>
            </p:nvCxnSpPr>
            <p:spPr>
              <a:xfrm>
                <a:off x="987539" y="4396626"/>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93" name="TextBox 429">
                <a:extLst>
                  <a:ext uri="{FF2B5EF4-FFF2-40B4-BE49-F238E27FC236}">
                    <a16:creationId xmlns:a16="http://schemas.microsoft.com/office/drawing/2014/main" id="{C232A773-42DD-4444-A274-339431BD33B5}"/>
                  </a:ext>
                </a:extLst>
              </p:cNvPr>
              <p:cNvSpPr txBox="1"/>
              <p:nvPr/>
            </p:nvSpPr>
            <p:spPr>
              <a:xfrm>
                <a:off x="598227" y="4288434"/>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10</a:t>
                </a:r>
              </a:p>
            </p:txBody>
          </p:sp>
          <p:cxnSp>
            <p:nvCxnSpPr>
              <p:cNvPr id="194" name="Straight Connector 146">
                <a:extLst>
                  <a:ext uri="{FF2B5EF4-FFF2-40B4-BE49-F238E27FC236}">
                    <a16:creationId xmlns:a16="http://schemas.microsoft.com/office/drawing/2014/main" id="{ABB163AB-1406-4D9D-8A39-2C1F2F430765}"/>
                  </a:ext>
                </a:extLst>
              </p:cNvPr>
              <p:cNvCxnSpPr>
                <a:cxnSpLocks/>
              </p:cNvCxnSpPr>
              <p:nvPr/>
            </p:nvCxnSpPr>
            <p:spPr>
              <a:xfrm>
                <a:off x="987539" y="476333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95" name="TextBox 429">
                <a:extLst>
                  <a:ext uri="{FF2B5EF4-FFF2-40B4-BE49-F238E27FC236}">
                    <a16:creationId xmlns:a16="http://schemas.microsoft.com/office/drawing/2014/main" id="{4B2200F3-7B11-4712-A547-26239491EC0A}"/>
                  </a:ext>
                </a:extLst>
              </p:cNvPr>
              <p:cNvSpPr txBox="1"/>
              <p:nvPr/>
            </p:nvSpPr>
            <p:spPr>
              <a:xfrm>
                <a:off x="598227" y="4655147"/>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a:t>
                </a:r>
              </a:p>
            </p:txBody>
          </p:sp>
          <p:cxnSp>
            <p:nvCxnSpPr>
              <p:cNvPr id="202" name="Straight Connector 150">
                <a:extLst>
                  <a:ext uri="{FF2B5EF4-FFF2-40B4-BE49-F238E27FC236}">
                    <a16:creationId xmlns:a16="http://schemas.microsoft.com/office/drawing/2014/main" id="{0F8A091F-3672-4E2A-8F22-3A1FF2ED68DF}"/>
                  </a:ext>
                </a:extLst>
              </p:cNvPr>
              <p:cNvCxnSpPr>
                <a:cxnSpLocks/>
              </p:cNvCxnSpPr>
              <p:nvPr/>
            </p:nvCxnSpPr>
            <p:spPr>
              <a:xfrm rot="16200000">
                <a:off x="2080233" y="479862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03" name="Straight Connector 150">
                <a:extLst>
                  <a:ext uri="{FF2B5EF4-FFF2-40B4-BE49-F238E27FC236}">
                    <a16:creationId xmlns:a16="http://schemas.microsoft.com/office/drawing/2014/main" id="{5C436C52-8DCF-483F-BCE4-EBB961D157DC}"/>
                  </a:ext>
                </a:extLst>
              </p:cNvPr>
              <p:cNvCxnSpPr>
                <a:cxnSpLocks/>
              </p:cNvCxnSpPr>
              <p:nvPr/>
            </p:nvCxnSpPr>
            <p:spPr>
              <a:xfrm rot="16200000">
                <a:off x="2713646" y="479862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04" name="Straight Connector 150">
                <a:extLst>
                  <a:ext uri="{FF2B5EF4-FFF2-40B4-BE49-F238E27FC236}">
                    <a16:creationId xmlns:a16="http://schemas.microsoft.com/office/drawing/2014/main" id="{9293D7B6-DAE3-4485-AAFA-00553B39CA88}"/>
                  </a:ext>
                </a:extLst>
              </p:cNvPr>
              <p:cNvCxnSpPr>
                <a:cxnSpLocks/>
              </p:cNvCxnSpPr>
              <p:nvPr/>
            </p:nvCxnSpPr>
            <p:spPr>
              <a:xfrm rot="16200000">
                <a:off x="3344677" y="479862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grpSp>
        <p:sp>
          <p:nvSpPr>
            <p:cNvPr id="197" name="TextBox 429">
              <a:extLst>
                <a:ext uri="{FF2B5EF4-FFF2-40B4-BE49-F238E27FC236}">
                  <a16:creationId xmlns:a16="http://schemas.microsoft.com/office/drawing/2014/main" id="{F98BF06A-F400-4A83-9EFC-67597197D16A}"/>
                </a:ext>
              </a:extLst>
            </p:cNvPr>
            <p:cNvSpPr txBox="1"/>
            <p:nvPr/>
          </p:nvSpPr>
          <p:spPr>
            <a:xfrm>
              <a:off x="5430466" y="4845428"/>
              <a:ext cx="78548" cy="184666"/>
            </a:xfrm>
            <a:prstGeom prst="rect">
              <a:avLst/>
            </a:prstGeom>
            <a:noFill/>
          </p:spPr>
          <p:txBody>
            <a:bodyPr wrap="none" lIns="0" tIns="0" rIns="0" bIns="0" rtlCol="0" anchor="t">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a:t>
              </a:r>
            </a:p>
          </p:txBody>
        </p:sp>
        <p:sp>
          <p:nvSpPr>
            <p:cNvPr id="199" name="TextBox 429">
              <a:extLst>
                <a:ext uri="{FF2B5EF4-FFF2-40B4-BE49-F238E27FC236}">
                  <a16:creationId xmlns:a16="http://schemas.microsoft.com/office/drawing/2014/main" id="{1F7905B4-51EF-4495-82C4-632DD3277F7B}"/>
                </a:ext>
              </a:extLst>
            </p:cNvPr>
            <p:cNvSpPr txBox="1"/>
            <p:nvPr/>
          </p:nvSpPr>
          <p:spPr>
            <a:xfrm>
              <a:off x="6045646" y="4845428"/>
              <a:ext cx="157094" cy="184666"/>
            </a:xfrm>
            <a:prstGeom prst="rect">
              <a:avLst/>
            </a:prstGeom>
            <a:noFill/>
          </p:spPr>
          <p:txBody>
            <a:bodyPr wrap="none" lIns="0" tIns="0" rIns="0" bIns="0" rtlCol="0" anchor="t">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24</a:t>
              </a:r>
            </a:p>
          </p:txBody>
        </p:sp>
        <p:sp>
          <p:nvSpPr>
            <p:cNvPr id="200" name="TextBox 429">
              <a:extLst>
                <a:ext uri="{FF2B5EF4-FFF2-40B4-BE49-F238E27FC236}">
                  <a16:creationId xmlns:a16="http://schemas.microsoft.com/office/drawing/2014/main" id="{6938EDE0-E65B-4FB2-B26D-2DB4E592D8CE}"/>
                </a:ext>
              </a:extLst>
            </p:cNvPr>
            <p:cNvSpPr txBox="1"/>
            <p:nvPr/>
          </p:nvSpPr>
          <p:spPr>
            <a:xfrm>
              <a:off x="6678737" y="4845428"/>
              <a:ext cx="157094" cy="184666"/>
            </a:xfrm>
            <a:prstGeom prst="rect">
              <a:avLst/>
            </a:prstGeom>
            <a:noFill/>
          </p:spPr>
          <p:txBody>
            <a:bodyPr wrap="none" lIns="0" tIns="0" rIns="0" bIns="0" rtlCol="0" anchor="t">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48</a:t>
              </a:r>
            </a:p>
          </p:txBody>
        </p:sp>
        <p:sp>
          <p:nvSpPr>
            <p:cNvPr id="201" name="TextBox 429">
              <a:extLst>
                <a:ext uri="{FF2B5EF4-FFF2-40B4-BE49-F238E27FC236}">
                  <a16:creationId xmlns:a16="http://schemas.microsoft.com/office/drawing/2014/main" id="{D0E183C3-349C-4629-9B23-A0187003425E}"/>
                </a:ext>
              </a:extLst>
            </p:cNvPr>
            <p:cNvSpPr txBox="1"/>
            <p:nvPr/>
          </p:nvSpPr>
          <p:spPr>
            <a:xfrm>
              <a:off x="7308967" y="4845428"/>
              <a:ext cx="157094" cy="184666"/>
            </a:xfrm>
            <a:prstGeom prst="rect">
              <a:avLst/>
            </a:prstGeom>
            <a:noFill/>
          </p:spPr>
          <p:txBody>
            <a:bodyPr wrap="none" lIns="0" tIns="0" rIns="0" bIns="0" rtlCol="0" anchor="t">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72</a:t>
              </a:r>
            </a:p>
          </p:txBody>
        </p:sp>
        <p:grpSp>
          <p:nvGrpSpPr>
            <p:cNvPr id="20" name="Group 19">
              <a:extLst>
                <a:ext uri="{FF2B5EF4-FFF2-40B4-BE49-F238E27FC236}">
                  <a16:creationId xmlns:a16="http://schemas.microsoft.com/office/drawing/2014/main" id="{32CEEB5C-6804-4536-A04B-C4F40AD79C9F}"/>
                </a:ext>
              </a:extLst>
            </p:cNvPr>
            <p:cNvGrpSpPr/>
            <p:nvPr/>
          </p:nvGrpSpPr>
          <p:grpSpPr>
            <a:xfrm>
              <a:off x="5291859" y="4210050"/>
              <a:ext cx="378693" cy="554829"/>
              <a:chOff x="5863357" y="4210050"/>
              <a:chExt cx="378693" cy="554829"/>
            </a:xfrm>
          </p:grpSpPr>
          <p:sp>
            <p:nvSpPr>
              <p:cNvPr id="205" name="Rectangle 204">
                <a:extLst>
                  <a:ext uri="{FF2B5EF4-FFF2-40B4-BE49-F238E27FC236}">
                    <a16:creationId xmlns:a16="http://schemas.microsoft.com/office/drawing/2014/main" id="{7A99F859-38F7-4450-B2C4-31AECF1AD491}"/>
                  </a:ext>
                </a:extLst>
              </p:cNvPr>
              <p:cNvSpPr/>
              <p:nvPr/>
            </p:nvSpPr>
            <p:spPr>
              <a:xfrm>
                <a:off x="5863357" y="4210050"/>
                <a:ext cx="378693" cy="549679"/>
              </a:xfrm>
              <a:prstGeom prst="rect">
                <a:avLst/>
              </a:prstGeom>
              <a:solidFill>
                <a:srgbClr val="D8AB2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EDC3D7F-9758-466D-BAF2-E26219519FFA}"/>
                  </a:ext>
                </a:extLst>
              </p:cNvPr>
              <p:cNvSpPr/>
              <p:nvPr/>
            </p:nvSpPr>
            <p:spPr>
              <a:xfrm>
                <a:off x="5863357" y="4326730"/>
                <a:ext cx="378693" cy="438149"/>
              </a:xfrm>
              <a:prstGeom prst="rect">
                <a:avLst/>
              </a:prstGeom>
              <a:solidFill>
                <a:srgbClr val="A6821E"/>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7" name="Group 206">
              <a:extLst>
                <a:ext uri="{FF2B5EF4-FFF2-40B4-BE49-F238E27FC236}">
                  <a16:creationId xmlns:a16="http://schemas.microsoft.com/office/drawing/2014/main" id="{9B4AF2E1-D4DE-4CBC-84CD-F0879E7F4197}"/>
                </a:ext>
              </a:extLst>
            </p:cNvPr>
            <p:cNvGrpSpPr/>
            <p:nvPr/>
          </p:nvGrpSpPr>
          <p:grpSpPr>
            <a:xfrm>
              <a:off x="5934795" y="4138614"/>
              <a:ext cx="378693" cy="628646"/>
              <a:chOff x="5863357" y="4138614"/>
              <a:chExt cx="378693" cy="628646"/>
            </a:xfrm>
          </p:grpSpPr>
          <p:sp>
            <p:nvSpPr>
              <p:cNvPr id="208" name="Rectangle 207">
                <a:extLst>
                  <a:ext uri="{FF2B5EF4-FFF2-40B4-BE49-F238E27FC236}">
                    <a16:creationId xmlns:a16="http://schemas.microsoft.com/office/drawing/2014/main" id="{FC705134-798F-4216-B906-07CEFA70F974}"/>
                  </a:ext>
                </a:extLst>
              </p:cNvPr>
              <p:cNvSpPr/>
              <p:nvPr/>
            </p:nvSpPr>
            <p:spPr>
              <a:xfrm>
                <a:off x="5863357" y="4138614"/>
                <a:ext cx="378693" cy="621116"/>
              </a:xfrm>
              <a:prstGeom prst="rect">
                <a:avLst/>
              </a:prstGeom>
              <a:solidFill>
                <a:srgbClr val="D8AB2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Rectangle 208">
                <a:extLst>
                  <a:ext uri="{FF2B5EF4-FFF2-40B4-BE49-F238E27FC236}">
                    <a16:creationId xmlns:a16="http://schemas.microsoft.com/office/drawing/2014/main" id="{B212BC02-1A5B-4612-BC45-2E0A654B153F}"/>
                  </a:ext>
                </a:extLst>
              </p:cNvPr>
              <p:cNvSpPr/>
              <p:nvPr/>
            </p:nvSpPr>
            <p:spPr>
              <a:xfrm>
                <a:off x="5863357" y="4281488"/>
                <a:ext cx="378693" cy="485772"/>
              </a:xfrm>
              <a:prstGeom prst="rect">
                <a:avLst/>
              </a:prstGeom>
              <a:solidFill>
                <a:srgbClr val="A6821E"/>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1" name="Group 210">
              <a:extLst>
                <a:ext uri="{FF2B5EF4-FFF2-40B4-BE49-F238E27FC236}">
                  <a16:creationId xmlns:a16="http://schemas.microsoft.com/office/drawing/2014/main" id="{F60C8CDB-5EC6-4C75-A1FD-4295C6E83EE9}"/>
                </a:ext>
              </a:extLst>
            </p:cNvPr>
            <p:cNvGrpSpPr/>
            <p:nvPr/>
          </p:nvGrpSpPr>
          <p:grpSpPr>
            <a:xfrm>
              <a:off x="6570590" y="3433763"/>
              <a:ext cx="378693" cy="1325967"/>
              <a:chOff x="5863357" y="4138614"/>
              <a:chExt cx="378693" cy="621116"/>
            </a:xfrm>
          </p:grpSpPr>
          <p:sp>
            <p:nvSpPr>
              <p:cNvPr id="212" name="Rectangle 211">
                <a:extLst>
                  <a:ext uri="{FF2B5EF4-FFF2-40B4-BE49-F238E27FC236}">
                    <a16:creationId xmlns:a16="http://schemas.microsoft.com/office/drawing/2014/main" id="{30A150A7-4ADF-4A6E-A786-50E7F19D0366}"/>
                  </a:ext>
                </a:extLst>
              </p:cNvPr>
              <p:cNvSpPr/>
              <p:nvPr/>
            </p:nvSpPr>
            <p:spPr>
              <a:xfrm>
                <a:off x="5863357" y="4138614"/>
                <a:ext cx="378693" cy="621116"/>
              </a:xfrm>
              <a:prstGeom prst="rect">
                <a:avLst/>
              </a:prstGeom>
              <a:solidFill>
                <a:srgbClr val="D8AB2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72C70D6D-EF2F-4D21-A537-E6518065F199}"/>
                  </a:ext>
                </a:extLst>
              </p:cNvPr>
              <p:cNvSpPr/>
              <p:nvPr/>
            </p:nvSpPr>
            <p:spPr>
              <a:xfrm>
                <a:off x="5863357" y="4268005"/>
                <a:ext cx="378693" cy="491724"/>
              </a:xfrm>
              <a:prstGeom prst="rect">
                <a:avLst/>
              </a:prstGeom>
              <a:solidFill>
                <a:srgbClr val="A6821E"/>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4" name="Group 213">
              <a:extLst>
                <a:ext uri="{FF2B5EF4-FFF2-40B4-BE49-F238E27FC236}">
                  <a16:creationId xmlns:a16="http://schemas.microsoft.com/office/drawing/2014/main" id="{E5EF369E-A9E3-4AAF-836F-6A2B603B6C83}"/>
                </a:ext>
              </a:extLst>
            </p:cNvPr>
            <p:cNvGrpSpPr/>
            <p:nvPr/>
          </p:nvGrpSpPr>
          <p:grpSpPr>
            <a:xfrm>
              <a:off x="7196856" y="3767134"/>
              <a:ext cx="378693" cy="992592"/>
              <a:chOff x="5863357" y="4294775"/>
              <a:chExt cx="378693" cy="464955"/>
            </a:xfrm>
          </p:grpSpPr>
          <p:sp>
            <p:nvSpPr>
              <p:cNvPr id="215" name="Rectangle 214">
                <a:extLst>
                  <a:ext uri="{FF2B5EF4-FFF2-40B4-BE49-F238E27FC236}">
                    <a16:creationId xmlns:a16="http://schemas.microsoft.com/office/drawing/2014/main" id="{931538FE-2E39-4F45-A4AC-27D833BC8436}"/>
                  </a:ext>
                </a:extLst>
              </p:cNvPr>
              <p:cNvSpPr/>
              <p:nvPr/>
            </p:nvSpPr>
            <p:spPr>
              <a:xfrm>
                <a:off x="5863357" y="4294775"/>
                <a:ext cx="378693" cy="464955"/>
              </a:xfrm>
              <a:prstGeom prst="rect">
                <a:avLst/>
              </a:prstGeom>
              <a:solidFill>
                <a:srgbClr val="D8AB2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ectangle 215">
                <a:extLst>
                  <a:ext uri="{FF2B5EF4-FFF2-40B4-BE49-F238E27FC236}">
                    <a16:creationId xmlns:a16="http://schemas.microsoft.com/office/drawing/2014/main" id="{5F784D7B-B5F6-4E58-8BC4-0D1675AC8113}"/>
                  </a:ext>
                </a:extLst>
              </p:cNvPr>
              <p:cNvSpPr/>
              <p:nvPr/>
            </p:nvSpPr>
            <p:spPr>
              <a:xfrm>
                <a:off x="5863357" y="4384010"/>
                <a:ext cx="378693" cy="375719"/>
              </a:xfrm>
              <a:prstGeom prst="rect">
                <a:avLst/>
              </a:prstGeom>
              <a:solidFill>
                <a:srgbClr val="A6821E"/>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8C5D5FCE-A545-40C8-84D0-5DADB3E0913B}"/>
                </a:ext>
              </a:extLst>
            </p:cNvPr>
            <p:cNvGrpSpPr/>
            <p:nvPr/>
          </p:nvGrpSpPr>
          <p:grpSpPr>
            <a:xfrm>
              <a:off x="5180566" y="2736674"/>
              <a:ext cx="102134" cy="232745"/>
              <a:chOff x="5180566" y="2736674"/>
              <a:chExt cx="144000" cy="328150"/>
            </a:xfrm>
          </p:grpSpPr>
          <p:sp>
            <p:nvSpPr>
              <p:cNvPr id="21" name="Rectangle 20">
                <a:extLst>
                  <a:ext uri="{FF2B5EF4-FFF2-40B4-BE49-F238E27FC236}">
                    <a16:creationId xmlns:a16="http://schemas.microsoft.com/office/drawing/2014/main" id="{1F11A674-0F18-463C-BD19-4C3576686D11}"/>
                  </a:ext>
                </a:extLst>
              </p:cNvPr>
              <p:cNvSpPr/>
              <p:nvPr/>
            </p:nvSpPr>
            <p:spPr>
              <a:xfrm>
                <a:off x="5180566" y="2736674"/>
                <a:ext cx="144000" cy="144000"/>
              </a:xfrm>
              <a:prstGeom prst="rect">
                <a:avLst/>
              </a:prstGeom>
              <a:solidFill>
                <a:srgbClr val="D8AB2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Rectangle 218">
                <a:extLst>
                  <a:ext uri="{FF2B5EF4-FFF2-40B4-BE49-F238E27FC236}">
                    <a16:creationId xmlns:a16="http://schemas.microsoft.com/office/drawing/2014/main" id="{7FCA5FF9-5875-4366-B131-8CA4DB143766}"/>
                  </a:ext>
                </a:extLst>
              </p:cNvPr>
              <p:cNvSpPr/>
              <p:nvPr/>
            </p:nvSpPr>
            <p:spPr>
              <a:xfrm>
                <a:off x="5180566" y="2920824"/>
                <a:ext cx="144000" cy="144000"/>
              </a:xfrm>
              <a:prstGeom prst="rect">
                <a:avLst/>
              </a:prstGeom>
              <a:solidFill>
                <a:srgbClr val="A6821E"/>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0" name="TextBox 429">
              <a:extLst>
                <a:ext uri="{FF2B5EF4-FFF2-40B4-BE49-F238E27FC236}">
                  <a16:creationId xmlns:a16="http://schemas.microsoft.com/office/drawing/2014/main" id="{CA1D3F48-1EC8-4406-9801-C89906D33F40}"/>
                </a:ext>
              </a:extLst>
            </p:cNvPr>
            <p:cNvSpPr txBox="1"/>
            <p:nvPr/>
          </p:nvSpPr>
          <p:spPr>
            <a:xfrm>
              <a:off x="5322972" y="2727128"/>
              <a:ext cx="343772" cy="230217"/>
            </a:xfrm>
            <a:prstGeom prst="rect">
              <a:avLst/>
            </a:prstGeom>
            <a:noFill/>
          </p:spPr>
          <p:txBody>
            <a:bodyPr wrap="none" lIns="0" tIns="0" rIns="0" bIns="0" rtlCol="0" anchor="ctr">
              <a:no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rPr>
                <a:t>Annexin V+/ 7AAD+</a:t>
              </a:r>
            </a:p>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rPr>
                <a:t>Annexin V+/ 7AAD-</a:t>
              </a:r>
            </a:p>
          </p:txBody>
        </p:sp>
        <p:sp>
          <p:nvSpPr>
            <p:cNvPr id="206" name="TextBox 429">
              <a:extLst>
                <a:ext uri="{FF2B5EF4-FFF2-40B4-BE49-F238E27FC236}">
                  <a16:creationId xmlns:a16="http://schemas.microsoft.com/office/drawing/2014/main" id="{FAAA4941-8A9C-40FB-B38C-3511F3335AEA}"/>
                </a:ext>
              </a:extLst>
            </p:cNvPr>
            <p:cNvSpPr txBox="1"/>
            <p:nvPr/>
          </p:nvSpPr>
          <p:spPr>
            <a:xfrm>
              <a:off x="5071663" y="5050629"/>
              <a:ext cx="2746908" cy="184666"/>
            </a:xfrm>
            <a:prstGeom prst="rect">
              <a:avLst/>
            </a:prstGeom>
            <a:noFill/>
          </p:spPr>
          <p:txBody>
            <a:bodyPr wrap="squar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Calibri" panose="020F0502020204030204"/>
                  <a:ea typeface="+mn-ea"/>
                  <a:cs typeface="+mn-cs"/>
                </a:rPr>
                <a:t>TTFields</a:t>
              </a: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 (h)</a:t>
              </a:r>
            </a:p>
          </p:txBody>
        </p:sp>
      </p:grpSp>
      <p:grpSp>
        <p:nvGrpSpPr>
          <p:cNvPr id="10" name="Group 9">
            <a:extLst>
              <a:ext uri="{FF2B5EF4-FFF2-40B4-BE49-F238E27FC236}">
                <a16:creationId xmlns:a16="http://schemas.microsoft.com/office/drawing/2014/main" id="{90EA61B8-0781-4427-86AA-22A23DDB593D}"/>
              </a:ext>
            </a:extLst>
          </p:cNvPr>
          <p:cNvGrpSpPr/>
          <p:nvPr/>
        </p:nvGrpSpPr>
        <p:grpSpPr>
          <a:xfrm>
            <a:off x="8198626" y="1895144"/>
            <a:ext cx="3429265" cy="3068174"/>
            <a:chOff x="8198625" y="2167122"/>
            <a:chExt cx="3429265" cy="3068173"/>
          </a:xfrm>
        </p:grpSpPr>
        <p:sp>
          <p:nvSpPr>
            <p:cNvPr id="262" name="Rectangle 261">
              <a:extLst>
                <a:ext uri="{FF2B5EF4-FFF2-40B4-BE49-F238E27FC236}">
                  <a16:creationId xmlns:a16="http://schemas.microsoft.com/office/drawing/2014/main" id="{C3CD9235-EABF-46C4-8ACE-AB39E555461C}"/>
                </a:ext>
              </a:extLst>
            </p:cNvPr>
            <p:cNvSpPr/>
            <p:nvPr/>
          </p:nvSpPr>
          <p:spPr>
            <a:xfrm>
              <a:off x="11011468" y="3441700"/>
              <a:ext cx="378693" cy="1327696"/>
            </a:xfrm>
            <a:prstGeom prst="rect">
              <a:avLst/>
            </a:prstGeom>
            <a:solidFill>
              <a:srgbClr val="A6821E"/>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srgbClr val="6A737B"/>
                </a:solidFill>
                <a:effectLst/>
                <a:uLnTx/>
                <a:uFillTx/>
                <a:latin typeface="Calibri" panose="020F0502020204030204"/>
                <a:ea typeface="+mn-ea"/>
                <a:cs typeface="+mn-cs"/>
              </a:endParaRPr>
            </a:p>
          </p:txBody>
        </p:sp>
        <p:sp>
          <p:nvSpPr>
            <p:cNvPr id="258" name="Rectangle 257">
              <a:extLst>
                <a:ext uri="{FF2B5EF4-FFF2-40B4-BE49-F238E27FC236}">
                  <a16:creationId xmlns:a16="http://schemas.microsoft.com/office/drawing/2014/main" id="{5EC7D154-DA81-430F-A102-D05394E7E66E}"/>
                </a:ext>
              </a:extLst>
            </p:cNvPr>
            <p:cNvSpPr/>
            <p:nvPr/>
          </p:nvSpPr>
          <p:spPr>
            <a:xfrm>
              <a:off x="10385193" y="3733800"/>
              <a:ext cx="378693" cy="1035596"/>
            </a:xfrm>
            <a:prstGeom prst="rect">
              <a:avLst/>
            </a:prstGeom>
            <a:solidFill>
              <a:srgbClr val="D8AB2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srgbClr val="6A737B"/>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BDB6442A-DEAB-4BAC-BA3E-85AAA909FEDD}"/>
                </a:ext>
              </a:extLst>
            </p:cNvPr>
            <p:cNvGrpSpPr/>
            <p:nvPr/>
          </p:nvGrpSpPr>
          <p:grpSpPr>
            <a:xfrm>
              <a:off x="9207853" y="4333875"/>
              <a:ext cx="189881" cy="309369"/>
              <a:chOff x="14118313" y="4328700"/>
              <a:chExt cx="189881" cy="1529053"/>
            </a:xfrm>
          </p:grpSpPr>
          <p:cxnSp>
            <p:nvCxnSpPr>
              <p:cNvPr id="249" name="Straight Connector 248">
                <a:extLst>
                  <a:ext uri="{FF2B5EF4-FFF2-40B4-BE49-F238E27FC236}">
                    <a16:creationId xmlns:a16="http://schemas.microsoft.com/office/drawing/2014/main" id="{ED28F345-0E16-4DA8-A070-B41DD9258B96}"/>
                  </a:ext>
                </a:extLst>
              </p:cNvPr>
              <p:cNvCxnSpPr>
                <a:cxnSpLocks/>
              </p:cNvCxnSpPr>
              <p:nvPr/>
            </p:nvCxnSpPr>
            <p:spPr>
              <a:xfrm>
                <a:off x="14118313" y="4328700"/>
                <a:ext cx="189881"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2726ED08-6EE0-4003-9E79-C1332F0E2D72}"/>
                  </a:ext>
                </a:extLst>
              </p:cNvPr>
              <p:cNvCxnSpPr>
                <a:cxnSpLocks/>
              </p:cNvCxnSpPr>
              <p:nvPr/>
            </p:nvCxnSpPr>
            <p:spPr>
              <a:xfrm>
                <a:off x="14213254" y="4328700"/>
                <a:ext cx="0" cy="1529053"/>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33" name="Group 132">
              <a:extLst>
                <a:ext uri="{FF2B5EF4-FFF2-40B4-BE49-F238E27FC236}">
                  <a16:creationId xmlns:a16="http://schemas.microsoft.com/office/drawing/2014/main" id="{9440A98E-75AF-4277-BAC8-0E26CBABD80F}"/>
                </a:ext>
              </a:extLst>
            </p:cNvPr>
            <p:cNvGrpSpPr/>
            <p:nvPr/>
          </p:nvGrpSpPr>
          <p:grpSpPr>
            <a:xfrm>
              <a:off x="8198625" y="2167122"/>
              <a:ext cx="3429265" cy="2717447"/>
              <a:chOff x="370395" y="2167122"/>
              <a:chExt cx="3429265" cy="2717447"/>
            </a:xfrm>
          </p:grpSpPr>
          <p:sp>
            <p:nvSpPr>
              <p:cNvPr id="134" name="TextBox 332">
                <a:extLst>
                  <a:ext uri="{FF2B5EF4-FFF2-40B4-BE49-F238E27FC236}">
                    <a16:creationId xmlns:a16="http://schemas.microsoft.com/office/drawing/2014/main" id="{540EF6FB-1880-4110-BB93-377E1B95B5E5}"/>
                  </a:ext>
                </a:extLst>
              </p:cNvPr>
              <p:cNvSpPr txBox="1"/>
              <p:nvPr/>
            </p:nvSpPr>
            <p:spPr>
              <a:xfrm>
                <a:off x="370395" y="2167122"/>
                <a:ext cx="270807" cy="276999"/>
              </a:xfrm>
              <a:prstGeom prst="rect">
                <a:avLst/>
              </a:prstGeom>
              <a:noFill/>
            </p:spPr>
            <p:txBody>
              <a:bodyPr wrap="squar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cxnSp>
            <p:nvCxnSpPr>
              <p:cNvPr id="135" name="Straight Connector 146">
                <a:extLst>
                  <a:ext uri="{FF2B5EF4-FFF2-40B4-BE49-F238E27FC236}">
                    <a16:creationId xmlns:a16="http://schemas.microsoft.com/office/drawing/2014/main" id="{A3EA4252-EB2D-4B1D-9803-4566BE452F86}"/>
                  </a:ext>
                </a:extLst>
              </p:cNvPr>
              <p:cNvCxnSpPr>
                <a:cxnSpLocks/>
              </p:cNvCxnSpPr>
              <p:nvPr/>
            </p:nvCxnSpPr>
            <p:spPr>
              <a:xfrm>
                <a:off x="985472" y="2551157"/>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36" name="Straight Connector 150">
                <a:extLst>
                  <a:ext uri="{FF2B5EF4-FFF2-40B4-BE49-F238E27FC236}">
                    <a16:creationId xmlns:a16="http://schemas.microsoft.com/office/drawing/2014/main" id="{1CDFFB8E-5316-4624-9723-D106BC4CFF81}"/>
                  </a:ext>
                </a:extLst>
              </p:cNvPr>
              <p:cNvCxnSpPr>
                <a:cxnSpLocks/>
              </p:cNvCxnSpPr>
              <p:nvPr/>
            </p:nvCxnSpPr>
            <p:spPr>
              <a:xfrm rot="16200000">
                <a:off x="1439677" y="479862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39" name="TextBox 429">
                <a:extLst>
                  <a:ext uri="{FF2B5EF4-FFF2-40B4-BE49-F238E27FC236}">
                    <a16:creationId xmlns:a16="http://schemas.microsoft.com/office/drawing/2014/main" id="{5FBCCF4E-FBF7-4B2B-923B-E1003533378C}"/>
                  </a:ext>
                </a:extLst>
              </p:cNvPr>
              <p:cNvSpPr txBox="1"/>
              <p:nvPr/>
            </p:nvSpPr>
            <p:spPr>
              <a:xfrm>
                <a:off x="592860" y="2442965"/>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70</a:t>
                </a:r>
              </a:p>
            </p:txBody>
          </p:sp>
          <p:cxnSp>
            <p:nvCxnSpPr>
              <p:cNvPr id="225" name="Straight Connector 150">
                <a:extLst>
                  <a:ext uri="{FF2B5EF4-FFF2-40B4-BE49-F238E27FC236}">
                    <a16:creationId xmlns:a16="http://schemas.microsoft.com/office/drawing/2014/main" id="{D7C86853-10F1-4D5A-A292-EEFBAB039A01}"/>
                  </a:ext>
                </a:extLst>
              </p:cNvPr>
              <p:cNvCxnSpPr>
                <a:cxnSpLocks/>
              </p:cNvCxnSpPr>
              <p:nvPr/>
            </p:nvCxnSpPr>
            <p:spPr>
              <a:xfrm rot="16200000">
                <a:off x="2070708" y="479862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26" name="Straight Connector 150">
                <a:extLst>
                  <a:ext uri="{FF2B5EF4-FFF2-40B4-BE49-F238E27FC236}">
                    <a16:creationId xmlns:a16="http://schemas.microsoft.com/office/drawing/2014/main" id="{7A043CEC-3337-4755-B69E-D15043B082D1}"/>
                  </a:ext>
                </a:extLst>
              </p:cNvPr>
              <p:cNvCxnSpPr>
                <a:cxnSpLocks/>
              </p:cNvCxnSpPr>
              <p:nvPr/>
            </p:nvCxnSpPr>
            <p:spPr>
              <a:xfrm rot="16200000">
                <a:off x="2711264" y="479862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27" name="Straight Connector 150">
                <a:extLst>
                  <a:ext uri="{FF2B5EF4-FFF2-40B4-BE49-F238E27FC236}">
                    <a16:creationId xmlns:a16="http://schemas.microsoft.com/office/drawing/2014/main" id="{74E1411C-1962-43BF-8107-F5455DA0E371}"/>
                  </a:ext>
                </a:extLst>
              </p:cNvPr>
              <p:cNvCxnSpPr>
                <a:cxnSpLocks/>
              </p:cNvCxnSpPr>
              <p:nvPr/>
            </p:nvCxnSpPr>
            <p:spPr>
              <a:xfrm rot="16200000">
                <a:off x="3339914" y="479862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28" name="Straight Connector 146">
                <a:extLst>
                  <a:ext uri="{FF2B5EF4-FFF2-40B4-BE49-F238E27FC236}">
                    <a16:creationId xmlns:a16="http://schemas.microsoft.com/office/drawing/2014/main" id="{E6457CA9-C401-4BDD-93C4-06D77401C22D}"/>
                  </a:ext>
                </a:extLst>
              </p:cNvPr>
              <p:cNvCxnSpPr>
                <a:cxnSpLocks/>
              </p:cNvCxnSpPr>
              <p:nvPr/>
            </p:nvCxnSpPr>
            <p:spPr>
              <a:xfrm>
                <a:off x="985472" y="2870244"/>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229" name="TextBox 429">
                <a:extLst>
                  <a:ext uri="{FF2B5EF4-FFF2-40B4-BE49-F238E27FC236}">
                    <a16:creationId xmlns:a16="http://schemas.microsoft.com/office/drawing/2014/main" id="{05BDAA51-2695-4DE5-9759-347EB9881EBE}"/>
                  </a:ext>
                </a:extLst>
              </p:cNvPr>
              <p:cNvSpPr txBox="1"/>
              <p:nvPr/>
            </p:nvSpPr>
            <p:spPr>
              <a:xfrm>
                <a:off x="592860" y="2762052"/>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60</a:t>
                </a:r>
              </a:p>
            </p:txBody>
          </p:sp>
          <p:cxnSp>
            <p:nvCxnSpPr>
              <p:cNvPr id="230" name="Straight Connector 146">
                <a:extLst>
                  <a:ext uri="{FF2B5EF4-FFF2-40B4-BE49-F238E27FC236}">
                    <a16:creationId xmlns:a16="http://schemas.microsoft.com/office/drawing/2014/main" id="{FDA0FB30-E04C-42C7-A778-F1EEB87BF58B}"/>
                  </a:ext>
                </a:extLst>
              </p:cNvPr>
              <p:cNvCxnSpPr>
                <a:cxnSpLocks/>
              </p:cNvCxnSpPr>
              <p:nvPr/>
            </p:nvCxnSpPr>
            <p:spPr>
              <a:xfrm>
                <a:off x="985472" y="3187744"/>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231" name="TextBox 429">
                <a:extLst>
                  <a:ext uri="{FF2B5EF4-FFF2-40B4-BE49-F238E27FC236}">
                    <a16:creationId xmlns:a16="http://schemas.microsoft.com/office/drawing/2014/main" id="{50E25A11-1CFA-419E-9061-C5CBA289A397}"/>
                  </a:ext>
                </a:extLst>
              </p:cNvPr>
              <p:cNvSpPr txBox="1"/>
              <p:nvPr/>
            </p:nvSpPr>
            <p:spPr>
              <a:xfrm>
                <a:off x="592860" y="3079552"/>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50</a:t>
                </a:r>
              </a:p>
            </p:txBody>
          </p:sp>
          <p:cxnSp>
            <p:nvCxnSpPr>
              <p:cNvPr id="232" name="Straight Connector 146">
                <a:extLst>
                  <a:ext uri="{FF2B5EF4-FFF2-40B4-BE49-F238E27FC236}">
                    <a16:creationId xmlns:a16="http://schemas.microsoft.com/office/drawing/2014/main" id="{0F2979A2-CF37-4DF6-BE70-44E89B6622C9}"/>
                  </a:ext>
                </a:extLst>
              </p:cNvPr>
              <p:cNvCxnSpPr>
                <a:cxnSpLocks/>
              </p:cNvCxnSpPr>
              <p:nvPr/>
            </p:nvCxnSpPr>
            <p:spPr>
              <a:xfrm>
                <a:off x="985472" y="350206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233" name="TextBox 429">
                <a:extLst>
                  <a:ext uri="{FF2B5EF4-FFF2-40B4-BE49-F238E27FC236}">
                    <a16:creationId xmlns:a16="http://schemas.microsoft.com/office/drawing/2014/main" id="{BA52F260-F247-4ECE-BD62-832FD9CCE3B8}"/>
                  </a:ext>
                </a:extLst>
              </p:cNvPr>
              <p:cNvSpPr txBox="1"/>
              <p:nvPr/>
            </p:nvSpPr>
            <p:spPr>
              <a:xfrm>
                <a:off x="592860" y="3393877"/>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40</a:t>
                </a:r>
              </a:p>
            </p:txBody>
          </p:sp>
          <p:cxnSp>
            <p:nvCxnSpPr>
              <p:cNvPr id="234" name="Straight Connector 146">
                <a:extLst>
                  <a:ext uri="{FF2B5EF4-FFF2-40B4-BE49-F238E27FC236}">
                    <a16:creationId xmlns:a16="http://schemas.microsoft.com/office/drawing/2014/main" id="{BD317C71-3F1A-431D-88E0-B0130B6B6C12}"/>
                  </a:ext>
                </a:extLst>
              </p:cNvPr>
              <p:cNvCxnSpPr>
                <a:cxnSpLocks/>
              </p:cNvCxnSpPr>
              <p:nvPr/>
            </p:nvCxnSpPr>
            <p:spPr>
              <a:xfrm>
                <a:off x="985472" y="3819569"/>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235" name="TextBox 429">
                <a:extLst>
                  <a:ext uri="{FF2B5EF4-FFF2-40B4-BE49-F238E27FC236}">
                    <a16:creationId xmlns:a16="http://schemas.microsoft.com/office/drawing/2014/main" id="{C2846BD6-C5B4-4C0C-A228-2A6A3F247F2B}"/>
                  </a:ext>
                </a:extLst>
              </p:cNvPr>
              <p:cNvSpPr txBox="1"/>
              <p:nvPr/>
            </p:nvSpPr>
            <p:spPr>
              <a:xfrm>
                <a:off x="592860" y="3711377"/>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30</a:t>
                </a:r>
              </a:p>
            </p:txBody>
          </p:sp>
          <p:cxnSp>
            <p:nvCxnSpPr>
              <p:cNvPr id="236" name="Straight Connector 146">
                <a:extLst>
                  <a:ext uri="{FF2B5EF4-FFF2-40B4-BE49-F238E27FC236}">
                    <a16:creationId xmlns:a16="http://schemas.microsoft.com/office/drawing/2014/main" id="{BEB01912-743F-439E-9796-A9FD69920809}"/>
                  </a:ext>
                </a:extLst>
              </p:cNvPr>
              <p:cNvCxnSpPr>
                <a:cxnSpLocks/>
              </p:cNvCxnSpPr>
              <p:nvPr/>
            </p:nvCxnSpPr>
            <p:spPr>
              <a:xfrm>
                <a:off x="985472" y="4133894"/>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237" name="TextBox 429">
                <a:extLst>
                  <a:ext uri="{FF2B5EF4-FFF2-40B4-BE49-F238E27FC236}">
                    <a16:creationId xmlns:a16="http://schemas.microsoft.com/office/drawing/2014/main" id="{72E1271E-A9A6-4080-9CF9-C2BB96EEAEFD}"/>
                  </a:ext>
                </a:extLst>
              </p:cNvPr>
              <p:cNvSpPr txBox="1"/>
              <p:nvPr/>
            </p:nvSpPr>
            <p:spPr>
              <a:xfrm>
                <a:off x="592860" y="4025702"/>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20</a:t>
                </a:r>
              </a:p>
            </p:txBody>
          </p:sp>
          <p:cxnSp>
            <p:nvCxnSpPr>
              <p:cNvPr id="238" name="Straight Connector 146">
                <a:extLst>
                  <a:ext uri="{FF2B5EF4-FFF2-40B4-BE49-F238E27FC236}">
                    <a16:creationId xmlns:a16="http://schemas.microsoft.com/office/drawing/2014/main" id="{4D5C3BC1-7B63-4FFA-BB06-CEDBDE2AA92E}"/>
                  </a:ext>
                </a:extLst>
              </p:cNvPr>
              <p:cNvCxnSpPr>
                <a:cxnSpLocks/>
              </p:cNvCxnSpPr>
              <p:nvPr/>
            </p:nvCxnSpPr>
            <p:spPr>
              <a:xfrm>
                <a:off x="985472" y="4451394"/>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239" name="TextBox 429">
                <a:extLst>
                  <a:ext uri="{FF2B5EF4-FFF2-40B4-BE49-F238E27FC236}">
                    <a16:creationId xmlns:a16="http://schemas.microsoft.com/office/drawing/2014/main" id="{F95AF5F8-2EB9-48F1-9E13-3E4107512C2F}"/>
                  </a:ext>
                </a:extLst>
              </p:cNvPr>
              <p:cNvSpPr txBox="1"/>
              <p:nvPr/>
            </p:nvSpPr>
            <p:spPr>
              <a:xfrm>
                <a:off x="592860" y="4343202"/>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10</a:t>
                </a:r>
              </a:p>
            </p:txBody>
          </p:sp>
          <p:cxnSp>
            <p:nvCxnSpPr>
              <p:cNvPr id="240" name="Straight Connector 146">
                <a:extLst>
                  <a:ext uri="{FF2B5EF4-FFF2-40B4-BE49-F238E27FC236}">
                    <a16:creationId xmlns:a16="http://schemas.microsoft.com/office/drawing/2014/main" id="{2CE74B00-A749-4AA0-90EA-56FCECB6AA85}"/>
                  </a:ext>
                </a:extLst>
              </p:cNvPr>
              <p:cNvCxnSpPr>
                <a:cxnSpLocks/>
              </p:cNvCxnSpPr>
              <p:nvPr/>
            </p:nvCxnSpPr>
            <p:spPr>
              <a:xfrm>
                <a:off x="985472" y="4762544"/>
                <a:ext cx="612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241" name="TextBox 429">
                <a:extLst>
                  <a:ext uri="{FF2B5EF4-FFF2-40B4-BE49-F238E27FC236}">
                    <a16:creationId xmlns:a16="http://schemas.microsoft.com/office/drawing/2014/main" id="{2B4F5348-D152-4612-92C7-F0C7F32B057E}"/>
                  </a:ext>
                </a:extLst>
              </p:cNvPr>
              <p:cNvSpPr txBox="1"/>
              <p:nvPr/>
            </p:nvSpPr>
            <p:spPr>
              <a:xfrm>
                <a:off x="592860" y="4654352"/>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a:t>
                </a:r>
              </a:p>
            </p:txBody>
          </p:sp>
          <p:sp>
            <p:nvSpPr>
              <p:cNvPr id="138" name="Freeform 148">
                <a:extLst>
                  <a:ext uri="{FF2B5EF4-FFF2-40B4-BE49-F238E27FC236}">
                    <a16:creationId xmlns:a16="http://schemas.microsoft.com/office/drawing/2014/main" id="{1F4E185D-14C3-4FAA-BB7B-EADF2C132F51}"/>
                  </a:ext>
                </a:extLst>
              </p:cNvPr>
              <p:cNvSpPr/>
              <p:nvPr/>
            </p:nvSpPr>
            <p:spPr>
              <a:xfrm>
                <a:off x="1052752" y="2551101"/>
                <a:ext cx="2746908" cy="2211789"/>
              </a:xfrm>
              <a:custGeom>
                <a:avLst/>
                <a:gdLst>
                  <a:gd name="connsiteX0" fmla="*/ 0 w 2603500"/>
                  <a:gd name="connsiteY0" fmla="*/ 0 h 1746250"/>
                  <a:gd name="connsiteX1" fmla="*/ 0 w 2603500"/>
                  <a:gd name="connsiteY1" fmla="*/ 1746250 h 1746250"/>
                  <a:gd name="connsiteX2" fmla="*/ 2603500 w 2603500"/>
                  <a:gd name="connsiteY2" fmla="*/ 1746250 h 1746250"/>
                </a:gdLst>
                <a:ahLst/>
                <a:cxnLst>
                  <a:cxn ang="0">
                    <a:pos x="connsiteX0" y="connsiteY0"/>
                  </a:cxn>
                  <a:cxn ang="0">
                    <a:pos x="connsiteX1" y="connsiteY1"/>
                  </a:cxn>
                  <a:cxn ang="0">
                    <a:pos x="connsiteX2" y="connsiteY2"/>
                  </a:cxn>
                </a:cxnLst>
                <a:rect l="l" t="t" r="r" b="b"/>
                <a:pathLst>
                  <a:path w="2603500" h="1746250">
                    <a:moveTo>
                      <a:pt x="0" y="0"/>
                    </a:moveTo>
                    <a:lnTo>
                      <a:pt x="0" y="1746250"/>
                    </a:lnTo>
                    <a:lnTo>
                      <a:pt x="2603500" y="1746250"/>
                    </a:lnTo>
                  </a:path>
                </a:pathLst>
              </a:cu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1" name="TextBox 429">
              <a:extLst>
                <a:ext uri="{FF2B5EF4-FFF2-40B4-BE49-F238E27FC236}">
                  <a16:creationId xmlns:a16="http://schemas.microsoft.com/office/drawing/2014/main" id="{111C3F14-CD84-48F9-B264-260663101BB5}"/>
                </a:ext>
              </a:extLst>
            </p:cNvPr>
            <p:cNvSpPr txBox="1"/>
            <p:nvPr/>
          </p:nvSpPr>
          <p:spPr>
            <a:xfrm>
              <a:off x="9242841" y="4845428"/>
              <a:ext cx="78548" cy="184666"/>
            </a:xfrm>
            <a:prstGeom prst="rect">
              <a:avLst/>
            </a:prstGeom>
            <a:noFill/>
          </p:spPr>
          <p:txBody>
            <a:bodyPr wrap="none" lIns="0" tIns="0" rIns="0" bIns="0" rtlCol="0" anchor="t">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0</a:t>
              </a:r>
            </a:p>
          </p:txBody>
        </p:sp>
        <p:sp>
          <p:nvSpPr>
            <p:cNvPr id="222" name="TextBox 429">
              <a:extLst>
                <a:ext uri="{FF2B5EF4-FFF2-40B4-BE49-F238E27FC236}">
                  <a16:creationId xmlns:a16="http://schemas.microsoft.com/office/drawing/2014/main" id="{96A0CA83-5EF2-49B9-9343-0492FC4221D2}"/>
                </a:ext>
              </a:extLst>
            </p:cNvPr>
            <p:cNvSpPr txBox="1"/>
            <p:nvPr/>
          </p:nvSpPr>
          <p:spPr>
            <a:xfrm>
              <a:off x="9858023" y="4845428"/>
              <a:ext cx="157094" cy="184666"/>
            </a:xfrm>
            <a:prstGeom prst="rect">
              <a:avLst/>
            </a:prstGeom>
            <a:noFill/>
          </p:spPr>
          <p:txBody>
            <a:bodyPr wrap="none" lIns="0" tIns="0" rIns="0" bIns="0" rtlCol="0" anchor="t">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24</a:t>
              </a:r>
            </a:p>
          </p:txBody>
        </p:sp>
        <p:sp>
          <p:nvSpPr>
            <p:cNvPr id="223" name="TextBox 429">
              <a:extLst>
                <a:ext uri="{FF2B5EF4-FFF2-40B4-BE49-F238E27FC236}">
                  <a16:creationId xmlns:a16="http://schemas.microsoft.com/office/drawing/2014/main" id="{ABCD00C5-BEA2-4DB9-8AA3-5BEF038A3085}"/>
                </a:ext>
              </a:extLst>
            </p:cNvPr>
            <p:cNvSpPr txBox="1"/>
            <p:nvPr/>
          </p:nvSpPr>
          <p:spPr>
            <a:xfrm>
              <a:off x="10491113" y="4845428"/>
              <a:ext cx="157094" cy="184666"/>
            </a:xfrm>
            <a:prstGeom prst="rect">
              <a:avLst/>
            </a:prstGeom>
            <a:noFill/>
          </p:spPr>
          <p:txBody>
            <a:bodyPr wrap="none" lIns="0" tIns="0" rIns="0" bIns="0" rtlCol="0" anchor="t">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48</a:t>
              </a:r>
            </a:p>
          </p:txBody>
        </p:sp>
        <p:sp>
          <p:nvSpPr>
            <p:cNvPr id="224" name="TextBox 429">
              <a:extLst>
                <a:ext uri="{FF2B5EF4-FFF2-40B4-BE49-F238E27FC236}">
                  <a16:creationId xmlns:a16="http://schemas.microsoft.com/office/drawing/2014/main" id="{88818E30-C5FE-4A1A-8741-E74540E39FD6}"/>
                </a:ext>
              </a:extLst>
            </p:cNvPr>
            <p:cNvSpPr txBox="1"/>
            <p:nvPr/>
          </p:nvSpPr>
          <p:spPr>
            <a:xfrm>
              <a:off x="11121346" y="4845428"/>
              <a:ext cx="157094" cy="184666"/>
            </a:xfrm>
            <a:prstGeom prst="rect">
              <a:avLst/>
            </a:prstGeom>
            <a:noFill/>
          </p:spPr>
          <p:txBody>
            <a:bodyPr wrap="none" lIns="0" tIns="0" rIns="0" bIns="0" rtlCol="0" anchor="t">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72</a:t>
              </a:r>
            </a:p>
          </p:txBody>
        </p:sp>
        <p:sp>
          <p:nvSpPr>
            <p:cNvPr id="244" name="Rectangle 243">
              <a:extLst>
                <a:ext uri="{FF2B5EF4-FFF2-40B4-BE49-F238E27FC236}">
                  <a16:creationId xmlns:a16="http://schemas.microsoft.com/office/drawing/2014/main" id="{A62F897D-34EF-4671-84E7-EC1C07A74002}"/>
                </a:ext>
              </a:extLst>
            </p:cNvPr>
            <p:cNvSpPr/>
            <p:nvPr/>
          </p:nvSpPr>
          <p:spPr>
            <a:xfrm>
              <a:off x="9115191" y="4476750"/>
              <a:ext cx="378693" cy="289504"/>
            </a:xfrm>
            <a:prstGeom prst="rect">
              <a:avLst/>
            </a:prstGeom>
            <a:solidFill>
              <a:schemeClr val="tx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srgbClr val="6A737B"/>
                </a:solidFill>
                <a:effectLst/>
                <a:uLnTx/>
                <a:uFillTx/>
                <a:latin typeface="Calibri" panose="020F0502020204030204"/>
                <a:ea typeface="+mn-ea"/>
                <a:cs typeface="+mn-cs"/>
              </a:endParaRPr>
            </a:p>
          </p:txBody>
        </p:sp>
        <p:grpSp>
          <p:nvGrpSpPr>
            <p:cNvPr id="251" name="Group 250">
              <a:extLst>
                <a:ext uri="{FF2B5EF4-FFF2-40B4-BE49-F238E27FC236}">
                  <a16:creationId xmlns:a16="http://schemas.microsoft.com/office/drawing/2014/main" id="{A0243C6C-1764-41C1-87F2-FA4719AB8DF9}"/>
                </a:ext>
              </a:extLst>
            </p:cNvPr>
            <p:cNvGrpSpPr/>
            <p:nvPr/>
          </p:nvGrpSpPr>
          <p:grpSpPr>
            <a:xfrm>
              <a:off x="9836503" y="3740150"/>
              <a:ext cx="189881" cy="590550"/>
              <a:chOff x="14118313" y="4328700"/>
              <a:chExt cx="189881" cy="1529053"/>
            </a:xfrm>
          </p:grpSpPr>
          <p:cxnSp>
            <p:nvCxnSpPr>
              <p:cNvPr id="252" name="Straight Connector 251">
                <a:extLst>
                  <a:ext uri="{FF2B5EF4-FFF2-40B4-BE49-F238E27FC236}">
                    <a16:creationId xmlns:a16="http://schemas.microsoft.com/office/drawing/2014/main" id="{1E066CDD-970A-4788-B8D0-E2FD2906BD67}"/>
                  </a:ext>
                </a:extLst>
              </p:cNvPr>
              <p:cNvCxnSpPr>
                <a:cxnSpLocks/>
              </p:cNvCxnSpPr>
              <p:nvPr/>
            </p:nvCxnSpPr>
            <p:spPr>
              <a:xfrm>
                <a:off x="14118313" y="4328700"/>
                <a:ext cx="189881"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D8967BDB-E435-482D-AB2A-3AE1B8F2DE15}"/>
                  </a:ext>
                </a:extLst>
              </p:cNvPr>
              <p:cNvCxnSpPr>
                <a:cxnSpLocks/>
              </p:cNvCxnSpPr>
              <p:nvPr/>
            </p:nvCxnSpPr>
            <p:spPr>
              <a:xfrm>
                <a:off x="14213254" y="4328700"/>
                <a:ext cx="0" cy="1529053"/>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54" name="Rectangle 253">
              <a:extLst>
                <a:ext uri="{FF2B5EF4-FFF2-40B4-BE49-F238E27FC236}">
                  <a16:creationId xmlns:a16="http://schemas.microsoft.com/office/drawing/2014/main" id="{6117967F-DA02-4C85-9A54-37E354399287}"/>
                </a:ext>
              </a:extLst>
            </p:cNvPr>
            <p:cNvSpPr/>
            <p:nvPr/>
          </p:nvSpPr>
          <p:spPr>
            <a:xfrm>
              <a:off x="9743841" y="4000500"/>
              <a:ext cx="378693" cy="759224"/>
            </a:xfrm>
            <a:prstGeom prst="rect">
              <a:avLst/>
            </a:prstGeom>
            <a:solidFill>
              <a:srgbClr val="71777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srgbClr val="6A737B"/>
                </a:solidFill>
                <a:effectLst/>
                <a:uLnTx/>
                <a:uFillTx/>
                <a:latin typeface="Calibri" panose="020F0502020204030204"/>
                <a:ea typeface="+mn-ea"/>
                <a:cs typeface="+mn-cs"/>
              </a:endParaRPr>
            </a:p>
          </p:txBody>
        </p:sp>
        <p:grpSp>
          <p:nvGrpSpPr>
            <p:cNvPr id="255" name="Group 254">
              <a:extLst>
                <a:ext uri="{FF2B5EF4-FFF2-40B4-BE49-F238E27FC236}">
                  <a16:creationId xmlns:a16="http://schemas.microsoft.com/office/drawing/2014/main" id="{8EDD4B00-CF9C-4C43-9FE5-06E933139C1C}"/>
                </a:ext>
              </a:extLst>
            </p:cNvPr>
            <p:cNvGrpSpPr/>
            <p:nvPr/>
          </p:nvGrpSpPr>
          <p:grpSpPr>
            <a:xfrm>
              <a:off x="10477855" y="3440112"/>
              <a:ext cx="189881" cy="590550"/>
              <a:chOff x="14118313" y="4328700"/>
              <a:chExt cx="189881" cy="1529053"/>
            </a:xfrm>
          </p:grpSpPr>
          <p:cxnSp>
            <p:nvCxnSpPr>
              <p:cNvPr id="256" name="Straight Connector 255">
                <a:extLst>
                  <a:ext uri="{FF2B5EF4-FFF2-40B4-BE49-F238E27FC236}">
                    <a16:creationId xmlns:a16="http://schemas.microsoft.com/office/drawing/2014/main" id="{7F40DD1F-B1C1-4A64-9622-406AA6CA64C4}"/>
                  </a:ext>
                </a:extLst>
              </p:cNvPr>
              <p:cNvCxnSpPr>
                <a:cxnSpLocks/>
              </p:cNvCxnSpPr>
              <p:nvPr/>
            </p:nvCxnSpPr>
            <p:spPr>
              <a:xfrm>
                <a:off x="14118313" y="4328700"/>
                <a:ext cx="189881"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7" name="Straight Connector 256">
                <a:extLst>
                  <a:ext uri="{FF2B5EF4-FFF2-40B4-BE49-F238E27FC236}">
                    <a16:creationId xmlns:a16="http://schemas.microsoft.com/office/drawing/2014/main" id="{F48701A6-4D87-44F5-B28A-5A50CF36A12A}"/>
                  </a:ext>
                </a:extLst>
              </p:cNvPr>
              <p:cNvCxnSpPr>
                <a:cxnSpLocks/>
              </p:cNvCxnSpPr>
              <p:nvPr/>
            </p:nvCxnSpPr>
            <p:spPr>
              <a:xfrm>
                <a:off x="14213254" y="4328700"/>
                <a:ext cx="0" cy="1529053"/>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59" name="Group 258">
              <a:extLst>
                <a:ext uri="{FF2B5EF4-FFF2-40B4-BE49-F238E27FC236}">
                  <a16:creationId xmlns:a16="http://schemas.microsoft.com/office/drawing/2014/main" id="{90CC93A5-7E4E-4831-AF86-96BAED16639F}"/>
                </a:ext>
              </a:extLst>
            </p:cNvPr>
            <p:cNvGrpSpPr/>
            <p:nvPr/>
          </p:nvGrpSpPr>
          <p:grpSpPr>
            <a:xfrm>
              <a:off x="11104130" y="3052762"/>
              <a:ext cx="189881" cy="590550"/>
              <a:chOff x="14118313" y="4328700"/>
              <a:chExt cx="189881" cy="1529053"/>
            </a:xfrm>
          </p:grpSpPr>
          <p:cxnSp>
            <p:nvCxnSpPr>
              <p:cNvPr id="260" name="Straight Connector 259">
                <a:extLst>
                  <a:ext uri="{FF2B5EF4-FFF2-40B4-BE49-F238E27FC236}">
                    <a16:creationId xmlns:a16="http://schemas.microsoft.com/office/drawing/2014/main" id="{71C368BA-3B70-4F2F-8738-853BEB115626}"/>
                  </a:ext>
                </a:extLst>
              </p:cNvPr>
              <p:cNvCxnSpPr>
                <a:cxnSpLocks/>
              </p:cNvCxnSpPr>
              <p:nvPr/>
            </p:nvCxnSpPr>
            <p:spPr>
              <a:xfrm>
                <a:off x="14118313" y="4328700"/>
                <a:ext cx="189881"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a:extLst>
                  <a:ext uri="{FF2B5EF4-FFF2-40B4-BE49-F238E27FC236}">
                    <a16:creationId xmlns:a16="http://schemas.microsoft.com/office/drawing/2014/main" id="{39B593F6-4387-4A02-A935-F1F447F8A018}"/>
                  </a:ext>
                </a:extLst>
              </p:cNvPr>
              <p:cNvCxnSpPr>
                <a:cxnSpLocks/>
              </p:cNvCxnSpPr>
              <p:nvPr/>
            </p:nvCxnSpPr>
            <p:spPr>
              <a:xfrm>
                <a:off x="14213254" y="4328700"/>
                <a:ext cx="0" cy="1529053"/>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63" name="TextBox 324">
              <a:extLst>
                <a:ext uri="{FF2B5EF4-FFF2-40B4-BE49-F238E27FC236}">
                  <a16:creationId xmlns:a16="http://schemas.microsoft.com/office/drawing/2014/main" id="{D42A215C-7793-4282-A345-9F301E797B0A}"/>
                </a:ext>
              </a:extLst>
            </p:cNvPr>
            <p:cNvSpPr txBox="1"/>
            <p:nvPr/>
          </p:nvSpPr>
          <p:spPr>
            <a:xfrm>
              <a:off x="9824149" y="3561533"/>
              <a:ext cx="223768" cy="124164"/>
            </a:xfrm>
            <a:prstGeom prst="rect">
              <a:avLst/>
            </a:prstGeom>
            <a:noFill/>
          </p:spPr>
          <p:txBody>
            <a:bodyPr wrap="none" rtlCol="0">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64" name="TextBox 324">
              <a:extLst>
                <a:ext uri="{FF2B5EF4-FFF2-40B4-BE49-F238E27FC236}">
                  <a16:creationId xmlns:a16="http://schemas.microsoft.com/office/drawing/2014/main" id="{D280247D-E885-49F8-BD75-9B0F9147C5F7}"/>
                </a:ext>
              </a:extLst>
            </p:cNvPr>
            <p:cNvSpPr txBox="1"/>
            <p:nvPr/>
          </p:nvSpPr>
          <p:spPr>
            <a:xfrm>
              <a:off x="10457561" y="3247208"/>
              <a:ext cx="223768" cy="124164"/>
            </a:xfrm>
            <a:prstGeom prst="rect">
              <a:avLst/>
            </a:prstGeom>
            <a:noFill/>
          </p:spPr>
          <p:txBody>
            <a:bodyPr wrap="none" rtlCol="0">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65" name="TextBox 324">
              <a:extLst>
                <a:ext uri="{FF2B5EF4-FFF2-40B4-BE49-F238E27FC236}">
                  <a16:creationId xmlns:a16="http://schemas.microsoft.com/office/drawing/2014/main" id="{373726E1-0168-4597-A9DC-31776003A1E6}"/>
                </a:ext>
              </a:extLst>
            </p:cNvPr>
            <p:cNvSpPr txBox="1"/>
            <p:nvPr/>
          </p:nvSpPr>
          <p:spPr>
            <a:xfrm>
              <a:off x="11093357" y="2868587"/>
              <a:ext cx="223768" cy="124164"/>
            </a:xfrm>
            <a:prstGeom prst="rect">
              <a:avLst/>
            </a:prstGeom>
            <a:noFill/>
          </p:spPr>
          <p:txBody>
            <a:bodyPr wrap="none" rtlCol="0">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67" name="Freeform: Shape 84">
              <a:extLst>
                <a:ext uri="{FF2B5EF4-FFF2-40B4-BE49-F238E27FC236}">
                  <a16:creationId xmlns:a16="http://schemas.microsoft.com/office/drawing/2014/main" id="{9412FD5F-42A8-4B8B-8FF1-F251AED7CDC8}"/>
                </a:ext>
              </a:extLst>
            </p:cNvPr>
            <p:cNvSpPr/>
            <p:nvPr/>
          </p:nvSpPr>
          <p:spPr>
            <a:xfrm>
              <a:off x="9929538" y="2763684"/>
              <a:ext cx="1262337" cy="117630"/>
            </a:xfrm>
            <a:custGeom>
              <a:avLst/>
              <a:gdLst>
                <a:gd name="connsiteX0" fmla="*/ 0 w 708025"/>
                <a:gd name="connsiteY0" fmla="*/ 85725 h 85725"/>
                <a:gd name="connsiteX1" fmla="*/ 0 w 708025"/>
                <a:gd name="connsiteY1" fmla="*/ 0 h 85725"/>
                <a:gd name="connsiteX2" fmla="*/ 708025 w 708025"/>
                <a:gd name="connsiteY2" fmla="*/ 0 h 85725"/>
                <a:gd name="connsiteX3" fmla="*/ 708025 w 708025"/>
                <a:gd name="connsiteY3" fmla="*/ 73025 h 85725"/>
              </a:gdLst>
              <a:ahLst/>
              <a:cxnLst>
                <a:cxn ang="0">
                  <a:pos x="connsiteX0" y="connsiteY0"/>
                </a:cxn>
                <a:cxn ang="0">
                  <a:pos x="connsiteX1" y="connsiteY1"/>
                </a:cxn>
                <a:cxn ang="0">
                  <a:pos x="connsiteX2" y="connsiteY2"/>
                </a:cxn>
                <a:cxn ang="0">
                  <a:pos x="connsiteX3" y="connsiteY3"/>
                </a:cxn>
              </a:cxnLst>
              <a:rect l="l" t="t" r="r" b="b"/>
              <a:pathLst>
                <a:path w="708025" h="85725">
                  <a:moveTo>
                    <a:pt x="0" y="85725"/>
                  </a:moveTo>
                  <a:lnTo>
                    <a:pt x="0" y="0"/>
                  </a:lnTo>
                  <a:lnTo>
                    <a:pt x="708025" y="0"/>
                  </a:lnTo>
                  <a:lnTo>
                    <a:pt x="708025" y="73025"/>
                  </a:lnTo>
                </a:path>
              </a:pathLst>
            </a:custGeom>
            <a:no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8" name="TextBox 324">
              <a:extLst>
                <a:ext uri="{FF2B5EF4-FFF2-40B4-BE49-F238E27FC236}">
                  <a16:creationId xmlns:a16="http://schemas.microsoft.com/office/drawing/2014/main" id="{9C5DEFC4-E333-4C95-ABD1-6619805A395C}"/>
                </a:ext>
              </a:extLst>
            </p:cNvPr>
            <p:cNvSpPr txBox="1"/>
            <p:nvPr/>
          </p:nvSpPr>
          <p:spPr>
            <a:xfrm>
              <a:off x="10448822" y="2566172"/>
              <a:ext cx="223768" cy="124164"/>
            </a:xfrm>
            <a:prstGeom prst="rect">
              <a:avLst/>
            </a:prstGeom>
            <a:noFill/>
          </p:spPr>
          <p:txBody>
            <a:bodyPr wrap="none" rtlCol="0">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17" name="TextBox 429">
              <a:extLst>
                <a:ext uri="{FF2B5EF4-FFF2-40B4-BE49-F238E27FC236}">
                  <a16:creationId xmlns:a16="http://schemas.microsoft.com/office/drawing/2014/main" id="{28DFB6FF-0BDA-4EC9-BF7B-207CC1239A54}"/>
                </a:ext>
              </a:extLst>
            </p:cNvPr>
            <p:cNvSpPr txBox="1"/>
            <p:nvPr/>
          </p:nvSpPr>
          <p:spPr>
            <a:xfrm>
              <a:off x="8880982" y="5050629"/>
              <a:ext cx="2746908" cy="184666"/>
            </a:xfrm>
            <a:prstGeom prst="rect">
              <a:avLst/>
            </a:prstGeom>
            <a:noFill/>
          </p:spPr>
          <p:txBody>
            <a:bodyPr wrap="squar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000000"/>
                  </a:solidFill>
                  <a:effectLst/>
                  <a:uLnTx/>
                  <a:uFillTx/>
                  <a:latin typeface="Calibri" panose="020F0502020204030204"/>
                  <a:ea typeface="+mn-ea"/>
                  <a:cs typeface="+mn-cs"/>
                </a:rPr>
                <a:t>TTFields</a:t>
              </a: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 (h)</a:t>
              </a:r>
            </a:p>
          </p:txBody>
        </p:sp>
      </p:grpSp>
      <p:sp>
        <p:nvSpPr>
          <p:cNvPr id="183" name="Text Placeholder 16">
            <a:extLst>
              <a:ext uri="{FF2B5EF4-FFF2-40B4-BE49-F238E27FC236}">
                <a16:creationId xmlns:a16="http://schemas.microsoft.com/office/drawing/2014/main" id="{1C3900DF-F25C-4976-9051-CD4A49E07C30}"/>
              </a:ext>
            </a:extLst>
          </p:cNvPr>
          <p:cNvSpPr txBox="1">
            <a:spLocks/>
          </p:cNvSpPr>
          <p:nvPr/>
        </p:nvSpPr>
        <p:spPr>
          <a:xfrm>
            <a:off x="463398" y="6582906"/>
            <a:ext cx="9109228" cy="215444"/>
          </a:xfrm>
          <a:prstGeom prst="rect">
            <a:avLst/>
          </a:prstGeom>
        </p:spPr>
        <p:txBody>
          <a:bodyPr lIns="0" rIns="0" bIns="0" anchor="b"/>
          <a:lstStyle>
            <a:lvl1pPr marL="190500" indent="-190500" algn="l" defTabSz="457200" rtl="0" eaLnBrk="0" fontAlgn="base" hangingPunct="0">
              <a:lnSpc>
                <a:spcPct val="90000"/>
              </a:lnSpc>
              <a:spcBef>
                <a:spcPct val="0"/>
              </a:spcBef>
              <a:spcAft>
                <a:spcPct val="0"/>
              </a:spcAft>
              <a:buClr>
                <a:srgbClr val="00AEEF"/>
              </a:buClr>
              <a:buFontTx/>
              <a:buNone/>
              <a:defRPr sz="800" kern="1200">
                <a:solidFill>
                  <a:schemeClr val="tx1"/>
                </a:solidFill>
                <a:latin typeface="+mn-lt"/>
                <a:ea typeface="Museo Sans 300" pitchFamily="50" charset="0"/>
                <a:cs typeface="Museo Sans 300"/>
              </a:defRPr>
            </a:lvl1pPr>
            <a:lvl2pPr marL="381000" indent="-190500" algn="l" defTabSz="457200" rtl="0" eaLnBrk="0" fontAlgn="base" hangingPunct="0">
              <a:lnSpc>
                <a:spcPct val="125000"/>
              </a:lnSpc>
              <a:spcBef>
                <a:spcPct val="0"/>
              </a:spcBef>
              <a:spcAft>
                <a:spcPct val="0"/>
              </a:spcAft>
              <a:buClr>
                <a:srgbClr val="00AEEF"/>
              </a:buClr>
              <a:buFont typeface="Museo Sans 300" panose="02000000000000000000" pitchFamily="2" charset="0"/>
              <a:buChar char="-"/>
              <a:defRPr kern="1200">
                <a:solidFill>
                  <a:schemeClr val="tx1"/>
                </a:solidFill>
                <a:latin typeface="Museo Sans 300"/>
                <a:ea typeface="Museo Sans 300" pitchFamily="50" charset="0"/>
                <a:cs typeface="Museo Sans 300"/>
              </a:defRPr>
            </a:lvl2pPr>
            <a:lvl3pPr marL="571500" indent="-190500" algn="l" defTabSz="457200" rtl="0" eaLnBrk="0" fontAlgn="base" hangingPunct="0">
              <a:lnSpc>
                <a:spcPct val="125000"/>
              </a:lnSpc>
              <a:spcBef>
                <a:spcPct val="0"/>
              </a:spcBef>
              <a:spcAft>
                <a:spcPct val="0"/>
              </a:spcAft>
              <a:buClr>
                <a:srgbClr val="67CFE3"/>
              </a:buClr>
              <a:buFont typeface="Museo Sans 300" panose="02000000000000000000" pitchFamily="2" charset="0"/>
              <a:buChar char="•"/>
              <a:defRPr kern="1200">
                <a:solidFill>
                  <a:schemeClr val="tx1"/>
                </a:solidFill>
                <a:latin typeface="Museo Sans 300"/>
                <a:ea typeface="Museo Sans 300" pitchFamily="50" charset="0"/>
                <a:cs typeface="Museo Sans 300"/>
              </a:defRPr>
            </a:lvl3pPr>
            <a:lvl4pPr marL="762000" indent="-190500" algn="l" defTabSz="457200" rtl="0" eaLnBrk="0" fontAlgn="base" hangingPunct="0">
              <a:lnSpc>
                <a:spcPct val="125000"/>
              </a:lnSpc>
              <a:spcBef>
                <a:spcPct val="0"/>
              </a:spcBef>
              <a:spcAft>
                <a:spcPct val="0"/>
              </a:spcAft>
              <a:buClr>
                <a:srgbClr val="67CFE3"/>
              </a:buClr>
              <a:buFont typeface="Museo Sans 300" panose="02000000000000000000" pitchFamily="2" charset="0"/>
              <a:buChar char="-"/>
              <a:defRPr kern="1200">
                <a:solidFill>
                  <a:schemeClr val="tx1"/>
                </a:solidFill>
                <a:latin typeface="Museo Sans 300"/>
                <a:ea typeface="Museo Sans 300" pitchFamily="50" charset="0"/>
                <a:cs typeface="Museo Sans 300"/>
              </a:defRPr>
            </a:lvl4pPr>
            <a:lvl5pPr marL="952500" indent="-190500" algn="l" defTabSz="457200" rtl="0" eaLnBrk="0" fontAlgn="base" hangingPunct="0">
              <a:lnSpc>
                <a:spcPct val="125000"/>
              </a:lnSpc>
              <a:spcBef>
                <a:spcPct val="0"/>
              </a:spcBef>
              <a:spcAft>
                <a:spcPct val="0"/>
              </a:spcAft>
              <a:buClr>
                <a:srgbClr val="6A737B"/>
              </a:buClr>
              <a:buFont typeface="Museo Sans 300" panose="02000000000000000000" pitchFamily="2" charset="0"/>
              <a:buChar char="•"/>
              <a:defRPr kern="1200">
                <a:solidFill>
                  <a:schemeClr val="tx1"/>
                </a:solidFill>
                <a:latin typeface="Museo Sans 300"/>
                <a:ea typeface="Museo Sans 300" pitchFamily="50" charset="0"/>
                <a:cs typeface="Museo Sans 300"/>
              </a:defRPr>
            </a:lvl5pPr>
            <a:lvl6pPr marL="2514600" indent="-228600" algn="l" defTabSz="457200" rtl="0" eaLnBrk="1" latinLnBrk="0" hangingPunct="1">
              <a:spcBef>
                <a:spcPct val="20000"/>
              </a:spcBef>
              <a:buFont typeface="Museo Sans 300" panose="02000000000000000000" pitchFamily="2"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Museo Sans 300" panose="02000000000000000000" pitchFamily="2"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Museo Sans 300" panose="02000000000000000000" pitchFamily="2"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Museo Sans 300" panose="02000000000000000000" pitchFamily="2" charset="0"/>
              <a:buChar char="•"/>
              <a:defRPr sz="2000" kern="1200">
                <a:solidFill>
                  <a:schemeClr val="tx1"/>
                </a:solidFill>
                <a:latin typeface="+mn-lt"/>
                <a:ea typeface="+mn-ea"/>
                <a:cs typeface="+mn-cs"/>
              </a:defRPr>
            </a:lvl9pPr>
          </a:lstStyle>
          <a:p>
            <a:pPr marL="0" marR="0" lvl="1" indent="-190495" algn="l" defTabSz="914377" rtl="0" eaLnBrk="0" fontAlgn="base" latinLnBrk="0" hangingPunct="0">
              <a:lnSpc>
                <a:spcPct val="125000"/>
              </a:lnSpc>
              <a:spcBef>
                <a:spcPct val="0"/>
              </a:spcBef>
              <a:spcAft>
                <a:spcPct val="0"/>
              </a:spcAft>
              <a:buClr>
                <a:srgbClr val="00AEEF"/>
              </a:buClr>
              <a:buSzTx/>
              <a:buFont typeface="Museo Sans 300" panose="02000000000000000000" pitchFamily="2"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cs typeface="Museo Sans 300" panose="02000000000000000000" pitchFamily="2" charset="0"/>
            </a:endParaRPr>
          </a:p>
        </p:txBody>
      </p:sp>
      <p:sp>
        <p:nvSpPr>
          <p:cNvPr id="198" name="TextBox 197">
            <a:extLst>
              <a:ext uri="{FF2B5EF4-FFF2-40B4-BE49-F238E27FC236}">
                <a16:creationId xmlns:a16="http://schemas.microsoft.com/office/drawing/2014/main" id="{410F49BB-E0D3-C661-2CC7-4DB58B482AE0}"/>
              </a:ext>
            </a:extLst>
          </p:cNvPr>
          <p:cNvSpPr txBox="1"/>
          <p:nvPr/>
        </p:nvSpPr>
        <p:spPr>
          <a:xfrm>
            <a:off x="606273" y="6618791"/>
            <a:ext cx="9435249" cy="123111"/>
          </a:xfrm>
          <a:prstGeom prst="rect">
            <a:avLst/>
          </a:prstGeom>
        </p:spPr>
        <p:txBody>
          <a:bodyPr wrap="square" lIns="43200" tIns="0" rIns="0" bIns="0" anchor="b" anchorCtr="0">
            <a:spAutoFit/>
          </a:bodyPr>
          <a:lstStyle>
            <a:defPPr>
              <a:defRPr lang="en-US"/>
            </a:defPPr>
            <a:lvl1pPr>
              <a:defRPr sz="1000">
                <a:solidFill>
                  <a:schemeClr val="tx2">
                    <a:lumMod val="50000"/>
                  </a:schemeClr>
                </a:solidFill>
                <a:cs typeface="Museo Sans 300" panose="02000000000000000000" pitchFamily="2" charset="0"/>
              </a:defRPr>
            </a:lvl1pPr>
          </a:lstStyle>
          <a:p>
            <a:pPr marL="0" marR="0" lvl="1" indent="0" algn="l" defTabSz="55434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dirty="0">
                <a:ln>
                  <a:noFill/>
                </a:ln>
                <a:solidFill>
                  <a:prstClr val="black"/>
                </a:solidFill>
                <a:effectLst/>
                <a:uLnTx/>
                <a:uFillTx/>
                <a:latin typeface="Calibri" panose="020F0502020204030204"/>
                <a:ea typeface="+mn-ea"/>
                <a:cs typeface="+mn-cs"/>
              </a:rPr>
              <a:t>TTFields are experimental for the treatment of patients with </a:t>
            </a:r>
            <a:r>
              <a:rPr kumimoji="0" lang="en-US" sz="800" b="0" i="0" u="none" strike="noStrike" kern="1200" cap="none" spc="-20" normalizeH="0" baseline="0" noProof="0" dirty="0">
                <a:ln>
                  <a:noFill/>
                </a:ln>
                <a:solidFill>
                  <a:prstClr val="black"/>
                </a:solidFill>
                <a:effectLst/>
                <a:uLnTx/>
                <a:uFillTx/>
                <a:latin typeface="Calibri" panose="020F0502020204030204"/>
                <a:ea typeface="+mn-ea"/>
                <a:cs typeface="Museo Sans 300" panose="02000000000000000000" pitchFamily="2" charset="0"/>
              </a:rPr>
              <a:t>non-small cell lung cancer </a:t>
            </a:r>
            <a:r>
              <a:rPr kumimoji="0" lang="en-US" sz="800" b="0" i="0" u="none" strike="noStrike" kern="1200" cap="none" spc="-20" normalizeH="0" baseline="0" noProof="0" dirty="0">
                <a:ln>
                  <a:noFill/>
                </a:ln>
                <a:solidFill>
                  <a:prstClr val="black"/>
                </a:solidFill>
                <a:effectLst/>
                <a:uLnTx/>
                <a:uFillTx/>
                <a:latin typeface="Calibri" panose="020F0502020204030204"/>
                <a:ea typeface="+mn-ea"/>
                <a:cs typeface="+mn-cs"/>
              </a:rPr>
              <a:t>and have not been approved by the US Food and Drug Administration for this indication nor received a CE mark in Europe.</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Freeform 148">
            <a:extLst>
              <a:ext uri="{FF2B5EF4-FFF2-40B4-BE49-F238E27FC236}">
                <a16:creationId xmlns:a16="http://schemas.microsoft.com/office/drawing/2014/main" id="{916A0598-5682-4EA7-984C-53AF907770E2}"/>
              </a:ext>
            </a:extLst>
          </p:cNvPr>
          <p:cNvSpPr/>
          <p:nvPr/>
        </p:nvSpPr>
        <p:spPr>
          <a:xfrm>
            <a:off x="5063726" y="2279123"/>
            <a:ext cx="2746908" cy="2211789"/>
          </a:xfrm>
          <a:custGeom>
            <a:avLst/>
            <a:gdLst>
              <a:gd name="connsiteX0" fmla="*/ 0 w 2603500"/>
              <a:gd name="connsiteY0" fmla="*/ 0 h 1746250"/>
              <a:gd name="connsiteX1" fmla="*/ 0 w 2603500"/>
              <a:gd name="connsiteY1" fmla="*/ 1746250 h 1746250"/>
              <a:gd name="connsiteX2" fmla="*/ 2603500 w 2603500"/>
              <a:gd name="connsiteY2" fmla="*/ 1746250 h 1746250"/>
            </a:gdLst>
            <a:ahLst/>
            <a:cxnLst>
              <a:cxn ang="0">
                <a:pos x="connsiteX0" y="connsiteY0"/>
              </a:cxn>
              <a:cxn ang="0">
                <a:pos x="connsiteX1" y="connsiteY1"/>
              </a:cxn>
              <a:cxn ang="0">
                <a:pos x="connsiteX2" y="connsiteY2"/>
              </a:cxn>
            </a:cxnLst>
            <a:rect l="l" t="t" r="r" b="b"/>
            <a:pathLst>
              <a:path w="2603500" h="1746250">
                <a:moveTo>
                  <a:pt x="0" y="0"/>
                </a:moveTo>
                <a:lnTo>
                  <a:pt x="0" y="1746250"/>
                </a:lnTo>
                <a:lnTo>
                  <a:pt x="2603500" y="1746250"/>
                </a:lnTo>
              </a:path>
            </a:pathLst>
          </a:cu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4" name="TextBox 429">
            <a:extLst>
              <a:ext uri="{FF2B5EF4-FFF2-40B4-BE49-F238E27FC236}">
                <a16:creationId xmlns:a16="http://schemas.microsoft.com/office/drawing/2014/main" id="{7DFA23BA-228D-41DD-B672-05C611307AAC}"/>
              </a:ext>
            </a:extLst>
          </p:cNvPr>
          <p:cNvSpPr txBox="1"/>
          <p:nvPr/>
        </p:nvSpPr>
        <p:spPr>
          <a:xfrm rot="16200000">
            <a:off x="3518615" y="3285527"/>
            <a:ext cx="2216016" cy="196739"/>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Cells Expressing Markers (%)</a:t>
            </a:r>
          </a:p>
        </p:txBody>
      </p:sp>
      <p:sp>
        <p:nvSpPr>
          <p:cNvPr id="315" name="TextBox 429">
            <a:extLst>
              <a:ext uri="{FF2B5EF4-FFF2-40B4-BE49-F238E27FC236}">
                <a16:creationId xmlns:a16="http://schemas.microsoft.com/office/drawing/2014/main" id="{19D1709C-3A93-46F7-B05C-B9C1AE419772}"/>
              </a:ext>
            </a:extLst>
          </p:cNvPr>
          <p:cNvSpPr txBox="1"/>
          <p:nvPr/>
        </p:nvSpPr>
        <p:spPr>
          <a:xfrm rot="16200000">
            <a:off x="7329934" y="3297388"/>
            <a:ext cx="2219807" cy="196739"/>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HMGB1 (ng/10</a:t>
            </a:r>
            <a:r>
              <a:rPr kumimoji="0" lang="en-GB" sz="1200" b="1" i="0" u="none" strike="noStrike" kern="1200" cap="none" spc="0" normalizeH="0" baseline="30000" noProof="0" dirty="0">
                <a:ln>
                  <a:noFill/>
                </a:ln>
                <a:solidFill>
                  <a:srgbClr val="000000"/>
                </a:solidFill>
                <a:effectLst/>
                <a:uLnTx/>
                <a:uFillTx/>
                <a:latin typeface="Calibri" panose="020F0502020204030204"/>
                <a:ea typeface="+mn-ea"/>
                <a:cs typeface="+mn-cs"/>
              </a:rPr>
              <a:t>6</a:t>
            </a:r>
            <a:r>
              <a:rPr kumimoji="0" lang="en-GB" sz="1200" b="1" i="0" u="none" strike="noStrike" kern="1200" cap="none" spc="0" normalizeH="0" baseline="0" noProof="0" dirty="0">
                <a:ln>
                  <a:noFill/>
                </a:ln>
                <a:solidFill>
                  <a:srgbClr val="000000"/>
                </a:solidFill>
                <a:effectLst/>
                <a:uLnTx/>
                <a:uFillTx/>
                <a:latin typeface="Calibri" panose="020F0502020204030204"/>
                <a:ea typeface="+mn-ea"/>
                <a:cs typeface="+mn-cs"/>
              </a:rPr>
              <a:t> Cells)</a:t>
            </a:r>
          </a:p>
        </p:txBody>
      </p:sp>
    </p:spTree>
    <p:extLst>
      <p:ext uri="{BB962C8B-B14F-4D97-AF65-F5344CB8AC3E}">
        <p14:creationId xmlns:p14="http://schemas.microsoft.com/office/powerpoint/2010/main" val="3413480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D38CF7-42EF-4815-9191-EE0ABF92B79D}"/>
              </a:ext>
            </a:extLst>
          </p:cNvPr>
          <p:cNvSpPr>
            <a:spLocks noGrp="1"/>
          </p:cNvSpPr>
          <p:nvPr>
            <p:ph type="title"/>
          </p:nvPr>
        </p:nvSpPr>
        <p:spPr>
          <a:xfrm>
            <a:off x="188007" y="260648"/>
            <a:ext cx="11776105" cy="1325563"/>
          </a:xfrm>
        </p:spPr>
        <p:txBody>
          <a:bodyPr>
            <a:normAutofit/>
          </a:bodyPr>
          <a:lstStyle/>
          <a:p>
            <a:r>
              <a:rPr lang="en-US" sz="3200" dirty="0">
                <a:latin typeface="Arial" panose="020B0604020202020204" pitchFamily="34" charset="0"/>
              </a:rPr>
              <a:t>Case Presentation – Dr </a:t>
            </a:r>
            <a:r>
              <a:rPr lang="en-US" sz="3200" dirty="0" err="1">
                <a:latin typeface="Arial" panose="020B0604020202020204" pitchFamily="34" charset="0"/>
              </a:rPr>
              <a:t>Reckamp</a:t>
            </a:r>
            <a:r>
              <a:rPr lang="en-US" sz="3200" dirty="0">
                <a:latin typeface="Arial" panose="020B0604020202020204" pitchFamily="34" charset="0"/>
              </a:rPr>
              <a:t> </a:t>
            </a:r>
            <a:br>
              <a:rPr lang="en-US" sz="3200" dirty="0">
                <a:latin typeface="Arial" panose="020B0604020202020204" pitchFamily="34" charset="0"/>
              </a:rPr>
            </a:br>
            <a:r>
              <a:rPr lang="en-US" sz="3200" dirty="0">
                <a:latin typeface="Arial" panose="020B0604020202020204" pitchFamily="34" charset="0"/>
              </a:rPr>
              <a:t>(continued)</a:t>
            </a:r>
          </a:p>
        </p:txBody>
      </p:sp>
      <p:sp>
        <p:nvSpPr>
          <p:cNvPr id="7" name="Content Placeholder 6">
            <a:extLst>
              <a:ext uri="{FF2B5EF4-FFF2-40B4-BE49-F238E27FC236}">
                <a16:creationId xmlns:a16="http://schemas.microsoft.com/office/drawing/2014/main" id="{D84211B5-D4E0-4F90-B891-80619D87646D}"/>
              </a:ext>
            </a:extLst>
          </p:cNvPr>
          <p:cNvSpPr>
            <a:spLocks noGrp="1"/>
          </p:cNvSpPr>
          <p:nvPr>
            <p:ph idx="1"/>
          </p:nvPr>
        </p:nvSpPr>
        <p:spPr>
          <a:xfrm>
            <a:off x="502640" y="1597152"/>
            <a:ext cx="5615731" cy="4279392"/>
          </a:xfrm>
        </p:spPr>
        <p:txBody>
          <a:bodyPr/>
          <a:lstStyle/>
          <a:p>
            <a:pPr marL="457189" indent="-457189">
              <a:buFont typeface="Arial" panose="020B0604020202020204" pitchFamily="34" charset="0"/>
              <a:buChar char="•"/>
            </a:pPr>
            <a:r>
              <a:rPr lang="en-US" sz="2667" dirty="0">
                <a:latin typeface="Arial" panose="020B0604020202020204" pitchFamily="34" charset="0"/>
              </a:rPr>
              <a:t>He received carboplatin, </a:t>
            </a:r>
            <a:r>
              <a:rPr lang="en-US" sz="2667" i="1" dirty="0">
                <a:latin typeface="Arial" panose="020B0604020202020204" pitchFamily="34" charset="0"/>
              </a:rPr>
              <a:t>nab</a:t>
            </a:r>
            <a:r>
              <a:rPr lang="en-US" sz="2667" dirty="0">
                <a:latin typeface="Arial" panose="020B0604020202020204" pitchFamily="34" charset="0"/>
              </a:rPr>
              <a:t>-paclitaxel and pembrolizumab with response.</a:t>
            </a:r>
          </a:p>
          <a:p>
            <a:pPr marL="457189" indent="-457189">
              <a:buFont typeface="Arial" panose="020B0604020202020204" pitchFamily="34" charset="0"/>
              <a:buChar char="•"/>
            </a:pPr>
            <a:r>
              <a:rPr lang="en-US" sz="2667" dirty="0">
                <a:latin typeface="Arial" panose="020B0604020202020204" pitchFamily="34" charset="0"/>
              </a:rPr>
              <a:t>Maintenance pembrolizumab with response for 18 months</a:t>
            </a:r>
          </a:p>
          <a:p>
            <a:pPr marL="457189" indent="-457189">
              <a:buFont typeface="Arial" panose="020B0604020202020204" pitchFamily="34" charset="0"/>
              <a:buChar char="•"/>
            </a:pPr>
            <a:r>
              <a:rPr lang="en-US" sz="2667" dirty="0">
                <a:latin typeface="Arial" panose="020B0604020202020204" pitchFamily="34" charset="0"/>
              </a:rPr>
              <a:t>Progression in hilar LN and left adrenal gland</a:t>
            </a:r>
          </a:p>
        </p:txBody>
      </p:sp>
      <p:sp>
        <p:nvSpPr>
          <p:cNvPr id="2" name="Footer Placeholder 1">
            <a:extLst>
              <a:ext uri="{FF2B5EF4-FFF2-40B4-BE49-F238E27FC236}">
                <a16:creationId xmlns:a16="http://schemas.microsoft.com/office/drawing/2014/main" id="{CBB4FEE5-2DD2-4092-B23C-1E163E138D0A}"/>
              </a:ext>
            </a:extLst>
          </p:cNvPr>
          <p:cNvSpPr>
            <a:spLocks noGrp="1"/>
          </p:cNvSpPr>
          <p:nvPr>
            <p:ph type="ftr" sz="quarter" idx="11"/>
          </p:nvPr>
        </p:nvSpPr>
        <p:spPr>
          <a:xfrm>
            <a:off x="188007" y="6356350"/>
            <a:ext cx="11918024" cy="496482"/>
          </a:xfr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73F09FBD-0431-4A46-B7C2-8F8E2D514E7A}"/>
              </a:ext>
            </a:extLst>
          </p:cNvPr>
          <p:cNvPicPr>
            <a:picLocks noChangeAspect="1"/>
          </p:cNvPicPr>
          <p:nvPr/>
        </p:nvPicPr>
        <p:blipFill rotWithShape="1">
          <a:blip r:embed="rId2"/>
          <a:srcRect l="6502" t="37600" r="56526" b="21658"/>
          <a:stretch/>
        </p:blipFill>
        <p:spPr>
          <a:xfrm>
            <a:off x="7098407" y="486749"/>
            <a:ext cx="4424024" cy="3250099"/>
          </a:xfrm>
          <a:prstGeom prst="rect">
            <a:avLst/>
          </a:prstGeom>
        </p:spPr>
      </p:pic>
      <p:pic>
        <p:nvPicPr>
          <p:cNvPr id="9" name="Picture 8">
            <a:extLst>
              <a:ext uri="{FF2B5EF4-FFF2-40B4-BE49-F238E27FC236}">
                <a16:creationId xmlns:a16="http://schemas.microsoft.com/office/drawing/2014/main" id="{141BFE9F-3181-4FE7-81E4-051F81826C4E}"/>
              </a:ext>
            </a:extLst>
          </p:cNvPr>
          <p:cNvPicPr>
            <a:picLocks noChangeAspect="1"/>
          </p:cNvPicPr>
          <p:nvPr/>
        </p:nvPicPr>
        <p:blipFill rotWithShape="1">
          <a:blip r:embed="rId3"/>
          <a:srcRect l="28580" t="37600" r="28688" b="21060"/>
          <a:stretch/>
        </p:blipFill>
        <p:spPr>
          <a:xfrm>
            <a:off x="7098407" y="3868204"/>
            <a:ext cx="4424024" cy="2853272"/>
          </a:xfrm>
          <a:prstGeom prst="rect">
            <a:avLst/>
          </a:prstGeom>
        </p:spPr>
      </p:pic>
    </p:spTree>
    <p:extLst>
      <p:ext uri="{BB962C8B-B14F-4D97-AF65-F5344CB8AC3E}">
        <p14:creationId xmlns:p14="http://schemas.microsoft.com/office/powerpoint/2010/main" val="31006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14" y="392210"/>
            <a:ext cx="10979967" cy="1324229"/>
          </a:xfrm>
          <a:solidFill>
            <a:srgbClr val="EA9600"/>
          </a:solidFill>
        </p:spPr>
        <p:txBody>
          <a:bodyPr/>
          <a:lstStyle/>
          <a:p>
            <a:pPr algn="ctr"/>
            <a:r>
              <a:rPr lang="en-GB" sz="3000" b="1" dirty="0">
                <a:solidFill>
                  <a:schemeClr val="bg1"/>
                </a:solidFill>
              </a:rPr>
              <a:t>The Addition of TTFields Treatment to Anti-PD-1 Immunotherapy Enhances Antitumor Immunity and Tumor Control </a:t>
            </a:r>
            <a:r>
              <a:rPr lang="en-GB" sz="3000" b="1" i="1" dirty="0">
                <a:solidFill>
                  <a:schemeClr val="bg1"/>
                </a:solidFill>
              </a:rPr>
              <a:t>In Vivo</a:t>
            </a:r>
            <a:endParaRPr lang="en-US" sz="3000" b="1" i="1" dirty="0">
              <a:solidFill>
                <a:schemeClr val="bg1"/>
              </a:solidFill>
            </a:endParaRPr>
          </a:p>
        </p:txBody>
      </p:sp>
      <p:sp>
        <p:nvSpPr>
          <p:cNvPr id="13" name="Text Placeholder 12">
            <a:extLst>
              <a:ext uri="{FF2B5EF4-FFF2-40B4-BE49-F238E27FC236}">
                <a16:creationId xmlns:a16="http://schemas.microsoft.com/office/drawing/2014/main" id="{FECED4A1-4984-E0F5-B002-3678334F3C51}"/>
              </a:ext>
            </a:extLst>
          </p:cNvPr>
          <p:cNvSpPr>
            <a:spLocks noGrp="1"/>
          </p:cNvSpPr>
          <p:nvPr>
            <p:ph type="body" sz="quarter" idx="12"/>
          </p:nvPr>
        </p:nvSpPr>
        <p:spPr>
          <a:xfrm>
            <a:off x="163045" y="6371761"/>
            <a:ext cx="10030463" cy="260401"/>
          </a:xfrm>
        </p:spPr>
        <p:txBody>
          <a:bodyPr/>
          <a:lstStyle/>
          <a:p>
            <a:pPr marL="12700" marR="5080" defTabSz="914377">
              <a:defRPr/>
            </a:pPr>
            <a:r>
              <a:rPr lang="it-IT" dirty="0">
                <a:solidFill>
                  <a:srgbClr val="000000"/>
                </a:solidFill>
                <a:latin typeface="Museo Sans 300" panose="02000000000000000000" charset="0"/>
              </a:rPr>
              <a:t>*</a:t>
            </a:r>
            <a:r>
              <a:rPr lang="it-IT" i="1" dirty="0">
                <a:solidFill>
                  <a:srgbClr val="000000"/>
                </a:solidFill>
                <a:latin typeface="Museo Sans 300" panose="02000000000000000000" charset="0"/>
              </a:rPr>
              <a:t>P</a:t>
            </a:r>
            <a:r>
              <a:rPr lang="it-IT" dirty="0">
                <a:solidFill>
                  <a:srgbClr val="000000"/>
                </a:solidFill>
                <a:latin typeface="Museo Sans 300" panose="02000000000000000000" charset="0"/>
              </a:rPr>
              <a:t> &lt; 0.05,**</a:t>
            </a:r>
            <a:r>
              <a:rPr lang="it-IT" i="1" dirty="0">
                <a:solidFill>
                  <a:srgbClr val="000000"/>
                </a:solidFill>
                <a:latin typeface="Museo Sans 300" panose="02000000000000000000" charset="0"/>
              </a:rPr>
              <a:t>P &lt; </a:t>
            </a:r>
            <a:r>
              <a:rPr lang="it-IT" dirty="0">
                <a:solidFill>
                  <a:srgbClr val="000000"/>
                </a:solidFill>
                <a:latin typeface="Museo Sans 300" panose="02000000000000000000" charset="0"/>
              </a:rPr>
              <a:t>0.01, ***</a:t>
            </a:r>
            <a:r>
              <a:rPr lang="it-IT" i="1" dirty="0">
                <a:solidFill>
                  <a:srgbClr val="000000"/>
                </a:solidFill>
                <a:latin typeface="Museo Sans 300" panose="02000000000000000000" charset="0"/>
              </a:rPr>
              <a:t>P &lt; </a:t>
            </a:r>
            <a:r>
              <a:rPr lang="it-IT" dirty="0">
                <a:solidFill>
                  <a:srgbClr val="000000"/>
                </a:solidFill>
                <a:latin typeface="Museo Sans 300" panose="02000000000000000000" charset="0"/>
              </a:rPr>
              <a:t>0.001, Figure B: Kruskal-Wallis test followed by Dunn’s post-test; Figure C: unpaired two-tailed t test. </a:t>
            </a:r>
            <a:endParaRPr lang="en-GB" dirty="0">
              <a:solidFill>
                <a:srgbClr val="000000"/>
              </a:solidFill>
              <a:latin typeface="Museo Sans 300" panose="02000000000000000000" charset="0"/>
            </a:endParaRPr>
          </a:p>
          <a:p>
            <a:pPr marL="12700" marR="5080" defTabSz="914377">
              <a:defRPr/>
            </a:pPr>
            <a:r>
              <a:rPr lang="en-US" b="1" spc="-20" dirty="0">
                <a:solidFill>
                  <a:srgbClr val="000000"/>
                </a:solidFill>
                <a:latin typeface="Museo Sans 300" panose="02000000000000000000" charset="0"/>
                <a:cs typeface="Museo Sans 300" panose="02000000000000000000" pitchFamily="2" charset="0"/>
              </a:rPr>
              <a:t>LLC1, </a:t>
            </a:r>
            <a:r>
              <a:rPr lang="en-GB" b="1" spc="-20" dirty="0">
                <a:solidFill>
                  <a:srgbClr val="000000"/>
                </a:solidFill>
                <a:latin typeface="Museo Sans 300" panose="02000000000000000000" charset="0"/>
                <a:cs typeface="Museo Sans 300" panose="02000000000000000000" pitchFamily="2" charset="0"/>
              </a:rPr>
              <a:t>murine Lewis Lung Carcinoma cell line.</a:t>
            </a:r>
          </a:p>
          <a:p>
            <a:pPr marL="12700" marR="5080" defTabSz="914377">
              <a:defRPr/>
            </a:pPr>
            <a:r>
              <a:rPr lang="en-GB" b="1" spc="-20" dirty="0">
                <a:solidFill>
                  <a:srgbClr val="000000"/>
                </a:solidFill>
                <a:latin typeface="Museo Sans 300" panose="02000000000000000000" charset="0"/>
                <a:cs typeface="Museo Sans 300" panose="02000000000000000000" pitchFamily="2" charset="0"/>
              </a:rPr>
              <a:t>Anti-</a:t>
            </a:r>
            <a:r>
              <a:rPr lang="en-US" b="1" spc="-20" dirty="0">
                <a:solidFill>
                  <a:srgbClr val="000000"/>
                </a:solidFill>
                <a:latin typeface="Museo Sans 300" panose="02000000000000000000" charset="0"/>
                <a:cs typeface="Museo Sans 300" panose="02000000000000000000" pitchFamily="2" charset="0"/>
              </a:rPr>
              <a:t>PD-</a:t>
            </a:r>
            <a:r>
              <a:rPr lang="en-GB" b="1" spc="-20" dirty="0">
                <a:solidFill>
                  <a:srgbClr val="000000"/>
                </a:solidFill>
                <a:latin typeface="Museo Sans 300" panose="02000000000000000000" charset="0"/>
                <a:cs typeface="Museo Sans 300" panose="02000000000000000000" pitchFamily="2" charset="0"/>
              </a:rPr>
              <a:t>1</a:t>
            </a:r>
            <a:r>
              <a:rPr lang="en-US" b="1" spc="-20" dirty="0">
                <a:solidFill>
                  <a:srgbClr val="000000"/>
                </a:solidFill>
                <a:latin typeface="Museo Sans 300" panose="02000000000000000000" charset="0"/>
                <a:cs typeface="Museo Sans 300" panose="02000000000000000000" pitchFamily="2" charset="0"/>
              </a:rPr>
              <a:t>, anti-</a:t>
            </a:r>
            <a:r>
              <a:rPr lang="en-GB" b="1" spc="-20" dirty="0">
                <a:solidFill>
                  <a:srgbClr val="000000"/>
                </a:solidFill>
                <a:latin typeface="Museo Sans 300" panose="02000000000000000000" charset="0"/>
                <a:cs typeface="Museo Sans 300" panose="02000000000000000000" pitchFamily="2" charset="0"/>
              </a:rPr>
              <a:t>programmed cell death protein 1</a:t>
            </a:r>
            <a:r>
              <a:rPr lang="en-US" b="1" spc="-20" dirty="0">
                <a:solidFill>
                  <a:srgbClr val="000000"/>
                </a:solidFill>
                <a:latin typeface="Museo Sans 300" panose="02000000000000000000" charset="0"/>
                <a:cs typeface="Museo Sans 300" panose="02000000000000000000" pitchFamily="2" charset="0"/>
              </a:rPr>
              <a:t>; CD45+, immune cells; IP, intraperitoneal.</a:t>
            </a:r>
          </a:p>
          <a:p>
            <a:pPr marL="12700" marR="5080" defTabSz="914377">
              <a:defRPr/>
            </a:pPr>
            <a:r>
              <a:rPr lang="en-US" sz="1067" b="1" spc="-20" dirty="0">
                <a:solidFill>
                  <a:srgbClr val="000000"/>
                </a:solidFill>
                <a:latin typeface="+mj-lt"/>
                <a:cs typeface="Museo Sans 300" panose="02000000000000000000" pitchFamily="2" charset="0"/>
              </a:rPr>
              <a:t>Voloshin T, et al. </a:t>
            </a:r>
            <a:r>
              <a:rPr lang="en-US" sz="1067" b="1" i="1" spc="-20" dirty="0">
                <a:solidFill>
                  <a:srgbClr val="000000"/>
                </a:solidFill>
                <a:latin typeface="+mj-lt"/>
                <a:cs typeface="Museo Sans 300" panose="02000000000000000000" pitchFamily="2" charset="0"/>
              </a:rPr>
              <a:t>Cancer Immunol </a:t>
            </a:r>
            <a:r>
              <a:rPr lang="en-US" sz="1067" b="1" i="1" spc="-20" dirty="0" err="1">
                <a:solidFill>
                  <a:srgbClr val="000000"/>
                </a:solidFill>
                <a:latin typeface="+mj-lt"/>
                <a:cs typeface="Museo Sans 300" panose="02000000000000000000" pitchFamily="2" charset="0"/>
              </a:rPr>
              <a:t>Immunother</a:t>
            </a:r>
            <a:r>
              <a:rPr lang="en-US" sz="1067" b="1" spc="-20" dirty="0">
                <a:solidFill>
                  <a:srgbClr val="000000"/>
                </a:solidFill>
                <a:latin typeface="+mj-lt"/>
                <a:cs typeface="Museo Sans 300" panose="02000000000000000000" pitchFamily="2" charset="0"/>
              </a:rPr>
              <a:t>. 2020;69(7):1191</a:t>
            </a:r>
            <a:r>
              <a:rPr lang="en-GB" sz="1067" b="1" dirty="0">
                <a:solidFill>
                  <a:srgbClr val="0A0A0A"/>
                </a:solidFill>
                <a:latin typeface="+mj-lt"/>
              </a:rPr>
              <a:t>–</a:t>
            </a:r>
            <a:r>
              <a:rPr lang="en-US" sz="1067" b="1" spc="-20" dirty="0">
                <a:solidFill>
                  <a:srgbClr val="000000"/>
                </a:solidFill>
                <a:latin typeface="+mj-lt"/>
                <a:cs typeface="Museo Sans 300" panose="02000000000000000000" pitchFamily="2" charset="0"/>
              </a:rPr>
              <a:t>1204.</a:t>
            </a:r>
            <a:endParaRPr lang="en-US" sz="1067" b="1" dirty="0">
              <a:latin typeface="+mj-lt"/>
              <a:cs typeface="Museo Sans 300" panose="02000000000000000000" pitchFamily="2" charset="0"/>
            </a:endParaRPr>
          </a:p>
        </p:txBody>
      </p:sp>
      <p:grpSp>
        <p:nvGrpSpPr>
          <p:cNvPr id="3" name="Group 2">
            <a:extLst>
              <a:ext uri="{FF2B5EF4-FFF2-40B4-BE49-F238E27FC236}">
                <a16:creationId xmlns:a16="http://schemas.microsoft.com/office/drawing/2014/main" id="{063549F4-8C14-4621-B125-E2CEB5521A80}"/>
              </a:ext>
            </a:extLst>
          </p:cNvPr>
          <p:cNvGrpSpPr/>
          <p:nvPr/>
        </p:nvGrpSpPr>
        <p:grpSpPr>
          <a:xfrm>
            <a:off x="1780988" y="3320176"/>
            <a:ext cx="2711264" cy="1910791"/>
            <a:chOff x="1493838" y="3337475"/>
            <a:chExt cx="4519412" cy="1897988"/>
          </a:xfrm>
        </p:grpSpPr>
        <p:sp>
          <p:nvSpPr>
            <p:cNvPr id="15" name="TextBox 14">
              <a:extLst>
                <a:ext uri="{FF2B5EF4-FFF2-40B4-BE49-F238E27FC236}">
                  <a16:creationId xmlns:a16="http://schemas.microsoft.com/office/drawing/2014/main" id="{432B4AC2-D038-4A93-889E-6FBB96C15532}"/>
                </a:ext>
              </a:extLst>
            </p:cNvPr>
            <p:cNvSpPr txBox="1"/>
            <p:nvPr/>
          </p:nvSpPr>
          <p:spPr>
            <a:xfrm>
              <a:off x="1493838" y="4453784"/>
              <a:ext cx="438752" cy="275143"/>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a:t>
              </a:r>
            </a:p>
          </p:txBody>
        </p:sp>
        <p:sp>
          <p:nvSpPr>
            <p:cNvPr id="17" name="TextBox 16">
              <a:extLst>
                <a:ext uri="{FF2B5EF4-FFF2-40B4-BE49-F238E27FC236}">
                  <a16:creationId xmlns:a16="http://schemas.microsoft.com/office/drawing/2014/main" id="{D1E4BC40-4F06-4678-91FE-1E079895B3C1}"/>
                </a:ext>
              </a:extLst>
            </p:cNvPr>
            <p:cNvSpPr txBox="1"/>
            <p:nvPr/>
          </p:nvSpPr>
          <p:spPr>
            <a:xfrm>
              <a:off x="3010933" y="4453784"/>
              <a:ext cx="438752" cy="275143"/>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6</a:t>
              </a:r>
            </a:p>
          </p:txBody>
        </p:sp>
        <p:sp>
          <p:nvSpPr>
            <p:cNvPr id="18" name="TextBox 17">
              <a:extLst>
                <a:ext uri="{FF2B5EF4-FFF2-40B4-BE49-F238E27FC236}">
                  <a16:creationId xmlns:a16="http://schemas.microsoft.com/office/drawing/2014/main" id="{FA54C666-B1E9-4586-9B1E-631453ED4D37}"/>
                </a:ext>
              </a:extLst>
            </p:cNvPr>
            <p:cNvSpPr txBox="1"/>
            <p:nvPr/>
          </p:nvSpPr>
          <p:spPr>
            <a:xfrm>
              <a:off x="3300062" y="4453784"/>
              <a:ext cx="438752" cy="275143"/>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7</a:t>
              </a:r>
            </a:p>
          </p:txBody>
        </p:sp>
        <p:sp>
          <p:nvSpPr>
            <p:cNvPr id="19" name="TextBox 18">
              <a:extLst>
                <a:ext uri="{FF2B5EF4-FFF2-40B4-BE49-F238E27FC236}">
                  <a16:creationId xmlns:a16="http://schemas.microsoft.com/office/drawing/2014/main" id="{DB47FE05-9FD5-4D11-A8A1-B243A342F0B6}"/>
                </a:ext>
              </a:extLst>
            </p:cNvPr>
            <p:cNvSpPr txBox="1"/>
            <p:nvPr/>
          </p:nvSpPr>
          <p:spPr>
            <a:xfrm>
              <a:off x="4039196" y="4453784"/>
              <a:ext cx="569681" cy="275143"/>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10</a:t>
              </a:r>
            </a:p>
          </p:txBody>
        </p:sp>
        <p:sp>
          <p:nvSpPr>
            <p:cNvPr id="20" name="TextBox 19">
              <a:extLst>
                <a:ext uri="{FF2B5EF4-FFF2-40B4-BE49-F238E27FC236}">
                  <a16:creationId xmlns:a16="http://schemas.microsoft.com/office/drawing/2014/main" id="{02B35D52-9C0E-4348-B488-4A23B7D2E584}"/>
                </a:ext>
              </a:extLst>
            </p:cNvPr>
            <p:cNvSpPr txBox="1"/>
            <p:nvPr/>
          </p:nvSpPr>
          <p:spPr>
            <a:xfrm>
              <a:off x="4796285" y="4453784"/>
              <a:ext cx="569681" cy="275143"/>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13</a:t>
              </a:r>
            </a:p>
          </p:txBody>
        </p:sp>
        <p:sp>
          <p:nvSpPr>
            <p:cNvPr id="21" name="TextBox 20">
              <a:extLst>
                <a:ext uri="{FF2B5EF4-FFF2-40B4-BE49-F238E27FC236}">
                  <a16:creationId xmlns:a16="http://schemas.microsoft.com/office/drawing/2014/main" id="{F4B4ACD2-A4B1-4619-ACB9-E6791097A909}"/>
                </a:ext>
              </a:extLst>
            </p:cNvPr>
            <p:cNvSpPr txBox="1"/>
            <p:nvPr/>
          </p:nvSpPr>
          <p:spPr>
            <a:xfrm>
              <a:off x="5362654" y="4453784"/>
              <a:ext cx="569681" cy="275143"/>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15</a:t>
              </a:r>
            </a:p>
          </p:txBody>
        </p:sp>
        <p:grpSp>
          <p:nvGrpSpPr>
            <p:cNvPr id="22" name="Group 21">
              <a:extLst>
                <a:ext uri="{FF2B5EF4-FFF2-40B4-BE49-F238E27FC236}">
                  <a16:creationId xmlns:a16="http://schemas.microsoft.com/office/drawing/2014/main" id="{EA73AF62-E6F0-4B61-872D-F6551EB9341B}"/>
                </a:ext>
              </a:extLst>
            </p:cNvPr>
            <p:cNvGrpSpPr/>
            <p:nvPr/>
          </p:nvGrpSpPr>
          <p:grpSpPr>
            <a:xfrm>
              <a:off x="1710375" y="3337475"/>
              <a:ext cx="4302875" cy="1897988"/>
              <a:chOff x="2076450" y="4102735"/>
              <a:chExt cx="3620051" cy="1596796"/>
            </a:xfrm>
          </p:grpSpPr>
          <p:grpSp>
            <p:nvGrpSpPr>
              <p:cNvPr id="24" name="Group 23">
                <a:extLst>
                  <a:ext uri="{FF2B5EF4-FFF2-40B4-BE49-F238E27FC236}">
                    <a16:creationId xmlns:a16="http://schemas.microsoft.com/office/drawing/2014/main" id="{D753C622-50C5-45C1-B792-523DC37A2CCD}"/>
                  </a:ext>
                </a:extLst>
              </p:cNvPr>
              <p:cNvGrpSpPr/>
              <p:nvPr/>
            </p:nvGrpSpPr>
            <p:grpSpPr>
              <a:xfrm>
                <a:off x="2076450" y="4346406"/>
                <a:ext cx="3314700" cy="1160226"/>
                <a:chOff x="2076450" y="2287826"/>
                <a:chExt cx="3314700" cy="1776596"/>
              </a:xfrm>
            </p:grpSpPr>
            <p:cxnSp>
              <p:nvCxnSpPr>
                <p:cNvPr id="29" name="Straight Connector 28">
                  <a:extLst>
                    <a:ext uri="{FF2B5EF4-FFF2-40B4-BE49-F238E27FC236}">
                      <a16:creationId xmlns:a16="http://schemas.microsoft.com/office/drawing/2014/main" id="{E696FA67-BD67-4415-AD30-AFAE4331EEAD}"/>
                    </a:ext>
                  </a:extLst>
                </p:cNvPr>
                <p:cNvCxnSpPr>
                  <a:cxnSpLocks/>
                </p:cNvCxnSpPr>
                <p:nvPr/>
              </p:nvCxnSpPr>
              <p:spPr>
                <a:xfrm>
                  <a:off x="2088262" y="3194050"/>
                  <a:ext cx="3302888" cy="0"/>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ADE35F1-168E-4119-8C3D-9826887D0AE8}"/>
                    </a:ext>
                  </a:extLst>
                </p:cNvPr>
                <p:cNvCxnSpPr/>
                <p:nvPr/>
              </p:nvCxnSpPr>
              <p:spPr>
                <a:xfrm>
                  <a:off x="2076450" y="3041650"/>
                  <a:ext cx="0" cy="311150"/>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5123987-8A4A-412D-A374-C7234462EAE6}"/>
                    </a:ext>
                  </a:extLst>
                </p:cNvPr>
                <p:cNvCxnSpPr/>
                <p:nvPr/>
              </p:nvCxnSpPr>
              <p:spPr>
                <a:xfrm>
                  <a:off x="3352800" y="3041650"/>
                  <a:ext cx="0" cy="311150"/>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C9E7EF4-9F69-4325-A581-DB4609C0E782}"/>
                    </a:ext>
                  </a:extLst>
                </p:cNvPr>
                <p:cNvCxnSpPr/>
                <p:nvPr/>
              </p:nvCxnSpPr>
              <p:spPr>
                <a:xfrm>
                  <a:off x="3594100" y="3041650"/>
                  <a:ext cx="0" cy="311150"/>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2145D63-5C99-459E-82BE-28FCE075EA8F}"/>
                    </a:ext>
                  </a:extLst>
                </p:cNvPr>
                <p:cNvCxnSpPr/>
                <p:nvPr/>
              </p:nvCxnSpPr>
              <p:spPr>
                <a:xfrm>
                  <a:off x="4273550" y="3041650"/>
                  <a:ext cx="0" cy="311150"/>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653EC643-8B87-4ECA-B07A-2EF092EC8B63}"/>
                    </a:ext>
                  </a:extLst>
                </p:cNvPr>
                <p:cNvCxnSpPr/>
                <p:nvPr/>
              </p:nvCxnSpPr>
              <p:spPr>
                <a:xfrm>
                  <a:off x="4908550" y="3041650"/>
                  <a:ext cx="0" cy="311150"/>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93285C6-D77D-457A-A243-AB39963A65C7}"/>
                    </a:ext>
                  </a:extLst>
                </p:cNvPr>
                <p:cNvCxnSpPr/>
                <p:nvPr/>
              </p:nvCxnSpPr>
              <p:spPr>
                <a:xfrm>
                  <a:off x="5384800" y="3041650"/>
                  <a:ext cx="0" cy="311150"/>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963ECEE-316D-42D9-A951-EC4C466AC874}"/>
                    </a:ext>
                  </a:extLst>
                </p:cNvPr>
                <p:cNvCxnSpPr>
                  <a:cxnSpLocks/>
                </p:cNvCxnSpPr>
                <p:nvPr/>
              </p:nvCxnSpPr>
              <p:spPr>
                <a:xfrm>
                  <a:off x="2088262" y="4064422"/>
                  <a:ext cx="3302888" cy="0"/>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B940624-6FF7-4C90-9055-2437ED14918E}"/>
                    </a:ext>
                  </a:extLst>
                </p:cNvPr>
                <p:cNvCxnSpPr>
                  <a:cxnSpLocks/>
                </p:cNvCxnSpPr>
                <p:nvPr/>
              </p:nvCxnSpPr>
              <p:spPr>
                <a:xfrm>
                  <a:off x="3595379" y="2766219"/>
                  <a:ext cx="1333500" cy="0"/>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CA71B67-98CA-4D07-95BD-1DD84FC6F8B3}"/>
                    </a:ext>
                  </a:extLst>
                </p:cNvPr>
                <p:cNvCxnSpPr>
                  <a:cxnSpLocks/>
                </p:cNvCxnSpPr>
                <p:nvPr/>
              </p:nvCxnSpPr>
              <p:spPr>
                <a:xfrm>
                  <a:off x="3348990" y="2287826"/>
                  <a:ext cx="1565910" cy="0"/>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a:extLst>
                  <a:ext uri="{FF2B5EF4-FFF2-40B4-BE49-F238E27FC236}">
                    <a16:creationId xmlns:a16="http://schemas.microsoft.com/office/drawing/2014/main" id="{90225597-0023-41D1-AD89-FD6123DD0DA3}"/>
                  </a:ext>
                </a:extLst>
              </p:cNvPr>
              <p:cNvSpPr txBox="1"/>
              <p:nvPr/>
            </p:nvSpPr>
            <p:spPr>
              <a:xfrm>
                <a:off x="2852329" y="5313730"/>
                <a:ext cx="1774755" cy="385801"/>
              </a:xfrm>
              <a:prstGeom prst="rect">
                <a:avLst/>
              </a:prstGeom>
              <a:solidFill>
                <a:srgbClr val="F7F7F7"/>
              </a:solidFill>
            </p:spPr>
            <p:txBody>
              <a:bodyPr wrap="none" lIns="36000" rIns="3600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Days after </a:t>
                </a:r>
              </a:p>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tumor inoculation </a:t>
                </a:r>
              </a:p>
            </p:txBody>
          </p:sp>
          <p:sp>
            <p:nvSpPr>
              <p:cNvPr id="27" name="TextBox 26">
                <a:extLst>
                  <a:ext uri="{FF2B5EF4-FFF2-40B4-BE49-F238E27FC236}">
                    <a16:creationId xmlns:a16="http://schemas.microsoft.com/office/drawing/2014/main" id="{4B290942-CAA9-4693-AFC9-9900D506A261}"/>
                  </a:ext>
                </a:extLst>
              </p:cNvPr>
              <p:cNvSpPr txBox="1"/>
              <p:nvPr/>
            </p:nvSpPr>
            <p:spPr>
              <a:xfrm>
                <a:off x="2827756" y="4388484"/>
                <a:ext cx="2868745" cy="231481"/>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anti-PD-1 (250 µg/mouse, IP)</a:t>
                </a:r>
              </a:p>
            </p:txBody>
          </p:sp>
          <p:sp>
            <p:nvSpPr>
              <p:cNvPr id="28" name="TextBox 27">
                <a:extLst>
                  <a:ext uri="{FF2B5EF4-FFF2-40B4-BE49-F238E27FC236}">
                    <a16:creationId xmlns:a16="http://schemas.microsoft.com/office/drawing/2014/main" id="{9A09DB32-D20C-4E13-9579-DE872D060B51}"/>
                  </a:ext>
                </a:extLst>
              </p:cNvPr>
              <p:cNvSpPr txBox="1"/>
              <p:nvPr/>
            </p:nvSpPr>
            <p:spPr>
              <a:xfrm>
                <a:off x="3348988" y="4102735"/>
                <a:ext cx="1555256" cy="231481"/>
              </a:xfrm>
              <a:prstGeom prst="rect">
                <a:avLst/>
              </a:prstGeom>
              <a:noFill/>
            </p:spPr>
            <p:txBody>
              <a:bodyPr wrap="squar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TTFields</a:t>
                </a:r>
              </a:p>
            </p:txBody>
          </p:sp>
        </p:grpSp>
      </p:grpSp>
      <p:pic>
        <p:nvPicPr>
          <p:cNvPr id="14" name="Graphic 10" descr="Rat">
            <a:extLst>
              <a:ext uri="{FF2B5EF4-FFF2-40B4-BE49-F238E27FC236}">
                <a16:creationId xmlns:a16="http://schemas.microsoft.com/office/drawing/2014/main" id="{94603938-B7FC-40A5-BDFD-4B1003E193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569" y="3945864"/>
            <a:ext cx="801679" cy="873977"/>
          </a:xfrm>
          <a:prstGeom prst="rect">
            <a:avLst/>
          </a:prstGeom>
        </p:spPr>
      </p:pic>
      <p:sp>
        <p:nvSpPr>
          <p:cNvPr id="39" name="TextBox 38">
            <a:extLst>
              <a:ext uri="{FF2B5EF4-FFF2-40B4-BE49-F238E27FC236}">
                <a16:creationId xmlns:a16="http://schemas.microsoft.com/office/drawing/2014/main" id="{A4C49EE6-285F-46E7-A3B7-A3916F973339}"/>
              </a:ext>
            </a:extLst>
          </p:cNvPr>
          <p:cNvSpPr txBox="1"/>
          <p:nvPr/>
        </p:nvSpPr>
        <p:spPr>
          <a:xfrm>
            <a:off x="518693" y="4861625"/>
            <a:ext cx="1404001" cy="276999"/>
          </a:xfrm>
          <a:prstGeom prst="rect">
            <a:avLst/>
          </a:prstGeom>
          <a:noFill/>
        </p:spPr>
        <p:txBody>
          <a:bodyPr wrap="square" rtlCol="0" anchor="ctr">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LLC1; Orthotopic </a:t>
            </a:r>
          </a:p>
        </p:txBody>
      </p:sp>
      <p:sp>
        <p:nvSpPr>
          <p:cNvPr id="56" name="TextBox 55">
            <a:extLst>
              <a:ext uri="{FF2B5EF4-FFF2-40B4-BE49-F238E27FC236}">
                <a16:creationId xmlns:a16="http://schemas.microsoft.com/office/drawing/2014/main" id="{ED4F2F96-D8DB-4FEA-86FF-1DE9FB111F24}"/>
              </a:ext>
            </a:extLst>
          </p:cNvPr>
          <p:cNvSpPr txBox="1"/>
          <p:nvPr/>
        </p:nvSpPr>
        <p:spPr>
          <a:xfrm>
            <a:off x="4580186" y="2547249"/>
            <a:ext cx="270807" cy="246221"/>
          </a:xfrm>
          <a:prstGeom prst="rect">
            <a:avLst/>
          </a:prstGeom>
          <a:noFill/>
        </p:spPr>
        <p:txBody>
          <a:bodyPr wrap="squar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useo Sans 300"/>
                <a:ea typeface="+mn-ea"/>
                <a:cs typeface="+mn-cs"/>
              </a:rPr>
              <a:t>B</a:t>
            </a:r>
          </a:p>
        </p:txBody>
      </p:sp>
      <p:grpSp>
        <p:nvGrpSpPr>
          <p:cNvPr id="43" name="Group 155">
            <a:extLst>
              <a:ext uri="{FF2B5EF4-FFF2-40B4-BE49-F238E27FC236}">
                <a16:creationId xmlns:a16="http://schemas.microsoft.com/office/drawing/2014/main" id="{BE46BB76-8AC6-4544-B5DD-896FF892497C}"/>
              </a:ext>
            </a:extLst>
          </p:cNvPr>
          <p:cNvGrpSpPr/>
          <p:nvPr/>
        </p:nvGrpSpPr>
        <p:grpSpPr>
          <a:xfrm>
            <a:off x="5293366" y="2933687"/>
            <a:ext cx="61205" cy="2211735"/>
            <a:chOff x="1386365" y="3470493"/>
            <a:chExt cx="48964" cy="1742857"/>
          </a:xfrm>
        </p:grpSpPr>
        <p:cxnSp>
          <p:nvCxnSpPr>
            <p:cNvPr id="84" name="Straight Connector 83">
              <a:extLst>
                <a:ext uri="{FF2B5EF4-FFF2-40B4-BE49-F238E27FC236}">
                  <a16:creationId xmlns:a16="http://schemas.microsoft.com/office/drawing/2014/main" id="{BBB31A17-5431-4160-A217-9D5D0EB171B3}"/>
                </a:ext>
              </a:extLst>
            </p:cNvPr>
            <p:cNvCxnSpPr>
              <a:cxnSpLocks/>
            </p:cNvCxnSpPr>
            <p:nvPr/>
          </p:nvCxnSpPr>
          <p:spPr>
            <a:xfrm>
              <a:off x="1386365" y="3470493"/>
              <a:ext cx="4896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85" name="Straight Connector 84">
              <a:extLst>
                <a:ext uri="{FF2B5EF4-FFF2-40B4-BE49-F238E27FC236}">
                  <a16:creationId xmlns:a16="http://schemas.microsoft.com/office/drawing/2014/main" id="{680DCAE3-23D1-4442-92AF-5ADEDDC6C968}"/>
                </a:ext>
              </a:extLst>
            </p:cNvPr>
            <p:cNvCxnSpPr>
              <a:cxnSpLocks/>
            </p:cNvCxnSpPr>
            <p:nvPr/>
          </p:nvCxnSpPr>
          <p:spPr>
            <a:xfrm>
              <a:off x="1386369" y="4048343"/>
              <a:ext cx="4896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86" name="Straight Connector 85">
              <a:extLst>
                <a:ext uri="{FF2B5EF4-FFF2-40B4-BE49-F238E27FC236}">
                  <a16:creationId xmlns:a16="http://schemas.microsoft.com/office/drawing/2014/main" id="{E07CBB24-6823-441D-8A0D-C65885AE3594}"/>
                </a:ext>
              </a:extLst>
            </p:cNvPr>
            <p:cNvCxnSpPr>
              <a:cxnSpLocks/>
            </p:cNvCxnSpPr>
            <p:nvPr/>
          </p:nvCxnSpPr>
          <p:spPr>
            <a:xfrm>
              <a:off x="1386369" y="4626193"/>
              <a:ext cx="4896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87" name="Straight Connector 86">
              <a:extLst>
                <a:ext uri="{FF2B5EF4-FFF2-40B4-BE49-F238E27FC236}">
                  <a16:creationId xmlns:a16="http://schemas.microsoft.com/office/drawing/2014/main" id="{AF5A56CF-12CF-426D-BDFB-CE1B933A0530}"/>
                </a:ext>
              </a:extLst>
            </p:cNvPr>
            <p:cNvCxnSpPr>
              <a:cxnSpLocks/>
            </p:cNvCxnSpPr>
            <p:nvPr/>
          </p:nvCxnSpPr>
          <p:spPr>
            <a:xfrm>
              <a:off x="1386369" y="5213350"/>
              <a:ext cx="4896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grpSp>
      <p:sp>
        <p:nvSpPr>
          <p:cNvPr id="45" name="TextBox 429">
            <a:extLst>
              <a:ext uri="{FF2B5EF4-FFF2-40B4-BE49-F238E27FC236}">
                <a16:creationId xmlns:a16="http://schemas.microsoft.com/office/drawing/2014/main" id="{1FA9E615-0C72-429F-900D-CBA257D4BB1C}"/>
              </a:ext>
            </a:extLst>
          </p:cNvPr>
          <p:cNvSpPr txBox="1"/>
          <p:nvPr/>
        </p:nvSpPr>
        <p:spPr>
          <a:xfrm>
            <a:off x="4901506" y="2825495"/>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300</a:t>
            </a:r>
          </a:p>
        </p:txBody>
      </p:sp>
      <p:sp>
        <p:nvSpPr>
          <p:cNvPr id="46" name="TextBox 429">
            <a:extLst>
              <a:ext uri="{FF2B5EF4-FFF2-40B4-BE49-F238E27FC236}">
                <a16:creationId xmlns:a16="http://schemas.microsoft.com/office/drawing/2014/main" id="{5E5A44E6-49E1-4AFC-A4FE-7C5D1695B246}"/>
              </a:ext>
            </a:extLst>
          </p:cNvPr>
          <p:cNvSpPr txBox="1"/>
          <p:nvPr/>
        </p:nvSpPr>
        <p:spPr>
          <a:xfrm>
            <a:off x="4901506" y="5034414"/>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a:t>
            </a:r>
          </a:p>
        </p:txBody>
      </p:sp>
      <p:sp>
        <p:nvSpPr>
          <p:cNvPr id="47" name="TextBox 429">
            <a:extLst>
              <a:ext uri="{FF2B5EF4-FFF2-40B4-BE49-F238E27FC236}">
                <a16:creationId xmlns:a16="http://schemas.microsoft.com/office/drawing/2014/main" id="{76F191A0-8F82-49F8-AF7C-6B2181E7B744}"/>
              </a:ext>
            </a:extLst>
          </p:cNvPr>
          <p:cNvSpPr txBox="1"/>
          <p:nvPr/>
        </p:nvSpPr>
        <p:spPr>
          <a:xfrm>
            <a:off x="4901506" y="3557419"/>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200</a:t>
            </a:r>
          </a:p>
        </p:txBody>
      </p:sp>
      <p:sp>
        <p:nvSpPr>
          <p:cNvPr id="48" name="TextBox 429">
            <a:extLst>
              <a:ext uri="{FF2B5EF4-FFF2-40B4-BE49-F238E27FC236}">
                <a16:creationId xmlns:a16="http://schemas.microsoft.com/office/drawing/2014/main" id="{1756543E-FB64-436F-894A-10E03731F861}"/>
              </a:ext>
            </a:extLst>
          </p:cNvPr>
          <p:cNvSpPr txBox="1"/>
          <p:nvPr/>
        </p:nvSpPr>
        <p:spPr>
          <a:xfrm>
            <a:off x="4901506" y="4290555"/>
            <a:ext cx="343772" cy="230217"/>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100</a:t>
            </a:r>
          </a:p>
        </p:txBody>
      </p:sp>
      <p:grpSp>
        <p:nvGrpSpPr>
          <p:cNvPr id="7" name="Group 6">
            <a:extLst>
              <a:ext uri="{FF2B5EF4-FFF2-40B4-BE49-F238E27FC236}">
                <a16:creationId xmlns:a16="http://schemas.microsoft.com/office/drawing/2014/main" id="{7D40E811-B410-4FD1-899F-70C1DB370F9D}"/>
              </a:ext>
            </a:extLst>
          </p:cNvPr>
          <p:cNvGrpSpPr/>
          <p:nvPr/>
        </p:nvGrpSpPr>
        <p:grpSpPr>
          <a:xfrm>
            <a:off x="5330467" y="2933630"/>
            <a:ext cx="2777840" cy="2645860"/>
            <a:chOff x="5545824" y="2928472"/>
            <a:chExt cx="3910661" cy="2645860"/>
          </a:xfrm>
        </p:grpSpPr>
        <p:grpSp>
          <p:nvGrpSpPr>
            <p:cNvPr id="44" name="Group 43">
              <a:extLst>
                <a:ext uri="{FF2B5EF4-FFF2-40B4-BE49-F238E27FC236}">
                  <a16:creationId xmlns:a16="http://schemas.microsoft.com/office/drawing/2014/main" id="{A565A43A-FC30-4781-982A-1289A3E94450}"/>
                </a:ext>
              </a:extLst>
            </p:cNvPr>
            <p:cNvGrpSpPr/>
            <p:nvPr/>
          </p:nvGrpSpPr>
          <p:grpSpPr>
            <a:xfrm>
              <a:off x="5962615" y="5139356"/>
              <a:ext cx="2986858" cy="61234"/>
              <a:chOff x="8082194" y="4942596"/>
              <a:chExt cx="2547137" cy="44626"/>
            </a:xfrm>
          </p:grpSpPr>
          <p:cxnSp>
            <p:nvCxnSpPr>
              <p:cNvPr id="80" name="Straight Connector 79">
                <a:extLst>
                  <a:ext uri="{FF2B5EF4-FFF2-40B4-BE49-F238E27FC236}">
                    <a16:creationId xmlns:a16="http://schemas.microsoft.com/office/drawing/2014/main" id="{33769F6A-F85E-45E6-ACB9-642DA0D94BA4}"/>
                  </a:ext>
                </a:extLst>
              </p:cNvPr>
              <p:cNvCxnSpPr>
                <a:cxnSpLocks/>
              </p:cNvCxnSpPr>
              <p:nvPr/>
            </p:nvCxnSpPr>
            <p:spPr>
              <a:xfrm rot="16200000">
                <a:off x="8059894" y="4964908"/>
                <a:ext cx="446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81" name="Straight Connector 80">
                <a:extLst>
                  <a:ext uri="{FF2B5EF4-FFF2-40B4-BE49-F238E27FC236}">
                    <a16:creationId xmlns:a16="http://schemas.microsoft.com/office/drawing/2014/main" id="{3C939858-E4F8-4929-8E5B-35F2C8DB08DF}"/>
                  </a:ext>
                </a:extLst>
              </p:cNvPr>
              <p:cNvCxnSpPr>
                <a:cxnSpLocks/>
              </p:cNvCxnSpPr>
              <p:nvPr/>
            </p:nvCxnSpPr>
            <p:spPr>
              <a:xfrm rot="16200000">
                <a:off x="8908941" y="4964896"/>
                <a:ext cx="446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82" name="Straight Connector 81">
                <a:extLst>
                  <a:ext uri="{FF2B5EF4-FFF2-40B4-BE49-F238E27FC236}">
                    <a16:creationId xmlns:a16="http://schemas.microsoft.com/office/drawing/2014/main" id="{AE898F47-557B-46B0-8EC5-466EB38824E5}"/>
                  </a:ext>
                </a:extLst>
              </p:cNvPr>
              <p:cNvCxnSpPr>
                <a:cxnSpLocks/>
              </p:cNvCxnSpPr>
              <p:nvPr/>
            </p:nvCxnSpPr>
            <p:spPr>
              <a:xfrm rot="16200000">
                <a:off x="9757986" y="4964922"/>
                <a:ext cx="44601"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83" name="Straight Connector 82">
                <a:extLst>
                  <a:ext uri="{FF2B5EF4-FFF2-40B4-BE49-F238E27FC236}">
                    <a16:creationId xmlns:a16="http://schemas.microsoft.com/office/drawing/2014/main" id="{808D71E7-E708-46F7-9319-D49B620E62D5}"/>
                  </a:ext>
                </a:extLst>
              </p:cNvPr>
              <p:cNvCxnSpPr>
                <a:cxnSpLocks/>
              </p:cNvCxnSpPr>
              <p:nvPr/>
            </p:nvCxnSpPr>
            <p:spPr>
              <a:xfrm rot="16200000">
                <a:off x="10607030" y="4964922"/>
                <a:ext cx="44601"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grpSp>
        <p:sp>
          <p:nvSpPr>
            <p:cNvPr id="50" name="TextBox 429">
              <a:extLst>
                <a:ext uri="{FF2B5EF4-FFF2-40B4-BE49-F238E27FC236}">
                  <a16:creationId xmlns:a16="http://schemas.microsoft.com/office/drawing/2014/main" id="{F42A53DD-2433-49B3-971E-0B88CC7CD44C}"/>
                </a:ext>
              </a:extLst>
            </p:cNvPr>
            <p:cNvSpPr txBox="1"/>
            <p:nvPr/>
          </p:nvSpPr>
          <p:spPr>
            <a:xfrm>
              <a:off x="5545824" y="5205000"/>
              <a:ext cx="806911" cy="369332"/>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Control +</a:t>
              </a:r>
              <a:br>
                <a:rPr kumimoji="0" lang="en-GB" sz="1200" b="0" i="0" u="none" strike="noStrike" kern="1200" cap="none" spc="0" normalizeH="0" baseline="0" noProof="0" dirty="0">
                  <a:ln>
                    <a:noFill/>
                  </a:ln>
                  <a:solidFill>
                    <a:srgbClr val="000000"/>
                  </a:solidFill>
                  <a:effectLst/>
                  <a:uLnTx/>
                  <a:uFillTx/>
                  <a:latin typeface="Museo Sans 300"/>
                  <a:ea typeface="+mn-ea"/>
                  <a:cs typeface="+mn-cs"/>
                </a:rPr>
              </a:br>
              <a:r>
                <a:rPr kumimoji="0" lang="en-GB" sz="1200" b="0" i="0" u="none" strike="noStrike" kern="1200" cap="none" spc="0" normalizeH="0" baseline="0" noProof="0" dirty="0">
                  <a:ln>
                    <a:noFill/>
                  </a:ln>
                  <a:solidFill>
                    <a:srgbClr val="000000"/>
                  </a:solidFill>
                  <a:effectLst/>
                  <a:uLnTx/>
                  <a:uFillTx/>
                  <a:latin typeface="Museo Sans 300"/>
                  <a:ea typeface="+mn-ea"/>
                  <a:cs typeface="+mn-cs"/>
                </a:rPr>
                <a:t>Isotype</a:t>
              </a:r>
            </a:p>
          </p:txBody>
        </p:sp>
        <p:sp>
          <p:nvSpPr>
            <p:cNvPr id="51" name="TextBox 429">
              <a:extLst>
                <a:ext uri="{FF2B5EF4-FFF2-40B4-BE49-F238E27FC236}">
                  <a16:creationId xmlns:a16="http://schemas.microsoft.com/office/drawing/2014/main" id="{332EDCA1-5B61-43A1-85D4-E9539641EDE0}"/>
                </a:ext>
              </a:extLst>
            </p:cNvPr>
            <p:cNvSpPr txBox="1"/>
            <p:nvPr/>
          </p:nvSpPr>
          <p:spPr>
            <a:xfrm>
              <a:off x="6521317" y="5205000"/>
              <a:ext cx="896189" cy="369332"/>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Control +</a:t>
              </a:r>
              <a:br>
                <a:rPr kumimoji="0" lang="en-GB" sz="1200" b="0" i="0" u="none" strike="noStrike" kern="1200" cap="none" spc="0" normalizeH="0" baseline="0" noProof="0" dirty="0">
                  <a:ln>
                    <a:noFill/>
                  </a:ln>
                  <a:solidFill>
                    <a:srgbClr val="000000"/>
                  </a:solidFill>
                  <a:effectLst/>
                  <a:uLnTx/>
                  <a:uFillTx/>
                  <a:latin typeface="Museo Sans 300"/>
                  <a:ea typeface="+mn-ea"/>
                  <a:cs typeface="+mn-cs"/>
                </a:rPr>
              </a:br>
              <a:r>
                <a:rPr kumimoji="0" lang="en-GB" sz="1200" b="0" i="0" u="none" strike="noStrike" kern="1200" cap="none" spc="0" normalizeH="0" baseline="0" noProof="0" dirty="0">
                  <a:ln>
                    <a:noFill/>
                  </a:ln>
                  <a:solidFill>
                    <a:srgbClr val="000000"/>
                  </a:solidFill>
                  <a:effectLst/>
                  <a:uLnTx/>
                  <a:uFillTx/>
                  <a:latin typeface="Museo Sans 300"/>
                  <a:ea typeface="+mn-ea"/>
                  <a:cs typeface="+mn-cs"/>
                </a:rPr>
                <a:t>Anti</a:t>
              </a:r>
              <a:r>
                <a:rPr kumimoji="0" lang="el-GR" sz="1200" b="0" i="0" u="none" strike="noStrike" kern="1200" cap="none" spc="0" normalizeH="0" baseline="0" noProof="0" dirty="0">
                  <a:ln>
                    <a:noFill/>
                  </a:ln>
                  <a:solidFill>
                    <a:srgbClr val="000000"/>
                  </a:solidFill>
                  <a:effectLst/>
                  <a:uLnTx/>
                  <a:uFillTx/>
                  <a:latin typeface="Museo Sans 300"/>
                  <a:ea typeface="+mn-ea"/>
                  <a:cs typeface="+mn-cs"/>
                </a:rPr>
                <a:t>-</a:t>
              </a:r>
              <a:r>
                <a:rPr kumimoji="0" lang="en-GB" sz="1200" b="0" i="0" u="none" strike="noStrike" kern="1200" cap="none" spc="0" normalizeH="0" baseline="0" noProof="0" dirty="0">
                  <a:ln>
                    <a:noFill/>
                  </a:ln>
                  <a:solidFill>
                    <a:srgbClr val="000000"/>
                  </a:solidFill>
                  <a:effectLst/>
                  <a:uLnTx/>
                  <a:uFillTx/>
                  <a:latin typeface="Museo Sans 300"/>
                  <a:ea typeface="+mn-ea"/>
                  <a:cs typeface="+mn-cs"/>
                </a:rPr>
                <a:t>PD-1 </a:t>
              </a:r>
            </a:p>
          </p:txBody>
        </p:sp>
        <p:sp>
          <p:nvSpPr>
            <p:cNvPr id="52" name="TextBox 429">
              <a:extLst>
                <a:ext uri="{FF2B5EF4-FFF2-40B4-BE49-F238E27FC236}">
                  <a16:creationId xmlns:a16="http://schemas.microsoft.com/office/drawing/2014/main" id="{31C66EB5-BE57-43D6-8DAB-531A186D2B20}"/>
                </a:ext>
              </a:extLst>
            </p:cNvPr>
            <p:cNvSpPr txBox="1"/>
            <p:nvPr/>
          </p:nvSpPr>
          <p:spPr>
            <a:xfrm>
              <a:off x="7524189" y="5205000"/>
              <a:ext cx="878585" cy="369332"/>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0000"/>
                  </a:solidFill>
                  <a:effectLst/>
                  <a:uLnTx/>
                  <a:uFillTx/>
                  <a:latin typeface="Museo Sans 300"/>
                  <a:ea typeface="+mn-ea"/>
                  <a:cs typeface="+mn-cs"/>
                </a:rPr>
                <a:t>TTFields</a:t>
              </a:r>
              <a:r>
                <a:rPr kumimoji="0" lang="en-GB" sz="1200" b="0" i="0" u="none" strike="noStrike" kern="1200" cap="none" spc="0" normalizeH="0" baseline="0" noProof="0" dirty="0">
                  <a:ln>
                    <a:noFill/>
                  </a:ln>
                  <a:solidFill>
                    <a:srgbClr val="000000"/>
                  </a:solidFill>
                  <a:effectLst/>
                  <a:uLnTx/>
                  <a:uFillTx/>
                  <a:latin typeface="Museo Sans 300"/>
                  <a:ea typeface="+mn-ea"/>
                  <a:cs typeface="+mn-cs"/>
                </a:rPr>
                <a:t> +</a:t>
              </a:r>
              <a:br>
                <a:rPr kumimoji="0" lang="en-GB" sz="1200" b="0" i="0" u="none" strike="noStrike" kern="1200" cap="none" spc="0" normalizeH="0" baseline="0" noProof="0" dirty="0">
                  <a:ln>
                    <a:noFill/>
                  </a:ln>
                  <a:solidFill>
                    <a:srgbClr val="000000"/>
                  </a:solidFill>
                  <a:effectLst/>
                  <a:uLnTx/>
                  <a:uFillTx/>
                  <a:latin typeface="Museo Sans 300"/>
                  <a:ea typeface="+mn-ea"/>
                  <a:cs typeface="+mn-cs"/>
                </a:rPr>
              </a:br>
              <a:r>
                <a:rPr kumimoji="0" lang="en-GB" sz="1200" b="0" i="0" u="none" strike="noStrike" kern="1200" cap="none" spc="0" normalizeH="0" baseline="0" noProof="0" dirty="0">
                  <a:ln>
                    <a:noFill/>
                  </a:ln>
                  <a:solidFill>
                    <a:srgbClr val="000000"/>
                  </a:solidFill>
                  <a:effectLst/>
                  <a:uLnTx/>
                  <a:uFillTx/>
                  <a:latin typeface="Museo Sans 300"/>
                  <a:ea typeface="+mn-ea"/>
                  <a:cs typeface="+mn-cs"/>
                </a:rPr>
                <a:t>Isotype</a:t>
              </a:r>
            </a:p>
          </p:txBody>
        </p:sp>
        <p:sp>
          <p:nvSpPr>
            <p:cNvPr id="55" name="TextBox 429">
              <a:extLst>
                <a:ext uri="{FF2B5EF4-FFF2-40B4-BE49-F238E27FC236}">
                  <a16:creationId xmlns:a16="http://schemas.microsoft.com/office/drawing/2014/main" id="{8FA159F5-0674-47E2-898B-2A50F7EC6C21}"/>
                </a:ext>
              </a:extLst>
            </p:cNvPr>
            <p:cNvSpPr txBox="1"/>
            <p:nvPr/>
          </p:nvSpPr>
          <p:spPr>
            <a:xfrm>
              <a:off x="8534644" y="5205000"/>
              <a:ext cx="896189" cy="369332"/>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0000"/>
                  </a:solidFill>
                  <a:effectLst/>
                  <a:uLnTx/>
                  <a:uFillTx/>
                  <a:latin typeface="Museo Sans 300"/>
                  <a:ea typeface="+mn-ea"/>
                  <a:cs typeface="+mn-cs"/>
                </a:rPr>
                <a:t>TTFields</a:t>
              </a:r>
              <a:r>
                <a:rPr kumimoji="0" lang="en-GB" sz="1200" b="0" i="0" u="none" strike="noStrike" kern="1200" cap="none" spc="0" normalizeH="0" baseline="0" noProof="0" dirty="0">
                  <a:ln>
                    <a:noFill/>
                  </a:ln>
                  <a:solidFill>
                    <a:srgbClr val="000000"/>
                  </a:solidFill>
                  <a:effectLst/>
                  <a:uLnTx/>
                  <a:uFillTx/>
                  <a:latin typeface="Museo Sans 300"/>
                  <a:ea typeface="+mn-ea"/>
                  <a:cs typeface="+mn-cs"/>
                </a:rPr>
                <a:t> +</a:t>
              </a:r>
              <a:br>
                <a:rPr kumimoji="0" lang="en-GB" sz="1200" b="0" i="0" u="none" strike="noStrike" kern="1200" cap="none" spc="0" normalizeH="0" baseline="0" noProof="0" dirty="0">
                  <a:ln>
                    <a:noFill/>
                  </a:ln>
                  <a:solidFill>
                    <a:srgbClr val="000000"/>
                  </a:solidFill>
                  <a:effectLst/>
                  <a:uLnTx/>
                  <a:uFillTx/>
                  <a:latin typeface="Museo Sans 300"/>
                  <a:ea typeface="+mn-ea"/>
                  <a:cs typeface="+mn-cs"/>
                </a:rPr>
              </a:br>
              <a:r>
                <a:rPr kumimoji="0" lang="en-GB" sz="1200" b="0" i="0" u="none" strike="noStrike" kern="1200" cap="none" spc="0" normalizeH="0" baseline="0" noProof="0" dirty="0">
                  <a:ln>
                    <a:noFill/>
                  </a:ln>
                  <a:solidFill>
                    <a:srgbClr val="000000"/>
                  </a:solidFill>
                  <a:effectLst/>
                  <a:uLnTx/>
                  <a:uFillTx/>
                  <a:latin typeface="Museo Sans 300"/>
                  <a:ea typeface="+mn-ea"/>
                  <a:cs typeface="+mn-cs"/>
                </a:rPr>
                <a:t>Anti</a:t>
              </a:r>
              <a:r>
                <a:rPr kumimoji="0" lang="el-GR" sz="1200" b="0" i="0" u="none" strike="noStrike" kern="1200" cap="none" spc="0" normalizeH="0" baseline="0" noProof="0" dirty="0">
                  <a:ln>
                    <a:noFill/>
                  </a:ln>
                  <a:solidFill>
                    <a:srgbClr val="000000"/>
                  </a:solidFill>
                  <a:effectLst/>
                  <a:uLnTx/>
                  <a:uFillTx/>
                  <a:latin typeface="Museo Sans 300"/>
                  <a:ea typeface="+mn-ea"/>
                  <a:cs typeface="+mn-cs"/>
                </a:rPr>
                <a:t>-</a:t>
              </a:r>
              <a:r>
                <a:rPr kumimoji="0" lang="en-GB" sz="1200" b="0" i="0" u="none" strike="noStrike" kern="1200" cap="none" spc="0" normalizeH="0" baseline="0" noProof="0" dirty="0">
                  <a:ln>
                    <a:noFill/>
                  </a:ln>
                  <a:solidFill>
                    <a:srgbClr val="000000"/>
                  </a:solidFill>
                  <a:effectLst/>
                  <a:uLnTx/>
                  <a:uFillTx/>
                  <a:latin typeface="Museo Sans 300"/>
                  <a:ea typeface="+mn-ea"/>
                  <a:cs typeface="+mn-cs"/>
                </a:rPr>
                <a:t>PD-1 </a:t>
              </a:r>
            </a:p>
          </p:txBody>
        </p:sp>
        <p:grpSp>
          <p:nvGrpSpPr>
            <p:cNvPr id="57" name="Group 42">
              <a:extLst>
                <a:ext uri="{FF2B5EF4-FFF2-40B4-BE49-F238E27FC236}">
                  <a16:creationId xmlns:a16="http://schemas.microsoft.com/office/drawing/2014/main" id="{AC991CB4-BDED-4147-AA79-87B003C5CB0E}"/>
                </a:ext>
              </a:extLst>
            </p:cNvPr>
            <p:cNvGrpSpPr/>
            <p:nvPr/>
          </p:nvGrpSpPr>
          <p:grpSpPr>
            <a:xfrm>
              <a:off x="5873261" y="3367298"/>
              <a:ext cx="189881" cy="1529053"/>
              <a:chOff x="4162425" y="3998119"/>
              <a:chExt cx="126206" cy="326231"/>
            </a:xfrm>
          </p:grpSpPr>
          <p:cxnSp>
            <p:nvCxnSpPr>
              <p:cNvPr id="78" name="Straight Connector 77">
                <a:extLst>
                  <a:ext uri="{FF2B5EF4-FFF2-40B4-BE49-F238E27FC236}">
                    <a16:creationId xmlns:a16="http://schemas.microsoft.com/office/drawing/2014/main" id="{93F6ADFD-6BD1-4427-9B27-5C7C3BC3B815}"/>
                  </a:ext>
                </a:extLst>
              </p:cNvPr>
              <p:cNvCxnSpPr>
                <a:cxnSpLocks/>
              </p:cNvCxnSpPr>
              <p:nvPr/>
            </p:nvCxnSpPr>
            <p:spPr>
              <a:xfrm>
                <a:off x="4162425" y="3998119"/>
                <a:ext cx="126206"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E46CD595-4697-488C-8FC0-D7DA32B9B6D2}"/>
                  </a:ext>
                </a:extLst>
              </p:cNvPr>
              <p:cNvCxnSpPr>
                <a:cxnSpLocks/>
              </p:cNvCxnSpPr>
              <p:nvPr/>
            </p:nvCxnSpPr>
            <p:spPr>
              <a:xfrm>
                <a:off x="4225528" y="3998119"/>
                <a:ext cx="0" cy="3262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8" name="Rectangle 266">
              <a:extLst>
                <a:ext uri="{FF2B5EF4-FFF2-40B4-BE49-F238E27FC236}">
                  <a16:creationId xmlns:a16="http://schemas.microsoft.com/office/drawing/2014/main" id="{74F7450D-D7A1-4395-B431-198D03CC1753}"/>
                </a:ext>
              </a:extLst>
            </p:cNvPr>
            <p:cNvSpPr/>
            <p:nvPr/>
          </p:nvSpPr>
          <p:spPr>
            <a:xfrm>
              <a:off x="5753192" y="4053471"/>
              <a:ext cx="430020" cy="1086763"/>
            </a:xfrm>
            <a:prstGeom prst="rect">
              <a:avLst/>
            </a:prstGeom>
            <a:solidFill>
              <a:schemeClr val="tx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Museo Sans 300"/>
                <a:ea typeface="+mn-ea"/>
                <a:cs typeface="+mn-cs"/>
              </a:endParaRPr>
            </a:p>
          </p:txBody>
        </p:sp>
        <p:grpSp>
          <p:nvGrpSpPr>
            <p:cNvPr id="59" name="Group 42">
              <a:extLst>
                <a:ext uri="{FF2B5EF4-FFF2-40B4-BE49-F238E27FC236}">
                  <a16:creationId xmlns:a16="http://schemas.microsoft.com/office/drawing/2014/main" id="{74D16E73-8731-4AB0-8125-557CE2021468}"/>
                </a:ext>
              </a:extLst>
            </p:cNvPr>
            <p:cNvGrpSpPr/>
            <p:nvPr/>
          </p:nvGrpSpPr>
          <p:grpSpPr>
            <a:xfrm>
              <a:off x="6865469" y="3899761"/>
              <a:ext cx="189881" cy="575219"/>
              <a:chOff x="4162425" y="3998119"/>
              <a:chExt cx="126206" cy="326231"/>
            </a:xfrm>
          </p:grpSpPr>
          <p:cxnSp>
            <p:nvCxnSpPr>
              <p:cNvPr id="76" name="Straight Connector 75">
                <a:extLst>
                  <a:ext uri="{FF2B5EF4-FFF2-40B4-BE49-F238E27FC236}">
                    <a16:creationId xmlns:a16="http://schemas.microsoft.com/office/drawing/2014/main" id="{D41D34C7-8B69-455B-AE9E-8E79A26ADC04}"/>
                  </a:ext>
                </a:extLst>
              </p:cNvPr>
              <p:cNvCxnSpPr>
                <a:cxnSpLocks/>
              </p:cNvCxnSpPr>
              <p:nvPr/>
            </p:nvCxnSpPr>
            <p:spPr>
              <a:xfrm>
                <a:off x="4162425" y="3998119"/>
                <a:ext cx="126206"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DA607F77-C959-4D6B-8848-A934BDBE44D3}"/>
                  </a:ext>
                </a:extLst>
              </p:cNvPr>
              <p:cNvCxnSpPr>
                <a:cxnSpLocks/>
              </p:cNvCxnSpPr>
              <p:nvPr/>
            </p:nvCxnSpPr>
            <p:spPr>
              <a:xfrm>
                <a:off x="4225528" y="3998119"/>
                <a:ext cx="0" cy="3262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0" name="Rectangle 266">
              <a:extLst>
                <a:ext uri="{FF2B5EF4-FFF2-40B4-BE49-F238E27FC236}">
                  <a16:creationId xmlns:a16="http://schemas.microsoft.com/office/drawing/2014/main" id="{C5E655D4-1890-478C-919B-9D9B4C41E8F7}"/>
                </a:ext>
              </a:extLst>
            </p:cNvPr>
            <p:cNvSpPr/>
            <p:nvPr/>
          </p:nvSpPr>
          <p:spPr>
            <a:xfrm>
              <a:off x="6745400" y="4288731"/>
              <a:ext cx="430020" cy="851503"/>
            </a:xfrm>
            <a:prstGeom prst="rect">
              <a:avLst/>
            </a:prstGeom>
            <a:solidFill>
              <a:srgbClr val="71777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Museo Sans 300"/>
                <a:ea typeface="+mn-ea"/>
                <a:cs typeface="+mn-cs"/>
              </a:endParaRPr>
            </a:p>
          </p:txBody>
        </p:sp>
        <p:grpSp>
          <p:nvGrpSpPr>
            <p:cNvPr id="61" name="Group 42">
              <a:extLst>
                <a:ext uri="{FF2B5EF4-FFF2-40B4-BE49-F238E27FC236}">
                  <a16:creationId xmlns:a16="http://schemas.microsoft.com/office/drawing/2014/main" id="{84642F17-E95E-418A-9E03-AE4624CC0B2A}"/>
                </a:ext>
              </a:extLst>
            </p:cNvPr>
            <p:cNvGrpSpPr/>
            <p:nvPr/>
          </p:nvGrpSpPr>
          <p:grpSpPr>
            <a:xfrm>
              <a:off x="7868847" y="4073078"/>
              <a:ext cx="189881" cy="823272"/>
              <a:chOff x="4162425" y="3998119"/>
              <a:chExt cx="126206" cy="326231"/>
            </a:xfrm>
          </p:grpSpPr>
          <p:cxnSp>
            <p:nvCxnSpPr>
              <p:cNvPr id="74" name="Straight Connector 73">
                <a:extLst>
                  <a:ext uri="{FF2B5EF4-FFF2-40B4-BE49-F238E27FC236}">
                    <a16:creationId xmlns:a16="http://schemas.microsoft.com/office/drawing/2014/main" id="{D353BB54-225D-4533-926E-34BFCF7F1EF6}"/>
                  </a:ext>
                </a:extLst>
              </p:cNvPr>
              <p:cNvCxnSpPr>
                <a:cxnSpLocks/>
              </p:cNvCxnSpPr>
              <p:nvPr/>
            </p:nvCxnSpPr>
            <p:spPr>
              <a:xfrm>
                <a:off x="4162425" y="3998119"/>
                <a:ext cx="126206"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B5A4D119-0B6F-47DA-B045-7AF3A5331E71}"/>
                  </a:ext>
                </a:extLst>
              </p:cNvPr>
              <p:cNvCxnSpPr>
                <a:cxnSpLocks/>
              </p:cNvCxnSpPr>
              <p:nvPr/>
            </p:nvCxnSpPr>
            <p:spPr>
              <a:xfrm>
                <a:off x="4225528" y="3998119"/>
                <a:ext cx="0" cy="3262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2" name="Rectangle 266">
              <a:extLst>
                <a:ext uri="{FF2B5EF4-FFF2-40B4-BE49-F238E27FC236}">
                  <a16:creationId xmlns:a16="http://schemas.microsoft.com/office/drawing/2014/main" id="{46A7B1B2-D9AB-4943-8918-65BDEB5A59E1}"/>
                </a:ext>
              </a:extLst>
            </p:cNvPr>
            <p:cNvSpPr/>
            <p:nvPr/>
          </p:nvSpPr>
          <p:spPr>
            <a:xfrm>
              <a:off x="7748778" y="4383489"/>
              <a:ext cx="430020" cy="756746"/>
            </a:xfrm>
            <a:prstGeom prst="rect">
              <a:avLst/>
            </a:prstGeom>
            <a:solidFill>
              <a:srgbClr val="D8AB27"/>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Museo Sans 300"/>
                <a:ea typeface="+mn-ea"/>
                <a:cs typeface="+mn-cs"/>
              </a:endParaRPr>
            </a:p>
          </p:txBody>
        </p:sp>
        <p:grpSp>
          <p:nvGrpSpPr>
            <p:cNvPr id="63" name="Group 42">
              <a:extLst>
                <a:ext uri="{FF2B5EF4-FFF2-40B4-BE49-F238E27FC236}">
                  <a16:creationId xmlns:a16="http://schemas.microsoft.com/office/drawing/2014/main" id="{905BF664-FC1F-4524-AC09-93CA13F1F2B9}"/>
                </a:ext>
              </a:extLst>
            </p:cNvPr>
            <p:cNvGrpSpPr/>
            <p:nvPr/>
          </p:nvGrpSpPr>
          <p:grpSpPr>
            <a:xfrm>
              <a:off x="8849886" y="4439039"/>
              <a:ext cx="189881" cy="457312"/>
              <a:chOff x="4162425" y="3998119"/>
              <a:chExt cx="126206" cy="326231"/>
            </a:xfrm>
          </p:grpSpPr>
          <p:cxnSp>
            <p:nvCxnSpPr>
              <p:cNvPr id="72" name="Straight Connector 71">
                <a:extLst>
                  <a:ext uri="{FF2B5EF4-FFF2-40B4-BE49-F238E27FC236}">
                    <a16:creationId xmlns:a16="http://schemas.microsoft.com/office/drawing/2014/main" id="{F7C26AC6-3586-4E5F-8631-BA9E35C4A81E}"/>
                  </a:ext>
                </a:extLst>
              </p:cNvPr>
              <p:cNvCxnSpPr>
                <a:cxnSpLocks/>
              </p:cNvCxnSpPr>
              <p:nvPr/>
            </p:nvCxnSpPr>
            <p:spPr>
              <a:xfrm>
                <a:off x="4162425" y="3998119"/>
                <a:ext cx="126206"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97E43837-E94B-4EDD-A910-630E6589640F}"/>
                  </a:ext>
                </a:extLst>
              </p:cNvPr>
              <p:cNvCxnSpPr>
                <a:cxnSpLocks/>
              </p:cNvCxnSpPr>
              <p:nvPr/>
            </p:nvCxnSpPr>
            <p:spPr>
              <a:xfrm>
                <a:off x="4225528" y="3998119"/>
                <a:ext cx="0" cy="3262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4" name="Rectangle 266">
              <a:extLst>
                <a:ext uri="{FF2B5EF4-FFF2-40B4-BE49-F238E27FC236}">
                  <a16:creationId xmlns:a16="http://schemas.microsoft.com/office/drawing/2014/main" id="{B7E9E14B-DEAF-4DE4-8228-0EF45AB7BF09}"/>
                </a:ext>
              </a:extLst>
            </p:cNvPr>
            <p:cNvSpPr/>
            <p:nvPr/>
          </p:nvSpPr>
          <p:spPr>
            <a:xfrm>
              <a:off x="8729817" y="4661229"/>
              <a:ext cx="430020" cy="479007"/>
            </a:xfrm>
            <a:prstGeom prst="rect">
              <a:avLst/>
            </a:prstGeom>
            <a:solidFill>
              <a:srgbClr val="A6821E"/>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Museo Sans 300"/>
                <a:ea typeface="+mn-ea"/>
                <a:cs typeface="+mn-cs"/>
              </a:endParaRPr>
            </a:p>
          </p:txBody>
        </p:sp>
        <p:grpSp>
          <p:nvGrpSpPr>
            <p:cNvPr id="66" name="Group 65">
              <a:extLst>
                <a:ext uri="{FF2B5EF4-FFF2-40B4-BE49-F238E27FC236}">
                  <a16:creationId xmlns:a16="http://schemas.microsoft.com/office/drawing/2014/main" id="{E9303EAA-8B97-473D-9962-EE02C6D1C9C2}"/>
                </a:ext>
              </a:extLst>
            </p:cNvPr>
            <p:cNvGrpSpPr/>
            <p:nvPr/>
          </p:nvGrpSpPr>
          <p:grpSpPr>
            <a:xfrm>
              <a:off x="6947109" y="3077577"/>
              <a:ext cx="1981089" cy="596865"/>
              <a:chOff x="8737935" y="3433010"/>
              <a:chExt cx="1295401" cy="434976"/>
            </a:xfrm>
          </p:grpSpPr>
          <p:sp>
            <p:nvSpPr>
              <p:cNvPr id="68" name="Freeform: Shape 83">
                <a:extLst>
                  <a:ext uri="{FF2B5EF4-FFF2-40B4-BE49-F238E27FC236}">
                    <a16:creationId xmlns:a16="http://schemas.microsoft.com/office/drawing/2014/main" id="{51F26B0D-C0E5-477A-B74F-3CBCD4D94C41}"/>
                  </a:ext>
                </a:extLst>
              </p:cNvPr>
              <p:cNvSpPr/>
              <p:nvPr/>
            </p:nvSpPr>
            <p:spPr>
              <a:xfrm>
                <a:off x="9385635" y="3782261"/>
                <a:ext cx="647701" cy="85725"/>
              </a:xfrm>
              <a:custGeom>
                <a:avLst/>
                <a:gdLst>
                  <a:gd name="connsiteX0" fmla="*/ 0 w 708025"/>
                  <a:gd name="connsiteY0" fmla="*/ 85725 h 85725"/>
                  <a:gd name="connsiteX1" fmla="*/ 0 w 708025"/>
                  <a:gd name="connsiteY1" fmla="*/ 0 h 85725"/>
                  <a:gd name="connsiteX2" fmla="*/ 708025 w 708025"/>
                  <a:gd name="connsiteY2" fmla="*/ 0 h 85725"/>
                  <a:gd name="connsiteX3" fmla="*/ 708025 w 708025"/>
                  <a:gd name="connsiteY3" fmla="*/ 73025 h 85725"/>
                </a:gdLst>
                <a:ahLst/>
                <a:cxnLst>
                  <a:cxn ang="0">
                    <a:pos x="connsiteX0" y="connsiteY0"/>
                  </a:cxn>
                  <a:cxn ang="0">
                    <a:pos x="connsiteX1" y="connsiteY1"/>
                  </a:cxn>
                  <a:cxn ang="0">
                    <a:pos x="connsiteX2" y="connsiteY2"/>
                  </a:cxn>
                  <a:cxn ang="0">
                    <a:pos x="connsiteX3" y="connsiteY3"/>
                  </a:cxn>
                </a:cxnLst>
                <a:rect l="l" t="t" r="r" b="b"/>
                <a:pathLst>
                  <a:path w="708025" h="85725">
                    <a:moveTo>
                      <a:pt x="0" y="85725"/>
                    </a:moveTo>
                    <a:lnTo>
                      <a:pt x="0" y="0"/>
                    </a:lnTo>
                    <a:lnTo>
                      <a:pt x="708025" y="0"/>
                    </a:lnTo>
                    <a:lnTo>
                      <a:pt x="708025" y="73025"/>
                    </a:lnTo>
                  </a:path>
                </a:pathLst>
              </a:custGeom>
              <a:no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Museo Sans 300"/>
                  <a:ea typeface="+mn-ea"/>
                  <a:cs typeface="+mn-cs"/>
                </a:endParaRPr>
              </a:p>
            </p:txBody>
          </p:sp>
          <p:sp>
            <p:nvSpPr>
              <p:cNvPr id="69" name="Freeform: Shape 84">
                <a:extLst>
                  <a:ext uri="{FF2B5EF4-FFF2-40B4-BE49-F238E27FC236}">
                    <a16:creationId xmlns:a16="http://schemas.microsoft.com/office/drawing/2014/main" id="{B62EB4BB-F7D0-48E2-8571-2F44847480F6}"/>
                  </a:ext>
                </a:extLst>
              </p:cNvPr>
              <p:cNvSpPr/>
              <p:nvPr/>
            </p:nvSpPr>
            <p:spPr>
              <a:xfrm>
                <a:off x="8737935" y="3606048"/>
                <a:ext cx="1295401" cy="85725"/>
              </a:xfrm>
              <a:custGeom>
                <a:avLst/>
                <a:gdLst>
                  <a:gd name="connsiteX0" fmla="*/ 0 w 708025"/>
                  <a:gd name="connsiteY0" fmla="*/ 85725 h 85725"/>
                  <a:gd name="connsiteX1" fmla="*/ 0 w 708025"/>
                  <a:gd name="connsiteY1" fmla="*/ 0 h 85725"/>
                  <a:gd name="connsiteX2" fmla="*/ 708025 w 708025"/>
                  <a:gd name="connsiteY2" fmla="*/ 0 h 85725"/>
                  <a:gd name="connsiteX3" fmla="*/ 708025 w 708025"/>
                  <a:gd name="connsiteY3" fmla="*/ 73025 h 85725"/>
                </a:gdLst>
                <a:ahLst/>
                <a:cxnLst>
                  <a:cxn ang="0">
                    <a:pos x="connsiteX0" y="connsiteY0"/>
                  </a:cxn>
                  <a:cxn ang="0">
                    <a:pos x="connsiteX1" y="connsiteY1"/>
                  </a:cxn>
                  <a:cxn ang="0">
                    <a:pos x="connsiteX2" y="connsiteY2"/>
                  </a:cxn>
                  <a:cxn ang="0">
                    <a:pos x="connsiteX3" y="connsiteY3"/>
                  </a:cxn>
                </a:cxnLst>
                <a:rect l="l" t="t" r="r" b="b"/>
                <a:pathLst>
                  <a:path w="708025" h="85725">
                    <a:moveTo>
                      <a:pt x="0" y="85725"/>
                    </a:moveTo>
                    <a:lnTo>
                      <a:pt x="0" y="0"/>
                    </a:lnTo>
                    <a:lnTo>
                      <a:pt x="708025" y="0"/>
                    </a:lnTo>
                    <a:lnTo>
                      <a:pt x="708025" y="73025"/>
                    </a:lnTo>
                  </a:path>
                </a:pathLst>
              </a:custGeom>
              <a:no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Museo Sans 300"/>
                  <a:ea typeface="+mn-ea"/>
                  <a:cs typeface="+mn-cs"/>
                </a:endParaRPr>
              </a:p>
            </p:txBody>
          </p:sp>
          <p:sp>
            <p:nvSpPr>
              <p:cNvPr id="70" name="TextBox 324">
                <a:extLst>
                  <a:ext uri="{FF2B5EF4-FFF2-40B4-BE49-F238E27FC236}">
                    <a16:creationId xmlns:a16="http://schemas.microsoft.com/office/drawing/2014/main" id="{BB415053-3213-400E-B2F6-3A277F2587E0}"/>
                  </a:ext>
                </a:extLst>
              </p:cNvPr>
              <p:cNvSpPr txBox="1"/>
              <p:nvPr/>
            </p:nvSpPr>
            <p:spPr>
              <a:xfrm>
                <a:off x="9644130" y="3625891"/>
                <a:ext cx="146318" cy="90487"/>
              </a:xfrm>
              <a:prstGeom prst="rect">
                <a:avLst/>
              </a:prstGeom>
              <a:noFill/>
            </p:spPr>
            <p:txBody>
              <a:bodyPr wrap="none" rtlCol="0">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useo Sans 300"/>
                    <a:ea typeface="+mn-ea"/>
                    <a:cs typeface="+mn-cs"/>
                  </a:rPr>
                  <a:t>*</a:t>
                </a:r>
              </a:p>
            </p:txBody>
          </p:sp>
          <p:sp>
            <p:nvSpPr>
              <p:cNvPr id="71" name="TextBox 324">
                <a:extLst>
                  <a:ext uri="{FF2B5EF4-FFF2-40B4-BE49-F238E27FC236}">
                    <a16:creationId xmlns:a16="http://schemas.microsoft.com/office/drawing/2014/main" id="{C9F6AFF6-9D3B-4CD5-B391-28AA1B62E279}"/>
                  </a:ext>
                </a:extLst>
              </p:cNvPr>
              <p:cNvSpPr txBox="1"/>
              <p:nvPr/>
            </p:nvSpPr>
            <p:spPr>
              <a:xfrm>
                <a:off x="9312476" y="3433010"/>
                <a:ext cx="146318" cy="90487"/>
              </a:xfrm>
              <a:prstGeom prst="rect">
                <a:avLst/>
              </a:prstGeom>
              <a:noFill/>
            </p:spPr>
            <p:txBody>
              <a:bodyPr wrap="none" rtlCol="0">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useo Sans 300"/>
                    <a:ea typeface="+mn-ea"/>
                    <a:cs typeface="+mn-cs"/>
                  </a:rPr>
                  <a:t>**</a:t>
                </a:r>
              </a:p>
            </p:txBody>
          </p:sp>
        </p:grpSp>
        <p:sp>
          <p:nvSpPr>
            <p:cNvPr id="67" name="Freeform 148">
              <a:extLst>
                <a:ext uri="{FF2B5EF4-FFF2-40B4-BE49-F238E27FC236}">
                  <a16:creationId xmlns:a16="http://schemas.microsoft.com/office/drawing/2014/main" id="{FE4F9E85-A080-472D-9B1C-54C2F641732C}"/>
                </a:ext>
              </a:extLst>
            </p:cNvPr>
            <p:cNvSpPr/>
            <p:nvPr/>
          </p:nvSpPr>
          <p:spPr>
            <a:xfrm>
              <a:off x="5589372" y="2928472"/>
              <a:ext cx="3867113" cy="2211789"/>
            </a:xfrm>
            <a:custGeom>
              <a:avLst/>
              <a:gdLst>
                <a:gd name="connsiteX0" fmla="*/ 0 w 2603500"/>
                <a:gd name="connsiteY0" fmla="*/ 0 h 1746250"/>
                <a:gd name="connsiteX1" fmla="*/ 0 w 2603500"/>
                <a:gd name="connsiteY1" fmla="*/ 1746250 h 1746250"/>
                <a:gd name="connsiteX2" fmla="*/ 2603500 w 2603500"/>
                <a:gd name="connsiteY2" fmla="*/ 1746250 h 1746250"/>
              </a:gdLst>
              <a:ahLst/>
              <a:cxnLst>
                <a:cxn ang="0">
                  <a:pos x="connsiteX0" y="connsiteY0"/>
                </a:cxn>
                <a:cxn ang="0">
                  <a:pos x="connsiteX1" y="connsiteY1"/>
                </a:cxn>
                <a:cxn ang="0">
                  <a:pos x="connsiteX2" y="connsiteY2"/>
                </a:cxn>
              </a:cxnLst>
              <a:rect l="l" t="t" r="r" b="b"/>
              <a:pathLst>
                <a:path w="2603500" h="1746250">
                  <a:moveTo>
                    <a:pt x="0" y="0"/>
                  </a:moveTo>
                  <a:lnTo>
                    <a:pt x="0" y="1746250"/>
                  </a:lnTo>
                  <a:lnTo>
                    <a:pt x="2603500" y="1746250"/>
                  </a:lnTo>
                </a:path>
              </a:pathLst>
            </a:cu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Museo Sans 300"/>
                <a:ea typeface="+mn-ea"/>
                <a:cs typeface="+mn-cs"/>
              </a:endParaRPr>
            </a:p>
          </p:txBody>
        </p:sp>
      </p:grpSp>
      <p:sp>
        <p:nvSpPr>
          <p:cNvPr id="245" name="TextBox 209">
            <a:extLst>
              <a:ext uri="{FF2B5EF4-FFF2-40B4-BE49-F238E27FC236}">
                <a16:creationId xmlns:a16="http://schemas.microsoft.com/office/drawing/2014/main" id="{60CB77E2-3F8F-4C12-878E-288FDCFF9D4A}"/>
              </a:ext>
            </a:extLst>
          </p:cNvPr>
          <p:cNvSpPr txBox="1"/>
          <p:nvPr/>
        </p:nvSpPr>
        <p:spPr>
          <a:xfrm>
            <a:off x="5254264" y="5515734"/>
            <a:ext cx="1683473" cy="215444"/>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Museo Sans 300"/>
                <a:ea typeface="+mn-ea"/>
                <a:cs typeface="+mn-cs"/>
              </a:rPr>
              <a:t>Adapted from Voloshin T et al. 2020</a:t>
            </a:r>
          </a:p>
        </p:txBody>
      </p:sp>
      <p:sp>
        <p:nvSpPr>
          <p:cNvPr id="213" name="TextBox 212">
            <a:extLst>
              <a:ext uri="{FF2B5EF4-FFF2-40B4-BE49-F238E27FC236}">
                <a16:creationId xmlns:a16="http://schemas.microsoft.com/office/drawing/2014/main" id="{BB1D3028-8C34-4D33-9413-499BB675C48F}"/>
              </a:ext>
            </a:extLst>
          </p:cNvPr>
          <p:cNvSpPr txBox="1"/>
          <p:nvPr/>
        </p:nvSpPr>
        <p:spPr>
          <a:xfrm>
            <a:off x="534387" y="2542172"/>
            <a:ext cx="270807" cy="246221"/>
          </a:xfrm>
          <a:prstGeom prst="rect">
            <a:avLst/>
          </a:prstGeom>
          <a:noFill/>
        </p:spPr>
        <p:txBody>
          <a:bodyPr wrap="squar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useo Sans 300"/>
                <a:ea typeface="+mn-ea"/>
                <a:cs typeface="+mn-cs"/>
              </a:rPr>
              <a:t>A</a:t>
            </a:r>
          </a:p>
        </p:txBody>
      </p:sp>
      <p:sp>
        <p:nvSpPr>
          <p:cNvPr id="174" name="Freeform 173">
            <a:extLst>
              <a:ext uri="{FF2B5EF4-FFF2-40B4-BE49-F238E27FC236}">
                <a16:creationId xmlns:a16="http://schemas.microsoft.com/office/drawing/2014/main" id="{622DD7CE-609C-214B-BD10-75D65610D9C2}"/>
              </a:ext>
            </a:extLst>
          </p:cNvPr>
          <p:cNvSpPr/>
          <p:nvPr/>
        </p:nvSpPr>
        <p:spPr>
          <a:xfrm>
            <a:off x="5631210" y="2921758"/>
            <a:ext cx="2101839" cy="91715"/>
          </a:xfrm>
          <a:custGeom>
            <a:avLst/>
            <a:gdLst>
              <a:gd name="connsiteX0" fmla="*/ 0 w 461818"/>
              <a:gd name="connsiteY0" fmla="*/ 193963 h 193963"/>
              <a:gd name="connsiteX1" fmla="*/ 0 w 461818"/>
              <a:gd name="connsiteY1" fmla="*/ 0 h 193963"/>
              <a:gd name="connsiteX2" fmla="*/ 461818 w 461818"/>
              <a:gd name="connsiteY2" fmla="*/ 0 h 193963"/>
              <a:gd name="connsiteX3" fmla="*/ 461818 w 461818"/>
              <a:gd name="connsiteY3" fmla="*/ 193963 h 193963"/>
            </a:gdLst>
            <a:ahLst/>
            <a:cxnLst>
              <a:cxn ang="0">
                <a:pos x="connsiteX0" y="connsiteY0"/>
              </a:cxn>
              <a:cxn ang="0">
                <a:pos x="connsiteX1" y="connsiteY1"/>
              </a:cxn>
              <a:cxn ang="0">
                <a:pos x="connsiteX2" y="connsiteY2"/>
              </a:cxn>
              <a:cxn ang="0">
                <a:pos x="connsiteX3" y="connsiteY3"/>
              </a:cxn>
            </a:cxnLst>
            <a:rect l="l" t="t" r="r" b="b"/>
            <a:pathLst>
              <a:path w="461818" h="193963">
                <a:moveTo>
                  <a:pt x="0" y="193963"/>
                </a:moveTo>
                <a:lnTo>
                  <a:pt x="0" y="0"/>
                </a:lnTo>
                <a:lnTo>
                  <a:pt x="461818" y="0"/>
                </a:lnTo>
                <a:lnTo>
                  <a:pt x="461818" y="193963"/>
                </a:lnTo>
              </a:path>
            </a:pathLst>
          </a:cu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57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Museo Sans 300" panose="02000000000000000000" pitchFamily="2" charset="0"/>
              <a:ea typeface="+mn-ea"/>
              <a:cs typeface="+mn-cs"/>
            </a:endParaRPr>
          </a:p>
        </p:txBody>
      </p:sp>
      <p:sp>
        <p:nvSpPr>
          <p:cNvPr id="175" name="TextBox 324">
            <a:extLst>
              <a:ext uri="{FF2B5EF4-FFF2-40B4-BE49-F238E27FC236}">
                <a16:creationId xmlns:a16="http://schemas.microsoft.com/office/drawing/2014/main" id="{C9F6AFF6-9D3B-4CD5-B391-28AA1B62E279}"/>
              </a:ext>
            </a:extLst>
          </p:cNvPr>
          <p:cNvSpPr txBox="1"/>
          <p:nvPr/>
        </p:nvSpPr>
        <p:spPr>
          <a:xfrm>
            <a:off x="6623172" y="2703107"/>
            <a:ext cx="117912" cy="169715"/>
          </a:xfrm>
          <a:prstGeom prst="rect">
            <a:avLst/>
          </a:prstGeom>
          <a:noFill/>
        </p:spPr>
        <p:txBody>
          <a:bodyPr wrap="none" rtlCol="0">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Museo Sans 300"/>
                <a:ea typeface="+mn-ea"/>
                <a:cs typeface="+mn-cs"/>
              </a:rPr>
              <a:t>***</a:t>
            </a: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grpSp>
        <p:nvGrpSpPr>
          <p:cNvPr id="23" name="Group 22">
            <a:extLst>
              <a:ext uri="{FF2B5EF4-FFF2-40B4-BE49-F238E27FC236}">
                <a16:creationId xmlns:a16="http://schemas.microsoft.com/office/drawing/2014/main" id="{0DB37658-2158-4CBF-9C21-18F2DAC3E13D}"/>
              </a:ext>
            </a:extLst>
          </p:cNvPr>
          <p:cNvGrpSpPr/>
          <p:nvPr/>
        </p:nvGrpSpPr>
        <p:grpSpPr>
          <a:xfrm>
            <a:off x="8046751" y="2550202"/>
            <a:ext cx="3537011" cy="3047637"/>
            <a:chOff x="8266166" y="2544493"/>
            <a:chExt cx="3537011" cy="3047636"/>
          </a:xfrm>
        </p:grpSpPr>
        <p:grpSp>
          <p:nvGrpSpPr>
            <p:cNvPr id="241" name="Group 240">
              <a:extLst>
                <a:ext uri="{FF2B5EF4-FFF2-40B4-BE49-F238E27FC236}">
                  <a16:creationId xmlns:a16="http://schemas.microsoft.com/office/drawing/2014/main" id="{CD1A18B8-A7C6-4CFA-8F70-039DE846B46E}"/>
                </a:ext>
              </a:extLst>
            </p:cNvPr>
            <p:cNvGrpSpPr/>
            <p:nvPr/>
          </p:nvGrpSpPr>
          <p:grpSpPr>
            <a:xfrm>
              <a:off x="8907921" y="2930684"/>
              <a:ext cx="2895256" cy="2257582"/>
              <a:chOff x="4884217" y="2101394"/>
              <a:chExt cx="2914860" cy="2413397"/>
            </a:xfrm>
          </p:grpSpPr>
          <p:sp>
            <p:nvSpPr>
              <p:cNvPr id="244" name="Freeform: Shape 243">
                <a:extLst>
                  <a:ext uri="{FF2B5EF4-FFF2-40B4-BE49-F238E27FC236}">
                    <a16:creationId xmlns:a16="http://schemas.microsoft.com/office/drawing/2014/main" id="{F5C5AE00-9532-41F5-8F25-7424EACF15CD}"/>
                  </a:ext>
                </a:extLst>
              </p:cNvPr>
              <p:cNvSpPr/>
              <p:nvPr/>
            </p:nvSpPr>
            <p:spPr>
              <a:xfrm>
                <a:off x="4948236" y="2101394"/>
                <a:ext cx="2850841" cy="2341067"/>
              </a:xfrm>
              <a:custGeom>
                <a:avLst/>
                <a:gdLst>
                  <a:gd name="connsiteX0" fmla="*/ 0 w 2461260"/>
                  <a:gd name="connsiteY0" fmla="*/ 0 h 2339340"/>
                  <a:gd name="connsiteX1" fmla="*/ 0 w 2461260"/>
                  <a:gd name="connsiteY1" fmla="*/ 2339340 h 2339340"/>
                  <a:gd name="connsiteX2" fmla="*/ 2461260 w 2461260"/>
                  <a:gd name="connsiteY2" fmla="*/ 2339340 h 2339340"/>
                </a:gdLst>
                <a:ahLst/>
                <a:cxnLst>
                  <a:cxn ang="0">
                    <a:pos x="connsiteX0" y="connsiteY0"/>
                  </a:cxn>
                  <a:cxn ang="0">
                    <a:pos x="connsiteX1" y="connsiteY1"/>
                  </a:cxn>
                  <a:cxn ang="0">
                    <a:pos x="connsiteX2" y="connsiteY2"/>
                  </a:cxn>
                </a:cxnLst>
                <a:rect l="l" t="t" r="r" b="b"/>
                <a:pathLst>
                  <a:path w="2461260" h="2339340">
                    <a:moveTo>
                      <a:pt x="0" y="0"/>
                    </a:moveTo>
                    <a:lnTo>
                      <a:pt x="0" y="2339340"/>
                    </a:lnTo>
                    <a:lnTo>
                      <a:pt x="2461260" y="2339340"/>
                    </a:lnTo>
                  </a:path>
                </a:pathLst>
              </a:custGeom>
              <a:noFill/>
              <a:ln w="12700" cap="flat" cmpd="sng" algn="ctr">
                <a:solidFill>
                  <a:srgbClr val="0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cxnSp>
            <p:nvCxnSpPr>
              <p:cNvPr id="246" name="Straight Connector 245">
                <a:extLst>
                  <a:ext uri="{FF2B5EF4-FFF2-40B4-BE49-F238E27FC236}">
                    <a16:creationId xmlns:a16="http://schemas.microsoft.com/office/drawing/2014/main" id="{96EEAF4B-053F-42E1-ADF5-0B5DDB512FBC}"/>
                  </a:ext>
                </a:extLst>
              </p:cNvPr>
              <p:cNvCxnSpPr>
                <a:cxnSpLocks/>
              </p:cNvCxnSpPr>
              <p:nvPr/>
            </p:nvCxnSpPr>
            <p:spPr>
              <a:xfrm>
                <a:off x="4884217" y="2107627"/>
                <a:ext cx="61614" cy="0"/>
              </a:xfrm>
              <a:prstGeom prst="line">
                <a:avLst/>
              </a:prstGeom>
              <a:noFill/>
              <a:ln w="12700" cap="flat" cmpd="sng" algn="ctr">
                <a:solidFill>
                  <a:srgbClr val="000000"/>
                </a:solidFill>
                <a:prstDash val="solid"/>
              </a:ln>
              <a:effectLst/>
            </p:spPr>
          </p:cxnSp>
          <p:cxnSp>
            <p:nvCxnSpPr>
              <p:cNvPr id="247" name="Straight Connector 246">
                <a:extLst>
                  <a:ext uri="{FF2B5EF4-FFF2-40B4-BE49-F238E27FC236}">
                    <a16:creationId xmlns:a16="http://schemas.microsoft.com/office/drawing/2014/main" id="{51F743C5-5191-4BD7-B498-B41531CCBDA8}"/>
                  </a:ext>
                </a:extLst>
              </p:cNvPr>
              <p:cNvCxnSpPr>
                <a:cxnSpLocks/>
              </p:cNvCxnSpPr>
              <p:nvPr/>
            </p:nvCxnSpPr>
            <p:spPr>
              <a:xfrm>
                <a:off x="4884217" y="2691765"/>
                <a:ext cx="61614" cy="0"/>
              </a:xfrm>
              <a:prstGeom prst="line">
                <a:avLst/>
              </a:prstGeom>
              <a:noFill/>
              <a:ln w="12700" cap="flat" cmpd="sng" algn="ctr">
                <a:solidFill>
                  <a:srgbClr val="000000"/>
                </a:solidFill>
                <a:prstDash val="solid"/>
              </a:ln>
              <a:effectLst/>
            </p:spPr>
          </p:cxnSp>
          <p:cxnSp>
            <p:nvCxnSpPr>
              <p:cNvPr id="248" name="Straight Connector 247">
                <a:extLst>
                  <a:ext uri="{FF2B5EF4-FFF2-40B4-BE49-F238E27FC236}">
                    <a16:creationId xmlns:a16="http://schemas.microsoft.com/office/drawing/2014/main" id="{BF6AAE84-7456-4E4A-A52E-3295E5AF8CEA}"/>
                  </a:ext>
                </a:extLst>
              </p:cNvPr>
              <p:cNvCxnSpPr>
                <a:cxnSpLocks/>
              </p:cNvCxnSpPr>
              <p:nvPr/>
            </p:nvCxnSpPr>
            <p:spPr>
              <a:xfrm>
                <a:off x="4884217" y="3277553"/>
                <a:ext cx="61614" cy="0"/>
              </a:xfrm>
              <a:prstGeom prst="line">
                <a:avLst/>
              </a:prstGeom>
              <a:noFill/>
              <a:ln w="12700" cap="flat" cmpd="sng" algn="ctr">
                <a:solidFill>
                  <a:srgbClr val="000000"/>
                </a:solidFill>
                <a:prstDash val="solid"/>
              </a:ln>
              <a:effectLst/>
            </p:spPr>
          </p:cxnSp>
          <p:cxnSp>
            <p:nvCxnSpPr>
              <p:cNvPr id="249" name="Straight Connector 248">
                <a:extLst>
                  <a:ext uri="{FF2B5EF4-FFF2-40B4-BE49-F238E27FC236}">
                    <a16:creationId xmlns:a16="http://schemas.microsoft.com/office/drawing/2014/main" id="{579FCD8A-C544-44CB-A5C4-DAC993759542}"/>
                  </a:ext>
                </a:extLst>
              </p:cNvPr>
              <p:cNvCxnSpPr>
                <a:cxnSpLocks/>
              </p:cNvCxnSpPr>
              <p:nvPr/>
            </p:nvCxnSpPr>
            <p:spPr>
              <a:xfrm>
                <a:off x="4884217" y="3853816"/>
                <a:ext cx="61614" cy="0"/>
              </a:xfrm>
              <a:prstGeom prst="line">
                <a:avLst/>
              </a:prstGeom>
              <a:noFill/>
              <a:ln w="12700" cap="flat" cmpd="sng" algn="ctr">
                <a:solidFill>
                  <a:srgbClr val="000000"/>
                </a:solidFill>
                <a:prstDash val="solid"/>
              </a:ln>
              <a:effectLst/>
            </p:spPr>
          </p:cxnSp>
          <p:cxnSp>
            <p:nvCxnSpPr>
              <p:cNvPr id="250" name="Straight Connector 249">
                <a:extLst>
                  <a:ext uri="{FF2B5EF4-FFF2-40B4-BE49-F238E27FC236}">
                    <a16:creationId xmlns:a16="http://schemas.microsoft.com/office/drawing/2014/main" id="{8E8AEDDE-4595-4A7B-B6B2-C72CE994C866}"/>
                  </a:ext>
                </a:extLst>
              </p:cNvPr>
              <p:cNvCxnSpPr>
                <a:cxnSpLocks/>
              </p:cNvCxnSpPr>
              <p:nvPr/>
            </p:nvCxnSpPr>
            <p:spPr>
              <a:xfrm>
                <a:off x="4884217" y="4442460"/>
                <a:ext cx="61614" cy="0"/>
              </a:xfrm>
              <a:prstGeom prst="line">
                <a:avLst/>
              </a:prstGeom>
              <a:noFill/>
              <a:ln w="12700" cap="flat" cmpd="sng" algn="ctr">
                <a:solidFill>
                  <a:srgbClr val="000000"/>
                </a:solidFill>
                <a:prstDash val="solid"/>
              </a:ln>
              <a:effectLst/>
            </p:spPr>
          </p:cxnSp>
          <p:cxnSp>
            <p:nvCxnSpPr>
              <p:cNvPr id="251" name="Straight Connector 250">
                <a:extLst>
                  <a:ext uri="{FF2B5EF4-FFF2-40B4-BE49-F238E27FC236}">
                    <a16:creationId xmlns:a16="http://schemas.microsoft.com/office/drawing/2014/main" id="{4E83BDCD-3372-4DCC-9232-C4EAAB955ED8}"/>
                  </a:ext>
                </a:extLst>
              </p:cNvPr>
              <p:cNvCxnSpPr>
                <a:cxnSpLocks/>
              </p:cNvCxnSpPr>
              <p:nvPr/>
            </p:nvCxnSpPr>
            <p:spPr>
              <a:xfrm rot="16200000">
                <a:off x="5289384" y="4482079"/>
                <a:ext cx="65424" cy="0"/>
              </a:xfrm>
              <a:prstGeom prst="line">
                <a:avLst/>
              </a:prstGeom>
              <a:noFill/>
              <a:ln w="12700" cap="flat" cmpd="sng" algn="ctr">
                <a:solidFill>
                  <a:srgbClr val="000000"/>
                </a:solidFill>
                <a:prstDash val="solid"/>
              </a:ln>
              <a:effectLst/>
            </p:spPr>
          </p:cxnSp>
          <p:cxnSp>
            <p:nvCxnSpPr>
              <p:cNvPr id="252" name="Straight Connector 251">
                <a:extLst>
                  <a:ext uri="{FF2B5EF4-FFF2-40B4-BE49-F238E27FC236}">
                    <a16:creationId xmlns:a16="http://schemas.microsoft.com/office/drawing/2014/main" id="{CFB2923A-7FD1-441A-B0F4-8F12BC12380E}"/>
                  </a:ext>
                </a:extLst>
              </p:cNvPr>
              <p:cNvCxnSpPr>
                <a:cxnSpLocks/>
              </p:cNvCxnSpPr>
              <p:nvPr/>
            </p:nvCxnSpPr>
            <p:spPr>
              <a:xfrm rot="16200000">
                <a:off x="5927751" y="4482079"/>
                <a:ext cx="65424" cy="0"/>
              </a:xfrm>
              <a:prstGeom prst="line">
                <a:avLst/>
              </a:prstGeom>
              <a:noFill/>
              <a:ln w="12700" cap="flat" cmpd="sng" algn="ctr">
                <a:solidFill>
                  <a:srgbClr val="000000"/>
                </a:solidFill>
                <a:prstDash val="solid"/>
              </a:ln>
              <a:effectLst/>
            </p:spPr>
          </p:cxnSp>
          <p:cxnSp>
            <p:nvCxnSpPr>
              <p:cNvPr id="253" name="Straight Connector 252">
                <a:extLst>
                  <a:ext uri="{FF2B5EF4-FFF2-40B4-BE49-F238E27FC236}">
                    <a16:creationId xmlns:a16="http://schemas.microsoft.com/office/drawing/2014/main" id="{8C7D8187-716C-427F-A7D3-018CB4093C55}"/>
                  </a:ext>
                </a:extLst>
              </p:cNvPr>
              <p:cNvCxnSpPr>
                <a:cxnSpLocks/>
              </p:cNvCxnSpPr>
              <p:nvPr/>
            </p:nvCxnSpPr>
            <p:spPr>
              <a:xfrm rot="16200000">
                <a:off x="6654438" y="4482079"/>
                <a:ext cx="65424" cy="0"/>
              </a:xfrm>
              <a:prstGeom prst="line">
                <a:avLst/>
              </a:prstGeom>
              <a:noFill/>
              <a:ln w="12700" cap="flat" cmpd="sng" algn="ctr">
                <a:solidFill>
                  <a:srgbClr val="000000"/>
                </a:solidFill>
                <a:prstDash val="solid"/>
              </a:ln>
              <a:effectLst/>
            </p:spPr>
          </p:cxnSp>
          <p:cxnSp>
            <p:nvCxnSpPr>
              <p:cNvPr id="254" name="Straight Connector 253">
                <a:extLst>
                  <a:ext uri="{FF2B5EF4-FFF2-40B4-BE49-F238E27FC236}">
                    <a16:creationId xmlns:a16="http://schemas.microsoft.com/office/drawing/2014/main" id="{19011405-B1EC-4101-BF14-99C1653CB9B2}"/>
                  </a:ext>
                </a:extLst>
              </p:cNvPr>
              <p:cNvCxnSpPr>
                <a:cxnSpLocks/>
              </p:cNvCxnSpPr>
              <p:nvPr/>
            </p:nvCxnSpPr>
            <p:spPr>
              <a:xfrm rot="16200000">
                <a:off x="7296014" y="4482079"/>
                <a:ext cx="65424" cy="0"/>
              </a:xfrm>
              <a:prstGeom prst="line">
                <a:avLst/>
              </a:prstGeom>
              <a:noFill/>
              <a:ln w="12700" cap="flat" cmpd="sng" algn="ctr">
                <a:solidFill>
                  <a:srgbClr val="000000"/>
                </a:solidFill>
                <a:prstDash val="solid"/>
              </a:ln>
              <a:effectLst/>
            </p:spPr>
          </p:cxnSp>
        </p:grpSp>
        <p:grpSp>
          <p:nvGrpSpPr>
            <p:cNvPr id="255" name="Group 254">
              <a:extLst>
                <a:ext uri="{FF2B5EF4-FFF2-40B4-BE49-F238E27FC236}">
                  <a16:creationId xmlns:a16="http://schemas.microsoft.com/office/drawing/2014/main" id="{A1478920-7504-4662-98C6-43AA8251CDC4}"/>
                </a:ext>
              </a:extLst>
            </p:cNvPr>
            <p:cNvGrpSpPr/>
            <p:nvPr/>
          </p:nvGrpSpPr>
          <p:grpSpPr>
            <a:xfrm>
              <a:off x="9230976" y="3649170"/>
              <a:ext cx="373708" cy="869519"/>
              <a:chOff x="9187893" y="2209143"/>
              <a:chExt cx="313245" cy="773901"/>
            </a:xfrm>
          </p:grpSpPr>
          <p:grpSp>
            <p:nvGrpSpPr>
              <p:cNvPr id="256" name="Group 255">
                <a:extLst>
                  <a:ext uri="{FF2B5EF4-FFF2-40B4-BE49-F238E27FC236}">
                    <a16:creationId xmlns:a16="http://schemas.microsoft.com/office/drawing/2014/main" id="{A0B48A65-9775-4867-806A-E1114428237E}"/>
                  </a:ext>
                </a:extLst>
              </p:cNvPr>
              <p:cNvGrpSpPr/>
              <p:nvPr/>
            </p:nvGrpSpPr>
            <p:grpSpPr>
              <a:xfrm>
                <a:off x="9187893" y="2428984"/>
                <a:ext cx="313245" cy="475021"/>
                <a:chOff x="5076825" y="3134678"/>
                <a:chExt cx="376238" cy="570547"/>
              </a:xfrm>
            </p:grpSpPr>
            <p:cxnSp>
              <p:nvCxnSpPr>
                <p:cNvPr id="268" name="Straight Connector 267">
                  <a:extLst>
                    <a:ext uri="{FF2B5EF4-FFF2-40B4-BE49-F238E27FC236}">
                      <a16:creationId xmlns:a16="http://schemas.microsoft.com/office/drawing/2014/main" id="{EEFA30EF-44EA-4D41-98FD-4B3B129FE245}"/>
                    </a:ext>
                  </a:extLst>
                </p:cNvPr>
                <p:cNvCxnSpPr>
                  <a:cxnSpLocks/>
                </p:cNvCxnSpPr>
                <p:nvPr/>
              </p:nvCxnSpPr>
              <p:spPr>
                <a:xfrm>
                  <a:off x="5131593" y="3134678"/>
                  <a:ext cx="266702" cy="0"/>
                </a:xfrm>
                <a:prstGeom prst="line">
                  <a:avLst/>
                </a:prstGeom>
                <a:noFill/>
                <a:ln w="12700" cap="flat" cmpd="sng" algn="ctr">
                  <a:solidFill>
                    <a:srgbClr val="000000"/>
                  </a:solidFill>
                  <a:prstDash val="solid"/>
                </a:ln>
                <a:effectLst/>
              </p:spPr>
            </p:cxnSp>
            <p:cxnSp>
              <p:nvCxnSpPr>
                <p:cNvPr id="269" name="Straight Connector 268">
                  <a:extLst>
                    <a:ext uri="{FF2B5EF4-FFF2-40B4-BE49-F238E27FC236}">
                      <a16:creationId xmlns:a16="http://schemas.microsoft.com/office/drawing/2014/main" id="{E2A95482-E300-4609-8082-B7A6D95B91D7}"/>
                    </a:ext>
                  </a:extLst>
                </p:cNvPr>
                <p:cNvCxnSpPr>
                  <a:cxnSpLocks/>
                </p:cNvCxnSpPr>
                <p:nvPr/>
              </p:nvCxnSpPr>
              <p:spPr>
                <a:xfrm>
                  <a:off x="5076825" y="3410903"/>
                  <a:ext cx="376238" cy="0"/>
                </a:xfrm>
                <a:prstGeom prst="line">
                  <a:avLst/>
                </a:prstGeom>
                <a:noFill/>
                <a:ln w="12700" cap="flat" cmpd="sng" algn="ctr">
                  <a:solidFill>
                    <a:srgbClr val="000000"/>
                  </a:solidFill>
                  <a:prstDash val="solid"/>
                </a:ln>
                <a:effectLst/>
              </p:spPr>
            </p:cxnSp>
            <p:cxnSp>
              <p:nvCxnSpPr>
                <p:cNvPr id="270" name="Straight Connector 269">
                  <a:extLst>
                    <a:ext uri="{FF2B5EF4-FFF2-40B4-BE49-F238E27FC236}">
                      <a16:creationId xmlns:a16="http://schemas.microsoft.com/office/drawing/2014/main" id="{D73872BB-772A-4211-933E-B221B297F7E6}"/>
                    </a:ext>
                  </a:extLst>
                </p:cNvPr>
                <p:cNvCxnSpPr>
                  <a:cxnSpLocks/>
                </p:cNvCxnSpPr>
                <p:nvPr/>
              </p:nvCxnSpPr>
              <p:spPr>
                <a:xfrm>
                  <a:off x="5131593" y="3701415"/>
                  <a:ext cx="266702" cy="0"/>
                </a:xfrm>
                <a:prstGeom prst="line">
                  <a:avLst/>
                </a:prstGeom>
                <a:noFill/>
                <a:ln w="12700" cap="flat" cmpd="sng" algn="ctr">
                  <a:solidFill>
                    <a:srgbClr val="000000"/>
                  </a:solidFill>
                  <a:prstDash val="solid"/>
                </a:ln>
                <a:effectLst/>
              </p:spPr>
            </p:cxnSp>
            <p:cxnSp>
              <p:nvCxnSpPr>
                <p:cNvPr id="271" name="Straight Connector 270">
                  <a:extLst>
                    <a:ext uri="{FF2B5EF4-FFF2-40B4-BE49-F238E27FC236}">
                      <a16:creationId xmlns:a16="http://schemas.microsoft.com/office/drawing/2014/main" id="{097EE041-E5C5-442A-9DAF-95F4DE26A6E2}"/>
                    </a:ext>
                  </a:extLst>
                </p:cNvPr>
                <p:cNvCxnSpPr>
                  <a:cxnSpLocks/>
                </p:cNvCxnSpPr>
                <p:nvPr/>
              </p:nvCxnSpPr>
              <p:spPr>
                <a:xfrm>
                  <a:off x="5264944" y="3134678"/>
                  <a:ext cx="0" cy="570547"/>
                </a:xfrm>
                <a:prstGeom prst="line">
                  <a:avLst/>
                </a:prstGeom>
                <a:noFill/>
                <a:ln w="12700" cap="flat" cmpd="sng" algn="ctr">
                  <a:solidFill>
                    <a:srgbClr val="000000"/>
                  </a:solidFill>
                  <a:prstDash val="solid"/>
                </a:ln>
                <a:effectLst/>
              </p:spPr>
            </p:cxnSp>
          </p:grpSp>
          <p:sp>
            <p:nvSpPr>
              <p:cNvPr id="257" name="Oval 256">
                <a:extLst>
                  <a:ext uri="{FF2B5EF4-FFF2-40B4-BE49-F238E27FC236}">
                    <a16:creationId xmlns:a16="http://schemas.microsoft.com/office/drawing/2014/main" id="{308E0AA5-B0D2-4198-BF44-F8F74B41DB4C}"/>
                  </a:ext>
                </a:extLst>
              </p:cNvPr>
              <p:cNvSpPr>
                <a:spLocks/>
              </p:cNvSpPr>
              <p:nvPr/>
            </p:nvSpPr>
            <p:spPr>
              <a:xfrm>
                <a:off x="9294755" y="2209143"/>
                <a:ext cx="89918" cy="89918"/>
              </a:xfrm>
              <a:prstGeom prst="ellipse">
                <a:avLst/>
              </a:prstGeom>
              <a:solidFill>
                <a:srgbClr val="000000"/>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58" name="Oval 257">
                <a:extLst>
                  <a:ext uri="{FF2B5EF4-FFF2-40B4-BE49-F238E27FC236}">
                    <a16:creationId xmlns:a16="http://schemas.microsoft.com/office/drawing/2014/main" id="{F07F9829-C608-40F3-8673-1455FF8FCFAA}"/>
                  </a:ext>
                </a:extLst>
              </p:cNvPr>
              <p:cNvSpPr>
                <a:spLocks/>
              </p:cNvSpPr>
              <p:nvPr/>
            </p:nvSpPr>
            <p:spPr>
              <a:xfrm>
                <a:off x="9199591" y="2355852"/>
                <a:ext cx="89918" cy="89918"/>
              </a:xfrm>
              <a:prstGeom prst="ellipse">
                <a:avLst/>
              </a:prstGeom>
              <a:solidFill>
                <a:srgbClr val="000000"/>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59" name="Oval 258">
                <a:extLst>
                  <a:ext uri="{FF2B5EF4-FFF2-40B4-BE49-F238E27FC236}">
                    <a16:creationId xmlns:a16="http://schemas.microsoft.com/office/drawing/2014/main" id="{FA2EB828-5273-4AB2-A4FD-1B309401B859}"/>
                  </a:ext>
                </a:extLst>
              </p:cNvPr>
              <p:cNvSpPr>
                <a:spLocks/>
              </p:cNvSpPr>
              <p:nvPr/>
            </p:nvSpPr>
            <p:spPr>
              <a:xfrm>
                <a:off x="9391900" y="2355852"/>
                <a:ext cx="89918" cy="89918"/>
              </a:xfrm>
              <a:prstGeom prst="ellipse">
                <a:avLst/>
              </a:prstGeom>
              <a:solidFill>
                <a:srgbClr val="000000"/>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60" name="Oval 259">
                <a:extLst>
                  <a:ext uri="{FF2B5EF4-FFF2-40B4-BE49-F238E27FC236}">
                    <a16:creationId xmlns:a16="http://schemas.microsoft.com/office/drawing/2014/main" id="{435633B2-C62C-4813-BF43-81168CF0733C}"/>
                  </a:ext>
                </a:extLst>
              </p:cNvPr>
              <p:cNvSpPr>
                <a:spLocks/>
              </p:cNvSpPr>
              <p:nvPr/>
            </p:nvSpPr>
            <p:spPr>
              <a:xfrm>
                <a:off x="9294754" y="2449032"/>
                <a:ext cx="89918" cy="89918"/>
              </a:xfrm>
              <a:prstGeom prst="ellipse">
                <a:avLst/>
              </a:prstGeom>
              <a:solidFill>
                <a:srgbClr val="000000"/>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61" name="Oval 260">
                <a:extLst>
                  <a:ext uri="{FF2B5EF4-FFF2-40B4-BE49-F238E27FC236}">
                    <a16:creationId xmlns:a16="http://schemas.microsoft.com/office/drawing/2014/main" id="{4AC35A3D-427D-45F4-BA8B-08FCA116DA26}"/>
                  </a:ext>
                </a:extLst>
              </p:cNvPr>
              <p:cNvSpPr>
                <a:spLocks/>
              </p:cNvSpPr>
              <p:nvPr/>
            </p:nvSpPr>
            <p:spPr>
              <a:xfrm>
                <a:off x="9294754" y="2690905"/>
                <a:ext cx="89918" cy="89918"/>
              </a:xfrm>
              <a:prstGeom prst="ellipse">
                <a:avLst/>
              </a:prstGeom>
              <a:solidFill>
                <a:srgbClr val="000000"/>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62" name="Oval 261">
                <a:extLst>
                  <a:ext uri="{FF2B5EF4-FFF2-40B4-BE49-F238E27FC236}">
                    <a16:creationId xmlns:a16="http://schemas.microsoft.com/office/drawing/2014/main" id="{D899FECE-0016-44DE-9D9B-B687AC947E5A}"/>
                  </a:ext>
                </a:extLst>
              </p:cNvPr>
              <p:cNvSpPr>
                <a:spLocks/>
              </p:cNvSpPr>
              <p:nvPr/>
            </p:nvSpPr>
            <p:spPr>
              <a:xfrm>
                <a:off x="9195626" y="2690905"/>
                <a:ext cx="89918" cy="89918"/>
              </a:xfrm>
              <a:prstGeom prst="ellipse">
                <a:avLst/>
              </a:prstGeom>
              <a:solidFill>
                <a:srgbClr val="000000"/>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63" name="Oval 262">
                <a:extLst>
                  <a:ext uri="{FF2B5EF4-FFF2-40B4-BE49-F238E27FC236}">
                    <a16:creationId xmlns:a16="http://schemas.microsoft.com/office/drawing/2014/main" id="{9CF28988-A539-42AF-875C-6550C6F5C898}"/>
                  </a:ext>
                </a:extLst>
              </p:cNvPr>
              <p:cNvSpPr>
                <a:spLocks/>
              </p:cNvSpPr>
              <p:nvPr/>
            </p:nvSpPr>
            <p:spPr>
              <a:xfrm>
                <a:off x="9393882" y="2690905"/>
                <a:ext cx="89918" cy="89918"/>
              </a:xfrm>
              <a:prstGeom prst="ellipse">
                <a:avLst/>
              </a:prstGeom>
              <a:solidFill>
                <a:srgbClr val="000000"/>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64" name="Oval 263">
                <a:extLst>
                  <a:ext uri="{FF2B5EF4-FFF2-40B4-BE49-F238E27FC236}">
                    <a16:creationId xmlns:a16="http://schemas.microsoft.com/office/drawing/2014/main" id="{8CA42BE6-A1CC-482B-B573-848459AE076D}"/>
                  </a:ext>
                </a:extLst>
              </p:cNvPr>
              <p:cNvSpPr>
                <a:spLocks/>
              </p:cNvSpPr>
              <p:nvPr/>
            </p:nvSpPr>
            <p:spPr>
              <a:xfrm>
                <a:off x="9356213" y="2793998"/>
                <a:ext cx="89918" cy="89918"/>
              </a:xfrm>
              <a:prstGeom prst="ellipse">
                <a:avLst/>
              </a:prstGeom>
              <a:solidFill>
                <a:srgbClr val="000000"/>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65" name="Oval 264">
                <a:extLst>
                  <a:ext uri="{FF2B5EF4-FFF2-40B4-BE49-F238E27FC236}">
                    <a16:creationId xmlns:a16="http://schemas.microsoft.com/office/drawing/2014/main" id="{CC1A242C-09AB-4C3C-9E57-58A0B396ED12}"/>
                  </a:ext>
                </a:extLst>
              </p:cNvPr>
              <p:cNvSpPr>
                <a:spLocks/>
              </p:cNvSpPr>
              <p:nvPr/>
            </p:nvSpPr>
            <p:spPr>
              <a:xfrm>
                <a:off x="9336387" y="2845545"/>
                <a:ext cx="89918" cy="89918"/>
              </a:xfrm>
              <a:prstGeom prst="ellipse">
                <a:avLst/>
              </a:prstGeom>
              <a:solidFill>
                <a:srgbClr val="000000"/>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66" name="Oval 265">
                <a:extLst>
                  <a:ext uri="{FF2B5EF4-FFF2-40B4-BE49-F238E27FC236}">
                    <a16:creationId xmlns:a16="http://schemas.microsoft.com/office/drawing/2014/main" id="{47BF8B23-ACB7-41EF-83EE-92BA7E0D0E56}"/>
                  </a:ext>
                </a:extLst>
              </p:cNvPr>
              <p:cNvSpPr>
                <a:spLocks/>
              </p:cNvSpPr>
              <p:nvPr/>
            </p:nvSpPr>
            <p:spPr>
              <a:xfrm>
                <a:off x="9227346" y="2837614"/>
                <a:ext cx="89918" cy="89918"/>
              </a:xfrm>
              <a:prstGeom prst="ellipse">
                <a:avLst/>
              </a:prstGeom>
              <a:solidFill>
                <a:srgbClr val="000000"/>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67" name="Oval 266">
                <a:extLst>
                  <a:ext uri="{FF2B5EF4-FFF2-40B4-BE49-F238E27FC236}">
                    <a16:creationId xmlns:a16="http://schemas.microsoft.com/office/drawing/2014/main" id="{7945B71F-4DBC-4BDC-B19C-95494B26A9DC}"/>
                  </a:ext>
                </a:extLst>
              </p:cNvPr>
              <p:cNvSpPr>
                <a:spLocks/>
              </p:cNvSpPr>
              <p:nvPr/>
            </p:nvSpPr>
            <p:spPr>
              <a:xfrm>
                <a:off x="9261049" y="2893126"/>
                <a:ext cx="89918" cy="89918"/>
              </a:xfrm>
              <a:prstGeom prst="ellipse">
                <a:avLst/>
              </a:prstGeom>
              <a:solidFill>
                <a:srgbClr val="000000"/>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grpSp>
        <p:grpSp>
          <p:nvGrpSpPr>
            <p:cNvPr id="272" name="Group 271">
              <a:extLst>
                <a:ext uri="{FF2B5EF4-FFF2-40B4-BE49-F238E27FC236}">
                  <a16:creationId xmlns:a16="http://schemas.microsoft.com/office/drawing/2014/main" id="{D20DA52E-16D0-43DB-8117-8D57D6D3956E}"/>
                </a:ext>
              </a:extLst>
            </p:cNvPr>
            <p:cNvGrpSpPr/>
            <p:nvPr/>
          </p:nvGrpSpPr>
          <p:grpSpPr>
            <a:xfrm>
              <a:off x="9877621" y="3591996"/>
              <a:ext cx="364246" cy="754431"/>
              <a:chOff x="9659743" y="2161206"/>
              <a:chExt cx="305314" cy="671469"/>
            </a:xfrm>
          </p:grpSpPr>
          <p:grpSp>
            <p:nvGrpSpPr>
              <p:cNvPr id="273" name="Group 272">
                <a:extLst>
                  <a:ext uri="{FF2B5EF4-FFF2-40B4-BE49-F238E27FC236}">
                    <a16:creationId xmlns:a16="http://schemas.microsoft.com/office/drawing/2014/main" id="{23FAD45B-E315-4689-8F39-5AD370E7E8D9}"/>
                  </a:ext>
                </a:extLst>
              </p:cNvPr>
              <p:cNvGrpSpPr/>
              <p:nvPr/>
            </p:nvGrpSpPr>
            <p:grpSpPr>
              <a:xfrm>
                <a:off x="9659743" y="2298136"/>
                <a:ext cx="305314" cy="395718"/>
                <a:chOff x="5076825" y="3134678"/>
                <a:chExt cx="376238" cy="570547"/>
              </a:xfrm>
            </p:grpSpPr>
            <p:cxnSp>
              <p:nvCxnSpPr>
                <p:cNvPr id="286" name="Straight Connector 285">
                  <a:extLst>
                    <a:ext uri="{FF2B5EF4-FFF2-40B4-BE49-F238E27FC236}">
                      <a16:creationId xmlns:a16="http://schemas.microsoft.com/office/drawing/2014/main" id="{722F5478-3309-42EE-A836-5DFA5276A100}"/>
                    </a:ext>
                  </a:extLst>
                </p:cNvPr>
                <p:cNvCxnSpPr>
                  <a:cxnSpLocks/>
                </p:cNvCxnSpPr>
                <p:nvPr/>
              </p:nvCxnSpPr>
              <p:spPr>
                <a:xfrm>
                  <a:off x="5131593" y="3134678"/>
                  <a:ext cx="266702" cy="0"/>
                </a:xfrm>
                <a:prstGeom prst="line">
                  <a:avLst/>
                </a:prstGeom>
                <a:noFill/>
                <a:ln w="12700" cap="flat" cmpd="sng" algn="ctr">
                  <a:solidFill>
                    <a:srgbClr val="000000"/>
                  </a:solidFill>
                  <a:prstDash val="solid"/>
                </a:ln>
                <a:effectLst/>
              </p:spPr>
            </p:cxnSp>
            <p:cxnSp>
              <p:nvCxnSpPr>
                <p:cNvPr id="287" name="Straight Connector 286">
                  <a:extLst>
                    <a:ext uri="{FF2B5EF4-FFF2-40B4-BE49-F238E27FC236}">
                      <a16:creationId xmlns:a16="http://schemas.microsoft.com/office/drawing/2014/main" id="{4BEC90D2-6B69-43F0-938C-134435E6D6B9}"/>
                    </a:ext>
                  </a:extLst>
                </p:cNvPr>
                <p:cNvCxnSpPr>
                  <a:cxnSpLocks/>
                </p:cNvCxnSpPr>
                <p:nvPr/>
              </p:nvCxnSpPr>
              <p:spPr>
                <a:xfrm>
                  <a:off x="5076825" y="3410903"/>
                  <a:ext cx="376238" cy="0"/>
                </a:xfrm>
                <a:prstGeom prst="line">
                  <a:avLst/>
                </a:prstGeom>
                <a:noFill/>
                <a:ln w="12700" cap="flat" cmpd="sng" algn="ctr">
                  <a:solidFill>
                    <a:srgbClr val="000000"/>
                  </a:solidFill>
                  <a:prstDash val="solid"/>
                </a:ln>
                <a:effectLst/>
              </p:spPr>
            </p:cxnSp>
            <p:cxnSp>
              <p:nvCxnSpPr>
                <p:cNvPr id="289" name="Straight Connector 288">
                  <a:extLst>
                    <a:ext uri="{FF2B5EF4-FFF2-40B4-BE49-F238E27FC236}">
                      <a16:creationId xmlns:a16="http://schemas.microsoft.com/office/drawing/2014/main" id="{D2B054B8-FE87-42FD-BB05-D3B55237E04E}"/>
                    </a:ext>
                  </a:extLst>
                </p:cNvPr>
                <p:cNvCxnSpPr>
                  <a:cxnSpLocks/>
                </p:cNvCxnSpPr>
                <p:nvPr/>
              </p:nvCxnSpPr>
              <p:spPr>
                <a:xfrm>
                  <a:off x="5131593" y="3701415"/>
                  <a:ext cx="266702" cy="0"/>
                </a:xfrm>
                <a:prstGeom prst="line">
                  <a:avLst/>
                </a:prstGeom>
                <a:noFill/>
                <a:ln w="12700" cap="flat" cmpd="sng" algn="ctr">
                  <a:solidFill>
                    <a:srgbClr val="000000"/>
                  </a:solidFill>
                  <a:prstDash val="solid"/>
                </a:ln>
                <a:effectLst/>
              </p:spPr>
            </p:cxnSp>
            <p:cxnSp>
              <p:nvCxnSpPr>
                <p:cNvPr id="290" name="Straight Connector 289">
                  <a:extLst>
                    <a:ext uri="{FF2B5EF4-FFF2-40B4-BE49-F238E27FC236}">
                      <a16:creationId xmlns:a16="http://schemas.microsoft.com/office/drawing/2014/main" id="{EF712CFC-BB01-44E6-8642-5356CD366208}"/>
                    </a:ext>
                  </a:extLst>
                </p:cNvPr>
                <p:cNvCxnSpPr>
                  <a:cxnSpLocks/>
                </p:cNvCxnSpPr>
                <p:nvPr/>
              </p:nvCxnSpPr>
              <p:spPr>
                <a:xfrm>
                  <a:off x="5264944" y="3134678"/>
                  <a:ext cx="0" cy="570547"/>
                </a:xfrm>
                <a:prstGeom prst="line">
                  <a:avLst/>
                </a:prstGeom>
                <a:noFill/>
                <a:ln w="12700" cap="flat" cmpd="sng" algn="ctr">
                  <a:solidFill>
                    <a:srgbClr val="000000"/>
                  </a:solidFill>
                  <a:prstDash val="solid"/>
                </a:ln>
                <a:effectLst/>
              </p:spPr>
            </p:cxnSp>
          </p:grpSp>
          <p:sp>
            <p:nvSpPr>
              <p:cNvPr id="274" name="Oval 273">
                <a:extLst>
                  <a:ext uri="{FF2B5EF4-FFF2-40B4-BE49-F238E27FC236}">
                    <a16:creationId xmlns:a16="http://schemas.microsoft.com/office/drawing/2014/main" id="{BC1A1CFD-1662-4DD2-8465-603462773328}"/>
                  </a:ext>
                </a:extLst>
              </p:cNvPr>
              <p:cNvSpPr>
                <a:spLocks/>
              </p:cNvSpPr>
              <p:nvPr/>
            </p:nvSpPr>
            <p:spPr>
              <a:xfrm>
                <a:off x="9669359" y="2211431"/>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75" name="Oval 274">
                <a:extLst>
                  <a:ext uri="{FF2B5EF4-FFF2-40B4-BE49-F238E27FC236}">
                    <a16:creationId xmlns:a16="http://schemas.microsoft.com/office/drawing/2014/main" id="{02DCB9DB-0047-4188-9592-8E2E9AF5AF9C}"/>
                  </a:ext>
                </a:extLst>
              </p:cNvPr>
              <p:cNvSpPr>
                <a:spLocks/>
              </p:cNvSpPr>
              <p:nvPr/>
            </p:nvSpPr>
            <p:spPr>
              <a:xfrm>
                <a:off x="9769808" y="2214075"/>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76" name="Oval 275">
                <a:extLst>
                  <a:ext uri="{FF2B5EF4-FFF2-40B4-BE49-F238E27FC236}">
                    <a16:creationId xmlns:a16="http://schemas.microsoft.com/office/drawing/2014/main" id="{66A0CAFF-3E83-46A0-ACD4-24EB5C78B4B2}"/>
                  </a:ext>
                </a:extLst>
              </p:cNvPr>
              <p:cNvSpPr>
                <a:spLocks/>
              </p:cNvSpPr>
              <p:nvPr/>
            </p:nvSpPr>
            <p:spPr>
              <a:xfrm>
                <a:off x="9862328" y="2161206"/>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77" name="Oval 276">
                <a:extLst>
                  <a:ext uri="{FF2B5EF4-FFF2-40B4-BE49-F238E27FC236}">
                    <a16:creationId xmlns:a16="http://schemas.microsoft.com/office/drawing/2014/main" id="{901D805C-043C-4A67-ABE3-D76A5B825256}"/>
                  </a:ext>
                </a:extLst>
              </p:cNvPr>
              <p:cNvSpPr>
                <a:spLocks/>
              </p:cNvSpPr>
              <p:nvPr/>
            </p:nvSpPr>
            <p:spPr>
              <a:xfrm>
                <a:off x="9827964" y="2311881"/>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78" name="Oval 277">
                <a:extLst>
                  <a:ext uri="{FF2B5EF4-FFF2-40B4-BE49-F238E27FC236}">
                    <a16:creationId xmlns:a16="http://schemas.microsoft.com/office/drawing/2014/main" id="{04D8360C-1449-49D7-AE04-B333FE168561}"/>
                  </a:ext>
                </a:extLst>
              </p:cNvPr>
              <p:cNvSpPr>
                <a:spLocks/>
              </p:cNvSpPr>
              <p:nvPr/>
            </p:nvSpPr>
            <p:spPr>
              <a:xfrm>
                <a:off x="9706367" y="2354175"/>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79" name="Oval 278">
                <a:extLst>
                  <a:ext uri="{FF2B5EF4-FFF2-40B4-BE49-F238E27FC236}">
                    <a16:creationId xmlns:a16="http://schemas.microsoft.com/office/drawing/2014/main" id="{3D8A9F31-6F40-4D3E-8F78-43BCE1AA1AF1}"/>
                  </a:ext>
                </a:extLst>
              </p:cNvPr>
              <p:cNvSpPr>
                <a:spLocks/>
              </p:cNvSpPr>
              <p:nvPr/>
            </p:nvSpPr>
            <p:spPr>
              <a:xfrm>
                <a:off x="9701080" y="2496920"/>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80" name="Oval 279">
                <a:extLst>
                  <a:ext uri="{FF2B5EF4-FFF2-40B4-BE49-F238E27FC236}">
                    <a16:creationId xmlns:a16="http://schemas.microsoft.com/office/drawing/2014/main" id="{940F3199-80D2-4262-B508-2119B8FA2676}"/>
                  </a:ext>
                </a:extLst>
              </p:cNvPr>
              <p:cNvSpPr>
                <a:spLocks/>
              </p:cNvSpPr>
              <p:nvPr/>
            </p:nvSpPr>
            <p:spPr>
              <a:xfrm>
                <a:off x="9730157" y="2541858"/>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81" name="Oval 280">
                <a:extLst>
                  <a:ext uri="{FF2B5EF4-FFF2-40B4-BE49-F238E27FC236}">
                    <a16:creationId xmlns:a16="http://schemas.microsoft.com/office/drawing/2014/main" id="{75A6F124-6E36-4C3D-831C-4421C5A42529}"/>
                  </a:ext>
                </a:extLst>
              </p:cNvPr>
              <p:cNvSpPr>
                <a:spLocks/>
              </p:cNvSpPr>
              <p:nvPr/>
            </p:nvSpPr>
            <p:spPr>
              <a:xfrm>
                <a:off x="9830607" y="2499563"/>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82" name="Oval 281">
                <a:extLst>
                  <a:ext uri="{FF2B5EF4-FFF2-40B4-BE49-F238E27FC236}">
                    <a16:creationId xmlns:a16="http://schemas.microsoft.com/office/drawing/2014/main" id="{7EAA1B01-C4BC-4184-A7BF-9168CFE7CD39}"/>
                  </a:ext>
                </a:extLst>
              </p:cNvPr>
              <p:cNvSpPr>
                <a:spLocks/>
              </p:cNvSpPr>
              <p:nvPr/>
            </p:nvSpPr>
            <p:spPr>
              <a:xfrm>
                <a:off x="9806816" y="2600013"/>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83" name="Oval 282">
                <a:extLst>
                  <a:ext uri="{FF2B5EF4-FFF2-40B4-BE49-F238E27FC236}">
                    <a16:creationId xmlns:a16="http://schemas.microsoft.com/office/drawing/2014/main" id="{D3256C37-173B-439F-88DC-3B4DF78BE996}"/>
                  </a:ext>
                </a:extLst>
              </p:cNvPr>
              <p:cNvSpPr>
                <a:spLocks/>
              </p:cNvSpPr>
              <p:nvPr/>
            </p:nvSpPr>
            <p:spPr>
              <a:xfrm>
                <a:off x="9862328" y="2644951"/>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84" name="Oval 283">
                <a:extLst>
                  <a:ext uri="{FF2B5EF4-FFF2-40B4-BE49-F238E27FC236}">
                    <a16:creationId xmlns:a16="http://schemas.microsoft.com/office/drawing/2014/main" id="{86A2C2C1-C49C-47A3-BC75-49A22FBEB9BB}"/>
                  </a:ext>
                </a:extLst>
              </p:cNvPr>
              <p:cNvSpPr>
                <a:spLocks/>
              </p:cNvSpPr>
              <p:nvPr/>
            </p:nvSpPr>
            <p:spPr>
              <a:xfrm>
                <a:off x="9767165" y="2742757"/>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85" name="Oval 284">
                <a:extLst>
                  <a:ext uri="{FF2B5EF4-FFF2-40B4-BE49-F238E27FC236}">
                    <a16:creationId xmlns:a16="http://schemas.microsoft.com/office/drawing/2014/main" id="{8EBD43F0-B24A-415B-85D9-A334226D0E7F}"/>
                  </a:ext>
                </a:extLst>
              </p:cNvPr>
              <p:cNvSpPr>
                <a:spLocks/>
              </p:cNvSpPr>
              <p:nvPr/>
            </p:nvSpPr>
            <p:spPr>
              <a:xfrm>
                <a:off x="9672002" y="2642307"/>
                <a:ext cx="89918" cy="89918"/>
              </a:xfrm>
              <a:prstGeom prst="ellipse">
                <a:avLst/>
              </a:prstGeom>
              <a:solidFill>
                <a:srgbClr val="71777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grpSp>
        <p:grpSp>
          <p:nvGrpSpPr>
            <p:cNvPr id="291" name="Group 290">
              <a:extLst>
                <a:ext uri="{FF2B5EF4-FFF2-40B4-BE49-F238E27FC236}">
                  <a16:creationId xmlns:a16="http://schemas.microsoft.com/office/drawing/2014/main" id="{80E4B5E1-98BC-4588-BCC5-8252ED9FF412}"/>
                </a:ext>
              </a:extLst>
            </p:cNvPr>
            <p:cNvGrpSpPr/>
            <p:nvPr/>
          </p:nvGrpSpPr>
          <p:grpSpPr>
            <a:xfrm>
              <a:off x="10516411" y="3438039"/>
              <a:ext cx="364246" cy="1238543"/>
              <a:chOff x="10130270" y="2023110"/>
              <a:chExt cx="305314" cy="1102345"/>
            </a:xfrm>
          </p:grpSpPr>
          <p:grpSp>
            <p:nvGrpSpPr>
              <p:cNvPr id="292" name="Group 291">
                <a:extLst>
                  <a:ext uri="{FF2B5EF4-FFF2-40B4-BE49-F238E27FC236}">
                    <a16:creationId xmlns:a16="http://schemas.microsoft.com/office/drawing/2014/main" id="{F6CFF5ED-5559-48EF-894D-AB2D8D9B77BE}"/>
                  </a:ext>
                </a:extLst>
              </p:cNvPr>
              <p:cNvGrpSpPr/>
              <p:nvPr/>
            </p:nvGrpSpPr>
            <p:grpSpPr>
              <a:xfrm>
                <a:off x="10130270" y="2327214"/>
                <a:ext cx="305314" cy="679885"/>
                <a:chOff x="5076825" y="3134678"/>
                <a:chExt cx="376238" cy="980258"/>
              </a:xfrm>
            </p:grpSpPr>
            <p:cxnSp>
              <p:nvCxnSpPr>
                <p:cNvPr id="305" name="Straight Connector 304">
                  <a:extLst>
                    <a:ext uri="{FF2B5EF4-FFF2-40B4-BE49-F238E27FC236}">
                      <a16:creationId xmlns:a16="http://schemas.microsoft.com/office/drawing/2014/main" id="{B24BAD42-54AD-4B21-B98C-37604CA4B2D9}"/>
                    </a:ext>
                  </a:extLst>
                </p:cNvPr>
                <p:cNvCxnSpPr>
                  <a:cxnSpLocks/>
                </p:cNvCxnSpPr>
                <p:nvPr/>
              </p:nvCxnSpPr>
              <p:spPr>
                <a:xfrm>
                  <a:off x="5169663" y="3134678"/>
                  <a:ext cx="185676" cy="0"/>
                </a:xfrm>
                <a:prstGeom prst="line">
                  <a:avLst/>
                </a:prstGeom>
                <a:noFill/>
                <a:ln w="12700" cap="flat" cmpd="sng" algn="ctr">
                  <a:solidFill>
                    <a:srgbClr val="000000"/>
                  </a:solidFill>
                  <a:prstDash val="solid"/>
                </a:ln>
                <a:effectLst/>
              </p:spPr>
            </p:cxnSp>
            <p:cxnSp>
              <p:nvCxnSpPr>
                <p:cNvPr id="306" name="Straight Connector 305">
                  <a:extLst>
                    <a:ext uri="{FF2B5EF4-FFF2-40B4-BE49-F238E27FC236}">
                      <a16:creationId xmlns:a16="http://schemas.microsoft.com/office/drawing/2014/main" id="{A90A0960-921C-44BF-BE17-F723B85D4BA8}"/>
                    </a:ext>
                  </a:extLst>
                </p:cNvPr>
                <p:cNvCxnSpPr>
                  <a:cxnSpLocks/>
                </p:cNvCxnSpPr>
                <p:nvPr/>
              </p:nvCxnSpPr>
              <p:spPr>
                <a:xfrm>
                  <a:off x="5076825" y="3620524"/>
                  <a:ext cx="376238" cy="0"/>
                </a:xfrm>
                <a:prstGeom prst="line">
                  <a:avLst/>
                </a:prstGeom>
                <a:noFill/>
                <a:ln w="12700" cap="flat" cmpd="sng" algn="ctr">
                  <a:solidFill>
                    <a:srgbClr val="000000"/>
                  </a:solidFill>
                  <a:prstDash val="solid"/>
                </a:ln>
                <a:effectLst/>
              </p:spPr>
            </p:cxnSp>
            <p:cxnSp>
              <p:nvCxnSpPr>
                <p:cNvPr id="307" name="Straight Connector 306">
                  <a:extLst>
                    <a:ext uri="{FF2B5EF4-FFF2-40B4-BE49-F238E27FC236}">
                      <a16:creationId xmlns:a16="http://schemas.microsoft.com/office/drawing/2014/main" id="{D4F8F8B5-EE20-4AA4-A6D2-034240D65FD8}"/>
                    </a:ext>
                  </a:extLst>
                </p:cNvPr>
                <p:cNvCxnSpPr>
                  <a:cxnSpLocks/>
                </p:cNvCxnSpPr>
                <p:nvPr/>
              </p:nvCxnSpPr>
              <p:spPr>
                <a:xfrm>
                  <a:off x="5198980" y="3872922"/>
                  <a:ext cx="162874" cy="0"/>
                </a:xfrm>
                <a:prstGeom prst="line">
                  <a:avLst/>
                </a:prstGeom>
                <a:noFill/>
                <a:ln w="12700" cap="flat" cmpd="sng" algn="ctr">
                  <a:solidFill>
                    <a:srgbClr val="000000"/>
                  </a:solidFill>
                  <a:prstDash val="solid"/>
                </a:ln>
                <a:effectLst/>
              </p:spPr>
            </p:cxnSp>
            <p:cxnSp>
              <p:nvCxnSpPr>
                <p:cNvPr id="308" name="Straight Connector 307">
                  <a:extLst>
                    <a:ext uri="{FF2B5EF4-FFF2-40B4-BE49-F238E27FC236}">
                      <a16:creationId xmlns:a16="http://schemas.microsoft.com/office/drawing/2014/main" id="{718F6E8D-7F13-45A1-BC1A-11651AAA29CD}"/>
                    </a:ext>
                  </a:extLst>
                </p:cNvPr>
                <p:cNvCxnSpPr>
                  <a:cxnSpLocks/>
                </p:cNvCxnSpPr>
                <p:nvPr/>
              </p:nvCxnSpPr>
              <p:spPr>
                <a:xfrm>
                  <a:off x="5264944" y="3134678"/>
                  <a:ext cx="0" cy="980258"/>
                </a:xfrm>
                <a:prstGeom prst="line">
                  <a:avLst/>
                </a:prstGeom>
                <a:noFill/>
                <a:ln w="12700" cap="flat" cmpd="sng" algn="ctr">
                  <a:solidFill>
                    <a:srgbClr val="000000"/>
                  </a:solidFill>
                  <a:prstDash val="solid"/>
                </a:ln>
                <a:effectLst/>
              </p:spPr>
            </p:cxnSp>
            <p:cxnSp>
              <p:nvCxnSpPr>
                <p:cNvPr id="309" name="Straight Connector 308">
                  <a:extLst>
                    <a:ext uri="{FF2B5EF4-FFF2-40B4-BE49-F238E27FC236}">
                      <a16:creationId xmlns:a16="http://schemas.microsoft.com/office/drawing/2014/main" id="{FE40687B-7D4A-498B-AA23-2DAA0B08574D}"/>
                    </a:ext>
                  </a:extLst>
                </p:cNvPr>
                <p:cNvCxnSpPr>
                  <a:cxnSpLocks/>
                </p:cNvCxnSpPr>
                <p:nvPr/>
              </p:nvCxnSpPr>
              <p:spPr>
                <a:xfrm>
                  <a:off x="5169663" y="4110364"/>
                  <a:ext cx="185676" cy="0"/>
                </a:xfrm>
                <a:prstGeom prst="line">
                  <a:avLst/>
                </a:prstGeom>
                <a:noFill/>
                <a:ln w="12700" cap="flat" cmpd="sng" algn="ctr">
                  <a:solidFill>
                    <a:srgbClr val="000000"/>
                  </a:solidFill>
                  <a:prstDash val="solid"/>
                </a:ln>
                <a:effectLst/>
              </p:spPr>
            </p:cxnSp>
          </p:grpSp>
          <p:sp>
            <p:nvSpPr>
              <p:cNvPr id="293" name="Oval 292">
                <a:extLst>
                  <a:ext uri="{FF2B5EF4-FFF2-40B4-BE49-F238E27FC236}">
                    <a16:creationId xmlns:a16="http://schemas.microsoft.com/office/drawing/2014/main" id="{BE7281F8-61FE-4FB6-A52F-B3B7899FCABA}"/>
                  </a:ext>
                </a:extLst>
              </p:cNvPr>
              <p:cNvSpPr>
                <a:spLocks/>
              </p:cNvSpPr>
              <p:nvPr/>
            </p:nvSpPr>
            <p:spPr>
              <a:xfrm>
                <a:off x="10302356" y="2023110"/>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94" name="Oval 293">
                <a:extLst>
                  <a:ext uri="{FF2B5EF4-FFF2-40B4-BE49-F238E27FC236}">
                    <a16:creationId xmlns:a16="http://schemas.microsoft.com/office/drawing/2014/main" id="{3690CDCE-9791-4252-BD85-F92C954036C5}"/>
                  </a:ext>
                </a:extLst>
              </p:cNvPr>
              <p:cNvSpPr>
                <a:spLocks/>
              </p:cNvSpPr>
              <p:nvPr/>
            </p:nvSpPr>
            <p:spPr>
              <a:xfrm>
                <a:off x="10183402" y="2118273"/>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95" name="Oval 294">
                <a:extLst>
                  <a:ext uri="{FF2B5EF4-FFF2-40B4-BE49-F238E27FC236}">
                    <a16:creationId xmlns:a16="http://schemas.microsoft.com/office/drawing/2014/main" id="{3C2FFB36-CA2E-4D22-B803-869FD9454B43}"/>
                  </a:ext>
                </a:extLst>
              </p:cNvPr>
              <p:cNvSpPr>
                <a:spLocks/>
              </p:cNvSpPr>
              <p:nvPr/>
            </p:nvSpPr>
            <p:spPr>
              <a:xfrm>
                <a:off x="10236270" y="2250444"/>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96" name="Oval 295">
                <a:extLst>
                  <a:ext uri="{FF2B5EF4-FFF2-40B4-BE49-F238E27FC236}">
                    <a16:creationId xmlns:a16="http://schemas.microsoft.com/office/drawing/2014/main" id="{7500CA4C-3F41-4F6D-8DF9-01CED298DE13}"/>
                  </a:ext>
                </a:extLst>
              </p:cNvPr>
              <p:cNvSpPr>
                <a:spLocks/>
              </p:cNvSpPr>
              <p:nvPr/>
            </p:nvSpPr>
            <p:spPr>
              <a:xfrm>
                <a:off x="10138464" y="2549149"/>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97" name="Oval 296">
                <a:extLst>
                  <a:ext uri="{FF2B5EF4-FFF2-40B4-BE49-F238E27FC236}">
                    <a16:creationId xmlns:a16="http://schemas.microsoft.com/office/drawing/2014/main" id="{9B010189-23F1-4C8E-AC73-4E9553C9008E}"/>
                  </a:ext>
                </a:extLst>
              </p:cNvPr>
              <p:cNvSpPr>
                <a:spLocks/>
              </p:cNvSpPr>
              <p:nvPr/>
            </p:nvSpPr>
            <p:spPr>
              <a:xfrm>
                <a:off x="10233627" y="2591444"/>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98" name="Oval 297">
                <a:extLst>
                  <a:ext uri="{FF2B5EF4-FFF2-40B4-BE49-F238E27FC236}">
                    <a16:creationId xmlns:a16="http://schemas.microsoft.com/office/drawing/2014/main" id="{1A9DC1C1-DD4C-4B32-A547-031F900FFF96}"/>
                  </a:ext>
                </a:extLst>
              </p:cNvPr>
              <p:cNvSpPr>
                <a:spLocks/>
              </p:cNvSpPr>
              <p:nvPr/>
            </p:nvSpPr>
            <p:spPr>
              <a:xfrm>
                <a:off x="10331433" y="2596731"/>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299" name="Oval 298">
                <a:extLst>
                  <a:ext uri="{FF2B5EF4-FFF2-40B4-BE49-F238E27FC236}">
                    <a16:creationId xmlns:a16="http://schemas.microsoft.com/office/drawing/2014/main" id="{2A48C334-1622-4125-908F-63BD543479B8}"/>
                  </a:ext>
                </a:extLst>
              </p:cNvPr>
              <p:cNvSpPr>
                <a:spLocks/>
              </p:cNvSpPr>
              <p:nvPr/>
            </p:nvSpPr>
            <p:spPr>
              <a:xfrm>
                <a:off x="10304644" y="2790012"/>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00" name="Oval 299">
                <a:extLst>
                  <a:ext uri="{FF2B5EF4-FFF2-40B4-BE49-F238E27FC236}">
                    <a16:creationId xmlns:a16="http://schemas.microsoft.com/office/drawing/2014/main" id="{F7C8EACE-8944-4F51-BE0F-9B390C2C6857}"/>
                  </a:ext>
                </a:extLst>
              </p:cNvPr>
              <p:cNvSpPr>
                <a:spLocks/>
              </p:cNvSpPr>
              <p:nvPr/>
            </p:nvSpPr>
            <p:spPr>
              <a:xfrm>
                <a:off x="10193976" y="2884863"/>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01" name="Oval 300">
                <a:extLst>
                  <a:ext uri="{FF2B5EF4-FFF2-40B4-BE49-F238E27FC236}">
                    <a16:creationId xmlns:a16="http://schemas.microsoft.com/office/drawing/2014/main" id="{7D2A6F06-9E17-47A5-889C-3ACA4D1A02FC}"/>
                  </a:ext>
                </a:extLst>
              </p:cNvPr>
              <p:cNvSpPr>
                <a:spLocks/>
              </p:cNvSpPr>
              <p:nvPr/>
            </p:nvSpPr>
            <p:spPr>
              <a:xfrm>
                <a:off x="10281208" y="2884863"/>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02" name="Oval 301">
                <a:extLst>
                  <a:ext uri="{FF2B5EF4-FFF2-40B4-BE49-F238E27FC236}">
                    <a16:creationId xmlns:a16="http://schemas.microsoft.com/office/drawing/2014/main" id="{EDEAB8F4-BAD4-4269-822D-26ADA9A4CFD0}"/>
                  </a:ext>
                </a:extLst>
              </p:cNvPr>
              <p:cNvSpPr>
                <a:spLocks/>
              </p:cNvSpPr>
              <p:nvPr/>
            </p:nvSpPr>
            <p:spPr>
              <a:xfrm>
                <a:off x="10302356" y="2940374"/>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03" name="Oval 302">
                <a:extLst>
                  <a:ext uri="{FF2B5EF4-FFF2-40B4-BE49-F238E27FC236}">
                    <a16:creationId xmlns:a16="http://schemas.microsoft.com/office/drawing/2014/main" id="{66101846-5B69-4124-845F-6E3DEDB1187D}"/>
                  </a:ext>
                </a:extLst>
              </p:cNvPr>
              <p:cNvSpPr>
                <a:spLocks/>
              </p:cNvSpPr>
              <p:nvPr/>
            </p:nvSpPr>
            <p:spPr>
              <a:xfrm>
                <a:off x="10178115" y="3035537"/>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04" name="Oval 303">
                <a:extLst>
                  <a:ext uri="{FF2B5EF4-FFF2-40B4-BE49-F238E27FC236}">
                    <a16:creationId xmlns:a16="http://schemas.microsoft.com/office/drawing/2014/main" id="{74A2C03A-7E05-4440-A28D-DD45F617DD29}"/>
                  </a:ext>
                </a:extLst>
              </p:cNvPr>
              <p:cNvSpPr>
                <a:spLocks/>
              </p:cNvSpPr>
              <p:nvPr/>
            </p:nvSpPr>
            <p:spPr>
              <a:xfrm>
                <a:off x="10177760" y="2787369"/>
                <a:ext cx="89918" cy="89918"/>
              </a:xfrm>
              <a:prstGeom prst="ellipse">
                <a:avLst/>
              </a:prstGeom>
              <a:solidFill>
                <a:srgbClr val="D8AB27"/>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grpSp>
        <p:grpSp>
          <p:nvGrpSpPr>
            <p:cNvPr id="310" name="Group 309">
              <a:extLst>
                <a:ext uri="{FF2B5EF4-FFF2-40B4-BE49-F238E27FC236}">
                  <a16:creationId xmlns:a16="http://schemas.microsoft.com/office/drawing/2014/main" id="{253E1C3D-91C5-4F64-B97C-2B48A43092F3}"/>
                </a:ext>
              </a:extLst>
            </p:cNvPr>
            <p:cNvGrpSpPr/>
            <p:nvPr/>
          </p:nvGrpSpPr>
          <p:grpSpPr>
            <a:xfrm>
              <a:off x="11163881" y="3481293"/>
              <a:ext cx="364246" cy="1033613"/>
              <a:chOff x="10606084" y="2063400"/>
              <a:chExt cx="305314" cy="919950"/>
            </a:xfrm>
          </p:grpSpPr>
          <p:grpSp>
            <p:nvGrpSpPr>
              <p:cNvPr id="311" name="Group 310">
                <a:extLst>
                  <a:ext uri="{FF2B5EF4-FFF2-40B4-BE49-F238E27FC236}">
                    <a16:creationId xmlns:a16="http://schemas.microsoft.com/office/drawing/2014/main" id="{8C92A9D0-2C23-4320-9F84-99BB3A09AB76}"/>
                  </a:ext>
                </a:extLst>
              </p:cNvPr>
              <p:cNvGrpSpPr/>
              <p:nvPr/>
            </p:nvGrpSpPr>
            <p:grpSpPr>
              <a:xfrm>
                <a:off x="10606084" y="2184471"/>
                <a:ext cx="305314" cy="518109"/>
                <a:chOff x="6780213" y="2840993"/>
                <a:chExt cx="366712" cy="622300"/>
              </a:xfrm>
            </p:grpSpPr>
            <p:cxnSp>
              <p:nvCxnSpPr>
                <p:cNvPr id="326" name="Straight Connector 325">
                  <a:extLst>
                    <a:ext uri="{FF2B5EF4-FFF2-40B4-BE49-F238E27FC236}">
                      <a16:creationId xmlns:a16="http://schemas.microsoft.com/office/drawing/2014/main" id="{D4CB9C84-A39F-426A-AAF5-C0F9C97694CA}"/>
                    </a:ext>
                  </a:extLst>
                </p:cNvPr>
                <p:cNvCxnSpPr>
                  <a:cxnSpLocks/>
                </p:cNvCxnSpPr>
                <p:nvPr/>
              </p:nvCxnSpPr>
              <p:spPr>
                <a:xfrm>
                  <a:off x="6873082" y="2840993"/>
                  <a:ext cx="180975" cy="0"/>
                </a:xfrm>
                <a:prstGeom prst="line">
                  <a:avLst/>
                </a:prstGeom>
                <a:noFill/>
                <a:ln w="12700" cap="flat" cmpd="sng" algn="ctr">
                  <a:solidFill>
                    <a:srgbClr val="000000"/>
                  </a:solidFill>
                  <a:prstDash val="solid"/>
                </a:ln>
                <a:effectLst/>
              </p:spPr>
            </p:cxnSp>
            <p:cxnSp>
              <p:nvCxnSpPr>
                <p:cNvPr id="327" name="Straight Connector 326">
                  <a:extLst>
                    <a:ext uri="{FF2B5EF4-FFF2-40B4-BE49-F238E27FC236}">
                      <a16:creationId xmlns:a16="http://schemas.microsoft.com/office/drawing/2014/main" id="{4AD5DD3D-B67F-4358-A23C-94802FF27E8E}"/>
                    </a:ext>
                  </a:extLst>
                </p:cNvPr>
                <p:cNvCxnSpPr>
                  <a:cxnSpLocks/>
                </p:cNvCxnSpPr>
                <p:nvPr/>
              </p:nvCxnSpPr>
              <p:spPr>
                <a:xfrm>
                  <a:off x="6780213" y="3150480"/>
                  <a:ext cx="366712" cy="0"/>
                </a:xfrm>
                <a:prstGeom prst="line">
                  <a:avLst/>
                </a:prstGeom>
                <a:noFill/>
                <a:ln w="12700" cap="flat" cmpd="sng" algn="ctr">
                  <a:solidFill>
                    <a:srgbClr val="000000"/>
                  </a:solidFill>
                  <a:prstDash val="solid"/>
                </a:ln>
                <a:effectLst/>
              </p:spPr>
            </p:cxnSp>
            <p:cxnSp>
              <p:nvCxnSpPr>
                <p:cNvPr id="328" name="Straight Connector 327">
                  <a:extLst>
                    <a:ext uri="{FF2B5EF4-FFF2-40B4-BE49-F238E27FC236}">
                      <a16:creationId xmlns:a16="http://schemas.microsoft.com/office/drawing/2014/main" id="{F85283F1-6209-4C1A-B903-14D4978E7B86}"/>
                    </a:ext>
                  </a:extLst>
                </p:cNvPr>
                <p:cNvCxnSpPr>
                  <a:cxnSpLocks/>
                </p:cNvCxnSpPr>
                <p:nvPr/>
              </p:nvCxnSpPr>
              <p:spPr>
                <a:xfrm>
                  <a:off x="6884194" y="3287717"/>
                  <a:ext cx="158750" cy="0"/>
                </a:xfrm>
                <a:prstGeom prst="line">
                  <a:avLst/>
                </a:prstGeom>
                <a:noFill/>
                <a:ln w="25400" cap="flat" cmpd="sng" algn="ctr">
                  <a:solidFill>
                    <a:srgbClr val="000000"/>
                  </a:solidFill>
                  <a:prstDash val="solid"/>
                </a:ln>
                <a:effectLst/>
              </p:spPr>
            </p:cxnSp>
            <p:cxnSp>
              <p:nvCxnSpPr>
                <p:cNvPr id="329" name="Straight Connector 328">
                  <a:extLst>
                    <a:ext uri="{FF2B5EF4-FFF2-40B4-BE49-F238E27FC236}">
                      <a16:creationId xmlns:a16="http://schemas.microsoft.com/office/drawing/2014/main" id="{86AF2224-3429-4912-B703-6EC6EFD50A42}"/>
                    </a:ext>
                  </a:extLst>
                </p:cNvPr>
                <p:cNvCxnSpPr>
                  <a:cxnSpLocks/>
                </p:cNvCxnSpPr>
                <p:nvPr/>
              </p:nvCxnSpPr>
              <p:spPr>
                <a:xfrm>
                  <a:off x="6963569" y="2840993"/>
                  <a:ext cx="0" cy="616582"/>
                </a:xfrm>
                <a:prstGeom prst="line">
                  <a:avLst/>
                </a:prstGeom>
                <a:noFill/>
                <a:ln w="12700" cap="flat" cmpd="sng" algn="ctr">
                  <a:solidFill>
                    <a:srgbClr val="000000"/>
                  </a:solidFill>
                  <a:prstDash val="solid"/>
                </a:ln>
                <a:effectLst/>
              </p:spPr>
            </p:cxnSp>
            <p:cxnSp>
              <p:nvCxnSpPr>
                <p:cNvPr id="330" name="Straight Connector 329">
                  <a:extLst>
                    <a:ext uri="{FF2B5EF4-FFF2-40B4-BE49-F238E27FC236}">
                      <a16:creationId xmlns:a16="http://schemas.microsoft.com/office/drawing/2014/main" id="{26C659A8-36C8-4D78-BC51-81F54CF7A763}"/>
                    </a:ext>
                  </a:extLst>
                </p:cNvPr>
                <p:cNvCxnSpPr>
                  <a:cxnSpLocks/>
                </p:cNvCxnSpPr>
                <p:nvPr/>
              </p:nvCxnSpPr>
              <p:spPr>
                <a:xfrm>
                  <a:off x="6873082" y="3463293"/>
                  <a:ext cx="180975" cy="0"/>
                </a:xfrm>
                <a:prstGeom prst="line">
                  <a:avLst/>
                </a:prstGeom>
                <a:noFill/>
                <a:ln w="12700" cap="flat" cmpd="sng" algn="ctr">
                  <a:solidFill>
                    <a:srgbClr val="000000"/>
                  </a:solidFill>
                  <a:prstDash val="solid"/>
                </a:ln>
                <a:effectLst/>
              </p:spPr>
            </p:cxnSp>
          </p:grpSp>
          <p:sp>
            <p:nvSpPr>
              <p:cNvPr id="312" name="Oval 311">
                <a:extLst>
                  <a:ext uri="{FF2B5EF4-FFF2-40B4-BE49-F238E27FC236}">
                    <a16:creationId xmlns:a16="http://schemas.microsoft.com/office/drawing/2014/main" id="{F336EBB1-EC1B-463A-8A05-3CA2332847AE}"/>
                  </a:ext>
                </a:extLst>
              </p:cNvPr>
              <p:cNvSpPr>
                <a:spLocks/>
              </p:cNvSpPr>
              <p:nvPr/>
            </p:nvSpPr>
            <p:spPr>
              <a:xfrm>
                <a:off x="10621153" y="2063400"/>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13" name="Oval 312">
                <a:extLst>
                  <a:ext uri="{FF2B5EF4-FFF2-40B4-BE49-F238E27FC236}">
                    <a16:creationId xmlns:a16="http://schemas.microsoft.com/office/drawing/2014/main" id="{BAFE08C5-97B2-4ABF-B458-5916D4DE1390}"/>
                  </a:ext>
                </a:extLst>
              </p:cNvPr>
              <p:cNvSpPr>
                <a:spLocks/>
              </p:cNvSpPr>
              <p:nvPr/>
            </p:nvSpPr>
            <p:spPr>
              <a:xfrm>
                <a:off x="10808835" y="2071330"/>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14" name="Oval 313">
                <a:extLst>
                  <a:ext uri="{FF2B5EF4-FFF2-40B4-BE49-F238E27FC236}">
                    <a16:creationId xmlns:a16="http://schemas.microsoft.com/office/drawing/2014/main" id="{09C9CE53-70AD-4C11-BB83-49EEFFC10D94}"/>
                  </a:ext>
                </a:extLst>
              </p:cNvPr>
              <p:cNvSpPr>
                <a:spLocks/>
              </p:cNvSpPr>
              <p:nvPr/>
            </p:nvSpPr>
            <p:spPr>
              <a:xfrm>
                <a:off x="10713672" y="2155920"/>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15" name="Oval 314">
                <a:extLst>
                  <a:ext uri="{FF2B5EF4-FFF2-40B4-BE49-F238E27FC236}">
                    <a16:creationId xmlns:a16="http://schemas.microsoft.com/office/drawing/2014/main" id="{E8832591-1F5E-47E2-A334-8D7CA18461D8}"/>
                  </a:ext>
                </a:extLst>
              </p:cNvPr>
              <p:cNvSpPr>
                <a:spLocks/>
              </p:cNvSpPr>
              <p:nvPr/>
            </p:nvSpPr>
            <p:spPr>
              <a:xfrm>
                <a:off x="10652874" y="2256369"/>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16" name="Oval 315">
                <a:extLst>
                  <a:ext uri="{FF2B5EF4-FFF2-40B4-BE49-F238E27FC236}">
                    <a16:creationId xmlns:a16="http://schemas.microsoft.com/office/drawing/2014/main" id="{A64255DF-B217-4892-ABC9-A9A7CD221651}"/>
                  </a:ext>
                </a:extLst>
              </p:cNvPr>
              <p:cNvSpPr>
                <a:spLocks/>
              </p:cNvSpPr>
              <p:nvPr/>
            </p:nvSpPr>
            <p:spPr>
              <a:xfrm>
                <a:off x="10666091" y="2309237"/>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17" name="Oval 316">
                <a:extLst>
                  <a:ext uri="{FF2B5EF4-FFF2-40B4-BE49-F238E27FC236}">
                    <a16:creationId xmlns:a16="http://schemas.microsoft.com/office/drawing/2014/main" id="{18A2565C-385A-43E5-9199-C2077F4A1157}"/>
                  </a:ext>
                </a:extLst>
              </p:cNvPr>
              <p:cNvSpPr>
                <a:spLocks/>
              </p:cNvSpPr>
              <p:nvPr/>
            </p:nvSpPr>
            <p:spPr>
              <a:xfrm>
                <a:off x="10779758" y="2261656"/>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18" name="Oval 317">
                <a:extLst>
                  <a:ext uri="{FF2B5EF4-FFF2-40B4-BE49-F238E27FC236}">
                    <a16:creationId xmlns:a16="http://schemas.microsoft.com/office/drawing/2014/main" id="{60C855F5-53A3-4909-BD04-24059BADCBA8}"/>
                  </a:ext>
                </a:extLst>
              </p:cNvPr>
              <p:cNvSpPr>
                <a:spLocks/>
              </p:cNvSpPr>
              <p:nvPr/>
            </p:nvSpPr>
            <p:spPr>
              <a:xfrm>
                <a:off x="10753324" y="2359462"/>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19" name="Oval 318">
                <a:extLst>
                  <a:ext uri="{FF2B5EF4-FFF2-40B4-BE49-F238E27FC236}">
                    <a16:creationId xmlns:a16="http://schemas.microsoft.com/office/drawing/2014/main" id="{0D396834-5A37-4A94-A637-9C6DBD2F2D31}"/>
                  </a:ext>
                </a:extLst>
              </p:cNvPr>
              <p:cNvSpPr>
                <a:spLocks/>
              </p:cNvSpPr>
              <p:nvPr/>
            </p:nvSpPr>
            <p:spPr>
              <a:xfrm>
                <a:off x="10652874" y="2499563"/>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20" name="Oval 319">
                <a:extLst>
                  <a:ext uri="{FF2B5EF4-FFF2-40B4-BE49-F238E27FC236}">
                    <a16:creationId xmlns:a16="http://schemas.microsoft.com/office/drawing/2014/main" id="{BB89EFD7-0A67-486F-9ED2-35EB8FEC64F5}"/>
                  </a:ext>
                </a:extLst>
              </p:cNvPr>
              <p:cNvSpPr>
                <a:spLocks/>
              </p:cNvSpPr>
              <p:nvPr/>
            </p:nvSpPr>
            <p:spPr>
              <a:xfrm>
                <a:off x="10674021" y="2544501"/>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21" name="Oval 320">
                <a:extLst>
                  <a:ext uri="{FF2B5EF4-FFF2-40B4-BE49-F238E27FC236}">
                    <a16:creationId xmlns:a16="http://schemas.microsoft.com/office/drawing/2014/main" id="{769EF70F-4DCD-44D2-AB0C-FF11DB01BD70}"/>
                  </a:ext>
                </a:extLst>
              </p:cNvPr>
              <p:cNvSpPr>
                <a:spLocks/>
              </p:cNvSpPr>
              <p:nvPr/>
            </p:nvSpPr>
            <p:spPr>
              <a:xfrm>
                <a:off x="10769184" y="2499563"/>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22" name="Oval 321">
                <a:extLst>
                  <a:ext uri="{FF2B5EF4-FFF2-40B4-BE49-F238E27FC236}">
                    <a16:creationId xmlns:a16="http://schemas.microsoft.com/office/drawing/2014/main" id="{380D9461-04EB-42F1-84B1-A8A96F7FB799}"/>
                  </a:ext>
                </a:extLst>
              </p:cNvPr>
              <p:cNvSpPr>
                <a:spLocks/>
              </p:cNvSpPr>
              <p:nvPr/>
            </p:nvSpPr>
            <p:spPr>
              <a:xfrm>
                <a:off x="10750680" y="2549788"/>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24" name="Oval 323">
                <a:extLst>
                  <a:ext uri="{FF2B5EF4-FFF2-40B4-BE49-F238E27FC236}">
                    <a16:creationId xmlns:a16="http://schemas.microsoft.com/office/drawing/2014/main" id="{CE8E32B0-F53A-4997-8F4E-5FD0035FF2BF}"/>
                  </a:ext>
                </a:extLst>
              </p:cNvPr>
              <p:cNvSpPr>
                <a:spLocks/>
              </p:cNvSpPr>
              <p:nvPr/>
            </p:nvSpPr>
            <p:spPr>
              <a:xfrm>
                <a:off x="10711029" y="2745400"/>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25" name="Oval 324">
                <a:extLst>
                  <a:ext uri="{FF2B5EF4-FFF2-40B4-BE49-F238E27FC236}">
                    <a16:creationId xmlns:a16="http://schemas.microsoft.com/office/drawing/2014/main" id="{68AA84A9-B434-4866-8E13-3AE5291AF922}"/>
                  </a:ext>
                </a:extLst>
              </p:cNvPr>
              <p:cNvSpPr>
                <a:spLocks/>
              </p:cNvSpPr>
              <p:nvPr/>
            </p:nvSpPr>
            <p:spPr>
              <a:xfrm>
                <a:off x="10711029" y="2893432"/>
                <a:ext cx="89918" cy="89918"/>
              </a:xfrm>
              <a:prstGeom prst="ellipse">
                <a:avLst/>
              </a:prstGeom>
              <a:solidFill>
                <a:srgbClr val="A6821E"/>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grpSp>
        <p:sp>
          <p:nvSpPr>
            <p:cNvPr id="331" name="Freeform: Shape 330">
              <a:extLst>
                <a:ext uri="{FF2B5EF4-FFF2-40B4-BE49-F238E27FC236}">
                  <a16:creationId xmlns:a16="http://schemas.microsoft.com/office/drawing/2014/main" id="{EF374039-3D11-47DE-BB44-B78015B578F3}"/>
                </a:ext>
              </a:extLst>
            </p:cNvPr>
            <p:cNvSpPr/>
            <p:nvPr/>
          </p:nvSpPr>
          <p:spPr>
            <a:xfrm>
              <a:off x="9417404" y="3247781"/>
              <a:ext cx="1918585" cy="118722"/>
            </a:xfrm>
            <a:custGeom>
              <a:avLst/>
              <a:gdLst>
                <a:gd name="connsiteX0" fmla="*/ 0 w 1730375"/>
                <a:gd name="connsiteY0" fmla="*/ 104775 h 104775"/>
                <a:gd name="connsiteX1" fmla="*/ 0 w 1730375"/>
                <a:gd name="connsiteY1" fmla="*/ 0 h 104775"/>
                <a:gd name="connsiteX2" fmla="*/ 1730375 w 1730375"/>
                <a:gd name="connsiteY2" fmla="*/ 0 h 104775"/>
                <a:gd name="connsiteX3" fmla="*/ 1730375 w 1730375"/>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1730375" h="104775">
                  <a:moveTo>
                    <a:pt x="0" y="104775"/>
                  </a:moveTo>
                  <a:lnTo>
                    <a:pt x="0" y="0"/>
                  </a:lnTo>
                  <a:lnTo>
                    <a:pt x="1730375" y="0"/>
                  </a:lnTo>
                  <a:lnTo>
                    <a:pt x="1730375" y="104775"/>
                  </a:lnTo>
                </a:path>
              </a:pathLst>
            </a:custGeom>
            <a:noFill/>
            <a:ln w="12700" cap="flat" cmpd="sng" algn="ctr">
              <a:solidFill>
                <a:srgbClr val="000000"/>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Museo Sans 300"/>
                <a:ea typeface="+mn-ea"/>
                <a:cs typeface="+mn-cs"/>
              </a:endParaRPr>
            </a:p>
          </p:txBody>
        </p:sp>
        <p:sp>
          <p:nvSpPr>
            <p:cNvPr id="332" name="TextBox 331">
              <a:extLst>
                <a:ext uri="{FF2B5EF4-FFF2-40B4-BE49-F238E27FC236}">
                  <a16:creationId xmlns:a16="http://schemas.microsoft.com/office/drawing/2014/main" id="{077FC069-94E9-41A3-B07C-D49211CA1D89}"/>
                </a:ext>
              </a:extLst>
            </p:cNvPr>
            <p:cNvSpPr txBox="1"/>
            <p:nvPr/>
          </p:nvSpPr>
          <p:spPr>
            <a:xfrm>
              <a:off x="10245398" y="3030144"/>
              <a:ext cx="312105" cy="276999"/>
            </a:xfrm>
            <a:prstGeom prst="rect">
              <a:avLst/>
            </a:prstGeom>
            <a:noFill/>
          </p:spPr>
          <p:txBody>
            <a:bodyPr wrap="squar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a:t>
              </a:r>
            </a:p>
          </p:txBody>
        </p:sp>
        <p:sp>
          <p:nvSpPr>
            <p:cNvPr id="334" name="TextBox 333">
              <a:extLst>
                <a:ext uri="{FF2B5EF4-FFF2-40B4-BE49-F238E27FC236}">
                  <a16:creationId xmlns:a16="http://schemas.microsoft.com/office/drawing/2014/main" id="{9B2AE18B-69A1-44DE-A19F-B6FE0A2CA591}"/>
                </a:ext>
              </a:extLst>
            </p:cNvPr>
            <p:cNvSpPr txBox="1"/>
            <p:nvPr/>
          </p:nvSpPr>
          <p:spPr>
            <a:xfrm>
              <a:off x="8640068" y="2854353"/>
              <a:ext cx="236514" cy="169383"/>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40</a:t>
              </a:r>
            </a:p>
          </p:txBody>
        </p:sp>
        <p:sp>
          <p:nvSpPr>
            <p:cNvPr id="335" name="TextBox 334">
              <a:extLst>
                <a:ext uri="{FF2B5EF4-FFF2-40B4-BE49-F238E27FC236}">
                  <a16:creationId xmlns:a16="http://schemas.microsoft.com/office/drawing/2014/main" id="{5520B31A-A362-4421-AD85-BA391C382D7C}"/>
                </a:ext>
              </a:extLst>
            </p:cNvPr>
            <p:cNvSpPr txBox="1"/>
            <p:nvPr/>
          </p:nvSpPr>
          <p:spPr>
            <a:xfrm>
              <a:off x="8632578" y="3401396"/>
              <a:ext cx="236514" cy="169383"/>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30</a:t>
              </a:r>
            </a:p>
          </p:txBody>
        </p:sp>
        <p:sp>
          <p:nvSpPr>
            <p:cNvPr id="336" name="TextBox 335">
              <a:extLst>
                <a:ext uri="{FF2B5EF4-FFF2-40B4-BE49-F238E27FC236}">
                  <a16:creationId xmlns:a16="http://schemas.microsoft.com/office/drawing/2014/main" id="{2610CD20-9D85-4F31-899F-97862ED813A3}"/>
                </a:ext>
              </a:extLst>
            </p:cNvPr>
            <p:cNvSpPr txBox="1"/>
            <p:nvPr/>
          </p:nvSpPr>
          <p:spPr>
            <a:xfrm>
              <a:off x="8632578" y="3949817"/>
              <a:ext cx="236514" cy="169383"/>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20</a:t>
              </a:r>
            </a:p>
          </p:txBody>
        </p:sp>
        <p:sp>
          <p:nvSpPr>
            <p:cNvPr id="337" name="TextBox 336">
              <a:extLst>
                <a:ext uri="{FF2B5EF4-FFF2-40B4-BE49-F238E27FC236}">
                  <a16:creationId xmlns:a16="http://schemas.microsoft.com/office/drawing/2014/main" id="{71B14194-C4A2-44DC-BE49-14A5762DBA5D}"/>
                </a:ext>
              </a:extLst>
            </p:cNvPr>
            <p:cNvSpPr txBox="1"/>
            <p:nvPr/>
          </p:nvSpPr>
          <p:spPr>
            <a:xfrm>
              <a:off x="8632578" y="4491262"/>
              <a:ext cx="236514" cy="169383"/>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10</a:t>
              </a:r>
            </a:p>
          </p:txBody>
        </p:sp>
        <p:sp>
          <p:nvSpPr>
            <p:cNvPr id="338" name="TextBox 337">
              <a:extLst>
                <a:ext uri="{FF2B5EF4-FFF2-40B4-BE49-F238E27FC236}">
                  <a16:creationId xmlns:a16="http://schemas.microsoft.com/office/drawing/2014/main" id="{E9C00939-AF03-4CFE-8205-5DD981654A8C}"/>
                </a:ext>
              </a:extLst>
            </p:cNvPr>
            <p:cNvSpPr txBox="1"/>
            <p:nvPr/>
          </p:nvSpPr>
          <p:spPr>
            <a:xfrm>
              <a:off x="8632578" y="5040317"/>
              <a:ext cx="236514" cy="169383"/>
            </a:xfrm>
            <a:prstGeom prst="rect">
              <a:avLst/>
            </a:prstGeom>
            <a:noFill/>
          </p:spPr>
          <p:txBody>
            <a:bodyPr wrap="none" lIns="0" tIns="0" rIns="0" bIns="0" rtlCol="0" anchor="ctr">
              <a:no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a:t>
              </a:r>
            </a:p>
          </p:txBody>
        </p:sp>
        <p:sp>
          <p:nvSpPr>
            <p:cNvPr id="340" name="TextBox 339">
              <a:extLst>
                <a:ext uri="{FF2B5EF4-FFF2-40B4-BE49-F238E27FC236}">
                  <a16:creationId xmlns:a16="http://schemas.microsoft.com/office/drawing/2014/main" id="{51714E0E-3A54-4346-AC0E-31028E86672C}"/>
                </a:ext>
              </a:extLst>
            </p:cNvPr>
            <p:cNvSpPr txBox="1"/>
            <p:nvPr/>
          </p:nvSpPr>
          <p:spPr>
            <a:xfrm>
              <a:off x="9633531" y="2607336"/>
              <a:ext cx="1486329" cy="276999"/>
            </a:xfrm>
            <a:prstGeom prst="rect">
              <a:avLst/>
            </a:prstGeom>
            <a:noFill/>
          </p:spPr>
          <p:txBody>
            <a:bodyPr wrap="squar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Dendritic Cells</a:t>
              </a:r>
            </a:p>
          </p:txBody>
        </p:sp>
        <p:sp>
          <p:nvSpPr>
            <p:cNvPr id="333" name="TextBox 332">
              <a:extLst>
                <a:ext uri="{FF2B5EF4-FFF2-40B4-BE49-F238E27FC236}">
                  <a16:creationId xmlns:a16="http://schemas.microsoft.com/office/drawing/2014/main" id="{2215A2D1-8DD6-441A-87F3-AE1A2B189F01}"/>
                </a:ext>
              </a:extLst>
            </p:cNvPr>
            <p:cNvSpPr txBox="1"/>
            <p:nvPr/>
          </p:nvSpPr>
          <p:spPr>
            <a:xfrm>
              <a:off x="8266166" y="2544493"/>
              <a:ext cx="270805" cy="246221"/>
            </a:xfrm>
            <a:prstGeom prst="rect">
              <a:avLst/>
            </a:prstGeom>
            <a:noFill/>
          </p:spPr>
          <p:txBody>
            <a:bodyPr wrap="squar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useo Sans 300"/>
                  <a:ea typeface="+mn-ea"/>
                  <a:cs typeface="+mn-cs"/>
                </a:rPr>
                <a:t>C</a:t>
              </a:r>
            </a:p>
          </p:txBody>
        </p:sp>
        <p:sp>
          <p:nvSpPr>
            <p:cNvPr id="342" name="TextBox 429">
              <a:extLst>
                <a:ext uri="{FF2B5EF4-FFF2-40B4-BE49-F238E27FC236}">
                  <a16:creationId xmlns:a16="http://schemas.microsoft.com/office/drawing/2014/main" id="{1C522A80-4DBF-41C8-B695-E9475334219C}"/>
                </a:ext>
              </a:extLst>
            </p:cNvPr>
            <p:cNvSpPr txBox="1"/>
            <p:nvPr/>
          </p:nvSpPr>
          <p:spPr>
            <a:xfrm>
              <a:off x="9054989" y="5221219"/>
              <a:ext cx="514307" cy="369332"/>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1" normalizeH="0" baseline="0" noProof="0" dirty="0">
                  <a:ln>
                    <a:noFill/>
                  </a:ln>
                  <a:solidFill>
                    <a:srgbClr val="000000"/>
                  </a:solidFill>
                  <a:effectLst/>
                  <a:uLnTx/>
                  <a:uFillTx/>
                  <a:latin typeface="Museo Sans 300"/>
                  <a:ea typeface="+mn-ea"/>
                  <a:cs typeface="+mn-cs"/>
                </a:rPr>
                <a:t>Control +</a:t>
              </a:r>
              <a:br>
                <a:rPr kumimoji="0" lang="en-GB" sz="1200" b="0" i="0" u="none" strike="noStrike" kern="1200" cap="none" spc="-51" normalizeH="0" baseline="0" noProof="0" dirty="0">
                  <a:ln>
                    <a:noFill/>
                  </a:ln>
                  <a:solidFill>
                    <a:srgbClr val="000000"/>
                  </a:solidFill>
                  <a:effectLst/>
                  <a:uLnTx/>
                  <a:uFillTx/>
                  <a:latin typeface="Museo Sans 300"/>
                  <a:ea typeface="+mn-ea"/>
                  <a:cs typeface="+mn-cs"/>
                </a:rPr>
              </a:br>
              <a:r>
                <a:rPr kumimoji="0" lang="en-GB" sz="1200" b="0" i="0" u="none" strike="noStrike" kern="1200" cap="none" spc="-51" normalizeH="0" baseline="0" noProof="0" dirty="0">
                  <a:ln>
                    <a:noFill/>
                  </a:ln>
                  <a:solidFill>
                    <a:srgbClr val="000000"/>
                  </a:solidFill>
                  <a:effectLst/>
                  <a:uLnTx/>
                  <a:uFillTx/>
                  <a:latin typeface="Museo Sans 300"/>
                  <a:ea typeface="+mn-ea"/>
                  <a:cs typeface="+mn-cs"/>
                </a:rPr>
                <a:t>Isotype</a:t>
              </a:r>
            </a:p>
          </p:txBody>
        </p:sp>
        <p:sp>
          <p:nvSpPr>
            <p:cNvPr id="343" name="TextBox 429">
              <a:extLst>
                <a:ext uri="{FF2B5EF4-FFF2-40B4-BE49-F238E27FC236}">
                  <a16:creationId xmlns:a16="http://schemas.microsoft.com/office/drawing/2014/main" id="{004CA5CE-BFC0-48F7-814C-7CB12D057FAB}"/>
                </a:ext>
              </a:extLst>
            </p:cNvPr>
            <p:cNvSpPr txBox="1"/>
            <p:nvPr/>
          </p:nvSpPr>
          <p:spPr>
            <a:xfrm>
              <a:off x="9703060" y="5221219"/>
              <a:ext cx="571182" cy="369332"/>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1" normalizeH="0" baseline="0" noProof="0" dirty="0">
                  <a:ln>
                    <a:noFill/>
                  </a:ln>
                  <a:solidFill>
                    <a:srgbClr val="000000"/>
                  </a:solidFill>
                  <a:effectLst/>
                  <a:uLnTx/>
                  <a:uFillTx/>
                  <a:latin typeface="Museo Sans 300"/>
                  <a:ea typeface="+mn-ea"/>
                  <a:cs typeface="+mn-cs"/>
                </a:rPr>
                <a:t>Control +</a:t>
              </a:r>
              <a:br>
                <a:rPr kumimoji="0" lang="en-GB" sz="1200" b="0" i="0" u="none" strike="noStrike" kern="1200" cap="none" spc="-51" normalizeH="0" baseline="0" noProof="0" dirty="0">
                  <a:ln>
                    <a:noFill/>
                  </a:ln>
                  <a:solidFill>
                    <a:srgbClr val="000000"/>
                  </a:solidFill>
                  <a:effectLst/>
                  <a:uLnTx/>
                  <a:uFillTx/>
                  <a:latin typeface="Museo Sans 300"/>
                  <a:ea typeface="+mn-ea"/>
                  <a:cs typeface="+mn-cs"/>
                </a:rPr>
              </a:br>
              <a:r>
                <a:rPr kumimoji="0" lang="en-GB" sz="1200" b="0" i="0" u="none" strike="noStrike" kern="1200" cap="none" spc="-51" normalizeH="0" baseline="0" noProof="0" dirty="0">
                  <a:ln>
                    <a:noFill/>
                  </a:ln>
                  <a:solidFill>
                    <a:srgbClr val="000000"/>
                  </a:solidFill>
                  <a:effectLst/>
                  <a:uLnTx/>
                  <a:uFillTx/>
                  <a:latin typeface="Museo Sans 300"/>
                  <a:ea typeface="+mn-ea"/>
                  <a:cs typeface="+mn-cs"/>
                </a:rPr>
                <a:t>Anti</a:t>
              </a:r>
              <a:r>
                <a:rPr kumimoji="0" lang="el-GR" sz="1200" b="0" i="0" u="none" strike="noStrike" kern="1200" cap="none" spc="-51" normalizeH="0" baseline="0" noProof="0" dirty="0">
                  <a:ln>
                    <a:noFill/>
                  </a:ln>
                  <a:solidFill>
                    <a:srgbClr val="000000"/>
                  </a:solidFill>
                  <a:effectLst/>
                  <a:uLnTx/>
                  <a:uFillTx/>
                  <a:latin typeface="Museo Sans 300"/>
                  <a:ea typeface="+mn-ea"/>
                  <a:cs typeface="+mn-cs"/>
                </a:rPr>
                <a:t>-</a:t>
              </a:r>
              <a:r>
                <a:rPr kumimoji="0" lang="en-GB" sz="1200" b="0" i="0" u="none" strike="noStrike" kern="1200" cap="none" spc="-51" normalizeH="0" baseline="0" noProof="0" dirty="0">
                  <a:ln>
                    <a:noFill/>
                  </a:ln>
                  <a:solidFill>
                    <a:srgbClr val="000000"/>
                  </a:solidFill>
                  <a:effectLst/>
                  <a:uLnTx/>
                  <a:uFillTx/>
                  <a:latin typeface="Museo Sans 300"/>
                  <a:ea typeface="+mn-ea"/>
                  <a:cs typeface="+mn-cs"/>
                </a:rPr>
                <a:t>PD-1 </a:t>
              </a:r>
            </a:p>
          </p:txBody>
        </p:sp>
        <p:sp>
          <p:nvSpPr>
            <p:cNvPr id="344" name="TextBox 429">
              <a:extLst>
                <a:ext uri="{FF2B5EF4-FFF2-40B4-BE49-F238E27FC236}">
                  <a16:creationId xmlns:a16="http://schemas.microsoft.com/office/drawing/2014/main" id="{BD2C2B61-358C-4D8E-8270-62F199BEC60D}"/>
                </a:ext>
              </a:extLst>
            </p:cNvPr>
            <p:cNvSpPr txBox="1"/>
            <p:nvPr/>
          </p:nvSpPr>
          <p:spPr>
            <a:xfrm>
              <a:off x="10412923" y="5222797"/>
              <a:ext cx="558679" cy="369332"/>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1" normalizeH="0" baseline="0" noProof="0" dirty="0" err="1">
                  <a:ln>
                    <a:noFill/>
                  </a:ln>
                  <a:solidFill>
                    <a:srgbClr val="000000"/>
                  </a:solidFill>
                  <a:effectLst/>
                  <a:uLnTx/>
                  <a:uFillTx/>
                  <a:latin typeface="Museo Sans 300"/>
                  <a:ea typeface="+mn-ea"/>
                  <a:cs typeface="+mn-cs"/>
                </a:rPr>
                <a:t>TTFields</a:t>
              </a:r>
              <a:r>
                <a:rPr kumimoji="0" lang="en-GB" sz="1200" b="0" i="0" u="none" strike="noStrike" kern="1200" cap="none" spc="-51" normalizeH="0" baseline="0" noProof="0" dirty="0">
                  <a:ln>
                    <a:noFill/>
                  </a:ln>
                  <a:solidFill>
                    <a:srgbClr val="000000"/>
                  </a:solidFill>
                  <a:effectLst/>
                  <a:uLnTx/>
                  <a:uFillTx/>
                  <a:latin typeface="Museo Sans 300"/>
                  <a:ea typeface="+mn-ea"/>
                  <a:cs typeface="+mn-cs"/>
                </a:rPr>
                <a:t> +</a:t>
              </a:r>
              <a:br>
                <a:rPr kumimoji="0" lang="en-GB" sz="1200" b="0" i="0" u="none" strike="noStrike" kern="1200" cap="none" spc="-51" normalizeH="0" baseline="0" noProof="0" dirty="0">
                  <a:ln>
                    <a:noFill/>
                  </a:ln>
                  <a:solidFill>
                    <a:srgbClr val="000000"/>
                  </a:solidFill>
                  <a:effectLst/>
                  <a:uLnTx/>
                  <a:uFillTx/>
                  <a:latin typeface="Museo Sans 300"/>
                  <a:ea typeface="+mn-ea"/>
                  <a:cs typeface="+mn-cs"/>
                </a:rPr>
              </a:br>
              <a:r>
                <a:rPr kumimoji="0" lang="en-GB" sz="1200" b="0" i="0" u="none" strike="noStrike" kern="1200" cap="none" spc="-51" normalizeH="0" baseline="0" noProof="0" dirty="0">
                  <a:ln>
                    <a:noFill/>
                  </a:ln>
                  <a:solidFill>
                    <a:srgbClr val="000000"/>
                  </a:solidFill>
                  <a:effectLst/>
                  <a:uLnTx/>
                  <a:uFillTx/>
                  <a:latin typeface="Museo Sans 300"/>
                  <a:ea typeface="+mn-ea"/>
                  <a:cs typeface="+mn-cs"/>
                </a:rPr>
                <a:t>Isotype</a:t>
              </a:r>
            </a:p>
          </p:txBody>
        </p:sp>
        <p:sp>
          <p:nvSpPr>
            <p:cNvPr id="345" name="TextBox 429">
              <a:extLst>
                <a:ext uri="{FF2B5EF4-FFF2-40B4-BE49-F238E27FC236}">
                  <a16:creationId xmlns:a16="http://schemas.microsoft.com/office/drawing/2014/main" id="{29244E6F-9D1D-4056-B354-5A661C480801}"/>
                </a:ext>
              </a:extLst>
            </p:cNvPr>
            <p:cNvSpPr txBox="1"/>
            <p:nvPr/>
          </p:nvSpPr>
          <p:spPr>
            <a:xfrm>
              <a:off x="11112926" y="5222670"/>
              <a:ext cx="571182" cy="369332"/>
            </a:xfrm>
            <a:prstGeom prst="rect">
              <a:avLst/>
            </a:prstGeom>
            <a:noFill/>
          </p:spPr>
          <p:txBody>
            <a:bodyPr wrap="none" lIns="0" tIns="0" rIns="0" bIns="0" rtlCol="0" anchor="ctr">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51" normalizeH="0" baseline="0" noProof="0" dirty="0" err="1">
                  <a:ln>
                    <a:noFill/>
                  </a:ln>
                  <a:solidFill>
                    <a:srgbClr val="000000"/>
                  </a:solidFill>
                  <a:effectLst/>
                  <a:uLnTx/>
                  <a:uFillTx/>
                  <a:latin typeface="Museo Sans 300"/>
                  <a:ea typeface="+mn-ea"/>
                  <a:cs typeface="+mn-cs"/>
                </a:rPr>
                <a:t>TTFields</a:t>
              </a:r>
              <a:r>
                <a:rPr kumimoji="0" lang="en-GB" sz="1200" b="0" i="0" u="none" strike="noStrike" kern="1200" cap="none" spc="-51" normalizeH="0" baseline="0" noProof="0" dirty="0">
                  <a:ln>
                    <a:noFill/>
                  </a:ln>
                  <a:solidFill>
                    <a:srgbClr val="000000"/>
                  </a:solidFill>
                  <a:effectLst/>
                  <a:uLnTx/>
                  <a:uFillTx/>
                  <a:latin typeface="Museo Sans 300"/>
                  <a:ea typeface="+mn-ea"/>
                  <a:cs typeface="+mn-cs"/>
                </a:rPr>
                <a:t> +</a:t>
              </a:r>
              <a:br>
                <a:rPr kumimoji="0" lang="en-GB" sz="1200" b="0" i="0" u="none" strike="noStrike" kern="1200" cap="none" spc="-51" normalizeH="0" baseline="0" noProof="0" dirty="0">
                  <a:ln>
                    <a:noFill/>
                  </a:ln>
                  <a:solidFill>
                    <a:srgbClr val="000000"/>
                  </a:solidFill>
                  <a:effectLst/>
                  <a:uLnTx/>
                  <a:uFillTx/>
                  <a:latin typeface="Museo Sans 300"/>
                  <a:ea typeface="+mn-ea"/>
                  <a:cs typeface="+mn-cs"/>
                </a:rPr>
              </a:br>
              <a:r>
                <a:rPr kumimoji="0" lang="en-GB" sz="1200" b="0" i="0" u="none" strike="noStrike" kern="1200" cap="none" spc="-51" normalizeH="0" baseline="0" noProof="0" dirty="0">
                  <a:ln>
                    <a:noFill/>
                  </a:ln>
                  <a:solidFill>
                    <a:srgbClr val="000000"/>
                  </a:solidFill>
                  <a:effectLst/>
                  <a:uLnTx/>
                  <a:uFillTx/>
                  <a:latin typeface="Museo Sans 300"/>
                  <a:ea typeface="+mn-ea"/>
                  <a:cs typeface="+mn-cs"/>
                </a:rPr>
                <a:t>Anti</a:t>
              </a:r>
              <a:r>
                <a:rPr kumimoji="0" lang="el-GR" sz="1200" b="0" i="0" u="none" strike="noStrike" kern="1200" cap="none" spc="-51" normalizeH="0" baseline="0" noProof="0" dirty="0">
                  <a:ln>
                    <a:noFill/>
                  </a:ln>
                  <a:solidFill>
                    <a:srgbClr val="000000"/>
                  </a:solidFill>
                  <a:effectLst/>
                  <a:uLnTx/>
                  <a:uFillTx/>
                  <a:latin typeface="Museo Sans 300"/>
                  <a:ea typeface="+mn-ea"/>
                  <a:cs typeface="+mn-cs"/>
                </a:rPr>
                <a:t>-</a:t>
              </a:r>
              <a:r>
                <a:rPr kumimoji="0" lang="en-GB" sz="1200" b="0" i="0" u="none" strike="noStrike" kern="1200" cap="none" spc="-51" normalizeH="0" baseline="0" noProof="0" dirty="0">
                  <a:ln>
                    <a:noFill/>
                  </a:ln>
                  <a:solidFill>
                    <a:srgbClr val="000000"/>
                  </a:solidFill>
                  <a:effectLst/>
                  <a:uLnTx/>
                  <a:uFillTx/>
                  <a:latin typeface="Museo Sans 300"/>
                  <a:ea typeface="+mn-ea"/>
                  <a:cs typeface="+mn-cs"/>
                </a:rPr>
                <a:t>PD-1 </a:t>
              </a:r>
            </a:p>
          </p:txBody>
        </p:sp>
      </p:grpSp>
      <p:sp>
        <p:nvSpPr>
          <p:cNvPr id="181" name="TextBox 180">
            <a:extLst>
              <a:ext uri="{FF2B5EF4-FFF2-40B4-BE49-F238E27FC236}">
                <a16:creationId xmlns:a16="http://schemas.microsoft.com/office/drawing/2014/main" id="{3037AB8F-61A6-6834-EB91-944C857B951B}"/>
              </a:ext>
            </a:extLst>
          </p:cNvPr>
          <p:cNvSpPr txBox="1"/>
          <p:nvPr/>
        </p:nvSpPr>
        <p:spPr>
          <a:xfrm>
            <a:off x="606273" y="6618791"/>
            <a:ext cx="9435249" cy="123111"/>
          </a:xfrm>
          <a:prstGeom prst="rect">
            <a:avLst/>
          </a:prstGeom>
        </p:spPr>
        <p:txBody>
          <a:bodyPr wrap="square" lIns="43200" tIns="0" rIns="0" bIns="0" anchor="b" anchorCtr="0">
            <a:spAutoFit/>
          </a:bodyPr>
          <a:lstStyle>
            <a:defPPr>
              <a:defRPr lang="en-US"/>
            </a:defPPr>
            <a:lvl1pPr>
              <a:defRPr sz="1000">
                <a:solidFill>
                  <a:schemeClr val="tx2">
                    <a:lumMod val="50000"/>
                  </a:schemeClr>
                </a:solidFill>
                <a:cs typeface="Museo Sans 300" panose="02000000000000000000" pitchFamily="2" charset="0"/>
              </a:defRPr>
            </a:lvl1pPr>
          </a:lstStyle>
          <a:p>
            <a:pPr marL="0" marR="0" lvl="1" indent="0" algn="l" defTabSz="55434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dirty="0">
                <a:ln>
                  <a:noFill/>
                </a:ln>
                <a:solidFill>
                  <a:prstClr val="black"/>
                </a:solidFill>
                <a:effectLst/>
                <a:uLnTx/>
                <a:uFillTx/>
                <a:latin typeface="Museo Sans 300"/>
                <a:ea typeface="+mn-ea"/>
                <a:cs typeface="+mn-cs"/>
              </a:rPr>
              <a:t>TTFields are experimental for the treatment of patients with </a:t>
            </a:r>
            <a:r>
              <a:rPr kumimoji="0" lang="en-US" sz="800" b="0" i="0" u="none" strike="noStrike" kern="1200" cap="none" spc="-20" normalizeH="0" baseline="0" noProof="0" dirty="0">
                <a:ln>
                  <a:noFill/>
                </a:ln>
                <a:solidFill>
                  <a:prstClr val="black"/>
                </a:solidFill>
                <a:effectLst/>
                <a:uLnTx/>
                <a:uFillTx/>
                <a:latin typeface="Museo Sans 300"/>
                <a:ea typeface="+mn-ea"/>
                <a:cs typeface="Museo Sans 300" panose="02000000000000000000" pitchFamily="2" charset="0"/>
              </a:rPr>
              <a:t>non-small cell lung cancer </a:t>
            </a:r>
            <a:r>
              <a:rPr kumimoji="0" lang="en-US" sz="800" b="0" i="0" u="none" strike="noStrike" kern="1200" cap="none" spc="-20" normalizeH="0" baseline="0" noProof="0" dirty="0">
                <a:ln>
                  <a:noFill/>
                </a:ln>
                <a:solidFill>
                  <a:prstClr val="black"/>
                </a:solidFill>
                <a:effectLst/>
                <a:uLnTx/>
                <a:uFillTx/>
                <a:latin typeface="Museo Sans 300"/>
                <a:ea typeface="+mn-ea"/>
                <a:cs typeface="+mn-cs"/>
              </a:rPr>
              <a:t>and have not been approved by the US Food and Drug Administration for this indication nor received a CE mark in Europe.</a:t>
            </a:r>
            <a:endParaRPr kumimoji="0" lang="en-US" sz="8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180" name="Rectangle 179">
            <a:extLst>
              <a:ext uri="{FF2B5EF4-FFF2-40B4-BE49-F238E27FC236}">
                <a16:creationId xmlns:a16="http://schemas.microsoft.com/office/drawing/2014/main" id="{812926F0-9E25-98D7-FAFB-8836E9F04D7B}"/>
              </a:ext>
            </a:extLst>
          </p:cNvPr>
          <p:cNvSpPr/>
          <p:nvPr/>
        </p:nvSpPr>
        <p:spPr>
          <a:xfrm>
            <a:off x="606277" y="1734006"/>
            <a:ext cx="11418080" cy="666977"/>
          </a:xfrm>
          <a:prstGeom prst="rect">
            <a:avLst/>
          </a:prstGeom>
        </p:spPr>
        <p:txBody>
          <a:bodyPr wrap="square" lIns="43200">
            <a:spAutoFit/>
          </a:bodyPr>
          <a:lstStyle/>
          <a:p>
            <a:pPr marL="0" marR="0" lvl="0" indent="0" algn="l" defTabSz="554343" rtl="0" eaLnBrk="1" fontAlgn="auto" latinLnBrk="0" hangingPunct="1">
              <a:lnSpc>
                <a:spcPct val="100000"/>
              </a:lnSpc>
              <a:spcBef>
                <a:spcPts val="0"/>
              </a:spcBef>
              <a:spcAft>
                <a:spcPts val="0"/>
              </a:spcAft>
              <a:buClr>
                <a:srgbClr val="EEECE1"/>
              </a:buClr>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a:ea typeface="+mn-ea"/>
                <a:cs typeface="Museo Sans 300" panose="02000000000000000000" pitchFamily="2" charset="0"/>
              </a:rPr>
              <a:t>Adding </a:t>
            </a:r>
            <a:r>
              <a:rPr kumimoji="0" lang="en-US" sz="1867" b="1" i="0" u="none" strike="noStrike" kern="1200" cap="none" spc="0" normalizeH="0" baseline="0" noProof="0" dirty="0" err="1">
                <a:ln>
                  <a:noFill/>
                </a:ln>
                <a:solidFill>
                  <a:prstClr val="black"/>
                </a:solidFill>
                <a:effectLst/>
                <a:uLnTx/>
                <a:uFillTx/>
                <a:latin typeface="Calibri" panose="020F0502020204030204"/>
                <a:ea typeface="+mn-ea"/>
                <a:cs typeface="Museo Sans 300" panose="02000000000000000000" pitchFamily="2" charset="0"/>
              </a:rPr>
              <a:t>TTFields</a:t>
            </a:r>
            <a:r>
              <a:rPr kumimoji="0" lang="en-US" sz="1867" b="1" i="0" u="none" strike="noStrike" kern="1200" cap="none" spc="0" normalizeH="0" baseline="0" noProof="0" dirty="0">
                <a:ln>
                  <a:noFill/>
                </a:ln>
                <a:solidFill>
                  <a:prstClr val="black"/>
                </a:solidFill>
                <a:effectLst/>
                <a:uLnTx/>
                <a:uFillTx/>
                <a:latin typeface="Calibri" panose="020F0502020204030204"/>
                <a:ea typeface="+mn-ea"/>
                <a:cs typeface="Museo Sans 300" panose="02000000000000000000" pitchFamily="2" charset="0"/>
              </a:rPr>
              <a:t> treatment to anti-PD-1 led to decreased tumor volume and increased dendritic cell population (CD11c+/CD45+), suggesting therapeutic efficacy for the concomitant treatment of </a:t>
            </a:r>
            <a:r>
              <a:rPr kumimoji="0" lang="en-US" sz="1867" b="1" i="0" u="none" strike="noStrike" kern="1200" cap="none" spc="0" normalizeH="0" baseline="0" noProof="0" dirty="0" err="1">
                <a:ln>
                  <a:noFill/>
                </a:ln>
                <a:solidFill>
                  <a:prstClr val="black"/>
                </a:solidFill>
                <a:effectLst/>
                <a:uLnTx/>
                <a:uFillTx/>
                <a:latin typeface="Calibri" panose="020F0502020204030204"/>
                <a:ea typeface="+mn-ea"/>
                <a:cs typeface="Museo Sans 300" panose="02000000000000000000" pitchFamily="2" charset="0"/>
              </a:rPr>
              <a:t>TTFields</a:t>
            </a:r>
            <a:r>
              <a:rPr kumimoji="0" lang="en-US" sz="1867" b="1" i="0" u="none" strike="noStrike" kern="1200" cap="none" spc="0" normalizeH="0" baseline="0" noProof="0" dirty="0">
                <a:ln>
                  <a:noFill/>
                </a:ln>
                <a:solidFill>
                  <a:prstClr val="black"/>
                </a:solidFill>
                <a:effectLst/>
                <a:uLnTx/>
                <a:uFillTx/>
                <a:latin typeface="Calibri" panose="020F0502020204030204"/>
                <a:ea typeface="+mn-ea"/>
                <a:cs typeface="Museo Sans 300" panose="02000000000000000000" pitchFamily="2" charset="0"/>
              </a:rPr>
              <a:t> therapy with anti-PD-1</a:t>
            </a:r>
          </a:p>
        </p:txBody>
      </p:sp>
      <p:sp>
        <p:nvSpPr>
          <p:cNvPr id="49" name="TextBox 429">
            <a:extLst>
              <a:ext uri="{FF2B5EF4-FFF2-40B4-BE49-F238E27FC236}">
                <a16:creationId xmlns:a16="http://schemas.microsoft.com/office/drawing/2014/main" id="{5C9A94A6-D7E3-4151-B2B5-9A649903A41A}"/>
              </a:ext>
            </a:extLst>
          </p:cNvPr>
          <p:cNvSpPr txBox="1"/>
          <p:nvPr/>
        </p:nvSpPr>
        <p:spPr>
          <a:xfrm rot="16200000">
            <a:off x="3731457" y="3940725"/>
            <a:ext cx="2216016" cy="196739"/>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Tumor Volume (mm</a:t>
            </a:r>
            <a:r>
              <a:rPr kumimoji="0" lang="en-GB" sz="1200" b="1" i="0" u="none" strike="noStrike" kern="1200" cap="none" spc="0" normalizeH="0" baseline="30000" noProof="0" dirty="0">
                <a:ln>
                  <a:noFill/>
                </a:ln>
                <a:solidFill>
                  <a:srgbClr val="000000"/>
                </a:solidFill>
                <a:effectLst/>
                <a:uLnTx/>
                <a:uFillTx/>
                <a:latin typeface="Museo Sans 300"/>
                <a:ea typeface="+mn-ea"/>
                <a:cs typeface="+mn-cs"/>
              </a:rPr>
              <a:t>3</a:t>
            </a:r>
            <a:r>
              <a:rPr kumimoji="0" lang="en-GB" sz="1200" b="1" i="0" u="none" strike="noStrike" kern="1200" cap="none" spc="0" normalizeH="0" baseline="0" noProof="0" dirty="0">
                <a:ln>
                  <a:noFill/>
                </a:ln>
                <a:solidFill>
                  <a:srgbClr val="000000"/>
                </a:solidFill>
                <a:effectLst/>
                <a:uLnTx/>
                <a:uFillTx/>
                <a:latin typeface="Museo Sans 300"/>
                <a:ea typeface="+mn-ea"/>
                <a:cs typeface="+mn-cs"/>
              </a:rPr>
              <a:t>)</a:t>
            </a:r>
          </a:p>
        </p:txBody>
      </p:sp>
      <p:sp>
        <p:nvSpPr>
          <p:cNvPr id="190" name="TextBox 189">
            <a:extLst>
              <a:ext uri="{FF2B5EF4-FFF2-40B4-BE49-F238E27FC236}">
                <a16:creationId xmlns:a16="http://schemas.microsoft.com/office/drawing/2014/main" id="{8C4A188B-42AA-4A9F-A240-3EB5E562B592}"/>
              </a:ext>
            </a:extLst>
          </p:cNvPr>
          <p:cNvSpPr txBox="1"/>
          <p:nvPr/>
        </p:nvSpPr>
        <p:spPr>
          <a:xfrm rot="16200000">
            <a:off x="7241910" y="3955695"/>
            <a:ext cx="2171821" cy="179859"/>
          </a:xfrm>
          <a:prstGeom prst="rect">
            <a:avLst/>
          </a:prstGeom>
          <a:noFill/>
        </p:spPr>
        <p:txBody>
          <a:bodyPr wrap="none" lIns="0" tIns="0" rIns="0" bIns="0" rtlCol="0" anchor="ctr">
            <a:no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CD11c</a:t>
            </a:r>
            <a:r>
              <a:rPr kumimoji="0" lang="en-GB" sz="1200" b="1" i="0" u="none" strike="noStrike" kern="1200" cap="none" spc="0" normalizeH="0" baseline="30000" noProof="0" dirty="0">
                <a:ln>
                  <a:noFill/>
                </a:ln>
                <a:solidFill>
                  <a:srgbClr val="000000"/>
                </a:solidFill>
                <a:effectLst/>
                <a:uLnTx/>
                <a:uFillTx/>
                <a:latin typeface="Museo Sans 300"/>
                <a:ea typeface="+mn-ea"/>
                <a:cs typeface="+mn-cs"/>
              </a:rPr>
              <a:t>+</a:t>
            </a:r>
            <a:r>
              <a:rPr kumimoji="0" lang="en-GB" sz="1200" b="1" i="0" u="none" strike="noStrike" kern="1200" cap="none" spc="0" normalizeH="0" baseline="0" noProof="0" dirty="0">
                <a:ln>
                  <a:noFill/>
                </a:ln>
                <a:solidFill>
                  <a:srgbClr val="000000"/>
                </a:solidFill>
                <a:effectLst/>
                <a:uLnTx/>
                <a:uFillTx/>
                <a:latin typeface="Museo Sans 300"/>
                <a:ea typeface="+mn-ea"/>
                <a:cs typeface="+mn-cs"/>
              </a:rPr>
              <a:t>/CD45</a:t>
            </a:r>
            <a:r>
              <a:rPr kumimoji="0" lang="en-GB" sz="1200" b="1" i="0" u="none" strike="noStrike" kern="1200" cap="none" spc="0" normalizeH="0" baseline="30000" noProof="0" dirty="0">
                <a:ln>
                  <a:noFill/>
                </a:ln>
                <a:solidFill>
                  <a:srgbClr val="000000"/>
                </a:solidFill>
                <a:effectLst/>
                <a:uLnTx/>
                <a:uFillTx/>
                <a:latin typeface="Museo Sans 300"/>
                <a:ea typeface="+mn-ea"/>
                <a:cs typeface="+mn-cs"/>
              </a:rPr>
              <a:t>+</a:t>
            </a:r>
            <a:r>
              <a:rPr kumimoji="0" lang="en-GB" sz="1200" b="1" i="0" u="none" strike="noStrike" kern="1200" cap="none" spc="0" normalizeH="0" baseline="0" noProof="0" dirty="0">
                <a:ln>
                  <a:noFill/>
                </a:ln>
                <a:solidFill>
                  <a:srgbClr val="000000"/>
                </a:solidFill>
                <a:effectLst/>
                <a:uLnTx/>
                <a:uFillTx/>
                <a:latin typeface="Museo Sans 300"/>
                <a:ea typeface="+mn-ea"/>
                <a:cs typeface="+mn-cs"/>
              </a:rPr>
              <a:t> Cells (%)</a:t>
            </a:r>
          </a:p>
        </p:txBody>
      </p:sp>
    </p:spTree>
    <p:extLst>
      <p:ext uri="{BB962C8B-B14F-4D97-AF65-F5344CB8AC3E}">
        <p14:creationId xmlns:p14="http://schemas.microsoft.com/office/powerpoint/2010/main" val="4956580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8A594F09-98B3-4645-8A52-9C5F585E97C6}"/>
              </a:ext>
            </a:extLst>
          </p:cNvPr>
          <p:cNvCxnSpPr>
            <a:cxnSpLocks/>
          </p:cNvCxnSpPr>
          <p:nvPr/>
        </p:nvCxnSpPr>
        <p:spPr>
          <a:xfrm>
            <a:off x="521172" y="4549613"/>
            <a:ext cx="11160528" cy="0"/>
          </a:xfrm>
          <a:prstGeom prst="line">
            <a:avLst/>
          </a:prstGeom>
          <a:ln w="9525">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solidFill>
            <a:srgbClr val="EA9600"/>
          </a:solidFill>
        </p:spPr>
        <p:txBody>
          <a:bodyPr/>
          <a:lstStyle/>
          <a:p>
            <a:pPr algn="ctr"/>
            <a:r>
              <a:rPr lang="en-US" b="1" dirty="0">
                <a:solidFill>
                  <a:schemeClr val="bg1"/>
                </a:solidFill>
              </a:rPr>
              <a:t>EF-15: Phase 1/2 Trial Design</a:t>
            </a:r>
            <a:r>
              <a:rPr lang="en-US" b="1" baseline="30000" dirty="0">
                <a:solidFill>
                  <a:schemeClr val="bg1"/>
                </a:solidFill>
              </a:rPr>
              <a:t>1,2</a:t>
            </a:r>
          </a:p>
        </p:txBody>
      </p:sp>
      <p:sp>
        <p:nvSpPr>
          <p:cNvPr id="20" name="Text Placeholder 19">
            <a:extLst>
              <a:ext uri="{FF2B5EF4-FFF2-40B4-BE49-F238E27FC236}">
                <a16:creationId xmlns:a16="http://schemas.microsoft.com/office/drawing/2014/main" id="{E16A5676-BBBF-479E-BC97-8AC719A0221C}"/>
              </a:ext>
            </a:extLst>
          </p:cNvPr>
          <p:cNvSpPr>
            <a:spLocks noGrp="1"/>
          </p:cNvSpPr>
          <p:nvPr>
            <p:ph type="body" sz="quarter" idx="12"/>
          </p:nvPr>
        </p:nvSpPr>
        <p:spPr>
          <a:xfrm>
            <a:off x="251282" y="6168935"/>
            <a:ext cx="9989820" cy="410369"/>
          </a:xfrm>
        </p:spPr>
        <p:txBody>
          <a:bodyPr/>
          <a:lstStyle/>
          <a:p>
            <a:r>
              <a:rPr lang="en-GB" dirty="0"/>
              <a:t>*Includes the 14 patients in the phase 1 cohort.</a:t>
            </a:r>
          </a:p>
          <a:p>
            <a:endParaRPr lang="en-GB" sz="1067" b="1" dirty="0"/>
          </a:p>
          <a:p>
            <a:r>
              <a:rPr lang="en-GB" sz="1467" b="1" dirty="0"/>
              <a:t>1. NCT00749346 [clinicaltrials.gov]. </a:t>
            </a:r>
            <a:r>
              <a:rPr lang="en-US" sz="1467" b="1" dirty="0"/>
              <a:t>Accessed October 6, 2022. https://clinicaltrials.gov/ct2/show/NCT00749346 </a:t>
            </a:r>
            <a:r>
              <a:rPr lang="en-GB" sz="1467" b="1" dirty="0"/>
              <a:t>2. </a:t>
            </a:r>
            <a:r>
              <a:rPr lang="en-GB" sz="1467" b="1" dirty="0" err="1"/>
              <a:t>Pless</a:t>
            </a:r>
            <a:r>
              <a:rPr lang="en-GB" sz="1467" b="1" dirty="0"/>
              <a:t> M, et al. </a:t>
            </a:r>
            <a:r>
              <a:rPr lang="en-GB" sz="1467" b="1" i="1" dirty="0"/>
              <a:t>Lung Cancer. </a:t>
            </a:r>
            <a:r>
              <a:rPr lang="en-GB" sz="1467" b="1" dirty="0"/>
              <a:t>2013;81(3):445-450. </a:t>
            </a:r>
          </a:p>
        </p:txBody>
      </p:sp>
      <p:sp>
        <p:nvSpPr>
          <p:cNvPr id="9" name="Rectangle 8"/>
          <p:cNvSpPr/>
          <p:nvPr/>
        </p:nvSpPr>
        <p:spPr>
          <a:xfrm>
            <a:off x="510300" y="4653595"/>
            <a:ext cx="11171400" cy="1304133"/>
          </a:xfrm>
          <a:prstGeom prst="rect">
            <a:avLst/>
          </a:prstGeom>
          <a:solidFill>
            <a:srgbClr val="D8AB27">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Museo Sans 300"/>
              <a:ea typeface="+mn-ea"/>
              <a:cs typeface="+mn-cs"/>
            </a:endParaRPr>
          </a:p>
        </p:txBody>
      </p:sp>
      <p:sp>
        <p:nvSpPr>
          <p:cNvPr id="11" name="Rectangle 10"/>
          <p:cNvSpPr/>
          <p:nvPr/>
        </p:nvSpPr>
        <p:spPr>
          <a:xfrm rot="10800000" flipV="1">
            <a:off x="4683118" y="4699605"/>
            <a:ext cx="6199205" cy="1309273"/>
          </a:xfrm>
          <a:prstGeom prst="rect">
            <a:avLst/>
          </a:prstGeom>
          <a:noFill/>
          <a:ln w="19050" cap="flat" cmpd="sng" algn="ctr">
            <a:noFill/>
            <a:prstDash val="solid"/>
          </a:ln>
          <a:effectLst/>
        </p:spPr>
        <p:txBody>
          <a:bodyPr lIns="45720" tIns="0" rIns="0" bIns="0" rtlCol="0" anchor="t" anchorCtr="0">
            <a:no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Primary endpoints:</a:t>
            </a:r>
          </a:p>
          <a:p>
            <a:pPr marL="179996" marR="0" lvl="0" indent="-179996" algn="l" defTabSz="554343" rtl="0" eaLnBrk="1" fontAlgn="auto" latinLnBrk="0" hangingPunct="1">
              <a:lnSpc>
                <a:spcPct val="100000"/>
              </a:lnSpc>
              <a:spcBef>
                <a:spcPts val="0"/>
              </a:spcBef>
              <a:spcAft>
                <a:spcPts val="0"/>
              </a:spcAft>
              <a:buClr>
                <a:srgbClr val="D8AB27"/>
              </a:buClr>
              <a:buSzTx/>
              <a:buFont typeface="Museo Sans 300" panose="02000000000000000000" pitchFamily="2" charset="0"/>
              <a:buChar char="•"/>
              <a:tabLst/>
              <a:defRPr/>
            </a:pPr>
            <a:r>
              <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Device related toxicity (P1), Time to in-field progression (P2)</a:t>
            </a:r>
          </a:p>
          <a:p>
            <a:pPr marL="0" marR="0" lvl="0" indent="0" algn="l" defTabSz="554343"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Key secondary endpoints:</a:t>
            </a:r>
          </a:p>
          <a:p>
            <a:pPr marL="179996" marR="0" lvl="0" indent="-179996" algn="l" defTabSz="554343" rtl="0" eaLnBrk="1" fontAlgn="auto" latinLnBrk="0" hangingPunct="1">
              <a:lnSpc>
                <a:spcPct val="100000"/>
              </a:lnSpc>
              <a:spcBef>
                <a:spcPts val="0"/>
              </a:spcBef>
              <a:spcAft>
                <a:spcPts val="0"/>
              </a:spcAft>
              <a:buClr>
                <a:srgbClr val="D8AB27"/>
              </a:buClr>
              <a:buSzTx/>
              <a:buFont typeface="Museo Sans 300" panose="02000000000000000000" pitchFamily="2" charset="0"/>
              <a:buChar char="•"/>
              <a:tabLst/>
              <a:defRPr/>
            </a:pPr>
            <a:r>
              <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Safety, ORR, time to systemic progression, OS</a:t>
            </a:r>
          </a:p>
          <a:p>
            <a:pPr marL="285744" marR="0" lvl="0" indent="-285744" algn="l" defTabSz="554343" rtl="0" eaLnBrk="1" fontAlgn="auto" latinLnBrk="0" hangingPunct="1">
              <a:lnSpc>
                <a:spcPct val="100000"/>
              </a:lnSpc>
              <a:spcBef>
                <a:spcPts val="0"/>
              </a:spcBef>
              <a:spcAft>
                <a:spcPts val="0"/>
              </a:spcAft>
              <a:buClrTx/>
              <a:buSzTx/>
              <a:buFont typeface="Museo Sans 300" panose="02000000000000000000" pitchFamily="2" charset="0"/>
              <a:buChar char="•"/>
              <a:tabLst/>
              <a:defRPr/>
            </a:pPr>
            <a:endParaRPr kumimoji="0" lang="en-US" sz="1867"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 name="TextBox 11"/>
          <p:cNvSpPr txBox="1"/>
          <p:nvPr/>
        </p:nvSpPr>
        <p:spPr>
          <a:xfrm>
            <a:off x="549748" y="4699605"/>
            <a:ext cx="3009211" cy="1064603"/>
          </a:xfrm>
          <a:prstGeom prst="rect">
            <a:avLst/>
          </a:prstGeom>
          <a:noFill/>
          <a:effectLst/>
        </p:spPr>
        <p:txBody>
          <a:bodyPr wrap="square" lIns="45720" tIns="0" rIns="0" bIns="0" rtlCol="0" anchor="t" anchorCtr="0">
            <a:no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Start date: </a:t>
            </a:r>
            <a:r>
              <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May 2008</a:t>
            </a:r>
          </a:p>
          <a:p>
            <a:pPr marL="0" marR="0" lvl="0" indent="0" algn="l" defTabSz="554343"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Primary completion: </a:t>
            </a:r>
            <a:r>
              <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July 2011</a:t>
            </a:r>
          </a:p>
          <a:p>
            <a:pPr marL="0" marR="0" lvl="0" indent="0" algn="l" defTabSz="554343"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Study sites: </a:t>
            </a:r>
            <a:r>
              <a:rPr kumimoji="0" lang="en-US" sz="18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 (Switzerland)</a:t>
            </a:r>
          </a:p>
        </p:txBody>
      </p:sp>
      <p:cxnSp>
        <p:nvCxnSpPr>
          <p:cNvPr id="35" name="Straight Arrow Connector 34"/>
          <p:cNvCxnSpPr>
            <a:cxnSpLocks/>
            <a:stCxn id="14" idx="3"/>
          </p:cNvCxnSpPr>
          <p:nvPr/>
        </p:nvCxnSpPr>
        <p:spPr>
          <a:xfrm>
            <a:off x="2122089" y="2618335"/>
            <a:ext cx="8530323" cy="16736"/>
          </a:xfrm>
          <a:prstGeom prst="straightConnector1">
            <a:avLst/>
          </a:prstGeom>
          <a:ln w="57150">
            <a:solidFill>
              <a:schemeClr val="bg1">
                <a:lumMod val="50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33" name="Straight Arrow Connector 32"/>
          <p:cNvCxnSpPr>
            <a:cxnSpLocks/>
          </p:cNvCxnSpPr>
          <p:nvPr/>
        </p:nvCxnSpPr>
        <p:spPr>
          <a:xfrm>
            <a:off x="10882323" y="3014111"/>
            <a:ext cx="0" cy="450527"/>
          </a:xfrm>
          <a:prstGeom prst="straightConnector1">
            <a:avLst/>
          </a:prstGeom>
          <a:ln w="57150">
            <a:solidFill>
              <a:schemeClr val="bg1">
                <a:lumMod val="50000"/>
              </a:schemeClr>
            </a:solidFill>
            <a:tailEnd type="triangle"/>
          </a:ln>
        </p:spPr>
        <p:style>
          <a:lnRef idx="2">
            <a:schemeClr val="accent3"/>
          </a:lnRef>
          <a:fillRef idx="0">
            <a:schemeClr val="accent3"/>
          </a:fillRef>
          <a:effectRef idx="1">
            <a:schemeClr val="accent3"/>
          </a:effectRef>
          <a:fontRef idx="minor">
            <a:schemeClr val="tx1"/>
          </a:fontRef>
        </p:style>
      </p:cxnSp>
      <p:sp>
        <p:nvSpPr>
          <p:cNvPr id="14" name="Rounded Rectangle 13"/>
          <p:cNvSpPr/>
          <p:nvPr/>
        </p:nvSpPr>
        <p:spPr>
          <a:xfrm>
            <a:off x="513053" y="1682199"/>
            <a:ext cx="1609035" cy="1872272"/>
          </a:xfrm>
          <a:prstGeom prst="roundRect">
            <a:avLst>
              <a:gd name="adj" fmla="val 7742"/>
            </a:avLst>
          </a:prstGeom>
          <a:solidFill>
            <a:srgbClr val="EA9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66714" rtl="0" eaLnBrk="1" fontAlgn="auto" latinLnBrk="0" hangingPunct="1">
              <a:lnSpc>
                <a:spcPct val="95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Histologically or cytologically confirmed stage IIIB or IV NSCLC, </a:t>
            </a:r>
            <a:b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b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ECOG 0–2, pretreated</a:t>
            </a:r>
            <a:endPar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useo Sans 300" panose="02000000000000000000" pitchFamily="2" charset="0"/>
            </a:endParaRPr>
          </a:p>
        </p:txBody>
      </p:sp>
      <p:sp>
        <p:nvSpPr>
          <p:cNvPr id="15" name="TextBox 14"/>
          <p:cNvSpPr txBox="1"/>
          <p:nvPr/>
        </p:nvSpPr>
        <p:spPr>
          <a:xfrm>
            <a:off x="510302" y="1320189"/>
            <a:ext cx="1609039" cy="379656"/>
          </a:xfrm>
          <a:prstGeom prst="rect">
            <a:avLst/>
          </a:prstGeom>
          <a:noFill/>
        </p:spPr>
        <p:txBody>
          <a:bodyPr wrap="square" rtlCol="0" anchor="b">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D8AC27"/>
                </a:solidFill>
                <a:effectLst/>
                <a:uLnTx/>
                <a:uFillTx/>
                <a:latin typeface="Arial Narrow" panose="020B0606020202030204" pitchFamily="34" charset="0"/>
                <a:ea typeface="+mn-ea"/>
                <a:cs typeface="+mn-cs"/>
              </a:rPr>
              <a:t>N = 42</a:t>
            </a:r>
          </a:p>
        </p:txBody>
      </p:sp>
      <p:grpSp>
        <p:nvGrpSpPr>
          <p:cNvPr id="16" name="Group 15"/>
          <p:cNvGrpSpPr/>
          <p:nvPr/>
        </p:nvGrpSpPr>
        <p:grpSpPr>
          <a:xfrm>
            <a:off x="2690437" y="1699845"/>
            <a:ext cx="2047579" cy="1872272"/>
            <a:chOff x="332031" y="3412695"/>
            <a:chExt cx="2392300" cy="3265528"/>
          </a:xfrm>
          <a:solidFill>
            <a:srgbClr val="EA9600"/>
          </a:solidFill>
        </p:grpSpPr>
        <p:sp>
          <p:nvSpPr>
            <p:cNvPr id="17" name="Rounded Rectangle 16"/>
            <p:cNvSpPr/>
            <p:nvPr/>
          </p:nvSpPr>
          <p:spPr>
            <a:xfrm>
              <a:off x="332031" y="3412697"/>
              <a:ext cx="2392298" cy="3234749"/>
            </a:xfrm>
            <a:prstGeom prst="roundRect">
              <a:avLst>
                <a:gd name="adj" fmla="val 6142"/>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60324" marR="0" lvl="0" indent="0" algn="l" defTabSz="457189"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useo Sans 300" panose="02000000000000000000" pitchFamily="2" charset="0"/>
              </a:endParaRPr>
            </a:p>
          </p:txBody>
        </p:sp>
        <p:sp>
          <p:nvSpPr>
            <p:cNvPr id="18" name="TextBox 17"/>
            <p:cNvSpPr txBox="1"/>
            <p:nvPr/>
          </p:nvSpPr>
          <p:spPr>
            <a:xfrm>
              <a:off x="332033" y="3412695"/>
              <a:ext cx="2392298" cy="3265528"/>
            </a:xfrm>
            <a:prstGeom prst="rect">
              <a:avLst/>
            </a:prstGeom>
            <a:grpFill/>
          </p:spPr>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TTFields (150 kHz) therapy (≥ 18 h/day)</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Pemetrexed 500 mg/m</a:t>
              </a:r>
              <a:r>
                <a:rPr kumimoji="0" lang="en-US" sz="1467" b="0" i="0" u="none" strike="noStrike" kern="0" cap="none" spc="0" normalizeH="0" baseline="30000" noProof="0" dirty="0">
                  <a:ln>
                    <a:noFill/>
                  </a:ln>
                  <a:solidFill>
                    <a:prstClr val="white"/>
                  </a:solidFill>
                  <a:effectLst/>
                  <a:uLnTx/>
                  <a:uFillTx/>
                  <a:latin typeface="Arial Narrow" panose="020B0606020202030204" pitchFamily="34" charset="0"/>
                  <a:ea typeface="+mn-ea"/>
                  <a:cs typeface="+mn-cs"/>
                </a:rPr>
                <a:t>2</a:t>
              </a: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 IV Q3W for 9 weeks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N = 14</a:t>
              </a:r>
            </a:p>
          </p:txBody>
        </p:sp>
      </p:grpSp>
      <p:sp>
        <p:nvSpPr>
          <p:cNvPr id="21" name="Rectangle 20"/>
          <p:cNvSpPr/>
          <p:nvPr/>
        </p:nvSpPr>
        <p:spPr>
          <a:xfrm>
            <a:off x="10082945" y="2188193"/>
            <a:ext cx="1598755" cy="877935"/>
          </a:xfrm>
          <a:prstGeom prst="rect">
            <a:avLst/>
          </a:prstGeom>
          <a:ln>
            <a:solidFill>
              <a:srgbClr val="D8AB27"/>
            </a:solidFill>
          </a:ln>
        </p:spPr>
        <p:style>
          <a:lnRef idx="2">
            <a:schemeClr val="accent1"/>
          </a:lnRef>
          <a:fillRef idx="1">
            <a:schemeClr val="lt1"/>
          </a:fillRef>
          <a:effectRef idx="0">
            <a:schemeClr val="accent1"/>
          </a:effectRef>
          <a:fontRef idx="minor">
            <a:schemeClr val="dk1"/>
          </a:fontRef>
        </p:style>
        <p:txBody>
          <a:bodyPr lIns="0" rIns="0"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333F7F"/>
                </a:solidFill>
                <a:effectLst/>
                <a:uLnTx/>
                <a:uFillTx/>
                <a:latin typeface="Arial Narrow" panose="020B0606020202030204" pitchFamily="34" charset="0"/>
                <a:ea typeface="+mn-ea"/>
                <a:cs typeface="+mn-cs"/>
              </a:rPr>
              <a:t>Systemic disease progression </a:t>
            </a:r>
          </a:p>
        </p:txBody>
      </p:sp>
      <p:sp>
        <p:nvSpPr>
          <p:cNvPr id="22" name="Rectangle 21"/>
          <p:cNvSpPr/>
          <p:nvPr/>
        </p:nvSpPr>
        <p:spPr>
          <a:xfrm>
            <a:off x="10241102" y="3493150"/>
            <a:ext cx="1282447" cy="877935"/>
          </a:xfrm>
          <a:prstGeom prst="rect">
            <a:avLst/>
          </a:prstGeom>
          <a:ln>
            <a:solidFill>
              <a:srgbClr val="D8AB27"/>
            </a:solidFill>
          </a:ln>
        </p:spPr>
        <p:style>
          <a:lnRef idx="2">
            <a:schemeClr val="accent1"/>
          </a:lnRef>
          <a:fillRef idx="1">
            <a:schemeClr val="lt1"/>
          </a:fillRef>
          <a:effectRef idx="0">
            <a:schemeClr val="accent1"/>
          </a:effectRef>
          <a:fontRef idx="minor">
            <a:schemeClr val="dk1"/>
          </a:fontRef>
        </p:style>
        <p:txBody>
          <a:bodyPr lIns="0" rIns="0"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333F7F"/>
                </a:solidFill>
                <a:effectLst/>
                <a:uLnTx/>
                <a:uFillTx/>
                <a:latin typeface="Arial Narrow" panose="020B0606020202030204" pitchFamily="34" charset="0"/>
                <a:ea typeface="+mn-ea"/>
                <a:cs typeface="+mn-cs"/>
              </a:rPr>
              <a:t>Survival F/U</a:t>
            </a:r>
          </a:p>
        </p:txBody>
      </p:sp>
      <p:sp>
        <p:nvSpPr>
          <p:cNvPr id="26" name="TextBox 25"/>
          <p:cNvSpPr txBox="1"/>
          <p:nvPr/>
        </p:nvSpPr>
        <p:spPr>
          <a:xfrm>
            <a:off x="2687684" y="1320189"/>
            <a:ext cx="2047577" cy="379656"/>
          </a:xfrm>
          <a:prstGeom prst="rect">
            <a:avLst/>
          </a:prstGeom>
          <a:noFill/>
        </p:spPr>
        <p:txBody>
          <a:bodyPr wrap="square" rtlCol="0" anchor="b">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D8AC27"/>
                </a:solidFill>
                <a:effectLst/>
                <a:uLnTx/>
                <a:uFillTx/>
                <a:latin typeface="Arial Narrow" panose="020B0606020202030204" pitchFamily="34" charset="0"/>
                <a:ea typeface="+mn-ea"/>
                <a:cs typeface="+mn-cs"/>
              </a:rPr>
              <a:t>P1</a:t>
            </a:r>
          </a:p>
        </p:txBody>
      </p:sp>
      <p:grpSp>
        <p:nvGrpSpPr>
          <p:cNvPr id="27" name="Group 26"/>
          <p:cNvGrpSpPr/>
          <p:nvPr/>
        </p:nvGrpSpPr>
        <p:grpSpPr>
          <a:xfrm>
            <a:off x="6342873" y="1682199"/>
            <a:ext cx="1828623" cy="1833923"/>
            <a:chOff x="232526" y="4126880"/>
            <a:chExt cx="2399523" cy="3234753"/>
          </a:xfrm>
          <a:solidFill>
            <a:srgbClr val="DAAD27"/>
          </a:solidFill>
        </p:grpSpPr>
        <p:sp>
          <p:nvSpPr>
            <p:cNvPr id="28" name="Rounded Rectangle 27"/>
            <p:cNvSpPr/>
            <p:nvPr/>
          </p:nvSpPr>
          <p:spPr>
            <a:xfrm>
              <a:off x="236139" y="4126884"/>
              <a:ext cx="2392298" cy="3234749"/>
            </a:xfrm>
            <a:prstGeom prst="roundRect">
              <a:avLst>
                <a:gd name="adj" fmla="val 6142"/>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60324" marR="0" lvl="0" indent="0" algn="l" defTabSz="457189"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useo Sans 300" panose="02000000000000000000" pitchFamily="2" charset="0"/>
              </a:endParaRPr>
            </a:p>
          </p:txBody>
        </p:sp>
        <p:sp>
          <p:nvSpPr>
            <p:cNvPr id="29" name="TextBox 28"/>
            <p:cNvSpPr txBox="1"/>
            <p:nvPr/>
          </p:nvSpPr>
          <p:spPr>
            <a:xfrm>
              <a:off x="232526" y="4126880"/>
              <a:ext cx="2399523" cy="3234746"/>
            </a:xfrm>
            <a:prstGeom prst="rect">
              <a:avLst/>
            </a:prstGeom>
            <a:solidFill>
              <a:srgbClr val="EA9600"/>
            </a:solidFill>
          </p:spPr>
          <p:txBody>
            <a:bodyPr wrap="square" rtlCol="0">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TTFields (150 kHz) therapy (≥ 18 h/day)</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err="1">
                  <a:ln>
                    <a:noFill/>
                  </a:ln>
                  <a:solidFill>
                    <a:prstClr val="white"/>
                  </a:solidFill>
                  <a:effectLst/>
                  <a:uLnTx/>
                  <a:uFillTx/>
                  <a:latin typeface="Arial Narrow" panose="020B0606020202030204" pitchFamily="34" charset="0"/>
                  <a:ea typeface="+mn-ea"/>
                  <a:cs typeface="+mn-cs"/>
                </a:rPr>
                <a:t>Pemetrexed</a:t>
              </a: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500 mg/m</a:t>
              </a:r>
              <a:r>
                <a:rPr kumimoji="0" lang="en-US" sz="1467" b="0" i="0" u="none" strike="noStrike" kern="0" cap="none" spc="0" normalizeH="0" baseline="30000" noProof="0" dirty="0">
                  <a:ln>
                    <a:noFill/>
                  </a:ln>
                  <a:solidFill>
                    <a:prstClr val="white"/>
                  </a:solidFill>
                  <a:effectLst/>
                  <a:uLnTx/>
                  <a:uFillTx/>
                  <a:latin typeface="Arial Narrow" panose="020B0606020202030204" pitchFamily="34" charset="0"/>
                  <a:ea typeface="+mn-ea"/>
                  <a:cs typeface="+mn-cs"/>
                </a:rPr>
                <a:t>2</a:t>
              </a: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 IV Q3W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N = 42*</a:t>
              </a:r>
            </a:p>
          </p:txBody>
        </p:sp>
      </p:grpSp>
      <p:sp>
        <p:nvSpPr>
          <p:cNvPr id="30" name="TextBox 29"/>
          <p:cNvSpPr txBox="1"/>
          <p:nvPr/>
        </p:nvSpPr>
        <p:spPr>
          <a:xfrm>
            <a:off x="6342873" y="1320189"/>
            <a:ext cx="1825867" cy="379656"/>
          </a:xfrm>
          <a:prstGeom prst="rect">
            <a:avLst/>
          </a:prstGeom>
          <a:noFill/>
        </p:spPr>
        <p:txBody>
          <a:bodyPr wrap="square" rtlCol="0" anchor="b">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D8AC27"/>
                </a:solidFill>
                <a:effectLst/>
                <a:uLnTx/>
                <a:uFillTx/>
                <a:latin typeface="Arial Narrow" panose="020B0606020202030204" pitchFamily="34" charset="0"/>
                <a:ea typeface="+mn-ea"/>
                <a:cs typeface="+mn-cs"/>
              </a:rPr>
              <a:t>P2</a:t>
            </a:r>
          </a:p>
        </p:txBody>
      </p:sp>
      <p:sp>
        <p:nvSpPr>
          <p:cNvPr id="31" name="Rectangle 30"/>
          <p:cNvSpPr/>
          <p:nvPr/>
        </p:nvSpPr>
        <p:spPr>
          <a:xfrm>
            <a:off x="4908175" y="2107658"/>
            <a:ext cx="1267288" cy="418815"/>
          </a:xfrm>
          <a:prstGeom prst="rect">
            <a:avLst/>
          </a:prstGeom>
          <a:solidFill>
            <a:sysClr val="window" lastClr="FFFFFF"/>
          </a:solidFill>
          <a:ln w="9525" cap="flat" cmpd="sng" algn="ctr">
            <a:solidFill>
              <a:srgbClr val="D8AB27"/>
            </a:solidFill>
            <a:prstDash val="lgDash"/>
          </a:ln>
          <a:effectLst/>
        </p:spPr>
        <p:txBody>
          <a:bodyPr lIns="0" tIns="0" rIns="0" bIns="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&lt; 3 device related serious AEs</a:t>
            </a:r>
          </a:p>
        </p:txBody>
      </p:sp>
      <p:sp>
        <p:nvSpPr>
          <p:cNvPr id="32" name="Rounded Rectangle 31"/>
          <p:cNvSpPr/>
          <p:nvPr/>
        </p:nvSpPr>
        <p:spPr>
          <a:xfrm>
            <a:off x="8399582" y="2037557"/>
            <a:ext cx="1409079" cy="1151379"/>
          </a:xfrm>
          <a:prstGeom prst="roundRect">
            <a:avLst>
              <a:gd name="adj" fmla="val 11104"/>
            </a:avLst>
          </a:prstGeom>
          <a:solidFill>
            <a:srgbClr val="58595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22284" rtl="0" eaLnBrk="1" fontAlgn="auto" latinLnBrk="0" hangingPunct="1">
              <a:lnSpc>
                <a:spcPct val="95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Clinical F/U Q3W (CT scan Q9W)</a:t>
            </a:r>
          </a:p>
        </p:txBody>
      </p:sp>
      <p:sp>
        <p:nvSpPr>
          <p:cNvPr id="36" name="TextBox 35">
            <a:extLst>
              <a:ext uri="{FF2B5EF4-FFF2-40B4-BE49-F238E27FC236}">
                <a16:creationId xmlns:a16="http://schemas.microsoft.com/office/drawing/2014/main" id="{1EA3560B-0D7F-FC99-9D85-B644CF96A640}"/>
              </a:ext>
            </a:extLst>
          </p:cNvPr>
          <p:cNvSpPr txBox="1"/>
          <p:nvPr/>
        </p:nvSpPr>
        <p:spPr>
          <a:xfrm>
            <a:off x="606273" y="6618791"/>
            <a:ext cx="9435249" cy="123111"/>
          </a:xfrm>
          <a:prstGeom prst="rect">
            <a:avLst/>
          </a:prstGeom>
        </p:spPr>
        <p:txBody>
          <a:bodyPr wrap="square" lIns="43200" tIns="0" rIns="0" bIns="0" anchor="b" anchorCtr="0">
            <a:spAutoFit/>
          </a:bodyPr>
          <a:lstStyle>
            <a:defPPr>
              <a:defRPr lang="en-US"/>
            </a:defPPr>
            <a:lvl1pPr>
              <a:defRPr sz="1000">
                <a:solidFill>
                  <a:schemeClr val="tx2">
                    <a:lumMod val="50000"/>
                  </a:schemeClr>
                </a:solidFill>
                <a:cs typeface="Museo Sans 300" panose="02000000000000000000" pitchFamily="2" charset="0"/>
              </a:defRPr>
            </a:lvl1pPr>
          </a:lstStyle>
          <a:p>
            <a:pPr marL="0" marR="0" lvl="1" indent="0" algn="l" defTabSz="55434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dirty="0">
                <a:ln>
                  <a:noFill/>
                </a:ln>
                <a:solidFill>
                  <a:prstClr val="black"/>
                </a:solidFill>
                <a:effectLst/>
                <a:uLnTx/>
                <a:uFillTx/>
                <a:latin typeface="Museo Sans 300"/>
                <a:ea typeface="+mn-ea"/>
                <a:cs typeface="+mn-cs"/>
              </a:rPr>
              <a:t>TTFields are experimental for the treatment of patients with </a:t>
            </a:r>
            <a:r>
              <a:rPr kumimoji="0" lang="en-US" sz="800" b="0" i="0" u="none" strike="noStrike" kern="1200" cap="none" spc="-20" normalizeH="0" baseline="0" noProof="0" dirty="0">
                <a:ln>
                  <a:noFill/>
                </a:ln>
                <a:solidFill>
                  <a:prstClr val="black"/>
                </a:solidFill>
                <a:effectLst/>
                <a:uLnTx/>
                <a:uFillTx/>
                <a:latin typeface="Museo Sans 300"/>
                <a:ea typeface="+mn-ea"/>
                <a:cs typeface="Museo Sans 300" panose="02000000000000000000" pitchFamily="2" charset="0"/>
              </a:rPr>
              <a:t>non-small cell lung cancer </a:t>
            </a:r>
            <a:r>
              <a:rPr kumimoji="0" lang="en-US" sz="800" b="0" i="0" u="none" strike="noStrike" kern="1200" cap="none" spc="-20" normalizeH="0" baseline="0" noProof="0" dirty="0">
                <a:ln>
                  <a:noFill/>
                </a:ln>
                <a:solidFill>
                  <a:prstClr val="black"/>
                </a:solidFill>
                <a:effectLst/>
                <a:uLnTx/>
                <a:uFillTx/>
                <a:latin typeface="Museo Sans 300"/>
                <a:ea typeface="+mn-ea"/>
                <a:cs typeface="+mn-cs"/>
              </a:rPr>
              <a:t>and have not been approved by the US Food and Drug Administration for this indication nor received a CE mark in Europe.</a:t>
            </a:r>
            <a:endParaRPr kumimoji="0" lang="en-US" sz="8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2" name="Rectangle 1">
            <a:extLst>
              <a:ext uri="{FF2B5EF4-FFF2-40B4-BE49-F238E27FC236}">
                <a16:creationId xmlns:a16="http://schemas.microsoft.com/office/drawing/2014/main" id="{5A45950F-7541-E424-123B-9F3F3BE1760C}"/>
              </a:ext>
            </a:extLst>
          </p:cNvPr>
          <p:cNvSpPr/>
          <p:nvPr/>
        </p:nvSpPr>
        <p:spPr>
          <a:xfrm>
            <a:off x="549749" y="0"/>
            <a:ext cx="476412" cy="67315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427723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7562B"/>
                </a:solidFill>
              </a:rPr>
              <a:t>EF-15: Phase 2 Trial Results</a:t>
            </a:r>
          </a:p>
        </p:txBody>
      </p:sp>
      <p:sp>
        <p:nvSpPr>
          <p:cNvPr id="13" name="Text Placeholder 12">
            <a:extLst>
              <a:ext uri="{FF2B5EF4-FFF2-40B4-BE49-F238E27FC236}">
                <a16:creationId xmlns:a16="http://schemas.microsoft.com/office/drawing/2014/main" id="{4F2DAB93-7BE7-4B33-9163-2D66E2639118}"/>
              </a:ext>
            </a:extLst>
          </p:cNvPr>
          <p:cNvSpPr>
            <a:spLocks noGrp="1"/>
          </p:cNvSpPr>
          <p:nvPr>
            <p:ph type="body" sz="quarter" idx="12"/>
          </p:nvPr>
        </p:nvSpPr>
        <p:spPr>
          <a:xfrm>
            <a:off x="268027" y="6266187"/>
            <a:ext cx="10111740" cy="215444"/>
          </a:xfrm>
        </p:spPr>
        <p:txBody>
          <a:bodyPr/>
          <a:lstStyle/>
          <a:p>
            <a:r>
              <a:rPr lang="en-GB" sz="1467" b="1" dirty="0" err="1"/>
              <a:t>Pless</a:t>
            </a:r>
            <a:r>
              <a:rPr lang="en-GB" sz="1467" b="1" dirty="0"/>
              <a:t> M, et al </a:t>
            </a:r>
            <a:r>
              <a:rPr lang="en-GB" sz="1467" b="1" i="1" dirty="0"/>
              <a:t>Lung Cancer</a:t>
            </a:r>
            <a:r>
              <a:rPr lang="en-GB" sz="1467" b="1" dirty="0"/>
              <a:t>. 2013;81(3):445-450.</a:t>
            </a:r>
          </a:p>
        </p:txBody>
      </p:sp>
      <p:graphicFrame>
        <p:nvGraphicFramePr>
          <p:cNvPr id="8" name="Table 7"/>
          <p:cNvGraphicFramePr>
            <a:graphicFrameLocks noGrp="1"/>
          </p:cNvGraphicFramePr>
          <p:nvPr/>
        </p:nvGraphicFramePr>
        <p:xfrm>
          <a:off x="606272" y="1717313"/>
          <a:ext cx="10979966" cy="2196000"/>
        </p:xfrm>
        <a:graphic>
          <a:graphicData uri="http://schemas.openxmlformats.org/drawingml/2006/table">
            <a:tbl>
              <a:tblPr firstRow="1" bandRow="1">
                <a:tableStyleId>{5C22544A-7EE6-4342-B048-85BDC9FD1C3A}</a:tableStyleId>
              </a:tblPr>
              <a:tblGrid>
                <a:gridCol w="5489983">
                  <a:extLst>
                    <a:ext uri="{9D8B030D-6E8A-4147-A177-3AD203B41FA5}">
                      <a16:colId xmlns:a16="http://schemas.microsoft.com/office/drawing/2014/main" val="20000"/>
                    </a:ext>
                  </a:extLst>
                </a:gridCol>
                <a:gridCol w="5489983">
                  <a:extLst>
                    <a:ext uri="{9D8B030D-6E8A-4147-A177-3AD203B41FA5}">
                      <a16:colId xmlns:a16="http://schemas.microsoft.com/office/drawing/2014/main" val="20001"/>
                    </a:ext>
                  </a:extLst>
                </a:gridCol>
              </a:tblGrid>
              <a:tr h="396000">
                <a:tc>
                  <a:txBody>
                    <a:bodyPr/>
                    <a:lstStyle/>
                    <a:p>
                      <a:pPr algn="l">
                        <a:lnSpc>
                          <a:spcPct val="95000"/>
                        </a:lnSpc>
                      </a:pPr>
                      <a:r>
                        <a:rPr lang="en-US" sz="1600" b="1" i="0" kern="700" spc="50" dirty="0">
                          <a:solidFill>
                            <a:schemeClr val="bg1"/>
                          </a:solidFill>
                          <a:latin typeface="+mn-lt"/>
                          <a:cs typeface="Museo Sans 700"/>
                        </a:rPr>
                        <a:t>Efficacy Endpoints</a:t>
                      </a:r>
                    </a:p>
                  </a:txBody>
                  <a:tcPr marL="9000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solidFill>
                      <a:srgbClr val="DAAD27"/>
                    </a:solidFill>
                  </a:tcPr>
                </a:tc>
                <a:tc>
                  <a:txBody>
                    <a:bodyPr/>
                    <a:lstStyle/>
                    <a:p>
                      <a:pPr marL="0" marR="0" indent="0" algn="ctr" defTabSz="914400" rtl="0" eaLnBrk="1" fontAlgn="auto" latinLnBrk="0" hangingPunct="1">
                        <a:lnSpc>
                          <a:spcPct val="95000"/>
                        </a:lnSpc>
                        <a:spcBef>
                          <a:spcPts val="0"/>
                        </a:spcBef>
                        <a:spcAft>
                          <a:spcPts val="0"/>
                        </a:spcAft>
                        <a:buClrTx/>
                        <a:buSzTx/>
                        <a:buFontTx/>
                        <a:buNone/>
                        <a:tabLst/>
                        <a:defRPr/>
                      </a:pPr>
                      <a:r>
                        <a:rPr lang="en-US" sz="1600" b="1" i="0" kern="700" spc="50" dirty="0">
                          <a:solidFill>
                            <a:schemeClr val="bg1"/>
                          </a:solidFill>
                          <a:latin typeface="+mn-lt"/>
                          <a:cs typeface="Museo Sans 700"/>
                        </a:rPr>
                        <a:t>TTFields Therapy</a:t>
                      </a:r>
                      <a:r>
                        <a:rPr lang="en-US" sz="1600" b="1" i="0" kern="700" spc="50" baseline="0" dirty="0">
                          <a:solidFill>
                            <a:schemeClr val="bg1"/>
                          </a:solidFill>
                          <a:latin typeface="+mn-lt"/>
                          <a:cs typeface="Museo Sans 700"/>
                        </a:rPr>
                        <a:t> With Pemetrexed (N = 42)*</a:t>
                      </a:r>
                      <a:endParaRPr lang="en-US" sz="1600" b="1" i="0" kern="700" spc="50" baseline="30000" dirty="0">
                        <a:solidFill>
                          <a:schemeClr val="bg1"/>
                        </a:solidFill>
                        <a:latin typeface="+mn-lt"/>
                        <a:cs typeface="Museo Sans 700"/>
                      </a:endParaRPr>
                    </a:p>
                  </a:txBody>
                  <a:tcPr marL="4572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solidFill>
                      <a:srgbClr val="DAAD27"/>
                    </a:solidFill>
                  </a:tcPr>
                </a:tc>
                <a:extLst>
                  <a:ext uri="{0D108BD9-81ED-4DB2-BD59-A6C34878D82A}">
                    <a16:rowId xmlns:a16="http://schemas.microsoft.com/office/drawing/2014/main" val="10000"/>
                  </a:ext>
                </a:extLst>
              </a:tr>
              <a:tr h="360000">
                <a:tc>
                  <a:txBody>
                    <a:bodyPr/>
                    <a:lstStyle/>
                    <a:p>
                      <a:pPr algn="l">
                        <a:lnSpc>
                          <a:spcPct val="95000"/>
                        </a:lnSpc>
                      </a:pPr>
                      <a:r>
                        <a:rPr lang="en-US" sz="1600" b="1" dirty="0">
                          <a:solidFill>
                            <a:srgbClr val="DAAD27"/>
                          </a:solidFill>
                          <a:latin typeface="+mn-lt"/>
                          <a:cs typeface="Museo Sans 300"/>
                        </a:rPr>
                        <a:t>Median in-field</a:t>
                      </a:r>
                      <a:r>
                        <a:rPr lang="en-US" sz="1600" b="1" baseline="0" dirty="0">
                          <a:solidFill>
                            <a:srgbClr val="DAAD27"/>
                          </a:solidFill>
                          <a:latin typeface="+mn-lt"/>
                          <a:cs typeface="Museo Sans 300"/>
                        </a:rPr>
                        <a:t> TTP</a:t>
                      </a:r>
                      <a:endParaRPr lang="en-US" sz="1600" b="1" dirty="0">
                        <a:solidFill>
                          <a:srgbClr val="DAAD27"/>
                        </a:solidFill>
                        <a:latin typeface="+mn-lt"/>
                        <a:cs typeface="Museo Sans 300"/>
                      </a:endParaRPr>
                    </a:p>
                  </a:txBody>
                  <a:tcPr marL="9000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US" sz="1600" dirty="0">
                          <a:solidFill>
                            <a:schemeClr val="tx1"/>
                          </a:solidFill>
                          <a:latin typeface="+mn-lt"/>
                          <a:cs typeface="Museo Sans 300"/>
                        </a:rPr>
                        <a:t>6.5 months</a:t>
                      </a:r>
                    </a:p>
                  </a:txBody>
                  <a:tcPr marL="4572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0000">
                <a:tc>
                  <a:txBody>
                    <a:bodyPr/>
                    <a:lstStyle/>
                    <a:p>
                      <a:pPr algn="l">
                        <a:lnSpc>
                          <a:spcPct val="95000"/>
                        </a:lnSpc>
                      </a:pPr>
                      <a:r>
                        <a:rPr lang="en-US" sz="1600" b="1" dirty="0">
                          <a:solidFill>
                            <a:srgbClr val="DAAD27"/>
                          </a:solidFill>
                          <a:latin typeface="+mn-lt"/>
                          <a:cs typeface="Museo Sans 300"/>
                        </a:rPr>
                        <a:t>Median systemic PFS</a:t>
                      </a:r>
                    </a:p>
                  </a:txBody>
                  <a:tcPr marL="9000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US" sz="1600" baseline="0" dirty="0">
                          <a:solidFill>
                            <a:schemeClr val="tx1"/>
                          </a:solidFill>
                          <a:latin typeface="+mn-lt"/>
                          <a:cs typeface="Museo Sans 300"/>
                        </a:rPr>
                        <a:t>5.2 months</a:t>
                      </a:r>
                      <a:endParaRPr lang="en-US" sz="1600" dirty="0">
                        <a:solidFill>
                          <a:schemeClr val="tx1"/>
                        </a:solidFill>
                        <a:latin typeface="+mn-lt"/>
                        <a:cs typeface="Museo Sans 300"/>
                      </a:endParaRPr>
                    </a:p>
                  </a:txBody>
                  <a:tcPr marL="4572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0000">
                <a:tc>
                  <a:txBody>
                    <a:bodyPr/>
                    <a:lstStyle/>
                    <a:p>
                      <a:pPr algn="l">
                        <a:lnSpc>
                          <a:spcPct val="95000"/>
                        </a:lnSpc>
                      </a:pPr>
                      <a:r>
                        <a:rPr lang="en-US" sz="1600" b="1" dirty="0">
                          <a:solidFill>
                            <a:srgbClr val="DAAD27"/>
                          </a:solidFill>
                          <a:latin typeface="+mn-lt"/>
                          <a:cs typeface="Museo Sans 300"/>
                        </a:rPr>
                        <a:t>Median OS</a:t>
                      </a:r>
                    </a:p>
                  </a:txBody>
                  <a:tcPr marL="9000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US" sz="1600" dirty="0">
                          <a:solidFill>
                            <a:schemeClr val="tx1"/>
                          </a:solidFill>
                          <a:latin typeface="+mn-lt"/>
                          <a:cs typeface="Museo Sans 300"/>
                        </a:rPr>
                        <a:t>13.8 months</a:t>
                      </a:r>
                    </a:p>
                  </a:txBody>
                  <a:tcPr marL="4572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0000">
                <a:tc>
                  <a:txBody>
                    <a:bodyPr/>
                    <a:lstStyle/>
                    <a:p>
                      <a:pPr algn="l">
                        <a:lnSpc>
                          <a:spcPct val="95000"/>
                        </a:lnSpc>
                      </a:pPr>
                      <a:r>
                        <a:rPr lang="en-US" sz="1600" b="1" dirty="0">
                          <a:solidFill>
                            <a:srgbClr val="DAAD27"/>
                          </a:solidFill>
                          <a:latin typeface="+mn-lt"/>
                          <a:cs typeface="Museo Sans 300"/>
                        </a:rPr>
                        <a:t>One-year survival</a:t>
                      </a:r>
                      <a:r>
                        <a:rPr lang="en-US" sz="1600" b="1" baseline="0" dirty="0">
                          <a:solidFill>
                            <a:srgbClr val="DAAD27"/>
                          </a:solidFill>
                          <a:latin typeface="+mn-lt"/>
                          <a:cs typeface="Museo Sans 300"/>
                        </a:rPr>
                        <a:t> rate</a:t>
                      </a:r>
                      <a:endParaRPr lang="en-US" sz="1600" b="1" dirty="0">
                        <a:solidFill>
                          <a:srgbClr val="DAAD27"/>
                        </a:solidFill>
                        <a:latin typeface="+mn-lt"/>
                        <a:cs typeface="Museo Sans 300"/>
                      </a:endParaRPr>
                    </a:p>
                  </a:txBody>
                  <a:tcPr marL="9000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US" sz="1600" dirty="0">
                          <a:solidFill>
                            <a:schemeClr val="tx1"/>
                          </a:solidFill>
                          <a:latin typeface="+mn-lt"/>
                          <a:cs typeface="Museo Sans 300"/>
                        </a:rPr>
                        <a:t>57%</a:t>
                      </a:r>
                    </a:p>
                  </a:txBody>
                  <a:tcPr marL="4572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0000">
                <a:tc>
                  <a:txBody>
                    <a:bodyPr/>
                    <a:lstStyle/>
                    <a:p>
                      <a:pPr algn="l">
                        <a:lnSpc>
                          <a:spcPct val="95000"/>
                        </a:lnSpc>
                      </a:pPr>
                      <a:r>
                        <a:rPr lang="en-US" sz="1600" b="1" dirty="0">
                          <a:solidFill>
                            <a:srgbClr val="DAAD27"/>
                          </a:solidFill>
                          <a:latin typeface="+mn-lt"/>
                          <a:cs typeface="Museo Sans 300"/>
                        </a:rPr>
                        <a:t>Overall response</a:t>
                      </a:r>
                      <a:r>
                        <a:rPr lang="en-US" sz="1600" b="1" baseline="0" dirty="0">
                          <a:solidFill>
                            <a:srgbClr val="DAAD27"/>
                          </a:solidFill>
                          <a:latin typeface="+mn-lt"/>
                          <a:cs typeface="Museo Sans 300"/>
                        </a:rPr>
                        <a:t> rate</a:t>
                      </a:r>
                      <a:endParaRPr lang="en-US" sz="1600" b="1" dirty="0">
                        <a:solidFill>
                          <a:srgbClr val="DAAD27"/>
                        </a:solidFill>
                        <a:latin typeface="+mn-lt"/>
                        <a:cs typeface="Museo Sans 300"/>
                      </a:endParaRPr>
                    </a:p>
                  </a:txBody>
                  <a:tcPr marL="9000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5000"/>
                        </a:lnSpc>
                      </a:pPr>
                      <a:r>
                        <a:rPr lang="en-US" sz="1600" dirty="0">
                          <a:solidFill>
                            <a:schemeClr val="tx1"/>
                          </a:solidFill>
                          <a:latin typeface="+mn-lt"/>
                          <a:cs typeface="Museo Sans 300"/>
                        </a:rPr>
                        <a:t>14.6%</a:t>
                      </a:r>
                    </a:p>
                  </a:txBody>
                  <a:tcPr marL="45720" marR="45720" marT="46800" marB="46800" anchor="ctr">
                    <a:lnL w="12700" cmpd="sng">
                      <a:noFill/>
                    </a:lnL>
                    <a:lnR w="12700" cmpd="sng">
                      <a:noFill/>
                    </a:lnR>
                    <a:lnT w="12700" cap="flat" cmpd="sng" algn="ctr">
                      <a:solidFill>
                        <a:srgbClr val="DAAD27"/>
                      </a:solidFill>
                      <a:prstDash val="solid"/>
                      <a:round/>
                      <a:headEnd type="none" w="med" len="med"/>
                      <a:tailEnd type="none" w="med" len="med"/>
                    </a:lnT>
                    <a:lnB w="12700" cap="flat" cmpd="sng" algn="ctr">
                      <a:solidFill>
                        <a:srgbClr val="DAAD2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2812989"/>
                  </a:ext>
                </a:extLst>
              </a:tr>
            </a:tbl>
          </a:graphicData>
        </a:graphic>
      </p:graphicFrame>
      <p:sp>
        <p:nvSpPr>
          <p:cNvPr id="6" name="TextBox 5">
            <a:extLst>
              <a:ext uri="{FF2B5EF4-FFF2-40B4-BE49-F238E27FC236}">
                <a16:creationId xmlns:a16="http://schemas.microsoft.com/office/drawing/2014/main" id="{B0B219EA-42C6-0A46-0E89-A59D5C441CED}"/>
              </a:ext>
            </a:extLst>
          </p:cNvPr>
          <p:cNvSpPr txBox="1"/>
          <p:nvPr/>
        </p:nvSpPr>
        <p:spPr>
          <a:xfrm>
            <a:off x="606273" y="6618791"/>
            <a:ext cx="9435249" cy="123111"/>
          </a:xfrm>
          <a:prstGeom prst="rect">
            <a:avLst/>
          </a:prstGeom>
        </p:spPr>
        <p:txBody>
          <a:bodyPr wrap="square" lIns="43200" tIns="0" rIns="0" bIns="0" anchor="b" anchorCtr="0">
            <a:spAutoFit/>
          </a:bodyPr>
          <a:lstStyle>
            <a:defPPr>
              <a:defRPr lang="en-US"/>
            </a:defPPr>
            <a:lvl1pPr>
              <a:defRPr sz="1000">
                <a:solidFill>
                  <a:schemeClr val="tx2">
                    <a:lumMod val="50000"/>
                  </a:schemeClr>
                </a:solidFill>
                <a:cs typeface="Museo Sans 300" panose="02000000000000000000" pitchFamily="2" charset="0"/>
              </a:defRPr>
            </a:lvl1pPr>
          </a:lstStyle>
          <a:p>
            <a:pPr marL="0" marR="0" lvl="1" indent="0" algn="l" defTabSz="55434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dirty="0">
                <a:ln>
                  <a:noFill/>
                </a:ln>
                <a:solidFill>
                  <a:prstClr val="black"/>
                </a:solidFill>
                <a:effectLst/>
                <a:uLnTx/>
                <a:uFillTx/>
                <a:latin typeface="Museo Sans 300"/>
                <a:ea typeface="+mn-ea"/>
                <a:cs typeface="+mn-cs"/>
              </a:rPr>
              <a:t>TTFields are experimental for the treatment of patients with </a:t>
            </a:r>
            <a:r>
              <a:rPr kumimoji="0" lang="en-US" sz="800" b="0" i="0" u="none" strike="noStrike" kern="1200" cap="none" spc="-20" normalizeH="0" baseline="0" noProof="0" dirty="0">
                <a:ln>
                  <a:noFill/>
                </a:ln>
                <a:solidFill>
                  <a:prstClr val="black"/>
                </a:solidFill>
                <a:effectLst/>
                <a:uLnTx/>
                <a:uFillTx/>
                <a:latin typeface="Museo Sans 300"/>
                <a:ea typeface="+mn-ea"/>
                <a:cs typeface="Museo Sans 300" panose="02000000000000000000" pitchFamily="2" charset="0"/>
              </a:rPr>
              <a:t>non-small cell lung cancer </a:t>
            </a:r>
            <a:r>
              <a:rPr kumimoji="0" lang="en-US" sz="800" b="0" i="0" u="none" strike="noStrike" kern="1200" cap="none" spc="-20" normalizeH="0" baseline="0" noProof="0" dirty="0">
                <a:ln>
                  <a:noFill/>
                </a:ln>
                <a:solidFill>
                  <a:prstClr val="black"/>
                </a:solidFill>
                <a:effectLst/>
                <a:uLnTx/>
                <a:uFillTx/>
                <a:latin typeface="Museo Sans 300"/>
                <a:ea typeface="+mn-ea"/>
                <a:cs typeface="+mn-cs"/>
              </a:rPr>
              <a:t>and have not been approved by the US Food and Drug Administration for this indication nor received a CE mark in Europe.</a:t>
            </a:r>
            <a:endParaRPr kumimoji="0" lang="en-US" sz="8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3" name="Rectangle 2">
            <a:extLst>
              <a:ext uri="{FF2B5EF4-FFF2-40B4-BE49-F238E27FC236}">
                <a16:creationId xmlns:a16="http://schemas.microsoft.com/office/drawing/2014/main" id="{D0B5D470-77C5-967A-1212-CF9F7229C37B}"/>
              </a:ext>
            </a:extLst>
          </p:cNvPr>
          <p:cNvSpPr/>
          <p:nvPr/>
        </p:nvSpPr>
        <p:spPr>
          <a:xfrm>
            <a:off x="508000" y="0"/>
            <a:ext cx="548640" cy="83439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1268408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7562B"/>
                </a:solidFill>
              </a:rPr>
              <a:t>EF-15: Progression-Free and Overall Survival </a:t>
            </a:r>
          </a:p>
        </p:txBody>
      </p:sp>
      <p:sp>
        <p:nvSpPr>
          <p:cNvPr id="3" name="Text Placeholder 2"/>
          <p:cNvSpPr>
            <a:spLocks noGrp="1"/>
          </p:cNvSpPr>
          <p:nvPr>
            <p:ph type="body" sz="quarter" idx="10"/>
          </p:nvPr>
        </p:nvSpPr>
        <p:spPr/>
        <p:txBody>
          <a:bodyPr/>
          <a:lstStyle/>
          <a:p>
            <a:pPr>
              <a:buClrTx/>
            </a:pPr>
            <a:r>
              <a:rPr lang="en-US" dirty="0"/>
              <a:t>Phase 1/2 single arm study of </a:t>
            </a:r>
            <a:r>
              <a:rPr lang="en-US" dirty="0" err="1"/>
              <a:t>TTFields</a:t>
            </a:r>
            <a:r>
              <a:rPr lang="en-US" dirty="0"/>
              <a:t> therapy (150 kHz) concomitant with pemetrexed (N = 42 pre-treated patients at 4 centers </a:t>
            </a:r>
            <a:r>
              <a:rPr lang="en-US"/>
              <a:t>in Switzerland)</a:t>
            </a:r>
            <a:r>
              <a:rPr lang="en-US" baseline="30000"/>
              <a:t>1–3</a:t>
            </a:r>
            <a:r>
              <a:rPr lang="en-US" baseline="30000" dirty="0"/>
              <a:t>,</a:t>
            </a:r>
            <a:r>
              <a:rPr lang="en-US" dirty="0"/>
              <a:t>*</a:t>
            </a:r>
          </a:p>
        </p:txBody>
      </p:sp>
      <p:sp>
        <p:nvSpPr>
          <p:cNvPr id="11" name="Text Placeholder 10">
            <a:extLst>
              <a:ext uri="{FF2B5EF4-FFF2-40B4-BE49-F238E27FC236}">
                <a16:creationId xmlns:a16="http://schemas.microsoft.com/office/drawing/2014/main" id="{5E3DDBDC-EC3F-4D58-BE95-D2570861C510}"/>
              </a:ext>
            </a:extLst>
          </p:cNvPr>
          <p:cNvSpPr>
            <a:spLocks noGrp="1"/>
          </p:cNvSpPr>
          <p:nvPr>
            <p:ph type="body" sz="quarter" idx="12"/>
          </p:nvPr>
        </p:nvSpPr>
        <p:spPr>
          <a:xfrm>
            <a:off x="106676" y="6423345"/>
            <a:ext cx="10010140" cy="209555"/>
          </a:xfrm>
        </p:spPr>
        <p:txBody>
          <a:bodyPr/>
          <a:lstStyle/>
          <a:p>
            <a:r>
              <a:rPr lang="en-GB" dirty="0"/>
              <a:t>*One out of the 42 patients enrolled was excluded from the analysis due to brain metastasis on screening.</a:t>
            </a:r>
          </a:p>
          <a:p>
            <a:r>
              <a:rPr lang="en-GB" sz="1333" b="1" dirty="0"/>
              <a:t>1. NCT00749346 [clinicaltrials.gov]. </a:t>
            </a:r>
            <a:r>
              <a:rPr lang="en-US" sz="1333" b="1" dirty="0"/>
              <a:t>Accessed October 6, 2022. https://clinicaltrials.gov/ct2/show/NCT00749346. </a:t>
            </a:r>
            <a:r>
              <a:rPr lang="en-GB" sz="1333" b="1" dirty="0"/>
              <a:t>2. </a:t>
            </a:r>
            <a:r>
              <a:rPr lang="en-GB" sz="1333" b="1" dirty="0" err="1"/>
              <a:t>Pless</a:t>
            </a:r>
            <a:r>
              <a:rPr lang="en-GB" sz="1333" b="1" dirty="0"/>
              <a:t> M, et al. </a:t>
            </a:r>
            <a:r>
              <a:rPr lang="en-GB" sz="1333" b="1" i="1" dirty="0"/>
              <a:t>Lung Cancer</a:t>
            </a:r>
            <a:r>
              <a:rPr lang="en-GB" sz="1333" b="1" dirty="0"/>
              <a:t>. 2013;81(3):445-450. 3. </a:t>
            </a:r>
            <a:r>
              <a:rPr lang="en-GB" sz="1333" b="1" dirty="0" err="1"/>
              <a:t>Giladi</a:t>
            </a:r>
            <a:r>
              <a:rPr lang="en-GB" sz="1333" b="1" dirty="0"/>
              <a:t> M, et al. </a:t>
            </a:r>
            <a:r>
              <a:rPr lang="en-GB" sz="1333" b="1" i="1" dirty="0"/>
              <a:t>Semin Oncol</a:t>
            </a:r>
            <a:r>
              <a:rPr lang="en-GB" sz="1333" b="1" dirty="0"/>
              <a:t>. 2014;41(suppl 6):S35-S41. </a:t>
            </a:r>
          </a:p>
        </p:txBody>
      </p:sp>
      <p:grpSp>
        <p:nvGrpSpPr>
          <p:cNvPr id="8" name="Group 7">
            <a:extLst>
              <a:ext uri="{FF2B5EF4-FFF2-40B4-BE49-F238E27FC236}">
                <a16:creationId xmlns:a16="http://schemas.microsoft.com/office/drawing/2014/main" id="{85811180-7EC4-4F3C-BB8B-3D8CEADC95D3}"/>
              </a:ext>
            </a:extLst>
          </p:cNvPr>
          <p:cNvGrpSpPr/>
          <p:nvPr/>
        </p:nvGrpSpPr>
        <p:grpSpPr>
          <a:xfrm>
            <a:off x="6385891" y="1908046"/>
            <a:ext cx="4923155" cy="4092952"/>
            <a:chOff x="6772346" y="2049559"/>
            <a:chExt cx="3348968" cy="3644843"/>
          </a:xfrm>
        </p:grpSpPr>
        <p:sp>
          <p:nvSpPr>
            <p:cNvPr id="62" name="TextBox 61">
              <a:extLst>
                <a:ext uri="{FF2B5EF4-FFF2-40B4-BE49-F238E27FC236}">
                  <a16:creationId xmlns:a16="http://schemas.microsoft.com/office/drawing/2014/main" id="{FEE1833C-A4E4-42BB-8EBF-4BB8F904300F}"/>
                </a:ext>
              </a:extLst>
            </p:cNvPr>
            <p:cNvSpPr txBox="1"/>
            <p:nvPr/>
          </p:nvSpPr>
          <p:spPr>
            <a:xfrm>
              <a:off x="7226080" y="2049559"/>
              <a:ext cx="2774197" cy="246672"/>
            </a:xfrm>
            <a:prstGeom prst="rect">
              <a:avLst/>
            </a:prstGeom>
            <a:noFill/>
          </p:spPr>
          <p:txBody>
            <a:bodyPr wrap="squar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OS</a:t>
              </a:r>
            </a:p>
          </p:txBody>
        </p:sp>
        <p:grpSp>
          <p:nvGrpSpPr>
            <p:cNvPr id="162" name="Group 161">
              <a:extLst>
                <a:ext uri="{FF2B5EF4-FFF2-40B4-BE49-F238E27FC236}">
                  <a16:creationId xmlns:a16="http://schemas.microsoft.com/office/drawing/2014/main" id="{F9BE5A96-44F2-492A-8C32-E24FC2F26F58}"/>
                </a:ext>
              </a:extLst>
            </p:cNvPr>
            <p:cNvGrpSpPr/>
            <p:nvPr/>
          </p:nvGrpSpPr>
          <p:grpSpPr>
            <a:xfrm>
              <a:off x="6772346" y="2295734"/>
              <a:ext cx="3348968" cy="3398668"/>
              <a:chOff x="5011502" y="2419627"/>
              <a:chExt cx="3348968" cy="3398668"/>
            </a:xfrm>
          </p:grpSpPr>
          <p:sp>
            <p:nvSpPr>
              <p:cNvPr id="94" name="TextBox 93">
                <a:extLst>
                  <a:ext uri="{FF2B5EF4-FFF2-40B4-BE49-F238E27FC236}">
                    <a16:creationId xmlns:a16="http://schemas.microsoft.com/office/drawing/2014/main" id="{9EA05631-113F-41B4-AD3A-FF28B5D3A0FF}"/>
                  </a:ext>
                </a:extLst>
              </p:cNvPr>
              <p:cNvSpPr txBox="1"/>
              <p:nvPr/>
            </p:nvSpPr>
            <p:spPr>
              <a:xfrm>
                <a:off x="5372693" y="5392095"/>
                <a:ext cx="179051"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a:t>
                </a:r>
              </a:p>
            </p:txBody>
          </p:sp>
          <p:sp>
            <p:nvSpPr>
              <p:cNvPr id="95" name="TextBox 94">
                <a:extLst>
                  <a:ext uri="{FF2B5EF4-FFF2-40B4-BE49-F238E27FC236}">
                    <a16:creationId xmlns:a16="http://schemas.microsoft.com/office/drawing/2014/main" id="{EAEB9C16-294D-4566-A77D-C13747D2AB93}"/>
                  </a:ext>
                </a:extLst>
              </p:cNvPr>
              <p:cNvSpPr txBox="1"/>
              <p:nvPr/>
            </p:nvSpPr>
            <p:spPr>
              <a:xfrm>
                <a:off x="5604882" y="5392095"/>
                <a:ext cx="179051"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2</a:t>
                </a:r>
              </a:p>
            </p:txBody>
          </p:sp>
          <p:sp>
            <p:nvSpPr>
              <p:cNvPr id="96" name="TextBox 95">
                <a:extLst>
                  <a:ext uri="{FF2B5EF4-FFF2-40B4-BE49-F238E27FC236}">
                    <a16:creationId xmlns:a16="http://schemas.microsoft.com/office/drawing/2014/main" id="{F4A74548-336E-4C8C-B0E3-421E738C7F29}"/>
                  </a:ext>
                </a:extLst>
              </p:cNvPr>
              <p:cNvSpPr txBox="1"/>
              <p:nvPr/>
            </p:nvSpPr>
            <p:spPr>
              <a:xfrm>
                <a:off x="6505721" y="5392095"/>
                <a:ext cx="232482"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10</a:t>
                </a:r>
              </a:p>
            </p:txBody>
          </p:sp>
          <p:sp>
            <p:nvSpPr>
              <p:cNvPr id="97" name="TextBox 96">
                <a:extLst>
                  <a:ext uri="{FF2B5EF4-FFF2-40B4-BE49-F238E27FC236}">
                    <a16:creationId xmlns:a16="http://schemas.microsoft.com/office/drawing/2014/main" id="{F2855365-8703-4522-B109-D077D62131F1}"/>
                  </a:ext>
                </a:extLst>
              </p:cNvPr>
              <p:cNvSpPr txBox="1"/>
              <p:nvPr/>
            </p:nvSpPr>
            <p:spPr>
              <a:xfrm>
                <a:off x="6969630" y="5392095"/>
                <a:ext cx="232482"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14</a:t>
                </a:r>
              </a:p>
            </p:txBody>
          </p:sp>
          <p:sp>
            <p:nvSpPr>
              <p:cNvPr id="98" name="TextBox 97">
                <a:extLst>
                  <a:ext uri="{FF2B5EF4-FFF2-40B4-BE49-F238E27FC236}">
                    <a16:creationId xmlns:a16="http://schemas.microsoft.com/office/drawing/2014/main" id="{BE028ABD-FDCF-4FF4-9F57-F4494416EB40}"/>
                  </a:ext>
                </a:extLst>
              </p:cNvPr>
              <p:cNvSpPr txBox="1"/>
              <p:nvPr/>
            </p:nvSpPr>
            <p:spPr>
              <a:xfrm>
                <a:off x="7665161" y="5392095"/>
                <a:ext cx="232482"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20</a:t>
                </a:r>
              </a:p>
            </p:txBody>
          </p:sp>
          <p:sp>
            <p:nvSpPr>
              <p:cNvPr id="99" name="TextBox 98">
                <a:extLst>
                  <a:ext uri="{FF2B5EF4-FFF2-40B4-BE49-F238E27FC236}">
                    <a16:creationId xmlns:a16="http://schemas.microsoft.com/office/drawing/2014/main" id="{43B3856C-BB75-401B-A1EF-F263FAC78BF6}"/>
                  </a:ext>
                </a:extLst>
              </p:cNvPr>
              <p:cNvSpPr txBox="1"/>
              <p:nvPr/>
            </p:nvSpPr>
            <p:spPr>
              <a:xfrm>
                <a:off x="8127988" y="5392095"/>
                <a:ext cx="232482"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24</a:t>
                </a:r>
              </a:p>
            </p:txBody>
          </p:sp>
          <p:sp>
            <p:nvSpPr>
              <p:cNvPr id="107" name="TextBox 106">
                <a:extLst>
                  <a:ext uri="{FF2B5EF4-FFF2-40B4-BE49-F238E27FC236}">
                    <a16:creationId xmlns:a16="http://schemas.microsoft.com/office/drawing/2014/main" id="{274546C3-479B-4932-B461-48686EA97495}"/>
                  </a:ext>
                </a:extLst>
              </p:cNvPr>
              <p:cNvSpPr txBox="1"/>
              <p:nvPr/>
            </p:nvSpPr>
            <p:spPr>
              <a:xfrm>
                <a:off x="5836936" y="5392095"/>
                <a:ext cx="179051"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4</a:t>
                </a:r>
              </a:p>
            </p:txBody>
          </p:sp>
          <p:sp>
            <p:nvSpPr>
              <p:cNvPr id="109" name="TextBox 108">
                <a:extLst>
                  <a:ext uri="{FF2B5EF4-FFF2-40B4-BE49-F238E27FC236}">
                    <a16:creationId xmlns:a16="http://schemas.microsoft.com/office/drawing/2014/main" id="{918AD108-938E-4B1F-B3D3-F2C1E7B80291}"/>
                  </a:ext>
                </a:extLst>
              </p:cNvPr>
              <p:cNvSpPr txBox="1"/>
              <p:nvPr/>
            </p:nvSpPr>
            <p:spPr>
              <a:xfrm>
                <a:off x="6069564" y="5392095"/>
                <a:ext cx="179051"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6</a:t>
                </a:r>
              </a:p>
            </p:txBody>
          </p:sp>
          <p:sp>
            <p:nvSpPr>
              <p:cNvPr id="111" name="TextBox 110">
                <a:extLst>
                  <a:ext uri="{FF2B5EF4-FFF2-40B4-BE49-F238E27FC236}">
                    <a16:creationId xmlns:a16="http://schemas.microsoft.com/office/drawing/2014/main" id="{46EB69D9-A99F-4FDE-A736-7A6A62AD6D7E}"/>
                  </a:ext>
                </a:extLst>
              </p:cNvPr>
              <p:cNvSpPr txBox="1"/>
              <p:nvPr/>
            </p:nvSpPr>
            <p:spPr>
              <a:xfrm>
                <a:off x="6300544" y="5392095"/>
                <a:ext cx="179051"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8</a:t>
                </a:r>
              </a:p>
            </p:txBody>
          </p:sp>
          <p:sp>
            <p:nvSpPr>
              <p:cNvPr id="113" name="TextBox 112">
                <a:extLst>
                  <a:ext uri="{FF2B5EF4-FFF2-40B4-BE49-F238E27FC236}">
                    <a16:creationId xmlns:a16="http://schemas.microsoft.com/office/drawing/2014/main" id="{D76DAC95-CC3B-42B2-9181-1921C50F4837}"/>
                  </a:ext>
                </a:extLst>
              </p:cNvPr>
              <p:cNvSpPr txBox="1"/>
              <p:nvPr/>
            </p:nvSpPr>
            <p:spPr>
              <a:xfrm>
                <a:off x="6737608" y="5392095"/>
                <a:ext cx="232482"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12</a:t>
                </a:r>
              </a:p>
            </p:txBody>
          </p:sp>
          <p:sp>
            <p:nvSpPr>
              <p:cNvPr id="115" name="TextBox 114">
                <a:extLst>
                  <a:ext uri="{FF2B5EF4-FFF2-40B4-BE49-F238E27FC236}">
                    <a16:creationId xmlns:a16="http://schemas.microsoft.com/office/drawing/2014/main" id="{ABC05E43-11BD-4F7F-9A58-81BB103BAFE2}"/>
                  </a:ext>
                </a:extLst>
              </p:cNvPr>
              <p:cNvSpPr txBox="1"/>
              <p:nvPr/>
            </p:nvSpPr>
            <p:spPr>
              <a:xfrm>
                <a:off x="7201386" y="5392095"/>
                <a:ext cx="232482"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16</a:t>
                </a:r>
              </a:p>
            </p:txBody>
          </p:sp>
          <p:sp>
            <p:nvSpPr>
              <p:cNvPr id="117" name="TextBox 116">
                <a:extLst>
                  <a:ext uri="{FF2B5EF4-FFF2-40B4-BE49-F238E27FC236}">
                    <a16:creationId xmlns:a16="http://schemas.microsoft.com/office/drawing/2014/main" id="{A5355C97-5844-4901-9579-AD0836824B89}"/>
                  </a:ext>
                </a:extLst>
              </p:cNvPr>
              <p:cNvSpPr txBox="1"/>
              <p:nvPr/>
            </p:nvSpPr>
            <p:spPr>
              <a:xfrm>
                <a:off x="7433217" y="5392095"/>
                <a:ext cx="232482"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18</a:t>
                </a:r>
              </a:p>
            </p:txBody>
          </p:sp>
          <p:sp>
            <p:nvSpPr>
              <p:cNvPr id="119" name="TextBox 118">
                <a:extLst>
                  <a:ext uri="{FF2B5EF4-FFF2-40B4-BE49-F238E27FC236}">
                    <a16:creationId xmlns:a16="http://schemas.microsoft.com/office/drawing/2014/main" id="{07F6EC80-CAF6-4E52-9265-95D8BE347458}"/>
                  </a:ext>
                </a:extLst>
              </p:cNvPr>
              <p:cNvSpPr txBox="1"/>
              <p:nvPr/>
            </p:nvSpPr>
            <p:spPr>
              <a:xfrm>
                <a:off x="7897046" y="5392095"/>
                <a:ext cx="232482"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22</a:t>
                </a:r>
              </a:p>
            </p:txBody>
          </p:sp>
          <p:sp>
            <p:nvSpPr>
              <p:cNvPr id="76" name="TextBox 75">
                <a:extLst>
                  <a:ext uri="{FF2B5EF4-FFF2-40B4-BE49-F238E27FC236}">
                    <a16:creationId xmlns:a16="http://schemas.microsoft.com/office/drawing/2014/main" id="{EC9DAB45-D1E6-4D0D-B00F-23BCF5FCE972}"/>
                  </a:ext>
                </a:extLst>
              </p:cNvPr>
              <p:cNvSpPr txBox="1"/>
              <p:nvPr/>
            </p:nvSpPr>
            <p:spPr>
              <a:xfrm>
                <a:off x="5182360" y="2419627"/>
                <a:ext cx="258652"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1.0</a:t>
                </a:r>
              </a:p>
            </p:txBody>
          </p:sp>
          <p:sp>
            <p:nvSpPr>
              <p:cNvPr id="77" name="TextBox 76">
                <a:extLst>
                  <a:ext uri="{FF2B5EF4-FFF2-40B4-BE49-F238E27FC236}">
                    <a16:creationId xmlns:a16="http://schemas.microsoft.com/office/drawing/2014/main" id="{C8A815FD-D4AA-43FD-8587-5D7D3EBFBE6F}"/>
                  </a:ext>
                </a:extLst>
              </p:cNvPr>
              <p:cNvSpPr txBox="1"/>
              <p:nvPr/>
            </p:nvSpPr>
            <p:spPr>
              <a:xfrm>
                <a:off x="5182360" y="2700736"/>
                <a:ext cx="258652"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0.9</a:t>
                </a:r>
              </a:p>
            </p:txBody>
          </p:sp>
          <p:sp>
            <p:nvSpPr>
              <p:cNvPr id="78" name="TextBox 77">
                <a:extLst>
                  <a:ext uri="{FF2B5EF4-FFF2-40B4-BE49-F238E27FC236}">
                    <a16:creationId xmlns:a16="http://schemas.microsoft.com/office/drawing/2014/main" id="{96671B69-6880-424A-86E0-0AEF5A70573E}"/>
                  </a:ext>
                </a:extLst>
              </p:cNvPr>
              <p:cNvSpPr txBox="1"/>
              <p:nvPr/>
            </p:nvSpPr>
            <p:spPr>
              <a:xfrm>
                <a:off x="5182360" y="2981847"/>
                <a:ext cx="258652"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0.8</a:t>
                </a:r>
              </a:p>
            </p:txBody>
          </p:sp>
          <p:sp>
            <p:nvSpPr>
              <p:cNvPr id="79" name="TextBox 78">
                <a:extLst>
                  <a:ext uri="{FF2B5EF4-FFF2-40B4-BE49-F238E27FC236}">
                    <a16:creationId xmlns:a16="http://schemas.microsoft.com/office/drawing/2014/main" id="{EB744B25-FAA7-475A-9070-88541D40F8B5}"/>
                  </a:ext>
                </a:extLst>
              </p:cNvPr>
              <p:cNvSpPr txBox="1"/>
              <p:nvPr/>
            </p:nvSpPr>
            <p:spPr>
              <a:xfrm>
                <a:off x="5182360" y="3262956"/>
                <a:ext cx="258652"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0.7</a:t>
                </a:r>
              </a:p>
            </p:txBody>
          </p:sp>
          <p:sp>
            <p:nvSpPr>
              <p:cNvPr id="80" name="TextBox 79">
                <a:extLst>
                  <a:ext uri="{FF2B5EF4-FFF2-40B4-BE49-F238E27FC236}">
                    <a16:creationId xmlns:a16="http://schemas.microsoft.com/office/drawing/2014/main" id="{4F68A231-FE6B-4692-92AD-9E504898BAE7}"/>
                  </a:ext>
                </a:extLst>
              </p:cNvPr>
              <p:cNvSpPr txBox="1"/>
              <p:nvPr/>
            </p:nvSpPr>
            <p:spPr>
              <a:xfrm>
                <a:off x="5182360" y="3544066"/>
                <a:ext cx="258652"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0.6</a:t>
                </a:r>
              </a:p>
            </p:txBody>
          </p:sp>
          <p:sp>
            <p:nvSpPr>
              <p:cNvPr id="81" name="TextBox 80">
                <a:extLst>
                  <a:ext uri="{FF2B5EF4-FFF2-40B4-BE49-F238E27FC236}">
                    <a16:creationId xmlns:a16="http://schemas.microsoft.com/office/drawing/2014/main" id="{C9956631-3509-4D29-92A7-26F293FA20F6}"/>
                  </a:ext>
                </a:extLst>
              </p:cNvPr>
              <p:cNvSpPr txBox="1"/>
              <p:nvPr/>
            </p:nvSpPr>
            <p:spPr>
              <a:xfrm>
                <a:off x="5182360" y="3825176"/>
                <a:ext cx="258652"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0.5</a:t>
                </a:r>
              </a:p>
            </p:txBody>
          </p:sp>
          <p:sp>
            <p:nvSpPr>
              <p:cNvPr id="82" name="TextBox 81">
                <a:extLst>
                  <a:ext uri="{FF2B5EF4-FFF2-40B4-BE49-F238E27FC236}">
                    <a16:creationId xmlns:a16="http://schemas.microsoft.com/office/drawing/2014/main" id="{B6AD2761-C42E-42B7-A29A-A357DBFD012E}"/>
                  </a:ext>
                </a:extLst>
              </p:cNvPr>
              <p:cNvSpPr txBox="1"/>
              <p:nvPr/>
            </p:nvSpPr>
            <p:spPr>
              <a:xfrm>
                <a:off x="5182360" y="4106287"/>
                <a:ext cx="258652"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0.4</a:t>
                </a:r>
              </a:p>
            </p:txBody>
          </p:sp>
          <p:sp>
            <p:nvSpPr>
              <p:cNvPr id="83" name="TextBox 82">
                <a:extLst>
                  <a:ext uri="{FF2B5EF4-FFF2-40B4-BE49-F238E27FC236}">
                    <a16:creationId xmlns:a16="http://schemas.microsoft.com/office/drawing/2014/main" id="{5BFBE2BF-BD39-4389-AC44-BBFB1E8005ED}"/>
                  </a:ext>
                </a:extLst>
              </p:cNvPr>
              <p:cNvSpPr txBox="1"/>
              <p:nvPr/>
            </p:nvSpPr>
            <p:spPr>
              <a:xfrm>
                <a:off x="5182360" y="4387395"/>
                <a:ext cx="258652"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0.3</a:t>
                </a:r>
              </a:p>
            </p:txBody>
          </p:sp>
          <p:sp>
            <p:nvSpPr>
              <p:cNvPr id="84" name="TextBox 83">
                <a:extLst>
                  <a:ext uri="{FF2B5EF4-FFF2-40B4-BE49-F238E27FC236}">
                    <a16:creationId xmlns:a16="http://schemas.microsoft.com/office/drawing/2014/main" id="{5CD19507-1336-4D14-A1EE-D6676294512F}"/>
                  </a:ext>
                </a:extLst>
              </p:cNvPr>
              <p:cNvSpPr txBox="1"/>
              <p:nvPr/>
            </p:nvSpPr>
            <p:spPr>
              <a:xfrm>
                <a:off x="5182360" y="4668507"/>
                <a:ext cx="258652"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0.2</a:t>
                </a:r>
              </a:p>
            </p:txBody>
          </p:sp>
          <p:sp>
            <p:nvSpPr>
              <p:cNvPr id="85" name="TextBox 84">
                <a:extLst>
                  <a:ext uri="{FF2B5EF4-FFF2-40B4-BE49-F238E27FC236}">
                    <a16:creationId xmlns:a16="http://schemas.microsoft.com/office/drawing/2014/main" id="{E6A81FA1-B66B-43DE-9FFA-D793D30F9A73}"/>
                  </a:ext>
                </a:extLst>
              </p:cNvPr>
              <p:cNvSpPr txBox="1"/>
              <p:nvPr/>
            </p:nvSpPr>
            <p:spPr>
              <a:xfrm>
                <a:off x="5182360" y="4949617"/>
                <a:ext cx="258652"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0.1</a:t>
                </a:r>
              </a:p>
            </p:txBody>
          </p:sp>
          <p:sp>
            <p:nvSpPr>
              <p:cNvPr id="86" name="TextBox 85">
                <a:extLst>
                  <a:ext uri="{FF2B5EF4-FFF2-40B4-BE49-F238E27FC236}">
                    <a16:creationId xmlns:a16="http://schemas.microsoft.com/office/drawing/2014/main" id="{0B223C7F-7814-42B4-A1FA-AD5DA18CAF4D}"/>
                  </a:ext>
                </a:extLst>
              </p:cNvPr>
              <p:cNvSpPr txBox="1"/>
              <p:nvPr/>
            </p:nvSpPr>
            <p:spPr>
              <a:xfrm>
                <a:off x="5182360" y="5230730"/>
                <a:ext cx="258652"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0.0</a:t>
                </a:r>
              </a:p>
            </p:txBody>
          </p:sp>
          <p:sp>
            <p:nvSpPr>
              <p:cNvPr id="63" name="TextBox 62">
                <a:extLst>
                  <a:ext uri="{FF2B5EF4-FFF2-40B4-BE49-F238E27FC236}">
                    <a16:creationId xmlns:a16="http://schemas.microsoft.com/office/drawing/2014/main" id="{4568DD3D-56EB-4884-869C-2AF085D26D3D}"/>
                  </a:ext>
                </a:extLst>
              </p:cNvPr>
              <p:cNvSpPr txBox="1"/>
              <p:nvPr/>
            </p:nvSpPr>
            <p:spPr>
              <a:xfrm>
                <a:off x="7080686" y="2667686"/>
                <a:ext cx="1129871" cy="246672"/>
              </a:xfrm>
              <a:prstGeom prst="rect">
                <a:avLst/>
              </a:prstGeom>
              <a:noFill/>
            </p:spPr>
            <p:txBody>
              <a:bodyPr wrap="non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TTFields Therapy + Pem</a:t>
                </a:r>
              </a:p>
            </p:txBody>
          </p:sp>
          <p:sp>
            <p:nvSpPr>
              <p:cNvPr id="64" name="Freeform: Shape 63">
                <a:extLst>
                  <a:ext uri="{FF2B5EF4-FFF2-40B4-BE49-F238E27FC236}">
                    <a16:creationId xmlns:a16="http://schemas.microsoft.com/office/drawing/2014/main" id="{7CB763B2-7E10-4988-BB7A-C0DCA19C4D83}"/>
                  </a:ext>
                </a:extLst>
              </p:cNvPr>
              <p:cNvSpPr/>
              <p:nvPr/>
            </p:nvSpPr>
            <p:spPr>
              <a:xfrm>
                <a:off x="5462521" y="2553992"/>
                <a:ext cx="2783408" cy="2803140"/>
              </a:xfrm>
              <a:custGeom>
                <a:avLst/>
                <a:gdLst>
                  <a:gd name="connsiteX0" fmla="*/ 0 w 2789465"/>
                  <a:gd name="connsiteY0" fmla="*/ 0 h 2803071"/>
                  <a:gd name="connsiteX1" fmla="*/ 0 w 2789465"/>
                  <a:gd name="connsiteY1" fmla="*/ 2803071 h 2803071"/>
                  <a:gd name="connsiteX2" fmla="*/ 2789465 w 2789465"/>
                  <a:gd name="connsiteY2" fmla="*/ 2803071 h 2803071"/>
                </a:gdLst>
                <a:ahLst/>
                <a:cxnLst>
                  <a:cxn ang="0">
                    <a:pos x="connsiteX0" y="connsiteY0"/>
                  </a:cxn>
                  <a:cxn ang="0">
                    <a:pos x="connsiteX1" y="connsiteY1"/>
                  </a:cxn>
                  <a:cxn ang="0">
                    <a:pos x="connsiteX2" y="connsiteY2"/>
                  </a:cxn>
                </a:cxnLst>
                <a:rect l="l" t="t" r="r" b="b"/>
                <a:pathLst>
                  <a:path w="2789465" h="2803071">
                    <a:moveTo>
                      <a:pt x="0" y="0"/>
                    </a:moveTo>
                    <a:lnTo>
                      <a:pt x="0" y="2803071"/>
                    </a:lnTo>
                    <a:lnTo>
                      <a:pt x="2789465" y="2803071"/>
                    </a:lnTo>
                  </a:path>
                </a:pathLst>
              </a:cu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cxnSp>
            <p:nvCxnSpPr>
              <p:cNvPr id="65" name="Straight Connector 64">
                <a:extLst>
                  <a:ext uri="{FF2B5EF4-FFF2-40B4-BE49-F238E27FC236}">
                    <a16:creationId xmlns:a16="http://schemas.microsoft.com/office/drawing/2014/main" id="{E8E7DDA9-0463-4ED0-B0A9-0807B54C3BEF}"/>
                  </a:ext>
                </a:extLst>
              </p:cNvPr>
              <p:cNvCxnSpPr>
                <a:cxnSpLocks/>
              </p:cNvCxnSpPr>
              <p:nvPr/>
            </p:nvCxnSpPr>
            <p:spPr>
              <a:xfrm flipH="1">
                <a:off x="5412823" y="2547257"/>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66" name="Straight Connector 65">
                <a:extLst>
                  <a:ext uri="{FF2B5EF4-FFF2-40B4-BE49-F238E27FC236}">
                    <a16:creationId xmlns:a16="http://schemas.microsoft.com/office/drawing/2014/main" id="{F07ECD2E-4B6E-444F-A44C-008D35874842}"/>
                  </a:ext>
                </a:extLst>
              </p:cNvPr>
              <p:cNvCxnSpPr>
                <a:cxnSpLocks/>
              </p:cNvCxnSpPr>
              <p:nvPr/>
            </p:nvCxnSpPr>
            <p:spPr>
              <a:xfrm flipH="1">
                <a:off x="5412823" y="2828245"/>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67" name="Straight Connector 66">
                <a:extLst>
                  <a:ext uri="{FF2B5EF4-FFF2-40B4-BE49-F238E27FC236}">
                    <a16:creationId xmlns:a16="http://schemas.microsoft.com/office/drawing/2014/main" id="{DA8D135A-E8FF-4576-BEC3-270F297BDE0E}"/>
                  </a:ext>
                </a:extLst>
              </p:cNvPr>
              <p:cNvCxnSpPr>
                <a:cxnSpLocks/>
              </p:cNvCxnSpPr>
              <p:nvPr/>
            </p:nvCxnSpPr>
            <p:spPr>
              <a:xfrm flipH="1">
                <a:off x="5412823" y="3109233"/>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68" name="Straight Connector 67">
                <a:extLst>
                  <a:ext uri="{FF2B5EF4-FFF2-40B4-BE49-F238E27FC236}">
                    <a16:creationId xmlns:a16="http://schemas.microsoft.com/office/drawing/2014/main" id="{CB6F44E5-2883-40AF-9E6E-C64BF9216165}"/>
                  </a:ext>
                </a:extLst>
              </p:cNvPr>
              <p:cNvCxnSpPr>
                <a:cxnSpLocks/>
              </p:cNvCxnSpPr>
              <p:nvPr/>
            </p:nvCxnSpPr>
            <p:spPr>
              <a:xfrm flipH="1">
                <a:off x="5412823" y="3390221"/>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69" name="Straight Connector 68">
                <a:extLst>
                  <a:ext uri="{FF2B5EF4-FFF2-40B4-BE49-F238E27FC236}">
                    <a16:creationId xmlns:a16="http://schemas.microsoft.com/office/drawing/2014/main" id="{CE289D86-FE3C-40B1-B4AF-D64040A41647}"/>
                  </a:ext>
                </a:extLst>
              </p:cNvPr>
              <p:cNvCxnSpPr>
                <a:cxnSpLocks/>
              </p:cNvCxnSpPr>
              <p:nvPr/>
            </p:nvCxnSpPr>
            <p:spPr>
              <a:xfrm flipH="1">
                <a:off x="5412823" y="3671208"/>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70" name="Straight Connector 69">
                <a:extLst>
                  <a:ext uri="{FF2B5EF4-FFF2-40B4-BE49-F238E27FC236}">
                    <a16:creationId xmlns:a16="http://schemas.microsoft.com/office/drawing/2014/main" id="{2720FEFB-874C-4888-BFAE-8BF9AFEC1616}"/>
                  </a:ext>
                </a:extLst>
              </p:cNvPr>
              <p:cNvCxnSpPr>
                <a:cxnSpLocks/>
              </p:cNvCxnSpPr>
              <p:nvPr/>
            </p:nvCxnSpPr>
            <p:spPr>
              <a:xfrm flipH="1">
                <a:off x="5412823" y="3952196"/>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71" name="Straight Connector 70">
                <a:extLst>
                  <a:ext uri="{FF2B5EF4-FFF2-40B4-BE49-F238E27FC236}">
                    <a16:creationId xmlns:a16="http://schemas.microsoft.com/office/drawing/2014/main" id="{993FCB58-E337-43B8-8D2A-60253DA5810A}"/>
                  </a:ext>
                </a:extLst>
              </p:cNvPr>
              <p:cNvCxnSpPr>
                <a:cxnSpLocks/>
              </p:cNvCxnSpPr>
              <p:nvPr/>
            </p:nvCxnSpPr>
            <p:spPr>
              <a:xfrm flipH="1">
                <a:off x="5412823" y="4233184"/>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72" name="Straight Connector 71">
                <a:extLst>
                  <a:ext uri="{FF2B5EF4-FFF2-40B4-BE49-F238E27FC236}">
                    <a16:creationId xmlns:a16="http://schemas.microsoft.com/office/drawing/2014/main" id="{25E06665-EBFD-47AC-90FD-E7862E5A94EC}"/>
                  </a:ext>
                </a:extLst>
              </p:cNvPr>
              <p:cNvCxnSpPr>
                <a:cxnSpLocks/>
              </p:cNvCxnSpPr>
              <p:nvPr/>
            </p:nvCxnSpPr>
            <p:spPr>
              <a:xfrm flipH="1">
                <a:off x="5412823" y="4514172"/>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73" name="Straight Connector 72">
                <a:extLst>
                  <a:ext uri="{FF2B5EF4-FFF2-40B4-BE49-F238E27FC236}">
                    <a16:creationId xmlns:a16="http://schemas.microsoft.com/office/drawing/2014/main" id="{3B3B25DF-C46A-4491-BB27-246A00CD0400}"/>
                  </a:ext>
                </a:extLst>
              </p:cNvPr>
              <p:cNvCxnSpPr>
                <a:cxnSpLocks/>
              </p:cNvCxnSpPr>
              <p:nvPr/>
            </p:nvCxnSpPr>
            <p:spPr>
              <a:xfrm flipH="1">
                <a:off x="5412823" y="4795160"/>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74" name="Straight Connector 73">
                <a:extLst>
                  <a:ext uri="{FF2B5EF4-FFF2-40B4-BE49-F238E27FC236}">
                    <a16:creationId xmlns:a16="http://schemas.microsoft.com/office/drawing/2014/main" id="{7C5C8D9E-0E2E-4C6F-95B1-6EEEEE5AC3CD}"/>
                  </a:ext>
                </a:extLst>
              </p:cNvPr>
              <p:cNvCxnSpPr>
                <a:cxnSpLocks/>
              </p:cNvCxnSpPr>
              <p:nvPr/>
            </p:nvCxnSpPr>
            <p:spPr>
              <a:xfrm flipH="1">
                <a:off x="5412823" y="5076148"/>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75" name="Straight Connector 74">
                <a:extLst>
                  <a:ext uri="{FF2B5EF4-FFF2-40B4-BE49-F238E27FC236}">
                    <a16:creationId xmlns:a16="http://schemas.microsoft.com/office/drawing/2014/main" id="{AAA03692-62DF-48DD-A925-B6CD8CE7ECB6}"/>
                  </a:ext>
                </a:extLst>
              </p:cNvPr>
              <p:cNvCxnSpPr>
                <a:cxnSpLocks/>
              </p:cNvCxnSpPr>
              <p:nvPr/>
            </p:nvCxnSpPr>
            <p:spPr>
              <a:xfrm flipH="1">
                <a:off x="5412823" y="5357132"/>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88" name="Straight Connector 87">
                <a:extLst>
                  <a:ext uri="{FF2B5EF4-FFF2-40B4-BE49-F238E27FC236}">
                    <a16:creationId xmlns:a16="http://schemas.microsoft.com/office/drawing/2014/main" id="{AF7188EF-D7FB-4EA0-80CE-49967332D183}"/>
                  </a:ext>
                </a:extLst>
              </p:cNvPr>
              <p:cNvCxnSpPr>
                <a:cxnSpLocks/>
              </p:cNvCxnSpPr>
              <p:nvPr/>
            </p:nvCxnSpPr>
            <p:spPr>
              <a:xfrm rot="16200000" flipH="1">
                <a:off x="5435270"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89" name="Straight Connector 88">
                <a:extLst>
                  <a:ext uri="{FF2B5EF4-FFF2-40B4-BE49-F238E27FC236}">
                    <a16:creationId xmlns:a16="http://schemas.microsoft.com/office/drawing/2014/main" id="{5E328724-FD0E-40EA-9CD0-CDFF6261322A}"/>
                  </a:ext>
                </a:extLst>
              </p:cNvPr>
              <p:cNvCxnSpPr>
                <a:cxnSpLocks/>
              </p:cNvCxnSpPr>
              <p:nvPr/>
            </p:nvCxnSpPr>
            <p:spPr>
              <a:xfrm rot="16200000" flipH="1">
                <a:off x="5667158"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90" name="Straight Connector 89">
                <a:extLst>
                  <a:ext uri="{FF2B5EF4-FFF2-40B4-BE49-F238E27FC236}">
                    <a16:creationId xmlns:a16="http://schemas.microsoft.com/office/drawing/2014/main" id="{7C0D7931-4E65-4703-BC10-A651E2E884BC}"/>
                  </a:ext>
                </a:extLst>
              </p:cNvPr>
              <p:cNvCxnSpPr>
                <a:cxnSpLocks/>
              </p:cNvCxnSpPr>
              <p:nvPr/>
            </p:nvCxnSpPr>
            <p:spPr>
              <a:xfrm rot="16200000" flipH="1">
                <a:off x="6594710"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91" name="Straight Connector 90">
                <a:extLst>
                  <a:ext uri="{FF2B5EF4-FFF2-40B4-BE49-F238E27FC236}">
                    <a16:creationId xmlns:a16="http://schemas.microsoft.com/office/drawing/2014/main" id="{659BC76C-C16C-4373-95EE-AEF2A03ACF19}"/>
                  </a:ext>
                </a:extLst>
              </p:cNvPr>
              <p:cNvCxnSpPr>
                <a:cxnSpLocks/>
              </p:cNvCxnSpPr>
              <p:nvPr/>
            </p:nvCxnSpPr>
            <p:spPr>
              <a:xfrm rot="16200000" flipH="1">
                <a:off x="7058486"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92" name="Straight Connector 91">
                <a:extLst>
                  <a:ext uri="{FF2B5EF4-FFF2-40B4-BE49-F238E27FC236}">
                    <a16:creationId xmlns:a16="http://schemas.microsoft.com/office/drawing/2014/main" id="{F6194202-DC74-4CA0-B18B-DFE8F6F10C0C}"/>
                  </a:ext>
                </a:extLst>
              </p:cNvPr>
              <p:cNvCxnSpPr>
                <a:cxnSpLocks/>
              </p:cNvCxnSpPr>
              <p:nvPr/>
            </p:nvCxnSpPr>
            <p:spPr>
              <a:xfrm rot="16200000" flipH="1">
                <a:off x="7754150"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93" name="Straight Connector 92">
                <a:extLst>
                  <a:ext uri="{FF2B5EF4-FFF2-40B4-BE49-F238E27FC236}">
                    <a16:creationId xmlns:a16="http://schemas.microsoft.com/office/drawing/2014/main" id="{A2944298-234F-477F-9E24-EC56292F4E02}"/>
                  </a:ext>
                </a:extLst>
              </p:cNvPr>
              <p:cNvCxnSpPr>
                <a:cxnSpLocks/>
              </p:cNvCxnSpPr>
              <p:nvPr/>
            </p:nvCxnSpPr>
            <p:spPr>
              <a:xfrm rot="16200000" flipH="1">
                <a:off x="8217931"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00" name="TextBox 99">
                <a:extLst>
                  <a:ext uri="{FF2B5EF4-FFF2-40B4-BE49-F238E27FC236}">
                    <a16:creationId xmlns:a16="http://schemas.microsoft.com/office/drawing/2014/main" id="{061CAC76-9911-4DF7-B674-235E3F720578}"/>
                  </a:ext>
                </a:extLst>
              </p:cNvPr>
              <p:cNvSpPr txBox="1"/>
              <p:nvPr/>
            </p:nvSpPr>
            <p:spPr>
              <a:xfrm>
                <a:off x="6625361" y="5571623"/>
                <a:ext cx="463787"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Months</a:t>
                </a:r>
              </a:p>
            </p:txBody>
          </p:sp>
          <p:cxnSp>
            <p:nvCxnSpPr>
              <p:cNvPr id="102" name="Straight Connector 101">
                <a:extLst>
                  <a:ext uri="{FF2B5EF4-FFF2-40B4-BE49-F238E27FC236}">
                    <a16:creationId xmlns:a16="http://schemas.microsoft.com/office/drawing/2014/main" id="{CB216718-A7C6-463F-8C84-9F5E7AB6D743}"/>
                  </a:ext>
                </a:extLst>
              </p:cNvPr>
              <p:cNvCxnSpPr/>
              <p:nvPr/>
            </p:nvCxnSpPr>
            <p:spPr>
              <a:xfrm>
                <a:off x="6916308" y="2793778"/>
                <a:ext cx="216000" cy="0"/>
              </a:xfrm>
              <a:prstGeom prst="line">
                <a:avLst/>
              </a:prstGeom>
              <a:ln w="19050">
                <a:solidFill>
                  <a:srgbClr val="B99121"/>
                </a:solidFill>
              </a:ln>
              <a:effectLst/>
            </p:spPr>
            <p:style>
              <a:lnRef idx="2">
                <a:schemeClr val="accent1"/>
              </a:lnRef>
              <a:fillRef idx="0">
                <a:schemeClr val="accent1"/>
              </a:fillRef>
              <a:effectRef idx="1">
                <a:schemeClr val="accent1"/>
              </a:effectRef>
              <a:fontRef idx="minor">
                <a:schemeClr val="tx1"/>
              </a:fontRef>
            </p:style>
          </p:cxnSp>
          <p:sp>
            <p:nvSpPr>
              <p:cNvPr id="104" name="Freeform: Shape 103">
                <a:extLst>
                  <a:ext uri="{FF2B5EF4-FFF2-40B4-BE49-F238E27FC236}">
                    <a16:creationId xmlns:a16="http://schemas.microsoft.com/office/drawing/2014/main" id="{0961A979-27D6-4F4A-BCA0-7D53ED3209C6}"/>
                  </a:ext>
                </a:extLst>
              </p:cNvPr>
              <p:cNvSpPr/>
              <p:nvPr/>
            </p:nvSpPr>
            <p:spPr>
              <a:xfrm>
                <a:off x="5463882" y="3952196"/>
                <a:ext cx="1602307" cy="1402215"/>
              </a:xfrm>
              <a:custGeom>
                <a:avLst/>
                <a:gdLst>
                  <a:gd name="connsiteX0" fmla="*/ 0 w 786493"/>
                  <a:gd name="connsiteY0" fmla="*/ 0 h 1401536"/>
                  <a:gd name="connsiteX1" fmla="*/ 786493 w 786493"/>
                  <a:gd name="connsiteY1" fmla="*/ 0 h 1401536"/>
                  <a:gd name="connsiteX2" fmla="*/ 786493 w 786493"/>
                  <a:gd name="connsiteY2" fmla="*/ 1401536 h 1401536"/>
                </a:gdLst>
                <a:ahLst/>
                <a:cxnLst>
                  <a:cxn ang="0">
                    <a:pos x="connsiteX0" y="connsiteY0"/>
                  </a:cxn>
                  <a:cxn ang="0">
                    <a:pos x="connsiteX1" y="connsiteY1"/>
                  </a:cxn>
                  <a:cxn ang="0">
                    <a:pos x="connsiteX2" y="connsiteY2"/>
                  </a:cxn>
                </a:cxnLst>
                <a:rect l="l" t="t" r="r" b="b"/>
                <a:pathLst>
                  <a:path w="786493" h="1401536">
                    <a:moveTo>
                      <a:pt x="0" y="0"/>
                    </a:moveTo>
                    <a:lnTo>
                      <a:pt x="786493" y="0"/>
                    </a:lnTo>
                    <a:lnTo>
                      <a:pt x="786493" y="1401536"/>
                    </a:lnTo>
                  </a:path>
                </a:pathLst>
              </a:custGeom>
              <a:noFill/>
              <a:ln w="12700">
                <a:solidFill>
                  <a:srgbClr val="B9912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cxnSp>
            <p:nvCxnSpPr>
              <p:cNvPr id="106" name="Straight Connector 105">
                <a:extLst>
                  <a:ext uri="{FF2B5EF4-FFF2-40B4-BE49-F238E27FC236}">
                    <a16:creationId xmlns:a16="http://schemas.microsoft.com/office/drawing/2014/main" id="{06E2D58C-BB52-488C-AAC0-6D897DC9D0CB}"/>
                  </a:ext>
                </a:extLst>
              </p:cNvPr>
              <p:cNvCxnSpPr>
                <a:cxnSpLocks/>
              </p:cNvCxnSpPr>
              <p:nvPr/>
            </p:nvCxnSpPr>
            <p:spPr>
              <a:xfrm rot="16200000" flipH="1">
                <a:off x="5899046"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08" name="Straight Connector 107">
                <a:extLst>
                  <a:ext uri="{FF2B5EF4-FFF2-40B4-BE49-F238E27FC236}">
                    <a16:creationId xmlns:a16="http://schemas.microsoft.com/office/drawing/2014/main" id="{51BEE5AB-705F-4D2E-8EFC-D9A2FB37F230}"/>
                  </a:ext>
                </a:extLst>
              </p:cNvPr>
              <p:cNvCxnSpPr>
                <a:cxnSpLocks/>
              </p:cNvCxnSpPr>
              <p:nvPr/>
            </p:nvCxnSpPr>
            <p:spPr>
              <a:xfrm rot="16200000" flipH="1">
                <a:off x="6130934"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10" name="Straight Connector 109">
                <a:extLst>
                  <a:ext uri="{FF2B5EF4-FFF2-40B4-BE49-F238E27FC236}">
                    <a16:creationId xmlns:a16="http://schemas.microsoft.com/office/drawing/2014/main" id="{4FF589B4-9B88-4A75-B8C9-161B385328C6}"/>
                  </a:ext>
                </a:extLst>
              </p:cNvPr>
              <p:cNvCxnSpPr>
                <a:cxnSpLocks/>
              </p:cNvCxnSpPr>
              <p:nvPr/>
            </p:nvCxnSpPr>
            <p:spPr>
              <a:xfrm rot="16200000" flipH="1">
                <a:off x="6362822"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12" name="Straight Connector 111">
                <a:extLst>
                  <a:ext uri="{FF2B5EF4-FFF2-40B4-BE49-F238E27FC236}">
                    <a16:creationId xmlns:a16="http://schemas.microsoft.com/office/drawing/2014/main" id="{1A90ACAB-5F87-433C-AEED-4DA51C38C2B6}"/>
                  </a:ext>
                </a:extLst>
              </p:cNvPr>
              <p:cNvCxnSpPr>
                <a:cxnSpLocks/>
              </p:cNvCxnSpPr>
              <p:nvPr/>
            </p:nvCxnSpPr>
            <p:spPr>
              <a:xfrm rot="16200000" flipH="1">
                <a:off x="6826598"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14" name="Straight Connector 113">
                <a:extLst>
                  <a:ext uri="{FF2B5EF4-FFF2-40B4-BE49-F238E27FC236}">
                    <a16:creationId xmlns:a16="http://schemas.microsoft.com/office/drawing/2014/main" id="{AE47F1E2-949F-468C-B6C9-D24AECBBE90A}"/>
                  </a:ext>
                </a:extLst>
              </p:cNvPr>
              <p:cNvCxnSpPr>
                <a:cxnSpLocks/>
              </p:cNvCxnSpPr>
              <p:nvPr/>
            </p:nvCxnSpPr>
            <p:spPr>
              <a:xfrm rot="16200000" flipH="1">
                <a:off x="7290374"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16" name="Straight Connector 115">
                <a:extLst>
                  <a:ext uri="{FF2B5EF4-FFF2-40B4-BE49-F238E27FC236}">
                    <a16:creationId xmlns:a16="http://schemas.microsoft.com/office/drawing/2014/main" id="{30722191-D890-447F-BD1F-70F1C58B184F}"/>
                  </a:ext>
                </a:extLst>
              </p:cNvPr>
              <p:cNvCxnSpPr>
                <a:cxnSpLocks/>
              </p:cNvCxnSpPr>
              <p:nvPr/>
            </p:nvCxnSpPr>
            <p:spPr>
              <a:xfrm rot="16200000" flipH="1">
                <a:off x="7522262"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18" name="Straight Connector 117">
                <a:extLst>
                  <a:ext uri="{FF2B5EF4-FFF2-40B4-BE49-F238E27FC236}">
                    <a16:creationId xmlns:a16="http://schemas.microsoft.com/office/drawing/2014/main" id="{B438B270-D343-4CF2-B75A-1DCCF625F020}"/>
                  </a:ext>
                </a:extLst>
              </p:cNvPr>
              <p:cNvCxnSpPr>
                <a:cxnSpLocks/>
              </p:cNvCxnSpPr>
              <p:nvPr/>
            </p:nvCxnSpPr>
            <p:spPr>
              <a:xfrm rot="16200000" flipH="1">
                <a:off x="7986038" y="5387471"/>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141" name="Isosceles Triangle 140">
                <a:extLst>
                  <a:ext uri="{FF2B5EF4-FFF2-40B4-BE49-F238E27FC236}">
                    <a16:creationId xmlns:a16="http://schemas.microsoft.com/office/drawing/2014/main" id="{D9A0FF3B-7478-4197-BCB9-81DE1FAAE89A}"/>
                  </a:ext>
                </a:extLst>
              </p:cNvPr>
              <p:cNvSpPr/>
              <p:nvPr/>
            </p:nvSpPr>
            <p:spPr>
              <a:xfrm rot="5400000">
                <a:off x="6976662" y="3917870"/>
                <a:ext cx="79635" cy="68651"/>
              </a:xfrm>
              <a:prstGeom prst="triangle">
                <a:avLst/>
              </a:prstGeom>
              <a:solidFill>
                <a:srgbClr val="B991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grpSp>
            <p:nvGrpSpPr>
              <p:cNvPr id="143" name="Graphic 141">
                <a:extLst>
                  <a:ext uri="{FF2B5EF4-FFF2-40B4-BE49-F238E27FC236}">
                    <a16:creationId xmlns:a16="http://schemas.microsoft.com/office/drawing/2014/main" id="{CD3ECE88-F837-4E68-AF92-45F8C5FED980}"/>
                  </a:ext>
                </a:extLst>
              </p:cNvPr>
              <p:cNvGrpSpPr/>
              <p:nvPr/>
            </p:nvGrpSpPr>
            <p:grpSpPr>
              <a:xfrm>
                <a:off x="5463882" y="2549979"/>
                <a:ext cx="2688157" cy="1653137"/>
                <a:chOff x="3562350" y="2809874"/>
                <a:chExt cx="2018157" cy="1241107"/>
              </a:xfrm>
              <a:noFill/>
            </p:grpSpPr>
            <p:sp>
              <p:nvSpPr>
                <p:cNvPr id="144" name="Freeform: Shape 143">
                  <a:extLst>
                    <a:ext uri="{FF2B5EF4-FFF2-40B4-BE49-F238E27FC236}">
                      <a16:creationId xmlns:a16="http://schemas.microsoft.com/office/drawing/2014/main" id="{60D45856-8FC5-40A4-A151-BC7FA6B466D7}"/>
                    </a:ext>
                  </a:extLst>
                </p:cNvPr>
                <p:cNvSpPr/>
                <p:nvPr/>
              </p:nvSpPr>
              <p:spPr>
                <a:xfrm>
                  <a:off x="4079176" y="3277933"/>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45" name="Freeform: Shape 144">
                  <a:extLst>
                    <a:ext uri="{FF2B5EF4-FFF2-40B4-BE49-F238E27FC236}">
                      <a16:creationId xmlns:a16="http://schemas.microsoft.com/office/drawing/2014/main" id="{9461F306-C2FD-4A25-BEDE-017D382F9F48}"/>
                    </a:ext>
                  </a:extLst>
                </p:cNvPr>
                <p:cNvSpPr/>
                <p:nvPr/>
              </p:nvSpPr>
              <p:spPr>
                <a:xfrm>
                  <a:off x="4214431" y="3330796"/>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46" name="Freeform: Shape 145">
                  <a:extLst>
                    <a:ext uri="{FF2B5EF4-FFF2-40B4-BE49-F238E27FC236}">
                      <a16:creationId xmlns:a16="http://schemas.microsoft.com/office/drawing/2014/main" id="{E20FD47E-E12B-4700-BE49-B983D3EDE059}"/>
                    </a:ext>
                  </a:extLst>
                </p:cNvPr>
                <p:cNvSpPr/>
                <p:nvPr/>
              </p:nvSpPr>
              <p:spPr>
                <a:xfrm>
                  <a:off x="4242816" y="3330796"/>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47" name="Freeform: Shape 146">
                  <a:extLst>
                    <a:ext uri="{FF2B5EF4-FFF2-40B4-BE49-F238E27FC236}">
                      <a16:creationId xmlns:a16="http://schemas.microsoft.com/office/drawing/2014/main" id="{559ACFA8-CA90-4850-9432-34A3154011E3}"/>
                    </a:ext>
                  </a:extLst>
                </p:cNvPr>
                <p:cNvSpPr/>
                <p:nvPr/>
              </p:nvSpPr>
              <p:spPr>
                <a:xfrm>
                  <a:off x="4277582" y="3398424"/>
                  <a:ext cx="9525" cy="29527"/>
                </a:xfrm>
                <a:custGeom>
                  <a:avLst/>
                  <a:gdLst>
                    <a:gd name="connsiteX0" fmla="*/ 0 w 9525"/>
                    <a:gd name="connsiteY0" fmla="*/ 29527 h 29527"/>
                    <a:gd name="connsiteX1" fmla="*/ 0 w 9525"/>
                    <a:gd name="connsiteY1" fmla="*/ 0 h 29527"/>
                  </a:gdLst>
                  <a:ahLst/>
                  <a:cxnLst>
                    <a:cxn ang="0">
                      <a:pos x="connsiteX0" y="connsiteY0"/>
                    </a:cxn>
                    <a:cxn ang="0">
                      <a:pos x="connsiteX1" y="connsiteY1"/>
                    </a:cxn>
                  </a:cxnLst>
                  <a:rect l="l" t="t" r="r" b="b"/>
                  <a:pathLst>
                    <a:path w="9525" h="29527">
                      <a:moveTo>
                        <a:pt x="0" y="29527"/>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48" name="Freeform: Shape 147">
                  <a:extLst>
                    <a:ext uri="{FF2B5EF4-FFF2-40B4-BE49-F238E27FC236}">
                      <a16:creationId xmlns:a16="http://schemas.microsoft.com/office/drawing/2014/main" id="{6541D68C-93F5-4542-B555-2C7D0A7C8F52}"/>
                    </a:ext>
                  </a:extLst>
                </p:cNvPr>
                <p:cNvSpPr/>
                <p:nvPr/>
              </p:nvSpPr>
              <p:spPr>
                <a:xfrm>
                  <a:off x="4430744" y="3536155"/>
                  <a:ext cx="9525" cy="29527"/>
                </a:xfrm>
                <a:custGeom>
                  <a:avLst/>
                  <a:gdLst>
                    <a:gd name="connsiteX0" fmla="*/ 0 w 9525"/>
                    <a:gd name="connsiteY0" fmla="*/ 29527 h 29527"/>
                    <a:gd name="connsiteX1" fmla="*/ 0 w 9525"/>
                    <a:gd name="connsiteY1" fmla="*/ 0 h 29527"/>
                  </a:gdLst>
                  <a:ahLst/>
                  <a:cxnLst>
                    <a:cxn ang="0">
                      <a:pos x="connsiteX0" y="connsiteY0"/>
                    </a:cxn>
                    <a:cxn ang="0">
                      <a:pos x="connsiteX1" y="connsiteY1"/>
                    </a:cxn>
                  </a:cxnLst>
                  <a:rect l="l" t="t" r="r" b="b"/>
                  <a:pathLst>
                    <a:path w="9525" h="29527">
                      <a:moveTo>
                        <a:pt x="0" y="29527"/>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49" name="Freeform: Shape 148">
                  <a:extLst>
                    <a:ext uri="{FF2B5EF4-FFF2-40B4-BE49-F238E27FC236}">
                      <a16:creationId xmlns:a16="http://schemas.microsoft.com/office/drawing/2014/main" id="{E75FD95E-0515-4B7E-9CE6-703C53AA67EC}"/>
                    </a:ext>
                  </a:extLst>
                </p:cNvPr>
                <p:cNvSpPr/>
                <p:nvPr/>
              </p:nvSpPr>
              <p:spPr>
                <a:xfrm>
                  <a:off x="4692681" y="3814571"/>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50" name="Freeform: Shape 149">
                  <a:extLst>
                    <a:ext uri="{FF2B5EF4-FFF2-40B4-BE49-F238E27FC236}">
                      <a16:creationId xmlns:a16="http://schemas.microsoft.com/office/drawing/2014/main" id="{D4654C6D-D83C-4E7A-B595-ADF9CD10FF56}"/>
                    </a:ext>
                  </a:extLst>
                </p:cNvPr>
                <p:cNvSpPr/>
                <p:nvPr/>
              </p:nvSpPr>
              <p:spPr>
                <a:xfrm>
                  <a:off x="4736973" y="3814571"/>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51" name="Freeform: Shape 150">
                  <a:extLst>
                    <a:ext uri="{FF2B5EF4-FFF2-40B4-BE49-F238E27FC236}">
                      <a16:creationId xmlns:a16="http://schemas.microsoft.com/office/drawing/2014/main" id="{D0D92294-A11E-45B3-8EBF-04F7A7B4D665}"/>
                    </a:ext>
                  </a:extLst>
                </p:cNvPr>
                <p:cNvSpPr/>
                <p:nvPr/>
              </p:nvSpPr>
              <p:spPr>
                <a:xfrm>
                  <a:off x="4797933" y="3915822"/>
                  <a:ext cx="9525" cy="29527"/>
                </a:xfrm>
                <a:custGeom>
                  <a:avLst/>
                  <a:gdLst>
                    <a:gd name="connsiteX0" fmla="*/ 0 w 9525"/>
                    <a:gd name="connsiteY0" fmla="*/ 29527 h 29527"/>
                    <a:gd name="connsiteX1" fmla="*/ 0 w 9525"/>
                    <a:gd name="connsiteY1" fmla="*/ 0 h 29527"/>
                  </a:gdLst>
                  <a:ahLst/>
                  <a:cxnLst>
                    <a:cxn ang="0">
                      <a:pos x="connsiteX0" y="connsiteY0"/>
                    </a:cxn>
                    <a:cxn ang="0">
                      <a:pos x="connsiteX1" y="connsiteY1"/>
                    </a:cxn>
                  </a:cxnLst>
                  <a:rect l="l" t="t" r="r" b="b"/>
                  <a:pathLst>
                    <a:path w="9525" h="29527">
                      <a:moveTo>
                        <a:pt x="0" y="29527"/>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52" name="Freeform: Shape 151">
                  <a:extLst>
                    <a:ext uri="{FF2B5EF4-FFF2-40B4-BE49-F238E27FC236}">
                      <a16:creationId xmlns:a16="http://schemas.microsoft.com/office/drawing/2014/main" id="{37BCA314-465A-4A1F-806C-479246E1822E}"/>
                    </a:ext>
                  </a:extLst>
                </p:cNvPr>
                <p:cNvSpPr/>
                <p:nvPr/>
              </p:nvSpPr>
              <p:spPr>
                <a:xfrm>
                  <a:off x="4840795" y="4021454"/>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53" name="Freeform: Shape 152">
                  <a:extLst>
                    <a:ext uri="{FF2B5EF4-FFF2-40B4-BE49-F238E27FC236}">
                      <a16:creationId xmlns:a16="http://schemas.microsoft.com/office/drawing/2014/main" id="{95A35B06-CB66-4D28-9D67-4C366B63B324}"/>
                    </a:ext>
                  </a:extLst>
                </p:cNvPr>
                <p:cNvSpPr/>
                <p:nvPr/>
              </p:nvSpPr>
              <p:spPr>
                <a:xfrm>
                  <a:off x="4861464" y="4021454"/>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54" name="Freeform: Shape 153">
                  <a:extLst>
                    <a:ext uri="{FF2B5EF4-FFF2-40B4-BE49-F238E27FC236}">
                      <a16:creationId xmlns:a16="http://schemas.microsoft.com/office/drawing/2014/main" id="{0E3AD08D-34BF-4B9A-B351-ABC1D140AB20}"/>
                    </a:ext>
                  </a:extLst>
                </p:cNvPr>
                <p:cNvSpPr/>
                <p:nvPr/>
              </p:nvSpPr>
              <p:spPr>
                <a:xfrm>
                  <a:off x="5262086" y="4021454"/>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55" name="Freeform: Shape 154">
                  <a:extLst>
                    <a:ext uri="{FF2B5EF4-FFF2-40B4-BE49-F238E27FC236}">
                      <a16:creationId xmlns:a16="http://schemas.microsoft.com/office/drawing/2014/main" id="{D39B71A5-ACCC-436E-A481-F7EDC6DEDCE5}"/>
                    </a:ext>
                  </a:extLst>
                </p:cNvPr>
                <p:cNvSpPr/>
                <p:nvPr/>
              </p:nvSpPr>
              <p:spPr>
                <a:xfrm>
                  <a:off x="5295138" y="4021454"/>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56" name="Freeform: Shape 155">
                  <a:extLst>
                    <a:ext uri="{FF2B5EF4-FFF2-40B4-BE49-F238E27FC236}">
                      <a16:creationId xmlns:a16="http://schemas.microsoft.com/office/drawing/2014/main" id="{8036695A-AC01-4885-A548-E60AD8536BF0}"/>
                    </a:ext>
                  </a:extLst>
                </p:cNvPr>
                <p:cNvSpPr/>
                <p:nvPr/>
              </p:nvSpPr>
              <p:spPr>
                <a:xfrm>
                  <a:off x="5392864" y="4021454"/>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57" name="Freeform: Shape 156">
                  <a:extLst>
                    <a:ext uri="{FF2B5EF4-FFF2-40B4-BE49-F238E27FC236}">
                      <a16:creationId xmlns:a16="http://schemas.microsoft.com/office/drawing/2014/main" id="{B4A2F4CD-48BB-4D5D-96B6-29689F9C9354}"/>
                    </a:ext>
                  </a:extLst>
                </p:cNvPr>
                <p:cNvSpPr/>
                <p:nvPr/>
              </p:nvSpPr>
              <p:spPr>
                <a:xfrm>
                  <a:off x="5522309" y="4021454"/>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58" name="Freeform: Shape 157">
                  <a:extLst>
                    <a:ext uri="{FF2B5EF4-FFF2-40B4-BE49-F238E27FC236}">
                      <a16:creationId xmlns:a16="http://schemas.microsoft.com/office/drawing/2014/main" id="{A7FF08E4-51B7-493D-A72A-631B0E453FB8}"/>
                    </a:ext>
                  </a:extLst>
                </p:cNvPr>
                <p:cNvSpPr/>
                <p:nvPr/>
              </p:nvSpPr>
              <p:spPr>
                <a:xfrm>
                  <a:off x="5541359" y="4021454"/>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59" name="Freeform: Shape 158">
                  <a:extLst>
                    <a:ext uri="{FF2B5EF4-FFF2-40B4-BE49-F238E27FC236}">
                      <a16:creationId xmlns:a16="http://schemas.microsoft.com/office/drawing/2014/main" id="{5C194F0C-84FD-4FA2-9258-F79D80EA2A05}"/>
                    </a:ext>
                  </a:extLst>
                </p:cNvPr>
                <p:cNvSpPr/>
                <p:nvPr/>
              </p:nvSpPr>
              <p:spPr>
                <a:xfrm>
                  <a:off x="5575744" y="4021454"/>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60" name="Freeform: Shape 159">
                  <a:extLst>
                    <a:ext uri="{FF2B5EF4-FFF2-40B4-BE49-F238E27FC236}">
                      <a16:creationId xmlns:a16="http://schemas.microsoft.com/office/drawing/2014/main" id="{4031EF65-ECE2-4697-A9D4-AA2E5544B4A2}"/>
                    </a:ext>
                  </a:extLst>
                </p:cNvPr>
                <p:cNvSpPr/>
                <p:nvPr/>
              </p:nvSpPr>
              <p:spPr>
                <a:xfrm>
                  <a:off x="3562350" y="2809874"/>
                  <a:ext cx="2018157" cy="1241107"/>
                </a:xfrm>
                <a:custGeom>
                  <a:avLst/>
                  <a:gdLst>
                    <a:gd name="connsiteX0" fmla="*/ 0 w 2018157"/>
                    <a:gd name="connsiteY0" fmla="*/ 0 h 1241107"/>
                    <a:gd name="connsiteX1" fmla="*/ 34100 w 2018157"/>
                    <a:gd name="connsiteY1" fmla="*/ 0 h 1241107"/>
                    <a:gd name="connsiteX2" fmla="*/ 34100 w 2018157"/>
                    <a:gd name="connsiteY2" fmla="*/ 46387 h 1241107"/>
                    <a:gd name="connsiteX3" fmla="*/ 140684 w 2018157"/>
                    <a:gd name="connsiteY3" fmla="*/ 46387 h 1241107"/>
                    <a:gd name="connsiteX4" fmla="*/ 140684 w 2018157"/>
                    <a:gd name="connsiteY4" fmla="*/ 99917 h 1241107"/>
                    <a:gd name="connsiteX5" fmla="*/ 173546 w 2018157"/>
                    <a:gd name="connsiteY5" fmla="*/ 99917 h 1241107"/>
                    <a:gd name="connsiteX6" fmla="*/ 173546 w 2018157"/>
                    <a:gd name="connsiteY6" fmla="*/ 172022 h 1241107"/>
                    <a:gd name="connsiteX7" fmla="*/ 207455 w 2018157"/>
                    <a:gd name="connsiteY7" fmla="*/ 172022 h 1241107"/>
                    <a:gd name="connsiteX8" fmla="*/ 207455 w 2018157"/>
                    <a:gd name="connsiteY8" fmla="*/ 272606 h 1241107"/>
                    <a:gd name="connsiteX9" fmla="*/ 314420 w 2018157"/>
                    <a:gd name="connsiteY9" fmla="*/ 272606 h 1241107"/>
                    <a:gd name="connsiteX10" fmla="*/ 314420 w 2018157"/>
                    <a:gd name="connsiteY10" fmla="*/ 325850 h 1241107"/>
                    <a:gd name="connsiteX11" fmla="*/ 348139 w 2018157"/>
                    <a:gd name="connsiteY11" fmla="*/ 325850 h 1241107"/>
                    <a:gd name="connsiteX12" fmla="*/ 348139 w 2018157"/>
                    <a:gd name="connsiteY12" fmla="*/ 392335 h 1241107"/>
                    <a:gd name="connsiteX13" fmla="*/ 400431 w 2018157"/>
                    <a:gd name="connsiteY13" fmla="*/ 392335 h 1241107"/>
                    <a:gd name="connsiteX14" fmla="*/ 400431 w 2018157"/>
                    <a:gd name="connsiteY14" fmla="*/ 429578 h 1241107"/>
                    <a:gd name="connsiteX15" fmla="*/ 453485 w 2018157"/>
                    <a:gd name="connsiteY15" fmla="*/ 429578 h 1241107"/>
                    <a:gd name="connsiteX16" fmla="*/ 453485 w 2018157"/>
                    <a:gd name="connsiteY16" fmla="*/ 497491 h 1241107"/>
                    <a:gd name="connsiteX17" fmla="*/ 521208 w 2018157"/>
                    <a:gd name="connsiteY17" fmla="*/ 497491 h 1241107"/>
                    <a:gd name="connsiteX18" fmla="*/ 521208 w 2018157"/>
                    <a:gd name="connsiteY18" fmla="*/ 550736 h 1241107"/>
                    <a:gd name="connsiteX19" fmla="*/ 694373 w 2018157"/>
                    <a:gd name="connsiteY19" fmla="*/ 550736 h 1241107"/>
                    <a:gd name="connsiteX20" fmla="*/ 694373 w 2018157"/>
                    <a:gd name="connsiteY20" fmla="*/ 618268 h 1241107"/>
                    <a:gd name="connsiteX21" fmla="*/ 802005 w 2018157"/>
                    <a:gd name="connsiteY21" fmla="*/ 618268 h 1241107"/>
                    <a:gd name="connsiteX22" fmla="*/ 802005 w 2018157"/>
                    <a:gd name="connsiteY22" fmla="*/ 690753 h 1241107"/>
                    <a:gd name="connsiteX23" fmla="*/ 853535 w 2018157"/>
                    <a:gd name="connsiteY23" fmla="*/ 690753 h 1241107"/>
                    <a:gd name="connsiteX24" fmla="*/ 853535 w 2018157"/>
                    <a:gd name="connsiteY24" fmla="*/ 755999 h 1241107"/>
                    <a:gd name="connsiteX25" fmla="*/ 956596 w 2018157"/>
                    <a:gd name="connsiteY25" fmla="*/ 755999 h 1241107"/>
                    <a:gd name="connsiteX26" fmla="*/ 956596 w 2018157"/>
                    <a:gd name="connsiteY26" fmla="*/ 822770 h 1241107"/>
                    <a:gd name="connsiteX27" fmla="*/ 1043083 w 2018157"/>
                    <a:gd name="connsiteY27" fmla="*/ 822770 h 1241107"/>
                    <a:gd name="connsiteX28" fmla="*/ 1043083 w 2018157"/>
                    <a:gd name="connsiteY28" fmla="*/ 895064 h 1241107"/>
                    <a:gd name="connsiteX29" fmla="*/ 1076039 w 2018157"/>
                    <a:gd name="connsiteY29" fmla="*/ 895064 h 1241107"/>
                    <a:gd name="connsiteX30" fmla="*/ 1076039 w 2018157"/>
                    <a:gd name="connsiteY30" fmla="*/ 963073 h 1241107"/>
                    <a:gd name="connsiteX31" fmla="*/ 1115568 w 2018157"/>
                    <a:gd name="connsiteY31" fmla="*/ 963073 h 1241107"/>
                    <a:gd name="connsiteX32" fmla="*/ 1115568 w 2018157"/>
                    <a:gd name="connsiteY32" fmla="*/ 1034510 h 1241107"/>
                    <a:gd name="connsiteX33" fmla="*/ 1202436 w 2018157"/>
                    <a:gd name="connsiteY33" fmla="*/ 1034510 h 1241107"/>
                    <a:gd name="connsiteX34" fmla="*/ 1202436 w 2018157"/>
                    <a:gd name="connsiteY34" fmla="*/ 1135475 h 1241107"/>
                    <a:gd name="connsiteX35" fmla="*/ 1249871 w 2018157"/>
                    <a:gd name="connsiteY35" fmla="*/ 1135475 h 1241107"/>
                    <a:gd name="connsiteX36" fmla="*/ 1249871 w 2018157"/>
                    <a:gd name="connsiteY36" fmla="*/ 1241108 h 1241107"/>
                    <a:gd name="connsiteX37" fmla="*/ 2018157 w 2018157"/>
                    <a:gd name="connsiteY37" fmla="*/ 1241108 h 124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18157" h="1241107">
                      <a:moveTo>
                        <a:pt x="0" y="0"/>
                      </a:moveTo>
                      <a:lnTo>
                        <a:pt x="34100" y="0"/>
                      </a:lnTo>
                      <a:lnTo>
                        <a:pt x="34100" y="46387"/>
                      </a:lnTo>
                      <a:lnTo>
                        <a:pt x="140684" y="46387"/>
                      </a:lnTo>
                      <a:lnTo>
                        <a:pt x="140684" y="99917"/>
                      </a:lnTo>
                      <a:lnTo>
                        <a:pt x="173546" y="99917"/>
                      </a:lnTo>
                      <a:lnTo>
                        <a:pt x="173546" y="172022"/>
                      </a:lnTo>
                      <a:lnTo>
                        <a:pt x="207455" y="172022"/>
                      </a:lnTo>
                      <a:lnTo>
                        <a:pt x="207455" y="272606"/>
                      </a:lnTo>
                      <a:lnTo>
                        <a:pt x="314420" y="272606"/>
                      </a:lnTo>
                      <a:lnTo>
                        <a:pt x="314420" y="325850"/>
                      </a:lnTo>
                      <a:lnTo>
                        <a:pt x="348139" y="325850"/>
                      </a:lnTo>
                      <a:lnTo>
                        <a:pt x="348139" y="392335"/>
                      </a:lnTo>
                      <a:lnTo>
                        <a:pt x="400431" y="392335"/>
                      </a:lnTo>
                      <a:lnTo>
                        <a:pt x="400431" y="429578"/>
                      </a:lnTo>
                      <a:lnTo>
                        <a:pt x="453485" y="429578"/>
                      </a:lnTo>
                      <a:lnTo>
                        <a:pt x="453485" y="497491"/>
                      </a:lnTo>
                      <a:lnTo>
                        <a:pt x="521208" y="497491"/>
                      </a:lnTo>
                      <a:lnTo>
                        <a:pt x="521208" y="550736"/>
                      </a:lnTo>
                      <a:lnTo>
                        <a:pt x="694373" y="550736"/>
                      </a:lnTo>
                      <a:lnTo>
                        <a:pt x="694373" y="618268"/>
                      </a:lnTo>
                      <a:lnTo>
                        <a:pt x="802005" y="618268"/>
                      </a:lnTo>
                      <a:lnTo>
                        <a:pt x="802005" y="690753"/>
                      </a:lnTo>
                      <a:lnTo>
                        <a:pt x="853535" y="690753"/>
                      </a:lnTo>
                      <a:lnTo>
                        <a:pt x="853535" y="755999"/>
                      </a:lnTo>
                      <a:lnTo>
                        <a:pt x="956596" y="755999"/>
                      </a:lnTo>
                      <a:lnTo>
                        <a:pt x="956596" y="822770"/>
                      </a:lnTo>
                      <a:lnTo>
                        <a:pt x="1043083" y="822770"/>
                      </a:lnTo>
                      <a:lnTo>
                        <a:pt x="1043083" y="895064"/>
                      </a:lnTo>
                      <a:lnTo>
                        <a:pt x="1076039" y="895064"/>
                      </a:lnTo>
                      <a:lnTo>
                        <a:pt x="1076039" y="963073"/>
                      </a:lnTo>
                      <a:lnTo>
                        <a:pt x="1115568" y="963073"/>
                      </a:lnTo>
                      <a:lnTo>
                        <a:pt x="1115568" y="1034510"/>
                      </a:lnTo>
                      <a:lnTo>
                        <a:pt x="1202436" y="1034510"/>
                      </a:lnTo>
                      <a:lnTo>
                        <a:pt x="1202436" y="1135475"/>
                      </a:lnTo>
                      <a:lnTo>
                        <a:pt x="1249871" y="1135475"/>
                      </a:lnTo>
                      <a:lnTo>
                        <a:pt x="1249871" y="1241108"/>
                      </a:lnTo>
                      <a:lnTo>
                        <a:pt x="2018157" y="1241108"/>
                      </a:lnTo>
                    </a:path>
                  </a:pathLst>
                </a:custGeom>
                <a:noFill/>
                <a:ln w="19050" cap="flat">
                  <a:solidFill>
                    <a:srgbClr val="B99121"/>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grpSp>
          <p:sp>
            <p:nvSpPr>
              <p:cNvPr id="87" name="TextBox 86">
                <a:extLst>
                  <a:ext uri="{FF2B5EF4-FFF2-40B4-BE49-F238E27FC236}">
                    <a16:creationId xmlns:a16="http://schemas.microsoft.com/office/drawing/2014/main" id="{94F6C2AD-8B9F-4030-A5A0-2E6E3631287A}"/>
                  </a:ext>
                </a:extLst>
              </p:cNvPr>
              <p:cNvSpPr txBox="1"/>
              <p:nvPr/>
            </p:nvSpPr>
            <p:spPr>
              <a:xfrm rot="16200000">
                <a:off x="4472305" y="3858593"/>
                <a:ext cx="1266822" cy="188428"/>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Fraction of Patients</a:t>
                </a:r>
              </a:p>
            </p:txBody>
          </p:sp>
        </p:grpSp>
      </p:grpSp>
      <p:sp>
        <p:nvSpPr>
          <p:cNvPr id="164" name="TextBox 163">
            <a:extLst>
              <a:ext uri="{FF2B5EF4-FFF2-40B4-BE49-F238E27FC236}">
                <a16:creationId xmlns:a16="http://schemas.microsoft.com/office/drawing/2014/main" id="{77649C73-F581-411B-8FEA-0DB6572DBBDD}"/>
              </a:ext>
            </a:extLst>
          </p:cNvPr>
          <p:cNvSpPr txBox="1"/>
          <p:nvPr/>
        </p:nvSpPr>
        <p:spPr>
          <a:xfrm>
            <a:off x="5260679" y="5892783"/>
            <a:ext cx="1670644" cy="123111"/>
          </a:xfrm>
          <a:prstGeom prst="rect">
            <a:avLst/>
          </a:prstGeom>
        </p:spPr>
        <p:txBody>
          <a:bodyPr wrap="square" lIns="0" tIns="0" rIns="0" bIns="0" anchor="b" anchorCtr="0">
            <a:spAutoFit/>
          </a:bodyPr>
          <a:lstStyle>
            <a:defPPr>
              <a:defRPr lang="en-US"/>
            </a:defPPr>
            <a:lvl1pPr>
              <a:defRPr sz="1000">
                <a:solidFill>
                  <a:schemeClr val="tx2">
                    <a:lumMod val="50000"/>
                  </a:schemeClr>
                </a:solidFill>
                <a:cs typeface="Museo Sans 300" panose="02000000000000000000" pitchFamily="2" charset="0"/>
              </a:defRPr>
            </a:lvl1p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A0A0A"/>
                </a:solidFill>
                <a:effectLst/>
                <a:uLnTx/>
                <a:uFillTx/>
                <a:latin typeface="Museo Sans 300"/>
                <a:ea typeface="+mn-ea"/>
              </a:rPr>
              <a:t>Adapted from Pless M et al. 2013</a:t>
            </a:r>
          </a:p>
        </p:txBody>
      </p:sp>
      <p:sp>
        <p:nvSpPr>
          <p:cNvPr id="161" name="TextBox 160">
            <a:extLst>
              <a:ext uri="{FF2B5EF4-FFF2-40B4-BE49-F238E27FC236}">
                <a16:creationId xmlns:a16="http://schemas.microsoft.com/office/drawing/2014/main" id="{FB9B89B0-3F1A-977E-156B-52476EC05D82}"/>
              </a:ext>
            </a:extLst>
          </p:cNvPr>
          <p:cNvSpPr txBox="1"/>
          <p:nvPr/>
        </p:nvSpPr>
        <p:spPr>
          <a:xfrm>
            <a:off x="606273" y="6618791"/>
            <a:ext cx="9435249" cy="123111"/>
          </a:xfrm>
          <a:prstGeom prst="rect">
            <a:avLst/>
          </a:prstGeom>
        </p:spPr>
        <p:txBody>
          <a:bodyPr wrap="square" lIns="43200" tIns="0" rIns="0" bIns="0" anchor="b" anchorCtr="0">
            <a:spAutoFit/>
          </a:bodyPr>
          <a:lstStyle>
            <a:defPPr>
              <a:defRPr lang="en-US"/>
            </a:defPPr>
            <a:lvl1pPr>
              <a:defRPr sz="1000">
                <a:solidFill>
                  <a:schemeClr val="tx2">
                    <a:lumMod val="50000"/>
                  </a:schemeClr>
                </a:solidFill>
                <a:cs typeface="Museo Sans 300" panose="02000000000000000000" pitchFamily="2" charset="0"/>
              </a:defRPr>
            </a:lvl1pPr>
          </a:lstStyle>
          <a:p>
            <a:pPr marL="0" marR="0" lvl="1" indent="0" algn="l" defTabSz="55434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dirty="0">
                <a:ln>
                  <a:noFill/>
                </a:ln>
                <a:solidFill>
                  <a:prstClr val="black"/>
                </a:solidFill>
                <a:effectLst/>
                <a:uLnTx/>
                <a:uFillTx/>
                <a:latin typeface="Museo Sans 300"/>
                <a:ea typeface="+mn-ea"/>
                <a:cs typeface="+mn-cs"/>
              </a:rPr>
              <a:t>TTFields are experimental for the treatment of patients with </a:t>
            </a:r>
            <a:r>
              <a:rPr kumimoji="0" lang="en-US" sz="800" b="0" i="0" u="none" strike="noStrike" kern="1200" cap="none" spc="-20" normalizeH="0" baseline="0" noProof="0" dirty="0">
                <a:ln>
                  <a:noFill/>
                </a:ln>
                <a:solidFill>
                  <a:prstClr val="black"/>
                </a:solidFill>
                <a:effectLst/>
                <a:uLnTx/>
                <a:uFillTx/>
                <a:latin typeface="Museo Sans 300"/>
                <a:ea typeface="+mn-ea"/>
                <a:cs typeface="Museo Sans 300" panose="02000000000000000000" pitchFamily="2" charset="0"/>
              </a:rPr>
              <a:t>non-small cell lung cancer </a:t>
            </a:r>
            <a:r>
              <a:rPr kumimoji="0" lang="en-US" sz="800" b="0" i="0" u="none" strike="noStrike" kern="1200" cap="none" spc="-20" normalizeH="0" baseline="0" noProof="0" dirty="0">
                <a:ln>
                  <a:noFill/>
                </a:ln>
                <a:solidFill>
                  <a:prstClr val="black"/>
                </a:solidFill>
                <a:effectLst/>
                <a:uLnTx/>
                <a:uFillTx/>
                <a:latin typeface="Museo Sans 300"/>
                <a:ea typeface="+mn-ea"/>
                <a:cs typeface="+mn-cs"/>
              </a:rPr>
              <a:t>and have not been approved by the US Food and Drug Administration for this indication nor received a CE mark in Europe.</a:t>
            </a:r>
            <a:endParaRPr kumimoji="0" lang="en-US" sz="800" b="0" i="0" u="none" strike="noStrike" kern="1200" cap="none" spc="0" normalizeH="0" baseline="0" noProof="0" dirty="0">
              <a:ln>
                <a:noFill/>
              </a:ln>
              <a:solidFill>
                <a:prstClr val="black"/>
              </a:solidFill>
              <a:effectLst/>
              <a:uLnTx/>
              <a:uFillTx/>
              <a:latin typeface="Museo Sans 300"/>
              <a:ea typeface="+mn-ea"/>
              <a:cs typeface="+mn-cs"/>
            </a:endParaRPr>
          </a:p>
        </p:txBody>
      </p:sp>
      <p:sp>
        <p:nvSpPr>
          <p:cNvPr id="169" name="TextBox 168">
            <a:extLst>
              <a:ext uri="{FF2B5EF4-FFF2-40B4-BE49-F238E27FC236}">
                <a16:creationId xmlns:a16="http://schemas.microsoft.com/office/drawing/2014/main" id="{64BFEBA2-0799-409B-9A66-249BFDF7EF8D}"/>
              </a:ext>
            </a:extLst>
          </p:cNvPr>
          <p:cNvSpPr txBox="1"/>
          <p:nvPr/>
        </p:nvSpPr>
        <p:spPr>
          <a:xfrm rot="16200000">
            <a:off x="378206" y="3772423"/>
            <a:ext cx="1422569" cy="276999"/>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Fraction of Patients</a:t>
            </a:r>
          </a:p>
        </p:txBody>
      </p:sp>
      <p:grpSp>
        <p:nvGrpSpPr>
          <p:cNvPr id="9" name="Group 8">
            <a:extLst>
              <a:ext uri="{FF2B5EF4-FFF2-40B4-BE49-F238E27FC236}">
                <a16:creationId xmlns:a16="http://schemas.microsoft.com/office/drawing/2014/main" id="{A9316F90-33CF-4E35-8E40-F3D0A9A3025E}"/>
              </a:ext>
            </a:extLst>
          </p:cNvPr>
          <p:cNvGrpSpPr/>
          <p:nvPr/>
        </p:nvGrpSpPr>
        <p:grpSpPr>
          <a:xfrm>
            <a:off x="1307068" y="1908046"/>
            <a:ext cx="4610515" cy="4094498"/>
            <a:chOff x="1138393" y="1908045"/>
            <a:chExt cx="4284989" cy="4094497"/>
          </a:xfrm>
        </p:grpSpPr>
        <p:grpSp>
          <p:nvGrpSpPr>
            <p:cNvPr id="6" name="Group 5">
              <a:extLst>
                <a:ext uri="{FF2B5EF4-FFF2-40B4-BE49-F238E27FC236}">
                  <a16:creationId xmlns:a16="http://schemas.microsoft.com/office/drawing/2014/main" id="{FAF20BAB-039E-4752-B7A8-7A8BB02925C8}"/>
                </a:ext>
              </a:extLst>
            </p:cNvPr>
            <p:cNvGrpSpPr/>
            <p:nvPr/>
          </p:nvGrpSpPr>
          <p:grpSpPr>
            <a:xfrm>
              <a:off x="1138393" y="1908045"/>
              <a:ext cx="4284989" cy="3890131"/>
              <a:chOff x="1902473" y="2049559"/>
              <a:chExt cx="3208752" cy="3464226"/>
            </a:xfrm>
          </p:grpSpPr>
          <p:pic>
            <p:nvPicPr>
              <p:cNvPr id="43" name="Graphic 42">
                <a:extLst>
                  <a:ext uri="{FF2B5EF4-FFF2-40B4-BE49-F238E27FC236}">
                    <a16:creationId xmlns:a16="http://schemas.microsoft.com/office/drawing/2014/main" id="{A68FA56F-6102-734A-B57D-044C38FC3F6A}"/>
                  </a:ext>
                </a:extLst>
              </p:cNvPr>
              <p:cNvPicPr>
                <a:picLocks noChangeAspect="1"/>
              </p:cNvPicPr>
              <p:nvPr/>
            </p:nvPicPr>
            <p:blipFill>
              <a:blip r:embed="rId4"/>
              <a:stretch>
                <a:fillRect/>
              </a:stretch>
            </p:blipFill>
            <p:spPr>
              <a:xfrm>
                <a:off x="2048393" y="2303970"/>
                <a:ext cx="3044296" cy="2841342"/>
              </a:xfrm>
              <a:prstGeom prst="rect">
                <a:avLst/>
              </a:prstGeom>
            </p:spPr>
          </p:pic>
          <p:sp>
            <p:nvSpPr>
              <p:cNvPr id="5" name="TextBox 4">
                <a:extLst>
                  <a:ext uri="{FF2B5EF4-FFF2-40B4-BE49-F238E27FC236}">
                    <a16:creationId xmlns:a16="http://schemas.microsoft.com/office/drawing/2014/main" id="{4654310C-24C7-4A5A-AE28-6609882031CD}"/>
                  </a:ext>
                </a:extLst>
              </p:cNvPr>
              <p:cNvSpPr txBox="1"/>
              <p:nvPr/>
            </p:nvSpPr>
            <p:spPr>
              <a:xfrm>
                <a:off x="2188705" y="2049559"/>
                <a:ext cx="2777217" cy="246672"/>
              </a:xfrm>
              <a:prstGeom prst="rect">
                <a:avLst/>
              </a:prstGeom>
              <a:noFill/>
            </p:spPr>
            <p:txBody>
              <a:bodyPr wrap="squar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TTP</a:t>
                </a:r>
              </a:p>
            </p:txBody>
          </p:sp>
          <p:sp>
            <p:nvSpPr>
              <p:cNvPr id="29" name="TextBox 28">
                <a:extLst>
                  <a:ext uri="{FF2B5EF4-FFF2-40B4-BE49-F238E27FC236}">
                    <a16:creationId xmlns:a16="http://schemas.microsoft.com/office/drawing/2014/main" id="{EA712A50-D838-4270-B853-6895BE91CEC7}"/>
                  </a:ext>
                </a:extLst>
              </p:cNvPr>
              <p:cNvSpPr txBox="1"/>
              <p:nvPr/>
            </p:nvSpPr>
            <p:spPr>
              <a:xfrm>
                <a:off x="1902474" y="2299293"/>
                <a:ext cx="264628"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1.0</a:t>
                </a:r>
              </a:p>
            </p:txBody>
          </p:sp>
          <p:sp>
            <p:nvSpPr>
              <p:cNvPr id="30" name="TextBox 29">
                <a:extLst>
                  <a:ext uri="{FF2B5EF4-FFF2-40B4-BE49-F238E27FC236}">
                    <a16:creationId xmlns:a16="http://schemas.microsoft.com/office/drawing/2014/main" id="{743DBA32-121C-49BB-868E-5D7570BAB65B}"/>
                  </a:ext>
                </a:extLst>
              </p:cNvPr>
              <p:cNvSpPr txBox="1"/>
              <p:nvPr/>
            </p:nvSpPr>
            <p:spPr>
              <a:xfrm>
                <a:off x="1902473" y="2580403"/>
                <a:ext cx="264628"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0.9</a:t>
                </a:r>
              </a:p>
            </p:txBody>
          </p:sp>
          <p:sp>
            <p:nvSpPr>
              <p:cNvPr id="31" name="TextBox 30">
                <a:extLst>
                  <a:ext uri="{FF2B5EF4-FFF2-40B4-BE49-F238E27FC236}">
                    <a16:creationId xmlns:a16="http://schemas.microsoft.com/office/drawing/2014/main" id="{891D6790-7481-4367-945A-95ACE184A2C7}"/>
                  </a:ext>
                </a:extLst>
              </p:cNvPr>
              <p:cNvSpPr txBox="1"/>
              <p:nvPr/>
            </p:nvSpPr>
            <p:spPr>
              <a:xfrm>
                <a:off x="1902473" y="2861510"/>
                <a:ext cx="264628"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0.8</a:t>
                </a:r>
              </a:p>
            </p:txBody>
          </p:sp>
          <p:sp>
            <p:nvSpPr>
              <p:cNvPr id="32" name="TextBox 31">
                <a:extLst>
                  <a:ext uri="{FF2B5EF4-FFF2-40B4-BE49-F238E27FC236}">
                    <a16:creationId xmlns:a16="http://schemas.microsoft.com/office/drawing/2014/main" id="{8E54B328-4756-4882-B4AC-91FE8BF4FC3B}"/>
                  </a:ext>
                </a:extLst>
              </p:cNvPr>
              <p:cNvSpPr txBox="1"/>
              <p:nvPr/>
            </p:nvSpPr>
            <p:spPr>
              <a:xfrm>
                <a:off x="1902473" y="3142621"/>
                <a:ext cx="264628"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0.7</a:t>
                </a:r>
              </a:p>
            </p:txBody>
          </p:sp>
          <p:sp>
            <p:nvSpPr>
              <p:cNvPr id="33" name="TextBox 32">
                <a:extLst>
                  <a:ext uri="{FF2B5EF4-FFF2-40B4-BE49-F238E27FC236}">
                    <a16:creationId xmlns:a16="http://schemas.microsoft.com/office/drawing/2014/main" id="{B1932617-AC65-4A8F-8235-86CDDE31AD33}"/>
                  </a:ext>
                </a:extLst>
              </p:cNvPr>
              <p:cNvSpPr txBox="1"/>
              <p:nvPr/>
            </p:nvSpPr>
            <p:spPr>
              <a:xfrm>
                <a:off x="1902473" y="3423732"/>
                <a:ext cx="264628"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0.6</a:t>
                </a:r>
              </a:p>
            </p:txBody>
          </p:sp>
          <p:sp>
            <p:nvSpPr>
              <p:cNvPr id="34" name="TextBox 33">
                <a:extLst>
                  <a:ext uri="{FF2B5EF4-FFF2-40B4-BE49-F238E27FC236}">
                    <a16:creationId xmlns:a16="http://schemas.microsoft.com/office/drawing/2014/main" id="{3AB66A2B-095A-4AEA-8BEC-AC00D68B63D8}"/>
                  </a:ext>
                </a:extLst>
              </p:cNvPr>
              <p:cNvSpPr txBox="1"/>
              <p:nvPr/>
            </p:nvSpPr>
            <p:spPr>
              <a:xfrm>
                <a:off x="1902474" y="3704842"/>
                <a:ext cx="264628"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0.5</a:t>
                </a:r>
              </a:p>
            </p:txBody>
          </p:sp>
          <p:sp>
            <p:nvSpPr>
              <p:cNvPr id="35" name="TextBox 34">
                <a:extLst>
                  <a:ext uri="{FF2B5EF4-FFF2-40B4-BE49-F238E27FC236}">
                    <a16:creationId xmlns:a16="http://schemas.microsoft.com/office/drawing/2014/main" id="{75D2E956-D044-4A6D-91AD-1A0CF6598E00}"/>
                  </a:ext>
                </a:extLst>
              </p:cNvPr>
              <p:cNvSpPr txBox="1"/>
              <p:nvPr/>
            </p:nvSpPr>
            <p:spPr>
              <a:xfrm>
                <a:off x="1902473" y="3985950"/>
                <a:ext cx="264628"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0.4</a:t>
                </a:r>
              </a:p>
            </p:txBody>
          </p:sp>
          <p:sp>
            <p:nvSpPr>
              <p:cNvPr id="36" name="TextBox 35">
                <a:extLst>
                  <a:ext uri="{FF2B5EF4-FFF2-40B4-BE49-F238E27FC236}">
                    <a16:creationId xmlns:a16="http://schemas.microsoft.com/office/drawing/2014/main" id="{CAC0CB97-E157-4EDE-B818-1DDAF49CA0B7}"/>
                  </a:ext>
                </a:extLst>
              </p:cNvPr>
              <p:cNvSpPr txBox="1"/>
              <p:nvPr/>
            </p:nvSpPr>
            <p:spPr>
              <a:xfrm>
                <a:off x="1902474" y="4267060"/>
                <a:ext cx="264628"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0.3</a:t>
                </a:r>
              </a:p>
            </p:txBody>
          </p:sp>
          <p:sp>
            <p:nvSpPr>
              <p:cNvPr id="37" name="TextBox 36">
                <a:extLst>
                  <a:ext uri="{FF2B5EF4-FFF2-40B4-BE49-F238E27FC236}">
                    <a16:creationId xmlns:a16="http://schemas.microsoft.com/office/drawing/2014/main" id="{C86B8D3B-ADEE-4B14-B701-1E2FD8F24BED}"/>
                  </a:ext>
                </a:extLst>
              </p:cNvPr>
              <p:cNvSpPr txBox="1"/>
              <p:nvPr/>
            </p:nvSpPr>
            <p:spPr>
              <a:xfrm>
                <a:off x="1902473" y="4548171"/>
                <a:ext cx="264628"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0.2</a:t>
                </a:r>
              </a:p>
            </p:txBody>
          </p:sp>
          <p:sp>
            <p:nvSpPr>
              <p:cNvPr id="38" name="TextBox 37">
                <a:extLst>
                  <a:ext uri="{FF2B5EF4-FFF2-40B4-BE49-F238E27FC236}">
                    <a16:creationId xmlns:a16="http://schemas.microsoft.com/office/drawing/2014/main" id="{A649CAF2-7026-4DEE-B873-B41107E42356}"/>
                  </a:ext>
                </a:extLst>
              </p:cNvPr>
              <p:cNvSpPr txBox="1"/>
              <p:nvPr/>
            </p:nvSpPr>
            <p:spPr>
              <a:xfrm>
                <a:off x="1902475" y="4829282"/>
                <a:ext cx="264628"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0.1</a:t>
                </a:r>
              </a:p>
            </p:txBody>
          </p:sp>
          <p:sp>
            <p:nvSpPr>
              <p:cNvPr id="39" name="TextBox 38">
                <a:extLst>
                  <a:ext uri="{FF2B5EF4-FFF2-40B4-BE49-F238E27FC236}">
                    <a16:creationId xmlns:a16="http://schemas.microsoft.com/office/drawing/2014/main" id="{4B1F7587-CB51-4E03-B166-80396D0BAF01}"/>
                  </a:ext>
                </a:extLst>
              </p:cNvPr>
              <p:cNvSpPr txBox="1"/>
              <p:nvPr/>
            </p:nvSpPr>
            <p:spPr>
              <a:xfrm>
                <a:off x="1902473" y="5110394"/>
                <a:ext cx="264628" cy="246672"/>
              </a:xfrm>
              <a:prstGeom prst="rect">
                <a:avLst/>
              </a:prstGeom>
              <a:noFill/>
            </p:spPr>
            <p:txBody>
              <a:bodyPr wrap="none" rtlCol="0" anchor="ctr">
                <a:spAutoFit/>
              </a:bodyPr>
              <a:lstStyle/>
              <a:p>
                <a:pPr marL="0" marR="0" lvl="0" indent="0" algn="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0.0</a:t>
                </a:r>
              </a:p>
            </p:txBody>
          </p:sp>
          <p:sp>
            <p:nvSpPr>
              <p:cNvPr id="50" name="TextBox 49">
                <a:extLst>
                  <a:ext uri="{FF2B5EF4-FFF2-40B4-BE49-F238E27FC236}">
                    <a16:creationId xmlns:a16="http://schemas.microsoft.com/office/drawing/2014/main" id="{E0BA415E-E5AD-4E61-B384-5D3ED9812F21}"/>
                  </a:ext>
                </a:extLst>
              </p:cNvPr>
              <p:cNvSpPr txBox="1"/>
              <p:nvPr/>
            </p:nvSpPr>
            <p:spPr>
              <a:xfrm>
                <a:off x="2091365" y="5267113"/>
                <a:ext cx="183187"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0</a:t>
                </a:r>
              </a:p>
            </p:txBody>
          </p:sp>
          <p:sp>
            <p:nvSpPr>
              <p:cNvPr id="51" name="TextBox 50">
                <a:extLst>
                  <a:ext uri="{FF2B5EF4-FFF2-40B4-BE49-F238E27FC236}">
                    <a16:creationId xmlns:a16="http://schemas.microsoft.com/office/drawing/2014/main" id="{3565D873-1C54-4936-851E-F416FBBE4326}"/>
                  </a:ext>
                </a:extLst>
              </p:cNvPr>
              <p:cNvSpPr txBox="1"/>
              <p:nvPr/>
            </p:nvSpPr>
            <p:spPr>
              <a:xfrm>
                <a:off x="2620436" y="5267113"/>
                <a:ext cx="237853"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20</a:t>
                </a:r>
              </a:p>
            </p:txBody>
          </p:sp>
          <p:sp>
            <p:nvSpPr>
              <p:cNvPr id="52" name="TextBox 51">
                <a:extLst>
                  <a:ext uri="{FF2B5EF4-FFF2-40B4-BE49-F238E27FC236}">
                    <a16:creationId xmlns:a16="http://schemas.microsoft.com/office/drawing/2014/main" id="{2E0A72A2-8C46-4401-8C37-55DFD1F57DC9}"/>
                  </a:ext>
                </a:extLst>
              </p:cNvPr>
              <p:cNvSpPr txBox="1"/>
              <p:nvPr/>
            </p:nvSpPr>
            <p:spPr>
              <a:xfrm>
                <a:off x="3176837" y="5267113"/>
                <a:ext cx="237853"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40</a:t>
                </a:r>
              </a:p>
            </p:txBody>
          </p:sp>
          <p:sp>
            <p:nvSpPr>
              <p:cNvPr id="53" name="TextBox 52">
                <a:extLst>
                  <a:ext uri="{FF2B5EF4-FFF2-40B4-BE49-F238E27FC236}">
                    <a16:creationId xmlns:a16="http://schemas.microsoft.com/office/drawing/2014/main" id="{95CB031E-F122-4EAB-977E-6886A8941453}"/>
                  </a:ext>
                </a:extLst>
              </p:cNvPr>
              <p:cNvSpPr txBox="1"/>
              <p:nvPr/>
            </p:nvSpPr>
            <p:spPr>
              <a:xfrm>
                <a:off x="3733238" y="5267113"/>
                <a:ext cx="237853"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60</a:t>
                </a:r>
              </a:p>
            </p:txBody>
          </p:sp>
          <p:sp>
            <p:nvSpPr>
              <p:cNvPr id="54" name="TextBox 53">
                <a:extLst>
                  <a:ext uri="{FF2B5EF4-FFF2-40B4-BE49-F238E27FC236}">
                    <a16:creationId xmlns:a16="http://schemas.microsoft.com/office/drawing/2014/main" id="{F2DD6064-20D0-4F4F-834C-ACC0EA8B639D}"/>
                  </a:ext>
                </a:extLst>
              </p:cNvPr>
              <p:cNvSpPr txBox="1"/>
              <p:nvPr/>
            </p:nvSpPr>
            <p:spPr>
              <a:xfrm>
                <a:off x="4289640" y="5267113"/>
                <a:ext cx="237853"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80</a:t>
                </a:r>
              </a:p>
            </p:txBody>
          </p:sp>
          <p:sp>
            <p:nvSpPr>
              <p:cNvPr id="55" name="TextBox 54">
                <a:extLst>
                  <a:ext uri="{FF2B5EF4-FFF2-40B4-BE49-F238E27FC236}">
                    <a16:creationId xmlns:a16="http://schemas.microsoft.com/office/drawing/2014/main" id="{3E355C0B-2C57-401A-84EB-3554F8715679}"/>
                  </a:ext>
                </a:extLst>
              </p:cNvPr>
              <p:cNvSpPr txBox="1"/>
              <p:nvPr/>
            </p:nvSpPr>
            <p:spPr>
              <a:xfrm>
                <a:off x="4818707" y="5267113"/>
                <a:ext cx="292518" cy="246672"/>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100</a:t>
                </a:r>
              </a:p>
            </p:txBody>
          </p:sp>
          <p:sp>
            <p:nvSpPr>
              <p:cNvPr id="7" name="TextBox 6">
                <a:extLst>
                  <a:ext uri="{FF2B5EF4-FFF2-40B4-BE49-F238E27FC236}">
                    <a16:creationId xmlns:a16="http://schemas.microsoft.com/office/drawing/2014/main" id="{A0CB0775-C5D5-4F40-909C-E915EC8F16E0}"/>
                  </a:ext>
                </a:extLst>
              </p:cNvPr>
              <p:cNvSpPr txBox="1"/>
              <p:nvPr/>
            </p:nvSpPr>
            <p:spPr>
              <a:xfrm>
                <a:off x="2987813" y="2556492"/>
                <a:ext cx="1689602" cy="411120"/>
              </a:xfrm>
              <a:prstGeom prst="rect">
                <a:avLst/>
              </a:prstGeom>
              <a:noFill/>
            </p:spPr>
            <p:txBody>
              <a:bodyPr wrap="none" rtlCol="0">
                <a:spAutoFit/>
              </a:bodyPr>
              <a:lstStyle/>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TTFields Therapy + Pem Overall TTP</a:t>
                </a:r>
              </a:p>
              <a:p>
                <a:pPr marL="0" marR="0" lvl="0" indent="0" algn="l" defTabSz="5543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Museo Sans 300"/>
                    <a:ea typeface="+mn-ea"/>
                    <a:cs typeface="+mn-cs"/>
                  </a:rPr>
                  <a:t>TTFields Therapy + Pem In-Field TTP</a:t>
                </a:r>
              </a:p>
            </p:txBody>
          </p:sp>
          <p:cxnSp>
            <p:nvCxnSpPr>
              <p:cNvPr id="16" name="Straight Connector 15">
                <a:extLst>
                  <a:ext uri="{FF2B5EF4-FFF2-40B4-BE49-F238E27FC236}">
                    <a16:creationId xmlns:a16="http://schemas.microsoft.com/office/drawing/2014/main" id="{BB79A560-4359-4931-90B4-7E861B805DB4}"/>
                  </a:ext>
                </a:extLst>
              </p:cNvPr>
              <p:cNvCxnSpPr>
                <a:cxnSpLocks/>
              </p:cNvCxnSpPr>
              <p:nvPr/>
            </p:nvCxnSpPr>
            <p:spPr>
              <a:xfrm flipH="1">
                <a:off x="2133228" y="2423363"/>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19" name="Straight Connector 18">
                <a:extLst>
                  <a:ext uri="{FF2B5EF4-FFF2-40B4-BE49-F238E27FC236}">
                    <a16:creationId xmlns:a16="http://schemas.microsoft.com/office/drawing/2014/main" id="{50F954AE-36EB-4498-B9CD-80C6971B7BBE}"/>
                  </a:ext>
                </a:extLst>
              </p:cNvPr>
              <p:cNvCxnSpPr>
                <a:cxnSpLocks/>
              </p:cNvCxnSpPr>
              <p:nvPr/>
            </p:nvCxnSpPr>
            <p:spPr>
              <a:xfrm flipH="1">
                <a:off x="2133228" y="2704351"/>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0" name="Straight Connector 19">
                <a:extLst>
                  <a:ext uri="{FF2B5EF4-FFF2-40B4-BE49-F238E27FC236}">
                    <a16:creationId xmlns:a16="http://schemas.microsoft.com/office/drawing/2014/main" id="{BE580D34-EAAF-40B2-A0F3-639DBA0A5E7F}"/>
                  </a:ext>
                </a:extLst>
              </p:cNvPr>
              <p:cNvCxnSpPr>
                <a:cxnSpLocks/>
              </p:cNvCxnSpPr>
              <p:nvPr/>
            </p:nvCxnSpPr>
            <p:spPr>
              <a:xfrm flipH="1">
                <a:off x="2133228" y="2985339"/>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1" name="Straight Connector 20">
                <a:extLst>
                  <a:ext uri="{FF2B5EF4-FFF2-40B4-BE49-F238E27FC236}">
                    <a16:creationId xmlns:a16="http://schemas.microsoft.com/office/drawing/2014/main" id="{95C69CDE-E1AC-4F17-9E91-6957CDDEA64E}"/>
                  </a:ext>
                </a:extLst>
              </p:cNvPr>
              <p:cNvCxnSpPr>
                <a:cxnSpLocks/>
              </p:cNvCxnSpPr>
              <p:nvPr/>
            </p:nvCxnSpPr>
            <p:spPr>
              <a:xfrm flipH="1">
                <a:off x="2133228" y="3266327"/>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2" name="Straight Connector 21">
                <a:extLst>
                  <a:ext uri="{FF2B5EF4-FFF2-40B4-BE49-F238E27FC236}">
                    <a16:creationId xmlns:a16="http://schemas.microsoft.com/office/drawing/2014/main" id="{67C4BECE-A678-49C3-A295-675784DD7681}"/>
                  </a:ext>
                </a:extLst>
              </p:cNvPr>
              <p:cNvCxnSpPr>
                <a:cxnSpLocks/>
              </p:cNvCxnSpPr>
              <p:nvPr/>
            </p:nvCxnSpPr>
            <p:spPr>
              <a:xfrm flipH="1">
                <a:off x="2133228" y="3547314"/>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3" name="Straight Connector 22">
                <a:extLst>
                  <a:ext uri="{FF2B5EF4-FFF2-40B4-BE49-F238E27FC236}">
                    <a16:creationId xmlns:a16="http://schemas.microsoft.com/office/drawing/2014/main" id="{4E4495ED-4AC3-44D7-8F9A-9150114A02A7}"/>
                  </a:ext>
                </a:extLst>
              </p:cNvPr>
              <p:cNvCxnSpPr>
                <a:cxnSpLocks/>
              </p:cNvCxnSpPr>
              <p:nvPr/>
            </p:nvCxnSpPr>
            <p:spPr>
              <a:xfrm flipH="1">
                <a:off x="2133228" y="3828302"/>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4" name="Straight Connector 23">
                <a:extLst>
                  <a:ext uri="{FF2B5EF4-FFF2-40B4-BE49-F238E27FC236}">
                    <a16:creationId xmlns:a16="http://schemas.microsoft.com/office/drawing/2014/main" id="{DF5B43B8-2276-47D0-B055-B9733FB9E285}"/>
                  </a:ext>
                </a:extLst>
              </p:cNvPr>
              <p:cNvCxnSpPr>
                <a:cxnSpLocks/>
              </p:cNvCxnSpPr>
              <p:nvPr/>
            </p:nvCxnSpPr>
            <p:spPr>
              <a:xfrm flipH="1">
                <a:off x="2133228" y="4109290"/>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5" name="Straight Connector 24">
                <a:extLst>
                  <a:ext uri="{FF2B5EF4-FFF2-40B4-BE49-F238E27FC236}">
                    <a16:creationId xmlns:a16="http://schemas.microsoft.com/office/drawing/2014/main" id="{EC3D0821-71A7-415B-AF9E-6D820E61B675}"/>
                  </a:ext>
                </a:extLst>
              </p:cNvPr>
              <p:cNvCxnSpPr>
                <a:cxnSpLocks/>
              </p:cNvCxnSpPr>
              <p:nvPr/>
            </p:nvCxnSpPr>
            <p:spPr>
              <a:xfrm flipH="1">
                <a:off x="2133228" y="4390278"/>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6" name="Straight Connector 25">
                <a:extLst>
                  <a:ext uri="{FF2B5EF4-FFF2-40B4-BE49-F238E27FC236}">
                    <a16:creationId xmlns:a16="http://schemas.microsoft.com/office/drawing/2014/main" id="{FA9D71A6-3067-44D9-A4DD-8B24A2B6DE94}"/>
                  </a:ext>
                </a:extLst>
              </p:cNvPr>
              <p:cNvCxnSpPr>
                <a:cxnSpLocks/>
              </p:cNvCxnSpPr>
              <p:nvPr/>
            </p:nvCxnSpPr>
            <p:spPr>
              <a:xfrm flipH="1">
                <a:off x="2133228" y="4671266"/>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7" name="Straight Connector 26">
                <a:extLst>
                  <a:ext uri="{FF2B5EF4-FFF2-40B4-BE49-F238E27FC236}">
                    <a16:creationId xmlns:a16="http://schemas.microsoft.com/office/drawing/2014/main" id="{4A2DBACF-C7EE-41D9-89F4-5DE751A13938}"/>
                  </a:ext>
                </a:extLst>
              </p:cNvPr>
              <p:cNvCxnSpPr>
                <a:cxnSpLocks/>
              </p:cNvCxnSpPr>
              <p:nvPr/>
            </p:nvCxnSpPr>
            <p:spPr>
              <a:xfrm flipH="1">
                <a:off x="2133228" y="4952254"/>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28" name="Straight Connector 27">
                <a:extLst>
                  <a:ext uri="{FF2B5EF4-FFF2-40B4-BE49-F238E27FC236}">
                    <a16:creationId xmlns:a16="http://schemas.microsoft.com/office/drawing/2014/main" id="{0A2B5D17-9E8F-4092-B084-9999A61D23AD}"/>
                  </a:ext>
                </a:extLst>
              </p:cNvPr>
              <p:cNvCxnSpPr>
                <a:cxnSpLocks/>
              </p:cNvCxnSpPr>
              <p:nvPr/>
            </p:nvCxnSpPr>
            <p:spPr>
              <a:xfrm flipH="1">
                <a:off x="2133228" y="5233238"/>
                <a:ext cx="45829"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44" name="Straight Connector 43">
                <a:extLst>
                  <a:ext uri="{FF2B5EF4-FFF2-40B4-BE49-F238E27FC236}">
                    <a16:creationId xmlns:a16="http://schemas.microsoft.com/office/drawing/2014/main" id="{01C86B2F-DE73-4C90-AB88-DD395C525C0B}"/>
                  </a:ext>
                </a:extLst>
              </p:cNvPr>
              <p:cNvCxnSpPr>
                <a:cxnSpLocks/>
              </p:cNvCxnSpPr>
              <p:nvPr/>
            </p:nvCxnSpPr>
            <p:spPr>
              <a:xfrm rot="16200000" flipH="1">
                <a:off x="2156011" y="5262982"/>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45" name="Straight Connector 44">
                <a:extLst>
                  <a:ext uri="{FF2B5EF4-FFF2-40B4-BE49-F238E27FC236}">
                    <a16:creationId xmlns:a16="http://schemas.microsoft.com/office/drawing/2014/main" id="{032D42F9-07BD-49C7-9028-C6374A6E195F}"/>
                  </a:ext>
                </a:extLst>
              </p:cNvPr>
              <p:cNvCxnSpPr>
                <a:cxnSpLocks/>
              </p:cNvCxnSpPr>
              <p:nvPr/>
            </p:nvCxnSpPr>
            <p:spPr>
              <a:xfrm rot="16200000" flipH="1">
                <a:off x="2712543" y="5262982"/>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46" name="Straight Connector 45">
                <a:extLst>
                  <a:ext uri="{FF2B5EF4-FFF2-40B4-BE49-F238E27FC236}">
                    <a16:creationId xmlns:a16="http://schemas.microsoft.com/office/drawing/2014/main" id="{F475E537-B464-4629-BADB-B7EB937A3189}"/>
                  </a:ext>
                </a:extLst>
              </p:cNvPr>
              <p:cNvCxnSpPr>
                <a:cxnSpLocks/>
              </p:cNvCxnSpPr>
              <p:nvPr/>
            </p:nvCxnSpPr>
            <p:spPr>
              <a:xfrm rot="16200000" flipH="1">
                <a:off x="3269075" y="5262983"/>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47" name="Straight Connector 46">
                <a:extLst>
                  <a:ext uri="{FF2B5EF4-FFF2-40B4-BE49-F238E27FC236}">
                    <a16:creationId xmlns:a16="http://schemas.microsoft.com/office/drawing/2014/main" id="{680C4AEB-4D96-4DE1-ABB1-F0468E8AD899}"/>
                  </a:ext>
                </a:extLst>
              </p:cNvPr>
              <p:cNvCxnSpPr>
                <a:cxnSpLocks/>
              </p:cNvCxnSpPr>
              <p:nvPr/>
            </p:nvCxnSpPr>
            <p:spPr>
              <a:xfrm rot="16200000" flipH="1">
                <a:off x="3825607" y="5262983"/>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48" name="Straight Connector 47">
                <a:extLst>
                  <a:ext uri="{FF2B5EF4-FFF2-40B4-BE49-F238E27FC236}">
                    <a16:creationId xmlns:a16="http://schemas.microsoft.com/office/drawing/2014/main" id="{7F054C79-E871-4DE1-9A53-722FA779E5C9}"/>
                  </a:ext>
                </a:extLst>
              </p:cNvPr>
              <p:cNvCxnSpPr>
                <a:cxnSpLocks/>
              </p:cNvCxnSpPr>
              <p:nvPr/>
            </p:nvCxnSpPr>
            <p:spPr>
              <a:xfrm rot="16200000" flipH="1">
                <a:off x="4382139" y="5262983"/>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cxnSp>
            <p:nvCxnSpPr>
              <p:cNvPr id="49" name="Straight Connector 48">
                <a:extLst>
                  <a:ext uri="{FF2B5EF4-FFF2-40B4-BE49-F238E27FC236}">
                    <a16:creationId xmlns:a16="http://schemas.microsoft.com/office/drawing/2014/main" id="{74FADDEA-6D9C-4421-BF5D-A46F8A532B89}"/>
                  </a:ext>
                </a:extLst>
              </p:cNvPr>
              <p:cNvCxnSpPr>
                <a:cxnSpLocks/>
              </p:cNvCxnSpPr>
              <p:nvPr/>
            </p:nvCxnSpPr>
            <p:spPr>
              <a:xfrm rot="16200000" flipH="1">
                <a:off x="4938672" y="5262983"/>
                <a:ext cx="54500" cy="0"/>
              </a:xfrm>
              <a:prstGeom prst="line">
                <a:avLst/>
              </a:pr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cxnSp>
          <p:sp>
            <p:nvSpPr>
              <p:cNvPr id="57" name="Freeform: Shape 56">
                <a:extLst>
                  <a:ext uri="{FF2B5EF4-FFF2-40B4-BE49-F238E27FC236}">
                    <a16:creationId xmlns:a16="http://schemas.microsoft.com/office/drawing/2014/main" id="{4036DF99-34F0-458C-BF39-A0A4C2EAD6B6}"/>
                  </a:ext>
                </a:extLst>
              </p:cNvPr>
              <p:cNvSpPr/>
              <p:nvPr/>
            </p:nvSpPr>
            <p:spPr>
              <a:xfrm>
                <a:off x="2183262" y="3828303"/>
                <a:ext cx="786493" cy="1402215"/>
              </a:xfrm>
              <a:custGeom>
                <a:avLst/>
                <a:gdLst>
                  <a:gd name="connsiteX0" fmla="*/ 0 w 786493"/>
                  <a:gd name="connsiteY0" fmla="*/ 0 h 1401536"/>
                  <a:gd name="connsiteX1" fmla="*/ 786493 w 786493"/>
                  <a:gd name="connsiteY1" fmla="*/ 0 h 1401536"/>
                  <a:gd name="connsiteX2" fmla="*/ 786493 w 786493"/>
                  <a:gd name="connsiteY2" fmla="*/ 1401536 h 1401536"/>
                </a:gdLst>
                <a:ahLst/>
                <a:cxnLst>
                  <a:cxn ang="0">
                    <a:pos x="connsiteX0" y="connsiteY0"/>
                  </a:cxn>
                  <a:cxn ang="0">
                    <a:pos x="connsiteX1" y="connsiteY1"/>
                  </a:cxn>
                  <a:cxn ang="0">
                    <a:pos x="connsiteX2" y="connsiteY2"/>
                  </a:cxn>
                </a:cxnLst>
                <a:rect l="l" t="t" r="r" b="b"/>
                <a:pathLst>
                  <a:path w="786493" h="1401536">
                    <a:moveTo>
                      <a:pt x="0" y="0"/>
                    </a:moveTo>
                    <a:lnTo>
                      <a:pt x="786493" y="0"/>
                    </a:lnTo>
                    <a:lnTo>
                      <a:pt x="786493" y="1401536"/>
                    </a:lnTo>
                  </a:path>
                </a:pathLst>
              </a:custGeom>
              <a:noFill/>
              <a:ln w="12700">
                <a:solidFill>
                  <a:srgbClr val="A6821E"/>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cxnSp>
            <p:nvCxnSpPr>
              <p:cNvPr id="59" name="Straight Connector 58">
                <a:extLst>
                  <a:ext uri="{FF2B5EF4-FFF2-40B4-BE49-F238E27FC236}">
                    <a16:creationId xmlns:a16="http://schemas.microsoft.com/office/drawing/2014/main" id="{FF40F951-DB8F-4C3D-A0BE-C74EDEC9CC83}"/>
                  </a:ext>
                </a:extLst>
              </p:cNvPr>
              <p:cNvCxnSpPr/>
              <p:nvPr/>
            </p:nvCxnSpPr>
            <p:spPr>
              <a:xfrm>
                <a:off x="2823434" y="2684812"/>
                <a:ext cx="216000" cy="0"/>
              </a:xfrm>
              <a:prstGeom prst="line">
                <a:avLst/>
              </a:prstGeom>
              <a:ln w="19050">
                <a:solidFill>
                  <a:srgbClr val="DAAD27"/>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07FEB1F7-8B2D-492F-BC9B-F4FFCA2E74B3}"/>
                  </a:ext>
                </a:extLst>
              </p:cNvPr>
              <p:cNvCxnSpPr/>
              <p:nvPr/>
            </p:nvCxnSpPr>
            <p:spPr>
              <a:xfrm>
                <a:off x="2823434" y="2843747"/>
                <a:ext cx="216000" cy="0"/>
              </a:xfrm>
              <a:prstGeom prst="line">
                <a:avLst/>
              </a:prstGeom>
              <a:ln w="19050">
                <a:solidFill>
                  <a:srgbClr val="A6821E"/>
                </a:solidFill>
              </a:ln>
              <a:effectLst/>
            </p:spPr>
            <p:style>
              <a:lnRef idx="2">
                <a:schemeClr val="accent1"/>
              </a:lnRef>
              <a:fillRef idx="0">
                <a:schemeClr val="accent1"/>
              </a:fillRef>
              <a:effectRef idx="1">
                <a:schemeClr val="accent1"/>
              </a:effectRef>
              <a:fontRef idx="minor">
                <a:schemeClr val="tx1"/>
              </a:fontRef>
            </p:style>
          </p:cxnSp>
          <p:sp>
            <p:nvSpPr>
              <p:cNvPr id="124" name="Freeform: Shape 123">
                <a:extLst>
                  <a:ext uri="{FF2B5EF4-FFF2-40B4-BE49-F238E27FC236}">
                    <a16:creationId xmlns:a16="http://schemas.microsoft.com/office/drawing/2014/main" id="{0CF09410-66FC-4D1C-A2C9-284A3072A5B4}"/>
                  </a:ext>
                </a:extLst>
              </p:cNvPr>
              <p:cNvSpPr/>
              <p:nvPr/>
            </p:nvSpPr>
            <p:spPr>
              <a:xfrm>
                <a:off x="4900599" y="4970409"/>
                <a:ext cx="12704" cy="39381"/>
              </a:xfrm>
              <a:custGeom>
                <a:avLst/>
                <a:gdLst>
                  <a:gd name="connsiteX0" fmla="*/ 0 w 9525"/>
                  <a:gd name="connsiteY0" fmla="*/ 29527 h 29527"/>
                  <a:gd name="connsiteX1" fmla="*/ 0 w 9525"/>
                  <a:gd name="connsiteY1" fmla="*/ 0 h 29527"/>
                </a:gdLst>
                <a:ahLst/>
                <a:cxnLst>
                  <a:cxn ang="0">
                    <a:pos x="connsiteX0" y="connsiteY0"/>
                  </a:cxn>
                  <a:cxn ang="0">
                    <a:pos x="connsiteX1" y="connsiteY1"/>
                  </a:cxn>
                </a:cxnLst>
                <a:rect l="l" t="t" r="r" b="b"/>
                <a:pathLst>
                  <a:path w="9525" h="29527">
                    <a:moveTo>
                      <a:pt x="0" y="29527"/>
                    </a:moveTo>
                    <a:lnTo>
                      <a:pt x="0" y="0"/>
                    </a:lnTo>
                  </a:path>
                </a:pathLst>
              </a:custGeom>
              <a:ln w="12700" cap="flat">
                <a:solidFill>
                  <a:srgbClr val="DAAD27"/>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25" name="Freeform: Shape 124">
                <a:extLst>
                  <a:ext uri="{FF2B5EF4-FFF2-40B4-BE49-F238E27FC236}">
                    <a16:creationId xmlns:a16="http://schemas.microsoft.com/office/drawing/2014/main" id="{A0735A3F-0381-4843-9282-CE8D996522D4}"/>
                  </a:ext>
                </a:extLst>
              </p:cNvPr>
              <p:cNvSpPr/>
              <p:nvPr/>
            </p:nvSpPr>
            <p:spPr>
              <a:xfrm>
                <a:off x="3742006" y="4839178"/>
                <a:ext cx="12704" cy="39381"/>
              </a:xfrm>
              <a:custGeom>
                <a:avLst/>
                <a:gdLst>
                  <a:gd name="connsiteX0" fmla="*/ 0 w 9525"/>
                  <a:gd name="connsiteY0" fmla="*/ 29527 h 29527"/>
                  <a:gd name="connsiteX1" fmla="*/ 0 w 9525"/>
                  <a:gd name="connsiteY1" fmla="*/ 0 h 29527"/>
                </a:gdLst>
                <a:ahLst/>
                <a:cxnLst>
                  <a:cxn ang="0">
                    <a:pos x="connsiteX0" y="connsiteY0"/>
                  </a:cxn>
                  <a:cxn ang="0">
                    <a:pos x="connsiteX1" y="connsiteY1"/>
                  </a:cxn>
                </a:cxnLst>
                <a:rect l="l" t="t" r="r" b="b"/>
                <a:pathLst>
                  <a:path w="9525" h="29527">
                    <a:moveTo>
                      <a:pt x="0" y="29527"/>
                    </a:moveTo>
                    <a:lnTo>
                      <a:pt x="0" y="0"/>
                    </a:lnTo>
                  </a:path>
                </a:pathLst>
              </a:custGeom>
              <a:ln w="12700" cap="flat">
                <a:solidFill>
                  <a:srgbClr val="DAAD27"/>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26" name="Freeform: Shape 125">
                <a:extLst>
                  <a:ext uri="{FF2B5EF4-FFF2-40B4-BE49-F238E27FC236}">
                    <a16:creationId xmlns:a16="http://schemas.microsoft.com/office/drawing/2014/main" id="{D606938D-29B0-4F44-92AE-8653C9217882}"/>
                  </a:ext>
                </a:extLst>
              </p:cNvPr>
              <p:cNvSpPr/>
              <p:nvPr/>
            </p:nvSpPr>
            <p:spPr>
              <a:xfrm>
                <a:off x="3149752" y="4054205"/>
                <a:ext cx="12704" cy="39381"/>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DAAD27"/>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27" name="Freeform: Shape 126">
                <a:extLst>
                  <a:ext uri="{FF2B5EF4-FFF2-40B4-BE49-F238E27FC236}">
                    <a16:creationId xmlns:a16="http://schemas.microsoft.com/office/drawing/2014/main" id="{50F2BC4D-BA28-4AB5-8346-A94B32FB7CA3}"/>
                  </a:ext>
                </a:extLst>
              </p:cNvPr>
              <p:cNvSpPr/>
              <p:nvPr/>
            </p:nvSpPr>
            <p:spPr>
              <a:xfrm>
                <a:off x="3060698" y="3960070"/>
                <a:ext cx="12704" cy="39381"/>
              </a:xfrm>
              <a:custGeom>
                <a:avLst/>
                <a:gdLst>
                  <a:gd name="connsiteX0" fmla="*/ 0 w 9525"/>
                  <a:gd name="connsiteY0" fmla="*/ 29527 h 29527"/>
                  <a:gd name="connsiteX1" fmla="*/ 0 w 9525"/>
                  <a:gd name="connsiteY1" fmla="*/ 0 h 29527"/>
                </a:gdLst>
                <a:ahLst/>
                <a:cxnLst>
                  <a:cxn ang="0">
                    <a:pos x="connsiteX0" y="connsiteY0"/>
                  </a:cxn>
                  <a:cxn ang="0">
                    <a:pos x="connsiteX1" y="connsiteY1"/>
                  </a:cxn>
                </a:cxnLst>
                <a:rect l="l" t="t" r="r" b="b"/>
                <a:pathLst>
                  <a:path w="9525" h="29527">
                    <a:moveTo>
                      <a:pt x="0" y="29527"/>
                    </a:moveTo>
                    <a:lnTo>
                      <a:pt x="0" y="0"/>
                    </a:lnTo>
                  </a:path>
                </a:pathLst>
              </a:custGeom>
              <a:ln w="12700" cap="flat">
                <a:solidFill>
                  <a:srgbClr val="DAAD27"/>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28" name="Freeform: Shape 127">
                <a:extLst>
                  <a:ext uri="{FF2B5EF4-FFF2-40B4-BE49-F238E27FC236}">
                    <a16:creationId xmlns:a16="http://schemas.microsoft.com/office/drawing/2014/main" id="{C61BCAFD-CBF8-4260-A268-7D537A72B5C5}"/>
                  </a:ext>
                </a:extLst>
              </p:cNvPr>
              <p:cNvSpPr/>
              <p:nvPr/>
            </p:nvSpPr>
            <p:spPr>
              <a:xfrm>
                <a:off x="2897326" y="3882702"/>
                <a:ext cx="12704" cy="39508"/>
              </a:xfrm>
              <a:custGeom>
                <a:avLst/>
                <a:gdLst>
                  <a:gd name="connsiteX0" fmla="*/ 0 w 9525"/>
                  <a:gd name="connsiteY0" fmla="*/ 29623 h 29622"/>
                  <a:gd name="connsiteX1" fmla="*/ 0 w 9525"/>
                  <a:gd name="connsiteY1" fmla="*/ 0 h 29622"/>
                </a:gdLst>
                <a:ahLst/>
                <a:cxnLst>
                  <a:cxn ang="0">
                    <a:pos x="connsiteX0" y="connsiteY0"/>
                  </a:cxn>
                  <a:cxn ang="0">
                    <a:pos x="connsiteX1" y="connsiteY1"/>
                  </a:cxn>
                </a:cxnLst>
                <a:rect l="l" t="t" r="r" b="b"/>
                <a:pathLst>
                  <a:path w="9525" h="29622">
                    <a:moveTo>
                      <a:pt x="0" y="29623"/>
                    </a:moveTo>
                    <a:lnTo>
                      <a:pt x="0" y="0"/>
                    </a:lnTo>
                  </a:path>
                </a:pathLst>
              </a:custGeom>
              <a:ln w="12700" cap="flat">
                <a:solidFill>
                  <a:srgbClr val="DAAD27"/>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29" name="Freeform: Shape 128">
                <a:extLst>
                  <a:ext uri="{FF2B5EF4-FFF2-40B4-BE49-F238E27FC236}">
                    <a16:creationId xmlns:a16="http://schemas.microsoft.com/office/drawing/2014/main" id="{633EECA7-210F-4B56-A40B-CC342DCBC9CA}"/>
                  </a:ext>
                </a:extLst>
              </p:cNvPr>
              <p:cNvSpPr/>
              <p:nvPr/>
            </p:nvSpPr>
            <p:spPr>
              <a:xfrm>
                <a:off x="4945445" y="4970409"/>
                <a:ext cx="12704" cy="39381"/>
              </a:xfrm>
              <a:custGeom>
                <a:avLst/>
                <a:gdLst>
                  <a:gd name="connsiteX0" fmla="*/ 0 w 9525"/>
                  <a:gd name="connsiteY0" fmla="*/ 29527 h 29527"/>
                  <a:gd name="connsiteX1" fmla="*/ 0 w 9525"/>
                  <a:gd name="connsiteY1" fmla="*/ 0 h 29527"/>
                </a:gdLst>
                <a:ahLst/>
                <a:cxnLst>
                  <a:cxn ang="0">
                    <a:pos x="connsiteX0" y="connsiteY0"/>
                  </a:cxn>
                  <a:cxn ang="0">
                    <a:pos x="connsiteX1" y="connsiteY1"/>
                  </a:cxn>
                </a:cxnLst>
                <a:rect l="l" t="t" r="r" b="b"/>
                <a:pathLst>
                  <a:path w="9525" h="29527">
                    <a:moveTo>
                      <a:pt x="0" y="29527"/>
                    </a:moveTo>
                    <a:lnTo>
                      <a:pt x="0" y="0"/>
                    </a:lnTo>
                  </a:path>
                </a:pathLst>
              </a:custGeom>
              <a:ln w="12700" cap="flat">
                <a:solidFill>
                  <a:srgbClr val="DAAD27"/>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grpSp>
            <p:nvGrpSpPr>
              <p:cNvPr id="130" name="Graphic 119">
                <a:extLst>
                  <a:ext uri="{FF2B5EF4-FFF2-40B4-BE49-F238E27FC236}">
                    <a16:creationId xmlns:a16="http://schemas.microsoft.com/office/drawing/2014/main" id="{4AFBEAF0-BAEC-4A7A-A657-8729BB4BC80D}"/>
                  </a:ext>
                </a:extLst>
              </p:cNvPr>
              <p:cNvGrpSpPr/>
              <p:nvPr/>
            </p:nvGrpSpPr>
            <p:grpSpPr>
              <a:xfrm>
                <a:off x="2188705" y="2426204"/>
                <a:ext cx="2769445" cy="2521211"/>
                <a:chOff x="3533775" y="2462213"/>
                <a:chExt cx="2076450" cy="1890331"/>
              </a:xfrm>
              <a:noFill/>
            </p:grpSpPr>
            <p:sp>
              <p:nvSpPr>
                <p:cNvPr id="131" name="Freeform: Shape 130">
                  <a:extLst>
                    <a:ext uri="{FF2B5EF4-FFF2-40B4-BE49-F238E27FC236}">
                      <a16:creationId xmlns:a16="http://schemas.microsoft.com/office/drawing/2014/main" id="{7A6CBDF6-DE55-41E9-8DBD-9F7F7E2260F6}"/>
                    </a:ext>
                  </a:extLst>
                </p:cNvPr>
                <p:cNvSpPr/>
                <p:nvPr/>
              </p:nvSpPr>
              <p:spPr>
                <a:xfrm>
                  <a:off x="5600700" y="4322540"/>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A6821E"/>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32" name="Freeform: Shape 131">
                  <a:extLst>
                    <a:ext uri="{FF2B5EF4-FFF2-40B4-BE49-F238E27FC236}">
                      <a16:creationId xmlns:a16="http://schemas.microsoft.com/office/drawing/2014/main" id="{1CDB2DCF-89BC-4842-A12B-D0DE3091387E}"/>
                    </a:ext>
                  </a:extLst>
                </p:cNvPr>
                <p:cNvSpPr/>
                <p:nvPr/>
              </p:nvSpPr>
              <p:spPr>
                <a:xfrm>
                  <a:off x="3533775" y="2462213"/>
                  <a:ext cx="2071782" cy="1890331"/>
                </a:xfrm>
                <a:custGeom>
                  <a:avLst/>
                  <a:gdLst>
                    <a:gd name="connsiteX0" fmla="*/ 2071783 w 2071782"/>
                    <a:gd name="connsiteY0" fmla="*/ 1890332 h 1890331"/>
                    <a:gd name="connsiteX1" fmla="*/ 1229297 w 2071782"/>
                    <a:gd name="connsiteY1" fmla="*/ 1890332 h 1890331"/>
                    <a:gd name="connsiteX2" fmla="*/ 1229297 w 2071782"/>
                    <a:gd name="connsiteY2" fmla="*/ 1771174 h 1890331"/>
                    <a:gd name="connsiteX3" fmla="*/ 1129760 w 2071782"/>
                    <a:gd name="connsiteY3" fmla="*/ 1771174 h 1890331"/>
                    <a:gd name="connsiteX4" fmla="*/ 1129760 w 2071782"/>
                    <a:gd name="connsiteY4" fmla="*/ 1699165 h 1890331"/>
                    <a:gd name="connsiteX5" fmla="*/ 1055561 w 2071782"/>
                    <a:gd name="connsiteY5" fmla="*/ 1699165 h 1890331"/>
                    <a:gd name="connsiteX6" fmla="*/ 1055561 w 2071782"/>
                    <a:gd name="connsiteY6" fmla="*/ 1626680 h 1890331"/>
                    <a:gd name="connsiteX7" fmla="*/ 1027081 w 2071782"/>
                    <a:gd name="connsiteY7" fmla="*/ 1626680 h 1890331"/>
                    <a:gd name="connsiteX8" fmla="*/ 1027081 w 2071782"/>
                    <a:gd name="connsiteY8" fmla="*/ 1557528 h 1890331"/>
                    <a:gd name="connsiteX9" fmla="*/ 857250 w 2071782"/>
                    <a:gd name="connsiteY9" fmla="*/ 1557528 h 1890331"/>
                    <a:gd name="connsiteX10" fmla="*/ 857250 w 2071782"/>
                    <a:gd name="connsiteY10" fmla="*/ 1480280 h 1890331"/>
                    <a:gd name="connsiteX11" fmla="*/ 817912 w 2071782"/>
                    <a:gd name="connsiteY11" fmla="*/ 1480280 h 1890331"/>
                    <a:gd name="connsiteX12" fmla="*/ 817912 w 2071782"/>
                    <a:gd name="connsiteY12" fmla="*/ 1417606 h 1890331"/>
                    <a:gd name="connsiteX13" fmla="*/ 754666 w 2071782"/>
                    <a:gd name="connsiteY13" fmla="*/ 1417606 h 1890331"/>
                    <a:gd name="connsiteX14" fmla="*/ 754666 w 2071782"/>
                    <a:gd name="connsiteY14" fmla="*/ 1339691 h 1890331"/>
                    <a:gd name="connsiteX15" fmla="*/ 751904 w 2071782"/>
                    <a:gd name="connsiteY15" fmla="*/ 1339691 h 1890331"/>
                    <a:gd name="connsiteX16" fmla="*/ 751904 w 2071782"/>
                    <a:gd name="connsiteY16" fmla="*/ 1338072 h 1890331"/>
                    <a:gd name="connsiteX17" fmla="*/ 747903 w 2071782"/>
                    <a:gd name="connsiteY17" fmla="*/ 1338072 h 1890331"/>
                    <a:gd name="connsiteX18" fmla="*/ 747903 w 2071782"/>
                    <a:gd name="connsiteY18" fmla="*/ 1270445 h 1890331"/>
                    <a:gd name="connsiteX19" fmla="*/ 736187 w 2071782"/>
                    <a:gd name="connsiteY19" fmla="*/ 1270445 h 1890331"/>
                    <a:gd name="connsiteX20" fmla="*/ 736187 w 2071782"/>
                    <a:gd name="connsiteY20" fmla="*/ 1195007 h 1890331"/>
                    <a:gd name="connsiteX21" fmla="*/ 662559 w 2071782"/>
                    <a:gd name="connsiteY21" fmla="*/ 1195007 h 1890331"/>
                    <a:gd name="connsiteX22" fmla="*/ 662559 w 2071782"/>
                    <a:gd name="connsiteY22" fmla="*/ 1130808 h 1890331"/>
                    <a:gd name="connsiteX23" fmla="*/ 596360 w 2071782"/>
                    <a:gd name="connsiteY23" fmla="*/ 1130808 h 1890331"/>
                    <a:gd name="connsiteX24" fmla="*/ 596360 w 2071782"/>
                    <a:gd name="connsiteY24" fmla="*/ 1070229 h 1890331"/>
                    <a:gd name="connsiteX25" fmla="*/ 565118 w 2071782"/>
                    <a:gd name="connsiteY25" fmla="*/ 1070229 h 1890331"/>
                    <a:gd name="connsiteX26" fmla="*/ 565118 w 2071782"/>
                    <a:gd name="connsiteY26" fmla="*/ 1008126 h 1890331"/>
                    <a:gd name="connsiteX27" fmla="*/ 532924 w 2071782"/>
                    <a:gd name="connsiteY27" fmla="*/ 1008126 h 1890331"/>
                    <a:gd name="connsiteX28" fmla="*/ 532924 w 2071782"/>
                    <a:gd name="connsiteY28" fmla="*/ 954215 h 1890331"/>
                    <a:gd name="connsiteX29" fmla="*/ 461296 w 2071782"/>
                    <a:gd name="connsiteY29" fmla="*/ 954215 h 1890331"/>
                    <a:gd name="connsiteX30" fmla="*/ 461296 w 2071782"/>
                    <a:gd name="connsiteY30" fmla="*/ 897731 h 1890331"/>
                    <a:gd name="connsiteX31" fmla="*/ 402336 w 2071782"/>
                    <a:gd name="connsiteY31" fmla="*/ 897731 h 1890331"/>
                    <a:gd name="connsiteX32" fmla="*/ 402336 w 2071782"/>
                    <a:gd name="connsiteY32" fmla="*/ 836962 h 1890331"/>
                    <a:gd name="connsiteX33" fmla="*/ 320231 w 2071782"/>
                    <a:gd name="connsiteY33" fmla="*/ 836962 h 1890331"/>
                    <a:gd name="connsiteX34" fmla="*/ 320231 w 2071782"/>
                    <a:gd name="connsiteY34" fmla="*/ 782765 h 1890331"/>
                    <a:gd name="connsiteX35" fmla="*/ 235268 w 2071782"/>
                    <a:gd name="connsiteY35" fmla="*/ 782765 h 1890331"/>
                    <a:gd name="connsiteX36" fmla="*/ 235268 w 2071782"/>
                    <a:gd name="connsiteY36" fmla="*/ 727615 h 1890331"/>
                    <a:gd name="connsiteX37" fmla="*/ 216313 w 2071782"/>
                    <a:gd name="connsiteY37" fmla="*/ 727615 h 1890331"/>
                    <a:gd name="connsiteX38" fmla="*/ 216313 w 2071782"/>
                    <a:gd name="connsiteY38" fmla="*/ 669988 h 1890331"/>
                    <a:gd name="connsiteX39" fmla="*/ 199168 w 2071782"/>
                    <a:gd name="connsiteY39" fmla="*/ 669988 h 1890331"/>
                    <a:gd name="connsiteX40" fmla="*/ 199168 w 2071782"/>
                    <a:gd name="connsiteY40" fmla="*/ 561118 h 1890331"/>
                    <a:gd name="connsiteX41" fmla="*/ 188595 w 2071782"/>
                    <a:gd name="connsiteY41" fmla="*/ 561118 h 1890331"/>
                    <a:gd name="connsiteX42" fmla="*/ 188595 w 2071782"/>
                    <a:gd name="connsiteY42" fmla="*/ 505206 h 1890331"/>
                    <a:gd name="connsiteX43" fmla="*/ 171355 w 2071782"/>
                    <a:gd name="connsiteY43" fmla="*/ 505206 h 1890331"/>
                    <a:gd name="connsiteX44" fmla="*/ 171355 w 2071782"/>
                    <a:gd name="connsiteY44" fmla="*/ 328517 h 1890331"/>
                    <a:gd name="connsiteX45" fmla="*/ 157353 w 2071782"/>
                    <a:gd name="connsiteY45" fmla="*/ 328517 h 1890331"/>
                    <a:gd name="connsiteX46" fmla="*/ 157353 w 2071782"/>
                    <a:gd name="connsiteY46" fmla="*/ 226695 h 1890331"/>
                    <a:gd name="connsiteX47" fmla="*/ 143066 w 2071782"/>
                    <a:gd name="connsiteY47" fmla="*/ 226695 h 1890331"/>
                    <a:gd name="connsiteX48" fmla="*/ 143066 w 2071782"/>
                    <a:gd name="connsiteY48" fmla="*/ 167640 h 1890331"/>
                    <a:gd name="connsiteX49" fmla="*/ 124206 w 2071782"/>
                    <a:gd name="connsiteY49" fmla="*/ 167640 h 1890331"/>
                    <a:gd name="connsiteX50" fmla="*/ 124206 w 2071782"/>
                    <a:gd name="connsiteY50" fmla="*/ 115919 h 1890331"/>
                    <a:gd name="connsiteX51" fmla="*/ 96774 w 2071782"/>
                    <a:gd name="connsiteY51" fmla="*/ 115919 h 1890331"/>
                    <a:gd name="connsiteX52" fmla="*/ 96774 w 2071782"/>
                    <a:gd name="connsiteY52" fmla="*/ 55912 h 1890331"/>
                    <a:gd name="connsiteX53" fmla="*/ 24003 w 2071782"/>
                    <a:gd name="connsiteY53" fmla="*/ 55912 h 1890331"/>
                    <a:gd name="connsiteX54" fmla="*/ 24003 w 2071782"/>
                    <a:gd name="connsiteY54" fmla="*/ 0 h 1890331"/>
                    <a:gd name="connsiteX55" fmla="*/ 0 w 2071782"/>
                    <a:gd name="connsiteY55" fmla="*/ 0 h 189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71782" h="1890331">
                      <a:moveTo>
                        <a:pt x="2071783" y="1890332"/>
                      </a:moveTo>
                      <a:lnTo>
                        <a:pt x="1229297" y="1890332"/>
                      </a:lnTo>
                      <a:lnTo>
                        <a:pt x="1229297" y="1771174"/>
                      </a:lnTo>
                      <a:lnTo>
                        <a:pt x="1129760" y="1771174"/>
                      </a:lnTo>
                      <a:lnTo>
                        <a:pt x="1129760" y="1699165"/>
                      </a:lnTo>
                      <a:lnTo>
                        <a:pt x="1055561" y="1699165"/>
                      </a:lnTo>
                      <a:lnTo>
                        <a:pt x="1055561" y="1626680"/>
                      </a:lnTo>
                      <a:lnTo>
                        <a:pt x="1027081" y="1626680"/>
                      </a:lnTo>
                      <a:lnTo>
                        <a:pt x="1027081" y="1557528"/>
                      </a:lnTo>
                      <a:lnTo>
                        <a:pt x="857250" y="1557528"/>
                      </a:lnTo>
                      <a:lnTo>
                        <a:pt x="857250" y="1480280"/>
                      </a:lnTo>
                      <a:lnTo>
                        <a:pt x="817912" y="1480280"/>
                      </a:lnTo>
                      <a:lnTo>
                        <a:pt x="817912" y="1417606"/>
                      </a:lnTo>
                      <a:lnTo>
                        <a:pt x="754666" y="1417606"/>
                      </a:lnTo>
                      <a:lnTo>
                        <a:pt x="754666" y="1339691"/>
                      </a:lnTo>
                      <a:lnTo>
                        <a:pt x="751904" y="1339691"/>
                      </a:lnTo>
                      <a:lnTo>
                        <a:pt x="751904" y="1338072"/>
                      </a:lnTo>
                      <a:lnTo>
                        <a:pt x="747903" y="1338072"/>
                      </a:lnTo>
                      <a:lnTo>
                        <a:pt x="747903" y="1270445"/>
                      </a:lnTo>
                      <a:lnTo>
                        <a:pt x="736187" y="1270445"/>
                      </a:lnTo>
                      <a:lnTo>
                        <a:pt x="736187" y="1195007"/>
                      </a:lnTo>
                      <a:lnTo>
                        <a:pt x="662559" y="1195007"/>
                      </a:lnTo>
                      <a:lnTo>
                        <a:pt x="662559" y="1130808"/>
                      </a:lnTo>
                      <a:lnTo>
                        <a:pt x="596360" y="1130808"/>
                      </a:lnTo>
                      <a:lnTo>
                        <a:pt x="596360" y="1070229"/>
                      </a:lnTo>
                      <a:lnTo>
                        <a:pt x="565118" y="1070229"/>
                      </a:lnTo>
                      <a:lnTo>
                        <a:pt x="565118" y="1008126"/>
                      </a:lnTo>
                      <a:lnTo>
                        <a:pt x="532924" y="1008126"/>
                      </a:lnTo>
                      <a:lnTo>
                        <a:pt x="532924" y="954215"/>
                      </a:lnTo>
                      <a:lnTo>
                        <a:pt x="461296" y="954215"/>
                      </a:lnTo>
                      <a:lnTo>
                        <a:pt x="461296" y="897731"/>
                      </a:lnTo>
                      <a:lnTo>
                        <a:pt x="402336" y="897731"/>
                      </a:lnTo>
                      <a:lnTo>
                        <a:pt x="402336" y="836962"/>
                      </a:lnTo>
                      <a:lnTo>
                        <a:pt x="320231" y="836962"/>
                      </a:lnTo>
                      <a:lnTo>
                        <a:pt x="320231" y="782765"/>
                      </a:lnTo>
                      <a:lnTo>
                        <a:pt x="235268" y="782765"/>
                      </a:lnTo>
                      <a:lnTo>
                        <a:pt x="235268" y="727615"/>
                      </a:lnTo>
                      <a:lnTo>
                        <a:pt x="216313" y="727615"/>
                      </a:lnTo>
                      <a:lnTo>
                        <a:pt x="216313" y="669988"/>
                      </a:lnTo>
                      <a:lnTo>
                        <a:pt x="199168" y="669988"/>
                      </a:lnTo>
                      <a:lnTo>
                        <a:pt x="199168" y="561118"/>
                      </a:lnTo>
                      <a:lnTo>
                        <a:pt x="188595" y="561118"/>
                      </a:lnTo>
                      <a:lnTo>
                        <a:pt x="188595" y="505206"/>
                      </a:lnTo>
                      <a:lnTo>
                        <a:pt x="171355" y="505206"/>
                      </a:lnTo>
                      <a:lnTo>
                        <a:pt x="171355" y="328517"/>
                      </a:lnTo>
                      <a:lnTo>
                        <a:pt x="157353" y="328517"/>
                      </a:lnTo>
                      <a:lnTo>
                        <a:pt x="157353" y="226695"/>
                      </a:lnTo>
                      <a:lnTo>
                        <a:pt x="143066" y="226695"/>
                      </a:lnTo>
                      <a:lnTo>
                        <a:pt x="143066" y="167640"/>
                      </a:lnTo>
                      <a:lnTo>
                        <a:pt x="124206" y="167640"/>
                      </a:lnTo>
                      <a:lnTo>
                        <a:pt x="124206" y="115919"/>
                      </a:lnTo>
                      <a:lnTo>
                        <a:pt x="96774" y="115919"/>
                      </a:lnTo>
                      <a:lnTo>
                        <a:pt x="96774" y="55912"/>
                      </a:lnTo>
                      <a:lnTo>
                        <a:pt x="24003" y="55912"/>
                      </a:lnTo>
                      <a:lnTo>
                        <a:pt x="24003" y="0"/>
                      </a:lnTo>
                      <a:lnTo>
                        <a:pt x="0" y="0"/>
                      </a:lnTo>
                    </a:path>
                  </a:pathLst>
                </a:custGeom>
                <a:noFill/>
                <a:ln w="19050" cap="flat">
                  <a:solidFill>
                    <a:srgbClr val="A6821E"/>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33" name="Freeform: Shape 132">
                  <a:extLst>
                    <a:ext uri="{FF2B5EF4-FFF2-40B4-BE49-F238E27FC236}">
                      <a16:creationId xmlns:a16="http://schemas.microsoft.com/office/drawing/2014/main" id="{9DDDF6F0-51F8-4709-A6D7-79A912021DE6}"/>
                    </a:ext>
                  </a:extLst>
                </p:cNvPr>
                <p:cNvSpPr/>
                <p:nvPr/>
              </p:nvSpPr>
              <p:spPr>
                <a:xfrm>
                  <a:off x="5567076" y="4322540"/>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A6821E"/>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34" name="Freeform: Shape 133">
                  <a:extLst>
                    <a:ext uri="{FF2B5EF4-FFF2-40B4-BE49-F238E27FC236}">
                      <a16:creationId xmlns:a16="http://schemas.microsoft.com/office/drawing/2014/main" id="{B7FAECE4-1BD8-4D78-92EA-23F14328E11C}"/>
                    </a:ext>
                  </a:extLst>
                </p:cNvPr>
                <p:cNvSpPr/>
                <p:nvPr/>
              </p:nvSpPr>
              <p:spPr>
                <a:xfrm>
                  <a:off x="4738401" y="4204239"/>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A6821E"/>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35" name="Freeform: Shape 134">
                  <a:extLst>
                    <a:ext uri="{FF2B5EF4-FFF2-40B4-BE49-F238E27FC236}">
                      <a16:creationId xmlns:a16="http://schemas.microsoft.com/office/drawing/2014/main" id="{A89FA361-7AED-4EF2-BB7D-BF242B796124}"/>
                    </a:ext>
                  </a:extLst>
                </p:cNvPr>
                <p:cNvSpPr/>
                <p:nvPr/>
              </p:nvSpPr>
              <p:spPr>
                <a:xfrm>
                  <a:off x="4697825" y="4204239"/>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A6821E"/>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36" name="Freeform: Shape 135">
                  <a:extLst>
                    <a:ext uri="{FF2B5EF4-FFF2-40B4-BE49-F238E27FC236}">
                      <a16:creationId xmlns:a16="http://schemas.microsoft.com/office/drawing/2014/main" id="{E3B0156A-AC87-45AB-9F26-35DF1C6B7C70}"/>
                    </a:ext>
                  </a:extLst>
                </p:cNvPr>
                <p:cNvSpPr/>
                <p:nvPr/>
              </p:nvSpPr>
              <p:spPr>
                <a:xfrm>
                  <a:off x="4257484" y="3627691"/>
                  <a:ext cx="9525" cy="29527"/>
                </a:xfrm>
                <a:custGeom>
                  <a:avLst/>
                  <a:gdLst>
                    <a:gd name="connsiteX0" fmla="*/ 0 w 9525"/>
                    <a:gd name="connsiteY0" fmla="*/ 29527 h 29527"/>
                    <a:gd name="connsiteX1" fmla="*/ 0 w 9525"/>
                    <a:gd name="connsiteY1" fmla="*/ 0 h 29527"/>
                  </a:gdLst>
                  <a:ahLst/>
                  <a:cxnLst>
                    <a:cxn ang="0">
                      <a:pos x="connsiteX0" y="connsiteY0"/>
                    </a:cxn>
                    <a:cxn ang="0">
                      <a:pos x="connsiteX1" y="connsiteY1"/>
                    </a:cxn>
                  </a:cxnLst>
                  <a:rect l="l" t="t" r="r" b="b"/>
                  <a:pathLst>
                    <a:path w="9525" h="29527">
                      <a:moveTo>
                        <a:pt x="0" y="29527"/>
                      </a:moveTo>
                      <a:lnTo>
                        <a:pt x="0" y="0"/>
                      </a:lnTo>
                    </a:path>
                  </a:pathLst>
                </a:custGeom>
                <a:ln w="12700" cap="flat">
                  <a:solidFill>
                    <a:srgbClr val="A6821E"/>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37" name="Freeform: Shape 136">
                  <a:extLst>
                    <a:ext uri="{FF2B5EF4-FFF2-40B4-BE49-F238E27FC236}">
                      <a16:creationId xmlns:a16="http://schemas.microsoft.com/office/drawing/2014/main" id="{C5F6CA9A-757E-4D0D-9492-4FBEBE442ADA}"/>
                    </a:ext>
                  </a:extLst>
                </p:cNvPr>
                <p:cNvSpPr/>
                <p:nvPr/>
              </p:nvSpPr>
              <p:spPr>
                <a:xfrm>
                  <a:off x="4192428" y="3563397"/>
                  <a:ext cx="9525" cy="29622"/>
                </a:xfrm>
                <a:custGeom>
                  <a:avLst/>
                  <a:gdLst>
                    <a:gd name="connsiteX0" fmla="*/ 0 w 9525"/>
                    <a:gd name="connsiteY0" fmla="*/ 29623 h 29622"/>
                    <a:gd name="connsiteX1" fmla="*/ 0 w 9525"/>
                    <a:gd name="connsiteY1" fmla="*/ 0 h 29622"/>
                  </a:gdLst>
                  <a:ahLst/>
                  <a:cxnLst>
                    <a:cxn ang="0">
                      <a:pos x="connsiteX0" y="connsiteY0"/>
                    </a:cxn>
                    <a:cxn ang="0">
                      <a:pos x="connsiteX1" y="connsiteY1"/>
                    </a:cxn>
                  </a:cxnLst>
                  <a:rect l="l" t="t" r="r" b="b"/>
                  <a:pathLst>
                    <a:path w="9525" h="29622">
                      <a:moveTo>
                        <a:pt x="0" y="29623"/>
                      </a:moveTo>
                      <a:lnTo>
                        <a:pt x="0" y="0"/>
                      </a:lnTo>
                    </a:path>
                  </a:pathLst>
                </a:custGeom>
                <a:ln w="12700" cap="flat">
                  <a:solidFill>
                    <a:srgbClr val="A6821E"/>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38" name="Freeform: Shape 137">
                  <a:extLst>
                    <a:ext uri="{FF2B5EF4-FFF2-40B4-BE49-F238E27FC236}">
                      <a16:creationId xmlns:a16="http://schemas.microsoft.com/office/drawing/2014/main" id="{71FC1710-FC82-4CD9-85F0-0E7658A7B8AF}"/>
                    </a:ext>
                  </a:extLst>
                </p:cNvPr>
                <p:cNvSpPr/>
                <p:nvPr/>
              </p:nvSpPr>
              <p:spPr>
                <a:xfrm>
                  <a:off x="4057269" y="3386709"/>
                  <a:ext cx="9525" cy="29527"/>
                </a:xfrm>
                <a:custGeom>
                  <a:avLst/>
                  <a:gdLst>
                    <a:gd name="connsiteX0" fmla="*/ 0 w 9525"/>
                    <a:gd name="connsiteY0" fmla="*/ 29528 h 29527"/>
                    <a:gd name="connsiteX1" fmla="*/ 0 w 9525"/>
                    <a:gd name="connsiteY1" fmla="*/ 0 h 29527"/>
                  </a:gdLst>
                  <a:ahLst/>
                  <a:cxnLst>
                    <a:cxn ang="0">
                      <a:pos x="connsiteX0" y="connsiteY0"/>
                    </a:cxn>
                    <a:cxn ang="0">
                      <a:pos x="connsiteX1" y="connsiteY1"/>
                    </a:cxn>
                  </a:cxnLst>
                  <a:rect l="l" t="t" r="r" b="b"/>
                  <a:pathLst>
                    <a:path w="9525" h="29527">
                      <a:moveTo>
                        <a:pt x="0" y="29528"/>
                      </a:moveTo>
                      <a:lnTo>
                        <a:pt x="0" y="0"/>
                      </a:lnTo>
                    </a:path>
                  </a:pathLst>
                </a:custGeom>
                <a:ln w="12700" cap="flat">
                  <a:solidFill>
                    <a:srgbClr val="A6821E"/>
                  </a:solidFill>
                  <a:prstDash val="solid"/>
                  <a:miter/>
                </a:ln>
              </p:spPr>
              <p:txBody>
                <a:bodyPr rtlCol="0" anchor="ctr"/>
                <a:lstStyle/>
                <a:p>
                  <a:pPr marL="0" marR="0" lvl="0" indent="0" algn="l"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grpSp>
          <p:sp>
            <p:nvSpPr>
              <p:cNvPr id="139" name="Isosceles Triangle 138">
                <a:extLst>
                  <a:ext uri="{FF2B5EF4-FFF2-40B4-BE49-F238E27FC236}">
                    <a16:creationId xmlns:a16="http://schemas.microsoft.com/office/drawing/2014/main" id="{209AB8CC-F8B2-4501-8504-A87F4BC41F7D}"/>
                  </a:ext>
                </a:extLst>
              </p:cNvPr>
              <p:cNvSpPr/>
              <p:nvPr/>
            </p:nvSpPr>
            <p:spPr>
              <a:xfrm rot="5400000">
                <a:off x="2678132" y="3793977"/>
                <a:ext cx="79635" cy="68651"/>
              </a:xfrm>
              <a:prstGeom prst="triangle">
                <a:avLst/>
              </a:prstGeom>
              <a:solidFill>
                <a:srgbClr val="D8AB27"/>
              </a:solidFill>
              <a:ln>
                <a:solidFill>
                  <a:srgbClr val="DAAD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40" name="Isosceles Triangle 139">
                <a:extLst>
                  <a:ext uri="{FF2B5EF4-FFF2-40B4-BE49-F238E27FC236}">
                    <a16:creationId xmlns:a16="http://schemas.microsoft.com/office/drawing/2014/main" id="{D6B81DC5-4384-4460-B171-546F2D20B5B3}"/>
                  </a:ext>
                </a:extLst>
              </p:cNvPr>
              <p:cNvSpPr/>
              <p:nvPr/>
            </p:nvSpPr>
            <p:spPr>
              <a:xfrm rot="5400000">
                <a:off x="2846774" y="3793977"/>
                <a:ext cx="79635" cy="68651"/>
              </a:xfrm>
              <a:prstGeom prst="triangle">
                <a:avLst/>
              </a:prstGeom>
              <a:solidFill>
                <a:srgbClr val="A6821E"/>
              </a:solidFill>
              <a:ln>
                <a:solidFill>
                  <a:srgbClr val="A6821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61" name="Freeform: Shape 60">
                <a:extLst>
                  <a:ext uri="{FF2B5EF4-FFF2-40B4-BE49-F238E27FC236}">
                    <a16:creationId xmlns:a16="http://schemas.microsoft.com/office/drawing/2014/main" id="{BD3582EA-A79D-4660-A0A7-B1261BAA01CD}"/>
                  </a:ext>
                </a:extLst>
              </p:cNvPr>
              <p:cNvSpPr/>
              <p:nvPr/>
            </p:nvSpPr>
            <p:spPr>
              <a:xfrm>
                <a:off x="2184623" y="3828303"/>
                <a:ext cx="601835" cy="1402215"/>
              </a:xfrm>
              <a:custGeom>
                <a:avLst/>
                <a:gdLst>
                  <a:gd name="connsiteX0" fmla="*/ 0 w 786493"/>
                  <a:gd name="connsiteY0" fmla="*/ 0 h 1401536"/>
                  <a:gd name="connsiteX1" fmla="*/ 786493 w 786493"/>
                  <a:gd name="connsiteY1" fmla="*/ 0 h 1401536"/>
                  <a:gd name="connsiteX2" fmla="*/ 786493 w 786493"/>
                  <a:gd name="connsiteY2" fmla="*/ 1401536 h 1401536"/>
                </a:gdLst>
                <a:ahLst/>
                <a:cxnLst>
                  <a:cxn ang="0">
                    <a:pos x="connsiteX0" y="connsiteY0"/>
                  </a:cxn>
                  <a:cxn ang="0">
                    <a:pos x="connsiteX1" y="connsiteY1"/>
                  </a:cxn>
                  <a:cxn ang="0">
                    <a:pos x="connsiteX2" y="connsiteY2"/>
                  </a:cxn>
                </a:cxnLst>
                <a:rect l="l" t="t" r="r" b="b"/>
                <a:pathLst>
                  <a:path w="786493" h="1401536">
                    <a:moveTo>
                      <a:pt x="0" y="0"/>
                    </a:moveTo>
                    <a:lnTo>
                      <a:pt x="786493" y="0"/>
                    </a:lnTo>
                    <a:lnTo>
                      <a:pt x="786493" y="1401536"/>
                    </a:lnTo>
                  </a:path>
                </a:pathLst>
              </a:custGeom>
              <a:noFill/>
              <a:ln w="12700">
                <a:solidFill>
                  <a:srgbClr val="DAAD27"/>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sp>
            <p:nvSpPr>
              <p:cNvPr id="14" name="Freeform: Shape 13">
                <a:extLst>
                  <a:ext uri="{FF2B5EF4-FFF2-40B4-BE49-F238E27FC236}">
                    <a16:creationId xmlns:a16="http://schemas.microsoft.com/office/drawing/2014/main" id="{1AB68F20-1D07-48C3-B28B-DDCB5C7488CA}"/>
                  </a:ext>
                </a:extLst>
              </p:cNvPr>
              <p:cNvSpPr/>
              <p:nvPr/>
            </p:nvSpPr>
            <p:spPr>
              <a:xfrm>
                <a:off x="2183261" y="2424304"/>
                <a:ext cx="2783353" cy="2808933"/>
              </a:xfrm>
              <a:custGeom>
                <a:avLst/>
                <a:gdLst>
                  <a:gd name="connsiteX0" fmla="*/ 0 w 2789465"/>
                  <a:gd name="connsiteY0" fmla="*/ 0 h 2803071"/>
                  <a:gd name="connsiteX1" fmla="*/ 0 w 2789465"/>
                  <a:gd name="connsiteY1" fmla="*/ 2803071 h 2803071"/>
                  <a:gd name="connsiteX2" fmla="*/ 2789465 w 2789465"/>
                  <a:gd name="connsiteY2" fmla="*/ 2803071 h 2803071"/>
                </a:gdLst>
                <a:ahLst/>
                <a:cxnLst>
                  <a:cxn ang="0">
                    <a:pos x="connsiteX0" y="connsiteY0"/>
                  </a:cxn>
                  <a:cxn ang="0">
                    <a:pos x="connsiteX1" y="connsiteY1"/>
                  </a:cxn>
                  <a:cxn ang="0">
                    <a:pos x="connsiteX2" y="connsiteY2"/>
                  </a:cxn>
                </a:cxnLst>
                <a:rect l="l" t="t" r="r" b="b"/>
                <a:pathLst>
                  <a:path w="2789465" h="2803071">
                    <a:moveTo>
                      <a:pt x="0" y="0"/>
                    </a:moveTo>
                    <a:lnTo>
                      <a:pt x="0" y="2803071"/>
                    </a:lnTo>
                    <a:lnTo>
                      <a:pt x="2789465" y="2803071"/>
                    </a:lnTo>
                  </a:path>
                </a:pathLst>
              </a:custGeom>
              <a:noFill/>
              <a:ln w="9525" cap="sq">
                <a:solidFill>
                  <a:srgbClr val="000000"/>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54343"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useo Sans 300"/>
                  <a:ea typeface="+mn-ea"/>
                  <a:cs typeface="+mn-cs"/>
                </a:endParaRPr>
              </a:p>
            </p:txBody>
          </p:sp>
        </p:grpSp>
        <p:sp>
          <p:nvSpPr>
            <p:cNvPr id="175" name="TextBox 174">
              <a:extLst>
                <a:ext uri="{FF2B5EF4-FFF2-40B4-BE49-F238E27FC236}">
                  <a16:creationId xmlns:a16="http://schemas.microsoft.com/office/drawing/2014/main" id="{D56A7021-929D-41AF-9532-5509ADF47265}"/>
                </a:ext>
              </a:extLst>
            </p:cNvPr>
            <p:cNvSpPr txBox="1"/>
            <p:nvPr/>
          </p:nvSpPr>
          <p:spPr>
            <a:xfrm>
              <a:off x="3094344" y="5725543"/>
              <a:ext cx="563093" cy="276999"/>
            </a:xfrm>
            <a:prstGeom prst="rect">
              <a:avLst/>
            </a:prstGeom>
            <a:noFill/>
          </p:spPr>
          <p:txBody>
            <a:bodyPr wrap="none" rtlCol="0">
              <a:spAutoFit/>
            </a:bodyPr>
            <a:lstStyle/>
            <a:p>
              <a:pPr marL="0" marR="0" lvl="0" indent="0" algn="ctr" defTabSz="55434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useo Sans 300"/>
                  <a:ea typeface="+mn-ea"/>
                  <a:cs typeface="+mn-cs"/>
                </a:rPr>
                <a:t>Weeks</a:t>
              </a:r>
            </a:p>
          </p:txBody>
        </p:sp>
      </p:grpSp>
      <p:sp>
        <p:nvSpPr>
          <p:cNvPr id="4" name="Rectangle 3">
            <a:extLst>
              <a:ext uri="{FF2B5EF4-FFF2-40B4-BE49-F238E27FC236}">
                <a16:creationId xmlns:a16="http://schemas.microsoft.com/office/drawing/2014/main" id="{7FB962A8-43F1-BE3A-1487-341F9F7FD989}"/>
              </a:ext>
            </a:extLst>
          </p:cNvPr>
          <p:cNvSpPr/>
          <p:nvPr/>
        </p:nvSpPr>
        <p:spPr>
          <a:xfrm>
            <a:off x="508001" y="0"/>
            <a:ext cx="530233" cy="56422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3418274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CB670B-3A4A-7A9F-98D9-0835A6B3C239}"/>
              </a:ext>
            </a:extLst>
          </p:cNvPr>
          <p:cNvPicPr>
            <a:picLocks noChangeAspect="1"/>
          </p:cNvPicPr>
          <p:nvPr/>
        </p:nvPicPr>
        <p:blipFill>
          <a:blip r:embed="rId2"/>
          <a:stretch>
            <a:fillRect/>
          </a:stretch>
        </p:blipFill>
        <p:spPr>
          <a:xfrm>
            <a:off x="0" y="191322"/>
            <a:ext cx="12192000" cy="6845452"/>
          </a:xfrm>
          <a:prstGeom prst="rect">
            <a:avLst/>
          </a:prstGeom>
        </p:spPr>
      </p:pic>
      <p:sp>
        <p:nvSpPr>
          <p:cNvPr id="3" name="Rectangle 2">
            <a:extLst>
              <a:ext uri="{FF2B5EF4-FFF2-40B4-BE49-F238E27FC236}">
                <a16:creationId xmlns:a16="http://schemas.microsoft.com/office/drawing/2014/main" id="{F07F2D6B-6252-D9CF-6A23-53843B8E5655}"/>
              </a:ext>
            </a:extLst>
          </p:cNvPr>
          <p:cNvSpPr/>
          <p:nvPr/>
        </p:nvSpPr>
        <p:spPr>
          <a:xfrm>
            <a:off x="2571750" y="6794598"/>
            <a:ext cx="4043363" cy="179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718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16DAF3-A06F-CDE7-5D65-2A4FAFC64CE4}"/>
              </a:ext>
            </a:extLst>
          </p:cNvPr>
          <p:cNvPicPr>
            <a:picLocks noChangeAspect="1"/>
          </p:cNvPicPr>
          <p:nvPr/>
        </p:nvPicPr>
        <p:blipFill>
          <a:blip r:embed="rId3"/>
          <a:stretch>
            <a:fillRect/>
          </a:stretch>
        </p:blipFill>
        <p:spPr>
          <a:xfrm>
            <a:off x="0" y="197224"/>
            <a:ext cx="12192000" cy="6660776"/>
          </a:xfrm>
          <a:prstGeom prst="rect">
            <a:avLst/>
          </a:prstGeom>
        </p:spPr>
      </p:pic>
      <p:sp>
        <p:nvSpPr>
          <p:cNvPr id="3" name="Rectangle 2">
            <a:extLst>
              <a:ext uri="{FF2B5EF4-FFF2-40B4-BE49-F238E27FC236}">
                <a16:creationId xmlns:a16="http://schemas.microsoft.com/office/drawing/2014/main" id="{761B8D3E-ED58-BFE2-ACFC-29144D775268}"/>
              </a:ext>
            </a:extLst>
          </p:cNvPr>
          <p:cNvSpPr/>
          <p:nvPr/>
        </p:nvSpPr>
        <p:spPr>
          <a:xfrm>
            <a:off x="2571750" y="6616798"/>
            <a:ext cx="4043363" cy="179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6303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BBAC-F435-CD0C-64DF-E26B7A7FAE7C}"/>
              </a:ext>
            </a:extLst>
          </p:cNvPr>
          <p:cNvPicPr>
            <a:picLocks noChangeAspect="1"/>
          </p:cNvPicPr>
          <p:nvPr/>
        </p:nvPicPr>
        <p:blipFill>
          <a:blip r:embed="rId2"/>
          <a:stretch>
            <a:fillRect/>
          </a:stretch>
        </p:blipFill>
        <p:spPr>
          <a:xfrm>
            <a:off x="0" y="179294"/>
            <a:ext cx="12192000" cy="6678705"/>
          </a:xfrm>
          <a:prstGeom prst="rect">
            <a:avLst/>
          </a:prstGeom>
        </p:spPr>
      </p:pic>
      <p:sp>
        <p:nvSpPr>
          <p:cNvPr id="3" name="Rectangle 2">
            <a:extLst>
              <a:ext uri="{FF2B5EF4-FFF2-40B4-BE49-F238E27FC236}">
                <a16:creationId xmlns:a16="http://schemas.microsoft.com/office/drawing/2014/main" id="{E1446C43-DC28-5DE7-9706-A10FF979EE0D}"/>
              </a:ext>
            </a:extLst>
          </p:cNvPr>
          <p:cNvSpPr/>
          <p:nvPr/>
        </p:nvSpPr>
        <p:spPr>
          <a:xfrm>
            <a:off x="2571750" y="6616798"/>
            <a:ext cx="4043363" cy="179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5483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EB133-DCB7-85B4-8D3A-72A49714BBEC}"/>
              </a:ext>
            </a:extLst>
          </p:cNvPr>
          <p:cNvPicPr>
            <a:picLocks noChangeAspect="1"/>
          </p:cNvPicPr>
          <p:nvPr/>
        </p:nvPicPr>
        <p:blipFill>
          <a:blip r:embed="rId2"/>
          <a:stretch>
            <a:fillRect/>
          </a:stretch>
        </p:blipFill>
        <p:spPr>
          <a:xfrm>
            <a:off x="0" y="179295"/>
            <a:ext cx="12192000" cy="6678705"/>
          </a:xfrm>
          <a:prstGeom prst="rect">
            <a:avLst/>
          </a:prstGeom>
        </p:spPr>
      </p:pic>
      <p:sp>
        <p:nvSpPr>
          <p:cNvPr id="3" name="Rectangle 2">
            <a:extLst>
              <a:ext uri="{FF2B5EF4-FFF2-40B4-BE49-F238E27FC236}">
                <a16:creationId xmlns:a16="http://schemas.microsoft.com/office/drawing/2014/main" id="{AAF37342-F428-8620-60A2-7E22DBBD9394}"/>
              </a:ext>
            </a:extLst>
          </p:cNvPr>
          <p:cNvSpPr/>
          <p:nvPr/>
        </p:nvSpPr>
        <p:spPr>
          <a:xfrm>
            <a:off x="2571750" y="6616798"/>
            <a:ext cx="4043363" cy="179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718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21D49-EA04-F694-E57F-A6317352C90A}"/>
              </a:ext>
            </a:extLst>
          </p:cNvPr>
          <p:cNvPicPr>
            <a:picLocks noChangeAspect="1"/>
          </p:cNvPicPr>
          <p:nvPr/>
        </p:nvPicPr>
        <p:blipFill>
          <a:blip r:embed="rId2"/>
          <a:stretch>
            <a:fillRect/>
          </a:stretch>
        </p:blipFill>
        <p:spPr>
          <a:xfrm>
            <a:off x="0" y="197224"/>
            <a:ext cx="12245788" cy="6660776"/>
          </a:xfrm>
          <a:prstGeom prst="rect">
            <a:avLst/>
          </a:prstGeom>
        </p:spPr>
      </p:pic>
      <p:sp>
        <p:nvSpPr>
          <p:cNvPr id="3" name="Rectangle 2">
            <a:extLst>
              <a:ext uri="{FF2B5EF4-FFF2-40B4-BE49-F238E27FC236}">
                <a16:creationId xmlns:a16="http://schemas.microsoft.com/office/drawing/2014/main" id="{0610F77B-B97D-B732-1E54-8C590E2826DD}"/>
              </a:ext>
            </a:extLst>
          </p:cNvPr>
          <p:cNvSpPr/>
          <p:nvPr/>
        </p:nvSpPr>
        <p:spPr>
          <a:xfrm>
            <a:off x="2571750" y="6578698"/>
            <a:ext cx="4043363" cy="179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1144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8BE07B-14A8-7D58-3EF7-7532EA73E0FD}"/>
              </a:ext>
            </a:extLst>
          </p:cNvPr>
          <p:cNvPicPr>
            <a:picLocks noChangeAspect="1"/>
          </p:cNvPicPr>
          <p:nvPr/>
        </p:nvPicPr>
        <p:blipFill>
          <a:blip r:embed="rId3"/>
          <a:stretch>
            <a:fillRect/>
          </a:stretch>
        </p:blipFill>
        <p:spPr>
          <a:xfrm>
            <a:off x="0" y="197224"/>
            <a:ext cx="12192000" cy="6660775"/>
          </a:xfrm>
          <a:prstGeom prst="rect">
            <a:avLst/>
          </a:prstGeom>
        </p:spPr>
      </p:pic>
      <p:sp>
        <p:nvSpPr>
          <p:cNvPr id="3" name="Rectangle 2">
            <a:extLst>
              <a:ext uri="{FF2B5EF4-FFF2-40B4-BE49-F238E27FC236}">
                <a16:creationId xmlns:a16="http://schemas.microsoft.com/office/drawing/2014/main" id="{E67BE3FC-A422-9D54-C7D9-5A363FBF923B}"/>
              </a:ext>
            </a:extLst>
          </p:cNvPr>
          <p:cNvSpPr/>
          <p:nvPr/>
        </p:nvSpPr>
        <p:spPr>
          <a:xfrm>
            <a:off x="2571750" y="6553298"/>
            <a:ext cx="4043363" cy="179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050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D38CF7-42EF-4815-9191-EE0ABF92B79D}"/>
              </a:ext>
            </a:extLst>
          </p:cNvPr>
          <p:cNvSpPr>
            <a:spLocks noGrp="1"/>
          </p:cNvSpPr>
          <p:nvPr>
            <p:ph type="title"/>
          </p:nvPr>
        </p:nvSpPr>
        <p:spPr>
          <a:xfrm>
            <a:off x="188007" y="188640"/>
            <a:ext cx="11776105" cy="1325563"/>
          </a:xfrm>
        </p:spPr>
        <p:txBody>
          <a:bodyPr/>
          <a:lstStyle/>
          <a:p>
            <a:r>
              <a:rPr lang="en-US" dirty="0">
                <a:latin typeface="Arial" panose="020B0604020202020204" pitchFamily="34" charset="0"/>
              </a:rPr>
              <a:t>Case Presentation – Dr </a:t>
            </a:r>
            <a:r>
              <a:rPr lang="en-US" dirty="0" err="1">
                <a:latin typeface="Arial" panose="020B0604020202020204" pitchFamily="34" charset="0"/>
              </a:rPr>
              <a:t>Reckamp</a:t>
            </a:r>
            <a:r>
              <a:rPr lang="en-US" dirty="0">
                <a:latin typeface="Arial" panose="020B0604020202020204" pitchFamily="34" charset="0"/>
              </a:rPr>
              <a:t> (continued)</a:t>
            </a:r>
            <a:endParaRPr lang="en-US" dirty="0">
              <a:solidFill>
                <a:schemeClr val="tx1"/>
              </a:solidFill>
              <a:latin typeface="Arial" panose="020B0604020202020204" pitchFamily="34" charset="0"/>
            </a:endParaRPr>
          </a:p>
        </p:txBody>
      </p:sp>
      <p:sp>
        <p:nvSpPr>
          <p:cNvPr id="7" name="Content Placeholder 6">
            <a:extLst>
              <a:ext uri="{FF2B5EF4-FFF2-40B4-BE49-F238E27FC236}">
                <a16:creationId xmlns:a16="http://schemas.microsoft.com/office/drawing/2014/main" id="{D84211B5-D4E0-4F90-B891-80619D87646D}"/>
              </a:ext>
            </a:extLst>
          </p:cNvPr>
          <p:cNvSpPr>
            <a:spLocks noGrp="1"/>
          </p:cNvSpPr>
          <p:nvPr>
            <p:ph idx="1"/>
          </p:nvPr>
        </p:nvSpPr>
        <p:spPr>
          <a:xfrm>
            <a:off x="832104" y="1416551"/>
            <a:ext cx="10521696" cy="4758107"/>
          </a:xfrm>
        </p:spPr>
        <p:txBody>
          <a:bodyPr/>
          <a:lstStyle/>
          <a:p>
            <a:pPr>
              <a:lnSpc>
                <a:spcPct val="100000"/>
              </a:lnSpc>
              <a:spcBef>
                <a:spcPts val="1600"/>
              </a:spcBef>
            </a:pPr>
            <a:r>
              <a:rPr lang="en-US" sz="2400" dirty="0">
                <a:solidFill>
                  <a:schemeClr val="tx1"/>
                </a:solidFill>
              </a:rPr>
              <a:t>What is the next best therapy?</a:t>
            </a:r>
          </a:p>
          <a:p>
            <a:pPr marL="457189" indent="-457189">
              <a:lnSpc>
                <a:spcPct val="100000"/>
              </a:lnSpc>
              <a:spcBef>
                <a:spcPts val="1600"/>
              </a:spcBef>
              <a:buAutoNum type="alphaUcParenR"/>
            </a:pPr>
            <a:r>
              <a:rPr lang="en-US" sz="2400" dirty="0">
                <a:solidFill>
                  <a:schemeClr val="tx1"/>
                </a:solidFill>
              </a:rPr>
              <a:t>Afatinib</a:t>
            </a:r>
          </a:p>
          <a:p>
            <a:pPr marL="457189" indent="-457189">
              <a:lnSpc>
                <a:spcPct val="100000"/>
              </a:lnSpc>
              <a:spcBef>
                <a:spcPts val="1600"/>
              </a:spcBef>
              <a:buAutoNum type="alphaUcParenR"/>
            </a:pPr>
            <a:r>
              <a:rPr lang="en-US" sz="2400" dirty="0">
                <a:solidFill>
                  <a:schemeClr val="tx1"/>
                </a:solidFill>
              </a:rPr>
              <a:t>Docetaxel </a:t>
            </a:r>
          </a:p>
          <a:p>
            <a:pPr marL="457189" indent="-457189">
              <a:lnSpc>
                <a:spcPct val="100000"/>
              </a:lnSpc>
              <a:spcBef>
                <a:spcPts val="1600"/>
              </a:spcBef>
              <a:buAutoNum type="alphaUcParenR"/>
            </a:pPr>
            <a:r>
              <a:rPr lang="en-US" sz="2400" dirty="0">
                <a:solidFill>
                  <a:schemeClr val="tx1"/>
                </a:solidFill>
              </a:rPr>
              <a:t>Docetaxel/ramucirumab</a:t>
            </a:r>
          </a:p>
          <a:p>
            <a:pPr marL="457189" indent="-457189">
              <a:lnSpc>
                <a:spcPct val="100000"/>
              </a:lnSpc>
              <a:spcBef>
                <a:spcPts val="1600"/>
              </a:spcBef>
              <a:buAutoNum type="alphaUcParenR"/>
            </a:pPr>
            <a:r>
              <a:rPr lang="en-US" sz="2400" dirty="0">
                <a:solidFill>
                  <a:schemeClr val="tx1"/>
                </a:solidFill>
              </a:rPr>
              <a:t>Pembrolizumab/ramucirumab</a:t>
            </a:r>
          </a:p>
        </p:txBody>
      </p:sp>
      <p:sp>
        <p:nvSpPr>
          <p:cNvPr id="2" name="Footer Placeholder 1">
            <a:extLst>
              <a:ext uri="{FF2B5EF4-FFF2-40B4-BE49-F238E27FC236}">
                <a16:creationId xmlns:a16="http://schemas.microsoft.com/office/drawing/2014/main" id="{CBB4FEE5-2DD2-4092-B23C-1E163E138D0A}"/>
              </a:ext>
            </a:extLst>
          </p:cNvPr>
          <p:cNvSpPr>
            <a:spLocks noGrp="1"/>
          </p:cNvSpPr>
          <p:nvPr>
            <p:ph type="ftr" sz="quarter" idx="11"/>
          </p:nvPr>
        </p:nvSpPr>
        <p:spPr>
          <a:xfrm>
            <a:off x="70338" y="6356350"/>
            <a:ext cx="12066954" cy="396142"/>
          </a:xfr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8114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F48E34-19E4-213A-80EE-18C7DA14E47C}"/>
              </a:ext>
            </a:extLst>
          </p:cNvPr>
          <p:cNvPicPr>
            <a:picLocks noChangeAspect="1"/>
          </p:cNvPicPr>
          <p:nvPr/>
        </p:nvPicPr>
        <p:blipFill>
          <a:blip r:embed="rId3"/>
          <a:stretch>
            <a:fillRect/>
          </a:stretch>
        </p:blipFill>
        <p:spPr>
          <a:xfrm>
            <a:off x="860612" y="326077"/>
            <a:ext cx="9995646" cy="6205846"/>
          </a:xfrm>
          <a:prstGeom prst="rect">
            <a:avLst/>
          </a:prstGeom>
        </p:spPr>
      </p:pic>
      <p:sp>
        <p:nvSpPr>
          <p:cNvPr id="4" name="TextBox 3">
            <a:extLst>
              <a:ext uri="{FF2B5EF4-FFF2-40B4-BE49-F238E27FC236}">
                <a16:creationId xmlns:a16="http://schemas.microsoft.com/office/drawing/2014/main" id="{7468E206-BF25-938F-4983-B1E2492C43B1}"/>
              </a:ext>
            </a:extLst>
          </p:cNvPr>
          <p:cNvSpPr txBox="1"/>
          <p:nvPr/>
        </p:nvSpPr>
        <p:spPr>
          <a:xfrm>
            <a:off x="0" y="6304002"/>
            <a:ext cx="614978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333F7F"/>
                </a:solidFill>
                <a:effectLst/>
                <a:uLnTx/>
                <a:uFillTx/>
                <a:latin typeface="Arial" panose="020B0604020202020204" pitchFamily="34" charset="0"/>
                <a:ea typeface="+mn-ea"/>
                <a:cs typeface="Arial" panose="020B0604020202020204" pitchFamily="34" charset="0"/>
              </a:rPr>
              <a:t>Anadkat</a:t>
            </a:r>
            <a:r>
              <a:rPr kumimoji="0" lang="en-US" sz="12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 MJ et al. </a:t>
            </a:r>
            <a:r>
              <a:rPr kumimoji="0" lang="en-US" sz="1200" b="0" i="1"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Front. Oncol</a:t>
            </a:r>
            <a:r>
              <a:rPr kumimoji="0" lang="en-US" sz="12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 2023;12:975473.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333F7F"/>
                </a:solidFill>
                <a:effectLst/>
                <a:uLnTx/>
                <a:uFillTx/>
                <a:latin typeface="Arial" panose="020B0604020202020204" pitchFamily="34" charset="0"/>
                <a:ea typeface="+mn-ea"/>
                <a:cs typeface="Arial" panose="020B0604020202020204" pitchFamily="34" charset="0"/>
              </a:rPr>
              <a:t>Lacouture</a:t>
            </a:r>
            <a:r>
              <a:rPr kumimoji="0" lang="en-US" sz="12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 ME et al. </a:t>
            </a:r>
            <a:r>
              <a:rPr kumimoji="0" lang="en-US" sz="1200" b="0" i="1"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Front. Oncol</a:t>
            </a:r>
            <a:r>
              <a:rPr kumimoji="0" lang="en-US" sz="12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 2020;10:1045</a:t>
            </a:r>
            <a:r>
              <a:rPr kumimoji="0" lang="en-US" sz="1800" b="0" i="0" u="none" strike="noStrike" kern="1200" cap="none" spc="0" normalizeH="0" baseline="0" noProof="0" dirty="0">
                <a:ln>
                  <a:noFill/>
                </a:ln>
                <a:solidFill>
                  <a:srgbClr val="333F7F"/>
                </a:solidFill>
                <a:effectLst/>
                <a:uLnTx/>
                <a:uFillTx/>
                <a:latin typeface="PT Sans" panose="020B0503020203020204" pitchFamily="34" charset="0"/>
                <a:ea typeface="+mn-ea"/>
                <a:cs typeface="+mn-cs"/>
              </a:rPr>
              <a:t>.</a:t>
            </a:r>
          </a:p>
        </p:txBody>
      </p:sp>
    </p:spTree>
    <p:extLst>
      <p:ext uri="{BB962C8B-B14F-4D97-AF65-F5344CB8AC3E}">
        <p14:creationId xmlns:p14="http://schemas.microsoft.com/office/powerpoint/2010/main" val="12059658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2F2A3-4096-00BF-FD46-319B6E522E8C}"/>
              </a:ext>
            </a:extLst>
          </p:cNvPr>
          <p:cNvPicPr>
            <a:picLocks noChangeAspect="1"/>
          </p:cNvPicPr>
          <p:nvPr/>
        </p:nvPicPr>
        <p:blipFill>
          <a:blip r:embed="rId2"/>
          <a:stretch>
            <a:fillRect/>
          </a:stretch>
        </p:blipFill>
        <p:spPr>
          <a:xfrm>
            <a:off x="0" y="179294"/>
            <a:ext cx="12192000" cy="6678706"/>
          </a:xfrm>
          <a:prstGeom prst="rect">
            <a:avLst/>
          </a:prstGeom>
        </p:spPr>
      </p:pic>
      <p:sp>
        <p:nvSpPr>
          <p:cNvPr id="3" name="TextBox 2">
            <a:extLst>
              <a:ext uri="{FF2B5EF4-FFF2-40B4-BE49-F238E27FC236}">
                <a16:creationId xmlns:a16="http://schemas.microsoft.com/office/drawing/2014/main" id="{FD9005BA-008D-E509-F3C9-DEEC323B49CB}"/>
              </a:ext>
            </a:extLst>
          </p:cNvPr>
          <p:cNvSpPr txBox="1"/>
          <p:nvPr/>
        </p:nvSpPr>
        <p:spPr>
          <a:xfrm>
            <a:off x="832104" y="1861457"/>
            <a:ext cx="5257799" cy="272143"/>
          </a:xfrm>
          <a:prstGeom prst="rect">
            <a:avLst/>
          </a:prstGeom>
          <a:solidFill>
            <a:srgbClr val="002457"/>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Company team generates a recommended personalized</a:t>
            </a:r>
          </a:p>
        </p:txBody>
      </p:sp>
    </p:spTree>
    <p:extLst>
      <p:ext uri="{BB962C8B-B14F-4D97-AF65-F5344CB8AC3E}">
        <p14:creationId xmlns:p14="http://schemas.microsoft.com/office/powerpoint/2010/main" val="23763987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29044-AE8A-F6C3-1BA7-BB63CA886309}"/>
              </a:ext>
            </a:extLst>
          </p:cNvPr>
          <p:cNvSpPr>
            <a:spLocks noGrp="1"/>
          </p:cNvSpPr>
          <p:nvPr>
            <p:ph type="title"/>
          </p:nvPr>
        </p:nvSpPr>
        <p:spPr/>
        <p:txBody>
          <a:bodyPr/>
          <a:lstStyle/>
          <a:p>
            <a:r>
              <a:rPr lang="en-US" b="1" dirty="0">
                <a:latin typeface="Arial" panose="020B0604020202020204" pitchFamily="34" charset="0"/>
              </a:rPr>
              <a:t>Post-Progression: Immunotherapy Resistance</a:t>
            </a:r>
          </a:p>
        </p:txBody>
      </p:sp>
      <p:sp>
        <p:nvSpPr>
          <p:cNvPr id="4" name="Content Placeholder 15">
            <a:extLst>
              <a:ext uri="{FF2B5EF4-FFF2-40B4-BE49-F238E27FC236}">
                <a16:creationId xmlns:a16="http://schemas.microsoft.com/office/drawing/2014/main" id="{6C669902-17F4-2231-EBA2-5BB388D07BAF}"/>
              </a:ext>
            </a:extLst>
          </p:cNvPr>
          <p:cNvSpPr>
            <a:spLocks noGrp="1"/>
          </p:cNvSpPr>
          <p:nvPr>
            <p:ph idx="1"/>
          </p:nvPr>
        </p:nvSpPr>
        <p:spPr bwMode="auto">
          <a:xfrm>
            <a:off x="195943" y="1325563"/>
            <a:ext cx="6097281" cy="4991359"/>
          </a:xfrm>
          <a:prstGeom prst="rect">
            <a:avLst/>
          </a:prstGeom>
          <a:noFill/>
          <a:ln>
            <a:noFill/>
          </a:ln>
          <a:effectLst/>
          <a:extLst>
            <a:ext uri="{FAA26D3D-D897-4be2-8F04-BA451C77F1D7}">
              <ma14:placeholderFlag xmlns:lc="http://schemas.openxmlformats.org/drawingml/2006/lockedCanvas" xmlns:ma14="http://schemas.microsoft.com/office/mac/drawingml/2011/main" xmlns="" val="1"/>
            </a:ex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lnSpcReduction="10000"/>
          </a:bodyPr>
          <a:lstStyle>
            <a:lvl1pPr marL="457200" indent="-457200" algn="l" rtl="0" eaLnBrk="1" fontAlgn="base" hangingPunct="1">
              <a:spcBef>
                <a:spcPts val="0"/>
              </a:spcBef>
              <a:spcAft>
                <a:spcPct val="0"/>
              </a:spcAft>
              <a:buClrTx/>
              <a:buSzPct val="100000"/>
              <a:buFontTx/>
              <a:buBlip>
                <a:blip r:embed="rId3"/>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4"/>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5"/>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6"/>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7"/>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a:lstStyle>
          <a:p>
            <a:pPr>
              <a:lnSpc>
                <a:spcPct val="110000"/>
              </a:lnSpc>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Immunotherapy treatment beyond progression (TBP) outcomes have been reported for multiple tumor types, including NSCLC showing that a subset of patients may derive benefit</a:t>
            </a:r>
          </a:p>
          <a:p>
            <a:pPr>
              <a:lnSpc>
                <a:spcPct val="110000"/>
              </a:lnSpc>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Treatment with PD-1/PD-L1 blockade beyond progression is not a standard approach</a:t>
            </a:r>
          </a:p>
          <a:p>
            <a:pPr>
              <a:lnSpc>
                <a:spcPct val="110000"/>
              </a:lnSpc>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Post-progression prolongation of survival has been observed with immunotherapy and further research is warranted</a:t>
            </a:r>
          </a:p>
        </p:txBody>
      </p:sp>
      <p:pic>
        <p:nvPicPr>
          <p:cNvPr id="5" name="Content Placeholder 4">
            <a:extLst>
              <a:ext uri="{FF2B5EF4-FFF2-40B4-BE49-F238E27FC236}">
                <a16:creationId xmlns:a16="http://schemas.microsoft.com/office/drawing/2014/main" id="{A84EAC95-7167-F377-1453-5086FF8432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09961" y="2330291"/>
            <a:ext cx="5682039" cy="2626899"/>
          </a:xfrm>
          <a:prstGeom prst="rect">
            <a:avLst/>
          </a:prstGeom>
        </p:spPr>
      </p:pic>
      <p:sp>
        <p:nvSpPr>
          <p:cNvPr id="6" name="TextBox 5">
            <a:extLst>
              <a:ext uri="{FF2B5EF4-FFF2-40B4-BE49-F238E27FC236}">
                <a16:creationId xmlns:a16="http://schemas.microsoft.com/office/drawing/2014/main" id="{4E93C8ED-968D-5DC8-7485-DC919D08DAEE}"/>
              </a:ext>
            </a:extLst>
          </p:cNvPr>
          <p:cNvSpPr txBox="1"/>
          <p:nvPr/>
        </p:nvSpPr>
        <p:spPr>
          <a:xfrm>
            <a:off x="5503638" y="1261903"/>
            <a:ext cx="576841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F7F"/>
                </a:solidFill>
                <a:effectLst/>
                <a:uLnTx/>
                <a:uFillTx/>
                <a:latin typeface="News Gothic MT" panose="020B0503020103020203" pitchFamily="34" charset="0"/>
                <a:ea typeface="ＭＳ Ｐゴシック"/>
                <a:cs typeface="Arial"/>
              </a:rPr>
              <a:t>OAK Study </a:t>
            </a:r>
            <a:endParaRPr kumimoji="0" lang="en-US" sz="2400" b="1" i="0" u="none" strike="noStrike" kern="1200" cap="none" spc="0" normalizeH="0" baseline="0" noProof="0" dirty="0">
              <a:ln>
                <a:noFill/>
              </a:ln>
              <a:solidFill>
                <a:srgbClr val="333F7F"/>
              </a:solidFill>
              <a:effectLst/>
              <a:uLnTx/>
              <a:uFillTx/>
              <a:latin typeface="News Gothic MT" panose="020B0503020103020203"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F7F"/>
                </a:solidFill>
                <a:effectLst/>
                <a:uLnTx/>
                <a:uFillTx/>
                <a:latin typeface="News Gothic MT" panose="020B0503020103020203" pitchFamily="34" charset="0"/>
                <a:ea typeface="ＭＳ Ｐゴシック"/>
                <a:cs typeface="Arial"/>
              </a:rPr>
              <a:t>Post-PD OS</a:t>
            </a:r>
          </a:p>
        </p:txBody>
      </p:sp>
      <p:sp>
        <p:nvSpPr>
          <p:cNvPr id="7" name="Text Placeholder 7">
            <a:extLst>
              <a:ext uri="{FF2B5EF4-FFF2-40B4-BE49-F238E27FC236}">
                <a16:creationId xmlns:a16="http://schemas.microsoft.com/office/drawing/2014/main" id="{E52AB62D-F7B7-A66E-B213-8B136FC616B0}"/>
              </a:ext>
            </a:extLst>
          </p:cNvPr>
          <p:cNvSpPr txBox="1">
            <a:spLocks/>
          </p:cNvSpPr>
          <p:nvPr/>
        </p:nvSpPr>
        <p:spPr>
          <a:xfrm>
            <a:off x="-20795" y="6253746"/>
            <a:ext cx="5868955" cy="6042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rgbClr val="333F7F"/>
                </a:solidFill>
                <a:effectLst/>
                <a:uLnTx/>
                <a:uFillTx/>
                <a:latin typeface="Arial" panose="020B0604020202020204" pitchFamily="34" charset="0"/>
                <a:ea typeface="+mn-ea"/>
                <a:cs typeface="Arial" panose="020B0604020202020204" pitchFamily="34" charset="0"/>
              </a:rPr>
              <a:t>Necchi</a:t>
            </a:r>
            <a:r>
              <a:rPr kumimoji="0" lang="en-US" sz="1200" b="1"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 et al, 2017; George et al, 2016; Long et al, 2017; Gandara et al, 2018; </a:t>
            </a:r>
            <a:r>
              <a:rPr kumimoji="0" lang="en-US" sz="1200" b="1" i="0" u="none" strike="noStrike" kern="1200" cap="none" spc="0" normalizeH="0" baseline="0" noProof="0" dirty="0" err="1">
                <a:ln>
                  <a:noFill/>
                </a:ln>
                <a:solidFill>
                  <a:srgbClr val="333F7F"/>
                </a:solidFill>
                <a:effectLst/>
                <a:uLnTx/>
                <a:uFillTx/>
                <a:latin typeface="Arial" panose="020B0604020202020204" pitchFamily="34" charset="0"/>
                <a:ea typeface="+mn-ea"/>
                <a:cs typeface="Arial" panose="020B0604020202020204" pitchFamily="34" charset="0"/>
              </a:rPr>
              <a:t>Escudier</a:t>
            </a:r>
            <a:r>
              <a:rPr kumimoji="0" lang="en-US" sz="1200" b="1"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 et al, 2016.</a:t>
            </a:r>
          </a:p>
        </p:txBody>
      </p:sp>
      <p:pic>
        <p:nvPicPr>
          <p:cNvPr id="3" name="Content Placeholder 4">
            <a:extLst>
              <a:ext uri="{FF2B5EF4-FFF2-40B4-BE49-F238E27FC236}">
                <a16:creationId xmlns:a16="http://schemas.microsoft.com/office/drawing/2014/main" id="{B15C3642-05C1-D87A-4D0B-DBEFA6CB6CE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1659" r="10799"/>
          <a:stretch/>
        </p:blipFill>
        <p:spPr>
          <a:xfrm>
            <a:off x="6505254" y="2330291"/>
            <a:ext cx="5312740" cy="3167539"/>
          </a:xfrm>
          <a:prstGeom prst="rect">
            <a:avLst/>
          </a:prstGeom>
        </p:spPr>
      </p:pic>
    </p:spTree>
    <p:extLst>
      <p:ext uri="{BB962C8B-B14F-4D97-AF65-F5344CB8AC3E}">
        <p14:creationId xmlns:p14="http://schemas.microsoft.com/office/powerpoint/2010/main" val="580266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4AAC3-BFCE-AB22-43BA-001228798407}"/>
              </a:ext>
            </a:extLst>
          </p:cNvPr>
          <p:cNvSpPr>
            <a:spLocks noGrp="1"/>
          </p:cNvSpPr>
          <p:nvPr>
            <p:ph type="title"/>
          </p:nvPr>
        </p:nvSpPr>
        <p:spPr>
          <a:xfrm>
            <a:off x="39716" y="451691"/>
            <a:ext cx="11737910" cy="1068388"/>
          </a:xfrm>
        </p:spPr>
        <p:txBody>
          <a:bodyPr>
            <a:normAutofit fontScale="90000"/>
          </a:bodyPr>
          <a:lstStyle/>
          <a:p>
            <a:r>
              <a:rPr lang="en-US" dirty="0"/>
              <a:t>Potential pathways contributing to sensitivity and resistance to PD‐(L)1 inhibitors in NSCLC </a:t>
            </a:r>
          </a:p>
        </p:txBody>
      </p:sp>
      <p:pic>
        <p:nvPicPr>
          <p:cNvPr id="4" name="Content Placeholder 3">
            <a:extLst>
              <a:ext uri="{FF2B5EF4-FFF2-40B4-BE49-F238E27FC236}">
                <a16:creationId xmlns:a16="http://schemas.microsoft.com/office/drawing/2014/main" id="{EA415FD7-A36E-BBF9-B955-7FC7A1E542DD}"/>
              </a:ext>
            </a:extLst>
          </p:cNvPr>
          <p:cNvPicPr>
            <a:picLocks noGrp="1" noChangeAspect="1"/>
          </p:cNvPicPr>
          <p:nvPr>
            <p:ph idx="1"/>
          </p:nvPr>
        </p:nvPicPr>
        <p:blipFill>
          <a:blip r:embed="rId3"/>
          <a:stretch>
            <a:fillRect/>
          </a:stretch>
        </p:blipFill>
        <p:spPr>
          <a:xfrm>
            <a:off x="39716" y="1740646"/>
            <a:ext cx="5810871" cy="4665663"/>
          </a:xfrm>
          <a:prstGeom prst="rect">
            <a:avLst/>
          </a:prstGeom>
        </p:spPr>
      </p:pic>
      <p:pic>
        <p:nvPicPr>
          <p:cNvPr id="5" name="Picture 4">
            <a:extLst>
              <a:ext uri="{FF2B5EF4-FFF2-40B4-BE49-F238E27FC236}">
                <a16:creationId xmlns:a16="http://schemas.microsoft.com/office/drawing/2014/main" id="{95CECCF8-BCF3-65B5-B8B0-EB93125D6CA5}"/>
              </a:ext>
            </a:extLst>
          </p:cNvPr>
          <p:cNvPicPr>
            <a:picLocks noChangeAspect="1"/>
          </p:cNvPicPr>
          <p:nvPr/>
        </p:nvPicPr>
        <p:blipFill>
          <a:blip r:embed="rId4"/>
          <a:stretch>
            <a:fillRect/>
          </a:stretch>
        </p:blipFill>
        <p:spPr>
          <a:xfrm>
            <a:off x="5908671" y="2017346"/>
            <a:ext cx="6056284" cy="4505790"/>
          </a:xfrm>
          <a:prstGeom prst="rect">
            <a:avLst/>
          </a:prstGeom>
        </p:spPr>
      </p:pic>
      <p:sp>
        <p:nvSpPr>
          <p:cNvPr id="6" name="TextBox 5">
            <a:extLst>
              <a:ext uri="{FF2B5EF4-FFF2-40B4-BE49-F238E27FC236}">
                <a16:creationId xmlns:a16="http://schemas.microsoft.com/office/drawing/2014/main" id="{2D48048A-F113-ADA5-024C-13EA299658C3}"/>
              </a:ext>
            </a:extLst>
          </p:cNvPr>
          <p:cNvSpPr txBox="1"/>
          <p:nvPr/>
        </p:nvSpPr>
        <p:spPr>
          <a:xfrm>
            <a:off x="39716" y="6503975"/>
            <a:ext cx="837960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srgbClr val="333F7F"/>
                </a:solidFill>
                <a:effectLst/>
                <a:uLnTx/>
                <a:uFillTx/>
                <a:latin typeface="Arial" panose="020B0604020202020204" pitchFamily="34" charset="0"/>
                <a:ea typeface="+mn-ea"/>
                <a:cs typeface="Arial" panose="020B0604020202020204" pitchFamily="34" charset="0"/>
              </a:rPr>
              <a:t>Villacruz</a:t>
            </a:r>
            <a:r>
              <a:rPr kumimoji="0" lang="it-IT" sz="1200" b="1"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 L, </a:t>
            </a:r>
            <a:r>
              <a:rPr kumimoji="0" lang="it-IT" sz="1200" b="1" i="0" u="none" strike="noStrike" kern="1200" cap="none" spc="0" normalizeH="0" baseline="0" noProof="0" dirty="0" err="1">
                <a:ln>
                  <a:noFill/>
                </a:ln>
                <a:solidFill>
                  <a:srgbClr val="333F7F"/>
                </a:solidFill>
                <a:effectLst/>
                <a:uLnTx/>
                <a:uFillTx/>
                <a:latin typeface="Arial" panose="020B0604020202020204" pitchFamily="34" charset="0"/>
                <a:ea typeface="+mn-ea"/>
                <a:cs typeface="Arial" panose="020B0604020202020204" pitchFamily="34" charset="0"/>
              </a:rPr>
              <a:t>Blumenschein</a:t>
            </a:r>
            <a:r>
              <a:rPr kumimoji="0" lang="it-IT" sz="1200" b="1"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 G, </a:t>
            </a:r>
            <a:r>
              <a:rPr kumimoji="0" lang="it-IT" sz="1200" b="1" i="0" u="none" strike="noStrike" kern="1200" cap="none" spc="0" normalizeH="0" baseline="0" noProof="0" dirty="0" err="1">
                <a:ln>
                  <a:noFill/>
                </a:ln>
                <a:solidFill>
                  <a:srgbClr val="333F7F"/>
                </a:solidFill>
                <a:effectLst/>
                <a:uLnTx/>
                <a:uFillTx/>
                <a:latin typeface="Arial" panose="020B0604020202020204" pitchFamily="34" charset="0"/>
                <a:ea typeface="+mn-ea"/>
                <a:cs typeface="Arial" panose="020B0604020202020204" pitchFamily="34" charset="0"/>
              </a:rPr>
              <a:t>Otterson</a:t>
            </a:r>
            <a:r>
              <a:rPr kumimoji="0" lang="it-IT" sz="1200" b="1"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rPr>
              <a:t> G, Leal T. Cancer. 2023;129:1319–1350. 2022.</a:t>
            </a:r>
          </a:p>
        </p:txBody>
      </p:sp>
      <p:pic>
        <p:nvPicPr>
          <p:cNvPr id="7" name="Picture 6">
            <a:extLst>
              <a:ext uri="{FF2B5EF4-FFF2-40B4-BE49-F238E27FC236}">
                <a16:creationId xmlns:a16="http://schemas.microsoft.com/office/drawing/2014/main" id="{2729DF46-F687-B1FA-5F0D-B0B19FB3D4EA}"/>
              </a:ext>
            </a:extLst>
          </p:cNvPr>
          <p:cNvPicPr>
            <a:picLocks noChangeAspect="1"/>
          </p:cNvPicPr>
          <p:nvPr/>
        </p:nvPicPr>
        <p:blipFill>
          <a:blip r:embed="rId5"/>
          <a:stretch>
            <a:fillRect/>
          </a:stretch>
        </p:blipFill>
        <p:spPr>
          <a:xfrm>
            <a:off x="5966755" y="1766608"/>
            <a:ext cx="6056284" cy="250738"/>
          </a:xfrm>
          <a:prstGeom prst="rect">
            <a:avLst/>
          </a:prstGeom>
        </p:spPr>
      </p:pic>
    </p:spTree>
    <p:extLst>
      <p:ext uri="{BB962C8B-B14F-4D97-AF65-F5344CB8AC3E}">
        <p14:creationId xmlns:p14="http://schemas.microsoft.com/office/powerpoint/2010/main" val="11511292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8389-FD8D-AA55-7C11-23E762E95FE7}"/>
              </a:ext>
            </a:extLst>
          </p:cNvPr>
          <p:cNvSpPr>
            <a:spLocks noGrp="1"/>
          </p:cNvSpPr>
          <p:nvPr>
            <p:ph type="title"/>
          </p:nvPr>
        </p:nvSpPr>
        <p:spPr>
          <a:xfrm>
            <a:off x="227045" y="583130"/>
            <a:ext cx="11737910" cy="1068388"/>
          </a:xfrm>
        </p:spPr>
        <p:txBody>
          <a:bodyPr>
            <a:normAutofit fontScale="90000"/>
          </a:bodyPr>
          <a:lstStyle/>
          <a:p>
            <a:r>
              <a:rPr lang="en-US" sz="4000" b="1" kern="100" dirty="0">
                <a:solidFill>
                  <a:schemeClr val="tx1"/>
                </a:solidFill>
                <a:effectLst/>
                <a:ea typeface="Calibri" panose="020F0502020204030204" pitchFamily="34" charset="0"/>
              </a:rPr>
              <a:t>Early integration of palliative care services</a:t>
            </a:r>
            <a:br>
              <a:rPr lang="en-US" sz="4000" kern="100" dirty="0">
                <a:solidFill>
                  <a:schemeClr val="tx2"/>
                </a:solidFill>
                <a:effectLst/>
                <a:ea typeface="Calibri" panose="020F0502020204030204" pitchFamily="34" charset="0"/>
              </a:rPr>
            </a:br>
            <a:endParaRPr lang="en-US" dirty="0"/>
          </a:p>
        </p:txBody>
      </p:sp>
      <p:pic>
        <p:nvPicPr>
          <p:cNvPr id="4" name="Content Placeholder 3">
            <a:extLst>
              <a:ext uri="{FF2B5EF4-FFF2-40B4-BE49-F238E27FC236}">
                <a16:creationId xmlns:a16="http://schemas.microsoft.com/office/drawing/2014/main" id="{0A6589D0-6312-05AD-DA08-5DF3C78351F9}"/>
              </a:ext>
            </a:extLst>
          </p:cNvPr>
          <p:cNvPicPr>
            <a:picLocks noGrp="1" noChangeAspect="1"/>
          </p:cNvPicPr>
          <p:nvPr>
            <p:ph idx="1"/>
          </p:nvPr>
        </p:nvPicPr>
        <p:blipFill>
          <a:blip r:embed="rId3"/>
          <a:stretch>
            <a:fillRect/>
          </a:stretch>
        </p:blipFill>
        <p:spPr>
          <a:xfrm>
            <a:off x="0" y="1398494"/>
            <a:ext cx="5858809" cy="4608746"/>
          </a:xfrm>
          <a:prstGeom prst="rect">
            <a:avLst/>
          </a:prstGeom>
        </p:spPr>
      </p:pic>
      <p:sp>
        <p:nvSpPr>
          <p:cNvPr id="5" name="Text Placeholder 7">
            <a:extLst>
              <a:ext uri="{FF2B5EF4-FFF2-40B4-BE49-F238E27FC236}">
                <a16:creationId xmlns:a16="http://schemas.microsoft.com/office/drawing/2014/main" id="{11163FFC-DC2A-0814-D45D-45497DACB153}"/>
              </a:ext>
            </a:extLst>
          </p:cNvPr>
          <p:cNvSpPr txBox="1">
            <a:spLocks/>
          </p:cNvSpPr>
          <p:nvPr/>
        </p:nvSpPr>
        <p:spPr>
          <a:xfrm>
            <a:off x="-20795" y="6253746"/>
            <a:ext cx="5868955" cy="6042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16E2EA75-7903-3B79-14DF-3606E7489C35}"/>
              </a:ext>
            </a:extLst>
          </p:cNvPr>
          <p:cNvSpPr txBox="1"/>
          <p:nvPr/>
        </p:nvSpPr>
        <p:spPr>
          <a:xfrm>
            <a:off x="104935" y="6545605"/>
            <a:ext cx="61587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333333"/>
                </a:solidFill>
                <a:effectLst/>
                <a:uLnTx/>
                <a:uFillTx/>
                <a:latin typeface="Arial" panose="020B0604020202020204" pitchFamily="34" charset="0"/>
                <a:ea typeface="+mn-ea"/>
                <a:cs typeface="Arial" panose="020B0604020202020204" pitchFamily="34" charset="0"/>
              </a:rPr>
              <a:t>Temel</a:t>
            </a:r>
            <a:r>
              <a:rPr kumimoji="0" lang="en-US" sz="12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et al. N </a:t>
            </a:r>
            <a:r>
              <a:rPr kumimoji="0" lang="en-US" sz="1200" b="1" i="0" u="none" strike="noStrike" kern="1200" cap="none" spc="0" normalizeH="0" baseline="0" noProof="0" dirty="0" err="1">
                <a:ln>
                  <a:noFill/>
                </a:ln>
                <a:solidFill>
                  <a:srgbClr val="333333"/>
                </a:solidFill>
                <a:effectLst/>
                <a:uLnTx/>
                <a:uFillTx/>
                <a:latin typeface="Arial" panose="020B0604020202020204" pitchFamily="34" charset="0"/>
                <a:ea typeface="+mn-ea"/>
                <a:cs typeface="Arial" panose="020B0604020202020204" pitchFamily="34" charset="0"/>
              </a:rPr>
              <a:t>Engl</a:t>
            </a:r>
            <a:r>
              <a:rPr kumimoji="0" lang="en-US" sz="12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J Med 2010;363:733-42</a:t>
            </a:r>
          </a:p>
        </p:txBody>
      </p:sp>
      <p:sp>
        <p:nvSpPr>
          <p:cNvPr id="9" name="TextBox 8">
            <a:extLst>
              <a:ext uri="{FF2B5EF4-FFF2-40B4-BE49-F238E27FC236}">
                <a16:creationId xmlns:a16="http://schemas.microsoft.com/office/drawing/2014/main" id="{65574DAB-C705-1B45-0DBA-41153ECA49BF}"/>
              </a:ext>
            </a:extLst>
          </p:cNvPr>
          <p:cNvSpPr txBox="1"/>
          <p:nvPr/>
        </p:nvSpPr>
        <p:spPr>
          <a:xfrm>
            <a:off x="5665694" y="2016644"/>
            <a:ext cx="6167716" cy="224676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Among patients with NSCLC, early palliative care led to significant improvements in both quality of life and mood.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As compared with patients receiving standard care, patients receiving early palliative care had less aggressive care at the end of life but longer survival. </a:t>
            </a:r>
          </a:p>
        </p:txBody>
      </p:sp>
    </p:spTree>
    <p:extLst>
      <p:ext uri="{BB962C8B-B14F-4D97-AF65-F5344CB8AC3E}">
        <p14:creationId xmlns:p14="http://schemas.microsoft.com/office/powerpoint/2010/main" val="31469238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6632B-5ED0-B176-B0DD-8B819DA986A3}"/>
              </a:ext>
            </a:extLst>
          </p:cNvPr>
          <p:cNvSpPr>
            <a:spLocks noGrp="1"/>
          </p:cNvSpPr>
          <p:nvPr>
            <p:ph type="title"/>
          </p:nvPr>
        </p:nvSpPr>
        <p:spPr/>
        <p:txBody>
          <a:bodyPr/>
          <a:lstStyle/>
          <a:p>
            <a:r>
              <a:rPr lang="en-US" dirty="0"/>
              <a:t>Conclusions</a:t>
            </a:r>
          </a:p>
        </p:txBody>
      </p:sp>
      <p:sp>
        <p:nvSpPr>
          <p:cNvPr id="3" name="Content Placeholder 3">
            <a:extLst>
              <a:ext uri="{FF2B5EF4-FFF2-40B4-BE49-F238E27FC236}">
                <a16:creationId xmlns:a16="http://schemas.microsoft.com/office/drawing/2014/main" id="{858C288D-5A03-D916-C979-A923F7590628}"/>
              </a:ext>
            </a:extLst>
          </p:cNvPr>
          <p:cNvSpPr txBox="1">
            <a:spLocks/>
          </p:cNvSpPr>
          <p:nvPr/>
        </p:nvSpPr>
        <p:spPr>
          <a:xfrm>
            <a:off x="563880" y="1268419"/>
            <a:ext cx="11064240" cy="4321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Arial" panose="020B0604020202020204" pitchFamily="34" charset="0"/>
              </a:rPr>
              <a:t>Immunotherapy resistance in the setting of recurrent or metastatic NSCLC is heterogeneous and better therapies are needed</a:t>
            </a:r>
          </a:p>
          <a:p>
            <a:pPr marL="228600" marR="0" lvl="0" indent="-22860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333333"/>
                </a:solidFill>
                <a:effectLst/>
                <a:uLnTx/>
                <a:uFillTx/>
                <a:latin typeface="Arial" panose="020B0604020202020204" pitchFamily="34" charset="0"/>
                <a:ea typeface="+mn-ea"/>
                <a:cs typeface="Arial" panose="020B0604020202020204" pitchFamily="34" charset="0"/>
              </a:rPr>
              <a:t>TTFields</a:t>
            </a: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therapy with SOC provided a statistically significant and clinically meaningful 3-month improvement in median OS vs SOC</a:t>
            </a:r>
            <a:r>
              <a:rPr kumimoji="0" lang="en-GB"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HR:0.74, </a:t>
            </a:r>
            <a:r>
              <a:rPr kumimoji="0" lang="en-GB" sz="2800" b="0" i="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P</a:t>
            </a:r>
            <a:r>
              <a:rPr kumimoji="0" lang="en-GB"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=0.035) with no added systemic toxicities</a:t>
            </a:r>
          </a:p>
          <a:p>
            <a:pPr marL="228600" marR="0" lvl="0" indent="-22860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Additional studies evaluating </a:t>
            </a:r>
            <a:r>
              <a:rPr kumimoji="0" lang="en-US" sz="2800" b="0" i="0" u="none" strike="noStrike" kern="1200" cap="none" spc="0" normalizeH="0" baseline="0" noProof="0" dirty="0" err="1">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TTFields</a:t>
            </a: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 therapy </a:t>
            </a:r>
            <a:r>
              <a:rPr kumimoji="0" lang="en-GB"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with current SOC for first-line metastatic and locally advanced NSCLC are underway</a:t>
            </a:r>
          </a:p>
          <a:p>
            <a:pPr marL="228600" marR="0" lvl="0" indent="-22860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Early palliative care led to longer survival</a:t>
            </a:r>
          </a:p>
          <a:p>
            <a:pPr marL="228600" marR="0" lvl="0" indent="-228600" algn="l" defTabSz="914400" rtl="0" eaLnBrk="1" fontAlgn="auto" latinLnBrk="0" hangingPunct="1">
              <a:lnSpc>
                <a:spcPct val="90000"/>
              </a:lnSpc>
              <a:spcBef>
                <a:spcPts val="120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333F7F"/>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33F7F"/>
              </a:solidFill>
              <a:effectLst/>
              <a:uLnTx/>
              <a:uFillTx/>
              <a:latin typeface="Calibri Light" panose="020F0302020204030204"/>
              <a:ea typeface="+mn-ea"/>
              <a:cs typeface="Arial" panose="020B0604020202020204" pitchFamily="34" charset="0"/>
            </a:endParaRPr>
          </a:p>
        </p:txBody>
      </p:sp>
    </p:spTree>
    <p:extLst>
      <p:ext uri="{BB962C8B-B14F-4D97-AF65-F5344CB8AC3E}">
        <p14:creationId xmlns:p14="http://schemas.microsoft.com/office/powerpoint/2010/main" val="25294891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F3744-E3A0-A065-61D5-411427D64147}"/>
              </a:ext>
            </a:extLst>
          </p:cNvPr>
          <p:cNvSpPr/>
          <p:nvPr/>
        </p:nvSpPr>
        <p:spPr bwMode="auto">
          <a:xfrm>
            <a:off x="695400" y="5517232"/>
            <a:ext cx="10515600"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908720"/>
            <a:ext cx="9577064" cy="4799013"/>
          </a:xfrm>
        </p:spPr>
        <p:txBody>
          <a:bodyPr/>
          <a:lstStyle/>
          <a:p>
            <a:pPr marL="98425" indent="0">
              <a:lnSpc>
                <a:spcPct val="100000"/>
              </a:lnSpc>
              <a:spcBef>
                <a:spcPts val="2000"/>
              </a:spcBef>
              <a:spcAft>
                <a:spcPts val="0"/>
              </a:spcAft>
              <a:buNone/>
            </a:pPr>
            <a:r>
              <a:rPr lang="en-US" sz="2500" dirty="0">
                <a:solidFill>
                  <a:srgbClr val="0432FF"/>
                </a:solidFill>
              </a:rPr>
              <a:t>Introduction</a:t>
            </a:r>
          </a:p>
          <a:p>
            <a:pPr marL="98425" indent="0">
              <a:lnSpc>
                <a:spcPct val="100000"/>
              </a:lnSpc>
              <a:spcBef>
                <a:spcPts val="2000"/>
              </a:spcBef>
              <a:spcAft>
                <a:spcPts val="0"/>
              </a:spcAft>
              <a:buNone/>
            </a:pPr>
            <a:r>
              <a:rPr lang="en-US" sz="2500" dirty="0">
                <a:solidFill>
                  <a:srgbClr val="0432FF"/>
                </a:solidFill>
              </a:rPr>
              <a:t>Module 1: Case Discussions – Part 1 </a:t>
            </a:r>
          </a:p>
          <a:p>
            <a:pPr marL="98425" indent="0">
              <a:lnSpc>
                <a:spcPct val="100000"/>
              </a:lnSpc>
              <a:spcBef>
                <a:spcPts val="2000"/>
              </a:spcBef>
              <a:spcAft>
                <a:spcPts val="0"/>
              </a:spcAft>
              <a:buNone/>
            </a:pPr>
            <a:r>
              <a:rPr lang="en-US" sz="2500" dirty="0">
                <a:solidFill>
                  <a:srgbClr val="0432FF"/>
                </a:solidFill>
              </a:rPr>
              <a:t>Module 2: Faculty Presentations</a:t>
            </a:r>
          </a:p>
          <a:p>
            <a:pPr>
              <a:lnSpc>
                <a:spcPct val="100000"/>
              </a:lnSpc>
              <a:spcBef>
                <a:spcPts val="800"/>
              </a:spcBef>
              <a:spcAft>
                <a:spcPts val="0"/>
              </a:spcAft>
            </a:pPr>
            <a:r>
              <a:rPr lang="en-US" sz="2200" b="0" dirty="0">
                <a:solidFill>
                  <a:schemeClr val="tx1"/>
                </a:solidFill>
              </a:rPr>
              <a:t>Current Management of Non-Small Cell Lung Cancer (NSCLC) After Disease Progression on Anti-PD-1/PD-L1-Containing Regimens – Dr Langer</a:t>
            </a:r>
          </a:p>
          <a:p>
            <a:pPr>
              <a:lnSpc>
                <a:spcPct val="100000"/>
              </a:lnSpc>
              <a:spcBef>
                <a:spcPts val="800"/>
              </a:spcBef>
              <a:spcAft>
                <a:spcPts val="0"/>
              </a:spcAft>
            </a:pPr>
            <a:r>
              <a:rPr lang="en-US" sz="2200" b="0" dirty="0">
                <a:solidFill>
                  <a:schemeClr val="tx1"/>
                </a:solidFill>
              </a:rPr>
              <a:t>Potential Role of Novel Immunotherapy-Based Combination Strategies in Progressive Advanced NSCLC – Dr </a:t>
            </a:r>
            <a:r>
              <a:rPr lang="en-US" sz="2200" b="0" dirty="0" err="1">
                <a:solidFill>
                  <a:schemeClr val="tx1"/>
                </a:solidFill>
              </a:rPr>
              <a:t>Reckamp</a:t>
            </a:r>
            <a:endParaRPr lang="en-US" sz="2200" b="0" dirty="0">
              <a:solidFill>
                <a:schemeClr val="tx1"/>
              </a:solidFill>
            </a:endParaRPr>
          </a:p>
          <a:p>
            <a:pPr>
              <a:lnSpc>
                <a:spcPct val="100000"/>
              </a:lnSpc>
              <a:spcBef>
                <a:spcPts val="800"/>
              </a:spcBef>
              <a:spcAft>
                <a:spcPts val="0"/>
              </a:spcAft>
            </a:pPr>
            <a:r>
              <a:rPr lang="en-US" sz="2200" b="0" dirty="0">
                <a:solidFill>
                  <a:schemeClr val="tx1"/>
                </a:solidFill>
              </a:rPr>
              <a:t>Novel Antibody-Drug Conjugates (ADCs) Under Evaluation in NSCLC – Dr Sands</a:t>
            </a:r>
          </a:p>
          <a:p>
            <a:pPr>
              <a:lnSpc>
                <a:spcPct val="100000"/>
              </a:lnSpc>
              <a:spcBef>
                <a:spcPts val="800"/>
              </a:spcBef>
              <a:spcAft>
                <a:spcPts val="0"/>
              </a:spcAft>
            </a:pPr>
            <a:r>
              <a:rPr lang="en-US" sz="2200" b="0" dirty="0">
                <a:solidFill>
                  <a:schemeClr val="tx1"/>
                </a:solidFill>
              </a:rPr>
              <a:t>Other Promising Therapeutic Strategies for Patients with Progressive Metastatic NSCLC – Dr Leal</a:t>
            </a:r>
          </a:p>
          <a:p>
            <a:pPr marL="98425" indent="0">
              <a:lnSpc>
                <a:spcPct val="100000"/>
              </a:lnSpc>
              <a:spcBef>
                <a:spcPts val="2000"/>
              </a:spcBef>
              <a:spcAft>
                <a:spcPts val="0"/>
              </a:spcAft>
              <a:buNone/>
            </a:pPr>
            <a:r>
              <a:rPr lang="en-US" sz="2500" dirty="0">
                <a:solidFill>
                  <a:schemeClr val="bg1"/>
                </a:solidFill>
              </a:rPr>
              <a:t>Module 3: Case Discussions – Part 2 </a:t>
            </a:r>
          </a:p>
        </p:txBody>
      </p:sp>
    </p:spTree>
    <p:extLst>
      <p:ext uri="{BB962C8B-B14F-4D97-AF65-F5344CB8AC3E}">
        <p14:creationId xmlns:p14="http://schemas.microsoft.com/office/powerpoint/2010/main" val="3382458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10" y="188537"/>
            <a:ext cx="11811785" cy="754143"/>
          </a:xfrm>
          <a:solidFill>
            <a:srgbClr val="002060"/>
          </a:solidFill>
        </p:spPr>
        <p:txBody>
          <a:bodyPr/>
          <a:lstStyle/>
          <a:p>
            <a:r>
              <a:rPr lang="en-US" dirty="0">
                <a:solidFill>
                  <a:srgbClr val="FFFF00"/>
                </a:solidFill>
                <a:latin typeface="Arial" panose="020B0604020202020204" pitchFamily="34" charset="0"/>
                <a:cs typeface="Arial" panose="020B0604020202020204" pitchFamily="34" charset="0"/>
              </a:rPr>
              <a:t>Case Presentation – Dr Langer</a:t>
            </a:r>
          </a:p>
        </p:txBody>
      </p:sp>
      <p:sp>
        <p:nvSpPr>
          <p:cNvPr id="3" name="Content Placeholder 2"/>
          <p:cNvSpPr>
            <a:spLocks noGrp="1"/>
          </p:cNvSpPr>
          <p:nvPr>
            <p:ph idx="1"/>
          </p:nvPr>
        </p:nvSpPr>
        <p:spPr>
          <a:xfrm>
            <a:off x="179109" y="881405"/>
            <a:ext cx="11811786" cy="5915320"/>
          </a:xfrm>
          <a:solidFill>
            <a:srgbClr val="002060"/>
          </a:solidFill>
        </p:spPr>
        <p:txBody>
          <a:bodyPr/>
          <a:lstStyle/>
          <a:p>
            <a:pPr>
              <a:buClr>
                <a:srgbClr val="66FF33"/>
              </a:buClr>
              <a:buSzPct val="100000"/>
            </a:pPr>
            <a:r>
              <a:rPr lang="en-US" sz="1800" b="1" u="sng" dirty="0">
                <a:solidFill>
                  <a:schemeClr val="bg1"/>
                </a:solidFill>
                <a:latin typeface="Arial Narrow" panose="020B0606020202030204" pitchFamily="34" charset="0"/>
              </a:rPr>
              <a:t>11/12- 11/16/19: </a:t>
            </a:r>
            <a:r>
              <a:rPr lang="en-US" sz="1800" b="1" dirty="0">
                <a:solidFill>
                  <a:schemeClr val="bg1"/>
                </a:solidFill>
                <a:latin typeface="Arial Narrow" panose="020B0606020202030204" pitchFamily="34" charset="0"/>
              </a:rPr>
              <a:t>60 year old M retired police officer, PMH relevant for 30 </a:t>
            </a:r>
            <a:r>
              <a:rPr lang="en-US" sz="1800" b="1" dirty="0" err="1">
                <a:solidFill>
                  <a:schemeClr val="bg1"/>
                </a:solidFill>
                <a:latin typeface="Arial Narrow" panose="020B0606020202030204" pitchFamily="34" charset="0"/>
              </a:rPr>
              <a:t>pk-yr</a:t>
            </a:r>
            <a:r>
              <a:rPr lang="en-US" sz="1800" b="1" dirty="0">
                <a:solidFill>
                  <a:schemeClr val="bg1"/>
                </a:solidFill>
                <a:latin typeface="Arial Narrow" panose="020B0606020202030204" pitchFamily="34" charset="0"/>
              </a:rPr>
              <a:t> smoking history (quit 2004), CAD (s/p CABG in 2004, several stents most recently in 2012, history of MI), iliac artery aneurysm and mesenteric artery dissection, otherwise well until September 2019  when, while traveling, he developed URI </a:t>
            </a:r>
            <a:r>
              <a:rPr lang="en-US" sz="1800" b="1" dirty="0" err="1">
                <a:solidFill>
                  <a:schemeClr val="bg1"/>
                </a:solidFill>
                <a:latin typeface="Arial Narrow" panose="020B0606020202030204" pitchFamily="34" charset="0"/>
              </a:rPr>
              <a:t>Sx</a:t>
            </a:r>
            <a:r>
              <a:rPr lang="en-US" sz="1800" b="1" dirty="0">
                <a:solidFill>
                  <a:schemeClr val="bg1"/>
                </a:solidFill>
                <a:latin typeface="Arial Narrow" panose="020B0606020202030204" pitchFamily="34" charset="0"/>
              </a:rPr>
              <a:t>, and then felt increasingly unwell, with escalating cough, progressive DOE, worse when lying flat, progressive swelling in neck and upper arms, with  night sweats, muscle cramps in back, generalized malaise, weakness and hoarseness.</a:t>
            </a:r>
          </a:p>
          <a:p>
            <a:pPr>
              <a:buClr>
                <a:srgbClr val="66FF33"/>
              </a:buClr>
              <a:buSzPct val="100000"/>
            </a:pPr>
            <a:r>
              <a:rPr lang="en-US" sz="1800" b="1" dirty="0" err="1">
                <a:solidFill>
                  <a:schemeClr val="bg1"/>
                </a:solidFill>
                <a:latin typeface="Arial Narrow" panose="020B0606020202030204" pitchFamily="34" charset="0"/>
              </a:rPr>
              <a:t>Sx</a:t>
            </a:r>
            <a:r>
              <a:rPr lang="en-US" sz="1800" b="1" dirty="0">
                <a:solidFill>
                  <a:schemeClr val="bg1"/>
                </a:solidFill>
                <a:latin typeface="Arial Narrow" panose="020B0606020202030204" pitchFamily="34" charset="0"/>
              </a:rPr>
              <a:t> prompted CXR and f/u CT scan which showed a large  mediastinal mass and mediastinal adenopathy</a:t>
            </a:r>
          </a:p>
          <a:p>
            <a:pPr>
              <a:buClr>
                <a:srgbClr val="66FF33"/>
              </a:buClr>
              <a:buSzPct val="100000"/>
            </a:pPr>
            <a:r>
              <a:rPr lang="en-US" sz="1800" b="1" dirty="0">
                <a:solidFill>
                  <a:schemeClr val="bg1"/>
                </a:solidFill>
                <a:latin typeface="Arial Narrow" panose="020B0606020202030204" pitchFamily="34" charset="0"/>
              </a:rPr>
              <a:t>PE c/w SVC syndrome with palpable L SCN. </a:t>
            </a:r>
            <a:endParaRPr lang="en-US" sz="1800" b="1" u="sng" dirty="0">
              <a:solidFill>
                <a:schemeClr val="bg1"/>
              </a:solidFill>
              <a:latin typeface="Arial Narrow" panose="020B0606020202030204" pitchFamily="34" charset="0"/>
            </a:endParaRPr>
          </a:p>
          <a:p>
            <a:pPr>
              <a:buClr>
                <a:srgbClr val="66FF33"/>
              </a:buClr>
              <a:buSzPct val="100000"/>
            </a:pPr>
            <a:r>
              <a:rPr lang="en-US" sz="1800" b="1" dirty="0">
                <a:solidFill>
                  <a:schemeClr val="bg1"/>
                </a:solidFill>
                <a:latin typeface="Arial Narrow" panose="020B0606020202030204" pitchFamily="34" charset="0"/>
              </a:rPr>
              <a:t>11/13/19: Left supraclavicular lymph node biopsy revealed  ca,                                                                                                                                 later deemed </a:t>
            </a:r>
            <a:r>
              <a:rPr lang="en-US" sz="1800" b="1" dirty="0" err="1">
                <a:solidFill>
                  <a:schemeClr val="bg1"/>
                </a:solidFill>
                <a:latin typeface="Arial Narrow" panose="020B0606020202030204" pitchFamily="34" charset="0"/>
              </a:rPr>
              <a:t>adenoca</a:t>
            </a:r>
            <a:r>
              <a:rPr lang="en-US" sz="1800" b="1" dirty="0">
                <a:solidFill>
                  <a:schemeClr val="bg1"/>
                </a:solidFill>
                <a:latin typeface="Arial Narrow" panose="020B0606020202030204" pitchFamily="34" charset="0"/>
              </a:rPr>
              <a:t>, TTF1 (+)</a:t>
            </a:r>
          </a:p>
          <a:p>
            <a:pPr>
              <a:buClr>
                <a:srgbClr val="66FF33"/>
              </a:buClr>
              <a:buSzPct val="100000"/>
            </a:pPr>
            <a:r>
              <a:rPr lang="en-US" sz="1800" b="1" dirty="0">
                <a:solidFill>
                  <a:schemeClr val="bg1"/>
                </a:solidFill>
                <a:latin typeface="Arial Narrow" panose="020B0606020202030204" pitchFamily="34" charset="0"/>
              </a:rPr>
              <a:t>MR brain (+) 3mm area of discrete enhancement in the                                                                                                                                   cerebellum concerning for metastasis, but too small                                                                                                                                                                                   to characterize. </a:t>
            </a:r>
          </a:p>
          <a:p>
            <a:pPr>
              <a:buClr>
                <a:srgbClr val="66FF33"/>
              </a:buClr>
              <a:buSzPct val="100000"/>
            </a:pPr>
            <a:r>
              <a:rPr lang="en-US" sz="1800" b="1" dirty="0">
                <a:solidFill>
                  <a:schemeClr val="bg1"/>
                </a:solidFill>
                <a:latin typeface="Arial Narrow" panose="020B0606020202030204" pitchFamily="34" charset="0"/>
              </a:rPr>
              <a:t>PET (+)  bulky R hilar and mediastinal LAD, liver and bone </a:t>
            </a:r>
            <a:r>
              <a:rPr lang="en-US" sz="1800" b="1" dirty="0" err="1">
                <a:solidFill>
                  <a:schemeClr val="bg1"/>
                </a:solidFill>
                <a:latin typeface="Arial Narrow" panose="020B0606020202030204" pitchFamily="34" charset="0"/>
              </a:rPr>
              <a:t>mets</a:t>
            </a:r>
            <a:r>
              <a:rPr lang="en-US" sz="1800" b="1" dirty="0">
                <a:solidFill>
                  <a:schemeClr val="bg1"/>
                </a:solidFill>
                <a:latin typeface="Arial Narrow" panose="020B0606020202030204" pitchFamily="34" charset="0"/>
              </a:rPr>
              <a:t>                                                                                                                           with small R pleural effusion</a:t>
            </a:r>
          </a:p>
          <a:p>
            <a:pPr>
              <a:buClr>
                <a:srgbClr val="66FF33"/>
              </a:buClr>
              <a:buSzPct val="100000"/>
            </a:pPr>
            <a:r>
              <a:rPr lang="en-US" sz="1800" b="1" dirty="0">
                <a:solidFill>
                  <a:schemeClr val="bg1"/>
                </a:solidFill>
                <a:latin typeface="Arial Narrow" panose="020B0606020202030204" pitchFamily="34" charset="0"/>
              </a:rPr>
              <a:t>PD-L1 returned at 100%.  NGS showed mutations in NF1                                                                                                                                                     and TP53 p.D281Y c.841G&gt;T, but no actionable markers</a:t>
            </a:r>
          </a:p>
          <a:p>
            <a:pPr marL="99718" indent="0">
              <a:buClr>
                <a:srgbClr val="66FF33"/>
              </a:buClr>
              <a:buSzPct val="100000"/>
              <a:buNone/>
            </a:pPr>
            <a:endParaRPr lang="en-US" sz="1200" dirty="0">
              <a:solidFill>
                <a:schemeClr val="bg1"/>
              </a:solidFill>
              <a:latin typeface="Arial Narrow" panose="020B0606020202030204" pitchFamily="34" charset="0"/>
            </a:endParaRPr>
          </a:p>
        </p:txBody>
      </p:sp>
      <p:pic>
        <p:nvPicPr>
          <p:cNvPr id="4" name="Picture 3"/>
          <p:cNvPicPr>
            <a:picLocks noChangeAspect="1"/>
          </p:cNvPicPr>
          <p:nvPr/>
        </p:nvPicPr>
        <p:blipFill>
          <a:blip r:embed="rId2"/>
          <a:stretch>
            <a:fillRect/>
          </a:stretch>
        </p:blipFill>
        <p:spPr>
          <a:xfrm>
            <a:off x="6297105" y="2941163"/>
            <a:ext cx="5458119" cy="3855562"/>
          </a:xfrm>
          <a:prstGeom prst="rect">
            <a:avLst/>
          </a:prstGeom>
        </p:spPr>
      </p:pic>
      <p:sp>
        <p:nvSpPr>
          <p:cNvPr id="5" name="Rectangle 4"/>
          <p:cNvSpPr/>
          <p:nvPr/>
        </p:nvSpPr>
        <p:spPr bwMode="auto">
          <a:xfrm>
            <a:off x="9049732" y="4868944"/>
            <a:ext cx="593889" cy="15082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cxnSp>
        <p:nvCxnSpPr>
          <p:cNvPr id="7" name="Straight Connector 6"/>
          <p:cNvCxnSpPr/>
          <p:nvPr/>
        </p:nvCxnSpPr>
        <p:spPr bwMode="auto">
          <a:xfrm>
            <a:off x="367645" y="881405"/>
            <a:ext cx="11387579"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51840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04" y="188537"/>
            <a:ext cx="11708091" cy="754143"/>
          </a:xfrm>
          <a:solidFill>
            <a:srgbClr val="002060"/>
          </a:solidFill>
        </p:spPr>
        <p:txBody>
          <a:bodyPr/>
          <a:lstStyle/>
          <a:p>
            <a:r>
              <a:rPr lang="en-US" b="1" dirty="0">
                <a:solidFill>
                  <a:srgbClr val="FFFF00"/>
                </a:solidFill>
                <a:latin typeface="Arial" panose="020B0604020202020204" pitchFamily="34" charset="0"/>
                <a:cs typeface="Arial" panose="020B0604020202020204" pitchFamily="34" charset="0"/>
              </a:rPr>
              <a:t>How would you treat this patient?</a:t>
            </a:r>
          </a:p>
        </p:txBody>
      </p:sp>
      <p:sp>
        <p:nvSpPr>
          <p:cNvPr id="3" name="Content Placeholder 2"/>
          <p:cNvSpPr>
            <a:spLocks noGrp="1"/>
          </p:cNvSpPr>
          <p:nvPr>
            <p:ph idx="1"/>
          </p:nvPr>
        </p:nvSpPr>
        <p:spPr>
          <a:xfrm>
            <a:off x="241956" y="1084083"/>
            <a:ext cx="5932602" cy="5203595"/>
          </a:xfrm>
          <a:solidFill>
            <a:srgbClr val="002060"/>
          </a:solidFill>
        </p:spPr>
        <p:txBody>
          <a:bodyPr/>
          <a:lstStyle/>
          <a:p>
            <a:pPr marL="442618" indent="-342900">
              <a:buClr>
                <a:srgbClr val="66FF33"/>
              </a:buClr>
              <a:buSzPct val="100000"/>
              <a:buFont typeface="+mj-lt"/>
              <a:buAutoNum type="arabicPeriod"/>
            </a:pPr>
            <a:r>
              <a:rPr lang="en-US" sz="2400" b="1" dirty="0">
                <a:solidFill>
                  <a:schemeClr val="bg1"/>
                </a:solidFill>
                <a:latin typeface="Arial Narrow" panose="020B0606020202030204" pitchFamily="34" charset="0"/>
              </a:rPr>
              <a:t>Local XRT, then systemic therapy with </a:t>
            </a:r>
            <a:r>
              <a:rPr lang="en-US" sz="2400" b="1" dirty="0" err="1">
                <a:solidFill>
                  <a:schemeClr val="bg1"/>
                </a:solidFill>
                <a:latin typeface="Arial Narrow" panose="020B0606020202030204" pitchFamily="34" charset="0"/>
              </a:rPr>
              <a:t>Pembrolizumab</a:t>
            </a:r>
            <a:endParaRPr lang="en-US" sz="2400" b="1" dirty="0">
              <a:solidFill>
                <a:schemeClr val="bg1"/>
              </a:solidFill>
              <a:latin typeface="Arial Narrow" panose="020B0606020202030204" pitchFamily="34" charset="0"/>
            </a:endParaRPr>
          </a:p>
          <a:p>
            <a:pPr marL="442618" indent="-342900">
              <a:buClr>
                <a:srgbClr val="66FF33"/>
              </a:buClr>
              <a:buSzPct val="100000"/>
              <a:buFont typeface="+mj-lt"/>
              <a:buAutoNum type="arabicPeriod"/>
            </a:pPr>
            <a:r>
              <a:rPr lang="en-US" sz="2400" b="1" dirty="0">
                <a:solidFill>
                  <a:schemeClr val="bg1"/>
                </a:solidFill>
                <a:latin typeface="Arial Narrow" panose="020B0606020202030204" pitchFamily="34" charset="0"/>
              </a:rPr>
              <a:t>Local XRT, then KN 189 with </a:t>
            </a:r>
            <a:r>
              <a:rPr lang="en-US" sz="2400" b="1" dirty="0" err="1">
                <a:solidFill>
                  <a:schemeClr val="bg1"/>
                </a:solidFill>
                <a:latin typeface="Arial Narrow" panose="020B0606020202030204" pitchFamily="34" charset="0"/>
              </a:rPr>
              <a:t>Pemetrexed</a:t>
            </a:r>
            <a:r>
              <a:rPr lang="en-US" sz="2400" b="1" dirty="0">
                <a:solidFill>
                  <a:schemeClr val="bg1"/>
                </a:solidFill>
                <a:latin typeface="Arial Narrow" panose="020B0606020202030204" pitchFamily="34" charset="0"/>
              </a:rPr>
              <a:t>, Carboplatin and </a:t>
            </a:r>
            <a:r>
              <a:rPr lang="en-US" sz="2400" b="1" dirty="0" err="1">
                <a:solidFill>
                  <a:schemeClr val="bg1"/>
                </a:solidFill>
                <a:latin typeface="Arial Narrow" panose="020B0606020202030204" pitchFamily="34" charset="0"/>
              </a:rPr>
              <a:t>Pembrolizumab</a:t>
            </a:r>
            <a:endParaRPr lang="en-US" sz="2400" b="1" dirty="0">
              <a:solidFill>
                <a:schemeClr val="bg1"/>
              </a:solidFill>
              <a:latin typeface="Arial Narrow" panose="020B0606020202030204" pitchFamily="34" charset="0"/>
            </a:endParaRPr>
          </a:p>
          <a:p>
            <a:pPr marL="442618" indent="-342900">
              <a:buClr>
                <a:srgbClr val="66FF33"/>
              </a:buClr>
              <a:buSzPct val="100000"/>
              <a:buFont typeface="+mj-lt"/>
              <a:buAutoNum type="arabicPeriod"/>
            </a:pPr>
            <a:r>
              <a:rPr lang="en-US" sz="2400" b="1" dirty="0" err="1">
                <a:solidFill>
                  <a:schemeClr val="bg1"/>
                </a:solidFill>
                <a:latin typeface="Arial Narrow" panose="020B0606020202030204" pitchFamily="34" charset="0"/>
              </a:rPr>
              <a:t>Pembrolizumab</a:t>
            </a:r>
            <a:r>
              <a:rPr lang="en-US" sz="2400" b="1" dirty="0">
                <a:solidFill>
                  <a:schemeClr val="bg1"/>
                </a:solidFill>
                <a:latin typeface="Arial Narrow" panose="020B0606020202030204" pitchFamily="34" charset="0"/>
              </a:rPr>
              <a:t> monotherapy</a:t>
            </a:r>
          </a:p>
          <a:p>
            <a:pPr marL="442618" indent="-342900">
              <a:buClr>
                <a:srgbClr val="66FF33"/>
              </a:buClr>
              <a:buSzPct val="100000"/>
              <a:buFont typeface="+mj-lt"/>
              <a:buAutoNum type="arabicPeriod"/>
            </a:pPr>
            <a:r>
              <a:rPr lang="en-US" sz="2400" b="1" dirty="0">
                <a:solidFill>
                  <a:schemeClr val="bg1"/>
                </a:solidFill>
                <a:latin typeface="Arial Narrow" panose="020B0606020202030204" pitchFamily="34" charset="0"/>
              </a:rPr>
              <a:t>KN189 alone</a:t>
            </a:r>
          </a:p>
          <a:p>
            <a:pPr marL="442618" indent="-342900">
              <a:buClr>
                <a:srgbClr val="66FF33"/>
              </a:buClr>
              <a:buSzPct val="100000"/>
              <a:buFont typeface="+mj-lt"/>
              <a:buAutoNum type="arabicPeriod"/>
            </a:pPr>
            <a:r>
              <a:rPr lang="en-US" sz="2400" b="1" dirty="0">
                <a:solidFill>
                  <a:schemeClr val="bg1"/>
                </a:solidFill>
                <a:latin typeface="Arial Narrow" panose="020B0606020202030204" pitchFamily="34" charset="0"/>
              </a:rPr>
              <a:t>IMP150: </a:t>
            </a:r>
            <a:r>
              <a:rPr lang="en-US" sz="2400" b="1" dirty="0" err="1">
                <a:solidFill>
                  <a:schemeClr val="bg1"/>
                </a:solidFill>
                <a:latin typeface="Arial Narrow" panose="020B0606020202030204" pitchFamily="34" charset="0"/>
              </a:rPr>
              <a:t>Atezolizumab</a:t>
            </a:r>
            <a:r>
              <a:rPr lang="en-US" sz="2400" b="1" dirty="0">
                <a:solidFill>
                  <a:schemeClr val="bg1"/>
                </a:solidFill>
                <a:latin typeface="Arial Narrow" panose="020B0606020202030204" pitchFamily="34" charset="0"/>
              </a:rPr>
              <a:t>/Bevacizumab and Carboplatin/Paclitaxel</a:t>
            </a:r>
          </a:p>
          <a:p>
            <a:pPr marL="442618" indent="-342900">
              <a:buClr>
                <a:srgbClr val="66FF33"/>
              </a:buClr>
              <a:buSzPct val="100000"/>
              <a:buFont typeface="+mj-lt"/>
              <a:buAutoNum type="arabicPeriod"/>
            </a:pPr>
            <a:r>
              <a:rPr lang="en-US" sz="2400" b="1" dirty="0">
                <a:solidFill>
                  <a:schemeClr val="bg1"/>
                </a:solidFill>
                <a:latin typeface="Arial Narrow" panose="020B0606020202030204" pitchFamily="34" charset="0"/>
              </a:rPr>
              <a:t>9LA:  </a:t>
            </a:r>
            <a:r>
              <a:rPr lang="en-US" sz="2400" b="1" dirty="0" err="1">
                <a:solidFill>
                  <a:schemeClr val="bg1"/>
                </a:solidFill>
                <a:latin typeface="Arial Narrow" panose="020B0606020202030204" pitchFamily="34" charset="0"/>
              </a:rPr>
              <a:t>Ipilumumab</a:t>
            </a:r>
            <a:r>
              <a:rPr lang="en-US" sz="2400" b="1" dirty="0">
                <a:solidFill>
                  <a:schemeClr val="bg1"/>
                </a:solidFill>
                <a:latin typeface="Arial Narrow" panose="020B0606020202030204" pitchFamily="34" charset="0"/>
              </a:rPr>
              <a:t>/</a:t>
            </a:r>
            <a:r>
              <a:rPr lang="en-US" sz="2400" b="1" dirty="0" err="1">
                <a:solidFill>
                  <a:schemeClr val="bg1"/>
                </a:solidFill>
                <a:latin typeface="Arial Narrow" panose="020B0606020202030204" pitchFamily="34" charset="0"/>
              </a:rPr>
              <a:t>Nivolumab</a:t>
            </a:r>
            <a:r>
              <a:rPr lang="en-US" sz="2400" b="1" dirty="0">
                <a:solidFill>
                  <a:schemeClr val="bg1"/>
                </a:solidFill>
                <a:latin typeface="Arial Narrow" panose="020B0606020202030204" pitchFamily="34" charset="0"/>
              </a:rPr>
              <a:t> + 2 cycles of Carboplatin/</a:t>
            </a:r>
            <a:r>
              <a:rPr lang="en-US" sz="2400" b="1" dirty="0" err="1">
                <a:solidFill>
                  <a:schemeClr val="bg1"/>
                </a:solidFill>
                <a:latin typeface="Arial Narrow" panose="020B0606020202030204" pitchFamily="34" charset="0"/>
              </a:rPr>
              <a:t>Pemetrexed</a:t>
            </a:r>
            <a:endParaRPr lang="en-US" sz="2400" b="1" dirty="0">
              <a:solidFill>
                <a:schemeClr val="bg1"/>
              </a:solidFill>
              <a:latin typeface="Arial Narrow" panose="020B0606020202030204" pitchFamily="34" charset="0"/>
            </a:endParaRPr>
          </a:p>
        </p:txBody>
      </p:sp>
      <p:pic>
        <p:nvPicPr>
          <p:cNvPr id="5" name="Picture 4"/>
          <p:cNvPicPr>
            <a:picLocks noChangeAspect="1"/>
          </p:cNvPicPr>
          <p:nvPr/>
        </p:nvPicPr>
        <p:blipFill>
          <a:blip r:embed="rId2"/>
          <a:stretch>
            <a:fillRect/>
          </a:stretch>
        </p:blipFill>
        <p:spPr>
          <a:xfrm>
            <a:off x="6278253" y="1084083"/>
            <a:ext cx="5542960" cy="4213782"/>
          </a:xfrm>
          <a:prstGeom prst="rect">
            <a:avLst/>
          </a:prstGeom>
        </p:spPr>
      </p:pic>
    </p:spTree>
    <p:extLst>
      <p:ext uri="{BB962C8B-B14F-4D97-AF65-F5344CB8AC3E}">
        <p14:creationId xmlns:p14="http://schemas.microsoft.com/office/powerpoint/2010/main" val="24655028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22" y="188537"/>
            <a:ext cx="11877773" cy="754143"/>
          </a:xfrm>
          <a:solidFill>
            <a:srgbClr val="002060"/>
          </a:solidFill>
        </p:spPr>
        <p:txBody>
          <a:bodyPr/>
          <a:lstStyle/>
          <a:p>
            <a:r>
              <a:rPr lang="en-US" dirty="0">
                <a:solidFill>
                  <a:srgbClr val="FFFF00"/>
                </a:solidFill>
                <a:latin typeface="Arial" panose="020B0604020202020204" pitchFamily="34" charset="0"/>
                <a:cs typeface="Arial" panose="020B0604020202020204" pitchFamily="34" charset="0"/>
              </a:rPr>
              <a:t>Case Presentation – Dr Langer (cont’d)</a:t>
            </a:r>
          </a:p>
        </p:txBody>
      </p:sp>
      <p:sp>
        <p:nvSpPr>
          <p:cNvPr id="3" name="Content Placeholder 2"/>
          <p:cNvSpPr>
            <a:spLocks noGrp="1"/>
          </p:cNvSpPr>
          <p:nvPr>
            <p:ph idx="1"/>
          </p:nvPr>
        </p:nvSpPr>
        <p:spPr>
          <a:xfrm>
            <a:off x="113122" y="1084082"/>
            <a:ext cx="11836923" cy="5773918"/>
          </a:xfrm>
          <a:solidFill>
            <a:srgbClr val="002060"/>
          </a:solidFill>
        </p:spPr>
        <p:txBody>
          <a:bodyPr/>
          <a:lstStyle/>
          <a:p>
            <a:pPr>
              <a:buClr>
                <a:srgbClr val="66FF33"/>
              </a:buClr>
              <a:buSzPct val="100000"/>
            </a:pPr>
            <a:r>
              <a:rPr lang="en-US" sz="2000" dirty="0">
                <a:solidFill>
                  <a:schemeClr val="bg1"/>
                </a:solidFill>
                <a:latin typeface="Arial Narrow" panose="020B0606020202030204" pitchFamily="34" charset="0"/>
                <a:cs typeface="Arial" panose="020B0604020202020204" pitchFamily="34" charset="0"/>
              </a:rPr>
              <a:t>Pt was treated with </a:t>
            </a:r>
            <a:r>
              <a:rPr lang="en-US" sz="2000" dirty="0" err="1">
                <a:solidFill>
                  <a:schemeClr val="bg1"/>
                </a:solidFill>
                <a:latin typeface="Arial Narrow" panose="020B0606020202030204" pitchFamily="34" charset="0"/>
                <a:cs typeface="Arial" panose="020B0604020202020204" pitchFamily="34" charset="0"/>
              </a:rPr>
              <a:t>Pembrolizumab</a:t>
            </a:r>
            <a:r>
              <a:rPr lang="en-US" sz="2000" dirty="0">
                <a:solidFill>
                  <a:schemeClr val="bg1"/>
                </a:solidFill>
                <a:latin typeface="Arial Narrow" panose="020B0606020202030204" pitchFamily="34" charset="0"/>
                <a:cs typeface="Arial" panose="020B0604020202020204" pitchFamily="34" charset="0"/>
              </a:rPr>
              <a:t> monotherapy and did well until 10/20.  </a:t>
            </a:r>
            <a:r>
              <a:rPr lang="en-US" sz="2000" dirty="0" err="1">
                <a:solidFill>
                  <a:schemeClr val="bg1"/>
                </a:solidFill>
                <a:latin typeface="Arial Narrow" panose="020B0606020202030204" pitchFamily="34" charset="0"/>
                <a:cs typeface="Arial" panose="020B0604020202020204" pitchFamily="34" charset="0"/>
              </a:rPr>
              <a:t>Tx</a:t>
            </a:r>
            <a:r>
              <a:rPr lang="en-US" sz="2000" dirty="0">
                <a:solidFill>
                  <a:schemeClr val="bg1"/>
                </a:solidFill>
                <a:latin typeface="Arial Narrow" panose="020B0606020202030204" pitchFamily="34" charset="0"/>
                <a:cs typeface="Arial" panose="020B0604020202020204" pitchFamily="34" charset="0"/>
              </a:rPr>
              <a:t> marked by mild fatigue.</a:t>
            </a:r>
          </a:p>
          <a:p>
            <a:pPr>
              <a:buClr>
                <a:srgbClr val="66FF33"/>
              </a:buClr>
              <a:buSzPct val="100000"/>
            </a:pPr>
            <a:r>
              <a:rPr lang="en-US" sz="2000" dirty="0">
                <a:solidFill>
                  <a:schemeClr val="bg1"/>
                </a:solidFill>
                <a:latin typeface="Arial Narrow" panose="020B0606020202030204" pitchFamily="34" charset="0"/>
                <a:cs typeface="Arial" panose="020B0604020202020204" pitchFamily="34" charset="0"/>
              </a:rPr>
              <a:t>Initial </a:t>
            </a:r>
            <a:r>
              <a:rPr lang="en-US" sz="2000" dirty="0" err="1">
                <a:solidFill>
                  <a:schemeClr val="bg1"/>
                </a:solidFill>
                <a:latin typeface="Arial Narrow" panose="020B0606020202030204" pitchFamily="34" charset="0"/>
                <a:cs typeface="Arial" panose="020B0604020202020204" pitchFamily="34" charset="0"/>
              </a:rPr>
              <a:t>Sx</a:t>
            </a:r>
            <a:r>
              <a:rPr lang="en-US" sz="2000" dirty="0">
                <a:solidFill>
                  <a:schemeClr val="bg1"/>
                </a:solidFill>
                <a:latin typeface="Arial Narrow" panose="020B0606020202030204" pitchFamily="34" charset="0"/>
                <a:cs typeface="Arial" panose="020B0604020202020204" pitchFamily="34" charset="0"/>
              </a:rPr>
              <a:t>, including cough, DOE, night sweats and muscle cramps resolved within 1 </a:t>
            </a:r>
            <a:r>
              <a:rPr lang="en-US" sz="2000" dirty="0" err="1">
                <a:solidFill>
                  <a:schemeClr val="bg1"/>
                </a:solidFill>
                <a:latin typeface="Arial Narrow" panose="020B0606020202030204" pitchFamily="34" charset="0"/>
                <a:cs typeface="Arial" panose="020B0604020202020204" pitchFamily="34" charset="0"/>
              </a:rPr>
              <a:t>mo</a:t>
            </a:r>
            <a:r>
              <a:rPr lang="en-US" sz="2000" dirty="0">
                <a:solidFill>
                  <a:schemeClr val="bg1"/>
                </a:solidFill>
                <a:latin typeface="Arial Narrow" panose="020B0606020202030204" pitchFamily="34" charset="0"/>
                <a:cs typeface="Arial" panose="020B0604020202020204" pitchFamily="34" charset="0"/>
              </a:rPr>
              <a:t> as did signs of SVC syndrome and L SCN.  PS:  “0”</a:t>
            </a:r>
          </a:p>
          <a:p>
            <a:pPr>
              <a:buClr>
                <a:srgbClr val="66FF33"/>
              </a:buClr>
              <a:buSzPct val="100000"/>
            </a:pPr>
            <a:r>
              <a:rPr lang="en-US" sz="2000" dirty="0">
                <a:solidFill>
                  <a:schemeClr val="bg1"/>
                </a:solidFill>
                <a:latin typeface="Arial Narrow" panose="020B0606020202030204" pitchFamily="34" charset="0"/>
                <a:cs typeface="Arial" panose="020B0604020202020204" pitchFamily="34" charset="0"/>
              </a:rPr>
              <a:t>F/U visits 03-09/20:  excellent appetite;  No N/V/D/C.  On alprazolam for stress/anxiety, which helped him to relax and sleep</a:t>
            </a:r>
          </a:p>
        </p:txBody>
      </p:sp>
      <p:pic>
        <p:nvPicPr>
          <p:cNvPr id="7" name="Picture 6"/>
          <p:cNvPicPr>
            <a:picLocks noChangeAspect="1"/>
          </p:cNvPicPr>
          <p:nvPr/>
        </p:nvPicPr>
        <p:blipFill>
          <a:blip r:embed="rId2"/>
          <a:stretch>
            <a:fillRect/>
          </a:stretch>
        </p:blipFill>
        <p:spPr>
          <a:xfrm>
            <a:off x="364954" y="3007152"/>
            <a:ext cx="5451384" cy="3657600"/>
          </a:xfrm>
          <a:prstGeom prst="rect">
            <a:avLst/>
          </a:prstGeom>
        </p:spPr>
      </p:pic>
      <p:pic>
        <p:nvPicPr>
          <p:cNvPr id="8" name="Picture 7"/>
          <p:cNvPicPr>
            <a:picLocks noChangeAspect="1"/>
          </p:cNvPicPr>
          <p:nvPr/>
        </p:nvPicPr>
        <p:blipFill>
          <a:blip r:embed="rId3"/>
          <a:stretch>
            <a:fillRect/>
          </a:stretch>
        </p:blipFill>
        <p:spPr>
          <a:xfrm>
            <a:off x="6031583" y="3007152"/>
            <a:ext cx="5601093" cy="3657599"/>
          </a:xfrm>
          <a:prstGeom prst="rect">
            <a:avLst/>
          </a:prstGeom>
        </p:spPr>
      </p:pic>
    </p:spTree>
    <p:extLst>
      <p:ext uri="{BB962C8B-B14F-4D97-AF65-F5344CB8AC3E}">
        <p14:creationId xmlns:p14="http://schemas.microsoft.com/office/powerpoint/2010/main" val="372224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376" y="192840"/>
            <a:ext cx="11632678" cy="608438"/>
          </a:xfrm>
          <a:solidFill>
            <a:srgbClr val="002060"/>
          </a:solidFill>
        </p:spPr>
        <p:txBody>
          <a:bodyPr/>
          <a:lstStyle/>
          <a:p>
            <a:r>
              <a:rPr lang="en-US" dirty="0">
                <a:solidFill>
                  <a:srgbClr val="FFFF00"/>
                </a:solidFill>
                <a:latin typeface="Arial" panose="020B0604020202020204" pitchFamily="34" charset="0"/>
                <a:cs typeface="Arial" panose="020B0604020202020204" pitchFamily="34" charset="0"/>
              </a:rPr>
              <a:t>Case Presentation – Dr Langer</a:t>
            </a:r>
          </a:p>
        </p:txBody>
      </p:sp>
      <p:sp>
        <p:nvSpPr>
          <p:cNvPr id="3" name="Content Placeholder 2"/>
          <p:cNvSpPr>
            <a:spLocks noGrp="1"/>
          </p:cNvSpPr>
          <p:nvPr>
            <p:ph idx="1"/>
          </p:nvPr>
        </p:nvSpPr>
        <p:spPr>
          <a:xfrm>
            <a:off x="273376" y="942678"/>
            <a:ext cx="11755225" cy="5684365"/>
          </a:xfrm>
          <a:solidFill>
            <a:srgbClr val="002060"/>
          </a:solidFill>
        </p:spPr>
        <p:txBody>
          <a:bodyPr/>
          <a:lstStyle/>
          <a:p>
            <a:pPr>
              <a:lnSpc>
                <a:spcPct val="100000"/>
              </a:lnSpc>
              <a:spcAft>
                <a:spcPts val="600"/>
              </a:spcAft>
              <a:buClr>
                <a:srgbClr val="66FF33"/>
              </a:buClr>
              <a:buSzPct val="100000"/>
            </a:pPr>
            <a:r>
              <a:rPr lang="en-US" sz="2000" dirty="0">
                <a:solidFill>
                  <a:schemeClr val="bg1"/>
                </a:solidFill>
                <a:latin typeface="Arial Narrow" panose="020B0606020202030204" pitchFamily="34" charset="0"/>
              </a:rPr>
              <a:t>65 M recent former smoker (20 pk </a:t>
            </a:r>
            <a:r>
              <a:rPr lang="en-US" sz="2000" dirty="0" err="1">
                <a:solidFill>
                  <a:schemeClr val="bg1"/>
                </a:solidFill>
                <a:latin typeface="Arial Narrow" panose="020B0606020202030204" pitchFamily="34" charset="0"/>
              </a:rPr>
              <a:t>yrs</a:t>
            </a:r>
            <a:r>
              <a:rPr lang="en-US" sz="2000" dirty="0">
                <a:solidFill>
                  <a:schemeClr val="bg1"/>
                </a:solidFill>
                <a:latin typeface="Arial Narrow" panose="020B0606020202030204" pitchFamily="34" charset="0"/>
              </a:rPr>
              <a:t>), </a:t>
            </a:r>
            <a:r>
              <a:rPr lang="en-US" sz="2000" dirty="0" err="1">
                <a:solidFill>
                  <a:schemeClr val="bg1"/>
                </a:solidFill>
                <a:latin typeface="Arial Narrow" panose="020B0606020202030204" pitchFamily="34" charset="0"/>
              </a:rPr>
              <a:t>Hx</a:t>
            </a:r>
            <a:r>
              <a:rPr lang="en-US" sz="2000" dirty="0">
                <a:solidFill>
                  <a:schemeClr val="bg1"/>
                </a:solidFill>
                <a:latin typeface="Arial Narrow" panose="020B0606020202030204" pitchFamily="34" charset="0"/>
              </a:rPr>
              <a:t> type 2 DM presented 12/24/18 with 3 </a:t>
            </a:r>
            <a:r>
              <a:rPr lang="en-US" sz="2000" dirty="0" err="1">
                <a:solidFill>
                  <a:schemeClr val="bg1"/>
                </a:solidFill>
                <a:latin typeface="Arial Narrow" panose="020B0606020202030204" pitchFamily="34" charset="0"/>
              </a:rPr>
              <a:t>mos</a:t>
            </a:r>
            <a:r>
              <a:rPr lang="en-US" sz="2000" dirty="0">
                <a:solidFill>
                  <a:schemeClr val="bg1"/>
                </a:solidFill>
                <a:latin typeface="Arial Narrow" panose="020B0606020202030204" pitchFamily="34" charset="0"/>
              </a:rPr>
              <a:t> of worsening cough and DOE. </a:t>
            </a:r>
          </a:p>
          <a:p>
            <a:pPr>
              <a:lnSpc>
                <a:spcPct val="100000"/>
              </a:lnSpc>
              <a:spcAft>
                <a:spcPts val="600"/>
              </a:spcAft>
              <a:buClr>
                <a:srgbClr val="66FF33"/>
              </a:buClr>
              <a:buSzPct val="100000"/>
            </a:pPr>
            <a:r>
              <a:rPr lang="en-US" sz="2000" dirty="0" err="1">
                <a:solidFill>
                  <a:schemeClr val="bg1"/>
                </a:solidFill>
                <a:latin typeface="Arial Narrow" panose="020B0606020202030204" pitchFamily="34" charset="0"/>
              </a:rPr>
              <a:t>Tx’d</a:t>
            </a:r>
            <a:r>
              <a:rPr lang="en-US" sz="2000" dirty="0">
                <a:solidFill>
                  <a:schemeClr val="bg1"/>
                </a:solidFill>
                <a:latin typeface="Arial Narrow" panose="020B0606020202030204" pitchFamily="34" charset="0"/>
              </a:rPr>
              <a:t> for pneumonia; found to have large  R pleural effusion. </a:t>
            </a:r>
          </a:p>
          <a:p>
            <a:pPr>
              <a:lnSpc>
                <a:spcPct val="100000"/>
              </a:lnSpc>
              <a:spcAft>
                <a:spcPts val="600"/>
              </a:spcAft>
              <a:buClr>
                <a:srgbClr val="66FF33"/>
              </a:buClr>
              <a:buSzPct val="100000"/>
            </a:pPr>
            <a:r>
              <a:rPr lang="en-US" sz="2000" dirty="0">
                <a:solidFill>
                  <a:schemeClr val="bg1"/>
                </a:solidFill>
                <a:latin typeface="Arial Narrow" panose="020B0606020202030204" pitchFamily="34" charset="0"/>
              </a:rPr>
              <a:t>Admitted to the OSH ICU, requiring high-flow NC.  </a:t>
            </a:r>
            <a:r>
              <a:rPr lang="en-US" sz="2000" dirty="0" err="1">
                <a:solidFill>
                  <a:schemeClr val="bg1"/>
                </a:solidFill>
                <a:latin typeface="Arial Narrow" panose="020B0606020202030204" pitchFamily="34" charset="0"/>
              </a:rPr>
              <a:t>Tx’d</a:t>
            </a:r>
            <a:r>
              <a:rPr lang="en-US" sz="2000" dirty="0">
                <a:solidFill>
                  <a:schemeClr val="bg1"/>
                </a:solidFill>
                <a:latin typeface="Arial Narrow" panose="020B0606020202030204" pitchFamily="34" charset="0"/>
              </a:rPr>
              <a:t> with 7 days of levofloxacin, methylprednisolone, and nebulizers. </a:t>
            </a:r>
          </a:p>
          <a:p>
            <a:pPr>
              <a:lnSpc>
                <a:spcPct val="100000"/>
              </a:lnSpc>
              <a:spcAft>
                <a:spcPts val="600"/>
              </a:spcAft>
              <a:buClr>
                <a:srgbClr val="66FF33"/>
              </a:buClr>
              <a:buSzPct val="100000"/>
            </a:pPr>
            <a:r>
              <a:rPr lang="en-US" sz="2000" dirty="0">
                <a:solidFill>
                  <a:schemeClr val="bg1"/>
                </a:solidFill>
                <a:latin typeface="Arial Narrow" panose="020B0606020202030204" pitchFamily="34" charset="0"/>
              </a:rPr>
              <a:t>Thoracentesis 12/25/18; 2.1L drained; pleural fluid (+) for adenocarcinoma (CK7, TTF1, and </a:t>
            </a:r>
            <a:r>
              <a:rPr lang="en-US" sz="2000" dirty="0" err="1">
                <a:solidFill>
                  <a:schemeClr val="bg1"/>
                </a:solidFill>
                <a:latin typeface="Arial Narrow" panose="020B0606020202030204" pitchFamily="34" charset="0"/>
              </a:rPr>
              <a:t>Napsin</a:t>
            </a:r>
            <a:r>
              <a:rPr lang="en-US" sz="2000" dirty="0">
                <a:solidFill>
                  <a:schemeClr val="bg1"/>
                </a:solidFill>
                <a:latin typeface="Arial Narrow" panose="020B0606020202030204" pitchFamily="34" charset="0"/>
              </a:rPr>
              <a:t> A [+]; CK20 p-40 [-]).   Cytology QNS for PD-L1, NGS</a:t>
            </a:r>
          </a:p>
          <a:p>
            <a:pPr>
              <a:lnSpc>
                <a:spcPct val="100000"/>
              </a:lnSpc>
              <a:spcAft>
                <a:spcPts val="600"/>
              </a:spcAft>
              <a:buClr>
                <a:srgbClr val="66FF33"/>
              </a:buClr>
              <a:buSzPct val="100000"/>
            </a:pPr>
            <a:r>
              <a:rPr lang="en-US" sz="2000" dirty="0">
                <a:solidFill>
                  <a:schemeClr val="bg1"/>
                </a:solidFill>
                <a:latin typeface="Arial Narrow" panose="020B0606020202030204" pitchFamily="34" charset="0"/>
              </a:rPr>
              <a:t>2</a:t>
            </a:r>
            <a:r>
              <a:rPr lang="en-US" sz="2000" baseline="30000" dirty="0">
                <a:solidFill>
                  <a:schemeClr val="bg1"/>
                </a:solidFill>
                <a:latin typeface="Arial Narrow" panose="020B0606020202030204" pitchFamily="34" charset="0"/>
              </a:rPr>
              <a:t>nd</a:t>
            </a:r>
            <a:r>
              <a:rPr lang="en-US" sz="2000" dirty="0">
                <a:solidFill>
                  <a:schemeClr val="bg1"/>
                </a:solidFill>
                <a:latin typeface="Arial Narrow" panose="020B0606020202030204" pitchFamily="34" charset="0"/>
              </a:rPr>
              <a:t>  thoracentesis on 12/31/18: 1.7L drained; inadequate cellularity for molecular </a:t>
            </a:r>
          </a:p>
          <a:p>
            <a:pPr>
              <a:lnSpc>
                <a:spcPct val="100000"/>
              </a:lnSpc>
              <a:spcAft>
                <a:spcPts val="600"/>
              </a:spcAft>
              <a:buClr>
                <a:srgbClr val="66FF33"/>
              </a:buClr>
              <a:buSzPct val="100000"/>
            </a:pPr>
            <a:r>
              <a:rPr lang="en-US" sz="2000" dirty="0">
                <a:solidFill>
                  <a:schemeClr val="bg1"/>
                </a:solidFill>
                <a:latin typeface="Arial Narrow" panose="020B0606020202030204" pitchFamily="34" charset="0"/>
              </a:rPr>
              <a:t>Transferred to HUP.  Stabilized, discharged on 2L NC. </a:t>
            </a:r>
          </a:p>
          <a:p>
            <a:pPr>
              <a:lnSpc>
                <a:spcPct val="100000"/>
              </a:lnSpc>
              <a:spcAft>
                <a:spcPts val="600"/>
              </a:spcAft>
              <a:buClr>
                <a:srgbClr val="66FF33"/>
              </a:buClr>
              <a:buSzPct val="100000"/>
            </a:pPr>
            <a:r>
              <a:rPr lang="en-US" sz="2000" dirty="0">
                <a:solidFill>
                  <a:schemeClr val="bg1"/>
                </a:solidFill>
                <a:latin typeface="Arial Narrow" panose="020B0606020202030204" pitchFamily="34" charset="0"/>
              </a:rPr>
              <a:t>Brain MRI (-)</a:t>
            </a:r>
          </a:p>
          <a:p>
            <a:pPr>
              <a:lnSpc>
                <a:spcPct val="100000"/>
              </a:lnSpc>
              <a:spcAft>
                <a:spcPts val="600"/>
              </a:spcAft>
              <a:buClr>
                <a:srgbClr val="66FF33"/>
              </a:buClr>
              <a:buSzPct val="100000"/>
            </a:pPr>
            <a:r>
              <a:rPr lang="en-US" sz="2000" dirty="0">
                <a:solidFill>
                  <a:schemeClr val="bg1"/>
                </a:solidFill>
                <a:latin typeface="Arial Narrow" panose="020B0606020202030204" pitchFamily="34" charset="0"/>
              </a:rPr>
              <a:t>PET (+) for</a:t>
            </a:r>
          </a:p>
          <a:p>
            <a:pPr lvl="1">
              <a:lnSpc>
                <a:spcPct val="100000"/>
              </a:lnSpc>
              <a:spcAft>
                <a:spcPts val="600"/>
              </a:spcAft>
              <a:buClr>
                <a:srgbClr val="66FF33"/>
              </a:buClr>
              <a:buSzPct val="100000"/>
            </a:pPr>
            <a:r>
              <a:rPr lang="en-US" sz="2000" dirty="0">
                <a:solidFill>
                  <a:schemeClr val="bg1"/>
                </a:solidFill>
                <a:latin typeface="Arial Narrow" panose="020B0606020202030204" pitchFamily="34" charset="0"/>
              </a:rPr>
              <a:t>Moderate R </a:t>
            </a:r>
            <a:r>
              <a:rPr lang="en-US" sz="2000" dirty="0" err="1">
                <a:solidFill>
                  <a:schemeClr val="bg1"/>
                </a:solidFill>
                <a:latin typeface="Arial Narrow" panose="020B0606020202030204" pitchFamily="34" charset="0"/>
              </a:rPr>
              <a:t>loculated</a:t>
            </a:r>
            <a:r>
              <a:rPr lang="en-US" sz="2000" dirty="0">
                <a:solidFill>
                  <a:schemeClr val="bg1"/>
                </a:solidFill>
                <a:latin typeface="Arial Narrow" panose="020B0606020202030204" pitchFamily="34" charset="0"/>
              </a:rPr>
              <a:t> pleural effusion; diffuse nodular </a:t>
            </a:r>
            <a:r>
              <a:rPr lang="en-US" sz="2000" dirty="0" err="1">
                <a:solidFill>
                  <a:schemeClr val="bg1"/>
                </a:solidFill>
                <a:latin typeface="Arial Narrow" panose="020B0606020202030204" pitchFamily="34" charset="0"/>
              </a:rPr>
              <a:t>hypermetabolic</a:t>
            </a:r>
            <a:r>
              <a:rPr lang="en-US" sz="2000" dirty="0">
                <a:solidFill>
                  <a:schemeClr val="bg1"/>
                </a:solidFill>
                <a:latin typeface="Arial Narrow" panose="020B0606020202030204" pitchFamily="34" charset="0"/>
              </a:rPr>
              <a:t> FDG activity along pleura </a:t>
            </a:r>
          </a:p>
          <a:p>
            <a:pPr lvl="1">
              <a:lnSpc>
                <a:spcPct val="100000"/>
              </a:lnSpc>
              <a:spcAft>
                <a:spcPts val="600"/>
              </a:spcAft>
              <a:buClr>
                <a:srgbClr val="66FF33"/>
              </a:buClr>
              <a:buSzPct val="100000"/>
            </a:pPr>
            <a:r>
              <a:rPr lang="en-US" sz="2000" dirty="0">
                <a:solidFill>
                  <a:schemeClr val="bg1"/>
                </a:solidFill>
                <a:latin typeface="Arial Narrow" panose="020B0606020202030204" pitchFamily="34" charset="0"/>
              </a:rPr>
              <a:t>Mildly FDG-avid R hilar and mediastinal LAD, deemed either metastatic or reactive in origin</a:t>
            </a:r>
          </a:p>
          <a:p>
            <a:pPr>
              <a:lnSpc>
                <a:spcPct val="100000"/>
              </a:lnSpc>
              <a:spcAft>
                <a:spcPts val="600"/>
              </a:spcAft>
              <a:buClr>
                <a:srgbClr val="66FF33"/>
              </a:buClr>
              <a:buSzPct val="100000"/>
            </a:pPr>
            <a:r>
              <a:rPr lang="en-US" sz="2000" dirty="0">
                <a:solidFill>
                  <a:schemeClr val="bg1"/>
                </a:solidFill>
                <a:latin typeface="Arial Narrow" panose="020B0606020202030204" pitchFamily="34" charset="0"/>
              </a:rPr>
              <a:t>VATS pleural biopsy 01/29/19 for PD-L1 and NGS; underwent intraoperative talc pleurodesis; c/b persistent air leak.</a:t>
            </a:r>
          </a:p>
          <a:p>
            <a:pPr>
              <a:lnSpc>
                <a:spcPct val="100000"/>
              </a:lnSpc>
              <a:spcAft>
                <a:spcPts val="600"/>
              </a:spcAft>
              <a:buClr>
                <a:srgbClr val="66FF33"/>
              </a:buClr>
              <a:buSzPct val="100000"/>
            </a:pPr>
            <a:r>
              <a:rPr lang="en-US" sz="2000" dirty="0">
                <a:solidFill>
                  <a:schemeClr val="bg1"/>
                </a:solidFill>
                <a:latin typeface="Arial Narrow" panose="020B0606020202030204" pitchFamily="34" charset="0"/>
              </a:rPr>
              <a:t>Discharged with R chest tube and Heimlich valve; ultimately stopped bubbling after 2 wk. Clamp trial successful</a:t>
            </a:r>
          </a:p>
          <a:p>
            <a:pPr>
              <a:lnSpc>
                <a:spcPct val="100000"/>
              </a:lnSpc>
              <a:spcAft>
                <a:spcPts val="600"/>
              </a:spcAft>
              <a:buClr>
                <a:srgbClr val="66FF33"/>
              </a:buClr>
              <a:buSzPct val="100000"/>
            </a:pPr>
            <a:r>
              <a:rPr lang="en-US" sz="2000" dirty="0">
                <a:solidFill>
                  <a:schemeClr val="bg1"/>
                </a:solidFill>
                <a:latin typeface="Arial Narrow" panose="020B0606020202030204" pitchFamily="34" charset="0"/>
              </a:rPr>
              <a:t>PD-L1 proved (+) 60%.  NGS and fusion panel (-) for actionable molecular abnormalities</a:t>
            </a:r>
          </a:p>
        </p:txBody>
      </p:sp>
    </p:spTree>
    <p:extLst>
      <p:ext uri="{BB962C8B-B14F-4D97-AF65-F5344CB8AC3E}">
        <p14:creationId xmlns:p14="http://schemas.microsoft.com/office/powerpoint/2010/main" val="30979204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22" y="188537"/>
            <a:ext cx="11877773" cy="754143"/>
          </a:xfrm>
          <a:solidFill>
            <a:srgbClr val="002060"/>
          </a:solidFill>
        </p:spPr>
        <p:txBody>
          <a:bodyPr/>
          <a:lstStyle/>
          <a:p>
            <a:r>
              <a:rPr lang="en-US" dirty="0">
                <a:solidFill>
                  <a:srgbClr val="FFFF00"/>
                </a:solidFill>
                <a:latin typeface="Arial" panose="020B0604020202020204" pitchFamily="34" charset="0"/>
                <a:cs typeface="Arial" panose="020B0604020202020204" pitchFamily="34" charset="0"/>
              </a:rPr>
              <a:t>Case Presentation – Dr Langer (cont’d)</a:t>
            </a:r>
          </a:p>
        </p:txBody>
      </p:sp>
      <p:sp>
        <p:nvSpPr>
          <p:cNvPr id="3" name="Content Placeholder 2"/>
          <p:cNvSpPr>
            <a:spLocks noGrp="1"/>
          </p:cNvSpPr>
          <p:nvPr>
            <p:ph idx="1"/>
          </p:nvPr>
        </p:nvSpPr>
        <p:spPr>
          <a:xfrm>
            <a:off x="113123" y="1055800"/>
            <a:ext cx="6410226" cy="5420413"/>
          </a:xfrm>
          <a:solidFill>
            <a:srgbClr val="002060"/>
          </a:solidFill>
        </p:spPr>
        <p:txBody>
          <a:bodyPr/>
          <a:lstStyle/>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However, on PE in late 11/20, we palpated new, asymptomatic axillary LNs.  PS remains “0”</a:t>
            </a:r>
          </a:p>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CT and subsequent PET revealed bilateral axillary LN and upper RPLN</a:t>
            </a:r>
          </a:p>
          <a:p>
            <a:pPr>
              <a:buClr>
                <a:srgbClr val="66FF33"/>
              </a:buClr>
              <a:buSzPct val="100000"/>
            </a:pPr>
            <a:r>
              <a:rPr lang="en-US" sz="2400" dirty="0" err="1">
                <a:solidFill>
                  <a:schemeClr val="bg1"/>
                </a:solidFill>
                <a:latin typeface="Arial Narrow" panose="020B0606020202030204" pitchFamily="34" charset="0"/>
                <a:cs typeface="Arial" panose="020B0604020202020204" pitchFamily="34" charset="0"/>
              </a:rPr>
              <a:t>Bx</a:t>
            </a:r>
            <a:r>
              <a:rPr lang="en-US" sz="2400" dirty="0">
                <a:solidFill>
                  <a:schemeClr val="bg1"/>
                </a:solidFill>
                <a:latin typeface="Arial Narrow" panose="020B0606020202030204" pitchFamily="34" charset="0"/>
                <a:cs typeface="Arial" panose="020B0604020202020204" pitchFamily="34" charset="0"/>
              </a:rPr>
              <a:t> L axillary LN (+) </a:t>
            </a:r>
            <a:r>
              <a:rPr lang="en-US" sz="2400" dirty="0" err="1">
                <a:solidFill>
                  <a:schemeClr val="bg1"/>
                </a:solidFill>
                <a:latin typeface="Arial Narrow" panose="020B0606020202030204" pitchFamily="34" charset="0"/>
                <a:cs typeface="Arial" panose="020B0604020202020204" pitchFamily="34" charset="0"/>
              </a:rPr>
              <a:t>adenoca</a:t>
            </a:r>
            <a:r>
              <a:rPr lang="en-US" sz="2400" dirty="0">
                <a:solidFill>
                  <a:schemeClr val="bg1"/>
                </a:solidFill>
                <a:latin typeface="Arial Narrow" panose="020B0606020202030204" pitchFamily="34" charset="0"/>
                <a:cs typeface="Arial" panose="020B0604020202020204" pitchFamily="34" charset="0"/>
              </a:rPr>
              <a:t>, PD-L1 (+) 60%</a:t>
            </a:r>
          </a:p>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What is the next move?</a:t>
            </a:r>
          </a:p>
          <a:p>
            <a:pPr marL="556918" indent="-457200">
              <a:buClr>
                <a:srgbClr val="66FF33"/>
              </a:buClr>
              <a:buSzPct val="100000"/>
              <a:buFont typeface="+mj-lt"/>
              <a:buAutoNum type="arabicPeriod"/>
            </a:pPr>
            <a:r>
              <a:rPr lang="en-US" sz="2400" dirty="0">
                <a:solidFill>
                  <a:schemeClr val="bg1"/>
                </a:solidFill>
                <a:latin typeface="Arial Narrow" panose="020B0606020202030204" pitchFamily="34" charset="0"/>
                <a:cs typeface="Arial" panose="020B0604020202020204" pitchFamily="34" charset="0"/>
              </a:rPr>
              <a:t>Switch to </a:t>
            </a:r>
            <a:r>
              <a:rPr lang="en-US" sz="2400" dirty="0" err="1">
                <a:solidFill>
                  <a:schemeClr val="bg1"/>
                </a:solidFill>
                <a:latin typeface="Arial Narrow" panose="020B0606020202030204" pitchFamily="34" charset="0"/>
                <a:cs typeface="Arial" panose="020B0604020202020204" pitchFamily="34" charset="0"/>
              </a:rPr>
              <a:t>Pemetrexed</a:t>
            </a:r>
            <a:r>
              <a:rPr lang="en-US" sz="2400" dirty="0">
                <a:solidFill>
                  <a:schemeClr val="bg1"/>
                </a:solidFill>
                <a:latin typeface="Arial Narrow" panose="020B0606020202030204" pitchFamily="34" charset="0"/>
                <a:cs typeface="Arial" panose="020B0604020202020204" pitchFamily="34" charset="0"/>
              </a:rPr>
              <a:t>/Carboplatin/Bevacizumab</a:t>
            </a:r>
          </a:p>
          <a:p>
            <a:pPr marL="556918" indent="-457200">
              <a:buClr>
                <a:srgbClr val="66FF33"/>
              </a:buClr>
              <a:buSzPct val="100000"/>
              <a:buFont typeface="+mj-lt"/>
              <a:buAutoNum type="arabicPeriod"/>
            </a:pPr>
            <a:r>
              <a:rPr lang="en-US" sz="2400" dirty="0">
                <a:solidFill>
                  <a:schemeClr val="bg1"/>
                </a:solidFill>
                <a:latin typeface="Arial Narrow" panose="020B0606020202030204" pitchFamily="34" charset="0"/>
                <a:cs typeface="Arial" panose="020B0604020202020204" pitchFamily="34" charset="0"/>
              </a:rPr>
              <a:t>Add </a:t>
            </a:r>
            <a:r>
              <a:rPr lang="en-US" sz="2400" dirty="0" err="1">
                <a:solidFill>
                  <a:schemeClr val="bg1"/>
                </a:solidFill>
                <a:latin typeface="Arial Narrow" panose="020B0606020202030204" pitchFamily="34" charset="0"/>
                <a:cs typeface="Arial" panose="020B0604020202020204" pitchFamily="34" charset="0"/>
              </a:rPr>
              <a:t>Pem</a:t>
            </a:r>
            <a:r>
              <a:rPr lang="en-US" sz="2400" dirty="0">
                <a:solidFill>
                  <a:schemeClr val="bg1"/>
                </a:solidFill>
                <a:latin typeface="Arial Narrow" panose="020B0606020202030204" pitchFamily="34" charset="0"/>
                <a:cs typeface="Arial" panose="020B0604020202020204" pitchFamily="34" charset="0"/>
              </a:rPr>
              <a:t>/Carbo +/- Bevacizumab to </a:t>
            </a:r>
            <a:r>
              <a:rPr lang="en-US" sz="2400" dirty="0" err="1">
                <a:solidFill>
                  <a:schemeClr val="bg1"/>
                </a:solidFill>
                <a:latin typeface="Arial Narrow" panose="020B0606020202030204" pitchFamily="34" charset="0"/>
                <a:cs typeface="Arial" panose="020B0604020202020204" pitchFamily="34" charset="0"/>
              </a:rPr>
              <a:t>Pembrolizumab</a:t>
            </a:r>
            <a:endParaRPr lang="en-US" sz="2400" dirty="0">
              <a:solidFill>
                <a:schemeClr val="bg1"/>
              </a:solidFill>
              <a:latin typeface="Arial Narrow" panose="020B0606020202030204" pitchFamily="34" charset="0"/>
              <a:cs typeface="Arial" panose="020B0604020202020204" pitchFamily="34" charset="0"/>
            </a:endParaRPr>
          </a:p>
          <a:p>
            <a:pPr marL="556918" indent="-457200">
              <a:buClr>
                <a:srgbClr val="66FF33"/>
              </a:buClr>
              <a:buSzPct val="100000"/>
              <a:buFont typeface="+mj-lt"/>
              <a:buAutoNum type="arabicPeriod"/>
            </a:pPr>
            <a:r>
              <a:rPr lang="en-US" sz="2400" dirty="0">
                <a:solidFill>
                  <a:schemeClr val="bg1"/>
                </a:solidFill>
                <a:latin typeface="Arial Narrow" panose="020B0606020202030204" pitchFamily="34" charset="0"/>
                <a:cs typeface="Arial" panose="020B0604020202020204" pitchFamily="34" charset="0"/>
              </a:rPr>
              <a:t>Switch to IMP150</a:t>
            </a:r>
          </a:p>
          <a:p>
            <a:pPr marL="556918" indent="-457200">
              <a:buClr>
                <a:srgbClr val="66FF33"/>
              </a:buClr>
              <a:buSzPct val="100000"/>
              <a:buFont typeface="+mj-lt"/>
              <a:buAutoNum type="arabicPeriod"/>
            </a:pPr>
            <a:r>
              <a:rPr lang="en-US" sz="2400" dirty="0">
                <a:solidFill>
                  <a:schemeClr val="bg1"/>
                </a:solidFill>
                <a:latin typeface="Arial Narrow" panose="020B0606020202030204" pitchFamily="34" charset="0"/>
                <a:cs typeface="Arial" panose="020B0604020202020204" pitchFamily="34" charset="0"/>
              </a:rPr>
              <a:t>Continue </a:t>
            </a:r>
            <a:r>
              <a:rPr lang="en-US" sz="2400" dirty="0" err="1">
                <a:solidFill>
                  <a:schemeClr val="bg1"/>
                </a:solidFill>
                <a:latin typeface="Arial Narrow" panose="020B0606020202030204" pitchFamily="34" charset="0"/>
                <a:cs typeface="Arial" panose="020B0604020202020204" pitchFamily="34" charset="0"/>
              </a:rPr>
              <a:t>Pembro</a:t>
            </a:r>
            <a:r>
              <a:rPr lang="en-US" sz="2400" dirty="0">
                <a:solidFill>
                  <a:schemeClr val="bg1"/>
                </a:solidFill>
                <a:latin typeface="Arial Narrow" panose="020B0606020202030204" pitchFamily="34" charset="0"/>
                <a:cs typeface="Arial" panose="020B0604020202020204" pitchFamily="34" charset="0"/>
              </a:rPr>
              <a:t>, radiate sites of “oligo-PD”</a:t>
            </a:r>
          </a:p>
        </p:txBody>
      </p:sp>
      <p:pic>
        <p:nvPicPr>
          <p:cNvPr id="10" name="Picture 9"/>
          <p:cNvPicPr>
            <a:picLocks noChangeAspect="1"/>
          </p:cNvPicPr>
          <p:nvPr/>
        </p:nvPicPr>
        <p:blipFill>
          <a:blip r:embed="rId2"/>
          <a:stretch>
            <a:fillRect/>
          </a:stretch>
        </p:blipFill>
        <p:spPr>
          <a:xfrm>
            <a:off x="6636470" y="1055800"/>
            <a:ext cx="5067731" cy="5184744"/>
          </a:xfrm>
          <a:prstGeom prst="rect">
            <a:avLst/>
          </a:prstGeom>
        </p:spPr>
      </p:pic>
      <p:sp>
        <p:nvSpPr>
          <p:cNvPr id="11" name="Rectangle 10"/>
          <p:cNvSpPr/>
          <p:nvPr/>
        </p:nvSpPr>
        <p:spPr bwMode="auto">
          <a:xfrm>
            <a:off x="9153427" y="3714161"/>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2" name="Rectangle 11"/>
          <p:cNvSpPr/>
          <p:nvPr/>
        </p:nvSpPr>
        <p:spPr bwMode="auto">
          <a:xfrm>
            <a:off x="6636470" y="3714161"/>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3" name="Rectangle 12"/>
          <p:cNvSpPr/>
          <p:nvPr/>
        </p:nvSpPr>
        <p:spPr bwMode="auto">
          <a:xfrm>
            <a:off x="6636469" y="2982010"/>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4" name="Rectangle 13"/>
          <p:cNvSpPr/>
          <p:nvPr/>
        </p:nvSpPr>
        <p:spPr bwMode="auto">
          <a:xfrm>
            <a:off x="9170335" y="3000866"/>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5" name="Rectangle 14"/>
          <p:cNvSpPr/>
          <p:nvPr/>
        </p:nvSpPr>
        <p:spPr bwMode="auto">
          <a:xfrm>
            <a:off x="6636469" y="5797482"/>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6" name="Rectangle 15"/>
          <p:cNvSpPr/>
          <p:nvPr/>
        </p:nvSpPr>
        <p:spPr bwMode="auto">
          <a:xfrm>
            <a:off x="9170335" y="5794342"/>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Tree>
    <p:extLst>
      <p:ext uri="{BB962C8B-B14F-4D97-AF65-F5344CB8AC3E}">
        <p14:creationId xmlns:p14="http://schemas.microsoft.com/office/powerpoint/2010/main" val="10607466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22" y="188537"/>
            <a:ext cx="11877773" cy="754143"/>
          </a:xfrm>
          <a:solidFill>
            <a:srgbClr val="002060"/>
          </a:solidFill>
        </p:spPr>
        <p:txBody>
          <a:bodyPr/>
          <a:lstStyle/>
          <a:p>
            <a:r>
              <a:rPr lang="en-US" dirty="0">
                <a:solidFill>
                  <a:srgbClr val="FFFF00"/>
                </a:solidFill>
                <a:latin typeface="Arial" panose="020B0604020202020204" pitchFamily="34" charset="0"/>
                <a:cs typeface="Arial" panose="020B0604020202020204" pitchFamily="34" charset="0"/>
              </a:rPr>
              <a:t>Case Presentation – Dr Langer (cont’d)</a:t>
            </a:r>
          </a:p>
        </p:txBody>
      </p:sp>
      <p:sp>
        <p:nvSpPr>
          <p:cNvPr id="3" name="Content Placeholder 2"/>
          <p:cNvSpPr>
            <a:spLocks noGrp="1"/>
          </p:cNvSpPr>
          <p:nvPr>
            <p:ph idx="1"/>
          </p:nvPr>
        </p:nvSpPr>
        <p:spPr>
          <a:xfrm>
            <a:off x="113123" y="1055801"/>
            <a:ext cx="6410226" cy="5194169"/>
          </a:xfrm>
          <a:solidFill>
            <a:srgbClr val="002060"/>
          </a:solidFill>
        </p:spPr>
        <p:txBody>
          <a:bodyPr/>
          <a:lstStyle/>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We opted to continue </a:t>
            </a:r>
            <a:r>
              <a:rPr lang="en-US" sz="2400" dirty="0" err="1">
                <a:solidFill>
                  <a:schemeClr val="bg1"/>
                </a:solidFill>
                <a:latin typeface="Arial Narrow" panose="020B0606020202030204" pitchFamily="34" charset="0"/>
                <a:cs typeface="Arial" panose="020B0604020202020204" pitchFamily="34" charset="0"/>
              </a:rPr>
              <a:t>Pembrolizumab</a:t>
            </a:r>
            <a:r>
              <a:rPr lang="en-US" sz="2400" dirty="0">
                <a:solidFill>
                  <a:schemeClr val="bg1"/>
                </a:solidFill>
                <a:latin typeface="Arial Narrow" panose="020B0606020202030204" pitchFamily="34" charset="0"/>
                <a:cs typeface="Arial" panose="020B0604020202020204" pitchFamily="34" charset="0"/>
              </a:rPr>
              <a:t> and radiate sites of “active” tumor in both axilla and celiac LN</a:t>
            </a:r>
          </a:p>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He received 50 </a:t>
            </a:r>
            <a:r>
              <a:rPr lang="en-US" sz="2400" dirty="0" err="1">
                <a:solidFill>
                  <a:schemeClr val="bg1"/>
                </a:solidFill>
                <a:latin typeface="Arial Narrow" panose="020B0606020202030204" pitchFamily="34" charset="0"/>
                <a:cs typeface="Arial" panose="020B0604020202020204" pitchFamily="34" charset="0"/>
              </a:rPr>
              <a:t>Gy</a:t>
            </a:r>
            <a:r>
              <a:rPr lang="en-US" sz="2400" dirty="0">
                <a:solidFill>
                  <a:schemeClr val="bg1"/>
                </a:solidFill>
                <a:latin typeface="Arial Narrow" panose="020B0606020202030204" pitchFamily="34" charset="0"/>
                <a:cs typeface="Arial" panose="020B0604020202020204" pitchFamily="34" charset="0"/>
              </a:rPr>
              <a:t>/25 </a:t>
            </a:r>
            <a:r>
              <a:rPr lang="en-US" sz="2400" dirty="0" err="1">
                <a:solidFill>
                  <a:schemeClr val="bg1"/>
                </a:solidFill>
                <a:latin typeface="Arial Narrow" panose="020B0606020202030204" pitchFamily="34" charset="0"/>
                <a:cs typeface="Arial" panose="020B0604020202020204" pitchFamily="34" charset="0"/>
              </a:rPr>
              <a:t>Fx</a:t>
            </a:r>
            <a:r>
              <a:rPr lang="en-US" sz="2400" dirty="0">
                <a:solidFill>
                  <a:schemeClr val="bg1"/>
                </a:solidFill>
                <a:latin typeface="Arial Narrow" panose="020B0606020202030204" pitchFamily="34" charset="0"/>
                <a:cs typeface="Arial" panose="020B0604020202020204" pitchFamily="34" charset="0"/>
              </a:rPr>
              <a:t> to each site through 11/20</a:t>
            </a:r>
          </a:p>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Pt tolerated </a:t>
            </a:r>
            <a:r>
              <a:rPr lang="en-US" sz="2400" dirty="0" err="1">
                <a:solidFill>
                  <a:schemeClr val="bg1"/>
                </a:solidFill>
                <a:latin typeface="Arial Narrow" panose="020B0606020202030204" pitchFamily="34" charset="0"/>
                <a:cs typeface="Arial" panose="020B0604020202020204" pitchFamily="34" charset="0"/>
              </a:rPr>
              <a:t>Tx</a:t>
            </a:r>
            <a:r>
              <a:rPr lang="en-US" sz="2400" dirty="0">
                <a:solidFill>
                  <a:schemeClr val="bg1"/>
                </a:solidFill>
                <a:latin typeface="Arial Narrow" panose="020B0606020202030204" pitchFamily="34" charset="0"/>
                <a:cs typeface="Arial" panose="020B0604020202020204" pitchFamily="34" charset="0"/>
              </a:rPr>
              <a:t> well x for mild nausea</a:t>
            </a:r>
          </a:p>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Nodes resolved.  No other sites progressed</a:t>
            </a:r>
          </a:p>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He continued </a:t>
            </a:r>
            <a:r>
              <a:rPr lang="en-US" sz="2400" dirty="0" err="1">
                <a:solidFill>
                  <a:schemeClr val="bg1"/>
                </a:solidFill>
                <a:latin typeface="Arial Narrow" panose="020B0606020202030204" pitchFamily="34" charset="0"/>
                <a:cs typeface="Arial" panose="020B0604020202020204" pitchFamily="34" charset="0"/>
              </a:rPr>
              <a:t>Pembrolizumab</a:t>
            </a:r>
            <a:r>
              <a:rPr lang="en-US" sz="2400" dirty="0">
                <a:solidFill>
                  <a:schemeClr val="bg1"/>
                </a:solidFill>
                <a:latin typeface="Arial Narrow" panose="020B0606020202030204" pitchFamily="34" charset="0"/>
                <a:cs typeface="Arial" panose="020B0604020202020204" pitchFamily="34" charset="0"/>
              </a:rPr>
              <a:t> q 4 </a:t>
            </a:r>
            <a:r>
              <a:rPr lang="en-US" sz="2400" dirty="0" err="1">
                <a:solidFill>
                  <a:schemeClr val="bg1"/>
                </a:solidFill>
                <a:latin typeface="Arial Narrow" panose="020B0606020202030204" pitchFamily="34" charset="0"/>
                <a:cs typeface="Arial" panose="020B0604020202020204" pitchFamily="34" charset="0"/>
              </a:rPr>
              <a:t>wks</a:t>
            </a:r>
            <a:r>
              <a:rPr lang="en-US" sz="2400" dirty="0">
                <a:solidFill>
                  <a:schemeClr val="bg1"/>
                </a:solidFill>
                <a:latin typeface="Arial Narrow" panose="020B0606020202030204" pitchFamily="34" charset="0"/>
                <a:cs typeface="Arial" panose="020B0604020202020204" pitchFamily="34" charset="0"/>
              </a:rPr>
              <a:t>, and received 22 cycles through 01/27/22, when he developed bulky cervical and submandibular LN.  </a:t>
            </a:r>
            <a:r>
              <a:rPr lang="en-US" sz="2400" dirty="0" err="1">
                <a:solidFill>
                  <a:schemeClr val="bg1"/>
                </a:solidFill>
                <a:latin typeface="Arial Narrow" panose="020B0606020202030204" pitchFamily="34" charset="0"/>
                <a:cs typeface="Arial" panose="020B0604020202020204" pitchFamily="34" charset="0"/>
              </a:rPr>
              <a:t>Bx</a:t>
            </a:r>
            <a:r>
              <a:rPr lang="en-US" sz="2400" dirty="0">
                <a:solidFill>
                  <a:schemeClr val="bg1"/>
                </a:solidFill>
                <a:latin typeface="Arial Narrow" panose="020B0606020202030204" pitchFamily="34" charset="0"/>
                <a:cs typeface="Arial" panose="020B0604020202020204" pitchFamily="34" charset="0"/>
              </a:rPr>
              <a:t> again showed </a:t>
            </a:r>
            <a:r>
              <a:rPr lang="en-US" sz="2400" dirty="0" err="1">
                <a:solidFill>
                  <a:schemeClr val="bg1"/>
                </a:solidFill>
                <a:latin typeface="Arial Narrow" panose="020B0606020202030204" pitchFamily="34" charset="0"/>
                <a:cs typeface="Arial" panose="020B0604020202020204" pitchFamily="34" charset="0"/>
              </a:rPr>
              <a:t>adenoca</a:t>
            </a:r>
            <a:r>
              <a:rPr lang="en-US" sz="2400" dirty="0">
                <a:solidFill>
                  <a:schemeClr val="bg1"/>
                </a:solidFill>
                <a:latin typeface="Arial Narrow" panose="020B0606020202030204" pitchFamily="34" charset="0"/>
                <a:cs typeface="Arial" panose="020B0604020202020204" pitchFamily="34" charset="0"/>
              </a:rPr>
              <a:t>, PDL1 (+).</a:t>
            </a:r>
          </a:p>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What now?</a:t>
            </a:r>
          </a:p>
        </p:txBody>
      </p:sp>
      <p:pic>
        <p:nvPicPr>
          <p:cNvPr id="10" name="Picture 9"/>
          <p:cNvPicPr>
            <a:picLocks noChangeAspect="1"/>
          </p:cNvPicPr>
          <p:nvPr/>
        </p:nvPicPr>
        <p:blipFill>
          <a:blip r:embed="rId2"/>
          <a:stretch>
            <a:fillRect/>
          </a:stretch>
        </p:blipFill>
        <p:spPr>
          <a:xfrm>
            <a:off x="6636470" y="1055799"/>
            <a:ext cx="5067731" cy="5194171"/>
          </a:xfrm>
          <a:prstGeom prst="rect">
            <a:avLst/>
          </a:prstGeom>
        </p:spPr>
      </p:pic>
      <p:sp>
        <p:nvSpPr>
          <p:cNvPr id="11" name="Rectangle 10"/>
          <p:cNvSpPr/>
          <p:nvPr/>
        </p:nvSpPr>
        <p:spPr bwMode="auto">
          <a:xfrm>
            <a:off x="9153427" y="3714161"/>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2" name="Rectangle 11"/>
          <p:cNvSpPr/>
          <p:nvPr/>
        </p:nvSpPr>
        <p:spPr bwMode="auto">
          <a:xfrm>
            <a:off x="6636470" y="3714161"/>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3" name="Rectangle 12"/>
          <p:cNvSpPr/>
          <p:nvPr/>
        </p:nvSpPr>
        <p:spPr bwMode="auto">
          <a:xfrm>
            <a:off x="6636469" y="2982010"/>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4" name="Rectangle 13"/>
          <p:cNvSpPr/>
          <p:nvPr/>
        </p:nvSpPr>
        <p:spPr bwMode="auto">
          <a:xfrm>
            <a:off x="9170335" y="3000866"/>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5" name="Rectangle 14"/>
          <p:cNvSpPr/>
          <p:nvPr/>
        </p:nvSpPr>
        <p:spPr bwMode="auto">
          <a:xfrm>
            <a:off x="6636469" y="5797482"/>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6" name="Rectangle 15"/>
          <p:cNvSpPr/>
          <p:nvPr/>
        </p:nvSpPr>
        <p:spPr bwMode="auto">
          <a:xfrm>
            <a:off x="9170335" y="5794342"/>
            <a:ext cx="678730" cy="1696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Tree>
    <p:extLst>
      <p:ext uri="{BB962C8B-B14F-4D97-AF65-F5344CB8AC3E}">
        <p14:creationId xmlns:p14="http://schemas.microsoft.com/office/powerpoint/2010/main" val="15810400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22" y="188537"/>
            <a:ext cx="11877773" cy="754143"/>
          </a:xfrm>
          <a:solidFill>
            <a:srgbClr val="002060"/>
          </a:solidFill>
        </p:spPr>
        <p:txBody>
          <a:bodyPr/>
          <a:lstStyle/>
          <a:p>
            <a:r>
              <a:rPr lang="en-US" dirty="0">
                <a:solidFill>
                  <a:srgbClr val="FFFF00"/>
                </a:solidFill>
                <a:latin typeface="Arial" panose="020B0604020202020204" pitchFamily="34" charset="0"/>
                <a:cs typeface="Arial" panose="020B0604020202020204" pitchFamily="34" charset="0"/>
              </a:rPr>
              <a:t>Case Presentation – Dr Langer (cont’d)</a:t>
            </a:r>
          </a:p>
        </p:txBody>
      </p:sp>
      <p:pic>
        <p:nvPicPr>
          <p:cNvPr id="5" name="Picture 4">
            <a:extLst>
              <a:ext uri="{FF2B5EF4-FFF2-40B4-BE49-F238E27FC236}">
                <a16:creationId xmlns:a16="http://schemas.microsoft.com/office/drawing/2014/main" id="{2B45B6A4-95C8-F4D6-CF63-C29874AC8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55" y="1055803"/>
            <a:ext cx="5052767" cy="5345398"/>
          </a:xfrm>
          <a:prstGeom prst="rect">
            <a:avLst/>
          </a:prstGeom>
        </p:spPr>
      </p:pic>
    </p:spTree>
    <p:extLst>
      <p:ext uri="{BB962C8B-B14F-4D97-AF65-F5344CB8AC3E}">
        <p14:creationId xmlns:p14="http://schemas.microsoft.com/office/powerpoint/2010/main" val="9833648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22" y="188537"/>
            <a:ext cx="11962614" cy="754143"/>
          </a:xfrm>
          <a:solidFill>
            <a:srgbClr val="002060"/>
          </a:solidFill>
        </p:spPr>
        <p:txBody>
          <a:bodyPr/>
          <a:lstStyle/>
          <a:p>
            <a:r>
              <a:rPr lang="en-US" dirty="0">
                <a:solidFill>
                  <a:srgbClr val="FFFF00"/>
                </a:solidFill>
                <a:latin typeface="Arial" panose="020B0604020202020204" pitchFamily="34" charset="0"/>
                <a:cs typeface="Arial" panose="020B0604020202020204" pitchFamily="34" charset="0"/>
              </a:rPr>
              <a:t>Case Presentation – Dr Langer (cont’d)</a:t>
            </a:r>
          </a:p>
        </p:txBody>
      </p:sp>
      <p:sp>
        <p:nvSpPr>
          <p:cNvPr id="3" name="Content Placeholder 2"/>
          <p:cNvSpPr>
            <a:spLocks noGrp="1"/>
          </p:cNvSpPr>
          <p:nvPr>
            <p:ph idx="1"/>
          </p:nvPr>
        </p:nvSpPr>
        <p:spPr>
          <a:xfrm>
            <a:off x="5297864" y="961534"/>
            <a:ext cx="6777872" cy="5896466"/>
          </a:xfrm>
          <a:solidFill>
            <a:srgbClr val="002060"/>
          </a:solidFill>
        </p:spPr>
        <p:txBody>
          <a:bodyPr/>
          <a:lstStyle/>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We opted to continue </a:t>
            </a:r>
            <a:r>
              <a:rPr lang="en-US" sz="2400" dirty="0" err="1">
                <a:solidFill>
                  <a:schemeClr val="bg1"/>
                </a:solidFill>
                <a:latin typeface="Arial Narrow" panose="020B0606020202030204" pitchFamily="34" charset="0"/>
                <a:cs typeface="Arial" panose="020B0604020202020204" pitchFamily="34" charset="0"/>
              </a:rPr>
              <a:t>Pembrolizumab</a:t>
            </a:r>
            <a:r>
              <a:rPr lang="en-US" sz="2400" dirty="0">
                <a:solidFill>
                  <a:schemeClr val="bg1"/>
                </a:solidFill>
                <a:latin typeface="Arial Narrow" panose="020B0606020202030204" pitchFamily="34" charset="0"/>
                <a:cs typeface="Arial" panose="020B0604020202020204" pitchFamily="34" charset="0"/>
              </a:rPr>
              <a:t> and once more radiate sites of “active” tumor in the neck</a:t>
            </a:r>
          </a:p>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He received 45 </a:t>
            </a:r>
            <a:r>
              <a:rPr lang="en-US" sz="2400" dirty="0" err="1">
                <a:solidFill>
                  <a:schemeClr val="bg1"/>
                </a:solidFill>
                <a:latin typeface="Arial Narrow" panose="020B0606020202030204" pitchFamily="34" charset="0"/>
                <a:cs typeface="Arial" panose="020B0604020202020204" pitchFamily="34" charset="0"/>
              </a:rPr>
              <a:t>Gy</a:t>
            </a:r>
            <a:r>
              <a:rPr lang="en-US" sz="2400" dirty="0">
                <a:solidFill>
                  <a:schemeClr val="bg1"/>
                </a:solidFill>
                <a:latin typeface="Arial Narrow" panose="020B0606020202030204" pitchFamily="34" charset="0"/>
                <a:cs typeface="Arial" panose="020B0604020202020204" pitchFamily="34" charset="0"/>
              </a:rPr>
              <a:t>/15 </a:t>
            </a:r>
            <a:r>
              <a:rPr lang="en-US" sz="2400" dirty="0" err="1">
                <a:solidFill>
                  <a:schemeClr val="bg1"/>
                </a:solidFill>
                <a:latin typeface="Arial Narrow" panose="020B0606020202030204" pitchFamily="34" charset="0"/>
                <a:cs typeface="Arial" panose="020B0604020202020204" pitchFamily="34" charset="0"/>
              </a:rPr>
              <a:t>Fx</a:t>
            </a:r>
            <a:r>
              <a:rPr lang="en-US" sz="2400" dirty="0">
                <a:solidFill>
                  <a:schemeClr val="bg1"/>
                </a:solidFill>
                <a:latin typeface="Arial Narrow" panose="020B0606020202030204" pitchFamily="34" charset="0"/>
                <a:cs typeface="Arial" panose="020B0604020202020204" pitchFamily="34" charset="0"/>
              </a:rPr>
              <a:t> to each site through 03/22</a:t>
            </a:r>
          </a:p>
          <a:p>
            <a:pPr>
              <a:buClr>
                <a:srgbClr val="66FF33"/>
              </a:buClr>
              <a:buSzPct val="100000"/>
            </a:pPr>
            <a:endParaRPr lang="en-US" sz="2400" dirty="0">
              <a:solidFill>
                <a:schemeClr val="bg1"/>
              </a:solidFill>
              <a:latin typeface="Arial Narrow" panose="020B0606020202030204" pitchFamily="34" charset="0"/>
              <a:cs typeface="Arial" panose="020B0604020202020204" pitchFamily="34" charset="0"/>
            </a:endParaRPr>
          </a:p>
          <a:p>
            <a:pPr>
              <a:buClr>
                <a:srgbClr val="66FF33"/>
              </a:buClr>
              <a:buSzPct val="100000"/>
            </a:pPr>
            <a:endParaRPr lang="en-US" sz="2400" dirty="0">
              <a:solidFill>
                <a:schemeClr val="bg1"/>
              </a:solidFill>
              <a:latin typeface="Arial Narrow" panose="020B0606020202030204" pitchFamily="34" charset="0"/>
              <a:cs typeface="Arial" panose="020B0604020202020204" pitchFamily="34" charset="0"/>
            </a:endParaRPr>
          </a:p>
          <a:p>
            <a:pPr>
              <a:buClr>
                <a:srgbClr val="66FF33"/>
              </a:buClr>
              <a:buSzPct val="100000"/>
            </a:pPr>
            <a:endParaRPr lang="en-US" sz="2400" dirty="0">
              <a:solidFill>
                <a:schemeClr val="bg1"/>
              </a:solidFill>
              <a:latin typeface="Arial Narrow" panose="020B0606020202030204" pitchFamily="34" charset="0"/>
              <a:cs typeface="Arial" panose="020B0604020202020204" pitchFamily="34" charset="0"/>
            </a:endParaRPr>
          </a:p>
          <a:p>
            <a:pPr>
              <a:buClr>
                <a:srgbClr val="66FF33"/>
              </a:buClr>
              <a:buSzPct val="100000"/>
            </a:pPr>
            <a:endParaRPr lang="en-US" sz="2400" dirty="0">
              <a:solidFill>
                <a:schemeClr val="bg1"/>
              </a:solidFill>
              <a:latin typeface="Arial Narrow" panose="020B0606020202030204" pitchFamily="34" charset="0"/>
              <a:cs typeface="Arial" panose="020B0604020202020204" pitchFamily="34" charset="0"/>
            </a:endParaRPr>
          </a:p>
          <a:p>
            <a:pPr>
              <a:buClr>
                <a:srgbClr val="66FF33"/>
              </a:buClr>
              <a:buSzPct val="100000"/>
            </a:pPr>
            <a:endParaRPr lang="en-US" sz="2400" dirty="0">
              <a:solidFill>
                <a:schemeClr val="bg1"/>
              </a:solidFill>
              <a:latin typeface="Arial Narrow" panose="020B0606020202030204" pitchFamily="34" charset="0"/>
              <a:cs typeface="Arial" panose="020B0604020202020204" pitchFamily="34" charset="0"/>
            </a:endParaRPr>
          </a:p>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As of 07/23, he has received 40 cycles  of </a:t>
            </a:r>
            <a:r>
              <a:rPr lang="en-US" sz="2400" dirty="0" err="1">
                <a:solidFill>
                  <a:schemeClr val="bg1"/>
                </a:solidFill>
                <a:latin typeface="Arial Narrow" panose="020B0606020202030204" pitchFamily="34" charset="0"/>
                <a:cs typeface="Arial" panose="020B0604020202020204" pitchFamily="34" charset="0"/>
              </a:rPr>
              <a:t>Pembro</a:t>
            </a:r>
            <a:r>
              <a:rPr lang="en-US" sz="2400" dirty="0">
                <a:solidFill>
                  <a:schemeClr val="bg1"/>
                </a:solidFill>
                <a:latin typeface="Arial Narrow" panose="020B0606020202030204" pitchFamily="34" charset="0"/>
                <a:cs typeface="Arial" panose="020B0604020202020204" pitchFamily="34" charset="0"/>
              </a:rPr>
              <a:t> and is now being dosed at 6 </a:t>
            </a:r>
            <a:r>
              <a:rPr lang="en-US" sz="2400" dirty="0" err="1">
                <a:solidFill>
                  <a:schemeClr val="bg1"/>
                </a:solidFill>
                <a:latin typeface="Arial Narrow" panose="020B0606020202030204" pitchFamily="34" charset="0"/>
                <a:cs typeface="Arial" panose="020B0604020202020204" pitchFamily="34" charset="0"/>
              </a:rPr>
              <a:t>wk</a:t>
            </a:r>
            <a:r>
              <a:rPr lang="en-US" sz="2400" dirty="0">
                <a:solidFill>
                  <a:schemeClr val="bg1"/>
                </a:solidFill>
                <a:latin typeface="Arial Narrow" panose="020B0606020202030204" pitchFamily="34" charset="0"/>
                <a:cs typeface="Arial" panose="020B0604020202020204" pitchFamily="34" charset="0"/>
              </a:rPr>
              <a:t> intervals</a:t>
            </a:r>
          </a:p>
          <a:p>
            <a:pPr>
              <a:buClr>
                <a:srgbClr val="66FF33"/>
              </a:buClr>
              <a:buSzPct val="100000"/>
            </a:pPr>
            <a:r>
              <a:rPr lang="en-US" sz="2400" dirty="0">
                <a:solidFill>
                  <a:schemeClr val="bg1"/>
                </a:solidFill>
                <a:latin typeface="Arial Narrow" panose="020B0606020202030204" pitchFamily="34" charset="0"/>
                <a:cs typeface="Arial" panose="020B0604020202020204" pitchFamily="34" charset="0"/>
              </a:rPr>
              <a:t>There has been no further progression since 03/22</a:t>
            </a:r>
          </a:p>
        </p:txBody>
      </p:sp>
      <p:pic>
        <p:nvPicPr>
          <p:cNvPr id="5" name="Picture 4"/>
          <p:cNvPicPr>
            <a:picLocks noChangeAspect="1"/>
          </p:cNvPicPr>
          <p:nvPr/>
        </p:nvPicPr>
        <p:blipFill>
          <a:blip r:embed="rId2"/>
          <a:stretch>
            <a:fillRect/>
          </a:stretch>
        </p:blipFill>
        <p:spPr>
          <a:xfrm>
            <a:off x="5740924" y="2686639"/>
            <a:ext cx="5439266" cy="2659925"/>
          </a:xfrm>
          <a:prstGeom prst="rect">
            <a:avLst/>
          </a:prstGeom>
        </p:spPr>
      </p:pic>
      <p:pic>
        <p:nvPicPr>
          <p:cNvPr id="7" name="Picture 6" descr="A close-up of a ct scan&#10;&#10;Description automatically generated">
            <a:extLst>
              <a:ext uri="{FF2B5EF4-FFF2-40B4-BE49-F238E27FC236}">
                <a16:creationId xmlns:a16="http://schemas.microsoft.com/office/drawing/2014/main" id="{A1D0A08F-6237-D607-CB9D-EB6A4E9CD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06" y="1047962"/>
            <a:ext cx="4896243" cy="5255427"/>
          </a:xfrm>
          <a:prstGeom prst="rect">
            <a:avLst/>
          </a:prstGeom>
        </p:spPr>
      </p:pic>
    </p:spTree>
    <p:extLst>
      <p:ext uri="{BB962C8B-B14F-4D97-AF65-F5344CB8AC3E}">
        <p14:creationId xmlns:p14="http://schemas.microsoft.com/office/powerpoint/2010/main" val="12121542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7F45F8-FAAF-42B9-B11F-EEE5D5B5070F}"/>
              </a:ext>
            </a:extLst>
          </p:cNvPr>
          <p:cNvSpPr>
            <a:spLocks noGrp="1"/>
          </p:cNvSpPr>
          <p:nvPr>
            <p:ph type="title"/>
          </p:nvPr>
        </p:nvSpPr>
        <p:spPr>
          <a:xfrm>
            <a:off x="183729" y="314724"/>
            <a:ext cx="11759013" cy="1325563"/>
          </a:xfrm>
        </p:spPr>
        <p:txBody>
          <a:bodyPr>
            <a:normAutofit/>
          </a:bodyPr>
          <a:lstStyle/>
          <a:p>
            <a:r>
              <a:rPr lang="en-US" sz="3600" dirty="0">
                <a:latin typeface="Arial" panose="020B0604020202020204" pitchFamily="34" charset="0"/>
              </a:rPr>
              <a:t>Case Presentation – Dr </a:t>
            </a:r>
            <a:r>
              <a:rPr lang="en-US" sz="3600" dirty="0" err="1">
                <a:latin typeface="Arial" panose="020B0604020202020204" pitchFamily="34" charset="0"/>
              </a:rPr>
              <a:t>Reckamp</a:t>
            </a:r>
            <a:r>
              <a:rPr lang="en-US" sz="3600" dirty="0">
                <a:latin typeface="Arial" panose="020B0604020202020204" pitchFamily="34" charset="0"/>
              </a:rPr>
              <a:t> </a:t>
            </a:r>
            <a:endParaRPr lang="en-US" sz="3600" dirty="0">
              <a:highlight>
                <a:srgbClr val="FFFF00"/>
              </a:highlight>
            </a:endParaRPr>
          </a:p>
        </p:txBody>
      </p:sp>
      <p:sp>
        <p:nvSpPr>
          <p:cNvPr id="7" name="Content Placeholder 6">
            <a:extLst>
              <a:ext uri="{FF2B5EF4-FFF2-40B4-BE49-F238E27FC236}">
                <a16:creationId xmlns:a16="http://schemas.microsoft.com/office/drawing/2014/main" id="{3A56293D-8EDE-4AD0-8C54-E45B3BEE2498}"/>
              </a:ext>
            </a:extLst>
          </p:cNvPr>
          <p:cNvSpPr>
            <a:spLocks noGrp="1"/>
          </p:cNvSpPr>
          <p:nvPr>
            <p:ph idx="1"/>
          </p:nvPr>
        </p:nvSpPr>
        <p:spPr>
          <a:xfrm>
            <a:off x="437663" y="1524735"/>
            <a:ext cx="6629438" cy="5086350"/>
          </a:xfrm>
        </p:spPr>
        <p:txBody>
          <a:bodyPr>
            <a:normAutofit fontScale="85000" lnSpcReduction="10000"/>
          </a:bodyPr>
          <a:lstStyle/>
          <a:p>
            <a:pPr marL="635" marR="0">
              <a:lnSpc>
                <a:spcPct val="120000"/>
              </a:lnSpc>
              <a:spcBef>
                <a:spcPts val="0"/>
              </a:spcBef>
              <a:spcAft>
                <a:spcPts val="600"/>
              </a:spcAft>
            </a:pPr>
            <a:r>
              <a:rPr lang="en-US" sz="2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66-year-old female with 35 pack-year smoking history </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35" marR="0">
              <a:lnSpc>
                <a:spcPct val="120000"/>
              </a:lnSpc>
              <a:spcBef>
                <a:spcPts val="0"/>
              </a:spcBef>
              <a:spcAft>
                <a:spcPts val="600"/>
              </a:spcAft>
            </a:pPr>
            <a:r>
              <a:rPr lang="en-US" sz="2400" dirty="0">
                <a:solidFill>
                  <a:schemeClr val="tx1"/>
                </a:solidFill>
                <a:ea typeface="Times New Roman" panose="02020603050405020304" pitchFamily="18" charset="0"/>
                <a:cs typeface="Times New Roman" panose="02020603050405020304" pitchFamily="18" charset="0"/>
              </a:rPr>
              <a:t>P</a:t>
            </a:r>
            <a:r>
              <a:rPr lang="en-US" sz="2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leuritic chest pain and dyspnea for 2 	months  </a:t>
            </a:r>
          </a:p>
          <a:p>
            <a:pPr marL="635" marR="0">
              <a:lnSpc>
                <a:spcPct val="120000"/>
              </a:lnSpc>
              <a:spcBef>
                <a:spcPts val="0"/>
              </a:spcBef>
              <a:spcAft>
                <a:spcPts val="600"/>
              </a:spcAft>
            </a:pPr>
            <a:r>
              <a:rPr lang="en-US" sz="2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CXR with mediastinal and right hilar masses  </a:t>
            </a:r>
          </a:p>
          <a:p>
            <a:pPr marL="635" marR="0">
              <a:lnSpc>
                <a:spcPct val="120000"/>
              </a:lnSpc>
              <a:spcBef>
                <a:spcPts val="0"/>
              </a:spcBef>
              <a:spcAft>
                <a:spcPts val="600"/>
              </a:spcAft>
            </a:pPr>
            <a:r>
              <a:rPr lang="en-US" sz="2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CT chest, abdomen, pelvis with right lower lobe spiculated mass, 1.1 cm </a:t>
            </a:r>
          </a:p>
          <a:p>
            <a:pPr marL="635" marR="0">
              <a:lnSpc>
                <a:spcPct val="120000"/>
              </a:lnSpc>
              <a:spcBef>
                <a:spcPts val="0"/>
              </a:spcBef>
              <a:spcAft>
                <a:spcPts val="600"/>
              </a:spcAft>
            </a:pPr>
            <a:r>
              <a:rPr lang="en-US" sz="24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M</a:t>
            </a:r>
            <a:r>
              <a:rPr lang="en-US" sz="2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ediastinal and right </a:t>
            </a:r>
            <a:r>
              <a:rPr lang="en-US" sz="24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hilar </a:t>
            </a:r>
            <a:r>
              <a:rPr lang="en-US" sz="2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lymphadenopathy</a:t>
            </a:r>
          </a:p>
          <a:p>
            <a:pPr marL="457835" lvl="1">
              <a:lnSpc>
                <a:spcPct val="120000"/>
              </a:lnSpc>
              <a:spcBef>
                <a:spcPts val="0"/>
              </a:spcBef>
              <a:spcAft>
                <a:spcPts val="600"/>
              </a:spcAft>
            </a:pP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right paratracheal node 1.7 x 2.0 cm</a:t>
            </a:r>
          </a:p>
          <a:p>
            <a:pPr marL="457835" lvl="1">
              <a:lnSpc>
                <a:spcPct val="120000"/>
              </a:lnSpc>
              <a:spcBef>
                <a:spcPts val="0"/>
              </a:spcBef>
              <a:spcAft>
                <a:spcPts val="600"/>
              </a:spcAft>
            </a:pPr>
            <a:r>
              <a:rPr lang="en-US" sz="16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precarinal</a:t>
            </a: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node 2.0 x 2.4 cm with mass effect on the superior vena cava</a:t>
            </a:r>
          </a:p>
          <a:p>
            <a:pPr marL="457835" lvl="1">
              <a:lnSpc>
                <a:spcPct val="120000"/>
              </a:lnSpc>
              <a:spcBef>
                <a:spcPts val="0"/>
              </a:spcBef>
              <a:spcAft>
                <a:spcPts val="600"/>
              </a:spcAft>
            </a:pPr>
            <a:r>
              <a:rPr lang="en-US" sz="16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r</a:t>
            </a: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ight hilar lymphadenopathy 2.2 x 2.9 cm and a second 1.9 x 2.6 cm</a:t>
            </a:r>
          </a:p>
          <a:p>
            <a:pPr marL="457835" lvl="1">
              <a:lnSpc>
                <a:spcPct val="120000"/>
              </a:lnSpc>
              <a:spcBef>
                <a:spcPts val="0"/>
              </a:spcBef>
              <a:spcAft>
                <a:spcPts val="600"/>
              </a:spcAft>
            </a:pPr>
            <a:r>
              <a:rPr lang="en-US" sz="1600" dirty="0">
                <a:solidFill>
                  <a:schemeClr val="tx1"/>
                </a:solidFill>
                <a:ea typeface="Times New Roman" panose="02020603050405020304" pitchFamily="18" charset="0"/>
                <a:cs typeface="Times New Roman" panose="02020603050405020304" pitchFamily="18" charset="0"/>
              </a:rPr>
              <a:t>Liver metastases</a:t>
            </a:r>
            <a:endPar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635" marR="0">
              <a:lnSpc>
                <a:spcPct val="120000"/>
              </a:lnSpc>
              <a:spcBef>
                <a:spcPts val="0"/>
              </a:spcBef>
              <a:spcAft>
                <a:spcPts val="600"/>
              </a:spcAft>
            </a:pPr>
            <a:r>
              <a:rPr lang="en-US" sz="2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PET/CT with uptake in the right lower lobe, lymph 	nodes and liver</a:t>
            </a:r>
          </a:p>
          <a:p>
            <a:pPr marL="635" marR="0">
              <a:lnSpc>
                <a:spcPct val="120000"/>
              </a:lnSpc>
              <a:spcBef>
                <a:spcPts val="0"/>
              </a:spcBef>
              <a:spcAft>
                <a:spcPts val="600"/>
              </a:spcAft>
            </a:pPr>
            <a:r>
              <a:rPr lang="en-US" sz="2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MRI brain normal</a:t>
            </a:r>
          </a:p>
        </p:txBody>
      </p:sp>
      <p:pic>
        <p:nvPicPr>
          <p:cNvPr id="8" name="Picture 7">
            <a:extLst>
              <a:ext uri="{FF2B5EF4-FFF2-40B4-BE49-F238E27FC236}">
                <a16:creationId xmlns:a16="http://schemas.microsoft.com/office/drawing/2014/main" id="{0672ED76-58A5-4E40-992D-029CA735A5DC}"/>
              </a:ext>
            </a:extLst>
          </p:cNvPr>
          <p:cNvPicPr>
            <a:picLocks noChangeAspect="1"/>
          </p:cNvPicPr>
          <p:nvPr/>
        </p:nvPicPr>
        <p:blipFill rotWithShape="1">
          <a:blip r:embed="rId2"/>
          <a:srcRect l="13262" t="25269" r="63301" b="17856"/>
          <a:stretch/>
        </p:blipFill>
        <p:spPr>
          <a:xfrm>
            <a:off x="7215188" y="214316"/>
            <a:ext cx="4770092" cy="3255587"/>
          </a:xfrm>
          <a:prstGeom prst="rect">
            <a:avLst/>
          </a:prstGeom>
        </p:spPr>
      </p:pic>
      <p:sp>
        <p:nvSpPr>
          <p:cNvPr id="2" name="Oval 1">
            <a:extLst>
              <a:ext uri="{FF2B5EF4-FFF2-40B4-BE49-F238E27FC236}">
                <a16:creationId xmlns:a16="http://schemas.microsoft.com/office/drawing/2014/main" id="{4873588A-A14F-43A9-BEAA-0B296E330FC9}"/>
              </a:ext>
            </a:extLst>
          </p:cNvPr>
          <p:cNvSpPr/>
          <p:nvPr/>
        </p:nvSpPr>
        <p:spPr>
          <a:xfrm>
            <a:off x="8736806" y="1740694"/>
            <a:ext cx="585788" cy="5595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E619540-7D27-59D8-9B96-B1C455EC198E}"/>
              </a:ext>
            </a:extLst>
          </p:cNvPr>
          <p:cNvSpPr txBox="1"/>
          <p:nvPr/>
        </p:nvSpPr>
        <p:spPr>
          <a:xfrm>
            <a:off x="213643" y="6346094"/>
            <a:ext cx="11900203" cy="47703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2F5DAC10-366B-4B67-AEDF-59F47F742252}"/>
              </a:ext>
            </a:extLst>
          </p:cNvPr>
          <p:cNvGrpSpPr/>
          <p:nvPr/>
        </p:nvGrpSpPr>
        <p:grpSpPr>
          <a:xfrm>
            <a:off x="7215188" y="3605561"/>
            <a:ext cx="4770092" cy="2887314"/>
            <a:chOff x="7215188" y="3605561"/>
            <a:chExt cx="4770092" cy="2887314"/>
          </a:xfrm>
        </p:grpSpPr>
        <p:pic>
          <p:nvPicPr>
            <p:cNvPr id="10" name="Picture 9">
              <a:extLst>
                <a:ext uri="{FF2B5EF4-FFF2-40B4-BE49-F238E27FC236}">
                  <a16:creationId xmlns:a16="http://schemas.microsoft.com/office/drawing/2014/main" id="{D2D9B831-FC5F-47CE-D0A0-F22BF5104AAF}"/>
                </a:ext>
              </a:extLst>
            </p:cNvPr>
            <p:cNvPicPr>
              <a:picLocks noChangeAspect="1"/>
            </p:cNvPicPr>
            <p:nvPr/>
          </p:nvPicPr>
          <p:blipFill rotWithShape="1">
            <a:blip r:embed="rId3"/>
            <a:srcRect l="12156" t="28662" r="63000" b="17869"/>
            <a:stretch/>
          </p:blipFill>
          <p:spPr>
            <a:xfrm>
              <a:off x="7215188" y="3605561"/>
              <a:ext cx="4770092" cy="2887314"/>
            </a:xfrm>
            <a:prstGeom prst="rect">
              <a:avLst/>
            </a:prstGeom>
          </p:spPr>
        </p:pic>
        <p:sp>
          <p:nvSpPr>
            <p:cNvPr id="12" name="Oval 11">
              <a:extLst>
                <a:ext uri="{FF2B5EF4-FFF2-40B4-BE49-F238E27FC236}">
                  <a16:creationId xmlns:a16="http://schemas.microsoft.com/office/drawing/2014/main" id="{B2F6DE20-2BFD-58DA-FB73-1B37745E5B44}"/>
                </a:ext>
              </a:extLst>
            </p:cNvPr>
            <p:cNvSpPr/>
            <p:nvPr/>
          </p:nvSpPr>
          <p:spPr>
            <a:xfrm>
              <a:off x="9086850" y="4257676"/>
              <a:ext cx="1228725" cy="11072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550393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7F45F8-FAAF-42B9-B11F-EEE5D5B5070F}"/>
              </a:ext>
            </a:extLst>
          </p:cNvPr>
          <p:cNvSpPr>
            <a:spLocks noGrp="1"/>
          </p:cNvSpPr>
          <p:nvPr>
            <p:ph type="title"/>
          </p:nvPr>
        </p:nvSpPr>
        <p:spPr>
          <a:xfrm>
            <a:off x="213644" y="332656"/>
            <a:ext cx="11759013" cy="1325563"/>
          </a:xfrm>
        </p:spPr>
        <p:txBody>
          <a:bodyPr/>
          <a:lstStyle/>
          <a:p>
            <a:r>
              <a:rPr lang="en-US" dirty="0"/>
              <a:t>Case Presentation – Dr </a:t>
            </a:r>
            <a:r>
              <a:rPr lang="en-US" dirty="0" err="1"/>
              <a:t>Reckamp</a:t>
            </a:r>
            <a:r>
              <a:rPr lang="en-US" dirty="0"/>
              <a:t> (cont’d)</a:t>
            </a:r>
            <a:endParaRPr lang="en-US" dirty="0">
              <a:highlight>
                <a:srgbClr val="FFFF00"/>
              </a:highlight>
            </a:endParaRPr>
          </a:p>
        </p:txBody>
      </p:sp>
      <p:sp>
        <p:nvSpPr>
          <p:cNvPr id="7" name="Content Placeholder 6">
            <a:extLst>
              <a:ext uri="{FF2B5EF4-FFF2-40B4-BE49-F238E27FC236}">
                <a16:creationId xmlns:a16="http://schemas.microsoft.com/office/drawing/2014/main" id="{3A56293D-8EDE-4AD0-8C54-E45B3BEE2498}"/>
              </a:ext>
            </a:extLst>
          </p:cNvPr>
          <p:cNvSpPr>
            <a:spLocks noGrp="1"/>
          </p:cNvSpPr>
          <p:nvPr>
            <p:ph idx="1"/>
          </p:nvPr>
        </p:nvSpPr>
        <p:spPr>
          <a:xfrm>
            <a:off x="213644" y="1690688"/>
            <a:ext cx="11759013" cy="4723667"/>
          </a:xfrm>
        </p:spPr>
        <p:txBody>
          <a:bodyPr>
            <a:normAutofit fontScale="85000" lnSpcReduction="20000"/>
          </a:bodyPr>
          <a:lstStyle/>
          <a:p>
            <a:pPr marL="635" marR="0">
              <a:lnSpc>
                <a:spcPct val="107000"/>
              </a:lnSpc>
              <a:spcBef>
                <a:spcPts val="0"/>
              </a:spcBef>
              <a:spcAft>
                <a:spcPts val="120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She underwent bronchoscopy with </a:t>
            </a:r>
            <a:r>
              <a:rPr lang="en-US" sz="2400" dirty="0">
                <a:ea typeface="Times New Roman" panose="02020603050405020304" pitchFamily="18" charset="0"/>
                <a:cs typeface="Times New Roman" panose="02020603050405020304" pitchFamily="18" charset="0"/>
              </a:rPr>
              <a:t>EBUS and mediastinal biopsy</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635" marR="0">
              <a:lnSpc>
                <a:spcPct val="107000"/>
              </a:lnSpc>
              <a:spcBef>
                <a:spcPts val="0"/>
              </a:spcBef>
              <a:spcAft>
                <a:spcPts val="1200"/>
              </a:spcAft>
            </a:pPr>
            <a:r>
              <a:rPr lang="en-US" sz="2400" dirty="0">
                <a:latin typeface="Arial" panose="020B0604020202020204" pitchFamily="34" charset="0"/>
                <a:ea typeface="Times New Roman" panose="02020603050405020304" pitchFamily="18" charset="0"/>
                <a:cs typeface="Times New Roman" panose="02020603050405020304" pitchFamily="18" charset="0"/>
              </a:rPr>
              <a:t>Pathology revealed </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5 of 5 level 7 lymph nodes with metastatic poorly differentiated adenocarcinoma and right level 2 lymph node with metastatic poorly differentiated adenocarcinoma</a:t>
            </a:r>
          </a:p>
          <a:p>
            <a:pPr marL="635" marR="0">
              <a:lnSpc>
                <a:spcPct val="107000"/>
              </a:lnSpc>
              <a:spcBef>
                <a:spcPts val="0"/>
              </a:spcBef>
              <a:spcAft>
                <a:spcPts val="120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IHC was positive for CK7, TTF1 </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Napsin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  </a:t>
            </a:r>
          </a:p>
          <a:p>
            <a:pPr marL="635" marR="0">
              <a:lnSpc>
                <a:spcPct val="107000"/>
              </a:lnSpc>
              <a:spcBef>
                <a:spcPts val="0"/>
              </a:spcBef>
              <a:spcAft>
                <a:spcPts val="1200"/>
              </a:spcAf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PD-L1 10% </a:t>
            </a:r>
          </a:p>
          <a:p>
            <a:pPr marL="635" marR="0">
              <a:lnSpc>
                <a:spcPct val="107000"/>
              </a:lnSpc>
              <a:spcBef>
                <a:spcPts val="0"/>
              </a:spcBef>
              <a:spcAft>
                <a:spcPts val="1200"/>
              </a:spcAf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NGS with KRAS G12V and </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TP53 mutation</a:t>
            </a:r>
          </a:p>
          <a:p>
            <a:pPr marL="635">
              <a:lnSpc>
                <a:spcPct val="107000"/>
              </a:lnSpc>
              <a:spcBef>
                <a:spcPts val="0"/>
              </a:spcBef>
              <a:spcAft>
                <a:spcPts val="1200"/>
              </a:spcAft>
            </a:pPr>
            <a:r>
              <a:rPr lang="en-US" sz="2400" dirty="0"/>
              <a:t>Stage </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cT1bN3M1b</a:t>
            </a:r>
          </a:p>
          <a:p>
            <a:pPr marL="635">
              <a:lnSpc>
                <a:spcPct val="107000"/>
              </a:lnSpc>
              <a:spcBef>
                <a:spcPts val="0"/>
              </a:spcBef>
              <a:spcAft>
                <a:spcPts val="1200"/>
              </a:spcAft>
            </a:pPr>
            <a:r>
              <a:rPr lang="en-US" sz="2400" dirty="0">
                <a:latin typeface="Arial" panose="020B0604020202020204" pitchFamily="34" charset="0"/>
                <a:cs typeface="Times New Roman" panose="02020603050405020304" pitchFamily="18" charset="0"/>
              </a:rPr>
              <a:t>ECOG PS 1</a:t>
            </a:r>
          </a:p>
          <a:p>
            <a:pPr marL="635">
              <a:lnSpc>
                <a:spcPct val="107000"/>
              </a:lnSpc>
              <a:spcBef>
                <a:spcPts val="0"/>
              </a:spcBef>
              <a:spcAft>
                <a:spcPts val="1200"/>
              </a:spcAft>
            </a:pPr>
            <a:r>
              <a:rPr lang="en-US" sz="2400" dirty="0">
                <a:cs typeface="Times New Roman" panose="02020603050405020304" pitchFamily="18" charset="0"/>
              </a:rPr>
              <a:t>Received carboplatin, pemetrexed and pembrolizumab with initial tumor response</a:t>
            </a:r>
          </a:p>
          <a:p>
            <a:pPr marL="635">
              <a:lnSpc>
                <a:spcPct val="107000"/>
              </a:lnSpc>
              <a:spcBef>
                <a:spcPts val="0"/>
              </a:spcBef>
              <a:spcAft>
                <a:spcPts val="1200"/>
              </a:spcAft>
            </a:pPr>
            <a:r>
              <a:rPr lang="en-US" sz="2400" dirty="0">
                <a:cs typeface="Times New Roman" panose="02020603050405020304" pitchFamily="18" charset="0"/>
              </a:rPr>
              <a:t>Pemetrexed and pembrolizumab maintenance for 6 months</a:t>
            </a:r>
          </a:p>
          <a:p>
            <a:pPr marL="635">
              <a:lnSpc>
                <a:spcPct val="107000"/>
              </a:lnSpc>
              <a:spcBef>
                <a:spcPts val="0"/>
              </a:spcBef>
              <a:spcAft>
                <a:spcPts val="1200"/>
              </a:spcAft>
            </a:pPr>
            <a:r>
              <a:rPr lang="en-US" sz="2400" dirty="0">
                <a:cs typeface="Times New Roman" panose="02020603050405020304" pitchFamily="18" charset="0"/>
              </a:rPr>
              <a:t>Diffuse progression in the liver and lymph nodes</a:t>
            </a:r>
            <a:endParaRPr lang="en-US" sz="2400" dirty="0"/>
          </a:p>
          <a:p>
            <a:pPr marL="635" marR="0">
              <a:lnSpc>
                <a:spcPct val="107000"/>
              </a:lnSpc>
              <a:spcBef>
                <a:spcPts val="0"/>
              </a:spcBef>
              <a:spcAft>
                <a:spcPts val="12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635" marR="0">
              <a:lnSpc>
                <a:spcPct val="107000"/>
              </a:lnSpc>
              <a:spcBef>
                <a:spcPts val="0"/>
              </a:spcBef>
              <a:spcAft>
                <a:spcPts val="1200"/>
              </a:spcAft>
            </a:pPr>
            <a:endPar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395DB46-1635-3016-0FE1-89CC714BDB16}"/>
              </a:ext>
            </a:extLst>
          </p:cNvPr>
          <p:cNvSpPr txBox="1"/>
          <p:nvPr/>
        </p:nvSpPr>
        <p:spPr>
          <a:xfrm>
            <a:off x="109415" y="6299201"/>
            <a:ext cx="11965354" cy="47673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9595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7F45F8-FAAF-42B9-B11F-EEE5D5B5070F}"/>
              </a:ext>
            </a:extLst>
          </p:cNvPr>
          <p:cNvSpPr>
            <a:spLocks noGrp="1"/>
          </p:cNvSpPr>
          <p:nvPr>
            <p:ph type="title"/>
          </p:nvPr>
        </p:nvSpPr>
        <p:spPr>
          <a:xfrm>
            <a:off x="213644" y="260648"/>
            <a:ext cx="11759013" cy="1325563"/>
          </a:xfrm>
        </p:spPr>
        <p:txBody>
          <a:bodyPr/>
          <a:lstStyle/>
          <a:p>
            <a:r>
              <a:rPr lang="en-US" dirty="0"/>
              <a:t>Case Presentation – Dr </a:t>
            </a:r>
            <a:r>
              <a:rPr lang="en-US" dirty="0" err="1"/>
              <a:t>Reckamp</a:t>
            </a:r>
            <a:r>
              <a:rPr lang="en-US" dirty="0"/>
              <a:t> (cont’d)</a:t>
            </a:r>
            <a:endParaRPr lang="en-US" dirty="0">
              <a:highlight>
                <a:srgbClr val="FFFF00"/>
              </a:highlight>
            </a:endParaRPr>
          </a:p>
        </p:txBody>
      </p:sp>
      <p:sp>
        <p:nvSpPr>
          <p:cNvPr id="2" name="Content Placeholder 6">
            <a:extLst>
              <a:ext uri="{FF2B5EF4-FFF2-40B4-BE49-F238E27FC236}">
                <a16:creationId xmlns:a16="http://schemas.microsoft.com/office/drawing/2014/main" id="{17232690-767F-826F-FF1C-7F40032AD058}"/>
              </a:ext>
            </a:extLst>
          </p:cNvPr>
          <p:cNvSpPr txBox="1">
            <a:spLocks/>
          </p:cNvSpPr>
          <p:nvPr/>
        </p:nvSpPr>
        <p:spPr>
          <a:xfrm>
            <a:off x="832104" y="1416551"/>
            <a:ext cx="10521696" cy="47581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What is the next best therapy?</a:t>
            </a:r>
          </a:p>
          <a:p>
            <a:pPr marL="457189" marR="0" lvl="0" indent="-457189" algn="l" defTabSz="914400" rtl="0" eaLnBrk="1" fontAlgn="auto" latinLnBrk="0" hangingPunct="1">
              <a:lnSpc>
                <a:spcPct val="100000"/>
              </a:lnSpc>
              <a:spcBef>
                <a:spcPts val="1600"/>
              </a:spcBef>
              <a:spcAft>
                <a:spcPts val="0"/>
              </a:spcAft>
              <a:buClrTx/>
              <a:buSzTx/>
              <a:buFont typeface="Arial" panose="020B0604020202020204" pitchFamily="34" charset="0"/>
              <a:buAutoNum type="alphaUcParenR"/>
              <a:tabLst/>
              <a:defRPr/>
            </a:pP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Ipilimumab</a:t>
            </a:r>
            <a:r>
              <a:rPr kumimoji="0" lang="en-US" sz="24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t>/nivolumab</a:t>
            </a:r>
            <a:endPar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457189" marR="0" lvl="0" indent="-457189" algn="l" defTabSz="914400" rtl="0" eaLnBrk="1" fontAlgn="auto" latinLnBrk="0" hangingPunct="1">
              <a:lnSpc>
                <a:spcPct val="100000"/>
              </a:lnSpc>
              <a:spcBef>
                <a:spcPts val="1600"/>
              </a:spcBef>
              <a:spcAft>
                <a:spcPts val="0"/>
              </a:spcAft>
              <a:buClrTx/>
              <a:buSzTx/>
              <a:buFont typeface="Arial" panose="020B0604020202020204" pitchFamily="34" charset="0"/>
              <a:buAutoNum type="alphaUcParenR"/>
              <a:tabLst/>
              <a:defRPr/>
            </a:pP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Docetaxel </a:t>
            </a:r>
          </a:p>
          <a:p>
            <a:pPr marL="457189" marR="0" lvl="0" indent="-457189" algn="l" defTabSz="914400" rtl="0" eaLnBrk="1" fontAlgn="auto" latinLnBrk="0" hangingPunct="1">
              <a:lnSpc>
                <a:spcPct val="100000"/>
              </a:lnSpc>
              <a:spcBef>
                <a:spcPts val="1600"/>
              </a:spcBef>
              <a:spcAft>
                <a:spcPts val="0"/>
              </a:spcAft>
              <a:buClrTx/>
              <a:buSzTx/>
              <a:buFont typeface="Arial" panose="020B0604020202020204" pitchFamily="34" charset="0"/>
              <a:buAutoNum type="alphaUcParenR"/>
              <a:tabLst/>
              <a:defRPr/>
            </a:pP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Docetaxel/ramucirumab</a:t>
            </a:r>
          </a:p>
          <a:p>
            <a:pPr marL="457189" marR="0" lvl="0" indent="-457189" algn="l" defTabSz="914400" rtl="0" eaLnBrk="1" fontAlgn="auto" latinLnBrk="0" hangingPunct="1">
              <a:lnSpc>
                <a:spcPct val="100000"/>
              </a:lnSpc>
              <a:spcBef>
                <a:spcPts val="1600"/>
              </a:spcBef>
              <a:spcAft>
                <a:spcPts val="0"/>
              </a:spcAft>
              <a:buClrTx/>
              <a:buSzTx/>
              <a:buFont typeface="Arial" panose="020B0604020202020204" pitchFamily="34" charset="0"/>
              <a:buAutoNum type="alphaUcParenR"/>
              <a:tabLst/>
              <a:defRPr/>
            </a:pP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Pembrolizumab/ramucirumab</a:t>
            </a:r>
          </a:p>
        </p:txBody>
      </p:sp>
      <p:sp>
        <p:nvSpPr>
          <p:cNvPr id="3" name="TextBox 2">
            <a:extLst>
              <a:ext uri="{FF2B5EF4-FFF2-40B4-BE49-F238E27FC236}">
                <a16:creationId xmlns:a16="http://schemas.microsoft.com/office/drawing/2014/main" id="{718FA967-A32F-0857-305E-AD035EBD45FE}"/>
              </a:ext>
            </a:extLst>
          </p:cNvPr>
          <p:cNvSpPr txBox="1"/>
          <p:nvPr/>
        </p:nvSpPr>
        <p:spPr>
          <a:xfrm>
            <a:off x="101600" y="6369538"/>
            <a:ext cx="12020062" cy="40059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5346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534037"/>
            <a:ext cx="121920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br>
              <a:rPr kumimoji="0" lang="en-US" sz="4267"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br>
            <a:endPar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endParaRPr>
          </a:p>
        </p:txBody>
      </p:sp>
      <p:sp>
        <p:nvSpPr>
          <p:cNvPr id="5" name="Content Placeholder 5">
            <a:extLst>
              <a:ext uri="{FF2B5EF4-FFF2-40B4-BE49-F238E27FC236}">
                <a16:creationId xmlns:a16="http://schemas.microsoft.com/office/drawing/2014/main" id="{70B046EF-31BF-41EA-B391-8AE2DBF898E0}"/>
              </a:ext>
            </a:extLst>
          </p:cNvPr>
          <p:cNvSpPr txBox="1">
            <a:spLocks/>
          </p:cNvSpPr>
          <p:nvPr/>
        </p:nvSpPr>
        <p:spPr>
          <a:xfrm>
            <a:off x="220663" y="1209474"/>
            <a:ext cx="7118600" cy="3840427"/>
          </a:xfrm>
          <a:prstGeom prst="rect">
            <a:avLst/>
          </a:prstGeom>
        </p:spPr>
        <p:txBody>
          <a:bodyPr/>
          <a:lstStyle>
            <a:lvl1pPr marL="457178" indent="-457178" algn="l" rtl="0" eaLnBrk="1" fontAlgn="base" hangingPunct="1">
              <a:spcBef>
                <a:spcPct val="20000"/>
              </a:spcBef>
              <a:spcAft>
                <a:spcPct val="0"/>
              </a:spcAft>
              <a:buChar char="•"/>
              <a:defRPr sz="3200">
                <a:solidFill>
                  <a:schemeClr val="tx1"/>
                </a:solidFill>
                <a:latin typeface="+mn-lt"/>
                <a:ea typeface="+mn-ea"/>
                <a:cs typeface="+mn-cs"/>
              </a:defRPr>
            </a:lvl1pPr>
            <a:lvl2pPr marL="990550" indent="-380981" algn="l" rtl="0" eaLnBrk="1" fontAlgn="base" hangingPunct="1">
              <a:spcBef>
                <a:spcPct val="20000"/>
              </a:spcBef>
              <a:spcAft>
                <a:spcPct val="0"/>
              </a:spcAft>
              <a:buChar char="–"/>
              <a:defRPr sz="2667">
                <a:solidFill>
                  <a:schemeClr val="tx1"/>
                </a:solidFill>
                <a:latin typeface="+mn-lt"/>
                <a:ea typeface="+mn-ea"/>
              </a:defRPr>
            </a:lvl2pPr>
            <a:lvl3pPr marL="1523925" indent="-304784" algn="l" rtl="0" eaLnBrk="1" fontAlgn="base" hangingPunct="1">
              <a:spcBef>
                <a:spcPct val="20000"/>
              </a:spcBef>
              <a:spcAft>
                <a:spcPct val="0"/>
              </a:spcAft>
              <a:buChar char="•"/>
              <a:defRPr>
                <a:solidFill>
                  <a:schemeClr val="tx1"/>
                </a:solidFill>
                <a:latin typeface="+mn-lt"/>
                <a:ea typeface="+mn-ea"/>
              </a:defRPr>
            </a:lvl3pPr>
            <a:lvl4pPr marL="2133493" indent="-304784" algn="l" rtl="0" eaLnBrk="1" fontAlgn="base" hangingPunct="1">
              <a:spcBef>
                <a:spcPct val="20000"/>
              </a:spcBef>
              <a:spcAft>
                <a:spcPct val="0"/>
              </a:spcAft>
              <a:defRPr sz="2667">
                <a:solidFill>
                  <a:schemeClr val="tx1"/>
                </a:solidFill>
                <a:latin typeface="+mn-lt"/>
                <a:ea typeface="+mn-ea"/>
              </a:defRPr>
            </a:lvl4pPr>
            <a:lvl5pPr marL="2743062" indent="-304784" algn="l" rtl="0" eaLnBrk="1" fontAlgn="base" hangingPunct="1">
              <a:spcBef>
                <a:spcPct val="20000"/>
              </a:spcBef>
              <a:spcAft>
                <a:spcPct val="0"/>
              </a:spcAft>
              <a:buChar char="»"/>
              <a:defRPr sz="2667">
                <a:solidFill>
                  <a:schemeClr val="tx1"/>
                </a:solidFill>
                <a:latin typeface="+mn-lt"/>
                <a:ea typeface="+mn-ea"/>
              </a:defRPr>
            </a:lvl5pPr>
            <a:lvl6pPr marL="3352632" indent="-304784" algn="l" rtl="0" eaLnBrk="1" fontAlgn="base" hangingPunct="1">
              <a:spcBef>
                <a:spcPct val="20000"/>
              </a:spcBef>
              <a:spcAft>
                <a:spcPct val="0"/>
              </a:spcAft>
              <a:buChar char="»"/>
              <a:defRPr sz="2667">
                <a:solidFill>
                  <a:schemeClr val="tx1"/>
                </a:solidFill>
                <a:latin typeface="+mn-lt"/>
                <a:ea typeface="+mn-ea"/>
              </a:defRPr>
            </a:lvl6pPr>
            <a:lvl7pPr marL="3962202" indent="-304784" algn="l" rtl="0" eaLnBrk="1" fontAlgn="base" hangingPunct="1">
              <a:spcBef>
                <a:spcPct val="20000"/>
              </a:spcBef>
              <a:spcAft>
                <a:spcPct val="0"/>
              </a:spcAft>
              <a:buChar char="»"/>
              <a:defRPr sz="2667">
                <a:solidFill>
                  <a:schemeClr val="tx1"/>
                </a:solidFill>
                <a:latin typeface="+mn-lt"/>
                <a:ea typeface="+mn-ea"/>
              </a:defRPr>
            </a:lvl7pPr>
            <a:lvl8pPr marL="4571772" indent="-304784" algn="l" rtl="0" eaLnBrk="1" fontAlgn="base" hangingPunct="1">
              <a:spcBef>
                <a:spcPct val="20000"/>
              </a:spcBef>
              <a:spcAft>
                <a:spcPct val="0"/>
              </a:spcAft>
              <a:buChar char="»"/>
              <a:defRPr sz="2667">
                <a:solidFill>
                  <a:schemeClr val="tx1"/>
                </a:solidFill>
                <a:latin typeface="+mn-lt"/>
                <a:ea typeface="+mn-ea"/>
              </a:defRPr>
            </a:lvl8pPr>
            <a:lvl9pPr marL="5181341" indent="-304784" algn="l" rtl="0" eaLnBrk="1" fontAlgn="base" hangingPunct="1">
              <a:spcBef>
                <a:spcPct val="20000"/>
              </a:spcBef>
              <a:spcAft>
                <a:spcPct val="0"/>
              </a:spcAft>
              <a:buChar char="»"/>
              <a:defRPr sz="2667">
                <a:solidFill>
                  <a:schemeClr val="tx1"/>
                </a:solidFill>
                <a:latin typeface="+mn-lt"/>
                <a:ea typeface="+mn-ea"/>
              </a:defRPr>
            </a:lvl9pPr>
          </a:lstStyle>
          <a:p>
            <a:pPr marL="457178" marR="0" lvl="0" indent="-457178" algn="l" defTabSz="914400" rtl="0" eaLnBrk="1" fontAlgn="base" latinLnBrk="0" hangingPunct="1">
              <a:lnSpc>
                <a:spcPct val="100000"/>
              </a:lnSpc>
              <a:spcBef>
                <a:spcPts val="108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65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yr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old man with metastatic adenocarcinoma lung, PD-L1 of 3%, no actionable alterations by ctDNA. Tumor biopsy unable to test genomics on  multiple attempts. </a:t>
            </a:r>
          </a:p>
          <a:p>
            <a:pPr marL="457178" marR="0" lvl="0" indent="-457178" algn="l" defTabSz="914400" rtl="0" eaLnBrk="1" fontAlgn="base" latinLnBrk="0" hangingPunct="1">
              <a:lnSpc>
                <a:spcPct val="100000"/>
              </a:lnSpc>
              <a:spcBef>
                <a:spcPts val="108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Treated with carboplatin, pemetrexed, 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pembro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178" marR="0" lvl="0" indent="-457178" algn="l" defTabSz="914400" rtl="0" eaLnBrk="1" fontAlgn="base" latinLnBrk="0" hangingPunct="1">
              <a:lnSpc>
                <a:spcPct val="100000"/>
              </a:lnSpc>
              <a:spcBef>
                <a:spcPts val="108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progression, started treatment on DS-1062.</a:t>
            </a:r>
          </a:p>
          <a:p>
            <a:pPr marL="457178" marR="0" lvl="0" indent="-457178" algn="l" defTabSz="914400" rtl="0" eaLnBrk="1" fontAlgn="base" latinLnBrk="0" hangingPunct="1">
              <a:lnSpc>
                <a:spcPct val="100000"/>
              </a:lnSpc>
              <a:spcBef>
                <a:spcPts val="108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After 2+ months of DS-1062, scan showed stable disease but diffuse bilateral inflammatory changes, and patient had worsening respiratory status that required inpatient admission and transitioned to “comfort measures only”.   </a:t>
            </a:r>
          </a:p>
          <a:p>
            <a:pPr marL="457178" marR="0" lvl="0" indent="-457178" algn="l" defTabSz="914400" rtl="0" eaLnBrk="1" fontAlgn="base" latinLnBrk="0" hangingPunct="1">
              <a:lnSpc>
                <a:spcPct val="100000"/>
              </a:lnSpc>
              <a:spcBef>
                <a:spcPts val="108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Autopsy showed extensive tumor involvement with lymphangitic spread peripherally in both lungs. There was organizing pneumonia/fibrin deposition with strong association with proximity to tumor, “strongly favor a tumor associated reaction.”</a:t>
            </a:r>
          </a:p>
        </p:txBody>
      </p:sp>
      <p:pic>
        <p:nvPicPr>
          <p:cNvPr id="2" name="Picture 1">
            <a:extLst>
              <a:ext uri="{FF2B5EF4-FFF2-40B4-BE49-F238E27FC236}">
                <a16:creationId xmlns:a16="http://schemas.microsoft.com/office/drawing/2014/main" id="{16E21F4C-5881-F844-E0B0-81E82747A97C}"/>
              </a:ext>
            </a:extLst>
          </p:cNvPr>
          <p:cNvPicPr>
            <a:picLocks noChangeAspect="1"/>
          </p:cNvPicPr>
          <p:nvPr/>
        </p:nvPicPr>
        <p:blipFill>
          <a:blip r:embed="rId2"/>
          <a:stretch>
            <a:fillRect/>
          </a:stretch>
        </p:blipFill>
        <p:spPr>
          <a:xfrm>
            <a:off x="0" y="-16164"/>
            <a:ext cx="12192000" cy="317985"/>
          </a:xfrm>
          <a:prstGeom prst="rect">
            <a:avLst/>
          </a:prstGeom>
        </p:spPr>
      </p:pic>
      <p:pic>
        <p:nvPicPr>
          <p:cNvPr id="4" name="Picture 3">
            <a:extLst>
              <a:ext uri="{FF2B5EF4-FFF2-40B4-BE49-F238E27FC236}">
                <a16:creationId xmlns:a16="http://schemas.microsoft.com/office/drawing/2014/main" id="{35E130DE-9E6E-5011-2C55-51074E421DCB}"/>
              </a:ext>
            </a:extLst>
          </p:cNvPr>
          <p:cNvPicPr>
            <a:picLocks noChangeAspect="1"/>
          </p:cNvPicPr>
          <p:nvPr/>
        </p:nvPicPr>
        <p:blipFill>
          <a:blip r:embed="rId3"/>
          <a:stretch>
            <a:fillRect/>
          </a:stretch>
        </p:blipFill>
        <p:spPr>
          <a:xfrm>
            <a:off x="220663" y="6363204"/>
            <a:ext cx="1474788" cy="397890"/>
          </a:xfrm>
          <a:prstGeom prst="rect">
            <a:avLst/>
          </a:prstGeom>
        </p:spPr>
      </p:pic>
      <p:pic>
        <p:nvPicPr>
          <p:cNvPr id="8" name="Picture 7">
            <a:extLst>
              <a:ext uri="{FF2B5EF4-FFF2-40B4-BE49-F238E27FC236}">
                <a16:creationId xmlns:a16="http://schemas.microsoft.com/office/drawing/2014/main" id="{2B929CFE-8EF0-389A-2881-47346C5E0D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6" name="Picture 5">
            <a:extLst>
              <a:ext uri="{FF2B5EF4-FFF2-40B4-BE49-F238E27FC236}">
                <a16:creationId xmlns:a16="http://schemas.microsoft.com/office/drawing/2014/main" id="{AC7A9F14-1928-09B5-04DD-DD630FB41DFA}"/>
              </a:ext>
            </a:extLst>
          </p:cNvPr>
          <p:cNvPicPr>
            <a:picLocks noChangeAspect="1"/>
          </p:cNvPicPr>
          <p:nvPr/>
        </p:nvPicPr>
        <p:blipFill>
          <a:blip r:embed="rId5"/>
          <a:stretch>
            <a:fillRect/>
          </a:stretch>
        </p:blipFill>
        <p:spPr>
          <a:xfrm>
            <a:off x="8133345" y="3894932"/>
            <a:ext cx="3935553" cy="2534374"/>
          </a:xfrm>
          <a:prstGeom prst="rect">
            <a:avLst/>
          </a:prstGeom>
        </p:spPr>
      </p:pic>
      <p:pic>
        <p:nvPicPr>
          <p:cNvPr id="7" name="Picture 6">
            <a:extLst>
              <a:ext uri="{FF2B5EF4-FFF2-40B4-BE49-F238E27FC236}">
                <a16:creationId xmlns:a16="http://schemas.microsoft.com/office/drawing/2014/main" id="{B3EF0513-C587-4398-D238-BC1D03D8C269}"/>
              </a:ext>
            </a:extLst>
          </p:cNvPr>
          <p:cNvPicPr>
            <a:picLocks noChangeAspect="1"/>
          </p:cNvPicPr>
          <p:nvPr/>
        </p:nvPicPr>
        <p:blipFill>
          <a:blip r:embed="rId6"/>
          <a:stretch>
            <a:fillRect/>
          </a:stretch>
        </p:blipFill>
        <p:spPr>
          <a:xfrm>
            <a:off x="8133347" y="1188670"/>
            <a:ext cx="3935552" cy="2625999"/>
          </a:xfrm>
          <a:prstGeom prst="rect">
            <a:avLst/>
          </a:prstGeom>
        </p:spPr>
      </p:pic>
      <p:sp>
        <p:nvSpPr>
          <p:cNvPr id="9" name="Title 7">
            <a:extLst>
              <a:ext uri="{FF2B5EF4-FFF2-40B4-BE49-F238E27FC236}">
                <a16:creationId xmlns:a16="http://schemas.microsoft.com/office/drawing/2014/main" id="{6DA75507-154A-E1EE-7EAF-C0ABADEEF51B}"/>
              </a:ext>
            </a:extLst>
          </p:cNvPr>
          <p:cNvSpPr txBox="1">
            <a:spLocks/>
          </p:cNvSpPr>
          <p:nvPr/>
        </p:nvSpPr>
        <p:spPr>
          <a:xfrm>
            <a:off x="0" y="417929"/>
            <a:ext cx="121920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Case Presentation –</a:t>
            </a:r>
            <a:r>
              <a:rPr lang="en-US" sz="2800" kern="0" dirty="0">
                <a:solidFill>
                  <a:prstClr val="black"/>
                </a:solidFill>
                <a:latin typeface="Calibri Light" panose="020F0302020204030204"/>
                <a:ea typeface="ＭＳ Ｐゴシック"/>
              </a:rPr>
              <a:t> Dr Sands</a:t>
            </a:r>
            <a:endPar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endParaRPr>
          </a:p>
        </p:txBody>
      </p:sp>
    </p:spTree>
    <p:extLst>
      <p:ext uri="{BB962C8B-B14F-4D97-AF65-F5344CB8AC3E}">
        <p14:creationId xmlns:p14="http://schemas.microsoft.com/office/powerpoint/2010/main" val="29596432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6DB3-6C66-DA77-3400-3AB5EF84AC00}"/>
              </a:ext>
            </a:extLst>
          </p:cNvPr>
          <p:cNvSpPr>
            <a:spLocks noGrp="1"/>
          </p:cNvSpPr>
          <p:nvPr>
            <p:ph type="title"/>
          </p:nvPr>
        </p:nvSpPr>
        <p:spPr/>
        <p:txBody>
          <a:bodyPr/>
          <a:lstStyle/>
          <a:p>
            <a:r>
              <a:rPr lang="en-US" dirty="0"/>
              <a:t>Clinical Presentation – Dr Leal</a:t>
            </a:r>
          </a:p>
        </p:txBody>
      </p:sp>
      <p:sp>
        <p:nvSpPr>
          <p:cNvPr id="3" name="Content Placeholder 2">
            <a:extLst>
              <a:ext uri="{FF2B5EF4-FFF2-40B4-BE49-F238E27FC236}">
                <a16:creationId xmlns:a16="http://schemas.microsoft.com/office/drawing/2014/main" id="{9AB66CC4-3581-AFCB-7F6D-C89CE0AE91E6}"/>
              </a:ext>
            </a:extLst>
          </p:cNvPr>
          <p:cNvSpPr>
            <a:spLocks noGrp="1"/>
          </p:cNvSpPr>
          <p:nvPr>
            <p:ph idx="1"/>
          </p:nvPr>
        </p:nvSpPr>
        <p:spPr>
          <a:xfrm>
            <a:off x="195943" y="1651518"/>
            <a:ext cx="11737909" cy="4873826"/>
          </a:xfrm>
        </p:spPr>
        <p:txBody>
          <a:bodyPr>
            <a:normAutofit fontScale="77500" lnSpcReduction="20000"/>
          </a:bodyPr>
          <a:lstStyle/>
          <a:p>
            <a:pPr marL="0" indent="0">
              <a:lnSpc>
                <a:spcPct val="120000"/>
              </a:lnSpc>
              <a:buNone/>
            </a:pPr>
            <a:r>
              <a:rPr lang="en-US" sz="4000" b="1" dirty="0"/>
              <a:t>H&amp;P</a:t>
            </a:r>
            <a:endParaRPr lang="en-US" sz="3800" dirty="0">
              <a:effectLst/>
            </a:endParaRPr>
          </a:p>
          <a:p>
            <a:pPr>
              <a:lnSpc>
                <a:spcPct val="120000"/>
              </a:lnSpc>
            </a:pPr>
            <a:r>
              <a:rPr lang="en-US" sz="3800" dirty="0">
                <a:effectLst/>
              </a:rPr>
              <a:t>68 </a:t>
            </a:r>
            <a:r>
              <a:rPr lang="en-US" sz="3800" dirty="0" err="1">
                <a:effectLst/>
              </a:rPr>
              <a:t>yo</a:t>
            </a:r>
            <a:r>
              <a:rPr lang="en-US" sz="3800" dirty="0">
                <a:effectLst/>
              </a:rPr>
              <a:t> female  presented with anorexia,</a:t>
            </a:r>
            <a:r>
              <a:rPr lang="en-US" sz="3800" dirty="0"/>
              <a:t> 20 </a:t>
            </a:r>
            <a:r>
              <a:rPr lang="en-US" sz="3800" dirty="0" err="1"/>
              <a:t>lb</a:t>
            </a:r>
            <a:r>
              <a:rPr lang="en-US" sz="3800" dirty="0"/>
              <a:t> weight loss over the past 4 months, fatigue and shortness of breath on exertion associated with cough</a:t>
            </a:r>
            <a:r>
              <a:rPr lang="en-US" sz="3800" dirty="0">
                <a:effectLst/>
              </a:rPr>
              <a:t>. </a:t>
            </a:r>
          </a:p>
          <a:p>
            <a:pPr>
              <a:lnSpc>
                <a:spcPct val="120000"/>
              </a:lnSpc>
            </a:pPr>
            <a:endParaRPr lang="en-US" sz="3800" dirty="0"/>
          </a:p>
          <a:p>
            <a:pPr>
              <a:lnSpc>
                <a:spcPct val="120000"/>
              </a:lnSpc>
            </a:pPr>
            <a:r>
              <a:rPr lang="en-US" sz="3800" dirty="0"/>
              <a:t>Past medical history:</a:t>
            </a:r>
          </a:p>
          <a:p>
            <a:pPr marL="0" indent="0">
              <a:lnSpc>
                <a:spcPct val="120000"/>
              </a:lnSpc>
              <a:buNone/>
            </a:pPr>
            <a:r>
              <a:rPr lang="en-US" sz="3800" dirty="0">
                <a:effectLst/>
              </a:rPr>
              <a:t>HTN</a:t>
            </a:r>
          </a:p>
          <a:p>
            <a:pPr marL="0" indent="0">
              <a:lnSpc>
                <a:spcPct val="120000"/>
              </a:lnSpc>
              <a:buNone/>
            </a:pPr>
            <a:r>
              <a:rPr lang="en-US" sz="3800" dirty="0">
                <a:effectLst/>
              </a:rPr>
              <a:t>HLD</a:t>
            </a:r>
          </a:p>
          <a:p>
            <a:pPr marL="0" indent="0">
              <a:lnSpc>
                <a:spcPct val="120000"/>
              </a:lnSpc>
              <a:buNone/>
            </a:pPr>
            <a:r>
              <a:rPr lang="en-US" sz="3800" dirty="0"/>
              <a:t>Inflammatory bowel disease, flare 3 months before diagnosis</a:t>
            </a:r>
            <a:endParaRPr lang="en-US" sz="3800" dirty="0">
              <a:effectLst/>
            </a:endParaRPr>
          </a:p>
        </p:txBody>
      </p:sp>
    </p:spTree>
    <p:extLst>
      <p:ext uri="{BB962C8B-B14F-4D97-AF65-F5344CB8AC3E}">
        <p14:creationId xmlns:p14="http://schemas.microsoft.com/office/powerpoint/2010/main" val="11388515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6DB3-6C66-DA77-3400-3AB5EF84AC00}"/>
              </a:ext>
            </a:extLst>
          </p:cNvPr>
          <p:cNvSpPr>
            <a:spLocks noGrp="1"/>
          </p:cNvSpPr>
          <p:nvPr>
            <p:ph type="title"/>
          </p:nvPr>
        </p:nvSpPr>
        <p:spPr/>
        <p:txBody>
          <a:bodyPr/>
          <a:lstStyle/>
          <a:p>
            <a:r>
              <a:rPr lang="en-US" dirty="0"/>
              <a:t>Case Presentation – Dr Leal (cont’d)</a:t>
            </a:r>
          </a:p>
        </p:txBody>
      </p:sp>
      <p:sp>
        <p:nvSpPr>
          <p:cNvPr id="3" name="Content Placeholder 2">
            <a:extLst>
              <a:ext uri="{FF2B5EF4-FFF2-40B4-BE49-F238E27FC236}">
                <a16:creationId xmlns:a16="http://schemas.microsoft.com/office/drawing/2014/main" id="{9AB66CC4-3581-AFCB-7F6D-C89CE0AE91E6}"/>
              </a:ext>
            </a:extLst>
          </p:cNvPr>
          <p:cNvSpPr>
            <a:spLocks noGrp="1"/>
          </p:cNvSpPr>
          <p:nvPr>
            <p:ph idx="1"/>
          </p:nvPr>
        </p:nvSpPr>
        <p:spPr>
          <a:xfrm>
            <a:off x="195943" y="1556792"/>
            <a:ext cx="11737909" cy="4665404"/>
          </a:xfrm>
        </p:spPr>
        <p:txBody>
          <a:bodyPr>
            <a:normAutofit lnSpcReduction="10000"/>
          </a:bodyPr>
          <a:lstStyle/>
          <a:p>
            <a:pPr marL="0" indent="0">
              <a:buNone/>
            </a:pPr>
            <a:r>
              <a:rPr lang="en-US" sz="3600" b="1" dirty="0">
                <a:effectLst/>
              </a:rPr>
              <a:t>Physical exam</a:t>
            </a:r>
          </a:p>
          <a:p>
            <a:r>
              <a:rPr lang="en-US" sz="3200" dirty="0">
                <a:effectLst/>
              </a:rPr>
              <a:t>ECOG PS: 1</a:t>
            </a:r>
          </a:p>
          <a:p>
            <a:r>
              <a:rPr lang="en-US" sz="3200" dirty="0"/>
              <a:t>Physical exam: Notable for mild wheezing</a:t>
            </a:r>
          </a:p>
          <a:p>
            <a:r>
              <a:rPr lang="en-US" sz="3200" dirty="0">
                <a:effectLst/>
              </a:rPr>
              <a:t>At initial diagnosis, patient underwent liver biopsy that demonstrated squamous cell carcinoma. </a:t>
            </a:r>
          </a:p>
          <a:p>
            <a:r>
              <a:rPr lang="en-US" sz="3200" dirty="0"/>
              <a:t>Patient initiated treatment with carboplatin/paclitaxel x 4 cycles and then went on to observation. Imaging after 3 months showed progression. Inflammatory bowel disease had been well controlled without need for systemic immunosuppression for 8 months. </a:t>
            </a:r>
          </a:p>
        </p:txBody>
      </p:sp>
    </p:spTree>
    <p:extLst>
      <p:ext uri="{BB962C8B-B14F-4D97-AF65-F5344CB8AC3E}">
        <p14:creationId xmlns:p14="http://schemas.microsoft.com/office/powerpoint/2010/main" val="1351563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11" y="305962"/>
            <a:ext cx="11453566" cy="646145"/>
          </a:xfrm>
          <a:solidFill>
            <a:srgbClr val="002060"/>
          </a:solidFill>
        </p:spPr>
        <p:txBody>
          <a:bodyPr/>
          <a:lstStyle/>
          <a:p>
            <a:r>
              <a:rPr lang="en-US" dirty="0">
                <a:solidFill>
                  <a:srgbClr val="FFFF00"/>
                </a:solidFill>
                <a:latin typeface="Arial" panose="020B0604020202020204" pitchFamily="34" charset="0"/>
                <a:cs typeface="Arial" panose="020B0604020202020204" pitchFamily="34" charset="0"/>
              </a:rPr>
              <a:t>Case Presentation – Dr Langer (cont’d)</a:t>
            </a:r>
          </a:p>
        </p:txBody>
      </p:sp>
      <p:sp>
        <p:nvSpPr>
          <p:cNvPr id="5" name="Content Placeholder 4"/>
          <p:cNvSpPr>
            <a:spLocks noGrp="1"/>
          </p:cNvSpPr>
          <p:nvPr>
            <p:ph sz="half" idx="2"/>
          </p:nvPr>
        </p:nvSpPr>
        <p:spPr>
          <a:xfrm>
            <a:off x="6551629" y="1150070"/>
            <a:ext cx="5316717" cy="4705286"/>
          </a:xfrm>
          <a:solidFill>
            <a:srgbClr val="002060"/>
          </a:solidFill>
        </p:spPr>
        <p:txBody>
          <a:bodyPr/>
          <a:lstStyle/>
          <a:p>
            <a:pPr marL="99718" indent="0">
              <a:buNone/>
            </a:pPr>
            <a:r>
              <a:rPr lang="en-US" dirty="0">
                <a:solidFill>
                  <a:schemeClr val="bg1"/>
                </a:solidFill>
                <a:latin typeface="Arial Narrow" panose="020B0606020202030204" pitchFamily="34" charset="0"/>
              </a:rPr>
              <a:t>How would you manage this </a:t>
            </a:r>
            <a:r>
              <a:rPr lang="en-US" dirty="0" err="1">
                <a:solidFill>
                  <a:schemeClr val="bg1"/>
                </a:solidFill>
                <a:latin typeface="Arial Narrow" panose="020B0606020202030204" pitchFamily="34" charset="0"/>
              </a:rPr>
              <a:t>pt</a:t>
            </a:r>
            <a:r>
              <a:rPr lang="en-US" dirty="0">
                <a:solidFill>
                  <a:schemeClr val="bg1"/>
                </a:solidFill>
                <a:latin typeface="Arial Narrow" panose="020B0606020202030204" pitchFamily="34" charset="0"/>
              </a:rPr>
              <a:t>?</a:t>
            </a:r>
          </a:p>
          <a:p>
            <a:pPr marL="614068" indent="-514350">
              <a:buClr>
                <a:srgbClr val="66FF33"/>
              </a:buClr>
              <a:buSzPct val="100000"/>
              <a:buFont typeface="+mj-lt"/>
              <a:buAutoNum type="arabicPeriod"/>
            </a:pPr>
            <a:r>
              <a:rPr lang="en-US" dirty="0">
                <a:solidFill>
                  <a:schemeClr val="bg1"/>
                </a:solidFill>
                <a:latin typeface="Arial Narrow" panose="020B0606020202030204" pitchFamily="34" charset="0"/>
              </a:rPr>
              <a:t>Single agent </a:t>
            </a:r>
            <a:r>
              <a:rPr lang="en-US" dirty="0" err="1">
                <a:solidFill>
                  <a:schemeClr val="bg1"/>
                </a:solidFill>
                <a:latin typeface="Arial Narrow" panose="020B0606020202030204" pitchFamily="34" charset="0"/>
              </a:rPr>
              <a:t>Pembro</a:t>
            </a:r>
            <a:endParaRPr lang="en-US" dirty="0">
              <a:solidFill>
                <a:schemeClr val="bg1"/>
              </a:solidFill>
              <a:latin typeface="Arial Narrow" panose="020B0606020202030204" pitchFamily="34" charset="0"/>
            </a:endParaRPr>
          </a:p>
          <a:p>
            <a:pPr marL="614068" indent="-514350">
              <a:buClr>
                <a:srgbClr val="66FF33"/>
              </a:buClr>
              <a:buSzPct val="100000"/>
              <a:buFont typeface="+mj-lt"/>
              <a:buAutoNum type="arabicPeriod"/>
            </a:pPr>
            <a:r>
              <a:rPr lang="en-US" dirty="0">
                <a:solidFill>
                  <a:schemeClr val="bg1"/>
                </a:solidFill>
                <a:latin typeface="Arial Narrow" panose="020B0606020202030204" pitchFamily="34" charset="0"/>
              </a:rPr>
              <a:t>KN189 – </a:t>
            </a:r>
            <a:r>
              <a:rPr lang="en-US" dirty="0" err="1">
                <a:solidFill>
                  <a:schemeClr val="bg1"/>
                </a:solidFill>
                <a:latin typeface="Arial Narrow" panose="020B0606020202030204" pitchFamily="34" charset="0"/>
              </a:rPr>
              <a:t>Pembro</a:t>
            </a:r>
            <a:r>
              <a:rPr lang="en-US" dirty="0">
                <a:solidFill>
                  <a:schemeClr val="bg1"/>
                </a:solidFill>
                <a:latin typeface="Arial Narrow" panose="020B0606020202030204" pitchFamily="34" charset="0"/>
              </a:rPr>
              <a:t>/</a:t>
            </a:r>
            <a:r>
              <a:rPr lang="en-US" dirty="0" err="1">
                <a:solidFill>
                  <a:schemeClr val="bg1"/>
                </a:solidFill>
                <a:latin typeface="Arial Narrow" panose="020B0606020202030204" pitchFamily="34" charset="0"/>
              </a:rPr>
              <a:t>Pemetrexed</a:t>
            </a:r>
            <a:r>
              <a:rPr lang="en-US" dirty="0">
                <a:solidFill>
                  <a:schemeClr val="bg1"/>
                </a:solidFill>
                <a:latin typeface="Arial Narrow" panose="020B0606020202030204" pitchFamily="34" charset="0"/>
              </a:rPr>
              <a:t>/Carbo</a:t>
            </a:r>
          </a:p>
          <a:p>
            <a:pPr marL="614068" indent="-514350">
              <a:buClr>
                <a:srgbClr val="66FF33"/>
              </a:buClr>
              <a:buSzPct val="100000"/>
              <a:buFont typeface="+mj-lt"/>
              <a:buAutoNum type="arabicPeriod"/>
            </a:pPr>
            <a:r>
              <a:rPr lang="en-US" dirty="0">
                <a:solidFill>
                  <a:schemeClr val="bg1"/>
                </a:solidFill>
                <a:latin typeface="Arial Narrow" panose="020B0606020202030204" pitchFamily="34" charset="0"/>
              </a:rPr>
              <a:t>9LA: </a:t>
            </a:r>
            <a:r>
              <a:rPr lang="en-US" dirty="0" err="1">
                <a:solidFill>
                  <a:schemeClr val="bg1"/>
                </a:solidFill>
                <a:latin typeface="Arial Narrow" panose="020B0606020202030204" pitchFamily="34" charset="0"/>
              </a:rPr>
              <a:t>Ipi</a:t>
            </a:r>
            <a:r>
              <a:rPr lang="en-US" dirty="0">
                <a:solidFill>
                  <a:schemeClr val="bg1"/>
                </a:solidFill>
                <a:latin typeface="Arial Narrow" panose="020B0606020202030204" pitchFamily="34" charset="0"/>
              </a:rPr>
              <a:t>/</a:t>
            </a:r>
            <a:r>
              <a:rPr lang="en-US" dirty="0" err="1">
                <a:solidFill>
                  <a:schemeClr val="bg1"/>
                </a:solidFill>
                <a:latin typeface="Arial Narrow" panose="020B0606020202030204" pitchFamily="34" charset="0"/>
              </a:rPr>
              <a:t>Nivo</a:t>
            </a:r>
            <a:r>
              <a:rPr lang="en-US" dirty="0">
                <a:solidFill>
                  <a:schemeClr val="bg1"/>
                </a:solidFill>
                <a:latin typeface="Arial Narrow" panose="020B0606020202030204" pitchFamily="34" charset="0"/>
              </a:rPr>
              <a:t> + </a:t>
            </a:r>
            <a:r>
              <a:rPr lang="en-US" dirty="0" err="1">
                <a:solidFill>
                  <a:schemeClr val="bg1"/>
                </a:solidFill>
                <a:latin typeface="Arial Narrow" panose="020B0606020202030204" pitchFamily="34" charset="0"/>
              </a:rPr>
              <a:t>Pem</a:t>
            </a:r>
            <a:r>
              <a:rPr lang="en-US" dirty="0">
                <a:solidFill>
                  <a:schemeClr val="bg1"/>
                </a:solidFill>
                <a:latin typeface="Arial Narrow" panose="020B0606020202030204" pitchFamily="34" charset="0"/>
              </a:rPr>
              <a:t>/Carbo x 2</a:t>
            </a:r>
          </a:p>
          <a:p>
            <a:pPr marL="614068" indent="-514350">
              <a:buClr>
                <a:srgbClr val="66FF33"/>
              </a:buClr>
              <a:buSzPct val="100000"/>
              <a:buFont typeface="+mj-lt"/>
              <a:buAutoNum type="arabicPeriod"/>
            </a:pPr>
            <a:r>
              <a:rPr lang="en-US" dirty="0">
                <a:solidFill>
                  <a:schemeClr val="bg1"/>
                </a:solidFill>
                <a:latin typeface="Arial Narrow" panose="020B0606020202030204" pitchFamily="34" charset="0"/>
              </a:rPr>
              <a:t>Enrollment on INSIGNA trial</a:t>
            </a:r>
          </a:p>
          <a:p>
            <a:pPr marL="614068" indent="-514350">
              <a:buClr>
                <a:srgbClr val="66FF33"/>
              </a:buClr>
              <a:buSzPct val="100000"/>
              <a:buFont typeface="+mj-lt"/>
              <a:buAutoNum type="arabicPeriod"/>
            </a:pPr>
            <a:r>
              <a:rPr lang="en-US" dirty="0">
                <a:solidFill>
                  <a:schemeClr val="bg1"/>
                </a:solidFill>
                <a:latin typeface="Arial Narrow" panose="020B0606020202030204" pitchFamily="34" charset="0"/>
              </a:rPr>
              <a:t>Other</a:t>
            </a:r>
          </a:p>
          <a:p>
            <a:pPr marL="99718" indent="0">
              <a:buNone/>
            </a:pPr>
            <a:endParaRPr lang="en-US" dirty="0"/>
          </a:p>
        </p:txBody>
      </p:sp>
      <p:sp>
        <p:nvSpPr>
          <p:cNvPr id="6" name="Rectangle 5"/>
          <p:cNvSpPr/>
          <p:nvPr/>
        </p:nvSpPr>
        <p:spPr bwMode="auto">
          <a:xfrm>
            <a:off x="405353" y="6053320"/>
            <a:ext cx="6033153" cy="386499"/>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Pseudo-</a:t>
            </a:r>
            <a:r>
              <a:rPr kumimoji="0" lang="en-US" sz="2400" b="1" i="0" u="none" strike="noStrike" kern="1200" cap="none" spc="0" normalizeH="0" baseline="0" noProof="0" dirty="0" err="1">
                <a:ln>
                  <a:noFill/>
                </a:ln>
                <a:solidFill>
                  <a:srgbClr val="FFFFFF"/>
                </a:solidFill>
                <a:effectLst/>
                <a:uLnTx/>
                <a:uFillTx/>
                <a:latin typeface="Arial Narrow" panose="020B0606020202030204" pitchFamily="34" charset="0"/>
                <a:cs typeface="Lucida Sans Unicode"/>
              </a:rPr>
              <a:t>mesotheliomatous</a:t>
            </a:r>
            <a:r>
              <a:rPr kumimoji="0" lang="en-US" sz="2400" b="1"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 </a:t>
            </a:r>
            <a:r>
              <a:rPr kumimoji="0" lang="en-US" sz="2400" b="1" i="0" u="none" strike="noStrike" kern="1200" cap="none" spc="0" normalizeH="0" baseline="0" noProof="0" dirty="0" err="1">
                <a:ln>
                  <a:noFill/>
                </a:ln>
                <a:solidFill>
                  <a:srgbClr val="FFFFFF"/>
                </a:solidFill>
                <a:effectLst/>
                <a:uLnTx/>
                <a:uFillTx/>
                <a:latin typeface="Arial Narrow" panose="020B0606020202030204" pitchFamily="34" charset="0"/>
                <a:cs typeface="Lucida Sans Unicode"/>
              </a:rPr>
              <a:t>Adenoca</a:t>
            </a:r>
            <a:r>
              <a:rPr kumimoji="0" lang="en-US" sz="2400" b="1"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 of the Lung</a:t>
            </a:r>
          </a:p>
        </p:txBody>
      </p:sp>
      <p:pic>
        <p:nvPicPr>
          <p:cNvPr id="7" name="Picture 6" descr="A close-up of a scan of a human body&#10;&#10;Description automatically generated">
            <a:extLst>
              <a:ext uri="{FF2B5EF4-FFF2-40B4-BE49-F238E27FC236}">
                <a16:creationId xmlns:a16="http://schemas.microsoft.com/office/drawing/2014/main" id="{3A2486D2-17F1-2B61-3FDC-D7D23FF17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60" y="1338108"/>
            <a:ext cx="6103846" cy="4181784"/>
          </a:xfrm>
          <a:prstGeom prst="rect">
            <a:avLst/>
          </a:prstGeom>
        </p:spPr>
      </p:pic>
    </p:spTree>
    <p:extLst>
      <p:ext uri="{BB962C8B-B14F-4D97-AF65-F5344CB8AC3E}">
        <p14:creationId xmlns:p14="http://schemas.microsoft.com/office/powerpoint/2010/main" val="40489001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5B1F-7D1C-AECB-B4C6-1E28B6F87184}"/>
              </a:ext>
            </a:extLst>
          </p:cNvPr>
          <p:cNvSpPr>
            <a:spLocks noGrp="1"/>
          </p:cNvSpPr>
          <p:nvPr>
            <p:ph type="title"/>
          </p:nvPr>
        </p:nvSpPr>
        <p:spPr/>
        <p:txBody>
          <a:bodyPr/>
          <a:lstStyle/>
          <a:p>
            <a:r>
              <a:rPr lang="en-US" dirty="0"/>
              <a:t>Case </a:t>
            </a:r>
            <a:r>
              <a:rPr lang="en-US" dirty="0" err="1"/>
              <a:t>Presentatoin</a:t>
            </a:r>
            <a:r>
              <a:rPr lang="en-US" dirty="0"/>
              <a:t> – Dr Leal (cont’d)</a:t>
            </a:r>
          </a:p>
        </p:txBody>
      </p:sp>
      <p:pic>
        <p:nvPicPr>
          <p:cNvPr id="4" name="Content Placeholder 3">
            <a:extLst>
              <a:ext uri="{FF2B5EF4-FFF2-40B4-BE49-F238E27FC236}">
                <a16:creationId xmlns:a16="http://schemas.microsoft.com/office/drawing/2014/main" id="{5525E8A4-8B83-8394-581E-F16E4EE84999}"/>
              </a:ext>
            </a:extLst>
          </p:cNvPr>
          <p:cNvPicPr>
            <a:picLocks noGrp="1" noChangeAspect="1"/>
          </p:cNvPicPr>
          <p:nvPr>
            <p:ph idx="1"/>
          </p:nvPr>
        </p:nvPicPr>
        <p:blipFill>
          <a:blip r:embed="rId2"/>
          <a:stretch>
            <a:fillRect/>
          </a:stretch>
        </p:blipFill>
        <p:spPr>
          <a:xfrm>
            <a:off x="6096000" y="1922488"/>
            <a:ext cx="5353758" cy="3746068"/>
          </a:xfrm>
          <a:prstGeom prst="rect">
            <a:avLst/>
          </a:prstGeom>
        </p:spPr>
      </p:pic>
      <p:pic>
        <p:nvPicPr>
          <p:cNvPr id="5" name="Picture 4">
            <a:extLst>
              <a:ext uri="{FF2B5EF4-FFF2-40B4-BE49-F238E27FC236}">
                <a16:creationId xmlns:a16="http://schemas.microsoft.com/office/drawing/2014/main" id="{0DB8FCE3-05EF-E757-9620-2F0868E29CEA}"/>
              </a:ext>
            </a:extLst>
          </p:cNvPr>
          <p:cNvPicPr>
            <a:picLocks noChangeAspect="1"/>
          </p:cNvPicPr>
          <p:nvPr/>
        </p:nvPicPr>
        <p:blipFill>
          <a:blip r:embed="rId3"/>
          <a:stretch>
            <a:fillRect/>
          </a:stretch>
        </p:blipFill>
        <p:spPr>
          <a:xfrm>
            <a:off x="330156" y="1922488"/>
            <a:ext cx="5549820" cy="3746068"/>
          </a:xfrm>
          <a:prstGeom prst="rect">
            <a:avLst/>
          </a:prstGeom>
        </p:spPr>
      </p:pic>
      <p:sp>
        <p:nvSpPr>
          <p:cNvPr id="3" name="TextBox 2">
            <a:extLst>
              <a:ext uri="{FF2B5EF4-FFF2-40B4-BE49-F238E27FC236}">
                <a16:creationId xmlns:a16="http://schemas.microsoft.com/office/drawing/2014/main" id="{73F4380A-A21B-609C-5E6A-C2067344A5A8}"/>
              </a:ext>
            </a:extLst>
          </p:cNvPr>
          <p:cNvSpPr txBox="1"/>
          <p:nvPr/>
        </p:nvSpPr>
        <p:spPr>
          <a:xfrm>
            <a:off x="4645675" y="1124744"/>
            <a:ext cx="1954381" cy="646331"/>
          </a:xfrm>
          <a:prstGeom prst="rect">
            <a:avLst/>
          </a:prstGeom>
          <a:noFill/>
        </p:spPr>
        <p:txBody>
          <a:bodyPr wrap="none" rtlCol="0">
            <a:spAutoFit/>
          </a:bodyPr>
          <a:lstStyle/>
          <a:p>
            <a:r>
              <a:rPr lang="en-US" dirty="0">
                <a:solidFill>
                  <a:schemeClr val="tx1"/>
                </a:solidFill>
              </a:rPr>
              <a:t>Imaging</a:t>
            </a:r>
          </a:p>
        </p:txBody>
      </p:sp>
    </p:spTree>
    <p:extLst>
      <p:ext uri="{BB962C8B-B14F-4D97-AF65-F5344CB8AC3E}">
        <p14:creationId xmlns:p14="http://schemas.microsoft.com/office/powerpoint/2010/main" val="8242645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6DB3-6C66-DA77-3400-3AB5EF84AC00}"/>
              </a:ext>
            </a:extLst>
          </p:cNvPr>
          <p:cNvSpPr>
            <a:spLocks noGrp="1"/>
          </p:cNvSpPr>
          <p:nvPr>
            <p:ph type="title"/>
          </p:nvPr>
        </p:nvSpPr>
        <p:spPr/>
        <p:txBody>
          <a:bodyPr/>
          <a:lstStyle/>
          <a:p>
            <a:r>
              <a:rPr lang="en-US" dirty="0"/>
              <a:t>Case Presentation– Dr Leal (cont’d)</a:t>
            </a:r>
          </a:p>
        </p:txBody>
      </p:sp>
      <p:sp>
        <p:nvSpPr>
          <p:cNvPr id="3" name="Content Placeholder 2">
            <a:extLst>
              <a:ext uri="{FF2B5EF4-FFF2-40B4-BE49-F238E27FC236}">
                <a16:creationId xmlns:a16="http://schemas.microsoft.com/office/drawing/2014/main" id="{9AB66CC4-3581-AFCB-7F6D-C89CE0AE91E6}"/>
              </a:ext>
            </a:extLst>
          </p:cNvPr>
          <p:cNvSpPr>
            <a:spLocks noGrp="1"/>
          </p:cNvSpPr>
          <p:nvPr>
            <p:ph idx="1"/>
          </p:nvPr>
        </p:nvSpPr>
        <p:spPr/>
        <p:txBody>
          <a:bodyPr>
            <a:normAutofit/>
          </a:bodyPr>
          <a:lstStyle/>
          <a:p>
            <a:pPr marL="0" indent="0">
              <a:buNone/>
            </a:pPr>
            <a:r>
              <a:rPr lang="en-US" sz="3600" b="1" dirty="0"/>
              <a:t>Clinical course</a:t>
            </a:r>
          </a:p>
          <a:p>
            <a:r>
              <a:rPr lang="en-US" sz="3200" dirty="0"/>
              <a:t>PD-L1: 60%</a:t>
            </a:r>
          </a:p>
          <a:p>
            <a:r>
              <a:rPr lang="en-US" sz="3200" dirty="0"/>
              <a:t>She initiated therapy in second-line with atezolizumab + </a:t>
            </a:r>
            <a:r>
              <a:rPr lang="en-US" sz="3200" dirty="0" err="1"/>
              <a:t>TTFields</a:t>
            </a:r>
            <a:r>
              <a:rPr lang="en-US" sz="3200" dirty="0"/>
              <a:t>. </a:t>
            </a:r>
          </a:p>
          <a:p>
            <a:r>
              <a:rPr lang="en-US" sz="3200" dirty="0"/>
              <a:t>She did well and achieved PR. Main side effect was grade 2 rash, attributable to the </a:t>
            </a:r>
            <a:r>
              <a:rPr lang="en-US" sz="3200" dirty="0" err="1"/>
              <a:t>TTFields</a:t>
            </a:r>
            <a:r>
              <a:rPr lang="en-US" sz="3200" dirty="0"/>
              <a:t> therapy.</a:t>
            </a:r>
          </a:p>
          <a:p>
            <a:r>
              <a:rPr lang="en-US" sz="3200" dirty="0"/>
              <a:t>This was managed with holding </a:t>
            </a:r>
            <a:r>
              <a:rPr lang="en-US" sz="3200" dirty="0" err="1"/>
              <a:t>TTFields</a:t>
            </a:r>
            <a:r>
              <a:rPr lang="en-US" sz="3200" dirty="0"/>
              <a:t> for 1 week, topical steroids and skin care.</a:t>
            </a:r>
            <a:endParaRPr lang="en-US" sz="3200" dirty="0">
              <a:effectLst/>
            </a:endParaRPr>
          </a:p>
        </p:txBody>
      </p:sp>
    </p:spTree>
    <p:extLst>
      <p:ext uri="{BB962C8B-B14F-4D97-AF65-F5344CB8AC3E}">
        <p14:creationId xmlns:p14="http://schemas.microsoft.com/office/powerpoint/2010/main" val="2806602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173" y="961536"/>
            <a:ext cx="11820734" cy="3122276"/>
          </a:xfrm>
          <a:solidFill>
            <a:srgbClr val="002060"/>
          </a:solidFill>
        </p:spPr>
        <p:txBody>
          <a:bodyPr/>
          <a:lstStyle/>
          <a:p>
            <a:pPr>
              <a:buClr>
                <a:srgbClr val="66FF33"/>
              </a:buClr>
              <a:buSzPct val="100000"/>
            </a:pPr>
            <a:r>
              <a:rPr lang="en-US" sz="2000" dirty="0">
                <a:solidFill>
                  <a:schemeClr val="bg1"/>
                </a:solidFill>
                <a:latin typeface="Arial Narrow" panose="020B0606020202030204" pitchFamily="34" charset="0"/>
              </a:rPr>
              <a:t>Pt was treated with single agent </a:t>
            </a:r>
            <a:r>
              <a:rPr lang="en-US" sz="2000" dirty="0" err="1">
                <a:solidFill>
                  <a:schemeClr val="bg1"/>
                </a:solidFill>
                <a:latin typeface="Arial Narrow" panose="020B0606020202030204" pitchFamily="34" charset="0"/>
              </a:rPr>
              <a:t>Pembro</a:t>
            </a:r>
            <a:r>
              <a:rPr lang="en-US" sz="2000" dirty="0">
                <a:solidFill>
                  <a:schemeClr val="bg1"/>
                </a:solidFill>
                <a:latin typeface="Arial Narrow" panose="020B0606020202030204" pitchFamily="34" charset="0"/>
              </a:rPr>
              <a:t> through 12/19, at which point he developed progression in the RLL and RPL LNs.  </a:t>
            </a:r>
          </a:p>
          <a:p>
            <a:pPr>
              <a:buClr>
                <a:srgbClr val="66FF33"/>
              </a:buClr>
              <a:buSzPct val="100000"/>
            </a:pPr>
            <a:r>
              <a:rPr lang="en-US" sz="2000" dirty="0">
                <a:solidFill>
                  <a:schemeClr val="bg1"/>
                </a:solidFill>
                <a:latin typeface="Arial Narrow" panose="020B0606020202030204" pitchFamily="34" charset="0"/>
              </a:rPr>
              <a:t>He continued </a:t>
            </a:r>
            <a:r>
              <a:rPr lang="en-US" sz="2000" dirty="0" err="1">
                <a:solidFill>
                  <a:schemeClr val="bg1"/>
                </a:solidFill>
                <a:latin typeface="Arial Narrow" panose="020B0606020202030204" pitchFamily="34" charset="0"/>
              </a:rPr>
              <a:t>Pembrolizumab</a:t>
            </a:r>
            <a:r>
              <a:rPr lang="en-US" sz="2000" dirty="0">
                <a:solidFill>
                  <a:schemeClr val="bg1"/>
                </a:solidFill>
                <a:latin typeface="Arial Narrow" panose="020B0606020202030204" pitchFamily="34" charset="0"/>
              </a:rPr>
              <a:t> and started full dose </a:t>
            </a:r>
            <a:r>
              <a:rPr lang="en-US" sz="2000" dirty="0" err="1">
                <a:solidFill>
                  <a:schemeClr val="bg1"/>
                </a:solidFill>
                <a:latin typeface="Arial Narrow" panose="020B0606020202030204" pitchFamily="34" charset="0"/>
              </a:rPr>
              <a:t>Pemetrexed</a:t>
            </a:r>
            <a:r>
              <a:rPr lang="en-US" sz="2000" dirty="0">
                <a:solidFill>
                  <a:schemeClr val="bg1"/>
                </a:solidFill>
                <a:latin typeface="Arial Narrow" panose="020B0606020202030204" pitchFamily="34" charset="0"/>
              </a:rPr>
              <a:t> 500 mg/m2 q 3 </a:t>
            </a:r>
            <a:r>
              <a:rPr lang="en-US" sz="2000" dirty="0" err="1">
                <a:solidFill>
                  <a:schemeClr val="bg1"/>
                </a:solidFill>
                <a:latin typeface="Arial Narrow" panose="020B0606020202030204" pitchFamily="34" charset="0"/>
              </a:rPr>
              <a:t>wks</a:t>
            </a:r>
            <a:r>
              <a:rPr lang="en-US" sz="2000" dirty="0">
                <a:solidFill>
                  <a:schemeClr val="bg1"/>
                </a:solidFill>
                <a:latin typeface="Arial Narrow" panose="020B0606020202030204" pitchFamily="34" charset="0"/>
              </a:rPr>
              <a:t> and carboplatin AUC 5 q 3 </a:t>
            </a:r>
            <a:r>
              <a:rPr lang="en-US" sz="2000" dirty="0" err="1">
                <a:solidFill>
                  <a:schemeClr val="bg1"/>
                </a:solidFill>
                <a:latin typeface="Arial Narrow" panose="020B0606020202030204" pitchFamily="34" charset="0"/>
              </a:rPr>
              <a:t>wks</a:t>
            </a:r>
            <a:r>
              <a:rPr lang="en-US" sz="2000" dirty="0">
                <a:solidFill>
                  <a:schemeClr val="bg1"/>
                </a:solidFill>
                <a:latin typeface="Arial Narrow" panose="020B0606020202030204" pitchFamily="34" charset="0"/>
              </a:rPr>
              <a:t> for 4 cycles, then shifted to </a:t>
            </a:r>
            <a:r>
              <a:rPr lang="en-US" sz="2000" dirty="0" err="1">
                <a:solidFill>
                  <a:schemeClr val="bg1"/>
                </a:solidFill>
                <a:latin typeface="Arial Narrow" panose="020B0606020202030204" pitchFamily="34" charset="0"/>
              </a:rPr>
              <a:t>Pembo</a:t>
            </a:r>
            <a:r>
              <a:rPr lang="en-US" sz="2000" dirty="0">
                <a:solidFill>
                  <a:schemeClr val="bg1"/>
                </a:solidFill>
                <a:latin typeface="Arial Narrow" panose="020B0606020202030204" pitchFamily="34" charset="0"/>
              </a:rPr>
              <a:t>/</a:t>
            </a:r>
            <a:r>
              <a:rPr lang="en-US" sz="2000" dirty="0" err="1">
                <a:solidFill>
                  <a:schemeClr val="bg1"/>
                </a:solidFill>
                <a:latin typeface="Arial Narrow" panose="020B0606020202030204" pitchFamily="34" charset="0"/>
              </a:rPr>
              <a:t>Pemetrexed</a:t>
            </a:r>
            <a:r>
              <a:rPr lang="en-US" sz="2000" dirty="0">
                <a:solidFill>
                  <a:schemeClr val="bg1"/>
                </a:solidFill>
                <a:latin typeface="Arial Narrow" panose="020B0606020202030204" pitchFamily="34" charset="0"/>
              </a:rPr>
              <a:t> maintenance</a:t>
            </a:r>
          </a:p>
          <a:p>
            <a:pPr>
              <a:buClr>
                <a:srgbClr val="66FF33"/>
              </a:buClr>
              <a:buSzPct val="100000"/>
            </a:pPr>
            <a:r>
              <a:rPr lang="en-US" sz="2000" dirty="0">
                <a:solidFill>
                  <a:schemeClr val="bg1"/>
                </a:solidFill>
                <a:latin typeface="Arial Narrow" panose="020B0606020202030204" pitchFamily="34" charset="0"/>
              </a:rPr>
              <a:t>He stayed on maintenance Pem</a:t>
            </a:r>
            <a:r>
              <a:rPr lang="en-US" sz="2000" baseline="30000" dirty="0">
                <a:solidFill>
                  <a:schemeClr val="bg1"/>
                </a:solidFill>
                <a:latin typeface="Arial Narrow" panose="020B0606020202030204" pitchFamily="34" charset="0"/>
              </a:rPr>
              <a:t>2 </a:t>
            </a:r>
            <a:r>
              <a:rPr lang="en-US" sz="2000" dirty="0">
                <a:solidFill>
                  <a:schemeClr val="bg1"/>
                </a:solidFill>
                <a:latin typeface="Arial Narrow" panose="020B0606020202030204" pitchFamily="34" charset="0"/>
              </a:rPr>
              <a:t>for 42 cycles (01/20 through 01/23) with profound PR, but  </a:t>
            </a:r>
            <a:r>
              <a:rPr lang="en-US" sz="2000" dirty="0" err="1">
                <a:solidFill>
                  <a:schemeClr val="bg1"/>
                </a:solidFill>
                <a:latin typeface="Arial Narrow" panose="020B0606020202030204" pitchFamily="34" charset="0"/>
              </a:rPr>
              <a:t>dev’d</a:t>
            </a:r>
            <a:r>
              <a:rPr lang="en-US" sz="2000" dirty="0">
                <a:solidFill>
                  <a:schemeClr val="bg1"/>
                </a:solidFill>
                <a:latin typeface="Arial Narrow" panose="020B0606020202030204" pitchFamily="34" charset="0"/>
              </a:rPr>
              <a:t> gradually worsening renal insufficiency, prompting suspension of </a:t>
            </a:r>
            <a:r>
              <a:rPr lang="en-US" sz="2000" dirty="0" err="1">
                <a:solidFill>
                  <a:schemeClr val="bg1"/>
                </a:solidFill>
                <a:latin typeface="Arial Narrow" panose="020B0606020202030204" pitchFamily="34" charset="0"/>
              </a:rPr>
              <a:t>pemetrexed</a:t>
            </a:r>
            <a:r>
              <a:rPr lang="en-US" sz="2000">
                <a:solidFill>
                  <a:schemeClr val="bg1"/>
                </a:solidFill>
                <a:latin typeface="Arial Narrow" panose="020B0606020202030204" pitchFamily="34" charset="0"/>
              </a:rPr>
              <a:t> in 12/21 when </a:t>
            </a:r>
            <a:r>
              <a:rPr lang="en-US" sz="2000" dirty="0" err="1">
                <a:solidFill>
                  <a:schemeClr val="bg1"/>
                </a:solidFill>
                <a:latin typeface="Arial Narrow" panose="020B0606020202030204" pitchFamily="34" charset="0"/>
              </a:rPr>
              <a:t>creat</a:t>
            </a:r>
            <a:r>
              <a:rPr lang="en-US" sz="2000" dirty="0">
                <a:solidFill>
                  <a:schemeClr val="bg1"/>
                </a:solidFill>
                <a:latin typeface="Arial Narrow" panose="020B0606020202030204" pitchFamily="34" charset="0"/>
              </a:rPr>
              <a:t> topped 2.0 mg/</a:t>
            </a:r>
            <a:r>
              <a:rPr lang="en-US" sz="2000" dirty="0" err="1">
                <a:solidFill>
                  <a:schemeClr val="bg1"/>
                </a:solidFill>
                <a:latin typeface="Arial Narrow" panose="020B0606020202030204" pitchFamily="34" charset="0"/>
              </a:rPr>
              <a:t>dL</a:t>
            </a:r>
            <a:r>
              <a:rPr lang="en-US" sz="2000" dirty="0">
                <a:solidFill>
                  <a:schemeClr val="bg1"/>
                </a:solidFill>
                <a:latin typeface="Arial Narrow" panose="020B0606020202030204" pitchFamily="34" charset="0"/>
              </a:rPr>
              <a:t>, then discontinuation of </a:t>
            </a:r>
            <a:r>
              <a:rPr lang="en-US" sz="2000" dirty="0" err="1">
                <a:solidFill>
                  <a:schemeClr val="bg1"/>
                </a:solidFill>
                <a:latin typeface="Arial Narrow" panose="020B0606020202030204" pitchFamily="34" charset="0"/>
              </a:rPr>
              <a:t>pembrolizumab</a:t>
            </a:r>
            <a:r>
              <a:rPr lang="en-US" sz="2000" dirty="0">
                <a:solidFill>
                  <a:schemeClr val="bg1"/>
                </a:solidFill>
                <a:latin typeface="Arial Narrow" panose="020B0606020202030204" pitchFamily="34" charset="0"/>
              </a:rPr>
              <a:t> 01/23 when </a:t>
            </a:r>
            <a:r>
              <a:rPr lang="en-US" sz="2000" dirty="0" err="1">
                <a:solidFill>
                  <a:schemeClr val="bg1"/>
                </a:solidFill>
                <a:latin typeface="Arial Narrow" panose="020B0606020202030204" pitchFamily="34" charset="0"/>
              </a:rPr>
              <a:t>creat</a:t>
            </a:r>
            <a:r>
              <a:rPr lang="en-US" sz="2000" dirty="0">
                <a:solidFill>
                  <a:schemeClr val="bg1"/>
                </a:solidFill>
                <a:latin typeface="Arial Narrow" panose="020B0606020202030204" pitchFamily="34" charset="0"/>
              </a:rPr>
              <a:t>  rose to 3.0 </a:t>
            </a:r>
          </a:p>
        </p:txBody>
      </p:sp>
      <p:sp>
        <p:nvSpPr>
          <p:cNvPr id="5" name="Title 1"/>
          <p:cNvSpPr txBox="1">
            <a:spLocks/>
          </p:cNvSpPr>
          <p:nvPr/>
        </p:nvSpPr>
        <p:spPr bwMode="auto">
          <a:xfrm>
            <a:off x="104173" y="230548"/>
            <a:ext cx="11933857" cy="617864"/>
          </a:xfrm>
          <a:prstGeom prst="rect">
            <a:avLst/>
          </a:prstGeom>
          <a:solidFill>
            <a:srgbClr val="00206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28638" rtl="0" eaLnBrk="1" fontAlgn="base" latinLnBrk="0" hangingPunct="0">
              <a:lnSpc>
                <a:spcPct val="112000"/>
              </a:lnSpc>
              <a:spcBef>
                <a:spcPct val="0"/>
              </a:spcBef>
              <a:spcAft>
                <a:spcPct val="0"/>
              </a:spcAft>
              <a:buClr>
                <a:srgbClr val="000000"/>
              </a:buClr>
              <a:buSzPct val="45000"/>
              <a:buFont typeface="StarSymbol" charset="0"/>
              <a:buNone/>
              <a:tabLst/>
              <a:defRPr/>
            </a:pPr>
            <a:r>
              <a:rPr lang="en-US" b="0" dirty="0">
                <a:solidFill>
                  <a:srgbClr val="FFFF00"/>
                </a:solidFill>
                <a:latin typeface="Arial" panose="020B0604020202020204" pitchFamily="34" charset="0"/>
                <a:cs typeface="Arial" panose="020B0604020202020204" pitchFamily="34" charset="0"/>
              </a:rPr>
              <a:t>Case Presentation – Dr Langer </a:t>
            </a:r>
            <a:r>
              <a:rPr kumimoji="0" lang="en-US" sz="5400" b="0"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(cont’d)</a:t>
            </a:r>
          </a:p>
        </p:txBody>
      </p:sp>
      <p:cxnSp>
        <p:nvCxnSpPr>
          <p:cNvPr id="8" name="Straight Arrow Connector 7"/>
          <p:cNvCxnSpPr/>
          <p:nvPr/>
        </p:nvCxnSpPr>
        <p:spPr bwMode="auto">
          <a:xfrm flipH="1">
            <a:off x="10444903" y="4083812"/>
            <a:ext cx="117834" cy="554176"/>
          </a:xfrm>
          <a:prstGeom prst="straightConnector1">
            <a:avLst/>
          </a:prstGeom>
          <a:solidFill>
            <a:srgbClr val="00B8FF"/>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p:cNvSpPr/>
          <p:nvPr/>
        </p:nvSpPr>
        <p:spPr bwMode="auto">
          <a:xfrm>
            <a:off x="10169166" y="3768682"/>
            <a:ext cx="914400" cy="292231"/>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RPLNs</a:t>
            </a:r>
          </a:p>
        </p:txBody>
      </p:sp>
      <p:cxnSp>
        <p:nvCxnSpPr>
          <p:cNvPr id="14" name="Straight Arrow Connector 13"/>
          <p:cNvCxnSpPr/>
          <p:nvPr/>
        </p:nvCxnSpPr>
        <p:spPr bwMode="auto">
          <a:xfrm>
            <a:off x="10562737" y="4083812"/>
            <a:ext cx="362931" cy="441055"/>
          </a:xfrm>
          <a:prstGeom prst="straightConnector1">
            <a:avLst/>
          </a:prstGeom>
          <a:solidFill>
            <a:srgbClr val="00B8FF"/>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6" descr="A close-up of a ct scan&#10;&#10;Description automatically generated">
            <a:extLst>
              <a:ext uri="{FF2B5EF4-FFF2-40B4-BE49-F238E27FC236}">
                <a16:creationId xmlns:a16="http://schemas.microsoft.com/office/drawing/2014/main" id="{13E5B9F8-15F6-7745-204D-75751D68A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73" y="3428999"/>
            <a:ext cx="6560578" cy="3173849"/>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C9F0D12C-1D38-718A-8BFA-D8989E447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131" y="3381516"/>
            <a:ext cx="4998361" cy="3109667"/>
          </a:xfrm>
          <a:prstGeom prst="rect">
            <a:avLst/>
          </a:prstGeom>
        </p:spPr>
      </p:pic>
    </p:spTree>
    <p:extLst>
      <p:ext uri="{BB962C8B-B14F-4D97-AF65-F5344CB8AC3E}">
        <p14:creationId xmlns:p14="http://schemas.microsoft.com/office/powerpoint/2010/main" val="4143849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173" y="1127505"/>
            <a:ext cx="6588858" cy="4726540"/>
          </a:xfrm>
          <a:solidFill>
            <a:srgbClr val="002060"/>
          </a:solidFill>
        </p:spPr>
        <p:txBody>
          <a:bodyPr/>
          <a:lstStyle/>
          <a:p>
            <a:pPr>
              <a:buClr>
                <a:srgbClr val="66FF33"/>
              </a:buClr>
              <a:buSzPct val="100000"/>
            </a:pPr>
            <a:r>
              <a:rPr lang="en-US" sz="2800" dirty="0">
                <a:solidFill>
                  <a:schemeClr val="bg1"/>
                </a:solidFill>
                <a:latin typeface="Arial Narrow" panose="020B0606020202030204" pitchFamily="34" charset="0"/>
              </a:rPr>
              <a:t>Pt observed off </a:t>
            </a:r>
            <a:r>
              <a:rPr lang="en-US" sz="2800" dirty="0" err="1">
                <a:solidFill>
                  <a:schemeClr val="bg1"/>
                </a:solidFill>
                <a:latin typeface="Arial Narrow" panose="020B0606020202030204" pitchFamily="34" charset="0"/>
              </a:rPr>
              <a:t>antineoplastics</a:t>
            </a:r>
            <a:r>
              <a:rPr lang="en-US" sz="2800" dirty="0">
                <a:solidFill>
                  <a:schemeClr val="bg1"/>
                </a:solidFill>
                <a:latin typeface="Arial Narrow" panose="020B0606020202030204" pitchFamily="34" charset="0"/>
              </a:rPr>
              <a:t> and placed on steroids  for presumed IO-mediated nephritis with gradual improvement in </a:t>
            </a:r>
            <a:r>
              <a:rPr lang="en-US" sz="2800" dirty="0" err="1">
                <a:solidFill>
                  <a:schemeClr val="bg1"/>
                </a:solidFill>
                <a:latin typeface="Arial Narrow" panose="020B0606020202030204" pitchFamily="34" charset="0"/>
              </a:rPr>
              <a:t>Creat</a:t>
            </a:r>
            <a:r>
              <a:rPr lang="en-US" sz="2800" dirty="0">
                <a:solidFill>
                  <a:schemeClr val="bg1"/>
                </a:solidFill>
                <a:latin typeface="Arial Narrow" panose="020B0606020202030204" pitchFamily="34" charset="0"/>
              </a:rPr>
              <a:t> to 1.7 by 02/23</a:t>
            </a:r>
          </a:p>
          <a:p>
            <a:pPr>
              <a:buClr>
                <a:srgbClr val="66FF33"/>
              </a:buClr>
              <a:buSzPct val="100000"/>
            </a:pPr>
            <a:r>
              <a:rPr lang="en-US" sz="2800" dirty="0">
                <a:solidFill>
                  <a:schemeClr val="bg1"/>
                </a:solidFill>
                <a:latin typeface="Arial Narrow" panose="020B0606020202030204" pitchFamily="34" charset="0"/>
              </a:rPr>
              <a:t>10/20 and 11/22: Underwent SRS for new CNS </a:t>
            </a:r>
            <a:r>
              <a:rPr lang="en-US" sz="2800" dirty="0" err="1">
                <a:solidFill>
                  <a:schemeClr val="bg1"/>
                </a:solidFill>
                <a:latin typeface="Arial Narrow" panose="020B0606020202030204" pitchFamily="34" charset="0"/>
              </a:rPr>
              <a:t>mets</a:t>
            </a:r>
            <a:r>
              <a:rPr lang="en-US" sz="2800" dirty="0">
                <a:solidFill>
                  <a:schemeClr val="bg1"/>
                </a:solidFill>
                <a:latin typeface="Arial Narrow" panose="020B0606020202030204" pitchFamily="34" charset="0"/>
              </a:rPr>
              <a:t> and stents for </a:t>
            </a:r>
            <a:r>
              <a:rPr lang="en-US" sz="2800" dirty="0" err="1">
                <a:solidFill>
                  <a:schemeClr val="bg1"/>
                </a:solidFill>
                <a:latin typeface="Arial Narrow" panose="020B0606020202030204" pitchFamily="34" charset="0"/>
              </a:rPr>
              <a:t>Sx</a:t>
            </a:r>
            <a:r>
              <a:rPr lang="en-US" sz="2800" dirty="0">
                <a:solidFill>
                  <a:schemeClr val="bg1"/>
                </a:solidFill>
                <a:latin typeface="Arial Narrow" panose="020B0606020202030204" pitchFamily="34" charset="0"/>
              </a:rPr>
              <a:t> coronary insufficiency</a:t>
            </a:r>
          </a:p>
          <a:p>
            <a:pPr>
              <a:buClr>
                <a:srgbClr val="66FF33"/>
              </a:buClr>
              <a:buSzPct val="100000"/>
            </a:pPr>
            <a:r>
              <a:rPr lang="en-US" sz="2800" dirty="0">
                <a:solidFill>
                  <a:schemeClr val="bg1"/>
                </a:solidFill>
                <a:latin typeface="Arial Narrow" panose="020B0606020202030204" pitchFamily="34" charset="0"/>
              </a:rPr>
              <a:t>By 03/23, he had developed recurrent DOE, back on intermittent O2 with exercise; CT exhibited PD</a:t>
            </a:r>
          </a:p>
        </p:txBody>
      </p:sp>
      <p:sp>
        <p:nvSpPr>
          <p:cNvPr id="5" name="Title 1"/>
          <p:cNvSpPr txBox="1">
            <a:spLocks/>
          </p:cNvSpPr>
          <p:nvPr/>
        </p:nvSpPr>
        <p:spPr bwMode="auto">
          <a:xfrm>
            <a:off x="104173" y="230548"/>
            <a:ext cx="11933857" cy="759266"/>
          </a:xfrm>
          <a:prstGeom prst="rect">
            <a:avLst/>
          </a:prstGeom>
          <a:solidFill>
            <a:srgbClr val="00206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a:lstStyle>
          <a:p>
            <a:r>
              <a:rPr kumimoji="0" lang="en-US" sz="4125" b="0"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Case Presentation – Dr Langer (cont’d)</a:t>
            </a:r>
          </a:p>
        </p:txBody>
      </p:sp>
      <p:pic>
        <p:nvPicPr>
          <p:cNvPr id="6" name="Content Placeholder 3"/>
          <p:cNvPicPr>
            <a:picLocks noChangeAspect="1"/>
          </p:cNvPicPr>
          <p:nvPr/>
        </p:nvPicPr>
        <p:blipFill rotWithShape="1">
          <a:blip r:embed="rId2"/>
          <a:srcRect l="49574"/>
          <a:stretch/>
        </p:blipFill>
        <p:spPr bwMode="auto">
          <a:xfrm>
            <a:off x="7032397" y="1197204"/>
            <a:ext cx="4896868" cy="5411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742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461913" y="1319753"/>
            <a:ext cx="11019934" cy="4425180"/>
          </a:xfrm>
          <a:solidFill>
            <a:srgbClr val="002060"/>
          </a:solidFill>
        </p:spPr>
        <p:txBody>
          <a:bodyPr/>
          <a:lstStyle/>
          <a:p>
            <a:pPr marL="99718" indent="0">
              <a:buNone/>
            </a:pPr>
            <a:r>
              <a:rPr lang="en-US" sz="2800" dirty="0">
                <a:solidFill>
                  <a:schemeClr val="bg1"/>
                </a:solidFill>
                <a:latin typeface="Arial Narrow" panose="020B0606020202030204" pitchFamily="34" charset="0"/>
              </a:rPr>
              <a:t>What is the next step?</a:t>
            </a:r>
          </a:p>
          <a:p>
            <a:pPr marL="614068" indent="-514350">
              <a:buClr>
                <a:srgbClr val="66FF33"/>
              </a:buClr>
              <a:buSzPct val="100000"/>
              <a:buFont typeface="+mj-lt"/>
              <a:buAutoNum type="arabicPeriod"/>
            </a:pPr>
            <a:r>
              <a:rPr lang="en-US" sz="2800" dirty="0">
                <a:solidFill>
                  <a:schemeClr val="bg1"/>
                </a:solidFill>
                <a:latin typeface="Arial Narrow" panose="020B0606020202030204" pitchFamily="34" charset="0"/>
              </a:rPr>
              <a:t>Resume </a:t>
            </a:r>
            <a:r>
              <a:rPr lang="en-US" sz="2800" dirty="0" err="1">
                <a:solidFill>
                  <a:schemeClr val="bg1"/>
                </a:solidFill>
                <a:latin typeface="Arial Narrow" panose="020B0606020202030204" pitchFamily="34" charset="0"/>
              </a:rPr>
              <a:t>Pembrolizumab</a:t>
            </a:r>
            <a:r>
              <a:rPr lang="en-US" sz="2800" dirty="0">
                <a:solidFill>
                  <a:schemeClr val="bg1"/>
                </a:solidFill>
                <a:latin typeface="Arial Narrow" panose="020B0606020202030204" pitchFamily="34" charset="0"/>
              </a:rPr>
              <a:t> +/- </a:t>
            </a:r>
            <a:r>
              <a:rPr lang="en-US" sz="2800" dirty="0" err="1">
                <a:solidFill>
                  <a:schemeClr val="bg1"/>
                </a:solidFill>
                <a:latin typeface="Arial Narrow" panose="020B0606020202030204" pitchFamily="34" charset="0"/>
              </a:rPr>
              <a:t>Pemetrexed</a:t>
            </a:r>
            <a:endParaRPr lang="en-US" sz="2800" dirty="0">
              <a:solidFill>
                <a:schemeClr val="bg1"/>
              </a:solidFill>
              <a:latin typeface="Arial Narrow" panose="020B0606020202030204" pitchFamily="34" charset="0"/>
            </a:endParaRPr>
          </a:p>
          <a:p>
            <a:pPr marL="614068" indent="-514350">
              <a:buClr>
                <a:srgbClr val="66FF33"/>
              </a:buClr>
              <a:buSzPct val="100000"/>
              <a:buFont typeface="+mj-lt"/>
              <a:buAutoNum type="arabicPeriod"/>
            </a:pPr>
            <a:r>
              <a:rPr lang="en-US" sz="2800" dirty="0">
                <a:solidFill>
                  <a:schemeClr val="bg1"/>
                </a:solidFill>
                <a:latin typeface="Arial Narrow" panose="020B0606020202030204" pitchFamily="34" charset="0"/>
              </a:rPr>
              <a:t>Resume </a:t>
            </a:r>
            <a:r>
              <a:rPr lang="en-US" sz="2800" dirty="0" err="1">
                <a:solidFill>
                  <a:schemeClr val="bg1"/>
                </a:solidFill>
                <a:latin typeface="Arial Narrow" panose="020B0606020202030204" pitchFamily="34" charset="0"/>
              </a:rPr>
              <a:t>Pembrolizumab</a:t>
            </a:r>
            <a:r>
              <a:rPr lang="en-US" sz="2800" dirty="0">
                <a:solidFill>
                  <a:schemeClr val="bg1"/>
                </a:solidFill>
                <a:latin typeface="Arial Narrow" panose="020B0606020202030204" pitchFamily="34" charset="0"/>
              </a:rPr>
              <a:t>, add </a:t>
            </a:r>
            <a:r>
              <a:rPr lang="en-US" sz="2800" dirty="0" err="1">
                <a:solidFill>
                  <a:schemeClr val="bg1"/>
                </a:solidFill>
                <a:latin typeface="Arial Narrow" panose="020B0606020202030204" pitchFamily="34" charset="0"/>
              </a:rPr>
              <a:t>Ramucirumab</a:t>
            </a:r>
            <a:endParaRPr lang="en-US" sz="2800" dirty="0">
              <a:solidFill>
                <a:schemeClr val="bg1"/>
              </a:solidFill>
              <a:latin typeface="Arial Narrow" panose="020B0606020202030204" pitchFamily="34" charset="0"/>
            </a:endParaRPr>
          </a:p>
          <a:p>
            <a:pPr marL="614068" indent="-514350">
              <a:buClr>
                <a:srgbClr val="66FF33"/>
              </a:buClr>
              <a:buSzPct val="100000"/>
              <a:buFont typeface="+mj-lt"/>
              <a:buAutoNum type="arabicPeriod"/>
            </a:pPr>
            <a:r>
              <a:rPr lang="en-US" sz="2800" dirty="0">
                <a:solidFill>
                  <a:schemeClr val="bg1"/>
                </a:solidFill>
                <a:latin typeface="Arial Narrow" panose="020B0606020202030204" pitchFamily="34" charset="0"/>
              </a:rPr>
              <a:t>Start Docetaxel</a:t>
            </a:r>
          </a:p>
          <a:p>
            <a:pPr marL="614068" indent="-514350">
              <a:buClr>
                <a:srgbClr val="66FF33"/>
              </a:buClr>
              <a:buSzPct val="100000"/>
              <a:buFont typeface="+mj-lt"/>
              <a:buAutoNum type="arabicPeriod"/>
            </a:pPr>
            <a:r>
              <a:rPr lang="en-US" sz="2800" dirty="0">
                <a:solidFill>
                  <a:schemeClr val="bg1"/>
                </a:solidFill>
                <a:latin typeface="Arial Narrow" panose="020B0606020202030204" pitchFamily="34" charset="0"/>
              </a:rPr>
              <a:t>Start Docetaxel/</a:t>
            </a:r>
            <a:r>
              <a:rPr lang="en-US" sz="2800" dirty="0" err="1">
                <a:solidFill>
                  <a:schemeClr val="bg1"/>
                </a:solidFill>
                <a:latin typeface="Arial Narrow" panose="020B0606020202030204" pitchFamily="34" charset="0"/>
              </a:rPr>
              <a:t>Ramucirumab</a:t>
            </a:r>
            <a:endParaRPr lang="en-US" sz="2800" dirty="0">
              <a:solidFill>
                <a:schemeClr val="bg1"/>
              </a:solidFill>
              <a:latin typeface="Arial Narrow" panose="020B0606020202030204" pitchFamily="34" charset="0"/>
            </a:endParaRPr>
          </a:p>
          <a:p>
            <a:pPr marL="614068" indent="-514350">
              <a:buClr>
                <a:srgbClr val="66FF33"/>
              </a:buClr>
              <a:buSzPct val="100000"/>
              <a:buFont typeface="+mj-lt"/>
              <a:buAutoNum type="arabicPeriod"/>
            </a:pPr>
            <a:r>
              <a:rPr lang="en-US" sz="2800" dirty="0">
                <a:solidFill>
                  <a:schemeClr val="bg1"/>
                </a:solidFill>
                <a:latin typeface="Arial Narrow" panose="020B0606020202030204" pitchFamily="34" charset="0"/>
              </a:rPr>
              <a:t>Resume Carboplatin, add </a:t>
            </a:r>
            <a:r>
              <a:rPr lang="en-US" sz="2800" dirty="0" err="1">
                <a:solidFill>
                  <a:schemeClr val="bg1"/>
                </a:solidFill>
                <a:latin typeface="Arial Narrow" panose="020B0606020202030204" pitchFamily="34" charset="0"/>
              </a:rPr>
              <a:t>Taxane</a:t>
            </a:r>
            <a:r>
              <a:rPr lang="en-US" sz="2800" dirty="0">
                <a:solidFill>
                  <a:schemeClr val="bg1"/>
                </a:solidFill>
                <a:latin typeface="Arial Narrow" panose="020B0606020202030204" pitchFamily="34" charset="0"/>
              </a:rPr>
              <a:t> and either Bevacizumab or Ramucirumab</a:t>
            </a:r>
          </a:p>
          <a:p>
            <a:pPr marL="614068" indent="-514350">
              <a:buClr>
                <a:srgbClr val="66FF33"/>
              </a:buClr>
              <a:buSzPct val="100000"/>
              <a:buFont typeface="+mj-lt"/>
              <a:buAutoNum type="arabicPeriod"/>
            </a:pPr>
            <a:r>
              <a:rPr lang="en-US" sz="2800" dirty="0">
                <a:solidFill>
                  <a:schemeClr val="bg1"/>
                </a:solidFill>
                <a:latin typeface="Arial Narrow" panose="020B0606020202030204" pitchFamily="34" charset="0"/>
              </a:rPr>
              <a:t>Other</a:t>
            </a:r>
          </a:p>
        </p:txBody>
      </p:sp>
      <p:sp>
        <p:nvSpPr>
          <p:cNvPr id="5" name="Title 1"/>
          <p:cNvSpPr txBox="1">
            <a:spLocks/>
          </p:cNvSpPr>
          <p:nvPr/>
        </p:nvSpPr>
        <p:spPr bwMode="auto">
          <a:xfrm>
            <a:off x="461913" y="268255"/>
            <a:ext cx="10916239" cy="759266"/>
          </a:xfrm>
          <a:prstGeom prst="rect">
            <a:avLst/>
          </a:prstGeom>
          <a:solidFill>
            <a:srgbClr val="00206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a:lstStyle>
          <a:p>
            <a:r>
              <a:rPr kumimoji="0" lang="en-US" sz="4125" b="0"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Case Presentation – Dr Langer (cont’d)</a:t>
            </a:r>
          </a:p>
        </p:txBody>
      </p:sp>
    </p:spTree>
    <p:extLst>
      <p:ext uri="{BB962C8B-B14F-4D97-AF65-F5344CB8AC3E}">
        <p14:creationId xmlns:p14="http://schemas.microsoft.com/office/powerpoint/2010/main" val="1327328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485445" y="1194855"/>
            <a:ext cx="5100638" cy="4274695"/>
          </a:xfrm>
          <a:prstGeom prst="rect">
            <a:avLst/>
          </a:prstGeom>
        </p:spPr>
      </p:pic>
      <p:sp>
        <p:nvSpPr>
          <p:cNvPr id="8" name="Content Placeholder 7"/>
          <p:cNvSpPr>
            <a:spLocks noGrp="1"/>
          </p:cNvSpPr>
          <p:nvPr>
            <p:ph sz="half" idx="2"/>
          </p:nvPr>
        </p:nvSpPr>
        <p:spPr>
          <a:xfrm>
            <a:off x="461913" y="1173997"/>
            <a:ext cx="5797485" cy="4316412"/>
          </a:xfrm>
          <a:solidFill>
            <a:srgbClr val="002060"/>
          </a:solidFill>
        </p:spPr>
        <p:txBody>
          <a:bodyPr/>
          <a:lstStyle/>
          <a:p>
            <a:pPr marL="99718" indent="0">
              <a:buNone/>
            </a:pPr>
            <a:r>
              <a:rPr lang="en-US" sz="2400" dirty="0">
                <a:solidFill>
                  <a:schemeClr val="bg1"/>
                </a:solidFill>
                <a:latin typeface="Arial Narrow" panose="020B0606020202030204" pitchFamily="34" charset="0"/>
              </a:rPr>
              <a:t>What is the next step?</a:t>
            </a:r>
          </a:p>
          <a:p>
            <a:pPr marL="614068" indent="-514350">
              <a:buClr>
                <a:srgbClr val="66FF33"/>
              </a:buClr>
              <a:buSzPct val="100000"/>
              <a:buFont typeface="+mj-lt"/>
              <a:buAutoNum type="arabicPeriod"/>
            </a:pPr>
            <a:r>
              <a:rPr lang="en-US" sz="2400" dirty="0">
                <a:solidFill>
                  <a:schemeClr val="bg1"/>
                </a:solidFill>
                <a:latin typeface="Arial Narrow" panose="020B0606020202030204" pitchFamily="34" charset="0"/>
              </a:rPr>
              <a:t>Resume </a:t>
            </a:r>
            <a:r>
              <a:rPr lang="en-US" sz="2400" dirty="0" err="1">
                <a:solidFill>
                  <a:schemeClr val="bg1"/>
                </a:solidFill>
                <a:latin typeface="Arial Narrow" panose="020B0606020202030204" pitchFamily="34" charset="0"/>
              </a:rPr>
              <a:t>Pemetrexed</a:t>
            </a:r>
            <a:r>
              <a:rPr lang="en-US" sz="2400" dirty="0">
                <a:solidFill>
                  <a:schemeClr val="bg1"/>
                </a:solidFill>
                <a:latin typeface="Arial Narrow" panose="020B0606020202030204" pitchFamily="34" charset="0"/>
              </a:rPr>
              <a:t>/</a:t>
            </a:r>
            <a:r>
              <a:rPr lang="en-US" sz="2400" dirty="0" err="1">
                <a:solidFill>
                  <a:schemeClr val="bg1"/>
                </a:solidFill>
                <a:latin typeface="Arial Narrow" panose="020B0606020202030204" pitchFamily="34" charset="0"/>
              </a:rPr>
              <a:t>Pembrolizumab</a:t>
            </a:r>
            <a:endParaRPr lang="en-US" sz="2400" dirty="0">
              <a:solidFill>
                <a:schemeClr val="bg1"/>
              </a:solidFill>
              <a:latin typeface="Arial Narrow" panose="020B0606020202030204" pitchFamily="34" charset="0"/>
            </a:endParaRPr>
          </a:p>
          <a:p>
            <a:pPr marL="614068" indent="-514350">
              <a:buClr>
                <a:srgbClr val="66FF33"/>
              </a:buClr>
              <a:buSzPct val="100000"/>
              <a:buFont typeface="+mj-lt"/>
              <a:buAutoNum type="arabicPeriod"/>
            </a:pPr>
            <a:r>
              <a:rPr lang="en-US" sz="2400" dirty="0">
                <a:solidFill>
                  <a:schemeClr val="bg1"/>
                </a:solidFill>
                <a:latin typeface="Arial Narrow" panose="020B0606020202030204" pitchFamily="34" charset="0"/>
              </a:rPr>
              <a:t>Resume </a:t>
            </a:r>
            <a:r>
              <a:rPr lang="en-US" sz="2400" dirty="0" err="1">
                <a:solidFill>
                  <a:schemeClr val="bg1"/>
                </a:solidFill>
                <a:latin typeface="Arial Narrow" panose="020B0606020202030204" pitchFamily="34" charset="0"/>
              </a:rPr>
              <a:t>Pembrolizumab</a:t>
            </a:r>
            <a:r>
              <a:rPr lang="en-US" sz="2400" dirty="0">
                <a:solidFill>
                  <a:schemeClr val="bg1"/>
                </a:solidFill>
                <a:latin typeface="Arial Narrow" panose="020B0606020202030204" pitchFamily="34" charset="0"/>
              </a:rPr>
              <a:t>, add </a:t>
            </a:r>
            <a:r>
              <a:rPr lang="en-US" sz="2400" dirty="0" err="1">
                <a:solidFill>
                  <a:schemeClr val="bg1"/>
                </a:solidFill>
                <a:latin typeface="Arial Narrow" panose="020B0606020202030204" pitchFamily="34" charset="0"/>
              </a:rPr>
              <a:t>Ramucirumab</a:t>
            </a:r>
            <a:endParaRPr lang="en-US" sz="2400" dirty="0">
              <a:solidFill>
                <a:schemeClr val="bg1"/>
              </a:solidFill>
              <a:latin typeface="Arial Narrow" panose="020B0606020202030204" pitchFamily="34" charset="0"/>
            </a:endParaRPr>
          </a:p>
          <a:p>
            <a:pPr marL="614068" indent="-514350">
              <a:buClr>
                <a:srgbClr val="66FF33"/>
              </a:buClr>
              <a:buSzPct val="100000"/>
              <a:buFont typeface="+mj-lt"/>
              <a:buAutoNum type="arabicPeriod"/>
            </a:pPr>
            <a:r>
              <a:rPr lang="en-US" sz="2400" dirty="0">
                <a:solidFill>
                  <a:schemeClr val="bg1"/>
                </a:solidFill>
                <a:latin typeface="Arial Narrow" panose="020B0606020202030204" pitchFamily="34" charset="0"/>
              </a:rPr>
              <a:t>Start Docetaxel</a:t>
            </a:r>
          </a:p>
          <a:p>
            <a:pPr marL="614068" indent="-514350">
              <a:buClr>
                <a:srgbClr val="66FF33"/>
              </a:buClr>
              <a:buSzPct val="100000"/>
              <a:buFont typeface="+mj-lt"/>
              <a:buAutoNum type="arabicPeriod"/>
            </a:pPr>
            <a:r>
              <a:rPr lang="en-US" sz="2400" dirty="0">
                <a:solidFill>
                  <a:schemeClr val="bg1"/>
                </a:solidFill>
                <a:latin typeface="Arial Narrow" panose="020B0606020202030204" pitchFamily="34" charset="0"/>
              </a:rPr>
              <a:t>Start Docetaxel/</a:t>
            </a:r>
            <a:r>
              <a:rPr lang="en-US" sz="2400" dirty="0" err="1">
                <a:solidFill>
                  <a:schemeClr val="bg1"/>
                </a:solidFill>
                <a:latin typeface="Arial Narrow" panose="020B0606020202030204" pitchFamily="34" charset="0"/>
              </a:rPr>
              <a:t>Ramucirumab</a:t>
            </a:r>
            <a:endParaRPr lang="en-US" sz="2400" dirty="0">
              <a:solidFill>
                <a:schemeClr val="bg1"/>
              </a:solidFill>
              <a:latin typeface="Arial Narrow" panose="020B0606020202030204" pitchFamily="34" charset="0"/>
            </a:endParaRPr>
          </a:p>
          <a:p>
            <a:pPr marL="614068" indent="-514350">
              <a:buClr>
                <a:srgbClr val="66FF33"/>
              </a:buClr>
              <a:buSzPct val="100000"/>
              <a:buFont typeface="+mj-lt"/>
              <a:buAutoNum type="arabicPeriod"/>
            </a:pPr>
            <a:r>
              <a:rPr lang="en-US" sz="2400" b="1" dirty="0">
                <a:solidFill>
                  <a:srgbClr val="FFFF00"/>
                </a:solidFill>
                <a:latin typeface="Arial Narrow" panose="020B0606020202030204" pitchFamily="34" charset="0"/>
              </a:rPr>
              <a:t>Resume Carboplatin, add </a:t>
            </a:r>
            <a:r>
              <a:rPr lang="en-US" sz="2400" b="1" dirty="0" err="1">
                <a:solidFill>
                  <a:srgbClr val="FFFF00"/>
                </a:solidFill>
                <a:latin typeface="Arial Narrow" panose="020B0606020202030204" pitchFamily="34" charset="0"/>
              </a:rPr>
              <a:t>Taxane</a:t>
            </a:r>
            <a:r>
              <a:rPr lang="en-US" sz="2400" b="1" dirty="0">
                <a:solidFill>
                  <a:srgbClr val="FFFF00"/>
                </a:solidFill>
                <a:latin typeface="Arial Narrow" panose="020B0606020202030204" pitchFamily="34" charset="0"/>
              </a:rPr>
              <a:t> and either Bevacizumab or Ramucirumab</a:t>
            </a:r>
          </a:p>
          <a:p>
            <a:pPr marL="614068" indent="-514350">
              <a:buClr>
                <a:srgbClr val="66FF33"/>
              </a:buClr>
              <a:buSzPct val="100000"/>
              <a:buFont typeface="+mj-lt"/>
              <a:buAutoNum type="arabicPeriod"/>
            </a:pPr>
            <a:r>
              <a:rPr lang="en-US" sz="2400" dirty="0">
                <a:solidFill>
                  <a:schemeClr val="bg1"/>
                </a:solidFill>
                <a:latin typeface="Arial Narrow" panose="020B0606020202030204" pitchFamily="34" charset="0"/>
              </a:rPr>
              <a:t>Other</a:t>
            </a:r>
          </a:p>
        </p:txBody>
      </p:sp>
      <p:sp>
        <p:nvSpPr>
          <p:cNvPr id="5" name="Title 1"/>
          <p:cNvSpPr txBox="1">
            <a:spLocks/>
          </p:cNvSpPr>
          <p:nvPr/>
        </p:nvSpPr>
        <p:spPr bwMode="auto">
          <a:xfrm>
            <a:off x="461913" y="268255"/>
            <a:ext cx="11576117" cy="759266"/>
          </a:xfrm>
          <a:prstGeom prst="rect">
            <a:avLst/>
          </a:prstGeom>
          <a:solidFill>
            <a:srgbClr val="00206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a:lstStyle>
          <a:p>
            <a:r>
              <a:rPr kumimoji="0" lang="en-US" sz="4125" b="0"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Case Presentation – Dr Langer (cont’d)</a:t>
            </a:r>
          </a:p>
        </p:txBody>
      </p:sp>
      <p:sp>
        <p:nvSpPr>
          <p:cNvPr id="9" name="Rectangle 8"/>
          <p:cNvSpPr/>
          <p:nvPr/>
        </p:nvSpPr>
        <p:spPr bwMode="auto">
          <a:xfrm>
            <a:off x="461913" y="5636884"/>
            <a:ext cx="11227324" cy="1221116"/>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0" fontAlgn="base" latinLnBrk="0" hangingPunct="0">
              <a:lnSpc>
                <a:spcPct val="100000"/>
              </a:lnSpc>
              <a:spcBef>
                <a:spcPct val="0"/>
              </a:spcBef>
              <a:spcAft>
                <a:spcPct val="0"/>
              </a:spcAft>
              <a:buClr>
                <a:srgbClr val="66FF33"/>
              </a:buClr>
              <a:buSzPct val="100000"/>
              <a:buFont typeface="Arial" panose="020B0604020202020204" pitchFamily="34" charset="0"/>
              <a:buChar char="•"/>
              <a:tabLst/>
              <a:defRPr/>
            </a:pPr>
            <a:r>
              <a:rPr kumimoji="0" lang="en-US" sz="2000" b="0" i="0" u="none" strike="noStrike" kern="1200" cap="none" spc="0" normalizeH="0" baseline="0" noProof="0" dirty="0" err="1">
                <a:ln>
                  <a:noFill/>
                </a:ln>
                <a:solidFill>
                  <a:srgbClr val="FFFFFF"/>
                </a:solidFill>
                <a:effectLst/>
                <a:uLnTx/>
                <a:uFillTx/>
                <a:latin typeface="Arial Narrow" panose="020B0606020202030204" pitchFamily="34" charset="0"/>
                <a:cs typeface="Lucida Sans Unicode"/>
              </a:rPr>
              <a:t>Tx’d</a:t>
            </a:r>
            <a:r>
              <a:rPr kumimoji="0" lang="en-US" sz="2000" b="0"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 with Carbo AUC 5, </a:t>
            </a:r>
            <a:r>
              <a:rPr kumimoji="0" lang="en-US" sz="2000" b="0" i="1"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Nab</a:t>
            </a:r>
            <a:r>
              <a:rPr kumimoji="0" lang="en-US" sz="2000" b="0"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a:t>
            </a:r>
            <a:r>
              <a:rPr kumimoji="0" lang="en-US" sz="2000" b="0" i="0" u="none" strike="noStrike" kern="1200" cap="none" spc="0" normalizeH="0" baseline="0" noProof="0" dirty="0" err="1">
                <a:ln>
                  <a:noFill/>
                </a:ln>
                <a:solidFill>
                  <a:srgbClr val="FFFFFF"/>
                </a:solidFill>
                <a:effectLst/>
                <a:uLnTx/>
                <a:uFillTx/>
                <a:latin typeface="Arial Narrow" panose="020B0606020202030204" pitchFamily="34" charset="0"/>
                <a:cs typeface="Lucida Sans Unicode"/>
              </a:rPr>
              <a:t>pac</a:t>
            </a:r>
            <a:r>
              <a:rPr kumimoji="0" lang="en-US" sz="2000" b="0"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 80 mg/m2 days 1and 8 q 3 </a:t>
            </a:r>
            <a:r>
              <a:rPr kumimoji="0" lang="en-US" sz="2000" b="0" i="0" u="none" strike="noStrike" kern="1200" cap="none" spc="0" normalizeH="0" baseline="0" noProof="0" dirty="0" err="1">
                <a:ln>
                  <a:noFill/>
                </a:ln>
                <a:solidFill>
                  <a:srgbClr val="FFFFFF"/>
                </a:solidFill>
                <a:effectLst/>
                <a:uLnTx/>
                <a:uFillTx/>
                <a:latin typeface="Arial Narrow" panose="020B0606020202030204" pitchFamily="34" charset="0"/>
                <a:cs typeface="Lucida Sans Unicode"/>
              </a:rPr>
              <a:t>wks</a:t>
            </a:r>
            <a:r>
              <a:rPr kumimoji="0" lang="en-US" sz="2000" b="0"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 and Bev 15mg/kg q 3 </a:t>
            </a:r>
            <a:r>
              <a:rPr kumimoji="0" lang="en-US" sz="2000" b="0" i="0" u="none" strike="noStrike" kern="1200" cap="none" spc="0" normalizeH="0" baseline="0" noProof="0" dirty="0" err="1">
                <a:ln>
                  <a:noFill/>
                </a:ln>
                <a:solidFill>
                  <a:srgbClr val="FFFFFF"/>
                </a:solidFill>
                <a:effectLst/>
                <a:uLnTx/>
                <a:uFillTx/>
                <a:latin typeface="Arial Narrow" panose="020B0606020202030204" pitchFamily="34" charset="0"/>
                <a:cs typeface="Lucida Sans Unicode"/>
              </a:rPr>
              <a:t>wks</a:t>
            </a:r>
            <a:r>
              <a:rPr kumimoji="0" lang="en-US" sz="2000" b="0"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  5 cycles to date</a:t>
            </a:r>
          </a:p>
          <a:p>
            <a:pPr marL="342900" marR="0" lvl="0" indent="-342900" algn="l" defTabSz="914400" rtl="0" eaLnBrk="0" fontAlgn="base" latinLnBrk="0" hangingPunct="0">
              <a:lnSpc>
                <a:spcPct val="100000"/>
              </a:lnSpc>
              <a:spcBef>
                <a:spcPct val="0"/>
              </a:spcBef>
              <a:spcAft>
                <a:spcPct val="0"/>
              </a:spcAft>
              <a:buClr>
                <a:srgbClr val="66FF33"/>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Pt  breathing better, with exercise </a:t>
            </a:r>
            <a:r>
              <a:rPr kumimoji="0" lang="en-US" sz="2000" b="0" i="0" u="none" strike="noStrike" kern="1200" cap="none" spc="0" normalizeH="0" baseline="0" noProof="0" dirty="0" err="1">
                <a:ln>
                  <a:noFill/>
                </a:ln>
                <a:solidFill>
                  <a:srgbClr val="FFFFFF"/>
                </a:solidFill>
                <a:effectLst/>
                <a:uLnTx/>
                <a:uFillTx/>
                <a:latin typeface="Arial Narrow" panose="020B0606020202030204" pitchFamily="34" charset="0"/>
                <a:cs typeface="Lucida Sans Unicode"/>
              </a:rPr>
              <a:t>pulsox</a:t>
            </a:r>
            <a:r>
              <a:rPr kumimoji="0" lang="en-US" sz="2000" b="0"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 in the low 90s; resuming most ADLs</a:t>
            </a:r>
          </a:p>
          <a:p>
            <a:pPr marL="342900" marR="0" lvl="0" indent="-342900" algn="l" defTabSz="914400" rtl="0" eaLnBrk="0" fontAlgn="base" latinLnBrk="0" hangingPunct="0">
              <a:lnSpc>
                <a:spcPct val="100000"/>
              </a:lnSpc>
              <a:spcBef>
                <a:spcPct val="0"/>
              </a:spcBef>
              <a:spcAft>
                <a:spcPct val="0"/>
              </a:spcAft>
              <a:buClr>
                <a:srgbClr val="66FF33"/>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Due for f/u imaging mid August</a:t>
            </a:r>
          </a:p>
        </p:txBody>
      </p:sp>
    </p:spTree>
    <p:extLst>
      <p:ext uri="{BB962C8B-B14F-4D97-AF65-F5344CB8AC3E}">
        <p14:creationId xmlns:p14="http://schemas.microsoft.com/office/powerpoint/2010/main" val="3017243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6DB3-6C66-DA77-3400-3AB5EF84AC00}"/>
              </a:ext>
            </a:extLst>
          </p:cNvPr>
          <p:cNvSpPr>
            <a:spLocks noGrp="1"/>
          </p:cNvSpPr>
          <p:nvPr>
            <p:ph type="title"/>
          </p:nvPr>
        </p:nvSpPr>
        <p:spPr/>
        <p:txBody>
          <a:bodyPr/>
          <a:lstStyle/>
          <a:p>
            <a:r>
              <a:rPr lang="en-US" dirty="0"/>
              <a:t>Case Presentation – Dr Leal</a:t>
            </a:r>
          </a:p>
        </p:txBody>
      </p:sp>
      <p:sp>
        <p:nvSpPr>
          <p:cNvPr id="3" name="Content Placeholder 2">
            <a:extLst>
              <a:ext uri="{FF2B5EF4-FFF2-40B4-BE49-F238E27FC236}">
                <a16:creationId xmlns:a16="http://schemas.microsoft.com/office/drawing/2014/main" id="{9AB66CC4-3581-AFCB-7F6D-C89CE0AE91E6}"/>
              </a:ext>
            </a:extLst>
          </p:cNvPr>
          <p:cNvSpPr>
            <a:spLocks noGrp="1"/>
          </p:cNvSpPr>
          <p:nvPr>
            <p:ph idx="1"/>
          </p:nvPr>
        </p:nvSpPr>
        <p:spPr/>
        <p:txBody>
          <a:bodyPr>
            <a:normAutofit fontScale="32500" lnSpcReduction="20000"/>
          </a:bodyPr>
          <a:lstStyle/>
          <a:p>
            <a:pPr marL="0" indent="0">
              <a:buNone/>
            </a:pPr>
            <a:r>
              <a:rPr lang="en-US" sz="9600" b="1" dirty="0">
                <a:effectLst/>
              </a:rPr>
              <a:t>H&amp;P</a:t>
            </a:r>
            <a:endParaRPr lang="en-US" sz="8600" dirty="0">
              <a:effectLst/>
            </a:endParaRPr>
          </a:p>
          <a:p>
            <a:r>
              <a:rPr lang="en-US" sz="8600" dirty="0">
                <a:effectLst/>
              </a:rPr>
              <a:t> </a:t>
            </a:r>
            <a:r>
              <a:rPr lang="en-US" sz="8000" dirty="0">
                <a:effectLst/>
              </a:rPr>
              <a:t>72 </a:t>
            </a:r>
            <a:r>
              <a:rPr lang="en-US" sz="8000" dirty="0" err="1">
                <a:effectLst/>
              </a:rPr>
              <a:t>yo</a:t>
            </a:r>
            <a:r>
              <a:rPr lang="en-US" sz="8000" dirty="0">
                <a:effectLst/>
              </a:rPr>
              <a:t> male presented with intermittent hemoptysis. </a:t>
            </a:r>
          </a:p>
          <a:p>
            <a:endParaRPr lang="en-US" sz="8000" dirty="0"/>
          </a:p>
          <a:p>
            <a:r>
              <a:rPr lang="en-US" sz="8000" dirty="0"/>
              <a:t>Past medical history:</a:t>
            </a:r>
          </a:p>
          <a:p>
            <a:pPr marL="0" indent="0">
              <a:buNone/>
            </a:pPr>
            <a:r>
              <a:rPr lang="en-US" sz="8000" dirty="0">
                <a:effectLst/>
              </a:rPr>
              <a:t>CAD </a:t>
            </a:r>
            <a:r>
              <a:rPr lang="en-US" sz="8000" dirty="0" err="1">
                <a:effectLst/>
              </a:rPr>
              <a:t>sp</a:t>
            </a:r>
            <a:r>
              <a:rPr lang="en-US" sz="8000" dirty="0">
                <a:effectLst/>
              </a:rPr>
              <a:t> PCI with stent x 1 (2015) </a:t>
            </a:r>
          </a:p>
          <a:p>
            <a:pPr marL="0" indent="0">
              <a:buNone/>
            </a:pPr>
            <a:r>
              <a:rPr lang="en-US" sz="8000" dirty="0">
                <a:effectLst/>
              </a:rPr>
              <a:t>HTN</a:t>
            </a:r>
          </a:p>
          <a:p>
            <a:pPr marL="0" indent="0">
              <a:buNone/>
            </a:pPr>
            <a:r>
              <a:rPr lang="en-US" sz="8000" dirty="0">
                <a:effectLst/>
              </a:rPr>
              <a:t>HLD</a:t>
            </a:r>
          </a:p>
          <a:p>
            <a:r>
              <a:rPr lang="en-US" sz="8000" dirty="0">
                <a:effectLst/>
              </a:rPr>
              <a:t>Past Surgical History   </a:t>
            </a:r>
          </a:p>
          <a:p>
            <a:pPr marL="0" indent="0">
              <a:buNone/>
            </a:pPr>
            <a:r>
              <a:rPr lang="en-US" sz="8000" dirty="0">
                <a:effectLst/>
              </a:rPr>
              <a:t>s/p appendectomy</a:t>
            </a:r>
          </a:p>
          <a:p>
            <a:pPr marL="0" indent="0">
              <a:buNone/>
            </a:pPr>
            <a:r>
              <a:rPr lang="en-US" sz="8000" dirty="0">
                <a:effectLst/>
              </a:rPr>
              <a:t>s/p tonsillectomy</a:t>
            </a:r>
            <a:endParaRPr lang="en-US" sz="8000" dirty="0"/>
          </a:p>
          <a:p>
            <a:endParaRPr lang="en-US" sz="9600" dirty="0">
              <a:effectLst/>
            </a:endParaRPr>
          </a:p>
        </p:txBody>
      </p:sp>
    </p:spTree>
    <p:extLst>
      <p:ext uri="{BB962C8B-B14F-4D97-AF65-F5344CB8AC3E}">
        <p14:creationId xmlns:p14="http://schemas.microsoft.com/office/powerpoint/2010/main" val="2959599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75362"/>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26458" y="980728"/>
            <a:ext cx="4817614" cy="187220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Corey J Langer,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Thoracic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Abramson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Perelman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Pennsylvania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Philadelphia, Pennsylvania</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819" y="980728"/>
            <a:ext cx="1261872" cy="1261872"/>
          </a:xfrm>
          <a:prstGeom prst="rect">
            <a:avLst/>
          </a:prstGeom>
        </p:spPr>
      </p:pic>
      <p:sp>
        <p:nvSpPr>
          <p:cNvPr id="7" name="Text Box 7">
            <a:extLst>
              <a:ext uri="{FF2B5EF4-FFF2-40B4-BE49-F238E27FC236}">
                <a16:creationId xmlns:a16="http://schemas.microsoft.com/office/drawing/2014/main" id="{B114051D-D1B8-7248-B4E4-8A7D863A65EA}"/>
              </a:ext>
            </a:extLst>
          </p:cNvPr>
          <p:cNvSpPr txBox="1">
            <a:spLocks noChangeArrowheads="1"/>
          </p:cNvSpPr>
          <p:nvPr/>
        </p:nvSpPr>
        <p:spPr bwMode="auto">
          <a:xfrm>
            <a:off x="8302352" y="991978"/>
            <a:ext cx="3657600" cy="147315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Jacob Sands,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Physician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8" name="Picture 7">
            <a:extLst>
              <a:ext uri="{FF2B5EF4-FFF2-40B4-BE49-F238E27FC236}">
                <a16:creationId xmlns:a16="http://schemas.microsoft.com/office/drawing/2014/main" id="{E520B6F6-4A01-C84E-9569-8AD447E395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60096" y="991978"/>
            <a:ext cx="1261872" cy="1261872"/>
          </a:xfrm>
          <a:prstGeom prst="rect">
            <a:avLst/>
          </a:prstGeom>
        </p:spPr>
      </p:pic>
      <p:sp>
        <p:nvSpPr>
          <p:cNvPr id="14" name="Text Box 7">
            <a:extLst>
              <a:ext uri="{FF2B5EF4-FFF2-40B4-BE49-F238E27FC236}">
                <a16:creationId xmlns:a16="http://schemas.microsoft.com/office/drawing/2014/main" id="{F93880A2-A075-7442-AC0A-30318FAD38E8}"/>
              </a:ext>
            </a:extLst>
          </p:cNvPr>
          <p:cNvSpPr txBox="1">
            <a:spLocks noChangeArrowheads="1"/>
          </p:cNvSpPr>
          <p:nvPr/>
        </p:nvSpPr>
        <p:spPr bwMode="auto">
          <a:xfrm>
            <a:off x="1926458" y="2996952"/>
            <a:ext cx="4572000" cy="160131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Ticiana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Leal,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Hematology and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Thoracic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Winship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Emory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Atlanta, Georgia</a:t>
            </a:r>
          </a:p>
        </p:txBody>
      </p:sp>
      <p:pic>
        <p:nvPicPr>
          <p:cNvPr id="17" name="Picture 16">
            <a:extLst>
              <a:ext uri="{FF2B5EF4-FFF2-40B4-BE49-F238E27FC236}">
                <a16:creationId xmlns:a16="http://schemas.microsoft.com/office/drawing/2014/main" id="{9CD15CA4-88F3-CE43-8D89-1DD736E487D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4819" y="2996952"/>
            <a:ext cx="1261872" cy="1261872"/>
          </a:xfrm>
          <a:prstGeom prst="rect">
            <a:avLst/>
          </a:prstGeom>
        </p:spPr>
      </p:pic>
      <p:sp>
        <p:nvSpPr>
          <p:cNvPr id="3" name="Text Box 7">
            <a:extLst>
              <a:ext uri="{FF2B5EF4-FFF2-40B4-BE49-F238E27FC236}">
                <a16:creationId xmlns:a16="http://schemas.microsoft.com/office/drawing/2014/main" id="{AE7F48CF-7E66-4639-D520-B974158B6D74}"/>
              </a:ext>
            </a:extLst>
          </p:cNvPr>
          <p:cNvSpPr txBox="1">
            <a:spLocks noChangeArrowheads="1"/>
          </p:cNvSpPr>
          <p:nvPr/>
        </p:nvSpPr>
        <p:spPr bwMode="auto">
          <a:xfrm>
            <a:off x="1926458" y="5047448"/>
            <a:ext cx="4572000"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Karen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Reckamp</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Division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of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Clinical Professor, 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Cedars-Sinai Cancer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a:t>
            </a:r>
          </a:p>
        </p:txBody>
      </p:sp>
      <p:sp>
        <p:nvSpPr>
          <p:cNvPr id="9" name="Text Box 7">
            <a:extLst>
              <a:ext uri="{FF2B5EF4-FFF2-40B4-BE49-F238E27FC236}">
                <a16:creationId xmlns:a16="http://schemas.microsoft.com/office/drawing/2014/main" id="{2317A573-5304-4299-DD32-A15C22C4620A}"/>
              </a:ext>
            </a:extLst>
          </p:cNvPr>
          <p:cNvSpPr txBox="1">
            <a:spLocks noChangeArrowheads="1"/>
          </p:cNvSpPr>
          <p:nvPr/>
        </p:nvSpPr>
        <p:spPr bwMode="auto">
          <a:xfrm>
            <a:off x="8371029" y="3555880"/>
            <a:ext cx="320040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0" name="Picture 9">
            <a:extLst>
              <a:ext uri="{FF2B5EF4-FFF2-40B4-BE49-F238E27FC236}">
                <a16:creationId xmlns:a16="http://schemas.microsoft.com/office/drawing/2014/main" id="{E7FC95BE-C57D-BBCB-EFC8-F5FE822B5E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60096" y="3555880"/>
            <a:ext cx="1261872" cy="1261872"/>
          </a:xfrm>
          <a:prstGeom prst="rect">
            <a:avLst/>
          </a:prstGeom>
        </p:spPr>
      </p:pic>
      <p:pic>
        <p:nvPicPr>
          <p:cNvPr id="11" name="Picture 10">
            <a:extLst>
              <a:ext uri="{FF2B5EF4-FFF2-40B4-BE49-F238E27FC236}">
                <a16:creationId xmlns:a16="http://schemas.microsoft.com/office/drawing/2014/main" id="{5AF4DAEB-9555-D559-E2F9-6B4A9D8CCB1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4819" y="5047448"/>
            <a:ext cx="1261872" cy="1261872"/>
          </a:xfrm>
          <a:prstGeom prst="rect">
            <a:avLst/>
          </a:prstGeom>
        </p:spPr>
      </p:pic>
    </p:spTree>
    <p:custDataLst>
      <p:tags r:id="rId1"/>
    </p:custDataLst>
    <p:extLst>
      <p:ext uri="{BB962C8B-B14F-4D97-AF65-F5344CB8AC3E}">
        <p14:creationId xmlns:p14="http://schemas.microsoft.com/office/powerpoint/2010/main" val="2335597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2890-3C6E-F86C-CD3F-AF3A9884623C}"/>
              </a:ext>
            </a:extLst>
          </p:cNvPr>
          <p:cNvSpPr>
            <a:spLocks noGrp="1"/>
          </p:cNvSpPr>
          <p:nvPr>
            <p:ph type="title"/>
          </p:nvPr>
        </p:nvSpPr>
        <p:spPr/>
        <p:txBody>
          <a:bodyPr>
            <a:normAutofit/>
          </a:bodyPr>
          <a:lstStyle/>
          <a:p>
            <a:r>
              <a:rPr lang="en-US" dirty="0"/>
              <a:t>Case Presentation – Dr Leal (cont’d)</a:t>
            </a:r>
          </a:p>
        </p:txBody>
      </p:sp>
      <p:sp>
        <p:nvSpPr>
          <p:cNvPr id="3" name="Content Placeholder 2">
            <a:extLst>
              <a:ext uri="{FF2B5EF4-FFF2-40B4-BE49-F238E27FC236}">
                <a16:creationId xmlns:a16="http://schemas.microsoft.com/office/drawing/2014/main" id="{FB6098AD-4715-D6A8-4784-A9A5128AC5EF}"/>
              </a:ext>
            </a:extLst>
          </p:cNvPr>
          <p:cNvSpPr>
            <a:spLocks noGrp="1"/>
          </p:cNvSpPr>
          <p:nvPr>
            <p:ph idx="1"/>
          </p:nvPr>
        </p:nvSpPr>
        <p:spPr/>
        <p:txBody>
          <a:bodyPr>
            <a:normAutofit/>
          </a:bodyPr>
          <a:lstStyle/>
          <a:p>
            <a:pPr marL="0" indent="0">
              <a:buNone/>
            </a:pPr>
            <a:r>
              <a:rPr lang="en-US" sz="4000" b="1" dirty="0"/>
              <a:t>Physical exam</a:t>
            </a:r>
          </a:p>
          <a:p>
            <a:pPr marL="0" indent="0">
              <a:buNone/>
            </a:pPr>
            <a:endParaRPr lang="en-US" sz="3200" dirty="0"/>
          </a:p>
          <a:p>
            <a:r>
              <a:rPr lang="en-US" sz="3200" dirty="0"/>
              <a:t>ECOG PS: 0</a:t>
            </a:r>
          </a:p>
          <a:p>
            <a:r>
              <a:rPr lang="en-US" sz="3200" dirty="0"/>
              <a:t>Physical exam: no significant findings</a:t>
            </a:r>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1311512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37A44-6B90-EDCB-DE0B-7D95D2BD3367}"/>
              </a:ext>
            </a:extLst>
          </p:cNvPr>
          <p:cNvSpPr>
            <a:spLocks noGrp="1"/>
          </p:cNvSpPr>
          <p:nvPr>
            <p:ph type="title"/>
          </p:nvPr>
        </p:nvSpPr>
        <p:spPr/>
        <p:txBody>
          <a:bodyPr>
            <a:normAutofit fontScale="90000"/>
          </a:bodyPr>
          <a:lstStyle/>
          <a:p>
            <a:r>
              <a:rPr lang="en-US" dirty="0"/>
              <a:t>Case Presentation</a:t>
            </a:r>
            <a:br>
              <a:rPr lang="en-US" dirty="0"/>
            </a:br>
            <a:r>
              <a:rPr lang="en-US" dirty="0"/>
              <a:t> – Dr </a:t>
            </a:r>
            <a:r>
              <a:rPr lang="en-US" dirty="0">
                <a:solidFill>
                  <a:schemeClr val="tx1"/>
                </a:solidFill>
              </a:rPr>
              <a:t>Leal </a:t>
            </a:r>
            <a:r>
              <a:rPr lang="en-US" dirty="0"/>
              <a:t>(cont’d)</a:t>
            </a:r>
          </a:p>
        </p:txBody>
      </p:sp>
      <p:pic>
        <p:nvPicPr>
          <p:cNvPr id="4" name="Content Placeholder 3">
            <a:extLst>
              <a:ext uri="{FF2B5EF4-FFF2-40B4-BE49-F238E27FC236}">
                <a16:creationId xmlns:a16="http://schemas.microsoft.com/office/drawing/2014/main" id="{18C3AD16-72B3-2098-BB59-B17B842AA264}"/>
              </a:ext>
            </a:extLst>
          </p:cNvPr>
          <p:cNvPicPr>
            <a:picLocks noGrp="1" noChangeAspect="1"/>
          </p:cNvPicPr>
          <p:nvPr>
            <p:ph idx="1"/>
          </p:nvPr>
        </p:nvPicPr>
        <p:blipFill>
          <a:blip r:embed="rId3"/>
          <a:stretch>
            <a:fillRect/>
          </a:stretch>
        </p:blipFill>
        <p:spPr>
          <a:xfrm>
            <a:off x="484095" y="2111559"/>
            <a:ext cx="4554788" cy="3261657"/>
          </a:xfrm>
          <a:prstGeom prst="rect">
            <a:avLst/>
          </a:prstGeom>
        </p:spPr>
      </p:pic>
      <p:pic>
        <p:nvPicPr>
          <p:cNvPr id="5" name="Picture 4">
            <a:extLst>
              <a:ext uri="{FF2B5EF4-FFF2-40B4-BE49-F238E27FC236}">
                <a16:creationId xmlns:a16="http://schemas.microsoft.com/office/drawing/2014/main" id="{CEE74FA4-B919-EA80-9AEF-7458CF0FB2C3}"/>
              </a:ext>
            </a:extLst>
          </p:cNvPr>
          <p:cNvPicPr>
            <a:picLocks noChangeAspect="1"/>
          </p:cNvPicPr>
          <p:nvPr/>
        </p:nvPicPr>
        <p:blipFill>
          <a:blip r:embed="rId4"/>
          <a:stretch>
            <a:fillRect/>
          </a:stretch>
        </p:blipFill>
        <p:spPr>
          <a:xfrm>
            <a:off x="5934634" y="257175"/>
            <a:ext cx="5999217" cy="3482557"/>
          </a:xfrm>
          <a:prstGeom prst="rect">
            <a:avLst/>
          </a:prstGeom>
        </p:spPr>
      </p:pic>
      <p:pic>
        <p:nvPicPr>
          <p:cNvPr id="6" name="Picture 5">
            <a:extLst>
              <a:ext uri="{FF2B5EF4-FFF2-40B4-BE49-F238E27FC236}">
                <a16:creationId xmlns:a16="http://schemas.microsoft.com/office/drawing/2014/main" id="{65958983-6C59-735A-9F4C-CDF131B7FC2C}"/>
              </a:ext>
            </a:extLst>
          </p:cNvPr>
          <p:cNvPicPr>
            <a:picLocks noChangeAspect="1"/>
          </p:cNvPicPr>
          <p:nvPr/>
        </p:nvPicPr>
        <p:blipFill>
          <a:blip r:embed="rId5"/>
          <a:stretch>
            <a:fillRect/>
          </a:stretch>
        </p:blipFill>
        <p:spPr>
          <a:xfrm>
            <a:off x="5934635" y="3618568"/>
            <a:ext cx="5999217" cy="3153289"/>
          </a:xfrm>
          <a:prstGeom prst="rect">
            <a:avLst/>
          </a:prstGeom>
        </p:spPr>
      </p:pic>
      <p:sp>
        <p:nvSpPr>
          <p:cNvPr id="7" name="TextBox 6">
            <a:extLst>
              <a:ext uri="{FF2B5EF4-FFF2-40B4-BE49-F238E27FC236}">
                <a16:creationId xmlns:a16="http://schemas.microsoft.com/office/drawing/2014/main" id="{BA7DAC71-E3EB-8B85-8A40-105E6F65F8B4}"/>
              </a:ext>
            </a:extLst>
          </p:cNvPr>
          <p:cNvSpPr txBox="1"/>
          <p:nvPr/>
        </p:nvSpPr>
        <p:spPr>
          <a:xfrm>
            <a:off x="1637115" y="1340768"/>
            <a:ext cx="2082621" cy="646331"/>
          </a:xfrm>
          <a:prstGeom prst="rect">
            <a:avLst/>
          </a:prstGeom>
          <a:noFill/>
        </p:spPr>
        <p:txBody>
          <a:bodyPr wrap="none" rtlCol="0">
            <a:spAutoFit/>
          </a:bodyPr>
          <a:lstStyle/>
          <a:p>
            <a:r>
              <a:rPr lang="en-US" dirty="0">
                <a:solidFill>
                  <a:schemeClr val="tx1"/>
                </a:solidFill>
              </a:rPr>
              <a:t>Imaging</a:t>
            </a:r>
            <a:r>
              <a:rPr lang="en-US" dirty="0"/>
              <a:t> </a:t>
            </a:r>
          </a:p>
        </p:txBody>
      </p:sp>
    </p:spTree>
    <p:extLst>
      <p:ext uri="{BB962C8B-B14F-4D97-AF65-F5344CB8AC3E}">
        <p14:creationId xmlns:p14="http://schemas.microsoft.com/office/powerpoint/2010/main" val="3916022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6DB3-6C66-DA77-3400-3AB5EF84AC00}"/>
              </a:ext>
            </a:extLst>
          </p:cNvPr>
          <p:cNvSpPr>
            <a:spLocks noGrp="1"/>
          </p:cNvSpPr>
          <p:nvPr>
            <p:ph type="title"/>
          </p:nvPr>
        </p:nvSpPr>
        <p:spPr/>
        <p:txBody>
          <a:bodyPr/>
          <a:lstStyle/>
          <a:p>
            <a:r>
              <a:rPr lang="en-US" dirty="0"/>
              <a:t>Case Presentation – Dr Leal (cont’d)</a:t>
            </a:r>
          </a:p>
        </p:txBody>
      </p:sp>
      <p:sp>
        <p:nvSpPr>
          <p:cNvPr id="3" name="Content Placeholder 2">
            <a:extLst>
              <a:ext uri="{FF2B5EF4-FFF2-40B4-BE49-F238E27FC236}">
                <a16:creationId xmlns:a16="http://schemas.microsoft.com/office/drawing/2014/main" id="{9AB66CC4-3581-AFCB-7F6D-C89CE0AE91E6}"/>
              </a:ext>
            </a:extLst>
          </p:cNvPr>
          <p:cNvSpPr>
            <a:spLocks noGrp="1"/>
          </p:cNvSpPr>
          <p:nvPr>
            <p:ph idx="1"/>
          </p:nvPr>
        </p:nvSpPr>
        <p:spPr/>
        <p:txBody>
          <a:bodyPr>
            <a:normAutofit fontScale="77500" lnSpcReduction="20000"/>
          </a:bodyPr>
          <a:lstStyle/>
          <a:p>
            <a:pPr marL="0" indent="0">
              <a:lnSpc>
                <a:spcPct val="110000"/>
              </a:lnSpc>
              <a:spcBef>
                <a:spcPts val="1600"/>
              </a:spcBef>
              <a:buNone/>
            </a:pPr>
            <a:r>
              <a:rPr lang="en-US" sz="4600" b="1" dirty="0">
                <a:effectLst/>
              </a:rPr>
              <a:t>Clinical Course</a:t>
            </a:r>
          </a:p>
          <a:p>
            <a:pPr>
              <a:lnSpc>
                <a:spcPct val="110000"/>
              </a:lnSpc>
              <a:spcBef>
                <a:spcPts val="1600"/>
              </a:spcBef>
            </a:pPr>
            <a:r>
              <a:rPr lang="en-US" dirty="0">
                <a:effectLst/>
              </a:rPr>
              <a:t>RLL transbronchial biopsy w/ adenocarcinoma w/ lepidic growth pattern, c/w lung primary. R hilar LN w/ malignant cells present (TTF1, </a:t>
            </a:r>
            <a:r>
              <a:rPr lang="en-US" dirty="0" err="1">
                <a:effectLst/>
              </a:rPr>
              <a:t>Napsin</a:t>
            </a:r>
            <a:r>
              <a:rPr lang="en-US" dirty="0">
                <a:effectLst/>
              </a:rPr>
              <a:t>, CK7 positive, P40 negative). Subcarinal LN, R paratracheal LN, negative for malignant cells. </a:t>
            </a:r>
          </a:p>
          <a:p>
            <a:pPr>
              <a:lnSpc>
                <a:spcPct val="110000"/>
              </a:lnSpc>
              <a:spcBef>
                <a:spcPts val="1600"/>
              </a:spcBef>
            </a:pPr>
            <a:r>
              <a:rPr lang="en-US" dirty="0"/>
              <a:t>Biopsy of the hypermetabolic focus: negative for cancer</a:t>
            </a:r>
          </a:p>
          <a:p>
            <a:pPr>
              <a:lnSpc>
                <a:spcPct val="110000"/>
              </a:lnSpc>
              <a:spcBef>
                <a:spcPts val="1600"/>
              </a:spcBef>
            </a:pPr>
            <a:r>
              <a:rPr lang="en-US" dirty="0"/>
              <a:t>Brain MRI: negative</a:t>
            </a:r>
          </a:p>
          <a:p>
            <a:pPr>
              <a:lnSpc>
                <a:spcPct val="110000"/>
              </a:lnSpc>
              <a:spcBef>
                <a:spcPts val="1600"/>
              </a:spcBef>
            </a:pPr>
            <a:r>
              <a:rPr lang="en-US" dirty="0">
                <a:effectLst/>
              </a:rPr>
              <a:t>Planned </a:t>
            </a:r>
            <a:r>
              <a:rPr lang="en-US" dirty="0" err="1">
                <a:effectLst/>
              </a:rPr>
              <a:t>bilobectomy</a:t>
            </a:r>
            <a:r>
              <a:rPr lang="en-US" dirty="0">
                <a:effectLst/>
              </a:rPr>
              <a:t>, however several nodules seen on diaphragm and posterior parietal pleura. One pleural nodule was excised and demonstrated metastatic lung cancer. Path demonstrated R pleura nodule positive for metastatic adenocarcinoma. Level 7 LN positive for metastatic carcinoma. Level 8 LN negative for carcinoma. </a:t>
            </a:r>
          </a:p>
        </p:txBody>
      </p:sp>
    </p:spTree>
    <p:extLst>
      <p:ext uri="{BB962C8B-B14F-4D97-AF65-F5344CB8AC3E}">
        <p14:creationId xmlns:p14="http://schemas.microsoft.com/office/powerpoint/2010/main" val="1379327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60B7-CD56-97E6-10BC-DC2204F19E49}"/>
              </a:ext>
            </a:extLst>
          </p:cNvPr>
          <p:cNvSpPr>
            <a:spLocks noGrp="1"/>
          </p:cNvSpPr>
          <p:nvPr>
            <p:ph type="title"/>
          </p:nvPr>
        </p:nvSpPr>
        <p:spPr/>
        <p:txBody>
          <a:bodyPr/>
          <a:lstStyle/>
          <a:p>
            <a:r>
              <a:rPr lang="en-US" dirty="0"/>
              <a:t>Case Presentation – Dr Leal (cont’d)</a:t>
            </a:r>
          </a:p>
        </p:txBody>
      </p:sp>
      <p:sp>
        <p:nvSpPr>
          <p:cNvPr id="3" name="Content Placeholder 2">
            <a:extLst>
              <a:ext uri="{FF2B5EF4-FFF2-40B4-BE49-F238E27FC236}">
                <a16:creationId xmlns:a16="http://schemas.microsoft.com/office/drawing/2014/main" id="{66736D00-1BD1-358D-3375-462207929295}"/>
              </a:ext>
            </a:extLst>
          </p:cNvPr>
          <p:cNvSpPr>
            <a:spLocks noGrp="1"/>
          </p:cNvSpPr>
          <p:nvPr>
            <p:ph idx="1"/>
          </p:nvPr>
        </p:nvSpPr>
        <p:spPr/>
        <p:txBody>
          <a:bodyPr/>
          <a:lstStyle/>
          <a:p>
            <a:pPr marL="0" indent="0">
              <a:buNone/>
            </a:pPr>
            <a:r>
              <a:rPr lang="en-US" sz="3600" b="1" dirty="0">
                <a:effectLst/>
              </a:rPr>
              <a:t>Diagnosis</a:t>
            </a:r>
          </a:p>
          <a:p>
            <a:r>
              <a:rPr lang="en-US" dirty="0">
                <a:effectLst/>
              </a:rPr>
              <a:t>Stage IVA (T2aN2M1a) adenocarcinoma of RLL </a:t>
            </a:r>
          </a:p>
          <a:p>
            <a:r>
              <a:rPr lang="en-US" b="1" dirty="0">
                <a:effectLst/>
              </a:rPr>
              <a:t>Biomarkers:</a:t>
            </a:r>
            <a:r>
              <a:rPr lang="en-US" dirty="0">
                <a:effectLst/>
              </a:rPr>
              <a:t> At initial diagnosis</a:t>
            </a:r>
          </a:p>
          <a:p>
            <a:pPr marL="0" indent="0">
              <a:buNone/>
            </a:pPr>
            <a:r>
              <a:rPr lang="en-US" dirty="0">
                <a:effectLst/>
              </a:rPr>
              <a:t>Tumor NGS: KRAS G12D, PD-L1 20%, TMB low</a:t>
            </a:r>
          </a:p>
          <a:p>
            <a:pPr marL="0" indent="0">
              <a:buNone/>
            </a:pPr>
            <a:endParaRPr lang="en-US" dirty="0">
              <a:effectLst/>
              <a:latin typeface="Helvetica" pitchFamily="2" charset="0"/>
            </a:endParaRPr>
          </a:p>
          <a:p>
            <a:endParaRPr lang="en-US" dirty="0"/>
          </a:p>
        </p:txBody>
      </p:sp>
    </p:spTree>
    <p:extLst>
      <p:ext uri="{BB962C8B-B14F-4D97-AF65-F5344CB8AC3E}">
        <p14:creationId xmlns:p14="http://schemas.microsoft.com/office/powerpoint/2010/main" val="3267250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D3F8-7EF6-2902-5CEF-24459212ED5F}"/>
              </a:ext>
            </a:extLst>
          </p:cNvPr>
          <p:cNvSpPr>
            <a:spLocks noGrp="1"/>
          </p:cNvSpPr>
          <p:nvPr>
            <p:ph type="title"/>
          </p:nvPr>
        </p:nvSpPr>
        <p:spPr/>
        <p:txBody>
          <a:bodyPr/>
          <a:lstStyle/>
          <a:p>
            <a:r>
              <a:rPr lang="en-US" dirty="0"/>
              <a:t>Case Presentation – Dr Leal (cont’d)</a:t>
            </a:r>
          </a:p>
        </p:txBody>
      </p:sp>
      <p:sp>
        <p:nvSpPr>
          <p:cNvPr id="3" name="Content Placeholder 2">
            <a:extLst>
              <a:ext uri="{FF2B5EF4-FFF2-40B4-BE49-F238E27FC236}">
                <a16:creationId xmlns:a16="http://schemas.microsoft.com/office/drawing/2014/main" id="{0F90F5F4-4CF4-F265-D420-06D9B437DA58}"/>
              </a:ext>
            </a:extLst>
          </p:cNvPr>
          <p:cNvSpPr>
            <a:spLocks noGrp="1"/>
          </p:cNvSpPr>
          <p:nvPr>
            <p:ph idx="1"/>
          </p:nvPr>
        </p:nvSpPr>
        <p:spPr/>
        <p:txBody>
          <a:bodyPr>
            <a:normAutofit lnSpcReduction="10000"/>
          </a:bodyPr>
          <a:lstStyle/>
          <a:p>
            <a:pPr marL="0" indent="0">
              <a:spcBef>
                <a:spcPts val="1600"/>
              </a:spcBef>
              <a:buNone/>
            </a:pPr>
            <a:r>
              <a:rPr lang="en-US" sz="3900" b="1" dirty="0"/>
              <a:t>Treatment course</a:t>
            </a:r>
          </a:p>
          <a:p>
            <a:pPr>
              <a:spcBef>
                <a:spcPts val="1600"/>
              </a:spcBef>
            </a:pPr>
            <a:r>
              <a:rPr lang="en-US" dirty="0"/>
              <a:t>Patient initiated treatment with carboplatin/pemetrexed/pembrolizumab and completed 2 years of therapy. He achieved PR as best response. </a:t>
            </a:r>
          </a:p>
          <a:p>
            <a:pPr>
              <a:spcBef>
                <a:spcPts val="1600"/>
              </a:spcBef>
            </a:pPr>
            <a:r>
              <a:rPr lang="en-US" dirty="0"/>
              <a:t>He stopped chemoimmunotherapy and did well for 7 months when he had progression of disease with new lung nodules and mediastinal adenopathy. </a:t>
            </a:r>
          </a:p>
          <a:p>
            <a:pPr>
              <a:spcBef>
                <a:spcPts val="1600"/>
              </a:spcBef>
            </a:pPr>
            <a:r>
              <a:rPr lang="en-US" dirty="0"/>
              <a:t>He then initiated therapy with pembrolizumab + </a:t>
            </a:r>
            <a:r>
              <a:rPr lang="en-US" dirty="0" err="1"/>
              <a:t>TTFields</a:t>
            </a:r>
            <a:r>
              <a:rPr lang="en-US" dirty="0"/>
              <a:t>. </a:t>
            </a:r>
          </a:p>
          <a:p>
            <a:pPr>
              <a:spcBef>
                <a:spcPts val="1600"/>
              </a:spcBef>
            </a:pPr>
            <a:r>
              <a:rPr lang="en-US" dirty="0"/>
              <a:t>He did well and achieved stable disease as his best response. He had no significant adverse events related to </a:t>
            </a:r>
            <a:r>
              <a:rPr lang="en-US" dirty="0" err="1"/>
              <a:t>TTFields</a:t>
            </a:r>
            <a:r>
              <a:rPr lang="en-US" dirty="0"/>
              <a:t>. He required start of hydrocortisone for immune-mediated adrenal insufficiency. </a:t>
            </a:r>
          </a:p>
        </p:txBody>
      </p:sp>
    </p:spTree>
    <p:extLst>
      <p:ext uri="{BB962C8B-B14F-4D97-AF65-F5344CB8AC3E}">
        <p14:creationId xmlns:p14="http://schemas.microsoft.com/office/powerpoint/2010/main" val="1718260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F3744-E3A0-A065-61D5-411427D64147}"/>
              </a:ext>
            </a:extLst>
          </p:cNvPr>
          <p:cNvSpPr/>
          <p:nvPr/>
        </p:nvSpPr>
        <p:spPr bwMode="auto">
          <a:xfrm>
            <a:off x="695400" y="2636912"/>
            <a:ext cx="10515600" cy="72008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908720"/>
            <a:ext cx="9577064" cy="4799013"/>
          </a:xfrm>
        </p:spPr>
        <p:txBody>
          <a:bodyPr/>
          <a:lstStyle/>
          <a:p>
            <a:pPr marL="98425" indent="0">
              <a:lnSpc>
                <a:spcPct val="100000"/>
              </a:lnSpc>
              <a:spcBef>
                <a:spcPts val="2000"/>
              </a:spcBef>
              <a:spcAft>
                <a:spcPts val="0"/>
              </a:spcAft>
              <a:buNone/>
            </a:pPr>
            <a:r>
              <a:rPr lang="en-US" sz="2500" dirty="0">
                <a:solidFill>
                  <a:srgbClr val="0432FF"/>
                </a:solidFill>
              </a:rPr>
              <a:t>Introduction</a:t>
            </a:r>
          </a:p>
          <a:p>
            <a:pPr marL="98425" indent="0">
              <a:lnSpc>
                <a:spcPct val="100000"/>
              </a:lnSpc>
              <a:spcBef>
                <a:spcPts val="2000"/>
              </a:spcBef>
              <a:spcAft>
                <a:spcPts val="0"/>
              </a:spcAft>
              <a:buNone/>
            </a:pPr>
            <a:r>
              <a:rPr lang="en-US" sz="2500" dirty="0">
                <a:solidFill>
                  <a:srgbClr val="0432FF"/>
                </a:solidFill>
              </a:rPr>
              <a:t>Module 1: Case Discussions – Part 1 </a:t>
            </a:r>
          </a:p>
          <a:p>
            <a:pPr marL="98425" indent="0">
              <a:lnSpc>
                <a:spcPct val="100000"/>
              </a:lnSpc>
              <a:spcBef>
                <a:spcPts val="2000"/>
              </a:spcBef>
              <a:spcAft>
                <a:spcPts val="0"/>
              </a:spcAft>
              <a:buNone/>
            </a:pPr>
            <a:r>
              <a:rPr lang="en-US" sz="2500" dirty="0">
                <a:solidFill>
                  <a:srgbClr val="0432FF"/>
                </a:solidFill>
              </a:rPr>
              <a:t>Module 2: Faculty Presentations</a:t>
            </a:r>
          </a:p>
          <a:p>
            <a:pPr>
              <a:lnSpc>
                <a:spcPct val="100000"/>
              </a:lnSpc>
              <a:spcBef>
                <a:spcPts val="800"/>
              </a:spcBef>
              <a:spcAft>
                <a:spcPts val="0"/>
              </a:spcAft>
            </a:pPr>
            <a:r>
              <a:rPr lang="en-US" sz="2200" b="0" dirty="0">
                <a:solidFill>
                  <a:schemeClr val="bg1"/>
                </a:solidFill>
              </a:rPr>
              <a:t>Current Management of Non-Small Cell Lung Cancer (NSCLC) After Disease Progression on Anti-PD-1/PD-L1-Containing Regimens – Dr Langer</a:t>
            </a:r>
          </a:p>
          <a:p>
            <a:pPr>
              <a:lnSpc>
                <a:spcPct val="100000"/>
              </a:lnSpc>
              <a:spcBef>
                <a:spcPts val="800"/>
              </a:spcBef>
              <a:spcAft>
                <a:spcPts val="0"/>
              </a:spcAft>
            </a:pPr>
            <a:r>
              <a:rPr lang="en-US" sz="2200" b="0" dirty="0">
                <a:solidFill>
                  <a:schemeClr val="tx1"/>
                </a:solidFill>
              </a:rPr>
              <a:t>Potential Role of Novel Immunotherapy-Based Combination Strategies in Progressive Advanced NSCLC – Dr </a:t>
            </a:r>
            <a:r>
              <a:rPr lang="en-US" sz="2200" b="0" dirty="0" err="1">
                <a:solidFill>
                  <a:schemeClr val="tx1"/>
                </a:solidFill>
              </a:rPr>
              <a:t>Reckamp</a:t>
            </a:r>
            <a:endParaRPr lang="en-US" sz="2200" b="0" dirty="0">
              <a:solidFill>
                <a:schemeClr val="tx1"/>
              </a:solidFill>
            </a:endParaRPr>
          </a:p>
          <a:p>
            <a:pPr>
              <a:lnSpc>
                <a:spcPct val="100000"/>
              </a:lnSpc>
              <a:spcBef>
                <a:spcPts val="800"/>
              </a:spcBef>
              <a:spcAft>
                <a:spcPts val="0"/>
              </a:spcAft>
            </a:pPr>
            <a:r>
              <a:rPr lang="en-US" sz="2200" b="0" dirty="0">
                <a:solidFill>
                  <a:schemeClr val="tx1"/>
                </a:solidFill>
              </a:rPr>
              <a:t>Novel Antibody-Drug Conjugates (ADCs) Under Evaluation in NSCLC – Dr Sands</a:t>
            </a:r>
          </a:p>
          <a:p>
            <a:pPr>
              <a:lnSpc>
                <a:spcPct val="100000"/>
              </a:lnSpc>
              <a:spcBef>
                <a:spcPts val="800"/>
              </a:spcBef>
              <a:spcAft>
                <a:spcPts val="0"/>
              </a:spcAft>
            </a:pPr>
            <a:r>
              <a:rPr lang="en-US" sz="2200" b="0" dirty="0">
                <a:solidFill>
                  <a:schemeClr val="tx1"/>
                </a:solidFill>
              </a:rPr>
              <a:t>Other Promising Therapeutic Strategies for Patients with Progressive Metastatic NSCLC – Dr Leal</a:t>
            </a:r>
          </a:p>
          <a:p>
            <a:pPr marL="98425" indent="0">
              <a:lnSpc>
                <a:spcPct val="100000"/>
              </a:lnSpc>
              <a:spcBef>
                <a:spcPts val="2000"/>
              </a:spcBef>
              <a:spcAft>
                <a:spcPts val="0"/>
              </a:spcAft>
              <a:buNone/>
            </a:pPr>
            <a:r>
              <a:rPr lang="en-US" sz="2500" dirty="0">
                <a:solidFill>
                  <a:srgbClr val="0432FF"/>
                </a:solidFill>
              </a:rPr>
              <a:t>Module 3: </a:t>
            </a:r>
            <a:r>
              <a:rPr lang="en-US" sz="2500" dirty="0">
                <a:solidFill>
                  <a:srgbClr val="002AFA"/>
                </a:solidFill>
              </a:rPr>
              <a:t>Case Discussions – Part 2 </a:t>
            </a:r>
          </a:p>
        </p:txBody>
      </p:sp>
    </p:spTree>
    <p:extLst>
      <p:ext uri="{BB962C8B-B14F-4D97-AF65-F5344CB8AC3E}">
        <p14:creationId xmlns:p14="http://schemas.microsoft.com/office/powerpoint/2010/main" val="2635233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66F53E-28CB-FD4A-8B4D-3B1C32379BCB}"/>
              </a:ext>
            </a:extLst>
          </p:cNvPr>
          <p:cNvSpPr>
            <a:spLocks noGrp="1"/>
          </p:cNvSpPr>
          <p:nvPr>
            <p:ph type="subTitle" idx="1"/>
          </p:nvPr>
        </p:nvSpPr>
        <p:spPr>
          <a:xfrm>
            <a:off x="0" y="1668544"/>
            <a:ext cx="12192000" cy="4864232"/>
          </a:xfrm>
          <a:solidFill>
            <a:srgbClr val="002060"/>
          </a:solidFill>
        </p:spPr>
        <p:txBody>
          <a:bodyPr anchor="ctr"/>
          <a:lstStyle/>
          <a:p>
            <a:pPr>
              <a:lnSpc>
                <a:spcPct val="100000"/>
              </a:lnSpc>
              <a:spcAft>
                <a:spcPts val="736"/>
              </a:spcAft>
            </a:pPr>
            <a:r>
              <a:rPr lang="en-US" dirty="0">
                <a:solidFill>
                  <a:schemeClr val="bg1"/>
                </a:solidFill>
                <a:latin typeface="Arial" panose="020B0604020202020204" pitchFamily="34" charset="0"/>
                <a:cs typeface="Arial" panose="020B0604020202020204" pitchFamily="34" charset="0"/>
              </a:rPr>
              <a:t>Corey J. Langer, MD, FACP</a:t>
            </a:r>
          </a:p>
          <a:p>
            <a:pPr>
              <a:lnSpc>
                <a:spcPct val="100000"/>
              </a:lnSpc>
              <a:spcAft>
                <a:spcPts val="736"/>
              </a:spcAft>
            </a:pPr>
            <a:r>
              <a:rPr lang="en-US" dirty="0">
                <a:solidFill>
                  <a:schemeClr val="bg1"/>
                </a:solidFill>
                <a:latin typeface="Arial" panose="020B0604020202020204" pitchFamily="34" charset="0"/>
                <a:cs typeface="Arial" panose="020B0604020202020204" pitchFamily="34" charset="0"/>
              </a:rPr>
              <a:t>Director of Thoracic Oncology</a:t>
            </a:r>
          </a:p>
          <a:p>
            <a:pPr>
              <a:lnSpc>
                <a:spcPct val="100000"/>
              </a:lnSpc>
              <a:spcAft>
                <a:spcPts val="736"/>
              </a:spcAft>
            </a:pPr>
            <a:r>
              <a:rPr lang="en-US" dirty="0">
                <a:solidFill>
                  <a:schemeClr val="bg1"/>
                </a:solidFill>
                <a:latin typeface="Arial" panose="020B0604020202020204" pitchFamily="34" charset="0"/>
                <a:cs typeface="Arial" panose="020B0604020202020204" pitchFamily="34" charset="0"/>
              </a:rPr>
              <a:t>Abramson Cancer Center</a:t>
            </a:r>
          </a:p>
          <a:p>
            <a:pPr>
              <a:lnSpc>
                <a:spcPct val="100000"/>
              </a:lnSpc>
              <a:spcAft>
                <a:spcPts val="736"/>
              </a:spcAft>
            </a:pPr>
            <a:r>
              <a:rPr lang="en-US" dirty="0">
                <a:solidFill>
                  <a:schemeClr val="bg1"/>
                </a:solidFill>
                <a:latin typeface="Arial" panose="020B0604020202020204" pitchFamily="34" charset="0"/>
                <a:cs typeface="Arial" panose="020B0604020202020204" pitchFamily="34" charset="0"/>
              </a:rPr>
              <a:t>Professor of Medicine</a:t>
            </a:r>
          </a:p>
          <a:p>
            <a:pPr>
              <a:lnSpc>
                <a:spcPct val="100000"/>
              </a:lnSpc>
              <a:spcAft>
                <a:spcPts val="736"/>
              </a:spcAft>
            </a:pPr>
            <a:r>
              <a:rPr lang="en-US" dirty="0">
                <a:solidFill>
                  <a:schemeClr val="bg1"/>
                </a:solidFill>
                <a:latin typeface="Arial" panose="020B0604020202020204" pitchFamily="34" charset="0"/>
                <a:cs typeface="Arial" panose="020B0604020202020204" pitchFamily="34" charset="0"/>
              </a:rPr>
              <a:t>Perelman School of Medicine</a:t>
            </a:r>
          </a:p>
          <a:p>
            <a:pPr>
              <a:lnSpc>
                <a:spcPct val="100000"/>
              </a:lnSpc>
              <a:spcAft>
                <a:spcPts val="736"/>
              </a:spcAft>
            </a:pPr>
            <a:r>
              <a:rPr lang="en-US" dirty="0">
                <a:solidFill>
                  <a:schemeClr val="bg1"/>
                </a:solidFill>
                <a:latin typeface="Arial" panose="020B0604020202020204" pitchFamily="34" charset="0"/>
                <a:cs typeface="Arial" panose="020B0604020202020204" pitchFamily="34" charset="0"/>
              </a:rPr>
              <a:t>University of Pennsylvania</a:t>
            </a:r>
          </a:p>
          <a:p>
            <a:pPr>
              <a:lnSpc>
                <a:spcPct val="100000"/>
              </a:lnSpc>
              <a:spcAft>
                <a:spcPts val="736"/>
              </a:spcAft>
            </a:pPr>
            <a:r>
              <a:rPr lang="en-US" dirty="0">
                <a:solidFill>
                  <a:schemeClr val="bg1"/>
                </a:solidFill>
                <a:latin typeface="Arial" panose="020B0604020202020204" pitchFamily="34" charset="0"/>
                <a:cs typeface="Arial" panose="020B0604020202020204" pitchFamily="34" charset="0"/>
              </a:rPr>
              <a:t>Philadelphia, PA 19104</a:t>
            </a:r>
          </a:p>
        </p:txBody>
      </p:sp>
      <p:sp>
        <p:nvSpPr>
          <p:cNvPr id="2" name="Text Placeholder 1">
            <a:extLst>
              <a:ext uri="{FF2B5EF4-FFF2-40B4-BE49-F238E27FC236}">
                <a16:creationId xmlns:a16="http://schemas.microsoft.com/office/drawing/2014/main" id="{93F76933-6E91-F446-97E3-BA809E8848DF}"/>
              </a:ext>
            </a:extLst>
          </p:cNvPr>
          <p:cNvSpPr>
            <a:spLocks noGrp="1"/>
          </p:cNvSpPr>
          <p:nvPr>
            <p:ph type="body" sz="quarter" idx="4294967295"/>
          </p:nvPr>
        </p:nvSpPr>
        <p:spPr>
          <a:xfrm>
            <a:off x="2" y="233035"/>
            <a:ext cx="12192000" cy="1199839"/>
          </a:xfrm>
          <a:solidFill>
            <a:srgbClr val="002060"/>
          </a:solidFill>
        </p:spPr>
        <p:txBody>
          <a:bodyPr anchor="ctr"/>
          <a:lstStyle/>
          <a:p>
            <a:pPr marL="99718" indent="0" algn="ctr">
              <a:buNone/>
            </a:pPr>
            <a:r>
              <a:rPr lang="en-US" sz="4400" b="1" dirty="0">
                <a:solidFill>
                  <a:srgbClr val="FFFF00"/>
                </a:solidFill>
                <a:latin typeface="Arial Narrow" panose="020B0606020202030204" pitchFamily="34" charset="0"/>
                <a:cs typeface="Arial" panose="020B0604020202020204" pitchFamily="34" charset="0"/>
              </a:rPr>
              <a:t>Langer’s Perspective on 2</a:t>
            </a:r>
            <a:r>
              <a:rPr lang="en-US" sz="4400" b="1" baseline="30000" dirty="0">
                <a:solidFill>
                  <a:srgbClr val="FFFF00"/>
                </a:solidFill>
                <a:latin typeface="Arial Narrow" panose="020B0606020202030204" pitchFamily="34" charset="0"/>
                <a:cs typeface="Arial" panose="020B0604020202020204" pitchFamily="34" charset="0"/>
              </a:rPr>
              <a:t>nd</a:t>
            </a:r>
            <a:r>
              <a:rPr lang="en-US" sz="4400" b="1" dirty="0">
                <a:solidFill>
                  <a:srgbClr val="FFFF00"/>
                </a:solidFill>
                <a:latin typeface="Arial Narrow" panose="020B0606020202030204" pitchFamily="34" charset="0"/>
                <a:cs typeface="Arial" panose="020B0604020202020204" pitchFamily="34" charset="0"/>
              </a:rPr>
              <a:t> Line Therapy in NSCLC  </a:t>
            </a:r>
          </a:p>
        </p:txBody>
      </p:sp>
    </p:spTree>
    <p:extLst>
      <p:ext uri="{BB962C8B-B14F-4D97-AF65-F5344CB8AC3E}">
        <p14:creationId xmlns:p14="http://schemas.microsoft.com/office/powerpoint/2010/main" val="2584776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317635"/>
            <a:ext cx="11568008" cy="895148"/>
          </a:xfrm>
          <a:solidFill>
            <a:srgbClr val="002060"/>
          </a:solidFill>
        </p:spPr>
        <p:txBody>
          <a:bodyPr>
            <a:noAutofit/>
          </a:bodyPr>
          <a:lstStyle/>
          <a:p>
            <a:pPr algn="ctr"/>
            <a:r>
              <a:rPr lang="en-US" sz="2800" b="1" dirty="0">
                <a:solidFill>
                  <a:srgbClr val="FFFF00"/>
                </a:solidFill>
                <a:latin typeface="Arial" panose="020B0604020202020204" pitchFamily="34" charset="0"/>
                <a:cs typeface="Arial" panose="020B0604020202020204" pitchFamily="34" charset="0"/>
              </a:rPr>
              <a:t>Langer’s Current Paradigm in </a:t>
            </a:r>
            <a:r>
              <a:rPr lang="en-US" sz="2800" b="1" dirty="0" err="1">
                <a:solidFill>
                  <a:srgbClr val="FFFF00"/>
                </a:solidFill>
                <a:latin typeface="Arial" panose="020B0604020202020204" pitchFamily="34" charset="0"/>
                <a:cs typeface="Arial" panose="020B0604020202020204" pitchFamily="34" charset="0"/>
              </a:rPr>
              <a:t>wt</a:t>
            </a:r>
            <a:r>
              <a:rPr lang="en-US" sz="2800" b="1" dirty="0">
                <a:solidFill>
                  <a:srgbClr val="FFFF00"/>
                </a:solidFill>
                <a:latin typeface="Arial" panose="020B0604020202020204" pitchFamily="34" charset="0"/>
                <a:cs typeface="Arial" panose="020B0604020202020204" pitchFamily="34" charset="0"/>
              </a:rPr>
              <a:t> NSCLC: August, 2023</a:t>
            </a:r>
            <a:br>
              <a:rPr lang="en-US" sz="2800" b="1" dirty="0">
                <a:solidFill>
                  <a:srgbClr val="FFFF00"/>
                </a:solidFill>
                <a:latin typeface="Arial" panose="020B0604020202020204" pitchFamily="34" charset="0"/>
                <a:cs typeface="Arial" panose="020B0604020202020204" pitchFamily="34" charset="0"/>
              </a:rPr>
            </a:br>
            <a:r>
              <a:rPr lang="en-US" sz="2800" b="1" dirty="0">
                <a:solidFill>
                  <a:srgbClr val="FFFF00"/>
                </a:solidFill>
                <a:latin typeface="Arial" panose="020B0604020202020204" pitchFamily="34" charset="0"/>
                <a:cs typeface="Arial" panose="020B0604020202020204" pitchFamily="34" charset="0"/>
              </a:rPr>
              <a:t>(could change at any moment)</a:t>
            </a:r>
          </a:p>
        </p:txBody>
      </p:sp>
      <p:graphicFrame>
        <p:nvGraphicFramePr>
          <p:cNvPr id="4" name="Content Placeholder 3"/>
          <p:cNvGraphicFramePr>
            <a:graphicFrameLocks noGrp="1"/>
          </p:cNvGraphicFramePr>
          <p:nvPr>
            <p:ph idx="1"/>
          </p:nvPr>
        </p:nvGraphicFramePr>
        <p:xfrm>
          <a:off x="347472" y="1600200"/>
          <a:ext cx="11722608" cy="2907793"/>
        </p:xfrm>
        <a:graphic>
          <a:graphicData uri="http://schemas.openxmlformats.org/drawingml/2006/table">
            <a:tbl>
              <a:tblPr firstRow="1" bandRow="1">
                <a:tableStyleId>{21E4AEA4-8DFA-4A89-87EB-49C32662AFE0}</a:tableStyleId>
              </a:tblPr>
              <a:tblGrid>
                <a:gridCol w="2860008">
                  <a:extLst>
                    <a:ext uri="{9D8B030D-6E8A-4147-A177-3AD203B41FA5}">
                      <a16:colId xmlns:a16="http://schemas.microsoft.com/office/drawing/2014/main" val="3045672567"/>
                    </a:ext>
                  </a:extLst>
                </a:gridCol>
                <a:gridCol w="4273955">
                  <a:extLst>
                    <a:ext uri="{9D8B030D-6E8A-4147-A177-3AD203B41FA5}">
                      <a16:colId xmlns:a16="http://schemas.microsoft.com/office/drawing/2014/main" val="378322416"/>
                    </a:ext>
                  </a:extLst>
                </a:gridCol>
                <a:gridCol w="4588645">
                  <a:extLst>
                    <a:ext uri="{9D8B030D-6E8A-4147-A177-3AD203B41FA5}">
                      <a16:colId xmlns:a16="http://schemas.microsoft.com/office/drawing/2014/main" val="648452581"/>
                    </a:ext>
                  </a:extLst>
                </a:gridCol>
              </a:tblGrid>
              <a:tr h="415399">
                <a:tc>
                  <a:txBody>
                    <a:bodyPr/>
                    <a:lstStyle/>
                    <a:p>
                      <a:pPr algn="ctr"/>
                      <a:r>
                        <a:rPr lang="en-US" sz="1800" dirty="0" err="1">
                          <a:latin typeface="Arial" panose="020B0604020202020204" pitchFamily="34" charset="0"/>
                          <a:cs typeface="Arial" panose="020B0604020202020204" pitchFamily="34" charset="0"/>
                        </a:rPr>
                        <a:t>Tx</a:t>
                      </a:r>
                      <a:r>
                        <a:rPr lang="en-US" sz="1800" baseline="0" dirty="0">
                          <a:latin typeface="Arial" panose="020B0604020202020204" pitchFamily="34" charset="0"/>
                          <a:cs typeface="Arial" panose="020B0604020202020204" pitchFamily="34" charset="0"/>
                        </a:rPr>
                        <a:t> Cohort</a:t>
                      </a:r>
                      <a:endParaRPr lang="en-US" sz="1800" dirty="0">
                        <a:latin typeface="Arial" panose="020B0604020202020204" pitchFamily="34" charset="0"/>
                        <a:cs typeface="Arial" panose="020B0604020202020204" pitchFamily="34" charset="0"/>
                      </a:endParaRPr>
                    </a:p>
                  </a:txBody>
                  <a:tcPr marL="80682" marR="80682" marT="40341" marB="40341"/>
                </a:tc>
                <a:tc>
                  <a:txBody>
                    <a:bodyPr/>
                    <a:lstStyle/>
                    <a:p>
                      <a:pPr algn="ctr"/>
                      <a:r>
                        <a:rPr lang="en-US" sz="1800" dirty="0">
                          <a:latin typeface="Arial" panose="020B0604020202020204" pitchFamily="34" charset="0"/>
                          <a:cs typeface="Arial" panose="020B0604020202020204" pitchFamily="34" charset="0"/>
                        </a:rPr>
                        <a:t>Non-Squamous</a:t>
                      </a:r>
                    </a:p>
                  </a:txBody>
                  <a:tcPr marL="80682" marR="80682" marT="40341" marB="40341"/>
                </a:tc>
                <a:tc>
                  <a:txBody>
                    <a:bodyPr/>
                    <a:lstStyle/>
                    <a:p>
                      <a:pPr algn="ctr"/>
                      <a:r>
                        <a:rPr lang="en-US" sz="1800" dirty="0">
                          <a:latin typeface="Arial" panose="020B0604020202020204" pitchFamily="34" charset="0"/>
                          <a:cs typeface="Arial" panose="020B0604020202020204" pitchFamily="34" charset="0"/>
                        </a:rPr>
                        <a:t>Squamous</a:t>
                      </a:r>
                    </a:p>
                  </a:txBody>
                  <a:tcPr marL="80682" marR="80682" marT="40341" marB="40341"/>
                </a:tc>
                <a:extLst>
                  <a:ext uri="{0D108BD9-81ED-4DB2-BD59-A6C34878D82A}">
                    <a16:rowId xmlns:a16="http://schemas.microsoft.com/office/drawing/2014/main" val="2511773140"/>
                  </a:ext>
                </a:extLst>
              </a:tr>
              <a:tr h="415399">
                <a:tc>
                  <a:txBody>
                    <a:bodyPr/>
                    <a:lstStyle/>
                    <a:p>
                      <a:pPr algn="ctr"/>
                      <a:r>
                        <a:rPr lang="en-US" sz="1800" dirty="0">
                          <a:latin typeface="Arial" panose="020B0604020202020204" pitchFamily="34" charset="0"/>
                          <a:cs typeface="Arial" panose="020B0604020202020204" pitchFamily="34" charset="0"/>
                        </a:rPr>
                        <a:t>PDL1 </a:t>
                      </a:r>
                      <a:r>
                        <a:rPr lang="en-US" sz="1800" u="sng" dirty="0">
                          <a:latin typeface="Arial" panose="020B0604020202020204" pitchFamily="34" charset="0"/>
                          <a:cs typeface="Arial" panose="020B0604020202020204" pitchFamily="34" charset="0"/>
                        </a:rPr>
                        <a:t>&gt;</a:t>
                      </a:r>
                      <a:r>
                        <a:rPr lang="en-US" sz="1800" dirty="0">
                          <a:latin typeface="Arial" panose="020B0604020202020204" pitchFamily="34" charset="0"/>
                          <a:cs typeface="Arial" panose="020B0604020202020204" pitchFamily="34" charset="0"/>
                        </a:rPr>
                        <a:t> 50%</a:t>
                      </a:r>
                    </a:p>
                  </a:txBody>
                  <a:tcPr marL="80682" marR="80682" marT="40341" marB="40341"/>
                </a:tc>
                <a:tc>
                  <a:txBody>
                    <a:bodyPr/>
                    <a:lstStyle/>
                    <a:p>
                      <a:pPr algn="ctr"/>
                      <a:r>
                        <a:rPr lang="en-US" sz="1800" dirty="0" err="1">
                          <a:latin typeface="Arial" panose="020B0604020202020204" pitchFamily="34" charset="0"/>
                          <a:cs typeface="Arial" panose="020B0604020202020204" pitchFamily="34" charset="0"/>
                        </a:rPr>
                        <a:t>Pembro</a:t>
                      </a:r>
                      <a:r>
                        <a:rPr lang="en-US" sz="1800" dirty="0">
                          <a:latin typeface="Arial" panose="020B0604020202020204" pitchFamily="34" charset="0"/>
                          <a:cs typeface="Arial" panose="020B0604020202020204" pitchFamily="34" charset="0"/>
                        </a:rPr>
                        <a:t> &gt; </a:t>
                      </a:r>
                      <a:r>
                        <a:rPr lang="en-US" sz="1800" dirty="0" err="1">
                          <a:latin typeface="Arial" panose="020B0604020202020204" pitchFamily="34" charset="0"/>
                          <a:cs typeface="Arial" panose="020B0604020202020204" pitchFamily="34" charset="0"/>
                        </a:rPr>
                        <a:t>Pem</a:t>
                      </a:r>
                      <a:r>
                        <a:rPr lang="en-US" sz="1800" dirty="0">
                          <a:latin typeface="Arial" panose="020B0604020202020204" pitchFamily="34" charset="0"/>
                          <a:cs typeface="Arial" panose="020B0604020202020204" pitchFamily="34" charset="0"/>
                        </a:rPr>
                        <a:t>/Carbo/</a:t>
                      </a:r>
                      <a:r>
                        <a:rPr lang="en-US" sz="1800" dirty="0" err="1">
                          <a:latin typeface="Arial" panose="020B0604020202020204" pitchFamily="34" charset="0"/>
                          <a:cs typeface="Arial" panose="020B0604020202020204" pitchFamily="34" charset="0"/>
                        </a:rPr>
                        <a:t>Pembro</a:t>
                      </a:r>
                      <a:endParaRPr lang="en-US" sz="1800" dirty="0">
                        <a:latin typeface="Arial" panose="020B0604020202020204" pitchFamily="34" charset="0"/>
                        <a:cs typeface="Arial" panose="020B0604020202020204" pitchFamily="34" charset="0"/>
                      </a:endParaRPr>
                    </a:p>
                  </a:txBody>
                  <a:tcPr marL="80682" marR="80682" marT="40341" marB="40341"/>
                </a:tc>
                <a:tc>
                  <a:txBody>
                    <a:bodyPr/>
                    <a:lstStyle/>
                    <a:p>
                      <a:pPr algn="ctr"/>
                      <a:r>
                        <a:rPr lang="en-US" sz="1800" dirty="0" err="1">
                          <a:latin typeface="Arial" panose="020B0604020202020204" pitchFamily="34" charset="0"/>
                          <a:cs typeface="Arial" panose="020B0604020202020204" pitchFamily="34" charset="0"/>
                        </a:rPr>
                        <a:t>Pembro</a:t>
                      </a:r>
                      <a:r>
                        <a:rPr lang="en-US" sz="1800" dirty="0">
                          <a:latin typeface="Arial" panose="020B0604020202020204" pitchFamily="34" charset="0"/>
                          <a:cs typeface="Arial" panose="020B0604020202020204" pitchFamily="34" charset="0"/>
                        </a:rPr>
                        <a:t> &gt; </a:t>
                      </a:r>
                      <a:r>
                        <a:rPr lang="en-US" sz="1800" dirty="0" err="1">
                          <a:latin typeface="Arial" panose="020B0604020202020204" pitchFamily="34" charset="0"/>
                          <a:cs typeface="Arial" panose="020B0604020202020204" pitchFamily="34" charset="0"/>
                        </a:rPr>
                        <a:t>Taxane</a:t>
                      </a:r>
                      <a:r>
                        <a:rPr lang="en-US" sz="1800" dirty="0">
                          <a:latin typeface="Arial" panose="020B0604020202020204" pitchFamily="34" charset="0"/>
                          <a:cs typeface="Arial" panose="020B0604020202020204" pitchFamily="34" charset="0"/>
                        </a:rPr>
                        <a:t>/Carbo/</a:t>
                      </a:r>
                      <a:r>
                        <a:rPr lang="en-US" sz="1800" dirty="0" err="1">
                          <a:latin typeface="Arial" panose="020B0604020202020204" pitchFamily="34" charset="0"/>
                          <a:cs typeface="Arial" panose="020B0604020202020204" pitchFamily="34" charset="0"/>
                        </a:rPr>
                        <a:t>Pembro</a:t>
                      </a:r>
                      <a:endParaRPr lang="en-US" sz="1800" dirty="0">
                        <a:latin typeface="Arial" panose="020B0604020202020204" pitchFamily="34" charset="0"/>
                        <a:cs typeface="Arial" panose="020B0604020202020204" pitchFamily="34" charset="0"/>
                      </a:endParaRPr>
                    </a:p>
                  </a:txBody>
                  <a:tcPr marL="80682" marR="80682" marT="40341" marB="40341"/>
                </a:tc>
                <a:extLst>
                  <a:ext uri="{0D108BD9-81ED-4DB2-BD59-A6C34878D82A}">
                    <a16:rowId xmlns:a16="http://schemas.microsoft.com/office/drawing/2014/main" val="1069995859"/>
                  </a:ext>
                </a:extLst>
              </a:tr>
              <a:tr h="415399">
                <a:tc>
                  <a:txBody>
                    <a:bodyPr/>
                    <a:lstStyle/>
                    <a:p>
                      <a:pPr algn="ctr"/>
                      <a:r>
                        <a:rPr lang="en-US" sz="1800" dirty="0">
                          <a:latin typeface="Arial" panose="020B0604020202020204" pitchFamily="34" charset="0"/>
                          <a:cs typeface="Arial" panose="020B0604020202020204" pitchFamily="34" charset="0"/>
                        </a:rPr>
                        <a:t>PDL1 1-50%</a:t>
                      </a:r>
                    </a:p>
                  </a:txBody>
                  <a:tcPr marL="80682" marR="80682" marT="40341" marB="40341"/>
                </a:tc>
                <a:tc>
                  <a:txBody>
                    <a:bodyPr/>
                    <a:lstStyle/>
                    <a:p>
                      <a:pPr algn="ctr"/>
                      <a:r>
                        <a:rPr lang="en-US" sz="1800" dirty="0" err="1">
                          <a:latin typeface="Arial" panose="020B0604020202020204" pitchFamily="34" charset="0"/>
                          <a:cs typeface="Arial" panose="020B0604020202020204" pitchFamily="34" charset="0"/>
                        </a:rPr>
                        <a:t>Pem</a:t>
                      </a:r>
                      <a:r>
                        <a:rPr lang="en-US" sz="1800" dirty="0">
                          <a:latin typeface="Arial" panose="020B0604020202020204" pitchFamily="34" charset="0"/>
                          <a:cs typeface="Arial" panose="020B0604020202020204" pitchFamily="34" charset="0"/>
                        </a:rPr>
                        <a:t>/Carbo/</a:t>
                      </a:r>
                      <a:r>
                        <a:rPr lang="en-US" sz="1800" dirty="0" err="1">
                          <a:latin typeface="Arial" panose="020B0604020202020204" pitchFamily="34" charset="0"/>
                          <a:cs typeface="Arial" panose="020B0604020202020204" pitchFamily="34" charset="0"/>
                        </a:rPr>
                        <a:t>Pembro</a:t>
                      </a:r>
                      <a:r>
                        <a:rPr lang="en-US" sz="1800" dirty="0">
                          <a:latin typeface="Arial" panose="020B0604020202020204" pitchFamily="34" charset="0"/>
                          <a:cs typeface="Arial" panose="020B0604020202020204" pitchFamily="34" charset="0"/>
                        </a:rPr>
                        <a:t> &gt; </a:t>
                      </a:r>
                      <a:r>
                        <a:rPr lang="en-US" sz="1800" dirty="0" err="1">
                          <a:latin typeface="Arial" panose="020B0604020202020204" pitchFamily="34" charset="0"/>
                          <a:cs typeface="Arial" panose="020B0604020202020204" pitchFamily="34" charset="0"/>
                        </a:rPr>
                        <a:t>Pembro</a:t>
                      </a:r>
                      <a:endParaRPr lang="en-US" sz="1800" dirty="0">
                        <a:latin typeface="Arial" panose="020B0604020202020204" pitchFamily="34" charset="0"/>
                        <a:cs typeface="Arial" panose="020B0604020202020204" pitchFamily="34" charset="0"/>
                      </a:endParaRPr>
                    </a:p>
                  </a:txBody>
                  <a:tcPr marL="80682" marR="80682" marT="40341" marB="40341"/>
                </a:tc>
                <a:tc>
                  <a:txBody>
                    <a:bodyPr/>
                    <a:lstStyle/>
                    <a:p>
                      <a:pPr algn="ctr"/>
                      <a:r>
                        <a:rPr lang="en-US" sz="1800" dirty="0" err="1">
                          <a:latin typeface="Arial" panose="020B0604020202020204" pitchFamily="34" charset="0"/>
                          <a:cs typeface="Arial" panose="020B0604020202020204" pitchFamily="34" charset="0"/>
                        </a:rPr>
                        <a:t>Taxane</a:t>
                      </a:r>
                      <a:r>
                        <a:rPr lang="en-US" sz="1800" dirty="0">
                          <a:latin typeface="Arial" panose="020B0604020202020204" pitchFamily="34" charset="0"/>
                          <a:cs typeface="Arial" panose="020B0604020202020204" pitchFamily="34" charset="0"/>
                        </a:rPr>
                        <a:t>/Carbo/</a:t>
                      </a:r>
                      <a:r>
                        <a:rPr lang="en-US" sz="1800" dirty="0" err="1">
                          <a:latin typeface="Arial" panose="020B0604020202020204" pitchFamily="34" charset="0"/>
                          <a:cs typeface="Arial" panose="020B0604020202020204" pitchFamily="34" charset="0"/>
                        </a:rPr>
                        <a:t>Pembro</a:t>
                      </a:r>
                      <a:r>
                        <a:rPr lang="en-US" sz="1800" baseline="0" dirty="0">
                          <a:latin typeface="Arial" panose="020B0604020202020204" pitchFamily="34" charset="0"/>
                          <a:cs typeface="Arial" panose="020B0604020202020204" pitchFamily="34" charset="0"/>
                        </a:rPr>
                        <a:t> &gt; </a:t>
                      </a:r>
                      <a:r>
                        <a:rPr lang="en-US" sz="1800" baseline="0" dirty="0" err="1">
                          <a:latin typeface="Arial" panose="020B0604020202020204" pitchFamily="34" charset="0"/>
                          <a:cs typeface="Arial" panose="020B0604020202020204" pitchFamily="34" charset="0"/>
                        </a:rPr>
                        <a:t>Pembro</a:t>
                      </a:r>
                      <a:endParaRPr lang="en-US" sz="1800" dirty="0">
                        <a:latin typeface="Arial" panose="020B0604020202020204" pitchFamily="34" charset="0"/>
                        <a:cs typeface="Arial" panose="020B0604020202020204" pitchFamily="34" charset="0"/>
                      </a:endParaRPr>
                    </a:p>
                  </a:txBody>
                  <a:tcPr marL="80682" marR="80682" marT="40341" marB="40341"/>
                </a:tc>
                <a:extLst>
                  <a:ext uri="{0D108BD9-81ED-4DB2-BD59-A6C34878D82A}">
                    <a16:rowId xmlns:a16="http://schemas.microsoft.com/office/drawing/2014/main" val="3916282863"/>
                  </a:ext>
                </a:extLst>
              </a:tr>
              <a:tr h="415399">
                <a:tc>
                  <a:txBody>
                    <a:bodyPr/>
                    <a:lstStyle/>
                    <a:p>
                      <a:pPr algn="ctr"/>
                      <a:r>
                        <a:rPr lang="en-US" sz="1800" dirty="0">
                          <a:latin typeface="Arial" panose="020B0604020202020204" pitchFamily="34" charset="0"/>
                          <a:cs typeface="Arial" panose="020B0604020202020204" pitchFamily="34" charset="0"/>
                        </a:rPr>
                        <a:t>PDL1 &lt; 1%</a:t>
                      </a:r>
                    </a:p>
                  </a:txBody>
                  <a:tcPr marL="80682" marR="80682" marT="40341" marB="40341"/>
                </a:tc>
                <a:tc>
                  <a:txBody>
                    <a:bodyPr/>
                    <a:lstStyle/>
                    <a:p>
                      <a:pPr algn="ctr"/>
                      <a:r>
                        <a:rPr lang="en-US" sz="1800" dirty="0" err="1">
                          <a:latin typeface="Arial" panose="020B0604020202020204" pitchFamily="34" charset="0"/>
                          <a:cs typeface="Arial" panose="020B0604020202020204" pitchFamily="34" charset="0"/>
                        </a:rPr>
                        <a:t>Pem</a:t>
                      </a:r>
                      <a:r>
                        <a:rPr lang="en-US" sz="1800" dirty="0">
                          <a:latin typeface="Arial" panose="020B0604020202020204" pitchFamily="34" charset="0"/>
                          <a:cs typeface="Arial" panose="020B0604020202020204" pitchFamily="34" charset="0"/>
                        </a:rPr>
                        <a:t>/Carbo/</a:t>
                      </a:r>
                      <a:r>
                        <a:rPr lang="en-US" sz="1800" dirty="0" err="1">
                          <a:latin typeface="Arial" panose="020B0604020202020204" pitchFamily="34" charset="0"/>
                          <a:cs typeface="Arial" panose="020B0604020202020204" pitchFamily="34" charset="0"/>
                        </a:rPr>
                        <a:t>Pembro</a:t>
                      </a:r>
                      <a:endParaRPr lang="en-US" sz="1800" dirty="0">
                        <a:latin typeface="Arial" panose="020B0604020202020204" pitchFamily="34" charset="0"/>
                        <a:cs typeface="Arial" panose="020B0604020202020204" pitchFamily="34" charset="0"/>
                      </a:endParaRPr>
                    </a:p>
                  </a:txBody>
                  <a:tcPr marL="80682" marR="80682" marT="40341" marB="40341"/>
                </a:tc>
                <a:tc>
                  <a:txBody>
                    <a:bodyPr/>
                    <a:lstStyle/>
                    <a:p>
                      <a:pPr algn="ctr"/>
                      <a:r>
                        <a:rPr lang="en-US" sz="1800" dirty="0" err="1">
                          <a:latin typeface="Arial" panose="020B0604020202020204" pitchFamily="34" charset="0"/>
                          <a:cs typeface="Arial" panose="020B0604020202020204" pitchFamily="34" charset="0"/>
                        </a:rPr>
                        <a:t>Taxane</a:t>
                      </a:r>
                      <a:r>
                        <a:rPr lang="en-US" sz="1800" dirty="0">
                          <a:latin typeface="Arial" panose="020B0604020202020204" pitchFamily="34" charset="0"/>
                          <a:cs typeface="Arial" panose="020B0604020202020204" pitchFamily="34" charset="0"/>
                        </a:rPr>
                        <a:t>/Carbo/</a:t>
                      </a:r>
                      <a:r>
                        <a:rPr lang="en-US" sz="1800" dirty="0" err="1">
                          <a:latin typeface="Arial" panose="020B0604020202020204" pitchFamily="34" charset="0"/>
                          <a:cs typeface="Arial" panose="020B0604020202020204" pitchFamily="34" charset="0"/>
                        </a:rPr>
                        <a:t>Pembro</a:t>
                      </a:r>
                      <a:endParaRPr lang="en-US" sz="1800" dirty="0">
                        <a:latin typeface="Arial" panose="020B0604020202020204" pitchFamily="34" charset="0"/>
                        <a:cs typeface="Arial" panose="020B0604020202020204" pitchFamily="34" charset="0"/>
                      </a:endParaRPr>
                    </a:p>
                  </a:txBody>
                  <a:tcPr marL="80682" marR="80682" marT="40341" marB="40341"/>
                </a:tc>
                <a:extLst>
                  <a:ext uri="{0D108BD9-81ED-4DB2-BD59-A6C34878D82A}">
                    <a16:rowId xmlns:a16="http://schemas.microsoft.com/office/drawing/2014/main" val="845065478"/>
                  </a:ext>
                </a:extLst>
              </a:tr>
              <a:tr h="415399">
                <a:tc>
                  <a:txBody>
                    <a:bodyPr/>
                    <a:lstStyle/>
                    <a:p>
                      <a:pPr algn="ctr"/>
                      <a:r>
                        <a:rPr lang="en-US" sz="1800" dirty="0">
                          <a:latin typeface="Arial" panose="020B0604020202020204" pitchFamily="34" charset="0"/>
                          <a:cs typeface="Arial" panose="020B0604020202020204" pitchFamily="34" charset="0"/>
                        </a:rPr>
                        <a:t>PDL1 &lt; 1%, TMB &gt; 10</a:t>
                      </a:r>
                    </a:p>
                  </a:txBody>
                  <a:tcPr marL="80682" marR="80682" marT="40341" marB="40341"/>
                </a:tc>
                <a:tc>
                  <a:txBody>
                    <a:bodyPr/>
                    <a:lstStyle/>
                    <a:p>
                      <a:pPr algn="ctr"/>
                      <a:r>
                        <a:rPr lang="en-US" sz="1800" dirty="0" err="1">
                          <a:latin typeface="Arial" panose="020B0604020202020204" pitchFamily="34" charset="0"/>
                          <a:cs typeface="Arial" panose="020B0604020202020204" pitchFamily="34" charset="0"/>
                        </a:rPr>
                        <a:t>Pem</a:t>
                      </a:r>
                      <a:r>
                        <a:rPr lang="en-US" sz="1800" dirty="0">
                          <a:latin typeface="Arial" panose="020B0604020202020204" pitchFamily="34" charset="0"/>
                          <a:cs typeface="Arial" panose="020B0604020202020204" pitchFamily="34" charset="0"/>
                        </a:rPr>
                        <a:t>/Carbo/</a:t>
                      </a:r>
                      <a:r>
                        <a:rPr lang="en-US" sz="1800" dirty="0" err="1">
                          <a:latin typeface="Arial" panose="020B0604020202020204" pitchFamily="34" charset="0"/>
                          <a:cs typeface="Arial" panose="020B0604020202020204" pitchFamily="34" charset="0"/>
                        </a:rPr>
                        <a:t>Pembro</a:t>
                      </a:r>
                      <a:r>
                        <a:rPr lang="en-US" sz="1800" dirty="0">
                          <a:latin typeface="Arial" panose="020B0604020202020204" pitchFamily="34" charset="0"/>
                          <a:cs typeface="Arial" panose="020B0604020202020204" pitchFamily="34" charset="0"/>
                        </a:rPr>
                        <a:t> vs </a:t>
                      </a:r>
                      <a:r>
                        <a:rPr lang="en-US" sz="1800" dirty="0" err="1">
                          <a:latin typeface="Arial" panose="020B0604020202020204" pitchFamily="34" charset="0"/>
                          <a:cs typeface="Arial" panose="020B0604020202020204" pitchFamily="34" charset="0"/>
                        </a:rPr>
                        <a:t>Ipi</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Nivo</a:t>
                      </a:r>
                      <a:r>
                        <a:rPr lang="en-US" sz="1800" dirty="0">
                          <a:latin typeface="Arial" panose="020B0604020202020204" pitchFamily="34" charset="0"/>
                          <a:cs typeface="Arial" panose="020B0604020202020204" pitchFamily="34" charset="0"/>
                        </a:rPr>
                        <a:t> or 9LA*</a:t>
                      </a:r>
                    </a:p>
                  </a:txBody>
                  <a:tcPr marL="80682" marR="80682" marT="40341" marB="40341"/>
                </a:tc>
                <a:tc>
                  <a:txBody>
                    <a:bodyPr/>
                    <a:lstStyle/>
                    <a:p>
                      <a:pPr algn="ctr"/>
                      <a:r>
                        <a:rPr lang="en-US" sz="1800" dirty="0" err="1">
                          <a:latin typeface="Arial" panose="020B0604020202020204" pitchFamily="34" charset="0"/>
                          <a:cs typeface="Arial" panose="020B0604020202020204" pitchFamily="34" charset="0"/>
                        </a:rPr>
                        <a:t>Taxane</a:t>
                      </a:r>
                      <a:r>
                        <a:rPr lang="en-US" sz="1800" dirty="0">
                          <a:latin typeface="Arial" panose="020B0604020202020204" pitchFamily="34" charset="0"/>
                          <a:cs typeface="Arial" panose="020B0604020202020204" pitchFamily="34" charset="0"/>
                        </a:rPr>
                        <a:t>/Carbo/</a:t>
                      </a:r>
                      <a:r>
                        <a:rPr lang="en-US" sz="1800" dirty="0" err="1">
                          <a:latin typeface="Arial" panose="020B0604020202020204" pitchFamily="34" charset="0"/>
                          <a:cs typeface="Arial" panose="020B0604020202020204" pitchFamily="34" charset="0"/>
                        </a:rPr>
                        <a:t>Pembro</a:t>
                      </a:r>
                      <a:r>
                        <a:rPr lang="en-US" sz="1800" baseline="0" dirty="0">
                          <a:latin typeface="Arial" panose="020B0604020202020204" pitchFamily="34" charset="0"/>
                          <a:cs typeface="Arial" panose="020B0604020202020204" pitchFamily="34" charset="0"/>
                        </a:rPr>
                        <a:t> vs </a:t>
                      </a:r>
                      <a:r>
                        <a:rPr lang="en-US" sz="1800" baseline="0" dirty="0" err="1">
                          <a:latin typeface="Arial" panose="020B0604020202020204" pitchFamily="34" charset="0"/>
                          <a:cs typeface="Arial" panose="020B0604020202020204" pitchFamily="34" charset="0"/>
                        </a:rPr>
                        <a:t>Ipi</a:t>
                      </a:r>
                      <a:r>
                        <a:rPr lang="en-US" sz="1800" baseline="0" dirty="0">
                          <a:latin typeface="Arial" panose="020B0604020202020204" pitchFamily="34" charset="0"/>
                          <a:cs typeface="Arial" panose="020B0604020202020204" pitchFamily="34" charset="0"/>
                        </a:rPr>
                        <a:t>/</a:t>
                      </a:r>
                      <a:r>
                        <a:rPr lang="en-US" sz="1800" baseline="0" dirty="0" err="1">
                          <a:latin typeface="Arial" panose="020B0604020202020204" pitchFamily="34" charset="0"/>
                          <a:cs typeface="Arial" panose="020B0604020202020204" pitchFamily="34" charset="0"/>
                        </a:rPr>
                        <a:t>Nivo</a:t>
                      </a:r>
                      <a:r>
                        <a:rPr lang="en-US" sz="1800" baseline="0" dirty="0">
                          <a:latin typeface="Arial" panose="020B0604020202020204" pitchFamily="34" charset="0"/>
                          <a:cs typeface="Arial" panose="020B0604020202020204" pitchFamily="34" charset="0"/>
                        </a:rPr>
                        <a:t> or 9LA*</a:t>
                      </a:r>
                      <a:endParaRPr lang="en-US" sz="1800" dirty="0">
                        <a:latin typeface="Arial" panose="020B0604020202020204" pitchFamily="34" charset="0"/>
                        <a:cs typeface="Arial" panose="020B0604020202020204" pitchFamily="34" charset="0"/>
                      </a:endParaRPr>
                    </a:p>
                  </a:txBody>
                  <a:tcPr marL="80682" marR="80682" marT="40341" marB="40341"/>
                </a:tc>
                <a:extLst>
                  <a:ext uri="{0D108BD9-81ED-4DB2-BD59-A6C34878D82A}">
                    <a16:rowId xmlns:a16="http://schemas.microsoft.com/office/drawing/2014/main" val="3750469856"/>
                  </a:ext>
                </a:extLst>
              </a:tr>
              <a:tr h="415399">
                <a:tc>
                  <a:txBody>
                    <a:bodyPr/>
                    <a:lstStyle/>
                    <a:p>
                      <a:pPr algn="ctr"/>
                      <a:r>
                        <a:rPr lang="en-US" sz="1800" dirty="0">
                          <a:latin typeface="Arial" panose="020B0604020202020204" pitchFamily="34" charset="0"/>
                          <a:cs typeface="Arial" panose="020B0604020202020204" pitchFamily="34" charset="0"/>
                        </a:rPr>
                        <a:t>TKI-Refractory</a:t>
                      </a:r>
                    </a:p>
                  </a:txBody>
                  <a:tcPr marL="80682" marR="80682" marT="40341" marB="40341"/>
                </a:tc>
                <a:tc gridSpan="2">
                  <a:txBody>
                    <a:bodyPr/>
                    <a:lstStyle/>
                    <a:p>
                      <a:pPr algn="ctr"/>
                      <a:r>
                        <a:rPr lang="en-US" sz="1800" dirty="0" err="1">
                          <a:latin typeface="Arial" panose="020B0604020202020204" pitchFamily="34" charset="0"/>
                          <a:cs typeface="Arial" panose="020B0604020202020204" pitchFamily="34" charset="0"/>
                        </a:rPr>
                        <a:t>Pem</a:t>
                      </a:r>
                      <a:r>
                        <a:rPr lang="en-US" sz="1800" dirty="0">
                          <a:latin typeface="Arial" panose="020B0604020202020204" pitchFamily="34" charset="0"/>
                          <a:cs typeface="Arial" panose="020B0604020202020204" pitchFamily="34" charset="0"/>
                        </a:rPr>
                        <a:t>/Carbo</a:t>
                      </a:r>
                      <a:r>
                        <a:rPr lang="en-US" sz="1800" baseline="0" dirty="0">
                          <a:latin typeface="Arial" panose="020B0604020202020204" pitchFamily="34" charset="0"/>
                          <a:cs typeface="Arial" panose="020B0604020202020204" pitchFamily="34" charset="0"/>
                        </a:rPr>
                        <a:t> +/- Bev or </a:t>
                      </a:r>
                      <a:r>
                        <a:rPr lang="en-US" sz="1800" dirty="0">
                          <a:latin typeface="Arial" panose="020B0604020202020204" pitchFamily="34" charset="0"/>
                          <a:cs typeface="Arial" panose="020B0604020202020204" pitchFamily="34" charset="0"/>
                        </a:rPr>
                        <a:t>Pac/Carbo/Bev/</a:t>
                      </a:r>
                      <a:r>
                        <a:rPr lang="en-US" sz="1800" dirty="0" err="1">
                          <a:latin typeface="Arial" panose="020B0604020202020204" pitchFamily="34" charset="0"/>
                          <a:cs typeface="Arial" panose="020B0604020202020204" pitchFamily="34" charset="0"/>
                        </a:rPr>
                        <a:t>Atezo</a:t>
                      </a:r>
                      <a:r>
                        <a:rPr lang="en-US" sz="1800" dirty="0">
                          <a:latin typeface="Arial" panose="020B0604020202020204" pitchFamily="34" charset="0"/>
                          <a:cs typeface="Arial" panose="020B0604020202020204" pitchFamily="34" charset="0"/>
                        </a:rPr>
                        <a:t> </a:t>
                      </a:r>
                    </a:p>
                  </a:txBody>
                  <a:tcPr marL="80682" marR="80682" marT="40341" marB="40341"/>
                </a:tc>
                <a:tc hMerge="1">
                  <a:txBody>
                    <a:bodyPr/>
                    <a:lstStyle/>
                    <a:p>
                      <a:endParaRPr lang="en-US" dirty="0"/>
                    </a:p>
                  </a:txBody>
                  <a:tcPr/>
                </a:tc>
                <a:extLst>
                  <a:ext uri="{0D108BD9-81ED-4DB2-BD59-A6C34878D82A}">
                    <a16:rowId xmlns:a16="http://schemas.microsoft.com/office/drawing/2014/main" val="81168351"/>
                  </a:ext>
                </a:extLst>
              </a:tr>
              <a:tr h="415399">
                <a:tc>
                  <a:txBody>
                    <a:bodyPr/>
                    <a:lstStyle/>
                    <a:p>
                      <a:pPr algn="ctr"/>
                      <a:r>
                        <a:rPr lang="en-US" sz="1800" dirty="0">
                          <a:latin typeface="Arial" panose="020B0604020202020204" pitchFamily="34" charset="0"/>
                          <a:cs typeface="Arial" panose="020B0604020202020204" pitchFamily="34" charset="0"/>
                        </a:rPr>
                        <a:t>Tissue QNS</a:t>
                      </a:r>
                    </a:p>
                  </a:txBody>
                  <a:tcPr marL="80682" marR="80682" marT="40341" marB="40341"/>
                </a:tc>
                <a:tc>
                  <a:txBody>
                    <a:bodyPr/>
                    <a:lstStyle/>
                    <a:p>
                      <a:pPr algn="ctr"/>
                      <a:r>
                        <a:rPr lang="en-US" sz="1800" dirty="0" err="1">
                          <a:latin typeface="Arial" panose="020B0604020202020204" pitchFamily="34" charset="0"/>
                          <a:cs typeface="Arial" panose="020B0604020202020204" pitchFamily="34" charset="0"/>
                        </a:rPr>
                        <a:t>Pem</a:t>
                      </a:r>
                      <a:r>
                        <a:rPr lang="en-US" sz="1800" dirty="0">
                          <a:latin typeface="Arial" panose="020B0604020202020204" pitchFamily="34" charset="0"/>
                          <a:cs typeface="Arial" panose="020B0604020202020204" pitchFamily="34" charset="0"/>
                        </a:rPr>
                        <a:t>/Carbo/</a:t>
                      </a:r>
                      <a:r>
                        <a:rPr lang="en-US" sz="1800" dirty="0" err="1">
                          <a:latin typeface="Arial" panose="020B0604020202020204" pitchFamily="34" charset="0"/>
                          <a:cs typeface="Arial" panose="020B0604020202020204" pitchFamily="34" charset="0"/>
                        </a:rPr>
                        <a:t>Pembro</a:t>
                      </a:r>
                      <a:endParaRPr lang="en-US" sz="1800" dirty="0">
                        <a:latin typeface="Arial" panose="020B0604020202020204" pitchFamily="34" charset="0"/>
                        <a:cs typeface="Arial" panose="020B0604020202020204" pitchFamily="34" charset="0"/>
                      </a:endParaRPr>
                    </a:p>
                  </a:txBody>
                  <a:tcPr marL="80682" marR="80682" marT="40341" marB="40341"/>
                </a:tc>
                <a:tc>
                  <a:txBody>
                    <a:bodyPr/>
                    <a:lstStyle/>
                    <a:p>
                      <a:pPr algn="ctr"/>
                      <a:r>
                        <a:rPr lang="en-US" sz="1800" dirty="0" err="1">
                          <a:latin typeface="Arial" panose="020B0604020202020204" pitchFamily="34" charset="0"/>
                          <a:cs typeface="Arial" panose="020B0604020202020204" pitchFamily="34" charset="0"/>
                        </a:rPr>
                        <a:t>Taxane</a:t>
                      </a:r>
                      <a:r>
                        <a:rPr lang="en-US" sz="1800" dirty="0">
                          <a:latin typeface="Arial" panose="020B0604020202020204" pitchFamily="34" charset="0"/>
                          <a:cs typeface="Arial" panose="020B0604020202020204" pitchFamily="34" charset="0"/>
                        </a:rPr>
                        <a:t>/Carbo/</a:t>
                      </a:r>
                      <a:r>
                        <a:rPr lang="en-US" sz="1800" dirty="0" err="1">
                          <a:latin typeface="Arial" panose="020B0604020202020204" pitchFamily="34" charset="0"/>
                          <a:cs typeface="Arial" panose="020B0604020202020204" pitchFamily="34" charset="0"/>
                        </a:rPr>
                        <a:t>Pembro</a:t>
                      </a:r>
                      <a:endParaRPr lang="en-US" sz="1800" dirty="0">
                        <a:latin typeface="Arial" panose="020B0604020202020204" pitchFamily="34" charset="0"/>
                        <a:cs typeface="Arial" panose="020B0604020202020204" pitchFamily="34" charset="0"/>
                      </a:endParaRPr>
                    </a:p>
                  </a:txBody>
                  <a:tcPr marL="80682" marR="80682" marT="40341" marB="40341"/>
                </a:tc>
                <a:extLst>
                  <a:ext uri="{0D108BD9-81ED-4DB2-BD59-A6C34878D82A}">
                    <a16:rowId xmlns:a16="http://schemas.microsoft.com/office/drawing/2014/main" val="3119043614"/>
                  </a:ext>
                </a:extLst>
              </a:tr>
            </a:tbl>
          </a:graphicData>
        </a:graphic>
      </p:graphicFrame>
      <p:sp>
        <p:nvSpPr>
          <p:cNvPr id="11" name="Content Placeholder 2"/>
          <p:cNvSpPr txBox="1">
            <a:spLocks/>
          </p:cNvSpPr>
          <p:nvPr/>
        </p:nvSpPr>
        <p:spPr>
          <a:xfrm>
            <a:off x="820131" y="4895410"/>
            <a:ext cx="10605155" cy="454057"/>
          </a:xfrm>
          <a:prstGeom prst="rect">
            <a:avLst/>
          </a:prstGeom>
          <a:solidFill>
            <a:srgbClr val="002060"/>
          </a:solidFill>
        </p:spPr>
        <p:txBody>
          <a:bodyPr lIns="80645" tIns="40323" rIns="80645" bIns="40323"/>
          <a:lstStyle>
            <a:lvl1pPr marL="342699" indent="-342699" algn="l" defTabSz="456932" rtl="0" eaLnBrk="1" latinLnBrk="0" hangingPunct="1">
              <a:spcBef>
                <a:spcPct val="20000"/>
              </a:spcBef>
              <a:buFont typeface="Arial"/>
              <a:buChar char="•"/>
              <a:defRPr sz="3200" kern="1200">
                <a:solidFill>
                  <a:schemeClr val="tx1"/>
                </a:solidFill>
                <a:latin typeface="+mn-lt"/>
                <a:ea typeface="+mn-ea"/>
                <a:cs typeface="+mn-cs"/>
              </a:defRPr>
            </a:lvl1pPr>
            <a:lvl2pPr marL="742515" indent="-285583" algn="l" defTabSz="456932" rtl="0" eaLnBrk="1" latinLnBrk="0" hangingPunct="1">
              <a:spcBef>
                <a:spcPct val="20000"/>
              </a:spcBef>
              <a:buFont typeface="Arial"/>
              <a:buChar char="–"/>
              <a:defRPr sz="2800" kern="1200">
                <a:solidFill>
                  <a:schemeClr val="tx1"/>
                </a:solidFill>
                <a:latin typeface="+mn-lt"/>
                <a:ea typeface="+mn-ea"/>
                <a:cs typeface="+mn-cs"/>
              </a:defRPr>
            </a:lvl2pPr>
            <a:lvl3pPr marL="1142331" indent="-228467" algn="l" defTabSz="456932" rtl="0" eaLnBrk="1" latinLnBrk="0" hangingPunct="1">
              <a:spcBef>
                <a:spcPct val="20000"/>
              </a:spcBef>
              <a:buFont typeface="Arial"/>
              <a:buChar char="•"/>
              <a:defRPr sz="2500" kern="1200">
                <a:solidFill>
                  <a:schemeClr val="tx1"/>
                </a:solidFill>
                <a:latin typeface="+mn-lt"/>
                <a:ea typeface="+mn-ea"/>
                <a:cs typeface="+mn-cs"/>
              </a:defRPr>
            </a:lvl3pPr>
            <a:lvl4pPr marL="1599264" indent="-228467" algn="l" defTabSz="456932" rtl="0" eaLnBrk="1" latinLnBrk="0" hangingPunct="1">
              <a:spcBef>
                <a:spcPct val="20000"/>
              </a:spcBef>
              <a:buFont typeface="Arial"/>
              <a:buChar char="–"/>
              <a:defRPr sz="2000" kern="1200">
                <a:solidFill>
                  <a:schemeClr val="tx1"/>
                </a:solidFill>
                <a:latin typeface="+mn-lt"/>
                <a:ea typeface="+mn-ea"/>
                <a:cs typeface="+mn-cs"/>
              </a:defRPr>
            </a:lvl4pPr>
            <a:lvl5pPr marL="2056197" indent="-228467" algn="l" defTabSz="456932" rtl="0" eaLnBrk="1" latinLnBrk="0" hangingPunct="1">
              <a:spcBef>
                <a:spcPct val="20000"/>
              </a:spcBef>
              <a:buFont typeface="Arial"/>
              <a:buChar char="»"/>
              <a:defRPr sz="2000" kern="1200">
                <a:solidFill>
                  <a:schemeClr val="tx1"/>
                </a:solidFill>
                <a:latin typeface="+mn-lt"/>
                <a:ea typeface="+mn-ea"/>
                <a:cs typeface="+mn-cs"/>
              </a:defRPr>
            </a:lvl5pPr>
            <a:lvl6pPr marL="2513132" indent="-228467" algn="l" defTabSz="456932" rtl="0" eaLnBrk="1" latinLnBrk="0" hangingPunct="1">
              <a:spcBef>
                <a:spcPct val="20000"/>
              </a:spcBef>
              <a:buFont typeface="Arial"/>
              <a:buChar char="•"/>
              <a:defRPr sz="2000" kern="1200">
                <a:solidFill>
                  <a:schemeClr val="tx1"/>
                </a:solidFill>
                <a:latin typeface="+mn-lt"/>
                <a:ea typeface="+mn-ea"/>
                <a:cs typeface="+mn-cs"/>
              </a:defRPr>
            </a:lvl6pPr>
            <a:lvl7pPr marL="2970063" indent="-228467" algn="l" defTabSz="456932" rtl="0" eaLnBrk="1" latinLnBrk="0" hangingPunct="1">
              <a:spcBef>
                <a:spcPct val="20000"/>
              </a:spcBef>
              <a:buFont typeface="Arial"/>
              <a:buChar char="•"/>
              <a:defRPr sz="2000" kern="1200">
                <a:solidFill>
                  <a:schemeClr val="tx1"/>
                </a:solidFill>
                <a:latin typeface="+mn-lt"/>
                <a:ea typeface="+mn-ea"/>
                <a:cs typeface="+mn-cs"/>
              </a:defRPr>
            </a:lvl7pPr>
            <a:lvl8pPr marL="3427000" indent="-228467" algn="l" defTabSz="456932" rtl="0" eaLnBrk="1" latinLnBrk="0" hangingPunct="1">
              <a:spcBef>
                <a:spcPct val="20000"/>
              </a:spcBef>
              <a:buFont typeface="Arial"/>
              <a:buChar char="•"/>
              <a:defRPr sz="2000" kern="1200">
                <a:solidFill>
                  <a:schemeClr val="tx1"/>
                </a:solidFill>
                <a:latin typeface="+mn-lt"/>
                <a:ea typeface="+mn-ea"/>
                <a:cs typeface="+mn-cs"/>
              </a:defRPr>
            </a:lvl8pPr>
            <a:lvl9pPr marL="3883928" indent="-228467" algn="l" defTabSz="456932"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6932" rtl="0" eaLnBrk="1" fontAlgn="auto" latinLnBrk="0" hangingPunct="1">
              <a:lnSpc>
                <a:spcPct val="100000"/>
              </a:lnSpc>
              <a:spcBef>
                <a:spcPct val="20000"/>
              </a:spcBef>
              <a:spcAft>
                <a:spcPts val="0"/>
              </a:spcAft>
              <a:buClrTx/>
              <a:buSzTx/>
              <a:buFont typeface="Arial"/>
              <a:buNone/>
              <a:tabLst/>
              <a:defRPr/>
            </a:pPr>
            <a:r>
              <a:rPr kumimoji="0" lang="en-US" sz="2471"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en-US" sz="1765"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Ipilimumab/Nivolumab +/- 2 cycles of histology-appropriate chemotherapy (9LA) or POSEIDON</a:t>
            </a:r>
          </a:p>
        </p:txBody>
      </p:sp>
    </p:spTree>
    <p:extLst>
      <p:ext uri="{BB962C8B-B14F-4D97-AF65-F5344CB8AC3E}">
        <p14:creationId xmlns:p14="http://schemas.microsoft.com/office/powerpoint/2010/main" val="283017825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12192000" cy="270510"/>
          </a:xfrm>
          <a:custGeom>
            <a:avLst/>
            <a:gdLst/>
            <a:ahLst/>
            <a:cxnLst/>
            <a:rect l="l" t="t" r="r" b="b"/>
            <a:pathLst>
              <a:path w="12192000" h="270510">
                <a:moveTo>
                  <a:pt x="0" y="270509"/>
                </a:moveTo>
                <a:lnTo>
                  <a:pt x="12192000" y="270509"/>
                </a:lnTo>
                <a:lnTo>
                  <a:pt x="12192000" y="0"/>
                </a:lnTo>
                <a:lnTo>
                  <a:pt x="0" y="0"/>
                </a:lnTo>
                <a:lnTo>
                  <a:pt x="0" y="270509"/>
                </a:lnTo>
                <a:close/>
              </a:path>
            </a:pathLst>
          </a:custGeom>
          <a:solidFill>
            <a:srgbClr val="0DA1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10" name="object 10"/>
          <p:cNvSpPr txBox="1"/>
          <p:nvPr/>
        </p:nvSpPr>
        <p:spPr>
          <a:xfrm>
            <a:off x="94268" y="404197"/>
            <a:ext cx="12097732" cy="1289051"/>
          </a:xfrm>
          <a:prstGeom prst="rect">
            <a:avLst/>
          </a:prstGeom>
          <a:solidFill>
            <a:srgbClr val="002060"/>
          </a:solidFill>
        </p:spPr>
        <p:txBody>
          <a:bodyPr vert="horz" wrap="square" lIns="0" tIns="12700" rIns="0" bIns="0" rtlCol="0" anchor="ctr">
            <a:noAutofit/>
          </a:bodyPr>
          <a:lstStyle/>
          <a:p>
            <a:pPr marL="12700" marR="0" lvl="0" indent="0" algn="ctr" defTabSz="914400" rtl="0" eaLnBrk="1" fontAlgn="auto" latinLnBrk="0" hangingPunct="1">
              <a:lnSpc>
                <a:spcPts val="2380"/>
              </a:lnSpc>
              <a:spcBef>
                <a:spcPts val="100"/>
              </a:spcBef>
              <a:spcAft>
                <a:spcPts val="0"/>
              </a:spcAft>
              <a:buClrTx/>
              <a:buSzTx/>
              <a:buFontTx/>
              <a:buNone/>
              <a:tabLst/>
              <a:defRPr/>
            </a:pPr>
            <a:r>
              <a:rPr kumimoji="0" sz="2400" b="1" i="0" u="none" strike="noStrike" kern="1200" cap="none" spc="-5" normalizeH="0" baseline="0" noProof="0" dirty="0">
                <a:ln>
                  <a:noFill/>
                </a:ln>
                <a:solidFill>
                  <a:srgbClr val="FFFF00"/>
                </a:solidFill>
                <a:effectLst/>
                <a:uLnTx/>
                <a:uFillTx/>
                <a:latin typeface="Arial"/>
                <a:cs typeface="Arial"/>
              </a:rPr>
              <a:t>INSIGNA: </a:t>
            </a:r>
            <a:r>
              <a:rPr kumimoji="0" sz="2400" b="0" i="0" u="none" strike="noStrike" kern="1200" cap="none" spc="0" normalizeH="0" baseline="0" noProof="0" dirty="0">
                <a:ln>
                  <a:noFill/>
                </a:ln>
                <a:solidFill>
                  <a:srgbClr val="FFFF00"/>
                </a:solidFill>
                <a:effectLst/>
                <a:uLnTx/>
                <a:uFillTx/>
                <a:latin typeface="Arial"/>
                <a:cs typeface="Arial"/>
              </a:rPr>
              <a:t>A </a:t>
            </a:r>
            <a:r>
              <a:rPr kumimoji="0" sz="2400" b="0" i="0" u="none" strike="noStrike" kern="1200" cap="none" spc="-5" normalizeH="0" baseline="0" noProof="0" dirty="0">
                <a:ln>
                  <a:noFill/>
                </a:ln>
                <a:solidFill>
                  <a:srgbClr val="FFFF00"/>
                </a:solidFill>
                <a:effectLst/>
                <a:uLnTx/>
                <a:uFillTx/>
                <a:latin typeface="Arial"/>
                <a:cs typeface="Arial"/>
              </a:rPr>
              <a:t>Randomized, Phase III Study </a:t>
            </a:r>
            <a:r>
              <a:rPr kumimoji="0" sz="2400" b="0" i="0" u="none" strike="noStrike" kern="1200" cap="none" spc="0" normalizeH="0" baseline="0" noProof="0" dirty="0">
                <a:ln>
                  <a:noFill/>
                </a:ln>
                <a:solidFill>
                  <a:srgbClr val="FFFF00"/>
                </a:solidFill>
                <a:effectLst/>
                <a:uLnTx/>
                <a:uFillTx/>
                <a:latin typeface="Arial"/>
                <a:cs typeface="Arial"/>
              </a:rPr>
              <a:t>of </a:t>
            </a:r>
            <a:r>
              <a:rPr kumimoji="0" sz="2400" b="0" i="0" u="none" strike="noStrike" kern="1200" cap="none" spc="-5" normalizeH="0" baseline="0" noProof="0" dirty="0">
                <a:ln>
                  <a:noFill/>
                </a:ln>
                <a:solidFill>
                  <a:srgbClr val="FFFF00"/>
                </a:solidFill>
                <a:effectLst/>
                <a:uLnTx/>
                <a:uFillTx/>
                <a:latin typeface="Arial"/>
                <a:cs typeface="Arial"/>
              </a:rPr>
              <a:t>Firstline </a:t>
            </a:r>
            <a:r>
              <a:rPr kumimoji="0" sz="2400" b="1" i="0" u="none" strike="noStrike" kern="1200" cap="none" spc="-5" normalizeH="0" baseline="0" noProof="0" dirty="0">
                <a:ln>
                  <a:noFill/>
                </a:ln>
                <a:solidFill>
                  <a:srgbClr val="FFFF00"/>
                </a:solidFill>
                <a:effectLst/>
                <a:uLnTx/>
                <a:uFillTx/>
                <a:latin typeface="Arial"/>
                <a:cs typeface="Arial"/>
              </a:rPr>
              <a:t>I</a:t>
            </a:r>
            <a:r>
              <a:rPr kumimoji="0" sz="2400" b="0" i="0" u="none" strike="noStrike" kern="1200" cap="none" spc="-5" normalizeH="0" baseline="0" noProof="0" dirty="0">
                <a:ln>
                  <a:noFill/>
                </a:ln>
                <a:solidFill>
                  <a:srgbClr val="FFFF00"/>
                </a:solidFill>
                <a:effectLst/>
                <a:uLnTx/>
                <a:uFillTx/>
                <a:latin typeface="Arial"/>
                <a:cs typeface="Arial"/>
              </a:rPr>
              <a:t>mmunotherapy alone </a:t>
            </a:r>
            <a:r>
              <a:rPr kumimoji="0" sz="2400" b="0" i="0" u="none" strike="noStrike" kern="1200" cap="none" spc="0" normalizeH="0" baseline="0" noProof="0" dirty="0">
                <a:ln>
                  <a:noFill/>
                </a:ln>
                <a:solidFill>
                  <a:srgbClr val="FFFF00"/>
                </a:solidFill>
                <a:effectLst/>
                <a:uLnTx/>
                <a:uFillTx/>
                <a:latin typeface="Arial"/>
                <a:cs typeface="Arial"/>
              </a:rPr>
              <a:t>or in</a:t>
            </a:r>
            <a:r>
              <a:rPr kumimoji="0" sz="2400" b="0" i="0" u="none" strike="noStrike" kern="1200" cap="none" spc="-85" normalizeH="0" baseline="0" noProof="0" dirty="0">
                <a:ln>
                  <a:noFill/>
                </a:ln>
                <a:solidFill>
                  <a:srgbClr val="FFFF00"/>
                </a:solidFill>
                <a:effectLst/>
                <a:uLnTx/>
                <a:uFillTx/>
                <a:latin typeface="Arial"/>
                <a:cs typeface="Arial"/>
              </a:rPr>
              <a:t> </a:t>
            </a:r>
            <a:r>
              <a:rPr kumimoji="0" sz="2400" b="0" i="0" u="none" strike="noStrike" kern="1200" cap="none" spc="-5" normalizeH="0" baseline="0" noProof="0" dirty="0">
                <a:ln>
                  <a:noFill/>
                </a:ln>
                <a:solidFill>
                  <a:srgbClr val="FFFF00"/>
                </a:solidFill>
                <a:effectLst/>
                <a:uLnTx/>
                <a:uFillTx/>
                <a:latin typeface="Arial"/>
                <a:cs typeface="Arial"/>
              </a:rPr>
              <a:t>Combination</a:t>
            </a:r>
            <a:r>
              <a:rPr kumimoji="0" lang="en-US" sz="2400" b="0" i="0" u="none" strike="noStrike" kern="1200" cap="none" spc="-5" normalizeH="0" baseline="0" noProof="0" dirty="0">
                <a:ln>
                  <a:noFill/>
                </a:ln>
                <a:solidFill>
                  <a:srgbClr val="FFFF00"/>
                </a:solidFill>
                <a:effectLst/>
                <a:uLnTx/>
                <a:uFillTx/>
                <a:latin typeface="Arial"/>
                <a:cs typeface="Arial"/>
              </a:rPr>
              <a:t> </a:t>
            </a:r>
            <a:r>
              <a:rPr kumimoji="0" sz="2400" b="0" i="0" u="none" strike="noStrike" kern="1200" cap="none" spc="-5" normalizeH="0" baseline="0" noProof="0" dirty="0">
                <a:ln>
                  <a:noFill/>
                </a:ln>
                <a:solidFill>
                  <a:srgbClr val="FFFF00"/>
                </a:solidFill>
                <a:effectLst/>
                <a:uLnTx/>
                <a:uFillTx/>
                <a:latin typeface="Arial"/>
                <a:cs typeface="Arial"/>
              </a:rPr>
              <a:t>with Chemotherapy </a:t>
            </a:r>
            <a:r>
              <a:rPr kumimoji="0" sz="2400" b="0" i="0" u="none" strike="noStrike" kern="1200" cap="none" spc="0" normalizeH="0" baseline="0" noProof="0" dirty="0">
                <a:ln>
                  <a:noFill/>
                </a:ln>
                <a:solidFill>
                  <a:srgbClr val="FFFF00"/>
                </a:solidFill>
                <a:effectLst/>
                <a:uLnTx/>
                <a:uFillTx/>
                <a:latin typeface="Arial"/>
                <a:cs typeface="Arial"/>
              </a:rPr>
              <a:t>in </a:t>
            </a:r>
            <a:r>
              <a:rPr kumimoji="0" sz="2400" b="0" i="0" u="none" strike="noStrike" kern="1200" cap="none" spc="-5" normalizeH="0" baseline="0" noProof="0" dirty="0">
                <a:ln>
                  <a:noFill/>
                </a:ln>
                <a:solidFill>
                  <a:srgbClr val="FFFF00"/>
                </a:solidFill>
                <a:effectLst/>
                <a:uLnTx/>
                <a:uFillTx/>
                <a:latin typeface="Arial"/>
                <a:cs typeface="Arial"/>
              </a:rPr>
              <a:t>Induction/Maintenance </a:t>
            </a:r>
            <a:r>
              <a:rPr kumimoji="0" sz="2400" b="0" i="0" u="none" strike="noStrike" kern="1200" cap="none" spc="0" normalizeH="0" baseline="0" noProof="0" dirty="0">
                <a:ln>
                  <a:noFill/>
                </a:ln>
                <a:solidFill>
                  <a:srgbClr val="FFFF00"/>
                </a:solidFill>
                <a:effectLst/>
                <a:uLnTx/>
                <a:uFillTx/>
                <a:latin typeface="Arial"/>
                <a:cs typeface="Arial"/>
              </a:rPr>
              <a:t>or </a:t>
            </a:r>
            <a:r>
              <a:rPr kumimoji="0" sz="2400" b="0" i="0" u="none" strike="noStrike" kern="1200" cap="none" spc="-5" normalizeH="0" baseline="0" noProof="0" dirty="0">
                <a:ln>
                  <a:noFill/>
                </a:ln>
                <a:solidFill>
                  <a:srgbClr val="FFFF00"/>
                </a:solidFill>
                <a:effectLst/>
                <a:uLnTx/>
                <a:uFillTx/>
                <a:latin typeface="Arial"/>
                <a:cs typeface="Arial"/>
              </a:rPr>
              <a:t>Post-progression </a:t>
            </a:r>
            <a:r>
              <a:rPr kumimoji="0" sz="2400" b="0" i="0" u="none" strike="noStrike" kern="1200" cap="none" spc="0" normalizeH="0" baseline="0" noProof="0" dirty="0">
                <a:ln>
                  <a:noFill/>
                </a:ln>
                <a:solidFill>
                  <a:srgbClr val="FFFF00"/>
                </a:solidFill>
                <a:effectLst/>
                <a:uLnTx/>
                <a:uFillTx/>
                <a:latin typeface="Arial"/>
                <a:cs typeface="Arial"/>
              </a:rPr>
              <a:t>in </a:t>
            </a:r>
            <a:r>
              <a:rPr kumimoji="0" sz="2400" b="0" i="0" u="none" strike="noStrike" kern="1200" cap="none" spc="-5" normalizeH="0" baseline="0" noProof="0" dirty="0">
                <a:ln>
                  <a:noFill/>
                </a:ln>
                <a:solidFill>
                  <a:srgbClr val="FFFF00"/>
                </a:solidFill>
                <a:effectLst/>
                <a:uLnTx/>
                <a:uFillTx/>
                <a:latin typeface="Arial"/>
                <a:cs typeface="Arial"/>
              </a:rPr>
              <a:t>Advanced</a:t>
            </a:r>
            <a:r>
              <a:rPr kumimoji="0" sz="2400" b="0" i="0" u="none" strike="noStrike" kern="1200" cap="none" spc="-155" normalizeH="0" baseline="0" noProof="0" dirty="0">
                <a:ln>
                  <a:noFill/>
                </a:ln>
                <a:solidFill>
                  <a:srgbClr val="FFFF00"/>
                </a:solidFill>
                <a:effectLst/>
                <a:uLnTx/>
                <a:uFillTx/>
                <a:latin typeface="Arial"/>
                <a:cs typeface="Arial"/>
              </a:rPr>
              <a:t> </a:t>
            </a:r>
            <a:r>
              <a:rPr kumimoji="0" sz="2400" b="1" i="0" u="none" strike="noStrike" kern="1200" cap="none" spc="-5" normalizeH="0" baseline="0" noProof="0" dirty="0">
                <a:ln>
                  <a:noFill/>
                </a:ln>
                <a:solidFill>
                  <a:srgbClr val="FFFF00"/>
                </a:solidFill>
                <a:effectLst/>
                <a:uLnTx/>
                <a:uFillTx/>
                <a:latin typeface="Arial"/>
                <a:cs typeface="Arial"/>
              </a:rPr>
              <a:t>N</a:t>
            </a:r>
            <a:r>
              <a:rPr kumimoji="0" sz="2400" b="0" i="0" u="none" strike="noStrike" kern="1200" cap="none" spc="-5" normalizeH="0" baseline="0" noProof="0" dirty="0">
                <a:ln>
                  <a:noFill/>
                </a:ln>
                <a:solidFill>
                  <a:srgbClr val="FFFF00"/>
                </a:solidFill>
                <a:effectLst/>
                <a:uLnTx/>
                <a:uFillTx/>
                <a:latin typeface="Arial"/>
                <a:cs typeface="Arial"/>
              </a:rPr>
              <a:t>onsquamous  Non-Small Cell Lung Cancer (NSCLC) with Immunobiomarker </a:t>
            </a:r>
            <a:r>
              <a:rPr kumimoji="0" sz="2400" b="1" i="0" u="none" strike="noStrike" kern="1200" cap="none" spc="-5" normalizeH="0" baseline="0" noProof="0" dirty="0">
                <a:ln>
                  <a:noFill/>
                </a:ln>
                <a:solidFill>
                  <a:srgbClr val="FFFF00"/>
                </a:solidFill>
                <a:effectLst/>
                <a:uLnTx/>
                <a:uFillTx/>
                <a:latin typeface="Arial"/>
                <a:cs typeface="Arial"/>
              </a:rPr>
              <a:t>SIGN</a:t>
            </a:r>
            <a:r>
              <a:rPr kumimoji="0" sz="2400" b="0" i="0" u="none" strike="noStrike" kern="1200" cap="none" spc="-5" normalizeH="0" baseline="0" noProof="0" dirty="0">
                <a:ln>
                  <a:noFill/>
                </a:ln>
                <a:solidFill>
                  <a:srgbClr val="FFFF00"/>
                </a:solidFill>
                <a:effectLst/>
                <a:uLnTx/>
                <a:uFillTx/>
                <a:latin typeface="Arial"/>
                <a:cs typeface="Arial"/>
              </a:rPr>
              <a:t>ature-driven</a:t>
            </a:r>
            <a:r>
              <a:rPr kumimoji="0" sz="2400" b="0" i="0" u="none" strike="noStrike" kern="1200" cap="none" spc="-30" normalizeH="0" baseline="0" noProof="0" dirty="0">
                <a:ln>
                  <a:noFill/>
                </a:ln>
                <a:solidFill>
                  <a:srgbClr val="FFFF00"/>
                </a:solidFill>
                <a:effectLst/>
                <a:uLnTx/>
                <a:uFillTx/>
                <a:latin typeface="Arial"/>
                <a:cs typeface="Arial"/>
              </a:rPr>
              <a:t> </a:t>
            </a:r>
            <a:r>
              <a:rPr kumimoji="0" sz="2400" b="1" i="0" u="none" strike="noStrike" kern="1200" cap="none" spc="-5" normalizeH="0" baseline="0" noProof="0" dirty="0">
                <a:ln>
                  <a:noFill/>
                </a:ln>
                <a:solidFill>
                  <a:srgbClr val="FFFF00"/>
                </a:solidFill>
                <a:effectLst/>
                <a:uLnTx/>
                <a:uFillTx/>
                <a:latin typeface="Arial"/>
                <a:cs typeface="Arial"/>
              </a:rPr>
              <a:t>A</a:t>
            </a:r>
            <a:r>
              <a:rPr kumimoji="0" sz="2400" b="0" i="0" u="none" strike="noStrike" kern="1200" cap="none" spc="-5" normalizeH="0" baseline="0" noProof="0" dirty="0">
                <a:ln>
                  <a:noFill/>
                </a:ln>
                <a:solidFill>
                  <a:srgbClr val="FFFF00"/>
                </a:solidFill>
                <a:effectLst/>
                <a:uLnTx/>
                <a:uFillTx/>
                <a:latin typeface="Arial"/>
                <a:cs typeface="Arial"/>
              </a:rPr>
              <a:t>nalysis</a:t>
            </a:r>
            <a:endParaRPr kumimoji="0" sz="2400" b="0" i="0" u="none" strike="noStrike" kern="1200" cap="none" spc="0" normalizeH="0" baseline="0" noProof="0" dirty="0">
              <a:ln>
                <a:noFill/>
              </a:ln>
              <a:solidFill>
                <a:srgbClr val="FFFF00"/>
              </a:solidFill>
              <a:effectLst/>
              <a:uLnTx/>
              <a:uFillTx/>
              <a:latin typeface="Arial"/>
              <a:cs typeface="Arial"/>
            </a:endParaRPr>
          </a:p>
        </p:txBody>
      </p:sp>
      <p:sp>
        <p:nvSpPr>
          <p:cNvPr id="11" name="object 11"/>
          <p:cNvSpPr txBox="1"/>
          <p:nvPr/>
        </p:nvSpPr>
        <p:spPr>
          <a:xfrm>
            <a:off x="3664458" y="2447544"/>
            <a:ext cx="4251960" cy="509905"/>
          </a:xfrm>
          <a:prstGeom prst="rect">
            <a:avLst/>
          </a:prstGeom>
          <a:solidFill>
            <a:srgbClr val="6FAC46"/>
          </a:solidFill>
          <a:ln w="3175">
            <a:solidFill>
              <a:srgbClr val="2E528F"/>
            </a:solidFill>
          </a:ln>
        </p:spPr>
        <p:txBody>
          <a:bodyPr vert="horz" wrap="square" lIns="0" tIns="85725" rIns="0" bIns="0" rtlCol="0">
            <a:spAutoFit/>
          </a:bodyPr>
          <a:lstStyle/>
          <a:p>
            <a:pPr marL="1313815" marR="0" lvl="0" indent="0" algn="l" defTabSz="914400" rtl="0" eaLnBrk="1" fontAlgn="auto" latinLnBrk="0" hangingPunct="1">
              <a:lnSpc>
                <a:spcPct val="100000"/>
              </a:lnSpc>
              <a:spcBef>
                <a:spcPts val="675"/>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Pembrolizumab</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12" name="object 12"/>
          <p:cNvSpPr txBox="1"/>
          <p:nvPr/>
        </p:nvSpPr>
        <p:spPr>
          <a:xfrm>
            <a:off x="4106109" y="4380090"/>
            <a:ext cx="1007110"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0" i="0" u="none" strike="noStrike" kern="1200" cap="none" spc="-5" normalizeH="0" baseline="0" noProof="0" dirty="0">
                <a:ln>
                  <a:noFill/>
                </a:ln>
                <a:solidFill>
                  <a:srgbClr val="000000"/>
                </a:solidFill>
                <a:effectLst/>
                <a:uLnTx/>
                <a:uFillTx/>
                <a:latin typeface="Calibri"/>
                <a:cs typeface="Calibri"/>
              </a:rPr>
              <a:t>In</a:t>
            </a:r>
            <a:r>
              <a:rPr kumimoji="0" sz="2000" b="0" i="0" u="none" strike="noStrike" kern="1200" cap="none" spc="-10" normalizeH="0" baseline="0" noProof="0" dirty="0">
                <a:ln>
                  <a:noFill/>
                </a:ln>
                <a:solidFill>
                  <a:srgbClr val="000000"/>
                </a:solidFill>
                <a:effectLst/>
                <a:uLnTx/>
                <a:uFillTx/>
                <a:latin typeface="Calibri"/>
                <a:cs typeface="Calibri"/>
              </a:rPr>
              <a:t>duc</a:t>
            </a:r>
            <a:r>
              <a:rPr kumimoji="0" sz="2000" b="0" i="0" u="none" strike="noStrike" kern="1200" cap="none" spc="-5" normalizeH="0" baseline="0" noProof="0" dirty="0">
                <a:ln>
                  <a:noFill/>
                </a:ln>
                <a:solidFill>
                  <a:srgbClr val="000000"/>
                </a:solidFill>
                <a:effectLst/>
                <a:uLnTx/>
                <a:uFillTx/>
                <a:latin typeface="Calibri"/>
                <a:cs typeface="Calibri"/>
              </a:rPr>
              <a:t>t</a:t>
            </a:r>
            <a:r>
              <a:rPr kumimoji="0" sz="2000" b="0" i="0" u="none" strike="noStrike" kern="1200" cap="none" spc="-10" normalizeH="0" baseline="0" noProof="0" dirty="0">
                <a:ln>
                  <a:noFill/>
                </a:ln>
                <a:solidFill>
                  <a:srgbClr val="000000"/>
                </a:solidFill>
                <a:effectLst/>
                <a:uLnTx/>
                <a:uFillTx/>
                <a:latin typeface="Calibri"/>
                <a:cs typeface="Calibri"/>
              </a:rPr>
              <a:t>i</a:t>
            </a:r>
            <a:r>
              <a:rPr kumimoji="0" sz="2000" b="0" i="0" u="none" strike="noStrike" kern="1200" cap="none" spc="-5" normalizeH="0" baseline="0" noProof="0" dirty="0">
                <a:ln>
                  <a:noFill/>
                </a:ln>
                <a:solidFill>
                  <a:srgbClr val="000000"/>
                </a:solidFill>
                <a:effectLst/>
                <a:uLnTx/>
                <a:uFillTx/>
                <a:latin typeface="Calibri"/>
                <a:cs typeface="Calibri"/>
              </a:rPr>
              <a:t>on</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13" name="object 13"/>
          <p:cNvSpPr txBox="1"/>
          <p:nvPr/>
        </p:nvSpPr>
        <p:spPr>
          <a:xfrm>
            <a:off x="6092940" y="4397598"/>
            <a:ext cx="1390015"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0" i="0" u="none" strike="noStrike" kern="1200" cap="none" spc="-5" normalizeH="0" baseline="0" noProof="0" dirty="0">
                <a:ln>
                  <a:noFill/>
                </a:ln>
                <a:solidFill>
                  <a:srgbClr val="000000"/>
                </a:solidFill>
                <a:effectLst/>
                <a:uLnTx/>
                <a:uFillTx/>
                <a:latin typeface="Calibri"/>
                <a:cs typeface="Calibri"/>
              </a:rPr>
              <a:t>Maintenance</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14" name="object 14"/>
          <p:cNvSpPr/>
          <p:nvPr/>
        </p:nvSpPr>
        <p:spPr>
          <a:xfrm>
            <a:off x="8570024" y="2307231"/>
            <a:ext cx="1973580" cy="0"/>
          </a:xfrm>
          <a:custGeom>
            <a:avLst/>
            <a:gdLst/>
            <a:ahLst/>
            <a:cxnLst/>
            <a:rect l="l" t="t" r="r" b="b"/>
            <a:pathLst>
              <a:path w="1973579">
                <a:moveTo>
                  <a:pt x="0" y="0"/>
                </a:moveTo>
                <a:lnTo>
                  <a:pt x="1973579" y="0"/>
                </a:lnTo>
              </a:path>
            </a:pathLst>
          </a:custGeom>
          <a:ln w="167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15" name="object 15"/>
          <p:cNvSpPr txBox="1"/>
          <p:nvPr/>
        </p:nvSpPr>
        <p:spPr>
          <a:xfrm>
            <a:off x="8557324" y="2003448"/>
            <a:ext cx="1998980"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solidFill>
                  <a:srgbClr val="000000"/>
                </a:solidFill>
                <a:effectLst/>
                <a:uLnTx/>
                <a:uFillTx/>
                <a:latin typeface="Calibri"/>
                <a:cs typeface="Calibri"/>
              </a:rPr>
              <a:t>2</a:t>
            </a:r>
            <a:r>
              <a:rPr kumimoji="0" sz="1950" b="1" i="0" u="none" strike="noStrike" kern="1200" cap="none" spc="7" normalizeH="0" baseline="25641" noProof="0" dirty="0">
                <a:ln>
                  <a:noFill/>
                </a:ln>
                <a:solidFill>
                  <a:srgbClr val="000000"/>
                </a:solidFill>
                <a:effectLst/>
                <a:uLnTx/>
                <a:uFillTx/>
                <a:latin typeface="Calibri"/>
                <a:cs typeface="Calibri"/>
              </a:rPr>
              <a:t>nd </a:t>
            </a:r>
            <a:r>
              <a:rPr kumimoji="0" sz="2000" b="1" i="0" u="none" strike="noStrike" kern="1200" cap="none" spc="-5" normalizeH="0" baseline="0" noProof="0" dirty="0">
                <a:ln>
                  <a:noFill/>
                </a:ln>
                <a:solidFill>
                  <a:srgbClr val="000000"/>
                </a:solidFill>
                <a:effectLst/>
                <a:uLnTx/>
                <a:uFillTx/>
                <a:latin typeface="Calibri"/>
                <a:cs typeface="Calibri"/>
              </a:rPr>
              <a:t>Line</a:t>
            </a:r>
            <a:r>
              <a:rPr kumimoji="0" sz="2000" b="1" i="0" u="none" strike="noStrike" kern="1200" cap="none" spc="-200" normalizeH="0" baseline="0" noProof="0" dirty="0">
                <a:ln>
                  <a:noFill/>
                </a:ln>
                <a:solidFill>
                  <a:srgbClr val="000000"/>
                </a:solidFill>
                <a:effectLst/>
                <a:uLnTx/>
                <a:uFillTx/>
                <a:latin typeface="Calibri"/>
                <a:cs typeface="Calibri"/>
              </a:rPr>
              <a:t> </a:t>
            </a:r>
            <a:r>
              <a:rPr kumimoji="0" sz="2000" b="1" i="0" u="none" strike="noStrike" kern="1200" cap="none" spc="-5" normalizeH="0" baseline="0" noProof="0" dirty="0">
                <a:ln>
                  <a:noFill/>
                </a:ln>
                <a:solidFill>
                  <a:srgbClr val="000000"/>
                </a:solidFill>
                <a:effectLst/>
                <a:uLnTx/>
                <a:uFillTx/>
                <a:latin typeface="Calibri"/>
                <a:cs typeface="Calibri"/>
              </a:rPr>
              <a:t>Treatment</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16" name="object 16"/>
          <p:cNvSpPr/>
          <p:nvPr/>
        </p:nvSpPr>
        <p:spPr>
          <a:xfrm>
            <a:off x="7990331" y="2762250"/>
            <a:ext cx="173990" cy="0"/>
          </a:xfrm>
          <a:custGeom>
            <a:avLst/>
            <a:gdLst/>
            <a:ahLst/>
            <a:cxnLst/>
            <a:rect l="l" t="t" r="r" b="b"/>
            <a:pathLst>
              <a:path w="173990">
                <a:moveTo>
                  <a:pt x="0" y="0"/>
                </a:moveTo>
                <a:lnTo>
                  <a:pt x="173850"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17" name="object 17"/>
          <p:cNvSpPr/>
          <p:nvPr/>
        </p:nvSpPr>
        <p:spPr>
          <a:xfrm>
            <a:off x="8151480" y="2724147"/>
            <a:ext cx="76200" cy="76200"/>
          </a:xfrm>
          <a:custGeom>
            <a:avLst/>
            <a:gdLst/>
            <a:ahLst/>
            <a:cxnLst/>
            <a:rect l="l" t="t" r="r" b="b"/>
            <a:pathLst>
              <a:path w="76200" h="76200">
                <a:moveTo>
                  <a:pt x="0" y="0"/>
                </a:moveTo>
                <a:lnTo>
                  <a:pt x="0" y="76200"/>
                </a:lnTo>
                <a:lnTo>
                  <a:pt x="76200" y="38100"/>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18" name="object 18"/>
          <p:cNvSpPr/>
          <p:nvPr/>
        </p:nvSpPr>
        <p:spPr>
          <a:xfrm>
            <a:off x="2483357" y="3901440"/>
            <a:ext cx="1037590" cy="1017269"/>
          </a:xfrm>
          <a:custGeom>
            <a:avLst/>
            <a:gdLst/>
            <a:ahLst/>
            <a:cxnLst/>
            <a:rect l="l" t="t" r="r" b="b"/>
            <a:pathLst>
              <a:path w="1037589" h="1017270">
                <a:moveTo>
                  <a:pt x="0" y="0"/>
                </a:moveTo>
                <a:lnTo>
                  <a:pt x="1037285" y="1017117"/>
                </a:lnTo>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19" name="object 19"/>
          <p:cNvSpPr/>
          <p:nvPr/>
        </p:nvSpPr>
        <p:spPr>
          <a:xfrm>
            <a:off x="3467039" y="4864412"/>
            <a:ext cx="121920" cy="121285"/>
          </a:xfrm>
          <a:custGeom>
            <a:avLst/>
            <a:gdLst/>
            <a:ahLst/>
            <a:cxnLst/>
            <a:rect l="l" t="t" r="r" b="b"/>
            <a:pathLst>
              <a:path w="121920" h="121285">
                <a:moveTo>
                  <a:pt x="80022" y="0"/>
                </a:moveTo>
                <a:lnTo>
                  <a:pt x="0" y="81610"/>
                </a:lnTo>
                <a:lnTo>
                  <a:pt x="121615" y="120827"/>
                </a:lnTo>
                <a:lnTo>
                  <a:pt x="8002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20" name="object 20"/>
          <p:cNvSpPr/>
          <p:nvPr/>
        </p:nvSpPr>
        <p:spPr>
          <a:xfrm>
            <a:off x="2483357" y="3901440"/>
            <a:ext cx="983615" cy="11430"/>
          </a:xfrm>
          <a:custGeom>
            <a:avLst/>
            <a:gdLst/>
            <a:ahLst/>
            <a:cxnLst/>
            <a:rect l="l" t="t" r="r" b="b"/>
            <a:pathLst>
              <a:path w="983614" h="11429">
                <a:moveTo>
                  <a:pt x="0" y="0"/>
                </a:moveTo>
                <a:lnTo>
                  <a:pt x="983068" y="11137"/>
                </a:lnTo>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21" name="object 21"/>
          <p:cNvSpPr/>
          <p:nvPr/>
        </p:nvSpPr>
        <p:spPr>
          <a:xfrm>
            <a:off x="3446726" y="3855213"/>
            <a:ext cx="114935" cy="114300"/>
          </a:xfrm>
          <a:custGeom>
            <a:avLst/>
            <a:gdLst/>
            <a:ahLst/>
            <a:cxnLst/>
            <a:rect l="l" t="t" r="r" b="b"/>
            <a:pathLst>
              <a:path w="114935" h="114300">
                <a:moveTo>
                  <a:pt x="1295" y="0"/>
                </a:moveTo>
                <a:lnTo>
                  <a:pt x="0" y="114287"/>
                </a:lnTo>
                <a:lnTo>
                  <a:pt x="114934" y="58445"/>
                </a:lnTo>
                <a:lnTo>
                  <a:pt x="129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22" name="object 22"/>
          <p:cNvSpPr/>
          <p:nvPr/>
        </p:nvSpPr>
        <p:spPr>
          <a:xfrm>
            <a:off x="3667505" y="4701540"/>
            <a:ext cx="1953260" cy="1099820"/>
          </a:xfrm>
          <a:custGeom>
            <a:avLst/>
            <a:gdLst/>
            <a:ahLst/>
            <a:cxnLst/>
            <a:rect l="l" t="t" r="r" b="b"/>
            <a:pathLst>
              <a:path w="1953260" h="1099820">
                <a:moveTo>
                  <a:pt x="0" y="0"/>
                </a:moveTo>
                <a:lnTo>
                  <a:pt x="1953005" y="0"/>
                </a:lnTo>
                <a:lnTo>
                  <a:pt x="1953005" y="1099566"/>
                </a:lnTo>
                <a:lnTo>
                  <a:pt x="0" y="1099566"/>
                </a:lnTo>
                <a:lnTo>
                  <a:pt x="0" y="0"/>
                </a:lnTo>
                <a:close/>
              </a:path>
            </a:pathLst>
          </a:custGeom>
          <a:solidFill>
            <a:srgbClr val="6FAC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23" name="object 23"/>
          <p:cNvSpPr/>
          <p:nvPr/>
        </p:nvSpPr>
        <p:spPr>
          <a:xfrm>
            <a:off x="3667505" y="4701540"/>
            <a:ext cx="1953260" cy="1099820"/>
          </a:xfrm>
          <a:custGeom>
            <a:avLst/>
            <a:gdLst/>
            <a:ahLst/>
            <a:cxnLst/>
            <a:rect l="l" t="t" r="r" b="b"/>
            <a:pathLst>
              <a:path w="1953260" h="1099820">
                <a:moveTo>
                  <a:pt x="0" y="0"/>
                </a:moveTo>
                <a:lnTo>
                  <a:pt x="1953005" y="0"/>
                </a:lnTo>
                <a:lnTo>
                  <a:pt x="1953005" y="1099566"/>
                </a:lnTo>
                <a:lnTo>
                  <a:pt x="0" y="1099566"/>
                </a:lnTo>
                <a:lnTo>
                  <a:pt x="0" y="0"/>
                </a:lnTo>
                <a:close/>
              </a:path>
            </a:pathLst>
          </a:custGeom>
          <a:ln w="3175">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24" name="object 24"/>
          <p:cNvSpPr txBox="1"/>
          <p:nvPr/>
        </p:nvSpPr>
        <p:spPr>
          <a:xfrm>
            <a:off x="3819495" y="4765530"/>
            <a:ext cx="1649095" cy="939800"/>
          </a:xfrm>
          <a:prstGeom prst="rect">
            <a:avLst/>
          </a:prstGeom>
        </p:spPr>
        <p:txBody>
          <a:bodyPr vert="horz" wrap="square" lIns="0" tIns="12065" rIns="0" bIns="0" rtlCol="0">
            <a:spAutoFit/>
          </a:bodyPr>
          <a:lstStyle/>
          <a:p>
            <a:pPr marL="12700" marR="5080" lvl="0" indent="-1270" algn="ctr" defTabSz="914400" rtl="0" eaLnBrk="1" fontAlgn="auto" latinLnBrk="0" hangingPunct="1">
              <a:lnSpc>
                <a:spcPct val="100000"/>
              </a:lnSpc>
              <a:spcBef>
                <a:spcPts val="95"/>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Carbo/  Pemetrexed/  </a:t>
            </a:r>
            <a:r>
              <a:rPr kumimoji="0" sz="2000" b="0" i="0" u="none" strike="noStrike" kern="1200" cap="none" spc="-10" normalizeH="0" baseline="0" noProof="0" dirty="0">
                <a:ln>
                  <a:noFill/>
                </a:ln>
                <a:solidFill>
                  <a:srgbClr val="FFFFFF"/>
                </a:solidFill>
                <a:effectLst/>
                <a:uLnTx/>
                <a:uFillTx/>
                <a:latin typeface="Calibri"/>
                <a:cs typeface="Calibri"/>
              </a:rPr>
              <a:t>P</a:t>
            </a:r>
            <a:r>
              <a:rPr kumimoji="0" sz="2000" b="0" i="0" u="none" strike="noStrike" kern="1200" cap="none" spc="-5" normalizeH="0" baseline="0" noProof="0" dirty="0">
                <a:ln>
                  <a:noFill/>
                </a:ln>
                <a:solidFill>
                  <a:srgbClr val="FFFFFF"/>
                </a:solidFill>
                <a:effectLst/>
                <a:uLnTx/>
                <a:uFillTx/>
                <a:latin typeface="Calibri"/>
                <a:cs typeface="Calibri"/>
              </a:rPr>
              <a:t>emb</a:t>
            </a:r>
            <a:r>
              <a:rPr kumimoji="0" sz="2000" b="0" i="0" u="none" strike="noStrike" kern="1200" cap="none" spc="-10" normalizeH="0" baseline="0" noProof="0" dirty="0">
                <a:ln>
                  <a:noFill/>
                </a:ln>
                <a:solidFill>
                  <a:srgbClr val="FFFFFF"/>
                </a:solidFill>
                <a:effectLst/>
                <a:uLnTx/>
                <a:uFillTx/>
                <a:latin typeface="Calibri"/>
                <a:cs typeface="Calibri"/>
              </a:rPr>
              <a:t>r</a:t>
            </a:r>
            <a:r>
              <a:rPr kumimoji="0" sz="2000" b="0" i="0" u="none" strike="noStrike" kern="1200" cap="none" spc="-5" normalizeH="0" baseline="0" noProof="0" dirty="0">
                <a:ln>
                  <a:noFill/>
                </a:ln>
                <a:solidFill>
                  <a:srgbClr val="FFFFFF"/>
                </a:solidFill>
                <a:effectLst/>
                <a:uLnTx/>
                <a:uFillTx/>
                <a:latin typeface="Calibri"/>
                <a:cs typeface="Calibri"/>
              </a:rPr>
              <a:t>o</a:t>
            </a:r>
            <a:r>
              <a:rPr kumimoji="0" sz="2000" b="0" i="0" u="none" strike="noStrike" kern="1200" cap="none" spc="-10" normalizeH="0" baseline="0" noProof="0" dirty="0">
                <a:ln>
                  <a:noFill/>
                </a:ln>
                <a:solidFill>
                  <a:srgbClr val="FFFFFF"/>
                </a:solidFill>
                <a:effectLst/>
                <a:uLnTx/>
                <a:uFillTx/>
                <a:latin typeface="Calibri"/>
                <a:cs typeface="Calibri"/>
              </a:rPr>
              <a:t>li</a:t>
            </a:r>
            <a:r>
              <a:rPr kumimoji="0" sz="2000" b="0" i="0" u="none" strike="noStrike" kern="1200" cap="none" spc="-5" normalizeH="0" baseline="0" noProof="0" dirty="0">
                <a:ln>
                  <a:noFill/>
                </a:ln>
                <a:solidFill>
                  <a:srgbClr val="FFFFFF"/>
                </a:solidFill>
                <a:effectLst/>
                <a:uLnTx/>
                <a:uFillTx/>
                <a:latin typeface="Calibri"/>
                <a:cs typeface="Calibri"/>
              </a:rPr>
              <a:t>z</a:t>
            </a:r>
            <a:r>
              <a:rPr kumimoji="0" sz="2000" b="0" i="0" u="none" strike="noStrike" kern="1200" cap="none" spc="-10" normalizeH="0" baseline="0" noProof="0" dirty="0">
                <a:ln>
                  <a:noFill/>
                </a:ln>
                <a:solidFill>
                  <a:srgbClr val="FFFFFF"/>
                </a:solidFill>
                <a:effectLst/>
                <a:uLnTx/>
                <a:uFillTx/>
                <a:latin typeface="Calibri"/>
                <a:cs typeface="Calibri"/>
              </a:rPr>
              <a:t>um</a:t>
            </a:r>
            <a:r>
              <a:rPr kumimoji="0" sz="2000" b="0" i="0" u="none" strike="noStrike" kern="1200" cap="none" spc="-5" normalizeH="0" baseline="0" noProof="0" dirty="0">
                <a:ln>
                  <a:noFill/>
                </a:ln>
                <a:solidFill>
                  <a:srgbClr val="FFFFFF"/>
                </a:solidFill>
                <a:effectLst/>
                <a:uLnTx/>
                <a:uFillTx/>
                <a:latin typeface="Calibri"/>
                <a:cs typeface="Calibri"/>
              </a:rPr>
              <a:t>ab</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25" name="object 25"/>
          <p:cNvSpPr txBox="1"/>
          <p:nvPr/>
        </p:nvSpPr>
        <p:spPr>
          <a:xfrm>
            <a:off x="3667505" y="3672840"/>
            <a:ext cx="4251960" cy="510540"/>
          </a:xfrm>
          <a:prstGeom prst="rect">
            <a:avLst/>
          </a:prstGeom>
          <a:solidFill>
            <a:srgbClr val="6FAC46"/>
          </a:solidFill>
          <a:ln w="3175">
            <a:solidFill>
              <a:srgbClr val="2E528F"/>
            </a:solidFill>
          </a:ln>
        </p:spPr>
        <p:txBody>
          <a:bodyPr vert="horz" wrap="square" lIns="0" tIns="86360" rIns="0" bIns="0" rtlCol="0">
            <a:spAutoFit/>
          </a:bodyPr>
          <a:lstStyle/>
          <a:p>
            <a:pPr marL="1313815" marR="0" lvl="0" indent="0" algn="l" defTabSz="914400" rtl="0" eaLnBrk="1" fontAlgn="auto" latinLnBrk="0" hangingPunct="1">
              <a:lnSpc>
                <a:spcPct val="100000"/>
              </a:lnSpc>
              <a:spcBef>
                <a:spcPts val="68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Pembrolizumab</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26" name="object 26"/>
          <p:cNvSpPr txBox="1"/>
          <p:nvPr/>
        </p:nvSpPr>
        <p:spPr>
          <a:xfrm>
            <a:off x="5861303" y="4714494"/>
            <a:ext cx="2058670" cy="1035050"/>
          </a:xfrm>
          <a:prstGeom prst="rect">
            <a:avLst/>
          </a:prstGeom>
          <a:solidFill>
            <a:srgbClr val="6FAC46"/>
          </a:solidFill>
          <a:ln w="3175">
            <a:solidFill>
              <a:srgbClr val="2E528F"/>
            </a:solidFill>
          </a:ln>
        </p:spPr>
        <p:txBody>
          <a:bodyPr vert="horz" wrap="square" lIns="0" tIns="196215" rIns="0" bIns="0" rtlCol="0">
            <a:spAutoFit/>
          </a:bodyPr>
          <a:lstStyle/>
          <a:p>
            <a:pPr marL="0" marR="0" lvl="0" indent="0" algn="ctr" defTabSz="914400" rtl="0" eaLnBrk="1" fontAlgn="auto" latinLnBrk="0" hangingPunct="1">
              <a:lnSpc>
                <a:spcPct val="100000"/>
              </a:lnSpc>
              <a:spcBef>
                <a:spcPts val="1545"/>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Pemetrexed/</a:t>
            </a:r>
            <a:endParaRPr kumimoji="0" sz="2000" b="0" i="0" u="none" strike="noStrike" kern="1200" cap="none" spc="0" normalizeH="0" baseline="0" noProof="0">
              <a:ln>
                <a:noFill/>
              </a:ln>
              <a:solidFill>
                <a:srgbClr val="000000"/>
              </a:solidFill>
              <a:effectLst/>
              <a:uLnTx/>
              <a:uFillTx/>
              <a:latin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Pembrolizumab</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27" name="object 27"/>
          <p:cNvSpPr txBox="1"/>
          <p:nvPr/>
        </p:nvSpPr>
        <p:spPr>
          <a:xfrm>
            <a:off x="8481821" y="3549396"/>
            <a:ext cx="2553970" cy="600710"/>
          </a:xfrm>
          <a:prstGeom prst="rect">
            <a:avLst/>
          </a:prstGeom>
          <a:solidFill>
            <a:srgbClr val="6FAC46"/>
          </a:solidFill>
          <a:ln w="3175">
            <a:solidFill>
              <a:srgbClr val="2E528F"/>
            </a:solidFill>
          </a:ln>
        </p:spPr>
        <p:txBody>
          <a:bodyPr vert="horz" wrap="square" lIns="0" tIns="0" rIns="0" bIns="0" rtlCol="0">
            <a:spAutoFit/>
          </a:bodyPr>
          <a:lstStyle/>
          <a:p>
            <a:pPr marL="0" marR="0" lvl="0" indent="0" algn="ctr" defTabSz="914400" rtl="0" eaLnBrk="1" fontAlgn="auto" latinLnBrk="0" hangingPunct="1">
              <a:lnSpc>
                <a:spcPts val="2235"/>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Carbo/Pemetrexed/</a:t>
            </a:r>
            <a:endParaRPr kumimoji="0" sz="2000" b="0" i="0" u="none" strike="noStrike" kern="1200" cap="none" spc="0" normalizeH="0" baseline="0" noProof="0">
              <a:ln>
                <a:noFill/>
              </a:ln>
              <a:solidFill>
                <a:srgbClr val="000000"/>
              </a:solidFill>
              <a:effectLst/>
              <a:uLnTx/>
              <a:uFillTx/>
              <a:latin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Pembrolizumab</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28" name="object 28"/>
          <p:cNvSpPr txBox="1"/>
          <p:nvPr/>
        </p:nvSpPr>
        <p:spPr>
          <a:xfrm>
            <a:off x="8478773" y="4676394"/>
            <a:ext cx="2571115" cy="510540"/>
          </a:xfrm>
          <a:prstGeom prst="rect">
            <a:avLst/>
          </a:prstGeom>
          <a:solidFill>
            <a:srgbClr val="7B7B7B"/>
          </a:solidFill>
          <a:ln w="3175">
            <a:solidFill>
              <a:srgbClr val="2E528F"/>
            </a:solidFill>
          </a:ln>
        </p:spPr>
        <p:txBody>
          <a:bodyPr vert="horz" wrap="square" lIns="0" tIns="86360" rIns="0" bIns="0" rtlCol="0">
            <a:spAutoFit/>
          </a:bodyPr>
          <a:lstStyle/>
          <a:p>
            <a:pPr marL="595630" marR="0" lvl="0" indent="0" algn="l" defTabSz="914400" rtl="0" eaLnBrk="1" fontAlgn="auto" latinLnBrk="0" hangingPunct="1">
              <a:lnSpc>
                <a:spcPct val="100000"/>
              </a:lnSpc>
              <a:spcBef>
                <a:spcPts val="68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Not</a:t>
            </a:r>
            <a:r>
              <a:rPr kumimoji="0" sz="2000" b="0" i="0" u="none" strike="noStrike" kern="1200" cap="none" spc="-15" normalizeH="0" baseline="0" noProof="0" dirty="0">
                <a:ln>
                  <a:noFill/>
                </a:ln>
                <a:solidFill>
                  <a:srgbClr val="FFFFFF"/>
                </a:solidFill>
                <a:effectLst/>
                <a:uLnTx/>
                <a:uFillTx/>
                <a:latin typeface="Calibri"/>
                <a:cs typeface="Calibri"/>
              </a:rPr>
              <a:t> </a:t>
            </a:r>
            <a:r>
              <a:rPr kumimoji="0" sz="2000" b="0" i="0" u="none" strike="noStrike" kern="1200" cap="none" spc="-5" normalizeH="0" baseline="0" noProof="0" dirty="0">
                <a:ln>
                  <a:noFill/>
                </a:ln>
                <a:solidFill>
                  <a:srgbClr val="FFFFFF"/>
                </a:solidFill>
                <a:effectLst/>
                <a:uLnTx/>
                <a:uFillTx/>
                <a:latin typeface="Calibri"/>
                <a:cs typeface="Calibri"/>
              </a:rPr>
              <a:t>Specified</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29" name="object 29"/>
          <p:cNvSpPr txBox="1"/>
          <p:nvPr/>
        </p:nvSpPr>
        <p:spPr>
          <a:xfrm>
            <a:off x="8478773" y="2436114"/>
            <a:ext cx="2556510" cy="591820"/>
          </a:xfrm>
          <a:prstGeom prst="rect">
            <a:avLst/>
          </a:prstGeom>
          <a:solidFill>
            <a:srgbClr val="4471C4"/>
          </a:solidFill>
          <a:ln w="3175">
            <a:solidFill>
              <a:srgbClr val="2E528F"/>
            </a:solidFill>
          </a:ln>
        </p:spPr>
        <p:txBody>
          <a:bodyPr vert="horz" wrap="square" lIns="0" tIns="0" rIns="0" bIns="0" rtlCol="0">
            <a:spAutoFit/>
          </a:bodyPr>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Carbo/</a:t>
            </a:r>
            <a:endParaRPr kumimoji="0" sz="2000" b="0" i="0" u="none" strike="noStrike" kern="1200" cap="none" spc="0" normalizeH="0" baseline="0" noProof="0">
              <a:ln>
                <a:noFill/>
              </a:ln>
              <a:solidFill>
                <a:srgbClr val="000000"/>
              </a:solidFill>
              <a:effectLst/>
              <a:uLnTx/>
              <a:uFillTx/>
              <a:latin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Pemetrexed</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30" name="object 30"/>
          <p:cNvSpPr/>
          <p:nvPr/>
        </p:nvSpPr>
        <p:spPr>
          <a:xfrm>
            <a:off x="5508497" y="4962905"/>
            <a:ext cx="290195" cy="0"/>
          </a:xfrm>
          <a:custGeom>
            <a:avLst/>
            <a:gdLst/>
            <a:ahLst/>
            <a:cxnLst/>
            <a:rect l="l" t="t" r="r" b="b"/>
            <a:pathLst>
              <a:path w="290195">
                <a:moveTo>
                  <a:pt x="0" y="0"/>
                </a:moveTo>
                <a:lnTo>
                  <a:pt x="289674"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31" name="object 31"/>
          <p:cNvSpPr/>
          <p:nvPr/>
        </p:nvSpPr>
        <p:spPr>
          <a:xfrm>
            <a:off x="5785475" y="4924803"/>
            <a:ext cx="76200" cy="76200"/>
          </a:xfrm>
          <a:custGeom>
            <a:avLst/>
            <a:gdLst/>
            <a:ahLst/>
            <a:cxnLst/>
            <a:rect l="l" t="t" r="r" b="b"/>
            <a:pathLst>
              <a:path w="76200" h="76200">
                <a:moveTo>
                  <a:pt x="0" y="0"/>
                </a:moveTo>
                <a:lnTo>
                  <a:pt x="0" y="76199"/>
                </a:lnTo>
                <a:lnTo>
                  <a:pt x="76200" y="38099"/>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32" name="object 32"/>
          <p:cNvSpPr/>
          <p:nvPr/>
        </p:nvSpPr>
        <p:spPr>
          <a:xfrm>
            <a:off x="8000238" y="5034534"/>
            <a:ext cx="177800" cy="0"/>
          </a:xfrm>
          <a:custGeom>
            <a:avLst/>
            <a:gdLst/>
            <a:ahLst/>
            <a:cxnLst/>
            <a:rect l="l" t="t" r="r" b="b"/>
            <a:pathLst>
              <a:path w="177800">
                <a:moveTo>
                  <a:pt x="0" y="0"/>
                </a:moveTo>
                <a:lnTo>
                  <a:pt x="177723"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33" name="object 33"/>
          <p:cNvSpPr/>
          <p:nvPr/>
        </p:nvSpPr>
        <p:spPr>
          <a:xfrm>
            <a:off x="8165265" y="4996431"/>
            <a:ext cx="76200" cy="76200"/>
          </a:xfrm>
          <a:custGeom>
            <a:avLst/>
            <a:gdLst/>
            <a:ahLst/>
            <a:cxnLst/>
            <a:rect l="l" t="t" r="r" b="b"/>
            <a:pathLst>
              <a:path w="76200" h="76200">
                <a:moveTo>
                  <a:pt x="0" y="0"/>
                </a:moveTo>
                <a:lnTo>
                  <a:pt x="0" y="76200"/>
                </a:lnTo>
                <a:lnTo>
                  <a:pt x="76200" y="38100"/>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34" name="object 34"/>
          <p:cNvSpPr/>
          <p:nvPr/>
        </p:nvSpPr>
        <p:spPr>
          <a:xfrm>
            <a:off x="1482852" y="3954017"/>
            <a:ext cx="332105" cy="0"/>
          </a:xfrm>
          <a:custGeom>
            <a:avLst/>
            <a:gdLst/>
            <a:ahLst/>
            <a:cxnLst/>
            <a:rect l="l" t="t" r="r" b="b"/>
            <a:pathLst>
              <a:path w="332105">
                <a:moveTo>
                  <a:pt x="0" y="0"/>
                </a:moveTo>
                <a:lnTo>
                  <a:pt x="332092" y="0"/>
                </a:lnTo>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35" name="object 35"/>
          <p:cNvSpPr/>
          <p:nvPr/>
        </p:nvSpPr>
        <p:spPr>
          <a:xfrm>
            <a:off x="1795898" y="3896862"/>
            <a:ext cx="114300" cy="114300"/>
          </a:xfrm>
          <a:custGeom>
            <a:avLst/>
            <a:gdLst/>
            <a:ahLst/>
            <a:cxnLst/>
            <a:rect l="l" t="t" r="r" b="b"/>
            <a:pathLst>
              <a:path w="114300" h="114300">
                <a:moveTo>
                  <a:pt x="0" y="0"/>
                </a:moveTo>
                <a:lnTo>
                  <a:pt x="0" y="114299"/>
                </a:lnTo>
                <a:lnTo>
                  <a:pt x="114300" y="57149"/>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36" name="object 36"/>
          <p:cNvSpPr txBox="1"/>
          <p:nvPr/>
        </p:nvSpPr>
        <p:spPr>
          <a:xfrm>
            <a:off x="888872" y="2796920"/>
            <a:ext cx="525780" cy="2246630"/>
          </a:xfrm>
          <a:prstGeom prst="rect">
            <a:avLst/>
          </a:prstGeom>
          <a:solidFill>
            <a:srgbClr val="4471C4"/>
          </a:solidFill>
          <a:ln w="12700">
            <a:solidFill>
              <a:srgbClr val="2E528F"/>
            </a:solidFill>
          </a:ln>
        </p:spPr>
        <p:txBody>
          <a:bodyPr vert="vert270" wrap="square" lIns="0" tIns="0" rIns="0" bIns="0" rtlCol="0">
            <a:spAutoFit/>
          </a:bodyPr>
          <a:lstStyle/>
          <a:p>
            <a:pPr marL="690245" marR="0" lvl="0" indent="0" algn="l" defTabSz="914400" rtl="0" eaLnBrk="1" fontAlgn="auto" latinLnBrk="0" hangingPunct="1">
              <a:lnSpc>
                <a:spcPts val="1939"/>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≥1%</a:t>
            </a:r>
            <a:r>
              <a:rPr kumimoji="0" sz="2000" b="0" i="0" u="none" strike="noStrike" kern="1200" cap="none" spc="-15" normalizeH="0" baseline="0" noProof="0" dirty="0">
                <a:ln>
                  <a:noFill/>
                </a:ln>
                <a:solidFill>
                  <a:srgbClr val="FFFFFF"/>
                </a:solidFill>
                <a:effectLst/>
                <a:uLnTx/>
                <a:uFillTx/>
                <a:latin typeface="Calibri"/>
                <a:cs typeface="Calibri"/>
              </a:rPr>
              <a:t> </a:t>
            </a:r>
            <a:r>
              <a:rPr kumimoji="0" sz="2000" b="0" i="0" u="none" strike="noStrike" kern="1200" cap="none" spc="-5" normalizeH="0" baseline="0" noProof="0" dirty="0">
                <a:ln>
                  <a:noFill/>
                </a:ln>
                <a:solidFill>
                  <a:srgbClr val="FFFFFF"/>
                </a:solidFill>
                <a:effectLst/>
                <a:uLnTx/>
                <a:uFillTx/>
                <a:latin typeface="Calibri"/>
                <a:cs typeface="Calibri"/>
              </a:rPr>
              <a:t>TPS</a:t>
            </a:r>
            <a:endParaRPr kumimoji="0" sz="2000" b="0" i="0" u="none" strike="noStrike" kern="1200" cap="none" spc="0" normalizeH="0" baseline="0" noProof="0">
              <a:ln>
                <a:noFill/>
              </a:ln>
              <a:solidFill>
                <a:srgbClr val="000000"/>
              </a:solidFill>
              <a:effectLst/>
              <a:uLnTx/>
              <a:uFillTx/>
              <a:latin typeface="Calibri"/>
              <a:cs typeface="Calibri"/>
            </a:endParaRPr>
          </a:p>
          <a:p>
            <a:pPr marL="718820" marR="0" lvl="0" indent="0" algn="l" defTabSz="914400" rtl="0" eaLnBrk="1" fontAlgn="auto" latinLnBrk="0" hangingPunct="1">
              <a:lnSpc>
                <a:spcPts val="220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positive</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37" name="object 37"/>
          <p:cNvSpPr txBox="1"/>
          <p:nvPr/>
        </p:nvSpPr>
        <p:spPr>
          <a:xfrm>
            <a:off x="1970151" y="2789301"/>
            <a:ext cx="513715" cy="2226310"/>
          </a:xfrm>
          <a:prstGeom prst="rect">
            <a:avLst/>
          </a:prstGeom>
          <a:solidFill>
            <a:srgbClr val="4471C4"/>
          </a:solidFill>
          <a:ln w="12700">
            <a:solidFill>
              <a:srgbClr val="2E528F"/>
            </a:solidFill>
          </a:ln>
        </p:spPr>
        <p:txBody>
          <a:bodyPr vert="vert270" wrap="square" lIns="0" tIns="87630" rIns="0" bIns="0" rtlCol="0">
            <a:spAutoFit/>
          </a:bodyPr>
          <a:lstStyle/>
          <a:p>
            <a:pPr marL="293370" marR="0" lvl="0" indent="0" algn="l" defTabSz="914400" rtl="0" eaLnBrk="1" fontAlgn="auto" latinLnBrk="0" hangingPunct="1">
              <a:lnSpc>
                <a:spcPct val="100000"/>
              </a:lnSpc>
              <a:spcBef>
                <a:spcPts val="69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Calibri"/>
                <a:cs typeface="Calibri"/>
              </a:rPr>
              <a:t>Randomization</a:t>
            </a:r>
            <a:r>
              <a:rPr kumimoji="0" sz="1950" b="0" i="0" u="none" strike="noStrike" kern="1200" cap="none" spc="-7" normalizeH="0" baseline="25641" noProof="0" dirty="0">
                <a:ln>
                  <a:noFill/>
                </a:ln>
                <a:solidFill>
                  <a:srgbClr val="FFFFFF"/>
                </a:solidFill>
                <a:effectLst/>
                <a:uLnTx/>
                <a:uFillTx/>
                <a:latin typeface="Calibri"/>
                <a:cs typeface="Calibri"/>
              </a:rPr>
              <a:t>*</a:t>
            </a:r>
            <a:endParaRPr kumimoji="0" sz="1950" b="0" i="0" u="none" strike="noStrike" kern="1200" cap="none" spc="0" normalizeH="0" baseline="25641" noProof="0">
              <a:ln>
                <a:noFill/>
              </a:ln>
              <a:solidFill>
                <a:srgbClr val="000000"/>
              </a:solidFill>
              <a:effectLst/>
              <a:uLnTx/>
              <a:uFillTx/>
              <a:latin typeface="Calibri"/>
              <a:cs typeface="Calibri"/>
            </a:endParaRPr>
          </a:p>
        </p:txBody>
      </p:sp>
      <p:sp>
        <p:nvSpPr>
          <p:cNvPr id="38" name="object 38"/>
          <p:cNvSpPr/>
          <p:nvPr/>
        </p:nvSpPr>
        <p:spPr>
          <a:xfrm>
            <a:off x="2483357" y="2786578"/>
            <a:ext cx="1027430" cy="1115060"/>
          </a:xfrm>
          <a:custGeom>
            <a:avLst/>
            <a:gdLst/>
            <a:ahLst/>
            <a:cxnLst/>
            <a:rect l="l" t="t" r="r" b="b"/>
            <a:pathLst>
              <a:path w="1027429" h="1115060">
                <a:moveTo>
                  <a:pt x="0" y="1114780"/>
                </a:moveTo>
                <a:lnTo>
                  <a:pt x="1027328" y="0"/>
                </a:lnTo>
              </a:path>
            </a:pathLst>
          </a:custGeom>
          <a:ln w="381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39" name="object 39"/>
          <p:cNvSpPr/>
          <p:nvPr/>
        </p:nvSpPr>
        <p:spPr>
          <a:xfrm>
            <a:off x="3455744" y="2716528"/>
            <a:ext cx="120014" cy="123189"/>
          </a:xfrm>
          <a:custGeom>
            <a:avLst/>
            <a:gdLst/>
            <a:ahLst/>
            <a:cxnLst/>
            <a:rect l="l" t="t" r="r" b="b"/>
            <a:pathLst>
              <a:path w="120014" h="123189">
                <a:moveTo>
                  <a:pt x="119481" y="0"/>
                </a:moveTo>
                <a:lnTo>
                  <a:pt x="0" y="45326"/>
                </a:lnTo>
                <a:lnTo>
                  <a:pt x="84061" y="122783"/>
                </a:lnTo>
                <a:lnTo>
                  <a:pt x="1194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40" name="object 40"/>
          <p:cNvSpPr/>
          <p:nvPr/>
        </p:nvSpPr>
        <p:spPr>
          <a:xfrm>
            <a:off x="2666378" y="2929848"/>
            <a:ext cx="497205" cy="541020"/>
          </a:xfrm>
          <a:custGeom>
            <a:avLst/>
            <a:gdLst/>
            <a:ahLst/>
            <a:cxnLst/>
            <a:rect l="l" t="t" r="r" b="b"/>
            <a:pathLst>
              <a:path w="497205" h="541020">
                <a:moveTo>
                  <a:pt x="18630" y="377189"/>
                </a:moveTo>
                <a:lnTo>
                  <a:pt x="15163" y="377189"/>
                </a:lnTo>
                <a:lnTo>
                  <a:pt x="13258" y="378459"/>
                </a:lnTo>
                <a:lnTo>
                  <a:pt x="12166" y="379729"/>
                </a:lnTo>
                <a:lnTo>
                  <a:pt x="9715" y="382269"/>
                </a:lnTo>
                <a:lnTo>
                  <a:pt x="8242" y="383539"/>
                </a:lnTo>
                <a:lnTo>
                  <a:pt x="4902" y="387349"/>
                </a:lnTo>
                <a:lnTo>
                  <a:pt x="3619" y="388619"/>
                </a:lnTo>
                <a:lnTo>
                  <a:pt x="1701" y="391159"/>
                </a:lnTo>
                <a:lnTo>
                  <a:pt x="1003" y="392429"/>
                </a:lnTo>
                <a:lnTo>
                  <a:pt x="165" y="394969"/>
                </a:lnTo>
                <a:lnTo>
                  <a:pt x="0" y="396239"/>
                </a:lnTo>
                <a:lnTo>
                  <a:pt x="165" y="397509"/>
                </a:lnTo>
                <a:lnTo>
                  <a:pt x="457" y="397509"/>
                </a:lnTo>
                <a:lnTo>
                  <a:pt x="79641" y="538479"/>
                </a:lnTo>
                <a:lnTo>
                  <a:pt x="80530" y="539749"/>
                </a:lnTo>
                <a:lnTo>
                  <a:pt x="82169" y="541019"/>
                </a:lnTo>
                <a:lnTo>
                  <a:pt x="85674" y="541019"/>
                </a:lnTo>
                <a:lnTo>
                  <a:pt x="87985" y="538479"/>
                </a:lnTo>
                <a:lnTo>
                  <a:pt x="89344" y="537209"/>
                </a:lnTo>
                <a:lnTo>
                  <a:pt x="92417" y="533399"/>
                </a:lnTo>
                <a:lnTo>
                  <a:pt x="93573" y="532129"/>
                </a:lnTo>
                <a:lnTo>
                  <a:pt x="95211" y="529589"/>
                </a:lnTo>
                <a:lnTo>
                  <a:pt x="95732" y="529589"/>
                </a:lnTo>
                <a:lnTo>
                  <a:pt x="96202" y="527049"/>
                </a:lnTo>
                <a:lnTo>
                  <a:pt x="95694" y="524509"/>
                </a:lnTo>
                <a:lnTo>
                  <a:pt x="74663" y="488949"/>
                </a:lnTo>
                <a:lnTo>
                  <a:pt x="87712" y="473709"/>
                </a:lnTo>
                <a:lnTo>
                  <a:pt x="65278" y="473709"/>
                </a:lnTo>
                <a:lnTo>
                  <a:pt x="22745" y="400049"/>
                </a:lnTo>
                <a:lnTo>
                  <a:pt x="78168" y="400049"/>
                </a:lnTo>
                <a:lnTo>
                  <a:pt x="18630" y="377189"/>
                </a:lnTo>
                <a:close/>
              </a:path>
              <a:path w="497205" h="541020">
                <a:moveTo>
                  <a:pt x="78168" y="400049"/>
                </a:moveTo>
                <a:lnTo>
                  <a:pt x="22821" y="400049"/>
                </a:lnTo>
                <a:lnTo>
                  <a:pt x="101663" y="431799"/>
                </a:lnTo>
                <a:lnTo>
                  <a:pt x="65278" y="473709"/>
                </a:lnTo>
                <a:lnTo>
                  <a:pt x="87712" y="473709"/>
                </a:lnTo>
                <a:lnTo>
                  <a:pt x="118160" y="438149"/>
                </a:lnTo>
                <a:lnTo>
                  <a:pt x="172808" y="438149"/>
                </a:lnTo>
                <a:lnTo>
                  <a:pt x="172364" y="436879"/>
                </a:lnTo>
                <a:lnTo>
                  <a:pt x="170624" y="435609"/>
                </a:lnTo>
                <a:lnTo>
                  <a:pt x="169278" y="434339"/>
                </a:lnTo>
                <a:lnTo>
                  <a:pt x="167474" y="434339"/>
                </a:lnTo>
                <a:lnTo>
                  <a:pt x="78168" y="400049"/>
                </a:lnTo>
                <a:close/>
              </a:path>
              <a:path w="497205" h="541020">
                <a:moveTo>
                  <a:pt x="172808" y="438149"/>
                </a:moveTo>
                <a:lnTo>
                  <a:pt x="118160" y="438149"/>
                </a:lnTo>
                <a:lnTo>
                  <a:pt x="156705" y="453389"/>
                </a:lnTo>
                <a:lnTo>
                  <a:pt x="161556" y="453389"/>
                </a:lnTo>
                <a:lnTo>
                  <a:pt x="162471" y="452119"/>
                </a:lnTo>
                <a:lnTo>
                  <a:pt x="164655" y="449579"/>
                </a:lnTo>
                <a:lnTo>
                  <a:pt x="166027" y="448309"/>
                </a:lnTo>
                <a:lnTo>
                  <a:pt x="169367" y="444499"/>
                </a:lnTo>
                <a:lnTo>
                  <a:pt x="170649" y="443229"/>
                </a:lnTo>
                <a:lnTo>
                  <a:pt x="172389" y="440689"/>
                </a:lnTo>
                <a:lnTo>
                  <a:pt x="172821" y="439419"/>
                </a:lnTo>
                <a:lnTo>
                  <a:pt x="172808" y="438149"/>
                </a:lnTo>
                <a:close/>
              </a:path>
              <a:path w="497205" h="541020">
                <a:moveTo>
                  <a:pt x="113461" y="330199"/>
                </a:moveTo>
                <a:lnTo>
                  <a:pt x="111772" y="330199"/>
                </a:lnTo>
                <a:lnTo>
                  <a:pt x="110350" y="331469"/>
                </a:lnTo>
                <a:lnTo>
                  <a:pt x="109550" y="331469"/>
                </a:lnTo>
                <a:lnTo>
                  <a:pt x="107810" y="334009"/>
                </a:lnTo>
                <a:lnTo>
                  <a:pt x="106768" y="334009"/>
                </a:lnTo>
                <a:lnTo>
                  <a:pt x="104343" y="337819"/>
                </a:lnTo>
                <a:lnTo>
                  <a:pt x="103403" y="339089"/>
                </a:lnTo>
                <a:lnTo>
                  <a:pt x="102082" y="340359"/>
                </a:lnTo>
                <a:lnTo>
                  <a:pt x="101244" y="342899"/>
                </a:lnTo>
                <a:lnTo>
                  <a:pt x="101231" y="344169"/>
                </a:lnTo>
                <a:lnTo>
                  <a:pt x="101600" y="344169"/>
                </a:lnTo>
                <a:lnTo>
                  <a:pt x="101930" y="345439"/>
                </a:lnTo>
                <a:lnTo>
                  <a:pt x="187439" y="419099"/>
                </a:lnTo>
                <a:lnTo>
                  <a:pt x="189674" y="419099"/>
                </a:lnTo>
                <a:lnTo>
                  <a:pt x="191198" y="417829"/>
                </a:lnTo>
                <a:lnTo>
                  <a:pt x="192074" y="417829"/>
                </a:lnTo>
                <a:lnTo>
                  <a:pt x="194043" y="415289"/>
                </a:lnTo>
                <a:lnTo>
                  <a:pt x="195186" y="414019"/>
                </a:lnTo>
                <a:lnTo>
                  <a:pt x="197827" y="411479"/>
                </a:lnTo>
                <a:lnTo>
                  <a:pt x="198869" y="410209"/>
                </a:lnTo>
                <a:lnTo>
                  <a:pt x="200342" y="407669"/>
                </a:lnTo>
                <a:lnTo>
                  <a:pt x="201295" y="405129"/>
                </a:lnTo>
                <a:lnTo>
                  <a:pt x="201091" y="403859"/>
                </a:lnTo>
                <a:lnTo>
                  <a:pt x="200774" y="402589"/>
                </a:lnTo>
                <a:lnTo>
                  <a:pt x="144691" y="354329"/>
                </a:lnTo>
                <a:lnTo>
                  <a:pt x="143141" y="349249"/>
                </a:lnTo>
                <a:lnTo>
                  <a:pt x="141947" y="345439"/>
                </a:lnTo>
                <a:lnTo>
                  <a:pt x="141135" y="341629"/>
                </a:lnTo>
                <a:lnTo>
                  <a:pt x="126784" y="341629"/>
                </a:lnTo>
                <a:lnTo>
                  <a:pt x="113982" y="331469"/>
                </a:lnTo>
                <a:lnTo>
                  <a:pt x="113461" y="330199"/>
                </a:lnTo>
                <a:close/>
              </a:path>
              <a:path w="497205" h="541020">
                <a:moveTo>
                  <a:pt x="171653" y="264159"/>
                </a:moveTo>
                <a:lnTo>
                  <a:pt x="167233" y="264159"/>
                </a:lnTo>
                <a:lnTo>
                  <a:pt x="165481" y="266699"/>
                </a:lnTo>
                <a:lnTo>
                  <a:pt x="164452" y="267969"/>
                </a:lnTo>
                <a:lnTo>
                  <a:pt x="162026" y="270509"/>
                </a:lnTo>
                <a:lnTo>
                  <a:pt x="161074" y="271779"/>
                </a:lnTo>
                <a:lnTo>
                  <a:pt x="159753" y="273049"/>
                </a:lnTo>
                <a:lnTo>
                  <a:pt x="158915" y="275589"/>
                </a:lnTo>
                <a:lnTo>
                  <a:pt x="158902" y="276859"/>
                </a:lnTo>
                <a:lnTo>
                  <a:pt x="159270" y="278129"/>
                </a:lnTo>
                <a:lnTo>
                  <a:pt x="159613" y="278129"/>
                </a:lnTo>
                <a:lnTo>
                  <a:pt x="245110" y="351789"/>
                </a:lnTo>
                <a:lnTo>
                  <a:pt x="247345" y="351789"/>
                </a:lnTo>
                <a:lnTo>
                  <a:pt x="248869" y="350519"/>
                </a:lnTo>
                <a:lnTo>
                  <a:pt x="249745" y="350519"/>
                </a:lnTo>
                <a:lnTo>
                  <a:pt x="251714" y="349249"/>
                </a:lnTo>
                <a:lnTo>
                  <a:pt x="252857" y="347979"/>
                </a:lnTo>
                <a:lnTo>
                  <a:pt x="255498" y="344169"/>
                </a:lnTo>
                <a:lnTo>
                  <a:pt x="256540" y="342899"/>
                </a:lnTo>
                <a:lnTo>
                  <a:pt x="258013" y="340359"/>
                </a:lnTo>
                <a:lnTo>
                  <a:pt x="258508" y="340359"/>
                </a:lnTo>
                <a:lnTo>
                  <a:pt x="258965" y="337819"/>
                </a:lnTo>
                <a:lnTo>
                  <a:pt x="258762" y="336549"/>
                </a:lnTo>
                <a:lnTo>
                  <a:pt x="258457" y="336549"/>
                </a:lnTo>
                <a:lnTo>
                  <a:pt x="198894" y="284479"/>
                </a:lnTo>
                <a:lnTo>
                  <a:pt x="197231" y="275589"/>
                </a:lnTo>
                <a:lnTo>
                  <a:pt x="197104" y="274319"/>
                </a:lnTo>
                <a:lnTo>
                  <a:pt x="183324" y="274319"/>
                </a:lnTo>
                <a:lnTo>
                  <a:pt x="171653" y="264159"/>
                </a:lnTo>
                <a:close/>
              </a:path>
              <a:path w="497205" h="541020">
                <a:moveTo>
                  <a:pt x="144424" y="295909"/>
                </a:moveTo>
                <a:lnTo>
                  <a:pt x="140538" y="295909"/>
                </a:lnTo>
                <a:lnTo>
                  <a:pt x="138353" y="297179"/>
                </a:lnTo>
                <a:lnTo>
                  <a:pt x="137198" y="298449"/>
                </a:lnTo>
                <a:lnTo>
                  <a:pt x="134759" y="299719"/>
                </a:lnTo>
                <a:lnTo>
                  <a:pt x="133654" y="300989"/>
                </a:lnTo>
                <a:lnTo>
                  <a:pt x="131686" y="303529"/>
                </a:lnTo>
                <a:lnTo>
                  <a:pt x="130848" y="303529"/>
                </a:lnTo>
                <a:lnTo>
                  <a:pt x="128574" y="306069"/>
                </a:lnTo>
                <a:lnTo>
                  <a:pt x="127266" y="308609"/>
                </a:lnTo>
                <a:lnTo>
                  <a:pt x="125133" y="312419"/>
                </a:lnTo>
                <a:lnTo>
                  <a:pt x="124434" y="314959"/>
                </a:lnTo>
                <a:lnTo>
                  <a:pt x="123885" y="320039"/>
                </a:lnTo>
                <a:lnTo>
                  <a:pt x="123761" y="325119"/>
                </a:lnTo>
                <a:lnTo>
                  <a:pt x="124510" y="332739"/>
                </a:lnTo>
                <a:lnTo>
                  <a:pt x="125399" y="336549"/>
                </a:lnTo>
                <a:lnTo>
                  <a:pt x="126784" y="341629"/>
                </a:lnTo>
                <a:lnTo>
                  <a:pt x="141135" y="341629"/>
                </a:lnTo>
                <a:lnTo>
                  <a:pt x="140322" y="337819"/>
                </a:lnTo>
                <a:lnTo>
                  <a:pt x="139903" y="334009"/>
                </a:lnTo>
                <a:lnTo>
                  <a:pt x="139877" y="327659"/>
                </a:lnTo>
                <a:lnTo>
                  <a:pt x="141541" y="321309"/>
                </a:lnTo>
                <a:lnTo>
                  <a:pt x="142557" y="320039"/>
                </a:lnTo>
                <a:lnTo>
                  <a:pt x="145034" y="317499"/>
                </a:lnTo>
                <a:lnTo>
                  <a:pt x="146215" y="316229"/>
                </a:lnTo>
                <a:lnTo>
                  <a:pt x="148653" y="313689"/>
                </a:lnTo>
                <a:lnTo>
                  <a:pt x="149796" y="313689"/>
                </a:lnTo>
                <a:lnTo>
                  <a:pt x="151917" y="312419"/>
                </a:lnTo>
                <a:lnTo>
                  <a:pt x="152895" y="311149"/>
                </a:lnTo>
                <a:lnTo>
                  <a:pt x="154698" y="309879"/>
                </a:lnTo>
                <a:lnTo>
                  <a:pt x="155371" y="309879"/>
                </a:lnTo>
                <a:lnTo>
                  <a:pt x="156235" y="308609"/>
                </a:lnTo>
                <a:lnTo>
                  <a:pt x="156425" y="308609"/>
                </a:lnTo>
                <a:lnTo>
                  <a:pt x="156349" y="307339"/>
                </a:lnTo>
                <a:lnTo>
                  <a:pt x="156146" y="307339"/>
                </a:lnTo>
                <a:lnTo>
                  <a:pt x="155409" y="306069"/>
                </a:lnTo>
                <a:lnTo>
                  <a:pt x="154774" y="304799"/>
                </a:lnTo>
                <a:lnTo>
                  <a:pt x="153009" y="303529"/>
                </a:lnTo>
                <a:lnTo>
                  <a:pt x="151879" y="302259"/>
                </a:lnTo>
                <a:lnTo>
                  <a:pt x="150495" y="300989"/>
                </a:lnTo>
                <a:lnTo>
                  <a:pt x="149059" y="299719"/>
                </a:lnTo>
                <a:lnTo>
                  <a:pt x="147904" y="298449"/>
                </a:lnTo>
                <a:lnTo>
                  <a:pt x="146164" y="297179"/>
                </a:lnTo>
                <a:lnTo>
                  <a:pt x="145465" y="297179"/>
                </a:lnTo>
                <a:lnTo>
                  <a:pt x="144424" y="295909"/>
                </a:lnTo>
                <a:close/>
              </a:path>
              <a:path w="497205" h="541020">
                <a:moveTo>
                  <a:pt x="259588" y="241299"/>
                </a:moveTo>
                <a:lnTo>
                  <a:pt x="222935" y="241299"/>
                </a:lnTo>
                <a:lnTo>
                  <a:pt x="226352" y="242569"/>
                </a:lnTo>
                <a:lnTo>
                  <a:pt x="233426" y="246379"/>
                </a:lnTo>
                <a:lnTo>
                  <a:pt x="236982" y="248919"/>
                </a:lnTo>
                <a:lnTo>
                  <a:pt x="292404" y="297179"/>
                </a:lnTo>
                <a:lnTo>
                  <a:pt x="294640" y="297179"/>
                </a:lnTo>
                <a:lnTo>
                  <a:pt x="296164" y="295909"/>
                </a:lnTo>
                <a:lnTo>
                  <a:pt x="297053" y="295909"/>
                </a:lnTo>
                <a:lnTo>
                  <a:pt x="299072" y="293369"/>
                </a:lnTo>
                <a:lnTo>
                  <a:pt x="300202" y="292099"/>
                </a:lnTo>
                <a:lnTo>
                  <a:pt x="302742" y="289559"/>
                </a:lnTo>
                <a:lnTo>
                  <a:pt x="303758" y="288289"/>
                </a:lnTo>
                <a:lnTo>
                  <a:pt x="305231" y="285749"/>
                </a:lnTo>
                <a:lnTo>
                  <a:pt x="306247" y="283209"/>
                </a:lnTo>
                <a:lnTo>
                  <a:pt x="306057" y="281939"/>
                </a:lnTo>
                <a:lnTo>
                  <a:pt x="305739" y="280669"/>
                </a:lnTo>
                <a:lnTo>
                  <a:pt x="259588" y="241299"/>
                </a:lnTo>
                <a:close/>
              </a:path>
              <a:path w="497205" h="541020">
                <a:moveTo>
                  <a:pt x="223926" y="219709"/>
                </a:moveTo>
                <a:lnTo>
                  <a:pt x="213956" y="219709"/>
                </a:lnTo>
                <a:lnTo>
                  <a:pt x="207352" y="220979"/>
                </a:lnTo>
                <a:lnTo>
                  <a:pt x="204089" y="223519"/>
                </a:lnTo>
                <a:lnTo>
                  <a:pt x="197662" y="227329"/>
                </a:lnTo>
                <a:lnTo>
                  <a:pt x="182105" y="264159"/>
                </a:lnTo>
                <a:lnTo>
                  <a:pt x="183324" y="274319"/>
                </a:lnTo>
                <a:lnTo>
                  <a:pt x="197104" y="274319"/>
                </a:lnTo>
                <a:lnTo>
                  <a:pt x="196723" y="270509"/>
                </a:lnTo>
                <a:lnTo>
                  <a:pt x="196743" y="266699"/>
                </a:lnTo>
                <a:lnTo>
                  <a:pt x="213182" y="241299"/>
                </a:lnTo>
                <a:lnTo>
                  <a:pt x="259588" y="241299"/>
                </a:lnTo>
                <a:lnTo>
                  <a:pt x="246189" y="229869"/>
                </a:lnTo>
                <a:lnTo>
                  <a:pt x="244807" y="222249"/>
                </a:lnTo>
                <a:lnTo>
                  <a:pt x="230644" y="222249"/>
                </a:lnTo>
                <a:lnTo>
                  <a:pt x="223926" y="219709"/>
                </a:lnTo>
                <a:close/>
              </a:path>
              <a:path w="497205" h="541020">
                <a:moveTo>
                  <a:pt x="305986" y="185419"/>
                </a:moveTo>
                <a:lnTo>
                  <a:pt x="263677" y="185419"/>
                </a:lnTo>
                <a:lnTo>
                  <a:pt x="270306" y="186689"/>
                </a:lnTo>
                <a:lnTo>
                  <a:pt x="273697" y="187959"/>
                </a:lnTo>
                <a:lnTo>
                  <a:pt x="280657" y="191769"/>
                </a:lnTo>
                <a:lnTo>
                  <a:pt x="284187" y="194309"/>
                </a:lnTo>
                <a:lnTo>
                  <a:pt x="339610" y="241299"/>
                </a:lnTo>
                <a:lnTo>
                  <a:pt x="340144" y="242569"/>
                </a:lnTo>
                <a:lnTo>
                  <a:pt x="341922" y="242569"/>
                </a:lnTo>
                <a:lnTo>
                  <a:pt x="343446" y="241299"/>
                </a:lnTo>
                <a:lnTo>
                  <a:pt x="344322" y="240029"/>
                </a:lnTo>
                <a:lnTo>
                  <a:pt x="346303" y="238759"/>
                </a:lnTo>
                <a:lnTo>
                  <a:pt x="347472" y="237489"/>
                </a:lnTo>
                <a:lnTo>
                  <a:pt x="350113" y="234949"/>
                </a:lnTo>
                <a:lnTo>
                  <a:pt x="351129" y="233679"/>
                </a:lnTo>
                <a:lnTo>
                  <a:pt x="352602" y="231139"/>
                </a:lnTo>
                <a:lnTo>
                  <a:pt x="353555" y="228599"/>
                </a:lnTo>
                <a:lnTo>
                  <a:pt x="353606" y="227329"/>
                </a:lnTo>
                <a:lnTo>
                  <a:pt x="353352" y="227329"/>
                </a:lnTo>
                <a:lnTo>
                  <a:pt x="353034" y="226059"/>
                </a:lnTo>
                <a:lnTo>
                  <a:pt x="352539" y="226059"/>
                </a:lnTo>
                <a:lnTo>
                  <a:pt x="305986" y="185419"/>
                </a:lnTo>
                <a:close/>
              </a:path>
              <a:path w="497205" h="541020">
                <a:moveTo>
                  <a:pt x="263702" y="163829"/>
                </a:moveTo>
                <a:lnTo>
                  <a:pt x="232625" y="189229"/>
                </a:lnTo>
                <a:lnTo>
                  <a:pt x="229704" y="210819"/>
                </a:lnTo>
                <a:lnTo>
                  <a:pt x="229997" y="215899"/>
                </a:lnTo>
                <a:lnTo>
                  <a:pt x="230644" y="222249"/>
                </a:lnTo>
                <a:lnTo>
                  <a:pt x="244807" y="222249"/>
                </a:lnTo>
                <a:lnTo>
                  <a:pt x="244576" y="220979"/>
                </a:lnTo>
                <a:lnTo>
                  <a:pt x="243954" y="213359"/>
                </a:lnTo>
                <a:lnTo>
                  <a:pt x="260540" y="186689"/>
                </a:lnTo>
                <a:lnTo>
                  <a:pt x="263677" y="185419"/>
                </a:lnTo>
                <a:lnTo>
                  <a:pt x="305986" y="185419"/>
                </a:lnTo>
                <a:lnTo>
                  <a:pt x="294347" y="175259"/>
                </a:lnTo>
                <a:lnTo>
                  <a:pt x="289407" y="172719"/>
                </a:lnTo>
                <a:lnTo>
                  <a:pt x="279171" y="166369"/>
                </a:lnTo>
                <a:lnTo>
                  <a:pt x="274027" y="165099"/>
                </a:lnTo>
                <a:lnTo>
                  <a:pt x="263702" y="163829"/>
                </a:lnTo>
                <a:close/>
              </a:path>
              <a:path w="497205" h="541020">
                <a:moveTo>
                  <a:pt x="341909" y="0"/>
                </a:moveTo>
                <a:lnTo>
                  <a:pt x="340220" y="0"/>
                </a:lnTo>
                <a:lnTo>
                  <a:pt x="339318" y="1269"/>
                </a:lnTo>
                <a:lnTo>
                  <a:pt x="337413" y="2539"/>
                </a:lnTo>
                <a:lnTo>
                  <a:pt x="336334" y="2539"/>
                </a:lnTo>
                <a:lnTo>
                  <a:pt x="333883" y="5079"/>
                </a:lnTo>
                <a:lnTo>
                  <a:pt x="332397" y="7619"/>
                </a:lnTo>
                <a:lnTo>
                  <a:pt x="329057" y="11429"/>
                </a:lnTo>
                <a:lnTo>
                  <a:pt x="327774" y="12699"/>
                </a:lnTo>
                <a:lnTo>
                  <a:pt x="325856" y="15239"/>
                </a:lnTo>
                <a:lnTo>
                  <a:pt x="325170" y="16509"/>
                </a:lnTo>
                <a:lnTo>
                  <a:pt x="324319" y="17779"/>
                </a:lnTo>
                <a:lnTo>
                  <a:pt x="403809" y="162559"/>
                </a:lnTo>
                <a:lnTo>
                  <a:pt x="406323" y="165099"/>
                </a:lnTo>
                <a:lnTo>
                  <a:pt x="408838" y="165099"/>
                </a:lnTo>
                <a:lnTo>
                  <a:pt x="409841" y="163829"/>
                </a:lnTo>
                <a:lnTo>
                  <a:pt x="412140" y="162559"/>
                </a:lnTo>
                <a:lnTo>
                  <a:pt x="413499" y="161289"/>
                </a:lnTo>
                <a:lnTo>
                  <a:pt x="416572" y="157479"/>
                </a:lnTo>
                <a:lnTo>
                  <a:pt x="417741" y="156209"/>
                </a:lnTo>
                <a:lnTo>
                  <a:pt x="419379" y="153669"/>
                </a:lnTo>
                <a:lnTo>
                  <a:pt x="419900" y="152399"/>
                </a:lnTo>
                <a:lnTo>
                  <a:pt x="420357" y="151129"/>
                </a:lnTo>
                <a:lnTo>
                  <a:pt x="420408" y="149859"/>
                </a:lnTo>
                <a:lnTo>
                  <a:pt x="420128" y="148589"/>
                </a:lnTo>
                <a:lnTo>
                  <a:pt x="419862" y="148589"/>
                </a:lnTo>
                <a:lnTo>
                  <a:pt x="398830" y="111759"/>
                </a:lnTo>
                <a:lnTo>
                  <a:pt x="411095" y="97789"/>
                </a:lnTo>
                <a:lnTo>
                  <a:pt x="389445" y="97789"/>
                </a:lnTo>
                <a:lnTo>
                  <a:pt x="346900" y="24129"/>
                </a:lnTo>
                <a:lnTo>
                  <a:pt x="403676" y="24129"/>
                </a:lnTo>
                <a:lnTo>
                  <a:pt x="342785" y="1269"/>
                </a:lnTo>
                <a:lnTo>
                  <a:pt x="341909" y="0"/>
                </a:lnTo>
                <a:close/>
              </a:path>
              <a:path w="497205" h="541020">
                <a:moveTo>
                  <a:pt x="403676" y="24129"/>
                </a:moveTo>
                <a:lnTo>
                  <a:pt x="346989" y="24129"/>
                </a:lnTo>
                <a:lnTo>
                  <a:pt x="425818" y="54609"/>
                </a:lnTo>
                <a:lnTo>
                  <a:pt x="389445" y="97789"/>
                </a:lnTo>
                <a:lnTo>
                  <a:pt x="411095" y="97789"/>
                </a:lnTo>
                <a:lnTo>
                  <a:pt x="442315" y="62229"/>
                </a:lnTo>
                <a:lnTo>
                  <a:pt x="496976" y="62229"/>
                </a:lnTo>
                <a:lnTo>
                  <a:pt x="496963" y="60959"/>
                </a:lnTo>
                <a:lnTo>
                  <a:pt x="496531" y="59689"/>
                </a:lnTo>
                <a:lnTo>
                  <a:pt x="494779" y="58419"/>
                </a:lnTo>
                <a:lnTo>
                  <a:pt x="493445" y="58419"/>
                </a:lnTo>
                <a:lnTo>
                  <a:pt x="491629" y="57149"/>
                </a:lnTo>
                <a:lnTo>
                  <a:pt x="403676" y="24129"/>
                </a:lnTo>
                <a:close/>
              </a:path>
              <a:path w="497205" h="541020">
                <a:moveTo>
                  <a:pt x="496976" y="62229"/>
                </a:moveTo>
                <a:lnTo>
                  <a:pt x="442315" y="62229"/>
                </a:lnTo>
                <a:lnTo>
                  <a:pt x="480872" y="76199"/>
                </a:lnTo>
                <a:lnTo>
                  <a:pt x="481647" y="77469"/>
                </a:lnTo>
                <a:lnTo>
                  <a:pt x="484251" y="77469"/>
                </a:lnTo>
                <a:lnTo>
                  <a:pt x="485724" y="76199"/>
                </a:lnTo>
                <a:lnTo>
                  <a:pt x="486625" y="74929"/>
                </a:lnTo>
                <a:lnTo>
                  <a:pt x="488810" y="73659"/>
                </a:lnTo>
                <a:lnTo>
                  <a:pt x="490194" y="72389"/>
                </a:lnTo>
                <a:lnTo>
                  <a:pt x="493534" y="68579"/>
                </a:lnTo>
                <a:lnTo>
                  <a:pt x="494804" y="66039"/>
                </a:lnTo>
                <a:lnTo>
                  <a:pt x="496544" y="63499"/>
                </a:lnTo>
                <a:lnTo>
                  <a:pt x="496976" y="62229"/>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41" name="object 41"/>
          <p:cNvSpPr txBox="1"/>
          <p:nvPr/>
        </p:nvSpPr>
        <p:spPr>
          <a:xfrm>
            <a:off x="2721819" y="3507131"/>
            <a:ext cx="660400"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0" i="0" u="none" strike="noStrike" kern="1200" cap="none" spc="-5" normalizeH="0" baseline="0" noProof="0" dirty="0">
                <a:ln>
                  <a:noFill/>
                </a:ln>
                <a:solidFill>
                  <a:srgbClr val="000000"/>
                </a:solidFill>
                <a:effectLst/>
                <a:uLnTx/>
                <a:uFillTx/>
                <a:latin typeface="Calibri"/>
                <a:cs typeface="Calibri"/>
              </a:rPr>
              <a:t>Arm</a:t>
            </a:r>
            <a:r>
              <a:rPr kumimoji="0" sz="2000" b="0" i="0" u="none" strike="noStrike" kern="1200" cap="none" spc="-65" normalizeH="0" baseline="0" noProof="0" dirty="0">
                <a:ln>
                  <a:noFill/>
                </a:ln>
                <a:solidFill>
                  <a:srgbClr val="000000"/>
                </a:solidFill>
                <a:effectLst/>
                <a:uLnTx/>
                <a:uFillTx/>
                <a:latin typeface="Calibri"/>
                <a:cs typeface="Calibri"/>
              </a:rPr>
              <a:t> </a:t>
            </a:r>
            <a:r>
              <a:rPr kumimoji="0" sz="2000" b="0" i="0" u="none" strike="noStrike" kern="1200" cap="none" spc="-5" normalizeH="0" baseline="0" noProof="0" dirty="0">
                <a:ln>
                  <a:noFill/>
                </a:ln>
                <a:solidFill>
                  <a:srgbClr val="000000"/>
                </a:solidFill>
                <a:effectLst/>
                <a:uLnTx/>
                <a:uFillTx/>
                <a:latin typeface="Calibri"/>
                <a:cs typeface="Calibri"/>
              </a:rPr>
              <a:t>B</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42" name="object 42"/>
          <p:cNvSpPr/>
          <p:nvPr/>
        </p:nvSpPr>
        <p:spPr>
          <a:xfrm>
            <a:off x="2613279" y="4292451"/>
            <a:ext cx="541020" cy="499745"/>
          </a:xfrm>
          <a:custGeom>
            <a:avLst/>
            <a:gdLst/>
            <a:ahLst/>
            <a:cxnLst/>
            <a:rect l="l" t="t" r="r" b="b"/>
            <a:pathLst>
              <a:path w="541019" h="499745">
                <a:moveTo>
                  <a:pt x="353113" y="256540"/>
                </a:moveTo>
                <a:lnTo>
                  <a:pt x="315493" y="256540"/>
                </a:lnTo>
                <a:lnTo>
                  <a:pt x="327355" y="257810"/>
                </a:lnTo>
                <a:lnTo>
                  <a:pt x="331990" y="260350"/>
                </a:lnTo>
                <a:lnTo>
                  <a:pt x="338023" y="266700"/>
                </a:lnTo>
                <a:lnTo>
                  <a:pt x="339839" y="269240"/>
                </a:lnTo>
                <a:lnTo>
                  <a:pt x="341718" y="275590"/>
                </a:lnTo>
                <a:lnTo>
                  <a:pt x="341833" y="278130"/>
                </a:lnTo>
                <a:lnTo>
                  <a:pt x="340448" y="284480"/>
                </a:lnTo>
                <a:lnTo>
                  <a:pt x="339026" y="288290"/>
                </a:lnTo>
                <a:lnTo>
                  <a:pt x="334721" y="294640"/>
                </a:lnTo>
                <a:lnTo>
                  <a:pt x="331977" y="298450"/>
                </a:lnTo>
                <a:lnTo>
                  <a:pt x="280352" y="350520"/>
                </a:lnTo>
                <a:lnTo>
                  <a:pt x="280085" y="350520"/>
                </a:lnTo>
                <a:lnTo>
                  <a:pt x="280022" y="353060"/>
                </a:lnTo>
                <a:lnTo>
                  <a:pt x="280669" y="354330"/>
                </a:lnTo>
                <a:lnTo>
                  <a:pt x="281241" y="354330"/>
                </a:lnTo>
                <a:lnTo>
                  <a:pt x="282879" y="356870"/>
                </a:lnTo>
                <a:lnTo>
                  <a:pt x="284022" y="358140"/>
                </a:lnTo>
                <a:lnTo>
                  <a:pt x="286892" y="360680"/>
                </a:lnTo>
                <a:lnTo>
                  <a:pt x="288124" y="361950"/>
                </a:lnTo>
                <a:lnTo>
                  <a:pt x="290220" y="364490"/>
                </a:lnTo>
                <a:lnTo>
                  <a:pt x="295401" y="364490"/>
                </a:lnTo>
                <a:lnTo>
                  <a:pt x="349580" y="309880"/>
                </a:lnTo>
                <a:lnTo>
                  <a:pt x="363143" y="280670"/>
                </a:lnTo>
                <a:lnTo>
                  <a:pt x="362724" y="274320"/>
                </a:lnTo>
                <a:lnTo>
                  <a:pt x="359371" y="264160"/>
                </a:lnTo>
                <a:lnTo>
                  <a:pt x="355993" y="259080"/>
                </a:lnTo>
                <a:lnTo>
                  <a:pt x="353113" y="256540"/>
                </a:lnTo>
                <a:close/>
              </a:path>
              <a:path w="541019" h="499745">
                <a:moveTo>
                  <a:pt x="302831" y="205740"/>
                </a:moveTo>
                <a:lnTo>
                  <a:pt x="264071" y="205740"/>
                </a:lnTo>
                <a:lnTo>
                  <a:pt x="275996" y="207010"/>
                </a:lnTo>
                <a:lnTo>
                  <a:pt x="280644" y="209550"/>
                </a:lnTo>
                <a:lnTo>
                  <a:pt x="286664" y="214630"/>
                </a:lnTo>
                <a:lnTo>
                  <a:pt x="288467" y="218440"/>
                </a:lnTo>
                <a:lnTo>
                  <a:pt x="290296" y="223520"/>
                </a:lnTo>
                <a:lnTo>
                  <a:pt x="290398" y="227330"/>
                </a:lnTo>
                <a:lnTo>
                  <a:pt x="289013" y="233680"/>
                </a:lnTo>
                <a:lnTo>
                  <a:pt x="287616" y="237490"/>
                </a:lnTo>
                <a:lnTo>
                  <a:pt x="283425" y="243840"/>
                </a:lnTo>
                <a:lnTo>
                  <a:pt x="280720" y="247650"/>
                </a:lnTo>
                <a:lnTo>
                  <a:pt x="229095" y="299720"/>
                </a:lnTo>
                <a:lnTo>
                  <a:pt x="228803" y="299720"/>
                </a:lnTo>
                <a:lnTo>
                  <a:pt x="228574" y="300990"/>
                </a:lnTo>
                <a:lnTo>
                  <a:pt x="229323" y="302260"/>
                </a:lnTo>
                <a:lnTo>
                  <a:pt x="229908" y="303530"/>
                </a:lnTo>
                <a:lnTo>
                  <a:pt x="231609" y="306070"/>
                </a:lnTo>
                <a:lnTo>
                  <a:pt x="232702" y="307340"/>
                </a:lnTo>
                <a:lnTo>
                  <a:pt x="235457" y="309880"/>
                </a:lnTo>
                <a:lnTo>
                  <a:pt x="236677" y="311150"/>
                </a:lnTo>
                <a:lnTo>
                  <a:pt x="238785" y="312420"/>
                </a:lnTo>
                <a:lnTo>
                  <a:pt x="239712" y="313690"/>
                </a:lnTo>
                <a:lnTo>
                  <a:pt x="243573" y="313690"/>
                </a:lnTo>
                <a:lnTo>
                  <a:pt x="299046" y="257810"/>
                </a:lnTo>
                <a:lnTo>
                  <a:pt x="308038" y="256540"/>
                </a:lnTo>
                <a:lnTo>
                  <a:pt x="353113" y="256540"/>
                </a:lnTo>
                <a:lnTo>
                  <a:pt x="348792" y="252730"/>
                </a:lnTo>
                <a:lnTo>
                  <a:pt x="346430" y="250190"/>
                </a:lnTo>
                <a:lnTo>
                  <a:pt x="341160" y="247650"/>
                </a:lnTo>
                <a:lnTo>
                  <a:pt x="338137" y="246380"/>
                </a:lnTo>
                <a:lnTo>
                  <a:pt x="331304" y="243840"/>
                </a:lnTo>
                <a:lnTo>
                  <a:pt x="327418" y="243840"/>
                </a:lnTo>
                <a:lnTo>
                  <a:pt x="318719" y="242570"/>
                </a:lnTo>
                <a:lnTo>
                  <a:pt x="308305" y="242570"/>
                </a:lnTo>
                <a:lnTo>
                  <a:pt x="309702" y="240030"/>
                </a:lnTo>
                <a:lnTo>
                  <a:pt x="310641" y="236220"/>
                </a:lnTo>
                <a:lnTo>
                  <a:pt x="311619" y="229870"/>
                </a:lnTo>
                <a:lnTo>
                  <a:pt x="311556" y="226060"/>
                </a:lnTo>
                <a:lnTo>
                  <a:pt x="310311" y="219710"/>
                </a:lnTo>
                <a:lnTo>
                  <a:pt x="309079" y="215900"/>
                </a:lnTo>
                <a:lnTo>
                  <a:pt x="305396" y="209550"/>
                </a:lnTo>
                <a:lnTo>
                  <a:pt x="302831" y="205740"/>
                </a:lnTo>
                <a:close/>
              </a:path>
              <a:path w="541019" h="499745">
                <a:moveTo>
                  <a:pt x="261073" y="167640"/>
                </a:moveTo>
                <a:lnTo>
                  <a:pt x="257378" y="167640"/>
                </a:lnTo>
                <a:lnTo>
                  <a:pt x="177749" y="247650"/>
                </a:lnTo>
                <a:lnTo>
                  <a:pt x="177457" y="248920"/>
                </a:lnTo>
                <a:lnTo>
                  <a:pt x="177330" y="250190"/>
                </a:lnTo>
                <a:lnTo>
                  <a:pt x="177965" y="251460"/>
                </a:lnTo>
                <a:lnTo>
                  <a:pt x="178536" y="252730"/>
                </a:lnTo>
                <a:lnTo>
                  <a:pt x="180187" y="255270"/>
                </a:lnTo>
                <a:lnTo>
                  <a:pt x="181292" y="256540"/>
                </a:lnTo>
                <a:lnTo>
                  <a:pt x="184162" y="259080"/>
                </a:lnTo>
                <a:lnTo>
                  <a:pt x="185419" y="260350"/>
                </a:lnTo>
                <a:lnTo>
                  <a:pt x="187528" y="261620"/>
                </a:lnTo>
                <a:lnTo>
                  <a:pt x="188429" y="261620"/>
                </a:lnTo>
                <a:lnTo>
                  <a:pt x="189953" y="262890"/>
                </a:lnTo>
                <a:lnTo>
                  <a:pt x="192227" y="262890"/>
                </a:lnTo>
                <a:lnTo>
                  <a:pt x="247700" y="207010"/>
                </a:lnTo>
                <a:lnTo>
                  <a:pt x="256628" y="205740"/>
                </a:lnTo>
                <a:lnTo>
                  <a:pt x="302831" y="205740"/>
                </a:lnTo>
                <a:lnTo>
                  <a:pt x="295287" y="199390"/>
                </a:lnTo>
                <a:lnTo>
                  <a:pt x="289902" y="195580"/>
                </a:lnTo>
                <a:lnTo>
                  <a:pt x="276923" y="191770"/>
                </a:lnTo>
                <a:lnTo>
                  <a:pt x="259575" y="191770"/>
                </a:lnTo>
                <a:lnTo>
                  <a:pt x="270459" y="181610"/>
                </a:lnTo>
                <a:lnTo>
                  <a:pt x="270738" y="180340"/>
                </a:lnTo>
                <a:lnTo>
                  <a:pt x="270979" y="179070"/>
                </a:lnTo>
                <a:lnTo>
                  <a:pt x="270522" y="177800"/>
                </a:lnTo>
                <a:lnTo>
                  <a:pt x="270040" y="176530"/>
                </a:lnTo>
                <a:lnTo>
                  <a:pt x="268516" y="175260"/>
                </a:lnTo>
                <a:lnTo>
                  <a:pt x="267487" y="173990"/>
                </a:lnTo>
                <a:lnTo>
                  <a:pt x="264858" y="171450"/>
                </a:lnTo>
                <a:lnTo>
                  <a:pt x="263728" y="170180"/>
                </a:lnTo>
                <a:lnTo>
                  <a:pt x="261912" y="168910"/>
                </a:lnTo>
                <a:lnTo>
                  <a:pt x="261073" y="167640"/>
                </a:lnTo>
                <a:close/>
              </a:path>
              <a:path w="541019" h="499745">
                <a:moveTo>
                  <a:pt x="198450" y="105410"/>
                </a:moveTo>
                <a:lnTo>
                  <a:pt x="194754" y="105410"/>
                </a:lnTo>
                <a:lnTo>
                  <a:pt x="115125" y="185420"/>
                </a:lnTo>
                <a:lnTo>
                  <a:pt x="114833" y="185420"/>
                </a:lnTo>
                <a:lnTo>
                  <a:pt x="114604" y="186690"/>
                </a:lnTo>
                <a:lnTo>
                  <a:pt x="114706" y="187960"/>
                </a:lnTo>
                <a:lnTo>
                  <a:pt x="115354" y="189230"/>
                </a:lnTo>
                <a:lnTo>
                  <a:pt x="115925" y="190500"/>
                </a:lnTo>
                <a:lnTo>
                  <a:pt x="117563" y="191770"/>
                </a:lnTo>
                <a:lnTo>
                  <a:pt x="118668" y="193040"/>
                </a:lnTo>
                <a:lnTo>
                  <a:pt x="121538" y="196850"/>
                </a:lnTo>
                <a:lnTo>
                  <a:pt x="122796" y="198120"/>
                </a:lnTo>
                <a:lnTo>
                  <a:pt x="124904" y="199390"/>
                </a:lnTo>
                <a:lnTo>
                  <a:pt x="125806" y="199390"/>
                </a:lnTo>
                <a:lnTo>
                  <a:pt x="127330" y="200660"/>
                </a:lnTo>
                <a:lnTo>
                  <a:pt x="129095" y="200660"/>
                </a:lnTo>
                <a:lnTo>
                  <a:pt x="129603" y="199390"/>
                </a:lnTo>
                <a:lnTo>
                  <a:pt x="181838" y="147320"/>
                </a:lnTo>
                <a:lnTo>
                  <a:pt x="187096" y="146050"/>
                </a:lnTo>
                <a:lnTo>
                  <a:pt x="191668" y="146050"/>
                </a:lnTo>
                <a:lnTo>
                  <a:pt x="199504" y="144780"/>
                </a:lnTo>
                <a:lnTo>
                  <a:pt x="238721" y="144780"/>
                </a:lnTo>
                <a:lnTo>
                  <a:pt x="237083" y="140970"/>
                </a:lnTo>
                <a:lnTo>
                  <a:pt x="236232" y="140970"/>
                </a:lnTo>
                <a:lnTo>
                  <a:pt x="234467" y="138430"/>
                </a:lnTo>
                <a:lnTo>
                  <a:pt x="233654" y="137160"/>
                </a:lnTo>
                <a:lnTo>
                  <a:pt x="231190" y="134620"/>
                </a:lnTo>
                <a:lnTo>
                  <a:pt x="229298" y="133350"/>
                </a:lnTo>
                <a:lnTo>
                  <a:pt x="225082" y="130810"/>
                </a:lnTo>
                <a:lnTo>
                  <a:pt x="195910" y="130810"/>
                </a:lnTo>
                <a:lnTo>
                  <a:pt x="207835" y="118110"/>
                </a:lnTo>
                <a:lnTo>
                  <a:pt x="208114" y="118110"/>
                </a:lnTo>
                <a:lnTo>
                  <a:pt x="208356" y="116840"/>
                </a:lnTo>
                <a:lnTo>
                  <a:pt x="207898" y="115570"/>
                </a:lnTo>
                <a:lnTo>
                  <a:pt x="207416" y="114300"/>
                </a:lnTo>
                <a:lnTo>
                  <a:pt x="205892" y="111760"/>
                </a:lnTo>
                <a:lnTo>
                  <a:pt x="204863" y="111760"/>
                </a:lnTo>
                <a:lnTo>
                  <a:pt x="202234" y="107950"/>
                </a:lnTo>
                <a:lnTo>
                  <a:pt x="201104" y="107950"/>
                </a:lnTo>
                <a:lnTo>
                  <a:pt x="199288" y="106680"/>
                </a:lnTo>
                <a:lnTo>
                  <a:pt x="198450" y="105410"/>
                </a:lnTo>
                <a:close/>
              </a:path>
              <a:path w="541019" h="499745">
                <a:moveTo>
                  <a:pt x="78006" y="68580"/>
                </a:moveTo>
                <a:lnTo>
                  <a:pt x="53339" y="68580"/>
                </a:lnTo>
                <a:lnTo>
                  <a:pt x="100558" y="115570"/>
                </a:lnTo>
                <a:lnTo>
                  <a:pt x="82765" y="152400"/>
                </a:lnTo>
                <a:lnTo>
                  <a:pt x="82473" y="153670"/>
                </a:lnTo>
                <a:lnTo>
                  <a:pt x="82283" y="153670"/>
                </a:lnTo>
                <a:lnTo>
                  <a:pt x="82105" y="154940"/>
                </a:lnTo>
                <a:lnTo>
                  <a:pt x="82245" y="156210"/>
                </a:lnTo>
                <a:lnTo>
                  <a:pt x="83616" y="158750"/>
                </a:lnTo>
                <a:lnTo>
                  <a:pt x="85610" y="160020"/>
                </a:lnTo>
                <a:lnTo>
                  <a:pt x="87007" y="162560"/>
                </a:lnTo>
                <a:lnTo>
                  <a:pt x="90639" y="165100"/>
                </a:lnTo>
                <a:lnTo>
                  <a:pt x="92151" y="167640"/>
                </a:lnTo>
                <a:lnTo>
                  <a:pt x="94551" y="168910"/>
                </a:lnTo>
                <a:lnTo>
                  <a:pt x="95580" y="168910"/>
                </a:lnTo>
                <a:lnTo>
                  <a:pt x="97332" y="170180"/>
                </a:lnTo>
                <a:lnTo>
                  <a:pt x="98158" y="168910"/>
                </a:lnTo>
                <a:lnTo>
                  <a:pt x="99669" y="167640"/>
                </a:lnTo>
                <a:lnTo>
                  <a:pt x="101269" y="165100"/>
                </a:lnTo>
                <a:lnTo>
                  <a:pt x="132018" y="99060"/>
                </a:lnTo>
                <a:lnTo>
                  <a:pt x="108584" y="99060"/>
                </a:lnTo>
                <a:lnTo>
                  <a:pt x="78006" y="68580"/>
                </a:lnTo>
                <a:close/>
              </a:path>
              <a:path w="541019" h="499745">
                <a:moveTo>
                  <a:pt x="230238" y="161290"/>
                </a:moveTo>
                <a:lnTo>
                  <a:pt x="225818" y="161290"/>
                </a:lnTo>
                <a:lnTo>
                  <a:pt x="226745" y="162560"/>
                </a:lnTo>
                <a:lnTo>
                  <a:pt x="228892" y="162560"/>
                </a:lnTo>
                <a:lnTo>
                  <a:pt x="230238" y="161290"/>
                </a:lnTo>
                <a:close/>
              </a:path>
              <a:path w="541019" h="499745">
                <a:moveTo>
                  <a:pt x="239407" y="144780"/>
                </a:moveTo>
                <a:lnTo>
                  <a:pt x="211124" y="144780"/>
                </a:lnTo>
                <a:lnTo>
                  <a:pt x="215099" y="147320"/>
                </a:lnTo>
                <a:lnTo>
                  <a:pt x="216827" y="147320"/>
                </a:lnTo>
                <a:lnTo>
                  <a:pt x="219519" y="151130"/>
                </a:lnTo>
                <a:lnTo>
                  <a:pt x="220535" y="152400"/>
                </a:lnTo>
                <a:lnTo>
                  <a:pt x="222173" y="154940"/>
                </a:lnTo>
                <a:lnTo>
                  <a:pt x="222884" y="156210"/>
                </a:lnTo>
                <a:lnTo>
                  <a:pt x="224053" y="157480"/>
                </a:lnTo>
                <a:lnTo>
                  <a:pt x="224548" y="158750"/>
                </a:lnTo>
                <a:lnTo>
                  <a:pt x="225374" y="161290"/>
                </a:lnTo>
                <a:lnTo>
                  <a:pt x="231038" y="161290"/>
                </a:lnTo>
                <a:lnTo>
                  <a:pt x="232905" y="160020"/>
                </a:lnTo>
                <a:lnTo>
                  <a:pt x="234010" y="158750"/>
                </a:lnTo>
                <a:lnTo>
                  <a:pt x="235292" y="157480"/>
                </a:lnTo>
                <a:lnTo>
                  <a:pt x="236639" y="156210"/>
                </a:lnTo>
                <a:lnTo>
                  <a:pt x="237693" y="154940"/>
                </a:lnTo>
                <a:lnTo>
                  <a:pt x="239204" y="153670"/>
                </a:lnTo>
                <a:lnTo>
                  <a:pt x="239737" y="152400"/>
                </a:lnTo>
                <a:lnTo>
                  <a:pt x="240385" y="151130"/>
                </a:lnTo>
                <a:lnTo>
                  <a:pt x="240614" y="151130"/>
                </a:lnTo>
                <a:lnTo>
                  <a:pt x="240906" y="149860"/>
                </a:lnTo>
                <a:lnTo>
                  <a:pt x="240830" y="148590"/>
                </a:lnTo>
                <a:lnTo>
                  <a:pt x="240525" y="147320"/>
                </a:lnTo>
                <a:lnTo>
                  <a:pt x="239407" y="144780"/>
                </a:lnTo>
                <a:close/>
              </a:path>
              <a:path w="541019" h="499745">
                <a:moveTo>
                  <a:pt x="213588" y="128270"/>
                </a:moveTo>
                <a:lnTo>
                  <a:pt x="205816" y="129540"/>
                </a:lnTo>
                <a:lnTo>
                  <a:pt x="201218" y="129540"/>
                </a:lnTo>
                <a:lnTo>
                  <a:pt x="195910" y="130810"/>
                </a:lnTo>
                <a:lnTo>
                  <a:pt x="222618" y="130810"/>
                </a:lnTo>
                <a:lnTo>
                  <a:pt x="216941" y="129540"/>
                </a:lnTo>
                <a:lnTo>
                  <a:pt x="213588" y="128270"/>
                </a:lnTo>
                <a:close/>
              </a:path>
              <a:path w="541019" h="499745">
                <a:moveTo>
                  <a:pt x="167498" y="22860"/>
                </a:moveTo>
                <a:lnTo>
                  <a:pt x="145148" y="22860"/>
                </a:lnTo>
                <a:lnTo>
                  <a:pt x="108584" y="99060"/>
                </a:lnTo>
                <a:lnTo>
                  <a:pt x="132018" y="99060"/>
                </a:lnTo>
                <a:lnTo>
                  <a:pt x="167498" y="22860"/>
                </a:lnTo>
                <a:close/>
              </a:path>
              <a:path w="541019" h="499745">
                <a:moveTo>
                  <a:pt x="152425" y="0"/>
                </a:moveTo>
                <a:lnTo>
                  <a:pt x="149136" y="0"/>
                </a:lnTo>
                <a:lnTo>
                  <a:pt x="3314" y="69850"/>
                </a:lnTo>
                <a:lnTo>
                  <a:pt x="2031" y="69850"/>
                </a:lnTo>
                <a:lnTo>
                  <a:pt x="393" y="71120"/>
                </a:lnTo>
                <a:lnTo>
                  <a:pt x="0" y="72390"/>
                </a:lnTo>
                <a:lnTo>
                  <a:pt x="63" y="73660"/>
                </a:lnTo>
                <a:lnTo>
                  <a:pt x="546" y="74930"/>
                </a:lnTo>
                <a:lnTo>
                  <a:pt x="2425" y="77470"/>
                </a:lnTo>
                <a:lnTo>
                  <a:pt x="3746" y="78740"/>
                </a:lnTo>
                <a:lnTo>
                  <a:pt x="7073" y="82550"/>
                </a:lnTo>
                <a:lnTo>
                  <a:pt x="8470" y="83820"/>
                </a:lnTo>
                <a:lnTo>
                  <a:pt x="10744" y="85090"/>
                </a:lnTo>
                <a:lnTo>
                  <a:pt x="11722" y="86360"/>
                </a:lnTo>
                <a:lnTo>
                  <a:pt x="16141" y="86360"/>
                </a:lnTo>
                <a:lnTo>
                  <a:pt x="53339" y="68580"/>
                </a:lnTo>
                <a:lnTo>
                  <a:pt x="78006" y="68580"/>
                </a:lnTo>
                <a:lnTo>
                  <a:pt x="69087" y="59690"/>
                </a:lnTo>
                <a:lnTo>
                  <a:pt x="145059" y="22860"/>
                </a:lnTo>
                <a:lnTo>
                  <a:pt x="167498" y="22860"/>
                </a:lnTo>
                <a:lnTo>
                  <a:pt x="168681" y="20320"/>
                </a:lnTo>
                <a:lnTo>
                  <a:pt x="168897" y="19050"/>
                </a:lnTo>
                <a:lnTo>
                  <a:pt x="168960" y="17780"/>
                </a:lnTo>
                <a:lnTo>
                  <a:pt x="168706" y="16510"/>
                </a:lnTo>
                <a:lnTo>
                  <a:pt x="167652" y="15240"/>
                </a:lnTo>
                <a:lnTo>
                  <a:pt x="166814" y="13970"/>
                </a:lnTo>
                <a:lnTo>
                  <a:pt x="164528" y="11430"/>
                </a:lnTo>
                <a:lnTo>
                  <a:pt x="163029" y="8890"/>
                </a:lnTo>
                <a:lnTo>
                  <a:pt x="159397" y="6350"/>
                </a:lnTo>
                <a:lnTo>
                  <a:pt x="157911" y="3810"/>
                </a:lnTo>
                <a:lnTo>
                  <a:pt x="155447" y="2540"/>
                </a:lnTo>
                <a:lnTo>
                  <a:pt x="154355" y="1270"/>
                </a:lnTo>
                <a:lnTo>
                  <a:pt x="152425" y="0"/>
                </a:lnTo>
                <a:close/>
              </a:path>
              <a:path w="541019" h="499745">
                <a:moveTo>
                  <a:pt x="476049" y="342994"/>
                </a:moveTo>
                <a:lnTo>
                  <a:pt x="432809" y="355860"/>
                </a:lnTo>
                <a:lnTo>
                  <a:pt x="399278" y="387110"/>
                </a:lnTo>
                <a:lnTo>
                  <a:pt x="382435" y="428409"/>
                </a:lnTo>
                <a:lnTo>
                  <a:pt x="382370" y="435078"/>
                </a:lnTo>
                <a:lnTo>
                  <a:pt x="383073" y="441637"/>
                </a:lnTo>
                <a:lnTo>
                  <a:pt x="403072" y="478002"/>
                </a:lnTo>
                <a:lnTo>
                  <a:pt x="435914" y="497979"/>
                </a:lnTo>
                <a:lnTo>
                  <a:pt x="444169" y="499643"/>
                </a:lnTo>
                <a:lnTo>
                  <a:pt x="446506" y="499643"/>
                </a:lnTo>
                <a:lnTo>
                  <a:pt x="451142" y="483323"/>
                </a:lnTo>
                <a:lnTo>
                  <a:pt x="447941" y="482625"/>
                </a:lnTo>
                <a:lnTo>
                  <a:pt x="412940" y="461251"/>
                </a:lnTo>
                <a:lnTo>
                  <a:pt x="403644" y="436918"/>
                </a:lnTo>
                <a:lnTo>
                  <a:pt x="405218" y="423684"/>
                </a:lnTo>
                <a:lnTo>
                  <a:pt x="428285" y="388264"/>
                </a:lnTo>
                <a:lnTo>
                  <a:pt x="464210" y="364832"/>
                </a:lnTo>
                <a:lnTo>
                  <a:pt x="477913" y="362851"/>
                </a:lnTo>
                <a:lnTo>
                  <a:pt x="520230" y="362851"/>
                </a:lnTo>
                <a:lnTo>
                  <a:pt x="515075" y="358169"/>
                </a:lnTo>
                <a:lnTo>
                  <a:pt x="482971" y="343601"/>
                </a:lnTo>
                <a:lnTo>
                  <a:pt x="476049" y="342994"/>
                </a:lnTo>
                <a:close/>
              </a:path>
              <a:path w="541019" h="499745">
                <a:moveTo>
                  <a:pt x="520230" y="362851"/>
                </a:moveTo>
                <a:lnTo>
                  <a:pt x="477913" y="362851"/>
                </a:lnTo>
                <a:lnTo>
                  <a:pt x="484416" y="363423"/>
                </a:lnTo>
                <a:lnTo>
                  <a:pt x="496722" y="367639"/>
                </a:lnTo>
                <a:lnTo>
                  <a:pt x="521411" y="398411"/>
                </a:lnTo>
                <a:lnTo>
                  <a:pt x="524624" y="414147"/>
                </a:lnTo>
                <a:lnTo>
                  <a:pt x="525208" y="415861"/>
                </a:lnTo>
                <a:lnTo>
                  <a:pt x="526503" y="417144"/>
                </a:lnTo>
                <a:lnTo>
                  <a:pt x="527024" y="417410"/>
                </a:lnTo>
                <a:lnTo>
                  <a:pt x="528205" y="417537"/>
                </a:lnTo>
                <a:lnTo>
                  <a:pt x="528891" y="417398"/>
                </a:lnTo>
                <a:lnTo>
                  <a:pt x="540727" y="400634"/>
                </a:lnTo>
                <a:lnTo>
                  <a:pt x="540321" y="398208"/>
                </a:lnTo>
                <a:lnTo>
                  <a:pt x="520776" y="363347"/>
                </a:lnTo>
                <a:lnTo>
                  <a:pt x="520230" y="362851"/>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43" name="object 43"/>
          <p:cNvSpPr/>
          <p:nvPr/>
        </p:nvSpPr>
        <p:spPr>
          <a:xfrm>
            <a:off x="8007095" y="3979926"/>
            <a:ext cx="185420" cy="0"/>
          </a:xfrm>
          <a:custGeom>
            <a:avLst/>
            <a:gdLst/>
            <a:ahLst/>
            <a:cxnLst/>
            <a:rect l="l" t="t" r="r" b="b"/>
            <a:pathLst>
              <a:path w="185420">
                <a:moveTo>
                  <a:pt x="0" y="0"/>
                </a:moveTo>
                <a:lnTo>
                  <a:pt x="184848"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44" name="object 44"/>
          <p:cNvSpPr/>
          <p:nvPr/>
        </p:nvSpPr>
        <p:spPr>
          <a:xfrm>
            <a:off x="8179244" y="3941823"/>
            <a:ext cx="76200" cy="76200"/>
          </a:xfrm>
          <a:custGeom>
            <a:avLst/>
            <a:gdLst/>
            <a:ahLst/>
            <a:cxnLst/>
            <a:rect l="l" t="t" r="r" b="b"/>
            <a:pathLst>
              <a:path w="76200" h="76200">
                <a:moveTo>
                  <a:pt x="0" y="0"/>
                </a:moveTo>
                <a:lnTo>
                  <a:pt x="0" y="76200"/>
                </a:lnTo>
                <a:lnTo>
                  <a:pt x="76200" y="38100"/>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45" name="object 45"/>
          <p:cNvSpPr/>
          <p:nvPr/>
        </p:nvSpPr>
        <p:spPr>
          <a:xfrm>
            <a:off x="4952512" y="2341122"/>
            <a:ext cx="1919605" cy="0"/>
          </a:xfrm>
          <a:custGeom>
            <a:avLst/>
            <a:gdLst/>
            <a:ahLst/>
            <a:cxnLst/>
            <a:rect l="l" t="t" r="r" b="b"/>
            <a:pathLst>
              <a:path w="1919604">
                <a:moveTo>
                  <a:pt x="0" y="0"/>
                </a:moveTo>
                <a:lnTo>
                  <a:pt x="1919477" y="0"/>
                </a:lnTo>
              </a:path>
            </a:pathLst>
          </a:custGeom>
          <a:ln w="167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Times New Roman"/>
              <a:cs typeface="Lucida Sans Unicode"/>
            </a:endParaRPr>
          </a:p>
        </p:txBody>
      </p:sp>
      <p:sp>
        <p:nvSpPr>
          <p:cNvPr id="46" name="object 46"/>
          <p:cNvSpPr txBox="1"/>
          <p:nvPr/>
        </p:nvSpPr>
        <p:spPr>
          <a:xfrm>
            <a:off x="4939812" y="2037339"/>
            <a:ext cx="1944370"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solidFill>
                  <a:srgbClr val="000000"/>
                </a:solidFill>
                <a:effectLst/>
                <a:uLnTx/>
                <a:uFillTx/>
                <a:latin typeface="Calibri"/>
                <a:cs typeface="Calibri"/>
              </a:rPr>
              <a:t>1</a:t>
            </a:r>
            <a:r>
              <a:rPr kumimoji="0" sz="1950" b="1" i="0" u="none" strike="noStrike" kern="1200" cap="none" spc="7" normalizeH="0" baseline="25641" noProof="0" dirty="0">
                <a:ln>
                  <a:noFill/>
                </a:ln>
                <a:solidFill>
                  <a:srgbClr val="000000"/>
                </a:solidFill>
                <a:effectLst/>
                <a:uLnTx/>
                <a:uFillTx/>
                <a:latin typeface="Calibri"/>
                <a:cs typeface="Calibri"/>
              </a:rPr>
              <a:t>st </a:t>
            </a:r>
            <a:r>
              <a:rPr kumimoji="0" sz="2000" b="1" i="0" u="none" strike="noStrike" kern="1200" cap="none" spc="-5" normalizeH="0" baseline="0" noProof="0" dirty="0">
                <a:ln>
                  <a:noFill/>
                </a:ln>
                <a:solidFill>
                  <a:srgbClr val="000000"/>
                </a:solidFill>
                <a:effectLst/>
                <a:uLnTx/>
                <a:uFillTx/>
                <a:latin typeface="Calibri"/>
                <a:cs typeface="Calibri"/>
              </a:rPr>
              <a:t>Line</a:t>
            </a:r>
            <a:r>
              <a:rPr kumimoji="0" sz="2000" b="1" i="0" u="none" strike="noStrike" kern="1200" cap="none" spc="-200" normalizeH="0" baseline="0" noProof="0" dirty="0">
                <a:ln>
                  <a:noFill/>
                </a:ln>
                <a:solidFill>
                  <a:srgbClr val="000000"/>
                </a:solidFill>
                <a:effectLst/>
                <a:uLnTx/>
                <a:uFillTx/>
                <a:latin typeface="Calibri"/>
                <a:cs typeface="Calibri"/>
              </a:rPr>
              <a:t> </a:t>
            </a:r>
            <a:r>
              <a:rPr kumimoji="0" sz="2000" b="1" i="0" u="none" strike="noStrike" kern="1200" cap="none" spc="-5" normalizeH="0" baseline="0" noProof="0" dirty="0">
                <a:ln>
                  <a:noFill/>
                </a:ln>
                <a:solidFill>
                  <a:srgbClr val="000000"/>
                </a:solidFill>
                <a:effectLst/>
                <a:uLnTx/>
                <a:uFillTx/>
                <a:latin typeface="Calibri"/>
                <a:cs typeface="Calibri"/>
              </a:rPr>
              <a:t>Treatment</a:t>
            </a:r>
            <a:endParaRPr kumimoji="0" sz="2000" b="0" i="0" u="none" strike="noStrike" kern="1200" cap="none" spc="0" normalizeH="0" baseline="0" noProof="0">
              <a:ln>
                <a:noFill/>
              </a:ln>
              <a:solidFill>
                <a:srgbClr val="000000"/>
              </a:solidFill>
              <a:effectLst/>
              <a:uLnTx/>
              <a:uFillTx/>
              <a:latin typeface="Calibri"/>
              <a:cs typeface="Calibri"/>
            </a:endParaRPr>
          </a:p>
        </p:txBody>
      </p:sp>
      <p:sp>
        <p:nvSpPr>
          <p:cNvPr id="47" name="object 47"/>
          <p:cNvSpPr txBox="1"/>
          <p:nvPr/>
        </p:nvSpPr>
        <p:spPr>
          <a:xfrm>
            <a:off x="3092069" y="6330354"/>
            <a:ext cx="6664959" cy="2698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0" normalizeH="0" baseline="0" noProof="0" dirty="0">
                <a:ln>
                  <a:noFill/>
                </a:ln>
                <a:solidFill>
                  <a:srgbClr val="000000"/>
                </a:solidFill>
                <a:effectLst/>
                <a:uLnTx/>
                <a:uFillTx/>
                <a:latin typeface="Arial"/>
                <a:cs typeface="Arial"/>
              </a:rPr>
              <a:t>SWOG-ECOG </a:t>
            </a:r>
            <a:r>
              <a:rPr kumimoji="0" sz="1600" b="0" i="0" u="none" strike="noStrike" kern="1200" cap="none" spc="-5" normalizeH="0" baseline="0" noProof="0" dirty="0">
                <a:ln>
                  <a:noFill/>
                </a:ln>
                <a:solidFill>
                  <a:srgbClr val="000000"/>
                </a:solidFill>
                <a:effectLst/>
                <a:uLnTx/>
                <a:uFillTx/>
                <a:latin typeface="Arial"/>
                <a:cs typeface="Arial"/>
              </a:rPr>
              <a:t>collaboration </a:t>
            </a:r>
            <a:r>
              <a:rPr kumimoji="0" sz="1600" b="0" i="0" u="none" strike="noStrike" kern="1200" cap="none" spc="0" normalizeH="0" baseline="0" noProof="0" dirty="0">
                <a:ln>
                  <a:noFill/>
                </a:ln>
                <a:solidFill>
                  <a:srgbClr val="000000"/>
                </a:solidFill>
                <a:effectLst/>
                <a:uLnTx/>
                <a:uFillTx/>
                <a:latin typeface="Arial"/>
                <a:cs typeface="Arial"/>
              </a:rPr>
              <a:t>NCTN </a:t>
            </a:r>
            <a:r>
              <a:rPr kumimoji="0" sz="1600" b="0" i="0" u="none" strike="noStrike" kern="1200" cap="none" spc="-5" normalizeH="0" baseline="0" noProof="0" dirty="0">
                <a:ln>
                  <a:noFill/>
                </a:ln>
                <a:solidFill>
                  <a:srgbClr val="000000"/>
                </a:solidFill>
                <a:effectLst/>
                <a:uLnTx/>
                <a:uFillTx/>
                <a:latin typeface="Arial"/>
                <a:cs typeface="Arial"/>
              </a:rPr>
              <a:t>NCI network (A. Chiang, </a:t>
            </a:r>
            <a:r>
              <a:rPr kumimoji="0" sz="1600" b="0" i="0" u="none" strike="noStrike" kern="1200" cap="none" spc="0" normalizeH="0" baseline="0" noProof="0" dirty="0">
                <a:ln>
                  <a:noFill/>
                </a:ln>
                <a:solidFill>
                  <a:srgbClr val="000000"/>
                </a:solidFill>
                <a:effectLst/>
                <a:uLnTx/>
                <a:uFillTx/>
                <a:latin typeface="Arial"/>
                <a:cs typeface="Arial"/>
              </a:rPr>
              <a:t>H.</a:t>
            </a:r>
            <a:r>
              <a:rPr kumimoji="0" sz="1600" b="0" i="0" u="none" strike="noStrike" kern="1200" cap="none" spc="25" normalizeH="0" baseline="0" noProof="0" dirty="0">
                <a:ln>
                  <a:noFill/>
                </a:ln>
                <a:solidFill>
                  <a:srgbClr val="000000"/>
                </a:solidFill>
                <a:effectLst/>
                <a:uLnTx/>
                <a:uFillTx/>
                <a:latin typeface="Arial"/>
                <a:cs typeface="Arial"/>
              </a:rPr>
              <a:t> </a:t>
            </a:r>
            <a:r>
              <a:rPr kumimoji="0" sz="1600" b="0" i="0" u="none" strike="noStrike" kern="1200" cap="none" spc="-5" normalizeH="0" baseline="0" noProof="0" dirty="0">
                <a:ln>
                  <a:noFill/>
                </a:ln>
                <a:solidFill>
                  <a:srgbClr val="000000"/>
                </a:solidFill>
                <a:effectLst/>
                <a:uLnTx/>
                <a:uFillTx/>
                <a:latin typeface="Arial"/>
                <a:cs typeface="Arial"/>
              </a:rPr>
              <a:t>Borghaei)</a:t>
            </a:r>
            <a:endParaRPr kumimoji="0" sz="16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94794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14779" y="685800"/>
            <a:ext cx="11010508" cy="1143000"/>
          </a:xfrm>
          <a:solidFill>
            <a:srgbClr val="002060"/>
          </a:solidFill>
        </p:spPr>
        <p:txBody>
          <a:bodyPr/>
          <a:lstStyle/>
          <a:p>
            <a:pPr eaLnBrk="1" hangingPunct="1"/>
            <a:r>
              <a:rPr lang="en-US" altLang="en-US" sz="3600" b="1" dirty="0">
                <a:solidFill>
                  <a:srgbClr val="FFFF00"/>
                </a:solidFill>
                <a:latin typeface="Arial Narrow" panose="020B0606020202030204" pitchFamily="34" charset="0"/>
              </a:rPr>
              <a:t>What happens after first line therapy in </a:t>
            </a:r>
            <a:r>
              <a:rPr lang="en-US" altLang="en-US" sz="3600" b="1" dirty="0" err="1">
                <a:solidFill>
                  <a:srgbClr val="FFFF00"/>
                </a:solidFill>
                <a:latin typeface="Arial Narrow" panose="020B0606020202030204" pitchFamily="34" charset="0"/>
              </a:rPr>
              <a:t>mNSCLC</a:t>
            </a:r>
            <a:r>
              <a:rPr lang="en-US" altLang="en-US" sz="3600" b="1" dirty="0">
                <a:solidFill>
                  <a:srgbClr val="FFFF00"/>
                </a:solidFill>
                <a:latin typeface="Arial Narrow" panose="020B0606020202030204" pitchFamily="34" charset="0"/>
              </a:rPr>
              <a:t>?</a:t>
            </a:r>
          </a:p>
        </p:txBody>
      </p:sp>
      <p:sp>
        <p:nvSpPr>
          <p:cNvPr id="7171" name="Rectangle 3"/>
          <p:cNvSpPr>
            <a:spLocks noGrp="1" noChangeArrowheads="1"/>
          </p:cNvSpPr>
          <p:nvPr>
            <p:ph type="body" idx="1"/>
          </p:nvPr>
        </p:nvSpPr>
        <p:spPr>
          <a:xfrm>
            <a:off x="414780" y="2017336"/>
            <a:ext cx="11010508" cy="4383464"/>
          </a:xfrm>
          <a:solidFill>
            <a:srgbClr val="002060"/>
          </a:solidFill>
        </p:spPr>
        <p:txBody>
          <a:bodyPr/>
          <a:lstStyle/>
          <a:p>
            <a:pPr eaLnBrk="1" hangingPunct="1">
              <a:buClr>
                <a:srgbClr val="66FF33"/>
              </a:buClr>
              <a:buSzPct val="100000"/>
            </a:pPr>
            <a:r>
              <a:rPr lang="en-US" altLang="en-US" dirty="0">
                <a:solidFill>
                  <a:schemeClr val="bg1"/>
                </a:solidFill>
                <a:latin typeface="Arial Narrow" panose="020B0606020202030204" pitchFamily="34" charset="0"/>
              </a:rPr>
              <a:t>In the era of CPIs, 5 </a:t>
            </a:r>
            <a:r>
              <a:rPr lang="en-US" altLang="en-US" dirty="0" err="1">
                <a:solidFill>
                  <a:schemeClr val="bg1"/>
                </a:solidFill>
                <a:latin typeface="Arial Narrow" panose="020B0606020202030204" pitchFamily="34" charset="0"/>
              </a:rPr>
              <a:t>yr</a:t>
            </a:r>
            <a:r>
              <a:rPr lang="en-US" altLang="en-US" dirty="0">
                <a:solidFill>
                  <a:schemeClr val="bg1"/>
                </a:solidFill>
                <a:latin typeface="Arial Narrow" panose="020B0606020202030204" pitchFamily="34" charset="0"/>
              </a:rPr>
              <a:t> OS rates on study are now ~ 30% in those with </a:t>
            </a:r>
            <a:br>
              <a:rPr lang="en-US" altLang="en-US" dirty="0">
                <a:solidFill>
                  <a:schemeClr val="bg1"/>
                </a:solidFill>
                <a:latin typeface="Arial Narrow" panose="020B0606020202030204" pitchFamily="34" charset="0"/>
              </a:rPr>
            </a:br>
            <a:r>
              <a:rPr lang="en-US" altLang="en-US" dirty="0">
                <a:solidFill>
                  <a:schemeClr val="bg1"/>
                </a:solidFill>
                <a:latin typeface="Arial Narrow" panose="020B0606020202030204" pitchFamily="34" charset="0"/>
              </a:rPr>
              <a:t>PD-L1 &gt; 50%</a:t>
            </a:r>
          </a:p>
          <a:p>
            <a:pPr eaLnBrk="1" hangingPunct="1">
              <a:buClr>
                <a:srgbClr val="66FF33"/>
              </a:buClr>
              <a:buSzPct val="100000"/>
            </a:pPr>
            <a:r>
              <a:rPr lang="en-US" altLang="en-US" sz="2800" dirty="0">
                <a:solidFill>
                  <a:schemeClr val="bg1"/>
                </a:solidFill>
                <a:latin typeface="Arial Narrow" panose="020B0606020202030204" pitchFamily="34" charset="0"/>
              </a:rPr>
              <a:t>But a majority of those with advanced </a:t>
            </a:r>
            <a:r>
              <a:rPr lang="en-US" altLang="en-US" sz="2800" dirty="0" err="1">
                <a:solidFill>
                  <a:schemeClr val="bg1"/>
                </a:solidFill>
                <a:latin typeface="Arial Narrow" panose="020B0606020202030204" pitchFamily="34" charset="0"/>
              </a:rPr>
              <a:t>mNSCLC</a:t>
            </a:r>
            <a:r>
              <a:rPr lang="en-US" altLang="en-US" sz="2800" dirty="0">
                <a:solidFill>
                  <a:schemeClr val="bg1"/>
                </a:solidFill>
                <a:latin typeface="Arial Narrow" panose="020B0606020202030204" pitchFamily="34" charset="0"/>
              </a:rPr>
              <a:t> experience </a:t>
            </a:r>
            <a:r>
              <a:rPr lang="en-US" altLang="en-US" sz="2800" dirty="0" err="1">
                <a:solidFill>
                  <a:schemeClr val="bg1"/>
                </a:solidFill>
                <a:latin typeface="Arial Narrow" panose="020B0606020202030204" pitchFamily="34" charset="0"/>
              </a:rPr>
              <a:t>diease</a:t>
            </a:r>
            <a:r>
              <a:rPr lang="en-US" altLang="en-US" sz="2800" dirty="0">
                <a:solidFill>
                  <a:schemeClr val="bg1"/>
                </a:solidFill>
                <a:latin typeface="Arial Narrow" panose="020B0606020202030204" pitchFamily="34" charset="0"/>
              </a:rPr>
              <a:t> progression, even after CPIs +/- chemo, most within 6-12  </a:t>
            </a:r>
            <a:r>
              <a:rPr lang="en-US" altLang="en-US" sz="2800" dirty="0" err="1">
                <a:solidFill>
                  <a:schemeClr val="bg1"/>
                </a:solidFill>
                <a:latin typeface="Arial Narrow" panose="020B0606020202030204" pitchFamily="34" charset="0"/>
              </a:rPr>
              <a:t>mos</a:t>
            </a:r>
            <a:r>
              <a:rPr lang="en-US" altLang="en-US" sz="2800" dirty="0">
                <a:solidFill>
                  <a:schemeClr val="bg1"/>
                </a:solidFill>
                <a:latin typeface="Arial Narrow" panose="020B0606020202030204" pitchFamily="34" charset="0"/>
              </a:rPr>
              <a:t> of treatment initiation</a:t>
            </a:r>
          </a:p>
          <a:p>
            <a:pPr eaLnBrk="1" hangingPunct="1">
              <a:buClr>
                <a:srgbClr val="66FF33"/>
              </a:buClr>
              <a:buSzPct val="100000"/>
            </a:pPr>
            <a:r>
              <a:rPr lang="en-US" altLang="en-US" sz="2800" dirty="0">
                <a:solidFill>
                  <a:schemeClr val="bg1"/>
                </a:solidFill>
                <a:latin typeface="Arial Narrow" panose="020B0606020202030204" pitchFamily="34" charset="0"/>
              </a:rPr>
              <a:t>Once PD manifests, death with rare exception is inevitable</a:t>
            </a:r>
          </a:p>
        </p:txBody>
      </p:sp>
    </p:spTree>
    <p:extLst>
      <p:ext uri="{BB962C8B-B14F-4D97-AF65-F5344CB8AC3E}">
        <p14:creationId xmlns:p14="http://schemas.microsoft.com/office/powerpoint/2010/main" val="2393377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908720"/>
            <a:ext cx="9577064" cy="4799013"/>
          </a:xfrm>
        </p:spPr>
        <p:txBody>
          <a:bodyPr/>
          <a:lstStyle/>
          <a:p>
            <a:pPr marL="98425" indent="0">
              <a:lnSpc>
                <a:spcPct val="100000"/>
              </a:lnSpc>
              <a:spcBef>
                <a:spcPts val="2000"/>
              </a:spcBef>
              <a:spcAft>
                <a:spcPts val="0"/>
              </a:spcAft>
              <a:buNone/>
            </a:pPr>
            <a:r>
              <a:rPr lang="en-US" sz="2500" dirty="0">
                <a:solidFill>
                  <a:srgbClr val="0432FF"/>
                </a:solidFill>
              </a:rPr>
              <a:t>Introduction</a:t>
            </a:r>
          </a:p>
          <a:p>
            <a:pPr marL="98425" indent="0">
              <a:lnSpc>
                <a:spcPct val="100000"/>
              </a:lnSpc>
              <a:spcBef>
                <a:spcPts val="2000"/>
              </a:spcBef>
              <a:spcAft>
                <a:spcPts val="0"/>
              </a:spcAft>
              <a:buNone/>
            </a:pPr>
            <a:r>
              <a:rPr lang="en-US" sz="2500" dirty="0">
                <a:solidFill>
                  <a:srgbClr val="0432FF"/>
                </a:solidFill>
              </a:rPr>
              <a:t>Module 1: Case Discussions – Part 1 </a:t>
            </a:r>
          </a:p>
          <a:p>
            <a:pPr marL="98425" indent="0">
              <a:lnSpc>
                <a:spcPct val="100000"/>
              </a:lnSpc>
              <a:spcBef>
                <a:spcPts val="2000"/>
              </a:spcBef>
              <a:spcAft>
                <a:spcPts val="0"/>
              </a:spcAft>
              <a:buNone/>
            </a:pPr>
            <a:r>
              <a:rPr lang="en-US" sz="2500" dirty="0">
                <a:solidFill>
                  <a:srgbClr val="0432FF"/>
                </a:solidFill>
              </a:rPr>
              <a:t>Module 2: Faculty Presentations</a:t>
            </a:r>
          </a:p>
          <a:p>
            <a:pPr>
              <a:lnSpc>
                <a:spcPct val="100000"/>
              </a:lnSpc>
              <a:spcBef>
                <a:spcPts val="800"/>
              </a:spcBef>
              <a:spcAft>
                <a:spcPts val="0"/>
              </a:spcAft>
            </a:pPr>
            <a:r>
              <a:rPr lang="en-US" sz="2200" b="0" dirty="0">
                <a:solidFill>
                  <a:schemeClr val="tx1"/>
                </a:solidFill>
              </a:rPr>
              <a:t>Current Management of Non-Small Cell Lung Cancer (NSCLC) After Disease Progression on Anti-PD-1/PD-L1-Containing Regimens – Dr Langer</a:t>
            </a:r>
          </a:p>
          <a:p>
            <a:pPr>
              <a:lnSpc>
                <a:spcPct val="100000"/>
              </a:lnSpc>
              <a:spcBef>
                <a:spcPts val="800"/>
              </a:spcBef>
              <a:spcAft>
                <a:spcPts val="0"/>
              </a:spcAft>
            </a:pPr>
            <a:r>
              <a:rPr lang="en-US" sz="2200" b="0" dirty="0">
                <a:solidFill>
                  <a:schemeClr val="tx1"/>
                </a:solidFill>
              </a:rPr>
              <a:t>Potential Role of Novel Immunotherapy-Based Combination Strategies in Progressive Advanced NSCLC – Dr </a:t>
            </a:r>
            <a:r>
              <a:rPr lang="en-US" sz="2200" b="0" dirty="0" err="1">
                <a:solidFill>
                  <a:schemeClr val="tx1"/>
                </a:solidFill>
              </a:rPr>
              <a:t>Reckamp</a:t>
            </a:r>
            <a:endParaRPr lang="en-US" sz="2200" b="0" dirty="0">
              <a:solidFill>
                <a:schemeClr val="tx1"/>
              </a:solidFill>
            </a:endParaRPr>
          </a:p>
          <a:p>
            <a:pPr>
              <a:lnSpc>
                <a:spcPct val="100000"/>
              </a:lnSpc>
              <a:spcBef>
                <a:spcPts val="800"/>
              </a:spcBef>
              <a:spcAft>
                <a:spcPts val="0"/>
              </a:spcAft>
            </a:pPr>
            <a:r>
              <a:rPr lang="en-US" sz="2200" b="0" dirty="0">
                <a:solidFill>
                  <a:schemeClr val="tx1"/>
                </a:solidFill>
              </a:rPr>
              <a:t>Novel Antibody-Drug Conjugates (ADCs) Under Evaluation in NSCLC – Dr Sands</a:t>
            </a:r>
          </a:p>
          <a:p>
            <a:pPr>
              <a:lnSpc>
                <a:spcPct val="100000"/>
              </a:lnSpc>
              <a:spcBef>
                <a:spcPts val="800"/>
              </a:spcBef>
              <a:spcAft>
                <a:spcPts val="0"/>
              </a:spcAft>
            </a:pPr>
            <a:r>
              <a:rPr lang="en-US" sz="2200" b="0" dirty="0">
                <a:solidFill>
                  <a:schemeClr val="tx1"/>
                </a:solidFill>
              </a:rPr>
              <a:t>Other Promising Therapeutic Strategies for Patients with Progressive Metastatic NSCLC – Dr Leal</a:t>
            </a:r>
          </a:p>
          <a:p>
            <a:pPr marL="98425" indent="0">
              <a:lnSpc>
                <a:spcPct val="100000"/>
              </a:lnSpc>
              <a:spcBef>
                <a:spcPts val="2000"/>
              </a:spcBef>
              <a:spcAft>
                <a:spcPts val="0"/>
              </a:spcAft>
              <a:buNone/>
            </a:pPr>
            <a:r>
              <a:rPr lang="en-US" sz="2500" dirty="0">
                <a:solidFill>
                  <a:srgbClr val="0432FF"/>
                </a:solidFill>
              </a:rPr>
              <a:t>Module 3: </a:t>
            </a:r>
            <a:r>
              <a:rPr lang="en-US" sz="2500" dirty="0">
                <a:solidFill>
                  <a:srgbClr val="002AFA"/>
                </a:solidFill>
              </a:rPr>
              <a:t>Case Discussions – Part 2 </a:t>
            </a:r>
          </a:p>
        </p:txBody>
      </p:sp>
    </p:spTree>
    <p:extLst>
      <p:ext uri="{BB962C8B-B14F-4D97-AF65-F5344CB8AC3E}">
        <p14:creationId xmlns:p14="http://schemas.microsoft.com/office/powerpoint/2010/main" val="333341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0350"/>
            <a:ext cx="12192000" cy="1069975"/>
          </a:xfrm>
          <a:solidFill>
            <a:srgbClr val="002060"/>
          </a:solidFill>
        </p:spPr>
        <p:txBody>
          <a:bodyPr/>
          <a:lstStyle/>
          <a:p>
            <a:r>
              <a:rPr lang="en-US" sz="3200" b="1" dirty="0">
                <a:solidFill>
                  <a:srgbClr val="FFFF00"/>
                </a:solidFill>
                <a:latin typeface="Arial" charset="0"/>
                <a:ea typeface="+mn-ea"/>
                <a:cs typeface="+mn-cs"/>
              </a:rPr>
              <a:t>Mechanisms of Immune Checkpoint Inhibitor Resistance</a:t>
            </a:r>
          </a:p>
        </p:txBody>
      </p:sp>
      <p:sp>
        <p:nvSpPr>
          <p:cNvPr id="3" name="Text Placeholder 2">
            <a:extLst>
              <a:ext uri="{FF2B5EF4-FFF2-40B4-BE49-F238E27FC236}">
                <a16:creationId xmlns:a16="http://schemas.microsoft.com/office/drawing/2014/main" id="{2479060A-DA4D-4F71-970B-5CF2ED8085E9}"/>
              </a:ext>
            </a:extLst>
          </p:cNvPr>
          <p:cNvSpPr>
            <a:spLocks noGrp="1"/>
          </p:cNvSpPr>
          <p:nvPr>
            <p:ph type="body" sz="quarter" idx="4294967295"/>
          </p:nvPr>
        </p:nvSpPr>
        <p:spPr>
          <a:xfrm>
            <a:off x="0" y="6324600"/>
            <a:ext cx="12192000" cy="533400"/>
          </a:xfrm>
        </p:spPr>
        <p:txBody>
          <a:bodyPr anchor="ctr"/>
          <a:lstStyle/>
          <a:p>
            <a:pPr marL="99718" indent="0">
              <a:buNone/>
            </a:pPr>
            <a:r>
              <a:rPr lang="en-US" sz="1600" dirty="0"/>
              <a:t>Luo W et al. </a:t>
            </a:r>
            <a:r>
              <a:rPr lang="en-US" sz="1600" i="1" dirty="0"/>
              <a:t>Precis Clin Med</a:t>
            </a:r>
            <a:r>
              <a:rPr lang="en-US" sz="1600" dirty="0"/>
              <a:t>. 2021;4(4):258-270. </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688" t="22565" r="30954" b="13695"/>
          <a:stretch/>
        </p:blipFill>
        <p:spPr bwMode="auto">
          <a:xfrm>
            <a:off x="1645536" y="1448738"/>
            <a:ext cx="9006754" cy="4875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22682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16820" y="933254"/>
            <a:ext cx="5937814" cy="577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5891" name="TextBox 4"/>
          <p:cNvSpPr txBox="1">
            <a:spLocks noChangeArrowheads="1"/>
          </p:cNvSpPr>
          <p:nvPr/>
        </p:nvSpPr>
        <p:spPr bwMode="auto">
          <a:xfrm>
            <a:off x="4920838" y="6594453"/>
            <a:ext cx="5726041" cy="21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11" tIns="44106" rIns="88211" bIns="44106">
            <a:spAutoFit/>
          </a:bodyPr>
          <a:lstStyle>
            <a:lvl1pPr latinLnBrk="1">
              <a:spcBef>
                <a:spcPct val="20000"/>
              </a:spcBef>
              <a:buFont typeface="Arial" panose="020B0604020202020204" pitchFamily="34" charset="0"/>
              <a:buChar char="•"/>
              <a:defRPr sz="3500">
                <a:solidFill>
                  <a:schemeClr val="tx1"/>
                </a:solidFill>
                <a:latin typeface="Malgun Gothic" panose="020B0503020000020004" pitchFamily="34" charset="-127"/>
              </a:defRPr>
            </a:lvl1pPr>
            <a:lvl2pPr marL="809625" indent="-306388" latinLnBrk="1">
              <a:spcBef>
                <a:spcPct val="20000"/>
              </a:spcBef>
              <a:buFont typeface="Arial" panose="020B0604020202020204" pitchFamily="34" charset="0"/>
              <a:buChar char="–"/>
              <a:defRPr sz="3100">
                <a:solidFill>
                  <a:schemeClr val="tx1"/>
                </a:solidFill>
                <a:latin typeface="Malgun Gothic" panose="020B0503020000020004" pitchFamily="34" charset="-127"/>
              </a:defRPr>
            </a:lvl2pPr>
            <a:lvl3pPr marL="1247775" indent="-244475" latinLnBrk="1">
              <a:spcBef>
                <a:spcPct val="20000"/>
              </a:spcBef>
              <a:buFont typeface="Arial" panose="020B0604020202020204" pitchFamily="34" charset="0"/>
              <a:buChar char="•"/>
              <a:defRPr sz="2600">
                <a:solidFill>
                  <a:schemeClr val="tx1"/>
                </a:solidFill>
                <a:latin typeface="Malgun Gothic" panose="020B0503020000020004" pitchFamily="34" charset="-127"/>
              </a:defRPr>
            </a:lvl3pPr>
            <a:lvl4pPr marL="1751013" indent="-244475" latinLnBrk="1">
              <a:spcBef>
                <a:spcPct val="20000"/>
              </a:spcBef>
              <a:buFont typeface="Arial" panose="020B0604020202020204" pitchFamily="34" charset="0"/>
              <a:buChar char="–"/>
              <a:defRPr sz="2200">
                <a:solidFill>
                  <a:schemeClr val="tx1"/>
                </a:solidFill>
                <a:latin typeface="Malgun Gothic" panose="020B0503020000020004" pitchFamily="34" charset="-127"/>
              </a:defRPr>
            </a:lvl4pPr>
            <a:lvl5pPr marL="2252663" indent="-244475" latinLnBrk="1">
              <a:spcBef>
                <a:spcPct val="20000"/>
              </a:spcBef>
              <a:buFont typeface="Arial" panose="020B0604020202020204" pitchFamily="34" charset="0"/>
              <a:buChar char="»"/>
              <a:defRPr sz="2200">
                <a:solidFill>
                  <a:schemeClr val="tx1"/>
                </a:solidFill>
                <a:latin typeface="Malgun Gothic" panose="020B0503020000020004" pitchFamily="34" charset="-127"/>
              </a:defRPr>
            </a:lvl5pPr>
            <a:lvl6pPr marL="2709863" indent="-244475" defTabSz="430213" eaLnBrk="0" fontAlgn="base" latinLnBrk="1" hangingPunct="0">
              <a:spcBef>
                <a:spcPct val="20000"/>
              </a:spcBef>
              <a:spcAft>
                <a:spcPct val="0"/>
              </a:spcAft>
              <a:buFont typeface="Arial" panose="020B0604020202020204" pitchFamily="34" charset="0"/>
              <a:buChar char="»"/>
              <a:defRPr sz="2200">
                <a:solidFill>
                  <a:schemeClr val="tx1"/>
                </a:solidFill>
                <a:latin typeface="Malgun Gothic" panose="020B0503020000020004" pitchFamily="34" charset="-127"/>
              </a:defRPr>
            </a:lvl6pPr>
            <a:lvl7pPr marL="3167063" indent="-244475" defTabSz="430213" eaLnBrk="0" fontAlgn="base" latinLnBrk="1" hangingPunct="0">
              <a:spcBef>
                <a:spcPct val="20000"/>
              </a:spcBef>
              <a:spcAft>
                <a:spcPct val="0"/>
              </a:spcAft>
              <a:buFont typeface="Arial" panose="020B0604020202020204" pitchFamily="34" charset="0"/>
              <a:buChar char="»"/>
              <a:defRPr sz="2200">
                <a:solidFill>
                  <a:schemeClr val="tx1"/>
                </a:solidFill>
                <a:latin typeface="Malgun Gothic" panose="020B0503020000020004" pitchFamily="34" charset="-127"/>
              </a:defRPr>
            </a:lvl7pPr>
            <a:lvl8pPr marL="3624263" indent="-244475" defTabSz="430213" eaLnBrk="0" fontAlgn="base" latinLnBrk="1" hangingPunct="0">
              <a:spcBef>
                <a:spcPct val="20000"/>
              </a:spcBef>
              <a:spcAft>
                <a:spcPct val="0"/>
              </a:spcAft>
              <a:buFont typeface="Arial" panose="020B0604020202020204" pitchFamily="34" charset="0"/>
              <a:buChar char="»"/>
              <a:defRPr sz="2200">
                <a:solidFill>
                  <a:schemeClr val="tx1"/>
                </a:solidFill>
                <a:latin typeface="Malgun Gothic" panose="020B0503020000020004" pitchFamily="34" charset="-127"/>
              </a:defRPr>
            </a:lvl8pPr>
            <a:lvl9pPr marL="4081463" indent="-244475" defTabSz="430213" eaLnBrk="0" fontAlgn="base" latinLnBrk="1" hangingPunct="0">
              <a:spcBef>
                <a:spcPct val="20000"/>
              </a:spcBef>
              <a:spcAft>
                <a:spcPct val="0"/>
              </a:spcAft>
              <a:buFont typeface="Arial" panose="020B0604020202020204" pitchFamily="34" charset="0"/>
              <a:buChar char="»"/>
              <a:defRPr sz="2200">
                <a:solidFill>
                  <a:schemeClr val="tx1"/>
                </a:solidFill>
                <a:latin typeface="Malgun Gothic" panose="020B0503020000020004" pitchFamily="34" charset="-127"/>
              </a:defRPr>
            </a:lvl9pPr>
          </a:lstStyle>
          <a:p>
            <a:pPr marL="0" marR="0" lvl="0" indent="0" algn="r" defTabSz="914400" rtl="0" eaLnBrk="1" fontAlgn="auto" latinLnBrk="0" hangingPunct="1">
              <a:lnSpc>
                <a:spcPct val="93000"/>
              </a:lnSpc>
              <a:spcBef>
                <a:spcPct val="0"/>
              </a:spcBef>
              <a:spcAft>
                <a:spcPts val="0"/>
              </a:spcAft>
              <a:buClr>
                <a:srgbClr val="000000"/>
              </a:buClr>
              <a:buSzPct val="45000"/>
              <a:buFont typeface="Wingdings" panose="05000000000000000000" pitchFamily="2" charset="2"/>
              <a:buNone/>
              <a:tabLst/>
              <a:defRPr/>
            </a:pPr>
            <a:r>
              <a:rPr kumimoji="0" lang="en-US" altLang="ko-KR" sz="907" b="0" i="1" u="none" strike="noStrike" kern="12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rPr>
              <a:t>Whiteside et al CCR 2016 </a:t>
            </a:r>
            <a:endParaRPr kumimoji="0" lang="ko-KR" altLang="en-US" sz="907" b="0" i="1" u="none" strike="noStrike" kern="1200" cap="none" spc="0" normalizeH="0" baseline="0" noProof="0">
              <a:ln>
                <a:noFill/>
              </a:ln>
              <a:solidFill>
                <a:srgbClr val="000000"/>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sp>
        <p:nvSpPr>
          <p:cNvPr id="2" name="Title 1"/>
          <p:cNvSpPr>
            <a:spLocks noGrp="1"/>
          </p:cNvSpPr>
          <p:nvPr>
            <p:ph type="title"/>
          </p:nvPr>
        </p:nvSpPr>
        <p:spPr>
          <a:xfrm>
            <a:off x="207390" y="169681"/>
            <a:ext cx="11802358" cy="641023"/>
          </a:xfrm>
          <a:solidFill>
            <a:srgbClr val="002060"/>
          </a:solidFill>
        </p:spPr>
        <p:txBody>
          <a:bodyPr/>
          <a:lstStyle/>
          <a:p>
            <a:r>
              <a:rPr lang="en-US" sz="3600" b="1" dirty="0">
                <a:solidFill>
                  <a:srgbClr val="FFFF00"/>
                </a:solidFill>
                <a:latin typeface="Arial" panose="020B0604020202020204" pitchFamily="34" charset="0"/>
                <a:cs typeface="Arial" panose="020B0604020202020204" pitchFamily="34" charset="0"/>
              </a:rPr>
              <a:t>Potential Strategies to Overcome Resistance to ICIs</a:t>
            </a:r>
          </a:p>
        </p:txBody>
      </p:sp>
    </p:spTree>
    <p:extLst>
      <p:ext uri="{BB962C8B-B14F-4D97-AF65-F5344CB8AC3E}">
        <p14:creationId xmlns:p14="http://schemas.microsoft.com/office/powerpoint/2010/main" val="1005055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ED1CB7-86A9-F64F-A252-DE34077C9F76}"/>
              </a:ext>
            </a:extLst>
          </p:cNvPr>
          <p:cNvSpPr>
            <a:spLocks noGrp="1"/>
          </p:cNvSpPr>
          <p:nvPr>
            <p:ph type="title"/>
          </p:nvPr>
        </p:nvSpPr>
        <p:spPr>
          <a:xfrm>
            <a:off x="0" y="155843"/>
            <a:ext cx="12192000" cy="1047924"/>
          </a:xfrm>
          <a:solidFill>
            <a:srgbClr val="002060"/>
          </a:solidFill>
        </p:spPr>
        <p:txBody>
          <a:bodyPr/>
          <a:lstStyle/>
          <a:p>
            <a:r>
              <a:rPr lang="en-US" sz="4000" b="1" dirty="0">
                <a:solidFill>
                  <a:srgbClr val="FFFF00"/>
                </a:solidFill>
                <a:latin typeface="Arial" panose="020B0604020202020204" pitchFamily="34" charset="0"/>
                <a:cs typeface="Arial" panose="020B0604020202020204" pitchFamily="34" charset="0"/>
              </a:rPr>
              <a:t>Potential </a:t>
            </a:r>
            <a:r>
              <a:rPr lang="en-US" sz="4000" b="1" dirty="0" err="1">
                <a:solidFill>
                  <a:srgbClr val="FFFF00"/>
                </a:solidFill>
                <a:latin typeface="Arial" panose="020B0604020202020204" pitchFamily="34" charset="0"/>
                <a:cs typeface="Arial" panose="020B0604020202020204" pitchFamily="34" charset="0"/>
              </a:rPr>
              <a:t>Tx</a:t>
            </a:r>
            <a:r>
              <a:rPr lang="en-US" sz="4000" b="1" dirty="0">
                <a:solidFill>
                  <a:srgbClr val="FFFF00"/>
                </a:solidFill>
                <a:latin typeface="Arial" panose="020B0604020202020204" pitchFamily="34" charset="0"/>
                <a:cs typeface="Arial" panose="020B0604020202020204" pitchFamily="34" charset="0"/>
              </a:rPr>
              <a:t> Strategies: 2</a:t>
            </a:r>
            <a:r>
              <a:rPr lang="en-US" sz="4000" b="1" baseline="30000" dirty="0">
                <a:solidFill>
                  <a:srgbClr val="FFFF00"/>
                </a:solidFill>
                <a:latin typeface="Arial" panose="020B0604020202020204" pitchFamily="34" charset="0"/>
                <a:cs typeface="Arial" panose="020B0604020202020204" pitchFamily="34" charset="0"/>
              </a:rPr>
              <a:t>nd</a:t>
            </a:r>
            <a:r>
              <a:rPr lang="en-US" sz="4000" b="1" dirty="0">
                <a:solidFill>
                  <a:srgbClr val="FFFF00"/>
                </a:solidFill>
                <a:latin typeface="Arial" panose="020B0604020202020204" pitchFamily="34" charset="0"/>
                <a:cs typeface="Arial" panose="020B0604020202020204" pitchFamily="34" charset="0"/>
              </a:rPr>
              <a:t> Line </a:t>
            </a:r>
            <a:r>
              <a:rPr lang="en-US" sz="4000" b="1" dirty="0" err="1">
                <a:solidFill>
                  <a:srgbClr val="FFFF00"/>
                </a:solidFill>
                <a:latin typeface="Arial" panose="020B0604020202020204" pitchFamily="34" charset="0"/>
                <a:cs typeface="Arial" panose="020B0604020202020204" pitchFamily="34" charset="0"/>
              </a:rPr>
              <a:t>mNSCLC</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wt</a:t>
            </a:r>
            <a:r>
              <a:rPr lang="en-US" sz="4000" b="1" dirty="0">
                <a:solidFill>
                  <a:srgbClr val="FFFF00"/>
                </a:solidFill>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BE663409-8231-2340-9C2E-56C69DBE0790}"/>
              </a:ext>
            </a:extLst>
          </p:cNvPr>
          <p:cNvSpPr>
            <a:spLocks noGrp="1"/>
          </p:cNvSpPr>
          <p:nvPr>
            <p:ph idx="1"/>
          </p:nvPr>
        </p:nvSpPr>
        <p:spPr>
          <a:xfrm>
            <a:off x="0" y="1168924"/>
            <a:ext cx="12192000" cy="5585379"/>
          </a:xfrm>
          <a:solidFill>
            <a:srgbClr val="002060"/>
          </a:solidFill>
        </p:spPr>
        <p:txBody>
          <a:bodyPr/>
          <a:lstStyle/>
          <a:p>
            <a:pPr>
              <a:lnSpc>
                <a:spcPct val="150000"/>
              </a:lnSpc>
              <a:spcAft>
                <a:spcPts val="0"/>
              </a:spcAft>
              <a:buClr>
                <a:srgbClr val="66FF33"/>
              </a:buClr>
              <a:buSzPct val="130000"/>
              <a:buFont typeface="Arial" panose="020B0604020202020204" pitchFamily="34" charset="0"/>
              <a:buChar char="•"/>
            </a:pPr>
            <a:r>
              <a:rPr lang="en-US" sz="2800" dirty="0">
                <a:solidFill>
                  <a:schemeClr val="bg1"/>
                </a:solidFill>
                <a:latin typeface="Arial Narrow" panose="020B0606020202030204" pitchFamily="34" charset="0"/>
                <a:cs typeface="Arial" panose="020B0604020202020204" pitchFamily="34" charset="0"/>
              </a:rPr>
              <a:t>SOC: Docetaxel +/- Ramucirumab (after platinum-based chemo and ICIs)</a:t>
            </a:r>
          </a:p>
          <a:p>
            <a:pPr>
              <a:lnSpc>
                <a:spcPct val="150000"/>
              </a:lnSpc>
              <a:spcAft>
                <a:spcPts val="0"/>
              </a:spcAft>
              <a:buClr>
                <a:srgbClr val="66FF33"/>
              </a:buClr>
              <a:buSzPct val="130000"/>
              <a:buFont typeface="Arial" panose="020B0604020202020204" pitchFamily="34" charset="0"/>
              <a:buChar char="•"/>
            </a:pPr>
            <a:r>
              <a:rPr lang="en-US" sz="2800" dirty="0">
                <a:solidFill>
                  <a:schemeClr val="bg1"/>
                </a:solidFill>
                <a:latin typeface="Arial Narrow" panose="020B0606020202030204" pitchFamily="34" charset="0"/>
                <a:cs typeface="Arial" panose="020B0604020202020204" pitchFamily="34" charset="0"/>
              </a:rPr>
              <a:t>Reviving Other </a:t>
            </a:r>
            <a:r>
              <a:rPr lang="en-US" sz="2800" dirty="0" err="1">
                <a:solidFill>
                  <a:schemeClr val="bg1"/>
                </a:solidFill>
                <a:latin typeface="Arial Narrow" panose="020B0606020202030204" pitchFamily="34" charset="0"/>
                <a:cs typeface="Arial" panose="020B0604020202020204" pitchFamily="34" charset="0"/>
              </a:rPr>
              <a:t>Cytotoxics</a:t>
            </a:r>
            <a:r>
              <a:rPr lang="en-US" sz="2800" dirty="0">
                <a:solidFill>
                  <a:schemeClr val="bg1"/>
                </a:solidFill>
                <a:latin typeface="Arial Narrow" panose="020B0606020202030204" pitchFamily="34" charset="0"/>
                <a:cs typeface="Arial" panose="020B0604020202020204" pitchFamily="34" charset="0"/>
              </a:rPr>
              <a:t>  +/- Angiogenesis Inhibitors</a:t>
            </a:r>
          </a:p>
          <a:p>
            <a:pPr>
              <a:lnSpc>
                <a:spcPct val="150000"/>
              </a:lnSpc>
              <a:spcAft>
                <a:spcPts val="0"/>
              </a:spcAft>
              <a:buClr>
                <a:srgbClr val="66FF33"/>
              </a:buClr>
              <a:buSzPct val="130000"/>
              <a:buFont typeface="Arial" panose="020B0604020202020204" pitchFamily="34" charset="0"/>
              <a:buChar char="•"/>
            </a:pPr>
            <a:r>
              <a:rPr lang="en-US" sz="2800" dirty="0">
                <a:solidFill>
                  <a:schemeClr val="bg1"/>
                </a:solidFill>
                <a:latin typeface="Arial Narrow" panose="020B0606020202030204" pitchFamily="34" charset="0"/>
                <a:cs typeface="Arial" panose="020B0604020202020204" pitchFamily="34" charset="0"/>
              </a:rPr>
              <a:t>Treatment Beyond Progression with CPIs +/- </a:t>
            </a:r>
            <a:r>
              <a:rPr lang="en-US" sz="2800" dirty="0" err="1">
                <a:solidFill>
                  <a:schemeClr val="bg1"/>
                </a:solidFill>
                <a:latin typeface="Arial Narrow" panose="020B0606020202030204" pitchFamily="34" charset="0"/>
                <a:cs typeface="Arial" panose="020B0604020202020204" pitchFamily="34" charset="0"/>
              </a:rPr>
              <a:t>Angio</a:t>
            </a:r>
            <a:r>
              <a:rPr lang="en-US" sz="2800" dirty="0">
                <a:solidFill>
                  <a:schemeClr val="bg1"/>
                </a:solidFill>
                <a:latin typeface="Arial Narrow" panose="020B0606020202030204" pitchFamily="34" charset="0"/>
                <a:cs typeface="Arial" panose="020B0604020202020204" pitchFamily="34" charset="0"/>
              </a:rPr>
              <a:t>-inhibitors</a:t>
            </a:r>
          </a:p>
          <a:p>
            <a:pPr>
              <a:lnSpc>
                <a:spcPct val="150000"/>
              </a:lnSpc>
              <a:spcAft>
                <a:spcPts val="0"/>
              </a:spcAft>
              <a:buClr>
                <a:srgbClr val="66FF33"/>
              </a:buClr>
              <a:buSzPct val="130000"/>
              <a:buFont typeface="Arial" panose="020B0604020202020204" pitchFamily="34" charset="0"/>
              <a:buChar char="•"/>
            </a:pPr>
            <a:r>
              <a:rPr lang="en-US" sz="2800" dirty="0">
                <a:solidFill>
                  <a:schemeClr val="bg1"/>
                </a:solidFill>
                <a:latin typeface="Arial Narrow" panose="020B0606020202030204" pitchFamily="34" charset="0"/>
                <a:cs typeface="Arial" panose="020B0604020202020204" pitchFamily="34" charset="0"/>
              </a:rPr>
              <a:t>Managing Oligo-Progression and Oligo-Remnant Tumor with Local Ablative therapies</a:t>
            </a:r>
          </a:p>
          <a:p>
            <a:pPr>
              <a:lnSpc>
                <a:spcPct val="150000"/>
              </a:lnSpc>
              <a:spcAft>
                <a:spcPts val="0"/>
              </a:spcAft>
              <a:buClr>
                <a:srgbClr val="66FF33"/>
              </a:buClr>
              <a:buSzPct val="130000"/>
              <a:buFont typeface="Arial" panose="020B0604020202020204" pitchFamily="34" charset="0"/>
              <a:buChar char="•"/>
            </a:pPr>
            <a:r>
              <a:rPr lang="en-US" sz="2800" dirty="0">
                <a:solidFill>
                  <a:schemeClr val="bg1"/>
                </a:solidFill>
                <a:latin typeface="Arial Narrow" panose="020B0606020202030204" pitchFamily="34" charset="0"/>
                <a:cs typeface="Arial" panose="020B0604020202020204" pitchFamily="34" charset="0"/>
              </a:rPr>
              <a:t>Immunotherapeutic Combinations with </a:t>
            </a:r>
            <a:r>
              <a:rPr lang="en-US" sz="2800" dirty="0" err="1">
                <a:solidFill>
                  <a:schemeClr val="bg1"/>
                </a:solidFill>
                <a:latin typeface="Arial Narrow" panose="020B0606020202030204" pitchFamily="34" charset="0"/>
                <a:cs typeface="Arial" panose="020B0604020202020204" pitchFamily="34" charset="0"/>
              </a:rPr>
              <a:t>MAbs</a:t>
            </a:r>
            <a:r>
              <a:rPr lang="en-US" sz="2800" dirty="0">
                <a:solidFill>
                  <a:schemeClr val="bg1"/>
                </a:solidFill>
                <a:latin typeface="Arial Narrow" panose="020B0606020202030204" pitchFamily="34" charset="0"/>
                <a:cs typeface="Arial" panose="020B0604020202020204" pitchFamily="34" charset="0"/>
              </a:rPr>
              <a:t>, vaccines, </a:t>
            </a:r>
            <a:r>
              <a:rPr lang="en-US" sz="2800" dirty="0" err="1">
                <a:solidFill>
                  <a:schemeClr val="bg1"/>
                </a:solidFill>
                <a:latin typeface="Arial Narrow" panose="020B0606020202030204" pitchFamily="34" charset="0"/>
                <a:cs typeface="Arial" panose="020B0604020202020204" pitchFamily="34" charset="0"/>
              </a:rPr>
              <a:t>etc</a:t>
            </a:r>
            <a:endParaRPr lang="en-US" sz="2800" dirty="0">
              <a:solidFill>
                <a:schemeClr val="bg1"/>
              </a:solidFill>
              <a:latin typeface="Arial Narrow" panose="020B0606020202030204" pitchFamily="34" charset="0"/>
              <a:cs typeface="Arial" panose="020B0604020202020204" pitchFamily="34" charset="0"/>
            </a:endParaRPr>
          </a:p>
          <a:p>
            <a:pPr>
              <a:lnSpc>
                <a:spcPct val="150000"/>
              </a:lnSpc>
              <a:spcAft>
                <a:spcPts val="0"/>
              </a:spcAft>
              <a:buClr>
                <a:srgbClr val="66FF33"/>
              </a:buClr>
              <a:buSzPct val="130000"/>
              <a:buFont typeface="Arial" panose="020B0604020202020204" pitchFamily="34" charset="0"/>
              <a:buChar char="•"/>
            </a:pPr>
            <a:r>
              <a:rPr lang="en-US" sz="2800" dirty="0">
                <a:solidFill>
                  <a:schemeClr val="bg1"/>
                </a:solidFill>
                <a:latin typeface="Arial Narrow" panose="020B0606020202030204" pitchFamily="34" charset="0"/>
                <a:cs typeface="Arial" panose="020B0604020202020204" pitchFamily="34" charset="0"/>
              </a:rPr>
              <a:t>Antibody-Drug Conjugates (ADCs)</a:t>
            </a:r>
          </a:p>
          <a:p>
            <a:pPr>
              <a:lnSpc>
                <a:spcPct val="150000"/>
              </a:lnSpc>
              <a:spcAft>
                <a:spcPts val="0"/>
              </a:spcAft>
              <a:buClr>
                <a:srgbClr val="66FF33"/>
              </a:buClr>
              <a:buSzPct val="130000"/>
              <a:buFont typeface="Arial" panose="020B0604020202020204" pitchFamily="34" charset="0"/>
              <a:buChar char="•"/>
            </a:pPr>
            <a:r>
              <a:rPr lang="en-US" sz="2800" dirty="0">
                <a:solidFill>
                  <a:schemeClr val="bg1"/>
                </a:solidFill>
                <a:latin typeface="Arial Narrow" panose="020B0606020202030204" pitchFamily="34" charset="0"/>
                <a:cs typeface="Arial" panose="020B0604020202020204" pitchFamily="34" charset="0"/>
              </a:rPr>
              <a:t>Tumor Treating Fields with either Docetaxel or CPIs</a:t>
            </a:r>
          </a:p>
          <a:p>
            <a:pPr marL="99718" indent="0">
              <a:lnSpc>
                <a:spcPct val="100000"/>
              </a:lnSpc>
              <a:buNone/>
            </a:pPr>
            <a:endParaRPr lang="en-US" sz="4000" dirty="0">
              <a:latin typeface="Arial" panose="020B0604020202020204" pitchFamily="34" charset="0"/>
              <a:cs typeface="Arial" panose="020B0604020202020204" pitchFamily="34" charset="0"/>
            </a:endParaRPr>
          </a:p>
          <a:p>
            <a:pPr>
              <a:lnSpc>
                <a:spcPct val="100000"/>
              </a:lnSpc>
            </a:pPr>
            <a:endParaRPr lang="en-US" sz="4000" dirty="0">
              <a:latin typeface="Arial" panose="020B0604020202020204" pitchFamily="34" charset="0"/>
              <a:cs typeface="Arial" panose="020B0604020202020204" pitchFamily="34" charset="0"/>
            </a:endParaRPr>
          </a:p>
        </p:txBody>
      </p:sp>
      <p:cxnSp>
        <p:nvCxnSpPr>
          <p:cNvPr id="5" name="Straight Connector 4"/>
          <p:cNvCxnSpPr/>
          <p:nvPr/>
        </p:nvCxnSpPr>
        <p:spPr bwMode="auto">
          <a:xfrm>
            <a:off x="462987" y="1064750"/>
            <a:ext cx="11239018"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57922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99743A-AA62-B0F4-C841-4242CAB9A6F3}"/>
              </a:ext>
            </a:extLst>
          </p:cNvPr>
          <p:cNvSpPr/>
          <p:nvPr/>
        </p:nvSpPr>
        <p:spPr bwMode="auto">
          <a:xfrm>
            <a:off x="259271" y="1338606"/>
            <a:ext cx="11679809" cy="5519394"/>
          </a:xfrm>
          <a:prstGeom prst="rect">
            <a:avLst/>
          </a:prstGeom>
          <a:solidFill>
            <a:srgbClr val="001F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4" name="Title 1"/>
          <p:cNvSpPr>
            <a:spLocks noGrp="1"/>
          </p:cNvSpPr>
          <p:nvPr>
            <p:ph type="title"/>
          </p:nvPr>
        </p:nvSpPr>
        <p:spPr>
          <a:xfrm>
            <a:off x="254524" y="254944"/>
            <a:ext cx="11708090" cy="932831"/>
          </a:xfrm>
          <a:solidFill>
            <a:srgbClr val="002060"/>
          </a:solidFill>
        </p:spPr>
        <p:txBody>
          <a:bodyPr/>
          <a:lstStyle/>
          <a:p>
            <a:pPr eaLnBrk="1" hangingPunct="1"/>
            <a:r>
              <a:rPr lang="en-GB" altLang="ko-KR" sz="4400" b="1" dirty="0">
                <a:solidFill>
                  <a:srgbClr val="FFFF00"/>
                </a:solidFill>
                <a:latin typeface="Calibri" panose="020F0502020204030204" pitchFamily="34" charset="0"/>
                <a:ea typeface="굴림" panose="020B0600000101010101" pitchFamily="34" charset="-127"/>
              </a:rPr>
              <a:t>REVEL: Study Design</a:t>
            </a:r>
          </a:p>
        </p:txBody>
      </p:sp>
      <p:grpSp>
        <p:nvGrpSpPr>
          <p:cNvPr id="5" name="Group 3"/>
          <p:cNvGrpSpPr>
            <a:grpSpLocks/>
          </p:cNvGrpSpPr>
          <p:nvPr/>
        </p:nvGrpSpPr>
        <p:grpSpPr bwMode="auto">
          <a:xfrm>
            <a:off x="1866507" y="1916747"/>
            <a:ext cx="9096866" cy="2735491"/>
            <a:chOff x="1584163" y="1599842"/>
            <a:chExt cx="9038114" cy="3107602"/>
          </a:xfrm>
        </p:grpSpPr>
        <p:sp>
          <p:nvSpPr>
            <p:cNvPr id="6" name="Rectangle à coins arrondis 20"/>
            <p:cNvSpPr/>
            <p:nvPr/>
          </p:nvSpPr>
          <p:spPr bwMode="auto">
            <a:xfrm>
              <a:off x="1584163" y="2052356"/>
              <a:ext cx="2382964" cy="2575363"/>
            </a:xfrm>
            <a:prstGeom prst="roundRect">
              <a:avLst>
                <a:gd name="adj" fmla="val 9725"/>
              </a:avLst>
            </a:prstGeom>
            <a:solidFill>
              <a:srgbClr val="969696">
                <a:lumMod val="40000"/>
                <a:lumOff val="60000"/>
              </a:srgbClr>
            </a:solidFill>
            <a:ln w="12700" cap="flat" cmpd="sng" algn="ctr">
              <a:noFill/>
              <a:prstDash val="solid"/>
              <a:round/>
              <a:headEnd type="none" w="med" len="med"/>
              <a:tailEnd type="none" w="med" len="med"/>
            </a:ln>
            <a:effectLst/>
          </p:spPr>
          <p:txBody>
            <a:bodyPr lIns="0" tIns="0" rIns="0" bIns="0" anchor="ctr"/>
            <a:lstStyle/>
            <a:p>
              <a:pPr marL="150955" marR="0" lvl="0" indent="-150955" algn="l" defTabSz="805091" rtl="0" eaLnBrk="1" fontAlgn="auto" latinLnBrk="0" hangingPunct="1">
                <a:lnSpc>
                  <a:spcPct val="100000"/>
                </a:lnSpc>
                <a:spcBef>
                  <a:spcPts val="0"/>
                </a:spcBef>
                <a:spcAft>
                  <a:spcPts val="529"/>
                </a:spcAft>
                <a:buClrTx/>
                <a:buSzTx/>
                <a:buFont typeface="Arial" panose="020B0604020202020204" pitchFamily="34" charset="0"/>
                <a:buChar char="•"/>
                <a:tabLst>
                  <a:tab pos="156546" algn="l"/>
                  <a:tab pos="2998128" algn="l"/>
                </a:tabLst>
                <a:defRPr/>
              </a:pPr>
              <a:r>
                <a:rPr kumimoji="0" lang="en-US" sz="1585"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Stage IV NSCLC after one platinum-based chemo +/- maintenance</a:t>
              </a:r>
            </a:p>
            <a:p>
              <a:pPr marL="150955" marR="0" lvl="0" indent="-150955" algn="l" defTabSz="805091" rtl="0" eaLnBrk="1" fontAlgn="auto" latinLnBrk="0" hangingPunct="1">
                <a:lnSpc>
                  <a:spcPct val="100000"/>
                </a:lnSpc>
                <a:spcBef>
                  <a:spcPts val="0"/>
                </a:spcBef>
                <a:spcAft>
                  <a:spcPts val="529"/>
                </a:spcAft>
                <a:buClrTx/>
                <a:buSzTx/>
                <a:buFont typeface="Arial" panose="020B0604020202020204" pitchFamily="34" charset="0"/>
                <a:buChar char="•"/>
                <a:tabLst>
                  <a:tab pos="156546" algn="l"/>
                  <a:tab pos="2998128" algn="l"/>
                </a:tabLst>
                <a:defRPr/>
              </a:pPr>
              <a:r>
                <a:rPr kumimoji="0" lang="en-US" sz="1585"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Prior Bev allowed</a:t>
              </a:r>
            </a:p>
            <a:p>
              <a:pPr marL="150955" marR="0" lvl="0" indent="-150955" algn="l" defTabSz="805091" rtl="0" eaLnBrk="1" fontAlgn="auto" latinLnBrk="0" hangingPunct="1">
                <a:lnSpc>
                  <a:spcPct val="100000"/>
                </a:lnSpc>
                <a:spcBef>
                  <a:spcPts val="0"/>
                </a:spcBef>
                <a:spcAft>
                  <a:spcPts val="529"/>
                </a:spcAft>
                <a:buClrTx/>
                <a:buSzTx/>
                <a:buFont typeface="Arial" panose="020B0604020202020204" pitchFamily="34" charset="0"/>
                <a:buChar char="•"/>
                <a:tabLst>
                  <a:tab pos="156546" algn="l"/>
                  <a:tab pos="2998128" algn="l"/>
                </a:tabLst>
                <a:defRPr/>
              </a:pPr>
              <a:r>
                <a:rPr kumimoji="0" lang="en-US" sz="1585"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All histologies </a:t>
              </a:r>
            </a:p>
            <a:p>
              <a:pPr marL="150955" marR="0" lvl="0" indent="-150955" algn="l" defTabSz="805091" rtl="0" eaLnBrk="1" fontAlgn="auto" latinLnBrk="0" hangingPunct="1">
                <a:lnSpc>
                  <a:spcPct val="100000"/>
                </a:lnSpc>
                <a:spcBef>
                  <a:spcPts val="0"/>
                </a:spcBef>
                <a:spcAft>
                  <a:spcPts val="529"/>
                </a:spcAft>
                <a:buClrTx/>
                <a:buSzTx/>
                <a:buFont typeface="Arial" panose="020B0604020202020204" pitchFamily="34" charset="0"/>
                <a:buChar char="•"/>
                <a:tabLst>
                  <a:tab pos="156546" algn="l"/>
                  <a:tab pos="2998128" algn="l"/>
                </a:tabLst>
                <a:defRPr/>
              </a:pPr>
              <a:r>
                <a:rPr kumimoji="0" lang="en-US" sz="1585"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PS 0 or 1</a:t>
              </a:r>
            </a:p>
          </p:txBody>
        </p:sp>
        <p:sp>
          <p:nvSpPr>
            <p:cNvPr id="7" name="Rounded Rectangle 36"/>
            <p:cNvSpPr/>
            <p:nvPr/>
          </p:nvSpPr>
          <p:spPr>
            <a:xfrm>
              <a:off x="8931501" y="2411246"/>
              <a:ext cx="1690776" cy="1713096"/>
            </a:xfrm>
            <a:prstGeom prst="roundRect">
              <a:avLst/>
            </a:prstGeom>
            <a:noFill/>
            <a:ln>
              <a:noFill/>
            </a:ln>
            <a:effectLst/>
          </p:spPr>
          <p:txBody>
            <a:bodyPr lIns="31695" tIns="63389" rIns="31695" bIns="63389" anchor="ctr">
              <a:spAutoFit/>
            </a:bodyPr>
            <a:lstStyle/>
            <a:p>
              <a:pPr marL="50318" marR="0" lvl="0" indent="0" algn="ctr" defTabSz="805091" rtl="0" eaLnBrk="1" fontAlgn="auto" latinLnBrk="0" hangingPunct="1">
                <a:lnSpc>
                  <a:spcPct val="95000"/>
                </a:lnSpc>
                <a:spcBef>
                  <a:spcPts val="0"/>
                </a:spcBef>
                <a:spcAft>
                  <a:spcPts val="0"/>
                </a:spcAft>
                <a:buClrTx/>
                <a:buSzTx/>
                <a:buFontTx/>
                <a:buNone/>
                <a:tabLst/>
                <a:defRPr/>
              </a:pPr>
              <a:r>
                <a:rPr kumimoji="0" lang="en-US" sz="1408"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Treatment  until disease progression </a:t>
              </a:r>
            </a:p>
            <a:p>
              <a:pPr marL="50318" marR="0" lvl="0" indent="0" algn="ctr" defTabSz="805091" rtl="0" eaLnBrk="1" fontAlgn="auto" latinLnBrk="0" hangingPunct="1">
                <a:lnSpc>
                  <a:spcPct val="95000"/>
                </a:lnSpc>
                <a:spcBef>
                  <a:spcPts val="0"/>
                </a:spcBef>
                <a:spcAft>
                  <a:spcPts val="0"/>
                </a:spcAft>
                <a:buClrTx/>
                <a:buSzTx/>
                <a:buFontTx/>
                <a:buNone/>
                <a:tabLst/>
                <a:defRPr/>
              </a:pPr>
              <a:r>
                <a:rPr kumimoji="0" lang="en-US" sz="1408"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or unacceptable toxicity</a:t>
              </a:r>
            </a:p>
          </p:txBody>
        </p:sp>
        <p:cxnSp>
          <p:nvCxnSpPr>
            <p:cNvPr id="8" name="Straight Connector 33"/>
            <p:cNvCxnSpPr>
              <a:cxnSpLocks noChangeShapeType="1"/>
            </p:cNvCxnSpPr>
            <p:nvPr/>
          </p:nvCxnSpPr>
          <p:spPr bwMode="auto">
            <a:xfrm>
              <a:off x="8316462" y="4032408"/>
              <a:ext cx="392821"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9" name="Straight Connector 14"/>
            <p:cNvCxnSpPr>
              <a:cxnSpLocks noChangeShapeType="1"/>
            </p:cNvCxnSpPr>
            <p:nvPr/>
          </p:nvCxnSpPr>
          <p:spPr bwMode="auto">
            <a:xfrm>
              <a:off x="4901075" y="4021057"/>
              <a:ext cx="392821"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10" name="Straight Connector 34"/>
            <p:cNvCxnSpPr>
              <a:cxnSpLocks noChangeShapeType="1"/>
            </p:cNvCxnSpPr>
            <p:nvPr/>
          </p:nvCxnSpPr>
          <p:spPr bwMode="auto">
            <a:xfrm flipV="1">
              <a:off x="8341216" y="2539070"/>
              <a:ext cx="364952" cy="2642"/>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11" name="Straight Connector 17"/>
            <p:cNvCxnSpPr>
              <a:cxnSpLocks noChangeShapeType="1"/>
            </p:cNvCxnSpPr>
            <p:nvPr/>
          </p:nvCxnSpPr>
          <p:spPr bwMode="auto">
            <a:xfrm>
              <a:off x="4901768" y="2536428"/>
              <a:ext cx="392821"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sp>
          <p:nvSpPr>
            <p:cNvPr id="12" name="Rounded Rectangle 28"/>
            <p:cNvSpPr/>
            <p:nvPr/>
          </p:nvSpPr>
          <p:spPr>
            <a:xfrm>
              <a:off x="5080022" y="1902770"/>
              <a:ext cx="3457757" cy="1245484"/>
            </a:xfrm>
            <a:prstGeom prst="roundRect">
              <a:avLst/>
            </a:prstGeom>
            <a:solidFill>
              <a:srgbClr val="0099CC"/>
            </a:solidFill>
            <a:ln w="9525" cap="flat" cmpd="sng" algn="ctr">
              <a:noFill/>
              <a:prstDash val="solid"/>
            </a:ln>
            <a:effectLst/>
          </p:spPr>
          <p:txBody>
            <a:bodyPr lIns="31695" tIns="31695" rIns="31695" bIns="31695" anchor="ctr" anchorCtr="1">
              <a:spAutoFit/>
            </a:bodyPr>
            <a:lstStyle/>
            <a:p>
              <a:pPr marL="50318" marR="0" lvl="0" indent="0" algn="ctr" defTabSz="805091" rtl="0" eaLnBrk="1" fontAlgn="auto" latinLnBrk="0" hangingPunct="1">
                <a:lnSpc>
                  <a:spcPct val="95000"/>
                </a:lnSpc>
                <a:spcBef>
                  <a:spcPts val="0"/>
                </a:spcBef>
                <a:spcAft>
                  <a:spcPts val="0"/>
                </a:spcAft>
                <a:buClrTx/>
                <a:buSzTx/>
                <a:buFontTx/>
                <a:buNone/>
                <a:tabLst/>
                <a:defRPr/>
              </a:pPr>
              <a:r>
                <a:rPr kumimoji="0" lang="en-US" sz="1585"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Ramucirumab 10 mg/kg </a:t>
              </a:r>
            </a:p>
            <a:p>
              <a:pPr marL="50318" marR="0" lvl="0" indent="0" algn="ctr" defTabSz="805091" rtl="0" eaLnBrk="1" fontAlgn="auto" latinLnBrk="0" hangingPunct="1">
                <a:lnSpc>
                  <a:spcPct val="95000"/>
                </a:lnSpc>
                <a:spcBef>
                  <a:spcPts val="0"/>
                </a:spcBef>
                <a:spcAft>
                  <a:spcPts val="0"/>
                </a:spcAft>
                <a:buClrTx/>
                <a:buSzTx/>
                <a:buFontTx/>
                <a:buNone/>
                <a:tabLst/>
                <a:defRPr/>
              </a:pPr>
              <a:r>
                <a:rPr kumimoji="0" lang="en-US" sz="1585"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50318" marR="0" lvl="0" indent="0" algn="ctr" defTabSz="805091" rtl="0" eaLnBrk="1" fontAlgn="auto" latinLnBrk="0" hangingPunct="1">
                <a:lnSpc>
                  <a:spcPct val="95000"/>
                </a:lnSpc>
                <a:spcBef>
                  <a:spcPts val="0"/>
                </a:spcBef>
                <a:spcAft>
                  <a:spcPts val="0"/>
                </a:spcAft>
                <a:buClrTx/>
                <a:buSzTx/>
                <a:buFontTx/>
                <a:buNone/>
                <a:tabLst/>
                <a:defRPr/>
              </a:pPr>
              <a:r>
                <a:rPr kumimoji="0" lang="en-US" sz="1585"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Docetaxel 75 mg/m</a:t>
              </a:r>
              <a:r>
                <a:rPr kumimoji="0" lang="en-US" sz="1585" b="1"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2</a:t>
              </a:r>
              <a:r>
                <a:rPr kumimoji="0" lang="en-US" sz="1585"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q3w</a:t>
              </a:r>
            </a:p>
            <a:p>
              <a:pPr marL="50318" marR="0" lvl="0" indent="0" algn="ctr" defTabSz="805091" rtl="0" eaLnBrk="1" fontAlgn="auto" latinLnBrk="0" hangingPunct="1">
                <a:lnSpc>
                  <a:spcPct val="95000"/>
                </a:lnSpc>
                <a:spcBef>
                  <a:spcPts val="0"/>
                </a:spcBef>
                <a:spcAft>
                  <a:spcPts val="0"/>
                </a:spcAft>
                <a:buClrTx/>
                <a:buSzTx/>
                <a:buFontTx/>
                <a:buNone/>
                <a:tabLst/>
                <a:defRPr/>
              </a:pPr>
              <a:r>
                <a:rPr kumimoji="0" lang="en-US" sz="1585"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N=628</a:t>
              </a:r>
            </a:p>
          </p:txBody>
        </p:sp>
        <p:sp>
          <p:nvSpPr>
            <p:cNvPr id="13" name="Rounded Rectangle 29"/>
            <p:cNvSpPr/>
            <p:nvPr/>
          </p:nvSpPr>
          <p:spPr>
            <a:xfrm>
              <a:off x="5089548" y="3461960"/>
              <a:ext cx="3432356" cy="1245484"/>
            </a:xfrm>
            <a:prstGeom prst="roundRect">
              <a:avLst/>
            </a:prstGeom>
            <a:solidFill>
              <a:srgbClr val="969696"/>
            </a:solidFill>
            <a:ln w="9525" cap="flat" cmpd="sng" algn="ctr">
              <a:noFill/>
              <a:prstDash val="solid"/>
            </a:ln>
            <a:effectLst/>
          </p:spPr>
          <p:txBody>
            <a:bodyPr lIns="31695" tIns="31695" rIns="31695" bIns="31695" anchor="ctr" anchorCtr="1">
              <a:spAutoFit/>
            </a:bodyPr>
            <a:lstStyle/>
            <a:p>
              <a:pPr marL="50318" marR="0" lvl="0" indent="0" algn="ctr" defTabSz="805091" rtl="0" eaLnBrk="1" fontAlgn="auto" latinLnBrk="0" hangingPunct="1">
                <a:lnSpc>
                  <a:spcPct val="95000"/>
                </a:lnSpc>
                <a:spcBef>
                  <a:spcPts val="0"/>
                </a:spcBef>
                <a:spcAft>
                  <a:spcPts val="0"/>
                </a:spcAft>
                <a:buClrTx/>
                <a:buSzTx/>
                <a:buFontTx/>
                <a:buNone/>
                <a:tabLst/>
                <a:defRPr/>
              </a:pPr>
              <a:r>
                <a:rPr kumimoji="0" lang="en-US" sz="1585"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Placebo </a:t>
              </a:r>
            </a:p>
            <a:p>
              <a:pPr marL="50318" marR="0" lvl="0" indent="0" algn="ctr" defTabSz="805091" rtl="0" eaLnBrk="1" fontAlgn="auto" latinLnBrk="0" hangingPunct="1">
                <a:lnSpc>
                  <a:spcPct val="95000"/>
                </a:lnSpc>
                <a:spcBef>
                  <a:spcPts val="0"/>
                </a:spcBef>
                <a:spcAft>
                  <a:spcPts val="0"/>
                </a:spcAft>
                <a:buClrTx/>
                <a:buSzTx/>
                <a:buFontTx/>
                <a:buNone/>
                <a:tabLst/>
                <a:defRPr/>
              </a:pPr>
              <a:r>
                <a:rPr kumimoji="0" lang="en-US" sz="1585"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50318" marR="0" lvl="0" indent="0" algn="ctr" defTabSz="805091" rtl="0" eaLnBrk="1" fontAlgn="auto" latinLnBrk="0" hangingPunct="1">
                <a:lnSpc>
                  <a:spcPct val="95000"/>
                </a:lnSpc>
                <a:spcBef>
                  <a:spcPts val="0"/>
                </a:spcBef>
                <a:spcAft>
                  <a:spcPts val="0"/>
                </a:spcAft>
                <a:buClrTx/>
                <a:buSzTx/>
                <a:buFontTx/>
                <a:buNone/>
                <a:tabLst/>
                <a:defRPr/>
              </a:pPr>
              <a:r>
                <a:rPr kumimoji="0" lang="en-US" sz="1585"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Docetaxel 75 mg/m</a:t>
              </a:r>
              <a:r>
                <a:rPr kumimoji="0" lang="en-US" sz="1585" b="1" i="0" u="none" strike="noStrike" kern="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2</a:t>
              </a:r>
              <a:r>
                <a:rPr kumimoji="0" lang="en-US" sz="1585"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q3w</a:t>
              </a:r>
            </a:p>
            <a:p>
              <a:pPr marL="50318" marR="0" lvl="0" indent="0" algn="ctr" defTabSz="805091" rtl="0" eaLnBrk="1" fontAlgn="auto" latinLnBrk="0" hangingPunct="1">
                <a:lnSpc>
                  <a:spcPct val="95000"/>
                </a:lnSpc>
                <a:spcBef>
                  <a:spcPts val="0"/>
                </a:spcBef>
                <a:spcAft>
                  <a:spcPts val="0"/>
                </a:spcAft>
                <a:buClrTx/>
                <a:buSzTx/>
                <a:buFontTx/>
                <a:buNone/>
                <a:tabLst/>
                <a:defRPr/>
              </a:pPr>
              <a:r>
                <a:rPr kumimoji="0" lang="en-US" sz="1585"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N=625</a:t>
              </a:r>
            </a:p>
          </p:txBody>
        </p:sp>
        <p:cxnSp>
          <p:nvCxnSpPr>
            <p:cNvPr id="14" name="Straight Arrow Connector 18"/>
            <p:cNvCxnSpPr>
              <a:cxnSpLocks noChangeShapeType="1"/>
            </p:cNvCxnSpPr>
            <p:nvPr/>
          </p:nvCxnSpPr>
          <p:spPr bwMode="auto">
            <a:xfrm flipV="1">
              <a:off x="4585603" y="3352541"/>
              <a:ext cx="283480" cy="1"/>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5" name="Text Box 3"/>
            <p:cNvSpPr txBox="1">
              <a:spLocks noChangeArrowheads="1"/>
            </p:cNvSpPr>
            <p:nvPr/>
          </p:nvSpPr>
          <p:spPr bwMode="auto">
            <a:xfrm>
              <a:off x="4198914" y="1968205"/>
              <a:ext cx="387370" cy="2738903"/>
            </a:xfrm>
            <a:prstGeom prst="rect">
              <a:avLst/>
            </a:prstGeom>
            <a:solidFill>
              <a:srgbClr val="993366"/>
            </a:solidFill>
            <a:ln w="9525">
              <a:noFill/>
              <a:miter lim="800000"/>
              <a:headEnd/>
              <a:tailEnd/>
            </a:ln>
          </p:spPr>
          <p:txBody>
            <a:bodyPr anchor="ctr" anchorCtr="1"/>
            <a:lstStyle/>
            <a:p>
              <a:pPr marL="0" marR="0" lvl="0" indent="0" algn="ctr" defTabSz="805091" rtl="0" eaLnBrk="1" fontAlgn="auto" latinLnBrk="0" hangingPunct="1">
                <a:lnSpc>
                  <a:spcPct val="95000"/>
                </a:lnSpc>
                <a:spcBef>
                  <a:spcPts val="0"/>
                </a:spcBef>
                <a:spcAft>
                  <a:spcPts val="0"/>
                </a:spcAft>
                <a:buClrTx/>
                <a:buSzTx/>
                <a:buFontTx/>
                <a:buNone/>
                <a:tabLst/>
                <a:defRPr/>
              </a:pPr>
              <a:r>
                <a:rPr kumimoji="0" lang="en-US" sz="1233"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a:t>
              </a:r>
            </a:p>
            <a:p>
              <a:pPr marL="0" marR="0" lvl="0" indent="0" algn="ctr" defTabSz="805091" rtl="0" eaLnBrk="1" fontAlgn="auto" latinLnBrk="0" hangingPunct="1">
                <a:lnSpc>
                  <a:spcPct val="95000"/>
                </a:lnSpc>
                <a:spcBef>
                  <a:spcPts val="0"/>
                </a:spcBef>
                <a:spcAft>
                  <a:spcPts val="0"/>
                </a:spcAft>
                <a:buClrTx/>
                <a:buSzTx/>
                <a:buFontTx/>
                <a:buNone/>
                <a:tabLst/>
                <a:defRPr/>
              </a:pPr>
              <a:r>
                <a:rPr kumimoji="0" lang="en-US" sz="1233"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a:t>
              </a:r>
            </a:p>
            <a:p>
              <a:pPr marL="0" marR="0" lvl="0" indent="0" algn="ctr" defTabSz="805091" rtl="0" eaLnBrk="1" fontAlgn="auto" latinLnBrk="0" hangingPunct="1">
                <a:lnSpc>
                  <a:spcPct val="95000"/>
                </a:lnSpc>
                <a:spcBef>
                  <a:spcPts val="0"/>
                </a:spcBef>
                <a:spcAft>
                  <a:spcPts val="0"/>
                </a:spcAft>
                <a:buClrTx/>
                <a:buSzTx/>
                <a:buFontTx/>
                <a:buNone/>
                <a:tabLst/>
                <a:defRPr/>
              </a:pPr>
              <a:r>
                <a:rPr kumimoji="0" lang="en-US" sz="1233"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a:t>
              </a:r>
            </a:p>
            <a:p>
              <a:pPr marL="0" marR="0" lvl="0" indent="0" algn="ctr" defTabSz="805091" rtl="0" eaLnBrk="1" fontAlgn="auto" latinLnBrk="0" hangingPunct="1">
                <a:lnSpc>
                  <a:spcPct val="95000"/>
                </a:lnSpc>
                <a:spcBef>
                  <a:spcPts val="0"/>
                </a:spcBef>
                <a:spcAft>
                  <a:spcPts val="0"/>
                </a:spcAft>
                <a:buClrTx/>
                <a:buSzTx/>
                <a:buFontTx/>
                <a:buNone/>
                <a:tabLst/>
                <a:defRPr/>
              </a:pPr>
              <a:r>
                <a:rPr kumimoji="0" lang="en-US" sz="1233"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
              </a:r>
            </a:p>
            <a:p>
              <a:pPr marL="0" marR="0" lvl="0" indent="0" algn="ctr" defTabSz="805091" rtl="0" eaLnBrk="1" fontAlgn="auto" latinLnBrk="0" hangingPunct="1">
                <a:lnSpc>
                  <a:spcPct val="95000"/>
                </a:lnSpc>
                <a:spcBef>
                  <a:spcPts val="0"/>
                </a:spcBef>
                <a:spcAft>
                  <a:spcPts val="0"/>
                </a:spcAft>
                <a:buClrTx/>
                <a:buSzTx/>
                <a:buFontTx/>
                <a:buNone/>
                <a:tabLst/>
                <a:defRPr/>
              </a:pPr>
              <a:r>
                <a:rPr kumimoji="0" lang="en-US" sz="1233"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a:p>
              <a:pPr marL="0" marR="0" lvl="0" indent="0" algn="ctr" defTabSz="805091" rtl="0" eaLnBrk="1" fontAlgn="auto" latinLnBrk="0" hangingPunct="1">
                <a:lnSpc>
                  <a:spcPct val="95000"/>
                </a:lnSpc>
                <a:spcBef>
                  <a:spcPts val="0"/>
                </a:spcBef>
                <a:spcAft>
                  <a:spcPts val="0"/>
                </a:spcAft>
                <a:buClrTx/>
                <a:buSzTx/>
                <a:buFontTx/>
                <a:buNone/>
                <a:tabLst/>
                <a:defRPr/>
              </a:pPr>
              <a:r>
                <a:rPr kumimoji="0" lang="en-US" sz="1233"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
              </a:r>
            </a:p>
            <a:p>
              <a:pPr marL="0" marR="0" lvl="0" indent="0" algn="ctr" defTabSz="805091" rtl="0" eaLnBrk="1" fontAlgn="auto" latinLnBrk="0" hangingPunct="1">
                <a:lnSpc>
                  <a:spcPct val="95000"/>
                </a:lnSpc>
                <a:spcBef>
                  <a:spcPts val="0"/>
                </a:spcBef>
                <a:spcAft>
                  <a:spcPts val="0"/>
                </a:spcAft>
                <a:buClrTx/>
                <a:buSzTx/>
                <a:buFontTx/>
                <a:buNone/>
                <a:tabLst/>
                <a:defRPr/>
              </a:pPr>
              <a:r>
                <a:rPr kumimoji="0" lang="en-US" sz="1233"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a:t>
              </a:r>
            </a:p>
            <a:p>
              <a:pPr marL="0" marR="0" lvl="0" indent="0" algn="ctr" defTabSz="805091" rtl="0" eaLnBrk="1" fontAlgn="auto" latinLnBrk="0" hangingPunct="1">
                <a:lnSpc>
                  <a:spcPct val="95000"/>
                </a:lnSpc>
                <a:spcBef>
                  <a:spcPts val="0"/>
                </a:spcBef>
                <a:spcAft>
                  <a:spcPts val="0"/>
                </a:spcAft>
                <a:buClrTx/>
                <a:buSzTx/>
                <a:buFontTx/>
                <a:buNone/>
                <a:tabLst/>
                <a:defRPr/>
              </a:pPr>
              <a:r>
                <a:rPr kumimoji="0" lang="en-US" sz="1233"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a:t>
              </a:r>
            </a:p>
            <a:p>
              <a:pPr marL="0" marR="0" lvl="0" indent="0" algn="ctr" defTabSz="805091" rtl="0" eaLnBrk="1" fontAlgn="auto" latinLnBrk="0" hangingPunct="1">
                <a:lnSpc>
                  <a:spcPct val="95000"/>
                </a:lnSpc>
                <a:spcBef>
                  <a:spcPts val="0"/>
                </a:spcBef>
                <a:spcAft>
                  <a:spcPts val="0"/>
                </a:spcAft>
                <a:buClrTx/>
                <a:buSzTx/>
                <a:buFontTx/>
                <a:buNone/>
                <a:tabLst/>
                <a:defRPr/>
              </a:pPr>
              <a:r>
                <a:rPr kumimoji="0" lang="en-US" sz="1233"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a:t>
              </a:r>
            </a:p>
          </p:txBody>
        </p:sp>
        <p:sp>
          <p:nvSpPr>
            <p:cNvPr id="16" name="TextBox 15"/>
            <p:cNvSpPr txBox="1"/>
            <p:nvPr/>
          </p:nvSpPr>
          <p:spPr>
            <a:xfrm>
              <a:off x="4089370" y="1599842"/>
              <a:ext cx="620746" cy="338718"/>
            </a:xfrm>
            <a:prstGeom prst="rect">
              <a:avLst/>
            </a:prstGeom>
            <a:noFill/>
          </p:spPr>
          <p:txBody>
            <a:bodyPr>
              <a:spAutoFit/>
            </a:bodyPr>
            <a:lstStyle/>
            <a:p>
              <a:pPr marL="0" marR="0" lvl="0" indent="0" algn="ctr" defTabSz="805091" rtl="0" eaLnBrk="1" fontAlgn="auto" latinLnBrk="0" hangingPunct="1">
                <a:lnSpc>
                  <a:spcPct val="95000"/>
                </a:lnSpc>
                <a:spcBef>
                  <a:spcPts val="0"/>
                </a:spcBef>
                <a:spcAft>
                  <a:spcPts val="0"/>
                </a:spcAft>
                <a:buClrTx/>
                <a:buSzTx/>
                <a:buFontTx/>
                <a:buNone/>
                <a:tabLst/>
                <a:defRPr/>
              </a:pPr>
              <a:r>
                <a:rPr kumimoji="0" lang="en-US" sz="1408"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a:t>
              </a:r>
            </a:p>
          </p:txBody>
        </p:sp>
        <p:cxnSp>
          <p:nvCxnSpPr>
            <p:cNvPr id="17" name="Straight Connector 32"/>
            <p:cNvCxnSpPr>
              <a:cxnSpLocks noChangeShapeType="1"/>
            </p:cNvCxnSpPr>
            <p:nvPr/>
          </p:nvCxnSpPr>
          <p:spPr bwMode="auto">
            <a:xfrm>
              <a:off x="4896379" y="2536428"/>
              <a:ext cx="0" cy="149218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18" name="Straight Connector 35"/>
            <p:cNvCxnSpPr>
              <a:cxnSpLocks noChangeShapeType="1"/>
            </p:cNvCxnSpPr>
            <p:nvPr/>
          </p:nvCxnSpPr>
          <p:spPr bwMode="auto">
            <a:xfrm>
              <a:off x="8706168" y="2539070"/>
              <a:ext cx="0" cy="149218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19" name="Straight Arrow Connector 38"/>
            <p:cNvCxnSpPr>
              <a:cxnSpLocks noChangeShapeType="1"/>
            </p:cNvCxnSpPr>
            <p:nvPr/>
          </p:nvCxnSpPr>
          <p:spPr bwMode="auto">
            <a:xfrm>
              <a:off x="8714211" y="3284724"/>
              <a:ext cx="216737" cy="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20" name="Rounded Rectangle 26"/>
          <p:cNvSpPr/>
          <p:nvPr/>
        </p:nvSpPr>
        <p:spPr>
          <a:xfrm>
            <a:off x="5443300" y="5097533"/>
            <a:ext cx="4247449" cy="978869"/>
          </a:xfrm>
          <a:prstGeom prst="roundRect">
            <a:avLst/>
          </a:prstGeom>
          <a:solidFill>
            <a:schemeClr val="accent6">
              <a:lumMod val="10000"/>
              <a:lumOff val="90000"/>
            </a:schemeClr>
          </a:solidFill>
          <a:ln>
            <a:noFill/>
          </a:ln>
          <a:effectLst/>
        </p:spPr>
        <p:txBody>
          <a:bodyPr lIns="31695" tIns="31695" rIns="31695" bIns="31695" anchor="ctr">
            <a:spAutoFit/>
          </a:bodyPr>
          <a:lstStyle/>
          <a:p>
            <a:pPr marL="0" marR="0" lvl="0" indent="0" algn="l" defTabSz="805091" rtl="0" eaLnBrk="1" fontAlgn="auto" latinLnBrk="0" hangingPunct="1">
              <a:lnSpc>
                <a:spcPts val="1585"/>
              </a:lnSpc>
              <a:spcBef>
                <a:spcPts val="0"/>
              </a:spcBef>
              <a:spcAft>
                <a:spcPts val="0"/>
              </a:spcAft>
              <a:buClrTx/>
              <a:buSzTx/>
              <a:buFontTx/>
              <a:buNone/>
              <a:tabLst>
                <a:tab pos="156546" algn="l"/>
                <a:tab pos="2998128" algn="l"/>
              </a:tabLst>
              <a:defRPr/>
            </a:pPr>
            <a:r>
              <a:rPr kumimoji="0" lang="en-US" sz="1585"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Primary endpoint: overall survival</a:t>
            </a:r>
          </a:p>
          <a:p>
            <a:pPr marL="0" marR="0" lvl="0" indent="0" algn="l" defTabSz="805091" rtl="0" eaLnBrk="1" fontAlgn="auto" latinLnBrk="0" hangingPunct="1">
              <a:lnSpc>
                <a:spcPts val="1585"/>
              </a:lnSpc>
              <a:spcBef>
                <a:spcPts val="0"/>
              </a:spcBef>
              <a:spcAft>
                <a:spcPts val="0"/>
              </a:spcAft>
              <a:buClrTx/>
              <a:buSzTx/>
              <a:buFontTx/>
              <a:buNone/>
              <a:tabLst>
                <a:tab pos="156546" algn="l"/>
                <a:tab pos="2998128" algn="l"/>
              </a:tabLst>
              <a:defRPr/>
            </a:pPr>
            <a:endParaRPr kumimoji="0" lang="en-US" sz="1585"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805091" rtl="0" eaLnBrk="1" fontAlgn="auto" latinLnBrk="0" hangingPunct="1">
              <a:lnSpc>
                <a:spcPts val="1585"/>
              </a:lnSpc>
              <a:spcBef>
                <a:spcPts val="0"/>
              </a:spcBef>
              <a:spcAft>
                <a:spcPts val="0"/>
              </a:spcAft>
              <a:buClrTx/>
              <a:buSzTx/>
              <a:buFontTx/>
              <a:buNone/>
              <a:tabLst>
                <a:tab pos="156546" algn="l"/>
                <a:tab pos="2998128" algn="l"/>
              </a:tabLst>
              <a:defRPr/>
            </a:pPr>
            <a:r>
              <a:rPr kumimoji="0" lang="en-US" sz="1585"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Secondary endpoints:</a:t>
            </a:r>
          </a:p>
          <a:p>
            <a:pPr marL="0" marR="0" lvl="0" indent="0" algn="l" defTabSz="805091" rtl="0" eaLnBrk="1" fontAlgn="auto" latinLnBrk="0" hangingPunct="1">
              <a:lnSpc>
                <a:spcPts val="1585"/>
              </a:lnSpc>
              <a:spcBef>
                <a:spcPts val="0"/>
              </a:spcBef>
              <a:spcAft>
                <a:spcPts val="0"/>
              </a:spcAft>
              <a:buClrTx/>
              <a:buSzTx/>
              <a:buFontTx/>
              <a:buNone/>
              <a:tabLst>
                <a:tab pos="156546" algn="l"/>
                <a:tab pos="2998128" algn="l"/>
              </a:tabLst>
              <a:defRPr/>
            </a:pPr>
            <a:r>
              <a:rPr kumimoji="0" lang="en-US" sz="1408"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PFS, ORR, safety, patient-reported outcomes</a:t>
            </a:r>
            <a:endParaRPr kumimoji="0" lang="en-US" sz="1585"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1" name="Rounded Rectangle 23"/>
          <p:cNvSpPr/>
          <p:nvPr/>
        </p:nvSpPr>
        <p:spPr>
          <a:xfrm>
            <a:off x="2350307" y="4762839"/>
            <a:ext cx="2244621" cy="1347764"/>
          </a:xfrm>
          <a:prstGeom prst="roundRect">
            <a:avLst/>
          </a:prstGeom>
          <a:noFill/>
          <a:ln>
            <a:noFill/>
          </a:ln>
          <a:effectLst/>
        </p:spPr>
        <p:txBody>
          <a:bodyPr lIns="31695" tIns="31695" rIns="31695" bIns="31695" anchor="ctr">
            <a:spAutoFit/>
          </a:bodyPr>
          <a:lstStyle/>
          <a:p>
            <a:pPr marL="0" marR="0" lvl="0" indent="0" algn="l" defTabSz="914400" rtl="0" eaLnBrk="1" fontAlgn="auto" latinLnBrk="1" hangingPunct="1">
              <a:lnSpc>
                <a:spcPts val="1761"/>
              </a:lnSpc>
              <a:spcBef>
                <a:spcPts val="0"/>
              </a:spcBef>
              <a:spcAft>
                <a:spcPts val="0"/>
              </a:spcAft>
              <a:buClrTx/>
              <a:buSzTx/>
              <a:buFontTx/>
              <a:buNone/>
              <a:tabLst>
                <a:tab pos="156546" algn="l"/>
                <a:tab pos="2998128" algn="l"/>
              </a:tabLst>
              <a:defRPr/>
            </a:pPr>
            <a:r>
              <a:rPr kumimoji="0" lang="en-US" sz="1408" b="0" i="0" u="none" strike="noStrike" kern="1200" cap="none" spc="0" normalizeH="0" baseline="0" noProof="0" dirty="0">
                <a:ln>
                  <a:noFill/>
                </a:ln>
                <a:solidFill>
                  <a:srgbClr val="FFFFFF"/>
                </a:solidFill>
                <a:effectLst/>
                <a:uLnTx/>
                <a:uFillTx/>
                <a:latin typeface="Arial" panose="020B0604020202020204" pitchFamily="34" charset="0"/>
                <a:ea typeface="굴림" pitchFamily="50" charset="-127"/>
                <a:cs typeface="Arial" panose="020B0604020202020204" pitchFamily="34" charset="0"/>
              </a:rPr>
              <a:t>Stratification factors:</a:t>
            </a:r>
          </a:p>
          <a:p>
            <a:pPr marL="156546" marR="0" lvl="0" indent="-156546" algn="l" defTabSz="914400" rtl="0" eaLnBrk="1" fontAlgn="auto" latinLnBrk="1" hangingPunct="1">
              <a:lnSpc>
                <a:spcPts val="1761"/>
              </a:lnSpc>
              <a:spcBef>
                <a:spcPts val="0"/>
              </a:spcBef>
              <a:spcAft>
                <a:spcPts val="0"/>
              </a:spcAft>
              <a:buClrTx/>
              <a:buSzTx/>
              <a:buFont typeface="Arial" panose="020B0604020202020204" pitchFamily="34" charset="0"/>
              <a:buChar char="•"/>
              <a:tabLst>
                <a:tab pos="96444" algn="l"/>
                <a:tab pos="2998128" algn="l"/>
              </a:tabLst>
              <a:defRPr/>
            </a:pPr>
            <a:r>
              <a:rPr kumimoji="0" lang="en-US" sz="1408" b="0" i="0" u="none" strike="noStrike" kern="1200" cap="none" spc="0" normalizeH="0" baseline="0" noProof="0" dirty="0">
                <a:ln>
                  <a:noFill/>
                </a:ln>
                <a:solidFill>
                  <a:srgbClr val="FFFFFF"/>
                </a:solidFill>
                <a:effectLst/>
                <a:uLnTx/>
                <a:uFillTx/>
                <a:latin typeface="Arial" panose="020B0604020202020204" pitchFamily="34" charset="0"/>
                <a:ea typeface="굴림" pitchFamily="50" charset="-127"/>
                <a:cs typeface="Arial" panose="020B0604020202020204" pitchFamily="34" charset="0"/>
              </a:rPr>
              <a:t>ECOG PS 0 vs 1</a:t>
            </a:r>
          </a:p>
          <a:p>
            <a:pPr marL="156546" marR="0" lvl="0" indent="-156546" algn="l" defTabSz="914400" rtl="0" eaLnBrk="1" fontAlgn="auto" latinLnBrk="1" hangingPunct="1">
              <a:lnSpc>
                <a:spcPts val="1761"/>
              </a:lnSpc>
              <a:spcBef>
                <a:spcPts val="0"/>
              </a:spcBef>
              <a:spcAft>
                <a:spcPts val="0"/>
              </a:spcAft>
              <a:buClrTx/>
              <a:buSzTx/>
              <a:buFont typeface="Arial" panose="020B0604020202020204" pitchFamily="34" charset="0"/>
              <a:buChar char="•"/>
              <a:tabLst>
                <a:tab pos="96444" algn="l"/>
                <a:tab pos="2998128" algn="l"/>
              </a:tabLst>
              <a:defRPr/>
            </a:pPr>
            <a:r>
              <a:rPr kumimoji="0" lang="en-US" sz="1408" b="0" i="0" u="none" strike="noStrike" kern="1200" cap="none" spc="0" normalizeH="0" baseline="0" noProof="0" dirty="0">
                <a:ln>
                  <a:noFill/>
                </a:ln>
                <a:solidFill>
                  <a:srgbClr val="FFFFFF"/>
                </a:solidFill>
                <a:effectLst/>
                <a:uLnTx/>
                <a:uFillTx/>
                <a:latin typeface="Arial" panose="020B0604020202020204" pitchFamily="34" charset="0"/>
                <a:ea typeface="굴림" pitchFamily="50" charset="-127"/>
                <a:cs typeface="Arial" panose="020B0604020202020204" pitchFamily="34" charset="0"/>
              </a:rPr>
              <a:t>Gender </a:t>
            </a:r>
          </a:p>
          <a:p>
            <a:pPr marL="156546" marR="0" lvl="0" indent="-156546" algn="l" defTabSz="914400" rtl="0" eaLnBrk="1" fontAlgn="auto" latinLnBrk="1" hangingPunct="1">
              <a:lnSpc>
                <a:spcPts val="1761"/>
              </a:lnSpc>
              <a:spcBef>
                <a:spcPts val="0"/>
              </a:spcBef>
              <a:spcAft>
                <a:spcPts val="0"/>
              </a:spcAft>
              <a:buClrTx/>
              <a:buSzTx/>
              <a:buFont typeface="Arial" panose="020B0604020202020204" pitchFamily="34" charset="0"/>
              <a:buChar char="•"/>
              <a:tabLst>
                <a:tab pos="96444" algn="l"/>
                <a:tab pos="2998128" algn="l"/>
              </a:tabLst>
              <a:defRPr/>
            </a:pPr>
            <a:r>
              <a:rPr kumimoji="0" lang="en-US" sz="1408" b="0" i="0" u="none" strike="noStrike" kern="1200" cap="none" spc="0" normalizeH="0" baseline="0" noProof="0" dirty="0">
                <a:ln>
                  <a:noFill/>
                </a:ln>
                <a:solidFill>
                  <a:srgbClr val="FFFFFF"/>
                </a:solidFill>
                <a:effectLst/>
                <a:uLnTx/>
                <a:uFillTx/>
                <a:latin typeface="Arial" panose="020B0604020202020204" pitchFamily="34" charset="0"/>
                <a:ea typeface="굴림" pitchFamily="50" charset="-127"/>
                <a:cs typeface="Arial" panose="020B0604020202020204" pitchFamily="34" charset="0"/>
              </a:rPr>
              <a:t>Prior maintenance</a:t>
            </a:r>
          </a:p>
          <a:p>
            <a:pPr marL="156546" marR="0" lvl="0" indent="-156546" algn="l" defTabSz="914400" rtl="0" eaLnBrk="1" fontAlgn="auto" latinLnBrk="1" hangingPunct="1">
              <a:lnSpc>
                <a:spcPts val="1761"/>
              </a:lnSpc>
              <a:spcBef>
                <a:spcPts val="0"/>
              </a:spcBef>
              <a:spcAft>
                <a:spcPts val="0"/>
              </a:spcAft>
              <a:buClrTx/>
              <a:buSzTx/>
              <a:buFont typeface="Arial" panose="020B0604020202020204" pitchFamily="34" charset="0"/>
              <a:buChar char="•"/>
              <a:tabLst>
                <a:tab pos="96444" algn="l"/>
                <a:tab pos="2998128" algn="l"/>
              </a:tabLst>
              <a:defRPr/>
            </a:pPr>
            <a:r>
              <a:rPr kumimoji="0" lang="en-US" sz="1408" b="0" i="0" u="none" strike="noStrike" kern="1200" cap="none" spc="0" normalizeH="0" baseline="0" noProof="0" dirty="0">
                <a:ln>
                  <a:noFill/>
                </a:ln>
                <a:solidFill>
                  <a:srgbClr val="FFFFFF"/>
                </a:solidFill>
                <a:effectLst/>
                <a:uLnTx/>
                <a:uFillTx/>
                <a:latin typeface="Arial" panose="020B0604020202020204" pitchFamily="34" charset="0"/>
                <a:ea typeface="굴림" pitchFamily="50" charset="-127"/>
                <a:cs typeface="Arial" panose="020B0604020202020204" pitchFamily="34" charset="0"/>
              </a:rPr>
              <a:t>East-Asia vs ROW </a:t>
            </a:r>
          </a:p>
        </p:txBody>
      </p:sp>
      <p:sp>
        <p:nvSpPr>
          <p:cNvPr id="22" name="Text Placeholder 3"/>
          <p:cNvSpPr txBox="1">
            <a:spLocks/>
          </p:cNvSpPr>
          <p:nvPr/>
        </p:nvSpPr>
        <p:spPr>
          <a:xfrm>
            <a:off x="6340589" y="6515006"/>
            <a:ext cx="4195736" cy="156536"/>
          </a:xfrm>
          <a:prstGeom prst="rect">
            <a:avLst/>
          </a:prstGeom>
        </p:spPr>
        <p:txBody>
          <a:bodyPr lIns="0" tIns="0" rIns="0" bIns="0" anchor="b"/>
          <a:lstStyle>
            <a:lvl1pPr marL="182563" indent="-182563" algn="l" rtl="0" eaLnBrk="0" fontAlgn="base" hangingPunct="0">
              <a:spcBef>
                <a:spcPct val="20000"/>
              </a:spcBef>
              <a:spcAft>
                <a:spcPct val="0"/>
              </a:spcAft>
              <a:buClr>
                <a:schemeClr val="accent1"/>
              </a:buClr>
              <a:buChar char="•"/>
              <a:defRPr sz="2000">
                <a:solidFill>
                  <a:schemeClr val="tx1"/>
                </a:solidFill>
                <a:latin typeface="+mn-lt"/>
                <a:ea typeface="+mn-ea"/>
                <a:cs typeface="+mn-cs"/>
              </a:defRPr>
            </a:lvl1pPr>
            <a:lvl2pPr marL="539750" indent="-177800" algn="l" rtl="0" eaLnBrk="0" fontAlgn="base" hangingPunct="0">
              <a:spcBef>
                <a:spcPct val="20000"/>
              </a:spcBef>
              <a:spcAft>
                <a:spcPct val="0"/>
              </a:spcAft>
              <a:buClr>
                <a:schemeClr val="accent1"/>
              </a:buClr>
              <a:buChar char="–"/>
              <a:defRPr>
                <a:solidFill>
                  <a:schemeClr val="tx1"/>
                </a:solidFill>
                <a:latin typeface="+mn-lt"/>
                <a:cs typeface="+mn-cs"/>
              </a:defRPr>
            </a:lvl2pPr>
            <a:lvl3pPr marL="896938" indent="-177800" algn="l" rtl="0" eaLnBrk="0" fontAlgn="base" hangingPunct="0">
              <a:spcBef>
                <a:spcPct val="20000"/>
              </a:spcBef>
              <a:spcAft>
                <a:spcPct val="0"/>
              </a:spcAft>
              <a:buClr>
                <a:schemeClr val="accent1"/>
              </a:buClr>
              <a:buChar char="•"/>
              <a:defRPr sz="1600">
                <a:solidFill>
                  <a:schemeClr val="tx1"/>
                </a:solidFill>
                <a:latin typeface="+mn-lt"/>
                <a:cs typeface="+mn-cs"/>
              </a:defRPr>
            </a:lvl3pPr>
            <a:lvl4pPr marL="1254125" indent="-177800" algn="l" rtl="0" eaLnBrk="0" fontAlgn="base" hangingPunct="0">
              <a:spcBef>
                <a:spcPct val="20000"/>
              </a:spcBef>
              <a:spcAft>
                <a:spcPct val="0"/>
              </a:spcAft>
              <a:buClr>
                <a:schemeClr val="accent1"/>
              </a:buClr>
              <a:buChar char="–"/>
              <a:defRPr sz="1400">
                <a:solidFill>
                  <a:schemeClr val="tx1"/>
                </a:solidFill>
                <a:latin typeface="+mn-lt"/>
                <a:cs typeface="+mn-cs"/>
              </a:defRPr>
            </a:lvl4pPr>
            <a:lvl5pPr marL="1611313" indent="-174625" algn="l" rtl="0" eaLnBrk="0" fontAlgn="base" hangingPunct="0">
              <a:spcBef>
                <a:spcPct val="20000"/>
              </a:spcBef>
              <a:spcAft>
                <a:spcPct val="0"/>
              </a:spcAft>
              <a:buClr>
                <a:schemeClr val="accent1"/>
              </a:buClr>
              <a:buChar char="»"/>
              <a:defRPr sz="1400">
                <a:solidFill>
                  <a:schemeClr val="tx1"/>
                </a:solidFill>
                <a:latin typeface="+mn-lt"/>
                <a:cs typeface="+mn-cs"/>
              </a:defRPr>
            </a:lvl5pPr>
            <a:lvl6pPr marL="2068513" indent="-174625" algn="l" rtl="0" fontAlgn="base">
              <a:spcBef>
                <a:spcPct val="20000"/>
              </a:spcBef>
              <a:spcAft>
                <a:spcPct val="0"/>
              </a:spcAft>
              <a:buClr>
                <a:schemeClr val="accent1"/>
              </a:buClr>
              <a:buChar char="»"/>
              <a:defRPr sz="1400">
                <a:solidFill>
                  <a:schemeClr val="tx1"/>
                </a:solidFill>
                <a:latin typeface="+mn-lt"/>
                <a:cs typeface="+mn-cs"/>
              </a:defRPr>
            </a:lvl6pPr>
            <a:lvl7pPr marL="2525713" indent="-174625" algn="l" rtl="0" fontAlgn="base">
              <a:spcBef>
                <a:spcPct val="20000"/>
              </a:spcBef>
              <a:spcAft>
                <a:spcPct val="0"/>
              </a:spcAft>
              <a:buClr>
                <a:schemeClr val="accent1"/>
              </a:buClr>
              <a:buChar char="»"/>
              <a:defRPr sz="1400">
                <a:solidFill>
                  <a:schemeClr val="tx1"/>
                </a:solidFill>
                <a:latin typeface="+mn-lt"/>
                <a:cs typeface="+mn-cs"/>
              </a:defRPr>
            </a:lvl7pPr>
            <a:lvl8pPr marL="2982913" indent="-174625" algn="l" rtl="0" fontAlgn="base">
              <a:spcBef>
                <a:spcPct val="20000"/>
              </a:spcBef>
              <a:spcAft>
                <a:spcPct val="0"/>
              </a:spcAft>
              <a:buClr>
                <a:schemeClr val="accent1"/>
              </a:buClr>
              <a:buChar char="»"/>
              <a:defRPr sz="1400">
                <a:solidFill>
                  <a:schemeClr val="tx1"/>
                </a:solidFill>
                <a:latin typeface="+mn-lt"/>
                <a:cs typeface="+mn-cs"/>
              </a:defRPr>
            </a:lvl8pPr>
            <a:lvl9pPr marL="3440113" indent="-174625" algn="l" rtl="0" fontAlgn="base">
              <a:spcBef>
                <a:spcPct val="20000"/>
              </a:spcBef>
              <a:spcAft>
                <a:spcPct val="0"/>
              </a:spcAft>
              <a:buClr>
                <a:schemeClr val="accent1"/>
              </a:buClr>
              <a:buChar char="»"/>
              <a:defRPr sz="1400">
                <a:solidFill>
                  <a:schemeClr val="tx1"/>
                </a:solidFill>
                <a:latin typeface="+mn-lt"/>
                <a:cs typeface="+mn-cs"/>
              </a:defRPr>
            </a:lvl9pPr>
          </a:lstStyle>
          <a:p>
            <a:pPr marL="0" marR="0" lvl="0" indent="0" algn="r" defTabSz="914400" rtl="0" eaLnBrk="0" fontAlgn="base" latinLnBrk="1" hangingPunct="0">
              <a:lnSpc>
                <a:spcPct val="100000"/>
              </a:lnSpc>
              <a:spcBef>
                <a:spcPct val="20000"/>
              </a:spcBef>
              <a:spcAft>
                <a:spcPct val="0"/>
              </a:spcAft>
              <a:buClr>
                <a:srgbClr val="00CC99"/>
              </a:buClr>
              <a:buSzTx/>
              <a:buFontTx/>
              <a:buNone/>
              <a:tabLst/>
              <a:defRPr/>
            </a:pPr>
            <a:r>
              <a:rPr kumimoji="0" lang="en-GB" sz="881"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Garon EB et al. Lancet. 2014;384:655. </a:t>
            </a:r>
          </a:p>
        </p:txBody>
      </p:sp>
    </p:spTree>
    <p:extLst>
      <p:ext uri="{BB962C8B-B14F-4D97-AF65-F5344CB8AC3E}">
        <p14:creationId xmlns:p14="http://schemas.microsoft.com/office/powerpoint/2010/main" val="496707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291" y="220663"/>
            <a:ext cx="10708849" cy="1116012"/>
          </a:xfrm>
          <a:solidFill>
            <a:srgbClr val="002060"/>
          </a:solidFill>
        </p:spPr>
        <p:txBody>
          <a:bodyPr/>
          <a:lstStyle/>
          <a:p>
            <a:pPr>
              <a:defRPr/>
            </a:pPr>
            <a:r>
              <a:rPr lang="en-US" dirty="0">
                <a:solidFill>
                  <a:srgbClr val="FFFF00"/>
                </a:solidFill>
                <a:latin typeface="Arial" panose="020B0604020202020204" pitchFamily="34" charset="0"/>
                <a:cs typeface="Arial" panose="020B0604020202020204" pitchFamily="34" charset="0"/>
              </a:rPr>
              <a:t>REVEL Study: Docetaxel With or Without Ramucirumab in Second-Line Treatment</a:t>
            </a:r>
          </a:p>
        </p:txBody>
      </p:sp>
      <p:graphicFrame>
        <p:nvGraphicFramePr>
          <p:cNvPr id="6" name="Content Placeholder 5"/>
          <p:cNvGraphicFramePr>
            <a:graphicFrameLocks noGrp="1"/>
          </p:cNvGraphicFramePr>
          <p:nvPr>
            <p:ph idx="4294967295"/>
          </p:nvPr>
        </p:nvGraphicFramePr>
        <p:xfrm>
          <a:off x="735293" y="3070225"/>
          <a:ext cx="10708847" cy="2074862"/>
        </p:xfrm>
        <a:graphic>
          <a:graphicData uri="http://schemas.openxmlformats.org/drawingml/2006/table">
            <a:tbl>
              <a:tblPr firstRow="1" bandRow="1">
                <a:tableStyleId>{5C22544A-7EE6-4342-B048-85BDC9FD1C3A}</a:tableStyleId>
              </a:tblPr>
              <a:tblGrid>
                <a:gridCol w="1835971">
                  <a:extLst>
                    <a:ext uri="{9D8B030D-6E8A-4147-A177-3AD203B41FA5}">
                      <a16:colId xmlns:a16="http://schemas.microsoft.com/office/drawing/2014/main" val="20000"/>
                    </a:ext>
                  </a:extLst>
                </a:gridCol>
                <a:gridCol w="1943655">
                  <a:extLst>
                    <a:ext uri="{9D8B030D-6E8A-4147-A177-3AD203B41FA5}">
                      <a16:colId xmlns:a16="http://schemas.microsoft.com/office/drawing/2014/main" val="20001"/>
                    </a:ext>
                  </a:extLst>
                </a:gridCol>
                <a:gridCol w="2164245">
                  <a:extLst>
                    <a:ext uri="{9D8B030D-6E8A-4147-A177-3AD203B41FA5}">
                      <a16:colId xmlns:a16="http://schemas.microsoft.com/office/drawing/2014/main" val="20002"/>
                    </a:ext>
                  </a:extLst>
                </a:gridCol>
                <a:gridCol w="1764133">
                  <a:extLst>
                    <a:ext uri="{9D8B030D-6E8A-4147-A177-3AD203B41FA5}">
                      <a16:colId xmlns:a16="http://schemas.microsoft.com/office/drawing/2014/main" val="20003"/>
                    </a:ext>
                  </a:extLst>
                </a:gridCol>
                <a:gridCol w="3000843">
                  <a:extLst>
                    <a:ext uri="{9D8B030D-6E8A-4147-A177-3AD203B41FA5}">
                      <a16:colId xmlns:a16="http://schemas.microsoft.com/office/drawing/2014/main" val="20004"/>
                    </a:ext>
                  </a:extLst>
                </a:gridCol>
              </a:tblGrid>
              <a:tr h="661359">
                <a:tc>
                  <a:txBody>
                    <a:bodyPr/>
                    <a:lstStyle/>
                    <a:p>
                      <a:endParaRPr lang="en-US" sz="1600" b="1" dirty="0">
                        <a:solidFill>
                          <a:schemeClr val="bg1"/>
                        </a:solidFill>
                        <a:latin typeface="Arial" panose="020B0604020202020204" pitchFamily="34" charset="0"/>
                        <a:cs typeface="Arial" panose="020B0604020202020204" pitchFamily="34" charset="0"/>
                      </a:endParaRPr>
                    </a:p>
                    <a:p>
                      <a:r>
                        <a:rPr lang="en-US" sz="1600" b="1" dirty="0">
                          <a:solidFill>
                            <a:schemeClr val="bg1"/>
                          </a:solidFill>
                          <a:latin typeface="Arial" panose="020B0604020202020204" pitchFamily="34" charset="0"/>
                          <a:cs typeface="Arial" panose="020B0604020202020204" pitchFamily="34" charset="0"/>
                        </a:rPr>
                        <a:t>Arm</a:t>
                      </a:r>
                    </a:p>
                  </a:txBody>
                  <a:tcPr marL="83130" marR="83130" marT="40346" marB="40346">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457146" rtl="0" eaLnBrk="1" fontAlgn="auto" latinLnBrk="0" hangingPunct="1">
                        <a:lnSpc>
                          <a:spcPct val="100000"/>
                        </a:lnSpc>
                        <a:spcBef>
                          <a:spcPts val="0"/>
                        </a:spcBef>
                        <a:spcAft>
                          <a:spcPts val="0"/>
                        </a:spcAft>
                        <a:buClrTx/>
                        <a:buSzTx/>
                        <a:buFontTx/>
                        <a:buNone/>
                        <a:tabLst/>
                        <a:defRPr/>
                      </a:pPr>
                      <a:r>
                        <a:rPr lang="en-US" sz="1600" dirty="0" err="1">
                          <a:solidFill>
                            <a:schemeClr val="bg1"/>
                          </a:solidFill>
                          <a:latin typeface="Arial" panose="020B0604020202020204" pitchFamily="34" charset="0"/>
                          <a:cs typeface="Arial" panose="020B0604020202020204" pitchFamily="34" charset="0"/>
                        </a:rPr>
                        <a:t>Docetaxel</a:t>
                      </a:r>
                      <a:r>
                        <a:rPr lang="en-US" sz="1600" dirty="0">
                          <a:solidFill>
                            <a:schemeClr val="bg1"/>
                          </a:solidFill>
                          <a:latin typeface="Arial" panose="020B0604020202020204" pitchFamily="34" charset="0"/>
                          <a:cs typeface="Arial" panose="020B0604020202020204" pitchFamily="34" charset="0"/>
                        </a:rPr>
                        <a:t> + RAM</a:t>
                      </a: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dirty="0" err="1">
                          <a:solidFill>
                            <a:schemeClr val="bg1"/>
                          </a:solidFill>
                          <a:latin typeface="Arial" panose="020B0604020202020204" pitchFamily="34" charset="0"/>
                          <a:cs typeface="Arial" panose="020B0604020202020204" pitchFamily="34" charset="0"/>
                        </a:rPr>
                        <a:t>Docetaxel</a:t>
                      </a:r>
                      <a:r>
                        <a:rPr lang="en-US" sz="1600" dirty="0">
                          <a:solidFill>
                            <a:schemeClr val="bg1"/>
                          </a:solidFill>
                          <a:latin typeface="Arial" panose="020B0604020202020204" pitchFamily="34" charset="0"/>
                          <a:cs typeface="Arial" panose="020B0604020202020204" pitchFamily="34" charset="0"/>
                        </a:rPr>
                        <a:t> </a:t>
                      </a:r>
                      <a:r>
                        <a:rPr lang="en-US" sz="1600">
                          <a:solidFill>
                            <a:schemeClr val="bg1"/>
                          </a:solidFill>
                          <a:latin typeface="Arial" panose="020B0604020202020204" pitchFamily="34" charset="0"/>
                          <a:cs typeface="Arial" panose="020B0604020202020204" pitchFamily="34" charset="0"/>
                        </a:rPr>
                        <a:t>+ PLACEBO</a:t>
                      </a:r>
                      <a:endParaRPr lang="en-US" sz="1600" dirty="0">
                        <a:solidFill>
                          <a:schemeClr val="bg1"/>
                        </a:solidFill>
                        <a:latin typeface="Arial" panose="020B0604020202020204" pitchFamily="34" charset="0"/>
                        <a:cs typeface="Arial" panose="020B0604020202020204" pitchFamily="34" charset="0"/>
                      </a:endParaRP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600" i="1" dirty="0">
                        <a:solidFill>
                          <a:schemeClr val="bg1"/>
                        </a:solidFill>
                        <a:latin typeface="Arial" panose="020B0604020202020204" pitchFamily="34" charset="0"/>
                        <a:cs typeface="Arial" panose="020B0604020202020204" pitchFamily="34" charset="0"/>
                      </a:endParaRPr>
                    </a:p>
                    <a:p>
                      <a:pPr algn="ctr"/>
                      <a:r>
                        <a:rPr lang="en-US" sz="1600" i="1" dirty="0">
                          <a:solidFill>
                            <a:schemeClr val="bg1"/>
                          </a:solidFill>
                          <a:latin typeface="Arial" panose="020B0604020202020204" pitchFamily="34" charset="0"/>
                          <a:cs typeface="Arial" panose="020B0604020202020204" pitchFamily="34" charset="0"/>
                        </a:rPr>
                        <a:t>P</a:t>
                      </a:r>
                      <a:r>
                        <a:rPr lang="en-US" sz="1600" dirty="0">
                          <a:solidFill>
                            <a:schemeClr val="bg1"/>
                          </a:solidFill>
                          <a:latin typeface="Arial" panose="020B0604020202020204" pitchFamily="34" charset="0"/>
                          <a:cs typeface="Arial" panose="020B0604020202020204" pitchFamily="34" charset="0"/>
                        </a:rPr>
                        <a:t>-value</a:t>
                      </a: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HR (95% CI)</a:t>
                      </a:r>
                    </a:p>
                  </a:txBody>
                  <a:tcPr marL="83130" marR="83130" marT="40346" marB="40346">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49421">
                <a:tc>
                  <a:txBody>
                    <a:bodyPr/>
                    <a:lstStyle/>
                    <a:p>
                      <a:r>
                        <a:rPr lang="en-US" sz="1600" b="1" dirty="0">
                          <a:solidFill>
                            <a:schemeClr val="bg1"/>
                          </a:solidFill>
                          <a:latin typeface="Arial" panose="020B0604020202020204" pitchFamily="34" charset="0"/>
                          <a:cs typeface="Arial" panose="020B0604020202020204" pitchFamily="34" charset="0"/>
                        </a:rPr>
                        <a:t>No.</a:t>
                      </a:r>
                    </a:p>
                  </a:txBody>
                  <a:tcPr marL="83130" marR="83130" marT="40346" marB="40346">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628</a:t>
                      </a: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625</a:t>
                      </a: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a:t>
                      </a: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endParaRPr lang="en-US" sz="1600" dirty="0">
                        <a:solidFill>
                          <a:schemeClr val="bg1"/>
                        </a:solidFill>
                        <a:latin typeface="Arial" panose="020B0604020202020204" pitchFamily="34" charset="0"/>
                        <a:cs typeface="Arial" panose="020B0604020202020204" pitchFamily="34" charset="0"/>
                      </a:endParaRPr>
                    </a:p>
                  </a:txBody>
                  <a:tcPr marL="83130" marR="83130" marT="40346" marB="40346">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349421">
                <a:tc>
                  <a:txBody>
                    <a:bodyPr/>
                    <a:lstStyle/>
                    <a:p>
                      <a:r>
                        <a:rPr lang="en-US" sz="1600" b="1" dirty="0">
                          <a:solidFill>
                            <a:schemeClr val="bg1"/>
                          </a:solidFill>
                          <a:latin typeface="Arial" panose="020B0604020202020204" pitchFamily="34" charset="0"/>
                          <a:cs typeface="Arial" panose="020B0604020202020204" pitchFamily="34" charset="0"/>
                        </a:rPr>
                        <a:t>ORR%</a:t>
                      </a:r>
                    </a:p>
                  </a:txBody>
                  <a:tcPr marL="83130" marR="83130" marT="40346" marB="40346">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23</a:t>
                      </a: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14</a:t>
                      </a: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600" b="1" kern="1200" dirty="0">
                          <a:solidFill>
                            <a:schemeClr val="bg1"/>
                          </a:solidFill>
                          <a:effectLst/>
                          <a:latin typeface="Arial" panose="020B0604020202020204" pitchFamily="34" charset="0"/>
                          <a:ea typeface="+mn-ea"/>
                          <a:cs typeface="Arial" panose="020B0604020202020204" pitchFamily="34" charset="0"/>
                        </a:rPr>
                        <a:t>&lt;0.001</a:t>
                      </a:r>
                      <a:endParaRPr lang="en-US" sz="1600" b="1" dirty="0">
                        <a:solidFill>
                          <a:schemeClr val="bg1"/>
                        </a:solidFill>
                        <a:latin typeface="Arial" panose="020B0604020202020204" pitchFamily="34" charset="0"/>
                        <a:cs typeface="Arial" panose="020B0604020202020204" pitchFamily="34" charset="0"/>
                      </a:endParaRP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marL="83130" marR="83130" marT="40346" marB="40346">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349421">
                <a:tc>
                  <a:txBody>
                    <a:bodyPr/>
                    <a:lstStyle/>
                    <a:p>
                      <a:r>
                        <a:rPr lang="en-US" sz="1600" b="1" dirty="0">
                          <a:solidFill>
                            <a:schemeClr val="bg1"/>
                          </a:solidFill>
                          <a:latin typeface="Arial" panose="020B0604020202020204" pitchFamily="34" charset="0"/>
                          <a:cs typeface="Arial" panose="020B0604020202020204" pitchFamily="34" charset="0"/>
                        </a:rPr>
                        <a:t>PFS</a:t>
                      </a:r>
                      <a:r>
                        <a:rPr lang="en-US" sz="1600" b="1" baseline="0" dirty="0">
                          <a:solidFill>
                            <a:schemeClr val="bg1"/>
                          </a:solidFill>
                          <a:latin typeface="Arial" panose="020B0604020202020204" pitchFamily="34" charset="0"/>
                          <a:cs typeface="Arial" panose="020B0604020202020204" pitchFamily="34" charset="0"/>
                        </a:rPr>
                        <a:t> (mos.)</a:t>
                      </a:r>
                      <a:endParaRPr lang="en-US" sz="1600" b="1" dirty="0">
                        <a:solidFill>
                          <a:schemeClr val="bg1"/>
                        </a:solidFill>
                        <a:latin typeface="Arial" panose="020B0604020202020204" pitchFamily="34" charset="0"/>
                        <a:cs typeface="Arial" panose="020B0604020202020204" pitchFamily="34" charset="0"/>
                      </a:endParaRPr>
                    </a:p>
                  </a:txBody>
                  <a:tcPr marL="83130" marR="83130" marT="40346" marB="40346">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4.5</a:t>
                      </a: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3.0</a:t>
                      </a: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600" b="1" kern="1200" dirty="0">
                          <a:solidFill>
                            <a:schemeClr val="bg1"/>
                          </a:solidFill>
                          <a:effectLst/>
                          <a:latin typeface="Arial" panose="020B0604020202020204" pitchFamily="34" charset="0"/>
                          <a:ea typeface="+mn-ea"/>
                          <a:cs typeface="Arial" panose="020B0604020202020204" pitchFamily="34" charset="0"/>
                        </a:rPr>
                        <a:t>&lt;0.0001</a:t>
                      </a:r>
                      <a:endParaRPr lang="en-US" sz="1600" b="1" dirty="0">
                        <a:solidFill>
                          <a:schemeClr val="bg1"/>
                        </a:solidFill>
                        <a:latin typeface="Arial" panose="020B0604020202020204" pitchFamily="34" charset="0"/>
                        <a:cs typeface="Arial" panose="020B0604020202020204" pitchFamily="34" charset="0"/>
                      </a:endParaRP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indent="0" algn="ctr" defTabSz="457146"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Arial" panose="020B0604020202020204" pitchFamily="34" charset="0"/>
                          <a:ea typeface="+mn-ea"/>
                          <a:cs typeface="Arial" panose="020B0604020202020204" pitchFamily="34" charset="0"/>
                        </a:rPr>
                        <a:t>0.762 (0.677–0.859)</a:t>
                      </a:r>
                    </a:p>
                  </a:txBody>
                  <a:tcPr marL="83130" marR="83130" marT="40346" marB="40346">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365240">
                <a:tc>
                  <a:txBody>
                    <a:bodyPr/>
                    <a:lstStyle/>
                    <a:p>
                      <a:r>
                        <a:rPr lang="en-US" sz="1600" b="1" dirty="0">
                          <a:solidFill>
                            <a:schemeClr val="bg1"/>
                          </a:solidFill>
                          <a:latin typeface="Arial" panose="020B0604020202020204" pitchFamily="34" charset="0"/>
                          <a:cs typeface="Arial" panose="020B0604020202020204" pitchFamily="34" charset="0"/>
                        </a:rPr>
                        <a:t>OS (mos.)</a:t>
                      </a:r>
                    </a:p>
                  </a:txBody>
                  <a:tcPr marL="83130" marR="83130" marT="40346" marB="40346">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10.5</a:t>
                      </a: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0C0"/>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9.1</a:t>
                      </a: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0C0"/>
                    </a:solidFill>
                  </a:tcPr>
                </a:tc>
                <a:tc>
                  <a:txBody>
                    <a:bodyPr/>
                    <a:lstStyle/>
                    <a:p>
                      <a:pPr algn="ctr"/>
                      <a:r>
                        <a:rPr lang="en-US" sz="1600" b="1" kern="1200" dirty="0">
                          <a:solidFill>
                            <a:schemeClr val="bg1"/>
                          </a:solidFill>
                          <a:effectLst/>
                          <a:latin typeface="Arial" panose="020B0604020202020204" pitchFamily="34" charset="0"/>
                          <a:ea typeface="+mn-ea"/>
                          <a:cs typeface="Arial" panose="020B0604020202020204" pitchFamily="34" charset="0"/>
                        </a:rPr>
                        <a:t>0.0236</a:t>
                      </a:r>
                      <a:endParaRPr lang="en-US" sz="1600" b="1" dirty="0">
                        <a:solidFill>
                          <a:schemeClr val="bg1"/>
                        </a:solidFill>
                        <a:latin typeface="Arial" panose="020B0604020202020204" pitchFamily="34" charset="0"/>
                        <a:cs typeface="Arial" panose="020B0604020202020204" pitchFamily="34" charset="0"/>
                      </a:endParaRPr>
                    </a:p>
                  </a:txBody>
                  <a:tcPr marL="83130" marR="83130" marT="40346" marB="4034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0C0"/>
                    </a:solidFill>
                  </a:tcPr>
                </a:tc>
                <a:tc>
                  <a:txBody>
                    <a:bodyPr/>
                    <a:lstStyle/>
                    <a:p>
                      <a:pPr marL="0" marR="0" indent="0" algn="ctr" defTabSz="457146"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Arial" panose="020B0604020202020204" pitchFamily="34" charset="0"/>
                          <a:ea typeface="+mn-ea"/>
                          <a:cs typeface="Arial" panose="020B0604020202020204" pitchFamily="34" charset="0"/>
                        </a:rPr>
                        <a:t>0.857 (0.751–</a:t>
                      </a:r>
                      <a:r>
                        <a:rPr lang="en-US" sz="1600" kern="1200" baseline="0" dirty="0">
                          <a:solidFill>
                            <a:schemeClr val="bg1"/>
                          </a:solidFill>
                          <a:latin typeface="Arial" panose="020B0604020202020204" pitchFamily="34" charset="0"/>
                          <a:ea typeface="+mn-ea"/>
                          <a:cs typeface="Arial" panose="020B0604020202020204" pitchFamily="34" charset="0"/>
                        </a:rPr>
                        <a:t>0.979)</a:t>
                      </a:r>
                      <a:endParaRPr lang="en-US" sz="1600" b="1" dirty="0">
                        <a:solidFill>
                          <a:schemeClr val="bg1"/>
                        </a:solidFill>
                        <a:latin typeface="Arial" panose="020B0604020202020204" pitchFamily="34" charset="0"/>
                        <a:cs typeface="Arial" panose="020B0604020202020204" pitchFamily="34" charset="0"/>
                      </a:endParaRPr>
                    </a:p>
                  </a:txBody>
                  <a:tcPr marL="83130" marR="83130" marT="40346" marB="40346">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bl>
          </a:graphicData>
        </a:graphic>
      </p:graphicFrame>
      <p:sp>
        <p:nvSpPr>
          <p:cNvPr id="10" name="Rectangle 9"/>
          <p:cNvSpPr/>
          <p:nvPr/>
        </p:nvSpPr>
        <p:spPr>
          <a:xfrm>
            <a:off x="735291" y="5275592"/>
            <a:ext cx="10708849" cy="955526"/>
          </a:xfrm>
          <a:prstGeom prst="rect">
            <a:avLst/>
          </a:prstGeom>
          <a:solidFill>
            <a:srgbClr val="002060"/>
          </a:solidFill>
          <a:ln w="28575">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a:lstStyle/>
          <a:p>
            <a:pPr marL="307718" marR="0" lvl="0" indent="-30771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Narrow" pitchFamily="34" charset="0"/>
                <a:cs typeface="Lucida Sans Unicode"/>
              </a:rPr>
              <a:t>First study in second-line NSCLC to show a survival benefit vs. docetaxel alone</a:t>
            </a:r>
          </a:p>
          <a:p>
            <a:pPr marL="307718" marR="0" lvl="0" indent="-30771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FFFF00"/>
                </a:solidFill>
                <a:effectLst/>
                <a:uLnTx/>
                <a:uFillTx/>
                <a:latin typeface="Arial Narrow" pitchFamily="34" charset="0"/>
                <a:cs typeface="Lucida Sans Unicode"/>
              </a:rPr>
              <a:t>First study to show a benefit for an angiogenesis inhibitor in </a:t>
            </a:r>
            <a:r>
              <a:rPr kumimoji="0" lang="en-US" sz="2400" b="1" i="0" u="none" strike="noStrike" kern="1200" cap="none" spc="0" normalizeH="0" baseline="0" noProof="0" dirty="0" err="1">
                <a:ln>
                  <a:noFill/>
                </a:ln>
                <a:solidFill>
                  <a:srgbClr val="FFFF00"/>
                </a:solidFill>
                <a:effectLst/>
                <a:uLnTx/>
                <a:uFillTx/>
                <a:latin typeface="Arial Narrow" pitchFamily="34" charset="0"/>
                <a:cs typeface="Lucida Sans Unicode"/>
              </a:rPr>
              <a:t>SqCCa</a:t>
            </a:r>
            <a:endParaRPr kumimoji="0" lang="en-US" sz="2400" b="1" i="0" u="none" strike="noStrike" kern="1200" cap="none" spc="0" normalizeH="0" baseline="0" noProof="0" dirty="0">
              <a:ln>
                <a:noFill/>
              </a:ln>
              <a:solidFill>
                <a:srgbClr val="FFFF00"/>
              </a:solidFill>
              <a:effectLst/>
              <a:uLnTx/>
              <a:uFillTx/>
              <a:latin typeface="Arial Narrow" pitchFamily="34" charset="0"/>
              <a:cs typeface="Lucida Sans Unicode"/>
            </a:endParaRPr>
          </a:p>
        </p:txBody>
      </p:sp>
      <p:sp>
        <p:nvSpPr>
          <p:cNvPr id="59430" name="TextBox 2"/>
          <p:cNvSpPr txBox="1">
            <a:spLocks noChangeArrowheads="1"/>
          </p:cNvSpPr>
          <p:nvPr/>
        </p:nvSpPr>
        <p:spPr bwMode="auto">
          <a:xfrm>
            <a:off x="730462" y="1362490"/>
            <a:ext cx="10708849" cy="1560187"/>
          </a:xfrm>
          <a:prstGeom prst="rect">
            <a:avLst/>
          </a:prstGeom>
          <a:solidFill>
            <a:srgbClr val="002060"/>
          </a:solidFill>
          <a:ln>
            <a:noFill/>
          </a:ln>
        </p:spPr>
        <p:txBody>
          <a:bodyPr wrap="square" lIns="82058" tIns="41029" rIns="82058" bIns="41029">
            <a:spAutoFit/>
          </a:bodyPr>
          <a:lstStyle>
            <a:lvl1pPr marL="306388" indent="-306388">
              <a:defRPr b="1" i="1">
                <a:solidFill>
                  <a:schemeClr val="tx1"/>
                </a:solidFill>
                <a:latin typeface="Arial" panose="020B0604020202020204" pitchFamily="34" charset="0"/>
                <a:ea typeface="MS PGothic" panose="020B0600070205080204" pitchFamily="34" charset="-128"/>
              </a:defRPr>
            </a:lvl1pPr>
            <a:lvl2pPr marL="742950" indent="-285750">
              <a:defRPr b="1" i="1">
                <a:solidFill>
                  <a:schemeClr val="tx1"/>
                </a:solidFill>
                <a:latin typeface="Arial" panose="020B0604020202020204" pitchFamily="34" charset="0"/>
                <a:ea typeface="MS PGothic" panose="020B0600070205080204" pitchFamily="34" charset="-128"/>
              </a:defRPr>
            </a:lvl2pPr>
            <a:lvl3pPr marL="1143000" indent="-228600">
              <a:defRPr b="1" i="1">
                <a:solidFill>
                  <a:schemeClr val="tx1"/>
                </a:solidFill>
                <a:latin typeface="Arial" panose="020B0604020202020204" pitchFamily="34" charset="0"/>
                <a:ea typeface="MS PGothic" panose="020B0600070205080204" pitchFamily="34" charset="-128"/>
              </a:defRPr>
            </a:lvl3pPr>
            <a:lvl4pPr marL="1600200" indent="-228600">
              <a:defRPr b="1" i="1">
                <a:solidFill>
                  <a:schemeClr val="tx1"/>
                </a:solidFill>
                <a:latin typeface="Arial" panose="020B0604020202020204" pitchFamily="34" charset="0"/>
                <a:ea typeface="MS PGothic" panose="020B0600070205080204" pitchFamily="34" charset="-128"/>
              </a:defRPr>
            </a:lvl4pPr>
            <a:lvl5pPr marL="2057400" indent="-228600">
              <a:defRPr b="1" i="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9pPr>
          </a:lstStyle>
          <a:p>
            <a:pPr marL="306388" marR="0" lvl="0" indent="-306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err="1">
                <a:ln>
                  <a:noFill/>
                </a:ln>
                <a:solidFill>
                  <a:srgbClr val="FFFFFF"/>
                </a:solidFill>
                <a:effectLst/>
                <a:uLnTx/>
                <a:uFillTx/>
                <a:latin typeface="Arial Narrow" panose="020B0606020202030204" pitchFamily="34" charset="0"/>
                <a:ea typeface="MS PGothic" panose="020B0600070205080204" pitchFamily="34" charset="-128"/>
                <a:cs typeface="Lucida Sans Unicode"/>
              </a:rPr>
              <a:t>Ramucirumab</a:t>
            </a:r>
            <a:r>
              <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S PGothic" panose="020B0600070205080204" pitchFamily="34" charset="-128"/>
                <a:cs typeface="Lucida Sans Unicode"/>
              </a:rPr>
              <a:t>: fully human monoclonal antibody (IgG1) targeting VEGFR2.</a:t>
            </a:r>
          </a:p>
          <a:p>
            <a:pPr marL="306388" marR="0" lvl="0" indent="-306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S PGothic" panose="020B0600070205080204" pitchFamily="34" charset="-128"/>
                <a:cs typeface="Lucida Sans Unicode"/>
              </a:rPr>
              <a:t>Successful in gastric cancer, but failed in phase 3 breast cancer study</a:t>
            </a:r>
            <a:r>
              <a:rPr kumimoji="0" lang="en-US" altLang="en-US" sz="2400" b="0" i="0" u="none" strike="noStrike" kern="1200" cap="none" spc="0" normalizeH="0" baseline="30000" noProof="0" dirty="0">
                <a:ln>
                  <a:noFill/>
                </a:ln>
                <a:solidFill>
                  <a:srgbClr val="FFFFFF"/>
                </a:solidFill>
                <a:effectLst/>
                <a:uLnTx/>
                <a:uFillTx/>
                <a:latin typeface="Arial Narrow" panose="020B0606020202030204" pitchFamily="34" charset="0"/>
                <a:ea typeface="MS PGothic" panose="020B0600070205080204" pitchFamily="34" charset="-128"/>
                <a:cs typeface="Lucida Sans Unicode"/>
              </a:rPr>
              <a:t>1</a:t>
            </a:r>
            <a:r>
              <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S PGothic" panose="020B0600070205080204" pitchFamily="34" charset="-128"/>
                <a:cs typeface="Lucida Sans Unicode"/>
              </a:rPr>
              <a:t> </a:t>
            </a:r>
          </a:p>
          <a:p>
            <a:pPr marL="306388" marR="0" lvl="0" indent="-306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S PGothic" panose="020B0600070205080204" pitchFamily="34" charset="-128"/>
                <a:cs typeface="Lucida Sans Unicode"/>
              </a:rPr>
              <a:t>REVEL: Randomized, double-blind Phase 3 study (N = 1253)</a:t>
            </a:r>
          </a:p>
          <a:p>
            <a:pPr marL="306388" marR="0" lvl="0" indent="-306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S PGothic" panose="020B0600070205080204" pitchFamily="34" charset="-128"/>
                <a:cs typeface="Lucida Sans Unicode"/>
              </a:rPr>
              <a:t>2nd-line </a:t>
            </a:r>
            <a:r>
              <a:rPr kumimoji="0" lang="en-US" altLang="en-US" sz="2400" b="0" i="0" u="none" strike="noStrike" kern="1200" cap="none" spc="0" normalizeH="0" baseline="0" noProof="0" dirty="0" err="1">
                <a:ln>
                  <a:noFill/>
                </a:ln>
                <a:solidFill>
                  <a:srgbClr val="FFFFFF"/>
                </a:solidFill>
                <a:effectLst/>
                <a:uLnTx/>
                <a:uFillTx/>
                <a:latin typeface="Arial Narrow" panose="020B0606020202030204" pitchFamily="34" charset="0"/>
                <a:ea typeface="MS PGothic" panose="020B0600070205080204" pitchFamily="34" charset="-128"/>
                <a:cs typeface="Lucida Sans Unicode"/>
              </a:rPr>
              <a:t>Tx</a:t>
            </a:r>
            <a:r>
              <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S PGothic" panose="020B0600070205080204" pitchFamily="34" charset="-128"/>
                <a:cs typeface="Lucida Sans Unicode"/>
              </a:rPr>
              <a:t> of stage IV NSCLC following PD post one prior platinum-based </a:t>
            </a:r>
            <a:r>
              <a:rPr kumimoji="0" lang="en-US" altLang="en-US" sz="2400" b="0" i="0" u="none" strike="noStrike" kern="1200" cap="none" spc="0" normalizeH="0" baseline="0" noProof="0" dirty="0" err="1">
                <a:ln>
                  <a:noFill/>
                </a:ln>
                <a:solidFill>
                  <a:srgbClr val="FFFFFF"/>
                </a:solidFill>
                <a:effectLst/>
                <a:uLnTx/>
                <a:uFillTx/>
                <a:latin typeface="Arial Narrow" panose="020B0606020202030204" pitchFamily="34" charset="0"/>
                <a:ea typeface="MS PGothic" panose="020B0600070205080204" pitchFamily="34" charset="-128"/>
                <a:cs typeface="Lucida Sans Unicode"/>
              </a:rPr>
              <a:t>Tx</a:t>
            </a:r>
            <a:r>
              <a:rPr kumimoji="0" lang="en-US" altLang="en-US" sz="2400" b="0" i="0" u="none" strike="noStrike" kern="1200" cap="none" spc="0" normalizeH="0" baseline="0" noProof="0" dirty="0">
                <a:ln>
                  <a:noFill/>
                </a:ln>
                <a:solidFill>
                  <a:srgbClr val="FFFFFF"/>
                </a:solidFill>
                <a:effectLst/>
                <a:uLnTx/>
                <a:uFillTx/>
                <a:latin typeface="Arial Narrow" panose="020B0606020202030204" pitchFamily="34" charset="0"/>
                <a:ea typeface="MS PGothic" panose="020B0600070205080204" pitchFamily="34" charset="-128"/>
                <a:cs typeface="Lucida Sans Unicode"/>
              </a:rPr>
              <a:t> </a:t>
            </a:r>
          </a:p>
        </p:txBody>
      </p:sp>
      <p:sp>
        <p:nvSpPr>
          <p:cNvPr id="59432" name="Text Placeholder 7"/>
          <p:cNvSpPr txBox="1">
            <a:spLocks/>
          </p:cNvSpPr>
          <p:nvPr/>
        </p:nvSpPr>
        <p:spPr bwMode="auto">
          <a:xfrm>
            <a:off x="1792287" y="6526214"/>
            <a:ext cx="8585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nchor="b"/>
          <a:lstStyle>
            <a:lvl1pPr defTabSz="455613">
              <a:defRPr b="1" i="1">
                <a:solidFill>
                  <a:schemeClr val="tx1"/>
                </a:solidFill>
                <a:latin typeface="Arial" panose="020B0604020202020204" pitchFamily="34" charset="0"/>
                <a:ea typeface="MS PGothic" panose="020B0600070205080204" pitchFamily="34" charset="-128"/>
              </a:defRPr>
            </a:lvl1pPr>
            <a:lvl2pPr marL="742950" indent="-285750" defTabSz="455613">
              <a:defRPr b="1" i="1">
                <a:solidFill>
                  <a:schemeClr val="tx1"/>
                </a:solidFill>
                <a:latin typeface="Arial" panose="020B0604020202020204" pitchFamily="34" charset="0"/>
                <a:ea typeface="MS PGothic" panose="020B0600070205080204" pitchFamily="34" charset="-128"/>
              </a:defRPr>
            </a:lvl2pPr>
            <a:lvl3pPr marL="1143000" indent="-228600" defTabSz="455613">
              <a:defRPr b="1" i="1">
                <a:solidFill>
                  <a:schemeClr val="tx1"/>
                </a:solidFill>
                <a:latin typeface="Arial" panose="020B0604020202020204" pitchFamily="34" charset="0"/>
                <a:ea typeface="MS PGothic" panose="020B0600070205080204" pitchFamily="34" charset="-128"/>
              </a:defRPr>
            </a:lvl3pPr>
            <a:lvl4pPr marL="1600200" indent="-228600" defTabSz="455613">
              <a:defRPr b="1" i="1">
                <a:solidFill>
                  <a:schemeClr val="tx1"/>
                </a:solidFill>
                <a:latin typeface="Arial" panose="020B0604020202020204" pitchFamily="34" charset="0"/>
                <a:ea typeface="MS PGothic" panose="020B0600070205080204" pitchFamily="34" charset="-128"/>
              </a:defRPr>
            </a:lvl4pPr>
            <a:lvl5pPr marL="2057400" indent="-228600" defTabSz="455613">
              <a:defRPr b="1" i="1">
                <a:solidFill>
                  <a:schemeClr val="tx1"/>
                </a:solidFill>
                <a:latin typeface="Arial" panose="020B0604020202020204" pitchFamily="34" charset="0"/>
                <a:ea typeface="MS PGothic" panose="020B0600070205080204" pitchFamily="34" charset="-128"/>
              </a:defRPr>
            </a:lvl5pPr>
            <a:lvl6pPr marL="2514600" indent="-228600" algn="ctr" defTabSz="455613"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6pPr>
            <a:lvl7pPr marL="2971800" indent="-228600" algn="ctr" defTabSz="455613"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7pPr>
            <a:lvl8pPr marL="3429000" indent="-228600" algn="ctr" defTabSz="455613"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8pPr>
            <a:lvl9pPr marL="3886200" indent="-228600" algn="ctr" defTabSz="455613"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9pPr>
          </a:lstStyle>
          <a:p>
            <a:pPr marL="0" marR="0" lvl="0" indent="0" algn="ctr" defTabSz="455613"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Lucida Sans Unicode"/>
              </a:rPr>
              <a:t>Garon EB et al. Lancet. 2014;384:665-673.</a:t>
            </a:r>
          </a:p>
        </p:txBody>
      </p:sp>
    </p:spTree>
    <p:extLst>
      <p:ext uri="{BB962C8B-B14F-4D97-AF65-F5344CB8AC3E}">
        <p14:creationId xmlns:p14="http://schemas.microsoft.com/office/powerpoint/2010/main" val="3357208348"/>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sciencedirect.com/cache/MiamiImageURL/1-s2.0-S014067361460845X-gr2_lrg.jpg/0?wchp=dGLzVlk-zSkWz&amp;pii=S014067361460845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74" y="942680"/>
            <a:ext cx="5099083" cy="42891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3" name="Rectangle 3"/>
          <p:cNvSpPr>
            <a:spLocks noChangeArrowheads="1"/>
          </p:cNvSpPr>
          <p:nvPr/>
        </p:nvSpPr>
        <p:spPr bwMode="auto">
          <a:xfrm>
            <a:off x="6175374" y="5390661"/>
            <a:ext cx="5099083" cy="1015661"/>
          </a:xfrm>
          <a:prstGeom prst="rect">
            <a:avLst/>
          </a:prstGeom>
          <a:solidFill>
            <a:srgbClr val="002060"/>
          </a:solidFill>
          <a:ln w="9525">
            <a:solidFill>
              <a:schemeClr val="tx1"/>
            </a:solidFill>
            <a:miter lim="800000"/>
            <a:headEnd/>
            <a:tailEnd/>
          </a:ln>
          <a:effectLst/>
        </p:spPr>
        <p:txBody>
          <a:bodyPr wrap="square" lIns="91435" tIns="45719" rIns="91435" bIns="45719" anchor="ctr">
            <a:spAutoFit/>
          </a:bodyPr>
          <a:lstStyle>
            <a:lvl1pPr>
              <a:spcBef>
                <a:spcPct val="20000"/>
              </a:spcBef>
              <a:buChar char="•"/>
              <a:defRPr sz="3200">
                <a:solidFill>
                  <a:schemeClr val="tx1"/>
                </a:solidFill>
                <a:latin typeface="Times New Roman" panose="02020603050405020304" pitchFamily="18" charset="0"/>
              </a:defRPr>
            </a:lvl1pPr>
            <a:lvl2pPr marL="455613" indent="1588">
              <a:spcBef>
                <a:spcPct val="20000"/>
              </a:spcBef>
              <a:buChar char="–"/>
              <a:defRPr sz="2800">
                <a:solidFill>
                  <a:schemeClr val="tx1"/>
                </a:solidFill>
                <a:latin typeface="Times New Roman" panose="02020603050405020304" pitchFamily="18" charset="0"/>
              </a:defRPr>
            </a:lvl2pPr>
            <a:lvl3pPr marL="912813" indent="1588">
              <a:spcBef>
                <a:spcPct val="20000"/>
              </a:spcBef>
              <a:buChar char="•"/>
              <a:defRPr sz="2400">
                <a:solidFill>
                  <a:schemeClr val="tx1"/>
                </a:solidFill>
                <a:latin typeface="Times New Roman" panose="02020603050405020304" pitchFamily="18" charset="0"/>
              </a:defRPr>
            </a:lvl3pPr>
            <a:lvl4pPr marL="1370013" indent="1588">
              <a:spcBef>
                <a:spcPct val="20000"/>
              </a:spcBef>
              <a:buChar char="–"/>
              <a:defRPr sz="2000">
                <a:solidFill>
                  <a:schemeClr val="tx1"/>
                </a:solidFill>
                <a:latin typeface="Times New Roman" panose="02020603050405020304" pitchFamily="18" charset="0"/>
              </a:defRPr>
            </a:lvl4pPr>
            <a:lvl5pPr marL="1827213" indent="1588">
              <a:spcBef>
                <a:spcPct val="20000"/>
              </a:spcBef>
              <a:buChar char="»"/>
              <a:defRPr sz="2000">
                <a:solidFill>
                  <a:schemeClr val="tx1"/>
                </a:solidFill>
                <a:latin typeface="Times New Roman" panose="02020603050405020304" pitchFamily="18" charset="0"/>
              </a:defRPr>
            </a:lvl5pPr>
            <a:lvl6pPr marL="2284413" indent="15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741613" indent="15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198813" indent="15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656013" indent="15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cs typeface="Lucida Sans Unicode"/>
              </a:rPr>
              <a:t>Kaplan-Meier estimates of overall survival in the intention-to-treat population</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cs typeface="Lucida Sans Unicode"/>
              </a:rPr>
              <a:t>HR=hazard ratio.</a:t>
            </a:r>
          </a:p>
        </p:txBody>
      </p:sp>
      <p:pic>
        <p:nvPicPr>
          <p:cNvPr id="40964" name="Picture 4" descr="http://www.sciencedirect.com/cache/MiamiImageURL/1-s2.0-S014067361460845X-gr3_lrg.jpg/0?wchp=dGLzVBA-zSkWz&amp;pii=S014067361460845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948" y="942680"/>
            <a:ext cx="5059052" cy="42891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5" name="Rectangle 5"/>
          <p:cNvSpPr>
            <a:spLocks noChangeArrowheads="1"/>
          </p:cNvSpPr>
          <p:nvPr/>
        </p:nvSpPr>
        <p:spPr bwMode="auto">
          <a:xfrm>
            <a:off x="978233" y="5390661"/>
            <a:ext cx="5117767" cy="1015661"/>
          </a:xfrm>
          <a:prstGeom prst="rect">
            <a:avLst/>
          </a:prstGeom>
          <a:solidFill>
            <a:srgbClr val="002060"/>
          </a:solidFill>
          <a:ln w="9525">
            <a:solidFill>
              <a:schemeClr val="tx1"/>
            </a:solidFill>
            <a:miter lim="800000"/>
            <a:headEnd/>
            <a:tailEnd/>
          </a:ln>
          <a:effectLst/>
        </p:spPr>
        <p:txBody>
          <a:bodyPr wrap="square" lIns="91435" tIns="45719" rIns="91435" bIns="45719" anchor="ctr">
            <a:spAutoFit/>
          </a:bodyPr>
          <a:lstStyle>
            <a:lvl1pPr>
              <a:spcBef>
                <a:spcPct val="20000"/>
              </a:spcBef>
              <a:buChar char="•"/>
              <a:defRPr sz="3200">
                <a:solidFill>
                  <a:schemeClr val="tx1"/>
                </a:solidFill>
                <a:latin typeface="Times New Roman" panose="02020603050405020304" pitchFamily="18" charset="0"/>
              </a:defRPr>
            </a:lvl1pPr>
            <a:lvl2pPr marL="455613" indent="1588">
              <a:spcBef>
                <a:spcPct val="20000"/>
              </a:spcBef>
              <a:buChar char="–"/>
              <a:defRPr sz="2800">
                <a:solidFill>
                  <a:schemeClr val="tx1"/>
                </a:solidFill>
                <a:latin typeface="Times New Roman" panose="02020603050405020304" pitchFamily="18" charset="0"/>
              </a:defRPr>
            </a:lvl2pPr>
            <a:lvl3pPr marL="912813" indent="1588">
              <a:spcBef>
                <a:spcPct val="20000"/>
              </a:spcBef>
              <a:buChar char="•"/>
              <a:defRPr sz="2400">
                <a:solidFill>
                  <a:schemeClr val="tx1"/>
                </a:solidFill>
                <a:latin typeface="Times New Roman" panose="02020603050405020304" pitchFamily="18" charset="0"/>
              </a:defRPr>
            </a:lvl3pPr>
            <a:lvl4pPr marL="1370013" indent="1588">
              <a:spcBef>
                <a:spcPct val="20000"/>
              </a:spcBef>
              <a:buChar char="–"/>
              <a:defRPr sz="2000">
                <a:solidFill>
                  <a:schemeClr val="tx1"/>
                </a:solidFill>
                <a:latin typeface="Times New Roman" panose="02020603050405020304" pitchFamily="18" charset="0"/>
              </a:defRPr>
            </a:lvl4pPr>
            <a:lvl5pPr marL="1827213" indent="1588">
              <a:spcBef>
                <a:spcPct val="20000"/>
              </a:spcBef>
              <a:buChar char="»"/>
              <a:defRPr sz="2000">
                <a:solidFill>
                  <a:schemeClr val="tx1"/>
                </a:solidFill>
                <a:latin typeface="Times New Roman" panose="02020603050405020304" pitchFamily="18" charset="0"/>
              </a:defRPr>
            </a:lvl5pPr>
            <a:lvl6pPr marL="2284413" indent="15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741613" indent="15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198813" indent="15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656013" indent="15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cs typeface="Lucida Sans Unicode"/>
              </a:rPr>
              <a:t>Kaplan-Meier estimates of progression-free survival in the intention-to-treat population</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cs typeface="Lucida Sans Unicode"/>
              </a:rPr>
              <a:t>HR=hazard ratio.</a:t>
            </a:r>
          </a:p>
        </p:txBody>
      </p:sp>
      <p:sp>
        <p:nvSpPr>
          <p:cNvPr id="40966" name="Rectangle 6"/>
          <p:cNvSpPr>
            <a:spLocks noGrp="1" noChangeArrowheads="1"/>
          </p:cNvSpPr>
          <p:nvPr>
            <p:ph type="title"/>
          </p:nvPr>
        </p:nvSpPr>
        <p:spPr>
          <a:xfrm>
            <a:off x="978233" y="111125"/>
            <a:ext cx="10362212" cy="727075"/>
          </a:xfrm>
          <a:solidFill>
            <a:srgbClr val="002060"/>
          </a:solidFill>
        </p:spPr>
        <p:txBody>
          <a:bodyPr/>
          <a:lstStyle/>
          <a:p>
            <a:pPr eaLnBrk="1" hangingPunct="1"/>
            <a:r>
              <a:rPr lang="en-US" altLang="en-US" dirty="0" err="1">
                <a:solidFill>
                  <a:srgbClr val="FFFF00"/>
                </a:solidFill>
                <a:latin typeface="Arial" panose="020B0604020202020204" pitchFamily="34" charset="0"/>
                <a:cs typeface="Arial" panose="020B0604020202020204" pitchFamily="34" charset="0"/>
              </a:rPr>
              <a:t>Ramucirumab</a:t>
            </a:r>
            <a:r>
              <a:rPr lang="en-US" altLang="en-US" dirty="0">
                <a:solidFill>
                  <a:srgbClr val="FFFF00"/>
                </a:solidFill>
                <a:latin typeface="Arial" panose="020B0604020202020204" pitchFamily="34" charset="0"/>
                <a:cs typeface="Arial" panose="020B0604020202020204" pitchFamily="34" charset="0"/>
              </a:rPr>
              <a:t>: Survival Figures</a:t>
            </a:r>
          </a:p>
        </p:txBody>
      </p:sp>
      <p:sp>
        <p:nvSpPr>
          <p:cNvPr id="40967" name="Rectangle 5"/>
          <p:cNvSpPr>
            <a:spLocks noChangeArrowheads="1"/>
          </p:cNvSpPr>
          <p:nvPr/>
        </p:nvSpPr>
        <p:spPr bwMode="auto">
          <a:xfrm>
            <a:off x="7315200" y="6559036"/>
            <a:ext cx="3505200"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9" rIns="91435" bIns="45719" anchor="ctr">
            <a:spAutoFit/>
          </a:bodyPr>
          <a:lstStyle>
            <a:lvl1pPr>
              <a:spcBef>
                <a:spcPct val="20000"/>
              </a:spcBef>
              <a:buChar char="•"/>
              <a:defRPr sz="3200">
                <a:solidFill>
                  <a:schemeClr val="tx1"/>
                </a:solidFill>
                <a:latin typeface="Times New Roman" panose="02020603050405020304" pitchFamily="18" charset="0"/>
              </a:defRPr>
            </a:lvl1pPr>
            <a:lvl2pPr marL="455613" indent="1588">
              <a:spcBef>
                <a:spcPct val="20000"/>
              </a:spcBef>
              <a:buChar char="–"/>
              <a:defRPr sz="2800">
                <a:solidFill>
                  <a:schemeClr val="tx1"/>
                </a:solidFill>
                <a:latin typeface="Times New Roman" panose="02020603050405020304" pitchFamily="18" charset="0"/>
              </a:defRPr>
            </a:lvl2pPr>
            <a:lvl3pPr marL="912813" indent="1588">
              <a:spcBef>
                <a:spcPct val="20000"/>
              </a:spcBef>
              <a:buChar char="•"/>
              <a:defRPr sz="2400">
                <a:solidFill>
                  <a:schemeClr val="tx1"/>
                </a:solidFill>
                <a:latin typeface="Times New Roman" panose="02020603050405020304" pitchFamily="18" charset="0"/>
              </a:defRPr>
            </a:lvl3pPr>
            <a:lvl4pPr marL="1370013" indent="1588">
              <a:spcBef>
                <a:spcPct val="20000"/>
              </a:spcBef>
              <a:buChar char="–"/>
              <a:defRPr sz="2000">
                <a:solidFill>
                  <a:schemeClr val="tx1"/>
                </a:solidFill>
                <a:latin typeface="Times New Roman" panose="02020603050405020304" pitchFamily="18" charset="0"/>
              </a:defRPr>
            </a:lvl4pPr>
            <a:lvl5pPr marL="1827213" indent="1588">
              <a:spcBef>
                <a:spcPct val="20000"/>
              </a:spcBef>
              <a:buChar char="»"/>
              <a:defRPr sz="2000">
                <a:solidFill>
                  <a:schemeClr val="tx1"/>
                </a:solidFill>
                <a:latin typeface="Times New Roman" panose="02020603050405020304" pitchFamily="18" charset="0"/>
              </a:defRPr>
            </a:lvl5pPr>
            <a:lvl6pPr marL="2284413" indent="1588" eaLnBrk="0" fontAlgn="base" hangingPunct="0">
              <a:spcBef>
                <a:spcPct val="20000"/>
              </a:spcBef>
              <a:spcAft>
                <a:spcPct val="0"/>
              </a:spcAft>
              <a:buChar char="»"/>
              <a:defRPr sz="2000">
                <a:solidFill>
                  <a:schemeClr val="tx1"/>
                </a:solidFill>
                <a:latin typeface="Times New Roman" panose="02020603050405020304" pitchFamily="18" charset="0"/>
              </a:defRPr>
            </a:lvl6pPr>
            <a:lvl7pPr marL="2741613" indent="1588" eaLnBrk="0" fontAlgn="base" hangingPunct="0">
              <a:spcBef>
                <a:spcPct val="20000"/>
              </a:spcBef>
              <a:spcAft>
                <a:spcPct val="0"/>
              </a:spcAft>
              <a:buChar char="»"/>
              <a:defRPr sz="2000">
                <a:solidFill>
                  <a:schemeClr val="tx1"/>
                </a:solidFill>
                <a:latin typeface="Times New Roman" panose="02020603050405020304" pitchFamily="18" charset="0"/>
              </a:defRPr>
            </a:lvl7pPr>
            <a:lvl8pPr marL="3198813" indent="1588" eaLnBrk="0" fontAlgn="base" hangingPunct="0">
              <a:spcBef>
                <a:spcPct val="20000"/>
              </a:spcBef>
              <a:spcAft>
                <a:spcPct val="0"/>
              </a:spcAft>
              <a:buChar char="»"/>
              <a:defRPr sz="2000">
                <a:solidFill>
                  <a:schemeClr val="tx1"/>
                </a:solidFill>
                <a:latin typeface="Times New Roman" panose="02020603050405020304" pitchFamily="18" charset="0"/>
              </a:defRPr>
            </a:lvl8pPr>
            <a:lvl9pPr marL="3656013" indent="1588"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1A3E"/>
                </a:solidFill>
                <a:effectLst/>
                <a:uLnTx/>
                <a:uFillTx/>
                <a:latin typeface="Arial" panose="020B0604020202020204" pitchFamily="34" charset="0"/>
                <a:cs typeface="Lucida Sans Unicode"/>
              </a:rPr>
              <a:t>Garon EB et al. </a:t>
            </a:r>
            <a:r>
              <a:rPr kumimoji="0" lang="en-US" altLang="en-US" sz="1800" b="0" i="1" u="none" strike="noStrike" kern="1200" cap="none" spc="0" normalizeH="0" baseline="0" noProof="0" dirty="0">
                <a:ln>
                  <a:noFill/>
                </a:ln>
                <a:solidFill>
                  <a:srgbClr val="001A3E"/>
                </a:solidFill>
                <a:effectLst/>
                <a:uLnTx/>
                <a:uFillTx/>
                <a:latin typeface="Arial" panose="020B0604020202020204" pitchFamily="34" charset="0"/>
                <a:cs typeface="Lucida Sans Unicode"/>
              </a:rPr>
              <a:t>Lancet</a:t>
            </a:r>
            <a:r>
              <a:rPr kumimoji="0" lang="en-US" altLang="en-US" sz="1800" b="0" i="0" u="none" strike="noStrike" kern="1200" cap="none" spc="0" normalizeH="0" baseline="0" noProof="0" dirty="0">
                <a:ln>
                  <a:noFill/>
                </a:ln>
                <a:solidFill>
                  <a:srgbClr val="001A3E"/>
                </a:solidFill>
                <a:effectLst/>
                <a:uLnTx/>
                <a:uFillTx/>
                <a:latin typeface="Arial" panose="020B0604020202020204" pitchFamily="34" charset="0"/>
                <a:cs typeface="Lucida Sans Unicode"/>
              </a:rPr>
              <a:t>, 2014</a:t>
            </a:r>
          </a:p>
        </p:txBody>
      </p:sp>
    </p:spTree>
    <p:extLst>
      <p:ext uri="{BB962C8B-B14F-4D97-AF65-F5344CB8AC3E}">
        <p14:creationId xmlns:p14="http://schemas.microsoft.com/office/powerpoint/2010/main" val="21378114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2" y="249239"/>
            <a:ext cx="9992413" cy="1057275"/>
          </a:xfrm>
          <a:solidFill>
            <a:srgbClr val="002060"/>
          </a:solidFill>
        </p:spPr>
        <p:txBody>
          <a:bodyPr/>
          <a:lstStyle/>
          <a:p>
            <a:pPr>
              <a:defRPr/>
            </a:pPr>
            <a:r>
              <a:rPr lang="en-US" sz="2800" kern="1200" dirty="0" err="1">
                <a:solidFill>
                  <a:srgbClr val="FFFF00"/>
                </a:solidFill>
                <a:latin typeface="Arial" panose="020B0604020202020204" pitchFamily="34" charset="0"/>
                <a:cs typeface="Arial" panose="020B0604020202020204" pitchFamily="34" charset="0"/>
              </a:rPr>
              <a:t>Docetaxel</a:t>
            </a:r>
            <a:r>
              <a:rPr lang="en-US" sz="2800" kern="1200" dirty="0">
                <a:solidFill>
                  <a:srgbClr val="FFFF00"/>
                </a:solidFill>
                <a:latin typeface="Arial" panose="020B0604020202020204" pitchFamily="34" charset="0"/>
                <a:cs typeface="Arial" panose="020B0604020202020204" pitchFamily="34" charset="0"/>
              </a:rPr>
              <a:t> and </a:t>
            </a:r>
            <a:r>
              <a:rPr lang="en-US" sz="2800" kern="1200" dirty="0" err="1">
                <a:solidFill>
                  <a:srgbClr val="FFFF00"/>
                </a:solidFill>
                <a:latin typeface="Arial" panose="020B0604020202020204" pitchFamily="34" charset="0"/>
                <a:cs typeface="Arial" panose="020B0604020202020204" pitchFamily="34" charset="0"/>
              </a:rPr>
              <a:t>Ramucirumab</a:t>
            </a:r>
            <a:r>
              <a:rPr lang="en-US" sz="2800" kern="1200" dirty="0">
                <a:solidFill>
                  <a:srgbClr val="FFFF00"/>
                </a:solidFill>
                <a:latin typeface="Arial" panose="020B0604020202020204" pitchFamily="34" charset="0"/>
                <a:cs typeface="Arial" panose="020B0604020202020204" pitchFamily="34" charset="0"/>
              </a:rPr>
              <a:t> vs. </a:t>
            </a:r>
            <a:r>
              <a:rPr lang="en-US" sz="2800" kern="1200" dirty="0" err="1">
                <a:solidFill>
                  <a:srgbClr val="FFFF00"/>
                </a:solidFill>
                <a:latin typeface="Arial" panose="020B0604020202020204" pitchFamily="34" charset="0"/>
                <a:cs typeface="Arial" panose="020B0604020202020204" pitchFamily="34" charset="0"/>
              </a:rPr>
              <a:t>Docetaxel</a:t>
            </a:r>
            <a:r>
              <a:rPr lang="en-US" sz="2800" kern="1200" dirty="0">
                <a:solidFill>
                  <a:srgbClr val="FFFF00"/>
                </a:solidFill>
                <a:latin typeface="Arial" panose="020B0604020202020204" pitchFamily="34" charset="0"/>
                <a:cs typeface="Arial" panose="020B0604020202020204" pitchFamily="34" charset="0"/>
              </a:rPr>
              <a:t> and Placebo in Second-Line Treatment of Stage IV NSCLC:  Safety</a:t>
            </a:r>
            <a:endParaRPr lang="en-US" sz="2800" dirty="0">
              <a:solidFill>
                <a:srgbClr val="FFFF00"/>
              </a:solidFill>
              <a:latin typeface="Arial" panose="020B0604020202020204" pitchFamily="34" charset="0"/>
              <a:cs typeface="Arial" panose="020B0604020202020204" pitchFamily="34" charset="0"/>
            </a:endParaRPr>
          </a:p>
        </p:txBody>
      </p:sp>
      <p:sp>
        <p:nvSpPr>
          <p:cNvPr id="63491" name="TextBox 3"/>
          <p:cNvSpPr txBox="1">
            <a:spLocks noChangeArrowheads="1"/>
          </p:cNvSpPr>
          <p:nvPr/>
        </p:nvSpPr>
        <p:spPr bwMode="auto">
          <a:xfrm>
            <a:off x="1524000" y="6354764"/>
            <a:ext cx="431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b="1" i="1">
                <a:solidFill>
                  <a:schemeClr val="tx1"/>
                </a:solidFill>
                <a:latin typeface="Arial" panose="020B0604020202020204" pitchFamily="34" charset="0"/>
                <a:ea typeface="MS PGothic" panose="020B0600070205080204" pitchFamily="34" charset="-128"/>
              </a:defRPr>
            </a:lvl1pPr>
            <a:lvl2pPr marL="742950" indent="-285750">
              <a:defRPr b="1" i="1">
                <a:solidFill>
                  <a:schemeClr val="tx1"/>
                </a:solidFill>
                <a:latin typeface="Arial" panose="020B0604020202020204" pitchFamily="34" charset="0"/>
                <a:ea typeface="MS PGothic" panose="020B0600070205080204" pitchFamily="34" charset="-128"/>
              </a:defRPr>
            </a:lvl2pPr>
            <a:lvl3pPr marL="1143000" indent="-228600">
              <a:defRPr b="1" i="1">
                <a:solidFill>
                  <a:schemeClr val="tx1"/>
                </a:solidFill>
                <a:latin typeface="Arial" panose="020B0604020202020204" pitchFamily="34" charset="0"/>
                <a:ea typeface="MS PGothic" panose="020B0600070205080204" pitchFamily="34" charset="-128"/>
              </a:defRPr>
            </a:lvl3pPr>
            <a:lvl4pPr marL="1600200" indent="-228600">
              <a:defRPr b="1" i="1">
                <a:solidFill>
                  <a:schemeClr val="tx1"/>
                </a:solidFill>
                <a:latin typeface="Arial" panose="020B0604020202020204" pitchFamily="34" charset="0"/>
                <a:ea typeface="MS PGothic" panose="020B0600070205080204" pitchFamily="34" charset="-128"/>
              </a:defRPr>
            </a:lvl4pPr>
            <a:lvl5pPr marL="2057400" indent="-228600">
              <a:defRPr b="1" i="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9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Lucida Sans Unicod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Lucida Sans Unicode"/>
              </a:rPr>
              <a:t>Perol et al. ASCO 2014. Abstract LBA8006 (data from abstract only).</a:t>
            </a:r>
          </a:p>
        </p:txBody>
      </p:sp>
      <p:graphicFrame>
        <p:nvGraphicFramePr>
          <p:cNvPr id="5" name="Table 4"/>
          <p:cNvGraphicFramePr>
            <a:graphicFrameLocks noGrp="1"/>
          </p:cNvGraphicFramePr>
          <p:nvPr/>
        </p:nvGraphicFramePr>
        <p:xfrm>
          <a:off x="961534" y="1570038"/>
          <a:ext cx="9879291" cy="4183063"/>
        </p:xfrm>
        <a:graphic>
          <a:graphicData uri="http://schemas.openxmlformats.org/drawingml/2006/table">
            <a:tbl>
              <a:tblPr/>
              <a:tblGrid>
                <a:gridCol w="4291945">
                  <a:extLst>
                    <a:ext uri="{9D8B030D-6E8A-4147-A177-3AD203B41FA5}">
                      <a16:colId xmlns:a16="http://schemas.microsoft.com/office/drawing/2014/main" val="1574106212"/>
                    </a:ext>
                  </a:extLst>
                </a:gridCol>
                <a:gridCol w="2858815">
                  <a:extLst>
                    <a:ext uri="{9D8B030D-6E8A-4147-A177-3AD203B41FA5}">
                      <a16:colId xmlns:a16="http://schemas.microsoft.com/office/drawing/2014/main" val="288366640"/>
                    </a:ext>
                  </a:extLst>
                </a:gridCol>
                <a:gridCol w="2728531">
                  <a:extLst>
                    <a:ext uri="{9D8B030D-6E8A-4147-A177-3AD203B41FA5}">
                      <a16:colId xmlns:a16="http://schemas.microsoft.com/office/drawing/2014/main" val="1177099625"/>
                    </a:ext>
                  </a:extLst>
                </a:gridCol>
              </a:tblGrid>
              <a:tr h="731838">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Arial" panose="020B0604020202020204" pitchFamily="34" charset="0"/>
                          <a:ea typeface="MS PGothic" panose="020B0600070205080204" pitchFamily="34" charset="-128"/>
                        </a:rPr>
                        <a:t>Adverse Event Grade ≥ 3 in &gt; 5% of Patients, %</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Arial" panose="020B0604020202020204" pitchFamily="34" charset="0"/>
                          <a:ea typeface="MS PGothic" panose="020B0600070205080204" pitchFamily="34" charset="-128"/>
                        </a:rPr>
                        <a:t>RAM + DOC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Arial" panose="020B0604020202020204" pitchFamily="34" charset="0"/>
                          <a:ea typeface="MS PGothic" panose="020B0600070205080204" pitchFamily="34" charset="-128"/>
                        </a:rPr>
                        <a:t>n=628</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Arial" panose="020B0604020202020204" pitchFamily="34" charset="0"/>
                          <a:ea typeface="MS PGothic" panose="020B0600070205080204" pitchFamily="34" charset="-128"/>
                        </a:rPr>
                        <a:t>DOC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Arial" panose="020B0604020202020204" pitchFamily="34" charset="0"/>
                          <a:ea typeface="MS PGothic" panose="020B0600070205080204" pitchFamily="34" charset="-128"/>
                        </a:rPr>
                        <a:t>n=625</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964372916"/>
                  </a:ext>
                </a:extLst>
              </a:tr>
              <a:tr h="419100">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Neutropenia</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34.9</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28.0</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932774981"/>
                  </a:ext>
                </a:extLst>
              </a:tr>
              <a:tr h="419100">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Febrile neutropenia</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15.9</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10.0</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2803874517"/>
                  </a:ext>
                </a:extLst>
              </a:tr>
              <a:tr h="419100">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Fatigue</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11.3</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8.1</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30485637"/>
                  </a:ext>
                </a:extLst>
              </a:tr>
              <a:tr h="419100">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Leukopenia</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8.5</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7.6</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2026159356"/>
                  </a:ext>
                </a:extLst>
              </a:tr>
              <a:tr h="419100">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Hypertension</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5.4</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1.9</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648564163"/>
                  </a:ext>
                </a:extLst>
              </a:tr>
              <a:tr h="419100">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Pneumonia</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5.1</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5.8</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2481824946"/>
                  </a:ext>
                </a:extLst>
              </a:tr>
              <a:tr h="419100">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Arial" panose="020B0604020202020204" pitchFamily="34" charset="0"/>
                          <a:ea typeface="MS PGothic" panose="020B0600070205080204" pitchFamily="34" charset="-128"/>
                        </a:rPr>
                        <a:t>Grade 5 events</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Arial" panose="020B0604020202020204" pitchFamily="34" charset="0"/>
                          <a:ea typeface="MS PGothic" panose="020B0600070205080204" pitchFamily="34" charset="-128"/>
                        </a:rPr>
                        <a:t>5.4</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bg1"/>
                          </a:solidFill>
                          <a:effectLst/>
                          <a:latin typeface="Arial" panose="020B0604020202020204" pitchFamily="34" charset="0"/>
                          <a:ea typeface="MS PGothic" panose="020B0600070205080204" pitchFamily="34" charset="-128"/>
                        </a:rPr>
                        <a:t>5.8</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3732765539"/>
                  </a:ext>
                </a:extLst>
              </a:tr>
              <a:tr h="517525">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Any grade pulmonary hemorrhage </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2.1</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1pPr>
                      <a:lvl2pPr marL="742950" indent="-28575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2pPr>
                      <a:lvl3pPr marL="11430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3pPr>
                      <a:lvl4pPr marL="1600200" indent="-228600" algn="l" defTabSz="457200">
                        <a:spcBef>
                          <a:spcPct val="20000"/>
                        </a:spcBef>
                        <a:buClr>
                          <a:schemeClr val="tx1"/>
                        </a:buClr>
                        <a:buSzPct val="11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4pPr>
                      <a:lvl5pPr marL="2057400" indent="-228600" algn="l" defTabSz="457200">
                        <a:spcBef>
                          <a:spcPct val="20000"/>
                        </a:spcBef>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tx2"/>
                        </a:buClr>
                        <a:buSzPct val="90000"/>
                        <a:buFont typeface="Symbol" panose="05050102010706020507" pitchFamily="18" charset="2"/>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1.6</a:t>
                      </a:r>
                    </a:p>
                  </a:txBody>
                  <a:tcPr marL="91442" marR="91442"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972301692"/>
                  </a:ext>
                </a:extLst>
              </a:tr>
            </a:tbl>
          </a:graphicData>
        </a:graphic>
      </p:graphicFrame>
      <p:sp>
        <p:nvSpPr>
          <p:cNvPr id="63534" name="TextBox 5"/>
          <p:cNvSpPr txBox="1">
            <a:spLocks noChangeArrowheads="1"/>
          </p:cNvSpPr>
          <p:nvPr/>
        </p:nvSpPr>
        <p:spPr bwMode="auto">
          <a:xfrm>
            <a:off x="961533" y="5791201"/>
            <a:ext cx="9719035" cy="523875"/>
          </a:xfrm>
          <a:prstGeom prst="rect">
            <a:avLst/>
          </a:prstGeom>
          <a:solidFill>
            <a:srgbClr val="7030A0"/>
          </a:solidFill>
          <a:ln>
            <a:noFill/>
          </a:ln>
        </p:spPr>
        <p:txBody>
          <a:bodyPr wrap="square">
            <a:spAutoFit/>
          </a:bodyPr>
          <a:lstStyle>
            <a:lvl1pPr marL="285750" indent="-285750">
              <a:defRPr b="1" i="1">
                <a:solidFill>
                  <a:schemeClr val="tx1"/>
                </a:solidFill>
                <a:latin typeface="Arial" panose="020B0604020202020204" pitchFamily="34" charset="0"/>
                <a:ea typeface="MS PGothic" panose="020B0600070205080204" pitchFamily="34" charset="-128"/>
              </a:defRPr>
            </a:lvl1pPr>
            <a:lvl2pPr marL="742950" indent="-285750">
              <a:defRPr b="1" i="1">
                <a:solidFill>
                  <a:schemeClr val="tx1"/>
                </a:solidFill>
                <a:latin typeface="Arial" panose="020B0604020202020204" pitchFamily="34" charset="0"/>
                <a:ea typeface="MS PGothic" panose="020B0600070205080204" pitchFamily="34" charset="-128"/>
              </a:defRPr>
            </a:lvl2pPr>
            <a:lvl3pPr marL="1143000" indent="-228600">
              <a:defRPr b="1" i="1">
                <a:solidFill>
                  <a:schemeClr val="tx1"/>
                </a:solidFill>
                <a:latin typeface="Arial" panose="020B0604020202020204" pitchFamily="34" charset="0"/>
                <a:ea typeface="MS PGothic" panose="020B0600070205080204" pitchFamily="34" charset="-128"/>
              </a:defRPr>
            </a:lvl3pPr>
            <a:lvl4pPr marL="1600200" indent="-228600">
              <a:defRPr b="1" i="1">
                <a:solidFill>
                  <a:schemeClr val="tx1"/>
                </a:solidFill>
                <a:latin typeface="Arial" panose="020B0604020202020204" pitchFamily="34" charset="0"/>
                <a:ea typeface="MS PGothic" panose="020B0600070205080204" pitchFamily="34" charset="-128"/>
              </a:defRPr>
            </a:lvl4pPr>
            <a:lvl5pPr marL="2057400" indent="-228600">
              <a:defRPr b="1" i="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i="1">
                <a:solidFill>
                  <a:schemeClr val="tx1"/>
                </a:solidFill>
                <a:latin typeface="Arial" panose="020B0604020202020204" pitchFamily="34" charset="0"/>
                <a:ea typeface="MS PGothic" panose="020B0600070205080204" pitchFamily="34" charset="-128"/>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FFFFFF"/>
                </a:solidFill>
                <a:effectLst/>
                <a:uLnTx/>
                <a:uFillTx/>
                <a:latin typeface="Verdana" panose="020B0604030504040204" pitchFamily="34" charset="0"/>
                <a:ea typeface="MS PGothic" panose="020B0600070205080204" pitchFamily="34" charset="-128"/>
                <a:cs typeface="Lucida Sans Unicode"/>
              </a:rPr>
              <a:t>Any grade pulmonary hemorrhage occurred in 3.8% (RAM+DOC) vs 2.4% (DOC) of patients with squamous NSCLC</a:t>
            </a:r>
          </a:p>
        </p:txBody>
      </p:sp>
    </p:spTree>
    <p:extLst>
      <p:ext uri="{BB962C8B-B14F-4D97-AF65-F5344CB8AC3E}">
        <p14:creationId xmlns:p14="http://schemas.microsoft.com/office/powerpoint/2010/main" val="3122137022"/>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3377" y="320382"/>
            <a:ext cx="6363093" cy="6297234"/>
          </a:xfrm>
          <a:prstGeom prst="rect">
            <a:avLst/>
          </a:prstGeom>
        </p:spPr>
      </p:pic>
      <p:sp>
        <p:nvSpPr>
          <p:cNvPr id="3" name="Rectangle 2"/>
          <p:cNvSpPr/>
          <p:nvPr/>
        </p:nvSpPr>
        <p:spPr bwMode="auto">
          <a:xfrm>
            <a:off x="2403835" y="4864231"/>
            <a:ext cx="4081806" cy="126319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947555" y="573545"/>
            <a:ext cx="4971068" cy="4648904"/>
          </a:xfrm>
          <a:prstGeom prst="rect">
            <a:avLst/>
          </a:prstGeom>
        </p:spPr>
      </p:pic>
    </p:spTree>
    <p:extLst>
      <p:ext uri="{BB962C8B-B14F-4D97-AF65-F5344CB8AC3E}">
        <p14:creationId xmlns:p14="http://schemas.microsoft.com/office/powerpoint/2010/main" val="1437031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5654" y="246667"/>
            <a:ext cx="4458878" cy="6221691"/>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78057" y="102682"/>
            <a:ext cx="4747362" cy="4025673"/>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647470" y="4128355"/>
            <a:ext cx="4747362" cy="2706495"/>
          </a:xfrm>
          <a:prstGeom prst="rect">
            <a:avLst/>
          </a:prstGeom>
        </p:spPr>
      </p:pic>
      <p:sp>
        <p:nvSpPr>
          <p:cNvPr id="5" name="Rectangle 4"/>
          <p:cNvSpPr/>
          <p:nvPr/>
        </p:nvSpPr>
        <p:spPr bwMode="auto">
          <a:xfrm>
            <a:off x="1216058" y="2556235"/>
            <a:ext cx="4072379" cy="62216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6" name="Rectangle 5"/>
          <p:cNvSpPr/>
          <p:nvPr/>
        </p:nvSpPr>
        <p:spPr bwMode="auto">
          <a:xfrm>
            <a:off x="1142217" y="5393926"/>
            <a:ext cx="4072379" cy="622169"/>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Tree>
    <p:extLst>
      <p:ext uri="{BB962C8B-B14F-4D97-AF65-F5344CB8AC3E}">
        <p14:creationId xmlns:p14="http://schemas.microsoft.com/office/powerpoint/2010/main" val="1265006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7646" y="416690"/>
            <a:ext cx="7572248" cy="2016982"/>
          </a:xfrm>
          <a:prstGeom prst="rect">
            <a:avLst/>
          </a:prstGeom>
        </p:spPr>
      </p:pic>
      <p:pic>
        <p:nvPicPr>
          <p:cNvPr id="3" name="Picture 2"/>
          <p:cNvPicPr>
            <a:picLocks noChangeAspect="1"/>
          </p:cNvPicPr>
          <p:nvPr/>
        </p:nvPicPr>
        <p:blipFill>
          <a:blip r:embed="rId3"/>
          <a:stretch>
            <a:fillRect/>
          </a:stretch>
        </p:blipFill>
        <p:spPr>
          <a:xfrm>
            <a:off x="367647" y="2737672"/>
            <a:ext cx="7261346" cy="3929346"/>
          </a:xfrm>
          <a:prstGeom prst="rect">
            <a:avLst/>
          </a:prstGeom>
        </p:spPr>
      </p:pic>
      <p:sp>
        <p:nvSpPr>
          <p:cNvPr id="4" name="Rounded Rectangle 3"/>
          <p:cNvSpPr/>
          <p:nvPr/>
        </p:nvSpPr>
        <p:spPr bwMode="auto">
          <a:xfrm>
            <a:off x="8069343" y="1046376"/>
            <a:ext cx="3827283" cy="5128182"/>
          </a:xfrm>
          <a:prstGeom prst="round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Narrow" panose="020B0606020202030204" pitchFamily="34" charset="0"/>
                <a:cs typeface="Arial" panose="020B0604020202020204" pitchFamily="34" charset="0"/>
              </a:rPr>
              <a:t>Summary: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N=77</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ORR%: 32.5%</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DCR%: 62.4%</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FFFFFF"/>
                </a:solidFill>
                <a:effectLst/>
                <a:uLnTx/>
                <a:uFillTx/>
                <a:latin typeface="Arial Narrow" panose="020B0606020202030204" pitchFamily="34" charset="0"/>
                <a:cs typeface="Arial" panose="020B0604020202020204" pitchFamily="34" charset="0"/>
              </a:rPr>
              <a:t>mPFS</a:t>
            </a:r>
            <a:r>
              <a:rPr kumimoji="0" lang="en-US" sz="28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 3.9 </a:t>
            </a:r>
            <a:r>
              <a:rPr kumimoji="0" lang="en-US" sz="2800" b="0" i="0" u="none" strike="noStrike" kern="1200" cap="none" spc="0" normalizeH="0" baseline="0" noProof="0" dirty="0" err="1">
                <a:ln>
                  <a:noFill/>
                </a:ln>
                <a:solidFill>
                  <a:srgbClr val="FFFFFF"/>
                </a:solidFill>
                <a:effectLst/>
                <a:uLnTx/>
                <a:uFillTx/>
                <a:latin typeface="Arial Narrow" panose="020B0606020202030204" pitchFamily="34" charset="0"/>
                <a:cs typeface="Arial" panose="020B0604020202020204" pitchFamily="34" charset="0"/>
              </a:rPr>
              <a:t>mos</a:t>
            </a:r>
            <a:endParaRPr kumimoji="0" lang="en-US" sz="28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FFFFFF"/>
                </a:solidFill>
                <a:effectLst/>
                <a:uLnTx/>
                <a:uFillTx/>
                <a:latin typeface="Arial Narrow" panose="020B0606020202030204" pitchFamily="34" charset="0"/>
                <a:cs typeface="Arial" panose="020B0604020202020204" pitchFamily="34" charset="0"/>
              </a:rPr>
              <a:t>mOS</a:t>
            </a:r>
            <a:r>
              <a:rPr kumimoji="0" lang="en-US" sz="28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   7.5 </a:t>
            </a:r>
            <a:r>
              <a:rPr kumimoji="0" lang="en-US" sz="2800" b="0" i="0" u="none" strike="noStrike" kern="1200" cap="none" spc="0" normalizeH="0" baseline="0" noProof="0" dirty="0" err="1">
                <a:ln>
                  <a:noFill/>
                </a:ln>
                <a:solidFill>
                  <a:srgbClr val="FFFFFF"/>
                </a:solidFill>
                <a:effectLst/>
                <a:uLnTx/>
                <a:uFillTx/>
                <a:latin typeface="Arial Narrow" panose="020B0606020202030204" pitchFamily="34" charset="0"/>
                <a:cs typeface="Arial" panose="020B0604020202020204" pitchFamily="34" charset="0"/>
              </a:rPr>
              <a:t>mos</a:t>
            </a:r>
            <a:endParaRPr kumimoji="0" lang="en-US" sz="28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KRAS </a:t>
            </a:r>
            <a:r>
              <a:rPr kumimoji="0" lang="en-US" sz="2800" b="0" i="0" u="none" strike="noStrike" kern="1200" cap="none" spc="0" normalizeH="0" baseline="0" noProof="0" dirty="0" err="1">
                <a:ln>
                  <a:noFill/>
                </a:ln>
                <a:solidFill>
                  <a:srgbClr val="FFFFFF"/>
                </a:solidFill>
                <a:effectLst/>
                <a:uLnTx/>
                <a:uFillTx/>
                <a:latin typeface="Arial Narrow" panose="020B0606020202030204" pitchFamily="34" charset="0"/>
                <a:cs typeface="Arial" panose="020B0604020202020204" pitchFamily="34" charset="0"/>
              </a:rPr>
              <a:t>mt</a:t>
            </a:r>
            <a:r>
              <a:rPr kumimoji="0" lang="en-US" sz="28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 (+)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poorer outcomes – </a:t>
            </a: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PFS 2.8 </a:t>
            </a:r>
            <a:r>
              <a:rPr kumimoji="0" lang="en-US" sz="2400" b="0" i="0" u="none" strike="noStrike" kern="1200" cap="none" spc="0" normalizeH="0" baseline="0" noProof="0" dirty="0" err="1">
                <a:ln>
                  <a:noFill/>
                </a:ln>
                <a:solidFill>
                  <a:srgbClr val="FFFFFF"/>
                </a:solidFill>
                <a:effectLst/>
                <a:uLnTx/>
                <a:uFillTx/>
                <a:latin typeface="Arial Narrow" panose="020B0606020202030204" pitchFamily="34" charset="0"/>
                <a:cs typeface="Arial" panose="020B0604020202020204" pitchFamily="34" charset="0"/>
              </a:rPr>
              <a:t>mos</a:t>
            </a:r>
            <a:r>
              <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 vs 4.5 </a:t>
            </a:r>
            <a:r>
              <a:rPr kumimoji="0" lang="en-US" sz="2400" b="0" i="0" u="none" strike="noStrike" kern="1200" cap="none" spc="0" normalizeH="0" baseline="0" noProof="0" dirty="0" err="1">
                <a:ln>
                  <a:noFill/>
                </a:ln>
                <a:solidFill>
                  <a:srgbClr val="FFFFFF"/>
                </a:solidFill>
                <a:effectLst/>
                <a:uLnTx/>
                <a:uFillTx/>
                <a:latin typeface="Arial Narrow" panose="020B0606020202030204" pitchFamily="34" charset="0"/>
                <a:cs typeface="Arial" panose="020B0604020202020204" pitchFamily="34" charset="0"/>
              </a:rPr>
              <a:t>mos</a:t>
            </a:r>
            <a:r>
              <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 for KRAS </a:t>
            </a:r>
            <a:r>
              <a:rPr kumimoji="0" lang="en-US" sz="2400" b="0" i="0" u="none" strike="noStrike" kern="1200" cap="none" spc="0" normalizeH="0" baseline="0" noProof="0" dirty="0" err="1">
                <a:ln>
                  <a:noFill/>
                </a:ln>
                <a:solidFill>
                  <a:srgbClr val="FFFFFF"/>
                </a:solidFill>
                <a:effectLst/>
                <a:uLnTx/>
                <a:uFillTx/>
                <a:latin typeface="Arial Narrow" panose="020B0606020202030204" pitchFamily="34" charset="0"/>
                <a:cs typeface="Arial" panose="020B0604020202020204" pitchFamily="34" charset="0"/>
              </a:rPr>
              <a:t>wt</a:t>
            </a:r>
            <a:r>
              <a:rPr kumimoji="0" lang="en-US" sz="2400" b="0" i="0" u="none" strike="noStrike" kern="1200" cap="none" spc="0" normalizeH="0" baseline="0" noProof="0" dirty="0">
                <a:ln>
                  <a:noFill/>
                </a:ln>
                <a:solidFill>
                  <a:srgbClr val="FFFFFF"/>
                </a:solidFill>
                <a:effectLst/>
                <a:uLnTx/>
                <a:uFillTx/>
                <a:latin typeface="Arial Narrow" panose="020B0606020202030204" pitchFamily="34" charset="0"/>
                <a:cs typeface="Arial" panose="020B0604020202020204" pitchFamily="34" charset="0"/>
              </a:rPr>
              <a:t> (p=0..021)</a:t>
            </a:r>
          </a:p>
        </p:txBody>
      </p:sp>
    </p:spTree>
    <p:extLst>
      <p:ext uri="{BB962C8B-B14F-4D97-AF65-F5344CB8AC3E}">
        <p14:creationId xmlns:p14="http://schemas.microsoft.com/office/powerpoint/2010/main" val="2194264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664722-1C87-78DD-DBF3-CBEE82107EA0}"/>
              </a:ext>
            </a:extLst>
          </p:cNvPr>
          <p:cNvSpPr/>
          <p:nvPr/>
        </p:nvSpPr>
        <p:spPr bwMode="auto">
          <a:xfrm>
            <a:off x="695400" y="908720"/>
            <a:ext cx="10515600"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908720"/>
            <a:ext cx="9577064" cy="4799013"/>
          </a:xfrm>
        </p:spPr>
        <p:txBody>
          <a:bodyPr/>
          <a:lstStyle/>
          <a:p>
            <a:pPr marL="98425" indent="0">
              <a:lnSpc>
                <a:spcPct val="100000"/>
              </a:lnSpc>
              <a:spcBef>
                <a:spcPts val="2000"/>
              </a:spcBef>
              <a:spcAft>
                <a:spcPts val="0"/>
              </a:spcAft>
              <a:buNone/>
            </a:pPr>
            <a:r>
              <a:rPr lang="en-US" sz="2500" dirty="0">
                <a:solidFill>
                  <a:schemeClr val="bg1"/>
                </a:solidFill>
              </a:rPr>
              <a:t>Introduction</a:t>
            </a:r>
          </a:p>
          <a:p>
            <a:pPr marL="98425" indent="0">
              <a:lnSpc>
                <a:spcPct val="100000"/>
              </a:lnSpc>
              <a:spcBef>
                <a:spcPts val="2000"/>
              </a:spcBef>
              <a:spcAft>
                <a:spcPts val="0"/>
              </a:spcAft>
              <a:buNone/>
            </a:pPr>
            <a:r>
              <a:rPr lang="en-US" sz="2500" dirty="0">
                <a:solidFill>
                  <a:srgbClr val="0432FF"/>
                </a:solidFill>
              </a:rPr>
              <a:t>Module 1: Case Discussions – Part 1 </a:t>
            </a:r>
          </a:p>
          <a:p>
            <a:pPr marL="98425" indent="0">
              <a:lnSpc>
                <a:spcPct val="100000"/>
              </a:lnSpc>
              <a:spcBef>
                <a:spcPts val="2000"/>
              </a:spcBef>
              <a:spcAft>
                <a:spcPts val="0"/>
              </a:spcAft>
              <a:buNone/>
            </a:pPr>
            <a:r>
              <a:rPr lang="en-US" sz="2500" dirty="0">
                <a:solidFill>
                  <a:srgbClr val="0432FF"/>
                </a:solidFill>
              </a:rPr>
              <a:t>Module 2: Faculty Presentations</a:t>
            </a:r>
          </a:p>
          <a:p>
            <a:pPr>
              <a:lnSpc>
                <a:spcPct val="100000"/>
              </a:lnSpc>
              <a:spcBef>
                <a:spcPts val="800"/>
              </a:spcBef>
              <a:spcAft>
                <a:spcPts val="0"/>
              </a:spcAft>
            </a:pPr>
            <a:r>
              <a:rPr lang="en-US" sz="2200" b="0" dirty="0">
                <a:solidFill>
                  <a:schemeClr val="tx1"/>
                </a:solidFill>
              </a:rPr>
              <a:t>Current Management of Non-Small Cell Lung Cancer (NSCLC) After Disease Progression on Anti-PD-1/PD-L1-Containing Regimens – Dr Langer</a:t>
            </a:r>
          </a:p>
          <a:p>
            <a:pPr>
              <a:lnSpc>
                <a:spcPct val="100000"/>
              </a:lnSpc>
              <a:spcBef>
                <a:spcPts val="800"/>
              </a:spcBef>
              <a:spcAft>
                <a:spcPts val="0"/>
              </a:spcAft>
            </a:pPr>
            <a:r>
              <a:rPr lang="en-US" sz="2200" b="0" dirty="0">
                <a:solidFill>
                  <a:schemeClr val="tx1"/>
                </a:solidFill>
              </a:rPr>
              <a:t>Potential Role of Novel Immunotherapy-Based Combination Strategies in Progressive Advanced NSCLC – Dr </a:t>
            </a:r>
            <a:r>
              <a:rPr lang="en-US" sz="2200" b="0" dirty="0" err="1">
                <a:solidFill>
                  <a:schemeClr val="tx1"/>
                </a:solidFill>
              </a:rPr>
              <a:t>Reckamp</a:t>
            </a:r>
            <a:endParaRPr lang="en-US" sz="2200" b="0" dirty="0">
              <a:solidFill>
                <a:schemeClr val="tx1"/>
              </a:solidFill>
            </a:endParaRPr>
          </a:p>
          <a:p>
            <a:pPr>
              <a:lnSpc>
                <a:spcPct val="100000"/>
              </a:lnSpc>
              <a:spcBef>
                <a:spcPts val="800"/>
              </a:spcBef>
              <a:spcAft>
                <a:spcPts val="0"/>
              </a:spcAft>
            </a:pPr>
            <a:r>
              <a:rPr lang="en-US" sz="2200" b="0" dirty="0">
                <a:solidFill>
                  <a:schemeClr val="tx1"/>
                </a:solidFill>
              </a:rPr>
              <a:t>Novel Antibody-Drug Conjugates (ADCs) Under Evaluation in NSCLC – Dr Sands</a:t>
            </a:r>
          </a:p>
          <a:p>
            <a:pPr>
              <a:lnSpc>
                <a:spcPct val="100000"/>
              </a:lnSpc>
              <a:spcBef>
                <a:spcPts val="800"/>
              </a:spcBef>
              <a:spcAft>
                <a:spcPts val="0"/>
              </a:spcAft>
            </a:pPr>
            <a:r>
              <a:rPr lang="en-US" sz="2200" b="0" dirty="0">
                <a:solidFill>
                  <a:schemeClr val="tx1"/>
                </a:solidFill>
              </a:rPr>
              <a:t>Other Promising Therapeutic Strategies for Patients with Progressive Metastatic NSCLC – Dr Leal</a:t>
            </a:r>
          </a:p>
          <a:p>
            <a:pPr marL="98425" indent="0">
              <a:lnSpc>
                <a:spcPct val="100000"/>
              </a:lnSpc>
              <a:spcBef>
                <a:spcPts val="2000"/>
              </a:spcBef>
              <a:spcAft>
                <a:spcPts val="0"/>
              </a:spcAft>
              <a:buNone/>
            </a:pPr>
            <a:r>
              <a:rPr lang="en-US" sz="2500" dirty="0">
                <a:solidFill>
                  <a:srgbClr val="0432FF"/>
                </a:solidFill>
              </a:rPr>
              <a:t>Module 3: </a:t>
            </a:r>
            <a:r>
              <a:rPr lang="en-US" sz="2500" dirty="0">
                <a:solidFill>
                  <a:srgbClr val="002AFA"/>
                </a:solidFill>
              </a:rPr>
              <a:t>Case Discussions – Part 2 </a:t>
            </a:r>
          </a:p>
        </p:txBody>
      </p:sp>
    </p:spTree>
    <p:extLst>
      <p:ext uri="{BB962C8B-B14F-4D97-AF65-F5344CB8AC3E}">
        <p14:creationId xmlns:p14="http://schemas.microsoft.com/office/powerpoint/2010/main" val="1965267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2046" y="482048"/>
            <a:ext cx="5255269" cy="3858457"/>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660857" y="368927"/>
            <a:ext cx="6042580" cy="6489073"/>
          </a:xfrm>
          <a:prstGeom prst="rect">
            <a:avLst/>
          </a:prstGeom>
        </p:spPr>
      </p:pic>
    </p:spTree>
    <p:extLst>
      <p:ext uri="{BB962C8B-B14F-4D97-AF65-F5344CB8AC3E}">
        <p14:creationId xmlns:p14="http://schemas.microsoft.com/office/powerpoint/2010/main" val="930270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44718" y="610343"/>
            <a:ext cx="4675693" cy="5865871"/>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170626" y="688157"/>
            <a:ext cx="4675695" cy="2312080"/>
          </a:xfrm>
          <a:prstGeom prst="rect">
            <a:avLst/>
          </a:prstGeom>
        </p:spPr>
      </p:pic>
      <p:sp>
        <p:nvSpPr>
          <p:cNvPr id="4" name="Rectangle 3"/>
          <p:cNvSpPr/>
          <p:nvPr/>
        </p:nvSpPr>
        <p:spPr bwMode="auto">
          <a:xfrm>
            <a:off x="6279820" y="1262781"/>
            <a:ext cx="4317476" cy="32092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5" name="Rectangle 4"/>
          <p:cNvSpPr/>
          <p:nvPr/>
        </p:nvSpPr>
        <p:spPr bwMode="auto">
          <a:xfrm>
            <a:off x="6279820" y="2309567"/>
            <a:ext cx="4317476" cy="36566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3964"/>
          <a:stretch/>
        </p:blipFill>
        <p:spPr>
          <a:xfrm>
            <a:off x="6170626" y="3220288"/>
            <a:ext cx="4929496" cy="2494686"/>
          </a:xfrm>
          <a:prstGeom prst="rect">
            <a:avLst/>
          </a:prstGeom>
        </p:spPr>
      </p:pic>
      <p:sp>
        <p:nvSpPr>
          <p:cNvPr id="7" name="Rectangle 6"/>
          <p:cNvSpPr/>
          <p:nvPr/>
        </p:nvSpPr>
        <p:spPr bwMode="auto">
          <a:xfrm>
            <a:off x="9258694" y="3784233"/>
            <a:ext cx="1252193" cy="250439"/>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mPFS</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4.6 m</a:t>
            </a:r>
          </a:p>
        </p:txBody>
      </p:sp>
      <p:sp>
        <p:nvSpPr>
          <p:cNvPr id="8" name="Rectangle 7"/>
          <p:cNvSpPr/>
          <p:nvPr/>
        </p:nvSpPr>
        <p:spPr bwMode="auto">
          <a:xfrm>
            <a:off x="7079136" y="3784233"/>
            <a:ext cx="1271048" cy="282805"/>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mOS</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11.6 m</a:t>
            </a:r>
          </a:p>
        </p:txBody>
      </p:sp>
      <p:sp>
        <p:nvSpPr>
          <p:cNvPr id="9" name="Rectangle 8"/>
          <p:cNvSpPr/>
          <p:nvPr/>
        </p:nvSpPr>
        <p:spPr bwMode="auto">
          <a:xfrm>
            <a:off x="6279820" y="5799695"/>
            <a:ext cx="5315149" cy="896929"/>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 multivariate analysis, Non-AC histology and PS 2-3 associated with poorer PFS and OS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Bone </a:t>
            </a:r>
            <a:r>
              <a:rPr kumimoji="0" lang="en-US" sz="16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mets</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also associated with poorer OS</a:t>
            </a:r>
          </a:p>
        </p:txBody>
      </p:sp>
      <p:sp>
        <p:nvSpPr>
          <p:cNvPr id="10" name="Rectangle 9"/>
          <p:cNvSpPr/>
          <p:nvPr/>
        </p:nvSpPr>
        <p:spPr bwMode="auto">
          <a:xfrm>
            <a:off x="725864" y="4619134"/>
            <a:ext cx="4713402" cy="4242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1" name="Rectangle 10"/>
          <p:cNvSpPr/>
          <p:nvPr/>
        </p:nvSpPr>
        <p:spPr bwMode="auto">
          <a:xfrm>
            <a:off x="744718" y="4034672"/>
            <a:ext cx="4713402" cy="42420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14" name="Rectangle 13"/>
          <p:cNvSpPr/>
          <p:nvPr/>
        </p:nvSpPr>
        <p:spPr bwMode="auto">
          <a:xfrm>
            <a:off x="848412" y="131975"/>
            <a:ext cx="3619893" cy="478368"/>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Demographics</a:t>
            </a:r>
          </a:p>
        </p:txBody>
      </p:sp>
      <p:sp>
        <p:nvSpPr>
          <p:cNvPr id="16" name="Rectangle 15"/>
          <p:cNvSpPr/>
          <p:nvPr/>
        </p:nvSpPr>
        <p:spPr bwMode="auto">
          <a:xfrm>
            <a:off x="6698526" y="125068"/>
            <a:ext cx="3619893" cy="478368"/>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Outcomes</a:t>
            </a:r>
          </a:p>
        </p:txBody>
      </p:sp>
    </p:spTree>
    <p:extLst>
      <p:ext uri="{BB962C8B-B14F-4D97-AF65-F5344CB8AC3E}">
        <p14:creationId xmlns:p14="http://schemas.microsoft.com/office/powerpoint/2010/main" val="3290698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lstStyle/>
          <a:p>
            <a:r>
              <a:rPr lang="en-US" sz="4400" b="1" dirty="0">
                <a:solidFill>
                  <a:srgbClr val="FFFF00"/>
                </a:solidFill>
                <a:latin typeface="Arial" panose="020B0604020202020204" pitchFamily="34" charset="0"/>
                <a:cs typeface="Arial" panose="020B0604020202020204" pitchFamily="34" charset="0"/>
              </a:rPr>
              <a:t>Other 2</a:t>
            </a:r>
            <a:r>
              <a:rPr lang="en-US" sz="4400" b="1" baseline="30000" dirty="0">
                <a:solidFill>
                  <a:srgbClr val="FFFF00"/>
                </a:solidFill>
                <a:latin typeface="Arial" panose="020B0604020202020204" pitchFamily="34" charset="0"/>
                <a:cs typeface="Arial" panose="020B0604020202020204" pitchFamily="34" charset="0"/>
              </a:rPr>
              <a:t>nd</a:t>
            </a:r>
            <a:r>
              <a:rPr lang="en-US" sz="4400" b="1" dirty="0">
                <a:solidFill>
                  <a:srgbClr val="FFFF00"/>
                </a:solidFill>
                <a:latin typeface="Arial" panose="020B0604020202020204" pitchFamily="34" charset="0"/>
                <a:cs typeface="Arial" panose="020B0604020202020204" pitchFamily="34" charset="0"/>
              </a:rPr>
              <a:t> Line Strategies</a:t>
            </a:r>
          </a:p>
        </p:txBody>
      </p:sp>
      <p:sp>
        <p:nvSpPr>
          <p:cNvPr id="3" name="Content Placeholder 2"/>
          <p:cNvSpPr>
            <a:spLocks noGrp="1"/>
          </p:cNvSpPr>
          <p:nvPr>
            <p:ph idx="1"/>
          </p:nvPr>
        </p:nvSpPr>
        <p:spPr>
          <a:xfrm>
            <a:off x="895352" y="1953723"/>
            <a:ext cx="10407649" cy="4316412"/>
          </a:xfrm>
          <a:solidFill>
            <a:srgbClr val="002060"/>
          </a:solidFill>
        </p:spPr>
        <p:txBody>
          <a:bodyPr/>
          <a:lstStyle/>
          <a:p>
            <a:pPr>
              <a:buClr>
                <a:srgbClr val="66FF33"/>
              </a:buClr>
              <a:buSzPct val="80000"/>
              <a:buFont typeface="Arial" panose="020B0604020202020204" pitchFamily="34" charset="0"/>
              <a:buChar char="•"/>
            </a:pPr>
            <a:r>
              <a:rPr lang="en-US" sz="3200" b="1" dirty="0" err="1">
                <a:solidFill>
                  <a:schemeClr val="bg1"/>
                </a:solidFill>
                <a:latin typeface="Arial Narrow" panose="020B0606020202030204" pitchFamily="34" charset="0"/>
              </a:rPr>
              <a:t>AvaALL</a:t>
            </a:r>
            <a:r>
              <a:rPr lang="en-US" sz="3200" b="1" dirty="0">
                <a:solidFill>
                  <a:schemeClr val="bg1"/>
                </a:solidFill>
                <a:latin typeface="Arial Narrow" panose="020B0606020202030204" pitchFamily="34" charset="0"/>
              </a:rPr>
              <a:t>: Bevacizumab Beyond PD</a:t>
            </a:r>
          </a:p>
          <a:p>
            <a:pPr>
              <a:buClr>
                <a:srgbClr val="66FF33"/>
              </a:buClr>
              <a:buSzPct val="80000"/>
              <a:buFont typeface="Arial" panose="020B0604020202020204" pitchFamily="34" charset="0"/>
              <a:buChar char="•"/>
            </a:pPr>
            <a:r>
              <a:rPr lang="en-US" sz="3200" b="1" dirty="0">
                <a:solidFill>
                  <a:schemeClr val="bg1"/>
                </a:solidFill>
                <a:latin typeface="Arial Narrow" panose="020B0606020202030204" pitchFamily="34" charset="0"/>
              </a:rPr>
              <a:t>LUX-Lung 8</a:t>
            </a:r>
            <a:r>
              <a:rPr lang="en-US" sz="3200" b="1">
                <a:solidFill>
                  <a:schemeClr val="bg1"/>
                </a:solidFill>
                <a:latin typeface="Arial Narrow" panose="020B0606020202030204" pitchFamily="34" charset="0"/>
              </a:rPr>
              <a:t>: Afatinib</a:t>
            </a:r>
            <a:r>
              <a:rPr lang="en-US" sz="3200" b="1" dirty="0">
                <a:solidFill>
                  <a:schemeClr val="bg1"/>
                </a:solidFill>
                <a:latin typeface="Arial Narrow" panose="020B0606020202030204" pitchFamily="34" charset="0"/>
              </a:rPr>
              <a:t> vs Erlotinib</a:t>
            </a:r>
          </a:p>
        </p:txBody>
      </p:sp>
    </p:spTree>
    <p:extLst>
      <p:ext uri="{BB962C8B-B14F-4D97-AF65-F5344CB8AC3E}">
        <p14:creationId xmlns:p14="http://schemas.microsoft.com/office/powerpoint/2010/main" val="2715936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427161" y="358219"/>
            <a:ext cx="11375198" cy="2630078"/>
          </a:xfrm>
          <a:solidFill>
            <a:srgbClr val="002060"/>
          </a:solidFill>
        </p:spPr>
        <p:txBody>
          <a:bodyPr>
            <a:noAutofit/>
          </a:bodyPr>
          <a:lstStyle/>
          <a:p>
            <a:pPr algn="ctr"/>
            <a:r>
              <a:rPr lang="en-GB" sz="2400" dirty="0">
                <a:solidFill>
                  <a:srgbClr val="FFFF00"/>
                </a:solidFill>
                <a:latin typeface="Arial" panose="020B0604020202020204" pitchFamily="34" charset="0"/>
                <a:cs typeface="Arial" panose="020B0604020202020204" pitchFamily="34" charset="0"/>
              </a:rPr>
              <a:t>Efficacy and safety results from </a:t>
            </a:r>
            <a:r>
              <a:rPr lang="en-GB" sz="2400" dirty="0" err="1">
                <a:solidFill>
                  <a:srgbClr val="FFFF00"/>
                </a:solidFill>
                <a:latin typeface="Arial" panose="020B0604020202020204" pitchFamily="34" charset="0"/>
                <a:cs typeface="Arial" panose="020B0604020202020204" pitchFamily="34" charset="0"/>
              </a:rPr>
              <a:t>AvaALL</a:t>
            </a:r>
            <a:r>
              <a:rPr lang="en-GB" sz="2400" dirty="0">
                <a:solidFill>
                  <a:srgbClr val="FFFF00"/>
                </a:solidFill>
                <a:latin typeface="Arial" panose="020B0604020202020204" pitchFamily="34" charset="0"/>
                <a:cs typeface="Arial" panose="020B0604020202020204" pitchFamily="34" charset="0"/>
              </a:rPr>
              <a:t>:  open-label, randomized phase III trial of standard of care (SOC) with or without continuous bevacizumab (Bev) treatment beyond progression (PD) in patients (pts) with advanced </a:t>
            </a:r>
            <a:br>
              <a:rPr lang="en-GB" sz="2400" dirty="0">
                <a:solidFill>
                  <a:srgbClr val="FFFF00"/>
                </a:solidFill>
                <a:latin typeface="Arial" panose="020B0604020202020204" pitchFamily="34" charset="0"/>
                <a:cs typeface="Arial" panose="020B0604020202020204" pitchFamily="34" charset="0"/>
              </a:rPr>
            </a:br>
            <a:r>
              <a:rPr lang="en-GB" sz="2400" dirty="0">
                <a:solidFill>
                  <a:srgbClr val="FFFF00"/>
                </a:solidFill>
                <a:latin typeface="Arial" panose="020B0604020202020204" pitchFamily="34" charset="0"/>
                <a:cs typeface="Arial" panose="020B0604020202020204" pitchFamily="34" charset="0"/>
              </a:rPr>
              <a:t>non-small-cell lung cancer (NSCLC) progressing after </a:t>
            </a:r>
            <a:br>
              <a:rPr lang="en-GB" sz="2400" dirty="0">
                <a:solidFill>
                  <a:srgbClr val="FFFF00"/>
                </a:solidFill>
                <a:latin typeface="Arial" panose="020B0604020202020204" pitchFamily="34" charset="0"/>
                <a:cs typeface="Arial" panose="020B0604020202020204" pitchFamily="34" charset="0"/>
              </a:rPr>
            </a:br>
            <a:r>
              <a:rPr lang="en-GB" sz="2400" dirty="0">
                <a:solidFill>
                  <a:srgbClr val="FFFF00"/>
                </a:solidFill>
                <a:latin typeface="Arial" panose="020B0604020202020204" pitchFamily="34" charset="0"/>
                <a:cs typeface="Arial" panose="020B0604020202020204" pitchFamily="34" charset="0"/>
              </a:rPr>
              <a:t>first-line Bev and chemotherapy (chemo):  </a:t>
            </a:r>
            <a:br>
              <a:rPr lang="en-GB" sz="2400" dirty="0">
                <a:solidFill>
                  <a:srgbClr val="FFFF00"/>
                </a:solidFill>
                <a:latin typeface="Arial" panose="020B0604020202020204" pitchFamily="34" charset="0"/>
                <a:cs typeface="Arial" panose="020B0604020202020204" pitchFamily="34" charset="0"/>
              </a:rPr>
            </a:br>
            <a:r>
              <a:rPr lang="en-GB" sz="2400" dirty="0">
                <a:solidFill>
                  <a:srgbClr val="FFFF00"/>
                </a:solidFill>
                <a:latin typeface="Arial" panose="020B0604020202020204" pitchFamily="34" charset="0"/>
                <a:cs typeface="Arial" panose="020B0604020202020204" pitchFamily="34" charset="0"/>
              </a:rPr>
              <a:t>ASCO 2017</a:t>
            </a:r>
          </a:p>
        </p:txBody>
      </p:sp>
      <p:sp>
        <p:nvSpPr>
          <p:cNvPr id="2" name="Subtitle 1"/>
          <p:cNvSpPr>
            <a:spLocks noGrp="1"/>
          </p:cNvSpPr>
          <p:nvPr>
            <p:ph type="subTitle" idx="1"/>
          </p:nvPr>
        </p:nvSpPr>
        <p:spPr>
          <a:xfrm>
            <a:off x="448551" y="3195687"/>
            <a:ext cx="11465387" cy="1216057"/>
          </a:xfrm>
          <a:solidFill>
            <a:srgbClr val="002060"/>
          </a:solidFill>
        </p:spPr>
        <p:txBody>
          <a:bodyPr>
            <a:normAutofit fontScale="92500" lnSpcReduction="10000"/>
          </a:bodyPr>
          <a:lstStyle/>
          <a:p>
            <a:pPr algn="ctr"/>
            <a:r>
              <a:rPr lang="en-US" sz="2400" dirty="0">
                <a:latin typeface="Arial Narrow" panose="020B0606020202030204" pitchFamily="34" charset="0"/>
              </a:rPr>
              <a:t>J Bennouna,</a:t>
            </a:r>
            <a:r>
              <a:rPr lang="en-US" sz="2400" baseline="30000" dirty="0">
                <a:latin typeface="Arial Narrow" panose="020B0606020202030204" pitchFamily="34" charset="0"/>
              </a:rPr>
              <a:t>1</a:t>
            </a:r>
            <a:r>
              <a:rPr lang="en-US" sz="2400" dirty="0">
                <a:latin typeface="Arial Narrow" panose="020B0606020202030204" pitchFamily="34" charset="0"/>
              </a:rPr>
              <a:t> J de Castro Carpeno,</a:t>
            </a:r>
            <a:r>
              <a:rPr lang="en-US" sz="2400" baseline="30000" dirty="0">
                <a:latin typeface="Arial Narrow" panose="020B0606020202030204" pitchFamily="34" charset="0"/>
              </a:rPr>
              <a:t>2</a:t>
            </a:r>
            <a:r>
              <a:rPr lang="en-US" sz="2400" dirty="0">
                <a:latin typeface="Arial Narrow" panose="020B0606020202030204" pitchFamily="34" charset="0"/>
              </a:rPr>
              <a:t> AM Dingemans,</a:t>
            </a:r>
            <a:r>
              <a:rPr lang="en-US" sz="2400" baseline="30000" dirty="0">
                <a:latin typeface="Arial Narrow" panose="020B0606020202030204" pitchFamily="34" charset="0"/>
              </a:rPr>
              <a:t>3</a:t>
            </a:r>
            <a:r>
              <a:rPr lang="en-US" sz="2400" dirty="0">
                <a:latin typeface="Arial Narrow" panose="020B0606020202030204" pitchFamily="34" charset="0"/>
              </a:rPr>
              <a:t> F Griesinger,</a:t>
            </a:r>
            <a:r>
              <a:rPr lang="en-US" sz="2400" baseline="30000" dirty="0">
                <a:latin typeface="Arial Narrow" panose="020B0606020202030204" pitchFamily="34" charset="0"/>
              </a:rPr>
              <a:t>4</a:t>
            </a:r>
            <a:r>
              <a:rPr lang="en-US" sz="2400" dirty="0">
                <a:latin typeface="Arial Narrow" panose="020B0606020202030204" pitchFamily="34" charset="0"/>
              </a:rPr>
              <a:t> </a:t>
            </a:r>
            <a:br>
              <a:rPr lang="en-US" sz="2400" dirty="0">
                <a:latin typeface="Arial Narrow" panose="020B0606020202030204" pitchFamily="34" charset="0"/>
              </a:rPr>
            </a:br>
            <a:r>
              <a:rPr lang="en-US" sz="2400" dirty="0">
                <a:latin typeface="Arial Narrow" panose="020B0606020202030204" pitchFamily="34" charset="0"/>
              </a:rPr>
              <a:t>F Grossi,</a:t>
            </a:r>
            <a:r>
              <a:rPr lang="en-US" sz="2400" baseline="30000" dirty="0">
                <a:latin typeface="Arial Narrow" panose="020B0606020202030204" pitchFamily="34" charset="0"/>
              </a:rPr>
              <a:t>5</a:t>
            </a:r>
            <a:r>
              <a:rPr lang="en-US" sz="2400" dirty="0">
                <a:latin typeface="Arial Narrow" panose="020B0606020202030204" pitchFamily="34" charset="0"/>
              </a:rPr>
              <a:t> C Langer,</a:t>
            </a:r>
            <a:r>
              <a:rPr lang="en-US" sz="2400" baseline="30000" dirty="0">
                <a:latin typeface="Arial Narrow" panose="020B0606020202030204" pitchFamily="34" charset="0"/>
              </a:rPr>
              <a:t>6</a:t>
            </a:r>
            <a:r>
              <a:rPr lang="en-US" sz="2400" dirty="0">
                <a:latin typeface="Arial Narrow" panose="020B0606020202030204" pitchFamily="34" charset="0"/>
              </a:rPr>
              <a:t> Y Ohe,</a:t>
            </a:r>
            <a:r>
              <a:rPr lang="en-US" sz="2400" baseline="30000" dirty="0">
                <a:latin typeface="Arial Narrow" panose="020B0606020202030204" pitchFamily="34" charset="0"/>
              </a:rPr>
              <a:t>7</a:t>
            </a:r>
            <a:r>
              <a:rPr lang="en-US" sz="2400" dirty="0">
                <a:latin typeface="Arial Narrow" panose="020B0606020202030204" pitchFamily="34" charset="0"/>
              </a:rPr>
              <a:t> K Syrigos,</a:t>
            </a:r>
            <a:r>
              <a:rPr lang="en-US" sz="2400" baseline="30000" dirty="0">
                <a:latin typeface="Arial Narrow" panose="020B0606020202030204" pitchFamily="34" charset="0"/>
              </a:rPr>
              <a:t>8</a:t>
            </a:r>
            <a:r>
              <a:rPr lang="en-US" sz="2400" dirty="0">
                <a:latin typeface="Arial Narrow" panose="020B0606020202030204" pitchFamily="34" charset="0"/>
              </a:rPr>
              <a:t> N Thatcher,</a:t>
            </a:r>
            <a:r>
              <a:rPr lang="en-US" sz="2400" baseline="30000" dirty="0">
                <a:latin typeface="Arial Narrow" panose="020B0606020202030204" pitchFamily="34" charset="0"/>
              </a:rPr>
              <a:t>9</a:t>
            </a:r>
            <a:r>
              <a:rPr lang="en-US" sz="2400" dirty="0">
                <a:latin typeface="Arial Narrow" panose="020B0606020202030204" pitchFamily="34" charset="0"/>
              </a:rPr>
              <a:t> A Das-Gupta,</a:t>
            </a:r>
            <a:r>
              <a:rPr lang="en-US" sz="2400" baseline="30000" dirty="0">
                <a:latin typeface="Arial Narrow" panose="020B0606020202030204" pitchFamily="34" charset="0"/>
              </a:rPr>
              <a:t>10</a:t>
            </a:r>
            <a:r>
              <a:rPr lang="en-US" sz="2400" dirty="0">
                <a:latin typeface="Arial Narrow" panose="020B0606020202030204" pitchFamily="34" charset="0"/>
              </a:rPr>
              <a:t> </a:t>
            </a:r>
            <a:br>
              <a:rPr lang="en-US" sz="2400" dirty="0">
                <a:latin typeface="Arial Narrow" panose="020B0606020202030204" pitchFamily="34" charset="0"/>
              </a:rPr>
            </a:br>
            <a:r>
              <a:rPr lang="en-US" sz="2400" dirty="0">
                <a:latin typeface="Arial Narrow" panose="020B0606020202030204" pitchFamily="34" charset="0"/>
              </a:rPr>
              <a:t>M Donica,</a:t>
            </a:r>
            <a:r>
              <a:rPr lang="en-US" sz="2400" baseline="30000" dirty="0">
                <a:latin typeface="Arial Narrow" panose="020B0606020202030204" pitchFamily="34" charset="0"/>
              </a:rPr>
              <a:t>10</a:t>
            </a:r>
            <a:r>
              <a:rPr lang="en-US" sz="2400" dirty="0">
                <a:latin typeface="Arial Narrow" panose="020B0606020202030204" pitchFamily="34" charset="0"/>
              </a:rPr>
              <a:t> V Smoljanovic,</a:t>
            </a:r>
            <a:r>
              <a:rPr lang="en-US" sz="2400" baseline="30000" dirty="0">
                <a:latin typeface="Arial Narrow" panose="020B0606020202030204" pitchFamily="34" charset="0"/>
              </a:rPr>
              <a:t>10</a:t>
            </a:r>
            <a:r>
              <a:rPr lang="en-US" sz="2400" dirty="0">
                <a:latin typeface="Arial Narrow" panose="020B0606020202030204" pitchFamily="34" charset="0"/>
              </a:rPr>
              <a:t> C Gridelli</a:t>
            </a:r>
            <a:r>
              <a:rPr lang="en-US" sz="2400" baseline="30000" dirty="0">
                <a:latin typeface="Arial Narrow" panose="020B0606020202030204" pitchFamily="34" charset="0"/>
              </a:rPr>
              <a:t>11 </a:t>
            </a:r>
          </a:p>
          <a:p>
            <a:endParaRPr lang="en-US" sz="2400" dirty="0"/>
          </a:p>
        </p:txBody>
      </p:sp>
      <p:sp>
        <p:nvSpPr>
          <p:cNvPr id="3" name="Text Placeholder 2"/>
          <p:cNvSpPr>
            <a:spLocks noGrp="1"/>
          </p:cNvSpPr>
          <p:nvPr>
            <p:ph type="body" sz="quarter" idx="13"/>
          </p:nvPr>
        </p:nvSpPr>
        <p:spPr>
          <a:xfrm>
            <a:off x="427161" y="4715213"/>
            <a:ext cx="11486776" cy="1219200"/>
          </a:xfrm>
        </p:spPr>
        <p:txBody>
          <a:bodyPr>
            <a:normAutofit fontScale="25000" lnSpcReduction="20000"/>
          </a:bodyPr>
          <a:lstStyle/>
          <a:p>
            <a:pPr algn="ctr">
              <a:lnSpc>
                <a:spcPct val="120000"/>
              </a:lnSpc>
            </a:pPr>
            <a:r>
              <a:rPr lang="en-GB" sz="5333" i="1" dirty="0"/>
              <a:t>1. Thoracic Oncology Unit, University Hospital, Nantes, France; 2. Translational Oncology Unit at Medical Oncology Division, Hospital </a:t>
            </a:r>
            <a:r>
              <a:rPr lang="en-GB" sz="5333" i="1" dirty="0" err="1"/>
              <a:t>Universitario</a:t>
            </a:r>
            <a:r>
              <a:rPr lang="en-GB" sz="5333" i="1" dirty="0"/>
              <a:t> La Paz, </a:t>
            </a:r>
            <a:r>
              <a:rPr lang="en-GB" sz="5333" i="1" dirty="0" err="1"/>
              <a:t>IdiPAZ</a:t>
            </a:r>
            <a:r>
              <a:rPr lang="en-GB" sz="5333" i="1" dirty="0"/>
              <a:t>, Madrid, Spain; 3. Department of Pulmonology, Maastricht University Medical </a:t>
            </a:r>
            <a:r>
              <a:rPr lang="en-GB" sz="5333" i="1" dirty="0" err="1"/>
              <a:t>Center</a:t>
            </a:r>
            <a:r>
              <a:rPr lang="en-GB" sz="5333" i="1" dirty="0"/>
              <a:t>, Maastricht, The Netherlands; 4. Department of </a:t>
            </a:r>
            <a:r>
              <a:rPr lang="en-GB" sz="5333" i="1" dirty="0" err="1"/>
              <a:t>Hematology</a:t>
            </a:r>
            <a:r>
              <a:rPr lang="en-GB" sz="5333" i="1" dirty="0"/>
              <a:t> and Oncology, University Department Internal Medicine-Oncology, Pius-Hospital, University of Oldenburg, Oldenburg, Germany; 5. Lung Cancer Unit, National Institute for Cancer Research, Genova, Italy; 6. Thoracic Oncology Unit, Abramson Cancer </a:t>
            </a:r>
            <a:r>
              <a:rPr lang="en-GB" sz="5333" i="1" dirty="0" err="1"/>
              <a:t>Center</a:t>
            </a:r>
            <a:r>
              <a:rPr lang="en-GB" sz="5333" i="1" dirty="0"/>
              <a:t>, University of Pennsylvania, Philadelphia, PA, USA; 7. National Cancer </a:t>
            </a:r>
            <a:r>
              <a:rPr lang="en-GB" sz="5333" i="1" dirty="0" err="1"/>
              <a:t>Center</a:t>
            </a:r>
            <a:r>
              <a:rPr lang="en-GB" sz="5333" i="1" dirty="0"/>
              <a:t> Hospital, Tokyo, Japan; 8. National &amp; </a:t>
            </a:r>
            <a:r>
              <a:rPr lang="en-GB" sz="5333" i="1" dirty="0" err="1"/>
              <a:t>Kapodistrian</a:t>
            </a:r>
            <a:r>
              <a:rPr lang="en-GB" sz="5333" i="1" dirty="0"/>
              <a:t> University of Athens Medical School, Athens, Greece; 9. Christie Hospital NHS Trust, Manchester, UK; 10. F. Hoffmann-La Roche, Basel, Switzerland; 11. Division of Medical Oncology, S.G. </a:t>
            </a:r>
            <a:r>
              <a:rPr lang="en-GB" sz="5333" i="1" dirty="0" err="1"/>
              <a:t>Moscati</a:t>
            </a:r>
            <a:r>
              <a:rPr lang="en-GB" sz="5333" i="1" dirty="0"/>
              <a:t> Hospital, Avellino, Italy</a:t>
            </a:r>
            <a:endParaRPr lang="en-GB" sz="5333" dirty="0"/>
          </a:p>
          <a:p>
            <a:pPr>
              <a:lnSpc>
                <a:spcPct val="120000"/>
              </a:lnSpc>
            </a:pPr>
            <a:endParaRPr lang="en-US" dirty="0"/>
          </a:p>
        </p:txBody>
      </p:sp>
    </p:spTree>
    <p:extLst>
      <p:ext uri="{BB962C8B-B14F-4D97-AF65-F5344CB8AC3E}">
        <p14:creationId xmlns:p14="http://schemas.microsoft.com/office/powerpoint/2010/main" val="2839071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a:xfrm>
            <a:off x="323655" y="102909"/>
            <a:ext cx="11360450" cy="1141412"/>
          </a:xfrm>
          <a:solidFill>
            <a:srgbClr val="002060"/>
          </a:solidFill>
        </p:spPr>
        <p:txBody>
          <a:bodyPr/>
          <a:lstStyle/>
          <a:p>
            <a:r>
              <a:rPr lang="en-US" sz="4267" b="1" dirty="0" err="1">
                <a:solidFill>
                  <a:srgbClr val="FFFF00"/>
                </a:solidFill>
                <a:latin typeface="Arial" panose="020B0604020202020204" pitchFamily="34" charset="0"/>
                <a:cs typeface="Arial" panose="020B0604020202020204" pitchFamily="34" charset="0"/>
              </a:rPr>
              <a:t>AvaALL</a:t>
            </a:r>
            <a:r>
              <a:rPr lang="en-US" sz="4267" b="1" dirty="0">
                <a:solidFill>
                  <a:srgbClr val="FFFF00"/>
                </a:solidFill>
                <a:latin typeface="Arial" panose="020B0604020202020204" pitchFamily="34" charset="0"/>
                <a:cs typeface="Arial" panose="020B0604020202020204" pitchFamily="34" charset="0"/>
              </a:rPr>
              <a:t> study design</a:t>
            </a:r>
            <a:endParaRPr lang="en-GB" sz="4267" b="1" dirty="0">
              <a:solidFill>
                <a:srgbClr val="FFFF00"/>
              </a:solidFill>
              <a:latin typeface="Arial" panose="020B0604020202020204" pitchFamily="34" charset="0"/>
              <a:cs typeface="Arial" panose="020B0604020202020204" pitchFamily="34" charset="0"/>
            </a:endParaRPr>
          </a:p>
        </p:txBody>
      </p:sp>
      <p:graphicFrame>
        <p:nvGraphicFramePr>
          <p:cNvPr id="25" name="Table 24"/>
          <p:cNvGraphicFramePr>
            <a:graphicFrameLocks noGrp="1"/>
          </p:cNvGraphicFramePr>
          <p:nvPr/>
        </p:nvGraphicFramePr>
        <p:xfrm>
          <a:off x="369955" y="3942605"/>
          <a:ext cx="11360450" cy="2516294"/>
        </p:xfrm>
        <a:graphic>
          <a:graphicData uri="http://schemas.openxmlformats.org/drawingml/2006/table">
            <a:tbl>
              <a:tblPr firstRow="1" bandRow="1">
                <a:tableStyleId>{21E4AEA4-8DFA-4A89-87EB-49C32662AFE0}</a:tableStyleId>
              </a:tblPr>
              <a:tblGrid>
                <a:gridCol w="1711707">
                  <a:extLst>
                    <a:ext uri="{9D8B030D-6E8A-4147-A177-3AD203B41FA5}">
                      <a16:colId xmlns:a16="http://schemas.microsoft.com/office/drawing/2014/main" val="304015622"/>
                    </a:ext>
                  </a:extLst>
                </a:gridCol>
                <a:gridCol w="9648743">
                  <a:extLst>
                    <a:ext uri="{9D8B030D-6E8A-4147-A177-3AD203B41FA5}">
                      <a16:colId xmlns:a16="http://schemas.microsoft.com/office/drawing/2014/main" val="1322040716"/>
                    </a:ext>
                  </a:extLst>
                </a:gridCol>
              </a:tblGrid>
              <a:tr h="325120">
                <a:tc>
                  <a:txBody>
                    <a:bodyPr/>
                    <a:lstStyle/>
                    <a:p>
                      <a:pPr>
                        <a:spcAft>
                          <a:spcPts val="100"/>
                        </a:spcAft>
                      </a:pPr>
                      <a:r>
                        <a:rPr lang="en-GB" sz="1300" dirty="0">
                          <a:solidFill>
                            <a:schemeClr val="bg1"/>
                          </a:solidFill>
                          <a:latin typeface="Arial" panose="020B0604020202020204" pitchFamily="34" charset="0"/>
                          <a:cs typeface="Arial" panose="020B0604020202020204" pitchFamily="34" charset="0"/>
                        </a:rPr>
                        <a:t>Primary</a:t>
                      </a:r>
                      <a:r>
                        <a:rPr lang="en-GB" sz="1300" baseline="0" dirty="0">
                          <a:solidFill>
                            <a:schemeClr val="bg1"/>
                          </a:solidFill>
                          <a:latin typeface="Arial" panose="020B0604020202020204" pitchFamily="34" charset="0"/>
                          <a:cs typeface="Arial" panose="020B0604020202020204" pitchFamily="34" charset="0"/>
                        </a:rPr>
                        <a:t> endpoint</a:t>
                      </a:r>
                      <a:endParaRPr lang="en-GB" sz="1300" dirty="0">
                        <a:solidFill>
                          <a:schemeClr val="bg1"/>
                        </a:solidFill>
                        <a:latin typeface="Arial" panose="020B0604020202020204" pitchFamily="34" charset="0"/>
                        <a:cs typeface="Arial" panose="020B0604020202020204" pitchFamily="34"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marL="285750" indent="-285750">
                        <a:spcAft>
                          <a:spcPts val="100"/>
                        </a:spcAft>
                        <a:buFont typeface="Arial" panose="020B0604020202020204" pitchFamily="34" charset="0"/>
                        <a:buChar char="•"/>
                      </a:pPr>
                      <a:r>
                        <a:rPr lang="en-GB" sz="1300" b="0" dirty="0">
                          <a:solidFill>
                            <a:schemeClr val="bg1"/>
                          </a:solidFill>
                          <a:latin typeface="Arial" panose="020B0604020202020204" pitchFamily="34" charset="0"/>
                          <a:cs typeface="Arial" panose="020B0604020202020204" pitchFamily="34" charset="0"/>
                        </a:rPr>
                        <a:t>OS (time from randomization at PD1 to the date of death)</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482830118"/>
                  </a:ext>
                </a:extLst>
              </a:tr>
              <a:tr h="1425787">
                <a:tc>
                  <a:txBody>
                    <a:bodyPr/>
                    <a:lstStyle/>
                    <a:p>
                      <a:pPr>
                        <a:spcAft>
                          <a:spcPts val="100"/>
                        </a:spcAft>
                      </a:pPr>
                      <a:r>
                        <a:rPr lang="en-GB" sz="1300" b="1" dirty="0">
                          <a:solidFill>
                            <a:schemeClr val="bg1"/>
                          </a:solidFill>
                          <a:latin typeface="Arial" panose="020B0604020202020204" pitchFamily="34" charset="0"/>
                          <a:cs typeface="Arial" panose="020B0604020202020204" pitchFamily="34" charset="0"/>
                        </a:rPr>
                        <a:t>Secondary endpoints</a:t>
                      </a: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2060"/>
                    </a:solidFill>
                  </a:tcPr>
                </a:tc>
                <a:tc>
                  <a:txBody>
                    <a:bodyPr/>
                    <a:lstStyle/>
                    <a:p>
                      <a:pPr marL="285750" indent="-285750">
                        <a:spcAft>
                          <a:spcPts val="100"/>
                        </a:spcAft>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OS rates at 6, 12 and 18 months post-PD1</a:t>
                      </a:r>
                    </a:p>
                    <a:p>
                      <a:pPr marL="285750" indent="-285750">
                        <a:spcAft>
                          <a:spcPts val="100"/>
                        </a:spcAft>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PFS (from randomization at PD1 to second progression [PD2, PFS2] and from PD2 to third progression [PD3, PFS3])</a:t>
                      </a:r>
                    </a:p>
                    <a:p>
                      <a:pPr marL="285750" indent="-285750">
                        <a:spcAft>
                          <a:spcPts val="100"/>
                        </a:spcAft>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Time to progression (TTP) (from randomization at PD1 to PD2 [TTP2] and from PD2 to PD3 [TTP3])</a:t>
                      </a:r>
                    </a:p>
                    <a:p>
                      <a:pPr marL="285750" indent="-285750">
                        <a:spcAft>
                          <a:spcPts val="100"/>
                        </a:spcAft>
                        <a:buFont typeface="Arial" panose="020B0604020202020204" pitchFamily="34" charset="0"/>
                        <a:buChar char="•"/>
                      </a:pPr>
                      <a:r>
                        <a:rPr lang="en-GB" sz="1300" dirty="0">
                          <a:solidFill>
                            <a:schemeClr val="bg1"/>
                          </a:solidFill>
                          <a:latin typeface="Arial" panose="020B0604020202020204" pitchFamily="34" charset="0"/>
                          <a:cs typeface="Arial" panose="020B0604020202020204" pitchFamily="34" charset="0"/>
                        </a:rPr>
                        <a:t>Objective response rate (</a:t>
                      </a:r>
                      <a:r>
                        <a:rPr lang="en-US" sz="1300" dirty="0">
                          <a:solidFill>
                            <a:schemeClr val="bg1"/>
                          </a:solidFill>
                          <a:latin typeface="Arial" panose="020B0604020202020204" pitchFamily="34" charset="0"/>
                          <a:cs typeface="Arial" panose="020B0604020202020204" pitchFamily="34" charset="0"/>
                        </a:rPr>
                        <a:t>ORR)</a:t>
                      </a:r>
                    </a:p>
                    <a:p>
                      <a:pPr marL="285750" indent="-285750">
                        <a:spcAft>
                          <a:spcPts val="100"/>
                        </a:spcAft>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Disease control rate (DCR)</a:t>
                      </a:r>
                    </a:p>
                    <a:p>
                      <a:pPr marL="285750" indent="-285750">
                        <a:spcAft>
                          <a:spcPts val="100"/>
                        </a:spcAft>
                        <a:buFont typeface="Arial" panose="020B0604020202020204" pitchFamily="34" charset="0"/>
                        <a:buChar char="•"/>
                      </a:pPr>
                      <a:r>
                        <a:rPr lang="en-US" sz="1300" dirty="0">
                          <a:solidFill>
                            <a:schemeClr val="bg1"/>
                          </a:solidFill>
                          <a:latin typeface="Arial" panose="020B0604020202020204" pitchFamily="34" charset="0"/>
                          <a:cs typeface="Arial" panose="020B0604020202020204" pitchFamily="34" charset="0"/>
                        </a:rPr>
                        <a:t>Safety</a:t>
                      </a:r>
                      <a:endParaRPr lang="en-GB" sz="1300" dirty="0">
                        <a:solidFill>
                          <a:schemeClr val="bg1"/>
                        </a:solidFill>
                        <a:latin typeface="Arial" panose="020B0604020202020204" pitchFamily="34" charset="0"/>
                        <a:cs typeface="Arial" panose="020B0604020202020204" pitchFamily="34" charset="0"/>
                      </a:endParaRP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4096281331"/>
                  </a:ext>
                </a:extLst>
              </a:tr>
              <a:tr h="765387">
                <a:tc>
                  <a:txBody>
                    <a:bodyPr/>
                    <a:lstStyle/>
                    <a:p>
                      <a:pPr>
                        <a:spcAft>
                          <a:spcPts val="100"/>
                        </a:spcAft>
                      </a:pPr>
                      <a:r>
                        <a:rPr lang="en-GB" sz="1300" b="1" dirty="0">
                          <a:solidFill>
                            <a:schemeClr val="bg1"/>
                          </a:solidFill>
                          <a:latin typeface="Arial" panose="020B0604020202020204" pitchFamily="34" charset="0"/>
                          <a:cs typeface="Arial" panose="020B0604020202020204" pitchFamily="34" charset="0"/>
                        </a:rPr>
                        <a:t>Stratification</a:t>
                      </a:r>
                      <a:r>
                        <a:rPr lang="en-GB" sz="1300" b="1" baseline="0" dirty="0">
                          <a:solidFill>
                            <a:schemeClr val="bg1"/>
                          </a:solidFill>
                          <a:latin typeface="Arial" panose="020B0604020202020204" pitchFamily="34" charset="0"/>
                          <a:cs typeface="Arial" panose="020B0604020202020204" pitchFamily="34" charset="0"/>
                        </a:rPr>
                        <a:t> factors</a:t>
                      </a:r>
                      <a:endParaRPr lang="en-GB" sz="1300" b="1" dirty="0">
                        <a:solidFill>
                          <a:schemeClr val="bg1"/>
                        </a:solidFill>
                        <a:latin typeface="Arial" panose="020B0604020202020204" pitchFamily="34" charset="0"/>
                        <a:cs typeface="Arial" panose="020B060402020202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tc>
                  <a:txBody>
                    <a:bodyPr/>
                    <a:lstStyle/>
                    <a:p>
                      <a:pPr marL="285750" marR="0" lvl="0" indent="-285750" algn="l" defTabSz="914400" rtl="0" eaLnBrk="1" fontAlgn="auto" latinLnBrk="0" hangingPunct="1">
                        <a:lnSpc>
                          <a:spcPct val="100000"/>
                        </a:lnSpc>
                        <a:spcBef>
                          <a:spcPts val="0"/>
                        </a:spcBef>
                        <a:spcAft>
                          <a:spcPts val="100"/>
                        </a:spcAft>
                        <a:buClrTx/>
                        <a:buSzTx/>
                        <a:buFont typeface="Arial" panose="020B0604020202020204" pitchFamily="34" charset="0"/>
                        <a:buChar char="•"/>
                        <a:tabLst/>
                        <a:defRPr/>
                      </a:pPr>
                      <a:r>
                        <a:rPr lang="en-US" sz="1300" dirty="0">
                          <a:solidFill>
                            <a:schemeClr val="bg1"/>
                          </a:solidFill>
                          <a:latin typeface="Arial" panose="020B0604020202020204" pitchFamily="34" charset="0"/>
                          <a:cs typeface="Arial" panose="020B0604020202020204" pitchFamily="34" charset="0"/>
                        </a:rPr>
                        <a:t>Type of planned second-line treatment (</a:t>
                      </a:r>
                      <a:r>
                        <a:rPr lang="en-US" sz="1300" dirty="0" err="1">
                          <a:solidFill>
                            <a:schemeClr val="bg1"/>
                          </a:solidFill>
                          <a:latin typeface="Arial" panose="020B0604020202020204" pitchFamily="34" charset="0"/>
                          <a:cs typeface="Arial" panose="020B0604020202020204" pitchFamily="34" charset="0"/>
                        </a:rPr>
                        <a:t>erlotinib</a:t>
                      </a:r>
                      <a:r>
                        <a:rPr lang="en-US" sz="1300" dirty="0">
                          <a:solidFill>
                            <a:schemeClr val="bg1"/>
                          </a:solidFill>
                          <a:latin typeface="Arial" panose="020B0604020202020204" pitchFamily="34" charset="0"/>
                          <a:cs typeface="Arial" panose="020B0604020202020204" pitchFamily="34" charset="0"/>
                        </a:rPr>
                        <a:t> vs docetaxel vs </a:t>
                      </a:r>
                      <a:r>
                        <a:rPr lang="en-US" sz="1300" dirty="0" err="1">
                          <a:solidFill>
                            <a:schemeClr val="bg1"/>
                          </a:solidFill>
                          <a:latin typeface="Arial" panose="020B0604020202020204" pitchFamily="34" charset="0"/>
                          <a:cs typeface="Arial" panose="020B0604020202020204" pitchFamily="34" charset="0"/>
                        </a:rPr>
                        <a:t>pemetrexed</a:t>
                      </a:r>
                      <a:r>
                        <a:rPr lang="en-US" sz="1300" dirty="0">
                          <a:solidFill>
                            <a:schemeClr val="bg1"/>
                          </a:solidFill>
                          <a:latin typeface="Arial" panose="020B0604020202020204" pitchFamily="34" charset="0"/>
                          <a:cs typeface="Arial" panose="020B0604020202020204" pitchFamily="34" charset="0"/>
                        </a:rPr>
                        <a:t>)</a:t>
                      </a:r>
                      <a:endParaRPr lang="en-GB" sz="1300" dirty="0">
                        <a:solidFill>
                          <a:schemeClr val="bg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00"/>
                        </a:spcAft>
                        <a:buClrTx/>
                        <a:buSzTx/>
                        <a:buFont typeface="Arial" panose="020B0604020202020204" pitchFamily="34" charset="0"/>
                        <a:buChar char="•"/>
                        <a:tabLst/>
                        <a:defRPr/>
                      </a:pPr>
                      <a:r>
                        <a:rPr lang="en-US" sz="1300" dirty="0">
                          <a:solidFill>
                            <a:schemeClr val="bg1"/>
                          </a:solidFill>
                          <a:latin typeface="Arial" panose="020B0604020202020204" pitchFamily="34" charset="0"/>
                          <a:cs typeface="Arial" panose="020B0604020202020204" pitchFamily="34" charset="0"/>
                        </a:rPr>
                        <a:t>Number of cycles of Bev maintenance treatment prior to first PD (≤6 vs &gt;6)</a:t>
                      </a:r>
                      <a:endParaRPr lang="en-GB" sz="1300" dirty="0">
                        <a:solidFill>
                          <a:schemeClr val="bg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00"/>
                        </a:spcAft>
                        <a:buClrTx/>
                        <a:buSzTx/>
                        <a:buFont typeface="Arial" panose="020B0604020202020204" pitchFamily="34" charset="0"/>
                        <a:buChar char="•"/>
                        <a:tabLst/>
                        <a:defRPr/>
                      </a:pPr>
                      <a:r>
                        <a:rPr lang="en-US" sz="1300" dirty="0">
                          <a:solidFill>
                            <a:schemeClr val="bg1"/>
                          </a:solidFill>
                          <a:latin typeface="Arial" panose="020B0604020202020204" pitchFamily="34" charset="0"/>
                          <a:cs typeface="Arial" panose="020B0604020202020204" pitchFamily="34" charset="0"/>
                        </a:rPr>
                        <a:t>Smoking status (never vs former vs current)</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553609198"/>
                  </a:ext>
                </a:extLst>
              </a:tr>
            </a:tbl>
          </a:graphicData>
        </a:graphic>
      </p:graphicFrame>
      <p:sp>
        <p:nvSpPr>
          <p:cNvPr id="5" name="AutoShape 7"/>
          <p:cNvSpPr>
            <a:spLocks noChangeArrowheads="1"/>
          </p:cNvSpPr>
          <p:nvPr/>
        </p:nvSpPr>
        <p:spPr bwMode="auto">
          <a:xfrm>
            <a:off x="347024" y="1508092"/>
            <a:ext cx="2069336" cy="2261093"/>
          </a:xfrm>
          <a:prstGeom prst="roundRect">
            <a:avLst>
              <a:gd name="adj" fmla="val 16667"/>
            </a:avLst>
          </a:prstGeom>
          <a:solidFill>
            <a:srgbClr val="002060"/>
          </a:solidFill>
          <a:ln w="28575">
            <a:solidFill>
              <a:schemeClr val="accent3"/>
            </a:solidFill>
            <a:round/>
            <a:headEnd/>
            <a:tailEnd type="none" w="lg" len="lg"/>
          </a:ln>
        </p:spPr>
        <p:txBody>
          <a:bodyPr wrap="square" lIns="0" rIns="0" anchor="ctr" anchorCtr="1">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00"/>
                </a:solidFill>
                <a:effectLst/>
                <a:uLnTx/>
                <a:uFillTx/>
                <a:latin typeface="News Gothic MT"/>
                <a:ea typeface="MS PGothic" pitchFamily="34" charset="-128"/>
                <a:cs typeface="Lucida Sans Unicode"/>
              </a:rPr>
              <a:t>Bev + platinum doublet therapy followed by Bev monotherapy at or prior to PD in advanced non-squamous NSCLC</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00"/>
                </a:solidFill>
                <a:effectLst/>
                <a:uLnTx/>
                <a:uFillTx/>
                <a:latin typeface="News Gothic MT"/>
                <a:ea typeface="MS PGothic" pitchFamily="34" charset="-128"/>
                <a:cs typeface="Lucida Sans Unicode"/>
              </a:rPr>
              <a:t>(N=485)</a:t>
            </a:r>
          </a:p>
        </p:txBody>
      </p:sp>
      <p:sp>
        <p:nvSpPr>
          <p:cNvPr id="6" name="Rounded Rectangle 5"/>
          <p:cNvSpPr>
            <a:spLocks noChangeArrowheads="1"/>
          </p:cNvSpPr>
          <p:nvPr/>
        </p:nvSpPr>
        <p:spPr bwMode="auto">
          <a:xfrm>
            <a:off x="3743389" y="2297000"/>
            <a:ext cx="1426964" cy="541867"/>
          </a:xfrm>
          <a:prstGeom prst="roundRect">
            <a:avLst>
              <a:gd name="adj" fmla="val 16667"/>
            </a:avLst>
          </a:prstGeom>
          <a:solidFill>
            <a:schemeClr val="bg2">
              <a:lumMod val="10000"/>
            </a:schemeClr>
          </a:solidFill>
          <a:ln w="38100">
            <a:solidFill>
              <a:srgbClr val="FF0000"/>
            </a:solidFill>
            <a:round/>
            <a:headEnd/>
            <a:tailEnd/>
          </a:ln>
          <a:effectLst/>
        </p:spPr>
        <p:txBody>
          <a:bodyPr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News Gothic MT"/>
                <a:ea typeface="ＭＳ Ｐゴシック" charset="0"/>
                <a:cs typeface="Calibri"/>
              </a:rPr>
              <a:t>Randomize 1:1</a:t>
            </a:r>
          </a:p>
        </p:txBody>
      </p:sp>
      <p:sp>
        <p:nvSpPr>
          <p:cNvPr id="10" name="AutoShape 6"/>
          <p:cNvSpPr>
            <a:spLocks noChangeArrowheads="1"/>
          </p:cNvSpPr>
          <p:nvPr/>
        </p:nvSpPr>
        <p:spPr bwMode="auto">
          <a:xfrm>
            <a:off x="2577101" y="2282858"/>
            <a:ext cx="685800" cy="541047"/>
          </a:xfrm>
          <a:prstGeom prst="roundRect">
            <a:avLst>
              <a:gd name="adj" fmla="val 16667"/>
            </a:avLst>
          </a:prstGeom>
          <a:solidFill>
            <a:schemeClr val="bg1"/>
          </a:solidFill>
          <a:ln w="28575" cap="flat" cmpd="sng" algn="ctr">
            <a:solidFill>
              <a:srgbClr val="FF0000"/>
            </a:solidFill>
            <a:prstDash val="solid"/>
            <a:headEnd/>
            <a:tailEnd/>
          </a:ln>
          <a:effectLst/>
        </p:spPr>
        <p:txBody>
          <a:bodyPr lIns="0" tIns="59267" rIns="0" bIns="59267" anchor="ctr">
            <a:spAutoFit/>
          </a:bodyPr>
          <a:lstStyle/>
          <a:p>
            <a:pPr marL="0" marR="0" lvl="0" indent="0" algn="ctr" defTabSz="1189537" rtl="0" eaLnBrk="1" fontAlgn="auto" latinLnBrk="0" hangingPunct="1">
              <a:lnSpc>
                <a:spcPct val="100000"/>
              </a:lnSpc>
              <a:spcBef>
                <a:spcPts val="0"/>
              </a:spcBef>
              <a:spcAft>
                <a:spcPts val="0"/>
              </a:spcAft>
              <a:buClrTx/>
              <a:buSzTx/>
              <a:buFontTx/>
              <a:buNone/>
              <a:tabLst>
                <a:tab pos="152396" algn="l"/>
                <a:tab pos="1523962" algn="ctr"/>
              </a:tabLst>
              <a:defRPr/>
            </a:pPr>
            <a:r>
              <a:rPr kumimoji="0" lang="en-GB" sz="2400" b="1" i="0" u="none" strike="noStrike" kern="0" cap="none" spc="0" normalizeH="0" baseline="0" noProof="0" dirty="0">
                <a:ln>
                  <a:noFill/>
                </a:ln>
                <a:solidFill>
                  <a:srgbClr val="282D68"/>
                </a:solidFill>
                <a:effectLst/>
                <a:uLnTx/>
                <a:uFillTx/>
                <a:latin typeface="News Gothic MT"/>
                <a:ea typeface="ＭＳ Ｐゴシック" pitchFamily="34" charset="-128"/>
                <a:cs typeface="MS PGothic" pitchFamily="34" charset="-128"/>
              </a:rPr>
              <a:t>PD1 </a:t>
            </a:r>
          </a:p>
        </p:txBody>
      </p:sp>
      <p:cxnSp>
        <p:nvCxnSpPr>
          <p:cNvPr id="11" name="Straight Arrow Connector 2"/>
          <p:cNvCxnSpPr>
            <a:cxnSpLocks noChangeShapeType="1"/>
          </p:cNvCxnSpPr>
          <p:nvPr/>
        </p:nvCxnSpPr>
        <p:spPr bwMode="auto">
          <a:xfrm>
            <a:off x="2139900" y="2567932"/>
            <a:ext cx="432000" cy="0"/>
          </a:xfrm>
          <a:prstGeom prst="straightConnector1">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cxnSp>
      <p:cxnSp>
        <p:nvCxnSpPr>
          <p:cNvPr id="12" name="Straight Arrow Connector 14"/>
          <p:cNvCxnSpPr>
            <a:cxnSpLocks noChangeShapeType="1"/>
          </p:cNvCxnSpPr>
          <p:nvPr/>
        </p:nvCxnSpPr>
        <p:spPr bwMode="auto">
          <a:xfrm>
            <a:off x="3262905" y="2567932"/>
            <a:ext cx="480484" cy="0"/>
          </a:xfrm>
          <a:prstGeom prst="straightConnector1">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cxnSp>
      <p:cxnSp>
        <p:nvCxnSpPr>
          <p:cNvPr id="13" name="Straight Arrow Connector 15"/>
          <p:cNvCxnSpPr>
            <a:cxnSpLocks noChangeShapeType="1"/>
            <a:stCxn id="6" idx="3"/>
            <a:endCxn id="8" idx="1"/>
          </p:cNvCxnSpPr>
          <p:nvPr/>
        </p:nvCxnSpPr>
        <p:spPr bwMode="auto">
          <a:xfrm>
            <a:off x="5170350" y="2567934"/>
            <a:ext cx="505301" cy="754748"/>
          </a:xfrm>
          <a:prstGeom prst="straightConnector1">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cxnSp>
      <p:cxnSp>
        <p:nvCxnSpPr>
          <p:cNvPr id="14" name="Straight Arrow Connector 18"/>
          <p:cNvCxnSpPr>
            <a:cxnSpLocks noChangeShapeType="1"/>
            <a:stCxn id="6" idx="3"/>
            <a:endCxn id="7" idx="1"/>
          </p:cNvCxnSpPr>
          <p:nvPr/>
        </p:nvCxnSpPr>
        <p:spPr bwMode="auto">
          <a:xfrm flipV="1">
            <a:off x="5170350" y="1793305"/>
            <a:ext cx="505301" cy="774627"/>
          </a:xfrm>
          <a:prstGeom prst="straightConnector1">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cxnSp>
      <p:sp>
        <p:nvSpPr>
          <p:cNvPr id="16" name="AutoShape 6"/>
          <p:cNvSpPr>
            <a:spLocks noChangeArrowheads="1"/>
          </p:cNvSpPr>
          <p:nvPr/>
        </p:nvSpPr>
        <p:spPr bwMode="auto">
          <a:xfrm>
            <a:off x="8224213" y="2282858"/>
            <a:ext cx="685800" cy="541047"/>
          </a:xfrm>
          <a:prstGeom prst="roundRect">
            <a:avLst>
              <a:gd name="adj" fmla="val 16667"/>
            </a:avLst>
          </a:prstGeom>
          <a:solidFill>
            <a:schemeClr val="bg1"/>
          </a:solidFill>
          <a:ln w="28575" cap="flat" cmpd="sng" algn="ctr">
            <a:noFill/>
            <a:prstDash val="solid"/>
            <a:headEnd/>
            <a:tailEnd/>
          </a:ln>
          <a:effectLst/>
        </p:spPr>
        <p:txBody>
          <a:bodyPr lIns="0" tIns="59267" rIns="0" bIns="59267" anchor="ctr">
            <a:spAutoFit/>
          </a:bodyPr>
          <a:lstStyle/>
          <a:p>
            <a:pPr marL="0" marR="0" lvl="0" indent="0" algn="ctr" defTabSz="1189537" rtl="0" eaLnBrk="1" fontAlgn="auto" latinLnBrk="0" hangingPunct="1">
              <a:lnSpc>
                <a:spcPct val="100000"/>
              </a:lnSpc>
              <a:spcBef>
                <a:spcPts val="0"/>
              </a:spcBef>
              <a:spcAft>
                <a:spcPts val="0"/>
              </a:spcAft>
              <a:buClrTx/>
              <a:buSzTx/>
              <a:buFontTx/>
              <a:buNone/>
              <a:tabLst>
                <a:tab pos="152396" algn="l"/>
                <a:tab pos="1523962" algn="ctr"/>
              </a:tabLst>
              <a:defRPr/>
            </a:pPr>
            <a:r>
              <a:rPr kumimoji="0" lang="en-GB" sz="2400" b="1" i="0" u="none" strike="noStrike" kern="0" cap="none" spc="0" normalizeH="0" baseline="0" noProof="0" dirty="0">
                <a:ln>
                  <a:noFill/>
                </a:ln>
                <a:solidFill>
                  <a:srgbClr val="282D68"/>
                </a:solidFill>
                <a:effectLst/>
                <a:uLnTx/>
                <a:uFillTx/>
                <a:latin typeface="News Gothic MT"/>
                <a:ea typeface="ＭＳ Ｐゴシック" pitchFamily="34" charset="-128"/>
                <a:cs typeface="MS PGothic" pitchFamily="34" charset="-128"/>
              </a:rPr>
              <a:t>PD2 </a:t>
            </a:r>
          </a:p>
        </p:txBody>
      </p:sp>
      <p:sp>
        <p:nvSpPr>
          <p:cNvPr id="27" name="AutoShape 6"/>
          <p:cNvSpPr>
            <a:spLocks noChangeArrowheads="1"/>
          </p:cNvSpPr>
          <p:nvPr/>
        </p:nvSpPr>
        <p:spPr bwMode="auto">
          <a:xfrm>
            <a:off x="9901910" y="2282449"/>
            <a:ext cx="694927" cy="541047"/>
          </a:xfrm>
          <a:prstGeom prst="roundRect">
            <a:avLst>
              <a:gd name="adj" fmla="val 16667"/>
            </a:avLst>
          </a:prstGeom>
          <a:solidFill>
            <a:schemeClr val="bg1"/>
          </a:solidFill>
          <a:ln w="28575" cap="flat" cmpd="sng" algn="ctr">
            <a:noFill/>
            <a:prstDash val="solid"/>
            <a:headEnd/>
            <a:tailEnd/>
          </a:ln>
          <a:effectLst/>
        </p:spPr>
        <p:txBody>
          <a:bodyPr wrap="square" lIns="0" tIns="59267" rIns="0" bIns="59267" anchor="ctr">
            <a:spAutoFit/>
          </a:bodyPr>
          <a:lstStyle/>
          <a:p>
            <a:pPr marL="0" marR="0" lvl="0" indent="0" algn="ctr" defTabSz="1189537" rtl="0" eaLnBrk="1" fontAlgn="auto" latinLnBrk="0" hangingPunct="1">
              <a:lnSpc>
                <a:spcPct val="100000"/>
              </a:lnSpc>
              <a:spcBef>
                <a:spcPts val="0"/>
              </a:spcBef>
              <a:spcAft>
                <a:spcPts val="0"/>
              </a:spcAft>
              <a:buClrTx/>
              <a:buSzTx/>
              <a:buFontTx/>
              <a:buNone/>
              <a:tabLst>
                <a:tab pos="152396" algn="l"/>
                <a:tab pos="1523962" algn="ctr"/>
              </a:tabLst>
              <a:defRPr/>
            </a:pPr>
            <a:r>
              <a:rPr kumimoji="0" lang="en-GB" sz="2400" b="1" i="0" u="none" strike="noStrike" kern="0" cap="none" spc="0" normalizeH="0" baseline="0" noProof="0" dirty="0">
                <a:ln>
                  <a:noFill/>
                </a:ln>
                <a:solidFill>
                  <a:srgbClr val="282D68"/>
                </a:solidFill>
                <a:effectLst/>
                <a:uLnTx/>
                <a:uFillTx/>
                <a:latin typeface="News Gothic MT"/>
                <a:ea typeface="ＭＳ Ｐゴシック" pitchFamily="34" charset="-128"/>
                <a:cs typeface="MS PGothic" pitchFamily="34" charset="-128"/>
              </a:rPr>
              <a:t>PD3 </a:t>
            </a:r>
          </a:p>
        </p:txBody>
      </p:sp>
      <p:cxnSp>
        <p:nvCxnSpPr>
          <p:cNvPr id="30" name="Straight Arrow Connector 2"/>
          <p:cNvCxnSpPr>
            <a:cxnSpLocks noChangeShapeType="1"/>
            <a:stCxn id="8" idx="3"/>
            <a:endCxn id="28" idx="1"/>
          </p:cNvCxnSpPr>
          <p:nvPr/>
        </p:nvCxnSpPr>
        <p:spPr bwMode="auto">
          <a:xfrm>
            <a:off x="8200451" y="3322681"/>
            <a:ext cx="579800" cy="1"/>
          </a:xfrm>
          <a:prstGeom prst="straightConnector1">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cxnSp>
      <p:cxnSp>
        <p:nvCxnSpPr>
          <p:cNvPr id="33" name="Straight Arrow Connector 14"/>
          <p:cNvCxnSpPr>
            <a:cxnSpLocks noChangeShapeType="1"/>
            <a:stCxn id="7" idx="3"/>
            <a:endCxn id="29" idx="1"/>
          </p:cNvCxnSpPr>
          <p:nvPr/>
        </p:nvCxnSpPr>
        <p:spPr bwMode="auto">
          <a:xfrm>
            <a:off x="8201309" y="1793305"/>
            <a:ext cx="578943" cy="0"/>
          </a:xfrm>
          <a:prstGeom prst="straightConnector1">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cxnSp>
      <p:cxnSp>
        <p:nvCxnSpPr>
          <p:cNvPr id="40" name="Straight Arrow Connector 14"/>
          <p:cNvCxnSpPr>
            <a:cxnSpLocks noChangeShapeType="1"/>
            <a:stCxn id="29" idx="3"/>
            <a:endCxn id="39" idx="1"/>
          </p:cNvCxnSpPr>
          <p:nvPr/>
        </p:nvCxnSpPr>
        <p:spPr bwMode="auto">
          <a:xfrm>
            <a:off x="9905189" y="1793305"/>
            <a:ext cx="593923" cy="4768"/>
          </a:xfrm>
          <a:prstGeom prst="straightConnector1">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cxnSp>
      <p:cxnSp>
        <p:nvCxnSpPr>
          <p:cNvPr id="41" name="Straight Arrow Connector 14"/>
          <p:cNvCxnSpPr>
            <a:cxnSpLocks noChangeShapeType="1"/>
            <a:stCxn id="28" idx="3"/>
            <a:endCxn id="38" idx="1"/>
          </p:cNvCxnSpPr>
          <p:nvPr/>
        </p:nvCxnSpPr>
        <p:spPr bwMode="auto">
          <a:xfrm>
            <a:off x="9901907" y="3322682"/>
            <a:ext cx="597205" cy="3836"/>
          </a:xfrm>
          <a:prstGeom prst="straightConnector1">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cxnSp>
      <p:sp>
        <p:nvSpPr>
          <p:cNvPr id="7" name="AutoShape 9"/>
          <p:cNvSpPr>
            <a:spLocks noChangeArrowheads="1"/>
          </p:cNvSpPr>
          <p:nvPr/>
        </p:nvSpPr>
        <p:spPr bwMode="auto">
          <a:xfrm>
            <a:off x="5675654" y="1402273"/>
            <a:ext cx="2525655" cy="782064"/>
          </a:xfrm>
          <a:prstGeom prst="roundRect">
            <a:avLst>
              <a:gd name="adj" fmla="val 16667"/>
            </a:avLst>
          </a:prstGeom>
          <a:solidFill>
            <a:srgbClr val="E78D05"/>
          </a:solidFill>
          <a:ln w="28575">
            <a:solidFill>
              <a:srgbClr val="FF0000"/>
            </a:solidFill>
            <a:round/>
            <a:headEnd/>
            <a:tailEnd type="none" w="lg" len="lg"/>
          </a:ln>
        </p:spPr>
        <p:txBody>
          <a:bodyPr wrap="square" anchor="ctr" anchorCtr="1">
            <a:noAutofit/>
          </a:bodyPr>
          <a:lstStyle/>
          <a:p>
            <a:pPr marL="0" marR="0" lvl="0" indent="0" algn="ctr" defTabSz="1189537" rtl="0" eaLnBrk="0" fontAlgn="base" latinLnBrk="0" hangingPunct="0">
              <a:lnSpc>
                <a:spcPct val="100000"/>
              </a:lnSpc>
              <a:spcBef>
                <a:spcPct val="2000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News Gothic MT"/>
                <a:ea typeface="MS PGothic" pitchFamily="34" charset="-128"/>
                <a:cs typeface="Lucida Sans Unicode"/>
              </a:rPr>
              <a:t> Bev + SOC (7.5mg/kg or 15mg/kg </a:t>
            </a:r>
            <a:r>
              <a:rPr kumimoji="0" lang="en-GB" sz="1600" b="1" i="0" u="none" strike="noStrike" kern="1200" cap="none" spc="0" normalizeH="0" baseline="0" noProof="0" dirty="0" err="1">
                <a:ln>
                  <a:noFill/>
                </a:ln>
                <a:solidFill>
                  <a:srgbClr val="FFFFFF"/>
                </a:solidFill>
                <a:effectLst/>
                <a:uLnTx/>
                <a:uFillTx/>
                <a:latin typeface="News Gothic MT"/>
                <a:ea typeface="MS PGothic" pitchFamily="34" charset="-128"/>
                <a:cs typeface="Lucida Sans Unicode"/>
              </a:rPr>
              <a:t>i.v.</a:t>
            </a:r>
            <a:r>
              <a:rPr kumimoji="0" lang="en-GB" sz="1600" b="1" i="0" u="none" strike="noStrike" kern="1200" cap="none" spc="0" normalizeH="0" baseline="0" noProof="0" dirty="0">
                <a:ln>
                  <a:noFill/>
                </a:ln>
                <a:solidFill>
                  <a:srgbClr val="FFFFFF"/>
                </a:solidFill>
                <a:effectLst/>
                <a:uLnTx/>
                <a:uFillTx/>
                <a:latin typeface="News Gothic MT"/>
                <a:ea typeface="MS PGothic" pitchFamily="34" charset="-128"/>
                <a:cs typeface="Lucida Sans Unicode"/>
              </a:rPr>
              <a:t> on </a:t>
            </a:r>
            <a:br>
              <a:rPr kumimoji="0" lang="en-GB" sz="1600" b="1" i="0" u="none" strike="noStrike" kern="1200" cap="none" spc="0" normalizeH="0" baseline="0" noProof="0" dirty="0">
                <a:ln>
                  <a:noFill/>
                </a:ln>
                <a:solidFill>
                  <a:srgbClr val="FFFFFF"/>
                </a:solidFill>
                <a:effectLst/>
                <a:uLnTx/>
                <a:uFillTx/>
                <a:latin typeface="News Gothic MT"/>
                <a:ea typeface="MS PGothic" pitchFamily="34" charset="-128"/>
                <a:cs typeface="Lucida Sans Unicode"/>
              </a:rPr>
            </a:br>
            <a:r>
              <a:rPr kumimoji="0" lang="en-GB" sz="1600" b="1" i="0" u="none" strike="noStrike" kern="1200" cap="none" spc="0" normalizeH="0" baseline="0" noProof="0" dirty="0">
                <a:ln>
                  <a:noFill/>
                </a:ln>
                <a:solidFill>
                  <a:srgbClr val="FFFFFF"/>
                </a:solidFill>
                <a:effectLst/>
                <a:uLnTx/>
                <a:uFillTx/>
                <a:latin typeface="News Gothic MT"/>
                <a:ea typeface="MS PGothic" pitchFamily="34" charset="-128"/>
                <a:cs typeface="Lucida Sans Unicode"/>
              </a:rPr>
              <a:t>Day 1 every 21 days)</a:t>
            </a:r>
          </a:p>
        </p:txBody>
      </p:sp>
      <p:sp>
        <p:nvSpPr>
          <p:cNvPr id="8" name="AutoShape 10"/>
          <p:cNvSpPr>
            <a:spLocks noChangeArrowheads="1"/>
          </p:cNvSpPr>
          <p:nvPr/>
        </p:nvSpPr>
        <p:spPr bwMode="auto">
          <a:xfrm>
            <a:off x="5675651" y="2931480"/>
            <a:ext cx="2524800" cy="782400"/>
          </a:xfrm>
          <a:prstGeom prst="roundRect">
            <a:avLst>
              <a:gd name="adj" fmla="val 16667"/>
            </a:avLst>
          </a:prstGeom>
          <a:solidFill>
            <a:srgbClr val="6068C2"/>
          </a:solidFill>
          <a:ln w="28575">
            <a:solidFill>
              <a:srgbClr val="FF0000"/>
            </a:solidFill>
            <a:round/>
            <a:headEnd/>
            <a:tailEnd type="none" w="lg" len="lg"/>
          </a:ln>
        </p:spPr>
        <p:txBody>
          <a:bodyPr wrap="square" anchor="ctr" anchorCtr="1">
            <a:noAutofit/>
          </a:bodyPr>
          <a:lstStyle/>
          <a:p>
            <a:pPr marL="0" marR="0" lvl="0" indent="0" algn="ctr" defTabSz="1189537" rtl="0" eaLnBrk="0" fontAlgn="base" latinLnBrk="0" hangingPunct="0">
              <a:lnSpc>
                <a:spcPct val="100000"/>
              </a:lnSpc>
              <a:spcBef>
                <a:spcPct val="2000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News Gothic MT"/>
                <a:ea typeface="MS PGothic" pitchFamily="34" charset="-128"/>
                <a:cs typeface="Lucida Sans Unicode"/>
              </a:rPr>
              <a:t>SOC (erlotinib, pemetrexed or docetaxel)</a:t>
            </a:r>
          </a:p>
        </p:txBody>
      </p:sp>
      <p:sp>
        <p:nvSpPr>
          <p:cNvPr id="29" name="AutoShape 9"/>
          <p:cNvSpPr>
            <a:spLocks noChangeArrowheads="1"/>
          </p:cNvSpPr>
          <p:nvPr/>
        </p:nvSpPr>
        <p:spPr bwMode="auto">
          <a:xfrm>
            <a:off x="8780251" y="1452787"/>
            <a:ext cx="1124939" cy="646986"/>
          </a:xfrm>
          <a:prstGeom prst="roundRect">
            <a:avLst>
              <a:gd name="adj" fmla="val 16667"/>
            </a:avLst>
          </a:prstGeom>
          <a:solidFill>
            <a:srgbClr val="E78D05"/>
          </a:solidFill>
          <a:ln w="28575">
            <a:solidFill>
              <a:srgbClr val="FF0000"/>
            </a:solidFill>
            <a:round/>
            <a:headEnd/>
            <a:tailEnd type="none" w="lg" len="lg"/>
          </a:ln>
        </p:spPr>
        <p:txBody>
          <a:bodyPr wrap="square">
            <a:spAutoFit/>
          </a:bodyPr>
          <a:lstStyle/>
          <a:p>
            <a:pPr marL="0" marR="0" lvl="0" indent="0" algn="ctr" defTabSz="1189537" rtl="0" eaLnBrk="0" fontAlgn="base" latinLnBrk="0" hangingPunct="0">
              <a:lnSpc>
                <a:spcPct val="100000"/>
              </a:lnSpc>
              <a:spcBef>
                <a:spcPct val="2000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MS PGothic" pitchFamily="34" charset="-128"/>
                <a:cs typeface="Lucida Sans Unicode"/>
              </a:rPr>
              <a:t>Bev + SOC</a:t>
            </a:r>
            <a:endParaRPr kumimoji="0" lang="en-GB" sz="1600" b="1" i="0" u="none" strike="noStrike" kern="1200" cap="none" spc="0" normalizeH="0" baseline="0" noProof="0" dirty="0">
              <a:ln>
                <a:noFill/>
              </a:ln>
              <a:solidFill>
                <a:srgbClr val="FFFFFF"/>
              </a:solidFill>
              <a:effectLst/>
              <a:uLnTx/>
              <a:uFillTx/>
              <a:latin typeface="News Gothic MT"/>
              <a:ea typeface="MS PGothic" pitchFamily="34" charset="-128"/>
              <a:cs typeface="Lucida Sans Unicode"/>
            </a:endParaRPr>
          </a:p>
        </p:txBody>
      </p:sp>
      <p:sp>
        <p:nvSpPr>
          <p:cNvPr id="38" name="AutoShape 10"/>
          <p:cNvSpPr>
            <a:spLocks noChangeArrowheads="1"/>
          </p:cNvSpPr>
          <p:nvPr/>
        </p:nvSpPr>
        <p:spPr bwMode="auto">
          <a:xfrm>
            <a:off x="10499112" y="3122206"/>
            <a:ext cx="1123200" cy="374571"/>
          </a:xfrm>
          <a:prstGeom prst="roundRect">
            <a:avLst>
              <a:gd name="adj" fmla="val 16667"/>
            </a:avLst>
          </a:prstGeom>
          <a:solidFill>
            <a:srgbClr val="6068C2"/>
          </a:solidFill>
          <a:ln w="28575">
            <a:solidFill>
              <a:srgbClr val="FF0000"/>
            </a:solidFill>
            <a:round/>
            <a:headEnd/>
            <a:tailEnd type="none" w="lg" len="lg"/>
          </a:ln>
        </p:spPr>
        <p:txBody>
          <a:bodyPr wrap="square">
            <a:spAutoFit/>
          </a:bodyPr>
          <a:lstStyle/>
          <a:p>
            <a:pPr marL="0" marR="0" lvl="0" indent="0" algn="ctr" defTabSz="1189537" rtl="0" eaLnBrk="0" fontAlgn="base" latinLnBrk="0" hangingPunct="0">
              <a:lnSpc>
                <a:spcPct val="100000"/>
              </a:lnSpc>
              <a:spcBef>
                <a:spcPct val="2000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News Gothic MT"/>
                <a:ea typeface="MS PGothic" pitchFamily="34" charset="-128"/>
                <a:cs typeface="Lucida Sans Unicode"/>
              </a:rPr>
              <a:t>SOC</a:t>
            </a:r>
          </a:p>
        </p:txBody>
      </p:sp>
      <p:sp>
        <p:nvSpPr>
          <p:cNvPr id="39" name="AutoShape 9"/>
          <p:cNvSpPr>
            <a:spLocks noChangeArrowheads="1"/>
          </p:cNvSpPr>
          <p:nvPr/>
        </p:nvSpPr>
        <p:spPr bwMode="auto">
          <a:xfrm>
            <a:off x="10499112" y="1457555"/>
            <a:ext cx="1123200" cy="646986"/>
          </a:xfrm>
          <a:prstGeom prst="roundRect">
            <a:avLst>
              <a:gd name="adj" fmla="val 16667"/>
            </a:avLst>
          </a:prstGeom>
          <a:solidFill>
            <a:srgbClr val="E78D05"/>
          </a:solidFill>
          <a:ln w="28575">
            <a:solidFill>
              <a:srgbClr val="FF0000"/>
            </a:solidFill>
            <a:round/>
            <a:headEnd/>
            <a:tailEnd type="none" w="lg" len="lg"/>
          </a:ln>
        </p:spPr>
        <p:txBody>
          <a:bodyPr wrap="square">
            <a:spAutoFit/>
          </a:bodyPr>
          <a:lstStyle/>
          <a:p>
            <a:pPr marL="0" marR="0" lvl="0" indent="0" algn="ctr" defTabSz="1189537" rtl="0" eaLnBrk="0" fontAlgn="base" latinLnBrk="0" hangingPunct="0">
              <a:lnSpc>
                <a:spcPct val="100000"/>
              </a:lnSpc>
              <a:spcBef>
                <a:spcPct val="2000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MS PGothic" pitchFamily="34" charset="-128"/>
                <a:cs typeface="Lucida Sans Unicode"/>
              </a:rPr>
              <a:t>Bev + SOC</a:t>
            </a:r>
            <a:endParaRPr kumimoji="0" lang="en-GB" sz="1600" b="1" i="0" u="none" strike="noStrike" kern="1200" cap="none" spc="0" normalizeH="0" baseline="0" noProof="0" dirty="0">
              <a:ln>
                <a:noFill/>
              </a:ln>
              <a:solidFill>
                <a:srgbClr val="FFFFFF"/>
              </a:solidFill>
              <a:effectLst/>
              <a:uLnTx/>
              <a:uFillTx/>
              <a:latin typeface="News Gothic MT"/>
              <a:ea typeface="MS PGothic" pitchFamily="34" charset="-128"/>
              <a:cs typeface="Lucida Sans Unicode"/>
            </a:endParaRPr>
          </a:p>
        </p:txBody>
      </p:sp>
      <p:sp>
        <p:nvSpPr>
          <p:cNvPr id="28" name="AutoShape 10"/>
          <p:cNvSpPr>
            <a:spLocks noChangeArrowheads="1"/>
          </p:cNvSpPr>
          <p:nvPr/>
        </p:nvSpPr>
        <p:spPr bwMode="auto">
          <a:xfrm>
            <a:off x="8780251" y="3118370"/>
            <a:ext cx="1121656" cy="374571"/>
          </a:xfrm>
          <a:prstGeom prst="roundRect">
            <a:avLst>
              <a:gd name="adj" fmla="val 16667"/>
            </a:avLst>
          </a:prstGeom>
          <a:solidFill>
            <a:srgbClr val="6068C2"/>
          </a:solidFill>
          <a:ln w="28575">
            <a:solidFill>
              <a:srgbClr val="FF0000"/>
            </a:solidFill>
            <a:round/>
            <a:headEnd/>
            <a:tailEnd type="none" w="lg" len="lg"/>
          </a:ln>
        </p:spPr>
        <p:txBody>
          <a:bodyPr wrap="square">
            <a:spAutoFit/>
          </a:bodyPr>
          <a:lstStyle/>
          <a:p>
            <a:pPr marL="0" marR="0" lvl="0" indent="0" algn="ctr" defTabSz="1189537" rtl="0" eaLnBrk="0" fontAlgn="base" latinLnBrk="0" hangingPunct="0">
              <a:lnSpc>
                <a:spcPct val="100000"/>
              </a:lnSpc>
              <a:spcBef>
                <a:spcPct val="2000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News Gothic MT"/>
                <a:ea typeface="MS PGothic" pitchFamily="34" charset="-128"/>
                <a:cs typeface="Lucida Sans Unicode"/>
              </a:rPr>
              <a:t>SOC</a:t>
            </a:r>
          </a:p>
        </p:txBody>
      </p:sp>
      <p:sp>
        <p:nvSpPr>
          <p:cNvPr id="19" name="TextBox 18"/>
          <p:cNvSpPr txBox="1"/>
          <p:nvPr/>
        </p:nvSpPr>
        <p:spPr>
          <a:xfrm>
            <a:off x="6194912" y="2272224"/>
            <a:ext cx="1524000" cy="543867"/>
          </a:xfrm>
          <a:prstGeom prst="rect">
            <a:avLst/>
          </a:prstGeom>
          <a:noFill/>
          <a:ln>
            <a:noFill/>
          </a:ln>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No crossover allowed</a:t>
            </a:r>
          </a:p>
        </p:txBody>
      </p:sp>
      <p:sp>
        <p:nvSpPr>
          <p:cNvPr id="26" name="Footer Placeholder 3"/>
          <p:cNvSpPr>
            <a:spLocks noGrp="1"/>
          </p:cNvSpPr>
          <p:nvPr>
            <p:ph type="ftr" sz="quarter" idx="4294967295"/>
          </p:nvPr>
        </p:nvSpPr>
        <p:spPr>
          <a:xfrm>
            <a:off x="4484432" y="6539722"/>
            <a:ext cx="3860800" cy="304800"/>
          </a:xfrm>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ＭＳ Ｐゴシック" charset="-128"/>
                <a:cs typeface="Lucida Sans Unicode"/>
              </a:rPr>
              <a:t>Presented by: Prof. J Bennouna:  ASCO 2017</a:t>
            </a:r>
          </a:p>
        </p:txBody>
      </p:sp>
    </p:spTree>
    <p:extLst>
      <p:ext uri="{BB962C8B-B14F-4D97-AF65-F5344CB8AC3E}">
        <p14:creationId xmlns:p14="http://schemas.microsoft.com/office/powerpoint/2010/main" val="1190311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936114" y="69672"/>
            <a:ext cx="10407649" cy="1141412"/>
          </a:xfrm>
          <a:solidFill>
            <a:srgbClr val="002060"/>
          </a:solidFill>
        </p:spPr>
        <p:txBody>
          <a:bodyPr/>
          <a:lstStyle/>
          <a:p>
            <a:r>
              <a:rPr lang="en-US" sz="4267" b="1" dirty="0">
                <a:solidFill>
                  <a:srgbClr val="FFFF00"/>
                </a:solidFill>
                <a:latin typeface="Arial" panose="020B0604020202020204" pitchFamily="34" charset="0"/>
                <a:cs typeface="Arial" panose="020B0604020202020204" pitchFamily="34" charset="0"/>
              </a:rPr>
              <a:t>Primary endpoint: OS (ITT population)</a:t>
            </a:r>
          </a:p>
        </p:txBody>
      </p:sp>
      <p:sp>
        <p:nvSpPr>
          <p:cNvPr id="241" name="TextBox 240"/>
          <p:cNvSpPr txBox="1"/>
          <p:nvPr/>
        </p:nvSpPr>
        <p:spPr>
          <a:xfrm>
            <a:off x="981576" y="1475712"/>
            <a:ext cx="445956" cy="318100"/>
          </a:xfrm>
          <a:prstGeom prst="rect">
            <a:avLst/>
          </a:prstGeom>
          <a:no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1.0</a:t>
            </a:r>
          </a:p>
        </p:txBody>
      </p:sp>
      <p:cxnSp>
        <p:nvCxnSpPr>
          <p:cNvPr id="242" name="Straight Connector 241"/>
          <p:cNvCxnSpPr/>
          <p:nvPr/>
        </p:nvCxnSpPr>
        <p:spPr>
          <a:xfrm flipV="1">
            <a:off x="1385764" y="1634763"/>
            <a:ext cx="131397"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243" name="TextBox 242"/>
          <p:cNvSpPr txBox="1"/>
          <p:nvPr/>
        </p:nvSpPr>
        <p:spPr>
          <a:xfrm>
            <a:off x="981576" y="1787237"/>
            <a:ext cx="445956" cy="318100"/>
          </a:xfrm>
          <a:prstGeom prst="rect">
            <a:avLst/>
          </a:prstGeom>
          <a:no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0.9</a:t>
            </a:r>
          </a:p>
        </p:txBody>
      </p:sp>
      <p:cxnSp>
        <p:nvCxnSpPr>
          <p:cNvPr id="244" name="Straight Connector 243"/>
          <p:cNvCxnSpPr/>
          <p:nvPr/>
        </p:nvCxnSpPr>
        <p:spPr>
          <a:xfrm flipV="1">
            <a:off x="1385764" y="1946527"/>
            <a:ext cx="131397"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245" name="TextBox 244"/>
          <p:cNvSpPr txBox="1"/>
          <p:nvPr/>
        </p:nvSpPr>
        <p:spPr>
          <a:xfrm>
            <a:off x="981576" y="2098761"/>
            <a:ext cx="445956" cy="318100"/>
          </a:xfrm>
          <a:prstGeom prst="rect">
            <a:avLst/>
          </a:prstGeom>
          <a:no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0.8</a:t>
            </a:r>
          </a:p>
        </p:txBody>
      </p:sp>
      <p:cxnSp>
        <p:nvCxnSpPr>
          <p:cNvPr id="246" name="Straight Connector 245"/>
          <p:cNvCxnSpPr/>
          <p:nvPr/>
        </p:nvCxnSpPr>
        <p:spPr>
          <a:xfrm flipV="1">
            <a:off x="1385764" y="2258290"/>
            <a:ext cx="131397"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247" name="TextBox 246"/>
          <p:cNvSpPr txBox="1"/>
          <p:nvPr/>
        </p:nvSpPr>
        <p:spPr>
          <a:xfrm>
            <a:off x="981576" y="2410286"/>
            <a:ext cx="445956" cy="318100"/>
          </a:xfrm>
          <a:prstGeom prst="rect">
            <a:avLst/>
          </a:prstGeom>
          <a:no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0.7</a:t>
            </a:r>
          </a:p>
        </p:txBody>
      </p:sp>
      <p:cxnSp>
        <p:nvCxnSpPr>
          <p:cNvPr id="248" name="Straight Connector 247"/>
          <p:cNvCxnSpPr/>
          <p:nvPr/>
        </p:nvCxnSpPr>
        <p:spPr>
          <a:xfrm flipV="1">
            <a:off x="1385764" y="2570052"/>
            <a:ext cx="131397"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249" name="TextBox 248"/>
          <p:cNvSpPr txBox="1"/>
          <p:nvPr/>
        </p:nvSpPr>
        <p:spPr>
          <a:xfrm>
            <a:off x="981576" y="2721809"/>
            <a:ext cx="445956" cy="318100"/>
          </a:xfrm>
          <a:prstGeom prst="rect">
            <a:avLst/>
          </a:prstGeom>
          <a:no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0.6</a:t>
            </a:r>
          </a:p>
        </p:txBody>
      </p:sp>
      <p:cxnSp>
        <p:nvCxnSpPr>
          <p:cNvPr id="250" name="Straight Connector 249"/>
          <p:cNvCxnSpPr/>
          <p:nvPr/>
        </p:nvCxnSpPr>
        <p:spPr>
          <a:xfrm flipV="1">
            <a:off x="1385764" y="2881815"/>
            <a:ext cx="131397"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251" name="TextBox 250"/>
          <p:cNvSpPr txBox="1"/>
          <p:nvPr/>
        </p:nvSpPr>
        <p:spPr>
          <a:xfrm>
            <a:off x="981576" y="3033332"/>
            <a:ext cx="445956" cy="318100"/>
          </a:xfrm>
          <a:prstGeom prst="rect">
            <a:avLst/>
          </a:prstGeom>
          <a:no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0.5</a:t>
            </a:r>
          </a:p>
        </p:txBody>
      </p:sp>
      <p:cxnSp>
        <p:nvCxnSpPr>
          <p:cNvPr id="252" name="Straight Connector 251"/>
          <p:cNvCxnSpPr/>
          <p:nvPr/>
        </p:nvCxnSpPr>
        <p:spPr>
          <a:xfrm flipV="1">
            <a:off x="1385764" y="3193579"/>
            <a:ext cx="131397"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253" name="TextBox 252"/>
          <p:cNvSpPr txBox="1"/>
          <p:nvPr/>
        </p:nvSpPr>
        <p:spPr>
          <a:xfrm>
            <a:off x="981576" y="3344857"/>
            <a:ext cx="445956" cy="318100"/>
          </a:xfrm>
          <a:prstGeom prst="rect">
            <a:avLst/>
          </a:prstGeom>
          <a:no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0.4</a:t>
            </a:r>
          </a:p>
        </p:txBody>
      </p:sp>
      <p:cxnSp>
        <p:nvCxnSpPr>
          <p:cNvPr id="254" name="Straight Connector 253"/>
          <p:cNvCxnSpPr/>
          <p:nvPr/>
        </p:nvCxnSpPr>
        <p:spPr>
          <a:xfrm flipV="1">
            <a:off x="1385764" y="3505342"/>
            <a:ext cx="131397"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255" name="TextBox 254"/>
          <p:cNvSpPr txBox="1"/>
          <p:nvPr/>
        </p:nvSpPr>
        <p:spPr>
          <a:xfrm>
            <a:off x="981576" y="3656381"/>
            <a:ext cx="445956" cy="318100"/>
          </a:xfrm>
          <a:prstGeom prst="rect">
            <a:avLst/>
          </a:prstGeom>
          <a:no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0.3</a:t>
            </a:r>
          </a:p>
        </p:txBody>
      </p:sp>
      <p:cxnSp>
        <p:nvCxnSpPr>
          <p:cNvPr id="256" name="Straight Connector 255"/>
          <p:cNvCxnSpPr/>
          <p:nvPr/>
        </p:nvCxnSpPr>
        <p:spPr>
          <a:xfrm flipV="1">
            <a:off x="1385764" y="3817104"/>
            <a:ext cx="131397"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257" name="TextBox 256"/>
          <p:cNvSpPr txBox="1"/>
          <p:nvPr/>
        </p:nvSpPr>
        <p:spPr>
          <a:xfrm>
            <a:off x="981576" y="3967905"/>
            <a:ext cx="445956" cy="318100"/>
          </a:xfrm>
          <a:prstGeom prst="rect">
            <a:avLst/>
          </a:prstGeom>
          <a:no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0.2</a:t>
            </a:r>
          </a:p>
        </p:txBody>
      </p:sp>
      <p:cxnSp>
        <p:nvCxnSpPr>
          <p:cNvPr id="258" name="Straight Connector 257"/>
          <p:cNvCxnSpPr/>
          <p:nvPr/>
        </p:nvCxnSpPr>
        <p:spPr>
          <a:xfrm flipV="1">
            <a:off x="1385764" y="4128867"/>
            <a:ext cx="131397"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259" name="TextBox 258"/>
          <p:cNvSpPr txBox="1"/>
          <p:nvPr/>
        </p:nvSpPr>
        <p:spPr>
          <a:xfrm>
            <a:off x="981576" y="4279426"/>
            <a:ext cx="445956" cy="318100"/>
          </a:xfrm>
          <a:prstGeom prst="rect">
            <a:avLst/>
          </a:prstGeom>
          <a:no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0.1</a:t>
            </a:r>
          </a:p>
        </p:txBody>
      </p:sp>
      <p:cxnSp>
        <p:nvCxnSpPr>
          <p:cNvPr id="260" name="Straight Connector 259"/>
          <p:cNvCxnSpPr/>
          <p:nvPr/>
        </p:nvCxnSpPr>
        <p:spPr>
          <a:xfrm flipV="1">
            <a:off x="1385764" y="4440630"/>
            <a:ext cx="131397"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261" name="TextBox 260"/>
          <p:cNvSpPr txBox="1"/>
          <p:nvPr/>
        </p:nvSpPr>
        <p:spPr>
          <a:xfrm>
            <a:off x="981576" y="4590952"/>
            <a:ext cx="445956" cy="318100"/>
          </a:xfrm>
          <a:prstGeom prst="rect">
            <a:avLst/>
          </a:prstGeom>
          <a:no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0.0</a:t>
            </a:r>
          </a:p>
        </p:txBody>
      </p:sp>
      <p:cxnSp>
        <p:nvCxnSpPr>
          <p:cNvPr id="262" name="Straight Connector 261"/>
          <p:cNvCxnSpPr/>
          <p:nvPr/>
        </p:nvCxnSpPr>
        <p:spPr>
          <a:xfrm flipV="1">
            <a:off x="1385764" y="4752394"/>
            <a:ext cx="131397"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263" name="TextBox 262"/>
          <p:cNvSpPr txBox="1"/>
          <p:nvPr/>
        </p:nvSpPr>
        <p:spPr>
          <a:xfrm>
            <a:off x="1285843" y="5604063"/>
            <a:ext cx="468398"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245</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240</a:t>
            </a:r>
          </a:p>
        </p:txBody>
      </p:sp>
      <p:sp>
        <p:nvSpPr>
          <p:cNvPr id="264" name="TextBox 263"/>
          <p:cNvSpPr txBox="1"/>
          <p:nvPr/>
        </p:nvSpPr>
        <p:spPr>
          <a:xfrm>
            <a:off x="1643514" y="5604063"/>
            <a:ext cx="468398"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226</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217</a:t>
            </a:r>
          </a:p>
        </p:txBody>
      </p:sp>
      <p:sp>
        <p:nvSpPr>
          <p:cNvPr id="265" name="TextBox 264"/>
          <p:cNvSpPr txBox="1"/>
          <p:nvPr/>
        </p:nvSpPr>
        <p:spPr>
          <a:xfrm>
            <a:off x="2001185" y="5604063"/>
            <a:ext cx="468398"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206</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186</a:t>
            </a:r>
          </a:p>
        </p:txBody>
      </p:sp>
      <p:sp>
        <p:nvSpPr>
          <p:cNvPr id="266" name="TextBox 265"/>
          <p:cNvSpPr txBox="1"/>
          <p:nvPr/>
        </p:nvSpPr>
        <p:spPr>
          <a:xfrm>
            <a:off x="2358858" y="5604063"/>
            <a:ext cx="468398"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181</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147</a:t>
            </a:r>
          </a:p>
        </p:txBody>
      </p:sp>
      <p:sp>
        <p:nvSpPr>
          <p:cNvPr id="267" name="TextBox 266"/>
          <p:cNvSpPr txBox="1"/>
          <p:nvPr/>
        </p:nvSpPr>
        <p:spPr>
          <a:xfrm>
            <a:off x="2716527" y="5604063"/>
            <a:ext cx="468398"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157</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126</a:t>
            </a:r>
          </a:p>
        </p:txBody>
      </p:sp>
      <p:sp>
        <p:nvSpPr>
          <p:cNvPr id="268" name="TextBox 267"/>
          <p:cNvSpPr txBox="1"/>
          <p:nvPr/>
        </p:nvSpPr>
        <p:spPr>
          <a:xfrm>
            <a:off x="3074198" y="5604063"/>
            <a:ext cx="468398"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129</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108</a:t>
            </a:r>
          </a:p>
        </p:txBody>
      </p:sp>
      <p:sp>
        <p:nvSpPr>
          <p:cNvPr id="269" name="TextBox 268"/>
          <p:cNvSpPr txBox="1"/>
          <p:nvPr/>
        </p:nvSpPr>
        <p:spPr>
          <a:xfrm>
            <a:off x="3431871" y="5604063"/>
            <a:ext cx="468398"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109</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94</a:t>
            </a:r>
          </a:p>
        </p:txBody>
      </p:sp>
      <p:sp>
        <p:nvSpPr>
          <p:cNvPr id="270" name="TextBox 269"/>
          <p:cNvSpPr txBox="1"/>
          <p:nvPr/>
        </p:nvSpPr>
        <p:spPr>
          <a:xfrm>
            <a:off x="3836831"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97</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83</a:t>
            </a:r>
          </a:p>
        </p:txBody>
      </p:sp>
      <p:sp>
        <p:nvSpPr>
          <p:cNvPr id="271" name="TextBox 270"/>
          <p:cNvSpPr txBox="1"/>
          <p:nvPr/>
        </p:nvSpPr>
        <p:spPr>
          <a:xfrm>
            <a:off x="4194503"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88</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73</a:t>
            </a:r>
          </a:p>
        </p:txBody>
      </p:sp>
      <p:sp>
        <p:nvSpPr>
          <p:cNvPr id="272" name="TextBox 271"/>
          <p:cNvSpPr txBox="1"/>
          <p:nvPr/>
        </p:nvSpPr>
        <p:spPr>
          <a:xfrm>
            <a:off x="4552175"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74</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63</a:t>
            </a:r>
          </a:p>
        </p:txBody>
      </p:sp>
      <p:sp>
        <p:nvSpPr>
          <p:cNvPr id="273" name="TextBox 272"/>
          <p:cNvSpPr txBox="1"/>
          <p:nvPr/>
        </p:nvSpPr>
        <p:spPr>
          <a:xfrm>
            <a:off x="4909844"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68</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55</a:t>
            </a:r>
          </a:p>
        </p:txBody>
      </p:sp>
      <p:sp>
        <p:nvSpPr>
          <p:cNvPr id="274" name="TextBox 273"/>
          <p:cNvSpPr txBox="1"/>
          <p:nvPr/>
        </p:nvSpPr>
        <p:spPr>
          <a:xfrm>
            <a:off x="5267516"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48</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44</a:t>
            </a:r>
          </a:p>
        </p:txBody>
      </p:sp>
      <p:sp>
        <p:nvSpPr>
          <p:cNvPr id="275" name="TextBox 274"/>
          <p:cNvSpPr txBox="1"/>
          <p:nvPr/>
        </p:nvSpPr>
        <p:spPr>
          <a:xfrm>
            <a:off x="5625188"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38</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36</a:t>
            </a:r>
          </a:p>
        </p:txBody>
      </p:sp>
      <p:sp>
        <p:nvSpPr>
          <p:cNvPr id="276" name="TextBox 275"/>
          <p:cNvSpPr txBox="1"/>
          <p:nvPr/>
        </p:nvSpPr>
        <p:spPr>
          <a:xfrm>
            <a:off x="5982859"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32</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31</a:t>
            </a:r>
          </a:p>
        </p:txBody>
      </p:sp>
      <p:sp>
        <p:nvSpPr>
          <p:cNvPr id="277" name="TextBox 276"/>
          <p:cNvSpPr txBox="1"/>
          <p:nvPr/>
        </p:nvSpPr>
        <p:spPr>
          <a:xfrm>
            <a:off x="6340532"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28</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25</a:t>
            </a:r>
          </a:p>
        </p:txBody>
      </p:sp>
      <p:sp>
        <p:nvSpPr>
          <p:cNvPr id="278" name="TextBox 277"/>
          <p:cNvSpPr txBox="1"/>
          <p:nvPr/>
        </p:nvSpPr>
        <p:spPr>
          <a:xfrm>
            <a:off x="6698202"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22</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22</a:t>
            </a:r>
          </a:p>
        </p:txBody>
      </p:sp>
      <p:sp>
        <p:nvSpPr>
          <p:cNvPr id="279" name="TextBox 278"/>
          <p:cNvSpPr txBox="1"/>
          <p:nvPr/>
        </p:nvSpPr>
        <p:spPr>
          <a:xfrm>
            <a:off x="7055872"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20</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20</a:t>
            </a:r>
          </a:p>
        </p:txBody>
      </p:sp>
      <p:sp>
        <p:nvSpPr>
          <p:cNvPr id="280" name="TextBox 279"/>
          <p:cNvSpPr txBox="1"/>
          <p:nvPr/>
        </p:nvSpPr>
        <p:spPr>
          <a:xfrm>
            <a:off x="7413546"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13</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14</a:t>
            </a:r>
          </a:p>
        </p:txBody>
      </p:sp>
      <p:sp>
        <p:nvSpPr>
          <p:cNvPr id="281" name="TextBox 280"/>
          <p:cNvSpPr txBox="1"/>
          <p:nvPr/>
        </p:nvSpPr>
        <p:spPr>
          <a:xfrm>
            <a:off x="7771216"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11</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10</a:t>
            </a:r>
          </a:p>
        </p:txBody>
      </p:sp>
      <p:sp>
        <p:nvSpPr>
          <p:cNvPr id="282" name="TextBox 281"/>
          <p:cNvSpPr txBox="1"/>
          <p:nvPr/>
        </p:nvSpPr>
        <p:spPr>
          <a:xfrm>
            <a:off x="8128887" y="5604063"/>
            <a:ext cx="373820"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10</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7</a:t>
            </a:r>
          </a:p>
        </p:txBody>
      </p:sp>
      <p:sp>
        <p:nvSpPr>
          <p:cNvPr id="283" name="TextBox 282"/>
          <p:cNvSpPr txBox="1"/>
          <p:nvPr/>
        </p:nvSpPr>
        <p:spPr>
          <a:xfrm>
            <a:off x="8533847" y="5604063"/>
            <a:ext cx="279244"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8</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a:t>
            </a:r>
          </a:p>
        </p:txBody>
      </p:sp>
      <p:sp>
        <p:nvSpPr>
          <p:cNvPr id="284" name="TextBox 283"/>
          <p:cNvSpPr txBox="1"/>
          <p:nvPr/>
        </p:nvSpPr>
        <p:spPr>
          <a:xfrm>
            <a:off x="8891515" y="5604063"/>
            <a:ext cx="279244"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a:t>
            </a:r>
          </a:p>
        </p:txBody>
      </p:sp>
      <p:sp>
        <p:nvSpPr>
          <p:cNvPr id="285" name="TextBox 284"/>
          <p:cNvSpPr txBox="1"/>
          <p:nvPr/>
        </p:nvSpPr>
        <p:spPr>
          <a:xfrm>
            <a:off x="9249186" y="5604063"/>
            <a:ext cx="279244"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a:t>
            </a:r>
          </a:p>
        </p:txBody>
      </p:sp>
      <p:sp>
        <p:nvSpPr>
          <p:cNvPr id="286" name="TextBox 285"/>
          <p:cNvSpPr txBox="1"/>
          <p:nvPr/>
        </p:nvSpPr>
        <p:spPr>
          <a:xfrm>
            <a:off x="9606859" y="5604063"/>
            <a:ext cx="279244"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a:t>
            </a:r>
          </a:p>
        </p:txBody>
      </p:sp>
      <p:sp>
        <p:nvSpPr>
          <p:cNvPr id="287" name="TextBox 286"/>
          <p:cNvSpPr txBox="1"/>
          <p:nvPr/>
        </p:nvSpPr>
        <p:spPr>
          <a:xfrm>
            <a:off x="9964530" y="5604063"/>
            <a:ext cx="279244"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a:t>
            </a:r>
          </a:p>
        </p:txBody>
      </p:sp>
      <p:sp>
        <p:nvSpPr>
          <p:cNvPr id="288" name="TextBox 287"/>
          <p:cNvSpPr txBox="1"/>
          <p:nvPr/>
        </p:nvSpPr>
        <p:spPr>
          <a:xfrm>
            <a:off x="10322202" y="5604063"/>
            <a:ext cx="279244"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a:t>
            </a:r>
          </a:p>
        </p:txBody>
      </p:sp>
      <p:sp>
        <p:nvSpPr>
          <p:cNvPr id="289" name="TextBox 288"/>
          <p:cNvSpPr txBox="1"/>
          <p:nvPr/>
        </p:nvSpPr>
        <p:spPr>
          <a:xfrm>
            <a:off x="10679872" y="5604063"/>
            <a:ext cx="279244"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a:t>
            </a:r>
          </a:p>
        </p:txBody>
      </p:sp>
      <p:sp>
        <p:nvSpPr>
          <p:cNvPr id="290" name="TextBox 289"/>
          <p:cNvSpPr txBox="1"/>
          <p:nvPr/>
        </p:nvSpPr>
        <p:spPr>
          <a:xfrm>
            <a:off x="11037535" y="5604063"/>
            <a:ext cx="279244" cy="502573"/>
          </a:xfrm>
          <a:prstGeom prst="rect">
            <a:avLst/>
          </a:prstGeom>
          <a:noFill/>
        </p:spPr>
        <p:txBody>
          <a:bodyPr wrap="none" rtlCol="0" anchor="b"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a:t>
            </a:r>
          </a:p>
        </p:txBody>
      </p:sp>
      <p:sp>
        <p:nvSpPr>
          <p:cNvPr id="291" name="TextBox 290"/>
          <p:cNvSpPr txBox="1"/>
          <p:nvPr/>
        </p:nvSpPr>
        <p:spPr>
          <a:xfrm>
            <a:off x="445494" y="5384952"/>
            <a:ext cx="981359" cy="707694"/>
          </a:xfrm>
          <a:prstGeom prst="rect">
            <a:avLst/>
          </a:prstGeom>
          <a:noFill/>
        </p:spPr>
        <p:txBody>
          <a:bodyPr wrap="none" rtlCol="0" anchor="b"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 at risk</a:t>
            </a:r>
          </a:p>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Bev &amp; </a:t>
            </a:r>
            <a:r>
              <a:rPr kumimoji="0" lang="en-GB" sz="1333" b="0" i="0" u="none" strike="noStrike" kern="1200" cap="none" spc="0" normalizeH="0" baseline="0" noProof="0" dirty="0" err="1">
                <a:ln>
                  <a:noFill/>
                </a:ln>
                <a:solidFill>
                  <a:srgbClr val="000000"/>
                </a:solidFill>
                <a:effectLst/>
                <a:uLnTx/>
                <a:uFillTx/>
                <a:latin typeface="Arial" charset="0"/>
                <a:ea typeface="ＭＳ Ｐゴシック" charset="0"/>
                <a:cs typeface="Lucida Sans Unicode"/>
              </a:rPr>
              <a:t>Soc</a:t>
            </a:r>
            <a:endPar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endParaRPr>
          </a:p>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333" b="0" i="0" u="none" strike="noStrike" kern="1200" cap="none" spc="0" normalizeH="0" baseline="0" noProof="0" dirty="0" err="1">
                <a:ln>
                  <a:noFill/>
                </a:ln>
                <a:solidFill>
                  <a:srgbClr val="000000"/>
                </a:solidFill>
                <a:effectLst/>
                <a:uLnTx/>
                <a:uFillTx/>
                <a:latin typeface="Arial" charset="0"/>
                <a:ea typeface="ＭＳ Ｐゴシック" charset="0"/>
                <a:cs typeface="Lucida Sans Unicode"/>
              </a:rPr>
              <a:t>Soc</a:t>
            </a:r>
            <a:endParaRPr kumimoji="0" lang="en-GB" sz="1333" b="0" i="0" u="none" strike="noStrike" kern="1200" cap="none" spc="0" normalizeH="0" baseline="0" noProof="0" dirty="0">
              <a:ln>
                <a:noFill/>
              </a:ln>
              <a:solidFill>
                <a:srgbClr val="000000"/>
              </a:solidFill>
              <a:effectLst/>
              <a:uLnTx/>
              <a:uFillTx/>
              <a:latin typeface="Arial" charset="0"/>
              <a:ea typeface="ＭＳ Ｐゴシック" charset="0"/>
              <a:cs typeface="Lucida Sans Unicode"/>
            </a:endParaRPr>
          </a:p>
        </p:txBody>
      </p:sp>
      <p:sp>
        <p:nvSpPr>
          <p:cNvPr id="292" name="Freeform 291"/>
          <p:cNvSpPr/>
          <p:nvPr/>
        </p:nvSpPr>
        <p:spPr>
          <a:xfrm>
            <a:off x="1523669" y="1634763"/>
            <a:ext cx="9980260" cy="3117631"/>
          </a:xfrm>
          <a:custGeom>
            <a:avLst/>
            <a:gdLst>
              <a:gd name="connsiteX0" fmla="*/ 0 w 6862483"/>
              <a:gd name="connsiteY0" fmla="*/ 0 h 2120153"/>
              <a:gd name="connsiteX1" fmla="*/ 0 w 6862483"/>
              <a:gd name="connsiteY1" fmla="*/ 2120153 h 2120153"/>
              <a:gd name="connsiteX2" fmla="*/ 6862483 w 6862483"/>
              <a:gd name="connsiteY2" fmla="*/ 2120153 h 2120153"/>
            </a:gdLst>
            <a:ahLst/>
            <a:cxnLst>
              <a:cxn ang="0">
                <a:pos x="connsiteX0" y="connsiteY0"/>
              </a:cxn>
              <a:cxn ang="0">
                <a:pos x="connsiteX1" y="connsiteY1"/>
              </a:cxn>
              <a:cxn ang="0">
                <a:pos x="connsiteX2" y="connsiteY2"/>
              </a:cxn>
            </a:cxnLst>
            <a:rect l="l" t="t" r="r" b="b"/>
            <a:pathLst>
              <a:path w="6862483" h="2120153">
                <a:moveTo>
                  <a:pt x="0" y="0"/>
                </a:moveTo>
                <a:lnTo>
                  <a:pt x="0" y="2120153"/>
                </a:lnTo>
                <a:lnTo>
                  <a:pt x="6862483" y="2120153"/>
                </a:lnTo>
              </a:path>
            </a:pathLst>
          </a:custGeom>
          <a:noFill/>
          <a:ln w="15875" cap="sq" cmpd="sng">
            <a:solidFill>
              <a:srgbClr val="FF0000"/>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GB" sz="2133" b="0" i="0" u="none" strike="noStrike" kern="1200" cap="none" spc="0" normalizeH="0" baseline="0" noProof="0">
              <a:ln>
                <a:noFill/>
              </a:ln>
              <a:solidFill>
                <a:srgbClr val="000000"/>
              </a:solidFill>
              <a:effectLst/>
              <a:uLnTx/>
              <a:uFillTx/>
              <a:latin typeface="News Gothic MT"/>
              <a:cs typeface="Lucida Sans Unicode"/>
            </a:endParaRPr>
          </a:p>
        </p:txBody>
      </p:sp>
      <p:sp>
        <p:nvSpPr>
          <p:cNvPr id="293" name="TextBox 292"/>
          <p:cNvSpPr txBox="1"/>
          <p:nvPr/>
        </p:nvSpPr>
        <p:spPr>
          <a:xfrm rot="16200000">
            <a:off x="75448" y="3052584"/>
            <a:ext cx="1470274" cy="318100"/>
          </a:xfrm>
          <a:prstGeom prst="rect">
            <a:avLst/>
          </a:prstGeom>
          <a:noFill/>
        </p:spPr>
        <p:txBody>
          <a:bodyPr wrap="non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Overall survival</a:t>
            </a:r>
          </a:p>
        </p:txBody>
      </p:sp>
      <p:cxnSp>
        <p:nvCxnSpPr>
          <p:cNvPr id="294" name="Straight Connector 293"/>
          <p:cNvCxnSpPr/>
          <p:nvPr/>
        </p:nvCxnSpPr>
        <p:spPr>
          <a:xfrm rot="16200000" flipV="1">
            <a:off x="1459341"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295" name="Straight Connector 294"/>
          <p:cNvCxnSpPr/>
          <p:nvPr/>
        </p:nvCxnSpPr>
        <p:spPr>
          <a:xfrm rot="16200000" flipV="1">
            <a:off x="1817012"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296" name="Straight Connector 295"/>
          <p:cNvCxnSpPr/>
          <p:nvPr/>
        </p:nvCxnSpPr>
        <p:spPr>
          <a:xfrm rot="16200000" flipV="1">
            <a:off x="2174683"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297" name="Straight Connector 296"/>
          <p:cNvCxnSpPr/>
          <p:nvPr/>
        </p:nvCxnSpPr>
        <p:spPr>
          <a:xfrm rot="16200000" flipV="1">
            <a:off x="2532355"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298" name="Straight Connector 297"/>
          <p:cNvCxnSpPr/>
          <p:nvPr/>
        </p:nvCxnSpPr>
        <p:spPr>
          <a:xfrm rot="16200000" flipV="1">
            <a:off x="2890027"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299" name="Straight Connector 298"/>
          <p:cNvCxnSpPr/>
          <p:nvPr/>
        </p:nvCxnSpPr>
        <p:spPr>
          <a:xfrm rot="16200000" flipV="1">
            <a:off x="3247697"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00" name="Straight Connector 299"/>
          <p:cNvCxnSpPr/>
          <p:nvPr/>
        </p:nvCxnSpPr>
        <p:spPr>
          <a:xfrm rot="16200000" flipV="1">
            <a:off x="3605367"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01" name="Straight Connector 300"/>
          <p:cNvCxnSpPr/>
          <p:nvPr/>
        </p:nvCxnSpPr>
        <p:spPr>
          <a:xfrm rot="16200000" flipV="1">
            <a:off x="3963040"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02" name="Straight Connector 301"/>
          <p:cNvCxnSpPr/>
          <p:nvPr/>
        </p:nvCxnSpPr>
        <p:spPr>
          <a:xfrm rot="16200000" flipV="1">
            <a:off x="4320711"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03" name="Straight Connector 302"/>
          <p:cNvCxnSpPr/>
          <p:nvPr/>
        </p:nvCxnSpPr>
        <p:spPr>
          <a:xfrm rot="16200000" flipV="1">
            <a:off x="4678381"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04" name="Straight Connector 303"/>
          <p:cNvCxnSpPr/>
          <p:nvPr/>
        </p:nvCxnSpPr>
        <p:spPr>
          <a:xfrm rot="16200000" flipV="1">
            <a:off x="5036055"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05" name="Straight Connector 304"/>
          <p:cNvCxnSpPr/>
          <p:nvPr/>
        </p:nvCxnSpPr>
        <p:spPr>
          <a:xfrm rot="16200000" flipV="1">
            <a:off x="5393724"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06" name="Straight Connector 305"/>
          <p:cNvCxnSpPr/>
          <p:nvPr/>
        </p:nvCxnSpPr>
        <p:spPr>
          <a:xfrm rot="16200000" flipV="1">
            <a:off x="5751397"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07" name="Straight Connector 306"/>
          <p:cNvCxnSpPr/>
          <p:nvPr/>
        </p:nvCxnSpPr>
        <p:spPr>
          <a:xfrm rot="16200000" flipV="1">
            <a:off x="6109068"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08" name="Straight Connector 307"/>
          <p:cNvCxnSpPr/>
          <p:nvPr/>
        </p:nvCxnSpPr>
        <p:spPr>
          <a:xfrm rot="16200000" flipV="1">
            <a:off x="6466739"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09" name="Straight Connector 308"/>
          <p:cNvCxnSpPr/>
          <p:nvPr/>
        </p:nvCxnSpPr>
        <p:spPr>
          <a:xfrm rot="16200000" flipV="1">
            <a:off x="6824412"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10" name="Straight Connector 309"/>
          <p:cNvCxnSpPr/>
          <p:nvPr/>
        </p:nvCxnSpPr>
        <p:spPr>
          <a:xfrm rot="16200000" flipV="1">
            <a:off x="7182081"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11" name="Straight Connector 310"/>
          <p:cNvCxnSpPr/>
          <p:nvPr/>
        </p:nvCxnSpPr>
        <p:spPr>
          <a:xfrm rot="16200000" flipV="1">
            <a:off x="7539752"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12" name="Straight Connector 311"/>
          <p:cNvCxnSpPr/>
          <p:nvPr/>
        </p:nvCxnSpPr>
        <p:spPr>
          <a:xfrm rot="16200000" flipV="1">
            <a:off x="7897425"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13" name="Straight Connector 312"/>
          <p:cNvCxnSpPr/>
          <p:nvPr/>
        </p:nvCxnSpPr>
        <p:spPr>
          <a:xfrm rot="16200000" flipV="1">
            <a:off x="8255096"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14" name="Straight Connector 313"/>
          <p:cNvCxnSpPr/>
          <p:nvPr/>
        </p:nvCxnSpPr>
        <p:spPr>
          <a:xfrm rot="16200000" flipV="1">
            <a:off x="8612767"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15" name="Straight Connector 314"/>
          <p:cNvCxnSpPr/>
          <p:nvPr/>
        </p:nvCxnSpPr>
        <p:spPr>
          <a:xfrm rot="16200000" flipV="1">
            <a:off x="8970437"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16" name="Straight Connector 315"/>
          <p:cNvCxnSpPr/>
          <p:nvPr/>
        </p:nvCxnSpPr>
        <p:spPr>
          <a:xfrm rot="16200000" flipV="1">
            <a:off x="9328109"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17" name="Straight Connector 316"/>
          <p:cNvCxnSpPr/>
          <p:nvPr/>
        </p:nvCxnSpPr>
        <p:spPr>
          <a:xfrm rot="16200000" flipV="1">
            <a:off x="9685780"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18" name="Straight Connector 317"/>
          <p:cNvCxnSpPr/>
          <p:nvPr/>
        </p:nvCxnSpPr>
        <p:spPr>
          <a:xfrm rot="16200000" flipV="1">
            <a:off x="10043453"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19" name="Straight Connector 318"/>
          <p:cNvCxnSpPr/>
          <p:nvPr/>
        </p:nvCxnSpPr>
        <p:spPr>
          <a:xfrm rot="16200000" flipV="1">
            <a:off x="10401124"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20" name="Straight Connector 319"/>
          <p:cNvCxnSpPr/>
          <p:nvPr/>
        </p:nvCxnSpPr>
        <p:spPr>
          <a:xfrm rot="16200000" flipV="1">
            <a:off x="10758793"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cxnSp>
        <p:nvCxnSpPr>
          <p:cNvPr id="321" name="Straight Connector 320"/>
          <p:cNvCxnSpPr/>
          <p:nvPr/>
        </p:nvCxnSpPr>
        <p:spPr>
          <a:xfrm rot="16200000" flipV="1">
            <a:off x="11116456" y="4826402"/>
            <a:ext cx="133192" cy="1"/>
          </a:xfrm>
          <a:prstGeom prst="line">
            <a:avLst/>
          </a:prstGeom>
          <a:noFill/>
          <a:ln w="15875" cap="sq" cmpd="sng">
            <a:solidFill>
              <a:schemeClr val="bg1"/>
            </a:solidFill>
            <a:prstDash val="solid"/>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322" name="TextBox 321"/>
          <p:cNvSpPr txBox="1"/>
          <p:nvPr/>
        </p:nvSpPr>
        <p:spPr>
          <a:xfrm>
            <a:off x="6945434" y="1525125"/>
            <a:ext cx="1132041" cy="769634"/>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Bev + SOC</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SOC</a:t>
            </a:r>
          </a:p>
        </p:txBody>
      </p:sp>
      <p:sp>
        <p:nvSpPr>
          <p:cNvPr id="323" name="Freeform 5"/>
          <p:cNvSpPr>
            <a:spLocks/>
          </p:cNvSpPr>
          <p:nvPr/>
        </p:nvSpPr>
        <p:spPr bwMode="auto">
          <a:xfrm>
            <a:off x="1542075" y="1634391"/>
            <a:ext cx="9440167" cy="3016055"/>
          </a:xfrm>
          <a:custGeom>
            <a:avLst/>
            <a:gdLst>
              <a:gd name="T0" fmla="*/ 26 w 4219"/>
              <a:gd name="T1" fmla="*/ 10 h 1284"/>
              <a:gd name="T2" fmla="*/ 68 w 4219"/>
              <a:gd name="T3" fmla="*/ 26 h 1284"/>
              <a:gd name="T4" fmla="*/ 76 w 4219"/>
              <a:gd name="T5" fmla="*/ 48 h 1284"/>
              <a:gd name="T6" fmla="*/ 106 w 4219"/>
              <a:gd name="T7" fmla="*/ 58 h 1284"/>
              <a:gd name="T8" fmla="*/ 120 w 4219"/>
              <a:gd name="T9" fmla="*/ 72 h 1284"/>
              <a:gd name="T10" fmla="*/ 132 w 4219"/>
              <a:gd name="T11" fmla="*/ 88 h 1284"/>
              <a:gd name="T12" fmla="*/ 203 w 4219"/>
              <a:gd name="T13" fmla="*/ 114 h 1284"/>
              <a:gd name="T14" fmla="*/ 251 w 4219"/>
              <a:gd name="T15" fmla="*/ 134 h 1284"/>
              <a:gd name="T16" fmla="*/ 277 w 4219"/>
              <a:gd name="T17" fmla="*/ 146 h 1284"/>
              <a:gd name="T18" fmla="*/ 293 w 4219"/>
              <a:gd name="T19" fmla="*/ 164 h 1284"/>
              <a:gd name="T20" fmla="*/ 319 w 4219"/>
              <a:gd name="T21" fmla="*/ 178 h 1284"/>
              <a:gd name="T22" fmla="*/ 335 w 4219"/>
              <a:gd name="T23" fmla="*/ 208 h 1284"/>
              <a:gd name="T24" fmla="*/ 371 w 4219"/>
              <a:gd name="T25" fmla="*/ 222 h 1284"/>
              <a:gd name="T26" fmla="*/ 393 w 4219"/>
              <a:gd name="T27" fmla="*/ 242 h 1284"/>
              <a:gd name="T28" fmla="*/ 422 w 4219"/>
              <a:gd name="T29" fmla="*/ 256 h 1284"/>
              <a:gd name="T30" fmla="*/ 444 w 4219"/>
              <a:gd name="T31" fmla="*/ 274 h 1284"/>
              <a:gd name="T32" fmla="*/ 462 w 4219"/>
              <a:gd name="T33" fmla="*/ 294 h 1284"/>
              <a:gd name="T34" fmla="*/ 504 w 4219"/>
              <a:gd name="T35" fmla="*/ 316 h 1284"/>
              <a:gd name="T36" fmla="*/ 536 w 4219"/>
              <a:gd name="T37" fmla="*/ 328 h 1284"/>
              <a:gd name="T38" fmla="*/ 558 w 4219"/>
              <a:gd name="T39" fmla="*/ 348 h 1284"/>
              <a:gd name="T40" fmla="*/ 572 w 4219"/>
              <a:gd name="T41" fmla="*/ 368 h 1284"/>
              <a:gd name="T42" fmla="*/ 596 w 4219"/>
              <a:gd name="T43" fmla="*/ 384 h 1284"/>
              <a:gd name="T44" fmla="*/ 626 w 4219"/>
              <a:gd name="T45" fmla="*/ 402 h 1284"/>
              <a:gd name="T46" fmla="*/ 636 w 4219"/>
              <a:gd name="T47" fmla="*/ 432 h 1284"/>
              <a:gd name="T48" fmla="*/ 656 w 4219"/>
              <a:gd name="T49" fmla="*/ 456 h 1284"/>
              <a:gd name="T50" fmla="*/ 670 w 4219"/>
              <a:gd name="T51" fmla="*/ 484 h 1284"/>
              <a:gd name="T52" fmla="*/ 696 w 4219"/>
              <a:gd name="T53" fmla="*/ 500 h 1284"/>
              <a:gd name="T54" fmla="*/ 713 w 4219"/>
              <a:gd name="T55" fmla="*/ 518 h 1284"/>
              <a:gd name="T56" fmla="*/ 751 w 4219"/>
              <a:gd name="T57" fmla="*/ 540 h 1284"/>
              <a:gd name="T58" fmla="*/ 765 w 4219"/>
              <a:gd name="T59" fmla="*/ 572 h 1284"/>
              <a:gd name="T60" fmla="*/ 813 w 4219"/>
              <a:gd name="T61" fmla="*/ 586 h 1284"/>
              <a:gd name="T62" fmla="*/ 851 w 4219"/>
              <a:gd name="T63" fmla="*/ 608 h 1284"/>
              <a:gd name="T64" fmla="*/ 891 w 4219"/>
              <a:gd name="T65" fmla="*/ 628 h 1284"/>
              <a:gd name="T66" fmla="*/ 907 w 4219"/>
              <a:gd name="T67" fmla="*/ 652 h 1284"/>
              <a:gd name="T68" fmla="*/ 961 w 4219"/>
              <a:gd name="T69" fmla="*/ 676 h 1284"/>
              <a:gd name="T70" fmla="*/ 998 w 4219"/>
              <a:gd name="T71" fmla="*/ 694 h 1284"/>
              <a:gd name="T72" fmla="*/ 1034 w 4219"/>
              <a:gd name="T73" fmla="*/ 712 h 1284"/>
              <a:gd name="T74" fmla="*/ 1084 w 4219"/>
              <a:gd name="T75" fmla="*/ 728 h 1284"/>
              <a:gd name="T76" fmla="*/ 1144 w 4219"/>
              <a:gd name="T77" fmla="*/ 746 h 1284"/>
              <a:gd name="T78" fmla="*/ 1170 w 4219"/>
              <a:gd name="T79" fmla="*/ 762 h 1284"/>
              <a:gd name="T80" fmla="*/ 1262 w 4219"/>
              <a:gd name="T81" fmla="*/ 778 h 1284"/>
              <a:gd name="T82" fmla="*/ 1287 w 4219"/>
              <a:gd name="T83" fmla="*/ 798 h 1284"/>
              <a:gd name="T84" fmla="*/ 1315 w 4219"/>
              <a:gd name="T85" fmla="*/ 812 h 1284"/>
              <a:gd name="T86" fmla="*/ 1365 w 4219"/>
              <a:gd name="T87" fmla="*/ 826 h 1284"/>
              <a:gd name="T88" fmla="*/ 1403 w 4219"/>
              <a:gd name="T89" fmla="*/ 840 h 1284"/>
              <a:gd name="T90" fmla="*/ 1533 w 4219"/>
              <a:gd name="T91" fmla="*/ 862 h 1284"/>
              <a:gd name="T92" fmla="*/ 1604 w 4219"/>
              <a:gd name="T93" fmla="*/ 884 h 1284"/>
              <a:gd name="T94" fmla="*/ 1628 w 4219"/>
              <a:gd name="T95" fmla="*/ 906 h 1284"/>
              <a:gd name="T96" fmla="*/ 1654 w 4219"/>
              <a:gd name="T97" fmla="*/ 920 h 1284"/>
              <a:gd name="T98" fmla="*/ 1670 w 4219"/>
              <a:gd name="T99" fmla="*/ 940 h 1284"/>
              <a:gd name="T100" fmla="*/ 1714 w 4219"/>
              <a:gd name="T101" fmla="*/ 964 h 1284"/>
              <a:gd name="T102" fmla="*/ 1732 w 4219"/>
              <a:gd name="T103" fmla="*/ 982 h 1284"/>
              <a:gd name="T104" fmla="*/ 1788 w 4219"/>
              <a:gd name="T105" fmla="*/ 1002 h 1284"/>
              <a:gd name="T106" fmla="*/ 1871 w 4219"/>
              <a:gd name="T107" fmla="*/ 1026 h 1284"/>
              <a:gd name="T108" fmla="*/ 1977 w 4219"/>
              <a:gd name="T109" fmla="*/ 1046 h 1284"/>
              <a:gd name="T110" fmla="*/ 2122 w 4219"/>
              <a:gd name="T111" fmla="*/ 1074 h 1284"/>
              <a:gd name="T112" fmla="*/ 2292 w 4219"/>
              <a:gd name="T113" fmla="*/ 1098 h 1284"/>
              <a:gd name="T114" fmla="*/ 2364 w 4219"/>
              <a:gd name="T115" fmla="*/ 1126 h 1284"/>
              <a:gd name="T116" fmla="*/ 2684 w 4219"/>
              <a:gd name="T117" fmla="*/ 1156 h 1284"/>
              <a:gd name="T118" fmla="*/ 2712 w 4219"/>
              <a:gd name="T119" fmla="*/ 1188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9" h="1284">
                <a:moveTo>
                  <a:pt x="0" y="0"/>
                </a:moveTo>
                <a:lnTo>
                  <a:pt x="18" y="0"/>
                </a:lnTo>
                <a:lnTo>
                  <a:pt x="18" y="2"/>
                </a:lnTo>
                <a:lnTo>
                  <a:pt x="20" y="2"/>
                </a:lnTo>
                <a:lnTo>
                  <a:pt x="20" y="4"/>
                </a:lnTo>
                <a:lnTo>
                  <a:pt x="20" y="4"/>
                </a:lnTo>
                <a:lnTo>
                  <a:pt x="20" y="6"/>
                </a:lnTo>
                <a:lnTo>
                  <a:pt x="24" y="6"/>
                </a:lnTo>
                <a:lnTo>
                  <a:pt x="24" y="10"/>
                </a:lnTo>
                <a:lnTo>
                  <a:pt x="26" y="10"/>
                </a:lnTo>
                <a:lnTo>
                  <a:pt x="26" y="10"/>
                </a:lnTo>
                <a:lnTo>
                  <a:pt x="50" y="10"/>
                </a:lnTo>
                <a:lnTo>
                  <a:pt x="50" y="14"/>
                </a:lnTo>
                <a:lnTo>
                  <a:pt x="54" y="14"/>
                </a:lnTo>
                <a:lnTo>
                  <a:pt x="54" y="18"/>
                </a:lnTo>
                <a:lnTo>
                  <a:pt x="56" y="18"/>
                </a:lnTo>
                <a:lnTo>
                  <a:pt x="56" y="20"/>
                </a:lnTo>
                <a:lnTo>
                  <a:pt x="64" y="20"/>
                </a:lnTo>
                <a:lnTo>
                  <a:pt x="64" y="22"/>
                </a:lnTo>
                <a:lnTo>
                  <a:pt x="66" y="22"/>
                </a:lnTo>
                <a:lnTo>
                  <a:pt x="66" y="26"/>
                </a:lnTo>
                <a:lnTo>
                  <a:pt x="68" y="26"/>
                </a:lnTo>
                <a:lnTo>
                  <a:pt x="68" y="30"/>
                </a:lnTo>
                <a:lnTo>
                  <a:pt x="70" y="30"/>
                </a:lnTo>
                <a:lnTo>
                  <a:pt x="70" y="38"/>
                </a:lnTo>
                <a:lnTo>
                  <a:pt x="70" y="38"/>
                </a:lnTo>
                <a:lnTo>
                  <a:pt x="70" y="40"/>
                </a:lnTo>
                <a:lnTo>
                  <a:pt x="72" y="40"/>
                </a:lnTo>
                <a:lnTo>
                  <a:pt x="72" y="42"/>
                </a:lnTo>
                <a:lnTo>
                  <a:pt x="74" y="42"/>
                </a:lnTo>
                <a:lnTo>
                  <a:pt x="74" y="44"/>
                </a:lnTo>
                <a:lnTo>
                  <a:pt x="76" y="44"/>
                </a:lnTo>
                <a:lnTo>
                  <a:pt x="76" y="48"/>
                </a:lnTo>
                <a:lnTo>
                  <a:pt x="80" y="48"/>
                </a:lnTo>
                <a:lnTo>
                  <a:pt x="80" y="50"/>
                </a:lnTo>
                <a:lnTo>
                  <a:pt x="82" y="50"/>
                </a:lnTo>
                <a:lnTo>
                  <a:pt x="82" y="52"/>
                </a:lnTo>
                <a:lnTo>
                  <a:pt x="86" y="52"/>
                </a:lnTo>
                <a:lnTo>
                  <a:pt x="86" y="54"/>
                </a:lnTo>
                <a:lnTo>
                  <a:pt x="92" y="54"/>
                </a:lnTo>
                <a:lnTo>
                  <a:pt x="92" y="56"/>
                </a:lnTo>
                <a:lnTo>
                  <a:pt x="96" y="56"/>
                </a:lnTo>
                <a:lnTo>
                  <a:pt x="96" y="58"/>
                </a:lnTo>
                <a:lnTo>
                  <a:pt x="106" y="58"/>
                </a:lnTo>
                <a:lnTo>
                  <a:pt x="106" y="62"/>
                </a:lnTo>
                <a:lnTo>
                  <a:pt x="110" y="62"/>
                </a:lnTo>
                <a:lnTo>
                  <a:pt x="110" y="64"/>
                </a:lnTo>
                <a:lnTo>
                  <a:pt x="112" y="64"/>
                </a:lnTo>
                <a:lnTo>
                  <a:pt x="112" y="66"/>
                </a:lnTo>
                <a:lnTo>
                  <a:pt x="114" y="66"/>
                </a:lnTo>
                <a:lnTo>
                  <a:pt x="114" y="68"/>
                </a:lnTo>
                <a:lnTo>
                  <a:pt x="116" y="68"/>
                </a:lnTo>
                <a:lnTo>
                  <a:pt x="116" y="70"/>
                </a:lnTo>
                <a:lnTo>
                  <a:pt x="120" y="70"/>
                </a:lnTo>
                <a:lnTo>
                  <a:pt x="120" y="72"/>
                </a:lnTo>
                <a:lnTo>
                  <a:pt x="120" y="72"/>
                </a:lnTo>
                <a:lnTo>
                  <a:pt x="122" y="72"/>
                </a:lnTo>
                <a:lnTo>
                  <a:pt x="122" y="76"/>
                </a:lnTo>
                <a:lnTo>
                  <a:pt x="126" y="76"/>
                </a:lnTo>
                <a:lnTo>
                  <a:pt x="126" y="78"/>
                </a:lnTo>
                <a:lnTo>
                  <a:pt x="128" y="78"/>
                </a:lnTo>
                <a:lnTo>
                  <a:pt x="128" y="80"/>
                </a:lnTo>
                <a:lnTo>
                  <a:pt x="128" y="80"/>
                </a:lnTo>
                <a:lnTo>
                  <a:pt x="128" y="86"/>
                </a:lnTo>
                <a:lnTo>
                  <a:pt x="132" y="86"/>
                </a:lnTo>
                <a:lnTo>
                  <a:pt x="132" y="88"/>
                </a:lnTo>
                <a:lnTo>
                  <a:pt x="141" y="88"/>
                </a:lnTo>
                <a:lnTo>
                  <a:pt x="141" y="90"/>
                </a:lnTo>
                <a:lnTo>
                  <a:pt x="145" y="90"/>
                </a:lnTo>
                <a:lnTo>
                  <a:pt x="145" y="92"/>
                </a:lnTo>
                <a:lnTo>
                  <a:pt x="179" y="92"/>
                </a:lnTo>
                <a:lnTo>
                  <a:pt x="179" y="104"/>
                </a:lnTo>
                <a:lnTo>
                  <a:pt x="195" y="104"/>
                </a:lnTo>
                <a:lnTo>
                  <a:pt x="195" y="106"/>
                </a:lnTo>
                <a:lnTo>
                  <a:pt x="197" y="106"/>
                </a:lnTo>
                <a:lnTo>
                  <a:pt x="197" y="114"/>
                </a:lnTo>
                <a:lnTo>
                  <a:pt x="203" y="114"/>
                </a:lnTo>
                <a:lnTo>
                  <a:pt x="203" y="116"/>
                </a:lnTo>
                <a:lnTo>
                  <a:pt x="207" y="116"/>
                </a:lnTo>
                <a:lnTo>
                  <a:pt x="207" y="124"/>
                </a:lnTo>
                <a:lnTo>
                  <a:pt x="209" y="124"/>
                </a:lnTo>
                <a:lnTo>
                  <a:pt x="209" y="126"/>
                </a:lnTo>
                <a:lnTo>
                  <a:pt x="237" y="126"/>
                </a:lnTo>
                <a:lnTo>
                  <a:pt x="237" y="130"/>
                </a:lnTo>
                <a:lnTo>
                  <a:pt x="243" y="130"/>
                </a:lnTo>
                <a:lnTo>
                  <a:pt x="243" y="132"/>
                </a:lnTo>
                <a:lnTo>
                  <a:pt x="251" y="132"/>
                </a:lnTo>
                <a:lnTo>
                  <a:pt x="251" y="134"/>
                </a:lnTo>
                <a:lnTo>
                  <a:pt x="253" y="134"/>
                </a:lnTo>
                <a:lnTo>
                  <a:pt x="253" y="136"/>
                </a:lnTo>
                <a:lnTo>
                  <a:pt x="263" y="136"/>
                </a:lnTo>
                <a:lnTo>
                  <a:pt x="263" y="140"/>
                </a:lnTo>
                <a:lnTo>
                  <a:pt x="265" y="140"/>
                </a:lnTo>
                <a:lnTo>
                  <a:pt x="265" y="142"/>
                </a:lnTo>
                <a:lnTo>
                  <a:pt x="269" y="142"/>
                </a:lnTo>
                <a:lnTo>
                  <a:pt x="269" y="144"/>
                </a:lnTo>
                <a:lnTo>
                  <a:pt x="271" y="144"/>
                </a:lnTo>
                <a:lnTo>
                  <a:pt x="271" y="146"/>
                </a:lnTo>
                <a:lnTo>
                  <a:pt x="277" y="146"/>
                </a:lnTo>
                <a:lnTo>
                  <a:pt x="277" y="150"/>
                </a:lnTo>
                <a:lnTo>
                  <a:pt x="279" y="150"/>
                </a:lnTo>
                <a:lnTo>
                  <a:pt x="279" y="152"/>
                </a:lnTo>
                <a:lnTo>
                  <a:pt x="285" y="152"/>
                </a:lnTo>
                <a:lnTo>
                  <a:pt x="285" y="154"/>
                </a:lnTo>
                <a:lnTo>
                  <a:pt x="287" y="154"/>
                </a:lnTo>
                <a:lnTo>
                  <a:pt x="287" y="158"/>
                </a:lnTo>
                <a:lnTo>
                  <a:pt x="289" y="158"/>
                </a:lnTo>
                <a:lnTo>
                  <a:pt x="289" y="162"/>
                </a:lnTo>
                <a:lnTo>
                  <a:pt x="293" y="162"/>
                </a:lnTo>
                <a:lnTo>
                  <a:pt x="293" y="164"/>
                </a:lnTo>
                <a:lnTo>
                  <a:pt x="299" y="164"/>
                </a:lnTo>
                <a:lnTo>
                  <a:pt x="299" y="166"/>
                </a:lnTo>
                <a:lnTo>
                  <a:pt x="301" y="166"/>
                </a:lnTo>
                <a:lnTo>
                  <a:pt x="301" y="170"/>
                </a:lnTo>
                <a:lnTo>
                  <a:pt x="303" y="170"/>
                </a:lnTo>
                <a:lnTo>
                  <a:pt x="303" y="172"/>
                </a:lnTo>
                <a:lnTo>
                  <a:pt x="307" y="172"/>
                </a:lnTo>
                <a:lnTo>
                  <a:pt x="307" y="176"/>
                </a:lnTo>
                <a:lnTo>
                  <a:pt x="315" y="176"/>
                </a:lnTo>
                <a:lnTo>
                  <a:pt x="315" y="178"/>
                </a:lnTo>
                <a:lnTo>
                  <a:pt x="319" y="178"/>
                </a:lnTo>
                <a:lnTo>
                  <a:pt x="319" y="184"/>
                </a:lnTo>
                <a:lnTo>
                  <a:pt x="321" y="184"/>
                </a:lnTo>
                <a:lnTo>
                  <a:pt x="321" y="188"/>
                </a:lnTo>
                <a:lnTo>
                  <a:pt x="323" y="188"/>
                </a:lnTo>
                <a:lnTo>
                  <a:pt x="323" y="202"/>
                </a:lnTo>
                <a:lnTo>
                  <a:pt x="325" y="202"/>
                </a:lnTo>
                <a:lnTo>
                  <a:pt x="325" y="204"/>
                </a:lnTo>
                <a:lnTo>
                  <a:pt x="333" y="204"/>
                </a:lnTo>
                <a:lnTo>
                  <a:pt x="333" y="206"/>
                </a:lnTo>
                <a:lnTo>
                  <a:pt x="335" y="206"/>
                </a:lnTo>
                <a:lnTo>
                  <a:pt x="335" y="208"/>
                </a:lnTo>
                <a:lnTo>
                  <a:pt x="337" y="208"/>
                </a:lnTo>
                <a:lnTo>
                  <a:pt x="337" y="212"/>
                </a:lnTo>
                <a:lnTo>
                  <a:pt x="341" y="212"/>
                </a:lnTo>
                <a:lnTo>
                  <a:pt x="341" y="214"/>
                </a:lnTo>
                <a:lnTo>
                  <a:pt x="351" y="214"/>
                </a:lnTo>
                <a:lnTo>
                  <a:pt x="351" y="216"/>
                </a:lnTo>
                <a:lnTo>
                  <a:pt x="355" y="216"/>
                </a:lnTo>
                <a:lnTo>
                  <a:pt x="355" y="220"/>
                </a:lnTo>
                <a:lnTo>
                  <a:pt x="369" y="220"/>
                </a:lnTo>
                <a:lnTo>
                  <a:pt x="369" y="222"/>
                </a:lnTo>
                <a:lnTo>
                  <a:pt x="371" y="222"/>
                </a:lnTo>
                <a:lnTo>
                  <a:pt x="371" y="232"/>
                </a:lnTo>
                <a:lnTo>
                  <a:pt x="373" y="232"/>
                </a:lnTo>
                <a:lnTo>
                  <a:pt x="373" y="232"/>
                </a:lnTo>
                <a:lnTo>
                  <a:pt x="383" y="232"/>
                </a:lnTo>
                <a:lnTo>
                  <a:pt x="383" y="234"/>
                </a:lnTo>
                <a:lnTo>
                  <a:pt x="387" y="234"/>
                </a:lnTo>
                <a:lnTo>
                  <a:pt x="387" y="238"/>
                </a:lnTo>
                <a:lnTo>
                  <a:pt x="391" y="238"/>
                </a:lnTo>
                <a:lnTo>
                  <a:pt x="391" y="238"/>
                </a:lnTo>
                <a:lnTo>
                  <a:pt x="393" y="238"/>
                </a:lnTo>
                <a:lnTo>
                  <a:pt x="393" y="242"/>
                </a:lnTo>
                <a:lnTo>
                  <a:pt x="395" y="242"/>
                </a:lnTo>
                <a:lnTo>
                  <a:pt x="395" y="244"/>
                </a:lnTo>
                <a:lnTo>
                  <a:pt x="401" y="244"/>
                </a:lnTo>
                <a:lnTo>
                  <a:pt x="401" y="244"/>
                </a:lnTo>
                <a:lnTo>
                  <a:pt x="401" y="244"/>
                </a:lnTo>
                <a:lnTo>
                  <a:pt x="401" y="248"/>
                </a:lnTo>
                <a:lnTo>
                  <a:pt x="418" y="248"/>
                </a:lnTo>
                <a:lnTo>
                  <a:pt x="418" y="250"/>
                </a:lnTo>
                <a:lnTo>
                  <a:pt x="422" y="250"/>
                </a:lnTo>
                <a:lnTo>
                  <a:pt x="422" y="256"/>
                </a:lnTo>
                <a:lnTo>
                  <a:pt x="422" y="256"/>
                </a:lnTo>
                <a:lnTo>
                  <a:pt x="422" y="260"/>
                </a:lnTo>
                <a:lnTo>
                  <a:pt x="426" y="260"/>
                </a:lnTo>
                <a:lnTo>
                  <a:pt x="426" y="262"/>
                </a:lnTo>
                <a:lnTo>
                  <a:pt x="432" y="262"/>
                </a:lnTo>
                <a:lnTo>
                  <a:pt x="432" y="262"/>
                </a:lnTo>
                <a:lnTo>
                  <a:pt x="434" y="262"/>
                </a:lnTo>
                <a:lnTo>
                  <a:pt x="434" y="270"/>
                </a:lnTo>
                <a:lnTo>
                  <a:pt x="436" y="270"/>
                </a:lnTo>
                <a:lnTo>
                  <a:pt x="436" y="272"/>
                </a:lnTo>
                <a:lnTo>
                  <a:pt x="444" y="272"/>
                </a:lnTo>
                <a:lnTo>
                  <a:pt x="444" y="274"/>
                </a:lnTo>
                <a:lnTo>
                  <a:pt x="446" y="274"/>
                </a:lnTo>
                <a:lnTo>
                  <a:pt x="446" y="274"/>
                </a:lnTo>
                <a:lnTo>
                  <a:pt x="448" y="274"/>
                </a:lnTo>
                <a:lnTo>
                  <a:pt x="448" y="276"/>
                </a:lnTo>
                <a:lnTo>
                  <a:pt x="454" y="276"/>
                </a:lnTo>
                <a:lnTo>
                  <a:pt x="454" y="278"/>
                </a:lnTo>
                <a:lnTo>
                  <a:pt x="456" y="278"/>
                </a:lnTo>
                <a:lnTo>
                  <a:pt x="456" y="282"/>
                </a:lnTo>
                <a:lnTo>
                  <a:pt x="460" y="282"/>
                </a:lnTo>
                <a:lnTo>
                  <a:pt x="460" y="294"/>
                </a:lnTo>
                <a:lnTo>
                  <a:pt x="462" y="294"/>
                </a:lnTo>
                <a:lnTo>
                  <a:pt x="462" y="294"/>
                </a:lnTo>
                <a:lnTo>
                  <a:pt x="496" y="294"/>
                </a:lnTo>
                <a:lnTo>
                  <a:pt x="496" y="298"/>
                </a:lnTo>
                <a:lnTo>
                  <a:pt x="496" y="298"/>
                </a:lnTo>
                <a:lnTo>
                  <a:pt x="496" y="302"/>
                </a:lnTo>
                <a:lnTo>
                  <a:pt x="500" y="302"/>
                </a:lnTo>
                <a:lnTo>
                  <a:pt x="500" y="304"/>
                </a:lnTo>
                <a:lnTo>
                  <a:pt x="502" y="304"/>
                </a:lnTo>
                <a:lnTo>
                  <a:pt x="502" y="308"/>
                </a:lnTo>
                <a:lnTo>
                  <a:pt x="504" y="308"/>
                </a:lnTo>
                <a:lnTo>
                  <a:pt x="504" y="316"/>
                </a:lnTo>
                <a:lnTo>
                  <a:pt x="506" y="316"/>
                </a:lnTo>
                <a:lnTo>
                  <a:pt x="506" y="318"/>
                </a:lnTo>
                <a:lnTo>
                  <a:pt x="522" y="318"/>
                </a:lnTo>
                <a:lnTo>
                  <a:pt x="522" y="320"/>
                </a:lnTo>
                <a:lnTo>
                  <a:pt x="524" y="320"/>
                </a:lnTo>
                <a:lnTo>
                  <a:pt x="524" y="322"/>
                </a:lnTo>
                <a:lnTo>
                  <a:pt x="526" y="322"/>
                </a:lnTo>
                <a:lnTo>
                  <a:pt x="526" y="324"/>
                </a:lnTo>
                <a:lnTo>
                  <a:pt x="530" y="324"/>
                </a:lnTo>
                <a:lnTo>
                  <a:pt x="530" y="328"/>
                </a:lnTo>
                <a:lnTo>
                  <a:pt x="536" y="328"/>
                </a:lnTo>
                <a:lnTo>
                  <a:pt x="536" y="330"/>
                </a:lnTo>
                <a:lnTo>
                  <a:pt x="538" y="330"/>
                </a:lnTo>
                <a:lnTo>
                  <a:pt x="538" y="340"/>
                </a:lnTo>
                <a:lnTo>
                  <a:pt x="540" y="340"/>
                </a:lnTo>
                <a:lnTo>
                  <a:pt x="540" y="340"/>
                </a:lnTo>
                <a:lnTo>
                  <a:pt x="548" y="340"/>
                </a:lnTo>
                <a:lnTo>
                  <a:pt x="548" y="342"/>
                </a:lnTo>
                <a:lnTo>
                  <a:pt x="550" y="342"/>
                </a:lnTo>
                <a:lnTo>
                  <a:pt x="550" y="346"/>
                </a:lnTo>
                <a:lnTo>
                  <a:pt x="558" y="346"/>
                </a:lnTo>
                <a:lnTo>
                  <a:pt x="558" y="348"/>
                </a:lnTo>
                <a:lnTo>
                  <a:pt x="560" y="348"/>
                </a:lnTo>
                <a:lnTo>
                  <a:pt x="560" y="350"/>
                </a:lnTo>
                <a:lnTo>
                  <a:pt x="564" y="350"/>
                </a:lnTo>
                <a:lnTo>
                  <a:pt x="564" y="354"/>
                </a:lnTo>
                <a:lnTo>
                  <a:pt x="566" y="354"/>
                </a:lnTo>
                <a:lnTo>
                  <a:pt x="566" y="360"/>
                </a:lnTo>
                <a:lnTo>
                  <a:pt x="568" y="360"/>
                </a:lnTo>
                <a:lnTo>
                  <a:pt x="568" y="364"/>
                </a:lnTo>
                <a:lnTo>
                  <a:pt x="570" y="364"/>
                </a:lnTo>
                <a:lnTo>
                  <a:pt x="570" y="368"/>
                </a:lnTo>
                <a:lnTo>
                  <a:pt x="572" y="368"/>
                </a:lnTo>
                <a:lnTo>
                  <a:pt x="572" y="370"/>
                </a:lnTo>
                <a:lnTo>
                  <a:pt x="582" y="370"/>
                </a:lnTo>
                <a:lnTo>
                  <a:pt x="582" y="372"/>
                </a:lnTo>
                <a:lnTo>
                  <a:pt x="584" y="372"/>
                </a:lnTo>
                <a:lnTo>
                  <a:pt x="584" y="376"/>
                </a:lnTo>
                <a:lnTo>
                  <a:pt x="586" y="376"/>
                </a:lnTo>
                <a:lnTo>
                  <a:pt x="586" y="380"/>
                </a:lnTo>
                <a:lnTo>
                  <a:pt x="592" y="380"/>
                </a:lnTo>
                <a:lnTo>
                  <a:pt x="592" y="382"/>
                </a:lnTo>
                <a:lnTo>
                  <a:pt x="596" y="382"/>
                </a:lnTo>
                <a:lnTo>
                  <a:pt x="596" y="384"/>
                </a:lnTo>
                <a:lnTo>
                  <a:pt x="602" y="384"/>
                </a:lnTo>
                <a:lnTo>
                  <a:pt x="602" y="386"/>
                </a:lnTo>
                <a:lnTo>
                  <a:pt x="604" y="386"/>
                </a:lnTo>
                <a:lnTo>
                  <a:pt x="604" y="396"/>
                </a:lnTo>
                <a:lnTo>
                  <a:pt x="606" y="396"/>
                </a:lnTo>
                <a:lnTo>
                  <a:pt x="606" y="398"/>
                </a:lnTo>
                <a:lnTo>
                  <a:pt x="618" y="398"/>
                </a:lnTo>
                <a:lnTo>
                  <a:pt x="618" y="400"/>
                </a:lnTo>
                <a:lnTo>
                  <a:pt x="620" y="400"/>
                </a:lnTo>
                <a:lnTo>
                  <a:pt x="620" y="402"/>
                </a:lnTo>
                <a:lnTo>
                  <a:pt x="626" y="402"/>
                </a:lnTo>
                <a:lnTo>
                  <a:pt x="626" y="404"/>
                </a:lnTo>
                <a:lnTo>
                  <a:pt x="628" y="404"/>
                </a:lnTo>
                <a:lnTo>
                  <a:pt x="628" y="412"/>
                </a:lnTo>
                <a:lnTo>
                  <a:pt x="628" y="412"/>
                </a:lnTo>
                <a:lnTo>
                  <a:pt x="628" y="416"/>
                </a:lnTo>
                <a:lnTo>
                  <a:pt x="632" y="416"/>
                </a:lnTo>
                <a:lnTo>
                  <a:pt x="632" y="420"/>
                </a:lnTo>
                <a:lnTo>
                  <a:pt x="634" y="420"/>
                </a:lnTo>
                <a:lnTo>
                  <a:pt x="634" y="430"/>
                </a:lnTo>
                <a:lnTo>
                  <a:pt x="636" y="430"/>
                </a:lnTo>
                <a:lnTo>
                  <a:pt x="636" y="432"/>
                </a:lnTo>
                <a:lnTo>
                  <a:pt x="638" y="432"/>
                </a:lnTo>
                <a:lnTo>
                  <a:pt x="638" y="436"/>
                </a:lnTo>
                <a:lnTo>
                  <a:pt x="642" y="436"/>
                </a:lnTo>
                <a:lnTo>
                  <a:pt x="642" y="448"/>
                </a:lnTo>
                <a:lnTo>
                  <a:pt x="644" y="448"/>
                </a:lnTo>
                <a:lnTo>
                  <a:pt x="644" y="452"/>
                </a:lnTo>
                <a:lnTo>
                  <a:pt x="644" y="452"/>
                </a:lnTo>
                <a:lnTo>
                  <a:pt x="644" y="454"/>
                </a:lnTo>
                <a:lnTo>
                  <a:pt x="654" y="454"/>
                </a:lnTo>
                <a:lnTo>
                  <a:pt x="654" y="456"/>
                </a:lnTo>
                <a:lnTo>
                  <a:pt x="656" y="456"/>
                </a:lnTo>
                <a:lnTo>
                  <a:pt x="656" y="462"/>
                </a:lnTo>
                <a:lnTo>
                  <a:pt x="658" y="462"/>
                </a:lnTo>
                <a:lnTo>
                  <a:pt x="658" y="466"/>
                </a:lnTo>
                <a:lnTo>
                  <a:pt x="662" y="466"/>
                </a:lnTo>
                <a:lnTo>
                  <a:pt x="662" y="466"/>
                </a:lnTo>
                <a:lnTo>
                  <a:pt x="664" y="466"/>
                </a:lnTo>
                <a:lnTo>
                  <a:pt x="664" y="474"/>
                </a:lnTo>
                <a:lnTo>
                  <a:pt x="668" y="474"/>
                </a:lnTo>
                <a:lnTo>
                  <a:pt x="668" y="480"/>
                </a:lnTo>
                <a:lnTo>
                  <a:pt x="670" y="480"/>
                </a:lnTo>
                <a:lnTo>
                  <a:pt x="670" y="484"/>
                </a:lnTo>
                <a:lnTo>
                  <a:pt x="682" y="484"/>
                </a:lnTo>
                <a:lnTo>
                  <a:pt x="682" y="486"/>
                </a:lnTo>
                <a:lnTo>
                  <a:pt x="684" y="486"/>
                </a:lnTo>
                <a:lnTo>
                  <a:pt x="684" y="492"/>
                </a:lnTo>
                <a:lnTo>
                  <a:pt x="686" y="492"/>
                </a:lnTo>
                <a:lnTo>
                  <a:pt x="686" y="492"/>
                </a:lnTo>
                <a:lnTo>
                  <a:pt x="692" y="492"/>
                </a:lnTo>
                <a:lnTo>
                  <a:pt x="692" y="494"/>
                </a:lnTo>
                <a:lnTo>
                  <a:pt x="694" y="494"/>
                </a:lnTo>
                <a:lnTo>
                  <a:pt x="694" y="500"/>
                </a:lnTo>
                <a:lnTo>
                  <a:pt x="696" y="500"/>
                </a:lnTo>
                <a:lnTo>
                  <a:pt x="696" y="502"/>
                </a:lnTo>
                <a:lnTo>
                  <a:pt x="698" y="502"/>
                </a:lnTo>
                <a:lnTo>
                  <a:pt x="698" y="506"/>
                </a:lnTo>
                <a:lnTo>
                  <a:pt x="705" y="506"/>
                </a:lnTo>
                <a:lnTo>
                  <a:pt x="705" y="508"/>
                </a:lnTo>
                <a:lnTo>
                  <a:pt x="709" y="508"/>
                </a:lnTo>
                <a:lnTo>
                  <a:pt x="709" y="510"/>
                </a:lnTo>
                <a:lnTo>
                  <a:pt x="711" y="510"/>
                </a:lnTo>
                <a:lnTo>
                  <a:pt x="711" y="514"/>
                </a:lnTo>
                <a:lnTo>
                  <a:pt x="713" y="514"/>
                </a:lnTo>
                <a:lnTo>
                  <a:pt x="713" y="518"/>
                </a:lnTo>
                <a:lnTo>
                  <a:pt x="715" y="518"/>
                </a:lnTo>
                <a:lnTo>
                  <a:pt x="715" y="528"/>
                </a:lnTo>
                <a:lnTo>
                  <a:pt x="719" y="528"/>
                </a:lnTo>
                <a:lnTo>
                  <a:pt x="719" y="530"/>
                </a:lnTo>
                <a:lnTo>
                  <a:pt x="723" y="530"/>
                </a:lnTo>
                <a:lnTo>
                  <a:pt x="723" y="532"/>
                </a:lnTo>
                <a:lnTo>
                  <a:pt x="725" y="532"/>
                </a:lnTo>
                <a:lnTo>
                  <a:pt x="725" y="538"/>
                </a:lnTo>
                <a:lnTo>
                  <a:pt x="727" y="538"/>
                </a:lnTo>
                <a:lnTo>
                  <a:pt x="727" y="540"/>
                </a:lnTo>
                <a:lnTo>
                  <a:pt x="751" y="540"/>
                </a:lnTo>
                <a:lnTo>
                  <a:pt x="751" y="542"/>
                </a:lnTo>
                <a:lnTo>
                  <a:pt x="753" y="542"/>
                </a:lnTo>
                <a:lnTo>
                  <a:pt x="753" y="548"/>
                </a:lnTo>
                <a:lnTo>
                  <a:pt x="755" y="548"/>
                </a:lnTo>
                <a:lnTo>
                  <a:pt x="755" y="556"/>
                </a:lnTo>
                <a:lnTo>
                  <a:pt x="759" y="556"/>
                </a:lnTo>
                <a:lnTo>
                  <a:pt x="759" y="560"/>
                </a:lnTo>
                <a:lnTo>
                  <a:pt x="763" y="560"/>
                </a:lnTo>
                <a:lnTo>
                  <a:pt x="763" y="566"/>
                </a:lnTo>
                <a:lnTo>
                  <a:pt x="765" y="566"/>
                </a:lnTo>
                <a:lnTo>
                  <a:pt x="765" y="572"/>
                </a:lnTo>
                <a:lnTo>
                  <a:pt x="767" y="572"/>
                </a:lnTo>
                <a:lnTo>
                  <a:pt x="767" y="576"/>
                </a:lnTo>
                <a:lnTo>
                  <a:pt x="773" y="576"/>
                </a:lnTo>
                <a:lnTo>
                  <a:pt x="773" y="578"/>
                </a:lnTo>
                <a:lnTo>
                  <a:pt x="777" y="578"/>
                </a:lnTo>
                <a:lnTo>
                  <a:pt x="777" y="582"/>
                </a:lnTo>
                <a:lnTo>
                  <a:pt x="801" y="582"/>
                </a:lnTo>
                <a:lnTo>
                  <a:pt x="801" y="584"/>
                </a:lnTo>
                <a:lnTo>
                  <a:pt x="805" y="584"/>
                </a:lnTo>
                <a:lnTo>
                  <a:pt x="805" y="586"/>
                </a:lnTo>
                <a:lnTo>
                  <a:pt x="813" y="586"/>
                </a:lnTo>
                <a:lnTo>
                  <a:pt x="813" y="588"/>
                </a:lnTo>
                <a:lnTo>
                  <a:pt x="815" y="588"/>
                </a:lnTo>
                <a:lnTo>
                  <a:pt x="815" y="592"/>
                </a:lnTo>
                <a:lnTo>
                  <a:pt x="843" y="592"/>
                </a:lnTo>
                <a:lnTo>
                  <a:pt x="843" y="594"/>
                </a:lnTo>
                <a:lnTo>
                  <a:pt x="845" y="594"/>
                </a:lnTo>
                <a:lnTo>
                  <a:pt x="845" y="598"/>
                </a:lnTo>
                <a:lnTo>
                  <a:pt x="847" y="598"/>
                </a:lnTo>
                <a:lnTo>
                  <a:pt x="847" y="602"/>
                </a:lnTo>
                <a:lnTo>
                  <a:pt x="851" y="602"/>
                </a:lnTo>
                <a:lnTo>
                  <a:pt x="851" y="608"/>
                </a:lnTo>
                <a:lnTo>
                  <a:pt x="855" y="608"/>
                </a:lnTo>
                <a:lnTo>
                  <a:pt x="855" y="610"/>
                </a:lnTo>
                <a:lnTo>
                  <a:pt x="875" y="610"/>
                </a:lnTo>
                <a:lnTo>
                  <a:pt x="875" y="612"/>
                </a:lnTo>
                <a:lnTo>
                  <a:pt x="877" y="612"/>
                </a:lnTo>
                <a:lnTo>
                  <a:pt x="877" y="618"/>
                </a:lnTo>
                <a:lnTo>
                  <a:pt x="879" y="618"/>
                </a:lnTo>
                <a:lnTo>
                  <a:pt x="879" y="624"/>
                </a:lnTo>
                <a:lnTo>
                  <a:pt x="883" y="624"/>
                </a:lnTo>
                <a:lnTo>
                  <a:pt x="883" y="628"/>
                </a:lnTo>
                <a:lnTo>
                  <a:pt x="891" y="628"/>
                </a:lnTo>
                <a:lnTo>
                  <a:pt x="891" y="630"/>
                </a:lnTo>
                <a:lnTo>
                  <a:pt x="895" y="630"/>
                </a:lnTo>
                <a:lnTo>
                  <a:pt x="895" y="636"/>
                </a:lnTo>
                <a:lnTo>
                  <a:pt x="895" y="636"/>
                </a:lnTo>
                <a:lnTo>
                  <a:pt x="895" y="642"/>
                </a:lnTo>
                <a:lnTo>
                  <a:pt x="899" y="642"/>
                </a:lnTo>
                <a:lnTo>
                  <a:pt x="899" y="646"/>
                </a:lnTo>
                <a:lnTo>
                  <a:pt x="905" y="646"/>
                </a:lnTo>
                <a:lnTo>
                  <a:pt x="905" y="648"/>
                </a:lnTo>
                <a:lnTo>
                  <a:pt x="907" y="648"/>
                </a:lnTo>
                <a:lnTo>
                  <a:pt x="907" y="652"/>
                </a:lnTo>
                <a:lnTo>
                  <a:pt x="941" y="652"/>
                </a:lnTo>
                <a:lnTo>
                  <a:pt x="941" y="652"/>
                </a:lnTo>
                <a:lnTo>
                  <a:pt x="943" y="652"/>
                </a:lnTo>
                <a:lnTo>
                  <a:pt x="943" y="662"/>
                </a:lnTo>
                <a:lnTo>
                  <a:pt x="945" y="662"/>
                </a:lnTo>
                <a:lnTo>
                  <a:pt x="945" y="664"/>
                </a:lnTo>
                <a:lnTo>
                  <a:pt x="947" y="664"/>
                </a:lnTo>
                <a:lnTo>
                  <a:pt x="947" y="666"/>
                </a:lnTo>
                <a:lnTo>
                  <a:pt x="949" y="666"/>
                </a:lnTo>
                <a:lnTo>
                  <a:pt x="949" y="676"/>
                </a:lnTo>
                <a:lnTo>
                  <a:pt x="961" y="676"/>
                </a:lnTo>
                <a:lnTo>
                  <a:pt x="961" y="680"/>
                </a:lnTo>
                <a:lnTo>
                  <a:pt x="965" y="680"/>
                </a:lnTo>
                <a:lnTo>
                  <a:pt x="965" y="682"/>
                </a:lnTo>
                <a:lnTo>
                  <a:pt x="981" y="682"/>
                </a:lnTo>
                <a:lnTo>
                  <a:pt x="981" y="684"/>
                </a:lnTo>
                <a:lnTo>
                  <a:pt x="981" y="684"/>
                </a:lnTo>
                <a:lnTo>
                  <a:pt x="981" y="690"/>
                </a:lnTo>
                <a:lnTo>
                  <a:pt x="982" y="690"/>
                </a:lnTo>
                <a:lnTo>
                  <a:pt x="982" y="692"/>
                </a:lnTo>
                <a:lnTo>
                  <a:pt x="998" y="692"/>
                </a:lnTo>
                <a:lnTo>
                  <a:pt x="998" y="694"/>
                </a:lnTo>
                <a:lnTo>
                  <a:pt x="1000" y="694"/>
                </a:lnTo>
                <a:lnTo>
                  <a:pt x="1000" y="698"/>
                </a:lnTo>
                <a:lnTo>
                  <a:pt x="1004" y="698"/>
                </a:lnTo>
                <a:lnTo>
                  <a:pt x="1004" y="702"/>
                </a:lnTo>
                <a:lnTo>
                  <a:pt x="1006" y="702"/>
                </a:lnTo>
                <a:lnTo>
                  <a:pt x="1006" y="708"/>
                </a:lnTo>
                <a:lnTo>
                  <a:pt x="1008" y="708"/>
                </a:lnTo>
                <a:lnTo>
                  <a:pt x="1008" y="710"/>
                </a:lnTo>
                <a:lnTo>
                  <a:pt x="1032" y="710"/>
                </a:lnTo>
                <a:lnTo>
                  <a:pt x="1032" y="712"/>
                </a:lnTo>
                <a:lnTo>
                  <a:pt x="1034" y="712"/>
                </a:lnTo>
                <a:lnTo>
                  <a:pt x="1034" y="716"/>
                </a:lnTo>
                <a:lnTo>
                  <a:pt x="1036" y="716"/>
                </a:lnTo>
                <a:lnTo>
                  <a:pt x="1036" y="718"/>
                </a:lnTo>
                <a:lnTo>
                  <a:pt x="1056" y="718"/>
                </a:lnTo>
                <a:lnTo>
                  <a:pt x="1056" y="722"/>
                </a:lnTo>
                <a:lnTo>
                  <a:pt x="1058" y="722"/>
                </a:lnTo>
                <a:lnTo>
                  <a:pt x="1058" y="724"/>
                </a:lnTo>
                <a:lnTo>
                  <a:pt x="1080" y="724"/>
                </a:lnTo>
                <a:lnTo>
                  <a:pt x="1080" y="726"/>
                </a:lnTo>
                <a:lnTo>
                  <a:pt x="1084" y="726"/>
                </a:lnTo>
                <a:lnTo>
                  <a:pt x="1084" y="728"/>
                </a:lnTo>
                <a:lnTo>
                  <a:pt x="1088" y="728"/>
                </a:lnTo>
                <a:lnTo>
                  <a:pt x="1088" y="730"/>
                </a:lnTo>
                <a:lnTo>
                  <a:pt x="1090" y="730"/>
                </a:lnTo>
                <a:lnTo>
                  <a:pt x="1090" y="740"/>
                </a:lnTo>
                <a:lnTo>
                  <a:pt x="1092" y="740"/>
                </a:lnTo>
                <a:lnTo>
                  <a:pt x="1092" y="742"/>
                </a:lnTo>
                <a:lnTo>
                  <a:pt x="1096" y="742"/>
                </a:lnTo>
                <a:lnTo>
                  <a:pt x="1096" y="744"/>
                </a:lnTo>
                <a:lnTo>
                  <a:pt x="1100" y="744"/>
                </a:lnTo>
                <a:lnTo>
                  <a:pt x="1100" y="746"/>
                </a:lnTo>
                <a:lnTo>
                  <a:pt x="1144" y="746"/>
                </a:lnTo>
                <a:lnTo>
                  <a:pt x="1144" y="750"/>
                </a:lnTo>
                <a:lnTo>
                  <a:pt x="1146" y="750"/>
                </a:lnTo>
                <a:lnTo>
                  <a:pt x="1146" y="754"/>
                </a:lnTo>
                <a:lnTo>
                  <a:pt x="1150" y="754"/>
                </a:lnTo>
                <a:lnTo>
                  <a:pt x="1150" y="756"/>
                </a:lnTo>
                <a:lnTo>
                  <a:pt x="1152" y="756"/>
                </a:lnTo>
                <a:lnTo>
                  <a:pt x="1152" y="758"/>
                </a:lnTo>
                <a:lnTo>
                  <a:pt x="1154" y="758"/>
                </a:lnTo>
                <a:lnTo>
                  <a:pt x="1154" y="760"/>
                </a:lnTo>
                <a:lnTo>
                  <a:pt x="1170" y="760"/>
                </a:lnTo>
                <a:lnTo>
                  <a:pt x="1170" y="762"/>
                </a:lnTo>
                <a:lnTo>
                  <a:pt x="1172" y="762"/>
                </a:lnTo>
                <a:lnTo>
                  <a:pt x="1172" y="768"/>
                </a:lnTo>
                <a:lnTo>
                  <a:pt x="1174" y="768"/>
                </a:lnTo>
                <a:lnTo>
                  <a:pt x="1174" y="770"/>
                </a:lnTo>
                <a:lnTo>
                  <a:pt x="1176" y="770"/>
                </a:lnTo>
                <a:lnTo>
                  <a:pt x="1176" y="772"/>
                </a:lnTo>
                <a:lnTo>
                  <a:pt x="1204" y="772"/>
                </a:lnTo>
                <a:lnTo>
                  <a:pt x="1204" y="774"/>
                </a:lnTo>
                <a:lnTo>
                  <a:pt x="1206" y="774"/>
                </a:lnTo>
                <a:lnTo>
                  <a:pt x="1206" y="778"/>
                </a:lnTo>
                <a:lnTo>
                  <a:pt x="1262" y="778"/>
                </a:lnTo>
                <a:lnTo>
                  <a:pt x="1262" y="780"/>
                </a:lnTo>
                <a:lnTo>
                  <a:pt x="1265" y="780"/>
                </a:lnTo>
                <a:lnTo>
                  <a:pt x="1265" y="782"/>
                </a:lnTo>
                <a:lnTo>
                  <a:pt x="1273" y="782"/>
                </a:lnTo>
                <a:lnTo>
                  <a:pt x="1273" y="786"/>
                </a:lnTo>
                <a:lnTo>
                  <a:pt x="1275" y="786"/>
                </a:lnTo>
                <a:lnTo>
                  <a:pt x="1275" y="794"/>
                </a:lnTo>
                <a:lnTo>
                  <a:pt x="1277" y="794"/>
                </a:lnTo>
                <a:lnTo>
                  <a:pt x="1277" y="796"/>
                </a:lnTo>
                <a:lnTo>
                  <a:pt x="1287" y="796"/>
                </a:lnTo>
                <a:lnTo>
                  <a:pt x="1287" y="798"/>
                </a:lnTo>
                <a:lnTo>
                  <a:pt x="1289" y="798"/>
                </a:lnTo>
                <a:lnTo>
                  <a:pt x="1289" y="800"/>
                </a:lnTo>
                <a:lnTo>
                  <a:pt x="1303" y="800"/>
                </a:lnTo>
                <a:lnTo>
                  <a:pt x="1303" y="804"/>
                </a:lnTo>
                <a:lnTo>
                  <a:pt x="1305" y="804"/>
                </a:lnTo>
                <a:lnTo>
                  <a:pt x="1305" y="806"/>
                </a:lnTo>
                <a:lnTo>
                  <a:pt x="1307" y="806"/>
                </a:lnTo>
                <a:lnTo>
                  <a:pt x="1307" y="810"/>
                </a:lnTo>
                <a:lnTo>
                  <a:pt x="1311" y="810"/>
                </a:lnTo>
                <a:lnTo>
                  <a:pt x="1311" y="812"/>
                </a:lnTo>
                <a:lnTo>
                  <a:pt x="1315" y="812"/>
                </a:lnTo>
                <a:lnTo>
                  <a:pt x="1315" y="814"/>
                </a:lnTo>
                <a:lnTo>
                  <a:pt x="1345" y="814"/>
                </a:lnTo>
                <a:lnTo>
                  <a:pt x="1345" y="816"/>
                </a:lnTo>
                <a:lnTo>
                  <a:pt x="1349" y="816"/>
                </a:lnTo>
                <a:lnTo>
                  <a:pt x="1349" y="818"/>
                </a:lnTo>
                <a:lnTo>
                  <a:pt x="1361" y="818"/>
                </a:lnTo>
                <a:lnTo>
                  <a:pt x="1361" y="822"/>
                </a:lnTo>
                <a:lnTo>
                  <a:pt x="1363" y="822"/>
                </a:lnTo>
                <a:lnTo>
                  <a:pt x="1363" y="826"/>
                </a:lnTo>
                <a:lnTo>
                  <a:pt x="1365" y="826"/>
                </a:lnTo>
                <a:lnTo>
                  <a:pt x="1365" y="826"/>
                </a:lnTo>
                <a:lnTo>
                  <a:pt x="1381" y="826"/>
                </a:lnTo>
                <a:lnTo>
                  <a:pt x="1381" y="830"/>
                </a:lnTo>
                <a:lnTo>
                  <a:pt x="1385" y="830"/>
                </a:lnTo>
                <a:lnTo>
                  <a:pt x="1385" y="832"/>
                </a:lnTo>
                <a:lnTo>
                  <a:pt x="1395" y="832"/>
                </a:lnTo>
                <a:lnTo>
                  <a:pt x="1395" y="834"/>
                </a:lnTo>
                <a:lnTo>
                  <a:pt x="1397" y="834"/>
                </a:lnTo>
                <a:lnTo>
                  <a:pt x="1397" y="840"/>
                </a:lnTo>
                <a:lnTo>
                  <a:pt x="1399" y="840"/>
                </a:lnTo>
                <a:lnTo>
                  <a:pt x="1399" y="840"/>
                </a:lnTo>
                <a:lnTo>
                  <a:pt x="1403" y="840"/>
                </a:lnTo>
                <a:lnTo>
                  <a:pt x="1403" y="844"/>
                </a:lnTo>
                <a:lnTo>
                  <a:pt x="1433" y="844"/>
                </a:lnTo>
                <a:lnTo>
                  <a:pt x="1433" y="848"/>
                </a:lnTo>
                <a:lnTo>
                  <a:pt x="1435" y="848"/>
                </a:lnTo>
                <a:lnTo>
                  <a:pt x="1435" y="852"/>
                </a:lnTo>
                <a:lnTo>
                  <a:pt x="1451" y="852"/>
                </a:lnTo>
                <a:lnTo>
                  <a:pt x="1451" y="856"/>
                </a:lnTo>
                <a:lnTo>
                  <a:pt x="1455" y="856"/>
                </a:lnTo>
                <a:lnTo>
                  <a:pt x="1455" y="858"/>
                </a:lnTo>
                <a:lnTo>
                  <a:pt x="1533" y="858"/>
                </a:lnTo>
                <a:lnTo>
                  <a:pt x="1533" y="862"/>
                </a:lnTo>
                <a:lnTo>
                  <a:pt x="1535" y="862"/>
                </a:lnTo>
                <a:lnTo>
                  <a:pt x="1535" y="866"/>
                </a:lnTo>
                <a:lnTo>
                  <a:pt x="1558" y="866"/>
                </a:lnTo>
                <a:lnTo>
                  <a:pt x="1558" y="868"/>
                </a:lnTo>
                <a:lnTo>
                  <a:pt x="1560" y="868"/>
                </a:lnTo>
                <a:lnTo>
                  <a:pt x="1560" y="870"/>
                </a:lnTo>
                <a:lnTo>
                  <a:pt x="1602" y="870"/>
                </a:lnTo>
                <a:lnTo>
                  <a:pt x="1602" y="874"/>
                </a:lnTo>
                <a:lnTo>
                  <a:pt x="1604" y="874"/>
                </a:lnTo>
                <a:lnTo>
                  <a:pt x="1604" y="884"/>
                </a:lnTo>
                <a:lnTo>
                  <a:pt x="1604" y="884"/>
                </a:lnTo>
                <a:lnTo>
                  <a:pt x="1604" y="886"/>
                </a:lnTo>
                <a:lnTo>
                  <a:pt x="1616" y="886"/>
                </a:lnTo>
                <a:lnTo>
                  <a:pt x="1616" y="888"/>
                </a:lnTo>
                <a:lnTo>
                  <a:pt x="1618" y="888"/>
                </a:lnTo>
                <a:lnTo>
                  <a:pt x="1618" y="890"/>
                </a:lnTo>
                <a:lnTo>
                  <a:pt x="1622" y="890"/>
                </a:lnTo>
                <a:lnTo>
                  <a:pt x="1622" y="894"/>
                </a:lnTo>
                <a:lnTo>
                  <a:pt x="1624" y="894"/>
                </a:lnTo>
                <a:lnTo>
                  <a:pt x="1624" y="902"/>
                </a:lnTo>
                <a:lnTo>
                  <a:pt x="1628" y="902"/>
                </a:lnTo>
                <a:lnTo>
                  <a:pt x="1628" y="906"/>
                </a:lnTo>
                <a:lnTo>
                  <a:pt x="1642" y="906"/>
                </a:lnTo>
                <a:lnTo>
                  <a:pt x="1642" y="910"/>
                </a:lnTo>
                <a:lnTo>
                  <a:pt x="1644" y="910"/>
                </a:lnTo>
                <a:lnTo>
                  <a:pt x="1644" y="912"/>
                </a:lnTo>
                <a:lnTo>
                  <a:pt x="1646" y="912"/>
                </a:lnTo>
                <a:lnTo>
                  <a:pt x="1646" y="914"/>
                </a:lnTo>
                <a:lnTo>
                  <a:pt x="1648" y="914"/>
                </a:lnTo>
                <a:lnTo>
                  <a:pt x="1648" y="918"/>
                </a:lnTo>
                <a:lnTo>
                  <a:pt x="1650" y="918"/>
                </a:lnTo>
                <a:lnTo>
                  <a:pt x="1650" y="920"/>
                </a:lnTo>
                <a:lnTo>
                  <a:pt x="1654" y="920"/>
                </a:lnTo>
                <a:lnTo>
                  <a:pt x="1654" y="922"/>
                </a:lnTo>
                <a:lnTo>
                  <a:pt x="1656" y="922"/>
                </a:lnTo>
                <a:lnTo>
                  <a:pt x="1656" y="932"/>
                </a:lnTo>
                <a:lnTo>
                  <a:pt x="1658" y="932"/>
                </a:lnTo>
                <a:lnTo>
                  <a:pt x="1658" y="932"/>
                </a:lnTo>
                <a:lnTo>
                  <a:pt x="1666" y="932"/>
                </a:lnTo>
                <a:lnTo>
                  <a:pt x="1666" y="934"/>
                </a:lnTo>
                <a:lnTo>
                  <a:pt x="1668" y="934"/>
                </a:lnTo>
                <a:lnTo>
                  <a:pt x="1668" y="940"/>
                </a:lnTo>
                <a:lnTo>
                  <a:pt x="1670" y="940"/>
                </a:lnTo>
                <a:lnTo>
                  <a:pt x="1670" y="940"/>
                </a:lnTo>
                <a:lnTo>
                  <a:pt x="1676" y="940"/>
                </a:lnTo>
                <a:lnTo>
                  <a:pt x="1676" y="944"/>
                </a:lnTo>
                <a:lnTo>
                  <a:pt x="1678" y="944"/>
                </a:lnTo>
                <a:lnTo>
                  <a:pt x="1678" y="946"/>
                </a:lnTo>
                <a:lnTo>
                  <a:pt x="1706" y="946"/>
                </a:lnTo>
                <a:lnTo>
                  <a:pt x="1706" y="950"/>
                </a:lnTo>
                <a:lnTo>
                  <a:pt x="1710" y="950"/>
                </a:lnTo>
                <a:lnTo>
                  <a:pt x="1710" y="958"/>
                </a:lnTo>
                <a:lnTo>
                  <a:pt x="1712" y="958"/>
                </a:lnTo>
                <a:lnTo>
                  <a:pt x="1712" y="964"/>
                </a:lnTo>
                <a:lnTo>
                  <a:pt x="1714" y="964"/>
                </a:lnTo>
                <a:lnTo>
                  <a:pt x="1714" y="966"/>
                </a:lnTo>
                <a:lnTo>
                  <a:pt x="1720" y="966"/>
                </a:lnTo>
                <a:lnTo>
                  <a:pt x="1720" y="968"/>
                </a:lnTo>
                <a:lnTo>
                  <a:pt x="1722" y="968"/>
                </a:lnTo>
                <a:lnTo>
                  <a:pt x="1722" y="972"/>
                </a:lnTo>
                <a:lnTo>
                  <a:pt x="1728" y="972"/>
                </a:lnTo>
                <a:lnTo>
                  <a:pt x="1728" y="976"/>
                </a:lnTo>
                <a:lnTo>
                  <a:pt x="1730" y="976"/>
                </a:lnTo>
                <a:lnTo>
                  <a:pt x="1730" y="980"/>
                </a:lnTo>
                <a:lnTo>
                  <a:pt x="1732" y="980"/>
                </a:lnTo>
                <a:lnTo>
                  <a:pt x="1732" y="982"/>
                </a:lnTo>
                <a:lnTo>
                  <a:pt x="1764" y="982"/>
                </a:lnTo>
                <a:lnTo>
                  <a:pt x="1764" y="986"/>
                </a:lnTo>
                <a:lnTo>
                  <a:pt x="1766" y="986"/>
                </a:lnTo>
                <a:lnTo>
                  <a:pt x="1766" y="988"/>
                </a:lnTo>
                <a:lnTo>
                  <a:pt x="1770" y="988"/>
                </a:lnTo>
                <a:lnTo>
                  <a:pt x="1770" y="992"/>
                </a:lnTo>
                <a:lnTo>
                  <a:pt x="1772" y="992"/>
                </a:lnTo>
                <a:lnTo>
                  <a:pt x="1772" y="1000"/>
                </a:lnTo>
                <a:lnTo>
                  <a:pt x="1776" y="1000"/>
                </a:lnTo>
                <a:lnTo>
                  <a:pt x="1776" y="1002"/>
                </a:lnTo>
                <a:lnTo>
                  <a:pt x="1788" y="1002"/>
                </a:lnTo>
                <a:lnTo>
                  <a:pt x="1788" y="1006"/>
                </a:lnTo>
                <a:lnTo>
                  <a:pt x="1790" y="1006"/>
                </a:lnTo>
                <a:lnTo>
                  <a:pt x="1790" y="1010"/>
                </a:lnTo>
                <a:lnTo>
                  <a:pt x="1832" y="1010"/>
                </a:lnTo>
                <a:lnTo>
                  <a:pt x="1832" y="1014"/>
                </a:lnTo>
                <a:lnTo>
                  <a:pt x="1833" y="1014"/>
                </a:lnTo>
                <a:lnTo>
                  <a:pt x="1833" y="1018"/>
                </a:lnTo>
                <a:lnTo>
                  <a:pt x="1867" y="1018"/>
                </a:lnTo>
                <a:lnTo>
                  <a:pt x="1867" y="1022"/>
                </a:lnTo>
                <a:lnTo>
                  <a:pt x="1871" y="1022"/>
                </a:lnTo>
                <a:lnTo>
                  <a:pt x="1871" y="1026"/>
                </a:lnTo>
                <a:lnTo>
                  <a:pt x="1905" y="1026"/>
                </a:lnTo>
                <a:lnTo>
                  <a:pt x="1905" y="1032"/>
                </a:lnTo>
                <a:lnTo>
                  <a:pt x="1907" y="1032"/>
                </a:lnTo>
                <a:lnTo>
                  <a:pt x="1907" y="1034"/>
                </a:lnTo>
                <a:lnTo>
                  <a:pt x="1925" y="1034"/>
                </a:lnTo>
                <a:lnTo>
                  <a:pt x="1925" y="1038"/>
                </a:lnTo>
                <a:lnTo>
                  <a:pt x="1925" y="1038"/>
                </a:lnTo>
                <a:lnTo>
                  <a:pt x="1925" y="1042"/>
                </a:lnTo>
                <a:lnTo>
                  <a:pt x="1975" y="1042"/>
                </a:lnTo>
                <a:lnTo>
                  <a:pt x="1975" y="1046"/>
                </a:lnTo>
                <a:lnTo>
                  <a:pt x="1977" y="1046"/>
                </a:lnTo>
                <a:lnTo>
                  <a:pt x="1977" y="1048"/>
                </a:lnTo>
                <a:lnTo>
                  <a:pt x="2017" y="1048"/>
                </a:lnTo>
                <a:lnTo>
                  <a:pt x="2017" y="1056"/>
                </a:lnTo>
                <a:lnTo>
                  <a:pt x="2019" y="1056"/>
                </a:lnTo>
                <a:lnTo>
                  <a:pt x="2019" y="1060"/>
                </a:lnTo>
                <a:lnTo>
                  <a:pt x="2116" y="1060"/>
                </a:lnTo>
                <a:lnTo>
                  <a:pt x="2116" y="1064"/>
                </a:lnTo>
                <a:lnTo>
                  <a:pt x="2118" y="1064"/>
                </a:lnTo>
                <a:lnTo>
                  <a:pt x="2118" y="1072"/>
                </a:lnTo>
                <a:lnTo>
                  <a:pt x="2122" y="1072"/>
                </a:lnTo>
                <a:lnTo>
                  <a:pt x="2122" y="1074"/>
                </a:lnTo>
                <a:lnTo>
                  <a:pt x="2126" y="1074"/>
                </a:lnTo>
                <a:lnTo>
                  <a:pt x="2126" y="1076"/>
                </a:lnTo>
                <a:lnTo>
                  <a:pt x="2128" y="1076"/>
                </a:lnTo>
                <a:lnTo>
                  <a:pt x="2128" y="1082"/>
                </a:lnTo>
                <a:lnTo>
                  <a:pt x="2270" y="1082"/>
                </a:lnTo>
                <a:lnTo>
                  <a:pt x="2270" y="1090"/>
                </a:lnTo>
                <a:lnTo>
                  <a:pt x="2272" y="1090"/>
                </a:lnTo>
                <a:lnTo>
                  <a:pt x="2272" y="1094"/>
                </a:lnTo>
                <a:lnTo>
                  <a:pt x="2290" y="1094"/>
                </a:lnTo>
                <a:lnTo>
                  <a:pt x="2290" y="1098"/>
                </a:lnTo>
                <a:lnTo>
                  <a:pt x="2292" y="1098"/>
                </a:lnTo>
                <a:lnTo>
                  <a:pt x="2292" y="1102"/>
                </a:lnTo>
                <a:lnTo>
                  <a:pt x="2318" y="1102"/>
                </a:lnTo>
                <a:lnTo>
                  <a:pt x="2318" y="1104"/>
                </a:lnTo>
                <a:lnTo>
                  <a:pt x="2318" y="1104"/>
                </a:lnTo>
                <a:lnTo>
                  <a:pt x="2318" y="1114"/>
                </a:lnTo>
                <a:lnTo>
                  <a:pt x="2322" y="1114"/>
                </a:lnTo>
                <a:lnTo>
                  <a:pt x="2322" y="1118"/>
                </a:lnTo>
                <a:lnTo>
                  <a:pt x="2362" y="1118"/>
                </a:lnTo>
                <a:lnTo>
                  <a:pt x="2362" y="1122"/>
                </a:lnTo>
                <a:lnTo>
                  <a:pt x="2364" y="1122"/>
                </a:lnTo>
                <a:lnTo>
                  <a:pt x="2364" y="1126"/>
                </a:lnTo>
                <a:lnTo>
                  <a:pt x="2388" y="1126"/>
                </a:lnTo>
                <a:lnTo>
                  <a:pt x="2388" y="1130"/>
                </a:lnTo>
                <a:lnTo>
                  <a:pt x="2388" y="1130"/>
                </a:lnTo>
                <a:lnTo>
                  <a:pt x="2388" y="1136"/>
                </a:lnTo>
                <a:lnTo>
                  <a:pt x="2657" y="1136"/>
                </a:lnTo>
                <a:lnTo>
                  <a:pt x="2657" y="1142"/>
                </a:lnTo>
                <a:lnTo>
                  <a:pt x="2661" y="1142"/>
                </a:lnTo>
                <a:lnTo>
                  <a:pt x="2661" y="1148"/>
                </a:lnTo>
                <a:lnTo>
                  <a:pt x="2681" y="1148"/>
                </a:lnTo>
                <a:lnTo>
                  <a:pt x="2681" y="1156"/>
                </a:lnTo>
                <a:lnTo>
                  <a:pt x="2684" y="1156"/>
                </a:lnTo>
                <a:lnTo>
                  <a:pt x="2684" y="1158"/>
                </a:lnTo>
                <a:lnTo>
                  <a:pt x="2686" y="1158"/>
                </a:lnTo>
                <a:lnTo>
                  <a:pt x="2686" y="1166"/>
                </a:lnTo>
                <a:lnTo>
                  <a:pt x="2688" y="1166"/>
                </a:lnTo>
                <a:lnTo>
                  <a:pt x="2688" y="1168"/>
                </a:lnTo>
                <a:lnTo>
                  <a:pt x="2704" y="1168"/>
                </a:lnTo>
                <a:lnTo>
                  <a:pt x="2704" y="1178"/>
                </a:lnTo>
                <a:lnTo>
                  <a:pt x="2710" y="1178"/>
                </a:lnTo>
                <a:lnTo>
                  <a:pt x="2710" y="1182"/>
                </a:lnTo>
                <a:lnTo>
                  <a:pt x="2712" y="1182"/>
                </a:lnTo>
                <a:lnTo>
                  <a:pt x="2712" y="1188"/>
                </a:lnTo>
                <a:lnTo>
                  <a:pt x="3324" y="1188"/>
                </a:lnTo>
                <a:lnTo>
                  <a:pt x="3324" y="1212"/>
                </a:lnTo>
                <a:lnTo>
                  <a:pt x="3591" y="1212"/>
                </a:lnTo>
                <a:lnTo>
                  <a:pt x="3591" y="1242"/>
                </a:lnTo>
                <a:lnTo>
                  <a:pt x="4016" y="1242"/>
                </a:lnTo>
                <a:lnTo>
                  <a:pt x="4016" y="1284"/>
                </a:lnTo>
                <a:lnTo>
                  <a:pt x="4219" y="1284"/>
                </a:ln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0"/>
              <a:cs typeface="Lucida Sans Unicode"/>
            </a:endParaRPr>
          </a:p>
        </p:txBody>
      </p:sp>
      <p:sp>
        <p:nvSpPr>
          <p:cNvPr id="324" name="Freeform 6"/>
          <p:cNvSpPr>
            <a:spLocks/>
          </p:cNvSpPr>
          <p:nvPr/>
        </p:nvSpPr>
        <p:spPr bwMode="auto">
          <a:xfrm>
            <a:off x="1555502" y="1662577"/>
            <a:ext cx="9265639" cy="2945588"/>
          </a:xfrm>
          <a:custGeom>
            <a:avLst/>
            <a:gdLst>
              <a:gd name="T0" fmla="*/ 60 w 4141"/>
              <a:gd name="T1" fmla="*/ 6 h 1254"/>
              <a:gd name="T2" fmla="*/ 124 w 4141"/>
              <a:gd name="T3" fmla="*/ 40 h 1254"/>
              <a:gd name="T4" fmla="*/ 171 w 4141"/>
              <a:gd name="T5" fmla="*/ 84 h 1254"/>
              <a:gd name="T6" fmla="*/ 219 w 4141"/>
              <a:gd name="T7" fmla="*/ 106 h 1254"/>
              <a:gd name="T8" fmla="*/ 237 w 4141"/>
              <a:gd name="T9" fmla="*/ 126 h 1254"/>
              <a:gd name="T10" fmla="*/ 255 w 4141"/>
              <a:gd name="T11" fmla="*/ 144 h 1254"/>
              <a:gd name="T12" fmla="*/ 267 w 4141"/>
              <a:gd name="T13" fmla="*/ 176 h 1254"/>
              <a:gd name="T14" fmla="*/ 289 w 4141"/>
              <a:gd name="T15" fmla="*/ 200 h 1254"/>
              <a:gd name="T16" fmla="*/ 313 w 4141"/>
              <a:gd name="T17" fmla="*/ 232 h 1254"/>
              <a:gd name="T18" fmla="*/ 329 w 4141"/>
              <a:gd name="T19" fmla="*/ 266 h 1254"/>
              <a:gd name="T20" fmla="*/ 345 w 4141"/>
              <a:gd name="T21" fmla="*/ 294 h 1254"/>
              <a:gd name="T22" fmla="*/ 365 w 4141"/>
              <a:gd name="T23" fmla="*/ 312 h 1254"/>
              <a:gd name="T24" fmla="*/ 385 w 4141"/>
              <a:gd name="T25" fmla="*/ 334 h 1254"/>
              <a:gd name="T26" fmla="*/ 403 w 4141"/>
              <a:gd name="T27" fmla="*/ 358 h 1254"/>
              <a:gd name="T28" fmla="*/ 422 w 4141"/>
              <a:gd name="T29" fmla="*/ 382 h 1254"/>
              <a:gd name="T30" fmla="*/ 448 w 4141"/>
              <a:gd name="T31" fmla="*/ 402 h 1254"/>
              <a:gd name="T32" fmla="*/ 468 w 4141"/>
              <a:gd name="T33" fmla="*/ 420 h 1254"/>
              <a:gd name="T34" fmla="*/ 482 w 4141"/>
              <a:gd name="T35" fmla="*/ 436 h 1254"/>
              <a:gd name="T36" fmla="*/ 518 w 4141"/>
              <a:gd name="T37" fmla="*/ 454 h 1254"/>
              <a:gd name="T38" fmla="*/ 564 w 4141"/>
              <a:gd name="T39" fmla="*/ 474 h 1254"/>
              <a:gd name="T40" fmla="*/ 584 w 4141"/>
              <a:gd name="T41" fmla="*/ 504 h 1254"/>
              <a:gd name="T42" fmla="*/ 606 w 4141"/>
              <a:gd name="T43" fmla="*/ 522 h 1254"/>
              <a:gd name="T44" fmla="*/ 636 w 4141"/>
              <a:gd name="T45" fmla="*/ 536 h 1254"/>
              <a:gd name="T46" fmla="*/ 660 w 4141"/>
              <a:gd name="T47" fmla="*/ 556 h 1254"/>
              <a:gd name="T48" fmla="*/ 688 w 4141"/>
              <a:gd name="T49" fmla="*/ 574 h 1254"/>
              <a:gd name="T50" fmla="*/ 711 w 4141"/>
              <a:gd name="T51" fmla="*/ 588 h 1254"/>
              <a:gd name="T52" fmla="*/ 755 w 4141"/>
              <a:gd name="T53" fmla="*/ 610 h 1254"/>
              <a:gd name="T54" fmla="*/ 777 w 4141"/>
              <a:gd name="T55" fmla="*/ 628 h 1254"/>
              <a:gd name="T56" fmla="*/ 809 w 4141"/>
              <a:gd name="T57" fmla="*/ 646 h 1254"/>
              <a:gd name="T58" fmla="*/ 837 w 4141"/>
              <a:gd name="T59" fmla="*/ 662 h 1254"/>
              <a:gd name="T60" fmla="*/ 863 w 4141"/>
              <a:gd name="T61" fmla="*/ 672 h 1254"/>
              <a:gd name="T62" fmla="*/ 897 w 4141"/>
              <a:gd name="T63" fmla="*/ 686 h 1254"/>
              <a:gd name="T64" fmla="*/ 939 w 4141"/>
              <a:gd name="T65" fmla="*/ 712 h 1254"/>
              <a:gd name="T66" fmla="*/ 953 w 4141"/>
              <a:gd name="T67" fmla="*/ 728 h 1254"/>
              <a:gd name="T68" fmla="*/ 998 w 4141"/>
              <a:gd name="T69" fmla="*/ 738 h 1254"/>
              <a:gd name="T70" fmla="*/ 1046 w 4141"/>
              <a:gd name="T71" fmla="*/ 754 h 1254"/>
              <a:gd name="T72" fmla="*/ 1076 w 4141"/>
              <a:gd name="T73" fmla="*/ 766 h 1254"/>
              <a:gd name="T74" fmla="*/ 1118 w 4141"/>
              <a:gd name="T75" fmla="*/ 788 h 1254"/>
              <a:gd name="T76" fmla="*/ 1152 w 4141"/>
              <a:gd name="T77" fmla="*/ 808 h 1254"/>
              <a:gd name="T78" fmla="*/ 1188 w 4141"/>
              <a:gd name="T79" fmla="*/ 828 h 1254"/>
              <a:gd name="T80" fmla="*/ 1214 w 4141"/>
              <a:gd name="T81" fmla="*/ 850 h 1254"/>
              <a:gd name="T82" fmla="*/ 1303 w 4141"/>
              <a:gd name="T83" fmla="*/ 860 h 1254"/>
              <a:gd name="T84" fmla="*/ 1339 w 4141"/>
              <a:gd name="T85" fmla="*/ 886 h 1254"/>
              <a:gd name="T86" fmla="*/ 1403 w 4141"/>
              <a:gd name="T87" fmla="*/ 900 h 1254"/>
              <a:gd name="T88" fmla="*/ 1495 w 4141"/>
              <a:gd name="T89" fmla="*/ 918 h 1254"/>
              <a:gd name="T90" fmla="*/ 1564 w 4141"/>
              <a:gd name="T91" fmla="*/ 936 h 1254"/>
              <a:gd name="T92" fmla="*/ 1614 w 4141"/>
              <a:gd name="T93" fmla="*/ 952 h 1254"/>
              <a:gd name="T94" fmla="*/ 1700 w 4141"/>
              <a:gd name="T95" fmla="*/ 978 h 1254"/>
              <a:gd name="T96" fmla="*/ 1748 w 4141"/>
              <a:gd name="T97" fmla="*/ 996 h 1254"/>
              <a:gd name="T98" fmla="*/ 1822 w 4141"/>
              <a:gd name="T99" fmla="*/ 1028 h 1254"/>
              <a:gd name="T100" fmla="*/ 1891 w 4141"/>
              <a:gd name="T101" fmla="*/ 1048 h 1254"/>
              <a:gd name="T102" fmla="*/ 2067 w 4141"/>
              <a:gd name="T103" fmla="*/ 1070 h 1254"/>
              <a:gd name="T104" fmla="*/ 2138 w 4141"/>
              <a:gd name="T105" fmla="*/ 1090 h 1254"/>
              <a:gd name="T106" fmla="*/ 2447 w 4141"/>
              <a:gd name="T107" fmla="*/ 1112 h 1254"/>
              <a:gd name="T108" fmla="*/ 2641 w 4141"/>
              <a:gd name="T109" fmla="*/ 1138 h 1254"/>
              <a:gd name="T110" fmla="*/ 2708 w 4141"/>
              <a:gd name="T111" fmla="*/ 1164 h 1254"/>
              <a:gd name="T112" fmla="*/ 3131 w 4141"/>
              <a:gd name="T113" fmla="*/ 1198 h 1254"/>
              <a:gd name="T114" fmla="*/ 3244 w 4141"/>
              <a:gd name="T115" fmla="*/ 123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41" h="1254">
                <a:moveTo>
                  <a:pt x="0" y="0"/>
                </a:moveTo>
                <a:lnTo>
                  <a:pt x="44" y="0"/>
                </a:lnTo>
                <a:lnTo>
                  <a:pt x="44" y="4"/>
                </a:lnTo>
                <a:lnTo>
                  <a:pt x="48" y="4"/>
                </a:lnTo>
                <a:lnTo>
                  <a:pt x="48" y="6"/>
                </a:lnTo>
                <a:lnTo>
                  <a:pt x="60" y="6"/>
                </a:lnTo>
                <a:lnTo>
                  <a:pt x="60" y="16"/>
                </a:lnTo>
                <a:lnTo>
                  <a:pt x="80" y="16"/>
                </a:lnTo>
                <a:lnTo>
                  <a:pt x="80" y="22"/>
                </a:lnTo>
                <a:lnTo>
                  <a:pt x="116" y="22"/>
                </a:lnTo>
                <a:lnTo>
                  <a:pt x="116" y="40"/>
                </a:lnTo>
                <a:lnTo>
                  <a:pt x="124" y="40"/>
                </a:lnTo>
                <a:lnTo>
                  <a:pt x="124" y="54"/>
                </a:lnTo>
                <a:lnTo>
                  <a:pt x="135" y="54"/>
                </a:lnTo>
                <a:lnTo>
                  <a:pt x="135" y="66"/>
                </a:lnTo>
                <a:lnTo>
                  <a:pt x="143" y="66"/>
                </a:lnTo>
                <a:lnTo>
                  <a:pt x="143" y="84"/>
                </a:lnTo>
                <a:lnTo>
                  <a:pt x="171" y="84"/>
                </a:lnTo>
                <a:lnTo>
                  <a:pt x="171" y="88"/>
                </a:lnTo>
                <a:lnTo>
                  <a:pt x="201" y="88"/>
                </a:lnTo>
                <a:lnTo>
                  <a:pt x="201" y="104"/>
                </a:lnTo>
                <a:lnTo>
                  <a:pt x="211" y="104"/>
                </a:lnTo>
                <a:lnTo>
                  <a:pt x="211" y="106"/>
                </a:lnTo>
                <a:lnTo>
                  <a:pt x="219" y="106"/>
                </a:lnTo>
                <a:lnTo>
                  <a:pt x="219" y="116"/>
                </a:lnTo>
                <a:lnTo>
                  <a:pt x="231" y="116"/>
                </a:lnTo>
                <a:lnTo>
                  <a:pt x="231" y="120"/>
                </a:lnTo>
                <a:lnTo>
                  <a:pt x="235" y="120"/>
                </a:lnTo>
                <a:lnTo>
                  <a:pt x="235" y="126"/>
                </a:lnTo>
                <a:lnTo>
                  <a:pt x="237" y="126"/>
                </a:lnTo>
                <a:lnTo>
                  <a:pt x="237" y="132"/>
                </a:lnTo>
                <a:lnTo>
                  <a:pt x="245" y="132"/>
                </a:lnTo>
                <a:lnTo>
                  <a:pt x="245" y="138"/>
                </a:lnTo>
                <a:lnTo>
                  <a:pt x="249" y="138"/>
                </a:lnTo>
                <a:lnTo>
                  <a:pt x="249" y="144"/>
                </a:lnTo>
                <a:lnTo>
                  <a:pt x="255" y="144"/>
                </a:lnTo>
                <a:lnTo>
                  <a:pt x="255" y="158"/>
                </a:lnTo>
                <a:lnTo>
                  <a:pt x="261" y="158"/>
                </a:lnTo>
                <a:lnTo>
                  <a:pt x="261" y="164"/>
                </a:lnTo>
                <a:lnTo>
                  <a:pt x="263" y="164"/>
                </a:lnTo>
                <a:lnTo>
                  <a:pt x="263" y="176"/>
                </a:lnTo>
                <a:lnTo>
                  <a:pt x="267" y="176"/>
                </a:lnTo>
                <a:lnTo>
                  <a:pt x="267" y="190"/>
                </a:lnTo>
                <a:lnTo>
                  <a:pt x="275" y="190"/>
                </a:lnTo>
                <a:lnTo>
                  <a:pt x="275" y="194"/>
                </a:lnTo>
                <a:lnTo>
                  <a:pt x="285" y="194"/>
                </a:lnTo>
                <a:lnTo>
                  <a:pt x="285" y="200"/>
                </a:lnTo>
                <a:lnTo>
                  <a:pt x="289" y="200"/>
                </a:lnTo>
                <a:lnTo>
                  <a:pt x="289" y="210"/>
                </a:lnTo>
                <a:lnTo>
                  <a:pt x="291" y="210"/>
                </a:lnTo>
                <a:lnTo>
                  <a:pt x="291" y="228"/>
                </a:lnTo>
                <a:lnTo>
                  <a:pt x="295" y="228"/>
                </a:lnTo>
                <a:lnTo>
                  <a:pt x="295" y="232"/>
                </a:lnTo>
                <a:lnTo>
                  <a:pt x="313" y="232"/>
                </a:lnTo>
                <a:lnTo>
                  <a:pt x="313" y="236"/>
                </a:lnTo>
                <a:lnTo>
                  <a:pt x="317" y="236"/>
                </a:lnTo>
                <a:lnTo>
                  <a:pt x="317" y="252"/>
                </a:lnTo>
                <a:lnTo>
                  <a:pt x="323" y="252"/>
                </a:lnTo>
                <a:lnTo>
                  <a:pt x="323" y="266"/>
                </a:lnTo>
                <a:lnTo>
                  <a:pt x="329" y="266"/>
                </a:lnTo>
                <a:lnTo>
                  <a:pt x="329" y="280"/>
                </a:lnTo>
                <a:lnTo>
                  <a:pt x="335" y="280"/>
                </a:lnTo>
                <a:lnTo>
                  <a:pt x="335" y="290"/>
                </a:lnTo>
                <a:lnTo>
                  <a:pt x="343" y="290"/>
                </a:lnTo>
                <a:lnTo>
                  <a:pt x="343" y="294"/>
                </a:lnTo>
                <a:lnTo>
                  <a:pt x="345" y="294"/>
                </a:lnTo>
                <a:lnTo>
                  <a:pt x="345" y="302"/>
                </a:lnTo>
                <a:lnTo>
                  <a:pt x="359" y="302"/>
                </a:lnTo>
                <a:lnTo>
                  <a:pt x="359" y="308"/>
                </a:lnTo>
                <a:lnTo>
                  <a:pt x="361" y="308"/>
                </a:lnTo>
                <a:lnTo>
                  <a:pt x="361" y="312"/>
                </a:lnTo>
                <a:lnTo>
                  <a:pt x="365" y="312"/>
                </a:lnTo>
                <a:lnTo>
                  <a:pt x="365" y="326"/>
                </a:lnTo>
                <a:lnTo>
                  <a:pt x="373" y="326"/>
                </a:lnTo>
                <a:lnTo>
                  <a:pt x="373" y="332"/>
                </a:lnTo>
                <a:lnTo>
                  <a:pt x="375" y="332"/>
                </a:lnTo>
                <a:lnTo>
                  <a:pt x="375" y="334"/>
                </a:lnTo>
                <a:lnTo>
                  <a:pt x="385" y="334"/>
                </a:lnTo>
                <a:lnTo>
                  <a:pt x="385" y="340"/>
                </a:lnTo>
                <a:lnTo>
                  <a:pt x="397" y="340"/>
                </a:lnTo>
                <a:lnTo>
                  <a:pt x="397" y="348"/>
                </a:lnTo>
                <a:lnTo>
                  <a:pt x="399" y="348"/>
                </a:lnTo>
                <a:lnTo>
                  <a:pt x="399" y="358"/>
                </a:lnTo>
                <a:lnTo>
                  <a:pt x="403" y="358"/>
                </a:lnTo>
                <a:lnTo>
                  <a:pt x="403" y="364"/>
                </a:lnTo>
                <a:lnTo>
                  <a:pt x="409" y="364"/>
                </a:lnTo>
                <a:lnTo>
                  <a:pt x="409" y="374"/>
                </a:lnTo>
                <a:lnTo>
                  <a:pt x="414" y="374"/>
                </a:lnTo>
                <a:lnTo>
                  <a:pt x="414" y="382"/>
                </a:lnTo>
                <a:lnTo>
                  <a:pt x="422" y="382"/>
                </a:lnTo>
                <a:lnTo>
                  <a:pt x="422" y="388"/>
                </a:lnTo>
                <a:lnTo>
                  <a:pt x="432" y="388"/>
                </a:lnTo>
                <a:lnTo>
                  <a:pt x="432" y="394"/>
                </a:lnTo>
                <a:lnTo>
                  <a:pt x="442" y="394"/>
                </a:lnTo>
                <a:lnTo>
                  <a:pt x="442" y="402"/>
                </a:lnTo>
                <a:lnTo>
                  <a:pt x="448" y="402"/>
                </a:lnTo>
                <a:lnTo>
                  <a:pt x="448" y="410"/>
                </a:lnTo>
                <a:lnTo>
                  <a:pt x="452" y="410"/>
                </a:lnTo>
                <a:lnTo>
                  <a:pt x="452" y="416"/>
                </a:lnTo>
                <a:lnTo>
                  <a:pt x="458" y="416"/>
                </a:lnTo>
                <a:lnTo>
                  <a:pt x="458" y="420"/>
                </a:lnTo>
                <a:lnTo>
                  <a:pt x="468" y="420"/>
                </a:lnTo>
                <a:lnTo>
                  <a:pt x="468" y="428"/>
                </a:lnTo>
                <a:lnTo>
                  <a:pt x="472" y="428"/>
                </a:lnTo>
                <a:lnTo>
                  <a:pt x="472" y="432"/>
                </a:lnTo>
                <a:lnTo>
                  <a:pt x="478" y="432"/>
                </a:lnTo>
                <a:lnTo>
                  <a:pt x="478" y="436"/>
                </a:lnTo>
                <a:lnTo>
                  <a:pt x="482" y="436"/>
                </a:lnTo>
                <a:lnTo>
                  <a:pt x="482" y="438"/>
                </a:lnTo>
                <a:lnTo>
                  <a:pt x="494" y="438"/>
                </a:lnTo>
                <a:lnTo>
                  <a:pt x="494" y="442"/>
                </a:lnTo>
                <a:lnTo>
                  <a:pt x="512" y="442"/>
                </a:lnTo>
                <a:lnTo>
                  <a:pt x="512" y="454"/>
                </a:lnTo>
                <a:lnTo>
                  <a:pt x="518" y="454"/>
                </a:lnTo>
                <a:lnTo>
                  <a:pt x="518" y="462"/>
                </a:lnTo>
                <a:lnTo>
                  <a:pt x="534" y="462"/>
                </a:lnTo>
                <a:lnTo>
                  <a:pt x="534" y="468"/>
                </a:lnTo>
                <a:lnTo>
                  <a:pt x="550" y="468"/>
                </a:lnTo>
                <a:lnTo>
                  <a:pt x="550" y="474"/>
                </a:lnTo>
                <a:lnTo>
                  <a:pt x="564" y="474"/>
                </a:lnTo>
                <a:lnTo>
                  <a:pt x="564" y="484"/>
                </a:lnTo>
                <a:lnTo>
                  <a:pt x="566" y="484"/>
                </a:lnTo>
                <a:lnTo>
                  <a:pt x="566" y="494"/>
                </a:lnTo>
                <a:lnTo>
                  <a:pt x="572" y="494"/>
                </a:lnTo>
                <a:lnTo>
                  <a:pt x="572" y="504"/>
                </a:lnTo>
                <a:lnTo>
                  <a:pt x="584" y="504"/>
                </a:lnTo>
                <a:lnTo>
                  <a:pt x="584" y="506"/>
                </a:lnTo>
                <a:lnTo>
                  <a:pt x="594" y="506"/>
                </a:lnTo>
                <a:lnTo>
                  <a:pt x="594" y="516"/>
                </a:lnTo>
                <a:lnTo>
                  <a:pt x="596" y="516"/>
                </a:lnTo>
                <a:lnTo>
                  <a:pt x="596" y="522"/>
                </a:lnTo>
                <a:lnTo>
                  <a:pt x="606" y="522"/>
                </a:lnTo>
                <a:lnTo>
                  <a:pt x="606" y="528"/>
                </a:lnTo>
                <a:lnTo>
                  <a:pt x="620" y="528"/>
                </a:lnTo>
                <a:lnTo>
                  <a:pt x="620" y="532"/>
                </a:lnTo>
                <a:lnTo>
                  <a:pt x="624" y="532"/>
                </a:lnTo>
                <a:lnTo>
                  <a:pt x="624" y="536"/>
                </a:lnTo>
                <a:lnTo>
                  <a:pt x="636" y="536"/>
                </a:lnTo>
                <a:lnTo>
                  <a:pt x="636" y="550"/>
                </a:lnTo>
                <a:lnTo>
                  <a:pt x="642" y="550"/>
                </a:lnTo>
                <a:lnTo>
                  <a:pt x="642" y="554"/>
                </a:lnTo>
                <a:lnTo>
                  <a:pt x="654" y="554"/>
                </a:lnTo>
                <a:lnTo>
                  <a:pt x="654" y="556"/>
                </a:lnTo>
                <a:lnTo>
                  <a:pt x="660" y="556"/>
                </a:lnTo>
                <a:lnTo>
                  <a:pt x="660" y="566"/>
                </a:lnTo>
                <a:lnTo>
                  <a:pt x="672" y="566"/>
                </a:lnTo>
                <a:lnTo>
                  <a:pt x="672" y="570"/>
                </a:lnTo>
                <a:lnTo>
                  <a:pt x="686" y="570"/>
                </a:lnTo>
                <a:lnTo>
                  <a:pt x="686" y="574"/>
                </a:lnTo>
                <a:lnTo>
                  <a:pt x="688" y="574"/>
                </a:lnTo>
                <a:lnTo>
                  <a:pt x="688" y="582"/>
                </a:lnTo>
                <a:lnTo>
                  <a:pt x="697" y="582"/>
                </a:lnTo>
                <a:lnTo>
                  <a:pt x="697" y="584"/>
                </a:lnTo>
                <a:lnTo>
                  <a:pt x="707" y="584"/>
                </a:lnTo>
                <a:lnTo>
                  <a:pt x="707" y="588"/>
                </a:lnTo>
                <a:lnTo>
                  <a:pt x="711" y="588"/>
                </a:lnTo>
                <a:lnTo>
                  <a:pt x="711" y="602"/>
                </a:lnTo>
                <a:lnTo>
                  <a:pt x="715" y="602"/>
                </a:lnTo>
                <a:lnTo>
                  <a:pt x="715" y="608"/>
                </a:lnTo>
                <a:lnTo>
                  <a:pt x="721" y="608"/>
                </a:lnTo>
                <a:lnTo>
                  <a:pt x="721" y="610"/>
                </a:lnTo>
                <a:lnTo>
                  <a:pt x="755" y="610"/>
                </a:lnTo>
                <a:lnTo>
                  <a:pt x="755" y="614"/>
                </a:lnTo>
                <a:lnTo>
                  <a:pt x="761" y="614"/>
                </a:lnTo>
                <a:lnTo>
                  <a:pt x="761" y="620"/>
                </a:lnTo>
                <a:lnTo>
                  <a:pt x="765" y="620"/>
                </a:lnTo>
                <a:lnTo>
                  <a:pt x="765" y="628"/>
                </a:lnTo>
                <a:lnTo>
                  <a:pt x="777" y="628"/>
                </a:lnTo>
                <a:lnTo>
                  <a:pt x="777" y="634"/>
                </a:lnTo>
                <a:lnTo>
                  <a:pt x="795" y="634"/>
                </a:lnTo>
                <a:lnTo>
                  <a:pt x="795" y="642"/>
                </a:lnTo>
                <a:lnTo>
                  <a:pt x="807" y="642"/>
                </a:lnTo>
                <a:lnTo>
                  <a:pt x="807" y="646"/>
                </a:lnTo>
                <a:lnTo>
                  <a:pt x="809" y="646"/>
                </a:lnTo>
                <a:lnTo>
                  <a:pt x="809" y="654"/>
                </a:lnTo>
                <a:lnTo>
                  <a:pt x="821" y="654"/>
                </a:lnTo>
                <a:lnTo>
                  <a:pt x="821" y="658"/>
                </a:lnTo>
                <a:lnTo>
                  <a:pt x="831" y="658"/>
                </a:lnTo>
                <a:lnTo>
                  <a:pt x="831" y="662"/>
                </a:lnTo>
                <a:lnTo>
                  <a:pt x="837" y="662"/>
                </a:lnTo>
                <a:lnTo>
                  <a:pt x="837" y="666"/>
                </a:lnTo>
                <a:lnTo>
                  <a:pt x="849" y="666"/>
                </a:lnTo>
                <a:lnTo>
                  <a:pt x="849" y="670"/>
                </a:lnTo>
                <a:lnTo>
                  <a:pt x="855" y="670"/>
                </a:lnTo>
                <a:lnTo>
                  <a:pt x="855" y="672"/>
                </a:lnTo>
                <a:lnTo>
                  <a:pt x="863" y="672"/>
                </a:lnTo>
                <a:lnTo>
                  <a:pt x="863" y="678"/>
                </a:lnTo>
                <a:lnTo>
                  <a:pt x="879" y="678"/>
                </a:lnTo>
                <a:lnTo>
                  <a:pt x="879" y="682"/>
                </a:lnTo>
                <a:lnTo>
                  <a:pt x="893" y="682"/>
                </a:lnTo>
                <a:lnTo>
                  <a:pt x="893" y="686"/>
                </a:lnTo>
                <a:lnTo>
                  <a:pt x="897" y="686"/>
                </a:lnTo>
                <a:lnTo>
                  <a:pt x="897" y="698"/>
                </a:lnTo>
                <a:lnTo>
                  <a:pt x="923" y="698"/>
                </a:lnTo>
                <a:lnTo>
                  <a:pt x="923" y="704"/>
                </a:lnTo>
                <a:lnTo>
                  <a:pt x="931" y="704"/>
                </a:lnTo>
                <a:lnTo>
                  <a:pt x="931" y="712"/>
                </a:lnTo>
                <a:lnTo>
                  <a:pt x="939" y="712"/>
                </a:lnTo>
                <a:lnTo>
                  <a:pt x="939" y="716"/>
                </a:lnTo>
                <a:lnTo>
                  <a:pt x="943" y="716"/>
                </a:lnTo>
                <a:lnTo>
                  <a:pt x="943" y="722"/>
                </a:lnTo>
                <a:lnTo>
                  <a:pt x="949" y="722"/>
                </a:lnTo>
                <a:lnTo>
                  <a:pt x="949" y="728"/>
                </a:lnTo>
                <a:lnTo>
                  <a:pt x="953" y="728"/>
                </a:lnTo>
                <a:lnTo>
                  <a:pt x="953" y="732"/>
                </a:lnTo>
                <a:lnTo>
                  <a:pt x="969" y="732"/>
                </a:lnTo>
                <a:lnTo>
                  <a:pt x="969" y="736"/>
                </a:lnTo>
                <a:lnTo>
                  <a:pt x="984" y="736"/>
                </a:lnTo>
                <a:lnTo>
                  <a:pt x="984" y="738"/>
                </a:lnTo>
                <a:lnTo>
                  <a:pt x="998" y="738"/>
                </a:lnTo>
                <a:lnTo>
                  <a:pt x="998" y="742"/>
                </a:lnTo>
                <a:lnTo>
                  <a:pt x="1012" y="742"/>
                </a:lnTo>
                <a:lnTo>
                  <a:pt x="1012" y="748"/>
                </a:lnTo>
                <a:lnTo>
                  <a:pt x="1028" y="748"/>
                </a:lnTo>
                <a:lnTo>
                  <a:pt x="1028" y="754"/>
                </a:lnTo>
                <a:lnTo>
                  <a:pt x="1046" y="754"/>
                </a:lnTo>
                <a:lnTo>
                  <a:pt x="1046" y="758"/>
                </a:lnTo>
                <a:lnTo>
                  <a:pt x="1050" y="758"/>
                </a:lnTo>
                <a:lnTo>
                  <a:pt x="1050" y="760"/>
                </a:lnTo>
                <a:lnTo>
                  <a:pt x="1062" y="760"/>
                </a:lnTo>
                <a:lnTo>
                  <a:pt x="1062" y="766"/>
                </a:lnTo>
                <a:lnTo>
                  <a:pt x="1076" y="766"/>
                </a:lnTo>
                <a:lnTo>
                  <a:pt x="1076" y="774"/>
                </a:lnTo>
                <a:lnTo>
                  <a:pt x="1092" y="774"/>
                </a:lnTo>
                <a:lnTo>
                  <a:pt x="1092" y="778"/>
                </a:lnTo>
                <a:lnTo>
                  <a:pt x="1108" y="778"/>
                </a:lnTo>
                <a:lnTo>
                  <a:pt x="1108" y="788"/>
                </a:lnTo>
                <a:lnTo>
                  <a:pt x="1118" y="788"/>
                </a:lnTo>
                <a:lnTo>
                  <a:pt x="1118" y="796"/>
                </a:lnTo>
                <a:lnTo>
                  <a:pt x="1128" y="796"/>
                </a:lnTo>
                <a:lnTo>
                  <a:pt x="1128" y="804"/>
                </a:lnTo>
                <a:lnTo>
                  <a:pt x="1142" y="804"/>
                </a:lnTo>
                <a:lnTo>
                  <a:pt x="1142" y="808"/>
                </a:lnTo>
                <a:lnTo>
                  <a:pt x="1152" y="808"/>
                </a:lnTo>
                <a:lnTo>
                  <a:pt x="1152" y="810"/>
                </a:lnTo>
                <a:lnTo>
                  <a:pt x="1164" y="810"/>
                </a:lnTo>
                <a:lnTo>
                  <a:pt x="1164" y="818"/>
                </a:lnTo>
                <a:lnTo>
                  <a:pt x="1176" y="818"/>
                </a:lnTo>
                <a:lnTo>
                  <a:pt x="1176" y="828"/>
                </a:lnTo>
                <a:lnTo>
                  <a:pt x="1188" y="828"/>
                </a:lnTo>
                <a:lnTo>
                  <a:pt x="1188" y="836"/>
                </a:lnTo>
                <a:lnTo>
                  <a:pt x="1198" y="836"/>
                </a:lnTo>
                <a:lnTo>
                  <a:pt x="1198" y="844"/>
                </a:lnTo>
                <a:lnTo>
                  <a:pt x="1204" y="844"/>
                </a:lnTo>
                <a:lnTo>
                  <a:pt x="1204" y="850"/>
                </a:lnTo>
                <a:lnTo>
                  <a:pt x="1214" y="850"/>
                </a:lnTo>
                <a:lnTo>
                  <a:pt x="1214" y="854"/>
                </a:lnTo>
                <a:lnTo>
                  <a:pt x="1281" y="854"/>
                </a:lnTo>
                <a:lnTo>
                  <a:pt x="1281" y="856"/>
                </a:lnTo>
                <a:lnTo>
                  <a:pt x="1293" y="856"/>
                </a:lnTo>
                <a:lnTo>
                  <a:pt x="1293" y="860"/>
                </a:lnTo>
                <a:lnTo>
                  <a:pt x="1303" y="860"/>
                </a:lnTo>
                <a:lnTo>
                  <a:pt x="1303" y="870"/>
                </a:lnTo>
                <a:lnTo>
                  <a:pt x="1307" y="870"/>
                </a:lnTo>
                <a:lnTo>
                  <a:pt x="1307" y="878"/>
                </a:lnTo>
                <a:lnTo>
                  <a:pt x="1327" y="878"/>
                </a:lnTo>
                <a:lnTo>
                  <a:pt x="1327" y="886"/>
                </a:lnTo>
                <a:lnTo>
                  <a:pt x="1339" y="886"/>
                </a:lnTo>
                <a:lnTo>
                  <a:pt x="1339" y="894"/>
                </a:lnTo>
                <a:lnTo>
                  <a:pt x="1347" y="894"/>
                </a:lnTo>
                <a:lnTo>
                  <a:pt x="1347" y="898"/>
                </a:lnTo>
                <a:lnTo>
                  <a:pt x="1389" y="898"/>
                </a:lnTo>
                <a:lnTo>
                  <a:pt x="1389" y="900"/>
                </a:lnTo>
                <a:lnTo>
                  <a:pt x="1403" y="900"/>
                </a:lnTo>
                <a:lnTo>
                  <a:pt x="1403" y="906"/>
                </a:lnTo>
                <a:lnTo>
                  <a:pt x="1419" y="906"/>
                </a:lnTo>
                <a:lnTo>
                  <a:pt x="1419" y="912"/>
                </a:lnTo>
                <a:lnTo>
                  <a:pt x="1457" y="912"/>
                </a:lnTo>
                <a:lnTo>
                  <a:pt x="1457" y="918"/>
                </a:lnTo>
                <a:lnTo>
                  <a:pt x="1495" y="918"/>
                </a:lnTo>
                <a:lnTo>
                  <a:pt x="1495" y="924"/>
                </a:lnTo>
                <a:lnTo>
                  <a:pt x="1513" y="924"/>
                </a:lnTo>
                <a:lnTo>
                  <a:pt x="1513" y="930"/>
                </a:lnTo>
                <a:lnTo>
                  <a:pt x="1523" y="930"/>
                </a:lnTo>
                <a:lnTo>
                  <a:pt x="1523" y="936"/>
                </a:lnTo>
                <a:lnTo>
                  <a:pt x="1564" y="936"/>
                </a:lnTo>
                <a:lnTo>
                  <a:pt x="1564" y="944"/>
                </a:lnTo>
                <a:lnTo>
                  <a:pt x="1580" y="944"/>
                </a:lnTo>
                <a:lnTo>
                  <a:pt x="1580" y="950"/>
                </a:lnTo>
                <a:lnTo>
                  <a:pt x="1600" y="950"/>
                </a:lnTo>
                <a:lnTo>
                  <a:pt x="1600" y="952"/>
                </a:lnTo>
                <a:lnTo>
                  <a:pt x="1614" y="952"/>
                </a:lnTo>
                <a:lnTo>
                  <a:pt x="1614" y="956"/>
                </a:lnTo>
                <a:lnTo>
                  <a:pt x="1652" y="956"/>
                </a:lnTo>
                <a:lnTo>
                  <a:pt x="1652" y="970"/>
                </a:lnTo>
                <a:lnTo>
                  <a:pt x="1684" y="970"/>
                </a:lnTo>
                <a:lnTo>
                  <a:pt x="1684" y="978"/>
                </a:lnTo>
                <a:lnTo>
                  <a:pt x="1700" y="978"/>
                </a:lnTo>
                <a:lnTo>
                  <a:pt x="1700" y="984"/>
                </a:lnTo>
                <a:lnTo>
                  <a:pt x="1716" y="984"/>
                </a:lnTo>
                <a:lnTo>
                  <a:pt x="1716" y="990"/>
                </a:lnTo>
                <a:lnTo>
                  <a:pt x="1730" y="990"/>
                </a:lnTo>
                <a:lnTo>
                  <a:pt x="1730" y="996"/>
                </a:lnTo>
                <a:lnTo>
                  <a:pt x="1748" y="996"/>
                </a:lnTo>
                <a:lnTo>
                  <a:pt x="1748" y="1008"/>
                </a:lnTo>
                <a:lnTo>
                  <a:pt x="1762" y="1008"/>
                </a:lnTo>
                <a:lnTo>
                  <a:pt x="1762" y="1026"/>
                </a:lnTo>
                <a:lnTo>
                  <a:pt x="1790" y="1026"/>
                </a:lnTo>
                <a:lnTo>
                  <a:pt x="1790" y="1028"/>
                </a:lnTo>
                <a:lnTo>
                  <a:pt x="1822" y="1028"/>
                </a:lnTo>
                <a:lnTo>
                  <a:pt x="1822" y="1036"/>
                </a:lnTo>
                <a:lnTo>
                  <a:pt x="1841" y="1036"/>
                </a:lnTo>
                <a:lnTo>
                  <a:pt x="1841" y="1040"/>
                </a:lnTo>
                <a:lnTo>
                  <a:pt x="1855" y="1040"/>
                </a:lnTo>
                <a:lnTo>
                  <a:pt x="1855" y="1048"/>
                </a:lnTo>
                <a:lnTo>
                  <a:pt x="1891" y="1048"/>
                </a:lnTo>
                <a:lnTo>
                  <a:pt x="1891" y="1056"/>
                </a:lnTo>
                <a:lnTo>
                  <a:pt x="1903" y="1056"/>
                </a:lnTo>
                <a:lnTo>
                  <a:pt x="1903" y="1062"/>
                </a:lnTo>
                <a:lnTo>
                  <a:pt x="1963" y="1062"/>
                </a:lnTo>
                <a:lnTo>
                  <a:pt x="1963" y="1070"/>
                </a:lnTo>
                <a:lnTo>
                  <a:pt x="2067" y="1070"/>
                </a:lnTo>
                <a:lnTo>
                  <a:pt x="2067" y="1078"/>
                </a:lnTo>
                <a:lnTo>
                  <a:pt x="2083" y="1078"/>
                </a:lnTo>
                <a:lnTo>
                  <a:pt x="2083" y="1086"/>
                </a:lnTo>
                <a:lnTo>
                  <a:pt x="2118" y="1086"/>
                </a:lnTo>
                <a:lnTo>
                  <a:pt x="2118" y="1090"/>
                </a:lnTo>
                <a:lnTo>
                  <a:pt x="2138" y="1090"/>
                </a:lnTo>
                <a:lnTo>
                  <a:pt x="2138" y="1094"/>
                </a:lnTo>
                <a:lnTo>
                  <a:pt x="2220" y="1094"/>
                </a:lnTo>
                <a:lnTo>
                  <a:pt x="2220" y="1102"/>
                </a:lnTo>
                <a:lnTo>
                  <a:pt x="2354" y="1102"/>
                </a:lnTo>
                <a:lnTo>
                  <a:pt x="2354" y="1112"/>
                </a:lnTo>
                <a:lnTo>
                  <a:pt x="2447" y="1112"/>
                </a:lnTo>
                <a:lnTo>
                  <a:pt x="2447" y="1120"/>
                </a:lnTo>
                <a:lnTo>
                  <a:pt x="2503" y="1120"/>
                </a:lnTo>
                <a:lnTo>
                  <a:pt x="2503" y="1130"/>
                </a:lnTo>
                <a:lnTo>
                  <a:pt x="2575" y="1130"/>
                </a:lnTo>
                <a:lnTo>
                  <a:pt x="2575" y="1138"/>
                </a:lnTo>
                <a:lnTo>
                  <a:pt x="2641" y="1138"/>
                </a:lnTo>
                <a:lnTo>
                  <a:pt x="2641" y="1148"/>
                </a:lnTo>
                <a:lnTo>
                  <a:pt x="2694" y="1148"/>
                </a:lnTo>
                <a:lnTo>
                  <a:pt x="2694" y="1156"/>
                </a:lnTo>
                <a:lnTo>
                  <a:pt x="2700" y="1156"/>
                </a:lnTo>
                <a:lnTo>
                  <a:pt x="2700" y="1164"/>
                </a:lnTo>
                <a:lnTo>
                  <a:pt x="2708" y="1164"/>
                </a:lnTo>
                <a:lnTo>
                  <a:pt x="2708" y="1172"/>
                </a:lnTo>
                <a:lnTo>
                  <a:pt x="2794" y="1172"/>
                </a:lnTo>
                <a:lnTo>
                  <a:pt x="2794" y="1182"/>
                </a:lnTo>
                <a:lnTo>
                  <a:pt x="2989" y="1182"/>
                </a:lnTo>
                <a:lnTo>
                  <a:pt x="2989" y="1198"/>
                </a:lnTo>
                <a:lnTo>
                  <a:pt x="3131" y="1198"/>
                </a:lnTo>
                <a:lnTo>
                  <a:pt x="3131" y="1214"/>
                </a:lnTo>
                <a:lnTo>
                  <a:pt x="3153" y="1214"/>
                </a:lnTo>
                <a:lnTo>
                  <a:pt x="3153" y="1232"/>
                </a:lnTo>
                <a:lnTo>
                  <a:pt x="3239" y="1232"/>
                </a:lnTo>
                <a:lnTo>
                  <a:pt x="3239" y="1234"/>
                </a:lnTo>
                <a:lnTo>
                  <a:pt x="3244" y="1234"/>
                </a:lnTo>
                <a:lnTo>
                  <a:pt x="3244" y="1254"/>
                </a:lnTo>
                <a:lnTo>
                  <a:pt x="4141" y="1254"/>
                </a:ln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charset="0"/>
              <a:ea typeface="ＭＳ Ｐゴシック" charset="0"/>
              <a:cs typeface="Lucida Sans Unicode"/>
            </a:endParaRPr>
          </a:p>
        </p:txBody>
      </p:sp>
      <p:cxnSp>
        <p:nvCxnSpPr>
          <p:cNvPr id="325" name="Straight Connector 324"/>
          <p:cNvCxnSpPr/>
          <p:nvPr/>
        </p:nvCxnSpPr>
        <p:spPr>
          <a:xfrm>
            <a:off x="6585016" y="1885919"/>
            <a:ext cx="357673" cy="0"/>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326" name="Straight Connector 325"/>
          <p:cNvCxnSpPr/>
          <p:nvPr/>
        </p:nvCxnSpPr>
        <p:spPr>
          <a:xfrm>
            <a:off x="6585016" y="2139865"/>
            <a:ext cx="357673"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327" name="TextBox 326"/>
          <p:cNvSpPr txBox="1"/>
          <p:nvPr/>
        </p:nvSpPr>
        <p:spPr>
          <a:xfrm>
            <a:off x="5973051" y="5095548"/>
            <a:ext cx="801823" cy="318100"/>
          </a:xfrm>
          <a:prstGeom prst="rect">
            <a:avLst/>
          </a:prstGeom>
          <a:noFill/>
        </p:spPr>
        <p:txBody>
          <a:bodyPr wrap="non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Months</a:t>
            </a:r>
          </a:p>
        </p:txBody>
      </p:sp>
      <p:sp>
        <p:nvSpPr>
          <p:cNvPr id="328" name="TextBox 327"/>
          <p:cNvSpPr txBox="1"/>
          <p:nvPr/>
        </p:nvSpPr>
        <p:spPr>
          <a:xfrm>
            <a:off x="1383391" y="4850108"/>
            <a:ext cx="288861"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a:t>
            </a:r>
          </a:p>
        </p:txBody>
      </p:sp>
      <p:sp>
        <p:nvSpPr>
          <p:cNvPr id="329" name="TextBox 328"/>
          <p:cNvSpPr txBox="1"/>
          <p:nvPr/>
        </p:nvSpPr>
        <p:spPr>
          <a:xfrm>
            <a:off x="1741064" y="4850108"/>
            <a:ext cx="288861"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a:t>
            </a:r>
          </a:p>
        </p:txBody>
      </p:sp>
      <p:sp>
        <p:nvSpPr>
          <p:cNvPr id="330" name="TextBox 329"/>
          <p:cNvSpPr txBox="1"/>
          <p:nvPr/>
        </p:nvSpPr>
        <p:spPr>
          <a:xfrm>
            <a:off x="2098734" y="4850108"/>
            <a:ext cx="288861"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a:t>
            </a:r>
          </a:p>
        </p:txBody>
      </p:sp>
      <p:sp>
        <p:nvSpPr>
          <p:cNvPr id="331" name="TextBox 330"/>
          <p:cNvSpPr txBox="1"/>
          <p:nvPr/>
        </p:nvSpPr>
        <p:spPr>
          <a:xfrm>
            <a:off x="2456404" y="4850108"/>
            <a:ext cx="288861"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6</a:t>
            </a:r>
          </a:p>
        </p:txBody>
      </p:sp>
      <p:sp>
        <p:nvSpPr>
          <p:cNvPr id="332" name="TextBox 331"/>
          <p:cNvSpPr txBox="1"/>
          <p:nvPr/>
        </p:nvSpPr>
        <p:spPr>
          <a:xfrm>
            <a:off x="2814078" y="4850108"/>
            <a:ext cx="288861"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8</a:t>
            </a:r>
          </a:p>
        </p:txBody>
      </p:sp>
      <p:sp>
        <p:nvSpPr>
          <p:cNvPr id="333" name="TextBox 332"/>
          <p:cNvSpPr txBox="1"/>
          <p:nvPr/>
        </p:nvSpPr>
        <p:spPr>
          <a:xfrm>
            <a:off x="3119649"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10</a:t>
            </a:r>
          </a:p>
        </p:txBody>
      </p:sp>
      <p:sp>
        <p:nvSpPr>
          <p:cNvPr id="334" name="TextBox 333"/>
          <p:cNvSpPr txBox="1"/>
          <p:nvPr/>
        </p:nvSpPr>
        <p:spPr>
          <a:xfrm>
            <a:off x="3477319"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12</a:t>
            </a:r>
          </a:p>
        </p:txBody>
      </p:sp>
      <p:sp>
        <p:nvSpPr>
          <p:cNvPr id="335" name="TextBox 334"/>
          <p:cNvSpPr txBox="1"/>
          <p:nvPr/>
        </p:nvSpPr>
        <p:spPr>
          <a:xfrm>
            <a:off x="3834992"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14</a:t>
            </a:r>
          </a:p>
        </p:txBody>
      </p:sp>
      <p:sp>
        <p:nvSpPr>
          <p:cNvPr id="336" name="TextBox 335"/>
          <p:cNvSpPr txBox="1"/>
          <p:nvPr/>
        </p:nvSpPr>
        <p:spPr>
          <a:xfrm>
            <a:off x="4192663"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16</a:t>
            </a:r>
          </a:p>
        </p:txBody>
      </p:sp>
      <p:sp>
        <p:nvSpPr>
          <p:cNvPr id="337" name="TextBox 336"/>
          <p:cNvSpPr txBox="1"/>
          <p:nvPr/>
        </p:nvSpPr>
        <p:spPr>
          <a:xfrm>
            <a:off x="4550333"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18</a:t>
            </a:r>
          </a:p>
        </p:txBody>
      </p:sp>
      <p:sp>
        <p:nvSpPr>
          <p:cNvPr id="338" name="TextBox 337"/>
          <p:cNvSpPr txBox="1"/>
          <p:nvPr/>
        </p:nvSpPr>
        <p:spPr>
          <a:xfrm>
            <a:off x="4908007"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20</a:t>
            </a:r>
          </a:p>
        </p:txBody>
      </p:sp>
      <p:sp>
        <p:nvSpPr>
          <p:cNvPr id="339" name="TextBox 338"/>
          <p:cNvSpPr txBox="1"/>
          <p:nvPr/>
        </p:nvSpPr>
        <p:spPr>
          <a:xfrm>
            <a:off x="5265675"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22</a:t>
            </a:r>
          </a:p>
        </p:txBody>
      </p:sp>
      <p:sp>
        <p:nvSpPr>
          <p:cNvPr id="340" name="TextBox 339"/>
          <p:cNvSpPr txBox="1"/>
          <p:nvPr/>
        </p:nvSpPr>
        <p:spPr>
          <a:xfrm>
            <a:off x="5623347"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24</a:t>
            </a:r>
          </a:p>
        </p:txBody>
      </p:sp>
      <p:sp>
        <p:nvSpPr>
          <p:cNvPr id="341" name="TextBox 340"/>
          <p:cNvSpPr txBox="1"/>
          <p:nvPr/>
        </p:nvSpPr>
        <p:spPr>
          <a:xfrm>
            <a:off x="5981020"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26</a:t>
            </a:r>
          </a:p>
        </p:txBody>
      </p:sp>
      <p:sp>
        <p:nvSpPr>
          <p:cNvPr id="342" name="TextBox 341"/>
          <p:cNvSpPr txBox="1"/>
          <p:nvPr/>
        </p:nvSpPr>
        <p:spPr>
          <a:xfrm>
            <a:off x="6338691"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28</a:t>
            </a:r>
          </a:p>
        </p:txBody>
      </p:sp>
      <p:sp>
        <p:nvSpPr>
          <p:cNvPr id="343" name="TextBox 342"/>
          <p:cNvSpPr txBox="1"/>
          <p:nvPr/>
        </p:nvSpPr>
        <p:spPr>
          <a:xfrm>
            <a:off x="6696361"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30</a:t>
            </a:r>
          </a:p>
        </p:txBody>
      </p:sp>
      <p:sp>
        <p:nvSpPr>
          <p:cNvPr id="344" name="TextBox 343"/>
          <p:cNvSpPr txBox="1"/>
          <p:nvPr/>
        </p:nvSpPr>
        <p:spPr>
          <a:xfrm>
            <a:off x="7054033"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32</a:t>
            </a:r>
          </a:p>
        </p:txBody>
      </p:sp>
      <p:sp>
        <p:nvSpPr>
          <p:cNvPr id="345" name="TextBox 344"/>
          <p:cNvSpPr txBox="1"/>
          <p:nvPr/>
        </p:nvSpPr>
        <p:spPr>
          <a:xfrm>
            <a:off x="7411704"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34</a:t>
            </a:r>
          </a:p>
        </p:txBody>
      </p:sp>
      <p:sp>
        <p:nvSpPr>
          <p:cNvPr id="346" name="TextBox 345"/>
          <p:cNvSpPr txBox="1"/>
          <p:nvPr/>
        </p:nvSpPr>
        <p:spPr>
          <a:xfrm>
            <a:off x="7769376"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36</a:t>
            </a:r>
          </a:p>
        </p:txBody>
      </p:sp>
      <p:sp>
        <p:nvSpPr>
          <p:cNvPr id="347" name="TextBox 346"/>
          <p:cNvSpPr txBox="1"/>
          <p:nvPr/>
        </p:nvSpPr>
        <p:spPr>
          <a:xfrm>
            <a:off x="8127048"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38</a:t>
            </a:r>
          </a:p>
        </p:txBody>
      </p:sp>
      <p:sp>
        <p:nvSpPr>
          <p:cNvPr id="348" name="TextBox 347"/>
          <p:cNvSpPr txBox="1"/>
          <p:nvPr/>
        </p:nvSpPr>
        <p:spPr>
          <a:xfrm>
            <a:off x="8484719"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40</a:t>
            </a:r>
          </a:p>
        </p:txBody>
      </p:sp>
      <p:sp>
        <p:nvSpPr>
          <p:cNvPr id="349" name="TextBox 348"/>
          <p:cNvSpPr txBox="1"/>
          <p:nvPr/>
        </p:nvSpPr>
        <p:spPr>
          <a:xfrm>
            <a:off x="8842389"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42</a:t>
            </a:r>
          </a:p>
        </p:txBody>
      </p:sp>
      <p:sp>
        <p:nvSpPr>
          <p:cNvPr id="350" name="TextBox 349"/>
          <p:cNvSpPr txBox="1"/>
          <p:nvPr/>
        </p:nvSpPr>
        <p:spPr>
          <a:xfrm>
            <a:off x="9200061"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44</a:t>
            </a:r>
          </a:p>
        </p:txBody>
      </p:sp>
      <p:sp>
        <p:nvSpPr>
          <p:cNvPr id="351" name="TextBox 350"/>
          <p:cNvSpPr txBox="1"/>
          <p:nvPr/>
        </p:nvSpPr>
        <p:spPr>
          <a:xfrm>
            <a:off x="9557732"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46</a:t>
            </a:r>
          </a:p>
        </p:txBody>
      </p:sp>
      <p:sp>
        <p:nvSpPr>
          <p:cNvPr id="352" name="TextBox 351"/>
          <p:cNvSpPr txBox="1"/>
          <p:nvPr/>
        </p:nvSpPr>
        <p:spPr>
          <a:xfrm>
            <a:off x="9915404"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48</a:t>
            </a:r>
          </a:p>
        </p:txBody>
      </p:sp>
      <p:sp>
        <p:nvSpPr>
          <p:cNvPr id="353" name="TextBox 352"/>
          <p:cNvSpPr txBox="1"/>
          <p:nvPr/>
        </p:nvSpPr>
        <p:spPr>
          <a:xfrm>
            <a:off x="10273076"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50</a:t>
            </a:r>
          </a:p>
        </p:txBody>
      </p:sp>
      <p:sp>
        <p:nvSpPr>
          <p:cNvPr id="354" name="TextBox 353"/>
          <p:cNvSpPr txBox="1"/>
          <p:nvPr/>
        </p:nvSpPr>
        <p:spPr>
          <a:xfrm>
            <a:off x="10630745"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52</a:t>
            </a:r>
          </a:p>
        </p:txBody>
      </p:sp>
      <p:sp>
        <p:nvSpPr>
          <p:cNvPr id="355" name="TextBox 354"/>
          <p:cNvSpPr txBox="1"/>
          <p:nvPr/>
        </p:nvSpPr>
        <p:spPr>
          <a:xfrm>
            <a:off x="10988407" y="4850108"/>
            <a:ext cx="393056" cy="318100"/>
          </a:xfrm>
          <a:prstGeom prst="rect">
            <a:avLst/>
          </a:prstGeom>
          <a:no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54</a:t>
            </a:r>
          </a:p>
        </p:txBody>
      </p:sp>
      <p:sp>
        <p:nvSpPr>
          <p:cNvPr id="356" name="Freeform 355"/>
          <p:cNvSpPr/>
          <p:nvPr/>
        </p:nvSpPr>
        <p:spPr>
          <a:xfrm>
            <a:off x="3330716" y="3187782"/>
            <a:ext cx="0" cy="1491745"/>
          </a:xfrm>
          <a:custGeom>
            <a:avLst/>
            <a:gdLst>
              <a:gd name="connsiteX0" fmla="*/ 0 w 0"/>
              <a:gd name="connsiteY0" fmla="*/ 0 h 1059180"/>
              <a:gd name="connsiteX1" fmla="*/ 0 w 0"/>
              <a:gd name="connsiteY1" fmla="*/ 1059180 h 1059180"/>
            </a:gdLst>
            <a:ahLst/>
            <a:cxnLst>
              <a:cxn ang="0">
                <a:pos x="connsiteX0" y="connsiteY0"/>
              </a:cxn>
              <a:cxn ang="0">
                <a:pos x="connsiteX1" y="connsiteY1"/>
              </a:cxn>
            </a:cxnLst>
            <a:rect l="l" t="t" r="r" b="b"/>
            <a:pathLst>
              <a:path h="1059180">
                <a:moveTo>
                  <a:pt x="0" y="0"/>
                </a:moveTo>
                <a:lnTo>
                  <a:pt x="0" y="1059180"/>
                </a:lnTo>
              </a:path>
            </a:pathLst>
          </a:custGeom>
          <a:noFill/>
          <a:ln w="15875" cap="sq" cmpd="sng">
            <a:solidFill>
              <a:schemeClr val="bg1"/>
            </a:solidFill>
            <a:prstDash val="dash"/>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News Gothic MT"/>
              <a:cs typeface="Lucida Sans Unicode"/>
            </a:endParaRPr>
          </a:p>
        </p:txBody>
      </p:sp>
      <p:cxnSp>
        <p:nvCxnSpPr>
          <p:cNvPr id="357" name="Straight Connector 356"/>
          <p:cNvCxnSpPr/>
          <p:nvPr/>
        </p:nvCxnSpPr>
        <p:spPr>
          <a:xfrm flipV="1">
            <a:off x="1529889" y="3193580"/>
            <a:ext cx="2122569" cy="1"/>
          </a:xfrm>
          <a:prstGeom prst="line">
            <a:avLst/>
          </a:prstGeom>
          <a:noFill/>
          <a:ln w="15875" cap="sq" cmpd="sng">
            <a:solidFill>
              <a:schemeClr val="bg1"/>
            </a:solidFill>
            <a:prstDash val="dash"/>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sp>
        <p:nvSpPr>
          <p:cNvPr id="358" name="Freeform 357"/>
          <p:cNvSpPr/>
          <p:nvPr/>
        </p:nvSpPr>
        <p:spPr>
          <a:xfrm>
            <a:off x="3636839" y="3246977"/>
            <a:ext cx="0" cy="1518384"/>
          </a:xfrm>
          <a:custGeom>
            <a:avLst/>
            <a:gdLst>
              <a:gd name="connsiteX0" fmla="*/ 0 w 0"/>
              <a:gd name="connsiteY0" fmla="*/ 0 h 1059180"/>
              <a:gd name="connsiteX1" fmla="*/ 0 w 0"/>
              <a:gd name="connsiteY1" fmla="*/ 1059180 h 1059180"/>
            </a:gdLst>
            <a:ahLst/>
            <a:cxnLst>
              <a:cxn ang="0">
                <a:pos x="connsiteX0" y="connsiteY0"/>
              </a:cxn>
              <a:cxn ang="0">
                <a:pos x="connsiteX1" y="connsiteY1"/>
              </a:cxn>
            </a:cxnLst>
            <a:rect l="l" t="t" r="r" b="b"/>
            <a:pathLst>
              <a:path h="1059180">
                <a:moveTo>
                  <a:pt x="0" y="0"/>
                </a:moveTo>
                <a:lnTo>
                  <a:pt x="0" y="1059180"/>
                </a:lnTo>
              </a:path>
            </a:pathLst>
          </a:custGeom>
          <a:noFill/>
          <a:ln w="15875" cap="sq" cmpd="sng">
            <a:solidFill>
              <a:schemeClr val="bg1"/>
            </a:solidFill>
            <a:prstDash val="dash"/>
            <a:miter lim="800000"/>
            <a:headEnd/>
            <a:tailEnd/>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News Gothic MT"/>
              <a:cs typeface="Lucida Sans Unicode"/>
            </a:endParaRPr>
          </a:p>
        </p:txBody>
      </p:sp>
      <p:sp>
        <p:nvSpPr>
          <p:cNvPr id="359" name="TextBox 358"/>
          <p:cNvSpPr txBox="1"/>
          <p:nvPr/>
        </p:nvSpPr>
        <p:spPr>
          <a:xfrm>
            <a:off x="1623232" y="4190899"/>
            <a:ext cx="1729570" cy="502573"/>
          </a:xfrm>
          <a:prstGeom prst="rect">
            <a:avLst/>
          </a:prstGeom>
          <a:noFill/>
        </p:spPr>
        <p:txBody>
          <a:bodyPr wrap="none" lIns="4800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Median OS 10.22</a:t>
            </a:r>
          </a:p>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(95% CI: 8.61-11.93)</a:t>
            </a:r>
          </a:p>
        </p:txBody>
      </p:sp>
      <p:sp>
        <p:nvSpPr>
          <p:cNvPr id="360" name="TextBox 359"/>
          <p:cNvSpPr txBox="1"/>
          <p:nvPr/>
        </p:nvSpPr>
        <p:spPr>
          <a:xfrm>
            <a:off x="3673556" y="4190899"/>
            <a:ext cx="1833573" cy="502573"/>
          </a:xfrm>
          <a:prstGeom prst="rect">
            <a:avLst/>
          </a:prstGeom>
          <a:noFill/>
        </p:spPr>
        <p:txBody>
          <a:bodyPr wrap="none" lIns="4800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Median OS 11.86 </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333"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(95% CI: 10.22-13.67)</a:t>
            </a:r>
            <a:endParaRPr kumimoji="0" lang="en-GB" sz="1333"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1" name="Rectangle 360"/>
          <p:cNvSpPr/>
          <p:nvPr/>
        </p:nvSpPr>
        <p:spPr>
          <a:xfrm>
            <a:off x="6942686" y="2688607"/>
            <a:ext cx="4273927" cy="666977"/>
          </a:xfrm>
          <a:prstGeom prst="rect">
            <a:avLst/>
          </a:prstGeom>
        </p:spPr>
        <p:txBody>
          <a:bodyPr wrap="non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Stratified HR 0.84 (90% CI 0.71–1.00) </a:t>
            </a:r>
            <a:br>
              <a:rPr kumimoji="0" lang="en-US" sz="18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br>
            <a:r>
              <a:rPr kumimoji="0" lang="en-US" sz="18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Stratified </a:t>
            </a:r>
            <a:r>
              <a:rPr kumimoji="0" lang="en-US" sz="1867" b="0" i="0" u="none" strike="noStrike" kern="1200" cap="none" spc="0" normalizeH="0" baseline="0" noProof="0" dirty="0" err="1">
                <a:ln>
                  <a:noFill/>
                </a:ln>
                <a:solidFill>
                  <a:srgbClr val="000000"/>
                </a:solidFill>
                <a:effectLst/>
                <a:uLnTx/>
                <a:uFillTx/>
                <a:latin typeface="Arial" charset="0"/>
                <a:ea typeface="ＭＳ Ｐゴシック" charset="0"/>
                <a:cs typeface="Lucida Sans Unicode"/>
              </a:rPr>
              <a:t>logrank</a:t>
            </a:r>
            <a:r>
              <a:rPr kumimoji="0" lang="en-US" sz="18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 p=0.1044</a:t>
            </a:r>
          </a:p>
        </p:txBody>
      </p:sp>
      <p:sp>
        <p:nvSpPr>
          <p:cNvPr id="126" name="Content Placeholder 2"/>
          <p:cNvSpPr txBox="1">
            <a:spLocks/>
          </p:cNvSpPr>
          <p:nvPr/>
        </p:nvSpPr>
        <p:spPr>
          <a:xfrm>
            <a:off x="508000" y="6101232"/>
            <a:ext cx="11480800" cy="443857"/>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2800" kern="1200">
                <a:solidFill>
                  <a:schemeClr val="bg1"/>
                </a:solidFill>
                <a:latin typeface="Arial"/>
                <a:ea typeface="ＭＳ Ｐゴシック" pitchFamily="80" charset="-128"/>
                <a:cs typeface="ＭＳ Ｐゴシック" pitchFamily="80" charset="-128"/>
              </a:defRPr>
            </a:lvl1pPr>
            <a:lvl2pPr marL="742950" indent="-285750" algn="l" defTabSz="457200" rtl="0" eaLnBrk="0" fontAlgn="base" hangingPunct="0">
              <a:spcBef>
                <a:spcPct val="20000"/>
              </a:spcBef>
              <a:spcAft>
                <a:spcPct val="0"/>
              </a:spcAft>
              <a:buFont typeface="Arial" charset="0"/>
              <a:buChar char="–"/>
              <a:defRPr sz="2400" kern="1200">
                <a:solidFill>
                  <a:schemeClr val="bg1"/>
                </a:solidFill>
                <a:latin typeface="Arial"/>
                <a:ea typeface="ＭＳ Ｐゴシック" pitchFamily="80"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000" kern="1200">
                <a:solidFill>
                  <a:schemeClr val="bg1"/>
                </a:solidFill>
                <a:latin typeface="Arial"/>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charset="0"/>
              <a:buChar char="–"/>
              <a:defRPr sz="1800" kern="1200">
                <a:solidFill>
                  <a:schemeClr val="bg1"/>
                </a:solidFill>
                <a:latin typeface="Arial"/>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chemeClr val="bg1"/>
                </a:solidFill>
                <a:latin typeface="Arial"/>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2133" b="0" i="0" u="none" strike="noStrike" kern="1200" cap="none" spc="0" normalizeH="0" baseline="0" noProof="0" dirty="0">
                <a:ln>
                  <a:noFill/>
                </a:ln>
                <a:solidFill>
                  <a:srgbClr val="000000"/>
                </a:solidFill>
                <a:effectLst/>
                <a:uLnTx/>
                <a:uFillTx/>
                <a:latin typeface="Arial"/>
                <a:ea typeface="ＭＳ Ｐゴシック" pitchFamily="80" charset="-128"/>
              </a:rPr>
              <a:t>Median duration of follow up: 9.4 months</a:t>
            </a:r>
          </a:p>
        </p:txBody>
      </p:sp>
      <p:sp>
        <p:nvSpPr>
          <p:cNvPr id="128" name="Footer Placeholder 3"/>
          <p:cNvSpPr txBox="1">
            <a:spLocks/>
          </p:cNvSpPr>
          <p:nvPr/>
        </p:nvSpPr>
        <p:spPr>
          <a:xfrm>
            <a:off x="4484432" y="6539722"/>
            <a:ext cx="3860800" cy="3048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charset="0"/>
                <a:ea typeface="ＭＳ Ｐゴシック" charset="-128"/>
                <a:cs typeface="Lucida Sans Unicode"/>
              </a:rPr>
              <a:t>Presented by: Prof. J Bennouna:  ASCO 2017</a:t>
            </a:r>
            <a:endParaRPr kumimoji="0" lang="en-US" sz="1333" b="0" i="0" u="none" strike="noStrike" kern="1200" cap="none" spc="0" normalizeH="0" baseline="0" noProof="0" dirty="0">
              <a:ln>
                <a:noFill/>
              </a:ln>
              <a:solidFill>
                <a:srgbClr val="000000"/>
              </a:solidFill>
              <a:effectLst/>
              <a:uLnTx/>
              <a:uFillTx/>
              <a:latin typeface="Arial" charset="0"/>
              <a:ea typeface="ＭＳ Ｐゴシック" charset="-128"/>
              <a:cs typeface="Lucida Sans Unicode"/>
            </a:endParaRPr>
          </a:p>
        </p:txBody>
      </p:sp>
      <p:sp>
        <p:nvSpPr>
          <p:cNvPr id="2" name="TextBox 1">
            <a:extLst>
              <a:ext uri="{FF2B5EF4-FFF2-40B4-BE49-F238E27FC236}">
                <a16:creationId xmlns:a16="http://schemas.microsoft.com/office/drawing/2014/main" id="{3CB39667-5CCD-864A-A1C8-9F792F75F94E}"/>
              </a:ext>
            </a:extLst>
          </p:cNvPr>
          <p:cNvSpPr txBox="1"/>
          <p:nvPr/>
        </p:nvSpPr>
        <p:spPr>
          <a:xfrm>
            <a:off x="10080731" y="6419139"/>
            <a:ext cx="18260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JAMA Oncol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2018</a:t>
            </a:r>
          </a:p>
        </p:txBody>
      </p:sp>
    </p:spTree>
    <p:extLst>
      <p:ext uri="{BB962C8B-B14F-4D97-AF65-F5344CB8AC3E}">
        <p14:creationId xmlns:p14="http://schemas.microsoft.com/office/powerpoint/2010/main" val="2523573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09" y="409082"/>
            <a:ext cx="11917757" cy="828113"/>
          </a:xfrm>
          <a:solidFill>
            <a:srgbClr val="002060"/>
          </a:solidFill>
        </p:spPr>
        <p:txBody>
          <a:bodyPr/>
          <a:lstStyle/>
          <a:p>
            <a:r>
              <a:rPr lang="en-US" sz="2800" b="1" dirty="0">
                <a:solidFill>
                  <a:srgbClr val="FFFF00"/>
                </a:solidFill>
                <a:latin typeface="Arial" panose="020B0604020202020204" pitchFamily="34" charset="0"/>
                <a:cs typeface="Arial" panose="020B0604020202020204" pitchFamily="34" charset="0"/>
              </a:rPr>
              <a:t>Secondary endpoints: PFS2 and PFS3 (ITT population)</a:t>
            </a:r>
          </a:p>
        </p:txBody>
      </p:sp>
      <p:sp>
        <p:nvSpPr>
          <p:cNvPr id="524" name="Content Placeholder 2"/>
          <p:cNvSpPr>
            <a:spLocks noGrp="1"/>
          </p:cNvSpPr>
          <p:nvPr>
            <p:ph idx="1"/>
          </p:nvPr>
        </p:nvSpPr>
        <p:spPr>
          <a:xfrm>
            <a:off x="304800" y="5271341"/>
            <a:ext cx="11480800" cy="900859"/>
          </a:xfrm>
          <a:solidFill>
            <a:srgbClr val="002060"/>
          </a:solidFill>
        </p:spPr>
        <p:txBody>
          <a:bodyPr/>
          <a:lstStyle/>
          <a:p>
            <a:pPr>
              <a:lnSpc>
                <a:spcPct val="100000"/>
              </a:lnSpc>
              <a:spcAft>
                <a:spcPts val="600"/>
              </a:spcAft>
              <a:buClr>
                <a:srgbClr val="66FF33"/>
              </a:buClr>
              <a:buSzPct val="80000"/>
            </a:pPr>
            <a:r>
              <a:rPr lang="en-US" sz="2000" dirty="0">
                <a:solidFill>
                  <a:schemeClr val="bg1"/>
                </a:solidFill>
                <a:latin typeface="Arial Narrow" panose="020B0606020202030204" pitchFamily="34" charset="0"/>
              </a:rPr>
              <a:t>Median PFS2: Bev + SOC 5.5 months vs SOC 4.0 months</a:t>
            </a:r>
          </a:p>
          <a:p>
            <a:pPr>
              <a:lnSpc>
                <a:spcPct val="100000"/>
              </a:lnSpc>
              <a:spcAft>
                <a:spcPts val="600"/>
              </a:spcAft>
              <a:buClr>
                <a:srgbClr val="66FF33"/>
              </a:buClr>
              <a:buSzPct val="80000"/>
            </a:pPr>
            <a:r>
              <a:rPr lang="en-US" sz="2000" dirty="0">
                <a:solidFill>
                  <a:schemeClr val="bg1"/>
                </a:solidFill>
                <a:latin typeface="Arial Narrow" panose="020B0606020202030204" pitchFamily="34" charset="0"/>
              </a:rPr>
              <a:t>Median PFS3: Bev + SOC 4.0 months vs SOC 2.6 months</a:t>
            </a:r>
          </a:p>
          <a:p>
            <a:endParaRPr lang="en-US" sz="2000" dirty="0"/>
          </a:p>
          <a:p>
            <a:endParaRPr lang="en-US" sz="2000" dirty="0"/>
          </a:p>
        </p:txBody>
      </p:sp>
      <p:grpSp>
        <p:nvGrpSpPr>
          <p:cNvPr id="9" name="Group 8"/>
          <p:cNvGrpSpPr/>
          <p:nvPr/>
        </p:nvGrpSpPr>
        <p:grpSpPr>
          <a:xfrm>
            <a:off x="230224" y="1488090"/>
            <a:ext cx="11815526" cy="3532356"/>
            <a:chOff x="211005" y="1118600"/>
            <a:chExt cx="8861645" cy="2649267"/>
          </a:xfrm>
          <a:noFill/>
        </p:grpSpPr>
        <p:grpSp>
          <p:nvGrpSpPr>
            <p:cNvPr id="8" name="Group 7"/>
            <p:cNvGrpSpPr/>
            <p:nvPr/>
          </p:nvGrpSpPr>
          <p:grpSpPr>
            <a:xfrm>
              <a:off x="4520060" y="1132106"/>
              <a:ext cx="4552590" cy="2635761"/>
              <a:chOff x="4520060" y="1132106"/>
              <a:chExt cx="4552590" cy="2635761"/>
            </a:xfrm>
            <a:grpFill/>
          </p:grpSpPr>
          <p:sp>
            <p:nvSpPr>
              <p:cNvPr id="440" name="TextBox 439"/>
              <p:cNvSpPr txBox="1"/>
              <p:nvPr/>
            </p:nvSpPr>
            <p:spPr>
              <a:xfrm>
                <a:off x="4721463" y="1132106"/>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1.0</a:t>
                </a:r>
              </a:p>
            </p:txBody>
          </p:sp>
          <p:sp>
            <p:nvSpPr>
              <p:cNvPr id="442" name="Freeform 441"/>
              <p:cNvSpPr/>
              <p:nvPr/>
            </p:nvSpPr>
            <p:spPr>
              <a:xfrm>
                <a:off x="5052395" y="1221601"/>
                <a:ext cx="3763374" cy="2106641"/>
              </a:xfrm>
              <a:custGeom>
                <a:avLst/>
                <a:gdLst>
                  <a:gd name="connsiteX0" fmla="*/ 0 w 6862483"/>
                  <a:gd name="connsiteY0" fmla="*/ 0 h 2120153"/>
                  <a:gd name="connsiteX1" fmla="*/ 0 w 6862483"/>
                  <a:gd name="connsiteY1" fmla="*/ 2120153 h 2120153"/>
                  <a:gd name="connsiteX2" fmla="*/ 6862483 w 6862483"/>
                  <a:gd name="connsiteY2" fmla="*/ 2120153 h 2120153"/>
                </a:gdLst>
                <a:ahLst/>
                <a:cxnLst>
                  <a:cxn ang="0">
                    <a:pos x="connsiteX0" y="connsiteY0"/>
                  </a:cxn>
                  <a:cxn ang="0">
                    <a:pos x="connsiteX1" y="connsiteY1"/>
                  </a:cxn>
                  <a:cxn ang="0">
                    <a:pos x="connsiteX2" y="connsiteY2"/>
                  </a:cxn>
                </a:cxnLst>
                <a:rect l="l" t="t" r="r" b="b"/>
                <a:pathLst>
                  <a:path w="6862483" h="2120153">
                    <a:moveTo>
                      <a:pt x="0" y="0"/>
                    </a:moveTo>
                    <a:lnTo>
                      <a:pt x="0" y="2120153"/>
                    </a:lnTo>
                    <a:lnTo>
                      <a:pt x="6862483" y="2120153"/>
                    </a:lnTo>
                  </a:path>
                </a:pathLst>
              </a:custGeom>
              <a:grpFill/>
              <a:ln w="15875" cap="sq" cmpd="sng">
                <a:solidFill>
                  <a:srgbClr val="FF0000"/>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GB" sz="1467" b="0" i="0" u="none" strike="noStrike" kern="1200" cap="none" spc="0" normalizeH="0" baseline="0" noProof="0">
                  <a:ln>
                    <a:noFill/>
                  </a:ln>
                  <a:solidFill>
                    <a:srgbClr val="FFFFFF"/>
                  </a:solidFill>
                  <a:effectLst/>
                  <a:uLnTx/>
                  <a:uFillTx/>
                  <a:latin typeface="News Gothic MT"/>
                  <a:cs typeface="Lucida Sans Unicode"/>
                </a:endParaRPr>
              </a:p>
            </p:txBody>
          </p:sp>
          <p:cxnSp>
            <p:nvCxnSpPr>
              <p:cNvPr id="443" name="Straight Connector 442"/>
              <p:cNvCxnSpPr/>
              <p:nvPr/>
            </p:nvCxnSpPr>
            <p:spPr>
              <a:xfrm flipV="1">
                <a:off x="5000395" y="1221601"/>
                <a:ext cx="51214"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444" name="Straight Connector 443"/>
              <p:cNvCxnSpPr/>
              <p:nvPr/>
            </p:nvCxnSpPr>
            <p:spPr>
              <a:xfrm flipV="1">
                <a:off x="5000395" y="1432265"/>
                <a:ext cx="51214"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445" name="Straight Connector 444"/>
              <p:cNvCxnSpPr/>
              <p:nvPr/>
            </p:nvCxnSpPr>
            <p:spPr>
              <a:xfrm flipV="1">
                <a:off x="5000395" y="1642929"/>
                <a:ext cx="51214"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446" name="Straight Connector 445"/>
              <p:cNvCxnSpPr/>
              <p:nvPr/>
            </p:nvCxnSpPr>
            <p:spPr>
              <a:xfrm flipV="1">
                <a:off x="5000395" y="1853593"/>
                <a:ext cx="51214"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447" name="Straight Connector 446"/>
              <p:cNvCxnSpPr/>
              <p:nvPr/>
            </p:nvCxnSpPr>
            <p:spPr>
              <a:xfrm flipV="1">
                <a:off x="5000395" y="2064257"/>
                <a:ext cx="51214"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448" name="Straight Connector 447"/>
              <p:cNvCxnSpPr/>
              <p:nvPr/>
            </p:nvCxnSpPr>
            <p:spPr>
              <a:xfrm flipV="1">
                <a:off x="5000395" y="2274921"/>
                <a:ext cx="51214"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449" name="Straight Connector 448"/>
              <p:cNvCxnSpPr/>
              <p:nvPr/>
            </p:nvCxnSpPr>
            <p:spPr>
              <a:xfrm flipV="1">
                <a:off x="5000395" y="2485585"/>
                <a:ext cx="51214"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450" name="Straight Connector 449"/>
              <p:cNvCxnSpPr/>
              <p:nvPr/>
            </p:nvCxnSpPr>
            <p:spPr>
              <a:xfrm flipV="1">
                <a:off x="5000395" y="2696249"/>
                <a:ext cx="51214"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451" name="Straight Connector 450"/>
              <p:cNvCxnSpPr/>
              <p:nvPr/>
            </p:nvCxnSpPr>
            <p:spPr>
              <a:xfrm flipV="1">
                <a:off x="5000395" y="2906913"/>
                <a:ext cx="51214"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452" name="Straight Connector 451"/>
              <p:cNvCxnSpPr/>
              <p:nvPr/>
            </p:nvCxnSpPr>
            <p:spPr>
              <a:xfrm flipV="1">
                <a:off x="5000395" y="3117577"/>
                <a:ext cx="51214"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453" name="Straight Connector 452"/>
              <p:cNvCxnSpPr/>
              <p:nvPr/>
            </p:nvCxnSpPr>
            <p:spPr>
              <a:xfrm flipV="1">
                <a:off x="5000395" y="3328241"/>
                <a:ext cx="51214"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454" name="Straight Connector 453"/>
              <p:cNvCxnSpPr/>
              <p:nvPr/>
            </p:nvCxnSpPr>
            <p:spPr>
              <a:xfrm flipV="1">
                <a:off x="5054741" y="2274922"/>
                <a:ext cx="285851" cy="1"/>
              </a:xfrm>
              <a:prstGeom prst="line">
                <a:avLst/>
              </a:prstGeom>
              <a:grpFill/>
              <a:ln w="15875" cap="sq" cmpd="sng">
                <a:solidFill>
                  <a:srgbClr val="FF0000"/>
                </a:solidFill>
                <a:prstDash val="dash"/>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55" name="TextBox 454"/>
              <p:cNvSpPr txBox="1"/>
              <p:nvPr/>
            </p:nvSpPr>
            <p:spPr>
              <a:xfrm>
                <a:off x="4721463" y="1328229"/>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0.9</a:t>
                </a:r>
              </a:p>
            </p:txBody>
          </p:sp>
          <p:sp>
            <p:nvSpPr>
              <p:cNvPr id="456" name="TextBox 455"/>
              <p:cNvSpPr txBox="1"/>
              <p:nvPr/>
            </p:nvSpPr>
            <p:spPr>
              <a:xfrm>
                <a:off x="4721463" y="1538733"/>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0.8</a:t>
                </a:r>
              </a:p>
            </p:txBody>
          </p:sp>
          <p:sp>
            <p:nvSpPr>
              <p:cNvPr id="457" name="TextBox 456"/>
              <p:cNvSpPr txBox="1"/>
              <p:nvPr/>
            </p:nvSpPr>
            <p:spPr>
              <a:xfrm>
                <a:off x="4721463" y="1749235"/>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0.7</a:t>
                </a:r>
              </a:p>
            </p:txBody>
          </p:sp>
          <p:sp>
            <p:nvSpPr>
              <p:cNvPr id="458" name="TextBox 457"/>
              <p:cNvSpPr txBox="1"/>
              <p:nvPr/>
            </p:nvSpPr>
            <p:spPr>
              <a:xfrm>
                <a:off x="4721463" y="1959738"/>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0.6</a:t>
                </a:r>
              </a:p>
            </p:txBody>
          </p:sp>
          <p:sp>
            <p:nvSpPr>
              <p:cNvPr id="459" name="TextBox 458"/>
              <p:cNvSpPr txBox="1"/>
              <p:nvPr/>
            </p:nvSpPr>
            <p:spPr>
              <a:xfrm>
                <a:off x="4721463" y="2170239"/>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0.5</a:t>
                </a:r>
              </a:p>
            </p:txBody>
          </p:sp>
          <p:sp>
            <p:nvSpPr>
              <p:cNvPr id="460" name="TextBox 459"/>
              <p:cNvSpPr txBox="1"/>
              <p:nvPr/>
            </p:nvSpPr>
            <p:spPr>
              <a:xfrm>
                <a:off x="4721463" y="2380743"/>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0.4</a:t>
                </a:r>
              </a:p>
            </p:txBody>
          </p:sp>
          <p:sp>
            <p:nvSpPr>
              <p:cNvPr id="461" name="TextBox 460"/>
              <p:cNvSpPr txBox="1"/>
              <p:nvPr/>
            </p:nvSpPr>
            <p:spPr>
              <a:xfrm>
                <a:off x="4721463" y="2591246"/>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0.3</a:t>
                </a:r>
              </a:p>
            </p:txBody>
          </p:sp>
          <p:sp>
            <p:nvSpPr>
              <p:cNvPr id="462" name="TextBox 461"/>
              <p:cNvSpPr txBox="1"/>
              <p:nvPr/>
            </p:nvSpPr>
            <p:spPr>
              <a:xfrm>
                <a:off x="4721463" y="2801747"/>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0.2</a:t>
                </a:r>
              </a:p>
            </p:txBody>
          </p:sp>
          <p:sp>
            <p:nvSpPr>
              <p:cNvPr id="463" name="TextBox 462"/>
              <p:cNvSpPr txBox="1"/>
              <p:nvPr/>
            </p:nvSpPr>
            <p:spPr>
              <a:xfrm>
                <a:off x="4721463" y="3012249"/>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0.1</a:t>
                </a:r>
              </a:p>
            </p:txBody>
          </p:sp>
          <p:sp>
            <p:nvSpPr>
              <p:cNvPr id="464" name="TextBox 463"/>
              <p:cNvSpPr txBox="1"/>
              <p:nvPr/>
            </p:nvSpPr>
            <p:spPr>
              <a:xfrm>
                <a:off x="4721463" y="3222752"/>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0.0</a:t>
                </a:r>
              </a:p>
            </p:txBody>
          </p:sp>
          <p:sp>
            <p:nvSpPr>
              <p:cNvPr id="465" name="TextBox 464"/>
              <p:cNvSpPr txBox="1"/>
              <p:nvPr/>
            </p:nvSpPr>
            <p:spPr>
              <a:xfrm rot="16200000">
                <a:off x="3981956" y="2228567"/>
                <a:ext cx="1268617" cy="192409"/>
              </a:xfrm>
              <a:prstGeom prst="rect">
                <a:avLst/>
              </a:prstGeom>
              <a:grpFill/>
            </p:spPr>
            <p:txBody>
              <a:bodyPr wrap="non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FFFFFF"/>
                    </a:solidFill>
                    <a:effectLst/>
                    <a:uLnTx/>
                    <a:uFillTx/>
                    <a:latin typeface="Arial" charset="0"/>
                    <a:ea typeface="ＭＳ Ｐゴシック" charset="0"/>
                    <a:cs typeface="Lucida Sans Unicode"/>
                  </a:rPr>
                  <a:t>Progression-free survival</a:t>
                </a:r>
              </a:p>
            </p:txBody>
          </p:sp>
          <p:sp>
            <p:nvSpPr>
              <p:cNvPr id="466" name="TextBox 465"/>
              <p:cNvSpPr txBox="1"/>
              <p:nvPr/>
            </p:nvSpPr>
            <p:spPr>
              <a:xfrm>
                <a:off x="6623350" y="3560118"/>
                <a:ext cx="516007" cy="207749"/>
              </a:xfrm>
              <a:prstGeom prst="rect">
                <a:avLst/>
              </a:prstGeom>
              <a:grpFill/>
            </p:spPr>
            <p:txBody>
              <a:bodyPr wrap="non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charset="0"/>
                    <a:ea typeface="ＭＳ Ｐゴシック" charset="0"/>
                    <a:cs typeface="Lucida Sans Unicode"/>
                  </a:rPr>
                  <a:t>Months</a:t>
                </a:r>
              </a:p>
            </p:txBody>
          </p:sp>
          <p:cxnSp>
            <p:nvCxnSpPr>
              <p:cNvPr id="467" name="Straight Connector 466"/>
              <p:cNvCxnSpPr/>
              <p:nvPr/>
            </p:nvCxnSpPr>
            <p:spPr>
              <a:xfrm rot="16200000" flipV="1">
                <a:off x="5008252"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68" name="TextBox 467"/>
              <p:cNvSpPr txBox="1"/>
              <p:nvPr/>
            </p:nvSpPr>
            <p:spPr>
              <a:xfrm>
                <a:off x="4952257" y="3394270"/>
                <a:ext cx="202219"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charset="0"/>
                    <a:ea typeface="ＭＳ Ｐゴシック" charset="0"/>
                    <a:cs typeface="Lucida Sans Unicode"/>
                  </a:rPr>
                  <a:t>0</a:t>
                </a:r>
              </a:p>
            </p:txBody>
          </p:sp>
          <p:cxnSp>
            <p:nvCxnSpPr>
              <p:cNvPr id="469" name="Straight Connector 468"/>
              <p:cNvCxnSpPr/>
              <p:nvPr/>
            </p:nvCxnSpPr>
            <p:spPr>
              <a:xfrm rot="16200000" flipV="1">
                <a:off x="5173776"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70" name="TextBox 469"/>
              <p:cNvSpPr txBox="1"/>
              <p:nvPr/>
            </p:nvSpPr>
            <p:spPr>
              <a:xfrm>
                <a:off x="5117811" y="3394270"/>
                <a:ext cx="202219"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a:t>
                </a:r>
              </a:p>
            </p:txBody>
          </p:sp>
          <p:cxnSp>
            <p:nvCxnSpPr>
              <p:cNvPr id="471" name="Straight Connector 470"/>
              <p:cNvCxnSpPr/>
              <p:nvPr/>
            </p:nvCxnSpPr>
            <p:spPr>
              <a:xfrm rot="16200000" flipV="1">
                <a:off x="5339300"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72" name="TextBox 471"/>
              <p:cNvSpPr txBox="1"/>
              <p:nvPr/>
            </p:nvSpPr>
            <p:spPr>
              <a:xfrm>
                <a:off x="5283364" y="3394270"/>
                <a:ext cx="202219"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a:t>
                </a:r>
              </a:p>
            </p:txBody>
          </p:sp>
          <p:cxnSp>
            <p:nvCxnSpPr>
              <p:cNvPr id="473" name="Straight Connector 472"/>
              <p:cNvCxnSpPr/>
              <p:nvPr/>
            </p:nvCxnSpPr>
            <p:spPr>
              <a:xfrm rot="16200000" flipV="1">
                <a:off x="5504824"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74" name="TextBox 473"/>
              <p:cNvSpPr txBox="1"/>
              <p:nvPr/>
            </p:nvSpPr>
            <p:spPr>
              <a:xfrm>
                <a:off x="5448918" y="3394270"/>
                <a:ext cx="202219"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6</a:t>
                </a:r>
              </a:p>
            </p:txBody>
          </p:sp>
          <p:cxnSp>
            <p:nvCxnSpPr>
              <p:cNvPr id="475" name="Straight Connector 474"/>
              <p:cNvCxnSpPr/>
              <p:nvPr/>
            </p:nvCxnSpPr>
            <p:spPr>
              <a:xfrm rot="16200000" flipV="1">
                <a:off x="5670348"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76" name="TextBox 475"/>
              <p:cNvSpPr txBox="1"/>
              <p:nvPr/>
            </p:nvSpPr>
            <p:spPr>
              <a:xfrm>
                <a:off x="5614471" y="3394270"/>
                <a:ext cx="202219"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8</a:t>
                </a:r>
              </a:p>
            </p:txBody>
          </p:sp>
          <p:cxnSp>
            <p:nvCxnSpPr>
              <p:cNvPr id="477" name="Straight Connector 476"/>
              <p:cNvCxnSpPr/>
              <p:nvPr/>
            </p:nvCxnSpPr>
            <p:spPr>
              <a:xfrm rot="16200000" flipV="1">
                <a:off x="5835872"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78" name="TextBox 477"/>
              <p:cNvSpPr txBox="1"/>
              <p:nvPr/>
            </p:nvSpPr>
            <p:spPr>
              <a:xfrm>
                <a:off x="5748164"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10</a:t>
                </a:r>
              </a:p>
            </p:txBody>
          </p:sp>
          <p:cxnSp>
            <p:nvCxnSpPr>
              <p:cNvPr id="479" name="Straight Connector 478"/>
              <p:cNvCxnSpPr/>
              <p:nvPr/>
            </p:nvCxnSpPr>
            <p:spPr>
              <a:xfrm rot="16200000" flipV="1">
                <a:off x="6001396"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80" name="TextBox 479"/>
              <p:cNvSpPr txBox="1"/>
              <p:nvPr/>
            </p:nvSpPr>
            <p:spPr>
              <a:xfrm>
                <a:off x="5913717"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12</a:t>
                </a:r>
              </a:p>
            </p:txBody>
          </p:sp>
          <p:cxnSp>
            <p:nvCxnSpPr>
              <p:cNvPr id="481" name="Straight Connector 480"/>
              <p:cNvCxnSpPr/>
              <p:nvPr/>
            </p:nvCxnSpPr>
            <p:spPr>
              <a:xfrm rot="16200000" flipV="1">
                <a:off x="6166920"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82" name="TextBox 481"/>
              <p:cNvSpPr txBox="1"/>
              <p:nvPr/>
            </p:nvSpPr>
            <p:spPr>
              <a:xfrm>
                <a:off x="6079270"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14</a:t>
                </a:r>
              </a:p>
            </p:txBody>
          </p:sp>
          <p:cxnSp>
            <p:nvCxnSpPr>
              <p:cNvPr id="483" name="Straight Connector 482"/>
              <p:cNvCxnSpPr/>
              <p:nvPr/>
            </p:nvCxnSpPr>
            <p:spPr>
              <a:xfrm rot="16200000" flipV="1">
                <a:off x="6332444"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84" name="TextBox 483"/>
              <p:cNvSpPr txBox="1"/>
              <p:nvPr/>
            </p:nvSpPr>
            <p:spPr>
              <a:xfrm>
                <a:off x="6244822"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16</a:t>
                </a:r>
              </a:p>
            </p:txBody>
          </p:sp>
          <p:cxnSp>
            <p:nvCxnSpPr>
              <p:cNvPr id="485" name="Straight Connector 484"/>
              <p:cNvCxnSpPr/>
              <p:nvPr/>
            </p:nvCxnSpPr>
            <p:spPr>
              <a:xfrm rot="16200000" flipV="1">
                <a:off x="6497968"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86" name="TextBox 485"/>
              <p:cNvSpPr txBox="1"/>
              <p:nvPr/>
            </p:nvSpPr>
            <p:spPr>
              <a:xfrm>
                <a:off x="6410376"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18</a:t>
                </a:r>
              </a:p>
            </p:txBody>
          </p:sp>
          <p:cxnSp>
            <p:nvCxnSpPr>
              <p:cNvPr id="487" name="Straight Connector 486"/>
              <p:cNvCxnSpPr/>
              <p:nvPr/>
            </p:nvCxnSpPr>
            <p:spPr>
              <a:xfrm rot="16200000" flipV="1">
                <a:off x="6663492"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88" name="TextBox 487"/>
              <p:cNvSpPr txBox="1"/>
              <p:nvPr/>
            </p:nvSpPr>
            <p:spPr>
              <a:xfrm>
                <a:off x="6575928"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20</a:t>
                </a:r>
              </a:p>
            </p:txBody>
          </p:sp>
          <p:cxnSp>
            <p:nvCxnSpPr>
              <p:cNvPr id="489" name="Straight Connector 488"/>
              <p:cNvCxnSpPr/>
              <p:nvPr/>
            </p:nvCxnSpPr>
            <p:spPr>
              <a:xfrm rot="16200000" flipV="1">
                <a:off x="6829016"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90" name="TextBox 489"/>
              <p:cNvSpPr txBox="1"/>
              <p:nvPr/>
            </p:nvSpPr>
            <p:spPr>
              <a:xfrm>
                <a:off x="6741482"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22</a:t>
                </a:r>
              </a:p>
            </p:txBody>
          </p:sp>
          <p:cxnSp>
            <p:nvCxnSpPr>
              <p:cNvPr id="491" name="Straight Connector 490"/>
              <p:cNvCxnSpPr/>
              <p:nvPr/>
            </p:nvCxnSpPr>
            <p:spPr>
              <a:xfrm rot="16200000" flipV="1">
                <a:off x="6994540"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92" name="TextBox 491"/>
              <p:cNvSpPr txBox="1"/>
              <p:nvPr/>
            </p:nvSpPr>
            <p:spPr>
              <a:xfrm>
                <a:off x="6907036"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24</a:t>
                </a:r>
              </a:p>
            </p:txBody>
          </p:sp>
          <p:cxnSp>
            <p:nvCxnSpPr>
              <p:cNvPr id="493" name="Straight Connector 492"/>
              <p:cNvCxnSpPr/>
              <p:nvPr/>
            </p:nvCxnSpPr>
            <p:spPr>
              <a:xfrm rot="16200000" flipV="1">
                <a:off x="7160064"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94" name="TextBox 493"/>
              <p:cNvSpPr txBox="1"/>
              <p:nvPr/>
            </p:nvSpPr>
            <p:spPr>
              <a:xfrm>
                <a:off x="7072588"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26</a:t>
                </a:r>
              </a:p>
            </p:txBody>
          </p:sp>
          <p:cxnSp>
            <p:nvCxnSpPr>
              <p:cNvPr id="495" name="Straight Connector 494"/>
              <p:cNvCxnSpPr/>
              <p:nvPr/>
            </p:nvCxnSpPr>
            <p:spPr>
              <a:xfrm rot="16200000" flipV="1">
                <a:off x="7325588"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96" name="TextBox 495"/>
              <p:cNvSpPr txBox="1"/>
              <p:nvPr/>
            </p:nvSpPr>
            <p:spPr>
              <a:xfrm>
                <a:off x="7238141"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28</a:t>
                </a:r>
              </a:p>
            </p:txBody>
          </p:sp>
          <p:cxnSp>
            <p:nvCxnSpPr>
              <p:cNvPr id="497" name="Straight Connector 496"/>
              <p:cNvCxnSpPr/>
              <p:nvPr/>
            </p:nvCxnSpPr>
            <p:spPr>
              <a:xfrm rot="16200000" flipV="1">
                <a:off x="7491112"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98" name="TextBox 497"/>
              <p:cNvSpPr txBox="1"/>
              <p:nvPr/>
            </p:nvSpPr>
            <p:spPr>
              <a:xfrm>
                <a:off x="7403693"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30</a:t>
                </a:r>
              </a:p>
            </p:txBody>
          </p:sp>
          <p:cxnSp>
            <p:nvCxnSpPr>
              <p:cNvPr id="499" name="Straight Connector 498"/>
              <p:cNvCxnSpPr/>
              <p:nvPr/>
            </p:nvCxnSpPr>
            <p:spPr>
              <a:xfrm rot="16200000" flipV="1">
                <a:off x="7656636"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500" name="TextBox 499"/>
              <p:cNvSpPr txBox="1"/>
              <p:nvPr/>
            </p:nvSpPr>
            <p:spPr>
              <a:xfrm>
                <a:off x="7569247"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32</a:t>
                </a:r>
              </a:p>
            </p:txBody>
          </p:sp>
          <p:cxnSp>
            <p:nvCxnSpPr>
              <p:cNvPr id="501" name="Straight Connector 500"/>
              <p:cNvCxnSpPr/>
              <p:nvPr/>
            </p:nvCxnSpPr>
            <p:spPr>
              <a:xfrm rot="16200000" flipV="1">
                <a:off x="7822160"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502" name="TextBox 501"/>
              <p:cNvSpPr txBox="1"/>
              <p:nvPr/>
            </p:nvSpPr>
            <p:spPr>
              <a:xfrm>
                <a:off x="7734801"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34</a:t>
                </a:r>
              </a:p>
            </p:txBody>
          </p:sp>
          <p:cxnSp>
            <p:nvCxnSpPr>
              <p:cNvPr id="503" name="Straight Connector 502"/>
              <p:cNvCxnSpPr/>
              <p:nvPr/>
            </p:nvCxnSpPr>
            <p:spPr>
              <a:xfrm rot="16200000" flipV="1">
                <a:off x="7987684"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504" name="TextBox 503"/>
              <p:cNvSpPr txBox="1"/>
              <p:nvPr/>
            </p:nvSpPr>
            <p:spPr>
              <a:xfrm>
                <a:off x="7900354"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36</a:t>
                </a:r>
              </a:p>
            </p:txBody>
          </p:sp>
          <p:cxnSp>
            <p:nvCxnSpPr>
              <p:cNvPr id="505" name="Straight Connector 504"/>
              <p:cNvCxnSpPr/>
              <p:nvPr/>
            </p:nvCxnSpPr>
            <p:spPr>
              <a:xfrm rot="16200000" flipV="1">
                <a:off x="8153208"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506" name="TextBox 505"/>
              <p:cNvSpPr txBox="1"/>
              <p:nvPr/>
            </p:nvSpPr>
            <p:spPr>
              <a:xfrm>
                <a:off x="8065907"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38</a:t>
                </a:r>
              </a:p>
            </p:txBody>
          </p:sp>
          <p:cxnSp>
            <p:nvCxnSpPr>
              <p:cNvPr id="507" name="Straight Connector 506"/>
              <p:cNvCxnSpPr/>
              <p:nvPr/>
            </p:nvCxnSpPr>
            <p:spPr>
              <a:xfrm rot="16200000" flipV="1">
                <a:off x="8318732"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508" name="TextBox 507"/>
              <p:cNvSpPr txBox="1"/>
              <p:nvPr/>
            </p:nvSpPr>
            <p:spPr>
              <a:xfrm>
                <a:off x="8231459"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40</a:t>
                </a:r>
              </a:p>
            </p:txBody>
          </p:sp>
          <p:cxnSp>
            <p:nvCxnSpPr>
              <p:cNvPr id="509" name="Straight Connector 508"/>
              <p:cNvCxnSpPr/>
              <p:nvPr/>
            </p:nvCxnSpPr>
            <p:spPr>
              <a:xfrm rot="16200000" flipV="1">
                <a:off x="8484256"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510" name="TextBox 509"/>
              <p:cNvSpPr txBox="1"/>
              <p:nvPr/>
            </p:nvSpPr>
            <p:spPr>
              <a:xfrm>
                <a:off x="8397012"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42</a:t>
                </a:r>
              </a:p>
            </p:txBody>
          </p:sp>
          <p:cxnSp>
            <p:nvCxnSpPr>
              <p:cNvPr id="511" name="Straight Connector 510"/>
              <p:cNvCxnSpPr/>
              <p:nvPr/>
            </p:nvCxnSpPr>
            <p:spPr>
              <a:xfrm rot="16200000" flipV="1">
                <a:off x="8649774" y="3378250"/>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512" name="TextBox 511"/>
              <p:cNvSpPr txBox="1"/>
              <p:nvPr/>
            </p:nvSpPr>
            <p:spPr>
              <a:xfrm>
                <a:off x="8562560" y="3394270"/>
                <a:ext cx="265938" cy="20774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44</a:t>
                </a:r>
              </a:p>
            </p:txBody>
          </p:sp>
          <p:grpSp>
            <p:nvGrpSpPr>
              <p:cNvPr id="513" name="Group 512"/>
              <p:cNvGrpSpPr/>
              <p:nvPr/>
            </p:nvGrpSpPr>
            <p:grpSpPr>
              <a:xfrm>
                <a:off x="6960937" y="1149937"/>
                <a:ext cx="1017620" cy="623248"/>
                <a:chOff x="6965045" y="1035212"/>
                <a:chExt cx="1017620" cy="623248"/>
              </a:xfrm>
              <a:grpFill/>
            </p:grpSpPr>
            <p:sp>
              <p:nvSpPr>
                <p:cNvPr id="521" name="TextBox 520"/>
                <p:cNvSpPr txBox="1"/>
                <p:nvPr/>
              </p:nvSpPr>
              <p:spPr>
                <a:xfrm>
                  <a:off x="7069915" y="1035212"/>
                  <a:ext cx="912750" cy="623248"/>
                </a:xfrm>
                <a:prstGeom prst="rect">
                  <a:avLst/>
                </a:prstGeom>
                <a:grp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Bev + SOC</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SOC</a:t>
                  </a:r>
                </a:p>
              </p:txBody>
            </p:sp>
            <p:cxnSp>
              <p:nvCxnSpPr>
                <p:cNvPr id="522" name="Straight Connector 521"/>
                <p:cNvCxnSpPr/>
                <p:nvPr/>
              </p:nvCxnSpPr>
              <p:spPr>
                <a:xfrm>
                  <a:off x="6965045" y="1345942"/>
                  <a:ext cx="134872" cy="0"/>
                </a:xfrm>
                <a:prstGeom prst="line">
                  <a:avLst/>
                </a:prstGeom>
                <a:grpFill/>
                <a:ln w="19050" cap="flat">
                  <a:solidFill>
                    <a:schemeClr val="accent2"/>
                  </a:solidFill>
                  <a:prstDash val="solid"/>
                  <a:miter lim="800000"/>
                  <a:headEnd/>
                  <a:tailEnd/>
                </a:ln>
              </p:spPr>
            </p:cxnSp>
            <p:cxnSp>
              <p:nvCxnSpPr>
                <p:cNvPr id="523" name="Straight Connector 522"/>
                <p:cNvCxnSpPr/>
                <p:nvPr/>
              </p:nvCxnSpPr>
              <p:spPr>
                <a:xfrm>
                  <a:off x="6965045" y="1508809"/>
                  <a:ext cx="134872" cy="0"/>
                </a:xfrm>
                <a:prstGeom prst="line">
                  <a:avLst/>
                </a:prstGeom>
                <a:grpFill/>
                <a:ln w="19050" cap="flat">
                  <a:solidFill>
                    <a:schemeClr val="accent1"/>
                  </a:solidFill>
                  <a:prstDash val="solid"/>
                  <a:miter lim="800000"/>
                  <a:headEnd/>
                  <a:tailEnd/>
                </a:ln>
              </p:spPr>
            </p:cxnSp>
          </p:grpSp>
          <p:sp>
            <p:nvSpPr>
              <p:cNvPr id="514" name="TextBox 513"/>
              <p:cNvSpPr txBox="1"/>
              <p:nvPr/>
            </p:nvSpPr>
            <p:spPr>
              <a:xfrm>
                <a:off x="6257526" y="2571688"/>
                <a:ext cx="2815124" cy="407900"/>
              </a:xfrm>
              <a:prstGeom prst="rect">
                <a:avLst/>
              </a:prstGeom>
              <a:grp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Stratified HR 0.63 (90% CI 0.49</a:t>
                </a:r>
                <a:r>
                  <a:rPr kumimoji="0" lang="en-US"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a:t>
                </a: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0.83)</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Stratified log-rank p-value=0.0045</a:t>
                </a:r>
              </a:p>
            </p:txBody>
          </p:sp>
          <p:sp>
            <p:nvSpPr>
              <p:cNvPr id="515" name="Freeform 5"/>
              <p:cNvSpPr>
                <a:spLocks/>
              </p:cNvSpPr>
              <p:nvPr/>
            </p:nvSpPr>
            <p:spPr bwMode="auto">
              <a:xfrm>
                <a:off x="5055136" y="1216587"/>
                <a:ext cx="3325009" cy="2111655"/>
              </a:xfrm>
              <a:custGeom>
                <a:avLst/>
                <a:gdLst>
                  <a:gd name="T0" fmla="*/ 33 w 4679"/>
                  <a:gd name="T1" fmla="*/ 131 h 1573"/>
                  <a:gd name="T2" fmla="*/ 68 w 4679"/>
                  <a:gd name="T3" fmla="*/ 162 h 1573"/>
                  <a:gd name="T4" fmla="*/ 109 w 4679"/>
                  <a:gd name="T5" fmla="*/ 176 h 1573"/>
                  <a:gd name="T6" fmla="*/ 137 w 4679"/>
                  <a:gd name="T7" fmla="*/ 207 h 1573"/>
                  <a:gd name="T8" fmla="*/ 153 w 4679"/>
                  <a:gd name="T9" fmla="*/ 223 h 1573"/>
                  <a:gd name="T10" fmla="*/ 158 w 4679"/>
                  <a:gd name="T11" fmla="*/ 294 h 1573"/>
                  <a:gd name="T12" fmla="*/ 196 w 4679"/>
                  <a:gd name="T13" fmla="*/ 309 h 1573"/>
                  <a:gd name="T14" fmla="*/ 222 w 4679"/>
                  <a:gd name="T15" fmla="*/ 340 h 1573"/>
                  <a:gd name="T16" fmla="*/ 236 w 4679"/>
                  <a:gd name="T17" fmla="*/ 356 h 1573"/>
                  <a:gd name="T18" fmla="*/ 239 w 4679"/>
                  <a:gd name="T19" fmla="*/ 427 h 1573"/>
                  <a:gd name="T20" fmla="*/ 250 w 4679"/>
                  <a:gd name="T21" fmla="*/ 446 h 1573"/>
                  <a:gd name="T22" fmla="*/ 255 w 4679"/>
                  <a:gd name="T23" fmla="*/ 517 h 1573"/>
                  <a:gd name="T24" fmla="*/ 272 w 4679"/>
                  <a:gd name="T25" fmla="*/ 536 h 1573"/>
                  <a:gd name="T26" fmla="*/ 276 w 4679"/>
                  <a:gd name="T27" fmla="*/ 593 h 1573"/>
                  <a:gd name="T28" fmla="*/ 295 w 4679"/>
                  <a:gd name="T29" fmla="*/ 608 h 1573"/>
                  <a:gd name="T30" fmla="*/ 300 w 4679"/>
                  <a:gd name="T31" fmla="*/ 650 h 1573"/>
                  <a:gd name="T32" fmla="*/ 324 w 4679"/>
                  <a:gd name="T33" fmla="*/ 669 h 1573"/>
                  <a:gd name="T34" fmla="*/ 331 w 4679"/>
                  <a:gd name="T35" fmla="*/ 726 h 1573"/>
                  <a:gd name="T36" fmla="*/ 376 w 4679"/>
                  <a:gd name="T37" fmla="*/ 741 h 1573"/>
                  <a:gd name="T38" fmla="*/ 388 w 4679"/>
                  <a:gd name="T39" fmla="*/ 771 h 1573"/>
                  <a:gd name="T40" fmla="*/ 421 w 4679"/>
                  <a:gd name="T41" fmla="*/ 802 h 1573"/>
                  <a:gd name="T42" fmla="*/ 440 w 4679"/>
                  <a:gd name="T43" fmla="*/ 833 h 1573"/>
                  <a:gd name="T44" fmla="*/ 463 w 4679"/>
                  <a:gd name="T45" fmla="*/ 843 h 1573"/>
                  <a:gd name="T46" fmla="*/ 473 w 4679"/>
                  <a:gd name="T47" fmla="*/ 890 h 1573"/>
                  <a:gd name="T48" fmla="*/ 494 w 4679"/>
                  <a:gd name="T49" fmla="*/ 914 h 1573"/>
                  <a:gd name="T50" fmla="*/ 496 w 4679"/>
                  <a:gd name="T51" fmla="*/ 949 h 1573"/>
                  <a:gd name="T52" fmla="*/ 532 w 4679"/>
                  <a:gd name="T53" fmla="*/ 966 h 1573"/>
                  <a:gd name="T54" fmla="*/ 558 w 4679"/>
                  <a:gd name="T55" fmla="*/ 1030 h 1573"/>
                  <a:gd name="T56" fmla="*/ 586 w 4679"/>
                  <a:gd name="T57" fmla="*/ 1058 h 1573"/>
                  <a:gd name="T58" fmla="*/ 615 w 4679"/>
                  <a:gd name="T59" fmla="*/ 1089 h 1573"/>
                  <a:gd name="T60" fmla="*/ 757 w 4679"/>
                  <a:gd name="T61" fmla="*/ 1137 h 1573"/>
                  <a:gd name="T62" fmla="*/ 809 w 4679"/>
                  <a:gd name="T63" fmla="*/ 1156 h 1573"/>
                  <a:gd name="T64" fmla="*/ 858 w 4679"/>
                  <a:gd name="T65" fmla="*/ 1168 h 1573"/>
                  <a:gd name="T66" fmla="*/ 896 w 4679"/>
                  <a:gd name="T67" fmla="*/ 1196 h 1573"/>
                  <a:gd name="T68" fmla="*/ 960 w 4679"/>
                  <a:gd name="T69" fmla="*/ 1215 h 1573"/>
                  <a:gd name="T70" fmla="*/ 993 w 4679"/>
                  <a:gd name="T71" fmla="*/ 1246 h 1573"/>
                  <a:gd name="T72" fmla="*/ 1147 w 4679"/>
                  <a:gd name="T73" fmla="*/ 1277 h 1573"/>
                  <a:gd name="T74" fmla="*/ 1164 w 4679"/>
                  <a:gd name="T75" fmla="*/ 1305 h 1573"/>
                  <a:gd name="T76" fmla="*/ 1280 w 4679"/>
                  <a:gd name="T77" fmla="*/ 1322 h 1573"/>
                  <a:gd name="T78" fmla="*/ 1346 w 4679"/>
                  <a:gd name="T79" fmla="*/ 1355 h 1573"/>
                  <a:gd name="T80" fmla="*/ 1559 w 4679"/>
                  <a:gd name="T81" fmla="*/ 1372 h 1573"/>
                  <a:gd name="T82" fmla="*/ 1625 w 4679"/>
                  <a:gd name="T83" fmla="*/ 1405 h 1573"/>
                  <a:gd name="T84" fmla="*/ 1729 w 4679"/>
                  <a:gd name="T85" fmla="*/ 1419 h 1573"/>
                  <a:gd name="T86" fmla="*/ 1755 w 4679"/>
                  <a:gd name="T87" fmla="*/ 1455 h 1573"/>
                  <a:gd name="T88" fmla="*/ 2257 w 4679"/>
                  <a:gd name="T89" fmla="*/ 1474 h 1573"/>
                  <a:gd name="T90" fmla="*/ 2389 w 4679"/>
                  <a:gd name="T91" fmla="*/ 1504 h 1573"/>
                  <a:gd name="T92" fmla="*/ 3120 w 4679"/>
                  <a:gd name="T93" fmla="*/ 1526 h 1573"/>
                  <a:gd name="T94" fmla="*/ 4679 w 4679"/>
                  <a:gd name="T95" fmla="*/ 1573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79" h="1573">
                    <a:moveTo>
                      <a:pt x="0" y="0"/>
                    </a:moveTo>
                    <a:lnTo>
                      <a:pt x="0" y="131"/>
                    </a:lnTo>
                    <a:lnTo>
                      <a:pt x="33" y="131"/>
                    </a:lnTo>
                    <a:lnTo>
                      <a:pt x="33" y="147"/>
                    </a:lnTo>
                    <a:lnTo>
                      <a:pt x="68" y="147"/>
                    </a:lnTo>
                    <a:lnTo>
                      <a:pt x="68" y="162"/>
                    </a:lnTo>
                    <a:lnTo>
                      <a:pt x="80" y="162"/>
                    </a:lnTo>
                    <a:lnTo>
                      <a:pt x="80" y="176"/>
                    </a:lnTo>
                    <a:lnTo>
                      <a:pt x="109" y="176"/>
                    </a:lnTo>
                    <a:lnTo>
                      <a:pt x="109" y="190"/>
                    </a:lnTo>
                    <a:lnTo>
                      <a:pt x="137" y="190"/>
                    </a:lnTo>
                    <a:lnTo>
                      <a:pt x="137" y="207"/>
                    </a:lnTo>
                    <a:lnTo>
                      <a:pt x="146" y="207"/>
                    </a:lnTo>
                    <a:lnTo>
                      <a:pt x="146" y="223"/>
                    </a:lnTo>
                    <a:lnTo>
                      <a:pt x="153" y="223"/>
                    </a:lnTo>
                    <a:lnTo>
                      <a:pt x="153" y="238"/>
                    </a:lnTo>
                    <a:lnTo>
                      <a:pt x="158" y="238"/>
                    </a:lnTo>
                    <a:lnTo>
                      <a:pt x="158" y="294"/>
                    </a:lnTo>
                    <a:lnTo>
                      <a:pt x="189" y="294"/>
                    </a:lnTo>
                    <a:lnTo>
                      <a:pt x="189" y="309"/>
                    </a:lnTo>
                    <a:lnTo>
                      <a:pt x="196" y="309"/>
                    </a:lnTo>
                    <a:lnTo>
                      <a:pt x="196" y="325"/>
                    </a:lnTo>
                    <a:lnTo>
                      <a:pt x="222" y="325"/>
                    </a:lnTo>
                    <a:lnTo>
                      <a:pt x="222" y="340"/>
                    </a:lnTo>
                    <a:lnTo>
                      <a:pt x="227" y="340"/>
                    </a:lnTo>
                    <a:lnTo>
                      <a:pt x="227" y="356"/>
                    </a:lnTo>
                    <a:lnTo>
                      <a:pt x="236" y="356"/>
                    </a:lnTo>
                    <a:lnTo>
                      <a:pt x="236" y="387"/>
                    </a:lnTo>
                    <a:lnTo>
                      <a:pt x="239" y="387"/>
                    </a:lnTo>
                    <a:lnTo>
                      <a:pt x="239" y="427"/>
                    </a:lnTo>
                    <a:lnTo>
                      <a:pt x="243" y="427"/>
                    </a:lnTo>
                    <a:lnTo>
                      <a:pt x="243" y="446"/>
                    </a:lnTo>
                    <a:lnTo>
                      <a:pt x="250" y="446"/>
                    </a:lnTo>
                    <a:lnTo>
                      <a:pt x="250" y="489"/>
                    </a:lnTo>
                    <a:lnTo>
                      <a:pt x="255" y="489"/>
                    </a:lnTo>
                    <a:lnTo>
                      <a:pt x="255" y="517"/>
                    </a:lnTo>
                    <a:lnTo>
                      <a:pt x="265" y="517"/>
                    </a:lnTo>
                    <a:lnTo>
                      <a:pt x="265" y="536"/>
                    </a:lnTo>
                    <a:lnTo>
                      <a:pt x="272" y="536"/>
                    </a:lnTo>
                    <a:lnTo>
                      <a:pt x="272" y="563"/>
                    </a:lnTo>
                    <a:lnTo>
                      <a:pt x="276" y="563"/>
                    </a:lnTo>
                    <a:lnTo>
                      <a:pt x="276" y="593"/>
                    </a:lnTo>
                    <a:lnTo>
                      <a:pt x="284" y="593"/>
                    </a:lnTo>
                    <a:lnTo>
                      <a:pt x="284" y="608"/>
                    </a:lnTo>
                    <a:lnTo>
                      <a:pt x="295" y="608"/>
                    </a:lnTo>
                    <a:lnTo>
                      <a:pt x="295" y="636"/>
                    </a:lnTo>
                    <a:lnTo>
                      <a:pt x="300" y="636"/>
                    </a:lnTo>
                    <a:lnTo>
                      <a:pt x="300" y="650"/>
                    </a:lnTo>
                    <a:lnTo>
                      <a:pt x="317" y="650"/>
                    </a:lnTo>
                    <a:lnTo>
                      <a:pt x="317" y="669"/>
                    </a:lnTo>
                    <a:lnTo>
                      <a:pt x="324" y="669"/>
                    </a:lnTo>
                    <a:lnTo>
                      <a:pt x="324" y="712"/>
                    </a:lnTo>
                    <a:lnTo>
                      <a:pt x="331" y="712"/>
                    </a:lnTo>
                    <a:lnTo>
                      <a:pt x="331" y="726"/>
                    </a:lnTo>
                    <a:lnTo>
                      <a:pt x="362" y="726"/>
                    </a:lnTo>
                    <a:lnTo>
                      <a:pt x="362" y="741"/>
                    </a:lnTo>
                    <a:lnTo>
                      <a:pt x="376" y="741"/>
                    </a:lnTo>
                    <a:lnTo>
                      <a:pt x="376" y="755"/>
                    </a:lnTo>
                    <a:lnTo>
                      <a:pt x="388" y="755"/>
                    </a:lnTo>
                    <a:lnTo>
                      <a:pt x="388" y="771"/>
                    </a:lnTo>
                    <a:lnTo>
                      <a:pt x="399" y="771"/>
                    </a:lnTo>
                    <a:lnTo>
                      <a:pt x="399" y="802"/>
                    </a:lnTo>
                    <a:lnTo>
                      <a:pt x="421" y="802"/>
                    </a:lnTo>
                    <a:lnTo>
                      <a:pt x="421" y="816"/>
                    </a:lnTo>
                    <a:lnTo>
                      <a:pt x="440" y="816"/>
                    </a:lnTo>
                    <a:lnTo>
                      <a:pt x="440" y="833"/>
                    </a:lnTo>
                    <a:lnTo>
                      <a:pt x="454" y="833"/>
                    </a:lnTo>
                    <a:lnTo>
                      <a:pt x="454" y="843"/>
                    </a:lnTo>
                    <a:lnTo>
                      <a:pt x="463" y="843"/>
                    </a:lnTo>
                    <a:lnTo>
                      <a:pt x="463" y="862"/>
                    </a:lnTo>
                    <a:lnTo>
                      <a:pt x="473" y="862"/>
                    </a:lnTo>
                    <a:lnTo>
                      <a:pt x="473" y="890"/>
                    </a:lnTo>
                    <a:lnTo>
                      <a:pt x="492" y="890"/>
                    </a:lnTo>
                    <a:lnTo>
                      <a:pt x="492" y="914"/>
                    </a:lnTo>
                    <a:lnTo>
                      <a:pt x="494" y="914"/>
                    </a:lnTo>
                    <a:lnTo>
                      <a:pt x="494" y="935"/>
                    </a:lnTo>
                    <a:lnTo>
                      <a:pt x="496" y="935"/>
                    </a:lnTo>
                    <a:lnTo>
                      <a:pt x="496" y="949"/>
                    </a:lnTo>
                    <a:lnTo>
                      <a:pt x="518" y="949"/>
                    </a:lnTo>
                    <a:lnTo>
                      <a:pt x="518" y="966"/>
                    </a:lnTo>
                    <a:lnTo>
                      <a:pt x="532" y="966"/>
                    </a:lnTo>
                    <a:lnTo>
                      <a:pt x="532" y="1011"/>
                    </a:lnTo>
                    <a:lnTo>
                      <a:pt x="558" y="1011"/>
                    </a:lnTo>
                    <a:lnTo>
                      <a:pt x="558" y="1030"/>
                    </a:lnTo>
                    <a:lnTo>
                      <a:pt x="563" y="1030"/>
                    </a:lnTo>
                    <a:lnTo>
                      <a:pt x="563" y="1058"/>
                    </a:lnTo>
                    <a:lnTo>
                      <a:pt x="586" y="1058"/>
                    </a:lnTo>
                    <a:lnTo>
                      <a:pt x="586" y="1073"/>
                    </a:lnTo>
                    <a:lnTo>
                      <a:pt x="615" y="1073"/>
                    </a:lnTo>
                    <a:lnTo>
                      <a:pt x="615" y="1089"/>
                    </a:lnTo>
                    <a:lnTo>
                      <a:pt x="747" y="1089"/>
                    </a:lnTo>
                    <a:lnTo>
                      <a:pt x="747" y="1137"/>
                    </a:lnTo>
                    <a:lnTo>
                      <a:pt x="757" y="1137"/>
                    </a:lnTo>
                    <a:lnTo>
                      <a:pt x="757" y="1153"/>
                    </a:lnTo>
                    <a:lnTo>
                      <a:pt x="809" y="1153"/>
                    </a:lnTo>
                    <a:lnTo>
                      <a:pt x="809" y="1156"/>
                    </a:lnTo>
                    <a:lnTo>
                      <a:pt x="813" y="1156"/>
                    </a:lnTo>
                    <a:lnTo>
                      <a:pt x="813" y="1168"/>
                    </a:lnTo>
                    <a:lnTo>
                      <a:pt x="858" y="1168"/>
                    </a:lnTo>
                    <a:lnTo>
                      <a:pt x="858" y="1182"/>
                    </a:lnTo>
                    <a:lnTo>
                      <a:pt x="896" y="1182"/>
                    </a:lnTo>
                    <a:lnTo>
                      <a:pt x="896" y="1196"/>
                    </a:lnTo>
                    <a:lnTo>
                      <a:pt x="925" y="1196"/>
                    </a:lnTo>
                    <a:lnTo>
                      <a:pt x="925" y="1215"/>
                    </a:lnTo>
                    <a:lnTo>
                      <a:pt x="960" y="1215"/>
                    </a:lnTo>
                    <a:lnTo>
                      <a:pt x="960" y="1232"/>
                    </a:lnTo>
                    <a:lnTo>
                      <a:pt x="993" y="1232"/>
                    </a:lnTo>
                    <a:lnTo>
                      <a:pt x="993" y="1246"/>
                    </a:lnTo>
                    <a:lnTo>
                      <a:pt x="1019" y="1246"/>
                    </a:lnTo>
                    <a:lnTo>
                      <a:pt x="1019" y="1277"/>
                    </a:lnTo>
                    <a:lnTo>
                      <a:pt x="1147" y="1277"/>
                    </a:lnTo>
                    <a:lnTo>
                      <a:pt x="1147" y="1291"/>
                    </a:lnTo>
                    <a:lnTo>
                      <a:pt x="1164" y="1291"/>
                    </a:lnTo>
                    <a:lnTo>
                      <a:pt x="1164" y="1305"/>
                    </a:lnTo>
                    <a:lnTo>
                      <a:pt x="1225" y="1305"/>
                    </a:lnTo>
                    <a:lnTo>
                      <a:pt x="1225" y="1322"/>
                    </a:lnTo>
                    <a:lnTo>
                      <a:pt x="1280" y="1322"/>
                    </a:lnTo>
                    <a:lnTo>
                      <a:pt x="1280" y="1338"/>
                    </a:lnTo>
                    <a:lnTo>
                      <a:pt x="1346" y="1338"/>
                    </a:lnTo>
                    <a:lnTo>
                      <a:pt x="1346" y="1355"/>
                    </a:lnTo>
                    <a:lnTo>
                      <a:pt x="1386" y="1355"/>
                    </a:lnTo>
                    <a:lnTo>
                      <a:pt x="1386" y="1372"/>
                    </a:lnTo>
                    <a:lnTo>
                      <a:pt x="1559" y="1372"/>
                    </a:lnTo>
                    <a:lnTo>
                      <a:pt x="1559" y="1386"/>
                    </a:lnTo>
                    <a:lnTo>
                      <a:pt x="1625" y="1386"/>
                    </a:lnTo>
                    <a:lnTo>
                      <a:pt x="1625" y="1405"/>
                    </a:lnTo>
                    <a:lnTo>
                      <a:pt x="1670" y="1405"/>
                    </a:lnTo>
                    <a:lnTo>
                      <a:pt x="1670" y="1419"/>
                    </a:lnTo>
                    <a:lnTo>
                      <a:pt x="1729" y="1419"/>
                    </a:lnTo>
                    <a:lnTo>
                      <a:pt x="1729" y="1438"/>
                    </a:lnTo>
                    <a:lnTo>
                      <a:pt x="1755" y="1438"/>
                    </a:lnTo>
                    <a:lnTo>
                      <a:pt x="1755" y="1455"/>
                    </a:lnTo>
                    <a:lnTo>
                      <a:pt x="1932" y="1455"/>
                    </a:lnTo>
                    <a:lnTo>
                      <a:pt x="1932" y="1474"/>
                    </a:lnTo>
                    <a:lnTo>
                      <a:pt x="2257" y="1474"/>
                    </a:lnTo>
                    <a:lnTo>
                      <a:pt x="2257" y="1488"/>
                    </a:lnTo>
                    <a:lnTo>
                      <a:pt x="2389" y="1488"/>
                    </a:lnTo>
                    <a:lnTo>
                      <a:pt x="2389" y="1504"/>
                    </a:lnTo>
                    <a:lnTo>
                      <a:pt x="2519" y="1504"/>
                    </a:lnTo>
                    <a:lnTo>
                      <a:pt x="2519" y="1526"/>
                    </a:lnTo>
                    <a:lnTo>
                      <a:pt x="3120" y="1526"/>
                    </a:lnTo>
                    <a:lnTo>
                      <a:pt x="3120" y="1538"/>
                    </a:lnTo>
                    <a:lnTo>
                      <a:pt x="4679" y="1538"/>
                    </a:lnTo>
                    <a:lnTo>
                      <a:pt x="4679" y="1573"/>
                    </a:lnTo>
                  </a:path>
                </a:pathLst>
              </a:custGeom>
              <a:grpFill/>
              <a:ln w="19050" cap="flat">
                <a:solidFill>
                  <a:schemeClr val="accent2"/>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ＭＳ Ｐゴシック" charset="0"/>
                  <a:cs typeface="Lucida Sans Unicode"/>
                </a:endParaRPr>
              </a:p>
            </p:txBody>
          </p:sp>
          <p:sp>
            <p:nvSpPr>
              <p:cNvPr id="516" name="Freeform 6"/>
              <p:cNvSpPr>
                <a:spLocks/>
              </p:cNvSpPr>
              <p:nvPr/>
            </p:nvSpPr>
            <p:spPr bwMode="auto">
              <a:xfrm>
                <a:off x="5055136" y="1220614"/>
                <a:ext cx="2593777" cy="2086149"/>
              </a:xfrm>
              <a:custGeom>
                <a:avLst/>
                <a:gdLst>
                  <a:gd name="T0" fmla="*/ 7 w 3650"/>
                  <a:gd name="T1" fmla="*/ 130 h 1554"/>
                  <a:gd name="T2" fmla="*/ 19 w 3650"/>
                  <a:gd name="T3" fmla="*/ 149 h 1554"/>
                  <a:gd name="T4" fmla="*/ 40 w 3650"/>
                  <a:gd name="T5" fmla="*/ 163 h 1554"/>
                  <a:gd name="T6" fmla="*/ 49 w 3650"/>
                  <a:gd name="T7" fmla="*/ 192 h 1554"/>
                  <a:gd name="T8" fmla="*/ 82 w 3650"/>
                  <a:gd name="T9" fmla="*/ 197 h 1554"/>
                  <a:gd name="T10" fmla="*/ 94 w 3650"/>
                  <a:gd name="T11" fmla="*/ 220 h 1554"/>
                  <a:gd name="T12" fmla="*/ 125 w 3650"/>
                  <a:gd name="T13" fmla="*/ 227 h 1554"/>
                  <a:gd name="T14" fmla="*/ 135 w 3650"/>
                  <a:gd name="T15" fmla="*/ 310 h 1554"/>
                  <a:gd name="T16" fmla="*/ 149 w 3650"/>
                  <a:gd name="T17" fmla="*/ 332 h 1554"/>
                  <a:gd name="T18" fmla="*/ 161 w 3650"/>
                  <a:gd name="T19" fmla="*/ 389 h 1554"/>
                  <a:gd name="T20" fmla="*/ 187 w 3650"/>
                  <a:gd name="T21" fmla="*/ 450 h 1554"/>
                  <a:gd name="T22" fmla="*/ 189 w 3650"/>
                  <a:gd name="T23" fmla="*/ 512 h 1554"/>
                  <a:gd name="T24" fmla="*/ 201 w 3650"/>
                  <a:gd name="T25" fmla="*/ 538 h 1554"/>
                  <a:gd name="T26" fmla="*/ 217 w 3650"/>
                  <a:gd name="T27" fmla="*/ 564 h 1554"/>
                  <a:gd name="T28" fmla="*/ 229 w 3650"/>
                  <a:gd name="T29" fmla="*/ 602 h 1554"/>
                  <a:gd name="T30" fmla="*/ 236 w 3650"/>
                  <a:gd name="T31" fmla="*/ 640 h 1554"/>
                  <a:gd name="T32" fmla="*/ 248 w 3650"/>
                  <a:gd name="T33" fmla="*/ 673 h 1554"/>
                  <a:gd name="T34" fmla="*/ 255 w 3650"/>
                  <a:gd name="T35" fmla="*/ 704 h 1554"/>
                  <a:gd name="T36" fmla="*/ 267 w 3650"/>
                  <a:gd name="T37" fmla="*/ 738 h 1554"/>
                  <a:gd name="T38" fmla="*/ 272 w 3650"/>
                  <a:gd name="T39" fmla="*/ 785 h 1554"/>
                  <a:gd name="T40" fmla="*/ 286 w 3650"/>
                  <a:gd name="T41" fmla="*/ 799 h 1554"/>
                  <a:gd name="T42" fmla="*/ 291 w 3650"/>
                  <a:gd name="T43" fmla="*/ 840 h 1554"/>
                  <a:gd name="T44" fmla="*/ 302 w 3650"/>
                  <a:gd name="T45" fmla="*/ 861 h 1554"/>
                  <a:gd name="T46" fmla="*/ 321 w 3650"/>
                  <a:gd name="T47" fmla="*/ 908 h 1554"/>
                  <a:gd name="T48" fmla="*/ 336 w 3650"/>
                  <a:gd name="T49" fmla="*/ 949 h 1554"/>
                  <a:gd name="T50" fmla="*/ 343 w 3650"/>
                  <a:gd name="T51" fmla="*/ 987 h 1554"/>
                  <a:gd name="T52" fmla="*/ 362 w 3650"/>
                  <a:gd name="T53" fmla="*/ 1020 h 1554"/>
                  <a:gd name="T54" fmla="*/ 399 w 3650"/>
                  <a:gd name="T55" fmla="*/ 1041 h 1554"/>
                  <a:gd name="T56" fmla="*/ 426 w 3650"/>
                  <a:gd name="T57" fmla="*/ 1063 h 1554"/>
                  <a:gd name="T58" fmla="*/ 430 w 3650"/>
                  <a:gd name="T59" fmla="*/ 1098 h 1554"/>
                  <a:gd name="T60" fmla="*/ 449 w 3650"/>
                  <a:gd name="T61" fmla="*/ 1108 h 1554"/>
                  <a:gd name="T62" fmla="*/ 492 w 3650"/>
                  <a:gd name="T63" fmla="*/ 1131 h 1554"/>
                  <a:gd name="T64" fmla="*/ 539 w 3650"/>
                  <a:gd name="T65" fmla="*/ 1146 h 1554"/>
                  <a:gd name="T66" fmla="*/ 546 w 3650"/>
                  <a:gd name="T67" fmla="*/ 1184 h 1554"/>
                  <a:gd name="T68" fmla="*/ 664 w 3650"/>
                  <a:gd name="T69" fmla="*/ 1210 h 1554"/>
                  <a:gd name="T70" fmla="*/ 683 w 3650"/>
                  <a:gd name="T71" fmla="*/ 1307 h 1554"/>
                  <a:gd name="T72" fmla="*/ 821 w 3650"/>
                  <a:gd name="T73" fmla="*/ 1335 h 1554"/>
                  <a:gd name="T74" fmla="*/ 842 w 3650"/>
                  <a:gd name="T75" fmla="*/ 1347 h 1554"/>
                  <a:gd name="T76" fmla="*/ 929 w 3650"/>
                  <a:gd name="T77" fmla="*/ 1380 h 1554"/>
                  <a:gd name="T78" fmla="*/ 967 w 3650"/>
                  <a:gd name="T79" fmla="*/ 1404 h 1554"/>
                  <a:gd name="T80" fmla="*/ 1022 w 3650"/>
                  <a:gd name="T81" fmla="*/ 1423 h 1554"/>
                  <a:gd name="T82" fmla="*/ 1041 w 3650"/>
                  <a:gd name="T83" fmla="*/ 1459 h 1554"/>
                  <a:gd name="T84" fmla="*/ 1322 w 3650"/>
                  <a:gd name="T85" fmla="*/ 1487 h 1554"/>
                  <a:gd name="T86" fmla="*/ 1599 w 3650"/>
                  <a:gd name="T87" fmla="*/ 1516 h 1554"/>
                  <a:gd name="T88" fmla="*/ 3480 w 3650"/>
                  <a:gd name="T89" fmla="*/ 1532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50" h="1554">
                    <a:moveTo>
                      <a:pt x="0" y="0"/>
                    </a:moveTo>
                    <a:lnTo>
                      <a:pt x="0" y="130"/>
                    </a:lnTo>
                    <a:lnTo>
                      <a:pt x="7" y="130"/>
                    </a:lnTo>
                    <a:lnTo>
                      <a:pt x="7" y="140"/>
                    </a:lnTo>
                    <a:lnTo>
                      <a:pt x="19" y="140"/>
                    </a:lnTo>
                    <a:lnTo>
                      <a:pt x="19" y="149"/>
                    </a:lnTo>
                    <a:lnTo>
                      <a:pt x="30" y="149"/>
                    </a:lnTo>
                    <a:lnTo>
                      <a:pt x="30" y="163"/>
                    </a:lnTo>
                    <a:lnTo>
                      <a:pt x="40" y="163"/>
                    </a:lnTo>
                    <a:lnTo>
                      <a:pt x="40" y="170"/>
                    </a:lnTo>
                    <a:lnTo>
                      <a:pt x="49" y="170"/>
                    </a:lnTo>
                    <a:lnTo>
                      <a:pt x="49" y="192"/>
                    </a:lnTo>
                    <a:lnTo>
                      <a:pt x="68" y="192"/>
                    </a:lnTo>
                    <a:lnTo>
                      <a:pt x="68" y="197"/>
                    </a:lnTo>
                    <a:lnTo>
                      <a:pt x="82" y="197"/>
                    </a:lnTo>
                    <a:lnTo>
                      <a:pt x="82" y="206"/>
                    </a:lnTo>
                    <a:lnTo>
                      <a:pt x="94" y="206"/>
                    </a:lnTo>
                    <a:lnTo>
                      <a:pt x="94" y="220"/>
                    </a:lnTo>
                    <a:lnTo>
                      <a:pt x="109" y="220"/>
                    </a:lnTo>
                    <a:lnTo>
                      <a:pt x="109" y="227"/>
                    </a:lnTo>
                    <a:lnTo>
                      <a:pt x="125" y="227"/>
                    </a:lnTo>
                    <a:lnTo>
                      <a:pt x="125" y="272"/>
                    </a:lnTo>
                    <a:lnTo>
                      <a:pt x="135" y="272"/>
                    </a:lnTo>
                    <a:lnTo>
                      <a:pt x="135" y="310"/>
                    </a:lnTo>
                    <a:lnTo>
                      <a:pt x="139" y="310"/>
                    </a:lnTo>
                    <a:lnTo>
                      <a:pt x="139" y="332"/>
                    </a:lnTo>
                    <a:lnTo>
                      <a:pt x="149" y="332"/>
                    </a:lnTo>
                    <a:lnTo>
                      <a:pt x="149" y="353"/>
                    </a:lnTo>
                    <a:lnTo>
                      <a:pt x="161" y="353"/>
                    </a:lnTo>
                    <a:lnTo>
                      <a:pt x="161" y="389"/>
                    </a:lnTo>
                    <a:lnTo>
                      <a:pt x="170" y="389"/>
                    </a:lnTo>
                    <a:lnTo>
                      <a:pt x="170" y="450"/>
                    </a:lnTo>
                    <a:lnTo>
                      <a:pt x="187" y="450"/>
                    </a:lnTo>
                    <a:lnTo>
                      <a:pt x="187" y="481"/>
                    </a:lnTo>
                    <a:lnTo>
                      <a:pt x="189" y="481"/>
                    </a:lnTo>
                    <a:lnTo>
                      <a:pt x="189" y="512"/>
                    </a:lnTo>
                    <a:lnTo>
                      <a:pt x="198" y="512"/>
                    </a:lnTo>
                    <a:lnTo>
                      <a:pt x="198" y="538"/>
                    </a:lnTo>
                    <a:lnTo>
                      <a:pt x="201" y="538"/>
                    </a:lnTo>
                    <a:lnTo>
                      <a:pt x="201" y="552"/>
                    </a:lnTo>
                    <a:lnTo>
                      <a:pt x="217" y="552"/>
                    </a:lnTo>
                    <a:lnTo>
                      <a:pt x="217" y="564"/>
                    </a:lnTo>
                    <a:lnTo>
                      <a:pt x="222" y="564"/>
                    </a:lnTo>
                    <a:lnTo>
                      <a:pt x="222" y="602"/>
                    </a:lnTo>
                    <a:lnTo>
                      <a:pt x="229" y="602"/>
                    </a:lnTo>
                    <a:lnTo>
                      <a:pt x="229" y="624"/>
                    </a:lnTo>
                    <a:lnTo>
                      <a:pt x="236" y="624"/>
                    </a:lnTo>
                    <a:lnTo>
                      <a:pt x="236" y="640"/>
                    </a:lnTo>
                    <a:lnTo>
                      <a:pt x="241" y="640"/>
                    </a:lnTo>
                    <a:lnTo>
                      <a:pt x="241" y="673"/>
                    </a:lnTo>
                    <a:lnTo>
                      <a:pt x="248" y="673"/>
                    </a:lnTo>
                    <a:lnTo>
                      <a:pt x="248" y="690"/>
                    </a:lnTo>
                    <a:lnTo>
                      <a:pt x="255" y="690"/>
                    </a:lnTo>
                    <a:lnTo>
                      <a:pt x="255" y="704"/>
                    </a:lnTo>
                    <a:lnTo>
                      <a:pt x="260" y="704"/>
                    </a:lnTo>
                    <a:lnTo>
                      <a:pt x="260" y="738"/>
                    </a:lnTo>
                    <a:lnTo>
                      <a:pt x="267" y="738"/>
                    </a:lnTo>
                    <a:lnTo>
                      <a:pt x="267" y="759"/>
                    </a:lnTo>
                    <a:lnTo>
                      <a:pt x="272" y="759"/>
                    </a:lnTo>
                    <a:lnTo>
                      <a:pt x="272" y="785"/>
                    </a:lnTo>
                    <a:lnTo>
                      <a:pt x="279" y="785"/>
                    </a:lnTo>
                    <a:lnTo>
                      <a:pt x="279" y="799"/>
                    </a:lnTo>
                    <a:lnTo>
                      <a:pt x="286" y="799"/>
                    </a:lnTo>
                    <a:lnTo>
                      <a:pt x="286" y="825"/>
                    </a:lnTo>
                    <a:lnTo>
                      <a:pt x="291" y="825"/>
                    </a:lnTo>
                    <a:lnTo>
                      <a:pt x="291" y="840"/>
                    </a:lnTo>
                    <a:lnTo>
                      <a:pt x="298" y="840"/>
                    </a:lnTo>
                    <a:lnTo>
                      <a:pt x="298" y="861"/>
                    </a:lnTo>
                    <a:lnTo>
                      <a:pt x="302" y="861"/>
                    </a:lnTo>
                    <a:lnTo>
                      <a:pt x="302" y="892"/>
                    </a:lnTo>
                    <a:lnTo>
                      <a:pt x="321" y="892"/>
                    </a:lnTo>
                    <a:lnTo>
                      <a:pt x="321" y="908"/>
                    </a:lnTo>
                    <a:lnTo>
                      <a:pt x="329" y="908"/>
                    </a:lnTo>
                    <a:lnTo>
                      <a:pt x="329" y="949"/>
                    </a:lnTo>
                    <a:lnTo>
                      <a:pt x="336" y="949"/>
                    </a:lnTo>
                    <a:lnTo>
                      <a:pt x="336" y="970"/>
                    </a:lnTo>
                    <a:lnTo>
                      <a:pt x="343" y="970"/>
                    </a:lnTo>
                    <a:lnTo>
                      <a:pt x="343" y="987"/>
                    </a:lnTo>
                    <a:lnTo>
                      <a:pt x="350" y="987"/>
                    </a:lnTo>
                    <a:lnTo>
                      <a:pt x="350" y="1020"/>
                    </a:lnTo>
                    <a:lnTo>
                      <a:pt x="362" y="1020"/>
                    </a:lnTo>
                    <a:lnTo>
                      <a:pt x="362" y="1029"/>
                    </a:lnTo>
                    <a:lnTo>
                      <a:pt x="399" y="1029"/>
                    </a:lnTo>
                    <a:lnTo>
                      <a:pt x="399" y="1041"/>
                    </a:lnTo>
                    <a:lnTo>
                      <a:pt x="418" y="1041"/>
                    </a:lnTo>
                    <a:lnTo>
                      <a:pt x="418" y="1063"/>
                    </a:lnTo>
                    <a:lnTo>
                      <a:pt x="426" y="1063"/>
                    </a:lnTo>
                    <a:lnTo>
                      <a:pt x="426" y="1082"/>
                    </a:lnTo>
                    <a:lnTo>
                      <a:pt x="430" y="1082"/>
                    </a:lnTo>
                    <a:lnTo>
                      <a:pt x="430" y="1098"/>
                    </a:lnTo>
                    <a:lnTo>
                      <a:pt x="440" y="1098"/>
                    </a:lnTo>
                    <a:lnTo>
                      <a:pt x="440" y="1108"/>
                    </a:lnTo>
                    <a:lnTo>
                      <a:pt x="449" y="1108"/>
                    </a:lnTo>
                    <a:lnTo>
                      <a:pt x="449" y="1124"/>
                    </a:lnTo>
                    <a:lnTo>
                      <a:pt x="492" y="1124"/>
                    </a:lnTo>
                    <a:lnTo>
                      <a:pt x="492" y="1131"/>
                    </a:lnTo>
                    <a:lnTo>
                      <a:pt x="501" y="1131"/>
                    </a:lnTo>
                    <a:lnTo>
                      <a:pt x="501" y="1146"/>
                    </a:lnTo>
                    <a:lnTo>
                      <a:pt x="539" y="1146"/>
                    </a:lnTo>
                    <a:lnTo>
                      <a:pt x="539" y="1174"/>
                    </a:lnTo>
                    <a:lnTo>
                      <a:pt x="546" y="1174"/>
                    </a:lnTo>
                    <a:lnTo>
                      <a:pt x="546" y="1184"/>
                    </a:lnTo>
                    <a:lnTo>
                      <a:pt x="558" y="1184"/>
                    </a:lnTo>
                    <a:lnTo>
                      <a:pt x="558" y="1210"/>
                    </a:lnTo>
                    <a:lnTo>
                      <a:pt x="664" y="1210"/>
                    </a:lnTo>
                    <a:lnTo>
                      <a:pt x="664" y="1267"/>
                    </a:lnTo>
                    <a:lnTo>
                      <a:pt x="683" y="1267"/>
                    </a:lnTo>
                    <a:lnTo>
                      <a:pt x="683" y="1307"/>
                    </a:lnTo>
                    <a:lnTo>
                      <a:pt x="799" y="1307"/>
                    </a:lnTo>
                    <a:lnTo>
                      <a:pt x="799" y="1335"/>
                    </a:lnTo>
                    <a:lnTo>
                      <a:pt x="821" y="1335"/>
                    </a:lnTo>
                    <a:lnTo>
                      <a:pt x="821" y="1343"/>
                    </a:lnTo>
                    <a:lnTo>
                      <a:pt x="842" y="1343"/>
                    </a:lnTo>
                    <a:lnTo>
                      <a:pt x="842" y="1347"/>
                    </a:lnTo>
                    <a:lnTo>
                      <a:pt x="915" y="1347"/>
                    </a:lnTo>
                    <a:lnTo>
                      <a:pt x="915" y="1380"/>
                    </a:lnTo>
                    <a:lnTo>
                      <a:pt x="929" y="1380"/>
                    </a:lnTo>
                    <a:lnTo>
                      <a:pt x="929" y="1392"/>
                    </a:lnTo>
                    <a:lnTo>
                      <a:pt x="967" y="1392"/>
                    </a:lnTo>
                    <a:lnTo>
                      <a:pt x="967" y="1404"/>
                    </a:lnTo>
                    <a:lnTo>
                      <a:pt x="1015" y="1404"/>
                    </a:lnTo>
                    <a:lnTo>
                      <a:pt x="1015" y="1423"/>
                    </a:lnTo>
                    <a:lnTo>
                      <a:pt x="1022" y="1423"/>
                    </a:lnTo>
                    <a:lnTo>
                      <a:pt x="1022" y="1440"/>
                    </a:lnTo>
                    <a:lnTo>
                      <a:pt x="1041" y="1440"/>
                    </a:lnTo>
                    <a:lnTo>
                      <a:pt x="1041" y="1459"/>
                    </a:lnTo>
                    <a:lnTo>
                      <a:pt x="1249" y="1459"/>
                    </a:lnTo>
                    <a:lnTo>
                      <a:pt x="1249" y="1487"/>
                    </a:lnTo>
                    <a:lnTo>
                      <a:pt x="1322" y="1487"/>
                    </a:lnTo>
                    <a:lnTo>
                      <a:pt x="1322" y="1499"/>
                    </a:lnTo>
                    <a:lnTo>
                      <a:pt x="1599" y="1499"/>
                    </a:lnTo>
                    <a:lnTo>
                      <a:pt x="1599" y="1516"/>
                    </a:lnTo>
                    <a:lnTo>
                      <a:pt x="2394" y="1516"/>
                    </a:lnTo>
                    <a:lnTo>
                      <a:pt x="2394" y="1532"/>
                    </a:lnTo>
                    <a:lnTo>
                      <a:pt x="3480" y="1532"/>
                    </a:lnTo>
                    <a:lnTo>
                      <a:pt x="3480" y="1554"/>
                    </a:lnTo>
                    <a:lnTo>
                      <a:pt x="3650" y="1554"/>
                    </a:lnTo>
                  </a:path>
                </a:pathLst>
              </a:custGeom>
              <a:grpFill/>
              <a:ln w="19050" cap="flat">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charset="0"/>
                  <a:ea typeface="ＭＳ Ｐゴシック" charset="0"/>
                  <a:cs typeface="Lucida Sans Unicode"/>
                </a:endParaRPr>
              </a:p>
            </p:txBody>
          </p:sp>
          <p:sp>
            <p:nvSpPr>
              <p:cNvPr id="517" name="Freeform 516"/>
              <p:cNvSpPr/>
              <p:nvPr/>
            </p:nvSpPr>
            <p:spPr>
              <a:xfrm>
                <a:off x="5252953" y="2278624"/>
                <a:ext cx="0" cy="1008000"/>
              </a:xfrm>
              <a:custGeom>
                <a:avLst/>
                <a:gdLst>
                  <a:gd name="connsiteX0" fmla="*/ 0 w 0"/>
                  <a:gd name="connsiteY0" fmla="*/ 0 h 1074420"/>
                  <a:gd name="connsiteX1" fmla="*/ 0 w 0"/>
                  <a:gd name="connsiteY1" fmla="*/ 1074420 h 1074420"/>
                </a:gdLst>
                <a:ahLst/>
                <a:cxnLst>
                  <a:cxn ang="0">
                    <a:pos x="connsiteX0" y="connsiteY0"/>
                  </a:cxn>
                  <a:cxn ang="0">
                    <a:pos x="connsiteX1" y="connsiteY1"/>
                  </a:cxn>
                </a:cxnLst>
                <a:rect l="l" t="t" r="r" b="b"/>
                <a:pathLst>
                  <a:path h="1074420">
                    <a:moveTo>
                      <a:pt x="0" y="0"/>
                    </a:moveTo>
                    <a:lnTo>
                      <a:pt x="0" y="1074420"/>
                    </a:lnTo>
                  </a:path>
                </a:pathLst>
              </a:custGeom>
              <a:grpFill/>
              <a:ln w="15875" cap="sq" cmpd="sng">
                <a:solidFill>
                  <a:srgbClr val="00B050"/>
                </a:solidFill>
                <a:prstDash val="dash"/>
                <a:miter lim="800000"/>
                <a:headEnd/>
                <a:tailEn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News Gothic MT"/>
                  <a:cs typeface="Lucida Sans Unicode"/>
                </a:endParaRPr>
              </a:p>
            </p:txBody>
          </p:sp>
          <p:sp>
            <p:nvSpPr>
              <p:cNvPr id="518" name="Freeform 517"/>
              <p:cNvSpPr/>
              <p:nvPr/>
            </p:nvSpPr>
            <p:spPr>
              <a:xfrm>
                <a:off x="5340592" y="2274921"/>
                <a:ext cx="0" cy="1008000"/>
              </a:xfrm>
              <a:custGeom>
                <a:avLst/>
                <a:gdLst>
                  <a:gd name="connsiteX0" fmla="*/ 0 w 0"/>
                  <a:gd name="connsiteY0" fmla="*/ 0 h 1074420"/>
                  <a:gd name="connsiteX1" fmla="*/ 0 w 0"/>
                  <a:gd name="connsiteY1" fmla="*/ 1074420 h 1074420"/>
                </a:gdLst>
                <a:ahLst/>
                <a:cxnLst>
                  <a:cxn ang="0">
                    <a:pos x="connsiteX0" y="connsiteY0"/>
                  </a:cxn>
                  <a:cxn ang="0">
                    <a:pos x="connsiteX1" y="connsiteY1"/>
                  </a:cxn>
                </a:cxnLst>
                <a:rect l="l" t="t" r="r" b="b"/>
                <a:pathLst>
                  <a:path h="1074420">
                    <a:moveTo>
                      <a:pt x="0" y="0"/>
                    </a:moveTo>
                    <a:lnTo>
                      <a:pt x="0" y="1074420"/>
                    </a:lnTo>
                  </a:path>
                </a:pathLst>
              </a:custGeom>
              <a:grpFill/>
              <a:ln w="15875" cap="sq" cmpd="sng">
                <a:solidFill>
                  <a:srgbClr val="002060"/>
                </a:solidFill>
                <a:prstDash val="dash"/>
                <a:miter lim="800000"/>
                <a:headEnd/>
                <a:tailEn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News Gothic MT"/>
                  <a:cs typeface="Lucida Sans Unicode"/>
                </a:endParaRPr>
              </a:p>
            </p:txBody>
          </p:sp>
          <p:sp>
            <p:nvSpPr>
              <p:cNvPr id="519" name="TextBox 518"/>
              <p:cNvSpPr txBox="1"/>
              <p:nvPr/>
            </p:nvSpPr>
            <p:spPr>
              <a:xfrm>
                <a:off x="5549825" y="2223006"/>
                <a:ext cx="1060634" cy="276999"/>
              </a:xfrm>
              <a:prstGeom prst="rect">
                <a:avLst/>
              </a:prstGeom>
              <a:grpFill/>
              <a:ln>
                <a:noFill/>
              </a:ln>
            </p:spPr>
            <p:txBody>
              <a:bodyPr wrap="square" lIns="0" tIns="0" rIns="0" bIns="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Median PFS 2.6</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(95% CI: 2.33-2.92</a:t>
                </a:r>
                <a:r>
                  <a:rPr kumimoji="0" lang="en-GB" sz="1200" b="1" i="0" u="none" strike="noStrike" kern="1200" cap="none" spc="0" normalizeH="0" baseline="0" noProof="0" dirty="0">
                    <a:ln>
                      <a:noFill/>
                    </a:ln>
                    <a:solidFill>
                      <a:srgbClr val="92D050"/>
                    </a:solidFill>
                    <a:effectLst/>
                    <a:uLnTx/>
                    <a:uFillTx/>
                    <a:latin typeface="Arial" panose="020B0604020202020204" pitchFamily="34" charset="0"/>
                    <a:ea typeface="ＭＳ Ｐゴシック" charset="0"/>
                    <a:cs typeface="Arial" panose="020B0604020202020204" pitchFamily="34" charset="0"/>
                  </a:rPr>
                  <a:t>)</a:t>
                </a:r>
              </a:p>
            </p:txBody>
          </p:sp>
          <p:sp>
            <p:nvSpPr>
              <p:cNvPr id="520" name="TextBox 519"/>
              <p:cNvSpPr txBox="1"/>
              <p:nvPr/>
            </p:nvSpPr>
            <p:spPr>
              <a:xfrm>
                <a:off x="5407726" y="1728226"/>
                <a:ext cx="1116696" cy="346249"/>
              </a:xfrm>
              <a:prstGeom prst="rect">
                <a:avLst/>
              </a:prstGeom>
              <a:grpFill/>
            </p:spPr>
            <p:txBody>
              <a:bodyPr wrap="none" lIns="4800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Median PFS 4.0</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(95% CI: 2.86-4.47)</a:t>
                </a:r>
                <a:endParaRPr kumimoji="0" lang="en-GB" sz="12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p:nvPr/>
          </p:nvGrpSpPr>
          <p:grpSpPr>
            <a:xfrm>
              <a:off x="211005" y="1118600"/>
              <a:ext cx="4339804" cy="2634801"/>
              <a:chOff x="211005" y="1133114"/>
              <a:chExt cx="4339804" cy="2634801"/>
            </a:xfrm>
            <a:grpFill/>
          </p:grpSpPr>
          <p:sp>
            <p:nvSpPr>
              <p:cNvPr id="347" name="TextBox 346"/>
              <p:cNvSpPr txBox="1"/>
              <p:nvPr/>
            </p:nvSpPr>
            <p:spPr>
              <a:xfrm>
                <a:off x="346173" y="1133114"/>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1.0</a:t>
                </a:r>
              </a:p>
            </p:txBody>
          </p:sp>
          <p:sp>
            <p:nvSpPr>
              <p:cNvPr id="349" name="TextBox 348"/>
              <p:cNvSpPr txBox="1"/>
              <p:nvPr/>
            </p:nvSpPr>
            <p:spPr>
              <a:xfrm>
                <a:off x="346173" y="2185627"/>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0.5</a:t>
                </a:r>
              </a:p>
            </p:txBody>
          </p:sp>
          <p:sp>
            <p:nvSpPr>
              <p:cNvPr id="350" name="Freeform 349"/>
              <p:cNvSpPr/>
              <p:nvPr/>
            </p:nvSpPr>
            <p:spPr>
              <a:xfrm>
                <a:off x="681112" y="1236989"/>
                <a:ext cx="3793390" cy="2106641"/>
              </a:xfrm>
              <a:custGeom>
                <a:avLst/>
                <a:gdLst>
                  <a:gd name="connsiteX0" fmla="*/ 0 w 6862483"/>
                  <a:gd name="connsiteY0" fmla="*/ 0 h 2120153"/>
                  <a:gd name="connsiteX1" fmla="*/ 0 w 6862483"/>
                  <a:gd name="connsiteY1" fmla="*/ 2120153 h 2120153"/>
                  <a:gd name="connsiteX2" fmla="*/ 6862483 w 6862483"/>
                  <a:gd name="connsiteY2" fmla="*/ 2120153 h 2120153"/>
                </a:gdLst>
                <a:ahLst/>
                <a:cxnLst>
                  <a:cxn ang="0">
                    <a:pos x="connsiteX0" y="connsiteY0"/>
                  </a:cxn>
                  <a:cxn ang="0">
                    <a:pos x="connsiteX1" y="connsiteY1"/>
                  </a:cxn>
                  <a:cxn ang="0">
                    <a:pos x="connsiteX2" y="connsiteY2"/>
                  </a:cxn>
                </a:cxnLst>
                <a:rect l="l" t="t" r="r" b="b"/>
                <a:pathLst>
                  <a:path w="6862483" h="2120153">
                    <a:moveTo>
                      <a:pt x="0" y="0"/>
                    </a:moveTo>
                    <a:lnTo>
                      <a:pt x="0" y="2120153"/>
                    </a:lnTo>
                    <a:lnTo>
                      <a:pt x="6862483" y="2120153"/>
                    </a:lnTo>
                  </a:path>
                </a:pathLst>
              </a:custGeom>
              <a:grpFill/>
              <a:ln w="15875" cap="sq" cmpd="sng">
                <a:solidFill>
                  <a:srgbClr val="FF0000"/>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News Gothic MT"/>
                  <a:cs typeface="Lucida Sans Unicode"/>
                </a:endParaRPr>
              </a:p>
            </p:txBody>
          </p:sp>
          <p:cxnSp>
            <p:nvCxnSpPr>
              <p:cNvPr id="351" name="Straight Connector 350"/>
              <p:cNvCxnSpPr/>
              <p:nvPr/>
            </p:nvCxnSpPr>
            <p:spPr>
              <a:xfrm flipV="1">
                <a:off x="628697" y="1236989"/>
                <a:ext cx="49943"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352" name="Straight Connector 351"/>
              <p:cNvCxnSpPr/>
              <p:nvPr/>
            </p:nvCxnSpPr>
            <p:spPr>
              <a:xfrm flipV="1">
                <a:off x="628697" y="1447653"/>
                <a:ext cx="49943"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353" name="Straight Connector 352"/>
              <p:cNvCxnSpPr/>
              <p:nvPr/>
            </p:nvCxnSpPr>
            <p:spPr>
              <a:xfrm flipV="1">
                <a:off x="628697" y="1658317"/>
                <a:ext cx="49943"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354" name="Straight Connector 353"/>
              <p:cNvCxnSpPr/>
              <p:nvPr/>
            </p:nvCxnSpPr>
            <p:spPr>
              <a:xfrm flipV="1">
                <a:off x="628697" y="1868981"/>
                <a:ext cx="49943"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355" name="Straight Connector 354"/>
              <p:cNvCxnSpPr/>
              <p:nvPr/>
            </p:nvCxnSpPr>
            <p:spPr>
              <a:xfrm flipV="1">
                <a:off x="628697" y="2079645"/>
                <a:ext cx="49943"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356" name="Straight Connector 355"/>
              <p:cNvCxnSpPr/>
              <p:nvPr/>
            </p:nvCxnSpPr>
            <p:spPr>
              <a:xfrm flipV="1">
                <a:off x="628697" y="2290309"/>
                <a:ext cx="49943"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357" name="Straight Connector 356"/>
              <p:cNvCxnSpPr/>
              <p:nvPr/>
            </p:nvCxnSpPr>
            <p:spPr>
              <a:xfrm flipV="1">
                <a:off x="628697" y="2500973"/>
                <a:ext cx="49943"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358" name="Straight Connector 357"/>
              <p:cNvCxnSpPr/>
              <p:nvPr/>
            </p:nvCxnSpPr>
            <p:spPr>
              <a:xfrm flipV="1">
                <a:off x="628697" y="2711637"/>
                <a:ext cx="49943"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359" name="Straight Connector 358"/>
              <p:cNvCxnSpPr/>
              <p:nvPr/>
            </p:nvCxnSpPr>
            <p:spPr>
              <a:xfrm flipV="1">
                <a:off x="628697" y="2922301"/>
                <a:ext cx="49943"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360" name="Straight Connector 359"/>
              <p:cNvCxnSpPr/>
              <p:nvPr/>
            </p:nvCxnSpPr>
            <p:spPr>
              <a:xfrm flipV="1">
                <a:off x="628697" y="3132965"/>
                <a:ext cx="49943"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cxnSp>
            <p:nvCxnSpPr>
              <p:cNvPr id="361" name="Straight Connector 360"/>
              <p:cNvCxnSpPr/>
              <p:nvPr/>
            </p:nvCxnSpPr>
            <p:spPr>
              <a:xfrm flipV="1">
                <a:off x="628697" y="3343629"/>
                <a:ext cx="49943"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62" name="TextBox 361"/>
              <p:cNvSpPr txBox="1"/>
              <p:nvPr/>
            </p:nvSpPr>
            <p:spPr>
              <a:xfrm rot="16200000">
                <a:off x="-327099" y="2206307"/>
                <a:ext cx="1268617" cy="192409"/>
              </a:xfrm>
              <a:prstGeom prst="rect">
                <a:avLst/>
              </a:prstGeom>
              <a:grpFill/>
            </p:spPr>
            <p:txBody>
              <a:bodyPr wrap="non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FFFFFF"/>
                    </a:solidFill>
                    <a:effectLst/>
                    <a:uLnTx/>
                    <a:uFillTx/>
                    <a:latin typeface="Arial" charset="0"/>
                    <a:ea typeface="ＭＳ Ｐゴシック" charset="0"/>
                    <a:cs typeface="Lucida Sans Unicode"/>
                  </a:rPr>
                  <a:t>Progression-free survival</a:t>
                </a:r>
              </a:p>
            </p:txBody>
          </p:sp>
          <p:sp>
            <p:nvSpPr>
              <p:cNvPr id="363" name="TextBox 362"/>
              <p:cNvSpPr txBox="1"/>
              <p:nvPr/>
            </p:nvSpPr>
            <p:spPr>
              <a:xfrm>
                <a:off x="346173" y="1343617"/>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0.9</a:t>
                </a:r>
              </a:p>
            </p:txBody>
          </p:sp>
          <p:sp>
            <p:nvSpPr>
              <p:cNvPr id="364" name="TextBox 363"/>
              <p:cNvSpPr txBox="1"/>
              <p:nvPr/>
            </p:nvSpPr>
            <p:spPr>
              <a:xfrm>
                <a:off x="346173" y="1554120"/>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0.8</a:t>
                </a:r>
              </a:p>
            </p:txBody>
          </p:sp>
          <p:sp>
            <p:nvSpPr>
              <p:cNvPr id="365" name="TextBox 364"/>
              <p:cNvSpPr txBox="1"/>
              <p:nvPr/>
            </p:nvSpPr>
            <p:spPr>
              <a:xfrm>
                <a:off x="346173" y="1764624"/>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0.7</a:t>
                </a:r>
              </a:p>
            </p:txBody>
          </p:sp>
          <p:sp>
            <p:nvSpPr>
              <p:cNvPr id="366" name="TextBox 365"/>
              <p:cNvSpPr txBox="1"/>
              <p:nvPr/>
            </p:nvSpPr>
            <p:spPr>
              <a:xfrm>
                <a:off x="346173" y="1975125"/>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0.6</a:t>
                </a:r>
              </a:p>
            </p:txBody>
          </p:sp>
          <p:sp>
            <p:nvSpPr>
              <p:cNvPr id="367" name="TextBox 366"/>
              <p:cNvSpPr txBox="1"/>
              <p:nvPr/>
            </p:nvSpPr>
            <p:spPr>
              <a:xfrm>
                <a:off x="346173" y="2396130"/>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0.4</a:t>
                </a:r>
              </a:p>
            </p:txBody>
          </p:sp>
          <p:sp>
            <p:nvSpPr>
              <p:cNvPr id="368" name="TextBox 367"/>
              <p:cNvSpPr txBox="1"/>
              <p:nvPr/>
            </p:nvSpPr>
            <p:spPr>
              <a:xfrm>
                <a:off x="346173" y="2606634"/>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0.3</a:t>
                </a:r>
              </a:p>
            </p:txBody>
          </p:sp>
          <p:sp>
            <p:nvSpPr>
              <p:cNvPr id="369" name="TextBox 368"/>
              <p:cNvSpPr txBox="1"/>
              <p:nvPr/>
            </p:nvSpPr>
            <p:spPr>
              <a:xfrm>
                <a:off x="346173" y="2817135"/>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0.2</a:t>
                </a:r>
              </a:p>
            </p:txBody>
          </p:sp>
          <p:sp>
            <p:nvSpPr>
              <p:cNvPr id="370" name="TextBox 369"/>
              <p:cNvSpPr txBox="1"/>
              <p:nvPr/>
            </p:nvSpPr>
            <p:spPr>
              <a:xfrm>
                <a:off x="346173" y="3027638"/>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0.1</a:t>
                </a:r>
              </a:p>
            </p:txBody>
          </p:sp>
          <p:sp>
            <p:nvSpPr>
              <p:cNvPr id="371" name="TextBox 370"/>
              <p:cNvSpPr txBox="1"/>
              <p:nvPr/>
            </p:nvSpPr>
            <p:spPr>
              <a:xfrm>
                <a:off x="346173" y="3238140"/>
                <a:ext cx="298399" cy="207749"/>
              </a:xfrm>
              <a:prstGeom prst="rect">
                <a:avLst/>
              </a:prstGeom>
              <a:grpFill/>
            </p:spPr>
            <p:txBody>
              <a:bodyPr wrap="none" rtlCol="0" anchor="ctr" anchorCtr="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0.0</a:t>
                </a:r>
              </a:p>
            </p:txBody>
          </p:sp>
          <p:sp>
            <p:nvSpPr>
              <p:cNvPr id="372" name="TextBox 371"/>
              <p:cNvSpPr txBox="1"/>
              <p:nvPr/>
            </p:nvSpPr>
            <p:spPr>
              <a:xfrm>
                <a:off x="2287692" y="3575506"/>
                <a:ext cx="473928" cy="192409"/>
              </a:xfrm>
              <a:prstGeom prst="rect">
                <a:avLst/>
              </a:prstGeom>
              <a:grpFill/>
            </p:spPr>
            <p:txBody>
              <a:bodyPr wrap="non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FFFFFF"/>
                    </a:solidFill>
                    <a:effectLst/>
                    <a:uLnTx/>
                    <a:uFillTx/>
                    <a:latin typeface="Arial" charset="0"/>
                    <a:ea typeface="ＭＳ Ｐゴシック" charset="0"/>
                    <a:cs typeface="Lucida Sans Unicode"/>
                  </a:rPr>
                  <a:t>Months</a:t>
                </a:r>
              </a:p>
            </p:txBody>
          </p:sp>
          <p:cxnSp>
            <p:nvCxnSpPr>
              <p:cNvPr id="373" name="Straight Connector 372"/>
              <p:cNvCxnSpPr/>
              <p:nvPr/>
            </p:nvCxnSpPr>
            <p:spPr>
              <a:xfrm rot="16200000" flipV="1">
                <a:off x="636975"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74" name="TextBox 373"/>
              <p:cNvSpPr txBox="1"/>
              <p:nvPr/>
            </p:nvSpPr>
            <p:spPr>
              <a:xfrm>
                <a:off x="585188" y="3409658"/>
                <a:ext cx="195006"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FFFFFF"/>
                    </a:solidFill>
                    <a:effectLst/>
                    <a:uLnTx/>
                    <a:uFillTx/>
                    <a:latin typeface="Arial" charset="0"/>
                    <a:ea typeface="ＭＳ Ｐゴシック" charset="0"/>
                    <a:cs typeface="Lucida Sans Unicode"/>
                  </a:rPr>
                  <a:t>0</a:t>
                </a:r>
              </a:p>
            </p:txBody>
          </p:sp>
          <p:cxnSp>
            <p:nvCxnSpPr>
              <p:cNvPr id="375" name="Straight Connector 374"/>
              <p:cNvCxnSpPr/>
              <p:nvPr/>
            </p:nvCxnSpPr>
            <p:spPr>
              <a:xfrm rot="16200000" flipV="1">
                <a:off x="772922"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76" name="TextBox 375"/>
              <p:cNvSpPr txBox="1"/>
              <p:nvPr/>
            </p:nvSpPr>
            <p:spPr>
              <a:xfrm>
                <a:off x="721135" y="3409658"/>
                <a:ext cx="195006"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a:t>
                </a:r>
              </a:p>
            </p:txBody>
          </p:sp>
          <p:cxnSp>
            <p:nvCxnSpPr>
              <p:cNvPr id="377" name="Straight Connector 376"/>
              <p:cNvCxnSpPr/>
              <p:nvPr/>
            </p:nvCxnSpPr>
            <p:spPr>
              <a:xfrm rot="16200000" flipV="1">
                <a:off x="908869"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78" name="TextBox 377"/>
              <p:cNvSpPr txBox="1"/>
              <p:nvPr/>
            </p:nvSpPr>
            <p:spPr>
              <a:xfrm>
                <a:off x="857081" y="3409658"/>
                <a:ext cx="195006"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a:t>
                </a:r>
              </a:p>
            </p:txBody>
          </p:sp>
          <p:cxnSp>
            <p:nvCxnSpPr>
              <p:cNvPr id="379" name="Straight Connector 378"/>
              <p:cNvCxnSpPr/>
              <p:nvPr/>
            </p:nvCxnSpPr>
            <p:spPr>
              <a:xfrm rot="16200000" flipV="1">
                <a:off x="1044816"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80" name="TextBox 379"/>
              <p:cNvSpPr txBox="1"/>
              <p:nvPr/>
            </p:nvSpPr>
            <p:spPr>
              <a:xfrm>
                <a:off x="993029" y="3409658"/>
                <a:ext cx="195006"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6</a:t>
                </a:r>
              </a:p>
            </p:txBody>
          </p:sp>
          <p:cxnSp>
            <p:nvCxnSpPr>
              <p:cNvPr id="381" name="Straight Connector 380"/>
              <p:cNvCxnSpPr/>
              <p:nvPr/>
            </p:nvCxnSpPr>
            <p:spPr>
              <a:xfrm rot="16200000" flipV="1">
                <a:off x="1180764"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82" name="TextBox 381"/>
              <p:cNvSpPr txBox="1"/>
              <p:nvPr/>
            </p:nvSpPr>
            <p:spPr>
              <a:xfrm>
                <a:off x="1128976" y="3409658"/>
                <a:ext cx="195006"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8</a:t>
                </a:r>
              </a:p>
            </p:txBody>
          </p:sp>
          <p:cxnSp>
            <p:nvCxnSpPr>
              <p:cNvPr id="383" name="Straight Connector 382"/>
              <p:cNvCxnSpPr/>
              <p:nvPr/>
            </p:nvCxnSpPr>
            <p:spPr>
              <a:xfrm rot="16200000" flipV="1">
                <a:off x="1316711"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84" name="TextBox 383"/>
              <p:cNvSpPr txBox="1"/>
              <p:nvPr/>
            </p:nvSpPr>
            <p:spPr>
              <a:xfrm>
                <a:off x="1236671"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10</a:t>
                </a:r>
              </a:p>
            </p:txBody>
          </p:sp>
          <p:cxnSp>
            <p:nvCxnSpPr>
              <p:cNvPr id="385" name="Straight Connector 384"/>
              <p:cNvCxnSpPr/>
              <p:nvPr/>
            </p:nvCxnSpPr>
            <p:spPr>
              <a:xfrm rot="16200000" flipV="1">
                <a:off x="1452657"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86" name="TextBox 385"/>
              <p:cNvSpPr txBox="1"/>
              <p:nvPr/>
            </p:nvSpPr>
            <p:spPr>
              <a:xfrm>
                <a:off x="1372617"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12</a:t>
                </a:r>
              </a:p>
            </p:txBody>
          </p:sp>
          <p:cxnSp>
            <p:nvCxnSpPr>
              <p:cNvPr id="387" name="Straight Connector 386"/>
              <p:cNvCxnSpPr/>
              <p:nvPr/>
            </p:nvCxnSpPr>
            <p:spPr>
              <a:xfrm rot="16200000" flipV="1">
                <a:off x="1588604"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88" name="TextBox 387"/>
              <p:cNvSpPr txBox="1"/>
              <p:nvPr/>
            </p:nvSpPr>
            <p:spPr>
              <a:xfrm>
                <a:off x="1508564"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14</a:t>
                </a:r>
              </a:p>
            </p:txBody>
          </p:sp>
          <p:cxnSp>
            <p:nvCxnSpPr>
              <p:cNvPr id="389" name="Straight Connector 388"/>
              <p:cNvCxnSpPr/>
              <p:nvPr/>
            </p:nvCxnSpPr>
            <p:spPr>
              <a:xfrm rot="16200000" flipV="1">
                <a:off x="1724551"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90" name="TextBox 389"/>
              <p:cNvSpPr txBox="1"/>
              <p:nvPr/>
            </p:nvSpPr>
            <p:spPr>
              <a:xfrm>
                <a:off x="1644512"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16</a:t>
                </a:r>
              </a:p>
            </p:txBody>
          </p:sp>
          <p:cxnSp>
            <p:nvCxnSpPr>
              <p:cNvPr id="391" name="Straight Connector 390"/>
              <p:cNvCxnSpPr/>
              <p:nvPr/>
            </p:nvCxnSpPr>
            <p:spPr>
              <a:xfrm rot="16200000" flipV="1">
                <a:off x="1860498"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92" name="TextBox 391"/>
              <p:cNvSpPr txBox="1"/>
              <p:nvPr/>
            </p:nvSpPr>
            <p:spPr>
              <a:xfrm>
                <a:off x="1780458"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18</a:t>
                </a:r>
              </a:p>
            </p:txBody>
          </p:sp>
          <p:cxnSp>
            <p:nvCxnSpPr>
              <p:cNvPr id="393" name="Straight Connector 392"/>
              <p:cNvCxnSpPr/>
              <p:nvPr/>
            </p:nvCxnSpPr>
            <p:spPr>
              <a:xfrm rot="16200000" flipV="1">
                <a:off x="1996446"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94" name="TextBox 393"/>
              <p:cNvSpPr txBox="1"/>
              <p:nvPr/>
            </p:nvSpPr>
            <p:spPr>
              <a:xfrm>
                <a:off x="1916406"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20</a:t>
                </a:r>
              </a:p>
            </p:txBody>
          </p:sp>
          <p:cxnSp>
            <p:nvCxnSpPr>
              <p:cNvPr id="395" name="Straight Connector 394"/>
              <p:cNvCxnSpPr/>
              <p:nvPr/>
            </p:nvCxnSpPr>
            <p:spPr>
              <a:xfrm rot="16200000" flipV="1">
                <a:off x="2132392"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96" name="TextBox 395"/>
              <p:cNvSpPr txBox="1"/>
              <p:nvPr/>
            </p:nvSpPr>
            <p:spPr>
              <a:xfrm>
                <a:off x="2052353"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22</a:t>
                </a:r>
              </a:p>
            </p:txBody>
          </p:sp>
          <p:cxnSp>
            <p:nvCxnSpPr>
              <p:cNvPr id="397" name="Straight Connector 396"/>
              <p:cNvCxnSpPr/>
              <p:nvPr/>
            </p:nvCxnSpPr>
            <p:spPr>
              <a:xfrm rot="16200000" flipV="1">
                <a:off x="2268340"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398" name="TextBox 397"/>
              <p:cNvSpPr txBox="1"/>
              <p:nvPr/>
            </p:nvSpPr>
            <p:spPr>
              <a:xfrm>
                <a:off x="2188299"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24</a:t>
                </a:r>
              </a:p>
            </p:txBody>
          </p:sp>
          <p:cxnSp>
            <p:nvCxnSpPr>
              <p:cNvPr id="399" name="Straight Connector 398"/>
              <p:cNvCxnSpPr/>
              <p:nvPr/>
            </p:nvCxnSpPr>
            <p:spPr>
              <a:xfrm rot="16200000" flipV="1">
                <a:off x="2404287"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00" name="TextBox 399"/>
              <p:cNvSpPr txBox="1"/>
              <p:nvPr/>
            </p:nvSpPr>
            <p:spPr>
              <a:xfrm>
                <a:off x="2324247"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26</a:t>
                </a:r>
              </a:p>
            </p:txBody>
          </p:sp>
          <p:cxnSp>
            <p:nvCxnSpPr>
              <p:cNvPr id="401" name="Straight Connector 400"/>
              <p:cNvCxnSpPr/>
              <p:nvPr/>
            </p:nvCxnSpPr>
            <p:spPr>
              <a:xfrm rot="16200000" flipV="1">
                <a:off x="2540234"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02" name="TextBox 401"/>
              <p:cNvSpPr txBox="1"/>
              <p:nvPr/>
            </p:nvSpPr>
            <p:spPr>
              <a:xfrm>
                <a:off x="2460193"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28</a:t>
                </a:r>
              </a:p>
            </p:txBody>
          </p:sp>
          <p:cxnSp>
            <p:nvCxnSpPr>
              <p:cNvPr id="403" name="Straight Connector 402"/>
              <p:cNvCxnSpPr/>
              <p:nvPr/>
            </p:nvCxnSpPr>
            <p:spPr>
              <a:xfrm rot="16200000" flipV="1">
                <a:off x="2676181"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04" name="TextBox 403"/>
              <p:cNvSpPr txBox="1"/>
              <p:nvPr/>
            </p:nvSpPr>
            <p:spPr>
              <a:xfrm>
                <a:off x="2596140"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30</a:t>
                </a:r>
              </a:p>
            </p:txBody>
          </p:sp>
          <p:cxnSp>
            <p:nvCxnSpPr>
              <p:cNvPr id="405" name="Straight Connector 404"/>
              <p:cNvCxnSpPr/>
              <p:nvPr/>
            </p:nvCxnSpPr>
            <p:spPr>
              <a:xfrm rot="16200000" flipV="1">
                <a:off x="2812128"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06" name="TextBox 405"/>
              <p:cNvSpPr txBox="1"/>
              <p:nvPr/>
            </p:nvSpPr>
            <p:spPr>
              <a:xfrm>
                <a:off x="2732087"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32</a:t>
                </a:r>
              </a:p>
            </p:txBody>
          </p:sp>
          <p:cxnSp>
            <p:nvCxnSpPr>
              <p:cNvPr id="407" name="Straight Connector 406"/>
              <p:cNvCxnSpPr/>
              <p:nvPr/>
            </p:nvCxnSpPr>
            <p:spPr>
              <a:xfrm rot="16200000" flipV="1">
                <a:off x="2948075"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08" name="TextBox 407"/>
              <p:cNvSpPr txBox="1"/>
              <p:nvPr/>
            </p:nvSpPr>
            <p:spPr>
              <a:xfrm>
                <a:off x="2868034"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34</a:t>
                </a:r>
              </a:p>
            </p:txBody>
          </p:sp>
          <p:cxnSp>
            <p:nvCxnSpPr>
              <p:cNvPr id="409" name="Straight Connector 408"/>
              <p:cNvCxnSpPr/>
              <p:nvPr/>
            </p:nvCxnSpPr>
            <p:spPr>
              <a:xfrm rot="16200000" flipV="1">
                <a:off x="3084022"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10" name="TextBox 409"/>
              <p:cNvSpPr txBox="1"/>
              <p:nvPr/>
            </p:nvSpPr>
            <p:spPr>
              <a:xfrm>
                <a:off x="3003981"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36</a:t>
                </a:r>
              </a:p>
            </p:txBody>
          </p:sp>
          <p:cxnSp>
            <p:nvCxnSpPr>
              <p:cNvPr id="411" name="Straight Connector 410"/>
              <p:cNvCxnSpPr/>
              <p:nvPr/>
            </p:nvCxnSpPr>
            <p:spPr>
              <a:xfrm rot="16200000" flipV="1">
                <a:off x="3219969"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12" name="TextBox 411"/>
              <p:cNvSpPr txBox="1"/>
              <p:nvPr/>
            </p:nvSpPr>
            <p:spPr>
              <a:xfrm>
                <a:off x="3139928"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38</a:t>
                </a:r>
              </a:p>
            </p:txBody>
          </p:sp>
          <p:cxnSp>
            <p:nvCxnSpPr>
              <p:cNvPr id="413" name="Straight Connector 412"/>
              <p:cNvCxnSpPr/>
              <p:nvPr/>
            </p:nvCxnSpPr>
            <p:spPr>
              <a:xfrm rot="16200000" flipV="1">
                <a:off x="3355916"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14" name="TextBox 413"/>
              <p:cNvSpPr txBox="1"/>
              <p:nvPr/>
            </p:nvSpPr>
            <p:spPr>
              <a:xfrm>
                <a:off x="3275875"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40</a:t>
                </a:r>
              </a:p>
            </p:txBody>
          </p:sp>
          <p:cxnSp>
            <p:nvCxnSpPr>
              <p:cNvPr id="415" name="Straight Connector 414"/>
              <p:cNvCxnSpPr/>
              <p:nvPr/>
            </p:nvCxnSpPr>
            <p:spPr>
              <a:xfrm rot="16200000" flipV="1">
                <a:off x="3491863"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16" name="TextBox 415"/>
              <p:cNvSpPr txBox="1"/>
              <p:nvPr/>
            </p:nvSpPr>
            <p:spPr>
              <a:xfrm>
                <a:off x="3411822"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42</a:t>
                </a:r>
              </a:p>
            </p:txBody>
          </p:sp>
          <p:cxnSp>
            <p:nvCxnSpPr>
              <p:cNvPr id="417" name="Straight Connector 416"/>
              <p:cNvCxnSpPr/>
              <p:nvPr/>
            </p:nvCxnSpPr>
            <p:spPr>
              <a:xfrm rot="16200000" flipV="1">
                <a:off x="3627810"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18" name="TextBox 417"/>
              <p:cNvSpPr txBox="1"/>
              <p:nvPr/>
            </p:nvSpPr>
            <p:spPr>
              <a:xfrm>
                <a:off x="3547769"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44</a:t>
                </a:r>
              </a:p>
            </p:txBody>
          </p:sp>
          <p:cxnSp>
            <p:nvCxnSpPr>
              <p:cNvPr id="419" name="Straight Connector 418"/>
              <p:cNvCxnSpPr/>
              <p:nvPr/>
            </p:nvCxnSpPr>
            <p:spPr>
              <a:xfrm rot="16200000" flipV="1">
                <a:off x="3763757"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20" name="TextBox 419"/>
              <p:cNvSpPr txBox="1"/>
              <p:nvPr/>
            </p:nvSpPr>
            <p:spPr>
              <a:xfrm>
                <a:off x="3683716"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46</a:t>
                </a:r>
              </a:p>
            </p:txBody>
          </p:sp>
          <p:cxnSp>
            <p:nvCxnSpPr>
              <p:cNvPr id="421" name="Straight Connector 420"/>
              <p:cNvCxnSpPr/>
              <p:nvPr/>
            </p:nvCxnSpPr>
            <p:spPr>
              <a:xfrm rot="16200000" flipV="1">
                <a:off x="3899705"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22" name="TextBox 421"/>
              <p:cNvSpPr txBox="1"/>
              <p:nvPr/>
            </p:nvSpPr>
            <p:spPr>
              <a:xfrm>
                <a:off x="3819664"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48</a:t>
                </a:r>
              </a:p>
            </p:txBody>
          </p:sp>
          <p:cxnSp>
            <p:nvCxnSpPr>
              <p:cNvPr id="423" name="Straight Connector 422"/>
              <p:cNvCxnSpPr/>
              <p:nvPr/>
            </p:nvCxnSpPr>
            <p:spPr>
              <a:xfrm rot="16200000" flipV="1">
                <a:off x="4035652"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24" name="TextBox 423"/>
              <p:cNvSpPr txBox="1"/>
              <p:nvPr/>
            </p:nvSpPr>
            <p:spPr>
              <a:xfrm>
                <a:off x="3955611"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50</a:t>
                </a:r>
              </a:p>
            </p:txBody>
          </p:sp>
          <p:cxnSp>
            <p:nvCxnSpPr>
              <p:cNvPr id="425" name="Straight Connector 424"/>
              <p:cNvCxnSpPr/>
              <p:nvPr/>
            </p:nvCxnSpPr>
            <p:spPr>
              <a:xfrm rot="16200000" flipV="1">
                <a:off x="4171598"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26" name="TextBox 425"/>
              <p:cNvSpPr txBox="1"/>
              <p:nvPr/>
            </p:nvSpPr>
            <p:spPr>
              <a:xfrm>
                <a:off x="4091557"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52</a:t>
                </a:r>
              </a:p>
            </p:txBody>
          </p:sp>
          <p:cxnSp>
            <p:nvCxnSpPr>
              <p:cNvPr id="427" name="Straight Connector 426"/>
              <p:cNvCxnSpPr/>
              <p:nvPr/>
            </p:nvCxnSpPr>
            <p:spPr>
              <a:xfrm rot="16200000" flipV="1">
                <a:off x="4307542" y="3393638"/>
                <a:ext cx="90000" cy="1"/>
              </a:xfrm>
              <a:prstGeom prst="line">
                <a:avLst/>
              </a:prstGeom>
              <a:grpFill/>
              <a:ln w="15875" cap="sq" cmpd="sng">
                <a:solidFill>
                  <a:schemeClr val="bg1"/>
                </a:solidFill>
                <a:prstDash val="solid"/>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28" name="Freeform 5"/>
              <p:cNvSpPr>
                <a:spLocks/>
              </p:cNvSpPr>
              <p:nvPr/>
            </p:nvSpPr>
            <p:spPr bwMode="auto">
              <a:xfrm>
                <a:off x="684023" y="1237831"/>
                <a:ext cx="3581330" cy="2075144"/>
              </a:xfrm>
              <a:custGeom>
                <a:avLst/>
                <a:gdLst>
                  <a:gd name="T0" fmla="*/ 23 w 4998"/>
                  <a:gd name="T1" fmla="*/ 60 h 1548"/>
                  <a:gd name="T2" fmla="*/ 45 w 4998"/>
                  <a:gd name="T3" fmla="*/ 79 h 1548"/>
                  <a:gd name="T4" fmla="*/ 78 w 4998"/>
                  <a:gd name="T5" fmla="*/ 91 h 1548"/>
                  <a:gd name="T6" fmla="*/ 87 w 4998"/>
                  <a:gd name="T7" fmla="*/ 121 h 1548"/>
                  <a:gd name="T8" fmla="*/ 108 w 4998"/>
                  <a:gd name="T9" fmla="*/ 133 h 1548"/>
                  <a:gd name="T10" fmla="*/ 123 w 4998"/>
                  <a:gd name="T11" fmla="*/ 221 h 1548"/>
                  <a:gd name="T12" fmla="*/ 142 w 4998"/>
                  <a:gd name="T13" fmla="*/ 321 h 1548"/>
                  <a:gd name="T14" fmla="*/ 153 w 4998"/>
                  <a:gd name="T15" fmla="*/ 356 h 1548"/>
                  <a:gd name="T16" fmla="*/ 170 w 4998"/>
                  <a:gd name="T17" fmla="*/ 373 h 1548"/>
                  <a:gd name="T18" fmla="*/ 198 w 4998"/>
                  <a:gd name="T19" fmla="*/ 394 h 1548"/>
                  <a:gd name="T20" fmla="*/ 220 w 4998"/>
                  <a:gd name="T21" fmla="*/ 413 h 1548"/>
                  <a:gd name="T22" fmla="*/ 234 w 4998"/>
                  <a:gd name="T23" fmla="*/ 430 h 1548"/>
                  <a:gd name="T24" fmla="*/ 255 w 4998"/>
                  <a:gd name="T25" fmla="*/ 456 h 1548"/>
                  <a:gd name="T26" fmla="*/ 267 w 4998"/>
                  <a:gd name="T27" fmla="*/ 527 h 1548"/>
                  <a:gd name="T28" fmla="*/ 286 w 4998"/>
                  <a:gd name="T29" fmla="*/ 573 h 1548"/>
                  <a:gd name="T30" fmla="*/ 300 w 4998"/>
                  <a:gd name="T31" fmla="*/ 601 h 1548"/>
                  <a:gd name="T32" fmla="*/ 328 w 4998"/>
                  <a:gd name="T33" fmla="*/ 610 h 1548"/>
                  <a:gd name="T34" fmla="*/ 343 w 4998"/>
                  <a:gd name="T35" fmla="*/ 653 h 1548"/>
                  <a:gd name="T36" fmla="*/ 380 w 4998"/>
                  <a:gd name="T37" fmla="*/ 667 h 1548"/>
                  <a:gd name="T38" fmla="*/ 395 w 4998"/>
                  <a:gd name="T39" fmla="*/ 736 h 1548"/>
                  <a:gd name="T40" fmla="*/ 418 w 4998"/>
                  <a:gd name="T41" fmla="*/ 753 h 1548"/>
                  <a:gd name="T42" fmla="*/ 428 w 4998"/>
                  <a:gd name="T43" fmla="*/ 779 h 1548"/>
                  <a:gd name="T44" fmla="*/ 503 w 4998"/>
                  <a:gd name="T45" fmla="*/ 798 h 1548"/>
                  <a:gd name="T46" fmla="*/ 520 w 4998"/>
                  <a:gd name="T47" fmla="*/ 853 h 1548"/>
                  <a:gd name="T48" fmla="*/ 537 w 4998"/>
                  <a:gd name="T49" fmla="*/ 886 h 1548"/>
                  <a:gd name="T50" fmla="*/ 551 w 4998"/>
                  <a:gd name="T51" fmla="*/ 907 h 1548"/>
                  <a:gd name="T52" fmla="*/ 570 w 4998"/>
                  <a:gd name="T53" fmla="*/ 926 h 1548"/>
                  <a:gd name="T54" fmla="*/ 598 w 4998"/>
                  <a:gd name="T55" fmla="*/ 960 h 1548"/>
                  <a:gd name="T56" fmla="*/ 643 w 4998"/>
                  <a:gd name="T57" fmla="*/ 971 h 1548"/>
                  <a:gd name="T58" fmla="*/ 650 w 4998"/>
                  <a:gd name="T59" fmla="*/ 995 h 1548"/>
                  <a:gd name="T60" fmla="*/ 679 w 4998"/>
                  <a:gd name="T61" fmla="*/ 1024 h 1548"/>
                  <a:gd name="T62" fmla="*/ 700 w 4998"/>
                  <a:gd name="T63" fmla="*/ 1043 h 1548"/>
                  <a:gd name="T64" fmla="*/ 733 w 4998"/>
                  <a:gd name="T65" fmla="*/ 1057 h 1548"/>
                  <a:gd name="T66" fmla="*/ 747 w 4998"/>
                  <a:gd name="T67" fmla="*/ 1073 h 1548"/>
                  <a:gd name="T68" fmla="*/ 792 w 4998"/>
                  <a:gd name="T69" fmla="*/ 1085 h 1548"/>
                  <a:gd name="T70" fmla="*/ 811 w 4998"/>
                  <a:gd name="T71" fmla="*/ 1111 h 1548"/>
                  <a:gd name="T72" fmla="*/ 877 w 4998"/>
                  <a:gd name="T73" fmla="*/ 1138 h 1548"/>
                  <a:gd name="T74" fmla="*/ 891 w 4998"/>
                  <a:gd name="T75" fmla="*/ 1159 h 1548"/>
                  <a:gd name="T76" fmla="*/ 917 w 4998"/>
                  <a:gd name="T77" fmla="*/ 1166 h 1548"/>
                  <a:gd name="T78" fmla="*/ 941 w 4998"/>
                  <a:gd name="T79" fmla="*/ 1192 h 1548"/>
                  <a:gd name="T80" fmla="*/ 960 w 4998"/>
                  <a:gd name="T81" fmla="*/ 1211 h 1548"/>
                  <a:gd name="T82" fmla="*/ 979 w 4998"/>
                  <a:gd name="T83" fmla="*/ 1240 h 1548"/>
                  <a:gd name="T84" fmla="*/ 1036 w 4998"/>
                  <a:gd name="T85" fmla="*/ 1252 h 1548"/>
                  <a:gd name="T86" fmla="*/ 1062 w 4998"/>
                  <a:gd name="T87" fmla="*/ 1275 h 1548"/>
                  <a:gd name="T88" fmla="*/ 1107 w 4998"/>
                  <a:gd name="T89" fmla="*/ 1290 h 1548"/>
                  <a:gd name="T90" fmla="*/ 1119 w 4998"/>
                  <a:gd name="T91" fmla="*/ 1313 h 1548"/>
                  <a:gd name="T92" fmla="*/ 1265 w 4998"/>
                  <a:gd name="T93" fmla="*/ 1335 h 1548"/>
                  <a:gd name="T94" fmla="*/ 1315 w 4998"/>
                  <a:gd name="T95" fmla="*/ 1356 h 1548"/>
                  <a:gd name="T96" fmla="*/ 1379 w 4998"/>
                  <a:gd name="T97" fmla="*/ 1375 h 1548"/>
                  <a:gd name="T98" fmla="*/ 1428 w 4998"/>
                  <a:gd name="T99" fmla="*/ 1406 h 1548"/>
                  <a:gd name="T100" fmla="*/ 1516 w 4998"/>
                  <a:gd name="T101" fmla="*/ 1420 h 1548"/>
                  <a:gd name="T102" fmla="*/ 1724 w 4998"/>
                  <a:gd name="T103" fmla="*/ 1446 h 1548"/>
                  <a:gd name="T104" fmla="*/ 2093 w 4998"/>
                  <a:gd name="T105" fmla="*/ 1465 h 1548"/>
                  <a:gd name="T106" fmla="*/ 2751 w 4998"/>
                  <a:gd name="T107" fmla="*/ 1503 h 1548"/>
                  <a:gd name="T108" fmla="*/ 4998 w 4998"/>
                  <a:gd name="T109" fmla="*/ 1548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98" h="1548">
                    <a:moveTo>
                      <a:pt x="0" y="0"/>
                    </a:moveTo>
                    <a:lnTo>
                      <a:pt x="0" y="53"/>
                    </a:lnTo>
                    <a:lnTo>
                      <a:pt x="21" y="53"/>
                    </a:lnTo>
                    <a:lnTo>
                      <a:pt x="21" y="60"/>
                    </a:lnTo>
                    <a:lnTo>
                      <a:pt x="23" y="60"/>
                    </a:lnTo>
                    <a:lnTo>
                      <a:pt x="23" y="64"/>
                    </a:lnTo>
                    <a:lnTo>
                      <a:pt x="28" y="64"/>
                    </a:lnTo>
                    <a:lnTo>
                      <a:pt x="28" y="72"/>
                    </a:lnTo>
                    <a:lnTo>
                      <a:pt x="45" y="72"/>
                    </a:lnTo>
                    <a:lnTo>
                      <a:pt x="45" y="79"/>
                    </a:lnTo>
                    <a:lnTo>
                      <a:pt x="59" y="79"/>
                    </a:lnTo>
                    <a:lnTo>
                      <a:pt x="59" y="83"/>
                    </a:lnTo>
                    <a:lnTo>
                      <a:pt x="64" y="83"/>
                    </a:lnTo>
                    <a:lnTo>
                      <a:pt x="64" y="91"/>
                    </a:lnTo>
                    <a:lnTo>
                      <a:pt x="78" y="91"/>
                    </a:lnTo>
                    <a:lnTo>
                      <a:pt x="78" y="110"/>
                    </a:lnTo>
                    <a:lnTo>
                      <a:pt x="82" y="110"/>
                    </a:lnTo>
                    <a:lnTo>
                      <a:pt x="82" y="117"/>
                    </a:lnTo>
                    <a:lnTo>
                      <a:pt x="87" y="117"/>
                    </a:lnTo>
                    <a:lnTo>
                      <a:pt x="87" y="121"/>
                    </a:lnTo>
                    <a:lnTo>
                      <a:pt x="97" y="121"/>
                    </a:lnTo>
                    <a:lnTo>
                      <a:pt x="97" y="129"/>
                    </a:lnTo>
                    <a:lnTo>
                      <a:pt x="104" y="129"/>
                    </a:lnTo>
                    <a:lnTo>
                      <a:pt x="104" y="133"/>
                    </a:lnTo>
                    <a:lnTo>
                      <a:pt x="108" y="133"/>
                    </a:lnTo>
                    <a:lnTo>
                      <a:pt x="108" y="159"/>
                    </a:lnTo>
                    <a:lnTo>
                      <a:pt x="116" y="159"/>
                    </a:lnTo>
                    <a:lnTo>
                      <a:pt x="116" y="174"/>
                    </a:lnTo>
                    <a:lnTo>
                      <a:pt x="123" y="174"/>
                    </a:lnTo>
                    <a:lnTo>
                      <a:pt x="123" y="221"/>
                    </a:lnTo>
                    <a:lnTo>
                      <a:pt x="127" y="221"/>
                    </a:lnTo>
                    <a:lnTo>
                      <a:pt x="127" y="283"/>
                    </a:lnTo>
                    <a:lnTo>
                      <a:pt x="134" y="283"/>
                    </a:lnTo>
                    <a:lnTo>
                      <a:pt x="134" y="321"/>
                    </a:lnTo>
                    <a:lnTo>
                      <a:pt x="142" y="321"/>
                    </a:lnTo>
                    <a:lnTo>
                      <a:pt x="142" y="330"/>
                    </a:lnTo>
                    <a:lnTo>
                      <a:pt x="149" y="330"/>
                    </a:lnTo>
                    <a:lnTo>
                      <a:pt x="149" y="337"/>
                    </a:lnTo>
                    <a:lnTo>
                      <a:pt x="153" y="337"/>
                    </a:lnTo>
                    <a:lnTo>
                      <a:pt x="153" y="356"/>
                    </a:lnTo>
                    <a:lnTo>
                      <a:pt x="160" y="356"/>
                    </a:lnTo>
                    <a:lnTo>
                      <a:pt x="160" y="368"/>
                    </a:lnTo>
                    <a:lnTo>
                      <a:pt x="165" y="368"/>
                    </a:lnTo>
                    <a:lnTo>
                      <a:pt x="165" y="373"/>
                    </a:lnTo>
                    <a:lnTo>
                      <a:pt x="170" y="373"/>
                    </a:lnTo>
                    <a:lnTo>
                      <a:pt x="170" y="375"/>
                    </a:lnTo>
                    <a:lnTo>
                      <a:pt x="191" y="375"/>
                    </a:lnTo>
                    <a:lnTo>
                      <a:pt x="191" y="380"/>
                    </a:lnTo>
                    <a:lnTo>
                      <a:pt x="198" y="380"/>
                    </a:lnTo>
                    <a:lnTo>
                      <a:pt x="198" y="394"/>
                    </a:lnTo>
                    <a:lnTo>
                      <a:pt x="205" y="394"/>
                    </a:lnTo>
                    <a:lnTo>
                      <a:pt x="205" y="402"/>
                    </a:lnTo>
                    <a:lnTo>
                      <a:pt x="210" y="402"/>
                    </a:lnTo>
                    <a:lnTo>
                      <a:pt x="210" y="413"/>
                    </a:lnTo>
                    <a:lnTo>
                      <a:pt x="220" y="413"/>
                    </a:lnTo>
                    <a:lnTo>
                      <a:pt x="220" y="418"/>
                    </a:lnTo>
                    <a:lnTo>
                      <a:pt x="222" y="418"/>
                    </a:lnTo>
                    <a:lnTo>
                      <a:pt x="222" y="425"/>
                    </a:lnTo>
                    <a:lnTo>
                      <a:pt x="234" y="425"/>
                    </a:lnTo>
                    <a:lnTo>
                      <a:pt x="234" y="430"/>
                    </a:lnTo>
                    <a:lnTo>
                      <a:pt x="241" y="430"/>
                    </a:lnTo>
                    <a:lnTo>
                      <a:pt x="241" y="444"/>
                    </a:lnTo>
                    <a:lnTo>
                      <a:pt x="248" y="444"/>
                    </a:lnTo>
                    <a:lnTo>
                      <a:pt x="248" y="456"/>
                    </a:lnTo>
                    <a:lnTo>
                      <a:pt x="255" y="456"/>
                    </a:lnTo>
                    <a:lnTo>
                      <a:pt x="255" y="470"/>
                    </a:lnTo>
                    <a:lnTo>
                      <a:pt x="262" y="470"/>
                    </a:lnTo>
                    <a:lnTo>
                      <a:pt x="262" y="487"/>
                    </a:lnTo>
                    <a:lnTo>
                      <a:pt x="267" y="487"/>
                    </a:lnTo>
                    <a:lnTo>
                      <a:pt x="267" y="527"/>
                    </a:lnTo>
                    <a:lnTo>
                      <a:pt x="274" y="527"/>
                    </a:lnTo>
                    <a:lnTo>
                      <a:pt x="274" y="551"/>
                    </a:lnTo>
                    <a:lnTo>
                      <a:pt x="281" y="551"/>
                    </a:lnTo>
                    <a:lnTo>
                      <a:pt x="281" y="573"/>
                    </a:lnTo>
                    <a:lnTo>
                      <a:pt x="286" y="573"/>
                    </a:lnTo>
                    <a:lnTo>
                      <a:pt x="286" y="589"/>
                    </a:lnTo>
                    <a:lnTo>
                      <a:pt x="293" y="589"/>
                    </a:lnTo>
                    <a:lnTo>
                      <a:pt x="293" y="596"/>
                    </a:lnTo>
                    <a:lnTo>
                      <a:pt x="300" y="596"/>
                    </a:lnTo>
                    <a:lnTo>
                      <a:pt x="300" y="601"/>
                    </a:lnTo>
                    <a:lnTo>
                      <a:pt x="305" y="601"/>
                    </a:lnTo>
                    <a:lnTo>
                      <a:pt x="305" y="606"/>
                    </a:lnTo>
                    <a:lnTo>
                      <a:pt x="312" y="606"/>
                    </a:lnTo>
                    <a:lnTo>
                      <a:pt x="312" y="610"/>
                    </a:lnTo>
                    <a:lnTo>
                      <a:pt x="328" y="610"/>
                    </a:lnTo>
                    <a:lnTo>
                      <a:pt x="328" y="644"/>
                    </a:lnTo>
                    <a:lnTo>
                      <a:pt x="338" y="644"/>
                    </a:lnTo>
                    <a:lnTo>
                      <a:pt x="338" y="646"/>
                    </a:lnTo>
                    <a:lnTo>
                      <a:pt x="343" y="646"/>
                    </a:lnTo>
                    <a:lnTo>
                      <a:pt x="343" y="653"/>
                    </a:lnTo>
                    <a:lnTo>
                      <a:pt x="352" y="653"/>
                    </a:lnTo>
                    <a:lnTo>
                      <a:pt x="352" y="660"/>
                    </a:lnTo>
                    <a:lnTo>
                      <a:pt x="373" y="660"/>
                    </a:lnTo>
                    <a:lnTo>
                      <a:pt x="373" y="667"/>
                    </a:lnTo>
                    <a:lnTo>
                      <a:pt x="380" y="667"/>
                    </a:lnTo>
                    <a:lnTo>
                      <a:pt x="380" y="686"/>
                    </a:lnTo>
                    <a:lnTo>
                      <a:pt x="388" y="686"/>
                    </a:lnTo>
                    <a:lnTo>
                      <a:pt x="388" y="715"/>
                    </a:lnTo>
                    <a:lnTo>
                      <a:pt x="395" y="715"/>
                    </a:lnTo>
                    <a:lnTo>
                      <a:pt x="395" y="736"/>
                    </a:lnTo>
                    <a:lnTo>
                      <a:pt x="399" y="736"/>
                    </a:lnTo>
                    <a:lnTo>
                      <a:pt x="399" y="746"/>
                    </a:lnTo>
                    <a:lnTo>
                      <a:pt x="411" y="746"/>
                    </a:lnTo>
                    <a:lnTo>
                      <a:pt x="411" y="753"/>
                    </a:lnTo>
                    <a:lnTo>
                      <a:pt x="418" y="753"/>
                    </a:lnTo>
                    <a:lnTo>
                      <a:pt x="418" y="767"/>
                    </a:lnTo>
                    <a:lnTo>
                      <a:pt x="423" y="767"/>
                    </a:lnTo>
                    <a:lnTo>
                      <a:pt x="423" y="777"/>
                    </a:lnTo>
                    <a:lnTo>
                      <a:pt x="428" y="777"/>
                    </a:lnTo>
                    <a:lnTo>
                      <a:pt x="428" y="779"/>
                    </a:lnTo>
                    <a:lnTo>
                      <a:pt x="459" y="779"/>
                    </a:lnTo>
                    <a:lnTo>
                      <a:pt x="459" y="786"/>
                    </a:lnTo>
                    <a:lnTo>
                      <a:pt x="463" y="786"/>
                    </a:lnTo>
                    <a:lnTo>
                      <a:pt x="463" y="798"/>
                    </a:lnTo>
                    <a:lnTo>
                      <a:pt x="503" y="798"/>
                    </a:lnTo>
                    <a:lnTo>
                      <a:pt x="503" y="808"/>
                    </a:lnTo>
                    <a:lnTo>
                      <a:pt x="515" y="808"/>
                    </a:lnTo>
                    <a:lnTo>
                      <a:pt x="515" y="834"/>
                    </a:lnTo>
                    <a:lnTo>
                      <a:pt x="520" y="834"/>
                    </a:lnTo>
                    <a:lnTo>
                      <a:pt x="520" y="853"/>
                    </a:lnTo>
                    <a:lnTo>
                      <a:pt x="527" y="853"/>
                    </a:lnTo>
                    <a:lnTo>
                      <a:pt x="527" y="879"/>
                    </a:lnTo>
                    <a:lnTo>
                      <a:pt x="532" y="879"/>
                    </a:lnTo>
                    <a:lnTo>
                      <a:pt x="532" y="886"/>
                    </a:lnTo>
                    <a:lnTo>
                      <a:pt x="537" y="886"/>
                    </a:lnTo>
                    <a:lnTo>
                      <a:pt x="537" y="895"/>
                    </a:lnTo>
                    <a:lnTo>
                      <a:pt x="544" y="895"/>
                    </a:lnTo>
                    <a:lnTo>
                      <a:pt x="544" y="903"/>
                    </a:lnTo>
                    <a:lnTo>
                      <a:pt x="551" y="903"/>
                    </a:lnTo>
                    <a:lnTo>
                      <a:pt x="551" y="907"/>
                    </a:lnTo>
                    <a:lnTo>
                      <a:pt x="558" y="907"/>
                    </a:lnTo>
                    <a:lnTo>
                      <a:pt x="558" y="917"/>
                    </a:lnTo>
                    <a:lnTo>
                      <a:pt x="565" y="917"/>
                    </a:lnTo>
                    <a:lnTo>
                      <a:pt x="565" y="926"/>
                    </a:lnTo>
                    <a:lnTo>
                      <a:pt x="570" y="926"/>
                    </a:lnTo>
                    <a:lnTo>
                      <a:pt x="570" y="933"/>
                    </a:lnTo>
                    <a:lnTo>
                      <a:pt x="584" y="933"/>
                    </a:lnTo>
                    <a:lnTo>
                      <a:pt x="584" y="945"/>
                    </a:lnTo>
                    <a:lnTo>
                      <a:pt x="598" y="945"/>
                    </a:lnTo>
                    <a:lnTo>
                      <a:pt x="598" y="960"/>
                    </a:lnTo>
                    <a:lnTo>
                      <a:pt x="612" y="960"/>
                    </a:lnTo>
                    <a:lnTo>
                      <a:pt x="612" y="964"/>
                    </a:lnTo>
                    <a:lnTo>
                      <a:pt x="634" y="964"/>
                    </a:lnTo>
                    <a:lnTo>
                      <a:pt x="634" y="971"/>
                    </a:lnTo>
                    <a:lnTo>
                      <a:pt x="643" y="971"/>
                    </a:lnTo>
                    <a:lnTo>
                      <a:pt x="643" y="981"/>
                    </a:lnTo>
                    <a:lnTo>
                      <a:pt x="648" y="981"/>
                    </a:lnTo>
                    <a:lnTo>
                      <a:pt x="648" y="986"/>
                    </a:lnTo>
                    <a:lnTo>
                      <a:pt x="650" y="986"/>
                    </a:lnTo>
                    <a:lnTo>
                      <a:pt x="650" y="995"/>
                    </a:lnTo>
                    <a:lnTo>
                      <a:pt x="664" y="995"/>
                    </a:lnTo>
                    <a:lnTo>
                      <a:pt x="664" y="1016"/>
                    </a:lnTo>
                    <a:lnTo>
                      <a:pt x="671" y="1016"/>
                    </a:lnTo>
                    <a:lnTo>
                      <a:pt x="671" y="1024"/>
                    </a:lnTo>
                    <a:lnTo>
                      <a:pt x="679" y="1024"/>
                    </a:lnTo>
                    <a:lnTo>
                      <a:pt x="679" y="1028"/>
                    </a:lnTo>
                    <a:lnTo>
                      <a:pt x="681" y="1028"/>
                    </a:lnTo>
                    <a:lnTo>
                      <a:pt x="681" y="1033"/>
                    </a:lnTo>
                    <a:lnTo>
                      <a:pt x="700" y="1033"/>
                    </a:lnTo>
                    <a:lnTo>
                      <a:pt x="700" y="1043"/>
                    </a:lnTo>
                    <a:lnTo>
                      <a:pt x="721" y="1043"/>
                    </a:lnTo>
                    <a:lnTo>
                      <a:pt x="721" y="1052"/>
                    </a:lnTo>
                    <a:lnTo>
                      <a:pt x="728" y="1052"/>
                    </a:lnTo>
                    <a:lnTo>
                      <a:pt x="728" y="1057"/>
                    </a:lnTo>
                    <a:lnTo>
                      <a:pt x="733" y="1057"/>
                    </a:lnTo>
                    <a:lnTo>
                      <a:pt x="733" y="1062"/>
                    </a:lnTo>
                    <a:lnTo>
                      <a:pt x="742" y="1062"/>
                    </a:lnTo>
                    <a:lnTo>
                      <a:pt x="742" y="1066"/>
                    </a:lnTo>
                    <a:lnTo>
                      <a:pt x="747" y="1066"/>
                    </a:lnTo>
                    <a:lnTo>
                      <a:pt x="747" y="1073"/>
                    </a:lnTo>
                    <a:lnTo>
                      <a:pt x="752" y="1073"/>
                    </a:lnTo>
                    <a:lnTo>
                      <a:pt x="752" y="1081"/>
                    </a:lnTo>
                    <a:lnTo>
                      <a:pt x="766" y="1081"/>
                    </a:lnTo>
                    <a:lnTo>
                      <a:pt x="766" y="1085"/>
                    </a:lnTo>
                    <a:lnTo>
                      <a:pt x="792" y="1085"/>
                    </a:lnTo>
                    <a:lnTo>
                      <a:pt x="792" y="1102"/>
                    </a:lnTo>
                    <a:lnTo>
                      <a:pt x="799" y="1102"/>
                    </a:lnTo>
                    <a:lnTo>
                      <a:pt x="799" y="1104"/>
                    </a:lnTo>
                    <a:lnTo>
                      <a:pt x="811" y="1104"/>
                    </a:lnTo>
                    <a:lnTo>
                      <a:pt x="811" y="1111"/>
                    </a:lnTo>
                    <a:lnTo>
                      <a:pt x="828" y="1111"/>
                    </a:lnTo>
                    <a:lnTo>
                      <a:pt x="828" y="1121"/>
                    </a:lnTo>
                    <a:lnTo>
                      <a:pt x="842" y="1121"/>
                    </a:lnTo>
                    <a:lnTo>
                      <a:pt x="842" y="1138"/>
                    </a:lnTo>
                    <a:lnTo>
                      <a:pt x="877" y="1138"/>
                    </a:lnTo>
                    <a:lnTo>
                      <a:pt x="877" y="1142"/>
                    </a:lnTo>
                    <a:lnTo>
                      <a:pt x="882" y="1142"/>
                    </a:lnTo>
                    <a:lnTo>
                      <a:pt x="882" y="1149"/>
                    </a:lnTo>
                    <a:lnTo>
                      <a:pt x="891" y="1149"/>
                    </a:lnTo>
                    <a:lnTo>
                      <a:pt x="891" y="1159"/>
                    </a:lnTo>
                    <a:lnTo>
                      <a:pt x="896" y="1159"/>
                    </a:lnTo>
                    <a:lnTo>
                      <a:pt x="896" y="1161"/>
                    </a:lnTo>
                    <a:lnTo>
                      <a:pt x="903" y="1161"/>
                    </a:lnTo>
                    <a:lnTo>
                      <a:pt x="903" y="1166"/>
                    </a:lnTo>
                    <a:lnTo>
                      <a:pt x="917" y="1166"/>
                    </a:lnTo>
                    <a:lnTo>
                      <a:pt x="917" y="1171"/>
                    </a:lnTo>
                    <a:lnTo>
                      <a:pt x="936" y="1171"/>
                    </a:lnTo>
                    <a:lnTo>
                      <a:pt x="936" y="1183"/>
                    </a:lnTo>
                    <a:lnTo>
                      <a:pt x="941" y="1183"/>
                    </a:lnTo>
                    <a:lnTo>
                      <a:pt x="941" y="1192"/>
                    </a:lnTo>
                    <a:lnTo>
                      <a:pt x="948" y="1192"/>
                    </a:lnTo>
                    <a:lnTo>
                      <a:pt x="948" y="1204"/>
                    </a:lnTo>
                    <a:lnTo>
                      <a:pt x="955" y="1204"/>
                    </a:lnTo>
                    <a:lnTo>
                      <a:pt x="955" y="1211"/>
                    </a:lnTo>
                    <a:lnTo>
                      <a:pt x="960" y="1211"/>
                    </a:lnTo>
                    <a:lnTo>
                      <a:pt x="960" y="1223"/>
                    </a:lnTo>
                    <a:lnTo>
                      <a:pt x="967" y="1223"/>
                    </a:lnTo>
                    <a:lnTo>
                      <a:pt x="967" y="1225"/>
                    </a:lnTo>
                    <a:lnTo>
                      <a:pt x="979" y="1225"/>
                    </a:lnTo>
                    <a:lnTo>
                      <a:pt x="979" y="1240"/>
                    </a:lnTo>
                    <a:lnTo>
                      <a:pt x="1024" y="1240"/>
                    </a:lnTo>
                    <a:lnTo>
                      <a:pt x="1024" y="1247"/>
                    </a:lnTo>
                    <a:lnTo>
                      <a:pt x="1031" y="1247"/>
                    </a:lnTo>
                    <a:lnTo>
                      <a:pt x="1031" y="1252"/>
                    </a:lnTo>
                    <a:lnTo>
                      <a:pt x="1036" y="1252"/>
                    </a:lnTo>
                    <a:lnTo>
                      <a:pt x="1036" y="1259"/>
                    </a:lnTo>
                    <a:lnTo>
                      <a:pt x="1043" y="1259"/>
                    </a:lnTo>
                    <a:lnTo>
                      <a:pt x="1043" y="1271"/>
                    </a:lnTo>
                    <a:lnTo>
                      <a:pt x="1062" y="1271"/>
                    </a:lnTo>
                    <a:lnTo>
                      <a:pt x="1062" y="1275"/>
                    </a:lnTo>
                    <a:lnTo>
                      <a:pt x="1088" y="1275"/>
                    </a:lnTo>
                    <a:lnTo>
                      <a:pt x="1088" y="1282"/>
                    </a:lnTo>
                    <a:lnTo>
                      <a:pt x="1093" y="1282"/>
                    </a:lnTo>
                    <a:lnTo>
                      <a:pt x="1093" y="1290"/>
                    </a:lnTo>
                    <a:lnTo>
                      <a:pt x="1107" y="1290"/>
                    </a:lnTo>
                    <a:lnTo>
                      <a:pt x="1107" y="1294"/>
                    </a:lnTo>
                    <a:lnTo>
                      <a:pt x="1114" y="1294"/>
                    </a:lnTo>
                    <a:lnTo>
                      <a:pt x="1114" y="1304"/>
                    </a:lnTo>
                    <a:lnTo>
                      <a:pt x="1119" y="1304"/>
                    </a:lnTo>
                    <a:lnTo>
                      <a:pt x="1119" y="1313"/>
                    </a:lnTo>
                    <a:lnTo>
                      <a:pt x="1123" y="1313"/>
                    </a:lnTo>
                    <a:lnTo>
                      <a:pt x="1123" y="1328"/>
                    </a:lnTo>
                    <a:lnTo>
                      <a:pt x="1249" y="1328"/>
                    </a:lnTo>
                    <a:lnTo>
                      <a:pt x="1249" y="1335"/>
                    </a:lnTo>
                    <a:lnTo>
                      <a:pt x="1265" y="1335"/>
                    </a:lnTo>
                    <a:lnTo>
                      <a:pt x="1265" y="1344"/>
                    </a:lnTo>
                    <a:lnTo>
                      <a:pt x="1294" y="1344"/>
                    </a:lnTo>
                    <a:lnTo>
                      <a:pt x="1294" y="1351"/>
                    </a:lnTo>
                    <a:lnTo>
                      <a:pt x="1315" y="1351"/>
                    </a:lnTo>
                    <a:lnTo>
                      <a:pt x="1315" y="1356"/>
                    </a:lnTo>
                    <a:lnTo>
                      <a:pt x="1362" y="1356"/>
                    </a:lnTo>
                    <a:lnTo>
                      <a:pt x="1362" y="1366"/>
                    </a:lnTo>
                    <a:lnTo>
                      <a:pt x="1369" y="1366"/>
                    </a:lnTo>
                    <a:lnTo>
                      <a:pt x="1369" y="1375"/>
                    </a:lnTo>
                    <a:lnTo>
                      <a:pt x="1379" y="1375"/>
                    </a:lnTo>
                    <a:lnTo>
                      <a:pt x="1379" y="1380"/>
                    </a:lnTo>
                    <a:lnTo>
                      <a:pt x="1391" y="1380"/>
                    </a:lnTo>
                    <a:lnTo>
                      <a:pt x="1391" y="1396"/>
                    </a:lnTo>
                    <a:lnTo>
                      <a:pt x="1428" y="1396"/>
                    </a:lnTo>
                    <a:lnTo>
                      <a:pt x="1428" y="1406"/>
                    </a:lnTo>
                    <a:lnTo>
                      <a:pt x="1436" y="1406"/>
                    </a:lnTo>
                    <a:lnTo>
                      <a:pt x="1436" y="1411"/>
                    </a:lnTo>
                    <a:lnTo>
                      <a:pt x="1495" y="1411"/>
                    </a:lnTo>
                    <a:lnTo>
                      <a:pt x="1495" y="1420"/>
                    </a:lnTo>
                    <a:lnTo>
                      <a:pt x="1516" y="1420"/>
                    </a:lnTo>
                    <a:lnTo>
                      <a:pt x="1516" y="1430"/>
                    </a:lnTo>
                    <a:lnTo>
                      <a:pt x="1599" y="1430"/>
                    </a:lnTo>
                    <a:lnTo>
                      <a:pt x="1599" y="1437"/>
                    </a:lnTo>
                    <a:lnTo>
                      <a:pt x="1724" y="1437"/>
                    </a:lnTo>
                    <a:lnTo>
                      <a:pt x="1724" y="1446"/>
                    </a:lnTo>
                    <a:lnTo>
                      <a:pt x="1783" y="1446"/>
                    </a:lnTo>
                    <a:lnTo>
                      <a:pt x="1783" y="1453"/>
                    </a:lnTo>
                    <a:lnTo>
                      <a:pt x="2041" y="1453"/>
                    </a:lnTo>
                    <a:lnTo>
                      <a:pt x="2041" y="1465"/>
                    </a:lnTo>
                    <a:lnTo>
                      <a:pt x="2093" y="1465"/>
                    </a:lnTo>
                    <a:lnTo>
                      <a:pt x="2093" y="1472"/>
                    </a:lnTo>
                    <a:lnTo>
                      <a:pt x="2095" y="1472"/>
                    </a:lnTo>
                    <a:lnTo>
                      <a:pt x="2095" y="1477"/>
                    </a:lnTo>
                    <a:lnTo>
                      <a:pt x="2751" y="1477"/>
                    </a:lnTo>
                    <a:lnTo>
                      <a:pt x="2751" y="1503"/>
                    </a:lnTo>
                    <a:lnTo>
                      <a:pt x="3181" y="1503"/>
                    </a:lnTo>
                    <a:lnTo>
                      <a:pt x="3181" y="1525"/>
                    </a:lnTo>
                    <a:lnTo>
                      <a:pt x="4764" y="1525"/>
                    </a:lnTo>
                    <a:lnTo>
                      <a:pt x="4764" y="1548"/>
                    </a:lnTo>
                    <a:lnTo>
                      <a:pt x="4998" y="1548"/>
                    </a:lnTo>
                  </a:path>
                </a:pathLst>
              </a:custGeom>
              <a:grpFill/>
              <a:ln w="19050" cap="flat">
                <a:solidFill>
                  <a:schemeClr val="accent2"/>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charset="0"/>
                  <a:ea typeface="ＭＳ Ｐゴシック" charset="0"/>
                  <a:cs typeface="Lucida Sans Unicode"/>
                </a:endParaRPr>
              </a:p>
            </p:txBody>
          </p:sp>
          <p:sp>
            <p:nvSpPr>
              <p:cNvPr id="429" name="Freeform 6"/>
              <p:cNvSpPr>
                <a:spLocks/>
              </p:cNvSpPr>
              <p:nvPr/>
            </p:nvSpPr>
            <p:spPr bwMode="auto">
              <a:xfrm>
                <a:off x="685456" y="1235150"/>
                <a:ext cx="2471390" cy="2093911"/>
              </a:xfrm>
              <a:custGeom>
                <a:avLst/>
                <a:gdLst>
                  <a:gd name="T0" fmla="*/ 17 w 3449"/>
                  <a:gd name="T1" fmla="*/ 45 h 1562"/>
                  <a:gd name="T2" fmla="*/ 52 w 3449"/>
                  <a:gd name="T3" fmla="*/ 59 h 1562"/>
                  <a:gd name="T4" fmla="*/ 85 w 3449"/>
                  <a:gd name="T5" fmla="*/ 83 h 1562"/>
                  <a:gd name="T6" fmla="*/ 118 w 3449"/>
                  <a:gd name="T7" fmla="*/ 180 h 1562"/>
                  <a:gd name="T8" fmla="*/ 125 w 3449"/>
                  <a:gd name="T9" fmla="*/ 256 h 1562"/>
                  <a:gd name="T10" fmla="*/ 135 w 3449"/>
                  <a:gd name="T11" fmla="*/ 330 h 1562"/>
                  <a:gd name="T12" fmla="*/ 151 w 3449"/>
                  <a:gd name="T13" fmla="*/ 418 h 1562"/>
                  <a:gd name="T14" fmla="*/ 170 w 3449"/>
                  <a:gd name="T15" fmla="*/ 453 h 1562"/>
                  <a:gd name="T16" fmla="*/ 185 w 3449"/>
                  <a:gd name="T17" fmla="*/ 480 h 1562"/>
                  <a:gd name="T18" fmla="*/ 227 w 3449"/>
                  <a:gd name="T19" fmla="*/ 529 h 1562"/>
                  <a:gd name="T20" fmla="*/ 244 w 3449"/>
                  <a:gd name="T21" fmla="*/ 589 h 1562"/>
                  <a:gd name="T22" fmla="*/ 267 w 3449"/>
                  <a:gd name="T23" fmla="*/ 634 h 1562"/>
                  <a:gd name="T24" fmla="*/ 284 w 3449"/>
                  <a:gd name="T25" fmla="*/ 665 h 1562"/>
                  <a:gd name="T26" fmla="*/ 300 w 3449"/>
                  <a:gd name="T27" fmla="*/ 693 h 1562"/>
                  <a:gd name="T28" fmla="*/ 312 w 3449"/>
                  <a:gd name="T29" fmla="*/ 719 h 1562"/>
                  <a:gd name="T30" fmla="*/ 329 w 3449"/>
                  <a:gd name="T31" fmla="*/ 745 h 1562"/>
                  <a:gd name="T32" fmla="*/ 348 w 3449"/>
                  <a:gd name="T33" fmla="*/ 783 h 1562"/>
                  <a:gd name="T34" fmla="*/ 374 w 3449"/>
                  <a:gd name="T35" fmla="*/ 826 h 1562"/>
                  <a:gd name="T36" fmla="*/ 395 w 3449"/>
                  <a:gd name="T37" fmla="*/ 881 h 1562"/>
                  <a:gd name="T38" fmla="*/ 419 w 3449"/>
                  <a:gd name="T39" fmla="*/ 912 h 1562"/>
                  <a:gd name="T40" fmla="*/ 442 w 3449"/>
                  <a:gd name="T41" fmla="*/ 938 h 1562"/>
                  <a:gd name="T42" fmla="*/ 475 w 3449"/>
                  <a:gd name="T43" fmla="*/ 952 h 1562"/>
                  <a:gd name="T44" fmla="*/ 506 w 3449"/>
                  <a:gd name="T45" fmla="*/ 995 h 1562"/>
                  <a:gd name="T46" fmla="*/ 528 w 3449"/>
                  <a:gd name="T47" fmla="*/ 1023 h 1562"/>
                  <a:gd name="T48" fmla="*/ 556 w 3449"/>
                  <a:gd name="T49" fmla="*/ 1045 h 1562"/>
                  <a:gd name="T50" fmla="*/ 584 w 3449"/>
                  <a:gd name="T51" fmla="*/ 1064 h 1562"/>
                  <a:gd name="T52" fmla="*/ 610 w 3449"/>
                  <a:gd name="T53" fmla="*/ 1078 h 1562"/>
                  <a:gd name="T54" fmla="*/ 639 w 3449"/>
                  <a:gd name="T55" fmla="*/ 1097 h 1562"/>
                  <a:gd name="T56" fmla="*/ 665 w 3449"/>
                  <a:gd name="T57" fmla="*/ 1118 h 1562"/>
                  <a:gd name="T58" fmla="*/ 688 w 3449"/>
                  <a:gd name="T59" fmla="*/ 1137 h 1562"/>
                  <a:gd name="T60" fmla="*/ 719 w 3449"/>
                  <a:gd name="T61" fmla="*/ 1154 h 1562"/>
                  <a:gd name="T62" fmla="*/ 778 w 3449"/>
                  <a:gd name="T63" fmla="*/ 1189 h 1562"/>
                  <a:gd name="T64" fmla="*/ 814 w 3449"/>
                  <a:gd name="T65" fmla="*/ 1218 h 1562"/>
                  <a:gd name="T66" fmla="*/ 856 w 3449"/>
                  <a:gd name="T67" fmla="*/ 1230 h 1562"/>
                  <a:gd name="T68" fmla="*/ 887 w 3449"/>
                  <a:gd name="T69" fmla="*/ 1246 h 1562"/>
                  <a:gd name="T70" fmla="*/ 1005 w 3449"/>
                  <a:gd name="T71" fmla="*/ 1261 h 1562"/>
                  <a:gd name="T72" fmla="*/ 1043 w 3449"/>
                  <a:gd name="T73" fmla="*/ 1282 h 1562"/>
                  <a:gd name="T74" fmla="*/ 1069 w 3449"/>
                  <a:gd name="T75" fmla="*/ 1313 h 1562"/>
                  <a:gd name="T76" fmla="*/ 1100 w 3449"/>
                  <a:gd name="T77" fmla="*/ 1330 h 1562"/>
                  <a:gd name="T78" fmla="*/ 1159 w 3449"/>
                  <a:gd name="T79" fmla="*/ 1346 h 1562"/>
                  <a:gd name="T80" fmla="*/ 1211 w 3449"/>
                  <a:gd name="T81" fmla="*/ 1358 h 1562"/>
                  <a:gd name="T82" fmla="*/ 1310 w 3449"/>
                  <a:gd name="T83" fmla="*/ 1377 h 1562"/>
                  <a:gd name="T84" fmla="*/ 1389 w 3449"/>
                  <a:gd name="T85" fmla="*/ 1391 h 1562"/>
                  <a:gd name="T86" fmla="*/ 1431 w 3449"/>
                  <a:gd name="T87" fmla="*/ 1408 h 1562"/>
                  <a:gd name="T88" fmla="*/ 1552 w 3449"/>
                  <a:gd name="T89" fmla="*/ 1439 h 1562"/>
                  <a:gd name="T90" fmla="*/ 1720 w 3449"/>
                  <a:gd name="T91" fmla="*/ 1453 h 1562"/>
                  <a:gd name="T92" fmla="*/ 1970 w 3449"/>
                  <a:gd name="T93" fmla="*/ 1472 h 1562"/>
                  <a:gd name="T94" fmla="*/ 2032 w 3449"/>
                  <a:gd name="T95" fmla="*/ 1493 h 1562"/>
                  <a:gd name="T96" fmla="*/ 2065 w 3449"/>
                  <a:gd name="T97" fmla="*/ 1510 h 1562"/>
                  <a:gd name="T98" fmla="*/ 2257 w 3449"/>
                  <a:gd name="T99" fmla="*/ 1529 h 1562"/>
                  <a:gd name="T100" fmla="*/ 3144 w 3449"/>
                  <a:gd name="T101" fmla="*/ 1562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49" h="1562">
                    <a:moveTo>
                      <a:pt x="0" y="0"/>
                    </a:moveTo>
                    <a:lnTo>
                      <a:pt x="0" y="40"/>
                    </a:lnTo>
                    <a:lnTo>
                      <a:pt x="17" y="40"/>
                    </a:lnTo>
                    <a:lnTo>
                      <a:pt x="17" y="45"/>
                    </a:lnTo>
                    <a:lnTo>
                      <a:pt x="40" y="45"/>
                    </a:lnTo>
                    <a:lnTo>
                      <a:pt x="40" y="50"/>
                    </a:lnTo>
                    <a:lnTo>
                      <a:pt x="52" y="50"/>
                    </a:lnTo>
                    <a:lnTo>
                      <a:pt x="52" y="59"/>
                    </a:lnTo>
                    <a:lnTo>
                      <a:pt x="69" y="59"/>
                    </a:lnTo>
                    <a:lnTo>
                      <a:pt x="69" y="66"/>
                    </a:lnTo>
                    <a:lnTo>
                      <a:pt x="85" y="66"/>
                    </a:lnTo>
                    <a:lnTo>
                      <a:pt x="85" y="83"/>
                    </a:lnTo>
                    <a:lnTo>
                      <a:pt x="109" y="83"/>
                    </a:lnTo>
                    <a:lnTo>
                      <a:pt x="109" y="123"/>
                    </a:lnTo>
                    <a:lnTo>
                      <a:pt x="118" y="123"/>
                    </a:lnTo>
                    <a:lnTo>
                      <a:pt x="118" y="180"/>
                    </a:lnTo>
                    <a:lnTo>
                      <a:pt x="123" y="180"/>
                    </a:lnTo>
                    <a:lnTo>
                      <a:pt x="123" y="216"/>
                    </a:lnTo>
                    <a:lnTo>
                      <a:pt x="125" y="216"/>
                    </a:lnTo>
                    <a:lnTo>
                      <a:pt x="125" y="256"/>
                    </a:lnTo>
                    <a:lnTo>
                      <a:pt x="130" y="256"/>
                    </a:lnTo>
                    <a:lnTo>
                      <a:pt x="130" y="285"/>
                    </a:lnTo>
                    <a:lnTo>
                      <a:pt x="135" y="285"/>
                    </a:lnTo>
                    <a:lnTo>
                      <a:pt x="135" y="330"/>
                    </a:lnTo>
                    <a:lnTo>
                      <a:pt x="144" y="330"/>
                    </a:lnTo>
                    <a:lnTo>
                      <a:pt x="144" y="382"/>
                    </a:lnTo>
                    <a:lnTo>
                      <a:pt x="151" y="382"/>
                    </a:lnTo>
                    <a:lnTo>
                      <a:pt x="151" y="418"/>
                    </a:lnTo>
                    <a:lnTo>
                      <a:pt x="161" y="418"/>
                    </a:lnTo>
                    <a:lnTo>
                      <a:pt x="161" y="427"/>
                    </a:lnTo>
                    <a:lnTo>
                      <a:pt x="170" y="427"/>
                    </a:lnTo>
                    <a:lnTo>
                      <a:pt x="170" y="453"/>
                    </a:lnTo>
                    <a:lnTo>
                      <a:pt x="175" y="453"/>
                    </a:lnTo>
                    <a:lnTo>
                      <a:pt x="175" y="463"/>
                    </a:lnTo>
                    <a:lnTo>
                      <a:pt x="185" y="463"/>
                    </a:lnTo>
                    <a:lnTo>
                      <a:pt x="185" y="480"/>
                    </a:lnTo>
                    <a:lnTo>
                      <a:pt x="206" y="480"/>
                    </a:lnTo>
                    <a:lnTo>
                      <a:pt x="206" y="503"/>
                    </a:lnTo>
                    <a:lnTo>
                      <a:pt x="227" y="503"/>
                    </a:lnTo>
                    <a:lnTo>
                      <a:pt x="227" y="529"/>
                    </a:lnTo>
                    <a:lnTo>
                      <a:pt x="234" y="529"/>
                    </a:lnTo>
                    <a:lnTo>
                      <a:pt x="234" y="563"/>
                    </a:lnTo>
                    <a:lnTo>
                      <a:pt x="244" y="563"/>
                    </a:lnTo>
                    <a:lnTo>
                      <a:pt x="244" y="589"/>
                    </a:lnTo>
                    <a:lnTo>
                      <a:pt x="260" y="589"/>
                    </a:lnTo>
                    <a:lnTo>
                      <a:pt x="260" y="620"/>
                    </a:lnTo>
                    <a:lnTo>
                      <a:pt x="267" y="620"/>
                    </a:lnTo>
                    <a:lnTo>
                      <a:pt x="267" y="634"/>
                    </a:lnTo>
                    <a:lnTo>
                      <a:pt x="279" y="634"/>
                    </a:lnTo>
                    <a:lnTo>
                      <a:pt x="279" y="646"/>
                    </a:lnTo>
                    <a:lnTo>
                      <a:pt x="284" y="646"/>
                    </a:lnTo>
                    <a:lnTo>
                      <a:pt x="284" y="665"/>
                    </a:lnTo>
                    <a:lnTo>
                      <a:pt x="291" y="665"/>
                    </a:lnTo>
                    <a:lnTo>
                      <a:pt x="291" y="684"/>
                    </a:lnTo>
                    <a:lnTo>
                      <a:pt x="300" y="684"/>
                    </a:lnTo>
                    <a:lnTo>
                      <a:pt x="300" y="693"/>
                    </a:lnTo>
                    <a:lnTo>
                      <a:pt x="308" y="693"/>
                    </a:lnTo>
                    <a:lnTo>
                      <a:pt x="308" y="705"/>
                    </a:lnTo>
                    <a:lnTo>
                      <a:pt x="312" y="705"/>
                    </a:lnTo>
                    <a:lnTo>
                      <a:pt x="312" y="719"/>
                    </a:lnTo>
                    <a:lnTo>
                      <a:pt x="317" y="719"/>
                    </a:lnTo>
                    <a:lnTo>
                      <a:pt x="317" y="731"/>
                    </a:lnTo>
                    <a:lnTo>
                      <a:pt x="329" y="731"/>
                    </a:lnTo>
                    <a:lnTo>
                      <a:pt x="329" y="745"/>
                    </a:lnTo>
                    <a:lnTo>
                      <a:pt x="343" y="745"/>
                    </a:lnTo>
                    <a:lnTo>
                      <a:pt x="343" y="767"/>
                    </a:lnTo>
                    <a:lnTo>
                      <a:pt x="348" y="767"/>
                    </a:lnTo>
                    <a:lnTo>
                      <a:pt x="348" y="783"/>
                    </a:lnTo>
                    <a:lnTo>
                      <a:pt x="360" y="783"/>
                    </a:lnTo>
                    <a:lnTo>
                      <a:pt x="360" y="788"/>
                    </a:lnTo>
                    <a:lnTo>
                      <a:pt x="374" y="788"/>
                    </a:lnTo>
                    <a:lnTo>
                      <a:pt x="374" y="826"/>
                    </a:lnTo>
                    <a:lnTo>
                      <a:pt x="388" y="826"/>
                    </a:lnTo>
                    <a:lnTo>
                      <a:pt x="388" y="848"/>
                    </a:lnTo>
                    <a:lnTo>
                      <a:pt x="395" y="848"/>
                    </a:lnTo>
                    <a:lnTo>
                      <a:pt x="395" y="881"/>
                    </a:lnTo>
                    <a:lnTo>
                      <a:pt x="409" y="881"/>
                    </a:lnTo>
                    <a:lnTo>
                      <a:pt x="409" y="897"/>
                    </a:lnTo>
                    <a:lnTo>
                      <a:pt x="419" y="897"/>
                    </a:lnTo>
                    <a:lnTo>
                      <a:pt x="419" y="912"/>
                    </a:lnTo>
                    <a:lnTo>
                      <a:pt x="431" y="912"/>
                    </a:lnTo>
                    <a:lnTo>
                      <a:pt x="431" y="926"/>
                    </a:lnTo>
                    <a:lnTo>
                      <a:pt x="442" y="926"/>
                    </a:lnTo>
                    <a:lnTo>
                      <a:pt x="442" y="938"/>
                    </a:lnTo>
                    <a:lnTo>
                      <a:pt x="454" y="938"/>
                    </a:lnTo>
                    <a:lnTo>
                      <a:pt x="454" y="945"/>
                    </a:lnTo>
                    <a:lnTo>
                      <a:pt x="475" y="945"/>
                    </a:lnTo>
                    <a:lnTo>
                      <a:pt x="475" y="952"/>
                    </a:lnTo>
                    <a:lnTo>
                      <a:pt x="492" y="952"/>
                    </a:lnTo>
                    <a:lnTo>
                      <a:pt x="492" y="976"/>
                    </a:lnTo>
                    <a:lnTo>
                      <a:pt x="506" y="976"/>
                    </a:lnTo>
                    <a:lnTo>
                      <a:pt x="506" y="995"/>
                    </a:lnTo>
                    <a:lnTo>
                      <a:pt x="520" y="995"/>
                    </a:lnTo>
                    <a:lnTo>
                      <a:pt x="520" y="1007"/>
                    </a:lnTo>
                    <a:lnTo>
                      <a:pt x="528" y="1007"/>
                    </a:lnTo>
                    <a:lnTo>
                      <a:pt x="528" y="1023"/>
                    </a:lnTo>
                    <a:lnTo>
                      <a:pt x="539" y="1023"/>
                    </a:lnTo>
                    <a:lnTo>
                      <a:pt x="539" y="1035"/>
                    </a:lnTo>
                    <a:lnTo>
                      <a:pt x="556" y="1035"/>
                    </a:lnTo>
                    <a:lnTo>
                      <a:pt x="556" y="1045"/>
                    </a:lnTo>
                    <a:lnTo>
                      <a:pt x="572" y="1045"/>
                    </a:lnTo>
                    <a:lnTo>
                      <a:pt x="572" y="1054"/>
                    </a:lnTo>
                    <a:lnTo>
                      <a:pt x="584" y="1054"/>
                    </a:lnTo>
                    <a:lnTo>
                      <a:pt x="584" y="1064"/>
                    </a:lnTo>
                    <a:lnTo>
                      <a:pt x="594" y="1064"/>
                    </a:lnTo>
                    <a:lnTo>
                      <a:pt x="594" y="1071"/>
                    </a:lnTo>
                    <a:lnTo>
                      <a:pt x="610" y="1071"/>
                    </a:lnTo>
                    <a:lnTo>
                      <a:pt x="610" y="1078"/>
                    </a:lnTo>
                    <a:lnTo>
                      <a:pt x="627" y="1078"/>
                    </a:lnTo>
                    <a:lnTo>
                      <a:pt x="627" y="1087"/>
                    </a:lnTo>
                    <a:lnTo>
                      <a:pt x="639" y="1087"/>
                    </a:lnTo>
                    <a:lnTo>
                      <a:pt x="639" y="1097"/>
                    </a:lnTo>
                    <a:lnTo>
                      <a:pt x="651" y="1097"/>
                    </a:lnTo>
                    <a:lnTo>
                      <a:pt x="651" y="1106"/>
                    </a:lnTo>
                    <a:lnTo>
                      <a:pt x="665" y="1106"/>
                    </a:lnTo>
                    <a:lnTo>
                      <a:pt x="665" y="1118"/>
                    </a:lnTo>
                    <a:lnTo>
                      <a:pt x="674" y="1118"/>
                    </a:lnTo>
                    <a:lnTo>
                      <a:pt x="674" y="1130"/>
                    </a:lnTo>
                    <a:lnTo>
                      <a:pt x="688" y="1130"/>
                    </a:lnTo>
                    <a:lnTo>
                      <a:pt x="688" y="1137"/>
                    </a:lnTo>
                    <a:lnTo>
                      <a:pt x="700" y="1137"/>
                    </a:lnTo>
                    <a:lnTo>
                      <a:pt x="700" y="1144"/>
                    </a:lnTo>
                    <a:lnTo>
                      <a:pt x="719" y="1144"/>
                    </a:lnTo>
                    <a:lnTo>
                      <a:pt x="719" y="1154"/>
                    </a:lnTo>
                    <a:lnTo>
                      <a:pt x="762" y="1154"/>
                    </a:lnTo>
                    <a:lnTo>
                      <a:pt x="762" y="1175"/>
                    </a:lnTo>
                    <a:lnTo>
                      <a:pt x="778" y="1175"/>
                    </a:lnTo>
                    <a:lnTo>
                      <a:pt x="778" y="1189"/>
                    </a:lnTo>
                    <a:lnTo>
                      <a:pt x="785" y="1189"/>
                    </a:lnTo>
                    <a:lnTo>
                      <a:pt x="785" y="1204"/>
                    </a:lnTo>
                    <a:lnTo>
                      <a:pt x="814" y="1204"/>
                    </a:lnTo>
                    <a:lnTo>
                      <a:pt x="814" y="1218"/>
                    </a:lnTo>
                    <a:lnTo>
                      <a:pt x="835" y="1218"/>
                    </a:lnTo>
                    <a:lnTo>
                      <a:pt x="835" y="1225"/>
                    </a:lnTo>
                    <a:lnTo>
                      <a:pt x="856" y="1225"/>
                    </a:lnTo>
                    <a:lnTo>
                      <a:pt x="856" y="1230"/>
                    </a:lnTo>
                    <a:lnTo>
                      <a:pt x="868" y="1230"/>
                    </a:lnTo>
                    <a:lnTo>
                      <a:pt x="868" y="1242"/>
                    </a:lnTo>
                    <a:lnTo>
                      <a:pt x="887" y="1242"/>
                    </a:lnTo>
                    <a:lnTo>
                      <a:pt x="887" y="1246"/>
                    </a:lnTo>
                    <a:lnTo>
                      <a:pt x="958" y="1246"/>
                    </a:lnTo>
                    <a:lnTo>
                      <a:pt x="958" y="1256"/>
                    </a:lnTo>
                    <a:lnTo>
                      <a:pt x="1005" y="1256"/>
                    </a:lnTo>
                    <a:lnTo>
                      <a:pt x="1005" y="1261"/>
                    </a:lnTo>
                    <a:lnTo>
                      <a:pt x="1022" y="1261"/>
                    </a:lnTo>
                    <a:lnTo>
                      <a:pt x="1022" y="1273"/>
                    </a:lnTo>
                    <a:lnTo>
                      <a:pt x="1043" y="1273"/>
                    </a:lnTo>
                    <a:lnTo>
                      <a:pt x="1043" y="1282"/>
                    </a:lnTo>
                    <a:lnTo>
                      <a:pt x="1064" y="1282"/>
                    </a:lnTo>
                    <a:lnTo>
                      <a:pt x="1064" y="1296"/>
                    </a:lnTo>
                    <a:lnTo>
                      <a:pt x="1069" y="1296"/>
                    </a:lnTo>
                    <a:lnTo>
                      <a:pt x="1069" y="1313"/>
                    </a:lnTo>
                    <a:lnTo>
                      <a:pt x="1079" y="1313"/>
                    </a:lnTo>
                    <a:lnTo>
                      <a:pt x="1079" y="1325"/>
                    </a:lnTo>
                    <a:lnTo>
                      <a:pt x="1100" y="1325"/>
                    </a:lnTo>
                    <a:lnTo>
                      <a:pt x="1100" y="1330"/>
                    </a:lnTo>
                    <a:lnTo>
                      <a:pt x="1124" y="1330"/>
                    </a:lnTo>
                    <a:lnTo>
                      <a:pt x="1124" y="1334"/>
                    </a:lnTo>
                    <a:lnTo>
                      <a:pt x="1159" y="1334"/>
                    </a:lnTo>
                    <a:lnTo>
                      <a:pt x="1159" y="1346"/>
                    </a:lnTo>
                    <a:lnTo>
                      <a:pt x="1180" y="1346"/>
                    </a:lnTo>
                    <a:lnTo>
                      <a:pt x="1180" y="1353"/>
                    </a:lnTo>
                    <a:lnTo>
                      <a:pt x="1211" y="1353"/>
                    </a:lnTo>
                    <a:lnTo>
                      <a:pt x="1211" y="1358"/>
                    </a:lnTo>
                    <a:lnTo>
                      <a:pt x="1263" y="1358"/>
                    </a:lnTo>
                    <a:lnTo>
                      <a:pt x="1263" y="1365"/>
                    </a:lnTo>
                    <a:lnTo>
                      <a:pt x="1310" y="1365"/>
                    </a:lnTo>
                    <a:lnTo>
                      <a:pt x="1310" y="1377"/>
                    </a:lnTo>
                    <a:lnTo>
                      <a:pt x="1351" y="1377"/>
                    </a:lnTo>
                    <a:lnTo>
                      <a:pt x="1351" y="1382"/>
                    </a:lnTo>
                    <a:lnTo>
                      <a:pt x="1389" y="1382"/>
                    </a:lnTo>
                    <a:lnTo>
                      <a:pt x="1389" y="1391"/>
                    </a:lnTo>
                    <a:lnTo>
                      <a:pt x="1400" y="1391"/>
                    </a:lnTo>
                    <a:lnTo>
                      <a:pt x="1400" y="1396"/>
                    </a:lnTo>
                    <a:lnTo>
                      <a:pt x="1431" y="1396"/>
                    </a:lnTo>
                    <a:lnTo>
                      <a:pt x="1431" y="1408"/>
                    </a:lnTo>
                    <a:lnTo>
                      <a:pt x="1441" y="1408"/>
                    </a:lnTo>
                    <a:lnTo>
                      <a:pt x="1441" y="1427"/>
                    </a:lnTo>
                    <a:lnTo>
                      <a:pt x="1552" y="1427"/>
                    </a:lnTo>
                    <a:lnTo>
                      <a:pt x="1552" y="1439"/>
                    </a:lnTo>
                    <a:lnTo>
                      <a:pt x="1568" y="1439"/>
                    </a:lnTo>
                    <a:lnTo>
                      <a:pt x="1568" y="1443"/>
                    </a:lnTo>
                    <a:lnTo>
                      <a:pt x="1720" y="1443"/>
                    </a:lnTo>
                    <a:lnTo>
                      <a:pt x="1720" y="1453"/>
                    </a:lnTo>
                    <a:lnTo>
                      <a:pt x="1779" y="1453"/>
                    </a:lnTo>
                    <a:lnTo>
                      <a:pt x="1779" y="1460"/>
                    </a:lnTo>
                    <a:lnTo>
                      <a:pt x="1970" y="1460"/>
                    </a:lnTo>
                    <a:lnTo>
                      <a:pt x="1970" y="1472"/>
                    </a:lnTo>
                    <a:lnTo>
                      <a:pt x="2020" y="1472"/>
                    </a:lnTo>
                    <a:lnTo>
                      <a:pt x="2020" y="1484"/>
                    </a:lnTo>
                    <a:lnTo>
                      <a:pt x="2032" y="1484"/>
                    </a:lnTo>
                    <a:lnTo>
                      <a:pt x="2032" y="1493"/>
                    </a:lnTo>
                    <a:lnTo>
                      <a:pt x="2044" y="1493"/>
                    </a:lnTo>
                    <a:lnTo>
                      <a:pt x="2044" y="1498"/>
                    </a:lnTo>
                    <a:lnTo>
                      <a:pt x="2065" y="1498"/>
                    </a:lnTo>
                    <a:lnTo>
                      <a:pt x="2065" y="1510"/>
                    </a:lnTo>
                    <a:lnTo>
                      <a:pt x="2209" y="1510"/>
                    </a:lnTo>
                    <a:lnTo>
                      <a:pt x="2209" y="1522"/>
                    </a:lnTo>
                    <a:lnTo>
                      <a:pt x="2257" y="1522"/>
                    </a:lnTo>
                    <a:lnTo>
                      <a:pt x="2257" y="1529"/>
                    </a:lnTo>
                    <a:lnTo>
                      <a:pt x="2401" y="1529"/>
                    </a:lnTo>
                    <a:lnTo>
                      <a:pt x="2401" y="1550"/>
                    </a:lnTo>
                    <a:lnTo>
                      <a:pt x="3144" y="1550"/>
                    </a:lnTo>
                    <a:lnTo>
                      <a:pt x="3144" y="1562"/>
                    </a:lnTo>
                    <a:lnTo>
                      <a:pt x="3449" y="1562"/>
                    </a:lnTo>
                  </a:path>
                </a:pathLst>
              </a:custGeom>
              <a:grpFill/>
              <a:ln w="19050" cap="flat">
                <a:solidFill>
                  <a:srgbClr val="00B050"/>
                </a:solidFill>
                <a:prstDash val="solid"/>
                <a:miter lim="800000"/>
                <a:headEnd/>
                <a:tailEnd/>
              </a:ln>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GB" sz="1467" b="0" i="0" u="none" strike="noStrike" kern="1200" cap="none" spc="0" normalizeH="0" baseline="0" noProof="0">
                  <a:ln>
                    <a:noFill/>
                  </a:ln>
                  <a:solidFill>
                    <a:srgbClr val="000000"/>
                  </a:solidFill>
                  <a:effectLst/>
                  <a:uLnTx/>
                  <a:uFillTx/>
                  <a:latin typeface="Arial" charset="0"/>
                  <a:ea typeface="ＭＳ Ｐゴシック" charset="0"/>
                  <a:cs typeface="Lucida Sans Unicode"/>
                </a:endParaRPr>
              </a:p>
            </p:txBody>
          </p:sp>
          <p:grpSp>
            <p:nvGrpSpPr>
              <p:cNvPr id="430" name="Group 429"/>
              <p:cNvGrpSpPr/>
              <p:nvPr/>
            </p:nvGrpSpPr>
            <p:grpSpPr>
              <a:xfrm>
                <a:off x="2199111" y="1164317"/>
                <a:ext cx="1015362" cy="623248"/>
                <a:chOff x="2623997" y="1035212"/>
                <a:chExt cx="1015362" cy="623248"/>
              </a:xfrm>
              <a:grpFill/>
            </p:grpSpPr>
            <p:sp>
              <p:nvSpPr>
                <p:cNvPr id="437" name="TextBox 436"/>
                <p:cNvSpPr txBox="1"/>
                <p:nvPr/>
              </p:nvSpPr>
              <p:spPr>
                <a:xfrm>
                  <a:off x="2726609" y="1035212"/>
                  <a:ext cx="912750" cy="623248"/>
                </a:xfrm>
                <a:prstGeom prst="rect">
                  <a:avLst/>
                </a:prstGeom>
                <a:grp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Bev + SOC</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SOC</a:t>
                  </a:r>
                </a:p>
              </p:txBody>
            </p:sp>
            <p:cxnSp>
              <p:nvCxnSpPr>
                <p:cNvPr id="438" name="Straight Connector 437"/>
                <p:cNvCxnSpPr/>
                <p:nvPr/>
              </p:nvCxnSpPr>
              <p:spPr>
                <a:xfrm>
                  <a:off x="2623997" y="1345942"/>
                  <a:ext cx="135948" cy="0"/>
                </a:xfrm>
                <a:prstGeom prst="line">
                  <a:avLst/>
                </a:prstGeom>
                <a:grpFill/>
                <a:ln w="19050" cap="flat">
                  <a:solidFill>
                    <a:schemeClr val="accent2"/>
                  </a:solidFill>
                  <a:prstDash val="solid"/>
                  <a:miter lim="800000"/>
                  <a:headEnd/>
                  <a:tailEnd/>
                </a:ln>
              </p:spPr>
            </p:cxnSp>
            <p:cxnSp>
              <p:nvCxnSpPr>
                <p:cNvPr id="439" name="Straight Connector 438"/>
                <p:cNvCxnSpPr/>
                <p:nvPr/>
              </p:nvCxnSpPr>
              <p:spPr>
                <a:xfrm>
                  <a:off x="2623997" y="1515879"/>
                  <a:ext cx="135948" cy="0"/>
                </a:xfrm>
                <a:prstGeom prst="line">
                  <a:avLst/>
                </a:prstGeom>
                <a:grpFill/>
                <a:ln w="19050" cap="flat">
                  <a:solidFill>
                    <a:schemeClr val="accent1"/>
                  </a:solidFill>
                  <a:prstDash val="solid"/>
                  <a:miter lim="800000"/>
                  <a:headEnd/>
                  <a:tailEnd/>
                </a:ln>
              </p:spPr>
            </p:cxnSp>
          </p:grpSp>
          <p:cxnSp>
            <p:nvCxnSpPr>
              <p:cNvPr id="431" name="Straight Connector 430"/>
              <p:cNvCxnSpPr/>
              <p:nvPr/>
            </p:nvCxnSpPr>
            <p:spPr>
              <a:xfrm flipV="1">
                <a:off x="683476" y="2290310"/>
                <a:ext cx="326548" cy="1"/>
              </a:xfrm>
              <a:prstGeom prst="line">
                <a:avLst/>
              </a:prstGeom>
              <a:grpFill/>
              <a:ln w="15875" cap="sq" cmpd="sng">
                <a:solidFill>
                  <a:srgbClr val="FF0000"/>
                </a:solidFill>
                <a:prstDash val="dash"/>
                <a:miter lim="800000"/>
                <a:headEnd/>
                <a:tailEnd/>
              </a:ln>
              <a:effectLst/>
            </p:spPr>
            <p:style>
              <a:lnRef idx="1">
                <a:schemeClr val="accent1"/>
              </a:lnRef>
              <a:fillRef idx="3">
                <a:schemeClr val="accent1"/>
              </a:fillRef>
              <a:effectRef idx="2">
                <a:schemeClr val="accent1"/>
              </a:effectRef>
              <a:fontRef idx="minor">
                <a:schemeClr val="lt1"/>
              </a:fontRef>
            </p:style>
          </p:cxnSp>
          <p:sp>
            <p:nvSpPr>
              <p:cNvPr id="432" name="Freeform 431"/>
              <p:cNvSpPr/>
              <p:nvPr/>
            </p:nvSpPr>
            <p:spPr>
              <a:xfrm>
                <a:off x="948322" y="2294012"/>
                <a:ext cx="0" cy="1015200"/>
              </a:xfrm>
              <a:custGeom>
                <a:avLst/>
                <a:gdLst>
                  <a:gd name="connsiteX0" fmla="*/ 0 w 0"/>
                  <a:gd name="connsiteY0" fmla="*/ 0 h 1066800"/>
                  <a:gd name="connsiteX1" fmla="*/ 0 w 0"/>
                  <a:gd name="connsiteY1" fmla="*/ 1066800 h 1066800"/>
                </a:gdLst>
                <a:ahLst/>
                <a:cxnLst>
                  <a:cxn ang="0">
                    <a:pos x="connsiteX0" y="connsiteY0"/>
                  </a:cxn>
                  <a:cxn ang="0">
                    <a:pos x="connsiteX1" y="connsiteY1"/>
                  </a:cxn>
                </a:cxnLst>
                <a:rect l="l" t="t" r="r" b="b"/>
                <a:pathLst>
                  <a:path h="1066800">
                    <a:moveTo>
                      <a:pt x="0" y="0"/>
                    </a:moveTo>
                    <a:lnTo>
                      <a:pt x="0" y="1066800"/>
                    </a:lnTo>
                  </a:path>
                </a:pathLst>
              </a:custGeom>
              <a:grpFill/>
              <a:ln w="15875" cap="sq" cmpd="sng">
                <a:solidFill>
                  <a:srgbClr val="00B050"/>
                </a:solidFill>
                <a:prstDash val="dash"/>
                <a:miter lim="800000"/>
                <a:headEnd/>
                <a:tailEn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GB" sz="1467" b="0" i="0" u="none" strike="noStrike" kern="1200" cap="none" spc="0" normalizeH="0" baseline="0" noProof="0">
                  <a:ln>
                    <a:noFill/>
                  </a:ln>
                  <a:solidFill>
                    <a:srgbClr val="FFFFFF"/>
                  </a:solidFill>
                  <a:effectLst/>
                  <a:uLnTx/>
                  <a:uFillTx/>
                  <a:latin typeface="News Gothic MT"/>
                  <a:cs typeface="Lucida Sans Unicode"/>
                </a:endParaRPr>
              </a:p>
            </p:txBody>
          </p:sp>
          <p:sp>
            <p:nvSpPr>
              <p:cNvPr id="433" name="Freeform 432"/>
              <p:cNvSpPr/>
              <p:nvPr/>
            </p:nvSpPr>
            <p:spPr>
              <a:xfrm>
                <a:off x="1016243" y="2307913"/>
                <a:ext cx="0" cy="1018800"/>
              </a:xfrm>
              <a:custGeom>
                <a:avLst/>
                <a:gdLst>
                  <a:gd name="connsiteX0" fmla="*/ 0 w 0"/>
                  <a:gd name="connsiteY0" fmla="*/ 0 h 1066800"/>
                  <a:gd name="connsiteX1" fmla="*/ 0 w 0"/>
                  <a:gd name="connsiteY1" fmla="*/ 1066800 h 1066800"/>
                </a:gdLst>
                <a:ahLst/>
                <a:cxnLst>
                  <a:cxn ang="0">
                    <a:pos x="connsiteX0" y="connsiteY0"/>
                  </a:cxn>
                  <a:cxn ang="0">
                    <a:pos x="connsiteX1" y="connsiteY1"/>
                  </a:cxn>
                </a:cxnLst>
                <a:rect l="l" t="t" r="r" b="b"/>
                <a:pathLst>
                  <a:path h="1066800">
                    <a:moveTo>
                      <a:pt x="0" y="0"/>
                    </a:moveTo>
                    <a:lnTo>
                      <a:pt x="0" y="1066800"/>
                    </a:lnTo>
                  </a:path>
                </a:pathLst>
              </a:custGeom>
              <a:grpFill/>
              <a:ln w="15875" cap="sq" cmpd="sng">
                <a:solidFill>
                  <a:srgbClr val="002060"/>
                </a:solidFill>
                <a:prstDash val="dash"/>
                <a:miter lim="800000"/>
                <a:headEnd/>
                <a:tailEn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GB" sz="1467" b="0" i="0" u="none" strike="noStrike" kern="1200" cap="none" spc="0" normalizeH="0" baseline="0" noProof="0">
                  <a:ln>
                    <a:noFill/>
                  </a:ln>
                  <a:solidFill>
                    <a:srgbClr val="FFFFFF"/>
                  </a:solidFill>
                  <a:effectLst/>
                  <a:uLnTx/>
                  <a:uFillTx/>
                  <a:latin typeface="News Gothic MT"/>
                  <a:cs typeface="Lucida Sans Unicode"/>
                </a:endParaRPr>
              </a:p>
            </p:txBody>
          </p:sp>
          <p:sp>
            <p:nvSpPr>
              <p:cNvPr id="434" name="TextBox 433"/>
              <p:cNvSpPr txBox="1"/>
              <p:nvPr/>
            </p:nvSpPr>
            <p:spPr>
              <a:xfrm>
                <a:off x="1161014" y="2207617"/>
                <a:ext cx="1351122" cy="346249"/>
              </a:xfrm>
              <a:prstGeom prst="rect">
                <a:avLst/>
              </a:prstGeom>
              <a:grpFill/>
            </p:spPr>
            <p:txBody>
              <a:bodyPr wrap="square" lIns="4800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Median PFS 4.0</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(95% CI: 3.38-4.30) </a:t>
                </a:r>
              </a:p>
            </p:txBody>
          </p:sp>
          <p:sp>
            <p:nvSpPr>
              <p:cNvPr id="435" name="TextBox 434"/>
              <p:cNvSpPr txBox="1"/>
              <p:nvPr/>
            </p:nvSpPr>
            <p:spPr>
              <a:xfrm>
                <a:off x="985115" y="1791979"/>
                <a:ext cx="1116696" cy="346249"/>
              </a:xfrm>
              <a:prstGeom prst="rect">
                <a:avLst/>
              </a:prstGeom>
              <a:grpFill/>
            </p:spPr>
            <p:txBody>
              <a:bodyPr wrap="none" lIns="4800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Median PFS 5.5</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(95% CI: 4.21-5.68)</a:t>
                </a:r>
                <a:endParaRPr kumimoji="0" lang="en-GB" sz="12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436" name="Rectangle 435"/>
              <p:cNvSpPr/>
              <p:nvPr/>
            </p:nvSpPr>
            <p:spPr>
              <a:xfrm>
                <a:off x="1679854" y="2571688"/>
                <a:ext cx="2870955" cy="407900"/>
              </a:xfrm>
              <a:prstGeom prst="rect">
                <a:avLst/>
              </a:prstGeom>
              <a:grpFill/>
            </p:spPr>
            <p:txBody>
              <a:bodyPr wrap="square">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Stratified HR 0.83 (90% CI 0.70–0.98) </a:t>
                </a:r>
                <a:br>
                  <a:rPr kumimoji="0" lang="en-US"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br>
                <a:r>
                  <a:rPr kumimoji="0" lang="en-US" sz="14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Stratified log-rank p=0.0573</a:t>
                </a:r>
              </a:p>
            </p:txBody>
          </p:sp>
          <p:sp>
            <p:nvSpPr>
              <p:cNvPr id="186" name="TextBox 185"/>
              <p:cNvSpPr txBox="1"/>
              <p:nvPr/>
            </p:nvSpPr>
            <p:spPr>
              <a:xfrm>
                <a:off x="4233553" y="3409658"/>
                <a:ext cx="251511" cy="192409"/>
              </a:xfrm>
              <a:prstGeom prst="rect">
                <a:avLst/>
              </a:prstGeom>
              <a:grpFill/>
            </p:spPr>
            <p:txBody>
              <a:bodyPr wrap="none" rtlCol="0" anchor="t" anchorCtr="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000000"/>
                    </a:solidFill>
                    <a:effectLst/>
                    <a:uLnTx/>
                    <a:uFillTx/>
                    <a:latin typeface="Arial" charset="0"/>
                    <a:ea typeface="ＭＳ Ｐゴシック" charset="0"/>
                    <a:cs typeface="Lucida Sans Unicode"/>
                  </a:rPr>
                  <a:t>54</a:t>
                </a:r>
              </a:p>
            </p:txBody>
          </p:sp>
        </p:grpSp>
      </p:grpSp>
      <p:sp>
        <p:nvSpPr>
          <p:cNvPr id="184" name="Footer Placeholder 3"/>
          <p:cNvSpPr txBox="1">
            <a:spLocks/>
          </p:cNvSpPr>
          <p:nvPr/>
        </p:nvSpPr>
        <p:spPr>
          <a:xfrm>
            <a:off x="4484432" y="6539722"/>
            <a:ext cx="3860800" cy="3048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charset="0"/>
                <a:ea typeface="ＭＳ Ｐゴシック" charset="-128"/>
                <a:cs typeface="Lucida Sans Unicode"/>
              </a:rPr>
              <a:t>Presented by: Prof. J Bennouna:  ASCO 2017</a:t>
            </a:r>
            <a:endParaRPr kumimoji="0" lang="en-US" sz="1333" b="0" i="0" u="none" strike="noStrike" kern="1200" cap="none" spc="0" normalizeH="0" baseline="0" noProof="0" dirty="0">
              <a:ln>
                <a:noFill/>
              </a:ln>
              <a:solidFill>
                <a:srgbClr val="000000"/>
              </a:solidFill>
              <a:effectLst/>
              <a:uLnTx/>
              <a:uFillTx/>
              <a:latin typeface="Arial" charset="0"/>
              <a:ea typeface="ＭＳ Ｐゴシック" charset="-128"/>
              <a:cs typeface="Lucida Sans Unicode"/>
            </a:endParaRPr>
          </a:p>
        </p:txBody>
      </p:sp>
      <p:sp>
        <p:nvSpPr>
          <p:cNvPr id="3" name="TextBox 2">
            <a:extLst>
              <a:ext uri="{FF2B5EF4-FFF2-40B4-BE49-F238E27FC236}">
                <a16:creationId xmlns:a16="http://schemas.microsoft.com/office/drawing/2014/main" id="{76480880-8D6B-7A80-8595-0DB99952FE9D}"/>
              </a:ext>
            </a:extLst>
          </p:cNvPr>
          <p:cNvSpPr txBox="1"/>
          <p:nvPr/>
        </p:nvSpPr>
        <p:spPr>
          <a:xfrm>
            <a:off x="10080731" y="6419139"/>
            <a:ext cx="18260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JAMA Oncol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2018</a:t>
            </a:r>
          </a:p>
        </p:txBody>
      </p:sp>
    </p:spTree>
    <p:extLst>
      <p:ext uri="{BB962C8B-B14F-4D97-AF65-F5344CB8AC3E}">
        <p14:creationId xmlns:p14="http://schemas.microsoft.com/office/powerpoint/2010/main" val="1047393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5352" y="569913"/>
            <a:ext cx="10407649" cy="796974"/>
          </a:xfrm>
          <a:solidFill>
            <a:srgbClr val="002060"/>
          </a:solidFill>
        </p:spPr>
        <p:txBody>
          <a:bodyPr/>
          <a:lstStyle/>
          <a:p>
            <a:r>
              <a:rPr lang="en-GB" sz="4267" dirty="0" err="1">
                <a:solidFill>
                  <a:srgbClr val="FFFF00"/>
                </a:solidFill>
                <a:latin typeface="Arial" panose="020B0604020202020204" pitchFamily="34" charset="0"/>
                <a:cs typeface="Arial" panose="020B0604020202020204" pitchFamily="34" charset="0"/>
              </a:rPr>
              <a:t>AvaALL</a:t>
            </a:r>
            <a:r>
              <a:rPr lang="en-GB" sz="4267" dirty="0">
                <a:solidFill>
                  <a:srgbClr val="FFFF00"/>
                </a:solidFill>
                <a:latin typeface="Arial" panose="020B0604020202020204" pitchFamily="34" charset="0"/>
                <a:cs typeface="Arial" panose="020B0604020202020204" pitchFamily="34" charset="0"/>
              </a:rPr>
              <a:t>:  Conclusions</a:t>
            </a:r>
          </a:p>
        </p:txBody>
      </p:sp>
      <p:sp>
        <p:nvSpPr>
          <p:cNvPr id="27650" name="Content Placeholder 2"/>
          <p:cNvSpPr>
            <a:spLocks noGrp="1"/>
          </p:cNvSpPr>
          <p:nvPr>
            <p:ph idx="1"/>
          </p:nvPr>
        </p:nvSpPr>
        <p:spPr>
          <a:xfrm>
            <a:off x="895352" y="1687398"/>
            <a:ext cx="10407649" cy="4741682"/>
          </a:xfrm>
          <a:solidFill>
            <a:srgbClr val="002060"/>
          </a:solidFill>
        </p:spPr>
        <p:txBody>
          <a:bodyPr/>
          <a:lstStyle/>
          <a:p>
            <a:pPr>
              <a:spcBef>
                <a:spcPts val="0"/>
              </a:spcBef>
              <a:spcAft>
                <a:spcPts val="1600"/>
              </a:spcAft>
              <a:buClr>
                <a:srgbClr val="66FF33"/>
              </a:buClr>
              <a:buSzPct val="140000"/>
              <a:buFont typeface="Arial" panose="020B0604020202020204" pitchFamily="34" charset="0"/>
              <a:buChar char="•"/>
            </a:pPr>
            <a:r>
              <a:rPr lang="en-GB" sz="2667" dirty="0" err="1">
                <a:solidFill>
                  <a:schemeClr val="bg1"/>
                </a:solidFill>
                <a:latin typeface="Arial Narrow" panose="020B0606020202030204" pitchFamily="34" charset="0"/>
              </a:rPr>
              <a:t>AvaALL</a:t>
            </a:r>
            <a:r>
              <a:rPr lang="en-GB" sz="2667" dirty="0">
                <a:solidFill>
                  <a:schemeClr val="bg1"/>
                </a:solidFill>
                <a:latin typeface="Arial Narrow" panose="020B0606020202030204" pitchFamily="34" charset="0"/>
              </a:rPr>
              <a:t> was the first randomized phase III study to analyse the efficacy of Bev beyond progression in NSCLC</a:t>
            </a:r>
          </a:p>
          <a:p>
            <a:pPr>
              <a:spcBef>
                <a:spcPts val="0"/>
              </a:spcBef>
              <a:spcAft>
                <a:spcPts val="400"/>
              </a:spcAft>
              <a:buClr>
                <a:srgbClr val="66FF33"/>
              </a:buClr>
              <a:buSzPct val="140000"/>
              <a:buFont typeface="Arial" panose="020B0604020202020204" pitchFamily="34" charset="0"/>
              <a:buChar char="•"/>
            </a:pPr>
            <a:r>
              <a:rPr lang="en-GB" sz="2667" dirty="0">
                <a:solidFill>
                  <a:schemeClr val="bg1"/>
                </a:solidFill>
                <a:latin typeface="Arial Narrow" panose="020B0606020202030204" pitchFamily="34" charset="0"/>
              </a:rPr>
              <a:t>The primary endpoint of OS in the </a:t>
            </a:r>
            <a:r>
              <a:rPr lang="en-GB" sz="2667" dirty="0" err="1">
                <a:solidFill>
                  <a:schemeClr val="bg1"/>
                </a:solidFill>
                <a:latin typeface="Arial Narrow" panose="020B0606020202030204" pitchFamily="34" charset="0"/>
              </a:rPr>
              <a:t>AvaALL</a:t>
            </a:r>
            <a:r>
              <a:rPr lang="en-GB" sz="2667" dirty="0">
                <a:solidFill>
                  <a:schemeClr val="bg1"/>
                </a:solidFill>
                <a:latin typeface="Arial Narrow" panose="020B0606020202030204" pitchFamily="34" charset="0"/>
              </a:rPr>
              <a:t> study was not met despite improvement in PFS2 and significant increase in PFS3</a:t>
            </a:r>
          </a:p>
          <a:p>
            <a:pPr lvl="1">
              <a:spcBef>
                <a:spcPts val="0"/>
              </a:spcBef>
              <a:spcAft>
                <a:spcPts val="1600"/>
              </a:spcAft>
              <a:buClr>
                <a:srgbClr val="66FF33"/>
              </a:buClr>
              <a:buSzPct val="140000"/>
              <a:buFont typeface="Arial" panose="020B0604020202020204" pitchFamily="34" charset="0"/>
              <a:buChar char="•"/>
            </a:pPr>
            <a:r>
              <a:rPr lang="en-GB" sz="2400" dirty="0">
                <a:solidFill>
                  <a:schemeClr val="bg1"/>
                </a:solidFill>
                <a:latin typeface="Arial Narrow" panose="020B0606020202030204" pitchFamily="34" charset="0"/>
              </a:rPr>
              <a:t>fewer OS events occurred in the study than were anticipated, and statistical significance was not reached</a:t>
            </a:r>
          </a:p>
          <a:p>
            <a:pPr>
              <a:spcBef>
                <a:spcPts val="0"/>
              </a:spcBef>
              <a:spcAft>
                <a:spcPts val="1600"/>
              </a:spcAft>
              <a:buClr>
                <a:srgbClr val="66FF33"/>
              </a:buClr>
              <a:buSzPct val="140000"/>
              <a:buFont typeface="Arial" panose="020B0604020202020204" pitchFamily="34" charset="0"/>
              <a:buChar char="•"/>
            </a:pPr>
            <a:r>
              <a:rPr lang="en-GB" sz="2667" dirty="0">
                <a:solidFill>
                  <a:schemeClr val="bg1"/>
                </a:solidFill>
                <a:latin typeface="Arial Narrow" panose="020B0606020202030204" pitchFamily="34" charset="0"/>
              </a:rPr>
              <a:t>No new safety signals were identified</a:t>
            </a:r>
          </a:p>
          <a:p>
            <a:pPr>
              <a:spcBef>
                <a:spcPts val="0"/>
              </a:spcBef>
              <a:spcAft>
                <a:spcPts val="1600"/>
              </a:spcAft>
              <a:buClr>
                <a:srgbClr val="66FF33"/>
              </a:buClr>
              <a:buSzPct val="140000"/>
              <a:buFont typeface="Arial" panose="020B0604020202020204" pitchFamily="34" charset="0"/>
              <a:buChar char="•"/>
            </a:pPr>
            <a:r>
              <a:rPr lang="en-GB" sz="2667" dirty="0">
                <a:solidFill>
                  <a:schemeClr val="bg1"/>
                </a:solidFill>
                <a:latin typeface="Arial Narrow" panose="020B0606020202030204" pitchFamily="34" charset="0"/>
              </a:rPr>
              <a:t>Future studies with antiangiogenics should define the optimal strategy for combination with immunotherapy or targeted therapy</a:t>
            </a:r>
          </a:p>
          <a:p>
            <a:pPr>
              <a:spcBef>
                <a:spcPts val="0"/>
              </a:spcBef>
              <a:spcAft>
                <a:spcPts val="1600"/>
              </a:spcAft>
            </a:pPr>
            <a:endParaRPr lang="en-GB" sz="2667" dirty="0">
              <a:solidFill>
                <a:schemeClr val="bg1"/>
              </a:solidFill>
            </a:endParaRPr>
          </a:p>
        </p:txBody>
      </p:sp>
      <p:sp>
        <p:nvSpPr>
          <p:cNvPr id="6" name="Footer Placeholder 3"/>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a:cs typeface="Lucida Sans Unicode"/>
              </a:rPr>
              <a:t>Presented by: Prof. J Bennouna</a:t>
            </a:r>
            <a:endParaRPr kumimoji="0" lang="en-US" sz="1800" b="0" i="0" u="none" strike="noStrike" kern="1200" cap="none" spc="0" normalizeH="0" baseline="0" noProof="0" dirty="0">
              <a:ln>
                <a:noFill/>
              </a:ln>
              <a:solidFill>
                <a:srgbClr val="000000"/>
              </a:solidFill>
              <a:effectLst/>
              <a:uLnTx/>
              <a:uFillTx/>
              <a:latin typeface="Times New Roman"/>
              <a:cs typeface="Lucida Sans Unicode"/>
            </a:endParaRPr>
          </a:p>
        </p:txBody>
      </p:sp>
      <p:sp>
        <p:nvSpPr>
          <p:cNvPr id="5" name="Footer Placeholder 3"/>
          <p:cNvSpPr txBox="1">
            <a:spLocks/>
          </p:cNvSpPr>
          <p:nvPr/>
        </p:nvSpPr>
        <p:spPr>
          <a:xfrm>
            <a:off x="4484432" y="6539722"/>
            <a:ext cx="3860800" cy="3048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charset="0"/>
                <a:ea typeface="ＭＳ Ｐゴシック" charset="-128"/>
                <a:cs typeface="Lucida Sans Unicode"/>
              </a:rPr>
              <a:t>Presented by: Prof. J Bennouna:  ASCO 2017</a:t>
            </a:r>
            <a:endParaRPr kumimoji="0" lang="en-US" sz="1333" b="0" i="0" u="none" strike="noStrike" kern="1200" cap="none" spc="0" normalizeH="0" baseline="0" noProof="0" dirty="0">
              <a:ln>
                <a:noFill/>
              </a:ln>
              <a:solidFill>
                <a:srgbClr val="000000"/>
              </a:solidFill>
              <a:effectLst/>
              <a:uLnTx/>
              <a:uFillTx/>
              <a:latin typeface="Arial" charset="0"/>
              <a:ea typeface="ＭＳ Ｐゴシック" charset="-128"/>
              <a:cs typeface="Lucida Sans Unicode"/>
            </a:endParaRPr>
          </a:p>
        </p:txBody>
      </p:sp>
    </p:spTree>
    <p:extLst>
      <p:ext uri="{BB962C8B-B14F-4D97-AF65-F5344CB8AC3E}">
        <p14:creationId xmlns:p14="http://schemas.microsoft.com/office/powerpoint/2010/main" val="3056917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910707" y="3124566"/>
            <a:ext cx="585239" cy="1086727"/>
            <a:chOff x="4260656" y="1740367"/>
            <a:chExt cx="608460" cy="1061405"/>
          </a:xfrm>
          <a:effectLst/>
        </p:grpSpPr>
        <p:cxnSp>
          <p:nvCxnSpPr>
            <p:cNvPr id="9" name="Elbow Connector 8"/>
            <p:cNvCxnSpPr/>
            <p:nvPr/>
          </p:nvCxnSpPr>
          <p:spPr>
            <a:xfrm>
              <a:off x="4260656" y="1740367"/>
              <a:ext cx="607088" cy="534612"/>
            </a:xfrm>
            <a:prstGeom prst="bentConnector3">
              <a:avLst/>
            </a:prstGeom>
            <a:ln w="38100" cap="sq">
              <a:solidFill>
                <a:schemeClr val="tx1">
                  <a:lumMod val="65000"/>
                  <a:lumOff val="35000"/>
                </a:schemeClr>
              </a:solidFill>
              <a:miter lim="800000"/>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flipV="1">
              <a:off x="4262028" y="2267160"/>
              <a:ext cx="607088" cy="534612"/>
            </a:xfrm>
            <a:prstGeom prst="bentConnector3">
              <a:avLst/>
            </a:prstGeom>
            <a:ln w="38100" cap="sq">
              <a:solidFill>
                <a:schemeClr val="tx1">
                  <a:lumMod val="65000"/>
                  <a:lumOff val="35000"/>
                </a:schemeClr>
              </a:solidFill>
              <a:miter lim="800000"/>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3" name="Title 2"/>
          <p:cNvSpPr>
            <a:spLocks noGrp="1"/>
          </p:cNvSpPr>
          <p:nvPr>
            <p:ph type="title"/>
          </p:nvPr>
        </p:nvSpPr>
        <p:spPr>
          <a:xfrm>
            <a:off x="895352" y="569913"/>
            <a:ext cx="10407649" cy="748758"/>
          </a:xfrm>
          <a:solidFill>
            <a:srgbClr val="002060"/>
          </a:solidFill>
        </p:spPr>
        <p:txBody>
          <a:bodyPr/>
          <a:lstStyle/>
          <a:p>
            <a:r>
              <a:rPr lang="en-US" b="1" dirty="0">
                <a:solidFill>
                  <a:srgbClr val="FFFF00"/>
                </a:solidFill>
                <a:latin typeface="Arial" panose="020B0604020202020204" pitchFamily="34" charset="0"/>
                <a:cs typeface="Arial" panose="020B0604020202020204" pitchFamily="34" charset="0"/>
              </a:rPr>
              <a:t>Study Design: LUX-Lung 8</a:t>
            </a:r>
          </a:p>
        </p:txBody>
      </p:sp>
      <p:sp>
        <p:nvSpPr>
          <p:cNvPr id="19" name="AutoShape 20"/>
          <p:cNvSpPr>
            <a:spLocks noChangeArrowheads="1"/>
          </p:cNvSpPr>
          <p:nvPr/>
        </p:nvSpPr>
        <p:spPr bwMode="blackWhite">
          <a:xfrm>
            <a:off x="8352820" y="2531370"/>
            <a:ext cx="1908000" cy="2304000"/>
          </a:xfrm>
          <a:prstGeom prst="roundRect">
            <a:avLst>
              <a:gd name="adj" fmla="val 16667"/>
            </a:avLst>
          </a:prstGeom>
          <a:solidFill>
            <a:schemeClr val="bg1">
              <a:lumMod val="95000"/>
            </a:schemeClr>
          </a:solidFill>
          <a:ln w="38100" algn="ctr">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rgbClr val="000000"/>
                </a:solidFill>
                <a:effectLst/>
                <a:uLnTx/>
                <a:uFillTx/>
                <a:latin typeface="Arial Narrow" panose="020B0606020202030204" pitchFamily="34" charset="0"/>
                <a:cs typeface="Lucida Sans Unicode"/>
              </a:rPr>
              <a:t>Key secondary</a:t>
            </a:r>
            <a:br>
              <a:rPr kumimoji="0" lang="en-US" sz="1600" b="1" i="0" u="sng" strike="noStrike" kern="0" cap="none" spc="0" normalizeH="0" baseline="0" noProof="0" dirty="0">
                <a:ln>
                  <a:noFill/>
                </a:ln>
                <a:solidFill>
                  <a:srgbClr val="000000"/>
                </a:solidFill>
                <a:effectLst/>
                <a:uLnTx/>
                <a:uFillTx/>
                <a:latin typeface="Arial Narrow" panose="020B0606020202030204" pitchFamily="34" charset="0"/>
                <a:cs typeface="Lucida Sans Unicode"/>
              </a:rPr>
            </a:br>
            <a:r>
              <a:rPr kumimoji="0" lang="en-US" sz="1600" b="1" i="0" u="sng" strike="noStrike" kern="0" cap="none" spc="0" normalizeH="0" baseline="0" noProof="0" dirty="0">
                <a:ln>
                  <a:noFill/>
                </a:ln>
                <a:solidFill>
                  <a:srgbClr val="000000"/>
                </a:solidFill>
                <a:effectLst/>
                <a:uLnTx/>
                <a:uFillTx/>
                <a:latin typeface="Arial Narrow" panose="020B0606020202030204" pitchFamily="34" charset="0"/>
                <a:cs typeface="Lucida Sans Unicode"/>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sng" strike="noStrike" kern="0" cap="none" spc="0" normalizeH="0" baseline="0" noProof="0" dirty="0">
              <a:ln>
                <a:noFill/>
              </a:ln>
              <a:solidFill>
                <a:srgbClr val="000000"/>
              </a:solidFill>
              <a:effectLst/>
              <a:uLnTx/>
              <a:uFillTx/>
              <a:latin typeface="Arial Narrow" panose="020B0606020202030204" pitchFamily="34" charset="0"/>
              <a:cs typeface="Lucida Sans Unicod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 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Other secondary </a:t>
            </a:r>
            <a:b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br>
            <a: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endpoints: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ORR, DCR,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tumour shrinkage,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PRO, safety </a:t>
            </a:r>
          </a:p>
        </p:txBody>
      </p:sp>
      <p:grpSp>
        <p:nvGrpSpPr>
          <p:cNvPr id="22" name="Group 21"/>
          <p:cNvGrpSpPr/>
          <p:nvPr/>
        </p:nvGrpSpPr>
        <p:grpSpPr>
          <a:xfrm>
            <a:off x="3623566" y="3136581"/>
            <a:ext cx="1207500" cy="1061827"/>
            <a:chOff x="2430902" y="1948710"/>
            <a:chExt cx="975238" cy="982202"/>
          </a:xfrm>
        </p:grpSpPr>
        <p:cxnSp>
          <p:nvCxnSpPr>
            <p:cNvPr id="8" name="Elbow Connector 7"/>
            <p:cNvCxnSpPr/>
            <p:nvPr/>
          </p:nvCxnSpPr>
          <p:spPr>
            <a:xfrm flipV="1">
              <a:off x="2430902" y="1948710"/>
              <a:ext cx="975238" cy="494522"/>
            </a:xfrm>
            <a:prstGeom prst="bentConnector3">
              <a:avLst/>
            </a:prstGeom>
            <a:ln w="38100" cap="sq">
              <a:solidFill>
                <a:schemeClr val="tx1">
                  <a:lumMod val="65000"/>
                  <a:lumOff val="35000"/>
                </a:schemeClr>
              </a:solidFill>
              <a:miter lim="800000"/>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a:off x="2430902" y="2436390"/>
              <a:ext cx="975238" cy="494522"/>
            </a:xfrm>
            <a:prstGeom prst="bentConnector3">
              <a:avLst/>
            </a:prstGeom>
            <a:ln w="38100" cap="sq">
              <a:solidFill>
                <a:schemeClr val="tx1">
                  <a:lumMod val="65000"/>
                  <a:lumOff val="35000"/>
                </a:schemeClr>
              </a:solidFill>
              <a:miter lim="800000"/>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4238002" y="3442258"/>
            <a:ext cx="6094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lumMod val="65000"/>
                    <a:lumOff val="35000"/>
                  </a:srgbClr>
                </a:solidFill>
                <a:effectLst/>
                <a:uLnTx/>
                <a:uFillTx/>
                <a:latin typeface="Arial Narrow" panose="020B0606020202030204" pitchFamily="34" charset="0"/>
                <a:cs typeface="Lucida Sans Unicode"/>
              </a:rPr>
              <a:t>1:1</a:t>
            </a:r>
          </a:p>
        </p:txBody>
      </p:sp>
      <p:sp>
        <p:nvSpPr>
          <p:cNvPr id="24" name="TextBox 23"/>
          <p:cNvSpPr txBox="1"/>
          <p:nvPr/>
        </p:nvSpPr>
        <p:spPr>
          <a:xfrm>
            <a:off x="4009991" y="2040041"/>
            <a:ext cx="2520000" cy="646986"/>
          </a:xfrm>
          <a:prstGeom prst="roundRect">
            <a:avLst/>
          </a:prstGeom>
          <a:solidFill>
            <a:schemeClr val="bg1">
              <a:lumMod val="9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Narrow" panose="020B0606020202030204" pitchFamily="34" charset="0"/>
                <a:cs typeface="Lucida Sans Unicode"/>
              </a:rPr>
              <a:t>Stratified by East Asian vs </a:t>
            </a:r>
            <a:br>
              <a:rPr kumimoji="0" lang="en-GB" sz="1600" b="1" i="0" u="none" strike="noStrike" kern="1200" cap="none" spc="0" normalizeH="0" baseline="0" noProof="0" dirty="0">
                <a:ln>
                  <a:noFill/>
                </a:ln>
                <a:solidFill>
                  <a:srgbClr val="000000"/>
                </a:solidFill>
                <a:effectLst/>
                <a:uLnTx/>
                <a:uFillTx/>
                <a:latin typeface="Arial Narrow" panose="020B0606020202030204" pitchFamily="34" charset="0"/>
                <a:cs typeface="Lucida Sans Unicode"/>
              </a:rPr>
            </a:br>
            <a:r>
              <a:rPr kumimoji="0" lang="en-GB" sz="1600" b="1" i="0" u="none" strike="noStrike" kern="1200" cap="none" spc="0" normalizeH="0" baseline="0" noProof="0" dirty="0">
                <a:ln>
                  <a:noFill/>
                </a:ln>
                <a:solidFill>
                  <a:srgbClr val="000000"/>
                </a:solidFill>
                <a:effectLst/>
                <a:uLnTx/>
                <a:uFillTx/>
                <a:latin typeface="Arial Narrow" panose="020B0606020202030204" pitchFamily="34" charset="0"/>
                <a:cs typeface="Lucida Sans Unicode"/>
              </a:rPr>
              <a:t>non-East Asian</a:t>
            </a:r>
          </a:p>
        </p:txBody>
      </p:sp>
      <p:cxnSp>
        <p:nvCxnSpPr>
          <p:cNvPr id="25" name="Straight Arrow Connector 24"/>
          <p:cNvCxnSpPr/>
          <p:nvPr/>
        </p:nvCxnSpPr>
        <p:spPr>
          <a:xfrm flipV="1">
            <a:off x="7616779" y="3719834"/>
            <a:ext cx="738685" cy="3007"/>
          </a:xfrm>
          <a:prstGeom prst="straightConnector1">
            <a:avLst/>
          </a:prstGeom>
          <a:ln w="38100">
            <a:solidFill>
              <a:schemeClr val="tx1">
                <a:lumMod val="65000"/>
                <a:lumOff val="35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AutoShape 20"/>
          <p:cNvSpPr>
            <a:spLocks noChangeArrowheads="1"/>
          </p:cNvSpPr>
          <p:nvPr/>
        </p:nvSpPr>
        <p:spPr bwMode="blackWhite">
          <a:xfrm>
            <a:off x="4818482" y="2716202"/>
            <a:ext cx="1080000" cy="828000"/>
          </a:xfrm>
          <a:prstGeom prst="roundRect">
            <a:avLst>
              <a:gd name="adj" fmla="val 16667"/>
            </a:avLst>
          </a:prstGeom>
          <a:solidFill>
            <a:schemeClr val="accent1"/>
          </a:solidFill>
          <a:ln w="38100" algn="ctr">
            <a:no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Afatinib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40 mg</a:t>
            </a:r>
            <a:r>
              <a:rPr kumimoji="0" lang="en-US" sz="1600" b="1" i="0" u="none" strike="noStrike" kern="1200" cap="none" spc="0" normalizeH="0" baseline="30000" noProof="0" dirty="0">
                <a:ln>
                  <a:noFill/>
                </a:ln>
                <a:solidFill>
                  <a:srgbClr val="FFFFFF"/>
                </a:solidFill>
                <a:effectLst/>
                <a:uLnTx/>
                <a:uFillTx/>
                <a:latin typeface="Arial Narrow" panose="020B0606020202030204" pitchFamily="34" charset="0"/>
                <a:cs typeface="Lucida Sans Unicode"/>
              </a:rPr>
              <a:t>a</a:t>
            </a: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 qd </a:t>
            </a:r>
          </a:p>
        </p:txBody>
      </p:sp>
      <p:sp>
        <p:nvSpPr>
          <p:cNvPr id="14" name="AutoShape 21"/>
          <p:cNvSpPr>
            <a:spLocks noChangeArrowheads="1"/>
          </p:cNvSpPr>
          <p:nvPr/>
        </p:nvSpPr>
        <p:spPr bwMode="ltGray">
          <a:xfrm>
            <a:off x="4818482" y="3797292"/>
            <a:ext cx="1080000" cy="828001"/>
          </a:xfrm>
          <a:prstGeom prst="roundRect">
            <a:avLst>
              <a:gd name="adj" fmla="val 16667"/>
            </a:avLst>
          </a:prstGeom>
          <a:solidFill>
            <a:srgbClr val="717073"/>
          </a:solidFill>
          <a:ln w="38100" algn="ctr">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Erlotinib</a:t>
            </a:r>
            <a:b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b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150 mg</a:t>
            </a:r>
            <a:r>
              <a:rPr kumimoji="0" lang="en-US" sz="1600" b="1" i="0" u="none" strike="noStrike" kern="1200" cap="none" spc="0" normalizeH="0" baseline="30000" noProof="0" dirty="0">
                <a:ln>
                  <a:noFill/>
                </a:ln>
                <a:solidFill>
                  <a:srgbClr val="FFFFFF"/>
                </a:solidFill>
                <a:effectLst/>
                <a:uLnTx/>
                <a:uFillTx/>
                <a:latin typeface="Arial Narrow" panose="020B0606020202030204" pitchFamily="34" charset="0"/>
                <a:cs typeface="Lucida Sans Unicode"/>
              </a:rPr>
              <a:t>b</a:t>
            </a:r>
            <a:r>
              <a:rPr kumimoji="0" lang="en-US" sz="1600" b="1" i="0" u="none" strike="noStrike" kern="1200" cap="none" spc="0" normalizeH="0" baseline="0" noProof="0" dirty="0">
                <a:ln>
                  <a:noFill/>
                </a:ln>
                <a:solidFill>
                  <a:srgbClr val="FFFFFF"/>
                </a:solidFill>
                <a:effectLst/>
                <a:uLnTx/>
                <a:uFillTx/>
                <a:latin typeface="Arial Narrow" panose="020B0606020202030204" pitchFamily="34" charset="0"/>
                <a:cs typeface="Lucida Sans Unicode"/>
              </a:rPr>
              <a:t> qd</a:t>
            </a:r>
          </a:p>
        </p:txBody>
      </p:sp>
      <p:sp>
        <p:nvSpPr>
          <p:cNvPr id="12" name="AutoShape 17"/>
          <p:cNvSpPr>
            <a:spLocks noChangeArrowheads="1"/>
          </p:cNvSpPr>
          <p:nvPr/>
        </p:nvSpPr>
        <p:spPr bwMode="blackWhite">
          <a:xfrm>
            <a:off x="1926349" y="1941722"/>
            <a:ext cx="1961481" cy="3061496"/>
          </a:xfrm>
          <a:prstGeom prst="roundRect">
            <a:avLst>
              <a:gd name="adj" fmla="val 11509"/>
            </a:avLst>
          </a:prstGeom>
          <a:solidFill>
            <a:schemeClr val="bg1">
              <a:lumMod val="95000"/>
            </a:schemeClr>
          </a:solidFill>
          <a:ln w="38100" algn="ctr">
            <a:noFill/>
            <a:round/>
            <a:headEnd/>
            <a:tailEnd/>
          </a:ln>
        </p:spPr>
        <p:txBody>
          <a:bodyPr wrap="square" tIns="91440" bIns="109728"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Narrow" panose="020B0606020202030204" pitchFamily="34" charset="0"/>
                <a:cs typeface="Lucida Sans Unicode"/>
              </a:rPr>
              <a:t>SqCC</a:t>
            </a: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cs typeface="Lucida Sans Unicode"/>
              </a:rPr>
              <a:t> of the lung (stage IIIB/IV)</a:t>
            </a:r>
            <a:endParaRPr kumimoji="0" lang="en-US" sz="1400" b="1" i="0" u="none" strike="noStrike" kern="1200" cap="none" spc="0" normalizeH="0" baseline="30000" noProof="0" dirty="0">
              <a:ln>
                <a:noFill/>
              </a:ln>
              <a:solidFill>
                <a:srgbClr val="000000"/>
              </a:solidFill>
              <a:effectLst/>
              <a:uLnTx/>
              <a:uFillTx/>
              <a:latin typeface="Arial Narrow" panose="020B0606020202030204" pitchFamily="34" charset="0"/>
              <a:cs typeface="Lucida Sans Unicode"/>
            </a:endParaRP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0" cap="none" spc="0" normalizeH="0" baseline="30000" noProof="0" dirty="0">
              <a:ln>
                <a:noFill/>
              </a:ln>
              <a:solidFill>
                <a:srgbClr val="000000"/>
              </a:solidFill>
              <a:effectLst/>
              <a:uLnTx/>
              <a:uFillTx/>
              <a:latin typeface="Arial Narrow" panose="020B0606020202030204" pitchFamily="34" charset="0"/>
              <a:cs typeface="Lucida Sans Unicode"/>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Progression after</a:t>
            </a:r>
            <a:b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b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≥4 cycles of a</a:t>
            </a:r>
            <a:b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b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first-line</a:t>
            </a:r>
            <a:b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b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platinum doublet</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ECOG PS 0–1</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Adequate organ function</a:t>
            </a:r>
          </a:p>
        </p:txBody>
      </p:sp>
      <p:sp>
        <p:nvSpPr>
          <p:cNvPr id="15" name="AutoShape 20"/>
          <p:cNvSpPr>
            <a:spLocks noChangeArrowheads="1"/>
          </p:cNvSpPr>
          <p:nvPr/>
        </p:nvSpPr>
        <p:spPr bwMode="blackWhite">
          <a:xfrm>
            <a:off x="6555201" y="2866250"/>
            <a:ext cx="1368000" cy="1634247"/>
          </a:xfrm>
          <a:prstGeom prst="roundRect">
            <a:avLst>
              <a:gd name="adj" fmla="val 16667"/>
            </a:avLst>
          </a:prstGeom>
          <a:solidFill>
            <a:schemeClr val="accent4">
              <a:lumMod val="20000"/>
              <a:lumOff val="80000"/>
            </a:schemeClr>
          </a:solidFill>
          <a:ln w="38100" algn="ctr">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0" cap="none" spc="0" normalizeH="0" baseline="0" noProof="0" dirty="0">
                <a:ln>
                  <a:noFill/>
                </a:ln>
                <a:solidFill>
                  <a:srgbClr val="000000"/>
                </a:solidFill>
                <a:effectLst/>
                <a:uLnTx/>
                <a:uFillTx/>
                <a:latin typeface="Arial Narrow" panose="020B0606020202030204" pitchFamily="34" charset="0"/>
                <a:cs typeface="Lucida Sans Unicode"/>
              </a:rPr>
              <a:t>Primary</a:t>
            </a:r>
            <a:br>
              <a:rPr kumimoji="0" lang="en-GB" sz="1600" b="1" i="0" u="sng" strike="noStrike" kern="0" cap="none" spc="0" normalizeH="0" baseline="0" noProof="0" dirty="0">
                <a:ln>
                  <a:noFill/>
                </a:ln>
                <a:solidFill>
                  <a:srgbClr val="000000"/>
                </a:solidFill>
                <a:effectLst/>
                <a:uLnTx/>
                <a:uFillTx/>
                <a:latin typeface="Arial Narrow" panose="020B0606020202030204" pitchFamily="34" charset="0"/>
                <a:cs typeface="Lucida Sans Unicode"/>
              </a:rPr>
            </a:br>
            <a:r>
              <a:rPr kumimoji="0" lang="en-GB" sz="1600" b="1" i="0" u="sng" strike="noStrike" kern="0" cap="none" spc="0" normalizeH="0" baseline="0" noProof="0" dirty="0">
                <a:ln>
                  <a:noFill/>
                </a:ln>
                <a:solidFill>
                  <a:srgbClr val="000000"/>
                </a:solidFill>
                <a:effectLst/>
                <a:uLnTx/>
                <a:uFillTx/>
                <a:latin typeface="Arial Narrow" panose="020B0606020202030204" pitchFamily="34" charset="0"/>
                <a:cs typeface="Lucida Sans Unicode"/>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PFS by </a:t>
            </a:r>
            <a:b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b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independent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cs typeface="Lucida Sans Unicode"/>
              </a:rPr>
              <a:t>review</a:t>
            </a:r>
            <a:r>
              <a:rPr kumimoji="0" lang="en-GB" sz="1600" b="0" i="0" u="none" strike="noStrike" kern="1200" cap="none" spc="0" normalizeH="0" baseline="30000" noProof="0" dirty="0">
                <a:ln>
                  <a:noFill/>
                </a:ln>
                <a:solidFill>
                  <a:srgbClr val="000000"/>
                </a:solidFill>
                <a:effectLst/>
                <a:uLnTx/>
                <a:uFillTx/>
                <a:latin typeface="Arial Narrow" panose="020B0606020202030204" pitchFamily="34" charset="0"/>
                <a:cs typeface="Lucida Sans Unicode"/>
              </a:rPr>
              <a:t>c</a:t>
            </a:r>
            <a:r>
              <a:rPr kumimoji="0" lang="en-GB" sz="1600" b="1" i="0" u="none" strike="noStrike" kern="0" cap="none" spc="0" normalizeH="0" baseline="30000" noProof="0" dirty="0">
                <a:ln>
                  <a:noFill/>
                </a:ln>
                <a:solidFill>
                  <a:srgbClr val="000000"/>
                </a:solidFill>
                <a:effectLst/>
                <a:uLnTx/>
                <a:uFillTx/>
                <a:latin typeface="Arial Narrow" panose="020B0606020202030204" pitchFamily="34" charset="0"/>
                <a:cs typeface="Lucida Sans Unicode"/>
              </a:rPr>
              <a:t> </a:t>
            </a:r>
            <a:endPar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cs typeface="Lucida Sans Unicode"/>
            </a:endParaRPr>
          </a:p>
        </p:txBody>
      </p:sp>
      <p:sp>
        <p:nvSpPr>
          <p:cNvPr id="27" name="Rectangle 26"/>
          <p:cNvSpPr/>
          <p:nvPr/>
        </p:nvSpPr>
        <p:spPr>
          <a:xfrm>
            <a:off x="1545633" y="5953893"/>
            <a:ext cx="7448716" cy="646331"/>
          </a:xfrm>
          <a:prstGeom prst="rect">
            <a:avLst/>
          </a:prstGeom>
        </p:spPr>
        <p:txBody>
          <a:bodyPr wrap="square" anchor="b">
            <a:spAutoFit/>
          </a:bodyPr>
          <a:lstStyle/>
          <a:p>
            <a:pPr marL="57150" marR="0" lvl="0" indent="-5715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30000" noProof="0" dirty="0">
                <a:ln>
                  <a:noFill/>
                </a:ln>
                <a:solidFill>
                  <a:srgbClr val="000000"/>
                </a:solidFill>
                <a:effectLst/>
                <a:uLnTx/>
                <a:uFillTx/>
                <a:latin typeface="Times New Roman"/>
                <a:cs typeface="Lucida Sans Unicode"/>
              </a:rPr>
              <a:t>a</a:t>
            </a:r>
            <a:r>
              <a:rPr kumimoji="0" lang="en-GB" sz="1200" b="0" i="0" u="none" strike="noStrike" kern="1200" cap="none" spc="0" normalizeH="0" baseline="0" noProof="0" dirty="0">
                <a:ln>
                  <a:noFill/>
                </a:ln>
                <a:solidFill>
                  <a:srgbClr val="000000"/>
                </a:solidFill>
                <a:effectLst/>
                <a:uLnTx/>
                <a:uFillTx/>
                <a:latin typeface="Times New Roman"/>
                <a:cs typeface="Lucida Sans Unicode"/>
              </a:rPr>
              <a:t>Dose escalation to 50 mg and dose reduction to 30 or 20 mg permitted. </a:t>
            </a:r>
          </a:p>
          <a:p>
            <a:pPr marL="57150" marR="0" lvl="0" indent="-5715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30000" noProof="0" dirty="0">
                <a:ln>
                  <a:noFill/>
                </a:ln>
                <a:solidFill>
                  <a:srgbClr val="000000"/>
                </a:solidFill>
                <a:effectLst/>
                <a:uLnTx/>
                <a:uFillTx/>
                <a:latin typeface="Times New Roman"/>
                <a:cs typeface="Lucida Sans Unicode"/>
              </a:rPr>
              <a:t>b</a:t>
            </a:r>
            <a:r>
              <a:rPr kumimoji="0" lang="en-GB" sz="1200" b="0" i="0" u="none" strike="noStrike" kern="1200" cap="none" spc="0" normalizeH="0" baseline="0" noProof="0" dirty="0">
                <a:ln>
                  <a:noFill/>
                </a:ln>
                <a:solidFill>
                  <a:srgbClr val="000000"/>
                </a:solidFill>
                <a:effectLst/>
                <a:uLnTx/>
                <a:uFillTx/>
                <a:latin typeface="Times New Roman"/>
                <a:cs typeface="Lucida Sans Unicode"/>
              </a:rPr>
              <a:t>Dose reduction to 100 or 50 mg permitted.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30000" noProof="0" dirty="0">
                <a:ln>
                  <a:noFill/>
                </a:ln>
                <a:solidFill>
                  <a:srgbClr val="000000"/>
                </a:solidFill>
                <a:effectLst/>
                <a:uLnTx/>
                <a:uFillTx/>
                <a:latin typeface="Times New Roman"/>
                <a:cs typeface="Lucida Sans Unicode"/>
              </a:rPr>
              <a:t>c</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Tumour assessment at baseline and weeks 8, 12, and 16; every 8 weeks thereafter. </a:t>
            </a:r>
            <a:endParaRPr kumimoji="0" lang="en-GB" sz="1200" b="0" i="0" u="none" strike="noStrike" kern="1200" cap="none" spc="0" normalizeH="0" baseline="0" noProof="0" dirty="0">
              <a:ln>
                <a:noFill/>
              </a:ln>
              <a:solidFill>
                <a:srgbClr val="000000"/>
              </a:solidFill>
              <a:effectLst/>
              <a:uLnTx/>
              <a:uFillTx/>
              <a:latin typeface="Times New Roman"/>
              <a:cs typeface="Lucida Sans Unicode"/>
            </a:endParaRPr>
          </a:p>
        </p:txBody>
      </p:sp>
      <p:sp>
        <p:nvSpPr>
          <p:cNvPr id="20" name="Rectangle 19"/>
          <p:cNvSpPr/>
          <p:nvPr/>
        </p:nvSpPr>
        <p:spPr>
          <a:xfrm>
            <a:off x="1524001" y="6606487"/>
            <a:ext cx="224131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srgbClr val="000000"/>
                </a:solidFill>
                <a:effectLst/>
                <a:uLnTx/>
                <a:uFillTx/>
                <a:latin typeface="Times New Roman"/>
                <a:cs typeface="Lucida Sans Unicode"/>
              </a:rPr>
              <a:t>Soria</a:t>
            </a:r>
            <a:r>
              <a:rPr kumimoji="0" lang="it-IT" sz="1000" b="0" i="0" u="none" strike="noStrike" kern="1200" cap="none" spc="0" normalizeH="0" baseline="0" noProof="0" dirty="0">
                <a:ln>
                  <a:noFill/>
                </a:ln>
                <a:solidFill>
                  <a:srgbClr val="000000"/>
                </a:solidFill>
                <a:effectLst/>
                <a:uLnTx/>
                <a:uFillTx/>
                <a:latin typeface="Times New Roman"/>
                <a:cs typeface="Lucida Sans Unicode"/>
              </a:rPr>
              <a:t> et al. </a:t>
            </a:r>
            <a:r>
              <a:rPr kumimoji="0" lang="en-GB" sz="1000" b="0" i="1" u="none" strike="noStrike" kern="1200" cap="none" spc="0" normalizeH="0" baseline="0" noProof="0" dirty="0">
                <a:ln>
                  <a:noFill/>
                </a:ln>
                <a:solidFill>
                  <a:srgbClr val="000000"/>
                </a:solidFill>
                <a:effectLst/>
                <a:uLnTx/>
                <a:uFillTx/>
                <a:latin typeface="Times New Roman"/>
                <a:cs typeface="Lucida Sans Unicode"/>
              </a:rPr>
              <a:t>Lancet </a:t>
            </a:r>
            <a:r>
              <a:rPr kumimoji="0" lang="en-GB" sz="1000" b="0" i="1" u="none" strike="noStrike" kern="1200" cap="none" spc="0" normalizeH="0" baseline="0" noProof="0" dirty="0" err="1">
                <a:ln>
                  <a:noFill/>
                </a:ln>
                <a:solidFill>
                  <a:srgbClr val="000000"/>
                </a:solidFill>
                <a:effectLst/>
                <a:uLnTx/>
                <a:uFillTx/>
                <a:latin typeface="Times New Roman"/>
                <a:cs typeface="Lucida Sans Unicode"/>
              </a:rPr>
              <a:t>Oncol</a:t>
            </a:r>
            <a:r>
              <a:rPr kumimoji="0" lang="en-GB" sz="1000" b="0" i="0" u="none" strike="noStrike" kern="1200" cap="none" spc="0" normalizeH="0" baseline="0" noProof="0" dirty="0">
                <a:ln>
                  <a:noFill/>
                </a:ln>
                <a:solidFill>
                  <a:srgbClr val="000000"/>
                </a:solidFill>
                <a:effectLst/>
                <a:uLnTx/>
                <a:uFillTx/>
                <a:latin typeface="Times New Roman"/>
                <a:cs typeface="Lucida Sans Unicode"/>
              </a:rPr>
              <a:t>. 2015;16:897. </a:t>
            </a:r>
            <a:endParaRPr kumimoji="0" lang="de-DE" sz="1000" b="0" i="0" u="none" strike="noStrike" kern="1200" cap="none" spc="0" normalizeH="0" baseline="0" noProof="0" dirty="0">
              <a:ln>
                <a:noFill/>
              </a:ln>
              <a:solidFill>
                <a:srgbClr val="000000"/>
              </a:solidFill>
              <a:effectLst/>
              <a:uLnTx/>
              <a:uFillTx/>
              <a:latin typeface="Times New Roman"/>
              <a:cs typeface="Lucida Sans Unicode"/>
            </a:endParaRPr>
          </a:p>
        </p:txBody>
      </p:sp>
    </p:spTree>
    <p:extLst>
      <p:ext uri="{BB962C8B-B14F-4D97-AF65-F5344CB8AC3E}">
        <p14:creationId xmlns:p14="http://schemas.microsoft.com/office/powerpoint/2010/main" val="2019780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93873" y="1276350"/>
            <a:ext cx="8670929" cy="4612362"/>
            <a:chOff x="269872" y="1276350"/>
            <a:chExt cx="8670929" cy="4499610"/>
          </a:xfrm>
        </p:grpSpPr>
        <p:sp>
          <p:nvSpPr>
            <p:cNvPr id="7" name="Round Same Side Corner Rectangle 6"/>
            <p:cNvSpPr/>
            <p:nvPr/>
          </p:nvSpPr>
          <p:spPr>
            <a:xfrm rot="10800000">
              <a:off x="269872" y="1778000"/>
              <a:ext cx="8670925" cy="3997960"/>
            </a:xfrm>
            <a:prstGeom prst="round2SameRect">
              <a:avLst>
                <a:gd name="adj1" fmla="val 5349"/>
                <a:gd name="adj2" fmla="val 0"/>
              </a:avLst>
            </a:prstGeom>
            <a:solidFill>
              <a:schemeClr val="bg1"/>
            </a:solid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cs typeface="Lucida Sans Unicode"/>
              </a:endParaRPr>
            </a:p>
          </p:txBody>
        </p:sp>
        <p:sp>
          <p:nvSpPr>
            <p:cNvPr id="8" name="Round Same Side Corner Rectangle 7"/>
            <p:cNvSpPr/>
            <p:nvPr/>
          </p:nvSpPr>
          <p:spPr>
            <a:xfrm>
              <a:off x="269873" y="1276350"/>
              <a:ext cx="8670928" cy="501650"/>
            </a:xfrm>
            <a:prstGeom prst="round2SameRect">
              <a:avLst>
                <a:gd name="adj1" fmla="val 24707"/>
                <a:gd name="adj2" fmla="val 0"/>
              </a:avLst>
            </a:prstGeom>
            <a:solidFill>
              <a:schemeClr val="accent1"/>
            </a:solid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cs typeface="Lucida Sans Unicode"/>
              </a:endParaRPr>
            </a:p>
          </p:txBody>
        </p:sp>
      </p:grpSp>
      <p:graphicFrame>
        <p:nvGraphicFramePr>
          <p:cNvPr id="11" name="Table 10"/>
          <p:cNvGraphicFramePr>
            <a:graphicFrameLocks noGrp="1"/>
          </p:cNvGraphicFramePr>
          <p:nvPr/>
        </p:nvGraphicFramePr>
        <p:xfrm>
          <a:off x="1827641" y="1276350"/>
          <a:ext cx="8666483" cy="4638392"/>
        </p:xfrm>
        <a:graphic>
          <a:graphicData uri="http://schemas.openxmlformats.org/drawingml/2006/table">
            <a:tbl>
              <a:tblPr firstRow="1" bandRow="1">
                <a:effectLst/>
                <a:tableStyleId>{0E3FDE45-AF77-4B5C-9715-49D594BDF05E}</a:tableStyleId>
              </a:tblPr>
              <a:tblGrid>
                <a:gridCol w="3005467">
                  <a:extLst>
                    <a:ext uri="{9D8B030D-6E8A-4147-A177-3AD203B41FA5}">
                      <a16:colId xmlns:a16="http://schemas.microsoft.com/office/drawing/2014/main" val="20000"/>
                    </a:ext>
                  </a:extLst>
                </a:gridCol>
                <a:gridCol w="2875542">
                  <a:extLst>
                    <a:ext uri="{9D8B030D-6E8A-4147-A177-3AD203B41FA5}">
                      <a16:colId xmlns:a16="http://schemas.microsoft.com/office/drawing/2014/main" val="20001"/>
                    </a:ext>
                  </a:extLst>
                </a:gridCol>
                <a:gridCol w="1342441">
                  <a:extLst>
                    <a:ext uri="{9D8B030D-6E8A-4147-A177-3AD203B41FA5}">
                      <a16:colId xmlns:a16="http://schemas.microsoft.com/office/drawing/2014/main" val="20002"/>
                    </a:ext>
                  </a:extLst>
                </a:gridCol>
                <a:gridCol w="1443033">
                  <a:extLst>
                    <a:ext uri="{9D8B030D-6E8A-4147-A177-3AD203B41FA5}">
                      <a16:colId xmlns:a16="http://schemas.microsoft.com/office/drawing/2014/main" val="20003"/>
                    </a:ext>
                  </a:extLst>
                </a:gridCol>
              </a:tblGrid>
              <a:tr h="499110">
                <a:tc gridSpan="2">
                  <a:txBody>
                    <a:bodyPr/>
                    <a:lstStyle/>
                    <a:p>
                      <a:pPr marL="0" marR="0" algn="l">
                        <a:lnSpc>
                          <a:spcPct val="100000"/>
                        </a:lnSpc>
                        <a:spcBef>
                          <a:spcPts val="200"/>
                        </a:spcBef>
                        <a:spcAft>
                          <a:spcPts val="200"/>
                        </a:spcAft>
                      </a:pPr>
                      <a:r>
                        <a:rPr lang="en-US" sz="800" b="0" baseline="0" dirty="0">
                          <a:ln>
                            <a:noFill/>
                          </a:ln>
                          <a:solidFill>
                            <a:schemeClr val="tx1">
                              <a:lumMod val="65000"/>
                              <a:lumOff val="35000"/>
                            </a:schemeClr>
                          </a:solidFill>
                          <a:effectLst/>
                          <a:latin typeface="Arial Narrow" panose="020B0606020202030204" pitchFamily="34" charset="0"/>
                        </a:rPr>
                        <a:t> </a:t>
                      </a:r>
                      <a:endParaRPr lang="en-US" sz="800" b="0" baseline="0" dirty="0">
                        <a:ln>
                          <a:noFill/>
                        </a:ln>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13148" marR="13148" marT="0"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marL="0" marR="0" algn="ctr">
                        <a:lnSpc>
                          <a:spcPct val="100000"/>
                        </a:lnSpc>
                        <a:spcBef>
                          <a:spcPts val="0"/>
                        </a:spcBef>
                        <a:spcAft>
                          <a:spcPts val="0"/>
                        </a:spcAft>
                      </a:pPr>
                      <a:r>
                        <a:rPr lang="en-US" sz="1100" b="1" kern="1200" baseline="0" dirty="0">
                          <a:ln>
                            <a:noFill/>
                          </a:ln>
                          <a:solidFill>
                            <a:schemeClr val="bg1"/>
                          </a:solidFill>
                          <a:effectLst/>
                          <a:latin typeface="Arial Narrow" panose="020B0606020202030204" pitchFamily="34" charset="0"/>
                        </a:rPr>
                        <a:t>Afatinib</a:t>
                      </a:r>
                      <a:r>
                        <a:rPr lang="en-US" sz="1100" b="1" kern="1200" baseline="50000" dirty="0">
                          <a:ln>
                            <a:noFill/>
                          </a:ln>
                          <a:solidFill>
                            <a:schemeClr val="bg1"/>
                          </a:solidFill>
                          <a:effectLst/>
                          <a:latin typeface="Arial Narrow" panose="020B0606020202030204" pitchFamily="34" charset="0"/>
                        </a:rPr>
                        <a:t>g</a:t>
                      </a:r>
                      <a:endParaRPr lang="en-US" sz="1100" b="1" baseline="50000" dirty="0">
                        <a:ln>
                          <a:noFill/>
                        </a:ln>
                        <a:solidFill>
                          <a:schemeClr val="bg1"/>
                        </a:solidFill>
                        <a:effectLst/>
                        <a:latin typeface="Arial Narrow" panose="020B0606020202030204" pitchFamily="34" charset="0"/>
                      </a:endParaRPr>
                    </a:p>
                    <a:p>
                      <a:pPr marL="0" marR="0" algn="ctr">
                        <a:lnSpc>
                          <a:spcPct val="100000"/>
                        </a:lnSpc>
                        <a:spcBef>
                          <a:spcPts val="0"/>
                        </a:spcBef>
                        <a:spcAft>
                          <a:spcPts val="0"/>
                        </a:spcAft>
                      </a:pPr>
                      <a:r>
                        <a:rPr lang="en-US" sz="1100" b="1" kern="1200" baseline="0" dirty="0">
                          <a:ln>
                            <a:noFill/>
                          </a:ln>
                          <a:solidFill>
                            <a:schemeClr val="bg1"/>
                          </a:solidFill>
                          <a:effectLst/>
                          <a:latin typeface="Arial Narrow" panose="020B0606020202030204" pitchFamily="34" charset="0"/>
                          <a:ea typeface="SimSun"/>
                          <a:cs typeface="Arial" panose="020B0604020202020204" pitchFamily="34" charset="0"/>
                        </a:rPr>
                        <a:t>(n=398)</a:t>
                      </a:r>
                    </a:p>
                  </a:txBody>
                  <a:tcPr marL="13148" marR="13148"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100" b="1" kern="1200" dirty="0">
                          <a:ln>
                            <a:noFill/>
                          </a:ln>
                          <a:solidFill>
                            <a:schemeClr val="bg1"/>
                          </a:solidFill>
                          <a:effectLst/>
                          <a:latin typeface="Arial Narrow" panose="020B0606020202030204" pitchFamily="34" charset="0"/>
                        </a:rPr>
                        <a:t>Erlotinib</a:t>
                      </a:r>
                      <a:r>
                        <a:rPr lang="en-US" sz="1100" b="1" kern="1200" baseline="50000" dirty="0">
                          <a:ln>
                            <a:noFill/>
                          </a:ln>
                          <a:solidFill>
                            <a:schemeClr val="bg1"/>
                          </a:solidFill>
                          <a:effectLst/>
                          <a:latin typeface="Arial Narrow" panose="020B0606020202030204" pitchFamily="34" charset="0"/>
                        </a:rPr>
                        <a:t>g</a:t>
                      </a:r>
                      <a:endParaRPr lang="en-US" sz="1100" b="1" baseline="50000" dirty="0">
                        <a:ln>
                          <a:noFill/>
                        </a:ln>
                        <a:solidFill>
                          <a:schemeClr val="bg1"/>
                        </a:solidFill>
                        <a:effectLst/>
                        <a:latin typeface="Arial Narrow" panose="020B0606020202030204" pitchFamily="34" charset="0"/>
                      </a:endParaRPr>
                    </a:p>
                    <a:p>
                      <a:pPr marL="0" marR="0" algn="ctr">
                        <a:lnSpc>
                          <a:spcPct val="100000"/>
                        </a:lnSpc>
                        <a:spcBef>
                          <a:spcPts val="0"/>
                        </a:spcBef>
                        <a:spcAft>
                          <a:spcPts val="0"/>
                        </a:spcAft>
                      </a:pPr>
                      <a:r>
                        <a:rPr lang="en-US" sz="1100" b="1" kern="1200" baseline="0" dirty="0">
                          <a:ln>
                            <a:noFill/>
                          </a:ln>
                          <a:solidFill>
                            <a:schemeClr val="bg1"/>
                          </a:solidFill>
                          <a:effectLst/>
                          <a:latin typeface="Arial Narrow" panose="020B0606020202030204" pitchFamily="34" charset="0"/>
                          <a:ea typeface="SimSun"/>
                          <a:cs typeface="Arial" panose="020B0604020202020204" pitchFamily="34" charset="0"/>
                        </a:rPr>
                        <a:t>(n=397)</a:t>
                      </a:r>
                    </a:p>
                  </a:txBody>
                  <a:tcPr marL="25400" marR="25400" marT="0"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3380">
                <a:tc>
                  <a:txBody>
                    <a:bodyPr/>
                    <a:lstStyle/>
                    <a:p>
                      <a:pPr marL="57150" marR="0" indent="0" algn="l" defTabSz="457200" rtl="0" eaLnBrk="1" fontAlgn="auto" latinLnBrk="0" hangingPunct="1">
                        <a:lnSpc>
                          <a:spcPct val="100000"/>
                        </a:lnSpc>
                        <a:spcBef>
                          <a:spcPts val="200"/>
                        </a:spcBef>
                        <a:spcAft>
                          <a:spcPts val="200"/>
                        </a:spcAft>
                        <a:buClrTx/>
                        <a:buSzTx/>
                        <a:buFontTx/>
                        <a:buNone/>
                        <a:tabLst/>
                        <a:defRPr/>
                      </a:pPr>
                      <a:r>
                        <a:rPr lang="en-US" sz="1400" b="1" dirty="0">
                          <a:solidFill>
                            <a:schemeClr val="tx1">
                              <a:lumMod val="65000"/>
                              <a:lumOff val="35000"/>
                            </a:schemeClr>
                          </a:solidFill>
                          <a:effectLst/>
                          <a:latin typeface="Arial Narrow" panose="020B0606020202030204" pitchFamily="34" charset="0"/>
                        </a:rPr>
                        <a:t>Median age,</a:t>
                      </a:r>
                      <a:r>
                        <a:rPr lang="en-US" sz="1400" b="1" baseline="0" dirty="0">
                          <a:solidFill>
                            <a:schemeClr val="tx1">
                              <a:lumMod val="65000"/>
                              <a:lumOff val="35000"/>
                            </a:schemeClr>
                          </a:solidFill>
                          <a:effectLst/>
                          <a:latin typeface="Arial Narrow" panose="020B0606020202030204" pitchFamily="34" charset="0"/>
                        </a:rPr>
                        <a:t> years</a:t>
                      </a:r>
                      <a:endParaRPr lang="en-US" sz="1400" b="1"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13148" marR="13148" marT="10800" marB="10800" anchor="b">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solidFill>
                          <a:schemeClr val="tx1">
                            <a:lumMod val="65000"/>
                            <a:lumOff val="35000"/>
                          </a:schemeClr>
                        </a:solidFill>
                        <a:latin typeface="Arial Narrow" panose="020B0606020202030204" pitchFamily="34" charset="0"/>
                      </a:endParaRPr>
                    </a:p>
                  </a:txBody>
                  <a:tcPr anchor="b">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65</a:t>
                      </a: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64</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6223">
                <a:tc>
                  <a:txBody>
                    <a:bodyPr/>
                    <a:lstStyle/>
                    <a:p>
                      <a:pPr marL="57150" marR="0" indent="0">
                        <a:lnSpc>
                          <a:spcPct val="100000"/>
                        </a:lnSpc>
                        <a:spcBef>
                          <a:spcPts val="200"/>
                        </a:spcBef>
                        <a:spcAft>
                          <a:spcPts val="200"/>
                        </a:spcAft>
                      </a:pPr>
                      <a:r>
                        <a:rPr lang="en-US" sz="1400" b="1" dirty="0">
                          <a:solidFill>
                            <a:schemeClr val="tx1">
                              <a:lumMod val="65000"/>
                              <a:lumOff val="35000"/>
                            </a:schemeClr>
                          </a:solidFill>
                          <a:effectLst/>
                          <a:latin typeface="Arial Narrow" panose="020B0606020202030204" pitchFamily="34" charset="0"/>
                        </a:rPr>
                        <a:t>Male,</a:t>
                      </a:r>
                      <a:r>
                        <a:rPr lang="en-US" sz="1400" b="1" baseline="0" dirty="0">
                          <a:solidFill>
                            <a:schemeClr val="tx1">
                              <a:lumMod val="65000"/>
                              <a:lumOff val="35000"/>
                            </a:schemeClr>
                          </a:solidFill>
                          <a:effectLst/>
                          <a:latin typeface="Arial Narrow" panose="020B0606020202030204" pitchFamily="34" charset="0"/>
                        </a:rPr>
                        <a:t> </a:t>
                      </a:r>
                      <a:r>
                        <a:rPr lang="en-US" sz="1400" b="1" dirty="0">
                          <a:solidFill>
                            <a:schemeClr val="tx1">
                              <a:lumMod val="65000"/>
                              <a:lumOff val="35000"/>
                            </a:schemeClr>
                          </a:solidFill>
                          <a:effectLst/>
                          <a:latin typeface="Arial Narrow" panose="020B0606020202030204" pitchFamily="34" charset="0"/>
                        </a:rPr>
                        <a:t>%</a:t>
                      </a:r>
                      <a:endParaRPr lang="en-US" sz="1400" b="1"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13148" marR="13148" marT="10800" marB="108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0000"/>
                        </a:lnSpc>
                        <a:spcBef>
                          <a:spcPts val="200"/>
                        </a:spcBef>
                        <a:spcAft>
                          <a:spcPts val="200"/>
                        </a:spcAft>
                      </a:pPr>
                      <a:endPar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13148" marR="13148" marT="10800" marB="10800"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84</a:t>
                      </a: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83</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46223">
                <a:tc rowSpan="4">
                  <a:txBody>
                    <a:bodyPr/>
                    <a:lstStyle/>
                    <a:p>
                      <a:pPr marL="57150" marR="0" indent="0" algn="l" defTabSz="914400" rtl="0" eaLnBrk="1" fontAlgn="auto" latinLnBrk="0" hangingPunct="1">
                        <a:lnSpc>
                          <a:spcPct val="100000"/>
                        </a:lnSpc>
                        <a:spcBef>
                          <a:spcPts val="200"/>
                        </a:spcBef>
                        <a:spcAft>
                          <a:spcPts val="200"/>
                        </a:spcAft>
                        <a:buClrTx/>
                        <a:buSzTx/>
                        <a:buFontTx/>
                        <a:buNone/>
                        <a:tabLst/>
                        <a:defRPr/>
                      </a:pPr>
                      <a:r>
                        <a:rPr lang="en-US" sz="1400" b="1" kern="1200" dirty="0">
                          <a:solidFill>
                            <a:schemeClr val="tx1">
                              <a:lumMod val="65000"/>
                              <a:lumOff val="35000"/>
                            </a:schemeClr>
                          </a:solidFill>
                          <a:effectLst/>
                          <a:latin typeface="Arial Narrow" panose="020B0606020202030204" pitchFamily="34" charset="0"/>
                        </a:rPr>
                        <a:t>Race,</a:t>
                      </a:r>
                      <a:r>
                        <a:rPr lang="en-US" sz="1400" b="1" kern="1200" baseline="0" dirty="0">
                          <a:solidFill>
                            <a:schemeClr val="tx1">
                              <a:lumMod val="65000"/>
                              <a:lumOff val="35000"/>
                            </a:schemeClr>
                          </a:solidFill>
                          <a:effectLst/>
                          <a:latin typeface="Arial Narrow" panose="020B0606020202030204" pitchFamily="34" charset="0"/>
                        </a:rPr>
                        <a:t> </a:t>
                      </a:r>
                      <a:r>
                        <a:rPr lang="en-US" sz="1400" b="1" kern="1200" dirty="0">
                          <a:solidFill>
                            <a:schemeClr val="tx1">
                              <a:lumMod val="65000"/>
                              <a:lumOff val="35000"/>
                            </a:schemeClr>
                          </a:solidFill>
                          <a:effectLst/>
                          <a:latin typeface="Arial Narrow" panose="020B0606020202030204" pitchFamily="34" charset="0"/>
                        </a:rPr>
                        <a:t>%</a:t>
                      </a:r>
                      <a:endParaRPr lang="en-US" sz="1400" b="1" kern="120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13148" marR="13148" marT="10800" marB="108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7150" marR="0" indent="0">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Asian</a:t>
                      </a: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24</a:t>
                      </a: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24</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6223">
                <a:tc vMerge="1">
                  <a:txBody>
                    <a:bodyPr/>
                    <a:lstStyle/>
                    <a:p>
                      <a:endParaRPr lang="en-GB"/>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0">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East Asian</a:t>
                      </a: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22</a:t>
                      </a: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22</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6223">
                <a:tc vMerge="1">
                  <a:txBody>
                    <a:bodyPr/>
                    <a:lstStyle/>
                    <a:p>
                      <a:endParaRPr lang="en-GB"/>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7150" marR="0" indent="0">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rPr>
                        <a:t>White</a:t>
                      </a:r>
                      <a:endParaRPr lang="en-US" sz="1400" b="0" baseline="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72</a:t>
                      </a: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73</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46223">
                <a:tc vMerge="1">
                  <a:txBody>
                    <a:bodyPr/>
                    <a:lstStyle/>
                    <a:p>
                      <a:pPr marL="0" marR="0">
                        <a:lnSpc>
                          <a:spcPct val="115000"/>
                        </a:lnSpc>
                        <a:spcBef>
                          <a:spcPts val="200"/>
                        </a:spcBef>
                        <a:spcAft>
                          <a:spcPts val="200"/>
                        </a:spcAft>
                      </a:pPr>
                      <a:endParaRPr lang="en-US" sz="1400" dirty="0">
                        <a:effectLst/>
                        <a:latin typeface="+mj-lt"/>
                        <a:ea typeface="SimSun"/>
                        <a:cs typeface="Angsana New"/>
                      </a:endParaRPr>
                    </a:p>
                  </a:txBody>
                  <a:tcPr marL="13148" marR="13148" marT="0" marB="0"/>
                </a:tc>
                <a:tc>
                  <a:txBody>
                    <a:bodyPr/>
                    <a:lstStyle/>
                    <a:p>
                      <a:pPr marL="57150" marR="0" indent="0">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rPr>
                        <a:t>Other</a:t>
                      </a:r>
                      <a:r>
                        <a:rPr lang="en-US" sz="1400" b="0" baseline="30000" dirty="0">
                          <a:solidFill>
                            <a:schemeClr val="tx1">
                              <a:lumMod val="65000"/>
                              <a:lumOff val="35000"/>
                            </a:schemeClr>
                          </a:solidFill>
                          <a:effectLst/>
                          <a:latin typeface="Arial Narrow" panose="020B0606020202030204" pitchFamily="34" charset="0"/>
                        </a:rPr>
                        <a:t>d</a:t>
                      </a:r>
                      <a:endParaRPr lang="en-US" sz="1400" b="0" baseline="3000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  2</a:t>
                      </a: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  3</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46223">
                <a:tc rowSpan="3">
                  <a:txBody>
                    <a:bodyPr/>
                    <a:lstStyle/>
                    <a:p>
                      <a:pPr marL="57150" marR="0" indent="0" algn="l" defTabSz="914400" rtl="0" eaLnBrk="1" fontAlgn="auto" latinLnBrk="0" hangingPunct="1">
                        <a:lnSpc>
                          <a:spcPct val="100000"/>
                        </a:lnSpc>
                        <a:spcBef>
                          <a:spcPts val="200"/>
                        </a:spcBef>
                        <a:spcAft>
                          <a:spcPts val="200"/>
                        </a:spcAft>
                        <a:buClrTx/>
                        <a:buSzTx/>
                        <a:buFontTx/>
                        <a:buNone/>
                        <a:tabLst/>
                        <a:defRPr/>
                      </a:pPr>
                      <a:r>
                        <a:rPr lang="en-US" sz="1400" b="1" kern="1200" dirty="0">
                          <a:solidFill>
                            <a:schemeClr val="tx1">
                              <a:lumMod val="65000"/>
                              <a:lumOff val="35000"/>
                            </a:schemeClr>
                          </a:solidFill>
                          <a:effectLst/>
                          <a:latin typeface="Arial Narrow" panose="020B0606020202030204" pitchFamily="34" charset="0"/>
                        </a:rPr>
                        <a:t>Smoking history,</a:t>
                      </a:r>
                      <a:r>
                        <a:rPr lang="en-US" sz="1400" b="1" kern="1200" baseline="0" dirty="0">
                          <a:solidFill>
                            <a:schemeClr val="tx1">
                              <a:lumMod val="65000"/>
                              <a:lumOff val="35000"/>
                            </a:schemeClr>
                          </a:solidFill>
                          <a:effectLst/>
                          <a:latin typeface="Arial Narrow" panose="020B0606020202030204" pitchFamily="34" charset="0"/>
                        </a:rPr>
                        <a:t> </a:t>
                      </a:r>
                      <a:r>
                        <a:rPr lang="en-US" sz="1400" b="1" kern="1200" dirty="0">
                          <a:solidFill>
                            <a:schemeClr val="tx1">
                              <a:lumMod val="65000"/>
                              <a:lumOff val="35000"/>
                            </a:schemeClr>
                          </a:solidFill>
                          <a:effectLst/>
                          <a:latin typeface="Arial Narrow" panose="020B0606020202030204" pitchFamily="34" charset="0"/>
                        </a:rPr>
                        <a:t>%</a:t>
                      </a:r>
                      <a:endParaRPr lang="en-US" sz="1400" b="1" kern="120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13148" marR="13148" marT="10800" marB="108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7150" marR="0" indent="0">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rPr>
                        <a:t>Never</a:t>
                      </a:r>
                      <a:r>
                        <a:rPr lang="en-US" sz="1400" b="0" baseline="0" dirty="0">
                          <a:solidFill>
                            <a:schemeClr val="tx1">
                              <a:lumMod val="65000"/>
                              <a:lumOff val="35000"/>
                            </a:schemeClr>
                          </a:solidFill>
                          <a:effectLst/>
                          <a:latin typeface="Arial Narrow" panose="020B0606020202030204" pitchFamily="34" charset="0"/>
                        </a:rPr>
                        <a:t> </a:t>
                      </a:r>
                      <a:r>
                        <a:rPr lang="en-US" sz="1400" b="0" dirty="0">
                          <a:solidFill>
                            <a:schemeClr val="tx1">
                              <a:lumMod val="65000"/>
                              <a:lumOff val="35000"/>
                            </a:schemeClr>
                          </a:solidFill>
                          <a:effectLst/>
                          <a:latin typeface="Arial Narrow" panose="020B0606020202030204" pitchFamily="34" charset="0"/>
                        </a:rPr>
                        <a:t>smoker</a:t>
                      </a:r>
                      <a:endPar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  7</a:t>
                      </a: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  5</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223">
                <a:tc vMerge="1">
                  <a:txBody>
                    <a:bodyPr/>
                    <a:lstStyle/>
                    <a:p>
                      <a:pPr marL="0" marR="0">
                        <a:lnSpc>
                          <a:spcPct val="115000"/>
                        </a:lnSpc>
                        <a:spcBef>
                          <a:spcPts val="200"/>
                        </a:spcBef>
                        <a:spcAft>
                          <a:spcPts val="200"/>
                        </a:spcAft>
                      </a:pPr>
                      <a:endParaRPr lang="en-US" sz="1400" dirty="0">
                        <a:effectLst/>
                        <a:latin typeface="+mj-lt"/>
                        <a:ea typeface="SimSun"/>
                        <a:cs typeface="Angsana New"/>
                      </a:endParaRPr>
                    </a:p>
                  </a:txBody>
                  <a:tcPr marL="13148" marR="13148" marT="0" marB="0">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7150" marR="0" indent="0">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rPr>
                        <a:t>Light ex-smoker</a:t>
                      </a:r>
                      <a:r>
                        <a:rPr lang="en-US" sz="1400" b="0" baseline="30000" dirty="0">
                          <a:solidFill>
                            <a:schemeClr val="tx1">
                              <a:lumMod val="65000"/>
                              <a:lumOff val="35000"/>
                            </a:schemeClr>
                          </a:solidFill>
                          <a:effectLst/>
                          <a:latin typeface="Arial Narrow" panose="020B0606020202030204" pitchFamily="34" charset="0"/>
                        </a:rPr>
                        <a:t>e</a:t>
                      </a:r>
                      <a:endPar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  3</a:t>
                      </a: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  3</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46223">
                <a:tc vMerge="1">
                  <a:txBody>
                    <a:bodyPr/>
                    <a:lstStyle/>
                    <a:p>
                      <a:pPr marL="0" marR="0">
                        <a:lnSpc>
                          <a:spcPct val="115000"/>
                        </a:lnSpc>
                        <a:spcBef>
                          <a:spcPts val="200"/>
                        </a:spcBef>
                        <a:spcAft>
                          <a:spcPts val="200"/>
                        </a:spcAft>
                      </a:pPr>
                      <a:endParaRPr lang="en-US" sz="1400" dirty="0">
                        <a:effectLst/>
                        <a:latin typeface="+mj-lt"/>
                        <a:ea typeface="SimSun"/>
                        <a:cs typeface="Angsana New"/>
                      </a:endParaRPr>
                    </a:p>
                  </a:txBody>
                  <a:tcPr marL="13148" marR="13148" marT="0" marB="0"/>
                </a:tc>
                <a:tc>
                  <a:txBody>
                    <a:bodyPr/>
                    <a:lstStyle/>
                    <a:p>
                      <a:pPr marL="57150" marR="0" indent="0" algn="l" defTabSz="457200" rtl="0" eaLnBrk="1" fontAlgn="auto" latinLnBrk="0" hangingPunct="1">
                        <a:lnSpc>
                          <a:spcPct val="100000"/>
                        </a:lnSpc>
                        <a:spcBef>
                          <a:spcPts val="200"/>
                        </a:spcBef>
                        <a:spcAft>
                          <a:spcPts val="200"/>
                        </a:spcAft>
                        <a:buClrTx/>
                        <a:buSzTx/>
                        <a:buFontTx/>
                        <a:buNone/>
                        <a:tabLst/>
                        <a:defRPr/>
                      </a:pPr>
                      <a:r>
                        <a:rPr lang="en-US" sz="1400" b="0" dirty="0">
                          <a:solidFill>
                            <a:schemeClr val="tx1">
                              <a:lumMod val="65000"/>
                              <a:lumOff val="35000"/>
                            </a:schemeClr>
                          </a:solidFill>
                          <a:effectLst/>
                          <a:latin typeface="Arial Narrow" panose="020B0606020202030204" pitchFamily="34" charset="0"/>
                        </a:rPr>
                        <a:t>Current and other ex-smoker</a:t>
                      </a:r>
                      <a:r>
                        <a:rPr lang="en-US" sz="1400" b="0" baseline="30000" dirty="0">
                          <a:solidFill>
                            <a:schemeClr val="tx1">
                              <a:lumMod val="65000"/>
                              <a:lumOff val="35000"/>
                            </a:schemeClr>
                          </a:solidFill>
                          <a:effectLst/>
                          <a:latin typeface="Arial Narrow" panose="020B0606020202030204" pitchFamily="34" charset="0"/>
                        </a:rPr>
                        <a:t>f</a:t>
                      </a:r>
                      <a:endParaRPr lang="en-US" sz="1400" b="0" baseline="3000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22597" marR="22597"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91</a:t>
                      </a: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92</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46223">
                <a:tc>
                  <a:txBody>
                    <a:bodyPr/>
                    <a:lstStyle/>
                    <a:p>
                      <a:pPr marL="57150" marR="0" indent="0" algn="l" defTabSz="457200" rtl="0" eaLnBrk="1" fontAlgn="auto" latinLnBrk="0" hangingPunct="1">
                        <a:lnSpc>
                          <a:spcPct val="100000"/>
                        </a:lnSpc>
                        <a:spcBef>
                          <a:spcPts val="200"/>
                        </a:spcBef>
                        <a:spcAft>
                          <a:spcPts val="200"/>
                        </a:spcAft>
                        <a:buClrTx/>
                        <a:buSzTx/>
                        <a:buFontTx/>
                        <a:buNone/>
                        <a:tabLst/>
                        <a:defRPr/>
                      </a:pPr>
                      <a:r>
                        <a:rPr lang="en-US" sz="1400" b="1" kern="1200" dirty="0">
                          <a:solidFill>
                            <a:schemeClr val="tx1">
                              <a:lumMod val="65000"/>
                              <a:lumOff val="35000"/>
                            </a:schemeClr>
                          </a:solidFill>
                          <a:effectLst/>
                          <a:latin typeface="Arial Narrow" panose="020B0606020202030204" pitchFamily="34" charset="0"/>
                        </a:rPr>
                        <a:t>ECOG,</a:t>
                      </a:r>
                      <a:r>
                        <a:rPr lang="en-US" sz="1400" b="1" kern="1200" baseline="30000" dirty="0">
                          <a:solidFill>
                            <a:schemeClr val="tx1">
                              <a:lumMod val="65000"/>
                              <a:lumOff val="35000"/>
                            </a:schemeClr>
                          </a:solidFill>
                          <a:effectLst/>
                          <a:latin typeface="Arial Narrow" panose="020B0606020202030204" pitchFamily="34" charset="0"/>
                        </a:rPr>
                        <a:t>a  </a:t>
                      </a:r>
                      <a:r>
                        <a:rPr lang="en-US" sz="1400" b="1" kern="1200" baseline="0" dirty="0">
                          <a:solidFill>
                            <a:schemeClr val="tx1">
                              <a:lumMod val="65000"/>
                              <a:lumOff val="35000"/>
                            </a:schemeClr>
                          </a:solidFill>
                          <a:effectLst/>
                          <a:latin typeface="Arial Narrow" panose="020B0606020202030204" pitchFamily="34" charset="0"/>
                        </a:rPr>
                        <a:t>%</a:t>
                      </a:r>
                      <a:endParaRPr lang="en-US" sz="1400" b="1" baseline="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22597" marR="22597" marT="10800" marB="108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7150" marR="0" indent="0" algn="l">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rPr>
                        <a:t>0/1</a:t>
                      </a:r>
                      <a:endPar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22597" marR="22597"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200"/>
                        </a:spcBef>
                        <a:spcAft>
                          <a:spcPts val="200"/>
                        </a:spcAft>
                        <a:buClrTx/>
                        <a:buSzTx/>
                        <a:buFontTx/>
                        <a:buNone/>
                        <a:tabLst/>
                        <a:defRPr/>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32/68</a:t>
                      </a:r>
                    </a:p>
                  </a:txBody>
                  <a:tcPr marL="22597" marR="22597"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200"/>
                        </a:spcBef>
                        <a:spcAft>
                          <a:spcPts val="200"/>
                        </a:spcAft>
                        <a:buClrTx/>
                        <a:buSzTx/>
                        <a:buFontTx/>
                        <a:buNone/>
                        <a:tabLst/>
                        <a:defRPr/>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34/66</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46223">
                <a:tc>
                  <a:txBody>
                    <a:bodyPr/>
                    <a:lstStyle/>
                    <a:p>
                      <a:pPr marL="57150" marR="0" indent="0" algn="l" defTabSz="457200" rtl="0" eaLnBrk="1" fontAlgn="auto" latinLnBrk="0" hangingPunct="1">
                        <a:lnSpc>
                          <a:spcPct val="100000"/>
                        </a:lnSpc>
                        <a:spcBef>
                          <a:spcPts val="200"/>
                        </a:spcBef>
                        <a:spcAft>
                          <a:spcPts val="200"/>
                        </a:spcAft>
                        <a:buClrTx/>
                        <a:buSzTx/>
                        <a:buFontTx/>
                        <a:buNone/>
                        <a:tabLst/>
                        <a:defRPr/>
                      </a:pPr>
                      <a:r>
                        <a:rPr lang="en-US" sz="1400" b="1" dirty="0">
                          <a:solidFill>
                            <a:schemeClr val="tx1">
                              <a:lumMod val="65000"/>
                              <a:lumOff val="35000"/>
                            </a:schemeClr>
                          </a:solidFill>
                          <a:effectLst/>
                          <a:latin typeface="Arial Narrow" panose="020B0606020202030204" pitchFamily="34" charset="0"/>
                        </a:rPr>
                        <a:t>Clinical stage,</a:t>
                      </a:r>
                      <a:r>
                        <a:rPr lang="en-US" sz="1400" b="1" baseline="30000" dirty="0">
                          <a:solidFill>
                            <a:schemeClr val="tx1">
                              <a:lumMod val="65000"/>
                              <a:lumOff val="35000"/>
                            </a:schemeClr>
                          </a:solidFill>
                          <a:effectLst/>
                          <a:latin typeface="Arial Narrow" panose="020B0606020202030204" pitchFamily="34" charset="0"/>
                        </a:rPr>
                        <a:t>b</a:t>
                      </a:r>
                      <a:r>
                        <a:rPr lang="en-US" sz="1400" b="1" baseline="0" dirty="0">
                          <a:solidFill>
                            <a:schemeClr val="tx1">
                              <a:lumMod val="65000"/>
                              <a:lumOff val="35000"/>
                            </a:schemeClr>
                          </a:solidFill>
                          <a:effectLst/>
                          <a:latin typeface="Arial Narrow" panose="020B0606020202030204" pitchFamily="34" charset="0"/>
                        </a:rPr>
                        <a:t> %</a:t>
                      </a:r>
                      <a:endParaRPr lang="en-US" sz="1400" b="1"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22597" marR="22597" marT="10800" marB="108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7150" marR="0" indent="0" algn="l" defTabSz="914400" rtl="0" eaLnBrk="1" fontAlgn="auto" latinLnBrk="0" hangingPunct="1">
                        <a:lnSpc>
                          <a:spcPct val="100000"/>
                        </a:lnSpc>
                        <a:spcBef>
                          <a:spcPts val="200"/>
                        </a:spcBef>
                        <a:spcAft>
                          <a:spcPts val="200"/>
                        </a:spcAft>
                        <a:buClrTx/>
                        <a:buSzTx/>
                        <a:buFontTx/>
                        <a:buNone/>
                        <a:tabLst/>
                        <a:defRPr/>
                      </a:pPr>
                      <a:r>
                        <a:rPr lang="en-US" sz="1400" b="0" kern="1200" baseline="0" dirty="0">
                          <a:solidFill>
                            <a:schemeClr val="tx1">
                              <a:lumMod val="65000"/>
                              <a:lumOff val="35000"/>
                            </a:schemeClr>
                          </a:solidFill>
                          <a:effectLst/>
                          <a:latin typeface="Arial Narrow" panose="020B0606020202030204" pitchFamily="34" charset="0"/>
                          <a:ea typeface="+mn-ea"/>
                          <a:cs typeface="Times New Roman"/>
                        </a:rPr>
                        <a:t>III</a:t>
                      </a:r>
                      <a:r>
                        <a:rPr lang="en-US" sz="1400" b="0" kern="1200" dirty="0">
                          <a:solidFill>
                            <a:schemeClr val="tx1">
                              <a:lumMod val="65000"/>
                              <a:lumOff val="35000"/>
                            </a:schemeClr>
                          </a:solidFill>
                          <a:effectLst/>
                          <a:latin typeface="Arial Narrow" panose="020B0606020202030204" pitchFamily="34" charset="0"/>
                          <a:ea typeface="+mn-ea"/>
                          <a:cs typeface="+mn-cs"/>
                        </a:rPr>
                        <a:t>B</a:t>
                      </a:r>
                      <a:r>
                        <a:rPr lang="en-US" sz="1400" b="0" kern="1200" baseline="0" dirty="0">
                          <a:solidFill>
                            <a:schemeClr val="tx1">
                              <a:lumMod val="65000"/>
                              <a:lumOff val="35000"/>
                            </a:schemeClr>
                          </a:solidFill>
                          <a:effectLst/>
                          <a:latin typeface="Arial Narrow" panose="020B0606020202030204" pitchFamily="34" charset="0"/>
                          <a:ea typeface="+mn-ea"/>
                          <a:cs typeface="+mn-cs"/>
                        </a:rPr>
                        <a:t>/</a:t>
                      </a:r>
                      <a:r>
                        <a:rPr lang="en-US" sz="1400" b="0" kern="1200" baseline="0" dirty="0">
                          <a:solidFill>
                            <a:schemeClr val="tx1">
                              <a:lumMod val="65000"/>
                              <a:lumOff val="35000"/>
                            </a:schemeClr>
                          </a:solidFill>
                          <a:effectLst/>
                          <a:latin typeface="Arial Narrow" panose="020B0606020202030204" pitchFamily="34" charset="0"/>
                          <a:ea typeface="+mn-ea"/>
                          <a:cs typeface="Times New Roman"/>
                        </a:rPr>
                        <a:t>IV</a:t>
                      </a:r>
                      <a:endParaRPr lang="en-US" sz="1400" b="0" kern="1200" dirty="0">
                        <a:solidFill>
                          <a:schemeClr val="tx1">
                            <a:lumMod val="65000"/>
                            <a:lumOff val="35000"/>
                          </a:schemeClr>
                        </a:solidFill>
                        <a:effectLst/>
                        <a:latin typeface="Arial Narrow" panose="020B0606020202030204" pitchFamily="34" charset="0"/>
                        <a:ea typeface="+mn-ea"/>
                        <a:cs typeface="Times New Roman"/>
                      </a:endParaRPr>
                    </a:p>
                  </a:txBody>
                  <a:tcPr marL="15720" marR="15720"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12/88</a:t>
                      </a:r>
                    </a:p>
                  </a:txBody>
                  <a:tcPr marL="22597" marR="22597"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rPr>
                        <a:t>12/87</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46223">
                <a:tc rowSpan="2">
                  <a:txBody>
                    <a:bodyPr/>
                    <a:lstStyle/>
                    <a:p>
                      <a:pPr marL="57150" marR="0" indent="0" algn="l" defTabSz="914400" rtl="0" eaLnBrk="1" fontAlgn="auto" latinLnBrk="0" hangingPunct="1">
                        <a:lnSpc>
                          <a:spcPct val="100000"/>
                        </a:lnSpc>
                        <a:spcBef>
                          <a:spcPts val="200"/>
                        </a:spcBef>
                        <a:spcAft>
                          <a:spcPts val="200"/>
                        </a:spcAft>
                        <a:buClrTx/>
                        <a:buSzTx/>
                        <a:buFontTx/>
                        <a:buNone/>
                        <a:tabLst/>
                        <a:defRPr/>
                      </a:pPr>
                      <a:r>
                        <a:rPr lang="en-US" sz="1400" b="1" kern="1200" dirty="0">
                          <a:solidFill>
                            <a:schemeClr val="tx1">
                              <a:lumMod val="65000"/>
                              <a:lumOff val="35000"/>
                            </a:schemeClr>
                          </a:solidFill>
                          <a:effectLst/>
                          <a:latin typeface="Arial Narrow" panose="020B0606020202030204" pitchFamily="34" charset="0"/>
                        </a:rPr>
                        <a:t>Histology,</a:t>
                      </a:r>
                      <a:r>
                        <a:rPr lang="en-US" sz="1400" b="1" kern="1200" baseline="30000" dirty="0">
                          <a:solidFill>
                            <a:schemeClr val="tx1">
                              <a:lumMod val="65000"/>
                              <a:lumOff val="35000"/>
                            </a:schemeClr>
                          </a:solidFill>
                          <a:effectLst/>
                          <a:latin typeface="Arial Narrow" panose="020B0606020202030204" pitchFamily="34" charset="0"/>
                        </a:rPr>
                        <a:t>c</a:t>
                      </a:r>
                      <a:r>
                        <a:rPr lang="en-US" sz="1400" b="1" kern="1200" baseline="0" dirty="0">
                          <a:solidFill>
                            <a:schemeClr val="tx1">
                              <a:lumMod val="65000"/>
                              <a:lumOff val="35000"/>
                            </a:schemeClr>
                          </a:solidFill>
                          <a:effectLst/>
                          <a:latin typeface="Arial Narrow" panose="020B0606020202030204" pitchFamily="34" charset="0"/>
                        </a:rPr>
                        <a:t> %</a:t>
                      </a:r>
                      <a:endParaRPr lang="en-US" sz="1400" b="1" kern="1200" baseline="0" dirty="0">
                        <a:solidFill>
                          <a:schemeClr val="tx1">
                            <a:lumMod val="65000"/>
                            <a:lumOff val="35000"/>
                          </a:schemeClr>
                        </a:solidFill>
                        <a:effectLst/>
                        <a:latin typeface="Arial Narrow" panose="020B0606020202030204" pitchFamily="34" charset="0"/>
                        <a:ea typeface="+mn-ea"/>
                        <a:cs typeface="Arial" panose="020B0604020202020204" pitchFamily="34" charset="0"/>
                      </a:endParaRPr>
                    </a:p>
                  </a:txBody>
                  <a:tcPr marL="13148" marR="13148" marT="10800" marB="108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7150" marR="0" indent="0" algn="l" defTabSz="914400" rtl="0" eaLnBrk="1" fontAlgn="auto" latinLnBrk="0" hangingPunct="1">
                        <a:lnSpc>
                          <a:spcPct val="100000"/>
                        </a:lnSpc>
                        <a:spcBef>
                          <a:spcPts val="200"/>
                        </a:spcBef>
                        <a:spcAft>
                          <a:spcPts val="200"/>
                        </a:spcAft>
                        <a:buClrTx/>
                        <a:buSzTx/>
                        <a:buFontTx/>
                        <a:buNone/>
                        <a:tabLst/>
                        <a:defRPr/>
                      </a:pPr>
                      <a:r>
                        <a:rPr lang="en-US" sz="1400" b="0" kern="1200" dirty="0">
                          <a:solidFill>
                            <a:schemeClr val="tx1">
                              <a:lumMod val="65000"/>
                              <a:lumOff val="35000"/>
                            </a:schemeClr>
                          </a:solidFill>
                          <a:effectLst/>
                          <a:latin typeface="Arial Narrow" panose="020B0606020202030204" pitchFamily="34" charset="0"/>
                        </a:rPr>
                        <a:t>Squamous</a:t>
                      </a:r>
                      <a:endParaRPr lang="en-US" sz="1400" b="0" kern="1200" baseline="0" dirty="0">
                        <a:solidFill>
                          <a:schemeClr val="tx1">
                            <a:lumMod val="65000"/>
                            <a:lumOff val="35000"/>
                          </a:schemeClr>
                        </a:solidFill>
                        <a:effectLst/>
                        <a:latin typeface="Arial Narrow" panose="020B0606020202030204" pitchFamily="34" charset="0"/>
                        <a:ea typeface="+mn-ea"/>
                        <a:cs typeface="Arial" panose="020B0604020202020204" pitchFamily="34" charset="0"/>
                      </a:endParaRPr>
                    </a:p>
                  </a:txBody>
                  <a:tcPr marL="15720" marR="15720"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200"/>
                        </a:spcBef>
                        <a:spcAft>
                          <a:spcPts val="200"/>
                        </a:spcAft>
                        <a:buClrTx/>
                        <a:buSzTx/>
                        <a:buFontTx/>
                        <a:buNone/>
                        <a:tabLst/>
                        <a:defRPr/>
                      </a:pPr>
                      <a:r>
                        <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rPr>
                        <a:t>96</a:t>
                      </a:r>
                    </a:p>
                  </a:txBody>
                  <a:tcPr marL="15720" marR="15720"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200"/>
                        </a:spcBef>
                        <a:spcAft>
                          <a:spcPts val="200"/>
                        </a:spcAft>
                        <a:buClrTx/>
                        <a:buSzTx/>
                        <a:buFontTx/>
                        <a:buNone/>
                        <a:tabLst/>
                        <a:defRPr/>
                      </a:pPr>
                      <a:r>
                        <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rPr>
                        <a:t>96</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46223">
                <a:tc vMerge="1">
                  <a:txBody>
                    <a:bodyPr/>
                    <a:lstStyle/>
                    <a:p>
                      <a:pPr marL="0" marR="0" indent="0" algn="l" defTabSz="914400" rtl="0" eaLnBrk="1" fontAlgn="auto" latinLnBrk="0" hangingPunct="1">
                        <a:lnSpc>
                          <a:spcPct val="100000"/>
                        </a:lnSpc>
                        <a:spcBef>
                          <a:spcPts val="200"/>
                        </a:spcBef>
                        <a:spcAft>
                          <a:spcPts val="200"/>
                        </a:spcAft>
                        <a:buClrTx/>
                        <a:buSzTx/>
                        <a:buFontTx/>
                        <a:buNone/>
                        <a:tabLst/>
                        <a:defRPr/>
                      </a:pPr>
                      <a:endParaRPr lang="en-US" sz="1000" b="1" kern="1200" dirty="0">
                        <a:solidFill>
                          <a:schemeClr val="bg1"/>
                        </a:solidFill>
                        <a:effectLst/>
                        <a:latin typeface="Arial" panose="020B0604020202020204" pitchFamily="34" charset="0"/>
                        <a:ea typeface="SimSun"/>
                        <a:cs typeface="Arial" panose="020B0604020202020204" pitchFamily="34" charset="0"/>
                      </a:endParaRPr>
                    </a:p>
                  </a:txBody>
                  <a:tcPr marL="13148" marR="1314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57150" marR="0" indent="0">
                        <a:lnSpc>
                          <a:spcPct val="100000"/>
                        </a:lnSpc>
                        <a:spcBef>
                          <a:spcPts val="200"/>
                        </a:spcBef>
                        <a:spcAft>
                          <a:spcPts val="200"/>
                        </a:spcAft>
                      </a:pPr>
                      <a:r>
                        <a:rPr lang="en-US" sz="1400" b="0" kern="1200" dirty="0">
                          <a:solidFill>
                            <a:schemeClr val="tx1">
                              <a:lumMod val="65000"/>
                              <a:lumOff val="35000"/>
                            </a:schemeClr>
                          </a:solidFill>
                          <a:effectLst/>
                          <a:latin typeface="Arial Narrow" panose="020B0606020202030204" pitchFamily="34" charset="0"/>
                        </a:rPr>
                        <a:t>Mixed</a:t>
                      </a:r>
                      <a:endPar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endParaRPr>
                    </a:p>
                  </a:txBody>
                  <a:tcPr marL="25400" marR="25400"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200"/>
                        </a:spcBef>
                        <a:spcAft>
                          <a:spcPts val="200"/>
                        </a:spcAft>
                        <a:buClrTx/>
                        <a:buSzTx/>
                        <a:buFontTx/>
                        <a:buNone/>
                        <a:tabLst/>
                        <a:defRPr/>
                      </a:pPr>
                      <a:r>
                        <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rPr>
                        <a:t>  4</a:t>
                      </a:r>
                    </a:p>
                  </a:txBody>
                  <a:tcPr marL="15720" marR="15720"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200"/>
                        </a:spcBef>
                        <a:spcAft>
                          <a:spcPts val="200"/>
                        </a:spcAft>
                        <a:buClrTx/>
                        <a:buSzTx/>
                        <a:buFontTx/>
                        <a:buNone/>
                        <a:tabLst/>
                        <a:defRPr/>
                      </a:pPr>
                      <a:r>
                        <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rPr>
                        <a:t>  4</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46223">
                <a:tc rowSpan="3">
                  <a:txBody>
                    <a:bodyPr/>
                    <a:lstStyle/>
                    <a:p>
                      <a:pPr marL="57150" marR="0" indent="0" algn="l"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tx1">
                              <a:lumMod val="65000"/>
                              <a:lumOff val="35000"/>
                            </a:schemeClr>
                          </a:solidFill>
                          <a:effectLst/>
                          <a:latin typeface="Arial Narrow" panose="020B0606020202030204" pitchFamily="34" charset="0"/>
                        </a:rPr>
                        <a:t>Best response to first-line </a:t>
                      </a:r>
                      <a:br>
                        <a:rPr lang="en-US" sz="1400" b="1" kern="1200" dirty="0">
                          <a:solidFill>
                            <a:schemeClr val="tx1">
                              <a:lumMod val="65000"/>
                              <a:lumOff val="35000"/>
                            </a:schemeClr>
                          </a:solidFill>
                          <a:effectLst/>
                          <a:latin typeface="Arial Narrow" panose="020B0606020202030204" pitchFamily="34" charset="0"/>
                        </a:rPr>
                      </a:br>
                      <a:r>
                        <a:rPr lang="en-US" sz="1400" b="1" kern="1200" dirty="0">
                          <a:solidFill>
                            <a:schemeClr val="tx1">
                              <a:lumMod val="65000"/>
                              <a:lumOff val="35000"/>
                            </a:schemeClr>
                          </a:solidFill>
                          <a:effectLst/>
                          <a:latin typeface="Arial Narrow" panose="020B0606020202030204" pitchFamily="34" charset="0"/>
                        </a:rPr>
                        <a:t>chemotherapy,</a:t>
                      </a:r>
                      <a:r>
                        <a:rPr lang="en-US" sz="1400" b="1" kern="1200" baseline="0" dirty="0">
                          <a:solidFill>
                            <a:schemeClr val="tx1">
                              <a:lumMod val="65000"/>
                              <a:lumOff val="35000"/>
                            </a:schemeClr>
                          </a:solidFill>
                          <a:effectLst/>
                          <a:latin typeface="Arial Narrow" panose="020B0606020202030204" pitchFamily="34" charset="0"/>
                        </a:rPr>
                        <a:t> %</a:t>
                      </a:r>
                      <a:endParaRPr lang="en-US" sz="1400" b="1" kern="1200" baseline="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25400" marR="25400" marT="10800" marB="108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7150" marR="0" indent="0">
                        <a:lnSpc>
                          <a:spcPct val="100000"/>
                        </a:lnSpc>
                        <a:spcBef>
                          <a:spcPts val="200"/>
                        </a:spcBef>
                        <a:spcAft>
                          <a:spcPts val="200"/>
                        </a:spcAft>
                      </a:pPr>
                      <a:r>
                        <a:rPr lang="en-US" sz="1400" b="0" kern="1200" dirty="0">
                          <a:solidFill>
                            <a:schemeClr val="tx1">
                              <a:lumMod val="65000"/>
                              <a:lumOff val="35000"/>
                            </a:schemeClr>
                          </a:solidFill>
                          <a:effectLst/>
                          <a:latin typeface="Arial Narrow" panose="020B0606020202030204" pitchFamily="34" charset="0"/>
                        </a:rPr>
                        <a:t>CR/PR</a:t>
                      </a:r>
                      <a:endPar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endParaRPr>
                    </a:p>
                  </a:txBody>
                  <a:tcPr marL="25400" marR="25400"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rPr>
                        <a:t>47</a:t>
                      </a:r>
                    </a:p>
                  </a:txBody>
                  <a:tcPr marL="25400" marR="25400"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rPr>
                        <a:t>47</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46223">
                <a:tc vMerge="1">
                  <a:txBody>
                    <a:bodyPr/>
                    <a:lstStyle/>
                    <a:p>
                      <a:endParaRPr lang="en-GB" sz="1100" dirty="0"/>
                    </a:p>
                  </a:txBody>
                  <a:tcPr marL="25400" marR="254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57150" marR="0" indent="0">
                        <a:lnSpc>
                          <a:spcPct val="100000"/>
                        </a:lnSpc>
                        <a:spcBef>
                          <a:spcPts val="200"/>
                        </a:spcBef>
                        <a:spcAft>
                          <a:spcPts val="200"/>
                        </a:spcAft>
                      </a:pPr>
                      <a:r>
                        <a:rPr lang="en-US" sz="1400" b="0" kern="1200" dirty="0">
                          <a:solidFill>
                            <a:schemeClr val="tx1">
                              <a:lumMod val="65000"/>
                              <a:lumOff val="35000"/>
                            </a:schemeClr>
                          </a:solidFill>
                          <a:effectLst/>
                          <a:latin typeface="Arial Narrow" panose="020B0606020202030204" pitchFamily="34" charset="0"/>
                        </a:rPr>
                        <a:t>SD</a:t>
                      </a:r>
                      <a:endPar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endParaRPr>
                    </a:p>
                  </a:txBody>
                  <a:tcPr marL="25400" marR="25400"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rPr>
                        <a:t>41</a:t>
                      </a:r>
                    </a:p>
                  </a:txBody>
                  <a:tcPr marL="25400" marR="25400"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200"/>
                        </a:spcBef>
                        <a:spcAft>
                          <a:spcPts val="200"/>
                        </a:spcAft>
                      </a:pPr>
                      <a:r>
                        <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rPr>
                        <a:t>42</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18098">
                <a:tc vMerge="1">
                  <a:txBody>
                    <a:bodyPr/>
                    <a:lstStyle/>
                    <a:p>
                      <a:endParaRPr lang="en-GB" sz="1100" dirty="0"/>
                    </a:p>
                  </a:txBody>
                  <a:tcPr marL="25400" marR="25400" marT="0" marB="0">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7150" marR="0" indent="0">
                        <a:lnSpc>
                          <a:spcPct val="100000"/>
                        </a:lnSpc>
                        <a:spcBef>
                          <a:spcPts val="200"/>
                        </a:spcBef>
                        <a:spcAft>
                          <a:spcPts val="200"/>
                        </a:spcAft>
                      </a:pPr>
                      <a:r>
                        <a:rPr lang="en-US" sz="1400" b="0" dirty="0">
                          <a:solidFill>
                            <a:schemeClr val="tx1">
                              <a:lumMod val="65000"/>
                              <a:lumOff val="35000"/>
                            </a:schemeClr>
                          </a:solidFill>
                          <a:effectLst/>
                          <a:latin typeface="Arial Narrow" panose="020B0606020202030204" pitchFamily="34" charset="0"/>
                        </a:rPr>
                        <a:t>Unknown</a:t>
                      </a:r>
                      <a:endParaRPr lang="en-US" sz="1400" b="0" dirty="0">
                        <a:solidFill>
                          <a:schemeClr val="tx1">
                            <a:lumMod val="65000"/>
                            <a:lumOff val="35000"/>
                          </a:schemeClr>
                        </a:solidFill>
                        <a:effectLst/>
                        <a:latin typeface="Arial Narrow" panose="020B0606020202030204" pitchFamily="34" charset="0"/>
                        <a:ea typeface="SimSun"/>
                        <a:cs typeface="Arial" panose="020B0604020202020204" pitchFamily="34" charset="0"/>
                      </a:endParaRPr>
                    </a:p>
                  </a:txBody>
                  <a:tcPr marL="13148" marR="13148"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200"/>
                        </a:spcBef>
                        <a:spcAft>
                          <a:spcPts val="200"/>
                        </a:spcAft>
                      </a:pPr>
                      <a:r>
                        <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rPr>
                        <a:t>12</a:t>
                      </a:r>
                    </a:p>
                  </a:txBody>
                  <a:tcPr marL="25400" marR="25400" marT="10800" marB="108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200"/>
                        </a:spcBef>
                        <a:spcAft>
                          <a:spcPts val="200"/>
                        </a:spcAft>
                      </a:pPr>
                      <a:r>
                        <a:rPr lang="en-US" sz="1400" b="0" kern="1200" dirty="0">
                          <a:solidFill>
                            <a:schemeClr val="tx1">
                              <a:lumMod val="65000"/>
                              <a:lumOff val="35000"/>
                            </a:schemeClr>
                          </a:solidFill>
                          <a:effectLst/>
                          <a:latin typeface="Arial Narrow" panose="020B0606020202030204" pitchFamily="34" charset="0"/>
                          <a:ea typeface="+mn-ea"/>
                          <a:cs typeface="Arial" panose="020B0604020202020204" pitchFamily="34" charset="0"/>
                        </a:rPr>
                        <a:t>11</a:t>
                      </a:r>
                    </a:p>
                  </a:txBody>
                  <a:tcPr marL="25400" marR="25400" marT="10800" marB="108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bl>
          </a:graphicData>
        </a:graphic>
      </p:graphicFrame>
      <p:sp>
        <p:nvSpPr>
          <p:cNvPr id="3" name="Title 2"/>
          <p:cNvSpPr>
            <a:spLocks noGrp="1"/>
          </p:cNvSpPr>
          <p:nvPr>
            <p:ph type="title"/>
          </p:nvPr>
        </p:nvSpPr>
        <p:spPr>
          <a:xfrm>
            <a:off x="480768" y="0"/>
            <a:ext cx="10881912" cy="1141412"/>
          </a:xfrm>
          <a:solidFill>
            <a:srgbClr val="002060"/>
          </a:solidFill>
        </p:spPr>
        <p:txBody>
          <a:bodyPr/>
          <a:lstStyle/>
          <a:p>
            <a:r>
              <a:rPr lang="en-US" sz="4000" b="1" dirty="0">
                <a:solidFill>
                  <a:srgbClr val="FFFF00"/>
                </a:solidFill>
                <a:latin typeface="Arial" panose="020B0604020202020204" pitchFamily="34" charset="0"/>
                <a:cs typeface="Arial" panose="020B0604020202020204" pitchFamily="34" charset="0"/>
              </a:rPr>
              <a:t>Demographics and Baseline Characteristics</a:t>
            </a:r>
          </a:p>
        </p:txBody>
      </p:sp>
      <p:sp>
        <p:nvSpPr>
          <p:cNvPr id="15" name="Rectangle 14"/>
          <p:cNvSpPr/>
          <p:nvPr/>
        </p:nvSpPr>
        <p:spPr>
          <a:xfrm>
            <a:off x="1708964" y="6010850"/>
            <a:ext cx="8903835" cy="646331"/>
          </a:xfrm>
          <a:prstGeom prst="rect">
            <a:avLst/>
          </a:prstGeom>
        </p:spPr>
        <p:txBody>
          <a:bodyPr wrap="square">
            <a:spAutoFit/>
          </a:bodyPr>
          <a:lstStyle/>
          <a:p>
            <a:pPr marL="60325" marR="0" lvl="0" indent="-60325"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000000"/>
                </a:solidFill>
                <a:effectLst/>
                <a:uLnTx/>
                <a:uFillTx/>
                <a:latin typeface="Times New Roman"/>
                <a:cs typeface="Lucida Sans Unicode"/>
              </a:rPr>
              <a:t>a</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&lt;1% were ECOG PS 2; </a:t>
            </a:r>
            <a:r>
              <a:rPr kumimoji="0" lang="en-US" sz="1200" b="0" i="0" u="none" strike="noStrike" kern="1200" cap="none" spc="0" normalizeH="0" baseline="30000" noProof="0" dirty="0">
                <a:ln>
                  <a:noFill/>
                </a:ln>
                <a:solidFill>
                  <a:srgbClr val="000000"/>
                </a:solidFill>
                <a:effectLst/>
                <a:uLnTx/>
                <a:uFillTx/>
                <a:latin typeface="Times New Roman"/>
                <a:cs typeface="Lucida Sans Unicode"/>
              </a:rPr>
              <a:t>b</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≤1% were stage IIIA;</a:t>
            </a:r>
            <a:r>
              <a:rPr kumimoji="0" lang="en-US" sz="1200" b="0" i="0" u="none" strike="noStrike" kern="1200" cap="none" spc="0" normalizeH="0" baseline="30000" noProof="0" dirty="0">
                <a:ln>
                  <a:noFill/>
                </a:ln>
                <a:solidFill>
                  <a:srgbClr val="000000"/>
                </a:solidFill>
                <a:effectLst/>
                <a:uLnTx/>
                <a:uFillTx/>
                <a:latin typeface="Times New Roman"/>
                <a:cs typeface="Lucida Sans Unicode"/>
              </a:rPr>
              <a:t> c</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&lt;1% were undifferentiated (considered to be of squamous histology);</a:t>
            </a:r>
            <a:r>
              <a:rPr kumimoji="0" lang="en-US" sz="1200" b="0" i="0" u="none" strike="noStrike" kern="1200" cap="none" spc="0" normalizeH="0" baseline="30000" noProof="0" dirty="0">
                <a:ln>
                  <a:noFill/>
                </a:ln>
                <a:solidFill>
                  <a:srgbClr val="000000"/>
                </a:solidFill>
                <a:effectLst/>
                <a:uLnTx/>
                <a:uFillTx/>
                <a:latin typeface="Times New Roman"/>
                <a:cs typeface="Lucida Sans Unicode"/>
              </a:rPr>
              <a:t> d</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Includes black/African American and </a:t>
            </a:r>
            <a:r>
              <a:rPr kumimoji="0" lang="en-GB" sz="1200" b="0" i="0" u="none" strike="noStrike" kern="1200" cap="none" spc="0" normalizeH="0" baseline="0" noProof="0" dirty="0">
                <a:ln>
                  <a:noFill/>
                </a:ln>
                <a:solidFill>
                  <a:srgbClr val="000000"/>
                </a:solidFill>
                <a:effectLst/>
                <a:uLnTx/>
                <a:uFillTx/>
                <a:latin typeface="Times New Roman"/>
                <a:cs typeface="Lucida Sans Unicode"/>
              </a:rPr>
              <a:t>American Indian/Alaska native; </a:t>
            </a:r>
            <a:r>
              <a:rPr kumimoji="0" lang="en-US" sz="1200" b="0" i="0" u="none" strike="noStrike" kern="1200" cap="none" spc="0" normalizeH="0" baseline="30000" noProof="0" dirty="0">
                <a:ln>
                  <a:noFill/>
                </a:ln>
                <a:solidFill>
                  <a:srgbClr val="000000"/>
                </a:solidFill>
                <a:effectLst/>
                <a:uLnTx/>
                <a:uFillTx/>
                <a:latin typeface="Times New Roman"/>
                <a:cs typeface="Lucida Sans Unicode"/>
              </a:rPr>
              <a:t>e</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Fifteen pack-years and stopped &gt;1 year before diagnosis; </a:t>
            </a:r>
            <a:r>
              <a:rPr kumimoji="0" lang="en-US" sz="1200" b="0" i="0" u="none" strike="noStrike" kern="1200" cap="none" spc="0" normalizeH="0" baseline="30000" noProof="0" dirty="0">
                <a:ln>
                  <a:noFill/>
                </a:ln>
                <a:solidFill>
                  <a:srgbClr val="000000"/>
                </a:solidFill>
                <a:effectLst/>
                <a:uLnTx/>
                <a:uFillTx/>
                <a:latin typeface="Times New Roman"/>
                <a:cs typeface="Lucida Sans Unicode"/>
              </a:rPr>
              <a:t>f</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Seventy-one (17.8%) and 85 (21.4%) patients were current smokers, respectively; </a:t>
            </a:r>
            <a:r>
              <a:rPr kumimoji="0" lang="en-US" sz="1200" b="0" i="0" u="none" strike="noStrike" kern="1200" cap="none" spc="0" normalizeH="0" baseline="30000" noProof="0" dirty="0">
                <a:ln>
                  <a:noFill/>
                </a:ln>
                <a:solidFill>
                  <a:srgbClr val="000000"/>
                </a:solidFill>
                <a:effectLst/>
                <a:uLnTx/>
                <a:uFillTx/>
                <a:latin typeface="Times New Roman"/>
                <a:cs typeface="Lucida Sans Unicode"/>
              </a:rPr>
              <a:t>g</a:t>
            </a:r>
            <a:r>
              <a:rPr kumimoji="0" lang="en-US" sz="1200" b="0" i="0" u="none" strike="noStrike" kern="1200" cap="none" spc="0" normalizeH="0" baseline="0" noProof="0" dirty="0">
                <a:ln>
                  <a:noFill/>
                </a:ln>
                <a:solidFill>
                  <a:srgbClr val="000000"/>
                </a:solidFill>
                <a:effectLst/>
                <a:uLnTx/>
                <a:uFillTx/>
                <a:latin typeface="Times New Roman"/>
                <a:cs typeface="Lucida Sans Unicode"/>
              </a:rPr>
              <a:t>Percentages may not total 100 due to rounding.</a:t>
            </a:r>
          </a:p>
        </p:txBody>
      </p:sp>
      <p:sp>
        <p:nvSpPr>
          <p:cNvPr id="16" name="Text Placeholder 4"/>
          <p:cNvSpPr txBox="1">
            <a:spLocks/>
          </p:cNvSpPr>
          <p:nvPr/>
        </p:nvSpPr>
        <p:spPr>
          <a:xfrm>
            <a:off x="1520918" y="6456362"/>
            <a:ext cx="6912004" cy="401638"/>
          </a:xfrm>
          <a:prstGeom prst="rect">
            <a:avLst/>
          </a:prstGeom>
        </p:spPr>
        <p:txBody>
          <a:bodyPr vert="horz" wrap="square" lIns="91440" tIns="45720" rIns="91440" bIns="45720" rtlCol="0" anchor="b">
            <a:noAutofit/>
          </a:bodyPr>
          <a:lstStyle>
            <a:lvl1pPr marL="233363" indent="-233363" algn="l" defTabSz="914400" rtl="0" eaLnBrk="1" latinLnBrk="0" hangingPunct="1">
              <a:lnSpc>
                <a:spcPct val="100000"/>
              </a:lnSpc>
              <a:spcBef>
                <a:spcPts val="1400"/>
              </a:spcBef>
              <a:buClr>
                <a:srgbClr val="1CBECA"/>
              </a:buClr>
              <a:buFont typeface="Arial" pitchFamily="34" charset="0"/>
              <a:buChar char="•"/>
              <a:defRPr sz="2200" kern="1200">
                <a:solidFill>
                  <a:schemeClr val="tx1">
                    <a:lumMod val="65000"/>
                    <a:lumOff val="35000"/>
                  </a:schemeClr>
                </a:solidFill>
                <a:latin typeface="+mn-lt"/>
                <a:ea typeface="+mn-ea"/>
                <a:cs typeface="+mn-cs"/>
              </a:defRPr>
            </a:lvl1pPr>
            <a:lvl2pPr marL="573088" indent="-231775" algn="l" defTabSz="914400" rtl="0" eaLnBrk="1" latinLnBrk="0" hangingPunct="1">
              <a:lnSpc>
                <a:spcPct val="100000"/>
              </a:lnSpc>
              <a:spcBef>
                <a:spcPts val="400"/>
              </a:spcBef>
              <a:buClr>
                <a:schemeClr val="accent1"/>
              </a:buClr>
              <a:buFont typeface="Arial" pitchFamily="34" charset="0"/>
              <a:buChar char="‒"/>
              <a:defRPr sz="1800" kern="1200">
                <a:solidFill>
                  <a:schemeClr val="tx1">
                    <a:lumMod val="65000"/>
                    <a:lumOff val="35000"/>
                  </a:schemeClr>
                </a:solidFill>
                <a:latin typeface="+mn-lt"/>
                <a:ea typeface="+mn-ea"/>
                <a:cs typeface="+mn-cs"/>
              </a:defRPr>
            </a:lvl2pPr>
            <a:lvl3pPr marL="914400" indent="-223838" algn="l" defTabSz="914400" rtl="0" eaLnBrk="1" latinLnBrk="0" hangingPunct="1">
              <a:lnSpc>
                <a:spcPct val="100000"/>
              </a:lnSpc>
              <a:spcBef>
                <a:spcPts val="400"/>
              </a:spcBef>
              <a:buClr>
                <a:srgbClr val="1CBECA"/>
              </a:buClr>
              <a:buFont typeface="Wingdings" pitchFamily="2" charset="2"/>
              <a:buChar char="§"/>
              <a:defRPr sz="1600" kern="1200">
                <a:solidFill>
                  <a:schemeClr val="tx1">
                    <a:lumMod val="65000"/>
                    <a:lumOff val="35000"/>
                  </a:schemeClr>
                </a:solidFill>
                <a:latin typeface="+mn-lt"/>
                <a:ea typeface="+mn-ea"/>
                <a:cs typeface="+mn-cs"/>
              </a:defRPr>
            </a:lvl3pPr>
            <a:lvl4pPr marL="1255713" indent="-225425" algn="l" defTabSz="914400" rtl="0" eaLnBrk="1" latinLnBrk="0" hangingPunct="1">
              <a:lnSpc>
                <a:spcPct val="100000"/>
              </a:lnSpc>
              <a:spcBef>
                <a:spcPts val="400"/>
              </a:spcBef>
              <a:buClr>
                <a:srgbClr val="1CBECA"/>
              </a:buClr>
              <a:buFont typeface="Arial" pitchFamily="34" charset="0"/>
              <a:buChar char="»"/>
              <a:defRPr sz="1400" kern="1200">
                <a:solidFill>
                  <a:schemeClr val="tx1">
                    <a:lumMod val="65000"/>
                    <a:lumOff val="35000"/>
                  </a:schemeClr>
                </a:solidFill>
                <a:latin typeface="+mn-lt"/>
                <a:ea typeface="+mn-ea"/>
                <a:cs typeface="+mn-cs"/>
              </a:defRPr>
            </a:lvl4pPr>
            <a:lvl5pPr marL="1604963" indent="-233363" algn="l" defTabSz="914400" rtl="0" eaLnBrk="1" latinLnBrk="0" hangingPunct="1">
              <a:lnSpc>
                <a:spcPct val="100000"/>
              </a:lnSpc>
              <a:spcBef>
                <a:spcPts val="400"/>
              </a:spcBef>
              <a:buClr>
                <a:srgbClr val="1CBECA"/>
              </a:buClr>
              <a:buFont typeface="Wingdings" pitchFamily="2" charset="2"/>
              <a:buChar char="Ø"/>
              <a:defRPr sz="12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400"/>
              </a:spcBef>
              <a:spcAft>
                <a:spcPts val="0"/>
              </a:spcAft>
              <a:buClr>
                <a:srgbClr val="1CBECA"/>
              </a:buClr>
              <a:buSzTx/>
              <a:buFont typeface="Arial" pitchFamily="34" charset="0"/>
              <a:buNone/>
              <a:tabLst/>
              <a:defRPr/>
            </a:pPr>
            <a:r>
              <a:rPr kumimoji="0" lang="it-IT" sz="1000" b="0" i="0" u="none" strike="noStrike" kern="1200" cap="none" spc="0" normalizeH="0" baseline="0" noProof="0" dirty="0" err="1">
                <a:ln>
                  <a:noFill/>
                </a:ln>
                <a:solidFill>
                  <a:srgbClr val="000000"/>
                </a:solidFill>
                <a:effectLst/>
                <a:uLnTx/>
                <a:uFillTx/>
                <a:latin typeface="Times New Roman"/>
                <a:cs typeface="Lucida Sans Unicode"/>
              </a:rPr>
              <a:t>Soria</a:t>
            </a:r>
            <a:r>
              <a:rPr kumimoji="0" lang="it-IT" sz="1000" b="0" i="0" u="none" strike="noStrike" kern="1200" cap="none" spc="0" normalizeH="0" baseline="0" noProof="0" dirty="0">
                <a:ln>
                  <a:noFill/>
                </a:ln>
                <a:solidFill>
                  <a:srgbClr val="000000"/>
                </a:solidFill>
                <a:effectLst/>
                <a:uLnTx/>
                <a:uFillTx/>
                <a:latin typeface="Times New Roman"/>
                <a:cs typeface="Lucida Sans Unicode"/>
              </a:rPr>
              <a:t> et al. </a:t>
            </a:r>
            <a:r>
              <a:rPr kumimoji="0" lang="en-GB" sz="1000" b="0" i="1" u="none" strike="noStrike" kern="1200" cap="none" spc="0" normalizeH="0" baseline="0" noProof="0" dirty="0">
                <a:ln>
                  <a:noFill/>
                </a:ln>
                <a:solidFill>
                  <a:srgbClr val="000000"/>
                </a:solidFill>
                <a:effectLst/>
                <a:uLnTx/>
                <a:uFillTx/>
                <a:latin typeface="Times New Roman"/>
                <a:cs typeface="Lucida Sans Unicode"/>
              </a:rPr>
              <a:t>Lancet </a:t>
            </a:r>
            <a:r>
              <a:rPr kumimoji="0" lang="en-GB" sz="1000" b="0" i="1" u="none" strike="noStrike" kern="1200" cap="none" spc="0" normalizeH="0" baseline="0" noProof="0" dirty="0" err="1">
                <a:ln>
                  <a:noFill/>
                </a:ln>
                <a:solidFill>
                  <a:srgbClr val="000000"/>
                </a:solidFill>
                <a:effectLst/>
                <a:uLnTx/>
                <a:uFillTx/>
                <a:latin typeface="Times New Roman"/>
                <a:cs typeface="Lucida Sans Unicode"/>
              </a:rPr>
              <a:t>Oncol</a:t>
            </a:r>
            <a:r>
              <a:rPr kumimoji="0" lang="en-GB" sz="1000" b="0" i="0" u="none" strike="noStrike" kern="1200" cap="none" spc="0" normalizeH="0" baseline="0" noProof="0" dirty="0">
                <a:ln>
                  <a:noFill/>
                </a:ln>
                <a:solidFill>
                  <a:srgbClr val="000000"/>
                </a:solidFill>
                <a:effectLst/>
                <a:uLnTx/>
                <a:uFillTx/>
                <a:latin typeface="Times New Roman"/>
                <a:cs typeface="Lucida Sans Unicode"/>
              </a:rPr>
              <a:t>. 2015;16:897.</a:t>
            </a:r>
            <a:endParaRPr kumimoji="0" lang="de-DE" sz="1000" b="0" i="0" u="none" strike="noStrike" kern="1200" cap="none" spc="0" normalizeH="0" baseline="0" noProof="0" dirty="0">
              <a:ln>
                <a:noFill/>
              </a:ln>
              <a:solidFill>
                <a:srgbClr val="000000"/>
              </a:solidFill>
              <a:effectLst/>
              <a:uLnTx/>
              <a:uFillTx/>
              <a:latin typeface="Times New Roman"/>
              <a:cs typeface="Lucida Sans Unicode"/>
            </a:endParaRPr>
          </a:p>
        </p:txBody>
      </p:sp>
    </p:spTree>
    <p:extLst>
      <p:ext uri="{BB962C8B-B14F-4D97-AF65-F5344CB8AC3E}">
        <p14:creationId xmlns:p14="http://schemas.microsoft.com/office/powerpoint/2010/main" val="1180782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664722-1C87-78DD-DBF3-CBEE82107EA0}"/>
              </a:ext>
            </a:extLst>
          </p:cNvPr>
          <p:cNvSpPr/>
          <p:nvPr/>
        </p:nvSpPr>
        <p:spPr bwMode="auto">
          <a:xfrm>
            <a:off x="695400" y="1484784"/>
            <a:ext cx="10515600"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908720"/>
            <a:ext cx="9577064" cy="4799013"/>
          </a:xfrm>
        </p:spPr>
        <p:txBody>
          <a:bodyPr/>
          <a:lstStyle/>
          <a:p>
            <a:pPr marL="98425" indent="0">
              <a:lnSpc>
                <a:spcPct val="100000"/>
              </a:lnSpc>
              <a:spcBef>
                <a:spcPts val="2000"/>
              </a:spcBef>
              <a:spcAft>
                <a:spcPts val="0"/>
              </a:spcAft>
              <a:buNone/>
            </a:pPr>
            <a:r>
              <a:rPr lang="en-US" sz="2500" dirty="0">
                <a:solidFill>
                  <a:srgbClr val="0432FF"/>
                </a:solidFill>
              </a:rPr>
              <a:t>Introduction</a:t>
            </a:r>
          </a:p>
          <a:p>
            <a:pPr marL="98425" indent="0">
              <a:lnSpc>
                <a:spcPct val="100000"/>
              </a:lnSpc>
              <a:spcBef>
                <a:spcPts val="2000"/>
              </a:spcBef>
              <a:spcAft>
                <a:spcPts val="0"/>
              </a:spcAft>
              <a:buNone/>
            </a:pPr>
            <a:r>
              <a:rPr lang="en-US" sz="2500" dirty="0">
                <a:solidFill>
                  <a:schemeClr val="bg1"/>
                </a:solidFill>
              </a:rPr>
              <a:t>Module 1: Case Discussions – Part 1 </a:t>
            </a:r>
          </a:p>
          <a:p>
            <a:pPr marL="98425" indent="0">
              <a:lnSpc>
                <a:spcPct val="100000"/>
              </a:lnSpc>
              <a:spcBef>
                <a:spcPts val="2000"/>
              </a:spcBef>
              <a:spcAft>
                <a:spcPts val="0"/>
              </a:spcAft>
              <a:buNone/>
            </a:pPr>
            <a:r>
              <a:rPr lang="en-US" sz="2500" dirty="0">
                <a:solidFill>
                  <a:srgbClr val="0432FF"/>
                </a:solidFill>
              </a:rPr>
              <a:t>Module 2: Faculty Presentations</a:t>
            </a:r>
          </a:p>
          <a:p>
            <a:pPr>
              <a:lnSpc>
                <a:spcPct val="100000"/>
              </a:lnSpc>
              <a:spcBef>
                <a:spcPts val="800"/>
              </a:spcBef>
              <a:spcAft>
                <a:spcPts val="0"/>
              </a:spcAft>
            </a:pPr>
            <a:r>
              <a:rPr lang="en-US" sz="2200" b="0" dirty="0">
                <a:solidFill>
                  <a:schemeClr val="tx1"/>
                </a:solidFill>
              </a:rPr>
              <a:t>Current Management of Non-Small Cell Lung Cancer (NSCLC) After Disease Progression on Anti-PD-1/PD-L1-Containing Regimens – Dr Langer</a:t>
            </a:r>
          </a:p>
          <a:p>
            <a:pPr>
              <a:lnSpc>
                <a:spcPct val="100000"/>
              </a:lnSpc>
              <a:spcBef>
                <a:spcPts val="800"/>
              </a:spcBef>
              <a:spcAft>
                <a:spcPts val="0"/>
              </a:spcAft>
            </a:pPr>
            <a:r>
              <a:rPr lang="en-US" sz="2200" b="0" dirty="0">
                <a:solidFill>
                  <a:schemeClr val="tx1"/>
                </a:solidFill>
              </a:rPr>
              <a:t>Potential Role of Novel Immunotherapy-Based Combination Strategies in Progressive Advanced NSCLC – Dr </a:t>
            </a:r>
            <a:r>
              <a:rPr lang="en-US" sz="2200" b="0" dirty="0" err="1">
                <a:solidFill>
                  <a:schemeClr val="tx1"/>
                </a:solidFill>
              </a:rPr>
              <a:t>Reckamp</a:t>
            </a:r>
            <a:endParaRPr lang="en-US" sz="2200" b="0" dirty="0">
              <a:solidFill>
                <a:schemeClr val="tx1"/>
              </a:solidFill>
            </a:endParaRPr>
          </a:p>
          <a:p>
            <a:pPr>
              <a:lnSpc>
                <a:spcPct val="100000"/>
              </a:lnSpc>
              <a:spcBef>
                <a:spcPts val="800"/>
              </a:spcBef>
              <a:spcAft>
                <a:spcPts val="0"/>
              </a:spcAft>
            </a:pPr>
            <a:r>
              <a:rPr lang="en-US" sz="2200" b="0" dirty="0">
                <a:solidFill>
                  <a:schemeClr val="tx1"/>
                </a:solidFill>
              </a:rPr>
              <a:t>Novel Antibody-Drug Conjugates (ADCs) Under Evaluation in NSCLC – Dr Sands</a:t>
            </a:r>
          </a:p>
          <a:p>
            <a:pPr>
              <a:lnSpc>
                <a:spcPct val="100000"/>
              </a:lnSpc>
              <a:spcBef>
                <a:spcPts val="800"/>
              </a:spcBef>
              <a:spcAft>
                <a:spcPts val="0"/>
              </a:spcAft>
            </a:pPr>
            <a:r>
              <a:rPr lang="en-US" sz="2200" b="0" dirty="0">
                <a:solidFill>
                  <a:schemeClr val="tx1"/>
                </a:solidFill>
              </a:rPr>
              <a:t>Other Promising Therapeutic Strategies for Patients with Progressive Metastatic NSCLC – Dr Leal</a:t>
            </a:r>
          </a:p>
          <a:p>
            <a:pPr marL="98425" indent="0">
              <a:lnSpc>
                <a:spcPct val="100000"/>
              </a:lnSpc>
              <a:spcBef>
                <a:spcPts val="2000"/>
              </a:spcBef>
              <a:spcAft>
                <a:spcPts val="0"/>
              </a:spcAft>
              <a:buNone/>
            </a:pPr>
            <a:r>
              <a:rPr lang="en-US" sz="2500" dirty="0">
                <a:solidFill>
                  <a:srgbClr val="0432FF"/>
                </a:solidFill>
              </a:rPr>
              <a:t>Module 3: </a:t>
            </a:r>
            <a:r>
              <a:rPr lang="en-US" sz="2500" dirty="0">
                <a:solidFill>
                  <a:srgbClr val="002AFA"/>
                </a:solidFill>
              </a:rPr>
              <a:t>Case Discussions – Part 2 </a:t>
            </a:r>
          </a:p>
        </p:txBody>
      </p:sp>
    </p:spTree>
    <p:extLst>
      <p:ext uri="{BB962C8B-B14F-4D97-AF65-F5344CB8AC3E}">
        <p14:creationId xmlns:p14="http://schemas.microsoft.com/office/powerpoint/2010/main" val="3094849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FAB4D6-BED6-1331-F6D9-6905140D7C06}"/>
              </a:ext>
            </a:extLst>
          </p:cNvPr>
          <p:cNvSpPr>
            <a:spLocks noGrp="1"/>
          </p:cNvSpPr>
          <p:nvPr>
            <p:ph type="title"/>
          </p:nvPr>
        </p:nvSpPr>
        <p:spPr>
          <a:xfrm>
            <a:off x="918318" y="44624"/>
            <a:ext cx="10355364" cy="1143000"/>
          </a:xfrm>
        </p:spPr>
        <p:txBody>
          <a:bodyPr/>
          <a:lstStyle/>
          <a:p>
            <a:r>
              <a:rPr lang="en-US" dirty="0"/>
              <a:t>LUX-Lung 8: Final Analysis of Overall Survival</a:t>
            </a:r>
          </a:p>
        </p:txBody>
      </p:sp>
      <p:sp>
        <p:nvSpPr>
          <p:cNvPr id="5" name="Content Placeholder 2">
            <a:extLst>
              <a:ext uri="{FF2B5EF4-FFF2-40B4-BE49-F238E27FC236}">
                <a16:creationId xmlns:a16="http://schemas.microsoft.com/office/drawing/2014/main" id="{00B48C20-4DA8-FB55-4C86-0C685E6E0C86}"/>
              </a:ext>
            </a:extLst>
          </p:cNvPr>
          <p:cNvSpPr txBox="1">
            <a:spLocks/>
          </p:cNvSpPr>
          <p:nvPr/>
        </p:nvSpPr>
        <p:spPr>
          <a:xfrm>
            <a:off x="0" y="6497960"/>
            <a:ext cx="9264352" cy="360040"/>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ts val="0"/>
              </a:spcBef>
              <a:spcAft>
                <a:spcPts val="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Goss GD et al. </a:t>
            </a:r>
            <a:r>
              <a:rPr kumimoji="0" lang="en-US" sz="1500" b="0" i="1" u="none" strike="noStrike" kern="0" cap="none" spc="0" normalizeH="0" baseline="0" noProof="0" dirty="0" err="1">
                <a:ln>
                  <a:noFill/>
                </a:ln>
                <a:solidFill>
                  <a:srgbClr val="000000"/>
                </a:solidFill>
                <a:effectLst/>
                <a:uLnTx/>
                <a:uFillTx/>
                <a:latin typeface="Calibri" charset="0"/>
                <a:ea typeface="MS PGothic" pitchFamily="34" charset="-128"/>
              </a:rPr>
              <a:t>EClinicalMedicine</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 2021;37:100940.</a:t>
            </a:r>
          </a:p>
        </p:txBody>
      </p:sp>
      <p:pic>
        <p:nvPicPr>
          <p:cNvPr id="3" name="Picture 2" descr="A graph of a number of patients&#10;&#10;Description automatically generated">
            <a:extLst>
              <a:ext uri="{FF2B5EF4-FFF2-40B4-BE49-F238E27FC236}">
                <a16:creationId xmlns:a16="http://schemas.microsoft.com/office/drawing/2014/main" id="{D4B68AEC-529B-78E4-4BE7-E6406C64D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883" y="1119334"/>
            <a:ext cx="9350234" cy="4765896"/>
          </a:xfrm>
          <a:prstGeom prst="rect">
            <a:avLst/>
          </a:prstGeom>
        </p:spPr>
      </p:pic>
    </p:spTree>
    <p:extLst>
      <p:ext uri="{BB962C8B-B14F-4D97-AF65-F5344CB8AC3E}">
        <p14:creationId xmlns:p14="http://schemas.microsoft.com/office/powerpoint/2010/main" val="2147145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p:cNvGrpSpPr/>
          <p:nvPr/>
        </p:nvGrpSpPr>
        <p:grpSpPr>
          <a:xfrm>
            <a:off x="1763678" y="1296725"/>
            <a:ext cx="8790022" cy="4770700"/>
            <a:chOff x="410924" y="1182425"/>
            <a:chExt cx="8628301" cy="4885000"/>
          </a:xfrm>
        </p:grpSpPr>
        <p:sp>
          <p:nvSpPr>
            <p:cNvPr id="108" name="Round Same Side Corner Rectangle 107"/>
            <p:cNvSpPr/>
            <p:nvPr/>
          </p:nvSpPr>
          <p:spPr>
            <a:xfrm rot="10800000">
              <a:off x="410925" y="1531975"/>
              <a:ext cx="8628299" cy="4535450"/>
            </a:xfrm>
            <a:prstGeom prst="round2SameRect">
              <a:avLst>
                <a:gd name="adj1" fmla="val 6715"/>
                <a:gd name="adj2" fmla="val 0"/>
              </a:avLst>
            </a:prstGeom>
            <a:solidFill>
              <a:schemeClr val="bg1"/>
            </a:solid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a:cs typeface="Lucida Sans Unicode"/>
              </a:endParaRPr>
            </a:p>
          </p:txBody>
        </p:sp>
        <p:sp>
          <p:nvSpPr>
            <p:cNvPr id="109" name="Round Same Side Corner Rectangle 108"/>
            <p:cNvSpPr/>
            <p:nvPr/>
          </p:nvSpPr>
          <p:spPr>
            <a:xfrm>
              <a:off x="410924" y="1182425"/>
              <a:ext cx="8628301" cy="355258"/>
            </a:xfrm>
            <a:prstGeom prst="round2SameRect">
              <a:avLst>
                <a:gd name="adj1" fmla="val 24707"/>
                <a:gd name="adj2" fmla="val 0"/>
              </a:avLst>
            </a:prstGeom>
            <a:solidFill>
              <a:schemeClr val="accent1"/>
            </a:solid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Times New Roman"/>
                <a:cs typeface="Lucida Sans Unicode"/>
              </a:endParaRPr>
            </a:p>
          </p:txBody>
        </p:sp>
      </p:grpSp>
      <p:grpSp>
        <p:nvGrpSpPr>
          <p:cNvPr id="5" name="Group 4"/>
          <p:cNvGrpSpPr/>
          <p:nvPr/>
        </p:nvGrpSpPr>
        <p:grpSpPr>
          <a:xfrm>
            <a:off x="6052632" y="1703582"/>
            <a:ext cx="4443561" cy="1357061"/>
            <a:chOff x="4528631" y="1677703"/>
            <a:chExt cx="4443561" cy="1245025"/>
          </a:xfrm>
        </p:grpSpPr>
        <p:sp>
          <p:nvSpPr>
            <p:cNvPr id="111" name="Round Same Side Corner Rectangle 110"/>
            <p:cNvSpPr/>
            <p:nvPr/>
          </p:nvSpPr>
          <p:spPr>
            <a:xfrm>
              <a:off x="4528631" y="1677703"/>
              <a:ext cx="4443561" cy="403915"/>
            </a:xfrm>
            <a:prstGeom prst="round2SameRect">
              <a:avLst>
                <a:gd name="adj1" fmla="val 24707"/>
                <a:gd name="adj2" fmla="val 0"/>
              </a:avLst>
            </a:prstGeom>
            <a:solidFill>
              <a:schemeClr val="accent1"/>
            </a:solidFill>
            <a:ln w="1270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cs typeface="Lucida Sans Unicode"/>
              </a:endParaRPr>
            </a:p>
          </p:txBody>
        </p:sp>
        <p:sp>
          <p:nvSpPr>
            <p:cNvPr id="112" name="Round Same Side Corner Rectangle 111"/>
            <p:cNvSpPr/>
            <p:nvPr/>
          </p:nvSpPr>
          <p:spPr>
            <a:xfrm rot="10800000">
              <a:off x="4528631" y="2081617"/>
              <a:ext cx="4443561" cy="841111"/>
            </a:xfrm>
            <a:prstGeom prst="round2SameRect">
              <a:avLst>
                <a:gd name="adj1" fmla="val 6715"/>
                <a:gd name="adj2" fmla="val 0"/>
              </a:avLst>
            </a:prstGeom>
            <a:noFill/>
            <a:ln w="1270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New Roman"/>
                <a:cs typeface="Lucida Sans Unicode"/>
              </a:endParaRPr>
            </a:p>
          </p:txBody>
        </p:sp>
      </p:grpSp>
      <p:sp>
        <p:nvSpPr>
          <p:cNvPr id="3" name="Title 2"/>
          <p:cNvSpPr>
            <a:spLocks noGrp="1"/>
          </p:cNvSpPr>
          <p:nvPr>
            <p:ph type="title"/>
          </p:nvPr>
        </p:nvSpPr>
        <p:spPr>
          <a:xfrm>
            <a:off x="848807" y="42619"/>
            <a:ext cx="10407649" cy="1141412"/>
          </a:xfrm>
          <a:solidFill>
            <a:srgbClr val="002060"/>
          </a:solidFill>
        </p:spPr>
        <p:txBody>
          <a:bodyPr/>
          <a:lstStyle/>
          <a:p>
            <a:r>
              <a:rPr lang="en-US" sz="3200" b="1" dirty="0">
                <a:solidFill>
                  <a:srgbClr val="FFFF00"/>
                </a:solidFill>
                <a:latin typeface="Arial" panose="020B0604020202020204" pitchFamily="34" charset="0"/>
                <a:cs typeface="Arial" panose="020B0604020202020204" pitchFamily="34" charset="0"/>
              </a:rPr>
              <a:t>PFS: Independent Review—</a:t>
            </a:r>
            <a:br>
              <a:rPr lang="en-US" sz="3200" b="1" dirty="0">
                <a:solidFill>
                  <a:srgbClr val="FFFF00"/>
                </a:solidFill>
                <a:latin typeface="Arial" panose="020B0604020202020204" pitchFamily="34" charset="0"/>
                <a:cs typeface="Arial" panose="020B0604020202020204" pitchFamily="34" charset="0"/>
              </a:rPr>
            </a:br>
            <a:r>
              <a:rPr lang="en-US" sz="3200" b="1" dirty="0">
                <a:solidFill>
                  <a:srgbClr val="FFFF00"/>
                </a:solidFill>
                <a:latin typeface="Arial" panose="020B0604020202020204" pitchFamily="34" charset="0"/>
                <a:cs typeface="Arial" panose="020B0604020202020204" pitchFamily="34" charset="0"/>
              </a:rPr>
              <a:t>Updated With All Randomised Patients (N=795)</a:t>
            </a:r>
          </a:p>
        </p:txBody>
      </p:sp>
      <p:graphicFrame>
        <p:nvGraphicFramePr>
          <p:cNvPr id="1737" name="Tableau 1"/>
          <p:cNvGraphicFramePr>
            <a:graphicFrameLocks noGrp="1"/>
          </p:cNvGraphicFramePr>
          <p:nvPr/>
        </p:nvGraphicFramePr>
        <p:xfrm>
          <a:off x="6088558" y="1724283"/>
          <a:ext cx="4414837" cy="1313280"/>
        </p:xfrm>
        <a:graphic>
          <a:graphicData uri="http://schemas.openxmlformats.org/drawingml/2006/table">
            <a:tbl>
              <a:tblPr/>
              <a:tblGrid>
                <a:gridCol w="2049603">
                  <a:extLst>
                    <a:ext uri="{9D8B030D-6E8A-4147-A177-3AD203B41FA5}">
                      <a16:colId xmlns:a16="http://schemas.microsoft.com/office/drawing/2014/main" val="20000"/>
                    </a:ext>
                  </a:extLst>
                </a:gridCol>
                <a:gridCol w="1182617">
                  <a:extLst>
                    <a:ext uri="{9D8B030D-6E8A-4147-A177-3AD203B41FA5}">
                      <a16:colId xmlns:a16="http://schemas.microsoft.com/office/drawing/2014/main" val="20001"/>
                    </a:ext>
                  </a:extLst>
                </a:gridCol>
                <a:gridCol w="1182617">
                  <a:extLst>
                    <a:ext uri="{9D8B030D-6E8A-4147-A177-3AD203B41FA5}">
                      <a16:colId xmlns:a16="http://schemas.microsoft.com/office/drawing/2014/main" val="20002"/>
                    </a:ext>
                  </a:extLst>
                </a:gridCol>
              </a:tblGrid>
              <a:tr h="389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cs typeface="Arial" charset="0"/>
                      </a:endParaRPr>
                    </a:p>
                  </a:txBody>
                  <a:tcPr marL="36000" marR="36000" marT="27000" marB="27000" horzOverflow="overflow">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bg1"/>
                          </a:solidFill>
                          <a:effectLst/>
                          <a:latin typeface="Arial" charset="0"/>
                          <a:cs typeface="Arial" charset="0"/>
                        </a:rPr>
                        <a:t>Afatinib </a:t>
                      </a:r>
                      <a:br>
                        <a:rPr kumimoji="0" lang="en-GB" sz="1200" b="1" i="0" u="none" strike="noStrike" cap="none" normalizeH="0" baseline="0" dirty="0">
                          <a:ln>
                            <a:noFill/>
                          </a:ln>
                          <a:solidFill>
                            <a:schemeClr val="bg1"/>
                          </a:solidFill>
                          <a:effectLst/>
                          <a:latin typeface="Arial" charset="0"/>
                          <a:cs typeface="Arial" charset="0"/>
                        </a:rPr>
                      </a:br>
                      <a:r>
                        <a:rPr kumimoji="0" lang="en-GB" sz="1200" b="1" i="0" u="none" strike="noStrike" cap="none" normalizeH="0" baseline="0" dirty="0">
                          <a:ln>
                            <a:noFill/>
                          </a:ln>
                          <a:solidFill>
                            <a:schemeClr val="bg1"/>
                          </a:solidFill>
                          <a:effectLst/>
                          <a:latin typeface="Arial" charset="0"/>
                          <a:cs typeface="Arial" charset="0"/>
                        </a:rPr>
                        <a:t>(n=398)</a:t>
                      </a:r>
                    </a:p>
                  </a:txBody>
                  <a:tcPr marL="36000" marR="36000" marT="27000" marB="2700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bg1"/>
                          </a:solidFill>
                          <a:effectLst/>
                          <a:latin typeface="Arial" charset="0"/>
                          <a:cs typeface="Arial" charset="0"/>
                        </a:rPr>
                        <a:t>Erlotinib </a:t>
                      </a:r>
                      <a:br>
                        <a:rPr kumimoji="0" lang="en-GB" sz="1200" b="1" i="0" u="none" strike="noStrike" cap="none" normalizeH="0" baseline="0" dirty="0">
                          <a:ln>
                            <a:noFill/>
                          </a:ln>
                          <a:solidFill>
                            <a:schemeClr val="bg1"/>
                          </a:solidFill>
                          <a:effectLst/>
                          <a:latin typeface="Arial" charset="0"/>
                          <a:cs typeface="Arial" charset="0"/>
                        </a:rPr>
                      </a:br>
                      <a:r>
                        <a:rPr kumimoji="0" lang="en-GB" sz="1200" b="1" i="0" u="none" strike="noStrike" cap="none" normalizeH="0" baseline="0" dirty="0">
                          <a:ln>
                            <a:noFill/>
                          </a:ln>
                          <a:solidFill>
                            <a:schemeClr val="bg1"/>
                          </a:solidFill>
                          <a:effectLst/>
                          <a:latin typeface="Arial" charset="0"/>
                          <a:cs typeface="Arial" charset="0"/>
                        </a:rPr>
                        <a:t>(n=397)</a:t>
                      </a:r>
                    </a:p>
                  </a:txBody>
                  <a:tcPr marL="36000" marR="36000" marT="27000" marB="27000" horzOverflow="overflow">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9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lumMod val="95000"/>
                              <a:lumOff val="5000"/>
                            </a:schemeClr>
                          </a:solidFill>
                          <a:effectLst/>
                          <a:latin typeface="Arial" charset="0"/>
                          <a:cs typeface="Arial" charset="0"/>
                        </a:rPr>
                        <a:t>Median PFS, months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lumMod val="95000"/>
                              <a:lumOff val="5000"/>
                            </a:schemeClr>
                          </a:solidFill>
                          <a:effectLst/>
                          <a:latin typeface="Arial" charset="0"/>
                          <a:cs typeface="Arial" charset="0"/>
                        </a:rPr>
                        <a:t>(95% CI)</a:t>
                      </a:r>
                    </a:p>
                  </a:txBody>
                  <a:tcPr marL="0" marR="36000" marT="27000" marB="27000" anchor="b" horzOverflow="overflow">
                    <a:lnL w="12700" cap="flat" cmpd="sng" algn="ctr">
                      <a:noFill/>
                      <a:prstDash val="solid"/>
                      <a:round/>
                      <a:headEnd type="none" w="med" len="med"/>
                      <a:tailEnd type="none" w="med" len="med"/>
                    </a:lnL>
                    <a:lnR w="6350" cap="flat" cmpd="sng" algn="ctr">
                      <a:solidFill>
                        <a:srgbClr val="717073"/>
                      </a:solidFill>
                      <a:prstDash val="solid"/>
                      <a:round/>
                      <a:headEnd type="none" w="med" len="med"/>
                      <a:tailEnd type="none" w="med" len="med"/>
                    </a:lnR>
                    <a:lnT w="28575" cap="flat" cmpd="sng" algn="ctr">
                      <a:noFill/>
                      <a:prstDash val="solid"/>
                      <a:round/>
                      <a:headEnd type="none" w="med" len="med"/>
                      <a:tailEnd type="none" w="med" len="med"/>
                    </a:lnT>
                    <a:lnB w="6350" cap="flat" cmpd="sng" algn="ctr">
                      <a:solidFill>
                        <a:srgbClr val="717073"/>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lumMod val="95000"/>
                              <a:lumOff val="5000"/>
                            </a:schemeClr>
                          </a:solidFill>
                          <a:effectLst/>
                          <a:latin typeface="Arial" charset="0"/>
                          <a:cs typeface="Arial" charset="0"/>
                        </a:rPr>
                        <a:t>2.6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kern="0" cap="none" spc="0" normalizeH="0" baseline="0" noProof="0" dirty="0">
                          <a:ln>
                            <a:noFill/>
                          </a:ln>
                          <a:solidFill>
                            <a:schemeClr val="tx1">
                              <a:lumMod val="95000"/>
                              <a:lumOff val="5000"/>
                            </a:schemeClr>
                          </a:solidFill>
                          <a:effectLst/>
                          <a:uLnTx/>
                          <a:uFillTx/>
                        </a:rPr>
                        <a:t>(2.0-2.9)</a:t>
                      </a:r>
                      <a:endParaRPr kumimoji="0" lang="en-GB" sz="1200" b="1" i="0" u="none" strike="noStrike" cap="none" normalizeH="0" baseline="0" dirty="0">
                        <a:ln>
                          <a:noFill/>
                        </a:ln>
                        <a:solidFill>
                          <a:schemeClr val="tx1">
                            <a:lumMod val="95000"/>
                            <a:lumOff val="5000"/>
                          </a:schemeClr>
                        </a:solidFill>
                        <a:effectLst/>
                        <a:latin typeface="Arial" charset="0"/>
                        <a:cs typeface="Arial" charset="0"/>
                      </a:endParaRPr>
                    </a:p>
                  </a:txBody>
                  <a:tcPr marL="36000" marR="36000" marT="27000" marB="27000" anchor="ctr" horzOverflow="overflow">
                    <a:lnL w="6350" cap="flat" cmpd="sng" algn="ctr">
                      <a:solidFill>
                        <a:srgbClr val="717073"/>
                      </a:solidFill>
                      <a:prstDash val="solid"/>
                      <a:round/>
                      <a:headEnd type="none" w="med" len="med"/>
                      <a:tailEnd type="none" w="med" len="med"/>
                    </a:lnL>
                    <a:lnR w="6350" cap="flat" cmpd="sng" algn="ctr">
                      <a:solidFill>
                        <a:srgbClr val="717073"/>
                      </a:solidFill>
                      <a:prstDash val="solid"/>
                      <a:round/>
                      <a:headEnd type="none" w="med" len="med"/>
                      <a:tailEnd type="none" w="med" len="med"/>
                    </a:lnR>
                    <a:lnT w="28575" cap="flat" cmpd="sng" algn="ctr">
                      <a:noFill/>
                      <a:prstDash val="solid"/>
                      <a:round/>
                      <a:headEnd type="none" w="med" len="med"/>
                      <a:tailEnd type="none" w="med" len="med"/>
                    </a:lnT>
                    <a:lnB w="6350" cap="flat" cmpd="sng" algn="ctr">
                      <a:solidFill>
                        <a:srgbClr val="717073"/>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lumMod val="95000"/>
                              <a:lumOff val="5000"/>
                            </a:schemeClr>
                          </a:solidFill>
                          <a:effectLst/>
                          <a:latin typeface="Arial" charset="0"/>
                          <a:cs typeface="Arial" charset="0"/>
                        </a:rPr>
                        <a:t>1.9</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1" kern="0" dirty="0">
                          <a:solidFill>
                            <a:schemeClr val="tx1">
                              <a:lumMod val="95000"/>
                              <a:lumOff val="5000"/>
                            </a:schemeClr>
                          </a:solidFill>
                        </a:rPr>
                        <a:t>(1.9-2.1)</a:t>
                      </a:r>
                      <a:endParaRPr kumimoji="0" lang="en-GB" sz="1200" b="1" i="0" u="none" strike="noStrike" cap="none" normalizeH="0" baseline="0" dirty="0">
                        <a:ln>
                          <a:noFill/>
                        </a:ln>
                        <a:solidFill>
                          <a:schemeClr val="tx1">
                            <a:lumMod val="95000"/>
                            <a:lumOff val="5000"/>
                          </a:schemeClr>
                        </a:solidFill>
                        <a:effectLst/>
                        <a:latin typeface="Arial" charset="0"/>
                        <a:cs typeface="Arial" charset="0"/>
                      </a:endParaRPr>
                    </a:p>
                  </a:txBody>
                  <a:tcPr marL="36000" marR="36000" marT="27000" marB="27000" anchor="ctr" horzOverflow="overflow">
                    <a:lnL w="6350" cap="flat" cmpd="sng" algn="ctr">
                      <a:solidFill>
                        <a:srgbClr val="717073"/>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rgbClr val="71707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16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lumMod val="95000"/>
                              <a:lumOff val="5000"/>
                            </a:schemeClr>
                          </a:solidFill>
                          <a:effectLst/>
                          <a:latin typeface="Arial" charset="0"/>
                          <a:cs typeface="Arial" charset="0"/>
                        </a:rPr>
                        <a:t>HR</a:t>
                      </a:r>
                      <a:r>
                        <a:rPr kumimoji="0" lang="en-GB" sz="1200" b="0" i="0" u="none" strike="noStrike" cap="none" normalizeH="0" baseline="0" dirty="0">
                          <a:ln>
                            <a:noFill/>
                          </a:ln>
                          <a:solidFill>
                            <a:schemeClr val="tx1">
                              <a:lumMod val="95000"/>
                              <a:lumOff val="5000"/>
                            </a:schemeClr>
                          </a:solidFill>
                          <a:effectLst/>
                          <a:latin typeface="Arial" charset="0"/>
                          <a:cs typeface="Arial" charset="0"/>
                        </a:rPr>
                        <a:t> (95% CI)</a:t>
                      </a:r>
                    </a:p>
                  </a:txBody>
                  <a:tcPr marL="0" marR="36000" marT="27000" marB="27000" anchor="b" horzOverflow="overflow">
                    <a:lnL w="12700" cap="flat" cmpd="sng" algn="ctr">
                      <a:noFill/>
                      <a:prstDash val="solid"/>
                      <a:round/>
                      <a:headEnd type="none" w="med" len="med"/>
                      <a:tailEnd type="none" w="med" len="med"/>
                    </a:lnL>
                    <a:lnR w="6350" cap="flat" cmpd="sng" algn="ctr">
                      <a:solidFill>
                        <a:srgbClr val="717073"/>
                      </a:solidFill>
                      <a:prstDash val="solid"/>
                      <a:round/>
                      <a:headEnd type="none" w="med" len="med"/>
                      <a:tailEnd type="none" w="med" len="med"/>
                    </a:lnR>
                    <a:lnT w="6350" cap="flat" cmpd="sng" algn="ctr">
                      <a:solidFill>
                        <a:srgbClr val="717073"/>
                      </a:solidFill>
                      <a:prstDash val="solid"/>
                      <a:round/>
                      <a:headEnd type="none" w="med" len="med"/>
                      <a:tailEnd type="none" w="med" len="med"/>
                    </a:lnT>
                    <a:lnB w="6350" cap="flat" cmpd="sng" algn="ctr">
                      <a:solidFill>
                        <a:srgbClr val="717073"/>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tx1">
                              <a:lumMod val="95000"/>
                              <a:lumOff val="5000"/>
                            </a:schemeClr>
                          </a:solidFill>
                          <a:effectLst/>
                          <a:uLnTx/>
                          <a:uFillTx/>
                        </a:rPr>
                        <a:t>0.81</a:t>
                      </a:r>
                      <a:r>
                        <a:rPr kumimoji="0" lang="en-US" sz="1200" b="0" i="0" u="none" strike="noStrike" kern="0" cap="none" spc="0" normalizeH="0" noProof="0" dirty="0">
                          <a:ln>
                            <a:noFill/>
                          </a:ln>
                          <a:solidFill>
                            <a:schemeClr val="tx1">
                              <a:lumMod val="95000"/>
                              <a:lumOff val="5000"/>
                            </a:schemeClr>
                          </a:solidFill>
                          <a:effectLst/>
                          <a:uLnTx/>
                          <a:uFillTx/>
                        </a:rPr>
                        <a:t> </a:t>
                      </a:r>
                      <a:r>
                        <a:rPr lang="en-US" sz="1200" b="0" kern="0" dirty="0">
                          <a:solidFill>
                            <a:schemeClr val="tx1">
                              <a:lumMod val="95000"/>
                              <a:lumOff val="5000"/>
                            </a:schemeClr>
                          </a:solidFill>
                        </a:rPr>
                        <a:t>(0.69-0.96)</a:t>
                      </a:r>
                      <a:endParaRPr kumimoji="0" lang="en-GB" sz="1200" b="0" i="0" u="none" strike="noStrike" cap="none" normalizeH="0" baseline="0" dirty="0">
                        <a:ln>
                          <a:noFill/>
                        </a:ln>
                        <a:solidFill>
                          <a:schemeClr val="tx1">
                            <a:lumMod val="95000"/>
                            <a:lumOff val="5000"/>
                          </a:schemeClr>
                        </a:solidFill>
                        <a:effectLst/>
                        <a:latin typeface="Arial" charset="0"/>
                        <a:cs typeface="Arial" charset="0"/>
                      </a:endParaRPr>
                    </a:p>
                  </a:txBody>
                  <a:tcPr marL="36000" marR="36000" marT="27000" marB="27000" anchor="ctr" horzOverflow="overflow">
                    <a:lnL w="6350" cap="flat" cmpd="sng" algn="ctr">
                      <a:solidFill>
                        <a:srgbClr val="717073"/>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717073"/>
                      </a:solidFill>
                      <a:prstDash val="solid"/>
                      <a:round/>
                      <a:headEnd type="none" w="med" len="med"/>
                      <a:tailEnd type="none" w="med" len="med"/>
                    </a:lnT>
                    <a:lnB w="6350" cap="flat" cmpd="sng" algn="ctr">
                      <a:solidFill>
                        <a:srgbClr val="717073"/>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bg1"/>
                        </a:solidFill>
                        <a:effectLst/>
                        <a:latin typeface="Arial" charset="0"/>
                        <a:cs typeface="Arial" charset="0"/>
                      </a:endParaRPr>
                    </a:p>
                  </a:txBody>
                  <a:tcPr marL="36000" marR="36000" marT="27000" marB="27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64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1" u="none" strike="noStrike" cap="none" normalizeH="0" baseline="0" dirty="0">
                          <a:ln>
                            <a:noFill/>
                          </a:ln>
                          <a:solidFill>
                            <a:schemeClr val="tx1">
                              <a:lumMod val="95000"/>
                              <a:lumOff val="5000"/>
                            </a:schemeClr>
                          </a:solidFill>
                          <a:effectLst/>
                          <a:latin typeface="Arial" charset="0"/>
                          <a:cs typeface="Arial" charset="0"/>
                        </a:rPr>
                        <a:t>P</a:t>
                      </a:r>
                      <a:r>
                        <a:rPr kumimoji="0" lang="en-GB" sz="1200" b="0" i="0" u="none" strike="noStrike" cap="none" normalizeH="0" baseline="0" dirty="0">
                          <a:ln>
                            <a:noFill/>
                          </a:ln>
                          <a:solidFill>
                            <a:schemeClr val="tx1">
                              <a:lumMod val="95000"/>
                              <a:lumOff val="5000"/>
                            </a:schemeClr>
                          </a:solidFill>
                          <a:effectLst/>
                          <a:latin typeface="Arial" charset="0"/>
                          <a:cs typeface="Arial" charset="0"/>
                        </a:rPr>
                        <a:t> value</a:t>
                      </a:r>
                    </a:p>
                  </a:txBody>
                  <a:tcPr marL="0" marR="36000" marT="27000" marB="27000" anchor="b" horzOverflow="overflow">
                    <a:lnL w="12700" cap="flat" cmpd="sng" algn="ctr">
                      <a:noFill/>
                      <a:prstDash val="solid"/>
                      <a:round/>
                      <a:headEnd type="none" w="med" len="med"/>
                      <a:tailEnd type="none" w="med" len="med"/>
                    </a:lnL>
                    <a:lnR w="6350" cap="flat" cmpd="sng" algn="ctr">
                      <a:solidFill>
                        <a:srgbClr val="717073"/>
                      </a:solidFill>
                      <a:prstDash val="solid"/>
                      <a:round/>
                      <a:headEnd type="none" w="med" len="med"/>
                      <a:tailEnd type="none" w="med" len="med"/>
                    </a:lnR>
                    <a:lnT w="6350" cap="flat" cmpd="sng" algn="ctr">
                      <a:solidFill>
                        <a:srgbClr val="717073"/>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1" u="none" strike="noStrike" cap="none" normalizeH="0" baseline="0" dirty="0">
                          <a:ln>
                            <a:noFill/>
                          </a:ln>
                          <a:solidFill>
                            <a:schemeClr val="tx1">
                              <a:lumMod val="95000"/>
                              <a:lumOff val="5000"/>
                            </a:schemeClr>
                          </a:solidFill>
                          <a:effectLst/>
                          <a:latin typeface="Arial" charset="0"/>
                          <a:cs typeface="Arial" charset="0"/>
                        </a:rPr>
                        <a:t>P</a:t>
                      </a:r>
                      <a:r>
                        <a:rPr kumimoji="0" lang="en-GB" sz="1200" b="1" i="0" u="none" strike="noStrike" cap="none" normalizeH="0" baseline="0" dirty="0">
                          <a:ln>
                            <a:noFill/>
                          </a:ln>
                          <a:solidFill>
                            <a:schemeClr val="tx1">
                              <a:lumMod val="95000"/>
                              <a:lumOff val="5000"/>
                            </a:schemeClr>
                          </a:solidFill>
                          <a:effectLst/>
                          <a:latin typeface="Arial" charset="0"/>
                          <a:cs typeface="Arial" charset="0"/>
                        </a:rPr>
                        <a:t>=0.0103</a:t>
                      </a:r>
                    </a:p>
                  </a:txBody>
                  <a:tcPr marL="36000" marR="36000" marT="27000" marB="27000" horzOverflow="overflow">
                    <a:lnL w="6350" cap="flat" cmpd="sng" algn="ctr">
                      <a:solidFill>
                        <a:srgbClr val="717073"/>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717073"/>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hMerge="1">
                  <a:txBody>
                    <a:bodyPr/>
                    <a:lstStyle/>
                    <a:p>
                      <a:endParaRPr lang="en-US" dirty="0"/>
                    </a:p>
                  </a:txBody>
                  <a:tcPr marL="36000" marR="36000" marT="27000" marB="27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6" name="TextBox 95"/>
          <p:cNvSpPr txBox="1"/>
          <p:nvPr/>
        </p:nvSpPr>
        <p:spPr>
          <a:xfrm>
            <a:off x="3101955" y="5754021"/>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17073"/>
                </a:solidFill>
                <a:effectLst/>
                <a:uLnTx/>
                <a:uFillTx/>
                <a:latin typeface="Times New Roman"/>
                <a:cs typeface="Lucida Sans Unicode"/>
              </a:rPr>
              <a:t>397</a:t>
            </a:r>
          </a:p>
        </p:txBody>
      </p:sp>
      <p:sp>
        <p:nvSpPr>
          <p:cNvPr id="97" name="TextBox 96"/>
          <p:cNvSpPr txBox="1"/>
          <p:nvPr/>
        </p:nvSpPr>
        <p:spPr>
          <a:xfrm>
            <a:off x="3801805" y="5754100"/>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17073"/>
                </a:solidFill>
                <a:effectLst/>
                <a:uLnTx/>
                <a:uFillTx/>
                <a:latin typeface="Times New Roman"/>
                <a:cs typeface="Lucida Sans Unicode"/>
              </a:rPr>
              <a:t>99</a:t>
            </a:r>
          </a:p>
        </p:txBody>
      </p:sp>
      <p:sp>
        <p:nvSpPr>
          <p:cNvPr id="98" name="TextBox 97"/>
          <p:cNvSpPr txBox="1"/>
          <p:nvPr/>
        </p:nvSpPr>
        <p:spPr>
          <a:xfrm>
            <a:off x="4417462" y="5753528"/>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17073"/>
                </a:solidFill>
                <a:effectLst/>
                <a:uLnTx/>
                <a:uFillTx/>
                <a:latin typeface="Times New Roman"/>
                <a:cs typeface="Lucida Sans Unicode"/>
              </a:rPr>
              <a:t>34</a:t>
            </a:r>
          </a:p>
        </p:txBody>
      </p:sp>
      <p:sp>
        <p:nvSpPr>
          <p:cNvPr id="99" name="TextBox 98"/>
          <p:cNvSpPr txBox="1"/>
          <p:nvPr/>
        </p:nvSpPr>
        <p:spPr>
          <a:xfrm>
            <a:off x="5071961" y="5752905"/>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17073"/>
                </a:solidFill>
                <a:effectLst/>
                <a:uLnTx/>
                <a:uFillTx/>
                <a:latin typeface="Times New Roman"/>
                <a:cs typeface="Lucida Sans Unicode"/>
              </a:rPr>
              <a:t>17</a:t>
            </a:r>
          </a:p>
        </p:txBody>
      </p:sp>
      <p:sp>
        <p:nvSpPr>
          <p:cNvPr id="100" name="TextBox 99"/>
          <p:cNvSpPr txBox="1"/>
          <p:nvPr/>
        </p:nvSpPr>
        <p:spPr>
          <a:xfrm>
            <a:off x="5719744" y="5754451"/>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17073"/>
                </a:solidFill>
                <a:effectLst/>
                <a:uLnTx/>
                <a:uFillTx/>
                <a:latin typeface="Times New Roman"/>
                <a:cs typeface="Lucida Sans Unicode"/>
              </a:rPr>
              <a:t>10</a:t>
            </a:r>
          </a:p>
        </p:txBody>
      </p:sp>
      <p:sp>
        <p:nvSpPr>
          <p:cNvPr id="101" name="TextBox 100"/>
          <p:cNvSpPr txBox="1"/>
          <p:nvPr/>
        </p:nvSpPr>
        <p:spPr>
          <a:xfrm>
            <a:off x="6444947" y="5753166"/>
            <a:ext cx="344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17073"/>
                </a:solidFill>
                <a:effectLst/>
                <a:uLnTx/>
                <a:uFillTx/>
                <a:latin typeface="Times New Roman"/>
                <a:cs typeface="Lucida Sans Unicode"/>
              </a:rPr>
              <a:t>2</a:t>
            </a:r>
          </a:p>
        </p:txBody>
      </p:sp>
      <p:sp>
        <p:nvSpPr>
          <p:cNvPr id="102" name="TextBox 101"/>
          <p:cNvSpPr txBox="1"/>
          <p:nvPr/>
        </p:nvSpPr>
        <p:spPr>
          <a:xfrm>
            <a:off x="7025541" y="5752474"/>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17073"/>
                </a:solidFill>
                <a:effectLst/>
                <a:uLnTx/>
                <a:uFillTx/>
                <a:latin typeface="Times New Roman"/>
                <a:cs typeface="Lucida Sans Unicode"/>
              </a:rPr>
              <a:t>1</a:t>
            </a:r>
          </a:p>
        </p:txBody>
      </p:sp>
      <p:sp>
        <p:nvSpPr>
          <p:cNvPr id="103" name="TextBox 102"/>
          <p:cNvSpPr txBox="1"/>
          <p:nvPr/>
        </p:nvSpPr>
        <p:spPr>
          <a:xfrm>
            <a:off x="7687736" y="5753477"/>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17073"/>
                </a:solidFill>
                <a:effectLst/>
                <a:uLnTx/>
                <a:uFillTx/>
                <a:latin typeface="Times New Roman"/>
                <a:cs typeface="Lucida Sans Unicode"/>
              </a:rPr>
              <a:t>1</a:t>
            </a:r>
          </a:p>
        </p:txBody>
      </p:sp>
      <p:sp>
        <p:nvSpPr>
          <p:cNvPr id="104" name="TextBox 103"/>
          <p:cNvSpPr txBox="1"/>
          <p:nvPr/>
        </p:nvSpPr>
        <p:spPr>
          <a:xfrm>
            <a:off x="8335639" y="5753871"/>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17073"/>
                </a:solidFill>
                <a:effectLst/>
                <a:uLnTx/>
                <a:uFillTx/>
                <a:latin typeface="Times New Roman"/>
                <a:cs typeface="Lucida Sans Unicode"/>
              </a:rPr>
              <a:t>1</a:t>
            </a:r>
          </a:p>
        </p:txBody>
      </p:sp>
      <p:sp>
        <p:nvSpPr>
          <p:cNvPr id="105" name="TextBox 104"/>
          <p:cNvSpPr txBox="1"/>
          <p:nvPr/>
        </p:nvSpPr>
        <p:spPr>
          <a:xfrm>
            <a:off x="8989141" y="5756576"/>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17073"/>
                </a:solidFill>
                <a:effectLst/>
                <a:uLnTx/>
                <a:uFillTx/>
                <a:latin typeface="Times New Roman"/>
                <a:cs typeface="Lucida Sans Unicode"/>
              </a:rPr>
              <a:t>0</a:t>
            </a:r>
          </a:p>
        </p:txBody>
      </p:sp>
      <p:sp>
        <p:nvSpPr>
          <p:cNvPr id="107" name="TextBox 106"/>
          <p:cNvSpPr txBox="1"/>
          <p:nvPr/>
        </p:nvSpPr>
        <p:spPr>
          <a:xfrm>
            <a:off x="2232364" y="5752178"/>
            <a:ext cx="80711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7159" algn="ctr"/>
                <a:tab pos="355591" algn="ctr"/>
                <a:tab pos="546086" algn="ctr"/>
                <a:tab pos="747695" algn="ctr"/>
                <a:tab pos="938190" algn="ctr"/>
                <a:tab pos="1133446" algn="ctr"/>
                <a:tab pos="1328705" algn="ctr"/>
                <a:tab pos="1523962" algn="ctr"/>
                <a:tab pos="1719220" algn="ctr"/>
                <a:tab pos="1914477" algn="ctr"/>
                <a:tab pos="2109735" algn="ctr"/>
                <a:tab pos="2304993" algn="ctr"/>
                <a:tab pos="2501837" algn="ctr"/>
                <a:tab pos="2695507" algn="ctr"/>
                <a:tab pos="2895528" algn="ctr"/>
                <a:tab pos="3092373" algn="ctr"/>
                <a:tab pos="3286043" algn="ctr"/>
                <a:tab pos="3479713" algn="ctr"/>
              </a:tabLst>
              <a:defRPr/>
            </a:pPr>
            <a:r>
              <a:rPr kumimoji="0" lang="en-GB" sz="900" b="1" i="0" u="none" strike="noStrike" kern="1200" cap="none" spc="0" normalizeH="0" baseline="0" noProof="0" dirty="0">
                <a:ln>
                  <a:noFill/>
                </a:ln>
                <a:solidFill>
                  <a:srgbClr val="717073"/>
                </a:solidFill>
                <a:effectLst/>
                <a:uLnTx/>
                <a:uFillTx/>
                <a:latin typeface="Times New Roman"/>
                <a:cs typeface="Arial" charset="0"/>
              </a:rPr>
              <a:t>Erlotinib </a:t>
            </a:r>
            <a:endParaRPr kumimoji="0" lang="en-GB" sz="900" b="0" i="0" u="none" strike="noStrike" kern="1200" cap="none" spc="0" normalizeH="0" baseline="0" noProof="0" dirty="0">
              <a:ln>
                <a:noFill/>
              </a:ln>
              <a:solidFill>
                <a:srgbClr val="717073"/>
              </a:solidFill>
              <a:effectLst/>
              <a:uLnTx/>
              <a:uFillTx/>
              <a:latin typeface="Times New Roman"/>
              <a:cs typeface="Lucida Sans Unicode"/>
            </a:endParaRPr>
          </a:p>
        </p:txBody>
      </p:sp>
      <p:sp>
        <p:nvSpPr>
          <p:cNvPr id="6" name="Rectangle 5"/>
          <p:cNvSpPr/>
          <p:nvPr/>
        </p:nvSpPr>
        <p:spPr>
          <a:xfrm>
            <a:off x="8179084" y="6077603"/>
            <a:ext cx="206543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Times New Roman"/>
                <a:cs typeface="Lucida Sans Unicode"/>
              </a:rPr>
              <a:t>Data cut-off February 2, 2015.</a:t>
            </a:r>
          </a:p>
        </p:txBody>
      </p:sp>
      <p:grpSp>
        <p:nvGrpSpPr>
          <p:cNvPr id="8" name="Group 7"/>
          <p:cNvGrpSpPr/>
          <p:nvPr/>
        </p:nvGrpSpPr>
        <p:grpSpPr>
          <a:xfrm>
            <a:off x="2232365" y="1886842"/>
            <a:ext cx="7461071" cy="3944888"/>
            <a:chOff x="708364" y="1886842"/>
            <a:chExt cx="7461071" cy="3944888"/>
          </a:xfrm>
        </p:grpSpPr>
        <p:sp>
          <p:nvSpPr>
            <p:cNvPr id="1329" name="Freeform 1328"/>
            <p:cNvSpPr/>
            <p:nvPr/>
          </p:nvSpPr>
          <p:spPr bwMode="auto">
            <a:xfrm>
              <a:off x="1752268" y="1992987"/>
              <a:ext cx="5914982" cy="3137117"/>
            </a:xfrm>
            <a:custGeom>
              <a:avLst/>
              <a:gdLst>
                <a:gd name="connsiteX0" fmla="*/ 0 w 7772400"/>
                <a:gd name="connsiteY0" fmla="*/ 0 h 4171950"/>
                <a:gd name="connsiteX1" fmla="*/ 0 w 7772400"/>
                <a:gd name="connsiteY1" fmla="*/ 4171950 h 4171950"/>
                <a:gd name="connsiteX2" fmla="*/ 7772400 w 7772400"/>
                <a:gd name="connsiteY2" fmla="*/ 4171950 h 4171950"/>
              </a:gdLst>
              <a:ahLst/>
              <a:cxnLst>
                <a:cxn ang="0">
                  <a:pos x="connsiteX0" y="connsiteY0"/>
                </a:cxn>
                <a:cxn ang="0">
                  <a:pos x="connsiteX1" y="connsiteY1"/>
                </a:cxn>
                <a:cxn ang="0">
                  <a:pos x="connsiteX2" y="connsiteY2"/>
                </a:cxn>
              </a:cxnLst>
              <a:rect l="l" t="t" r="r" b="b"/>
              <a:pathLst>
                <a:path w="7772400" h="4171950">
                  <a:moveTo>
                    <a:pt x="0" y="0"/>
                  </a:moveTo>
                  <a:lnTo>
                    <a:pt x="0" y="4171950"/>
                  </a:lnTo>
                  <a:lnTo>
                    <a:pt x="7772400" y="4171950"/>
                  </a:lnTo>
                </a:path>
              </a:pathLst>
            </a:cu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a:cs typeface="Lucida Sans Unicode"/>
              </a:endParaRPr>
            </a:p>
          </p:txBody>
        </p:sp>
        <p:cxnSp>
          <p:nvCxnSpPr>
            <p:cNvPr id="1393" name="Straight Connector 1392"/>
            <p:cNvCxnSpPr/>
            <p:nvPr/>
          </p:nvCxnSpPr>
          <p:spPr bwMode="auto">
            <a:xfrm flipH="1">
              <a:off x="1685417" y="1992987"/>
              <a:ext cx="668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94" name="TextBox 1393"/>
            <p:cNvSpPr txBox="1"/>
            <p:nvPr/>
          </p:nvSpPr>
          <p:spPr>
            <a:xfrm>
              <a:off x="1370852" y="1886842"/>
              <a:ext cx="34496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1.0</a:t>
              </a:r>
            </a:p>
          </p:txBody>
        </p:sp>
        <p:cxnSp>
          <p:nvCxnSpPr>
            <p:cNvPr id="1391" name="Straight Connector 1390"/>
            <p:cNvCxnSpPr/>
            <p:nvPr/>
          </p:nvCxnSpPr>
          <p:spPr bwMode="auto">
            <a:xfrm flipH="1">
              <a:off x="1685417" y="2302180"/>
              <a:ext cx="668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92" name="TextBox 1391"/>
            <p:cNvSpPr txBox="1"/>
            <p:nvPr/>
          </p:nvSpPr>
          <p:spPr>
            <a:xfrm>
              <a:off x="1370852" y="2196035"/>
              <a:ext cx="34496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0.9</a:t>
              </a:r>
            </a:p>
          </p:txBody>
        </p:sp>
        <p:cxnSp>
          <p:nvCxnSpPr>
            <p:cNvPr id="1389" name="Straight Connector 1388"/>
            <p:cNvCxnSpPr/>
            <p:nvPr/>
          </p:nvCxnSpPr>
          <p:spPr bwMode="auto">
            <a:xfrm flipH="1">
              <a:off x="1685417" y="2611373"/>
              <a:ext cx="668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90" name="TextBox 1389"/>
            <p:cNvSpPr txBox="1"/>
            <p:nvPr/>
          </p:nvSpPr>
          <p:spPr>
            <a:xfrm>
              <a:off x="1370852" y="2505228"/>
              <a:ext cx="34496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0.8</a:t>
              </a:r>
            </a:p>
          </p:txBody>
        </p:sp>
        <p:cxnSp>
          <p:nvCxnSpPr>
            <p:cNvPr id="1387" name="Straight Connector 1386"/>
            <p:cNvCxnSpPr/>
            <p:nvPr/>
          </p:nvCxnSpPr>
          <p:spPr bwMode="auto">
            <a:xfrm flipH="1">
              <a:off x="1685417" y="2920566"/>
              <a:ext cx="668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88" name="TextBox 1387"/>
            <p:cNvSpPr txBox="1"/>
            <p:nvPr/>
          </p:nvSpPr>
          <p:spPr>
            <a:xfrm>
              <a:off x="1370852" y="2814421"/>
              <a:ext cx="34496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0.7</a:t>
              </a:r>
            </a:p>
          </p:txBody>
        </p:sp>
        <p:cxnSp>
          <p:nvCxnSpPr>
            <p:cNvPr id="1385" name="Straight Connector 1384"/>
            <p:cNvCxnSpPr/>
            <p:nvPr/>
          </p:nvCxnSpPr>
          <p:spPr bwMode="auto">
            <a:xfrm flipH="1">
              <a:off x="1690945" y="3229759"/>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86" name="TextBox 1385"/>
            <p:cNvSpPr txBox="1"/>
            <p:nvPr/>
          </p:nvSpPr>
          <p:spPr>
            <a:xfrm>
              <a:off x="1370854" y="3123614"/>
              <a:ext cx="34496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0.6</a:t>
              </a:r>
            </a:p>
          </p:txBody>
        </p:sp>
        <p:cxnSp>
          <p:nvCxnSpPr>
            <p:cNvPr id="1383" name="Straight Connector 1382"/>
            <p:cNvCxnSpPr/>
            <p:nvPr/>
          </p:nvCxnSpPr>
          <p:spPr bwMode="auto">
            <a:xfrm flipH="1">
              <a:off x="1685417" y="3538952"/>
              <a:ext cx="668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84" name="TextBox 1383"/>
            <p:cNvSpPr txBox="1"/>
            <p:nvPr/>
          </p:nvSpPr>
          <p:spPr>
            <a:xfrm>
              <a:off x="1370852" y="3432807"/>
              <a:ext cx="34496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0.5</a:t>
              </a:r>
            </a:p>
          </p:txBody>
        </p:sp>
        <p:cxnSp>
          <p:nvCxnSpPr>
            <p:cNvPr id="1381" name="Straight Connector 1380"/>
            <p:cNvCxnSpPr/>
            <p:nvPr/>
          </p:nvCxnSpPr>
          <p:spPr bwMode="auto">
            <a:xfrm flipH="1">
              <a:off x="1685417" y="3848145"/>
              <a:ext cx="668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82" name="TextBox 1381"/>
            <p:cNvSpPr txBox="1"/>
            <p:nvPr/>
          </p:nvSpPr>
          <p:spPr>
            <a:xfrm>
              <a:off x="1370852" y="3742000"/>
              <a:ext cx="34496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0.4</a:t>
              </a:r>
            </a:p>
          </p:txBody>
        </p:sp>
        <p:cxnSp>
          <p:nvCxnSpPr>
            <p:cNvPr id="1379" name="Straight Connector 1378"/>
            <p:cNvCxnSpPr/>
            <p:nvPr/>
          </p:nvCxnSpPr>
          <p:spPr bwMode="auto">
            <a:xfrm flipH="1">
              <a:off x="1685417" y="4157338"/>
              <a:ext cx="668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80" name="TextBox 1379"/>
            <p:cNvSpPr txBox="1"/>
            <p:nvPr/>
          </p:nvSpPr>
          <p:spPr>
            <a:xfrm>
              <a:off x="1370852" y="4051193"/>
              <a:ext cx="34496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0.3</a:t>
              </a:r>
            </a:p>
          </p:txBody>
        </p:sp>
        <p:cxnSp>
          <p:nvCxnSpPr>
            <p:cNvPr id="1377" name="Straight Connector 1376"/>
            <p:cNvCxnSpPr/>
            <p:nvPr/>
          </p:nvCxnSpPr>
          <p:spPr bwMode="auto">
            <a:xfrm flipH="1">
              <a:off x="1685417" y="4466531"/>
              <a:ext cx="668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78" name="TextBox 1377"/>
            <p:cNvSpPr txBox="1"/>
            <p:nvPr/>
          </p:nvSpPr>
          <p:spPr>
            <a:xfrm>
              <a:off x="1370852" y="4360386"/>
              <a:ext cx="34496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0.2</a:t>
              </a:r>
            </a:p>
          </p:txBody>
        </p:sp>
        <p:cxnSp>
          <p:nvCxnSpPr>
            <p:cNvPr id="1375" name="Straight Connector 1374"/>
            <p:cNvCxnSpPr/>
            <p:nvPr/>
          </p:nvCxnSpPr>
          <p:spPr bwMode="auto">
            <a:xfrm flipH="1">
              <a:off x="1685417" y="4775724"/>
              <a:ext cx="6685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76" name="TextBox 1375"/>
            <p:cNvSpPr txBox="1"/>
            <p:nvPr/>
          </p:nvSpPr>
          <p:spPr>
            <a:xfrm>
              <a:off x="1370852" y="4669579"/>
              <a:ext cx="344966"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0.1</a:t>
              </a:r>
            </a:p>
          </p:txBody>
        </p:sp>
        <p:cxnSp>
          <p:nvCxnSpPr>
            <p:cNvPr id="1373" name="Straight Connector 1372"/>
            <p:cNvCxnSpPr/>
            <p:nvPr/>
          </p:nvCxnSpPr>
          <p:spPr bwMode="auto">
            <a:xfrm flipH="1">
              <a:off x="1685417" y="5084915"/>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74" name="TextBox 1373"/>
            <p:cNvSpPr txBox="1"/>
            <p:nvPr/>
          </p:nvSpPr>
          <p:spPr>
            <a:xfrm>
              <a:off x="1460618" y="4978770"/>
              <a:ext cx="255198"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0</a:t>
              </a:r>
            </a:p>
          </p:txBody>
        </p:sp>
        <p:sp>
          <p:nvSpPr>
            <p:cNvPr id="1341" name="TextBox 1340"/>
            <p:cNvSpPr txBox="1"/>
            <p:nvPr/>
          </p:nvSpPr>
          <p:spPr>
            <a:xfrm rot="16200000">
              <a:off x="44057" y="3454489"/>
              <a:ext cx="2166273" cy="153888"/>
            </a:xfrm>
            <a:prstGeom prst="rect">
              <a:avLst/>
            </a:prstGeom>
            <a:noFill/>
            <a:ln>
              <a:noFill/>
            </a:ln>
          </p:spPr>
          <p:txBody>
            <a:bodyPr wrap="square" lIns="0" tIns="0" rIns="0" b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Estimated PFS Probability</a:t>
              </a:r>
            </a:p>
          </p:txBody>
        </p:sp>
        <p:sp>
          <p:nvSpPr>
            <p:cNvPr id="1342" name="TextBox 1341"/>
            <p:cNvSpPr txBox="1"/>
            <p:nvPr/>
          </p:nvSpPr>
          <p:spPr>
            <a:xfrm>
              <a:off x="1786039" y="5437228"/>
              <a:ext cx="5954420" cy="153888"/>
            </a:xfrm>
            <a:prstGeom prst="rect">
              <a:avLst/>
            </a:prstGeom>
            <a:noFill/>
            <a:ln>
              <a:noFill/>
            </a:ln>
          </p:spPr>
          <p:txBody>
            <a:bodyPr wrap="square" lIns="0" tIns="0" rIns="0" b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Months</a:t>
              </a:r>
            </a:p>
          </p:txBody>
        </p:sp>
        <p:cxnSp>
          <p:nvCxnSpPr>
            <p:cNvPr id="1371" name="Straight Connector 1370"/>
            <p:cNvCxnSpPr/>
            <p:nvPr/>
          </p:nvCxnSpPr>
          <p:spPr bwMode="auto">
            <a:xfrm rot="5400000" flipH="1">
              <a:off x="1749186" y="5163528"/>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72" name="TextBox 1371"/>
            <p:cNvSpPr txBox="1"/>
            <p:nvPr/>
          </p:nvSpPr>
          <p:spPr>
            <a:xfrm>
              <a:off x="1656442" y="5240715"/>
              <a:ext cx="255198" cy="2462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0</a:t>
              </a:r>
            </a:p>
          </p:txBody>
        </p:sp>
        <p:sp>
          <p:nvSpPr>
            <p:cNvPr id="1369" name="TextBox 1368"/>
            <p:cNvSpPr txBox="1"/>
            <p:nvPr/>
          </p:nvSpPr>
          <p:spPr>
            <a:xfrm>
              <a:off x="2312713" y="5240715"/>
              <a:ext cx="255198" cy="2462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3</a:t>
              </a:r>
            </a:p>
          </p:txBody>
        </p:sp>
        <p:cxnSp>
          <p:nvCxnSpPr>
            <p:cNvPr id="1370" name="Straight Connector 1369"/>
            <p:cNvCxnSpPr/>
            <p:nvPr/>
          </p:nvCxnSpPr>
          <p:spPr bwMode="auto">
            <a:xfrm rot="5400000" flipH="1">
              <a:off x="2409089" y="5163528"/>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367" name="Straight Connector 1366"/>
            <p:cNvCxnSpPr/>
            <p:nvPr/>
          </p:nvCxnSpPr>
          <p:spPr bwMode="auto">
            <a:xfrm rot="5400000" flipH="1">
              <a:off x="3062765" y="5163528"/>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68" name="TextBox 1367"/>
            <p:cNvSpPr txBox="1"/>
            <p:nvPr/>
          </p:nvSpPr>
          <p:spPr>
            <a:xfrm>
              <a:off x="2970478" y="5240715"/>
              <a:ext cx="255198" cy="2462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6</a:t>
              </a:r>
            </a:p>
          </p:txBody>
        </p:sp>
        <p:cxnSp>
          <p:nvCxnSpPr>
            <p:cNvPr id="1365" name="Straight Connector 1364"/>
            <p:cNvCxnSpPr/>
            <p:nvPr/>
          </p:nvCxnSpPr>
          <p:spPr bwMode="auto">
            <a:xfrm rot="5400000" flipH="1">
              <a:off x="3717386" y="5163528"/>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66" name="TextBox 1365"/>
            <p:cNvSpPr txBox="1"/>
            <p:nvPr/>
          </p:nvSpPr>
          <p:spPr>
            <a:xfrm>
              <a:off x="3626282" y="5240715"/>
              <a:ext cx="255198" cy="2462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9</a:t>
              </a:r>
            </a:p>
          </p:txBody>
        </p:sp>
        <p:cxnSp>
          <p:nvCxnSpPr>
            <p:cNvPr id="1363" name="Straight Connector 1362"/>
            <p:cNvCxnSpPr/>
            <p:nvPr/>
          </p:nvCxnSpPr>
          <p:spPr bwMode="auto">
            <a:xfrm rot="5400000" flipH="1">
              <a:off x="4368708" y="5163528"/>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64" name="TextBox 1363"/>
            <p:cNvSpPr txBox="1"/>
            <p:nvPr/>
          </p:nvSpPr>
          <p:spPr>
            <a:xfrm>
              <a:off x="4245680" y="5240715"/>
              <a:ext cx="312906" cy="2462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12</a:t>
              </a:r>
            </a:p>
          </p:txBody>
        </p:sp>
        <p:cxnSp>
          <p:nvCxnSpPr>
            <p:cNvPr id="1361" name="Straight Connector 1360"/>
            <p:cNvCxnSpPr/>
            <p:nvPr/>
          </p:nvCxnSpPr>
          <p:spPr bwMode="auto">
            <a:xfrm rot="5400000" flipH="1">
              <a:off x="5024905" y="5163528"/>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62" name="TextBox 1361"/>
            <p:cNvSpPr txBox="1"/>
            <p:nvPr/>
          </p:nvSpPr>
          <p:spPr>
            <a:xfrm>
              <a:off x="4900872" y="5240715"/>
              <a:ext cx="312906" cy="2462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15</a:t>
              </a:r>
            </a:p>
          </p:txBody>
        </p:sp>
        <p:cxnSp>
          <p:nvCxnSpPr>
            <p:cNvPr id="1359" name="Straight Connector 1358"/>
            <p:cNvCxnSpPr/>
            <p:nvPr/>
          </p:nvCxnSpPr>
          <p:spPr bwMode="auto">
            <a:xfrm rot="5400000" flipH="1">
              <a:off x="5671443" y="5163528"/>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60" name="TextBox 1359"/>
            <p:cNvSpPr txBox="1"/>
            <p:nvPr/>
          </p:nvSpPr>
          <p:spPr>
            <a:xfrm>
              <a:off x="5548967" y="5240715"/>
              <a:ext cx="312906" cy="2462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18</a:t>
              </a:r>
            </a:p>
          </p:txBody>
        </p:sp>
        <p:cxnSp>
          <p:nvCxnSpPr>
            <p:cNvPr id="1357" name="Straight Connector 1356"/>
            <p:cNvCxnSpPr/>
            <p:nvPr/>
          </p:nvCxnSpPr>
          <p:spPr bwMode="auto">
            <a:xfrm rot="5400000" flipH="1">
              <a:off x="6329371" y="5163528"/>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58" name="TextBox 1357"/>
            <p:cNvSpPr txBox="1"/>
            <p:nvPr/>
          </p:nvSpPr>
          <p:spPr>
            <a:xfrm>
              <a:off x="6206732" y="5240715"/>
              <a:ext cx="312906" cy="2462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21</a:t>
              </a:r>
            </a:p>
          </p:txBody>
        </p:sp>
        <p:cxnSp>
          <p:nvCxnSpPr>
            <p:cNvPr id="1355" name="Straight Connector 1354"/>
            <p:cNvCxnSpPr/>
            <p:nvPr/>
          </p:nvCxnSpPr>
          <p:spPr bwMode="auto">
            <a:xfrm rot="5400000" flipH="1">
              <a:off x="6982578" y="5163528"/>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56" name="TextBox 1355"/>
            <p:cNvSpPr txBox="1"/>
            <p:nvPr/>
          </p:nvSpPr>
          <p:spPr>
            <a:xfrm>
              <a:off x="6859276" y="5240715"/>
              <a:ext cx="312906" cy="2462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24</a:t>
              </a:r>
            </a:p>
          </p:txBody>
        </p:sp>
        <p:cxnSp>
          <p:nvCxnSpPr>
            <p:cNvPr id="1353" name="Straight Connector 1352"/>
            <p:cNvCxnSpPr/>
            <p:nvPr/>
          </p:nvCxnSpPr>
          <p:spPr bwMode="auto">
            <a:xfrm rot="5400000" flipH="1">
              <a:off x="7633825" y="5163528"/>
              <a:ext cx="66851"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354" name="TextBox 1353"/>
            <p:cNvSpPr txBox="1"/>
            <p:nvPr/>
          </p:nvSpPr>
          <p:spPr>
            <a:xfrm>
              <a:off x="7510690" y="5240715"/>
              <a:ext cx="312906" cy="2462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cs typeface="Lucida Sans Unicode"/>
                </a:rPr>
                <a:t>27</a:t>
              </a:r>
            </a:p>
          </p:txBody>
        </p:sp>
        <p:sp>
          <p:nvSpPr>
            <p:cNvPr id="1396" name="Freeform 1395"/>
            <p:cNvSpPr/>
            <p:nvPr/>
          </p:nvSpPr>
          <p:spPr>
            <a:xfrm>
              <a:off x="1786041" y="2011095"/>
              <a:ext cx="5308897" cy="3077988"/>
            </a:xfrm>
            <a:custGeom>
              <a:avLst/>
              <a:gdLst>
                <a:gd name="connsiteX0" fmla="*/ 6917634 w 6925586"/>
                <a:gd name="connsiteY0" fmla="*/ 4023360 h 4023360"/>
                <a:gd name="connsiteX1" fmla="*/ 6925586 w 6925586"/>
                <a:gd name="connsiteY1" fmla="*/ 3935896 h 4023360"/>
                <a:gd name="connsiteX2" fmla="*/ 4460681 w 6925586"/>
                <a:gd name="connsiteY2" fmla="*/ 3927945 h 4023360"/>
                <a:gd name="connsiteX3" fmla="*/ 4460681 w 6925586"/>
                <a:gd name="connsiteY3" fmla="*/ 3872286 h 4023360"/>
                <a:gd name="connsiteX4" fmla="*/ 4150580 w 6925586"/>
                <a:gd name="connsiteY4" fmla="*/ 3872286 h 4023360"/>
                <a:gd name="connsiteX5" fmla="*/ 4174434 w 6925586"/>
                <a:gd name="connsiteY5" fmla="*/ 3832529 h 4023360"/>
                <a:gd name="connsiteX6" fmla="*/ 3816626 w 6925586"/>
                <a:gd name="connsiteY6" fmla="*/ 3832529 h 4023360"/>
                <a:gd name="connsiteX7" fmla="*/ 3792772 w 6925586"/>
                <a:gd name="connsiteY7" fmla="*/ 3768919 h 4023360"/>
                <a:gd name="connsiteX8" fmla="*/ 3641697 w 6925586"/>
                <a:gd name="connsiteY8" fmla="*/ 3776870 h 4023360"/>
                <a:gd name="connsiteX9" fmla="*/ 3649648 w 6925586"/>
                <a:gd name="connsiteY9" fmla="*/ 3745065 h 4023360"/>
                <a:gd name="connsiteX10" fmla="*/ 2615979 w 6925586"/>
                <a:gd name="connsiteY10" fmla="*/ 3737113 h 4023360"/>
                <a:gd name="connsiteX11" fmla="*/ 2592125 w 6925586"/>
                <a:gd name="connsiteY11" fmla="*/ 3681454 h 4023360"/>
                <a:gd name="connsiteX12" fmla="*/ 2353586 w 6925586"/>
                <a:gd name="connsiteY12" fmla="*/ 3681454 h 4023360"/>
                <a:gd name="connsiteX13" fmla="*/ 2107095 w 6925586"/>
                <a:gd name="connsiteY13" fmla="*/ 3625795 h 4023360"/>
                <a:gd name="connsiteX14" fmla="*/ 2083241 w 6925586"/>
                <a:gd name="connsiteY14" fmla="*/ 3546282 h 4023360"/>
                <a:gd name="connsiteX15" fmla="*/ 2059387 w 6925586"/>
                <a:gd name="connsiteY15" fmla="*/ 3530380 h 4023360"/>
                <a:gd name="connsiteX16" fmla="*/ 1963972 w 6925586"/>
                <a:gd name="connsiteY16" fmla="*/ 3538331 h 4023360"/>
                <a:gd name="connsiteX17" fmla="*/ 1908313 w 6925586"/>
                <a:gd name="connsiteY17" fmla="*/ 3482672 h 4023360"/>
                <a:gd name="connsiteX18" fmla="*/ 1828800 w 6925586"/>
                <a:gd name="connsiteY18" fmla="*/ 3482672 h 4023360"/>
                <a:gd name="connsiteX19" fmla="*/ 1836751 w 6925586"/>
                <a:gd name="connsiteY19" fmla="*/ 3434964 h 4023360"/>
                <a:gd name="connsiteX20" fmla="*/ 1661822 w 6925586"/>
                <a:gd name="connsiteY20" fmla="*/ 3427013 h 4023360"/>
                <a:gd name="connsiteX21" fmla="*/ 1606163 w 6925586"/>
                <a:gd name="connsiteY21" fmla="*/ 3347500 h 4023360"/>
                <a:gd name="connsiteX22" fmla="*/ 1574358 w 6925586"/>
                <a:gd name="connsiteY22" fmla="*/ 3188473 h 4023360"/>
                <a:gd name="connsiteX23" fmla="*/ 1494845 w 6925586"/>
                <a:gd name="connsiteY23" fmla="*/ 3037399 h 4023360"/>
                <a:gd name="connsiteX24" fmla="*/ 1359673 w 6925586"/>
                <a:gd name="connsiteY24" fmla="*/ 3021496 h 4023360"/>
                <a:gd name="connsiteX25" fmla="*/ 1296062 w 6925586"/>
                <a:gd name="connsiteY25" fmla="*/ 2957886 h 4023360"/>
                <a:gd name="connsiteX26" fmla="*/ 1216549 w 6925586"/>
                <a:gd name="connsiteY26" fmla="*/ 2957886 h 4023360"/>
                <a:gd name="connsiteX27" fmla="*/ 1216549 w 6925586"/>
                <a:gd name="connsiteY27" fmla="*/ 2934032 h 4023360"/>
                <a:gd name="connsiteX28" fmla="*/ 1065474 w 6925586"/>
                <a:gd name="connsiteY28" fmla="*/ 2918129 h 4023360"/>
                <a:gd name="connsiteX29" fmla="*/ 1025718 w 6925586"/>
                <a:gd name="connsiteY29" fmla="*/ 2727298 h 4023360"/>
                <a:gd name="connsiteX30" fmla="*/ 993913 w 6925586"/>
                <a:gd name="connsiteY30" fmla="*/ 2727298 h 4023360"/>
                <a:gd name="connsiteX31" fmla="*/ 993913 w 6925586"/>
                <a:gd name="connsiteY31" fmla="*/ 2687541 h 4023360"/>
                <a:gd name="connsiteX32" fmla="*/ 850789 w 6925586"/>
                <a:gd name="connsiteY32" fmla="*/ 2687541 h 4023360"/>
                <a:gd name="connsiteX33" fmla="*/ 850789 w 6925586"/>
                <a:gd name="connsiteY33" fmla="*/ 2639833 h 4023360"/>
                <a:gd name="connsiteX34" fmla="*/ 795130 w 6925586"/>
                <a:gd name="connsiteY34" fmla="*/ 2639833 h 4023360"/>
                <a:gd name="connsiteX35" fmla="*/ 771276 w 6925586"/>
                <a:gd name="connsiteY35" fmla="*/ 2401294 h 4023360"/>
                <a:gd name="connsiteX36" fmla="*/ 1065474 w 6925586"/>
                <a:gd name="connsiteY36" fmla="*/ 2918129 h 4023360"/>
                <a:gd name="connsiteX37" fmla="*/ 1025718 w 6925586"/>
                <a:gd name="connsiteY37" fmla="*/ 2735249 h 4023360"/>
                <a:gd name="connsiteX38" fmla="*/ 993913 w 6925586"/>
                <a:gd name="connsiteY38" fmla="*/ 2735249 h 4023360"/>
                <a:gd name="connsiteX39" fmla="*/ 993913 w 6925586"/>
                <a:gd name="connsiteY39" fmla="*/ 2687541 h 4023360"/>
                <a:gd name="connsiteX40" fmla="*/ 850789 w 6925586"/>
                <a:gd name="connsiteY40" fmla="*/ 2695493 h 4023360"/>
                <a:gd name="connsiteX41" fmla="*/ 850789 w 6925586"/>
                <a:gd name="connsiteY41" fmla="*/ 2631882 h 4023360"/>
                <a:gd name="connsiteX42" fmla="*/ 803081 w 6925586"/>
                <a:gd name="connsiteY42" fmla="*/ 2631882 h 4023360"/>
                <a:gd name="connsiteX43" fmla="*/ 763325 w 6925586"/>
                <a:gd name="connsiteY43" fmla="*/ 2417197 h 4023360"/>
                <a:gd name="connsiteX44" fmla="*/ 659958 w 6925586"/>
                <a:gd name="connsiteY44" fmla="*/ 2337684 h 4023360"/>
                <a:gd name="connsiteX45" fmla="*/ 580445 w 6925586"/>
                <a:gd name="connsiteY45" fmla="*/ 2138901 h 4023360"/>
                <a:gd name="connsiteX46" fmla="*/ 524786 w 6925586"/>
                <a:gd name="connsiteY46" fmla="*/ 1908313 h 4023360"/>
                <a:gd name="connsiteX47" fmla="*/ 540688 w 6925586"/>
                <a:gd name="connsiteY47" fmla="*/ 1518700 h 4023360"/>
                <a:gd name="connsiteX48" fmla="*/ 516834 w 6925586"/>
                <a:gd name="connsiteY48" fmla="*/ 898498 h 4023360"/>
                <a:gd name="connsiteX49" fmla="*/ 453224 w 6925586"/>
                <a:gd name="connsiteY49" fmla="*/ 580446 h 4023360"/>
                <a:gd name="connsiteX50" fmla="*/ 437321 w 6925586"/>
                <a:gd name="connsiteY50" fmla="*/ 556592 h 4023360"/>
                <a:gd name="connsiteX51" fmla="*/ 421419 w 6925586"/>
                <a:gd name="connsiteY51" fmla="*/ 572494 h 4023360"/>
                <a:gd name="connsiteX52" fmla="*/ 365760 w 6925586"/>
                <a:gd name="connsiteY52" fmla="*/ 413468 h 4023360"/>
                <a:gd name="connsiteX53" fmla="*/ 286247 w 6925586"/>
                <a:gd name="connsiteY53" fmla="*/ 349858 h 4023360"/>
                <a:gd name="connsiteX54" fmla="*/ 278295 w 6925586"/>
                <a:gd name="connsiteY54" fmla="*/ 286247 h 4023360"/>
                <a:gd name="connsiteX55" fmla="*/ 198782 w 6925586"/>
                <a:gd name="connsiteY55" fmla="*/ 127221 h 4023360"/>
                <a:gd name="connsiteX56" fmla="*/ 198782 w 6925586"/>
                <a:gd name="connsiteY56" fmla="*/ 79513 h 4023360"/>
                <a:gd name="connsiteX57" fmla="*/ 135172 w 6925586"/>
                <a:gd name="connsiteY57" fmla="*/ 87465 h 4023360"/>
                <a:gd name="connsiteX58" fmla="*/ 135172 w 6925586"/>
                <a:gd name="connsiteY58" fmla="*/ 23854 h 4023360"/>
                <a:gd name="connsiteX59" fmla="*/ 87464 w 6925586"/>
                <a:gd name="connsiteY59" fmla="*/ 15903 h 4023360"/>
                <a:gd name="connsiteX60" fmla="*/ 87464 w 6925586"/>
                <a:gd name="connsiteY60" fmla="*/ 0 h 4023360"/>
                <a:gd name="connsiteX61" fmla="*/ 0 w 6925586"/>
                <a:gd name="connsiteY61" fmla="*/ 15903 h 4023360"/>
                <a:gd name="connsiteX0" fmla="*/ 6917634 w 6925586"/>
                <a:gd name="connsiteY0" fmla="*/ 4023360 h 4023360"/>
                <a:gd name="connsiteX1" fmla="*/ 6925586 w 6925586"/>
                <a:gd name="connsiteY1" fmla="*/ 3935896 h 4023360"/>
                <a:gd name="connsiteX2" fmla="*/ 4460681 w 6925586"/>
                <a:gd name="connsiteY2" fmla="*/ 3927945 h 4023360"/>
                <a:gd name="connsiteX3" fmla="*/ 4460681 w 6925586"/>
                <a:gd name="connsiteY3" fmla="*/ 3872286 h 4023360"/>
                <a:gd name="connsiteX4" fmla="*/ 4150580 w 6925586"/>
                <a:gd name="connsiteY4" fmla="*/ 3872286 h 4023360"/>
                <a:gd name="connsiteX5" fmla="*/ 4174434 w 6925586"/>
                <a:gd name="connsiteY5" fmla="*/ 3832529 h 4023360"/>
                <a:gd name="connsiteX6" fmla="*/ 3816626 w 6925586"/>
                <a:gd name="connsiteY6" fmla="*/ 3832529 h 4023360"/>
                <a:gd name="connsiteX7" fmla="*/ 3792772 w 6925586"/>
                <a:gd name="connsiteY7" fmla="*/ 3768919 h 4023360"/>
                <a:gd name="connsiteX8" fmla="*/ 3641697 w 6925586"/>
                <a:gd name="connsiteY8" fmla="*/ 3776870 h 4023360"/>
                <a:gd name="connsiteX9" fmla="*/ 3649648 w 6925586"/>
                <a:gd name="connsiteY9" fmla="*/ 3745065 h 4023360"/>
                <a:gd name="connsiteX10" fmla="*/ 2615979 w 6925586"/>
                <a:gd name="connsiteY10" fmla="*/ 3737113 h 4023360"/>
                <a:gd name="connsiteX11" fmla="*/ 2592125 w 6925586"/>
                <a:gd name="connsiteY11" fmla="*/ 3681454 h 4023360"/>
                <a:gd name="connsiteX12" fmla="*/ 2353586 w 6925586"/>
                <a:gd name="connsiteY12" fmla="*/ 3681454 h 4023360"/>
                <a:gd name="connsiteX13" fmla="*/ 2107095 w 6925586"/>
                <a:gd name="connsiteY13" fmla="*/ 3625795 h 4023360"/>
                <a:gd name="connsiteX14" fmla="*/ 2083241 w 6925586"/>
                <a:gd name="connsiteY14" fmla="*/ 3546282 h 4023360"/>
                <a:gd name="connsiteX15" fmla="*/ 2059387 w 6925586"/>
                <a:gd name="connsiteY15" fmla="*/ 3530380 h 4023360"/>
                <a:gd name="connsiteX16" fmla="*/ 1963972 w 6925586"/>
                <a:gd name="connsiteY16" fmla="*/ 3538331 h 4023360"/>
                <a:gd name="connsiteX17" fmla="*/ 1908313 w 6925586"/>
                <a:gd name="connsiteY17" fmla="*/ 3482672 h 4023360"/>
                <a:gd name="connsiteX18" fmla="*/ 1828800 w 6925586"/>
                <a:gd name="connsiteY18" fmla="*/ 3482672 h 4023360"/>
                <a:gd name="connsiteX19" fmla="*/ 1836751 w 6925586"/>
                <a:gd name="connsiteY19" fmla="*/ 3434964 h 4023360"/>
                <a:gd name="connsiteX20" fmla="*/ 1661822 w 6925586"/>
                <a:gd name="connsiteY20" fmla="*/ 3427013 h 4023360"/>
                <a:gd name="connsiteX21" fmla="*/ 1606163 w 6925586"/>
                <a:gd name="connsiteY21" fmla="*/ 3347500 h 4023360"/>
                <a:gd name="connsiteX22" fmla="*/ 1574358 w 6925586"/>
                <a:gd name="connsiteY22" fmla="*/ 3188473 h 4023360"/>
                <a:gd name="connsiteX23" fmla="*/ 1494845 w 6925586"/>
                <a:gd name="connsiteY23" fmla="*/ 3037399 h 4023360"/>
                <a:gd name="connsiteX24" fmla="*/ 1359673 w 6925586"/>
                <a:gd name="connsiteY24" fmla="*/ 3021496 h 4023360"/>
                <a:gd name="connsiteX25" fmla="*/ 1296062 w 6925586"/>
                <a:gd name="connsiteY25" fmla="*/ 2957886 h 4023360"/>
                <a:gd name="connsiteX26" fmla="*/ 1216549 w 6925586"/>
                <a:gd name="connsiteY26" fmla="*/ 2957886 h 4023360"/>
                <a:gd name="connsiteX27" fmla="*/ 1216549 w 6925586"/>
                <a:gd name="connsiteY27" fmla="*/ 2934032 h 4023360"/>
                <a:gd name="connsiteX28" fmla="*/ 1065474 w 6925586"/>
                <a:gd name="connsiteY28" fmla="*/ 2918129 h 4023360"/>
                <a:gd name="connsiteX29" fmla="*/ 1025718 w 6925586"/>
                <a:gd name="connsiteY29" fmla="*/ 2727298 h 4023360"/>
                <a:gd name="connsiteX30" fmla="*/ 993913 w 6925586"/>
                <a:gd name="connsiteY30" fmla="*/ 2727298 h 4023360"/>
                <a:gd name="connsiteX31" fmla="*/ 993913 w 6925586"/>
                <a:gd name="connsiteY31" fmla="*/ 2687541 h 4023360"/>
                <a:gd name="connsiteX32" fmla="*/ 850789 w 6925586"/>
                <a:gd name="connsiteY32" fmla="*/ 2687541 h 4023360"/>
                <a:gd name="connsiteX33" fmla="*/ 850789 w 6925586"/>
                <a:gd name="connsiteY33" fmla="*/ 2639833 h 4023360"/>
                <a:gd name="connsiteX34" fmla="*/ 795130 w 6925586"/>
                <a:gd name="connsiteY34" fmla="*/ 2639833 h 4023360"/>
                <a:gd name="connsiteX35" fmla="*/ 771276 w 6925586"/>
                <a:gd name="connsiteY35" fmla="*/ 2401294 h 4023360"/>
                <a:gd name="connsiteX36" fmla="*/ 1025718 w 6925586"/>
                <a:gd name="connsiteY36" fmla="*/ 2735249 h 4023360"/>
                <a:gd name="connsiteX37" fmla="*/ 993913 w 6925586"/>
                <a:gd name="connsiteY37" fmla="*/ 2735249 h 4023360"/>
                <a:gd name="connsiteX38" fmla="*/ 993913 w 6925586"/>
                <a:gd name="connsiteY38" fmla="*/ 2687541 h 4023360"/>
                <a:gd name="connsiteX39" fmla="*/ 850789 w 6925586"/>
                <a:gd name="connsiteY39" fmla="*/ 2695493 h 4023360"/>
                <a:gd name="connsiteX40" fmla="*/ 850789 w 6925586"/>
                <a:gd name="connsiteY40" fmla="*/ 2631882 h 4023360"/>
                <a:gd name="connsiteX41" fmla="*/ 803081 w 6925586"/>
                <a:gd name="connsiteY41" fmla="*/ 2631882 h 4023360"/>
                <a:gd name="connsiteX42" fmla="*/ 763325 w 6925586"/>
                <a:gd name="connsiteY42" fmla="*/ 2417197 h 4023360"/>
                <a:gd name="connsiteX43" fmla="*/ 659958 w 6925586"/>
                <a:gd name="connsiteY43" fmla="*/ 2337684 h 4023360"/>
                <a:gd name="connsiteX44" fmla="*/ 580445 w 6925586"/>
                <a:gd name="connsiteY44" fmla="*/ 2138901 h 4023360"/>
                <a:gd name="connsiteX45" fmla="*/ 524786 w 6925586"/>
                <a:gd name="connsiteY45" fmla="*/ 1908313 h 4023360"/>
                <a:gd name="connsiteX46" fmla="*/ 540688 w 6925586"/>
                <a:gd name="connsiteY46" fmla="*/ 1518700 h 4023360"/>
                <a:gd name="connsiteX47" fmla="*/ 516834 w 6925586"/>
                <a:gd name="connsiteY47" fmla="*/ 898498 h 4023360"/>
                <a:gd name="connsiteX48" fmla="*/ 453224 w 6925586"/>
                <a:gd name="connsiteY48" fmla="*/ 580446 h 4023360"/>
                <a:gd name="connsiteX49" fmla="*/ 437321 w 6925586"/>
                <a:gd name="connsiteY49" fmla="*/ 556592 h 4023360"/>
                <a:gd name="connsiteX50" fmla="*/ 421419 w 6925586"/>
                <a:gd name="connsiteY50" fmla="*/ 572494 h 4023360"/>
                <a:gd name="connsiteX51" fmla="*/ 365760 w 6925586"/>
                <a:gd name="connsiteY51" fmla="*/ 413468 h 4023360"/>
                <a:gd name="connsiteX52" fmla="*/ 286247 w 6925586"/>
                <a:gd name="connsiteY52" fmla="*/ 349858 h 4023360"/>
                <a:gd name="connsiteX53" fmla="*/ 278295 w 6925586"/>
                <a:gd name="connsiteY53" fmla="*/ 286247 h 4023360"/>
                <a:gd name="connsiteX54" fmla="*/ 198782 w 6925586"/>
                <a:gd name="connsiteY54" fmla="*/ 127221 h 4023360"/>
                <a:gd name="connsiteX55" fmla="*/ 198782 w 6925586"/>
                <a:gd name="connsiteY55" fmla="*/ 79513 h 4023360"/>
                <a:gd name="connsiteX56" fmla="*/ 135172 w 6925586"/>
                <a:gd name="connsiteY56" fmla="*/ 87465 h 4023360"/>
                <a:gd name="connsiteX57" fmla="*/ 135172 w 6925586"/>
                <a:gd name="connsiteY57" fmla="*/ 23854 h 4023360"/>
                <a:gd name="connsiteX58" fmla="*/ 87464 w 6925586"/>
                <a:gd name="connsiteY58" fmla="*/ 15903 h 4023360"/>
                <a:gd name="connsiteX59" fmla="*/ 87464 w 6925586"/>
                <a:gd name="connsiteY59" fmla="*/ 0 h 4023360"/>
                <a:gd name="connsiteX60" fmla="*/ 0 w 6925586"/>
                <a:gd name="connsiteY60" fmla="*/ 15903 h 4023360"/>
                <a:gd name="connsiteX0" fmla="*/ 6917634 w 6925586"/>
                <a:gd name="connsiteY0" fmla="*/ 4023360 h 4023360"/>
                <a:gd name="connsiteX1" fmla="*/ 6925586 w 6925586"/>
                <a:gd name="connsiteY1" fmla="*/ 3935896 h 4023360"/>
                <a:gd name="connsiteX2" fmla="*/ 4460681 w 6925586"/>
                <a:gd name="connsiteY2" fmla="*/ 3927945 h 4023360"/>
                <a:gd name="connsiteX3" fmla="*/ 4460681 w 6925586"/>
                <a:gd name="connsiteY3" fmla="*/ 3872286 h 4023360"/>
                <a:gd name="connsiteX4" fmla="*/ 4150580 w 6925586"/>
                <a:gd name="connsiteY4" fmla="*/ 3872286 h 4023360"/>
                <a:gd name="connsiteX5" fmla="*/ 4174434 w 6925586"/>
                <a:gd name="connsiteY5" fmla="*/ 3832529 h 4023360"/>
                <a:gd name="connsiteX6" fmla="*/ 3816626 w 6925586"/>
                <a:gd name="connsiteY6" fmla="*/ 3832529 h 4023360"/>
                <a:gd name="connsiteX7" fmla="*/ 3792772 w 6925586"/>
                <a:gd name="connsiteY7" fmla="*/ 3768919 h 4023360"/>
                <a:gd name="connsiteX8" fmla="*/ 3641697 w 6925586"/>
                <a:gd name="connsiteY8" fmla="*/ 3776870 h 4023360"/>
                <a:gd name="connsiteX9" fmla="*/ 3649648 w 6925586"/>
                <a:gd name="connsiteY9" fmla="*/ 3745065 h 4023360"/>
                <a:gd name="connsiteX10" fmla="*/ 2615979 w 6925586"/>
                <a:gd name="connsiteY10" fmla="*/ 3737113 h 4023360"/>
                <a:gd name="connsiteX11" fmla="*/ 2592125 w 6925586"/>
                <a:gd name="connsiteY11" fmla="*/ 3681454 h 4023360"/>
                <a:gd name="connsiteX12" fmla="*/ 2353586 w 6925586"/>
                <a:gd name="connsiteY12" fmla="*/ 3681454 h 4023360"/>
                <a:gd name="connsiteX13" fmla="*/ 2107095 w 6925586"/>
                <a:gd name="connsiteY13" fmla="*/ 3625795 h 4023360"/>
                <a:gd name="connsiteX14" fmla="*/ 2083241 w 6925586"/>
                <a:gd name="connsiteY14" fmla="*/ 3546282 h 4023360"/>
                <a:gd name="connsiteX15" fmla="*/ 2059387 w 6925586"/>
                <a:gd name="connsiteY15" fmla="*/ 3530380 h 4023360"/>
                <a:gd name="connsiteX16" fmla="*/ 1963972 w 6925586"/>
                <a:gd name="connsiteY16" fmla="*/ 3538331 h 4023360"/>
                <a:gd name="connsiteX17" fmla="*/ 1908313 w 6925586"/>
                <a:gd name="connsiteY17" fmla="*/ 3482672 h 4023360"/>
                <a:gd name="connsiteX18" fmla="*/ 1828800 w 6925586"/>
                <a:gd name="connsiteY18" fmla="*/ 3482672 h 4023360"/>
                <a:gd name="connsiteX19" fmla="*/ 1836751 w 6925586"/>
                <a:gd name="connsiteY19" fmla="*/ 3434964 h 4023360"/>
                <a:gd name="connsiteX20" fmla="*/ 1661822 w 6925586"/>
                <a:gd name="connsiteY20" fmla="*/ 3427013 h 4023360"/>
                <a:gd name="connsiteX21" fmla="*/ 1606163 w 6925586"/>
                <a:gd name="connsiteY21" fmla="*/ 3347500 h 4023360"/>
                <a:gd name="connsiteX22" fmla="*/ 1574358 w 6925586"/>
                <a:gd name="connsiteY22" fmla="*/ 3188473 h 4023360"/>
                <a:gd name="connsiteX23" fmla="*/ 1494845 w 6925586"/>
                <a:gd name="connsiteY23" fmla="*/ 3037399 h 4023360"/>
                <a:gd name="connsiteX24" fmla="*/ 1359673 w 6925586"/>
                <a:gd name="connsiteY24" fmla="*/ 3021496 h 4023360"/>
                <a:gd name="connsiteX25" fmla="*/ 1296062 w 6925586"/>
                <a:gd name="connsiteY25" fmla="*/ 2957886 h 4023360"/>
                <a:gd name="connsiteX26" fmla="*/ 1216549 w 6925586"/>
                <a:gd name="connsiteY26" fmla="*/ 2957886 h 4023360"/>
                <a:gd name="connsiteX27" fmla="*/ 1216549 w 6925586"/>
                <a:gd name="connsiteY27" fmla="*/ 2934032 h 4023360"/>
                <a:gd name="connsiteX28" fmla="*/ 1065474 w 6925586"/>
                <a:gd name="connsiteY28" fmla="*/ 2918129 h 4023360"/>
                <a:gd name="connsiteX29" fmla="*/ 1025718 w 6925586"/>
                <a:gd name="connsiteY29" fmla="*/ 2727298 h 4023360"/>
                <a:gd name="connsiteX30" fmla="*/ 993913 w 6925586"/>
                <a:gd name="connsiteY30" fmla="*/ 2727298 h 4023360"/>
                <a:gd name="connsiteX31" fmla="*/ 993913 w 6925586"/>
                <a:gd name="connsiteY31" fmla="*/ 2687541 h 4023360"/>
                <a:gd name="connsiteX32" fmla="*/ 850789 w 6925586"/>
                <a:gd name="connsiteY32" fmla="*/ 2687541 h 4023360"/>
                <a:gd name="connsiteX33" fmla="*/ 850789 w 6925586"/>
                <a:gd name="connsiteY33" fmla="*/ 2639833 h 4023360"/>
                <a:gd name="connsiteX34" fmla="*/ 795130 w 6925586"/>
                <a:gd name="connsiteY34" fmla="*/ 2639833 h 4023360"/>
                <a:gd name="connsiteX35" fmla="*/ 771276 w 6925586"/>
                <a:gd name="connsiteY35" fmla="*/ 2401294 h 4023360"/>
                <a:gd name="connsiteX36" fmla="*/ 1025718 w 6925586"/>
                <a:gd name="connsiteY36" fmla="*/ 2735249 h 4023360"/>
                <a:gd name="connsiteX37" fmla="*/ 993913 w 6925586"/>
                <a:gd name="connsiteY37" fmla="*/ 2735249 h 4023360"/>
                <a:gd name="connsiteX38" fmla="*/ 850789 w 6925586"/>
                <a:gd name="connsiteY38" fmla="*/ 2695493 h 4023360"/>
                <a:gd name="connsiteX39" fmla="*/ 850789 w 6925586"/>
                <a:gd name="connsiteY39" fmla="*/ 2631882 h 4023360"/>
                <a:gd name="connsiteX40" fmla="*/ 803081 w 6925586"/>
                <a:gd name="connsiteY40" fmla="*/ 2631882 h 4023360"/>
                <a:gd name="connsiteX41" fmla="*/ 763325 w 6925586"/>
                <a:gd name="connsiteY41" fmla="*/ 2417197 h 4023360"/>
                <a:gd name="connsiteX42" fmla="*/ 659958 w 6925586"/>
                <a:gd name="connsiteY42" fmla="*/ 2337684 h 4023360"/>
                <a:gd name="connsiteX43" fmla="*/ 580445 w 6925586"/>
                <a:gd name="connsiteY43" fmla="*/ 2138901 h 4023360"/>
                <a:gd name="connsiteX44" fmla="*/ 524786 w 6925586"/>
                <a:gd name="connsiteY44" fmla="*/ 1908313 h 4023360"/>
                <a:gd name="connsiteX45" fmla="*/ 540688 w 6925586"/>
                <a:gd name="connsiteY45" fmla="*/ 1518700 h 4023360"/>
                <a:gd name="connsiteX46" fmla="*/ 516834 w 6925586"/>
                <a:gd name="connsiteY46" fmla="*/ 898498 h 4023360"/>
                <a:gd name="connsiteX47" fmla="*/ 453224 w 6925586"/>
                <a:gd name="connsiteY47" fmla="*/ 580446 h 4023360"/>
                <a:gd name="connsiteX48" fmla="*/ 437321 w 6925586"/>
                <a:gd name="connsiteY48" fmla="*/ 556592 h 4023360"/>
                <a:gd name="connsiteX49" fmla="*/ 421419 w 6925586"/>
                <a:gd name="connsiteY49" fmla="*/ 572494 h 4023360"/>
                <a:gd name="connsiteX50" fmla="*/ 365760 w 6925586"/>
                <a:gd name="connsiteY50" fmla="*/ 413468 h 4023360"/>
                <a:gd name="connsiteX51" fmla="*/ 286247 w 6925586"/>
                <a:gd name="connsiteY51" fmla="*/ 349858 h 4023360"/>
                <a:gd name="connsiteX52" fmla="*/ 278295 w 6925586"/>
                <a:gd name="connsiteY52" fmla="*/ 286247 h 4023360"/>
                <a:gd name="connsiteX53" fmla="*/ 198782 w 6925586"/>
                <a:gd name="connsiteY53" fmla="*/ 127221 h 4023360"/>
                <a:gd name="connsiteX54" fmla="*/ 198782 w 6925586"/>
                <a:gd name="connsiteY54" fmla="*/ 79513 h 4023360"/>
                <a:gd name="connsiteX55" fmla="*/ 135172 w 6925586"/>
                <a:gd name="connsiteY55" fmla="*/ 87465 h 4023360"/>
                <a:gd name="connsiteX56" fmla="*/ 135172 w 6925586"/>
                <a:gd name="connsiteY56" fmla="*/ 23854 h 4023360"/>
                <a:gd name="connsiteX57" fmla="*/ 87464 w 6925586"/>
                <a:gd name="connsiteY57" fmla="*/ 15903 h 4023360"/>
                <a:gd name="connsiteX58" fmla="*/ 87464 w 6925586"/>
                <a:gd name="connsiteY58" fmla="*/ 0 h 4023360"/>
                <a:gd name="connsiteX59" fmla="*/ 0 w 6925586"/>
                <a:gd name="connsiteY59" fmla="*/ 15903 h 4023360"/>
                <a:gd name="connsiteX0" fmla="*/ 6917634 w 6925586"/>
                <a:gd name="connsiteY0" fmla="*/ 4023360 h 4023360"/>
                <a:gd name="connsiteX1" fmla="*/ 6925586 w 6925586"/>
                <a:gd name="connsiteY1" fmla="*/ 3935896 h 4023360"/>
                <a:gd name="connsiteX2" fmla="*/ 4460681 w 6925586"/>
                <a:gd name="connsiteY2" fmla="*/ 3927945 h 4023360"/>
                <a:gd name="connsiteX3" fmla="*/ 4460681 w 6925586"/>
                <a:gd name="connsiteY3" fmla="*/ 3872286 h 4023360"/>
                <a:gd name="connsiteX4" fmla="*/ 4150580 w 6925586"/>
                <a:gd name="connsiteY4" fmla="*/ 3872286 h 4023360"/>
                <a:gd name="connsiteX5" fmla="*/ 4174434 w 6925586"/>
                <a:gd name="connsiteY5" fmla="*/ 3832529 h 4023360"/>
                <a:gd name="connsiteX6" fmla="*/ 3816626 w 6925586"/>
                <a:gd name="connsiteY6" fmla="*/ 3832529 h 4023360"/>
                <a:gd name="connsiteX7" fmla="*/ 3792772 w 6925586"/>
                <a:gd name="connsiteY7" fmla="*/ 3768919 h 4023360"/>
                <a:gd name="connsiteX8" fmla="*/ 3641697 w 6925586"/>
                <a:gd name="connsiteY8" fmla="*/ 3776870 h 4023360"/>
                <a:gd name="connsiteX9" fmla="*/ 3649648 w 6925586"/>
                <a:gd name="connsiteY9" fmla="*/ 3745065 h 4023360"/>
                <a:gd name="connsiteX10" fmla="*/ 2615979 w 6925586"/>
                <a:gd name="connsiteY10" fmla="*/ 3737113 h 4023360"/>
                <a:gd name="connsiteX11" fmla="*/ 2592125 w 6925586"/>
                <a:gd name="connsiteY11" fmla="*/ 3681454 h 4023360"/>
                <a:gd name="connsiteX12" fmla="*/ 2353586 w 6925586"/>
                <a:gd name="connsiteY12" fmla="*/ 3681454 h 4023360"/>
                <a:gd name="connsiteX13" fmla="*/ 2107095 w 6925586"/>
                <a:gd name="connsiteY13" fmla="*/ 3625795 h 4023360"/>
                <a:gd name="connsiteX14" fmla="*/ 2083241 w 6925586"/>
                <a:gd name="connsiteY14" fmla="*/ 3546282 h 4023360"/>
                <a:gd name="connsiteX15" fmla="*/ 2059387 w 6925586"/>
                <a:gd name="connsiteY15" fmla="*/ 3530380 h 4023360"/>
                <a:gd name="connsiteX16" fmla="*/ 1963972 w 6925586"/>
                <a:gd name="connsiteY16" fmla="*/ 3538331 h 4023360"/>
                <a:gd name="connsiteX17" fmla="*/ 1908313 w 6925586"/>
                <a:gd name="connsiteY17" fmla="*/ 3482672 h 4023360"/>
                <a:gd name="connsiteX18" fmla="*/ 1828800 w 6925586"/>
                <a:gd name="connsiteY18" fmla="*/ 3482672 h 4023360"/>
                <a:gd name="connsiteX19" fmla="*/ 1836751 w 6925586"/>
                <a:gd name="connsiteY19" fmla="*/ 3434964 h 4023360"/>
                <a:gd name="connsiteX20" fmla="*/ 1661822 w 6925586"/>
                <a:gd name="connsiteY20" fmla="*/ 3427013 h 4023360"/>
                <a:gd name="connsiteX21" fmla="*/ 1606163 w 6925586"/>
                <a:gd name="connsiteY21" fmla="*/ 3347500 h 4023360"/>
                <a:gd name="connsiteX22" fmla="*/ 1574358 w 6925586"/>
                <a:gd name="connsiteY22" fmla="*/ 3188473 h 4023360"/>
                <a:gd name="connsiteX23" fmla="*/ 1494845 w 6925586"/>
                <a:gd name="connsiteY23" fmla="*/ 3037399 h 4023360"/>
                <a:gd name="connsiteX24" fmla="*/ 1359673 w 6925586"/>
                <a:gd name="connsiteY24" fmla="*/ 3021496 h 4023360"/>
                <a:gd name="connsiteX25" fmla="*/ 1296062 w 6925586"/>
                <a:gd name="connsiteY25" fmla="*/ 2957886 h 4023360"/>
                <a:gd name="connsiteX26" fmla="*/ 1216549 w 6925586"/>
                <a:gd name="connsiteY26" fmla="*/ 2957886 h 4023360"/>
                <a:gd name="connsiteX27" fmla="*/ 1216549 w 6925586"/>
                <a:gd name="connsiteY27" fmla="*/ 2934032 h 4023360"/>
                <a:gd name="connsiteX28" fmla="*/ 1065474 w 6925586"/>
                <a:gd name="connsiteY28" fmla="*/ 2918129 h 4023360"/>
                <a:gd name="connsiteX29" fmla="*/ 1025718 w 6925586"/>
                <a:gd name="connsiteY29" fmla="*/ 2727298 h 4023360"/>
                <a:gd name="connsiteX30" fmla="*/ 993913 w 6925586"/>
                <a:gd name="connsiteY30" fmla="*/ 2727298 h 4023360"/>
                <a:gd name="connsiteX31" fmla="*/ 850789 w 6925586"/>
                <a:gd name="connsiteY31" fmla="*/ 2687541 h 4023360"/>
                <a:gd name="connsiteX32" fmla="*/ 850789 w 6925586"/>
                <a:gd name="connsiteY32" fmla="*/ 2639833 h 4023360"/>
                <a:gd name="connsiteX33" fmla="*/ 795130 w 6925586"/>
                <a:gd name="connsiteY33" fmla="*/ 2639833 h 4023360"/>
                <a:gd name="connsiteX34" fmla="*/ 771276 w 6925586"/>
                <a:gd name="connsiteY34" fmla="*/ 2401294 h 4023360"/>
                <a:gd name="connsiteX35" fmla="*/ 1025718 w 6925586"/>
                <a:gd name="connsiteY35" fmla="*/ 2735249 h 4023360"/>
                <a:gd name="connsiteX36" fmla="*/ 993913 w 6925586"/>
                <a:gd name="connsiteY36" fmla="*/ 2735249 h 4023360"/>
                <a:gd name="connsiteX37" fmla="*/ 850789 w 6925586"/>
                <a:gd name="connsiteY37" fmla="*/ 2695493 h 4023360"/>
                <a:gd name="connsiteX38" fmla="*/ 850789 w 6925586"/>
                <a:gd name="connsiteY38" fmla="*/ 2631882 h 4023360"/>
                <a:gd name="connsiteX39" fmla="*/ 803081 w 6925586"/>
                <a:gd name="connsiteY39" fmla="*/ 2631882 h 4023360"/>
                <a:gd name="connsiteX40" fmla="*/ 763325 w 6925586"/>
                <a:gd name="connsiteY40" fmla="*/ 2417197 h 4023360"/>
                <a:gd name="connsiteX41" fmla="*/ 659958 w 6925586"/>
                <a:gd name="connsiteY41" fmla="*/ 2337684 h 4023360"/>
                <a:gd name="connsiteX42" fmla="*/ 580445 w 6925586"/>
                <a:gd name="connsiteY42" fmla="*/ 2138901 h 4023360"/>
                <a:gd name="connsiteX43" fmla="*/ 524786 w 6925586"/>
                <a:gd name="connsiteY43" fmla="*/ 1908313 h 4023360"/>
                <a:gd name="connsiteX44" fmla="*/ 540688 w 6925586"/>
                <a:gd name="connsiteY44" fmla="*/ 1518700 h 4023360"/>
                <a:gd name="connsiteX45" fmla="*/ 516834 w 6925586"/>
                <a:gd name="connsiteY45" fmla="*/ 898498 h 4023360"/>
                <a:gd name="connsiteX46" fmla="*/ 453224 w 6925586"/>
                <a:gd name="connsiteY46" fmla="*/ 580446 h 4023360"/>
                <a:gd name="connsiteX47" fmla="*/ 437321 w 6925586"/>
                <a:gd name="connsiteY47" fmla="*/ 556592 h 4023360"/>
                <a:gd name="connsiteX48" fmla="*/ 421419 w 6925586"/>
                <a:gd name="connsiteY48" fmla="*/ 572494 h 4023360"/>
                <a:gd name="connsiteX49" fmla="*/ 365760 w 6925586"/>
                <a:gd name="connsiteY49" fmla="*/ 413468 h 4023360"/>
                <a:gd name="connsiteX50" fmla="*/ 286247 w 6925586"/>
                <a:gd name="connsiteY50" fmla="*/ 349858 h 4023360"/>
                <a:gd name="connsiteX51" fmla="*/ 278295 w 6925586"/>
                <a:gd name="connsiteY51" fmla="*/ 286247 h 4023360"/>
                <a:gd name="connsiteX52" fmla="*/ 198782 w 6925586"/>
                <a:gd name="connsiteY52" fmla="*/ 127221 h 4023360"/>
                <a:gd name="connsiteX53" fmla="*/ 198782 w 6925586"/>
                <a:gd name="connsiteY53" fmla="*/ 79513 h 4023360"/>
                <a:gd name="connsiteX54" fmla="*/ 135172 w 6925586"/>
                <a:gd name="connsiteY54" fmla="*/ 87465 h 4023360"/>
                <a:gd name="connsiteX55" fmla="*/ 135172 w 6925586"/>
                <a:gd name="connsiteY55" fmla="*/ 23854 h 4023360"/>
                <a:gd name="connsiteX56" fmla="*/ 87464 w 6925586"/>
                <a:gd name="connsiteY56" fmla="*/ 15903 h 4023360"/>
                <a:gd name="connsiteX57" fmla="*/ 87464 w 6925586"/>
                <a:gd name="connsiteY57" fmla="*/ 0 h 4023360"/>
                <a:gd name="connsiteX58" fmla="*/ 0 w 6925586"/>
                <a:gd name="connsiteY58" fmla="*/ 15903 h 4023360"/>
                <a:gd name="connsiteX0" fmla="*/ 6917634 w 6925586"/>
                <a:gd name="connsiteY0" fmla="*/ 4023360 h 4023360"/>
                <a:gd name="connsiteX1" fmla="*/ 6925586 w 6925586"/>
                <a:gd name="connsiteY1" fmla="*/ 3935896 h 4023360"/>
                <a:gd name="connsiteX2" fmla="*/ 4460681 w 6925586"/>
                <a:gd name="connsiteY2" fmla="*/ 3927945 h 4023360"/>
                <a:gd name="connsiteX3" fmla="*/ 4460681 w 6925586"/>
                <a:gd name="connsiteY3" fmla="*/ 3872286 h 4023360"/>
                <a:gd name="connsiteX4" fmla="*/ 4150580 w 6925586"/>
                <a:gd name="connsiteY4" fmla="*/ 3872286 h 4023360"/>
                <a:gd name="connsiteX5" fmla="*/ 4174434 w 6925586"/>
                <a:gd name="connsiteY5" fmla="*/ 3832529 h 4023360"/>
                <a:gd name="connsiteX6" fmla="*/ 3816626 w 6925586"/>
                <a:gd name="connsiteY6" fmla="*/ 3832529 h 4023360"/>
                <a:gd name="connsiteX7" fmla="*/ 3792772 w 6925586"/>
                <a:gd name="connsiteY7" fmla="*/ 3768919 h 4023360"/>
                <a:gd name="connsiteX8" fmla="*/ 3641697 w 6925586"/>
                <a:gd name="connsiteY8" fmla="*/ 3776870 h 4023360"/>
                <a:gd name="connsiteX9" fmla="*/ 3649648 w 6925586"/>
                <a:gd name="connsiteY9" fmla="*/ 3745065 h 4023360"/>
                <a:gd name="connsiteX10" fmla="*/ 2615979 w 6925586"/>
                <a:gd name="connsiteY10" fmla="*/ 3737113 h 4023360"/>
                <a:gd name="connsiteX11" fmla="*/ 2592125 w 6925586"/>
                <a:gd name="connsiteY11" fmla="*/ 3681454 h 4023360"/>
                <a:gd name="connsiteX12" fmla="*/ 2353586 w 6925586"/>
                <a:gd name="connsiteY12" fmla="*/ 3681454 h 4023360"/>
                <a:gd name="connsiteX13" fmla="*/ 2107095 w 6925586"/>
                <a:gd name="connsiteY13" fmla="*/ 3625795 h 4023360"/>
                <a:gd name="connsiteX14" fmla="*/ 2083241 w 6925586"/>
                <a:gd name="connsiteY14" fmla="*/ 3546282 h 4023360"/>
                <a:gd name="connsiteX15" fmla="*/ 2059387 w 6925586"/>
                <a:gd name="connsiteY15" fmla="*/ 3530380 h 4023360"/>
                <a:gd name="connsiteX16" fmla="*/ 1963972 w 6925586"/>
                <a:gd name="connsiteY16" fmla="*/ 3538331 h 4023360"/>
                <a:gd name="connsiteX17" fmla="*/ 1908313 w 6925586"/>
                <a:gd name="connsiteY17" fmla="*/ 3482672 h 4023360"/>
                <a:gd name="connsiteX18" fmla="*/ 1828800 w 6925586"/>
                <a:gd name="connsiteY18" fmla="*/ 3482672 h 4023360"/>
                <a:gd name="connsiteX19" fmla="*/ 1836751 w 6925586"/>
                <a:gd name="connsiteY19" fmla="*/ 3434964 h 4023360"/>
                <a:gd name="connsiteX20" fmla="*/ 1661822 w 6925586"/>
                <a:gd name="connsiteY20" fmla="*/ 3427013 h 4023360"/>
                <a:gd name="connsiteX21" fmla="*/ 1606163 w 6925586"/>
                <a:gd name="connsiteY21" fmla="*/ 3347500 h 4023360"/>
                <a:gd name="connsiteX22" fmla="*/ 1574358 w 6925586"/>
                <a:gd name="connsiteY22" fmla="*/ 3188473 h 4023360"/>
                <a:gd name="connsiteX23" fmla="*/ 1494845 w 6925586"/>
                <a:gd name="connsiteY23" fmla="*/ 3037399 h 4023360"/>
                <a:gd name="connsiteX24" fmla="*/ 1359673 w 6925586"/>
                <a:gd name="connsiteY24" fmla="*/ 3021496 h 4023360"/>
                <a:gd name="connsiteX25" fmla="*/ 1296062 w 6925586"/>
                <a:gd name="connsiteY25" fmla="*/ 2957886 h 4023360"/>
                <a:gd name="connsiteX26" fmla="*/ 1216549 w 6925586"/>
                <a:gd name="connsiteY26" fmla="*/ 2957886 h 4023360"/>
                <a:gd name="connsiteX27" fmla="*/ 1216549 w 6925586"/>
                <a:gd name="connsiteY27" fmla="*/ 2934032 h 4023360"/>
                <a:gd name="connsiteX28" fmla="*/ 1065474 w 6925586"/>
                <a:gd name="connsiteY28" fmla="*/ 2918129 h 4023360"/>
                <a:gd name="connsiteX29" fmla="*/ 1025718 w 6925586"/>
                <a:gd name="connsiteY29" fmla="*/ 2727298 h 4023360"/>
                <a:gd name="connsiteX30" fmla="*/ 993913 w 6925586"/>
                <a:gd name="connsiteY30" fmla="*/ 2727298 h 4023360"/>
                <a:gd name="connsiteX31" fmla="*/ 850789 w 6925586"/>
                <a:gd name="connsiteY31" fmla="*/ 2687541 h 4023360"/>
                <a:gd name="connsiteX32" fmla="*/ 850789 w 6925586"/>
                <a:gd name="connsiteY32" fmla="*/ 2639833 h 4023360"/>
                <a:gd name="connsiteX33" fmla="*/ 795130 w 6925586"/>
                <a:gd name="connsiteY33" fmla="*/ 2639833 h 4023360"/>
                <a:gd name="connsiteX34" fmla="*/ 771276 w 6925586"/>
                <a:gd name="connsiteY34" fmla="*/ 2401294 h 4023360"/>
                <a:gd name="connsiteX35" fmla="*/ 1025718 w 6925586"/>
                <a:gd name="connsiteY35" fmla="*/ 2735249 h 4023360"/>
                <a:gd name="connsiteX36" fmla="*/ 850789 w 6925586"/>
                <a:gd name="connsiteY36" fmla="*/ 2695493 h 4023360"/>
                <a:gd name="connsiteX37" fmla="*/ 850789 w 6925586"/>
                <a:gd name="connsiteY37" fmla="*/ 2631882 h 4023360"/>
                <a:gd name="connsiteX38" fmla="*/ 803081 w 6925586"/>
                <a:gd name="connsiteY38" fmla="*/ 2631882 h 4023360"/>
                <a:gd name="connsiteX39" fmla="*/ 763325 w 6925586"/>
                <a:gd name="connsiteY39" fmla="*/ 2417197 h 4023360"/>
                <a:gd name="connsiteX40" fmla="*/ 659958 w 6925586"/>
                <a:gd name="connsiteY40" fmla="*/ 2337684 h 4023360"/>
                <a:gd name="connsiteX41" fmla="*/ 580445 w 6925586"/>
                <a:gd name="connsiteY41" fmla="*/ 2138901 h 4023360"/>
                <a:gd name="connsiteX42" fmla="*/ 524786 w 6925586"/>
                <a:gd name="connsiteY42" fmla="*/ 1908313 h 4023360"/>
                <a:gd name="connsiteX43" fmla="*/ 540688 w 6925586"/>
                <a:gd name="connsiteY43" fmla="*/ 1518700 h 4023360"/>
                <a:gd name="connsiteX44" fmla="*/ 516834 w 6925586"/>
                <a:gd name="connsiteY44" fmla="*/ 898498 h 4023360"/>
                <a:gd name="connsiteX45" fmla="*/ 453224 w 6925586"/>
                <a:gd name="connsiteY45" fmla="*/ 580446 h 4023360"/>
                <a:gd name="connsiteX46" fmla="*/ 437321 w 6925586"/>
                <a:gd name="connsiteY46" fmla="*/ 556592 h 4023360"/>
                <a:gd name="connsiteX47" fmla="*/ 421419 w 6925586"/>
                <a:gd name="connsiteY47" fmla="*/ 572494 h 4023360"/>
                <a:gd name="connsiteX48" fmla="*/ 365760 w 6925586"/>
                <a:gd name="connsiteY48" fmla="*/ 413468 h 4023360"/>
                <a:gd name="connsiteX49" fmla="*/ 286247 w 6925586"/>
                <a:gd name="connsiteY49" fmla="*/ 349858 h 4023360"/>
                <a:gd name="connsiteX50" fmla="*/ 278295 w 6925586"/>
                <a:gd name="connsiteY50" fmla="*/ 286247 h 4023360"/>
                <a:gd name="connsiteX51" fmla="*/ 198782 w 6925586"/>
                <a:gd name="connsiteY51" fmla="*/ 127221 h 4023360"/>
                <a:gd name="connsiteX52" fmla="*/ 198782 w 6925586"/>
                <a:gd name="connsiteY52" fmla="*/ 79513 h 4023360"/>
                <a:gd name="connsiteX53" fmla="*/ 135172 w 6925586"/>
                <a:gd name="connsiteY53" fmla="*/ 87465 h 4023360"/>
                <a:gd name="connsiteX54" fmla="*/ 135172 w 6925586"/>
                <a:gd name="connsiteY54" fmla="*/ 23854 h 4023360"/>
                <a:gd name="connsiteX55" fmla="*/ 87464 w 6925586"/>
                <a:gd name="connsiteY55" fmla="*/ 15903 h 4023360"/>
                <a:gd name="connsiteX56" fmla="*/ 87464 w 6925586"/>
                <a:gd name="connsiteY56" fmla="*/ 0 h 4023360"/>
                <a:gd name="connsiteX57" fmla="*/ 0 w 6925586"/>
                <a:gd name="connsiteY57" fmla="*/ 15903 h 4023360"/>
                <a:gd name="connsiteX0" fmla="*/ 6917634 w 6925586"/>
                <a:gd name="connsiteY0" fmla="*/ 4023360 h 4023360"/>
                <a:gd name="connsiteX1" fmla="*/ 6925586 w 6925586"/>
                <a:gd name="connsiteY1" fmla="*/ 3935896 h 4023360"/>
                <a:gd name="connsiteX2" fmla="*/ 4460681 w 6925586"/>
                <a:gd name="connsiteY2" fmla="*/ 3927945 h 4023360"/>
                <a:gd name="connsiteX3" fmla="*/ 4460681 w 6925586"/>
                <a:gd name="connsiteY3" fmla="*/ 3872286 h 4023360"/>
                <a:gd name="connsiteX4" fmla="*/ 4150580 w 6925586"/>
                <a:gd name="connsiteY4" fmla="*/ 3872286 h 4023360"/>
                <a:gd name="connsiteX5" fmla="*/ 4174434 w 6925586"/>
                <a:gd name="connsiteY5" fmla="*/ 3832529 h 4023360"/>
                <a:gd name="connsiteX6" fmla="*/ 3816626 w 6925586"/>
                <a:gd name="connsiteY6" fmla="*/ 3832529 h 4023360"/>
                <a:gd name="connsiteX7" fmla="*/ 3792772 w 6925586"/>
                <a:gd name="connsiteY7" fmla="*/ 3768919 h 4023360"/>
                <a:gd name="connsiteX8" fmla="*/ 3641697 w 6925586"/>
                <a:gd name="connsiteY8" fmla="*/ 3776870 h 4023360"/>
                <a:gd name="connsiteX9" fmla="*/ 3649648 w 6925586"/>
                <a:gd name="connsiteY9" fmla="*/ 3745065 h 4023360"/>
                <a:gd name="connsiteX10" fmla="*/ 2615979 w 6925586"/>
                <a:gd name="connsiteY10" fmla="*/ 3737113 h 4023360"/>
                <a:gd name="connsiteX11" fmla="*/ 2592125 w 6925586"/>
                <a:gd name="connsiteY11" fmla="*/ 3681454 h 4023360"/>
                <a:gd name="connsiteX12" fmla="*/ 2353586 w 6925586"/>
                <a:gd name="connsiteY12" fmla="*/ 3681454 h 4023360"/>
                <a:gd name="connsiteX13" fmla="*/ 2107095 w 6925586"/>
                <a:gd name="connsiteY13" fmla="*/ 3625795 h 4023360"/>
                <a:gd name="connsiteX14" fmla="*/ 2083241 w 6925586"/>
                <a:gd name="connsiteY14" fmla="*/ 3546282 h 4023360"/>
                <a:gd name="connsiteX15" fmla="*/ 2059387 w 6925586"/>
                <a:gd name="connsiteY15" fmla="*/ 3530380 h 4023360"/>
                <a:gd name="connsiteX16" fmla="*/ 1963972 w 6925586"/>
                <a:gd name="connsiteY16" fmla="*/ 3538331 h 4023360"/>
                <a:gd name="connsiteX17" fmla="*/ 1908313 w 6925586"/>
                <a:gd name="connsiteY17" fmla="*/ 3482672 h 4023360"/>
                <a:gd name="connsiteX18" fmla="*/ 1828800 w 6925586"/>
                <a:gd name="connsiteY18" fmla="*/ 3482672 h 4023360"/>
                <a:gd name="connsiteX19" fmla="*/ 1836751 w 6925586"/>
                <a:gd name="connsiteY19" fmla="*/ 3434964 h 4023360"/>
                <a:gd name="connsiteX20" fmla="*/ 1661822 w 6925586"/>
                <a:gd name="connsiteY20" fmla="*/ 3427013 h 4023360"/>
                <a:gd name="connsiteX21" fmla="*/ 1606163 w 6925586"/>
                <a:gd name="connsiteY21" fmla="*/ 3347500 h 4023360"/>
                <a:gd name="connsiteX22" fmla="*/ 1574358 w 6925586"/>
                <a:gd name="connsiteY22" fmla="*/ 3188473 h 4023360"/>
                <a:gd name="connsiteX23" fmla="*/ 1494845 w 6925586"/>
                <a:gd name="connsiteY23" fmla="*/ 3037399 h 4023360"/>
                <a:gd name="connsiteX24" fmla="*/ 1359673 w 6925586"/>
                <a:gd name="connsiteY24" fmla="*/ 3021496 h 4023360"/>
                <a:gd name="connsiteX25" fmla="*/ 1296062 w 6925586"/>
                <a:gd name="connsiteY25" fmla="*/ 2957886 h 4023360"/>
                <a:gd name="connsiteX26" fmla="*/ 1216549 w 6925586"/>
                <a:gd name="connsiteY26" fmla="*/ 2957886 h 4023360"/>
                <a:gd name="connsiteX27" fmla="*/ 1216549 w 6925586"/>
                <a:gd name="connsiteY27" fmla="*/ 2934032 h 4023360"/>
                <a:gd name="connsiteX28" fmla="*/ 1065474 w 6925586"/>
                <a:gd name="connsiteY28" fmla="*/ 2918129 h 4023360"/>
                <a:gd name="connsiteX29" fmla="*/ 1025718 w 6925586"/>
                <a:gd name="connsiteY29" fmla="*/ 2727298 h 4023360"/>
                <a:gd name="connsiteX30" fmla="*/ 993913 w 6925586"/>
                <a:gd name="connsiteY30" fmla="*/ 2727298 h 4023360"/>
                <a:gd name="connsiteX31" fmla="*/ 850789 w 6925586"/>
                <a:gd name="connsiteY31" fmla="*/ 2687541 h 4023360"/>
                <a:gd name="connsiteX32" fmla="*/ 850789 w 6925586"/>
                <a:gd name="connsiteY32" fmla="*/ 2639833 h 4023360"/>
                <a:gd name="connsiteX33" fmla="*/ 795130 w 6925586"/>
                <a:gd name="connsiteY33" fmla="*/ 2639833 h 4023360"/>
                <a:gd name="connsiteX34" fmla="*/ 771276 w 6925586"/>
                <a:gd name="connsiteY34" fmla="*/ 2401294 h 4023360"/>
                <a:gd name="connsiteX35" fmla="*/ 850789 w 6925586"/>
                <a:gd name="connsiteY35" fmla="*/ 2695493 h 4023360"/>
                <a:gd name="connsiteX36" fmla="*/ 850789 w 6925586"/>
                <a:gd name="connsiteY36" fmla="*/ 2631882 h 4023360"/>
                <a:gd name="connsiteX37" fmla="*/ 803081 w 6925586"/>
                <a:gd name="connsiteY37" fmla="*/ 2631882 h 4023360"/>
                <a:gd name="connsiteX38" fmla="*/ 763325 w 6925586"/>
                <a:gd name="connsiteY38" fmla="*/ 2417197 h 4023360"/>
                <a:gd name="connsiteX39" fmla="*/ 659958 w 6925586"/>
                <a:gd name="connsiteY39" fmla="*/ 2337684 h 4023360"/>
                <a:gd name="connsiteX40" fmla="*/ 580445 w 6925586"/>
                <a:gd name="connsiteY40" fmla="*/ 2138901 h 4023360"/>
                <a:gd name="connsiteX41" fmla="*/ 524786 w 6925586"/>
                <a:gd name="connsiteY41" fmla="*/ 1908313 h 4023360"/>
                <a:gd name="connsiteX42" fmla="*/ 540688 w 6925586"/>
                <a:gd name="connsiteY42" fmla="*/ 1518700 h 4023360"/>
                <a:gd name="connsiteX43" fmla="*/ 516834 w 6925586"/>
                <a:gd name="connsiteY43" fmla="*/ 898498 h 4023360"/>
                <a:gd name="connsiteX44" fmla="*/ 453224 w 6925586"/>
                <a:gd name="connsiteY44" fmla="*/ 580446 h 4023360"/>
                <a:gd name="connsiteX45" fmla="*/ 437321 w 6925586"/>
                <a:gd name="connsiteY45" fmla="*/ 556592 h 4023360"/>
                <a:gd name="connsiteX46" fmla="*/ 421419 w 6925586"/>
                <a:gd name="connsiteY46" fmla="*/ 572494 h 4023360"/>
                <a:gd name="connsiteX47" fmla="*/ 365760 w 6925586"/>
                <a:gd name="connsiteY47" fmla="*/ 413468 h 4023360"/>
                <a:gd name="connsiteX48" fmla="*/ 286247 w 6925586"/>
                <a:gd name="connsiteY48" fmla="*/ 349858 h 4023360"/>
                <a:gd name="connsiteX49" fmla="*/ 278295 w 6925586"/>
                <a:gd name="connsiteY49" fmla="*/ 286247 h 4023360"/>
                <a:gd name="connsiteX50" fmla="*/ 198782 w 6925586"/>
                <a:gd name="connsiteY50" fmla="*/ 127221 h 4023360"/>
                <a:gd name="connsiteX51" fmla="*/ 198782 w 6925586"/>
                <a:gd name="connsiteY51" fmla="*/ 79513 h 4023360"/>
                <a:gd name="connsiteX52" fmla="*/ 135172 w 6925586"/>
                <a:gd name="connsiteY52" fmla="*/ 87465 h 4023360"/>
                <a:gd name="connsiteX53" fmla="*/ 135172 w 6925586"/>
                <a:gd name="connsiteY53" fmla="*/ 23854 h 4023360"/>
                <a:gd name="connsiteX54" fmla="*/ 87464 w 6925586"/>
                <a:gd name="connsiteY54" fmla="*/ 15903 h 4023360"/>
                <a:gd name="connsiteX55" fmla="*/ 87464 w 6925586"/>
                <a:gd name="connsiteY55" fmla="*/ 0 h 4023360"/>
                <a:gd name="connsiteX56" fmla="*/ 0 w 6925586"/>
                <a:gd name="connsiteY56" fmla="*/ 15903 h 4023360"/>
                <a:gd name="connsiteX0" fmla="*/ 6917634 w 6925586"/>
                <a:gd name="connsiteY0" fmla="*/ 4023360 h 4023360"/>
                <a:gd name="connsiteX1" fmla="*/ 6925586 w 6925586"/>
                <a:gd name="connsiteY1" fmla="*/ 3935896 h 4023360"/>
                <a:gd name="connsiteX2" fmla="*/ 4460681 w 6925586"/>
                <a:gd name="connsiteY2" fmla="*/ 3927945 h 4023360"/>
                <a:gd name="connsiteX3" fmla="*/ 4460681 w 6925586"/>
                <a:gd name="connsiteY3" fmla="*/ 3872286 h 4023360"/>
                <a:gd name="connsiteX4" fmla="*/ 4150580 w 6925586"/>
                <a:gd name="connsiteY4" fmla="*/ 3872286 h 4023360"/>
                <a:gd name="connsiteX5" fmla="*/ 4174434 w 6925586"/>
                <a:gd name="connsiteY5" fmla="*/ 3832529 h 4023360"/>
                <a:gd name="connsiteX6" fmla="*/ 3816626 w 6925586"/>
                <a:gd name="connsiteY6" fmla="*/ 3832529 h 4023360"/>
                <a:gd name="connsiteX7" fmla="*/ 3792772 w 6925586"/>
                <a:gd name="connsiteY7" fmla="*/ 3768919 h 4023360"/>
                <a:gd name="connsiteX8" fmla="*/ 3641697 w 6925586"/>
                <a:gd name="connsiteY8" fmla="*/ 3776870 h 4023360"/>
                <a:gd name="connsiteX9" fmla="*/ 3649648 w 6925586"/>
                <a:gd name="connsiteY9" fmla="*/ 3745065 h 4023360"/>
                <a:gd name="connsiteX10" fmla="*/ 2615979 w 6925586"/>
                <a:gd name="connsiteY10" fmla="*/ 3737113 h 4023360"/>
                <a:gd name="connsiteX11" fmla="*/ 2592125 w 6925586"/>
                <a:gd name="connsiteY11" fmla="*/ 3681454 h 4023360"/>
                <a:gd name="connsiteX12" fmla="*/ 2353586 w 6925586"/>
                <a:gd name="connsiteY12" fmla="*/ 3681454 h 4023360"/>
                <a:gd name="connsiteX13" fmla="*/ 2107095 w 6925586"/>
                <a:gd name="connsiteY13" fmla="*/ 3625795 h 4023360"/>
                <a:gd name="connsiteX14" fmla="*/ 2083241 w 6925586"/>
                <a:gd name="connsiteY14" fmla="*/ 3546282 h 4023360"/>
                <a:gd name="connsiteX15" fmla="*/ 2059387 w 6925586"/>
                <a:gd name="connsiteY15" fmla="*/ 3530380 h 4023360"/>
                <a:gd name="connsiteX16" fmla="*/ 1963972 w 6925586"/>
                <a:gd name="connsiteY16" fmla="*/ 3538331 h 4023360"/>
                <a:gd name="connsiteX17" fmla="*/ 1908313 w 6925586"/>
                <a:gd name="connsiteY17" fmla="*/ 3482672 h 4023360"/>
                <a:gd name="connsiteX18" fmla="*/ 1828800 w 6925586"/>
                <a:gd name="connsiteY18" fmla="*/ 3482672 h 4023360"/>
                <a:gd name="connsiteX19" fmla="*/ 1836751 w 6925586"/>
                <a:gd name="connsiteY19" fmla="*/ 3434964 h 4023360"/>
                <a:gd name="connsiteX20" fmla="*/ 1661822 w 6925586"/>
                <a:gd name="connsiteY20" fmla="*/ 3427013 h 4023360"/>
                <a:gd name="connsiteX21" fmla="*/ 1606163 w 6925586"/>
                <a:gd name="connsiteY21" fmla="*/ 3347500 h 4023360"/>
                <a:gd name="connsiteX22" fmla="*/ 1574358 w 6925586"/>
                <a:gd name="connsiteY22" fmla="*/ 3188473 h 4023360"/>
                <a:gd name="connsiteX23" fmla="*/ 1494845 w 6925586"/>
                <a:gd name="connsiteY23" fmla="*/ 3037399 h 4023360"/>
                <a:gd name="connsiteX24" fmla="*/ 1359673 w 6925586"/>
                <a:gd name="connsiteY24" fmla="*/ 3021496 h 4023360"/>
                <a:gd name="connsiteX25" fmla="*/ 1296062 w 6925586"/>
                <a:gd name="connsiteY25" fmla="*/ 2957886 h 4023360"/>
                <a:gd name="connsiteX26" fmla="*/ 1216549 w 6925586"/>
                <a:gd name="connsiteY26" fmla="*/ 2957886 h 4023360"/>
                <a:gd name="connsiteX27" fmla="*/ 1216549 w 6925586"/>
                <a:gd name="connsiteY27" fmla="*/ 2934032 h 4023360"/>
                <a:gd name="connsiteX28" fmla="*/ 1065474 w 6925586"/>
                <a:gd name="connsiteY28" fmla="*/ 2918129 h 4023360"/>
                <a:gd name="connsiteX29" fmla="*/ 1025718 w 6925586"/>
                <a:gd name="connsiteY29" fmla="*/ 2727298 h 4023360"/>
                <a:gd name="connsiteX30" fmla="*/ 993913 w 6925586"/>
                <a:gd name="connsiteY30" fmla="*/ 2727298 h 4023360"/>
                <a:gd name="connsiteX31" fmla="*/ 850789 w 6925586"/>
                <a:gd name="connsiteY31" fmla="*/ 2687541 h 4023360"/>
                <a:gd name="connsiteX32" fmla="*/ 850789 w 6925586"/>
                <a:gd name="connsiteY32" fmla="*/ 2639833 h 4023360"/>
                <a:gd name="connsiteX33" fmla="*/ 795130 w 6925586"/>
                <a:gd name="connsiteY33" fmla="*/ 2639833 h 4023360"/>
                <a:gd name="connsiteX34" fmla="*/ 771276 w 6925586"/>
                <a:gd name="connsiteY34" fmla="*/ 2401294 h 4023360"/>
                <a:gd name="connsiteX35" fmla="*/ 850789 w 6925586"/>
                <a:gd name="connsiteY35" fmla="*/ 2695493 h 4023360"/>
                <a:gd name="connsiteX36" fmla="*/ 803081 w 6925586"/>
                <a:gd name="connsiteY36" fmla="*/ 2631882 h 4023360"/>
                <a:gd name="connsiteX37" fmla="*/ 763325 w 6925586"/>
                <a:gd name="connsiteY37" fmla="*/ 2417197 h 4023360"/>
                <a:gd name="connsiteX38" fmla="*/ 659958 w 6925586"/>
                <a:gd name="connsiteY38" fmla="*/ 2337684 h 4023360"/>
                <a:gd name="connsiteX39" fmla="*/ 580445 w 6925586"/>
                <a:gd name="connsiteY39" fmla="*/ 2138901 h 4023360"/>
                <a:gd name="connsiteX40" fmla="*/ 524786 w 6925586"/>
                <a:gd name="connsiteY40" fmla="*/ 1908313 h 4023360"/>
                <a:gd name="connsiteX41" fmla="*/ 540688 w 6925586"/>
                <a:gd name="connsiteY41" fmla="*/ 1518700 h 4023360"/>
                <a:gd name="connsiteX42" fmla="*/ 516834 w 6925586"/>
                <a:gd name="connsiteY42" fmla="*/ 898498 h 4023360"/>
                <a:gd name="connsiteX43" fmla="*/ 453224 w 6925586"/>
                <a:gd name="connsiteY43" fmla="*/ 580446 h 4023360"/>
                <a:gd name="connsiteX44" fmla="*/ 437321 w 6925586"/>
                <a:gd name="connsiteY44" fmla="*/ 556592 h 4023360"/>
                <a:gd name="connsiteX45" fmla="*/ 421419 w 6925586"/>
                <a:gd name="connsiteY45" fmla="*/ 572494 h 4023360"/>
                <a:gd name="connsiteX46" fmla="*/ 365760 w 6925586"/>
                <a:gd name="connsiteY46" fmla="*/ 413468 h 4023360"/>
                <a:gd name="connsiteX47" fmla="*/ 286247 w 6925586"/>
                <a:gd name="connsiteY47" fmla="*/ 349858 h 4023360"/>
                <a:gd name="connsiteX48" fmla="*/ 278295 w 6925586"/>
                <a:gd name="connsiteY48" fmla="*/ 286247 h 4023360"/>
                <a:gd name="connsiteX49" fmla="*/ 198782 w 6925586"/>
                <a:gd name="connsiteY49" fmla="*/ 127221 h 4023360"/>
                <a:gd name="connsiteX50" fmla="*/ 198782 w 6925586"/>
                <a:gd name="connsiteY50" fmla="*/ 79513 h 4023360"/>
                <a:gd name="connsiteX51" fmla="*/ 135172 w 6925586"/>
                <a:gd name="connsiteY51" fmla="*/ 87465 h 4023360"/>
                <a:gd name="connsiteX52" fmla="*/ 135172 w 6925586"/>
                <a:gd name="connsiteY52" fmla="*/ 23854 h 4023360"/>
                <a:gd name="connsiteX53" fmla="*/ 87464 w 6925586"/>
                <a:gd name="connsiteY53" fmla="*/ 15903 h 4023360"/>
                <a:gd name="connsiteX54" fmla="*/ 87464 w 6925586"/>
                <a:gd name="connsiteY54" fmla="*/ 0 h 4023360"/>
                <a:gd name="connsiteX55" fmla="*/ 0 w 6925586"/>
                <a:gd name="connsiteY55" fmla="*/ 15903 h 4023360"/>
                <a:gd name="connsiteX0" fmla="*/ 6917634 w 6925586"/>
                <a:gd name="connsiteY0" fmla="*/ 4023360 h 4023360"/>
                <a:gd name="connsiteX1" fmla="*/ 6925586 w 6925586"/>
                <a:gd name="connsiteY1" fmla="*/ 3935896 h 4023360"/>
                <a:gd name="connsiteX2" fmla="*/ 4460681 w 6925586"/>
                <a:gd name="connsiteY2" fmla="*/ 3927945 h 4023360"/>
                <a:gd name="connsiteX3" fmla="*/ 4460681 w 6925586"/>
                <a:gd name="connsiteY3" fmla="*/ 3872286 h 4023360"/>
                <a:gd name="connsiteX4" fmla="*/ 4150580 w 6925586"/>
                <a:gd name="connsiteY4" fmla="*/ 3872286 h 4023360"/>
                <a:gd name="connsiteX5" fmla="*/ 4174434 w 6925586"/>
                <a:gd name="connsiteY5" fmla="*/ 3832529 h 4023360"/>
                <a:gd name="connsiteX6" fmla="*/ 3816626 w 6925586"/>
                <a:gd name="connsiteY6" fmla="*/ 3832529 h 4023360"/>
                <a:gd name="connsiteX7" fmla="*/ 3792772 w 6925586"/>
                <a:gd name="connsiteY7" fmla="*/ 3768919 h 4023360"/>
                <a:gd name="connsiteX8" fmla="*/ 3641697 w 6925586"/>
                <a:gd name="connsiteY8" fmla="*/ 3776870 h 4023360"/>
                <a:gd name="connsiteX9" fmla="*/ 3649648 w 6925586"/>
                <a:gd name="connsiteY9" fmla="*/ 3745065 h 4023360"/>
                <a:gd name="connsiteX10" fmla="*/ 2615979 w 6925586"/>
                <a:gd name="connsiteY10" fmla="*/ 3737113 h 4023360"/>
                <a:gd name="connsiteX11" fmla="*/ 2592125 w 6925586"/>
                <a:gd name="connsiteY11" fmla="*/ 3681454 h 4023360"/>
                <a:gd name="connsiteX12" fmla="*/ 2353586 w 6925586"/>
                <a:gd name="connsiteY12" fmla="*/ 3681454 h 4023360"/>
                <a:gd name="connsiteX13" fmla="*/ 2107095 w 6925586"/>
                <a:gd name="connsiteY13" fmla="*/ 3625795 h 4023360"/>
                <a:gd name="connsiteX14" fmla="*/ 2083241 w 6925586"/>
                <a:gd name="connsiteY14" fmla="*/ 3546282 h 4023360"/>
                <a:gd name="connsiteX15" fmla="*/ 2059387 w 6925586"/>
                <a:gd name="connsiteY15" fmla="*/ 3530380 h 4023360"/>
                <a:gd name="connsiteX16" fmla="*/ 1963972 w 6925586"/>
                <a:gd name="connsiteY16" fmla="*/ 3538331 h 4023360"/>
                <a:gd name="connsiteX17" fmla="*/ 1908313 w 6925586"/>
                <a:gd name="connsiteY17" fmla="*/ 3482672 h 4023360"/>
                <a:gd name="connsiteX18" fmla="*/ 1828800 w 6925586"/>
                <a:gd name="connsiteY18" fmla="*/ 3482672 h 4023360"/>
                <a:gd name="connsiteX19" fmla="*/ 1836751 w 6925586"/>
                <a:gd name="connsiteY19" fmla="*/ 3434964 h 4023360"/>
                <a:gd name="connsiteX20" fmla="*/ 1661822 w 6925586"/>
                <a:gd name="connsiteY20" fmla="*/ 3427013 h 4023360"/>
                <a:gd name="connsiteX21" fmla="*/ 1606163 w 6925586"/>
                <a:gd name="connsiteY21" fmla="*/ 3347500 h 4023360"/>
                <a:gd name="connsiteX22" fmla="*/ 1574358 w 6925586"/>
                <a:gd name="connsiteY22" fmla="*/ 3188473 h 4023360"/>
                <a:gd name="connsiteX23" fmla="*/ 1494845 w 6925586"/>
                <a:gd name="connsiteY23" fmla="*/ 3037399 h 4023360"/>
                <a:gd name="connsiteX24" fmla="*/ 1359673 w 6925586"/>
                <a:gd name="connsiteY24" fmla="*/ 3021496 h 4023360"/>
                <a:gd name="connsiteX25" fmla="*/ 1296062 w 6925586"/>
                <a:gd name="connsiteY25" fmla="*/ 2957886 h 4023360"/>
                <a:gd name="connsiteX26" fmla="*/ 1216549 w 6925586"/>
                <a:gd name="connsiteY26" fmla="*/ 2957886 h 4023360"/>
                <a:gd name="connsiteX27" fmla="*/ 1216549 w 6925586"/>
                <a:gd name="connsiteY27" fmla="*/ 2934032 h 4023360"/>
                <a:gd name="connsiteX28" fmla="*/ 1065474 w 6925586"/>
                <a:gd name="connsiteY28" fmla="*/ 2918129 h 4023360"/>
                <a:gd name="connsiteX29" fmla="*/ 1025718 w 6925586"/>
                <a:gd name="connsiteY29" fmla="*/ 2727298 h 4023360"/>
                <a:gd name="connsiteX30" fmla="*/ 993913 w 6925586"/>
                <a:gd name="connsiteY30" fmla="*/ 2727298 h 4023360"/>
                <a:gd name="connsiteX31" fmla="*/ 850789 w 6925586"/>
                <a:gd name="connsiteY31" fmla="*/ 2687541 h 4023360"/>
                <a:gd name="connsiteX32" fmla="*/ 795130 w 6925586"/>
                <a:gd name="connsiteY32" fmla="*/ 2639833 h 4023360"/>
                <a:gd name="connsiteX33" fmla="*/ 771276 w 6925586"/>
                <a:gd name="connsiteY33" fmla="*/ 2401294 h 4023360"/>
                <a:gd name="connsiteX34" fmla="*/ 850789 w 6925586"/>
                <a:gd name="connsiteY34" fmla="*/ 2695493 h 4023360"/>
                <a:gd name="connsiteX35" fmla="*/ 803081 w 6925586"/>
                <a:gd name="connsiteY35" fmla="*/ 2631882 h 4023360"/>
                <a:gd name="connsiteX36" fmla="*/ 763325 w 6925586"/>
                <a:gd name="connsiteY36" fmla="*/ 2417197 h 4023360"/>
                <a:gd name="connsiteX37" fmla="*/ 659958 w 6925586"/>
                <a:gd name="connsiteY37" fmla="*/ 2337684 h 4023360"/>
                <a:gd name="connsiteX38" fmla="*/ 580445 w 6925586"/>
                <a:gd name="connsiteY38" fmla="*/ 2138901 h 4023360"/>
                <a:gd name="connsiteX39" fmla="*/ 524786 w 6925586"/>
                <a:gd name="connsiteY39" fmla="*/ 1908313 h 4023360"/>
                <a:gd name="connsiteX40" fmla="*/ 540688 w 6925586"/>
                <a:gd name="connsiteY40" fmla="*/ 1518700 h 4023360"/>
                <a:gd name="connsiteX41" fmla="*/ 516834 w 6925586"/>
                <a:gd name="connsiteY41" fmla="*/ 898498 h 4023360"/>
                <a:gd name="connsiteX42" fmla="*/ 453224 w 6925586"/>
                <a:gd name="connsiteY42" fmla="*/ 580446 h 4023360"/>
                <a:gd name="connsiteX43" fmla="*/ 437321 w 6925586"/>
                <a:gd name="connsiteY43" fmla="*/ 556592 h 4023360"/>
                <a:gd name="connsiteX44" fmla="*/ 421419 w 6925586"/>
                <a:gd name="connsiteY44" fmla="*/ 572494 h 4023360"/>
                <a:gd name="connsiteX45" fmla="*/ 365760 w 6925586"/>
                <a:gd name="connsiteY45" fmla="*/ 413468 h 4023360"/>
                <a:gd name="connsiteX46" fmla="*/ 286247 w 6925586"/>
                <a:gd name="connsiteY46" fmla="*/ 349858 h 4023360"/>
                <a:gd name="connsiteX47" fmla="*/ 278295 w 6925586"/>
                <a:gd name="connsiteY47" fmla="*/ 286247 h 4023360"/>
                <a:gd name="connsiteX48" fmla="*/ 198782 w 6925586"/>
                <a:gd name="connsiteY48" fmla="*/ 127221 h 4023360"/>
                <a:gd name="connsiteX49" fmla="*/ 198782 w 6925586"/>
                <a:gd name="connsiteY49" fmla="*/ 79513 h 4023360"/>
                <a:gd name="connsiteX50" fmla="*/ 135172 w 6925586"/>
                <a:gd name="connsiteY50" fmla="*/ 87465 h 4023360"/>
                <a:gd name="connsiteX51" fmla="*/ 135172 w 6925586"/>
                <a:gd name="connsiteY51" fmla="*/ 23854 h 4023360"/>
                <a:gd name="connsiteX52" fmla="*/ 87464 w 6925586"/>
                <a:gd name="connsiteY52" fmla="*/ 15903 h 4023360"/>
                <a:gd name="connsiteX53" fmla="*/ 87464 w 6925586"/>
                <a:gd name="connsiteY53" fmla="*/ 0 h 4023360"/>
                <a:gd name="connsiteX54" fmla="*/ 0 w 6925586"/>
                <a:gd name="connsiteY54" fmla="*/ 15903 h 4023360"/>
                <a:gd name="connsiteX0" fmla="*/ 6917634 w 6925586"/>
                <a:gd name="connsiteY0" fmla="*/ 4023360 h 4023360"/>
                <a:gd name="connsiteX1" fmla="*/ 6925586 w 6925586"/>
                <a:gd name="connsiteY1" fmla="*/ 3935896 h 4023360"/>
                <a:gd name="connsiteX2" fmla="*/ 4460681 w 6925586"/>
                <a:gd name="connsiteY2" fmla="*/ 3927945 h 4023360"/>
                <a:gd name="connsiteX3" fmla="*/ 4460681 w 6925586"/>
                <a:gd name="connsiteY3" fmla="*/ 3872286 h 4023360"/>
                <a:gd name="connsiteX4" fmla="*/ 4150580 w 6925586"/>
                <a:gd name="connsiteY4" fmla="*/ 3872286 h 4023360"/>
                <a:gd name="connsiteX5" fmla="*/ 4174434 w 6925586"/>
                <a:gd name="connsiteY5" fmla="*/ 3832529 h 4023360"/>
                <a:gd name="connsiteX6" fmla="*/ 3816626 w 6925586"/>
                <a:gd name="connsiteY6" fmla="*/ 3832529 h 4023360"/>
                <a:gd name="connsiteX7" fmla="*/ 3792772 w 6925586"/>
                <a:gd name="connsiteY7" fmla="*/ 3768919 h 4023360"/>
                <a:gd name="connsiteX8" fmla="*/ 3641697 w 6925586"/>
                <a:gd name="connsiteY8" fmla="*/ 3776870 h 4023360"/>
                <a:gd name="connsiteX9" fmla="*/ 3649648 w 6925586"/>
                <a:gd name="connsiteY9" fmla="*/ 3745065 h 4023360"/>
                <a:gd name="connsiteX10" fmla="*/ 2615979 w 6925586"/>
                <a:gd name="connsiteY10" fmla="*/ 3737113 h 4023360"/>
                <a:gd name="connsiteX11" fmla="*/ 2592125 w 6925586"/>
                <a:gd name="connsiteY11" fmla="*/ 3681454 h 4023360"/>
                <a:gd name="connsiteX12" fmla="*/ 2353586 w 6925586"/>
                <a:gd name="connsiteY12" fmla="*/ 3681454 h 4023360"/>
                <a:gd name="connsiteX13" fmla="*/ 2107095 w 6925586"/>
                <a:gd name="connsiteY13" fmla="*/ 3625795 h 4023360"/>
                <a:gd name="connsiteX14" fmla="*/ 2083241 w 6925586"/>
                <a:gd name="connsiteY14" fmla="*/ 3546282 h 4023360"/>
                <a:gd name="connsiteX15" fmla="*/ 2059387 w 6925586"/>
                <a:gd name="connsiteY15" fmla="*/ 3530380 h 4023360"/>
                <a:gd name="connsiteX16" fmla="*/ 1963972 w 6925586"/>
                <a:gd name="connsiteY16" fmla="*/ 3538331 h 4023360"/>
                <a:gd name="connsiteX17" fmla="*/ 1908313 w 6925586"/>
                <a:gd name="connsiteY17" fmla="*/ 3482672 h 4023360"/>
                <a:gd name="connsiteX18" fmla="*/ 1828800 w 6925586"/>
                <a:gd name="connsiteY18" fmla="*/ 3482672 h 4023360"/>
                <a:gd name="connsiteX19" fmla="*/ 1836751 w 6925586"/>
                <a:gd name="connsiteY19" fmla="*/ 3434964 h 4023360"/>
                <a:gd name="connsiteX20" fmla="*/ 1661822 w 6925586"/>
                <a:gd name="connsiteY20" fmla="*/ 3427013 h 4023360"/>
                <a:gd name="connsiteX21" fmla="*/ 1606163 w 6925586"/>
                <a:gd name="connsiteY21" fmla="*/ 3347500 h 4023360"/>
                <a:gd name="connsiteX22" fmla="*/ 1574358 w 6925586"/>
                <a:gd name="connsiteY22" fmla="*/ 3188473 h 4023360"/>
                <a:gd name="connsiteX23" fmla="*/ 1494845 w 6925586"/>
                <a:gd name="connsiteY23" fmla="*/ 3037399 h 4023360"/>
                <a:gd name="connsiteX24" fmla="*/ 1359673 w 6925586"/>
                <a:gd name="connsiteY24" fmla="*/ 3021496 h 4023360"/>
                <a:gd name="connsiteX25" fmla="*/ 1296062 w 6925586"/>
                <a:gd name="connsiteY25" fmla="*/ 2957886 h 4023360"/>
                <a:gd name="connsiteX26" fmla="*/ 1216549 w 6925586"/>
                <a:gd name="connsiteY26" fmla="*/ 2957886 h 4023360"/>
                <a:gd name="connsiteX27" fmla="*/ 1216549 w 6925586"/>
                <a:gd name="connsiteY27" fmla="*/ 2934032 h 4023360"/>
                <a:gd name="connsiteX28" fmla="*/ 1065474 w 6925586"/>
                <a:gd name="connsiteY28" fmla="*/ 2918129 h 4023360"/>
                <a:gd name="connsiteX29" fmla="*/ 1025718 w 6925586"/>
                <a:gd name="connsiteY29" fmla="*/ 2727298 h 4023360"/>
                <a:gd name="connsiteX30" fmla="*/ 993913 w 6925586"/>
                <a:gd name="connsiteY30" fmla="*/ 2727298 h 4023360"/>
                <a:gd name="connsiteX31" fmla="*/ 850789 w 6925586"/>
                <a:gd name="connsiteY31" fmla="*/ 2687541 h 4023360"/>
                <a:gd name="connsiteX32" fmla="*/ 795130 w 6925586"/>
                <a:gd name="connsiteY32" fmla="*/ 2639833 h 4023360"/>
                <a:gd name="connsiteX33" fmla="*/ 771276 w 6925586"/>
                <a:gd name="connsiteY33" fmla="*/ 2401294 h 4023360"/>
                <a:gd name="connsiteX34" fmla="*/ 803081 w 6925586"/>
                <a:gd name="connsiteY34" fmla="*/ 2631882 h 4023360"/>
                <a:gd name="connsiteX35" fmla="*/ 763325 w 6925586"/>
                <a:gd name="connsiteY35" fmla="*/ 2417197 h 4023360"/>
                <a:gd name="connsiteX36" fmla="*/ 659958 w 6925586"/>
                <a:gd name="connsiteY36" fmla="*/ 2337684 h 4023360"/>
                <a:gd name="connsiteX37" fmla="*/ 580445 w 6925586"/>
                <a:gd name="connsiteY37" fmla="*/ 2138901 h 4023360"/>
                <a:gd name="connsiteX38" fmla="*/ 524786 w 6925586"/>
                <a:gd name="connsiteY38" fmla="*/ 1908313 h 4023360"/>
                <a:gd name="connsiteX39" fmla="*/ 540688 w 6925586"/>
                <a:gd name="connsiteY39" fmla="*/ 1518700 h 4023360"/>
                <a:gd name="connsiteX40" fmla="*/ 516834 w 6925586"/>
                <a:gd name="connsiteY40" fmla="*/ 898498 h 4023360"/>
                <a:gd name="connsiteX41" fmla="*/ 453224 w 6925586"/>
                <a:gd name="connsiteY41" fmla="*/ 580446 h 4023360"/>
                <a:gd name="connsiteX42" fmla="*/ 437321 w 6925586"/>
                <a:gd name="connsiteY42" fmla="*/ 556592 h 4023360"/>
                <a:gd name="connsiteX43" fmla="*/ 421419 w 6925586"/>
                <a:gd name="connsiteY43" fmla="*/ 572494 h 4023360"/>
                <a:gd name="connsiteX44" fmla="*/ 365760 w 6925586"/>
                <a:gd name="connsiteY44" fmla="*/ 413468 h 4023360"/>
                <a:gd name="connsiteX45" fmla="*/ 286247 w 6925586"/>
                <a:gd name="connsiteY45" fmla="*/ 349858 h 4023360"/>
                <a:gd name="connsiteX46" fmla="*/ 278295 w 6925586"/>
                <a:gd name="connsiteY46" fmla="*/ 286247 h 4023360"/>
                <a:gd name="connsiteX47" fmla="*/ 198782 w 6925586"/>
                <a:gd name="connsiteY47" fmla="*/ 127221 h 4023360"/>
                <a:gd name="connsiteX48" fmla="*/ 198782 w 6925586"/>
                <a:gd name="connsiteY48" fmla="*/ 79513 h 4023360"/>
                <a:gd name="connsiteX49" fmla="*/ 135172 w 6925586"/>
                <a:gd name="connsiteY49" fmla="*/ 87465 h 4023360"/>
                <a:gd name="connsiteX50" fmla="*/ 135172 w 6925586"/>
                <a:gd name="connsiteY50" fmla="*/ 23854 h 4023360"/>
                <a:gd name="connsiteX51" fmla="*/ 87464 w 6925586"/>
                <a:gd name="connsiteY51" fmla="*/ 15903 h 4023360"/>
                <a:gd name="connsiteX52" fmla="*/ 87464 w 6925586"/>
                <a:gd name="connsiteY52" fmla="*/ 0 h 4023360"/>
                <a:gd name="connsiteX53" fmla="*/ 0 w 6925586"/>
                <a:gd name="connsiteY53" fmla="*/ 15903 h 4023360"/>
                <a:gd name="connsiteX0" fmla="*/ 6931922 w 6931922"/>
                <a:gd name="connsiteY0" fmla="*/ 4018598 h 4018598"/>
                <a:gd name="connsiteX1" fmla="*/ 6925586 w 6931922"/>
                <a:gd name="connsiteY1" fmla="*/ 3935896 h 4018598"/>
                <a:gd name="connsiteX2" fmla="*/ 4460681 w 6931922"/>
                <a:gd name="connsiteY2" fmla="*/ 3927945 h 4018598"/>
                <a:gd name="connsiteX3" fmla="*/ 4460681 w 6931922"/>
                <a:gd name="connsiteY3" fmla="*/ 3872286 h 4018598"/>
                <a:gd name="connsiteX4" fmla="*/ 4150580 w 6931922"/>
                <a:gd name="connsiteY4" fmla="*/ 3872286 h 4018598"/>
                <a:gd name="connsiteX5" fmla="*/ 4174434 w 6931922"/>
                <a:gd name="connsiteY5" fmla="*/ 3832529 h 4018598"/>
                <a:gd name="connsiteX6" fmla="*/ 3816626 w 6931922"/>
                <a:gd name="connsiteY6" fmla="*/ 3832529 h 4018598"/>
                <a:gd name="connsiteX7" fmla="*/ 3792772 w 6931922"/>
                <a:gd name="connsiteY7" fmla="*/ 3768919 h 4018598"/>
                <a:gd name="connsiteX8" fmla="*/ 3641697 w 6931922"/>
                <a:gd name="connsiteY8" fmla="*/ 3776870 h 4018598"/>
                <a:gd name="connsiteX9" fmla="*/ 3649648 w 6931922"/>
                <a:gd name="connsiteY9" fmla="*/ 3745065 h 4018598"/>
                <a:gd name="connsiteX10" fmla="*/ 2615979 w 6931922"/>
                <a:gd name="connsiteY10" fmla="*/ 3737113 h 4018598"/>
                <a:gd name="connsiteX11" fmla="*/ 2592125 w 6931922"/>
                <a:gd name="connsiteY11" fmla="*/ 3681454 h 4018598"/>
                <a:gd name="connsiteX12" fmla="*/ 2353586 w 6931922"/>
                <a:gd name="connsiteY12" fmla="*/ 3681454 h 4018598"/>
                <a:gd name="connsiteX13" fmla="*/ 2107095 w 6931922"/>
                <a:gd name="connsiteY13" fmla="*/ 3625795 h 4018598"/>
                <a:gd name="connsiteX14" fmla="*/ 2083241 w 6931922"/>
                <a:gd name="connsiteY14" fmla="*/ 3546282 h 4018598"/>
                <a:gd name="connsiteX15" fmla="*/ 2059387 w 6931922"/>
                <a:gd name="connsiteY15" fmla="*/ 3530380 h 4018598"/>
                <a:gd name="connsiteX16" fmla="*/ 1963972 w 6931922"/>
                <a:gd name="connsiteY16" fmla="*/ 3538331 h 4018598"/>
                <a:gd name="connsiteX17" fmla="*/ 1908313 w 6931922"/>
                <a:gd name="connsiteY17" fmla="*/ 3482672 h 4018598"/>
                <a:gd name="connsiteX18" fmla="*/ 1828800 w 6931922"/>
                <a:gd name="connsiteY18" fmla="*/ 3482672 h 4018598"/>
                <a:gd name="connsiteX19" fmla="*/ 1836751 w 6931922"/>
                <a:gd name="connsiteY19" fmla="*/ 3434964 h 4018598"/>
                <a:gd name="connsiteX20" fmla="*/ 1661822 w 6931922"/>
                <a:gd name="connsiteY20" fmla="*/ 3427013 h 4018598"/>
                <a:gd name="connsiteX21" fmla="*/ 1606163 w 6931922"/>
                <a:gd name="connsiteY21" fmla="*/ 3347500 h 4018598"/>
                <a:gd name="connsiteX22" fmla="*/ 1574358 w 6931922"/>
                <a:gd name="connsiteY22" fmla="*/ 3188473 h 4018598"/>
                <a:gd name="connsiteX23" fmla="*/ 1494845 w 6931922"/>
                <a:gd name="connsiteY23" fmla="*/ 3037399 h 4018598"/>
                <a:gd name="connsiteX24" fmla="*/ 1359673 w 6931922"/>
                <a:gd name="connsiteY24" fmla="*/ 3021496 h 4018598"/>
                <a:gd name="connsiteX25" fmla="*/ 1296062 w 6931922"/>
                <a:gd name="connsiteY25" fmla="*/ 2957886 h 4018598"/>
                <a:gd name="connsiteX26" fmla="*/ 1216549 w 6931922"/>
                <a:gd name="connsiteY26" fmla="*/ 2957886 h 4018598"/>
                <a:gd name="connsiteX27" fmla="*/ 1216549 w 6931922"/>
                <a:gd name="connsiteY27" fmla="*/ 2934032 h 4018598"/>
                <a:gd name="connsiteX28" fmla="*/ 1065474 w 6931922"/>
                <a:gd name="connsiteY28" fmla="*/ 2918129 h 4018598"/>
                <a:gd name="connsiteX29" fmla="*/ 1025718 w 6931922"/>
                <a:gd name="connsiteY29" fmla="*/ 2727298 h 4018598"/>
                <a:gd name="connsiteX30" fmla="*/ 993913 w 6931922"/>
                <a:gd name="connsiteY30" fmla="*/ 2727298 h 4018598"/>
                <a:gd name="connsiteX31" fmla="*/ 850789 w 6931922"/>
                <a:gd name="connsiteY31" fmla="*/ 2687541 h 4018598"/>
                <a:gd name="connsiteX32" fmla="*/ 795130 w 6931922"/>
                <a:gd name="connsiteY32" fmla="*/ 2639833 h 4018598"/>
                <a:gd name="connsiteX33" fmla="*/ 771276 w 6931922"/>
                <a:gd name="connsiteY33" fmla="*/ 2401294 h 4018598"/>
                <a:gd name="connsiteX34" fmla="*/ 803081 w 6931922"/>
                <a:gd name="connsiteY34" fmla="*/ 2631882 h 4018598"/>
                <a:gd name="connsiteX35" fmla="*/ 763325 w 6931922"/>
                <a:gd name="connsiteY35" fmla="*/ 2417197 h 4018598"/>
                <a:gd name="connsiteX36" fmla="*/ 659958 w 6931922"/>
                <a:gd name="connsiteY36" fmla="*/ 2337684 h 4018598"/>
                <a:gd name="connsiteX37" fmla="*/ 580445 w 6931922"/>
                <a:gd name="connsiteY37" fmla="*/ 2138901 h 4018598"/>
                <a:gd name="connsiteX38" fmla="*/ 524786 w 6931922"/>
                <a:gd name="connsiteY38" fmla="*/ 1908313 h 4018598"/>
                <a:gd name="connsiteX39" fmla="*/ 540688 w 6931922"/>
                <a:gd name="connsiteY39" fmla="*/ 1518700 h 4018598"/>
                <a:gd name="connsiteX40" fmla="*/ 516834 w 6931922"/>
                <a:gd name="connsiteY40" fmla="*/ 898498 h 4018598"/>
                <a:gd name="connsiteX41" fmla="*/ 453224 w 6931922"/>
                <a:gd name="connsiteY41" fmla="*/ 580446 h 4018598"/>
                <a:gd name="connsiteX42" fmla="*/ 437321 w 6931922"/>
                <a:gd name="connsiteY42" fmla="*/ 556592 h 4018598"/>
                <a:gd name="connsiteX43" fmla="*/ 421419 w 6931922"/>
                <a:gd name="connsiteY43" fmla="*/ 572494 h 4018598"/>
                <a:gd name="connsiteX44" fmla="*/ 365760 w 6931922"/>
                <a:gd name="connsiteY44" fmla="*/ 413468 h 4018598"/>
                <a:gd name="connsiteX45" fmla="*/ 286247 w 6931922"/>
                <a:gd name="connsiteY45" fmla="*/ 349858 h 4018598"/>
                <a:gd name="connsiteX46" fmla="*/ 278295 w 6931922"/>
                <a:gd name="connsiteY46" fmla="*/ 286247 h 4018598"/>
                <a:gd name="connsiteX47" fmla="*/ 198782 w 6931922"/>
                <a:gd name="connsiteY47" fmla="*/ 127221 h 4018598"/>
                <a:gd name="connsiteX48" fmla="*/ 198782 w 6931922"/>
                <a:gd name="connsiteY48" fmla="*/ 79513 h 4018598"/>
                <a:gd name="connsiteX49" fmla="*/ 135172 w 6931922"/>
                <a:gd name="connsiteY49" fmla="*/ 87465 h 4018598"/>
                <a:gd name="connsiteX50" fmla="*/ 135172 w 6931922"/>
                <a:gd name="connsiteY50" fmla="*/ 23854 h 4018598"/>
                <a:gd name="connsiteX51" fmla="*/ 87464 w 6931922"/>
                <a:gd name="connsiteY51" fmla="*/ 15903 h 4018598"/>
                <a:gd name="connsiteX52" fmla="*/ 87464 w 6931922"/>
                <a:gd name="connsiteY52" fmla="*/ 0 h 4018598"/>
                <a:gd name="connsiteX53" fmla="*/ 0 w 6931922"/>
                <a:gd name="connsiteY53" fmla="*/ 15903 h 4018598"/>
                <a:gd name="connsiteX0" fmla="*/ 6920016 w 6925586"/>
                <a:gd name="connsiteY0" fmla="*/ 4018598 h 4018598"/>
                <a:gd name="connsiteX1" fmla="*/ 6925586 w 6925586"/>
                <a:gd name="connsiteY1" fmla="*/ 3935896 h 4018598"/>
                <a:gd name="connsiteX2" fmla="*/ 4460681 w 6925586"/>
                <a:gd name="connsiteY2" fmla="*/ 3927945 h 4018598"/>
                <a:gd name="connsiteX3" fmla="*/ 4460681 w 6925586"/>
                <a:gd name="connsiteY3" fmla="*/ 3872286 h 4018598"/>
                <a:gd name="connsiteX4" fmla="*/ 4150580 w 6925586"/>
                <a:gd name="connsiteY4" fmla="*/ 3872286 h 4018598"/>
                <a:gd name="connsiteX5" fmla="*/ 4174434 w 6925586"/>
                <a:gd name="connsiteY5" fmla="*/ 3832529 h 4018598"/>
                <a:gd name="connsiteX6" fmla="*/ 3816626 w 6925586"/>
                <a:gd name="connsiteY6" fmla="*/ 3832529 h 4018598"/>
                <a:gd name="connsiteX7" fmla="*/ 3792772 w 6925586"/>
                <a:gd name="connsiteY7" fmla="*/ 3768919 h 4018598"/>
                <a:gd name="connsiteX8" fmla="*/ 3641697 w 6925586"/>
                <a:gd name="connsiteY8" fmla="*/ 3776870 h 4018598"/>
                <a:gd name="connsiteX9" fmla="*/ 3649648 w 6925586"/>
                <a:gd name="connsiteY9" fmla="*/ 3745065 h 4018598"/>
                <a:gd name="connsiteX10" fmla="*/ 2615979 w 6925586"/>
                <a:gd name="connsiteY10" fmla="*/ 3737113 h 4018598"/>
                <a:gd name="connsiteX11" fmla="*/ 2592125 w 6925586"/>
                <a:gd name="connsiteY11" fmla="*/ 3681454 h 4018598"/>
                <a:gd name="connsiteX12" fmla="*/ 2353586 w 6925586"/>
                <a:gd name="connsiteY12" fmla="*/ 3681454 h 4018598"/>
                <a:gd name="connsiteX13" fmla="*/ 2107095 w 6925586"/>
                <a:gd name="connsiteY13" fmla="*/ 3625795 h 4018598"/>
                <a:gd name="connsiteX14" fmla="*/ 2083241 w 6925586"/>
                <a:gd name="connsiteY14" fmla="*/ 3546282 h 4018598"/>
                <a:gd name="connsiteX15" fmla="*/ 2059387 w 6925586"/>
                <a:gd name="connsiteY15" fmla="*/ 3530380 h 4018598"/>
                <a:gd name="connsiteX16" fmla="*/ 1963972 w 6925586"/>
                <a:gd name="connsiteY16" fmla="*/ 3538331 h 4018598"/>
                <a:gd name="connsiteX17" fmla="*/ 1908313 w 6925586"/>
                <a:gd name="connsiteY17" fmla="*/ 3482672 h 4018598"/>
                <a:gd name="connsiteX18" fmla="*/ 1828800 w 6925586"/>
                <a:gd name="connsiteY18" fmla="*/ 3482672 h 4018598"/>
                <a:gd name="connsiteX19" fmla="*/ 1836751 w 6925586"/>
                <a:gd name="connsiteY19" fmla="*/ 3434964 h 4018598"/>
                <a:gd name="connsiteX20" fmla="*/ 1661822 w 6925586"/>
                <a:gd name="connsiteY20" fmla="*/ 3427013 h 4018598"/>
                <a:gd name="connsiteX21" fmla="*/ 1606163 w 6925586"/>
                <a:gd name="connsiteY21" fmla="*/ 3347500 h 4018598"/>
                <a:gd name="connsiteX22" fmla="*/ 1574358 w 6925586"/>
                <a:gd name="connsiteY22" fmla="*/ 3188473 h 4018598"/>
                <a:gd name="connsiteX23" fmla="*/ 1494845 w 6925586"/>
                <a:gd name="connsiteY23" fmla="*/ 3037399 h 4018598"/>
                <a:gd name="connsiteX24" fmla="*/ 1359673 w 6925586"/>
                <a:gd name="connsiteY24" fmla="*/ 3021496 h 4018598"/>
                <a:gd name="connsiteX25" fmla="*/ 1296062 w 6925586"/>
                <a:gd name="connsiteY25" fmla="*/ 2957886 h 4018598"/>
                <a:gd name="connsiteX26" fmla="*/ 1216549 w 6925586"/>
                <a:gd name="connsiteY26" fmla="*/ 2957886 h 4018598"/>
                <a:gd name="connsiteX27" fmla="*/ 1216549 w 6925586"/>
                <a:gd name="connsiteY27" fmla="*/ 2934032 h 4018598"/>
                <a:gd name="connsiteX28" fmla="*/ 1065474 w 6925586"/>
                <a:gd name="connsiteY28" fmla="*/ 2918129 h 4018598"/>
                <a:gd name="connsiteX29" fmla="*/ 1025718 w 6925586"/>
                <a:gd name="connsiteY29" fmla="*/ 2727298 h 4018598"/>
                <a:gd name="connsiteX30" fmla="*/ 993913 w 6925586"/>
                <a:gd name="connsiteY30" fmla="*/ 2727298 h 4018598"/>
                <a:gd name="connsiteX31" fmla="*/ 850789 w 6925586"/>
                <a:gd name="connsiteY31" fmla="*/ 2687541 h 4018598"/>
                <a:gd name="connsiteX32" fmla="*/ 795130 w 6925586"/>
                <a:gd name="connsiteY32" fmla="*/ 2639833 h 4018598"/>
                <a:gd name="connsiteX33" fmla="*/ 771276 w 6925586"/>
                <a:gd name="connsiteY33" fmla="*/ 2401294 h 4018598"/>
                <a:gd name="connsiteX34" fmla="*/ 803081 w 6925586"/>
                <a:gd name="connsiteY34" fmla="*/ 2631882 h 4018598"/>
                <a:gd name="connsiteX35" fmla="*/ 763325 w 6925586"/>
                <a:gd name="connsiteY35" fmla="*/ 2417197 h 4018598"/>
                <a:gd name="connsiteX36" fmla="*/ 659958 w 6925586"/>
                <a:gd name="connsiteY36" fmla="*/ 2337684 h 4018598"/>
                <a:gd name="connsiteX37" fmla="*/ 580445 w 6925586"/>
                <a:gd name="connsiteY37" fmla="*/ 2138901 h 4018598"/>
                <a:gd name="connsiteX38" fmla="*/ 524786 w 6925586"/>
                <a:gd name="connsiteY38" fmla="*/ 1908313 h 4018598"/>
                <a:gd name="connsiteX39" fmla="*/ 540688 w 6925586"/>
                <a:gd name="connsiteY39" fmla="*/ 1518700 h 4018598"/>
                <a:gd name="connsiteX40" fmla="*/ 516834 w 6925586"/>
                <a:gd name="connsiteY40" fmla="*/ 898498 h 4018598"/>
                <a:gd name="connsiteX41" fmla="*/ 453224 w 6925586"/>
                <a:gd name="connsiteY41" fmla="*/ 580446 h 4018598"/>
                <a:gd name="connsiteX42" fmla="*/ 437321 w 6925586"/>
                <a:gd name="connsiteY42" fmla="*/ 556592 h 4018598"/>
                <a:gd name="connsiteX43" fmla="*/ 421419 w 6925586"/>
                <a:gd name="connsiteY43" fmla="*/ 572494 h 4018598"/>
                <a:gd name="connsiteX44" fmla="*/ 365760 w 6925586"/>
                <a:gd name="connsiteY44" fmla="*/ 413468 h 4018598"/>
                <a:gd name="connsiteX45" fmla="*/ 286247 w 6925586"/>
                <a:gd name="connsiteY45" fmla="*/ 349858 h 4018598"/>
                <a:gd name="connsiteX46" fmla="*/ 278295 w 6925586"/>
                <a:gd name="connsiteY46" fmla="*/ 286247 h 4018598"/>
                <a:gd name="connsiteX47" fmla="*/ 198782 w 6925586"/>
                <a:gd name="connsiteY47" fmla="*/ 127221 h 4018598"/>
                <a:gd name="connsiteX48" fmla="*/ 198782 w 6925586"/>
                <a:gd name="connsiteY48" fmla="*/ 79513 h 4018598"/>
                <a:gd name="connsiteX49" fmla="*/ 135172 w 6925586"/>
                <a:gd name="connsiteY49" fmla="*/ 87465 h 4018598"/>
                <a:gd name="connsiteX50" fmla="*/ 135172 w 6925586"/>
                <a:gd name="connsiteY50" fmla="*/ 23854 h 4018598"/>
                <a:gd name="connsiteX51" fmla="*/ 87464 w 6925586"/>
                <a:gd name="connsiteY51" fmla="*/ 15903 h 4018598"/>
                <a:gd name="connsiteX52" fmla="*/ 87464 w 6925586"/>
                <a:gd name="connsiteY52" fmla="*/ 0 h 4018598"/>
                <a:gd name="connsiteX53" fmla="*/ 0 w 6925586"/>
                <a:gd name="connsiteY53" fmla="*/ 15903 h 4018598"/>
                <a:gd name="connsiteX0" fmla="*/ 6927160 w 6927160"/>
                <a:gd name="connsiteY0" fmla="*/ 4016217 h 4016217"/>
                <a:gd name="connsiteX1" fmla="*/ 6925586 w 6927160"/>
                <a:gd name="connsiteY1" fmla="*/ 3935896 h 4016217"/>
                <a:gd name="connsiteX2" fmla="*/ 4460681 w 6927160"/>
                <a:gd name="connsiteY2" fmla="*/ 3927945 h 4016217"/>
                <a:gd name="connsiteX3" fmla="*/ 4460681 w 6927160"/>
                <a:gd name="connsiteY3" fmla="*/ 3872286 h 4016217"/>
                <a:gd name="connsiteX4" fmla="*/ 4150580 w 6927160"/>
                <a:gd name="connsiteY4" fmla="*/ 3872286 h 4016217"/>
                <a:gd name="connsiteX5" fmla="*/ 4174434 w 6927160"/>
                <a:gd name="connsiteY5" fmla="*/ 3832529 h 4016217"/>
                <a:gd name="connsiteX6" fmla="*/ 3816626 w 6927160"/>
                <a:gd name="connsiteY6" fmla="*/ 3832529 h 4016217"/>
                <a:gd name="connsiteX7" fmla="*/ 3792772 w 6927160"/>
                <a:gd name="connsiteY7" fmla="*/ 3768919 h 4016217"/>
                <a:gd name="connsiteX8" fmla="*/ 3641697 w 6927160"/>
                <a:gd name="connsiteY8" fmla="*/ 3776870 h 4016217"/>
                <a:gd name="connsiteX9" fmla="*/ 3649648 w 6927160"/>
                <a:gd name="connsiteY9" fmla="*/ 3745065 h 4016217"/>
                <a:gd name="connsiteX10" fmla="*/ 2615979 w 6927160"/>
                <a:gd name="connsiteY10" fmla="*/ 3737113 h 4016217"/>
                <a:gd name="connsiteX11" fmla="*/ 2592125 w 6927160"/>
                <a:gd name="connsiteY11" fmla="*/ 3681454 h 4016217"/>
                <a:gd name="connsiteX12" fmla="*/ 2353586 w 6927160"/>
                <a:gd name="connsiteY12" fmla="*/ 3681454 h 4016217"/>
                <a:gd name="connsiteX13" fmla="*/ 2107095 w 6927160"/>
                <a:gd name="connsiteY13" fmla="*/ 3625795 h 4016217"/>
                <a:gd name="connsiteX14" fmla="*/ 2083241 w 6927160"/>
                <a:gd name="connsiteY14" fmla="*/ 3546282 h 4016217"/>
                <a:gd name="connsiteX15" fmla="*/ 2059387 w 6927160"/>
                <a:gd name="connsiteY15" fmla="*/ 3530380 h 4016217"/>
                <a:gd name="connsiteX16" fmla="*/ 1963972 w 6927160"/>
                <a:gd name="connsiteY16" fmla="*/ 3538331 h 4016217"/>
                <a:gd name="connsiteX17" fmla="*/ 1908313 w 6927160"/>
                <a:gd name="connsiteY17" fmla="*/ 3482672 h 4016217"/>
                <a:gd name="connsiteX18" fmla="*/ 1828800 w 6927160"/>
                <a:gd name="connsiteY18" fmla="*/ 3482672 h 4016217"/>
                <a:gd name="connsiteX19" fmla="*/ 1836751 w 6927160"/>
                <a:gd name="connsiteY19" fmla="*/ 3434964 h 4016217"/>
                <a:gd name="connsiteX20" fmla="*/ 1661822 w 6927160"/>
                <a:gd name="connsiteY20" fmla="*/ 3427013 h 4016217"/>
                <a:gd name="connsiteX21" fmla="*/ 1606163 w 6927160"/>
                <a:gd name="connsiteY21" fmla="*/ 3347500 h 4016217"/>
                <a:gd name="connsiteX22" fmla="*/ 1574358 w 6927160"/>
                <a:gd name="connsiteY22" fmla="*/ 3188473 h 4016217"/>
                <a:gd name="connsiteX23" fmla="*/ 1494845 w 6927160"/>
                <a:gd name="connsiteY23" fmla="*/ 3037399 h 4016217"/>
                <a:gd name="connsiteX24" fmla="*/ 1359673 w 6927160"/>
                <a:gd name="connsiteY24" fmla="*/ 3021496 h 4016217"/>
                <a:gd name="connsiteX25" fmla="*/ 1296062 w 6927160"/>
                <a:gd name="connsiteY25" fmla="*/ 2957886 h 4016217"/>
                <a:gd name="connsiteX26" fmla="*/ 1216549 w 6927160"/>
                <a:gd name="connsiteY26" fmla="*/ 2957886 h 4016217"/>
                <a:gd name="connsiteX27" fmla="*/ 1216549 w 6927160"/>
                <a:gd name="connsiteY27" fmla="*/ 2934032 h 4016217"/>
                <a:gd name="connsiteX28" fmla="*/ 1065474 w 6927160"/>
                <a:gd name="connsiteY28" fmla="*/ 2918129 h 4016217"/>
                <a:gd name="connsiteX29" fmla="*/ 1025718 w 6927160"/>
                <a:gd name="connsiteY29" fmla="*/ 2727298 h 4016217"/>
                <a:gd name="connsiteX30" fmla="*/ 993913 w 6927160"/>
                <a:gd name="connsiteY30" fmla="*/ 2727298 h 4016217"/>
                <a:gd name="connsiteX31" fmla="*/ 850789 w 6927160"/>
                <a:gd name="connsiteY31" fmla="*/ 2687541 h 4016217"/>
                <a:gd name="connsiteX32" fmla="*/ 795130 w 6927160"/>
                <a:gd name="connsiteY32" fmla="*/ 2639833 h 4016217"/>
                <a:gd name="connsiteX33" fmla="*/ 771276 w 6927160"/>
                <a:gd name="connsiteY33" fmla="*/ 2401294 h 4016217"/>
                <a:gd name="connsiteX34" fmla="*/ 803081 w 6927160"/>
                <a:gd name="connsiteY34" fmla="*/ 2631882 h 4016217"/>
                <a:gd name="connsiteX35" fmla="*/ 763325 w 6927160"/>
                <a:gd name="connsiteY35" fmla="*/ 2417197 h 4016217"/>
                <a:gd name="connsiteX36" fmla="*/ 659958 w 6927160"/>
                <a:gd name="connsiteY36" fmla="*/ 2337684 h 4016217"/>
                <a:gd name="connsiteX37" fmla="*/ 580445 w 6927160"/>
                <a:gd name="connsiteY37" fmla="*/ 2138901 h 4016217"/>
                <a:gd name="connsiteX38" fmla="*/ 524786 w 6927160"/>
                <a:gd name="connsiteY38" fmla="*/ 1908313 h 4016217"/>
                <a:gd name="connsiteX39" fmla="*/ 540688 w 6927160"/>
                <a:gd name="connsiteY39" fmla="*/ 1518700 h 4016217"/>
                <a:gd name="connsiteX40" fmla="*/ 516834 w 6927160"/>
                <a:gd name="connsiteY40" fmla="*/ 898498 h 4016217"/>
                <a:gd name="connsiteX41" fmla="*/ 453224 w 6927160"/>
                <a:gd name="connsiteY41" fmla="*/ 580446 h 4016217"/>
                <a:gd name="connsiteX42" fmla="*/ 437321 w 6927160"/>
                <a:gd name="connsiteY42" fmla="*/ 556592 h 4016217"/>
                <a:gd name="connsiteX43" fmla="*/ 421419 w 6927160"/>
                <a:gd name="connsiteY43" fmla="*/ 572494 h 4016217"/>
                <a:gd name="connsiteX44" fmla="*/ 365760 w 6927160"/>
                <a:gd name="connsiteY44" fmla="*/ 413468 h 4016217"/>
                <a:gd name="connsiteX45" fmla="*/ 286247 w 6927160"/>
                <a:gd name="connsiteY45" fmla="*/ 349858 h 4016217"/>
                <a:gd name="connsiteX46" fmla="*/ 278295 w 6927160"/>
                <a:gd name="connsiteY46" fmla="*/ 286247 h 4016217"/>
                <a:gd name="connsiteX47" fmla="*/ 198782 w 6927160"/>
                <a:gd name="connsiteY47" fmla="*/ 127221 h 4016217"/>
                <a:gd name="connsiteX48" fmla="*/ 198782 w 6927160"/>
                <a:gd name="connsiteY48" fmla="*/ 79513 h 4016217"/>
                <a:gd name="connsiteX49" fmla="*/ 135172 w 6927160"/>
                <a:gd name="connsiteY49" fmla="*/ 87465 h 4016217"/>
                <a:gd name="connsiteX50" fmla="*/ 135172 w 6927160"/>
                <a:gd name="connsiteY50" fmla="*/ 23854 h 4016217"/>
                <a:gd name="connsiteX51" fmla="*/ 87464 w 6927160"/>
                <a:gd name="connsiteY51" fmla="*/ 15903 h 4016217"/>
                <a:gd name="connsiteX52" fmla="*/ 87464 w 6927160"/>
                <a:gd name="connsiteY52" fmla="*/ 0 h 4016217"/>
                <a:gd name="connsiteX53" fmla="*/ 0 w 6927160"/>
                <a:gd name="connsiteY53" fmla="*/ 15903 h 4016217"/>
                <a:gd name="connsiteX0" fmla="*/ 6927160 w 6927160"/>
                <a:gd name="connsiteY0" fmla="*/ 4016217 h 4016217"/>
                <a:gd name="connsiteX1" fmla="*/ 6925586 w 6927160"/>
                <a:gd name="connsiteY1" fmla="*/ 3935896 h 4016217"/>
                <a:gd name="connsiteX2" fmla="*/ 4460681 w 6927160"/>
                <a:gd name="connsiteY2" fmla="*/ 3927945 h 4016217"/>
                <a:gd name="connsiteX3" fmla="*/ 4460681 w 6927160"/>
                <a:gd name="connsiteY3" fmla="*/ 3872286 h 4016217"/>
                <a:gd name="connsiteX4" fmla="*/ 4150580 w 6927160"/>
                <a:gd name="connsiteY4" fmla="*/ 3872286 h 4016217"/>
                <a:gd name="connsiteX5" fmla="*/ 4174434 w 6927160"/>
                <a:gd name="connsiteY5" fmla="*/ 3832529 h 4016217"/>
                <a:gd name="connsiteX6" fmla="*/ 3816626 w 6927160"/>
                <a:gd name="connsiteY6" fmla="*/ 3832529 h 4016217"/>
                <a:gd name="connsiteX7" fmla="*/ 3792772 w 6927160"/>
                <a:gd name="connsiteY7" fmla="*/ 3768919 h 4016217"/>
                <a:gd name="connsiteX8" fmla="*/ 3641697 w 6927160"/>
                <a:gd name="connsiteY8" fmla="*/ 3776870 h 4016217"/>
                <a:gd name="connsiteX9" fmla="*/ 3649648 w 6927160"/>
                <a:gd name="connsiteY9" fmla="*/ 3745065 h 4016217"/>
                <a:gd name="connsiteX10" fmla="*/ 2615979 w 6927160"/>
                <a:gd name="connsiteY10" fmla="*/ 3737113 h 4016217"/>
                <a:gd name="connsiteX11" fmla="*/ 2592125 w 6927160"/>
                <a:gd name="connsiteY11" fmla="*/ 3681454 h 4016217"/>
                <a:gd name="connsiteX12" fmla="*/ 2353586 w 6927160"/>
                <a:gd name="connsiteY12" fmla="*/ 3681454 h 4016217"/>
                <a:gd name="connsiteX13" fmla="*/ 2107095 w 6927160"/>
                <a:gd name="connsiteY13" fmla="*/ 3625795 h 4016217"/>
                <a:gd name="connsiteX14" fmla="*/ 2083241 w 6927160"/>
                <a:gd name="connsiteY14" fmla="*/ 3546282 h 4016217"/>
                <a:gd name="connsiteX15" fmla="*/ 2059387 w 6927160"/>
                <a:gd name="connsiteY15" fmla="*/ 3530380 h 4016217"/>
                <a:gd name="connsiteX16" fmla="*/ 1963972 w 6927160"/>
                <a:gd name="connsiteY16" fmla="*/ 3538331 h 4016217"/>
                <a:gd name="connsiteX17" fmla="*/ 1908313 w 6927160"/>
                <a:gd name="connsiteY17" fmla="*/ 3482672 h 4016217"/>
                <a:gd name="connsiteX18" fmla="*/ 1828800 w 6927160"/>
                <a:gd name="connsiteY18" fmla="*/ 3482672 h 4016217"/>
                <a:gd name="connsiteX19" fmla="*/ 1803413 w 6927160"/>
                <a:gd name="connsiteY19" fmla="*/ 3451632 h 4016217"/>
                <a:gd name="connsiteX20" fmla="*/ 1661822 w 6927160"/>
                <a:gd name="connsiteY20" fmla="*/ 3427013 h 4016217"/>
                <a:gd name="connsiteX21" fmla="*/ 1606163 w 6927160"/>
                <a:gd name="connsiteY21" fmla="*/ 3347500 h 4016217"/>
                <a:gd name="connsiteX22" fmla="*/ 1574358 w 6927160"/>
                <a:gd name="connsiteY22" fmla="*/ 3188473 h 4016217"/>
                <a:gd name="connsiteX23" fmla="*/ 1494845 w 6927160"/>
                <a:gd name="connsiteY23" fmla="*/ 3037399 h 4016217"/>
                <a:gd name="connsiteX24" fmla="*/ 1359673 w 6927160"/>
                <a:gd name="connsiteY24" fmla="*/ 3021496 h 4016217"/>
                <a:gd name="connsiteX25" fmla="*/ 1296062 w 6927160"/>
                <a:gd name="connsiteY25" fmla="*/ 2957886 h 4016217"/>
                <a:gd name="connsiteX26" fmla="*/ 1216549 w 6927160"/>
                <a:gd name="connsiteY26" fmla="*/ 2957886 h 4016217"/>
                <a:gd name="connsiteX27" fmla="*/ 1216549 w 6927160"/>
                <a:gd name="connsiteY27" fmla="*/ 2934032 h 4016217"/>
                <a:gd name="connsiteX28" fmla="*/ 1065474 w 6927160"/>
                <a:gd name="connsiteY28" fmla="*/ 2918129 h 4016217"/>
                <a:gd name="connsiteX29" fmla="*/ 1025718 w 6927160"/>
                <a:gd name="connsiteY29" fmla="*/ 2727298 h 4016217"/>
                <a:gd name="connsiteX30" fmla="*/ 993913 w 6927160"/>
                <a:gd name="connsiteY30" fmla="*/ 2727298 h 4016217"/>
                <a:gd name="connsiteX31" fmla="*/ 850789 w 6927160"/>
                <a:gd name="connsiteY31" fmla="*/ 2687541 h 4016217"/>
                <a:gd name="connsiteX32" fmla="*/ 795130 w 6927160"/>
                <a:gd name="connsiteY32" fmla="*/ 2639833 h 4016217"/>
                <a:gd name="connsiteX33" fmla="*/ 771276 w 6927160"/>
                <a:gd name="connsiteY33" fmla="*/ 2401294 h 4016217"/>
                <a:gd name="connsiteX34" fmla="*/ 803081 w 6927160"/>
                <a:gd name="connsiteY34" fmla="*/ 2631882 h 4016217"/>
                <a:gd name="connsiteX35" fmla="*/ 763325 w 6927160"/>
                <a:gd name="connsiteY35" fmla="*/ 2417197 h 4016217"/>
                <a:gd name="connsiteX36" fmla="*/ 659958 w 6927160"/>
                <a:gd name="connsiteY36" fmla="*/ 2337684 h 4016217"/>
                <a:gd name="connsiteX37" fmla="*/ 580445 w 6927160"/>
                <a:gd name="connsiteY37" fmla="*/ 2138901 h 4016217"/>
                <a:gd name="connsiteX38" fmla="*/ 524786 w 6927160"/>
                <a:gd name="connsiteY38" fmla="*/ 1908313 h 4016217"/>
                <a:gd name="connsiteX39" fmla="*/ 540688 w 6927160"/>
                <a:gd name="connsiteY39" fmla="*/ 1518700 h 4016217"/>
                <a:gd name="connsiteX40" fmla="*/ 516834 w 6927160"/>
                <a:gd name="connsiteY40" fmla="*/ 898498 h 4016217"/>
                <a:gd name="connsiteX41" fmla="*/ 453224 w 6927160"/>
                <a:gd name="connsiteY41" fmla="*/ 580446 h 4016217"/>
                <a:gd name="connsiteX42" fmla="*/ 437321 w 6927160"/>
                <a:gd name="connsiteY42" fmla="*/ 556592 h 4016217"/>
                <a:gd name="connsiteX43" fmla="*/ 421419 w 6927160"/>
                <a:gd name="connsiteY43" fmla="*/ 572494 h 4016217"/>
                <a:gd name="connsiteX44" fmla="*/ 365760 w 6927160"/>
                <a:gd name="connsiteY44" fmla="*/ 413468 h 4016217"/>
                <a:gd name="connsiteX45" fmla="*/ 286247 w 6927160"/>
                <a:gd name="connsiteY45" fmla="*/ 349858 h 4016217"/>
                <a:gd name="connsiteX46" fmla="*/ 278295 w 6927160"/>
                <a:gd name="connsiteY46" fmla="*/ 286247 h 4016217"/>
                <a:gd name="connsiteX47" fmla="*/ 198782 w 6927160"/>
                <a:gd name="connsiteY47" fmla="*/ 127221 h 4016217"/>
                <a:gd name="connsiteX48" fmla="*/ 198782 w 6927160"/>
                <a:gd name="connsiteY48" fmla="*/ 79513 h 4016217"/>
                <a:gd name="connsiteX49" fmla="*/ 135172 w 6927160"/>
                <a:gd name="connsiteY49" fmla="*/ 87465 h 4016217"/>
                <a:gd name="connsiteX50" fmla="*/ 135172 w 6927160"/>
                <a:gd name="connsiteY50" fmla="*/ 23854 h 4016217"/>
                <a:gd name="connsiteX51" fmla="*/ 87464 w 6927160"/>
                <a:gd name="connsiteY51" fmla="*/ 15903 h 4016217"/>
                <a:gd name="connsiteX52" fmla="*/ 87464 w 6927160"/>
                <a:gd name="connsiteY52" fmla="*/ 0 h 4016217"/>
                <a:gd name="connsiteX53" fmla="*/ 0 w 6927160"/>
                <a:gd name="connsiteY53" fmla="*/ 15903 h 4016217"/>
                <a:gd name="connsiteX0" fmla="*/ 6927160 w 6927160"/>
                <a:gd name="connsiteY0" fmla="*/ 4016217 h 4016217"/>
                <a:gd name="connsiteX1" fmla="*/ 6925586 w 6927160"/>
                <a:gd name="connsiteY1" fmla="*/ 3935896 h 4016217"/>
                <a:gd name="connsiteX2" fmla="*/ 4460681 w 6927160"/>
                <a:gd name="connsiteY2" fmla="*/ 3927945 h 4016217"/>
                <a:gd name="connsiteX3" fmla="*/ 4460681 w 6927160"/>
                <a:gd name="connsiteY3" fmla="*/ 3872286 h 4016217"/>
                <a:gd name="connsiteX4" fmla="*/ 4150580 w 6927160"/>
                <a:gd name="connsiteY4" fmla="*/ 3872286 h 4016217"/>
                <a:gd name="connsiteX5" fmla="*/ 4174434 w 6927160"/>
                <a:gd name="connsiteY5" fmla="*/ 3832529 h 4016217"/>
                <a:gd name="connsiteX6" fmla="*/ 3816626 w 6927160"/>
                <a:gd name="connsiteY6" fmla="*/ 3832529 h 4016217"/>
                <a:gd name="connsiteX7" fmla="*/ 3792772 w 6927160"/>
                <a:gd name="connsiteY7" fmla="*/ 3768919 h 4016217"/>
                <a:gd name="connsiteX8" fmla="*/ 3641697 w 6927160"/>
                <a:gd name="connsiteY8" fmla="*/ 3776870 h 4016217"/>
                <a:gd name="connsiteX9" fmla="*/ 3649648 w 6927160"/>
                <a:gd name="connsiteY9" fmla="*/ 3745065 h 4016217"/>
                <a:gd name="connsiteX10" fmla="*/ 2615979 w 6927160"/>
                <a:gd name="connsiteY10" fmla="*/ 3737113 h 4016217"/>
                <a:gd name="connsiteX11" fmla="*/ 2592125 w 6927160"/>
                <a:gd name="connsiteY11" fmla="*/ 3681454 h 4016217"/>
                <a:gd name="connsiteX12" fmla="*/ 2353586 w 6927160"/>
                <a:gd name="connsiteY12" fmla="*/ 3681454 h 4016217"/>
                <a:gd name="connsiteX13" fmla="*/ 2107095 w 6927160"/>
                <a:gd name="connsiteY13" fmla="*/ 3625795 h 4016217"/>
                <a:gd name="connsiteX14" fmla="*/ 2083241 w 6927160"/>
                <a:gd name="connsiteY14" fmla="*/ 3546282 h 4016217"/>
                <a:gd name="connsiteX15" fmla="*/ 2059387 w 6927160"/>
                <a:gd name="connsiteY15" fmla="*/ 3530380 h 4016217"/>
                <a:gd name="connsiteX16" fmla="*/ 1963972 w 6927160"/>
                <a:gd name="connsiteY16" fmla="*/ 3538331 h 4016217"/>
                <a:gd name="connsiteX17" fmla="*/ 1908313 w 6927160"/>
                <a:gd name="connsiteY17" fmla="*/ 3482672 h 4016217"/>
                <a:gd name="connsiteX18" fmla="*/ 1828800 w 6927160"/>
                <a:gd name="connsiteY18" fmla="*/ 3482672 h 4016217"/>
                <a:gd name="connsiteX19" fmla="*/ 1803413 w 6927160"/>
                <a:gd name="connsiteY19" fmla="*/ 3451632 h 4016217"/>
                <a:gd name="connsiteX20" fmla="*/ 1661822 w 6927160"/>
                <a:gd name="connsiteY20" fmla="*/ 3427013 h 4016217"/>
                <a:gd name="connsiteX21" fmla="*/ 1606163 w 6927160"/>
                <a:gd name="connsiteY21" fmla="*/ 3347500 h 4016217"/>
                <a:gd name="connsiteX22" fmla="*/ 1574358 w 6927160"/>
                <a:gd name="connsiteY22" fmla="*/ 3188473 h 4016217"/>
                <a:gd name="connsiteX23" fmla="*/ 1537148 w 6927160"/>
                <a:gd name="connsiteY23" fmla="*/ 3110100 h 4016217"/>
                <a:gd name="connsiteX24" fmla="*/ 1494845 w 6927160"/>
                <a:gd name="connsiteY24" fmla="*/ 3037399 h 4016217"/>
                <a:gd name="connsiteX25" fmla="*/ 1359673 w 6927160"/>
                <a:gd name="connsiteY25" fmla="*/ 3021496 h 4016217"/>
                <a:gd name="connsiteX26" fmla="*/ 1296062 w 6927160"/>
                <a:gd name="connsiteY26" fmla="*/ 2957886 h 4016217"/>
                <a:gd name="connsiteX27" fmla="*/ 1216549 w 6927160"/>
                <a:gd name="connsiteY27" fmla="*/ 2957886 h 4016217"/>
                <a:gd name="connsiteX28" fmla="*/ 1216549 w 6927160"/>
                <a:gd name="connsiteY28" fmla="*/ 2934032 h 4016217"/>
                <a:gd name="connsiteX29" fmla="*/ 1065474 w 6927160"/>
                <a:gd name="connsiteY29" fmla="*/ 2918129 h 4016217"/>
                <a:gd name="connsiteX30" fmla="*/ 1025718 w 6927160"/>
                <a:gd name="connsiteY30" fmla="*/ 2727298 h 4016217"/>
                <a:gd name="connsiteX31" fmla="*/ 993913 w 6927160"/>
                <a:gd name="connsiteY31" fmla="*/ 2727298 h 4016217"/>
                <a:gd name="connsiteX32" fmla="*/ 850789 w 6927160"/>
                <a:gd name="connsiteY32" fmla="*/ 2687541 h 4016217"/>
                <a:gd name="connsiteX33" fmla="*/ 795130 w 6927160"/>
                <a:gd name="connsiteY33" fmla="*/ 2639833 h 4016217"/>
                <a:gd name="connsiteX34" fmla="*/ 771276 w 6927160"/>
                <a:gd name="connsiteY34" fmla="*/ 2401294 h 4016217"/>
                <a:gd name="connsiteX35" fmla="*/ 803081 w 6927160"/>
                <a:gd name="connsiteY35" fmla="*/ 2631882 h 4016217"/>
                <a:gd name="connsiteX36" fmla="*/ 763325 w 6927160"/>
                <a:gd name="connsiteY36" fmla="*/ 2417197 h 4016217"/>
                <a:gd name="connsiteX37" fmla="*/ 659958 w 6927160"/>
                <a:gd name="connsiteY37" fmla="*/ 2337684 h 4016217"/>
                <a:gd name="connsiteX38" fmla="*/ 580445 w 6927160"/>
                <a:gd name="connsiteY38" fmla="*/ 2138901 h 4016217"/>
                <a:gd name="connsiteX39" fmla="*/ 524786 w 6927160"/>
                <a:gd name="connsiteY39" fmla="*/ 1908313 h 4016217"/>
                <a:gd name="connsiteX40" fmla="*/ 540688 w 6927160"/>
                <a:gd name="connsiteY40" fmla="*/ 1518700 h 4016217"/>
                <a:gd name="connsiteX41" fmla="*/ 516834 w 6927160"/>
                <a:gd name="connsiteY41" fmla="*/ 898498 h 4016217"/>
                <a:gd name="connsiteX42" fmla="*/ 453224 w 6927160"/>
                <a:gd name="connsiteY42" fmla="*/ 580446 h 4016217"/>
                <a:gd name="connsiteX43" fmla="*/ 437321 w 6927160"/>
                <a:gd name="connsiteY43" fmla="*/ 556592 h 4016217"/>
                <a:gd name="connsiteX44" fmla="*/ 421419 w 6927160"/>
                <a:gd name="connsiteY44" fmla="*/ 572494 h 4016217"/>
                <a:gd name="connsiteX45" fmla="*/ 365760 w 6927160"/>
                <a:gd name="connsiteY45" fmla="*/ 413468 h 4016217"/>
                <a:gd name="connsiteX46" fmla="*/ 286247 w 6927160"/>
                <a:gd name="connsiteY46" fmla="*/ 349858 h 4016217"/>
                <a:gd name="connsiteX47" fmla="*/ 278295 w 6927160"/>
                <a:gd name="connsiteY47" fmla="*/ 286247 h 4016217"/>
                <a:gd name="connsiteX48" fmla="*/ 198782 w 6927160"/>
                <a:gd name="connsiteY48" fmla="*/ 127221 h 4016217"/>
                <a:gd name="connsiteX49" fmla="*/ 198782 w 6927160"/>
                <a:gd name="connsiteY49" fmla="*/ 79513 h 4016217"/>
                <a:gd name="connsiteX50" fmla="*/ 135172 w 6927160"/>
                <a:gd name="connsiteY50" fmla="*/ 87465 h 4016217"/>
                <a:gd name="connsiteX51" fmla="*/ 135172 w 6927160"/>
                <a:gd name="connsiteY51" fmla="*/ 23854 h 4016217"/>
                <a:gd name="connsiteX52" fmla="*/ 87464 w 6927160"/>
                <a:gd name="connsiteY52" fmla="*/ 15903 h 4016217"/>
                <a:gd name="connsiteX53" fmla="*/ 87464 w 6927160"/>
                <a:gd name="connsiteY53" fmla="*/ 0 h 4016217"/>
                <a:gd name="connsiteX54" fmla="*/ 0 w 6927160"/>
                <a:gd name="connsiteY54" fmla="*/ 15903 h 4016217"/>
                <a:gd name="connsiteX0" fmla="*/ 6927160 w 6927160"/>
                <a:gd name="connsiteY0" fmla="*/ 4016217 h 4016217"/>
                <a:gd name="connsiteX1" fmla="*/ 6925586 w 6927160"/>
                <a:gd name="connsiteY1" fmla="*/ 3935896 h 4016217"/>
                <a:gd name="connsiteX2" fmla="*/ 4460681 w 6927160"/>
                <a:gd name="connsiteY2" fmla="*/ 3927945 h 4016217"/>
                <a:gd name="connsiteX3" fmla="*/ 4460681 w 6927160"/>
                <a:gd name="connsiteY3" fmla="*/ 3872286 h 4016217"/>
                <a:gd name="connsiteX4" fmla="*/ 4150580 w 6927160"/>
                <a:gd name="connsiteY4" fmla="*/ 3872286 h 4016217"/>
                <a:gd name="connsiteX5" fmla="*/ 4174434 w 6927160"/>
                <a:gd name="connsiteY5" fmla="*/ 3832529 h 4016217"/>
                <a:gd name="connsiteX6" fmla="*/ 3816626 w 6927160"/>
                <a:gd name="connsiteY6" fmla="*/ 3832529 h 4016217"/>
                <a:gd name="connsiteX7" fmla="*/ 3792772 w 6927160"/>
                <a:gd name="connsiteY7" fmla="*/ 3768919 h 4016217"/>
                <a:gd name="connsiteX8" fmla="*/ 3641697 w 6927160"/>
                <a:gd name="connsiteY8" fmla="*/ 3776870 h 4016217"/>
                <a:gd name="connsiteX9" fmla="*/ 3649648 w 6927160"/>
                <a:gd name="connsiteY9" fmla="*/ 3745065 h 4016217"/>
                <a:gd name="connsiteX10" fmla="*/ 2615979 w 6927160"/>
                <a:gd name="connsiteY10" fmla="*/ 3737113 h 4016217"/>
                <a:gd name="connsiteX11" fmla="*/ 2592125 w 6927160"/>
                <a:gd name="connsiteY11" fmla="*/ 3681454 h 4016217"/>
                <a:gd name="connsiteX12" fmla="*/ 2353586 w 6927160"/>
                <a:gd name="connsiteY12" fmla="*/ 3681454 h 4016217"/>
                <a:gd name="connsiteX13" fmla="*/ 2107095 w 6927160"/>
                <a:gd name="connsiteY13" fmla="*/ 3625795 h 4016217"/>
                <a:gd name="connsiteX14" fmla="*/ 2083241 w 6927160"/>
                <a:gd name="connsiteY14" fmla="*/ 3546282 h 4016217"/>
                <a:gd name="connsiteX15" fmla="*/ 2059387 w 6927160"/>
                <a:gd name="connsiteY15" fmla="*/ 3530380 h 4016217"/>
                <a:gd name="connsiteX16" fmla="*/ 1963972 w 6927160"/>
                <a:gd name="connsiteY16" fmla="*/ 3538331 h 4016217"/>
                <a:gd name="connsiteX17" fmla="*/ 1908313 w 6927160"/>
                <a:gd name="connsiteY17" fmla="*/ 3482672 h 4016217"/>
                <a:gd name="connsiteX18" fmla="*/ 1828800 w 6927160"/>
                <a:gd name="connsiteY18" fmla="*/ 3482672 h 4016217"/>
                <a:gd name="connsiteX19" fmla="*/ 1803413 w 6927160"/>
                <a:gd name="connsiteY19" fmla="*/ 3451632 h 4016217"/>
                <a:gd name="connsiteX20" fmla="*/ 1661822 w 6927160"/>
                <a:gd name="connsiteY20" fmla="*/ 3427013 h 4016217"/>
                <a:gd name="connsiteX21" fmla="*/ 1606163 w 6927160"/>
                <a:gd name="connsiteY21" fmla="*/ 3347500 h 4016217"/>
                <a:gd name="connsiteX22" fmla="*/ 1574358 w 6927160"/>
                <a:gd name="connsiteY22" fmla="*/ 3188473 h 4016217"/>
                <a:gd name="connsiteX23" fmla="*/ 1560961 w 6927160"/>
                <a:gd name="connsiteY23" fmla="*/ 3122006 h 4016217"/>
                <a:gd name="connsiteX24" fmla="*/ 1494845 w 6927160"/>
                <a:gd name="connsiteY24" fmla="*/ 3037399 h 4016217"/>
                <a:gd name="connsiteX25" fmla="*/ 1359673 w 6927160"/>
                <a:gd name="connsiteY25" fmla="*/ 3021496 h 4016217"/>
                <a:gd name="connsiteX26" fmla="*/ 1296062 w 6927160"/>
                <a:gd name="connsiteY26" fmla="*/ 2957886 h 4016217"/>
                <a:gd name="connsiteX27" fmla="*/ 1216549 w 6927160"/>
                <a:gd name="connsiteY27" fmla="*/ 2957886 h 4016217"/>
                <a:gd name="connsiteX28" fmla="*/ 1216549 w 6927160"/>
                <a:gd name="connsiteY28" fmla="*/ 2934032 h 4016217"/>
                <a:gd name="connsiteX29" fmla="*/ 1065474 w 6927160"/>
                <a:gd name="connsiteY29" fmla="*/ 2918129 h 4016217"/>
                <a:gd name="connsiteX30" fmla="*/ 1025718 w 6927160"/>
                <a:gd name="connsiteY30" fmla="*/ 2727298 h 4016217"/>
                <a:gd name="connsiteX31" fmla="*/ 993913 w 6927160"/>
                <a:gd name="connsiteY31" fmla="*/ 2727298 h 4016217"/>
                <a:gd name="connsiteX32" fmla="*/ 850789 w 6927160"/>
                <a:gd name="connsiteY32" fmla="*/ 2687541 h 4016217"/>
                <a:gd name="connsiteX33" fmla="*/ 795130 w 6927160"/>
                <a:gd name="connsiteY33" fmla="*/ 2639833 h 4016217"/>
                <a:gd name="connsiteX34" fmla="*/ 771276 w 6927160"/>
                <a:gd name="connsiteY34" fmla="*/ 2401294 h 4016217"/>
                <a:gd name="connsiteX35" fmla="*/ 803081 w 6927160"/>
                <a:gd name="connsiteY35" fmla="*/ 2631882 h 4016217"/>
                <a:gd name="connsiteX36" fmla="*/ 763325 w 6927160"/>
                <a:gd name="connsiteY36" fmla="*/ 2417197 h 4016217"/>
                <a:gd name="connsiteX37" fmla="*/ 659958 w 6927160"/>
                <a:gd name="connsiteY37" fmla="*/ 2337684 h 4016217"/>
                <a:gd name="connsiteX38" fmla="*/ 580445 w 6927160"/>
                <a:gd name="connsiteY38" fmla="*/ 2138901 h 4016217"/>
                <a:gd name="connsiteX39" fmla="*/ 524786 w 6927160"/>
                <a:gd name="connsiteY39" fmla="*/ 1908313 h 4016217"/>
                <a:gd name="connsiteX40" fmla="*/ 540688 w 6927160"/>
                <a:gd name="connsiteY40" fmla="*/ 1518700 h 4016217"/>
                <a:gd name="connsiteX41" fmla="*/ 516834 w 6927160"/>
                <a:gd name="connsiteY41" fmla="*/ 898498 h 4016217"/>
                <a:gd name="connsiteX42" fmla="*/ 453224 w 6927160"/>
                <a:gd name="connsiteY42" fmla="*/ 580446 h 4016217"/>
                <a:gd name="connsiteX43" fmla="*/ 437321 w 6927160"/>
                <a:gd name="connsiteY43" fmla="*/ 556592 h 4016217"/>
                <a:gd name="connsiteX44" fmla="*/ 421419 w 6927160"/>
                <a:gd name="connsiteY44" fmla="*/ 572494 h 4016217"/>
                <a:gd name="connsiteX45" fmla="*/ 365760 w 6927160"/>
                <a:gd name="connsiteY45" fmla="*/ 413468 h 4016217"/>
                <a:gd name="connsiteX46" fmla="*/ 286247 w 6927160"/>
                <a:gd name="connsiteY46" fmla="*/ 349858 h 4016217"/>
                <a:gd name="connsiteX47" fmla="*/ 278295 w 6927160"/>
                <a:gd name="connsiteY47" fmla="*/ 286247 h 4016217"/>
                <a:gd name="connsiteX48" fmla="*/ 198782 w 6927160"/>
                <a:gd name="connsiteY48" fmla="*/ 127221 h 4016217"/>
                <a:gd name="connsiteX49" fmla="*/ 198782 w 6927160"/>
                <a:gd name="connsiteY49" fmla="*/ 79513 h 4016217"/>
                <a:gd name="connsiteX50" fmla="*/ 135172 w 6927160"/>
                <a:gd name="connsiteY50" fmla="*/ 87465 h 4016217"/>
                <a:gd name="connsiteX51" fmla="*/ 135172 w 6927160"/>
                <a:gd name="connsiteY51" fmla="*/ 23854 h 4016217"/>
                <a:gd name="connsiteX52" fmla="*/ 87464 w 6927160"/>
                <a:gd name="connsiteY52" fmla="*/ 15903 h 4016217"/>
                <a:gd name="connsiteX53" fmla="*/ 87464 w 6927160"/>
                <a:gd name="connsiteY53" fmla="*/ 0 h 4016217"/>
                <a:gd name="connsiteX54" fmla="*/ 0 w 6927160"/>
                <a:gd name="connsiteY54" fmla="*/ 15903 h 4016217"/>
                <a:gd name="connsiteX0" fmla="*/ 6927160 w 6927160"/>
                <a:gd name="connsiteY0" fmla="*/ 4016217 h 4016217"/>
                <a:gd name="connsiteX1" fmla="*/ 6925586 w 6927160"/>
                <a:gd name="connsiteY1" fmla="*/ 3935896 h 4016217"/>
                <a:gd name="connsiteX2" fmla="*/ 4460681 w 6927160"/>
                <a:gd name="connsiteY2" fmla="*/ 3927945 h 4016217"/>
                <a:gd name="connsiteX3" fmla="*/ 4460681 w 6927160"/>
                <a:gd name="connsiteY3" fmla="*/ 3872286 h 4016217"/>
                <a:gd name="connsiteX4" fmla="*/ 4150580 w 6927160"/>
                <a:gd name="connsiteY4" fmla="*/ 3872286 h 4016217"/>
                <a:gd name="connsiteX5" fmla="*/ 4174434 w 6927160"/>
                <a:gd name="connsiteY5" fmla="*/ 3832529 h 4016217"/>
                <a:gd name="connsiteX6" fmla="*/ 3816626 w 6927160"/>
                <a:gd name="connsiteY6" fmla="*/ 3832529 h 4016217"/>
                <a:gd name="connsiteX7" fmla="*/ 3792772 w 6927160"/>
                <a:gd name="connsiteY7" fmla="*/ 3768919 h 4016217"/>
                <a:gd name="connsiteX8" fmla="*/ 3641697 w 6927160"/>
                <a:gd name="connsiteY8" fmla="*/ 3776870 h 4016217"/>
                <a:gd name="connsiteX9" fmla="*/ 3649648 w 6927160"/>
                <a:gd name="connsiteY9" fmla="*/ 3745065 h 4016217"/>
                <a:gd name="connsiteX10" fmla="*/ 2615979 w 6927160"/>
                <a:gd name="connsiteY10" fmla="*/ 3737113 h 4016217"/>
                <a:gd name="connsiteX11" fmla="*/ 2592125 w 6927160"/>
                <a:gd name="connsiteY11" fmla="*/ 3681454 h 4016217"/>
                <a:gd name="connsiteX12" fmla="*/ 2353586 w 6927160"/>
                <a:gd name="connsiteY12" fmla="*/ 3681454 h 4016217"/>
                <a:gd name="connsiteX13" fmla="*/ 2107095 w 6927160"/>
                <a:gd name="connsiteY13" fmla="*/ 3625795 h 4016217"/>
                <a:gd name="connsiteX14" fmla="*/ 2083241 w 6927160"/>
                <a:gd name="connsiteY14" fmla="*/ 3546282 h 4016217"/>
                <a:gd name="connsiteX15" fmla="*/ 2059387 w 6927160"/>
                <a:gd name="connsiteY15" fmla="*/ 3530380 h 4016217"/>
                <a:gd name="connsiteX16" fmla="*/ 1963972 w 6927160"/>
                <a:gd name="connsiteY16" fmla="*/ 3538331 h 4016217"/>
                <a:gd name="connsiteX17" fmla="*/ 1908313 w 6927160"/>
                <a:gd name="connsiteY17" fmla="*/ 3482672 h 4016217"/>
                <a:gd name="connsiteX18" fmla="*/ 1828800 w 6927160"/>
                <a:gd name="connsiteY18" fmla="*/ 3482672 h 4016217"/>
                <a:gd name="connsiteX19" fmla="*/ 1803413 w 6927160"/>
                <a:gd name="connsiteY19" fmla="*/ 3451632 h 4016217"/>
                <a:gd name="connsiteX20" fmla="*/ 1661822 w 6927160"/>
                <a:gd name="connsiteY20" fmla="*/ 3427013 h 4016217"/>
                <a:gd name="connsiteX21" fmla="*/ 1606163 w 6927160"/>
                <a:gd name="connsiteY21" fmla="*/ 3347500 h 4016217"/>
                <a:gd name="connsiteX22" fmla="*/ 1574358 w 6927160"/>
                <a:gd name="connsiteY22" fmla="*/ 3188473 h 4016217"/>
                <a:gd name="connsiteX23" fmla="*/ 1560961 w 6927160"/>
                <a:gd name="connsiteY23" fmla="*/ 3122006 h 4016217"/>
                <a:gd name="connsiteX24" fmla="*/ 1494845 w 6927160"/>
                <a:gd name="connsiteY24" fmla="*/ 3037399 h 4016217"/>
                <a:gd name="connsiteX25" fmla="*/ 1359673 w 6927160"/>
                <a:gd name="connsiteY25" fmla="*/ 3021496 h 4016217"/>
                <a:gd name="connsiteX26" fmla="*/ 1296062 w 6927160"/>
                <a:gd name="connsiteY26" fmla="*/ 2957886 h 4016217"/>
                <a:gd name="connsiteX27" fmla="*/ 1216549 w 6927160"/>
                <a:gd name="connsiteY27" fmla="*/ 2957886 h 4016217"/>
                <a:gd name="connsiteX28" fmla="*/ 1216549 w 6927160"/>
                <a:gd name="connsiteY28" fmla="*/ 2934032 h 4016217"/>
                <a:gd name="connsiteX29" fmla="*/ 1065474 w 6927160"/>
                <a:gd name="connsiteY29" fmla="*/ 2918129 h 4016217"/>
                <a:gd name="connsiteX30" fmla="*/ 1025718 w 6927160"/>
                <a:gd name="connsiteY30" fmla="*/ 2727298 h 4016217"/>
                <a:gd name="connsiteX31" fmla="*/ 993913 w 6927160"/>
                <a:gd name="connsiteY31" fmla="*/ 2727298 h 4016217"/>
                <a:gd name="connsiteX32" fmla="*/ 850789 w 6927160"/>
                <a:gd name="connsiteY32" fmla="*/ 2687541 h 4016217"/>
                <a:gd name="connsiteX33" fmla="*/ 795130 w 6927160"/>
                <a:gd name="connsiteY33" fmla="*/ 2639833 h 4016217"/>
                <a:gd name="connsiteX34" fmla="*/ 771276 w 6927160"/>
                <a:gd name="connsiteY34" fmla="*/ 2401294 h 4016217"/>
                <a:gd name="connsiteX35" fmla="*/ 910237 w 6927160"/>
                <a:gd name="connsiteY35" fmla="*/ 2615213 h 4016217"/>
                <a:gd name="connsiteX36" fmla="*/ 763325 w 6927160"/>
                <a:gd name="connsiteY36" fmla="*/ 2417197 h 4016217"/>
                <a:gd name="connsiteX37" fmla="*/ 659958 w 6927160"/>
                <a:gd name="connsiteY37" fmla="*/ 2337684 h 4016217"/>
                <a:gd name="connsiteX38" fmla="*/ 580445 w 6927160"/>
                <a:gd name="connsiteY38" fmla="*/ 2138901 h 4016217"/>
                <a:gd name="connsiteX39" fmla="*/ 524786 w 6927160"/>
                <a:gd name="connsiteY39" fmla="*/ 1908313 h 4016217"/>
                <a:gd name="connsiteX40" fmla="*/ 540688 w 6927160"/>
                <a:gd name="connsiteY40" fmla="*/ 1518700 h 4016217"/>
                <a:gd name="connsiteX41" fmla="*/ 516834 w 6927160"/>
                <a:gd name="connsiteY41" fmla="*/ 898498 h 4016217"/>
                <a:gd name="connsiteX42" fmla="*/ 453224 w 6927160"/>
                <a:gd name="connsiteY42" fmla="*/ 580446 h 4016217"/>
                <a:gd name="connsiteX43" fmla="*/ 437321 w 6927160"/>
                <a:gd name="connsiteY43" fmla="*/ 556592 h 4016217"/>
                <a:gd name="connsiteX44" fmla="*/ 421419 w 6927160"/>
                <a:gd name="connsiteY44" fmla="*/ 572494 h 4016217"/>
                <a:gd name="connsiteX45" fmla="*/ 365760 w 6927160"/>
                <a:gd name="connsiteY45" fmla="*/ 413468 h 4016217"/>
                <a:gd name="connsiteX46" fmla="*/ 286247 w 6927160"/>
                <a:gd name="connsiteY46" fmla="*/ 349858 h 4016217"/>
                <a:gd name="connsiteX47" fmla="*/ 278295 w 6927160"/>
                <a:gd name="connsiteY47" fmla="*/ 286247 h 4016217"/>
                <a:gd name="connsiteX48" fmla="*/ 198782 w 6927160"/>
                <a:gd name="connsiteY48" fmla="*/ 127221 h 4016217"/>
                <a:gd name="connsiteX49" fmla="*/ 198782 w 6927160"/>
                <a:gd name="connsiteY49" fmla="*/ 79513 h 4016217"/>
                <a:gd name="connsiteX50" fmla="*/ 135172 w 6927160"/>
                <a:gd name="connsiteY50" fmla="*/ 87465 h 4016217"/>
                <a:gd name="connsiteX51" fmla="*/ 135172 w 6927160"/>
                <a:gd name="connsiteY51" fmla="*/ 23854 h 4016217"/>
                <a:gd name="connsiteX52" fmla="*/ 87464 w 6927160"/>
                <a:gd name="connsiteY52" fmla="*/ 15903 h 4016217"/>
                <a:gd name="connsiteX53" fmla="*/ 87464 w 6927160"/>
                <a:gd name="connsiteY53" fmla="*/ 0 h 4016217"/>
                <a:gd name="connsiteX54" fmla="*/ 0 w 6927160"/>
                <a:gd name="connsiteY54" fmla="*/ 15903 h 4016217"/>
                <a:gd name="connsiteX0" fmla="*/ 6927160 w 6927160"/>
                <a:gd name="connsiteY0" fmla="*/ 4016217 h 4016217"/>
                <a:gd name="connsiteX1" fmla="*/ 6925586 w 6927160"/>
                <a:gd name="connsiteY1" fmla="*/ 3935896 h 4016217"/>
                <a:gd name="connsiteX2" fmla="*/ 4460681 w 6927160"/>
                <a:gd name="connsiteY2" fmla="*/ 3927945 h 4016217"/>
                <a:gd name="connsiteX3" fmla="*/ 4460681 w 6927160"/>
                <a:gd name="connsiteY3" fmla="*/ 3872286 h 4016217"/>
                <a:gd name="connsiteX4" fmla="*/ 4150580 w 6927160"/>
                <a:gd name="connsiteY4" fmla="*/ 3872286 h 4016217"/>
                <a:gd name="connsiteX5" fmla="*/ 4174434 w 6927160"/>
                <a:gd name="connsiteY5" fmla="*/ 3832529 h 4016217"/>
                <a:gd name="connsiteX6" fmla="*/ 3816626 w 6927160"/>
                <a:gd name="connsiteY6" fmla="*/ 3832529 h 4016217"/>
                <a:gd name="connsiteX7" fmla="*/ 3792772 w 6927160"/>
                <a:gd name="connsiteY7" fmla="*/ 3768919 h 4016217"/>
                <a:gd name="connsiteX8" fmla="*/ 3641697 w 6927160"/>
                <a:gd name="connsiteY8" fmla="*/ 3776870 h 4016217"/>
                <a:gd name="connsiteX9" fmla="*/ 3649648 w 6927160"/>
                <a:gd name="connsiteY9" fmla="*/ 3745065 h 4016217"/>
                <a:gd name="connsiteX10" fmla="*/ 2615979 w 6927160"/>
                <a:gd name="connsiteY10" fmla="*/ 3737113 h 4016217"/>
                <a:gd name="connsiteX11" fmla="*/ 2592125 w 6927160"/>
                <a:gd name="connsiteY11" fmla="*/ 3681454 h 4016217"/>
                <a:gd name="connsiteX12" fmla="*/ 2353586 w 6927160"/>
                <a:gd name="connsiteY12" fmla="*/ 3681454 h 4016217"/>
                <a:gd name="connsiteX13" fmla="*/ 2107095 w 6927160"/>
                <a:gd name="connsiteY13" fmla="*/ 3625795 h 4016217"/>
                <a:gd name="connsiteX14" fmla="*/ 2083241 w 6927160"/>
                <a:gd name="connsiteY14" fmla="*/ 3546282 h 4016217"/>
                <a:gd name="connsiteX15" fmla="*/ 2059387 w 6927160"/>
                <a:gd name="connsiteY15" fmla="*/ 3530380 h 4016217"/>
                <a:gd name="connsiteX16" fmla="*/ 1963972 w 6927160"/>
                <a:gd name="connsiteY16" fmla="*/ 3538331 h 4016217"/>
                <a:gd name="connsiteX17" fmla="*/ 1908313 w 6927160"/>
                <a:gd name="connsiteY17" fmla="*/ 3482672 h 4016217"/>
                <a:gd name="connsiteX18" fmla="*/ 1828800 w 6927160"/>
                <a:gd name="connsiteY18" fmla="*/ 3482672 h 4016217"/>
                <a:gd name="connsiteX19" fmla="*/ 1803413 w 6927160"/>
                <a:gd name="connsiteY19" fmla="*/ 3451632 h 4016217"/>
                <a:gd name="connsiteX20" fmla="*/ 1661822 w 6927160"/>
                <a:gd name="connsiteY20" fmla="*/ 3427013 h 4016217"/>
                <a:gd name="connsiteX21" fmla="*/ 1606163 w 6927160"/>
                <a:gd name="connsiteY21" fmla="*/ 3347500 h 4016217"/>
                <a:gd name="connsiteX22" fmla="*/ 1574358 w 6927160"/>
                <a:gd name="connsiteY22" fmla="*/ 3188473 h 4016217"/>
                <a:gd name="connsiteX23" fmla="*/ 1560961 w 6927160"/>
                <a:gd name="connsiteY23" fmla="*/ 3122006 h 4016217"/>
                <a:gd name="connsiteX24" fmla="*/ 1494845 w 6927160"/>
                <a:gd name="connsiteY24" fmla="*/ 3037399 h 4016217"/>
                <a:gd name="connsiteX25" fmla="*/ 1359673 w 6927160"/>
                <a:gd name="connsiteY25" fmla="*/ 3021496 h 4016217"/>
                <a:gd name="connsiteX26" fmla="*/ 1296062 w 6927160"/>
                <a:gd name="connsiteY26" fmla="*/ 2957886 h 4016217"/>
                <a:gd name="connsiteX27" fmla="*/ 1216549 w 6927160"/>
                <a:gd name="connsiteY27" fmla="*/ 2957886 h 4016217"/>
                <a:gd name="connsiteX28" fmla="*/ 1216549 w 6927160"/>
                <a:gd name="connsiteY28" fmla="*/ 2934032 h 4016217"/>
                <a:gd name="connsiteX29" fmla="*/ 1065474 w 6927160"/>
                <a:gd name="connsiteY29" fmla="*/ 2918129 h 4016217"/>
                <a:gd name="connsiteX30" fmla="*/ 1025718 w 6927160"/>
                <a:gd name="connsiteY30" fmla="*/ 2727298 h 4016217"/>
                <a:gd name="connsiteX31" fmla="*/ 993913 w 6927160"/>
                <a:gd name="connsiteY31" fmla="*/ 2727298 h 4016217"/>
                <a:gd name="connsiteX32" fmla="*/ 850789 w 6927160"/>
                <a:gd name="connsiteY32" fmla="*/ 2687541 h 4016217"/>
                <a:gd name="connsiteX33" fmla="*/ 795130 w 6927160"/>
                <a:gd name="connsiteY33" fmla="*/ 2639833 h 4016217"/>
                <a:gd name="connsiteX34" fmla="*/ 771276 w 6927160"/>
                <a:gd name="connsiteY34" fmla="*/ 2401294 h 4016217"/>
                <a:gd name="connsiteX35" fmla="*/ 763325 w 6927160"/>
                <a:gd name="connsiteY35" fmla="*/ 2417197 h 4016217"/>
                <a:gd name="connsiteX36" fmla="*/ 659958 w 6927160"/>
                <a:gd name="connsiteY36" fmla="*/ 2337684 h 4016217"/>
                <a:gd name="connsiteX37" fmla="*/ 580445 w 6927160"/>
                <a:gd name="connsiteY37" fmla="*/ 2138901 h 4016217"/>
                <a:gd name="connsiteX38" fmla="*/ 524786 w 6927160"/>
                <a:gd name="connsiteY38" fmla="*/ 1908313 h 4016217"/>
                <a:gd name="connsiteX39" fmla="*/ 540688 w 6927160"/>
                <a:gd name="connsiteY39" fmla="*/ 1518700 h 4016217"/>
                <a:gd name="connsiteX40" fmla="*/ 516834 w 6927160"/>
                <a:gd name="connsiteY40" fmla="*/ 898498 h 4016217"/>
                <a:gd name="connsiteX41" fmla="*/ 453224 w 6927160"/>
                <a:gd name="connsiteY41" fmla="*/ 580446 h 4016217"/>
                <a:gd name="connsiteX42" fmla="*/ 437321 w 6927160"/>
                <a:gd name="connsiteY42" fmla="*/ 556592 h 4016217"/>
                <a:gd name="connsiteX43" fmla="*/ 421419 w 6927160"/>
                <a:gd name="connsiteY43" fmla="*/ 572494 h 4016217"/>
                <a:gd name="connsiteX44" fmla="*/ 365760 w 6927160"/>
                <a:gd name="connsiteY44" fmla="*/ 413468 h 4016217"/>
                <a:gd name="connsiteX45" fmla="*/ 286247 w 6927160"/>
                <a:gd name="connsiteY45" fmla="*/ 349858 h 4016217"/>
                <a:gd name="connsiteX46" fmla="*/ 278295 w 6927160"/>
                <a:gd name="connsiteY46" fmla="*/ 286247 h 4016217"/>
                <a:gd name="connsiteX47" fmla="*/ 198782 w 6927160"/>
                <a:gd name="connsiteY47" fmla="*/ 127221 h 4016217"/>
                <a:gd name="connsiteX48" fmla="*/ 198782 w 6927160"/>
                <a:gd name="connsiteY48" fmla="*/ 79513 h 4016217"/>
                <a:gd name="connsiteX49" fmla="*/ 135172 w 6927160"/>
                <a:gd name="connsiteY49" fmla="*/ 87465 h 4016217"/>
                <a:gd name="connsiteX50" fmla="*/ 135172 w 6927160"/>
                <a:gd name="connsiteY50" fmla="*/ 23854 h 4016217"/>
                <a:gd name="connsiteX51" fmla="*/ 87464 w 6927160"/>
                <a:gd name="connsiteY51" fmla="*/ 15903 h 4016217"/>
                <a:gd name="connsiteX52" fmla="*/ 87464 w 6927160"/>
                <a:gd name="connsiteY52" fmla="*/ 0 h 4016217"/>
                <a:gd name="connsiteX53" fmla="*/ 0 w 6927160"/>
                <a:gd name="connsiteY53" fmla="*/ 15903 h 4016217"/>
                <a:gd name="connsiteX0" fmla="*/ 6927160 w 6927160"/>
                <a:gd name="connsiteY0" fmla="*/ 4016217 h 4016217"/>
                <a:gd name="connsiteX1" fmla="*/ 6925586 w 6927160"/>
                <a:gd name="connsiteY1" fmla="*/ 3935896 h 4016217"/>
                <a:gd name="connsiteX2" fmla="*/ 4460681 w 6927160"/>
                <a:gd name="connsiteY2" fmla="*/ 3927945 h 4016217"/>
                <a:gd name="connsiteX3" fmla="*/ 4460681 w 6927160"/>
                <a:gd name="connsiteY3" fmla="*/ 3872286 h 4016217"/>
                <a:gd name="connsiteX4" fmla="*/ 4150580 w 6927160"/>
                <a:gd name="connsiteY4" fmla="*/ 3872286 h 4016217"/>
                <a:gd name="connsiteX5" fmla="*/ 4174434 w 6927160"/>
                <a:gd name="connsiteY5" fmla="*/ 3832529 h 4016217"/>
                <a:gd name="connsiteX6" fmla="*/ 3816626 w 6927160"/>
                <a:gd name="connsiteY6" fmla="*/ 3832529 h 4016217"/>
                <a:gd name="connsiteX7" fmla="*/ 3792772 w 6927160"/>
                <a:gd name="connsiteY7" fmla="*/ 3768919 h 4016217"/>
                <a:gd name="connsiteX8" fmla="*/ 3641697 w 6927160"/>
                <a:gd name="connsiteY8" fmla="*/ 3776870 h 4016217"/>
                <a:gd name="connsiteX9" fmla="*/ 3649648 w 6927160"/>
                <a:gd name="connsiteY9" fmla="*/ 3745065 h 4016217"/>
                <a:gd name="connsiteX10" fmla="*/ 2615979 w 6927160"/>
                <a:gd name="connsiteY10" fmla="*/ 3737113 h 4016217"/>
                <a:gd name="connsiteX11" fmla="*/ 2592125 w 6927160"/>
                <a:gd name="connsiteY11" fmla="*/ 3681454 h 4016217"/>
                <a:gd name="connsiteX12" fmla="*/ 2353586 w 6927160"/>
                <a:gd name="connsiteY12" fmla="*/ 3681454 h 4016217"/>
                <a:gd name="connsiteX13" fmla="*/ 2107095 w 6927160"/>
                <a:gd name="connsiteY13" fmla="*/ 3625795 h 4016217"/>
                <a:gd name="connsiteX14" fmla="*/ 2083241 w 6927160"/>
                <a:gd name="connsiteY14" fmla="*/ 3546282 h 4016217"/>
                <a:gd name="connsiteX15" fmla="*/ 2059387 w 6927160"/>
                <a:gd name="connsiteY15" fmla="*/ 3530380 h 4016217"/>
                <a:gd name="connsiteX16" fmla="*/ 1963972 w 6927160"/>
                <a:gd name="connsiteY16" fmla="*/ 3538331 h 4016217"/>
                <a:gd name="connsiteX17" fmla="*/ 1908313 w 6927160"/>
                <a:gd name="connsiteY17" fmla="*/ 3482672 h 4016217"/>
                <a:gd name="connsiteX18" fmla="*/ 1828800 w 6927160"/>
                <a:gd name="connsiteY18" fmla="*/ 3482672 h 4016217"/>
                <a:gd name="connsiteX19" fmla="*/ 1803413 w 6927160"/>
                <a:gd name="connsiteY19" fmla="*/ 3451632 h 4016217"/>
                <a:gd name="connsiteX20" fmla="*/ 1661822 w 6927160"/>
                <a:gd name="connsiteY20" fmla="*/ 3427013 h 4016217"/>
                <a:gd name="connsiteX21" fmla="*/ 1606163 w 6927160"/>
                <a:gd name="connsiteY21" fmla="*/ 3347500 h 4016217"/>
                <a:gd name="connsiteX22" fmla="*/ 1574358 w 6927160"/>
                <a:gd name="connsiteY22" fmla="*/ 3188473 h 4016217"/>
                <a:gd name="connsiteX23" fmla="*/ 1560961 w 6927160"/>
                <a:gd name="connsiteY23" fmla="*/ 3122006 h 4016217"/>
                <a:gd name="connsiteX24" fmla="*/ 1494845 w 6927160"/>
                <a:gd name="connsiteY24" fmla="*/ 3037399 h 4016217"/>
                <a:gd name="connsiteX25" fmla="*/ 1359673 w 6927160"/>
                <a:gd name="connsiteY25" fmla="*/ 3021496 h 4016217"/>
                <a:gd name="connsiteX26" fmla="*/ 1296062 w 6927160"/>
                <a:gd name="connsiteY26" fmla="*/ 2957886 h 4016217"/>
                <a:gd name="connsiteX27" fmla="*/ 1216549 w 6927160"/>
                <a:gd name="connsiteY27" fmla="*/ 2957886 h 4016217"/>
                <a:gd name="connsiteX28" fmla="*/ 1216549 w 6927160"/>
                <a:gd name="connsiteY28" fmla="*/ 2934032 h 4016217"/>
                <a:gd name="connsiteX29" fmla="*/ 1065474 w 6927160"/>
                <a:gd name="connsiteY29" fmla="*/ 2918129 h 4016217"/>
                <a:gd name="connsiteX30" fmla="*/ 1025718 w 6927160"/>
                <a:gd name="connsiteY30" fmla="*/ 2727298 h 4016217"/>
                <a:gd name="connsiteX31" fmla="*/ 993913 w 6927160"/>
                <a:gd name="connsiteY31" fmla="*/ 2727298 h 4016217"/>
                <a:gd name="connsiteX32" fmla="*/ 894211 w 6927160"/>
                <a:gd name="connsiteY32" fmla="*/ 2695763 h 4016217"/>
                <a:gd name="connsiteX33" fmla="*/ 850789 w 6927160"/>
                <a:gd name="connsiteY33" fmla="*/ 2687541 h 4016217"/>
                <a:gd name="connsiteX34" fmla="*/ 795130 w 6927160"/>
                <a:gd name="connsiteY34" fmla="*/ 2639833 h 4016217"/>
                <a:gd name="connsiteX35" fmla="*/ 771276 w 6927160"/>
                <a:gd name="connsiteY35" fmla="*/ 2401294 h 4016217"/>
                <a:gd name="connsiteX36" fmla="*/ 763325 w 6927160"/>
                <a:gd name="connsiteY36" fmla="*/ 2417197 h 4016217"/>
                <a:gd name="connsiteX37" fmla="*/ 659958 w 6927160"/>
                <a:gd name="connsiteY37" fmla="*/ 2337684 h 4016217"/>
                <a:gd name="connsiteX38" fmla="*/ 580445 w 6927160"/>
                <a:gd name="connsiteY38" fmla="*/ 2138901 h 4016217"/>
                <a:gd name="connsiteX39" fmla="*/ 524786 w 6927160"/>
                <a:gd name="connsiteY39" fmla="*/ 1908313 h 4016217"/>
                <a:gd name="connsiteX40" fmla="*/ 540688 w 6927160"/>
                <a:gd name="connsiteY40" fmla="*/ 1518700 h 4016217"/>
                <a:gd name="connsiteX41" fmla="*/ 516834 w 6927160"/>
                <a:gd name="connsiteY41" fmla="*/ 898498 h 4016217"/>
                <a:gd name="connsiteX42" fmla="*/ 453224 w 6927160"/>
                <a:gd name="connsiteY42" fmla="*/ 580446 h 4016217"/>
                <a:gd name="connsiteX43" fmla="*/ 437321 w 6927160"/>
                <a:gd name="connsiteY43" fmla="*/ 556592 h 4016217"/>
                <a:gd name="connsiteX44" fmla="*/ 421419 w 6927160"/>
                <a:gd name="connsiteY44" fmla="*/ 572494 h 4016217"/>
                <a:gd name="connsiteX45" fmla="*/ 365760 w 6927160"/>
                <a:gd name="connsiteY45" fmla="*/ 413468 h 4016217"/>
                <a:gd name="connsiteX46" fmla="*/ 286247 w 6927160"/>
                <a:gd name="connsiteY46" fmla="*/ 349858 h 4016217"/>
                <a:gd name="connsiteX47" fmla="*/ 278295 w 6927160"/>
                <a:gd name="connsiteY47" fmla="*/ 286247 h 4016217"/>
                <a:gd name="connsiteX48" fmla="*/ 198782 w 6927160"/>
                <a:gd name="connsiteY48" fmla="*/ 127221 h 4016217"/>
                <a:gd name="connsiteX49" fmla="*/ 198782 w 6927160"/>
                <a:gd name="connsiteY49" fmla="*/ 79513 h 4016217"/>
                <a:gd name="connsiteX50" fmla="*/ 135172 w 6927160"/>
                <a:gd name="connsiteY50" fmla="*/ 87465 h 4016217"/>
                <a:gd name="connsiteX51" fmla="*/ 135172 w 6927160"/>
                <a:gd name="connsiteY51" fmla="*/ 23854 h 4016217"/>
                <a:gd name="connsiteX52" fmla="*/ 87464 w 6927160"/>
                <a:gd name="connsiteY52" fmla="*/ 15903 h 4016217"/>
                <a:gd name="connsiteX53" fmla="*/ 87464 w 6927160"/>
                <a:gd name="connsiteY53" fmla="*/ 0 h 4016217"/>
                <a:gd name="connsiteX54" fmla="*/ 0 w 6927160"/>
                <a:gd name="connsiteY54" fmla="*/ 15903 h 4016217"/>
                <a:gd name="connsiteX0" fmla="*/ 6927160 w 6927160"/>
                <a:gd name="connsiteY0" fmla="*/ 4016217 h 4016217"/>
                <a:gd name="connsiteX1" fmla="*/ 6925586 w 6927160"/>
                <a:gd name="connsiteY1" fmla="*/ 3935896 h 4016217"/>
                <a:gd name="connsiteX2" fmla="*/ 4460681 w 6927160"/>
                <a:gd name="connsiteY2" fmla="*/ 3927945 h 4016217"/>
                <a:gd name="connsiteX3" fmla="*/ 4460681 w 6927160"/>
                <a:gd name="connsiteY3" fmla="*/ 3872286 h 4016217"/>
                <a:gd name="connsiteX4" fmla="*/ 4150580 w 6927160"/>
                <a:gd name="connsiteY4" fmla="*/ 3872286 h 4016217"/>
                <a:gd name="connsiteX5" fmla="*/ 4174434 w 6927160"/>
                <a:gd name="connsiteY5" fmla="*/ 3832529 h 4016217"/>
                <a:gd name="connsiteX6" fmla="*/ 3816626 w 6927160"/>
                <a:gd name="connsiteY6" fmla="*/ 3832529 h 4016217"/>
                <a:gd name="connsiteX7" fmla="*/ 3792772 w 6927160"/>
                <a:gd name="connsiteY7" fmla="*/ 3768919 h 4016217"/>
                <a:gd name="connsiteX8" fmla="*/ 3641697 w 6927160"/>
                <a:gd name="connsiteY8" fmla="*/ 3776870 h 4016217"/>
                <a:gd name="connsiteX9" fmla="*/ 3649648 w 6927160"/>
                <a:gd name="connsiteY9" fmla="*/ 3745065 h 4016217"/>
                <a:gd name="connsiteX10" fmla="*/ 2615979 w 6927160"/>
                <a:gd name="connsiteY10" fmla="*/ 3737113 h 4016217"/>
                <a:gd name="connsiteX11" fmla="*/ 2592125 w 6927160"/>
                <a:gd name="connsiteY11" fmla="*/ 3681454 h 4016217"/>
                <a:gd name="connsiteX12" fmla="*/ 2353586 w 6927160"/>
                <a:gd name="connsiteY12" fmla="*/ 3681454 h 4016217"/>
                <a:gd name="connsiteX13" fmla="*/ 2107095 w 6927160"/>
                <a:gd name="connsiteY13" fmla="*/ 3625795 h 4016217"/>
                <a:gd name="connsiteX14" fmla="*/ 2083241 w 6927160"/>
                <a:gd name="connsiteY14" fmla="*/ 3546282 h 4016217"/>
                <a:gd name="connsiteX15" fmla="*/ 2059387 w 6927160"/>
                <a:gd name="connsiteY15" fmla="*/ 3530380 h 4016217"/>
                <a:gd name="connsiteX16" fmla="*/ 1963972 w 6927160"/>
                <a:gd name="connsiteY16" fmla="*/ 3538331 h 4016217"/>
                <a:gd name="connsiteX17" fmla="*/ 1908313 w 6927160"/>
                <a:gd name="connsiteY17" fmla="*/ 3482672 h 4016217"/>
                <a:gd name="connsiteX18" fmla="*/ 1828800 w 6927160"/>
                <a:gd name="connsiteY18" fmla="*/ 3482672 h 4016217"/>
                <a:gd name="connsiteX19" fmla="*/ 1803413 w 6927160"/>
                <a:gd name="connsiteY19" fmla="*/ 3451632 h 4016217"/>
                <a:gd name="connsiteX20" fmla="*/ 1661822 w 6927160"/>
                <a:gd name="connsiteY20" fmla="*/ 3427013 h 4016217"/>
                <a:gd name="connsiteX21" fmla="*/ 1606163 w 6927160"/>
                <a:gd name="connsiteY21" fmla="*/ 3347500 h 4016217"/>
                <a:gd name="connsiteX22" fmla="*/ 1574358 w 6927160"/>
                <a:gd name="connsiteY22" fmla="*/ 3188473 h 4016217"/>
                <a:gd name="connsiteX23" fmla="*/ 1560961 w 6927160"/>
                <a:gd name="connsiteY23" fmla="*/ 3122006 h 4016217"/>
                <a:gd name="connsiteX24" fmla="*/ 1494845 w 6927160"/>
                <a:gd name="connsiteY24" fmla="*/ 3037399 h 4016217"/>
                <a:gd name="connsiteX25" fmla="*/ 1359673 w 6927160"/>
                <a:gd name="connsiteY25" fmla="*/ 3021496 h 4016217"/>
                <a:gd name="connsiteX26" fmla="*/ 1296062 w 6927160"/>
                <a:gd name="connsiteY26" fmla="*/ 2957886 h 4016217"/>
                <a:gd name="connsiteX27" fmla="*/ 1216549 w 6927160"/>
                <a:gd name="connsiteY27" fmla="*/ 2957886 h 4016217"/>
                <a:gd name="connsiteX28" fmla="*/ 1216549 w 6927160"/>
                <a:gd name="connsiteY28" fmla="*/ 2934032 h 4016217"/>
                <a:gd name="connsiteX29" fmla="*/ 1065474 w 6927160"/>
                <a:gd name="connsiteY29" fmla="*/ 2918129 h 4016217"/>
                <a:gd name="connsiteX30" fmla="*/ 1025718 w 6927160"/>
                <a:gd name="connsiteY30" fmla="*/ 2727298 h 4016217"/>
                <a:gd name="connsiteX31" fmla="*/ 993913 w 6927160"/>
                <a:gd name="connsiteY31" fmla="*/ 2727298 h 4016217"/>
                <a:gd name="connsiteX32" fmla="*/ 987079 w 6927160"/>
                <a:gd name="connsiteY32" fmla="*/ 2683856 h 4016217"/>
                <a:gd name="connsiteX33" fmla="*/ 850789 w 6927160"/>
                <a:gd name="connsiteY33" fmla="*/ 2687541 h 4016217"/>
                <a:gd name="connsiteX34" fmla="*/ 795130 w 6927160"/>
                <a:gd name="connsiteY34" fmla="*/ 2639833 h 4016217"/>
                <a:gd name="connsiteX35" fmla="*/ 771276 w 6927160"/>
                <a:gd name="connsiteY35" fmla="*/ 2401294 h 4016217"/>
                <a:gd name="connsiteX36" fmla="*/ 763325 w 6927160"/>
                <a:gd name="connsiteY36" fmla="*/ 2417197 h 4016217"/>
                <a:gd name="connsiteX37" fmla="*/ 659958 w 6927160"/>
                <a:gd name="connsiteY37" fmla="*/ 2337684 h 4016217"/>
                <a:gd name="connsiteX38" fmla="*/ 580445 w 6927160"/>
                <a:gd name="connsiteY38" fmla="*/ 2138901 h 4016217"/>
                <a:gd name="connsiteX39" fmla="*/ 524786 w 6927160"/>
                <a:gd name="connsiteY39" fmla="*/ 1908313 h 4016217"/>
                <a:gd name="connsiteX40" fmla="*/ 540688 w 6927160"/>
                <a:gd name="connsiteY40" fmla="*/ 1518700 h 4016217"/>
                <a:gd name="connsiteX41" fmla="*/ 516834 w 6927160"/>
                <a:gd name="connsiteY41" fmla="*/ 898498 h 4016217"/>
                <a:gd name="connsiteX42" fmla="*/ 453224 w 6927160"/>
                <a:gd name="connsiteY42" fmla="*/ 580446 h 4016217"/>
                <a:gd name="connsiteX43" fmla="*/ 437321 w 6927160"/>
                <a:gd name="connsiteY43" fmla="*/ 556592 h 4016217"/>
                <a:gd name="connsiteX44" fmla="*/ 421419 w 6927160"/>
                <a:gd name="connsiteY44" fmla="*/ 572494 h 4016217"/>
                <a:gd name="connsiteX45" fmla="*/ 365760 w 6927160"/>
                <a:gd name="connsiteY45" fmla="*/ 413468 h 4016217"/>
                <a:gd name="connsiteX46" fmla="*/ 286247 w 6927160"/>
                <a:gd name="connsiteY46" fmla="*/ 349858 h 4016217"/>
                <a:gd name="connsiteX47" fmla="*/ 278295 w 6927160"/>
                <a:gd name="connsiteY47" fmla="*/ 286247 h 4016217"/>
                <a:gd name="connsiteX48" fmla="*/ 198782 w 6927160"/>
                <a:gd name="connsiteY48" fmla="*/ 127221 h 4016217"/>
                <a:gd name="connsiteX49" fmla="*/ 198782 w 6927160"/>
                <a:gd name="connsiteY49" fmla="*/ 79513 h 4016217"/>
                <a:gd name="connsiteX50" fmla="*/ 135172 w 6927160"/>
                <a:gd name="connsiteY50" fmla="*/ 87465 h 4016217"/>
                <a:gd name="connsiteX51" fmla="*/ 135172 w 6927160"/>
                <a:gd name="connsiteY51" fmla="*/ 23854 h 4016217"/>
                <a:gd name="connsiteX52" fmla="*/ 87464 w 6927160"/>
                <a:gd name="connsiteY52" fmla="*/ 15903 h 4016217"/>
                <a:gd name="connsiteX53" fmla="*/ 87464 w 6927160"/>
                <a:gd name="connsiteY53" fmla="*/ 0 h 4016217"/>
                <a:gd name="connsiteX54" fmla="*/ 0 w 6927160"/>
                <a:gd name="connsiteY54" fmla="*/ 15903 h 40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927160" h="4016217">
                  <a:moveTo>
                    <a:pt x="6927160" y="4016217"/>
                  </a:moveTo>
                  <a:cubicBezTo>
                    <a:pt x="6926635" y="3989443"/>
                    <a:pt x="6926111" y="3962670"/>
                    <a:pt x="6925586" y="3935896"/>
                  </a:cubicBezTo>
                  <a:lnTo>
                    <a:pt x="4460681" y="3927945"/>
                  </a:lnTo>
                  <a:lnTo>
                    <a:pt x="4460681" y="3872286"/>
                  </a:lnTo>
                  <a:lnTo>
                    <a:pt x="4150580" y="3872286"/>
                  </a:lnTo>
                  <a:lnTo>
                    <a:pt x="4174434" y="3832529"/>
                  </a:lnTo>
                  <a:lnTo>
                    <a:pt x="3816626" y="3832529"/>
                  </a:lnTo>
                  <a:lnTo>
                    <a:pt x="3792772" y="3768919"/>
                  </a:lnTo>
                  <a:lnTo>
                    <a:pt x="3641697" y="3776870"/>
                  </a:lnTo>
                  <a:lnTo>
                    <a:pt x="3649648" y="3745065"/>
                  </a:lnTo>
                  <a:lnTo>
                    <a:pt x="2615979" y="3737113"/>
                  </a:lnTo>
                  <a:lnTo>
                    <a:pt x="2592125" y="3681454"/>
                  </a:lnTo>
                  <a:lnTo>
                    <a:pt x="2353586" y="3681454"/>
                  </a:lnTo>
                  <a:lnTo>
                    <a:pt x="2107095" y="3625795"/>
                  </a:lnTo>
                  <a:lnTo>
                    <a:pt x="2083241" y="3546282"/>
                  </a:lnTo>
                  <a:lnTo>
                    <a:pt x="2059387" y="3530380"/>
                  </a:lnTo>
                  <a:lnTo>
                    <a:pt x="1963972" y="3538331"/>
                  </a:lnTo>
                  <a:lnTo>
                    <a:pt x="1908313" y="3482672"/>
                  </a:lnTo>
                  <a:lnTo>
                    <a:pt x="1828800" y="3482672"/>
                  </a:lnTo>
                  <a:lnTo>
                    <a:pt x="1803413" y="3451632"/>
                  </a:lnTo>
                  <a:lnTo>
                    <a:pt x="1661822" y="3427013"/>
                  </a:lnTo>
                  <a:lnTo>
                    <a:pt x="1606163" y="3347500"/>
                  </a:lnTo>
                  <a:lnTo>
                    <a:pt x="1574358" y="3188473"/>
                  </a:lnTo>
                  <a:lnTo>
                    <a:pt x="1560961" y="3122006"/>
                  </a:lnTo>
                  <a:lnTo>
                    <a:pt x="1494845" y="3037399"/>
                  </a:lnTo>
                  <a:lnTo>
                    <a:pt x="1359673" y="3021496"/>
                  </a:lnTo>
                  <a:lnTo>
                    <a:pt x="1296062" y="2957886"/>
                  </a:lnTo>
                  <a:lnTo>
                    <a:pt x="1216549" y="2957886"/>
                  </a:lnTo>
                  <a:lnTo>
                    <a:pt x="1216549" y="2934032"/>
                  </a:lnTo>
                  <a:lnTo>
                    <a:pt x="1065474" y="2918129"/>
                  </a:lnTo>
                  <a:lnTo>
                    <a:pt x="1025718" y="2727298"/>
                  </a:lnTo>
                  <a:lnTo>
                    <a:pt x="993913" y="2727298"/>
                  </a:lnTo>
                  <a:lnTo>
                    <a:pt x="987079" y="2683856"/>
                  </a:lnTo>
                  <a:lnTo>
                    <a:pt x="850789" y="2687541"/>
                  </a:lnTo>
                  <a:lnTo>
                    <a:pt x="795130" y="2639833"/>
                  </a:lnTo>
                  <a:lnTo>
                    <a:pt x="771276" y="2401294"/>
                  </a:lnTo>
                  <a:lnTo>
                    <a:pt x="763325" y="2417197"/>
                  </a:lnTo>
                  <a:lnTo>
                    <a:pt x="659958" y="2337684"/>
                  </a:lnTo>
                  <a:lnTo>
                    <a:pt x="580445" y="2138901"/>
                  </a:lnTo>
                  <a:lnTo>
                    <a:pt x="524786" y="1908313"/>
                  </a:lnTo>
                  <a:lnTo>
                    <a:pt x="540688" y="1518700"/>
                  </a:lnTo>
                  <a:lnTo>
                    <a:pt x="516834" y="898498"/>
                  </a:lnTo>
                  <a:lnTo>
                    <a:pt x="453224" y="580446"/>
                  </a:lnTo>
                  <a:lnTo>
                    <a:pt x="437321" y="556592"/>
                  </a:lnTo>
                  <a:lnTo>
                    <a:pt x="421419" y="572494"/>
                  </a:lnTo>
                  <a:lnTo>
                    <a:pt x="365760" y="413468"/>
                  </a:lnTo>
                  <a:lnTo>
                    <a:pt x="286247" y="349858"/>
                  </a:lnTo>
                  <a:lnTo>
                    <a:pt x="278295" y="286247"/>
                  </a:lnTo>
                  <a:lnTo>
                    <a:pt x="198782" y="127221"/>
                  </a:lnTo>
                  <a:lnTo>
                    <a:pt x="198782" y="79513"/>
                  </a:lnTo>
                  <a:lnTo>
                    <a:pt x="135172" y="87465"/>
                  </a:lnTo>
                  <a:lnTo>
                    <a:pt x="135172" y="23854"/>
                  </a:lnTo>
                  <a:lnTo>
                    <a:pt x="87464" y="15903"/>
                  </a:lnTo>
                  <a:lnTo>
                    <a:pt x="87464" y="0"/>
                  </a:lnTo>
                  <a:lnTo>
                    <a:pt x="0" y="15903"/>
                  </a:lnTo>
                </a:path>
              </a:pathLst>
            </a:custGeom>
            <a:noFill/>
            <a:ln w="31750" cap="rnd">
              <a:solidFill>
                <a:srgbClr val="717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cs typeface="Lucida Sans Unicode"/>
              </a:endParaRPr>
            </a:p>
          </p:txBody>
        </p:sp>
        <p:sp>
          <p:nvSpPr>
            <p:cNvPr id="1397" name="Freeform 1396"/>
            <p:cNvSpPr/>
            <p:nvPr/>
          </p:nvSpPr>
          <p:spPr>
            <a:xfrm>
              <a:off x="1779692" y="2016714"/>
              <a:ext cx="5620886" cy="2996594"/>
            </a:xfrm>
            <a:custGeom>
              <a:avLst/>
              <a:gdLst>
                <a:gd name="connsiteX0" fmla="*/ 0 w 6896100"/>
                <a:gd name="connsiteY0" fmla="*/ 0 h 3843337"/>
                <a:gd name="connsiteX1" fmla="*/ 95250 w 6896100"/>
                <a:gd name="connsiteY1" fmla="*/ 0 h 3843337"/>
                <a:gd name="connsiteX2" fmla="*/ 138113 w 6896100"/>
                <a:gd name="connsiteY2" fmla="*/ 19050 h 3843337"/>
                <a:gd name="connsiteX3" fmla="*/ 138113 w 6896100"/>
                <a:gd name="connsiteY3" fmla="*/ 76200 h 3843337"/>
                <a:gd name="connsiteX4" fmla="*/ 204788 w 6896100"/>
                <a:gd name="connsiteY4" fmla="*/ 76200 h 3843337"/>
                <a:gd name="connsiteX5" fmla="*/ 204788 w 6896100"/>
                <a:gd name="connsiteY5" fmla="*/ 114300 h 3843337"/>
                <a:gd name="connsiteX6" fmla="*/ 300038 w 6896100"/>
                <a:gd name="connsiteY6" fmla="*/ 266700 h 3843337"/>
                <a:gd name="connsiteX7" fmla="*/ 323850 w 6896100"/>
                <a:gd name="connsiteY7" fmla="*/ 338137 h 3843337"/>
                <a:gd name="connsiteX8" fmla="*/ 390525 w 6896100"/>
                <a:gd name="connsiteY8" fmla="*/ 404812 h 3843337"/>
                <a:gd name="connsiteX9" fmla="*/ 414338 w 6896100"/>
                <a:gd name="connsiteY9" fmla="*/ 423862 h 3843337"/>
                <a:gd name="connsiteX10" fmla="*/ 466725 w 6896100"/>
                <a:gd name="connsiteY10" fmla="*/ 571500 h 3843337"/>
                <a:gd name="connsiteX11" fmla="*/ 509588 w 6896100"/>
                <a:gd name="connsiteY11" fmla="*/ 785812 h 3843337"/>
                <a:gd name="connsiteX12" fmla="*/ 509588 w 6896100"/>
                <a:gd name="connsiteY12" fmla="*/ 928687 h 3843337"/>
                <a:gd name="connsiteX13" fmla="*/ 542925 w 6896100"/>
                <a:gd name="connsiteY13" fmla="*/ 1500187 h 3843337"/>
                <a:gd name="connsiteX14" fmla="*/ 561975 w 6896100"/>
                <a:gd name="connsiteY14" fmla="*/ 1695450 h 3843337"/>
                <a:gd name="connsiteX15" fmla="*/ 581025 w 6896100"/>
                <a:gd name="connsiteY15" fmla="*/ 1719262 h 3843337"/>
                <a:gd name="connsiteX16" fmla="*/ 581025 w 6896100"/>
                <a:gd name="connsiteY16" fmla="*/ 1766887 h 3843337"/>
                <a:gd name="connsiteX17" fmla="*/ 609600 w 6896100"/>
                <a:gd name="connsiteY17" fmla="*/ 1790700 h 3843337"/>
                <a:gd name="connsiteX18" fmla="*/ 609600 w 6896100"/>
                <a:gd name="connsiteY18" fmla="*/ 1852612 h 3843337"/>
                <a:gd name="connsiteX19" fmla="*/ 681038 w 6896100"/>
                <a:gd name="connsiteY19" fmla="*/ 1852612 h 3843337"/>
                <a:gd name="connsiteX20" fmla="*/ 681038 w 6896100"/>
                <a:gd name="connsiteY20" fmla="*/ 1900237 h 3843337"/>
                <a:gd name="connsiteX21" fmla="*/ 728663 w 6896100"/>
                <a:gd name="connsiteY21" fmla="*/ 1943100 h 3843337"/>
                <a:gd name="connsiteX22" fmla="*/ 728663 w 6896100"/>
                <a:gd name="connsiteY22" fmla="*/ 1995487 h 3843337"/>
                <a:gd name="connsiteX23" fmla="*/ 771525 w 6896100"/>
                <a:gd name="connsiteY23" fmla="*/ 1995487 h 3843337"/>
                <a:gd name="connsiteX24" fmla="*/ 771525 w 6896100"/>
                <a:gd name="connsiteY24" fmla="*/ 2047875 h 3843337"/>
                <a:gd name="connsiteX25" fmla="*/ 785813 w 6896100"/>
                <a:gd name="connsiteY25" fmla="*/ 2062162 h 3843337"/>
                <a:gd name="connsiteX26" fmla="*/ 785813 w 6896100"/>
                <a:gd name="connsiteY26" fmla="*/ 2081212 h 3843337"/>
                <a:gd name="connsiteX27" fmla="*/ 809625 w 6896100"/>
                <a:gd name="connsiteY27" fmla="*/ 2095500 h 3843337"/>
                <a:gd name="connsiteX28" fmla="*/ 809625 w 6896100"/>
                <a:gd name="connsiteY28" fmla="*/ 2195512 h 3843337"/>
                <a:gd name="connsiteX29" fmla="*/ 847725 w 6896100"/>
                <a:gd name="connsiteY29" fmla="*/ 2195512 h 3843337"/>
                <a:gd name="connsiteX30" fmla="*/ 847725 w 6896100"/>
                <a:gd name="connsiteY30" fmla="*/ 2257425 h 3843337"/>
                <a:gd name="connsiteX31" fmla="*/ 876300 w 6896100"/>
                <a:gd name="connsiteY31" fmla="*/ 2257425 h 3843337"/>
                <a:gd name="connsiteX32" fmla="*/ 876300 w 6896100"/>
                <a:gd name="connsiteY32" fmla="*/ 2276475 h 3843337"/>
                <a:gd name="connsiteX33" fmla="*/ 895350 w 6896100"/>
                <a:gd name="connsiteY33" fmla="*/ 2276475 h 3843337"/>
                <a:gd name="connsiteX34" fmla="*/ 895350 w 6896100"/>
                <a:gd name="connsiteY34" fmla="*/ 2286000 h 3843337"/>
                <a:gd name="connsiteX35" fmla="*/ 933450 w 6896100"/>
                <a:gd name="connsiteY35" fmla="*/ 2286000 h 3843337"/>
                <a:gd name="connsiteX36" fmla="*/ 933450 w 6896100"/>
                <a:gd name="connsiteY36" fmla="*/ 2343150 h 3843337"/>
                <a:gd name="connsiteX37" fmla="*/ 981075 w 6896100"/>
                <a:gd name="connsiteY37" fmla="*/ 2343150 h 3843337"/>
                <a:gd name="connsiteX38" fmla="*/ 981075 w 6896100"/>
                <a:gd name="connsiteY38" fmla="*/ 2381250 h 3843337"/>
                <a:gd name="connsiteX39" fmla="*/ 1028700 w 6896100"/>
                <a:gd name="connsiteY39" fmla="*/ 2381250 h 3843337"/>
                <a:gd name="connsiteX40" fmla="*/ 1042988 w 6896100"/>
                <a:gd name="connsiteY40" fmla="*/ 2452687 h 3843337"/>
                <a:gd name="connsiteX41" fmla="*/ 1071563 w 6896100"/>
                <a:gd name="connsiteY41" fmla="*/ 2495550 h 3843337"/>
                <a:gd name="connsiteX42" fmla="*/ 1066800 w 6896100"/>
                <a:gd name="connsiteY42" fmla="*/ 2590800 h 3843337"/>
                <a:gd name="connsiteX43" fmla="*/ 1085850 w 6896100"/>
                <a:gd name="connsiteY43" fmla="*/ 2628900 h 3843337"/>
                <a:gd name="connsiteX44" fmla="*/ 1162050 w 6896100"/>
                <a:gd name="connsiteY44" fmla="*/ 2628900 h 3843337"/>
                <a:gd name="connsiteX45" fmla="*/ 1162050 w 6896100"/>
                <a:gd name="connsiteY45" fmla="*/ 2652712 h 3843337"/>
                <a:gd name="connsiteX46" fmla="*/ 1176338 w 6896100"/>
                <a:gd name="connsiteY46" fmla="*/ 2652712 h 3843337"/>
                <a:gd name="connsiteX47" fmla="*/ 1176338 w 6896100"/>
                <a:gd name="connsiteY47" fmla="*/ 2667000 h 3843337"/>
                <a:gd name="connsiteX48" fmla="*/ 1190625 w 6896100"/>
                <a:gd name="connsiteY48" fmla="*/ 2667000 h 3843337"/>
                <a:gd name="connsiteX49" fmla="*/ 1190625 w 6896100"/>
                <a:gd name="connsiteY49" fmla="*/ 2690812 h 3843337"/>
                <a:gd name="connsiteX50" fmla="*/ 1233488 w 6896100"/>
                <a:gd name="connsiteY50" fmla="*/ 2690812 h 3843337"/>
                <a:gd name="connsiteX51" fmla="*/ 1233488 w 6896100"/>
                <a:gd name="connsiteY51" fmla="*/ 2714625 h 3843337"/>
                <a:gd name="connsiteX52" fmla="*/ 1266825 w 6896100"/>
                <a:gd name="connsiteY52" fmla="*/ 2714625 h 3843337"/>
                <a:gd name="connsiteX53" fmla="*/ 1266825 w 6896100"/>
                <a:gd name="connsiteY53" fmla="*/ 2743200 h 3843337"/>
                <a:gd name="connsiteX54" fmla="*/ 1295400 w 6896100"/>
                <a:gd name="connsiteY54" fmla="*/ 2743200 h 3843337"/>
                <a:gd name="connsiteX55" fmla="*/ 1295400 w 6896100"/>
                <a:gd name="connsiteY55" fmla="*/ 2757487 h 3843337"/>
                <a:gd name="connsiteX56" fmla="*/ 1333500 w 6896100"/>
                <a:gd name="connsiteY56" fmla="*/ 2757487 h 3843337"/>
                <a:gd name="connsiteX57" fmla="*/ 1333500 w 6896100"/>
                <a:gd name="connsiteY57" fmla="*/ 2767012 h 3843337"/>
                <a:gd name="connsiteX58" fmla="*/ 1366838 w 6896100"/>
                <a:gd name="connsiteY58" fmla="*/ 2767012 h 3843337"/>
                <a:gd name="connsiteX59" fmla="*/ 1366838 w 6896100"/>
                <a:gd name="connsiteY59" fmla="*/ 2776537 h 3843337"/>
                <a:gd name="connsiteX60" fmla="*/ 1414463 w 6896100"/>
                <a:gd name="connsiteY60" fmla="*/ 2776537 h 3843337"/>
                <a:gd name="connsiteX61" fmla="*/ 1414463 w 6896100"/>
                <a:gd name="connsiteY61" fmla="*/ 2795587 h 3843337"/>
                <a:gd name="connsiteX62" fmla="*/ 1528763 w 6896100"/>
                <a:gd name="connsiteY62" fmla="*/ 2795587 h 3843337"/>
                <a:gd name="connsiteX63" fmla="*/ 1562100 w 6896100"/>
                <a:gd name="connsiteY63" fmla="*/ 2890837 h 3843337"/>
                <a:gd name="connsiteX64" fmla="*/ 1581150 w 6896100"/>
                <a:gd name="connsiteY64" fmla="*/ 2933700 h 3843337"/>
                <a:gd name="connsiteX65" fmla="*/ 1604963 w 6896100"/>
                <a:gd name="connsiteY65" fmla="*/ 3014662 h 3843337"/>
                <a:gd name="connsiteX66" fmla="*/ 1619250 w 6896100"/>
                <a:gd name="connsiteY66" fmla="*/ 3019425 h 3843337"/>
                <a:gd name="connsiteX67" fmla="*/ 1619250 w 6896100"/>
                <a:gd name="connsiteY67" fmla="*/ 3114675 h 3843337"/>
                <a:gd name="connsiteX68" fmla="*/ 1666875 w 6896100"/>
                <a:gd name="connsiteY68" fmla="*/ 3114675 h 3843337"/>
                <a:gd name="connsiteX69" fmla="*/ 1666875 w 6896100"/>
                <a:gd name="connsiteY69" fmla="*/ 3133725 h 3843337"/>
                <a:gd name="connsiteX70" fmla="*/ 1833563 w 6896100"/>
                <a:gd name="connsiteY70" fmla="*/ 3133725 h 3843337"/>
                <a:gd name="connsiteX71" fmla="*/ 1833563 w 6896100"/>
                <a:gd name="connsiteY71" fmla="*/ 3157537 h 3843337"/>
                <a:gd name="connsiteX72" fmla="*/ 1881188 w 6896100"/>
                <a:gd name="connsiteY72" fmla="*/ 3157537 h 3843337"/>
                <a:gd name="connsiteX73" fmla="*/ 1881188 w 6896100"/>
                <a:gd name="connsiteY73" fmla="*/ 3171825 h 3843337"/>
                <a:gd name="connsiteX74" fmla="*/ 1905000 w 6896100"/>
                <a:gd name="connsiteY74" fmla="*/ 3171825 h 3843337"/>
                <a:gd name="connsiteX75" fmla="*/ 1905000 w 6896100"/>
                <a:gd name="connsiteY75" fmla="*/ 3186112 h 3843337"/>
                <a:gd name="connsiteX76" fmla="*/ 1976438 w 6896100"/>
                <a:gd name="connsiteY76" fmla="*/ 3186112 h 3843337"/>
                <a:gd name="connsiteX77" fmla="*/ 1976438 w 6896100"/>
                <a:gd name="connsiteY77" fmla="*/ 3205162 h 3843337"/>
                <a:gd name="connsiteX78" fmla="*/ 2019300 w 6896100"/>
                <a:gd name="connsiteY78" fmla="*/ 3205162 h 3843337"/>
                <a:gd name="connsiteX79" fmla="*/ 2019300 w 6896100"/>
                <a:gd name="connsiteY79" fmla="*/ 3219450 h 3843337"/>
                <a:gd name="connsiteX80" fmla="*/ 2033588 w 6896100"/>
                <a:gd name="connsiteY80" fmla="*/ 3219450 h 3843337"/>
                <a:gd name="connsiteX81" fmla="*/ 2033588 w 6896100"/>
                <a:gd name="connsiteY81" fmla="*/ 3243262 h 3843337"/>
                <a:gd name="connsiteX82" fmla="*/ 2052638 w 6896100"/>
                <a:gd name="connsiteY82" fmla="*/ 3243262 h 3843337"/>
                <a:gd name="connsiteX83" fmla="*/ 2052638 w 6896100"/>
                <a:gd name="connsiteY83" fmla="*/ 3262312 h 3843337"/>
                <a:gd name="connsiteX84" fmla="*/ 2100263 w 6896100"/>
                <a:gd name="connsiteY84" fmla="*/ 3262312 h 3843337"/>
                <a:gd name="connsiteX85" fmla="*/ 2114550 w 6896100"/>
                <a:gd name="connsiteY85" fmla="*/ 3276600 h 3843337"/>
                <a:gd name="connsiteX86" fmla="*/ 2114550 w 6896100"/>
                <a:gd name="connsiteY86" fmla="*/ 3357562 h 3843337"/>
                <a:gd name="connsiteX87" fmla="*/ 2238375 w 6896100"/>
                <a:gd name="connsiteY87" fmla="*/ 3357562 h 3843337"/>
                <a:gd name="connsiteX88" fmla="*/ 2238375 w 6896100"/>
                <a:gd name="connsiteY88" fmla="*/ 3386137 h 3843337"/>
                <a:gd name="connsiteX89" fmla="*/ 2300288 w 6896100"/>
                <a:gd name="connsiteY89" fmla="*/ 3386137 h 3843337"/>
                <a:gd name="connsiteX90" fmla="*/ 2309813 w 6896100"/>
                <a:gd name="connsiteY90" fmla="*/ 3419475 h 3843337"/>
                <a:gd name="connsiteX91" fmla="*/ 2414588 w 6896100"/>
                <a:gd name="connsiteY91" fmla="*/ 3419475 h 3843337"/>
                <a:gd name="connsiteX92" fmla="*/ 2424113 w 6896100"/>
                <a:gd name="connsiteY92" fmla="*/ 3429000 h 3843337"/>
                <a:gd name="connsiteX93" fmla="*/ 2581275 w 6896100"/>
                <a:gd name="connsiteY93" fmla="*/ 3429000 h 3843337"/>
                <a:gd name="connsiteX94" fmla="*/ 2581275 w 6896100"/>
                <a:gd name="connsiteY94" fmla="*/ 3462337 h 3843337"/>
                <a:gd name="connsiteX95" fmla="*/ 2609850 w 6896100"/>
                <a:gd name="connsiteY95" fmla="*/ 3462337 h 3843337"/>
                <a:gd name="connsiteX96" fmla="*/ 2609850 w 6896100"/>
                <a:gd name="connsiteY96" fmla="*/ 3514725 h 3843337"/>
                <a:gd name="connsiteX97" fmla="*/ 2647950 w 6896100"/>
                <a:gd name="connsiteY97" fmla="*/ 3514725 h 3843337"/>
                <a:gd name="connsiteX98" fmla="*/ 2647950 w 6896100"/>
                <a:gd name="connsiteY98" fmla="*/ 3552825 h 3843337"/>
                <a:gd name="connsiteX99" fmla="*/ 2767013 w 6896100"/>
                <a:gd name="connsiteY99" fmla="*/ 3552825 h 3843337"/>
                <a:gd name="connsiteX100" fmla="*/ 2767013 w 6896100"/>
                <a:gd name="connsiteY100" fmla="*/ 3595687 h 3843337"/>
                <a:gd name="connsiteX101" fmla="*/ 3100388 w 6896100"/>
                <a:gd name="connsiteY101" fmla="*/ 3595687 h 3843337"/>
                <a:gd name="connsiteX102" fmla="*/ 3100388 w 6896100"/>
                <a:gd name="connsiteY102" fmla="*/ 3609975 h 3843337"/>
                <a:gd name="connsiteX103" fmla="*/ 3152775 w 6896100"/>
                <a:gd name="connsiteY103" fmla="*/ 3609975 h 3843337"/>
                <a:gd name="connsiteX104" fmla="*/ 3152775 w 6896100"/>
                <a:gd name="connsiteY104" fmla="*/ 3643312 h 3843337"/>
                <a:gd name="connsiteX105" fmla="*/ 3348038 w 6896100"/>
                <a:gd name="connsiteY105" fmla="*/ 3643312 h 3843337"/>
                <a:gd name="connsiteX106" fmla="*/ 3348038 w 6896100"/>
                <a:gd name="connsiteY106" fmla="*/ 3671887 h 3843337"/>
                <a:gd name="connsiteX107" fmla="*/ 3409950 w 6896100"/>
                <a:gd name="connsiteY107" fmla="*/ 3671887 h 3843337"/>
                <a:gd name="connsiteX108" fmla="*/ 3409950 w 6896100"/>
                <a:gd name="connsiteY108" fmla="*/ 3690937 h 3843337"/>
                <a:gd name="connsiteX109" fmla="*/ 4629150 w 6896100"/>
                <a:gd name="connsiteY109" fmla="*/ 3690937 h 3843337"/>
                <a:gd name="connsiteX110" fmla="*/ 4629150 w 6896100"/>
                <a:gd name="connsiteY110" fmla="*/ 3729037 h 3843337"/>
                <a:gd name="connsiteX111" fmla="*/ 4857750 w 6896100"/>
                <a:gd name="connsiteY111" fmla="*/ 3729037 h 3843337"/>
                <a:gd name="connsiteX112" fmla="*/ 4857750 w 6896100"/>
                <a:gd name="connsiteY112" fmla="*/ 3767137 h 3843337"/>
                <a:gd name="connsiteX113" fmla="*/ 5195888 w 6896100"/>
                <a:gd name="connsiteY113" fmla="*/ 3767137 h 3843337"/>
                <a:gd name="connsiteX114" fmla="*/ 5195888 w 6896100"/>
                <a:gd name="connsiteY114" fmla="*/ 3819525 h 3843337"/>
                <a:gd name="connsiteX115" fmla="*/ 6872288 w 6896100"/>
                <a:gd name="connsiteY115" fmla="*/ 3819525 h 3843337"/>
                <a:gd name="connsiteX116" fmla="*/ 6896100 w 6896100"/>
                <a:gd name="connsiteY116" fmla="*/ 3843337 h 3843337"/>
                <a:gd name="connsiteX0" fmla="*/ 0 w 7334250"/>
                <a:gd name="connsiteY0" fmla="*/ 0 h 3910012"/>
                <a:gd name="connsiteX1" fmla="*/ 95250 w 7334250"/>
                <a:gd name="connsiteY1" fmla="*/ 0 h 3910012"/>
                <a:gd name="connsiteX2" fmla="*/ 138113 w 7334250"/>
                <a:gd name="connsiteY2" fmla="*/ 19050 h 3910012"/>
                <a:gd name="connsiteX3" fmla="*/ 138113 w 7334250"/>
                <a:gd name="connsiteY3" fmla="*/ 76200 h 3910012"/>
                <a:gd name="connsiteX4" fmla="*/ 204788 w 7334250"/>
                <a:gd name="connsiteY4" fmla="*/ 76200 h 3910012"/>
                <a:gd name="connsiteX5" fmla="*/ 204788 w 7334250"/>
                <a:gd name="connsiteY5" fmla="*/ 114300 h 3910012"/>
                <a:gd name="connsiteX6" fmla="*/ 300038 w 7334250"/>
                <a:gd name="connsiteY6" fmla="*/ 266700 h 3910012"/>
                <a:gd name="connsiteX7" fmla="*/ 323850 w 7334250"/>
                <a:gd name="connsiteY7" fmla="*/ 338137 h 3910012"/>
                <a:gd name="connsiteX8" fmla="*/ 390525 w 7334250"/>
                <a:gd name="connsiteY8" fmla="*/ 404812 h 3910012"/>
                <a:gd name="connsiteX9" fmla="*/ 414338 w 7334250"/>
                <a:gd name="connsiteY9" fmla="*/ 423862 h 3910012"/>
                <a:gd name="connsiteX10" fmla="*/ 466725 w 7334250"/>
                <a:gd name="connsiteY10" fmla="*/ 571500 h 3910012"/>
                <a:gd name="connsiteX11" fmla="*/ 509588 w 7334250"/>
                <a:gd name="connsiteY11" fmla="*/ 785812 h 3910012"/>
                <a:gd name="connsiteX12" fmla="*/ 509588 w 7334250"/>
                <a:gd name="connsiteY12" fmla="*/ 928687 h 3910012"/>
                <a:gd name="connsiteX13" fmla="*/ 542925 w 7334250"/>
                <a:gd name="connsiteY13" fmla="*/ 1500187 h 3910012"/>
                <a:gd name="connsiteX14" fmla="*/ 561975 w 7334250"/>
                <a:gd name="connsiteY14" fmla="*/ 1695450 h 3910012"/>
                <a:gd name="connsiteX15" fmla="*/ 581025 w 7334250"/>
                <a:gd name="connsiteY15" fmla="*/ 1719262 h 3910012"/>
                <a:gd name="connsiteX16" fmla="*/ 581025 w 7334250"/>
                <a:gd name="connsiteY16" fmla="*/ 1766887 h 3910012"/>
                <a:gd name="connsiteX17" fmla="*/ 609600 w 7334250"/>
                <a:gd name="connsiteY17" fmla="*/ 1790700 h 3910012"/>
                <a:gd name="connsiteX18" fmla="*/ 609600 w 7334250"/>
                <a:gd name="connsiteY18" fmla="*/ 1852612 h 3910012"/>
                <a:gd name="connsiteX19" fmla="*/ 681038 w 7334250"/>
                <a:gd name="connsiteY19" fmla="*/ 1852612 h 3910012"/>
                <a:gd name="connsiteX20" fmla="*/ 681038 w 7334250"/>
                <a:gd name="connsiteY20" fmla="*/ 1900237 h 3910012"/>
                <a:gd name="connsiteX21" fmla="*/ 728663 w 7334250"/>
                <a:gd name="connsiteY21" fmla="*/ 1943100 h 3910012"/>
                <a:gd name="connsiteX22" fmla="*/ 728663 w 7334250"/>
                <a:gd name="connsiteY22" fmla="*/ 1995487 h 3910012"/>
                <a:gd name="connsiteX23" fmla="*/ 771525 w 7334250"/>
                <a:gd name="connsiteY23" fmla="*/ 1995487 h 3910012"/>
                <a:gd name="connsiteX24" fmla="*/ 771525 w 7334250"/>
                <a:gd name="connsiteY24" fmla="*/ 2047875 h 3910012"/>
                <a:gd name="connsiteX25" fmla="*/ 785813 w 7334250"/>
                <a:gd name="connsiteY25" fmla="*/ 2062162 h 3910012"/>
                <a:gd name="connsiteX26" fmla="*/ 785813 w 7334250"/>
                <a:gd name="connsiteY26" fmla="*/ 2081212 h 3910012"/>
                <a:gd name="connsiteX27" fmla="*/ 809625 w 7334250"/>
                <a:gd name="connsiteY27" fmla="*/ 2095500 h 3910012"/>
                <a:gd name="connsiteX28" fmla="*/ 809625 w 7334250"/>
                <a:gd name="connsiteY28" fmla="*/ 2195512 h 3910012"/>
                <a:gd name="connsiteX29" fmla="*/ 847725 w 7334250"/>
                <a:gd name="connsiteY29" fmla="*/ 2195512 h 3910012"/>
                <a:gd name="connsiteX30" fmla="*/ 847725 w 7334250"/>
                <a:gd name="connsiteY30" fmla="*/ 2257425 h 3910012"/>
                <a:gd name="connsiteX31" fmla="*/ 876300 w 7334250"/>
                <a:gd name="connsiteY31" fmla="*/ 2257425 h 3910012"/>
                <a:gd name="connsiteX32" fmla="*/ 876300 w 7334250"/>
                <a:gd name="connsiteY32" fmla="*/ 2276475 h 3910012"/>
                <a:gd name="connsiteX33" fmla="*/ 895350 w 7334250"/>
                <a:gd name="connsiteY33" fmla="*/ 2276475 h 3910012"/>
                <a:gd name="connsiteX34" fmla="*/ 895350 w 7334250"/>
                <a:gd name="connsiteY34" fmla="*/ 2286000 h 3910012"/>
                <a:gd name="connsiteX35" fmla="*/ 933450 w 7334250"/>
                <a:gd name="connsiteY35" fmla="*/ 2286000 h 3910012"/>
                <a:gd name="connsiteX36" fmla="*/ 933450 w 7334250"/>
                <a:gd name="connsiteY36" fmla="*/ 2343150 h 3910012"/>
                <a:gd name="connsiteX37" fmla="*/ 981075 w 7334250"/>
                <a:gd name="connsiteY37" fmla="*/ 2343150 h 3910012"/>
                <a:gd name="connsiteX38" fmla="*/ 981075 w 7334250"/>
                <a:gd name="connsiteY38" fmla="*/ 2381250 h 3910012"/>
                <a:gd name="connsiteX39" fmla="*/ 1028700 w 7334250"/>
                <a:gd name="connsiteY39" fmla="*/ 2381250 h 3910012"/>
                <a:gd name="connsiteX40" fmla="*/ 1042988 w 7334250"/>
                <a:gd name="connsiteY40" fmla="*/ 2452687 h 3910012"/>
                <a:gd name="connsiteX41" fmla="*/ 1071563 w 7334250"/>
                <a:gd name="connsiteY41" fmla="*/ 2495550 h 3910012"/>
                <a:gd name="connsiteX42" fmla="*/ 1066800 w 7334250"/>
                <a:gd name="connsiteY42" fmla="*/ 2590800 h 3910012"/>
                <a:gd name="connsiteX43" fmla="*/ 1085850 w 7334250"/>
                <a:gd name="connsiteY43" fmla="*/ 2628900 h 3910012"/>
                <a:gd name="connsiteX44" fmla="*/ 1162050 w 7334250"/>
                <a:gd name="connsiteY44" fmla="*/ 2628900 h 3910012"/>
                <a:gd name="connsiteX45" fmla="*/ 1162050 w 7334250"/>
                <a:gd name="connsiteY45" fmla="*/ 2652712 h 3910012"/>
                <a:gd name="connsiteX46" fmla="*/ 1176338 w 7334250"/>
                <a:gd name="connsiteY46" fmla="*/ 2652712 h 3910012"/>
                <a:gd name="connsiteX47" fmla="*/ 1176338 w 7334250"/>
                <a:gd name="connsiteY47" fmla="*/ 2667000 h 3910012"/>
                <a:gd name="connsiteX48" fmla="*/ 1190625 w 7334250"/>
                <a:gd name="connsiteY48" fmla="*/ 2667000 h 3910012"/>
                <a:gd name="connsiteX49" fmla="*/ 1190625 w 7334250"/>
                <a:gd name="connsiteY49" fmla="*/ 2690812 h 3910012"/>
                <a:gd name="connsiteX50" fmla="*/ 1233488 w 7334250"/>
                <a:gd name="connsiteY50" fmla="*/ 2690812 h 3910012"/>
                <a:gd name="connsiteX51" fmla="*/ 1233488 w 7334250"/>
                <a:gd name="connsiteY51" fmla="*/ 2714625 h 3910012"/>
                <a:gd name="connsiteX52" fmla="*/ 1266825 w 7334250"/>
                <a:gd name="connsiteY52" fmla="*/ 2714625 h 3910012"/>
                <a:gd name="connsiteX53" fmla="*/ 1266825 w 7334250"/>
                <a:gd name="connsiteY53" fmla="*/ 2743200 h 3910012"/>
                <a:gd name="connsiteX54" fmla="*/ 1295400 w 7334250"/>
                <a:gd name="connsiteY54" fmla="*/ 2743200 h 3910012"/>
                <a:gd name="connsiteX55" fmla="*/ 1295400 w 7334250"/>
                <a:gd name="connsiteY55" fmla="*/ 2757487 h 3910012"/>
                <a:gd name="connsiteX56" fmla="*/ 1333500 w 7334250"/>
                <a:gd name="connsiteY56" fmla="*/ 2757487 h 3910012"/>
                <a:gd name="connsiteX57" fmla="*/ 1333500 w 7334250"/>
                <a:gd name="connsiteY57" fmla="*/ 2767012 h 3910012"/>
                <a:gd name="connsiteX58" fmla="*/ 1366838 w 7334250"/>
                <a:gd name="connsiteY58" fmla="*/ 2767012 h 3910012"/>
                <a:gd name="connsiteX59" fmla="*/ 1366838 w 7334250"/>
                <a:gd name="connsiteY59" fmla="*/ 2776537 h 3910012"/>
                <a:gd name="connsiteX60" fmla="*/ 1414463 w 7334250"/>
                <a:gd name="connsiteY60" fmla="*/ 2776537 h 3910012"/>
                <a:gd name="connsiteX61" fmla="*/ 1414463 w 7334250"/>
                <a:gd name="connsiteY61" fmla="*/ 2795587 h 3910012"/>
                <a:gd name="connsiteX62" fmla="*/ 1528763 w 7334250"/>
                <a:gd name="connsiteY62" fmla="*/ 2795587 h 3910012"/>
                <a:gd name="connsiteX63" fmla="*/ 1562100 w 7334250"/>
                <a:gd name="connsiteY63" fmla="*/ 2890837 h 3910012"/>
                <a:gd name="connsiteX64" fmla="*/ 1581150 w 7334250"/>
                <a:gd name="connsiteY64" fmla="*/ 2933700 h 3910012"/>
                <a:gd name="connsiteX65" fmla="*/ 1604963 w 7334250"/>
                <a:gd name="connsiteY65" fmla="*/ 3014662 h 3910012"/>
                <a:gd name="connsiteX66" fmla="*/ 1619250 w 7334250"/>
                <a:gd name="connsiteY66" fmla="*/ 3019425 h 3910012"/>
                <a:gd name="connsiteX67" fmla="*/ 1619250 w 7334250"/>
                <a:gd name="connsiteY67" fmla="*/ 3114675 h 3910012"/>
                <a:gd name="connsiteX68" fmla="*/ 1666875 w 7334250"/>
                <a:gd name="connsiteY68" fmla="*/ 3114675 h 3910012"/>
                <a:gd name="connsiteX69" fmla="*/ 1666875 w 7334250"/>
                <a:gd name="connsiteY69" fmla="*/ 3133725 h 3910012"/>
                <a:gd name="connsiteX70" fmla="*/ 1833563 w 7334250"/>
                <a:gd name="connsiteY70" fmla="*/ 3133725 h 3910012"/>
                <a:gd name="connsiteX71" fmla="*/ 1833563 w 7334250"/>
                <a:gd name="connsiteY71" fmla="*/ 3157537 h 3910012"/>
                <a:gd name="connsiteX72" fmla="*/ 1881188 w 7334250"/>
                <a:gd name="connsiteY72" fmla="*/ 3157537 h 3910012"/>
                <a:gd name="connsiteX73" fmla="*/ 1881188 w 7334250"/>
                <a:gd name="connsiteY73" fmla="*/ 3171825 h 3910012"/>
                <a:gd name="connsiteX74" fmla="*/ 1905000 w 7334250"/>
                <a:gd name="connsiteY74" fmla="*/ 3171825 h 3910012"/>
                <a:gd name="connsiteX75" fmla="*/ 1905000 w 7334250"/>
                <a:gd name="connsiteY75" fmla="*/ 3186112 h 3910012"/>
                <a:gd name="connsiteX76" fmla="*/ 1976438 w 7334250"/>
                <a:gd name="connsiteY76" fmla="*/ 3186112 h 3910012"/>
                <a:gd name="connsiteX77" fmla="*/ 1976438 w 7334250"/>
                <a:gd name="connsiteY77" fmla="*/ 3205162 h 3910012"/>
                <a:gd name="connsiteX78" fmla="*/ 2019300 w 7334250"/>
                <a:gd name="connsiteY78" fmla="*/ 3205162 h 3910012"/>
                <a:gd name="connsiteX79" fmla="*/ 2019300 w 7334250"/>
                <a:gd name="connsiteY79" fmla="*/ 3219450 h 3910012"/>
                <a:gd name="connsiteX80" fmla="*/ 2033588 w 7334250"/>
                <a:gd name="connsiteY80" fmla="*/ 3219450 h 3910012"/>
                <a:gd name="connsiteX81" fmla="*/ 2033588 w 7334250"/>
                <a:gd name="connsiteY81" fmla="*/ 3243262 h 3910012"/>
                <a:gd name="connsiteX82" fmla="*/ 2052638 w 7334250"/>
                <a:gd name="connsiteY82" fmla="*/ 3243262 h 3910012"/>
                <a:gd name="connsiteX83" fmla="*/ 2052638 w 7334250"/>
                <a:gd name="connsiteY83" fmla="*/ 3262312 h 3910012"/>
                <a:gd name="connsiteX84" fmla="*/ 2100263 w 7334250"/>
                <a:gd name="connsiteY84" fmla="*/ 3262312 h 3910012"/>
                <a:gd name="connsiteX85" fmla="*/ 2114550 w 7334250"/>
                <a:gd name="connsiteY85" fmla="*/ 3276600 h 3910012"/>
                <a:gd name="connsiteX86" fmla="*/ 2114550 w 7334250"/>
                <a:gd name="connsiteY86" fmla="*/ 3357562 h 3910012"/>
                <a:gd name="connsiteX87" fmla="*/ 2238375 w 7334250"/>
                <a:gd name="connsiteY87" fmla="*/ 3357562 h 3910012"/>
                <a:gd name="connsiteX88" fmla="*/ 2238375 w 7334250"/>
                <a:gd name="connsiteY88" fmla="*/ 3386137 h 3910012"/>
                <a:gd name="connsiteX89" fmla="*/ 2300288 w 7334250"/>
                <a:gd name="connsiteY89" fmla="*/ 3386137 h 3910012"/>
                <a:gd name="connsiteX90" fmla="*/ 2309813 w 7334250"/>
                <a:gd name="connsiteY90" fmla="*/ 3419475 h 3910012"/>
                <a:gd name="connsiteX91" fmla="*/ 2414588 w 7334250"/>
                <a:gd name="connsiteY91" fmla="*/ 3419475 h 3910012"/>
                <a:gd name="connsiteX92" fmla="*/ 2424113 w 7334250"/>
                <a:gd name="connsiteY92" fmla="*/ 3429000 h 3910012"/>
                <a:gd name="connsiteX93" fmla="*/ 2581275 w 7334250"/>
                <a:gd name="connsiteY93" fmla="*/ 3429000 h 3910012"/>
                <a:gd name="connsiteX94" fmla="*/ 2581275 w 7334250"/>
                <a:gd name="connsiteY94" fmla="*/ 3462337 h 3910012"/>
                <a:gd name="connsiteX95" fmla="*/ 2609850 w 7334250"/>
                <a:gd name="connsiteY95" fmla="*/ 3462337 h 3910012"/>
                <a:gd name="connsiteX96" fmla="*/ 2609850 w 7334250"/>
                <a:gd name="connsiteY96" fmla="*/ 3514725 h 3910012"/>
                <a:gd name="connsiteX97" fmla="*/ 2647950 w 7334250"/>
                <a:gd name="connsiteY97" fmla="*/ 3514725 h 3910012"/>
                <a:gd name="connsiteX98" fmla="*/ 2647950 w 7334250"/>
                <a:gd name="connsiteY98" fmla="*/ 3552825 h 3910012"/>
                <a:gd name="connsiteX99" fmla="*/ 2767013 w 7334250"/>
                <a:gd name="connsiteY99" fmla="*/ 3552825 h 3910012"/>
                <a:gd name="connsiteX100" fmla="*/ 2767013 w 7334250"/>
                <a:gd name="connsiteY100" fmla="*/ 3595687 h 3910012"/>
                <a:gd name="connsiteX101" fmla="*/ 3100388 w 7334250"/>
                <a:gd name="connsiteY101" fmla="*/ 3595687 h 3910012"/>
                <a:gd name="connsiteX102" fmla="*/ 3100388 w 7334250"/>
                <a:gd name="connsiteY102" fmla="*/ 3609975 h 3910012"/>
                <a:gd name="connsiteX103" fmla="*/ 3152775 w 7334250"/>
                <a:gd name="connsiteY103" fmla="*/ 3609975 h 3910012"/>
                <a:gd name="connsiteX104" fmla="*/ 3152775 w 7334250"/>
                <a:gd name="connsiteY104" fmla="*/ 3643312 h 3910012"/>
                <a:gd name="connsiteX105" fmla="*/ 3348038 w 7334250"/>
                <a:gd name="connsiteY105" fmla="*/ 3643312 h 3910012"/>
                <a:gd name="connsiteX106" fmla="*/ 3348038 w 7334250"/>
                <a:gd name="connsiteY106" fmla="*/ 3671887 h 3910012"/>
                <a:gd name="connsiteX107" fmla="*/ 3409950 w 7334250"/>
                <a:gd name="connsiteY107" fmla="*/ 3671887 h 3910012"/>
                <a:gd name="connsiteX108" fmla="*/ 3409950 w 7334250"/>
                <a:gd name="connsiteY108" fmla="*/ 3690937 h 3910012"/>
                <a:gd name="connsiteX109" fmla="*/ 4629150 w 7334250"/>
                <a:gd name="connsiteY109" fmla="*/ 3690937 h 3910012"/>
                <a:gd name="connsiteX110" fmla="*/ 4629150 w 7334250"/>
                <a:gd name="connsiteY110" fmla="*/ 3729037 h 3910012"/>
                <a:gd name="connsiteX111" fmla="*/ 4857750 w 7334250"/>
                <a:gd name="connsiteY111" fmla="*/ 3729037 h 3910012"/>
                <a:gd name="connsiteX112" fmla="*/ 4857750 w 7334250"/>
                <a:gd name="connsiteY112" fmla="*/ 3767137 h 3910012"/>
                <a:gd name="connsiteX113" fmla="*/ 5195888 w 7334250"/>
                <a:gd name="connsiteY113" fmla="*/ 3767137 h 3910012"/>
                <a:gd name="connsiteX114" fmla="*/ 5195888 w 7334250"/>
                <a:gd name="connsiteY114" fmla="*/ 3819525 h 3910012"/>
                <a:gd name="connsiteX115" fmla="*/ 6872288 w 7334250"/>
                <a:gd name="connsiteY115" fmla="*/ 3819525 h 3910012"/>
                <a:gd name="connsiteX116" fmla="*/ 7334250 w 7334250"/>
                <a:gd name="connsiteY116" fmla="*/ 3910012 h 3910012"/>
                <a:gd name="connsiteX0" fmla="*/ 0 w 7334250"/>
                <a:gd name="connsiteY0" fmla="*/ 0 h 3910012"/>
                <a:gd name="connsiteX1" fmla="*/ 95250 w 7334250"/>
                <a:gd name="connsiteY1" fmla="*/ 0 h 3910012"/>
                <a:gd name="connsiteX2" fmla="*/ 138113 w 7334250"/>
                <a:gd name="connsiteY2" fmla="*/ 19050 h 3910012"/>
                <a:gd name="connsiteX3" fmla="*/ 138113 w 7334250"/>
                <a:gd name="connsiteY3" fmla="*/ 76200 h 3910012"/>
                <a:gd name="connsiteX4" fmla="*/ 204788 w 7334250"/>
                <a:gd name="connsiteY4" fmla="*/ 76200 h 3910012"/>
                <a:gd name="connsiteX5" fmla="*/ 204788 w 7334250"/>
                <a:gd name="connsiteY5" fmla="*/ 114300 h 3910012"/>
                <a:gd name="connsiteX6" fmla="*/ 300038 w 7334250"/>
                <a:gd name="connsiteY6" fmla="*/ 266700 h 3910012"/>
                <a:gd name="connsiteX7" fmla="*/ 323850 w 7334250"/>
                <a:gd name="connsiteY7" fmla="*/ 338137 h 3910012"/>
                <a:gd name="connsiteX8" fmla="*/ 390525 w 7334250"/>
                <a:gd name="connsiteY8" fmla="*/ 404812 h 3910012"/>
                <a:gd name="connsiteX9" fmla="*/ 414338 w 7334250"/>
                <a:gd name="connsiteY9" fmla="*/ 423862 h 3910012"/>
                <a:gd name="connsiteX10" fmla="*/ 466725 w 7334250"/>
                <a:gd name="connsiteY10" fmla="*/ 571500 h 3910012"/>
                <a:gd name="connsiteX11" fmla="*/ 509588 w 7334250"/>
                <a:gd name="connsiteY11" fmla="*/ 785812 h 3910012"/>
                <a:gd name="connsiteX12" fmla="*/ 509588 w 7334250"/>
                <a:gd name="connsiteY12" fmla="*/ 928687 h 3910012"/>
                <a:gd name="connsiteX13" fmla="*/ 542925 w 7334250"/>
                <a:gd name="connsiteY13" fmla="*/ 1500187 h 3910012"/>
                <a:gd name="connsiteX14" fmla="*/ 561975 w 7334250"/>
                <a:gd name="connsiteY14" fmla="*/ 1695450 h 3910012"/>
                <a:gd name="connsiteX15" fmla="*/ 581025 w 7334250"/>
                <a:gd name="connsiteY15" fmla="*/ 1719262 h 3910012"/>
                <a:gd name="connsiteX16" fmla="*/ 581025 w 7334250"/>
                <a:gd name="connsiteY16" fmla="*/ 1766887 h 3910012"/>
                <a:gd name="connsiteX17" fmla="*/ 609600 w 7334250"/>
                <a:gd name="connsiteY17" fmla="*/ 1790700 h 3910012"/>
                <a:gd name="connsiteX18" fmla="*/ 609600 w 7334250"/>
                <a:gd name="connsiteY18" fmla="*/ 1852612 h 3910012"/>
                <a:gd name="connsiteX19" fmla="*/ 681038 w 7334250"/>
                <a:gd name="connsiteY19" fmla="*/ 1852612 h 3910012"/>
                <a:gd name="connsiteX20" fmla="*/ 681038 w 7334250"/>
                <a:gd name="connsiteY20" fmla="*/ 1900237 h 3910012"/>
                <a:gd name="connsiteX21" fmla="*/ 728663 w 7334250"/>
                <a:gd name="connsiteY21" fmla="*/ 1943100 h 3910012"/>
                <a:gd name="connsiteX22" fmla="*/ 728663 w 7334250"/>
                <a:gd name="connsiteY22" fmla="*/ 1995487 h 3910012"/>
                <a:gd name="connsiteX23" fmla="*/ 771525 w 7334250"/>
                <a:gd name="connsiteY23" fmla="*/ 1995487 h 3910012"/>
                <a:gd name="connsiteX24" fmla="*/ 771525 w 7334250"/>
                <a:gd name="connsiteY24" fmla="*/ 2047875 h 3910012"/>
                <a:gd name="connsiteX25" fmla="*/ 785813 w 7334250"/>
                <a:gd name="connsiteY25" fmla="*/ 2062162 h 3910012"/>
                <a:gd name="connsiteX26" fmla="*/ 785813 w 7334250"/>
                <a:gd name="connsiteY26" fmla="*/ 2081212 h 3910012"/>
                <a:gd name="connsiteX27" fmla="*/ 809625 w 7334250"/>
                <a:gd name="connsiteY27" fmla="*/ 2095500 h 3910012"/>
                <a:gd name="connsiteX28" fmla="*/ 809625 w 7334250"/>
                <a:gd name="connsiteY28" fmla="*/ 2195512 h 3910012"/>
                <a:gd name="connsiteX29" fmla="*/ 847725 w 7334250"/>
                <a:gd name="connsiteY29" fmla="*/ 2195512 h 3910012"/>
                <a:gd name="connsiteX30" fmla="*/ 847725 w 7334250"/>
                <a:gd name="connsiteY30" fmla="*/ 2257425 h 3910012"/>
                <a:gd name="connsiteX31" fmla="*/ 876300 w 7334250"/>
                <a:gd name="connsiteY31" fmla="*/ 2257425 h 3910012"/>
                <a:gd name="connsiteX32" fmla="*/ 876300 w 7334250"/>
                <a:gd name="connsiteY32" fmla="*/ 2276475 h 3910012"/>
                <a:gd name="connsiteX33" fmla="*/ 895350 w 7334250"/>
                <a:gd name="connsiteY33" fmla="*/ 2276475 h 3910012"/>
                <a:gd name="connsiteX34" fmla="*/ 895350 w 7334250"/>
                <a:gd name="connsiteY34" fmla="*/ 2286000 h 3910012"/>
                <a:gd name="connsiteX35" fmla="*/ 933450 w 7334250"/>
                <a:gd name="connsiteY35" fmla="*/ 2286000 h 3910012"/>
                <a:gd name="connsiteX36" fmla="*/ 933450 w 7334250"/>
                <a:gd name="connsiteY36" fmla="*/ 2343150 h 3910012"/>
                <a:gd name="connsiteX37" fmla="*/ 981075 w 7334250"/>
                <a:gd name="connsiteY37" fmla="*/ 2343150 h 3910012"/>
                <a:gd name="connsiteX38" fmla="*/ 981075 w 7334250"/>
                <a:gd name="connsiteY38" fmla="*/ 2381250 h 3910012"/>
                <a:gd name="connsiteX39" fmla="*/ 1028700 w 7334250"/>
                <a:gd name="connsiteY39" fmla="*/ 2381250 h 3910012"/>
                <a:gd name="connsiteX40" fmla="*/ 1042988 w 7334250"/>
                <a:gd name="connsiteY40" fmla="*/ 2452687 h 3910012"/>
                <a:gd name="connsiteX41" fmla="*/ 1071563 w 7334250"/>
                <a:gd name="connsiteY41" fmla="*/ 2495550 h 3910012"/>
                <a:gd name="connsiteX42" fmla="*/ 1066800 w 7334250"/>
                <a:gd name="connsiteY42" fmla="*/ 2590800 h 3910012"/>
                <a:gd name="connsiteX43" fmla="*/ 1085850 w 7334250"/>
                <a:gd name="connsiteY43" fmla="*/ 2628900 h 3910012"/>
                <a:gd name="connsiteX44" fmla="*/ 1162050 w 7334250"/>
                <a:gd name="connsiteY44" fmla="*/ 2628900 h 3910012"/>
                <a:gd name="connsiteX45" fmla="*/ 1162050 w 7334250"/>
                <a:gd name="connsiteY45" fmla="*/ 2652712 h 3910012"/>
                <a:gd name="connsiteX46" fmla="*/ 1176338 w 7334250"/>
                <a:gd name="connsiteY46" fmla="*/ 2652712 h 3910012"/>
                <a:gd name="connsiteX47" fmla="*/ 1176338 w 7334250"/>
                <a:gd name="connsiteY47" fmla="*/ 2667000 h 3910012"/>
                <a:gd name="connsiteX48" fmla="*/ 1190625 w 7334250"/>
                <a:gd name="connsiteY48" fmla="*/ 2667000 h 3910012"/>
                <a:gd name="connsiteX49" fmla="*/ 1190625 w 7334250"/>
                <a:gd name="connsiteY49" fmla="*/ 2690812 h 3910012"/>
                <a:gd name="connsiteX50" fmla="*/ 1233488 w 7334250"/>
                <a:gd name="connsiteY50" fmla="*/ 2690812 h 3910012"/>
                <a:gd name="connsiteX51" fmla="*/ 1233488 w 7334250"/>
                <a:gd name="connsiteY51" fmla="*/ 2714625 h 3910012"/>
                <a:gd name="connsiteX52" fmla="*/ 1266825 w 7334250"/>
                <a:gd name="connsiteY52" fmla="*/ 2714625 h 3910012"/>
                <a:gd name="connsiteX53" fmla="*/ 1266825 w 7334250"/>
                <a:gd name="connsiteY53" fmla="*/ 2743200 h 3910012"/>
                <a:gd name="connsiteX54" fmla="*/ 1295400 w 7334250"/>
                <a:gd name="connsiteY54" fmla="*/ 2743200 h 3910012"/>
                <a:gd name="connsiteX55" fmla="*/ 1295400 w 7334250"/>
                <a:gd name="connsiteY55" fmla="*/ 2757487 h 3910012"/>
                <a:gd name="connsiteX56" fmla="*/ 1333500 w 7334250"/>
                <a:gd name="connsiteY56" fmla="*/ 2757487 h 3910012"/>
                <a:gd name="connsiteX57" fmla="*/ 1333500 w 7334250"/>
                <a:gd name="connsiteY57" fmla="*/ 2767012 h 3910012"/>
                <a:gd name="connsiteX58" fmla="*/ 1366838 w 7334250"/>
                <a:gd name="connsiteY58" fmla="*/ 2767012 h 3910012"/>
                <a:gd name="connsiteX59" fmla="*/ 1366838 w 7334250"/>
                <a:gd name="connsiteY59" fmla="*/ 2776537 h 3910012"/>
                <a:gd name="connsiteX60" fmla="*/ 1414463 w 7334250"/>
                <a:gd name="connsiteY60" fmla="*/ 2776537 h 3910012"/>
                <a:gd name="connsiteX61" fmla="*/ 1414463 w 7334250"/>
                <a:gd name="connsiteY61" fmla="*/ 2795587 h 3910012"/>
                <a:gd name="connsiteX62" fmla="*/ 1528763 w 7334250"/>
                <a:gd name="connsiteY62" fmla="*/ 2795587 h 3910012"/>
                <a:gd name="connsiteX63" fmla="*/ 1562100 w 7334250"/>
                <a:gd name="connsiteY63" fmla="*/ 2890837 h 3910012"/>
                <a:gd name="connsiteX64" fmla="*/ 1581150 w 7334250"/>
                <a:gd name="connsiteY64" fmla="*/ 2933700 h 3910012"/>
                <a:gd name="connsiteX65" fmla="*/ 1604963 w 7334250"/>
                <a:gd name="connsiteY65" fmla="*/ 3014662 h 3910012"/>
                <a:gd name="connsiteX66" fmla="*/ 1619250 w 7334250"/>
                <a:gd name="connsiteY66" fmla="*/ 3019425 h 3910012"/>
                <a:gd name="connsiteX67" fmla="*/ 1619250 w 7334250"/>
                <a:gd name="connsiteY67" fmla="*/ 3114675 h 3910012"/>
                <a:gd name="connsiteX68" fmla="*/ 1666875 w 7334250"/>
                <a:gd name="connsiteY68" fmla="*/ 3114675 h 3910012"/>
                <a:gd name="connsiteX69" fmla="*/ 1666875 w 7334250"/>
                <a:gd name="connsiteY69" fmla="*/ 3133725 h 3910012"/>
                <a:gd name="connsiteX70" fmla="*/ 1833563 w 7334250"/>
                <a:gd name="connsiteY70" fmla="*/ 3133725 h 3910012"/>
                <a:gd name="connsiteX71" fmla="*/ 1833563 w 7334250"/>
                <a:gd name="connsiteY71" fmla="*/ 3157537 h 3910012"/>
                <a:gd name="connsiteX72" fmla="*/ 1881188 w 7334250"/>
                <a:gd name="connsiteY72" fmla="*/ 3157537 h 3910012"/>
                <a:gd name="connsiteX73" fmla="*/ 1881188 w 7334250"/>
                <a:gd name="connsiteY73" fmla="*/ 3171825 h 3910012"/>
                <a:gd name="connsiteX74" fmla="*/ 1905000 w 7334250"/>
                <a:gd name="connsiteY74" fmla="*/ 3171825 h 3910012"/>
                <a:gd name="connsiteX75" fmla="*/ 1905000 w 7334250"/>
                <a:gd name="connsiteY75" fmla="*/ 3186112 h 3910012"/>
                <a:gd name="connsiteX76" fmla="*/ 1976438 w 7334250"/>
                <a:gd name="connsiteY76" fmla="*/ 3186112 h 3910012"/>
                <a:gd name="connsiteX77" fmla="*/ 1976438 w 7334250"/>
                <a:gd name="connsiteY77" fmla="*/ 3205162 h 3910012"/>
                <a:gd name="connsiteX78" fmla="*/ 2019300 w 7334250"/>
                <a:gd name="connsiteY78" fmla="*/ 3205162 h 3910012"/>
                <a:gd name="connsiteX79" fmla="*/ 2019300 w 7334250"/>
                <a:gd name="connsiteY79" fmla="*/ 3219450 h 3910012"/>
                <a:gd name="connsiteX80" fmla="*/ 2033588 w 7334250"/>
                <a:gd name="connsiteY80" fmla="*/ 3219450 h 3910012"/>
                <a:gd name="connsiteX81" fmla="*/ 2033588 w 7334250"/>
                <a:gd name="connsiteY81" fmla="*/ 3243262 h 3910012"/>
                <a:gd name="connsiteX82" fmla="*/ 2052638 w 7334250"/>
                <a:gd name="connsiteY82" fmla="*/ 3243262 h 3910012"/>
                <a:gd name="connsiteX83" fmla="*/ 2052638 w 7334250"/>
                <a:gd name="connsiteY83" fmla="*/ 3262312 h 3910012"/>
                <a:gd name="connsiteX84" fmla="*/ 2100263 w 7334250"/>
                <a:gd name="connsiteY84" fmla="*/ 3262312 h 3910012"/>
                <a:gd name="connsiteX85" fmla="*/ 2114550 w 7334250"/>
                <a:gd name="connsiteY85" fmla="*/ 3276600 h 3910012"/>
                <a:gd name="connsiteX86" fmla="*/ 2114550 w 7334250"/>
                <a:gd name="connsiteY86" fmla="*/ 3357562 h 3910012"/>
                <a:gd name="connsiteX87" fmla="*/ 2238375 w 7334250"/>
                <a:gd name="connsiteY87" fmla="*/ 3357562 h 3910012"/>
                <a:gd name="connsiteX88" fmla="*/ 2238375 w 7334250"/>
                <a:gd name="connsiteY88" fmla="*/ 3386137 h 3910012"/>
                <a:gd name="connsiteX89" fmla="*/ 2300288 w 7334250"/>
                <a:gd name="connsiteY89" fmla="*/ 3386137 h 3910012"/>
                <a:gd name="connsiteX90" fmla="*/ 2309813 w 7334250"/>
                <a:gd name="connsiteY90" fmla="*/ 3419475 h 3910012"/>
                <a:gd name="connsiteX91" fmla="*/ 2414588 w 7334250"/>
                <a:gd name="connsiteY91" fmla="*/ 3419475 h 3910012"/>
                <a:gd name="connsiteX92" fmla="*/ 2424113 w 7334250"/>
                <a:gd name="connsiteY92" fmla="*/ 3429000 h 3910012"/>
                <a:gd name="connsiteX93" fmla="*/ 2581275 w 7334250"/>
                <a:gd name="connsiteY93" fmla="*/ 3429000 h 3910012"/>
                <a:gd name="connsiteX94" fmla="*/ 2581275 w 7334250"/>
                <a:gd name="connsiteY94" fmla="*/ 3462337 h 3910012"/>
                <a:gd name="connsiteX95" fmla="*/ 2609850 w 7334250"/>
                <a:gd name="connsiteY95" fmla="*/ 3462337 h 3910012"/>
                <a:gd name="connsiteX96" fmla="*/ 2609850 w 7334250"/>
                <a:gd name="connsiteY96" fmla="*/ 3514725 h 3910012"/>
                <a:gd name="connsiteX97" fmla="*/ 2647950 w 7334250"/>
                <a:gd name="connsiteY97" fmla="*/ 3514725 h 3910012"/>
                <a:gd name="connsiteX98" fmla="*/ 2647950 w 7334250"/>
                <a:gd name="connsiteY98" fmla="*/ 3552825 h 3910012"/>
                <a:gd name="connsiteX99" fmla="*/ 2767013 w 7334250"/>
                <a:gd name="connsiteY99" fmla="*/ 3552825 h 3910012"/>
                <a:gd name="connsiteX100" fmla="*/ 2767013 w 7334250"/>
                <a:gd name="connsiteY100" fmla="*/ 3595687 h 3910012"/>
                <a:gd name="connsiteX101" fmla="*/ 3100388 w 7334250"/>
                <a:gd name="connsiteY101" fmla="*/ 3595687 h 3910012"/>
                <a:gd name="connsiteX102" fmla="*/ 3100388 w 7334250"/>
                <a:gd name="connsiteY102" fmla="*/ 3609975 h 3910012"/>
                <a:gd name="connsiteX103" fmla="*/ 3152775 w 7334250"/>
                <a:gd name="connsiteY103" fmla="*/ 3609975 h 3910012"/>
                <a:gd name="connsiteX104" fmla="*/ 3152775 w 7334250"/>
                <a:gd name="connsiteY104" fmla="*/ 3643312 h 3910012"/>
                <a:gd name="connsiteX105" fmla="*/ 3348038 w 7334250"/>
                <a:gd name="connsiteY105" fmla="*/ 3643312 h 3910012"/>
                <a:gd name="connsiteX106" fmla="*/ 3348038 w 7334250"/>
                <a:gd name="connsiteY106" fmla="*/ 3671887 h 3910012"/>
                <a:gd name="connsiteX107" fmla="*/ 3409950 w 7334250"/>
                <a:gd name="connsiteY107" fmla="*/ 3671887 h 3910012"/>
                <a:gd name="connsiteX108" fmla="*/ 3409950 w 7334250"/>
                <a:gd name="connsiteY108" fmla="*/ 3690937 h 3910012"/>
                <a:gd name="connsiteX109" fmla="*/ 4629150 w 7334250"/>
                <a:gd name="connsiteY109" fmla="*/ 3690937 h 3910012"/>
                <a:gd name="connsiteX110" fmla="*/ 4629150 w 7334250"/>
                <a:gd name="connsiteY110" fmla="*/ 3729037 h 3910012"/>
                <a:gd name="connsiteX111" fmla="*/ 4857750 w 7334250"/>
                <a:gd name="connsiteY111" fmla="*/ 3729037 h 3910012"/>
                <a:gd name="connsiteX112" fmla="*/ 4857750 w 7334250"/>
                <a:gd name="connsiteY112" fmla="*/ 3767137 h 3910012"/>
                <a:gd name="connsiteX113" fmla="*/ 5195888 w 7334250"/>
                <a:gd name="connsiteY113" fmla="*/ 3767137 h 3910012"/>
                <a:gd name="connsiteX114" fmla="*/ 5195888 w 7334250"/>
                <a:gd name="connsiteY114" fmla="*/ 3819525 h 3910012"/>
                <a:gd name="connsiteX115" fmla="*/ 6872288 w 7334250"/>
                <a:gd name="connsiteY115" fmla="*/ 3819525 h 3910012"/>
                <a:gd name="connsiteX116" fmla="*/ 6996113 w 7334250"/>
                <a:gd name="connsiteY116" fmla="*/ 3843336 h 3910012"/>
                <a:gd name="connsiteX117" fmla="*/ 7334250 w 7334250"/>
                <a:gd name="connsiteY117" fmla="*/ 3910012 h 3910012"/>
                <a:gd name="connsiteX0" fmla="*/ 0 w 7334250"/>
                <a:gd name="connsiteY0" fmla="*/ 0 h 3910012"/>
                <a:gd name="connsiteX1" fmla="*/ 95250 w 7334250"/>
                <a:gd name="connsiteY1" fmla="*/ 0 h 3910012"/>
                <a:gd name="connsiteX2" fmla="*/ 138113 w 7334250"/>
                <a:gd name="connsiteY2" fmla="*/ 19050 h 3910012"/>
                <a:gd name="connsiteX3" fmla="*/ 138113 w 7334250"/>
                <a:gd name="connsiteY3" fmla="*/ 76200 h 3910012"/>
                <a:gd name="connsiteX4" fmla="*/ 204788 w 7334250"/>
                <a:gd name="connsiteY4" fmla="*/ 76200 h 3910012"/>
                <a:gd name="connsiteX5" fmla="*/ 204788 w 7334250"/>
                <a:gd name="connsiteY5" fmla="*/ 114300 h 3910012"/>
                <a:gd name="connsiteX6" fmla="*/ 300038 w 7334250"/>
                <a:gd name="connsiteY6" fmla="*/ 266700 h 3910012"/>
                <a:gd name="connsiteX7" fmla="*/ 323850 w 7334250"/>
                <a:gd name="connsiteY7" fmla="*/ 338137 h 3910012"/>
                <a:gd name="connsiteX8" fmla="*/ 390525 w 7334250"/>
                <a:gd name="connsiteY8" fmla="*/ 404812 h 3910012"/>
                <a:gd name="connsiteX9" fmla="*/ 414338 w 7334250"/>
                <a:gd name="connsiteY9" fmla="*/ 423862 h 3910012"/>
                <a:gd name="connsiteX10" fmla="*/ 466725 w 7334250"/>
                <a:gd name="connsiteY10" fmla="*/ 571500 h 3910012"/>
                <a:gd name="connsiteX11" fmla="*/ 509588 w 7334250"/>
                <a:gd name="connsiteY11" fmla="*/ 785812 h 3910012"/>
                <a:gd name="connsiteX12" fmla="*/ 509588 w 7334250"/>
                <a:gd name="connsiteY12" fmla="*/ 928687 h 3910012"/>
                <a:gd name="connsiteX13" fmla="*/ 542925 w 7334250"/>
                <a:gd name="connsiteY13" fmla="*/ 1500187 h 3910012"/>
                <a:gd name="connsiteX14" fmla="*/ 561975 w 7334250"/>
                <a:gd name="connsiteY14" fmla="*/ 1695450 h 3910012"/>
                <a:gd name="connsiteX15" fmla="*/ 581025 w 7334250"/>
                <a:gd name="connsiteY15" fmla="*/ 1719262 h 3910012"/>
                <a:gd name="connsiteX16" fmla="*/ 581025 w 7334250"/>
                <a:gd name="connsiteY16" fmla="*/ 1766887 h 3910012"/>
                <a:gd name="connsiteX17" fmla="*/ 609600 w 7334250"/>
                <a:gd name="connsiteY17" fmla="*/ 1790700 h 3910012"/>
                <a:gd name="connsiteX18" fmla="*/ 609600 w 7334250"/>
                <a:gd name="connsiteY18" fmla="*/ 1852612 h 3910012"/>
                <a:gd name="connsiteX19" fmla="*/ 681038 w 7334250"/>
                <a:gd name="connsiteY19" fmla="*/ 1852612 h 3910012"/>
                <a:gd name="connsiteX20" fmla="*/ 681038 w 7334250"/>
                <a:gd name="connsiteY20" fmla="*/ 1900237 h 3910012"/>
                <a:gd name="connsiteX21" fmla="*/ 728663 w 7334250"/>
                <a:gd name="connsiteY21" fmla="*/ 1943100 h 3910012"/>
                <a:gd name="connsiteX22" fmla="*/ 728663 w 7334250"/>
                <a:gd name="connsiteY22" fmla="*/ 1995487 h 3910012"/>
                <a:gd name="connsiteX23" fmla="*/ 771525 w 7334250"/>
                <a:gd name="connsiteY23" fmla="*/ 1995487 h 3910012"/>
                <a:gd name="connsiteX24" fmla="*/ 771525 w 7334250"/>
                <a:gd name="connsiteY24" fmla="*/ 2047875 h 3910012"/>
                <a:gd name="connsiteX25" fmla="*/ 785813 w 7334250"/>
                <a:gd name="connsiteY25" fmla="*/ 2062162 h 3910012"/>
                <a:gd name="connsiteX26" fmla="*/ 785813 w 7334250"/>
                <a:gd name="connsiteY26" fmla="*/ 2081212 h 3910012"/>
                <a:gd name="connsiteX27" fmla="*/ 809625 w 7334250"/>
                <a:gd name="connsiteY27" fmla="*/ 2095500 h 3910012"/>
                <a:gd name="connsiteX28" fmla="*/ 809625 w 7334250"/>
                <a:gd name="connsiteY28" fmla="*/ 2195512 h 3910012"/>
                <a:gd name="connsiteX29" fmla="*/ 847725 w 7334250"/>
                <a:gd name="connsiteY29" fmla="*/ 2195512 h 3910012"/>
                <a:gd name="connsiteX30" fmla="*/ 847725 w 7334250"/>
                <a:gd name="connsiteY30" fmla="*/ 2257425 h 3910012"/>
                <a:gd name="connsiteX31" fmla="*/ 876300 w 7334250"/>
                <a:gd name="connsiteY31" fmla="*/ 2257425 h 3910012"/>
                <a:gd name="connsiteX32" fmla="*/ 876300 w 7334250"/>
                <a:gd name="connsiteY32" fmla="*/ 2276475 h 3910012"/>
                <a:gd name="connsiteX33" fmla="*/ 895350 w 7334250"/>
                <a:gd name="connsiteY33" fmla="*/ 2276475 h 3910012"/>
                <a:gd name="connsiteX34" fmla="*/ 895350 w 7334250"/>
                <a:gd name="connsiteY34" fmla="*/ 2286000 h 3910012"/>
                <a:gd name="connsiteX35" fmla="*/ 933450 w 7334250"/>
                <a:gd name="connsiteY35" fmla="*/ 2286000 h 3910012"/>
                <a:gd name="connsiteX36" fmla="*/ 933450 w 7334250"/>
                <a:gd name="connsiteY36" fmla="*/ 2343150 h 3910012"/>
                <a:gd name="connsiteX37" fmla="*/ 981075 w 7334250"/>
                <a:gd name="connsiteY37" fmla="*/ 2343150 h 3910012"/>
                <a:gd name="connsiteX38" fmla="*/ 981075 w 7334250"/>
                <a:gd name="connsiteY38" fmla="*/ 2381250 h 3910012"/>
                <a:gd name="connsiteX39" fmla="*/ 1028700 w 7334250"/>
                <a:gd name="connsiteY39" fmla="*/ 2381250 h 3910012"/>
                <a:gd name="connsiteX40" fmla="*/ 1042988 w 7334250"/>
                <a:gd name="connsiteY40" fmla="*/ 2452687 h 3910012"/>
                <a:gd name="connsiteX41" fmla="*/ 1071563 w 7334250"/>
                <a:gd name="connsiteY41" fmla="*/ 2495550 h 3910012"/>
                <a:gd name="connsiteX42" fmla="*/ 1066800 w 7334250"/>
                <a:gd name="connsiteY42" fmla="*/ 2590800 h 3910012"/>
                <a:gd name="connsiteX43" fmla="*/ 1085850 w 7334250"/>
                <a:gd name="connsiteY43" fmla="*/ 2628900 h 3910012"/>
                <a:gd name="connsiteX44" fmla="*/ 1162050 w 7334250"/>
                <a:gd name="connsiteY44" fmla="*/ 2628900 h 3910012"/>
                <a:gd name="connsiteX45" fmla="*/ 1162050 w 7334250"/>
                <a:gd name="connsiteY45" fmla="*/ 2652712 h 3910012"/>
                <a:gd name="connsiteX46" fmla="*/ 1176338 w 7334250"/>
                <a:gd name="connsiteY46" fmla="*/ 2652712 h 3910012"/>
                <a:gd name="connsiteX47" fmla="*/ 1176338 w 7334250"/>
                <a:gd name="connsiteY47" fmla="*/ 2667000 h 3910012"/>
                <a:gd name="connsiteX48" fmla="*/ 1190625 w 7334250"/>
                <a:gd name="connsiteY48" fmla="*/ 2667000 h 3910012"/>
                <a:gd name="connsiteX49" fmla="*/ 1190625 w 7334250"/>
                <a:gd name="connsiteY49" fmla="*/ 2690812 h 3910012"/>
                <a:gd name="connsiteX50" fmla="*/ 1233488 w 7334250"/>
                <a:gd name="connsiteY50" fmla="*/ 2690812 h 3910012"/>
                <a:gd name="connsiteX51" fmla="*/ 1233488 w 7334250"/>
                <a:gd name="connsiteY51" fmla="*/ 2714625 h 3910012"/>
                <a:gd name="connsiteX52" fmla="*/ 1266825 w 7334250"/>
                <a:gd name="connsiteY52" fmla="*/ 2714625 h 3910012"/>
                <a:gd name="connsiteX53" fmla="*/ 1266825 w 7334250"/>
                <a:gd name="connsiteY53" fmla="*/ 2743200 h 3910012"/>
                <a:gd name="connsiteX54" fmla="*/ 1295400 w 7334250"/>
                <a:gd name="connsiteY54" fmla="*/ 2743200 h 3910012"/>
                <a:gd name="connsiteX55" fmla="*/ 1295400 w 7334250"/>
                <a:gd name="connsiteY55" fmla="*/ 2757487 h 3910012"/>
                <a:gd name="connsiteX56" fmla="*/ 1333500 w 7334250"/>
                <a:gd name="connsiteY56" fmla="*/ 2757487 h 3910012"/>
                <a:gd name="connsiteX57" fmla="*/ 1333500 w 7334250"/>
                <a:gd name="connsiteY57" fmla="*/ 2767012 h 3910012"/>
                <a:gd name="connsiteX58" fmla="*/ 1366838 w 7334250"/>
                <a:gd name="connsiteY58" fmla="*/ 2767012 h 3910012"/>
                <a:gd name="connsiteX59" fmla="*/ 1366838 w 7334250"/>
                <a:gd name="connsiteY59" fmla="*/ 2776537 h 3910012"/>
                <a:gd name="connsiteX60" fmla="*/ 1414463 w 7334250"/>
                <a:gd name="connsiteY60" fmla="*/ 2776537 h 3910012"/>
                <a:gd name="connsiteX61" fmla="*/ 1414463 w 7334250"/>
                <a:gd name="connsiteY61" fmla="*/ 2795587 h 3910012"/>
                <a:gd name="connsiteX62" fmla="*/ 1528763 w 7334250"/>
                <a:gd name="connsiteY62" fmla="*/ 2795587 h 3910012"/>
                <a:gd name="connsiteX63" fmla="*/ 1562100 w 7334250"/>
                <a:gd name="connsiteY63" fmla="*/ 2890837 h 3910012"/>
                <a:gd name="connsiteX64" fmla="*/ 1581150 w 7334250"/>
                <a:gd name="connsiteY64" fmla="*/ 2933700 h 3910012"/>
                <a:gd name="connsiteX65" fmla="*/ 1604963 w 7334250"/>
                <a:gd name="connsiteY65" fmla="*/ 3014662 h 3910012"/>
                <a:gd name="connsiteX66" fmla="*/ 1619250 w 7334250"/>
                <a:gd name="connsiteY66" fmla="*/ 3019425 h 3910012"/>
                <a:gd name="connsiteX67" fmla="*/ 1619250 w 7334250"/>
                <a:gd name="connsiteY67" fmla="*/ 3114675 h 3910012"/>
                <a:gd name="connsiteX68" fmla="*/ 1666875 w 7334250"/>
                <a:gd name="connsiteY68" fmla="*/ 3114675 h 3910012"/>
                <a:gd name="connsiteX69" fmla="*/ 1666875 w 7334250"/>
                <a:gd name="connsiteY69" fmla="*/ 3133725 h 3910012"/>
                <a:gd name="connsiteX70" fmla="*/ 1833563 w 7334250"/>
                <a:gd name="connsiteY70" fmla="*/ 3133725 h 3910012"/>
                <a:gd name="connsiteX71" fmla="*/ 1833563 w 7334250"/>
                <a:gd name="connsiteY71" fmla="*/ 3157537 h 3910012"/>
                <a:gd name="connsiteX72" fmla="*/ 1881188 w 7334250"/>
                <a:gd name="connsiteY72" fmla="*/ 3157537 h 3910012"/>
                <a:gd name="connsiteX73" fmla="*/ 1881188 w 7334250"/>
                <a:gd name="connsiteY73" fmla="*/ 3171825 h 3910012"/>
                <a:gd name="connsiteX74" fmla="*/ 1905000 w 7334250"/>
                <a:gd name="connsiteY74" fmla="*/ 3171825 h 3910012"/>
                <a:gd name="connsiteX75" fmla="*/ 1905000 w 7334250"/>
                <a:gd name="connsiteY75" fmla="*/ 3186112 h 3910012"/>
                <a:gd name="connsiteX76" fmla="*/ 1976438 w 7334250"/>
                <a:gd name="connsiteY76" fmla="*/ 3186112 h 3910012"/>
                <a:gd name="connsiteX77" fmla="*/ 1976438 w 7334250"/>
                <a:gd name="connsiteY77" fmla="*/ 3205162 h 3910012"/>
                <a:gd name="connsiteX78" fmla="*/ 2019300 w 7334250"/>
                <a:gd name="connsiteY78" fmla="*/ 3205162 h 3910012"/>
                <a:gd name="connsiteX79" fmla="*/ 2019300 w 7334250"/>
                <a:gd name="connsiteY79" fmla="*/ 3219450 h 3910012"/>
                <a:gd name="connsiteX80" fmla="*/ 2033588 w 7334250"/>
                <a:gd name="connsiteY80" fmla="*/ 3219450 h 3910012"/>
                <a:gd name="connsiteX81" fmla="*/ 2033588 w 7334250"/>
                <a:gd name="connsiteY81" fmla="*/ 3243262 h 3910012"/>
                <a:gd name="connsiteX82" fmla="*/ 2052638 w 7334250"/>
                <a:gd name="connsiteY82" fmla="*/ 3243262 h 3910012"/>
                <a:gd name="connsiteX83" fmla="*/ 2052638 w 7334250"/>
                <a:gd name="connsiteY83" fmla="*/ 3262312 h 3910012"/>
                <a:gd name="connsiteX84" fmla="*/ 2100263 w 7334250"/>
                <a:gd name="connsiteY84" fmla="*/ 3262312 h 3910012"/>
                <a:gd name="connsiteX85" fmla="*/ 2114550 w 7334250"/>
                <a:gd name="connsiteY85" fmla="*/ 3276600 h 3910012"/>
                <a:gd name="connsiteX86" fmla="*/ 2114550 w 7334250"/>
                <a:gd name="connsiteY86" fmla="*/ 3357562 h 3910012"/>
                <a:gd name="connsiteX87" fmla="*/ 2238375 w 7334250"/>
                <a:gd name="connsiteY87" fmla="*/ 3357562 h 3910012"/>
                <a:gd name="connsiteX88" fmla="*/ 2238375 w 7334250"/>
                <a:gd name="connsiteY88" fmla="*/ 3386137 h 3910012"/>
                <a:gd name="connsiteX89" fmla="*/ 2300288 w 7334250"/>
                <a:gd name="connsiteY89" fmla="*/ 3386137 h 3910012"/>
                <a:gd name="connsiteX90" fmla="*/ 2309813 w 7334250"/>
                <a:gd name="connsiteY90" fmla="*/ 3419475 h 3910012"/>
                <a:gd name="connsiteX91" fmla="*/ 2414588 w 7334250"/>
                <a:gd name="connsiteY91" fmla="*/ 3419475 h 3910012"/>
                <a:gd name="connsiteX92" fmla="*/ 2424113 w 7334250"/>
                <a:gd name="connsiteY92" fmla="*/ 3429000 h 3910012"/>
                <a:gd name="connsiteX93" fmla="*/ 2581275 w 7334250"/>
                <a:gd name="connsiteY93" fmla="*/ 3429000 h 3910012"/>
                <a:gd name="connsiteX94" fmla="*/ 2581275 w 7334250"/>
                <a:gd name="connsiteY94" fmla="*/ 3462337 h 3910012"/>
                <a:gd name="connsiteX95" fmla="*/ 2609850 w 7334250"/>
                <a:gd name="connsiteY95" fmla="*/ 3462337 h 3910012"/>
                <a:gd name="connsiteX96" fmla="*/ 2609850 w 7334250"/>
                <a:gd name="connsiteY96" fmla="*/ 3514725 h 3910012"/>
                <a:gd name="connsiteX97" fmla="*/ 2647950 w 7334250"/>
                <a:gd name="connsiteY97" fmla="*/ 3514725 h 3910012"/>
                <a:gd name="connsiteX98" fmla="*/ 2647950 w 7334250"/>
                <a:gd name="connsiteY98" fmla="*/ 3552825 h 3910012"/>
                <a:gd name="connsiteX99" fmla="*/ 2767013 w 7334250"/>
                <a:gd name="connsiteY99" fmla="*/ 3552825 h 3910012"/>
                <a:gd name="connsiteX100" fmla="*/ 2767013 w 7334250"/>
                <a:gd name="connsiteY100" fmla="*/ 3595687 h 3910012"/>
                <a:gd name="connsiteX101" fmla="*/ 3100388 w 7334250"/>
                <a:gd name="connsiteY101" fmla="*/ 3595687 h 3910012"/>
                <a:gd name="connsiteX102" fmla="*/ 3100388 w 7334250"/>
                <a:gd name="connsiteY102" fmla="*/ 3609975 h 3910012"/>
                <a:gd name="connsiteX103" fmla="*/ 3152775 w 7334250"/>
                <a:gd name="connsiteY103" fmla="*/ 3609975 h 3910012"/>
                <a:gd name="connsiteX104" fmla="*/ 3152775 w 7334250"/>
                <a:gd name="connsiteY104" fmla="*/ 3643312 h 3910012"/>
                <a:gd name="connsiteX105" fmla="*/ 3348038 w 7334250"/>
                <a:gd name="connsiteY105" fmla="*/ 3643312 h 3910012"/>
                <a:gd name="connsiteX106" fmla="*/ 3348038 w 7334250"/>
                <a:gd name="connsiteY106" fmla="*/ 3671887 h 3910012"/>
                <a:gd name="connsiteX107" fmla="*/ 3409950 w 7334250"/>
                <a:gd name="connsiteY107" fmla="*/ 3671887 h 3910012"/>
                <a:gd name="connsiteX108" fmla="*/ 3409950 w 7334250"/>
                <a:gd name="connsiteY108" fmla="*/ 3690937 h 3910012"/>
                <a:gd name="connsiteX109" fmla="*/ 4629150 w 7334250"/>
                <a:gd name="connsiteY109" fmla="*/ 3690937 h 3910012"/>
                <a:gd name="connsiteX110" fmla="*/ 4629150 w 7334250"/>
                <a:gd name="connsiteY110" fmla="*/ 3729037 h 3910012"/>
                <a:gd name="connsiteX111" fmla="*/ 4857750 w 7334250"/>
                <a:gd name="connsiteY111" fmla="*/ 3729037 h 3910012"/>
                <a:gd name="connsiteX112" fmla="*/ 4857750 w 7334250"/>
                <a:gd name="connsiteY112" fmla="*/ 3767137 h 3910012"/>
                <a:gd name="connsiteX113" fmla="*/ 5195888 w 7334250"/>
                <a:gd name="connsiteY113" fmla="*/ 3767137 h 3910012"/>
                <a:gd name="connsiteX114" fmla="*/ 5195888 w 7334250"/>
                <a:gd name="connsiteY114" fmla="*/ 3819525 h 3910012"/>
                <a:gd name="connsiteX115" fmla="*/ 6872288 w 7334250"/>
                <a:gd name="connsiteY115" fmla="*/ 3819525 h 3910012"/>
                <a:gd name="connsiteX116" fmla="*/ 6874669 w 7334250"/>
                <a:gd name="connsiteY116" fmla="*/ 3907630 h 3910012"/>
                <a:gd name="connsiteX117" fmla="*/ 7334250 w 7334250"/>
                <a:gd name="connsiteY117" fmla="*/ 3910012 h 39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334250" h="3910012">
                  <a:moveTo>
                    <a:pt x="0" y="0"/>
                  </a:moveTo>
                  <a:lnTo>
                    <a:pt x="95250" y="0"/>
                  </a:lnTo>
                  <a:lnTo>
                    <a:pt x="138113" y="19050"/>
                  </a:lnTo>
                  <a:lnTo>
                    <a:pt x="138113" y="76200"/>
                  </a:lnTo>
                  <a:lnTo>
                    <a:pt x="204788" y="76200"/>
                  </a:lnTo>
                  <a:lnTo>
                    <a:pt x="204788" y="114300"/>
                  </a:lnTo>
                  <a:lnTo>
                    <a:pt x="300038" y="266700"/>
                  </a:lnTo>
                  <a:lnTo>
                    <a:pt x="323850" y="338137"/>
                  </a:lnTo>
                  <a:lnTo>
                    <a:pt x="390525" y="404812"/>
                  </a:lnTo>
                  <a:lnTo>
                    <a:pt x="414338" y="423862"/>
                  </a:lnTo>
                  <a:lnTo>
                    <a:pt x="466725" y="571500"/>
                  </a:lnTo>
                  <a:lnTo>
                    <a:pt x="509588" y="785812"/>
                  </a:lnTo>
                  <a:lnTo>
                    <a:pt x="509588" y="928687"/>
                  </a:lnTo>
                  <a:lnTo>
                    <a:pt x="542925" y="1500187"/>
                  </a:lnTo>
                  <a:lnTo>
                    <a:pt x="561975" y="1695450"/>
                  </a:lnTo>
                  <a:lnTo>
                    <a:pt x="581025" y="1719262"/>
                  </a:lnTo>
                  <a:lnTo>
                    <a:pt x="581025" y="1766887"/>
                  </a:lnTo>
                  <a:lnTo>
                    <a:pt x="609600" y="1790700"/>
                  </a:lnTo>
                  <a:lnTo>
                    <a:pt x="609600" y="1852612"/>
                  </a:lnTo>
                  <a:lnTo>
                    <a:pt x="681038" y="1852612"/>
                  </a:lnTo>
                  <a:lnTo>
                    <a:pt x="681038" y="1900237"/>
                  </a:lnTo>
                  <a:lnTo>
                    <a:pt x="728663" y="1943100"/>
                  </a:lnTo>
                  <a:lnTo>
                    <a:pt x="728663" y="1995487"/>
                  </a:lnTo>
                  <a:lnTo>
                    <a:pt x="771525" y="1995487"/>
                  </a:lnTo>
                  <a:lnTo>
                    <a:pt x="771525" y="2047875"/>
                  </a:lnTo>
                  <a:lnTo>
                    <a:pt x="785813" y="2062162"/>
                  </a:lnTo>
                  <a:lnTo>
                    <a:pt x="785813" y="2081212"/>
                  </a:lnTo>
                  <a:lnTo>
                    <a:pt x="809625" y="2095500"/>
                  </a:lnTo>
                  <a:lnTo>
                    <a:pt x="809625" y="2195512"/>
                  </a:lnTo>
                  <a:lnTo>
                    <a:pt x="847725" y="2195512"/>
                  </a:lnTo>
                  <a:lnTo>
                    <a:pt x="847725" y="2257425"/>
                  </a:lnTo>
                  <a:lnTo>
                    <a:pt x="876300" y="2257425"/>
                  </a:lnTo>
                  <a:lnTo>
                    <a:pt x="876300" y="2276475"/>
                  </a:lnTo>
                  <a:lnTo>
                    <a:pt x="895350" y="2276475"/>
                  </a:lnTo>
                  <a:lnTo>
                    <a:pt x="895350" y="2286000"/>
                  </a:lnTo>
                  <a:lnTo>
                    <a:pt x="933450" y="2286000"/>
                  </a:lnTo>
                  <a:lnTo>
                    <a:pt x="933450" y="2343150"/>
                  </a:lnTo>
                  <a:lnTo>
                    <a:pt x="981075" y="2343150"/>
                  </a:lnTo>
                  <a:lnTo>
                    <a:pt x="981075" y="2381250"/>
                  </a:lnTo>
                  <a:lnTo>
                    <a:pt x="1028700" y="2381250"/>
                  </a:lnTo>
                  <a:lnTo>
                    <a:pt x="1042988" y="2452687"/>
                  </a:lnTo>
                  <a:lnTo>
                    <a:pt x="1071563" y="2495550"/>
                  </a:lnTo>
                  <a:lnTo>
                    <a:pt x="1066800" y="2590800"/>
                  </a:lnTo>
                  <a:lnTo>
                    <a:pt x="1085850" y="2628900"/>
                  </a:lnTo>
                  <a:lnTo>
                    <a:pt x="1162050" y="2628900"/>
                  </a:lnTo>
                  <a:lnTo>
                    <a:pt x="1162050" y="2652712"/>
                  </a:lnTo>
                  <a:lnTo>
                    <a:pt x="1176338" y="2652712"/>
                  </a:lnTo>
                  <a:lnTo>
                    <a:pt x="1176338" y="2667000"/>
                  </a:lnTo>
                  <a:lnTo>
                    <a:pt x="1190625" y="2667000"/>
                  </a:lnTo>
                  <a:lnTo>
                    <a:pt x="1190625" y="2690812"/>
                  </a:lnTo>
                  <a:lnTo>
                    <a:pt x="1233488" y="2690812"/>
                  </a:lnTo>
                  <a:lnTo>
                    <a:pt x="1233488" y="2714625"/>
                  </a:lnTo>
                  <a:lnTo>
                    <a:pt x="1266825" y="2714625"/>
                  </a:lnTo>
                  <a:lnTo>
                    <a:pt x="1266825" y="2743200"/>
                  </a:lnTo>
                  <a:lnTo>
                    <a:pt x="1295400" y="2743200"/>
                  </a:lnTo>
                  <a:lnTo>
                    <a:pt x="1295400" y="2757487"/>
                  </a:lnTo>
                  <a:lnTo>
                    <a:pt x="1333500" y="2757487"/>
                  </a:lnTo>
                  <a:lnTo>
                    <a:pt x="1333500" y="2767012"/>
                  </a:lnTo>
                  <a:lnTo>
                    <a:pt x="1366838" y="2767012"/>
                  </a:lnTo>
                  <a:lnTo>
                    <a:pt x="1366838" y="2776537"/>
                  </a:lnTo>
                  <a:lnTo>
                    <a:pt x="1414463" y="2776537"/>
                  </a:lnTo>
                  <a:lnTo>
                    <a:pt x="1414463" y="2795587"/>
                  </a:lnTo>
                  <a:lnTo>
                    <a:pt x="1528763" y="2795587"/>
                  </a:lnTo>
                  <a:lnTo>
                    <a:pt x="1562100" y="2890837"/>
                  </a:lnTo>
                  <a:lnTo>
                    <a:pt x="1581150" y="2933700"/>
                  </a:lnTo>
                  <a:lnTo>
                    <a:pt x="1604963" y="3014662"/>
                  </a:lnTo>
                  <a:lnTo>
                    <a:pt x="1619250" y="3019425"/>
                  </a:lnTo>
                  <a:lnTo>
                    <a:pt x="1619250" y="3114675"/>
                  </a:lnTo>
                  <a:lnTo>
                    <a:pt x="1666875" y="3114675"/>
                  </a:lnTo>
                  <a:lnTo>
                    <a:pt x="1666875" y="3133725"/>
                  </a:lnTo>
                  <a:lnTo>
                    <a:pt x="1833563" y="3133725"/>
                  </a:lnTo>
                  <a:lnTo>
                    <a:pt x="1833563" y="3157537"/>
                  </a:lnTo>
                  <a:lnTo>
                    <a:pt x="1881188" y="3157537"/>
                  </a:lnTo>
                  <a:lnTo>
                    <a:pt x="1881188" y="3171825"/>
                  </a:lnTo>
                  <a:lnTo>
                    <a:pt x="1905000" y="3171825"/>
                  </a:lnTo>
                  <a:lnTo>
                    <a:pt x="1905000" y="3186112"/>
                  </a:lnTo>
                  <a:lnTo>
                    <a:pt x="1976438" y="3186112"/>
                  </a:lnTo>
                  <a:lnTo>
                    <a:pt x="1976438" y="3205162"/>
                  </a:lnTo>
                  <a:lnTo>
                    <a:pt x="2019300" y="3205162"/>
                  </a:lnTo>
                  <a:lnTo>
                    <a:pt x="2019300" y="3219450"/>
                  </a:lnTo>
                  <a:lnTo>
                    <a:pt x="2033588" y="3219450"/>
                  </a:lnTo>
                  <a:lnTo>
                    <a:pt x="2033588" y="3243262"/>
                  </a:lnTo>
                  <a:lnTo>
                    <a:pt x="2052638" y="3243262"/>
                  </a:lnTo>
                  <a:lnTo>
                    <a:pt x="2052638" y="3262312"/>
                  </a:lnTo>
                  <a:lnTo>
                    <a:pt x="2100263" y="3262312"/>
                  </a:lnTo>
                  <a:lnTo>
                    <a:pt x="2114550" y="3276600"/>
                  </a:lnTo>
                  <a:lnTo>
                    <a:pt x="2114550" y="3357562"/>
                  </a:lnTo>
                  <a:lnTo>
                    <a:pt x="2238375" y="3357562"/>
                  </a:lnTo>
                  <a:lnTo>
                    <a:pt x="2238375" y="3386137"/>
                  </a:lnTo>
                  <a:lnTo>
                    <a:pt x="2300288" y="3386137"/>
                  </a:lnTo>
                  <a:lnTo>
                    <a:pt x="2309813" y="3419475"/>
                  </a:lnTo>
                  <a:lnTo>
                    <a:pt x="2414588" y="3419475"/>
                  </a:lnTo>
                  <a:lnTo>
                    <a:pt x="2424113" y="3429000"/>
                  </a:lnTo>
                  <a:lnTo>
                    <a:pt x="2581275" y="3429000"/>
                  </a:lnTo>
                  <a:lnTo>
                    <a:pt x="2581275" y="3462337"/>
                  </a:lnTo>
                  <a:lnTo>
                    <a:pt x="2609850" y="3462337"/>
                  </a:lnTo>
                  <a:lnTo>
                    <a:pt x="2609850" y="3514725"/>
                  </a:lnTo>
                  <a:lnTo>
                    <a:pt x="2647950" y="3514725"/>
                  </a:lnTo>
                  <a:lnTo>
                    <a:pt x="2647950" y="3552825"/>
                  </a:lnTo>
                  <a:lnTo>
                    <a:pt x="2767013" y="3552825"/>
                  </a:lnTo>
                  <a:lnTo>
                    <a:pt x="2767013" y="3595687"/>
                  </a:lnTo>
                  <a:lnTo>
                    <a:pt x="3100388" y="3595687"/>
                  </a:lnTo>
                  <a:lnTo>
                    <a:pt x="3100388" y="3609975"/>
                  </a:lnTo>
                  <a:lnTo>
                    <a:pt x="3152775" y="3609975"/>
                  </a:lnTo>
                  <a:lnTo>
                    <a:pt x="3152775" y="3643312"/>
                  </a:lnTo>
                  <a:lnTo>
                    <a:pt x="3348038" y="3643312"/>
                  </a:lnTo>
                  <a:lnTo>
                    <a:pt x="3348038" y="3671887"/>
                  </a:lnTo>
                  <a:lnTo>
                    <a:pt x="3409950" y="3671887"/>
                  </a:lnTo>
                  <a:lnTo>
                    <a:pt x="3409950" y="3690937"/>
                  </a:lnTo>
                  <a:lnTo>
                    <a:pt x="4629150" y="3690937"/>
                  </a:lnTo>
                  <a:lnTo>
                    <a:pt x="4629150" y="3729037"/>
                  </a:lnTo>
                  <a:lnTo>
                    <a:pt x="4857750" y="3729037"/>
                  </a:lnTo>
                  <a:lnTo>
                    <a:pt x="4857750" y="3767137"/>
                  </a:lnTo>
                  <a:lnTo>
                    <a:pt x="5195888" y="3767137"/>
                  </a:lnTo>
                  <a:lnTo>
                    <a:pt x="5195888" y="3819525"/>
                  </a:lnTo>
                  <a:lnTo>
                    <a:pt x="6872288" y="3819525"/>
                  </a:lnTo>
                  <a:cubicBezTo>
                    <a:pt x="6873082" y="3848893"/>
                    <a:pt x="6873875" y="3878262"/>
                    <a:pt x="6874669" y="3907630"/>
                  </a:cubicBezTo>
                  <a:lnTo>
                    <a:pt x="7334250" y="3910012"/>
                  </a:lnTo>
                </a:path>
              </a:pathLst>
            </a:custGeom>
            <a:noFill/>
            <a:ln w="3175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cs typeface="Lucida Sans Unicode"/>
              </a:endParaRPr>
            </a:p>
          </p:txBody>
        </p:sp>
        <p:sp>
          <p:nvSpPr>
            <p:cNvPr id="81" name="TextBox 80"/>
            <p:cNvSpPr txBox="1"/>
            <p:nvPr/>
          </p:nvSpPr>
          <p:spPr>
            <a:xfrm>
              <a:off x="708364" y="5598614"/>
              <a:ext cx="11083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57159" algn="ctr"/>
                  <a:tab pos="355591" algn="ctr"/>
                  <a:tab pos="546086" algn="ctr"/>
                  <a:tab pos="747695" algn="ctr"/>
                  <a:tab pos="938190" algn="ctr"/>
                  <a:tab pos="1133446" algn="ctr"/>
                  <a:tab pos="1328705" algn="ctr"/>
                  <a:tab pos="1523962" algn="ctr"/>
                  <a:tab pos="1719220" algn="ctr"/>
                  <a:tab pos="1914477" algn="ctr"/>
                  <a:tab pos="2109735" algn="ctr"/>
                  <a:tab pos="2304993" algn="ctr"/>
                  <a:tab pos="2501837" algn="ctr"/>
                  <a:tab pos="2695507" algn="ctr"/>
                  <a:tab pos="2895528" algn="ctr"/>
                  <a:tab pos="3092373" algn="ctr"/>
                  <a:tab pos="3286043" algn="ctr"/>
                  <a:tab pos="3479713" algn="ctr"/>
                </a:tabLst>
                <a:defRPr/>
              </a:pPr>
              <a:r>
                <a:rPr kumimoji="0" lang="en-GB" sz="900" b="1" i="0" u="none" strike="noStrike" kern="1200" cap="none" spc="0" normalizeH="0" baseline="0" noProof="0" dirty="0">
                  <a:ln>
                    <a:noFill/>
                  </a:ln>
                  <a:solidFill>
                    <a:srgbClr val="00CC99"/>
                  </a:solidFill>
                  <a:effectLst/>
                  <a:uLnTx/>
                  <a:uFillTx/>
                  <a:latin typeface="Times New Roman"/>
                  <a:cs typeface="Arial" charset="0"/>
                </a:rPr>
                <a:t>Afatinib</a:t>
              </a:r>
              <a:endParaRPr kumimoji="0" lang="en-GB" sz="900" b="0" i="0" u="none" strike="noStrike" kern="1200" cap="none" spc="0" normalizeH="0" baseline="0" noProof="0" dirty="0">
                <a:ln>
                  <a:noFill/>
                </a:ln>
                <a:solidFill>
                  <a:srgbClr val="00CC99"/>
                </a:solidFill>
                <a:effectLst/>
                <a:uLnTx/>
                <a:uFillTx/>
                <a:latin typeface="Times New Roman"/>
                <a:cs typeface="Lucida Sans Unicode"/>
              </a:endParaRPr>
            </a:p>
          </p:txBody>
        </p:sp>
        <p:sp>
          <p:nvSpPr>
            <p:cNvPr id="83" name="TextBox 82"/>
            <p:cNvSpPr txBox="1"/>
            <p:nvPr/>
          </p:nvSpPr>
          <p:spPr>
            <a:xfrm>
              <a:off x="708364" y="5418697"/>
              <a:ext cx="166759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1">
                  <a:ln>
                    <a:noFill/>
                  </a:ln>
                  <a:solidFill>
                    <a:srgbClr val="000000"/>
                  </a:solidFill>
                  <a:effectLst/>
                  <a:uLnTx/>
                  <a:uFillTx/>
                  <a:latin typeface="Times New Roman"/>
                  <a:cs typeface="Lucida Sans Unicode"/>
                </a:rPr>
                <a:t>No. at Risk</a:t>
              </a:r>
            </a:p>
          </p:txBody>
        </p:sp>
        <p:sp>
          <p:nvSpPr>
            <p:cNvPr id="85" name="TextBox 84"/>
            <p:cNvSpPr txBox="1"/>
            <p:nvPr/>
          </p:nvSpPr>
          <p:spPr>
            <a:xfrm>
              <a:off x="1575416" y="5600118"/>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Times New Roman"/>
                  <a:cs typeface="Lucida Sans Unicode"/>
                </a:rPr>
                <a:t>398</a:t>
              </a:r>
            </a:p>
          </p:txBody>
        </p:sp>
        <p:sp>
          <p:nvSpPr>
            <p:cNvPr id="86" name="TextBox 85"/>
            <p:cNvSpPr txBox="1"/>
            <p:nvPr/>
          </p:nvSpPr>
          <p:spPr>
            <a:xfrm>
              <a:off x="2239435" y="5598047"/>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CC99"/>
                  </a:solidFill>
                  <a:effectLst/>
                  <a:uLnTx/>
                  <a:uFillTx/>
                  <a:latin typeface="Times New Roman"/>
                  <a:cs typeface="Lucida Sans Unicode"/>
                </a:rPr>
                <a:t>139</a:t>
              </a:r>
            </a:p>
          </p:txBody>
        </p:sp>
        <p:sp>
          <p:nvSpPr>
            <p:cNvPr id="87" name="TextBox 86"/>
            <p:cNvSpPr txBox="1"/>
            <p:nvPr/>
          </p:nvSpPr>
          <p:spPr>
            <a:xfrm>
              <a:off x="2893461" y="5600898"/>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CC99"/>
                  </a:solidFill>
                  <a:effectLst/>
                  <a:uLnTx/>
                  <a:uFillTx/>
                  <a:latin typeface="Times New Roman"/>
                  <a:cs typeface="Lucida Sans Unicode"/>
                </a:rPr>
                <a:t>50</a:t>
              </a:r>
            </a:p>
          </p:txBody>
        </p:sp>
        <p:sp>
          <p:nvSpPr>
            <p:cNvPr id="88" name="TextBox 87"/>
            <p:cNvSpPr txBox="1"/>
            <p:nvPr/>
          </p:nvSpPr>
          <p:spPr>
            <a:xfrm>
              <a:off x="3548339" y="5599412"/>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CC99"/>
                  </a:solidFill>
                  <a:effectLst/>
                  <a:uLnTx/>
                  <a:uFillTx/>
                  <a:latin typeface="Times New Roman"/>
                  <a:cs typeface="Lucida Sans Unicode"/>
                </a:rPr>
                <a:t>30</a:t>
              </a:r>
            </a:p>
          </p:txBody>
        </p:sp>
        <p:sp>
          <p:nvSpPr>
            <p:cNvPr id="89" name="TextBox 88"/>
            <p:cNvSpPr txBox="1"/>
            <p:nvPr/>
          </p:nvSpPr>
          <p:spPr>
            <a:xfrm>
              <a:off x="4197318" y="5597431"/>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CC99"/>
                  </a:solidFill>
                  <a:effectLst/>
                  <a:uLnTx/>
                  <a:uFillTx/>
                  <a:latin typeface="Times New Roman"/>
                  <a:cs typeface="Lucida Sans Unicode"/>
                </a:rPr>
                <a:t>14</a:t>
              </a:r>
            </a:p>
          </p:txBody>
        </p:sp>
        <p:sp>
          <p:nvSpPr>
            <p:cNvPr id="90" name="TextBox 89"/>
            <p:cNvSpPr txBox="1"/>
            <p:nvPr/>
          </p:nvSpPr>
          <p:spPr>
            <a:xfrm>
              <a:off x="4887693" y="5598387"/>
              <a:ext cx="344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CC99"/>
                  </a:solidFill>
                  <a:effectLst/>
                  <a:uLnTx/>
                  <a:uFillTx/>
                  <a:latin typeface="Times New Roman"/>
                  <a:cs typeface="Lucida Sans Unicode"/>
                </a:rPr>
                <a:t>10</a:t>
              </a:r>
            </a:p>
          </p:txBody>
        </p:sp>
        <p:sp>
          <p:nvSpPr>
            <p:cNvPr id="91" name="TextBox 90"/>
            <p:cNvSpPr txBox="1"/>
            <p:nvPr/>
          </p:nvSpPr>
          <p:spPr>
            <a:xfrm>
              <a:off x="5500684" y="5599808"/>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CC99"/>
                  </a:solidFill>
                  <a:effectLst/>
                  <a:uLnTx/>
                  <a:uFillTx/>
                  <a:latin typeface="Times New Roman"/>
                  <a:cs typeface="Lucida Sans Unicode"/>
                </a:rPr>
                <a:t>5</a:t>
              </a:r>
            </a:p>
          </p:txBody>
        </p:sp>
        <p:sp>
          <p:nvSpPr>
            <p:cNvPr id="92" name="TextBox 91"/>
            <p:cNvSpPr txBox="1"/>
            <p:nvPr/>
          </p:nvSpPr>
          <p:spPr>
            <a:xfrm>
              <a:off x="6161176" y="5598387"/>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CC99"/>
                  </a:solidFill>
                  <a:effectLst/>
                  <a:uLnTx/>
                  <a:uFillTx/>
                  <a:latin typeface="Times New Roman"/>
                  <a:cs typeface="Lucida Sans Unicode"/>
                </a:rPr>
                <a:t>2</a:t>
              </a:r>
            </a:p>
          </p:txBody>
        </p:sp>
        <p:sp>
          <p:nvSpPr>
            <p:cNvPr id="93" name="TextBox 92"/>
            <p:cNvSpPr txBox="1"/>
            <p:nvPr/>
          </p:nvSpPr>
          <p:spPr>
            <a:xfrm>
              <a:off x="6809204" y="5598812"/>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CC99"/>
                  </a:solidFill>
                  <a:effectLst/>
                  <a:uLnTx/>
                  <a:uFillTx/>
                  <a:latin typeface="Times New Roman"/>
                  <a:cs typeface="Lucida Sans Unicode"/>
                </a:rPr>
                <a:t>2</a:t>
              </a:r>
            </a:p>
          </p:txBody>
        </p:sp>
        <p:sp>
          <p:nvSpPr>
            <p:cNvPr id="94" name="TextBox 93"/>
            <p:cNvSpPr txBox="1"/>
            <p:nvPr/>
          </p:nvSpPr>
          <p:spPr>
            <a:xfrm>
              <a:off x="7465744" y="5597033"/>
              <a:ext cx="4059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CC99"/>
                  </a:solidFill>
                  <a:effectLst/>
                  <a:uLnTx/>
                  <a:uFillTx/>
                  <a:latin typeface="Times New Roman"/>
                  <a:cs typeface="Lucida Sans Unicode"/>
                </a:rPr>
                <a:t>0</a:t>
              </a:r>
            </a:p>
          </p:txBody>
        </p:sp>
        <p:cxnSp>
          <p:nvCxnSpPr>
            <p:cNvPr id="116" name="Straight Connector 115"/>
            <p:cNvCxnSpPr/>
            <p:nvPr/>
          </p:nvCxnSpPr>
          <p:spPr bwMode="auto">
            <a:xfrm>
              <a:off x="6656542" y="4117695"/>
              <a:ext cx="431334" cy="0"/>
            </a:xfrm>
            <a:prstGeom prst="line">
              <a:avLst/>
            </a:prstGeom>
            <a:solidFill>
              <a:schemeClr val="accent1"/>
            </a:solidFill>
            <a:ln w="28575" cap="flat" cmpd="sng" algn="ctr">
              <a:solidFill>
                <a:schemeClr val="accent1"/>
              </a:solidFill>
              <a:prstDash val="solid"/>
              <a:round/>
              <a:headEnd type="none" w="med" len="med"/>
              <a:tailEnd type="none" w="med" len="med"/>
            </a:ln>
            <a:effectLst/>
          </p:spPr>
        </p:cxnSp>
        <p:cxnSp>
          <p:nvCxnSpPr>
            <p:cNvPr id="117" name="Straight Connector 116"/>
            <p:cNvCxnSpPr/>
            <p:nvPr/>
          </p:nvCxnSpPr>
          <p:spPr bwMode="auto">
            <a:xfrm>
              <a:off x="6656542" y="4343083"/>
              <a:ext cx="431334" cy="0"/>
            </a:xfrm>
            <a:prstGeom prst="line">
              <a:avLst/>
            </a:prstGeom>
            <a:solidFill>
              <a:schemeClr val="accent1"/>
            </a:solidFill>
            <a:ln w="28575" cap="flat" cmpd="sng" algn="ctr">
              <a:solidFill>
                <a:srgbClr val="717073"/>
              </a:solidFill>
              <a:prstDash val="solid"/>
              <a:round/>
              <a:headEnd type="none" w="med" len="med"/>
              <a:tailEnd type="none" w="med" len="med"/>
            </a:ln>
            <a:effectLst/>
          </p:spPr>
        </p:cxnSp>
        <p:sp>
          <p:nvSpPr>
            <p:cNvPr id="118" name="TextBox 117"/>
            <p:cNvSpPr txBox="1"/>
            <p:nvPr/>
          </p:nvSpPr>
          <p:spPr>
            <a:xfrm>
              <a:off x="7111956" y="3985526"/>
              <a:ext cx="1057479" cy="277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Afatinib</a:t>
              </a:r>
            </a:p>
          </p:txBody>
        </p:sp>
        <p:sp>
          <p:nvSpPr>
            <p:cNvPr id="119" name="TextBox 118"/>
            <p:cNvSpPr txBox="1"/>
            <p:nvPr/>
          </p:nvSpPr>
          <p:spPr>
            <a:xfrm>
              <a:off x="7111956" y="4210915"/>
              <a:ext cx="1057479" cy="277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cs typeface="Lucida Sans Unicode"/>
                </a:rPr>
                <a:t>Erlotinib</a:t>
              </a:r>
            </a:p>
          </p:txBody>
        </p:sp>
      </p:grpSp>
      <p:sp>
        <p:nvSpPr>
          <p:cNvPr id="120" name="Rectangle 119"/>
          <p:cNvSpPr/>
          <p:nvPr/>
        </p:nvSpPr>
        <p:spPr>
          <a:xfrm>
            <a:off x="1519165" y="6596437"/>
            <a:ext cx="224131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srgbClr val="000000"/>
                </a:solidFill>
                <a:effectLst/>
                <a:uLnTx/>
                <a:uFillTx/>
                <a:latin typeface="Times New Roman"/>
                <a:cs typeface="Lucida Sans Unicode"/>
              </a:rPr>
              <a:t>Soria</a:t>
            </a:r>
            <a:r>
              <a:rPr kumimoji="0" lang="it-IT" sz="1000" b="0" i="0" u="none" strike="noStrike" kern="1200" cap="none" spc="0" normalizeH="0" baseline="0" noProof="0" dirty="0">
                <a:ln>
                  <a:noFill/>
                </a:ln>
                <a:solidFill>
                  <a:srgbClr val="000000"/>
                </a:solidFill>
                <a:effectLst/>
                <a:uLnTx/>
                <a:uFillTx/>
                <a:latin typeface="Times New Roman"/>
                <a:cs typeface="Lucida Sans Unicode"/>
              </a:rPr>
              <a:t> et al. </a:t>
            </a:r>
            <a:r>
              <a:rPr kumimoji="0" lang="en-GB" sz="1000" b="0" i="1" u="none" strike="noStrike" kern="1200" cap="none" spc="0" normalizeH="0" baseline="0" noProof="0" dirty="0">
                <a:ln>
                  <a:noFill/>
                </a:ln>
                <a:solidFill>
                  <a:srgbClr val="000000"/>
                </a:solidFill>
                <a:effectLst/>
                <a:uLnTx/>
                <a:uFillTx/>
                <a:latin typeface="Times New Roman"/>
                <a:cs typeface="Lucida Sans Unicode"/>
              </a:rPr>
              <a:t>Lancet </a:t>
            </a:r>
            <a:r>
              <a:rPr kumimoji="0" lang="en-GB" sz="1000" b="0" i="1" u="none" strike="noStrike" kern="1200" cap="none" spc="0" normalizeH="0" baseline="0" noProof="0" dirty="0" err="1">
                <a:ln>
                  <a:noFill/>
                </a:ln>
                <a:solidFill>
                  <a:srgbClr val="000000"/>
                </a:solidFill>
                <a:effectLst/>
                <a:uLnTx/>
                <a:uFillTx/>
                <a:latin typeface="Times New Roman"/>
                <a:cs typeface="Lucida Sans Unicode"/>
              </a:rPr>
              <a:t>Oncol</a:t>
            </a:r>
            <a:r>
              <a:rPr kumimoji="0" lang="en-GB" sz="1000" b="0" i="0" u="none" strike="noStrike" kern="1200" cap="none" spc="0" normalizeH="0" baseline="0" noProof="0" dirty="0">
                <a:ln>
                  <a:noFill/>
                </a:ln>
                <a:solidFill>
                  <a:srgbClr val="000000"/>
                </a:solidFill>
                <a:effectLst/>
                <a:uLnTx/>
                <a:uFillTx/>
                <a:latin typeface="Times New Roman"/>
                <a:cs typeface="Lucida Sans Unicode"/>
              </a:rPr>
              <a:t>. 2015;16:897. </a:t>
            </a:r>
            <a:endParaRPr kumimoji="0" lang="de-DE" sz="1000" b="0" i="0" u="none" strike="noStrike" kern="1200" cap="none" spc="0" normalizeH="0" baseline="0" noProof="0" dirty="0">
              <a:ln>
                <a:noFill/>
              </a:ln>
              <a:solidFill>
                <a:srgbClr val="000000"/>
              </a:solidFill>
              <a:effectLst/>
              <a:uLnTx/>
              <a:uFillTx/>
              <a:latin typeface="Times New Roman"/>
              <a:cs typeface="Lucida Sans Unicode"/>
            </a:endParaRPr>
          </a:p>
        </p:txBody>
      </p:sp>
    </p:spTree>
    <p:extLst>
      <p:ext uri="{BB962C8B-B14F-4D97-AF65-F5344CB8AC3E}">
        <p14:creationId xmlns:p14="http://schemas.microsoft.com/office/powerpoint/2010/main" val="2597374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Round Same Side Corner Rectangle 638"/>
          <p:cNvSpPr/>
          <p:nvPr/>
        </p:nvSpPr>
        <p:spPr>
          <a:xfrm rot="10800000">
            <a:off x="1763679" y="1638097"/>
            <a:ext cx="8790020" cy="4429329"/>
          </a:xfrm>
          <a:prstGeom prst="round2SameRect">
            <a:avLst>
              <a:gd name="adj1" fmla="val 6715"/>
              <a:gd name="adj2" fmla="val 0"/>
            </a:avLst>
          </a:prstGeom>
          <a:solidFill>
            <a:schemeClr val="bg1"/>
          </a:solid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Times New Roman"/>
              <a:cs typeface="Lucida Sans Unicode"/>
            </a:endParaRPr>
          </a:p>
        </p:txBody>
      </p:sp>
      <p:sp>
        <p:nvSpPr>
          <p:cNvPr id="640" name="Round Same Side Corner Rectangle 639"/>
          <p:cNvSpPr/>
          <p:nvPr/>
        </p:nvSpPr>
        <p:spPr>
          <a:xfrm>
            <a:off x="1763678" y="1296725"/>
            <a:ext cx="8790022" cy="346946"/>
          </a:xfrm>
          <a:prstGeom prst="round2SameRect">
            <a:avLst>
              <a:gd name="adj1" fmla="val 24707"/>
              <a:gd name="adj2" fmla="val 0"/>
            </a:avLst>
          </a:prstGeom>
          <a:solidFill>
            <a:schemeClr val="accent1"/>
          </a:solid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Times New Roman"/>
              <a:cs typeface="Lucida Sans Unicode"/>
            </a:endParaRPr>
          </a:p>
        </p:txBody>
      </p:sp>
      <p:sp>
        <p:nvSpPr>
          <p:cNvPr id="3" name="Title 2"/>
          <p:cNvSpPr>
            <a:spLocks noGrp="1"/>
          </p:cNvSpPr>
          <p:nvPr>
            <p:ph type="title"/>
          </p:nvPr>
        </p:nvSpPr>
        <p:spPr>
          <a:xfrm>
            <a:off x="150829" y="50773"/>
            <a:ext cx="11679809" cy="1141412"/>
          </a:xfrm>
          <a:solidFill>
            <a:srgbClr val="002060"/>
          </a:solidFill>
        </p:spPr>
        <p:txBody>
          <a:bodyPr/>
          <a:lstStyle/>
          <a:p>
            <a:r>
              <a:rPr lang="en-US" sz="4000" b="1" dirty="0">
                <a:solidFill>
                  <a:srgbClr val="FFFF00"/>
                </a:solidFill>
                <a:latin typeface="Arial" panose="020B0604020202020204" pitchFamily="34" charset="0"/>
                <a:cs typeface="Arial" panose="020B0604020202020204" pitchFamily="34" charset="0"/>
              </a:rPr>
              <a:t>Objective Response and Tumour Shrinkage</a:t>
            </a:r>
          </a:p>
        </p:txBody>
      </p:sp>
      <p:sp>
        <p:nvSpPr>
          <p:cNvPr id="23" name="TextBox 22"/>
          <p:cNvSpPr txBox="1"/>
          <p:nvPr/>
        </p:nvSpPr>
        <p:spPr>
          <a:xfrm>
            <a:off x="6095451" y="1861174"/>
            <a:ext cx="1272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CC99"/>
                </a:solidFill>
                <a:effectLst/>
                <a:uLnTx/>
                <a:uFillTx/>
                <a:latin typeface="Times New Roman"/>
                <a:cs typeface="Lucida Sans Unicode"/>
              </a:rPr>
              <a:t>Afatinib</a:t>
            </a:r>
          </a:p>
        </p:txBody>
      </p:sp>
      <p:sp>
        <p:nvSpPr>
          <p:cNvPr id="24" name="TextBox 23"/>
          <p:cNvSpPr txBox="1"/>
          <p:nvPr/>
        </p:nvSpPr>
        <p:spPr>
          <a:xfrm>
            <a:off x="6095451" y="3824171"/>
            <a:ext cx="1272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17073"/>
                </a:solidFill>
                <a:effectLst/>
                <a:uLnTx/>
                <a:uFillTx/>
                <a:latin typeface="Times New Roman"/>
                <a:cs typeface="Lucida Sans Unicode"/>
              </a:rPr>
              <a:t>Erlotinib</a:t>
            </a:r>
          </a:p>
        </p:txBody>
      </p:sp>
      <p:sp>
        <p:nvSpPr>
          <p:cNvPr id="143" name="Line 269"/>
          <p:cNvSpPr>
            <a:spLocks noChangeShapeType="1"/>
          </p:cNvSpPr>
          <p:nvPr/>
        </p:nvSpPr>
        <p:spPr bwMode="auto">
          <a:xfrm>
            <a:off x="6761594" y="3191303"/>
            <a:ext cx="3506451" cy="0"/>
          </a:xfrm>
          <a:prstGeom prst="line">
            <a:avLst/>
          </a:prstGeom>
          <a:noFill/>
          <a:ln w="12700" cap="flat">
            <a:solidFill>
              <a:schemeClr val="tx2"/>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8" name="TextBox 7"/>
          <p:cNvSpPr txBox="1"/>
          <p:nvPr/>
        </p:nvSpPr>
        <p:spPr>
          <a:xfrm>
            <a:off x="6768175" y="3742837"/>
            <a:ext cx="3500439" cy="153888"/>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Patient Index Sorted by Maximum Decrease (%)</a:t>
            </a:r>
          </a:p>
        </p:txBody>
      </p:sp>
      <p:sp>
        <p:nvSpPr>
          <p:cNvPr id="33" name="TextBox 32"/>
          <p:cNvSpPr txBox="1"/>
          <p:nvPr/>
        </p:nvSpPr>
        <p:spPr>
          <a:xfrm>
            <a:off x="6091899" y="2215380"/>
            <a:ext cx="380480" cy="1490011"/>
          </a:xfrm>
          <a:prstGeom prst="rect">
            <a:avLst/>
          </a:prstGeom>
          <a:noFill/>
        </p:spPr>
        <p:txBody>
          <a:bodyPr vert="vert270"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Maximum Decrease From Baseline SLD (%)</a:t>
            </a:r>
          </a:p>
        </p:txBody>
      </p:sp>
      <p:sp>
        <p:nvSpPr>
          <p:cNvPr id="20" name="TextBox 19"/>
          <p:cNvSpPr txBox="1"/>
          <p:nvPr/>
        </p:nvSpPr>
        <p:spPr>
          <a:xfrm>
            <a:off x="6506088" y="3651528"/>
            <a:ext cx="179536"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–100</a:t>
            </a:r>
          </a:p>
        </p:txBody>
      </p:sp>
      <p:sp>
        <p:nvSpPr>
          <p:cNvPr id="35" name="TextBox 34"/>
          <p:cNvSpPr txBox="1"/>
          <p:nvPr/>
        </p:nvSpPr>
        <p:spPr>
          <a:xfrm>
            <a:off x="6550972" y="3510320"/>
            <a:ext cx="134652"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–80</a:t>
            </a:r>
          </a:p>
        </p:txBody>
      </p:sp>
      <p:sp>
        <p:nvSpPr>
          <p:cNvPr id="40" name="TextBox 39"/>
          <p:cNvSpPr txBox="1"/>
          <p:nvPr/>
        </p:nvSpPr>
        <p:spPr>
          <a:xfrm>
            <a:off x="6550972" y="3360302"/>
            <a:ext cx="134652"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–60</a:t>
            </a:r>
          </a:p>
        </p:txBody>
      </p:sp>
      <p:sp>
        <p:nvSpPr>
          <p:cNvPr id="41" name="TextBox 40"/>
          <p:cNvSpPr txBox="1"/>
          <p:nvPr/>
        </p:nvSpPr>
        <p:spPr>
          <a:xfrm>
            <a:off x="6550972" y="3208450"/>
            <a:ext cx="134652"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–40</a:t>
            </a:r>
          </a:p>
        </p:txBody>
      </p:sp>
      <p:sp>
        <p:nvSpPr>
          <p:cNvPr id="42" name="TextBox 41"/>
          <p:cNvSpPr txBox="1"/>
          <p:nvPr/>
        </p:nvSpPr>
        <p:spPr>
          <a:xfrm>
            <a:off x="6553481" y="3055247"/>
            <a:ext cx="134652"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–20</a:t>
            </a:r>
          </a:p>
        </p:txBody>
      </p:sp>
      <p:sp>
        <p:nvSpPr>
          <p:cNvPr id="43" name="TextBox 42"/>
          <p:cNvSpPr txBox="1"/>
          <p:nvPr/>
        </p:nvSpPr>
        <p:spPr>
          <a:xfrm>
            <a:off x="6645633" y="2905238"/>
            <a:ext cx="44884"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0</a:t>
            </a:r>
          </a:p>
        </p:txBody>
      </p:sp>
      <p:sp>
        <p:nvSpPr>
          <p:cNvPr id="44" name="TextBox 43"/>
          <p:cNvSpPr txBox="1"/>
          <p:nvPr/>
        </p:nvSpPr>
        <p:spPr>
          <a:xfrm>
            <a:off x="6598497" y="2753185"/>
            <a:ext cx="89768"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20</a:t>
            </a:r>
          </a:p>
        </p:txBody>
      </p:sp>
      <p:sp>
        <p:nvSpPr>
          <p:cNvPr id="45" name="TextBox 44"/>
          <p:cNvSpPr txBox="1"/>
          <p:nvPr/>
        </p:nvSpPr>
        <p:spPr>
          <a:xfrm>
            <a:off x="6600877" y="2601745"/>
            <a:ext cx="89768"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40</a:t>
            </a:r>
          </a:p>
        </p:txBody>
      </p:sp>
      <p:sp>
        <p:nvSpPr>
          <p:cNvPr id="46" name="TextBox 45"/>
          <p:cNvSpPr txBox="1"/>
          <p:nvPr/>
        </p:nvSpPr>
        <p:spPr>
          <a:xfrm>
            <a:off x="6598107" y="2453992"/>
            <a:ext cx="89768"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60</a:t>
            </a:r>
          </a:p>
        </p:txBody>
      </p:sp>
      <p:sp>
        <p:nvSpPr>
          <p:cNvPr id="47" name="TextBox 46"/>
          <p:cNvSpPr txBox="1"/>
          <p:nvPr/>
        </p:nvSpPr>
        <p:spPr>
          <a:xfrm>
            <a:off x="6598497" y="2301213"/>
            <a:ext cx="89768"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80</a:t>
            </a:r>
          </a:p>
        </p:txBody>
      </p:sp>
      <p:sp>
        <p:nvSpPr>
          <p:cNvPr id="48" name="TextBox 47"/>
          <p:cNvSpPr txBox="1"/>
          <p:nvPr/>
        </p:nvSpPr>
        <p:spPr>
          <a:xfrm>
            <a:off x="6553353" y="2161504"/>
            <a:ext cx="134652"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100</a:t>
            </a:r>
          </a:p>
        </p:txBody>
      </p:sp>
      <p:grpSp>
        <p:nvGrpSpPr>
          <p:cNvPr id="2" name="Group 1"/>
          <p:cNvGrpSpPr/>
          <p:nvPr/>
        </p:nvGrpSpPr>
        <p:grpSpPr>
          <a:xfrm>
            <a:off x="9054139" y="2182588"/>
            <a:ext cx="1164596" cy="430887"/>
            <a:chOff x="7530139" y="2182587"/>
            <a:chExt cx="1164596" cy="430887"/>
          </a:xfrm>
        </p:grpSpPr>
        <p:sp>
          <p:nvSpPr>
            <p:cNvPr id="77" name="TextBox 76"/>
            <p:cNvSpPr txBox="1"/>
            <p:nvPr/>
          </p:nvSpPr>
          <p:spPr>
            <a:xfrm>
              <a:off x="7696064" y="2182587"/>
              <a:ext cx="99867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≥20% increase (n=62)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0–&lt;20% increase (n=90)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&gt;0–&lt;30% decrease (n=81)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≥30% decrease (n=22)</a:t>
              </a:r>
            </a:p>
          </p:txBody>
        </p:sp>
        <p:cxnSp>
          <p:nvCxnSpPr>
            <p:cNvPr id="78" name="Straight Connector 77"/>
            <p:cNvCxnSpPr/>
            <p:nvPr/>
          </p:nvCxnSpPr>
          <p:spPr>
            <a:xfrm>
              <a:off x="7530139" y="2342997"/>
              <a:ext cx="129175" cy="0"/>
            </a:xfrm>
            <a:prstGeom prst="line">
              <a:avLst/>
            </a:prstGeom>
            <a:solidFill>
              <a:srgbClr val="FFFFFF"/>
            </a:solidFill>
            <a:ln w="19050">
              <a:solidFill>
                <a:srgbClr val="C2C2C2"/>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530139" y="2235046"/>
              <a:ext cx="129175" cy="0"/>
            </a:xfrm>
            <a:prstGeom prst="line">
              <a:avLst/>
            </a:prstGeom>
            <a:solidFill>
              <a:srgbClr val="FFFFFF"/>
            </a:solidFill>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530139" y="2450948"/>
              <a:ext cx="129175" cy="0"/>
            </a:xfrm>
            <a:prstGeom prst="line">
              <a:avLst/>
            </a:prstGeom>
            <a:solidFill>
              <a:srgbClr val="FFFFFF"/>
            </a:solidFill>
            <a:ln w="19050">
              <a:solidFill>
                <a:srgbClr val="00BDEB"/>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7530139" y="2558900"/>
              <a:ext cx="129175" cy="0"/>
            </a:xfrm>
            <a:prstGeom prst="line">
              <a:avLst/>
            </a:prstGeom>
            <a:solidFill>
              <a:srgbClr val="FFFFFF"/>
            </a:solidFill>
            <a:ln w="19050">
              <a:solidFill>
                <a:srgbClr val="C3B600"/>
              </a:solidFill>
            </a:ln>
            <a:effectLst/>
          </p:spPr>
          <p:style>
            <a:lnRef idx="2">
              <a:schemeClr val="accent1"/>
            </a:lnRef>
            <a:fillRef idx="0">
              <a:schemeClr val="accent1"/>
            </a:fillRef>
            <a:effectRef idx="1">
              <a:schemeClr val="accent1"/>
            </a:effectRef>
            <a:fontRef idx="minor">
              <a:schemeClr val="tx1"/>
            </a:fontRef>
          </p:style>
        </p:cxnSp>
      </p:grpSp>
      <p:sp>
        <p:nvSpPr>
          <p:cNvPr id="150" name="Line 5"/>
          <p:cNvSpPr>
            <a:spLocks noChangeShapeType="1"/>
          </p:cNvSpPr>
          <p:nvPr/>
        </p:nvSpPr>
        <p:spPr bwMode="auto">
          <a:xfrm flipV="1">
            <a:off x="6866505" y="2218030"/>
            <a:ext cx="0" cy="74695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51" name="Line 6"/>
          <p:cNvSpPr>
            <a:spLocks noChangeShapeType="1"/>
          </p:cNvSpPr>
          <p:nvPr/>
        </p:nvSpPr>
        <p:spPr bwMode="auto">
          <a:xfrm flipV="1">
            <a:off x="6879804" y="2277466"/>
            <a:ext cx="0" cy="687520"/>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52" name="Line 7"/>
          <p:cNvSpPr>
            <a:spLocks noChangeShapeType="1"/>
          </p:cNvSpPr>
          <p:nvPr/>
        </p:nvSpPr>
        <p:spPr bwMode="auto">
          <a:xfrm flipV="1">
            <a:off x="6891625" y="2285469"/>
            <a:ext cx="0" cy="67951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53" name="Line 8"/>
          <p:cNvSpPr>
            <a:spLocks noChangeShapeType="1"/>
          </p:cNvSpPr>
          <p:nvPr/>
        </p:nvSpPr>
        <p:spPr bwMode="auto">
          <a:xfrm flipV="1">
            <a:off x="6904924" y="2396340"/>
            <a:ext cx="0" cy="56864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54" name="Line 9"/>
          <p:cNvSpPr>
            <a:spLocks noChangeShapeType="1"/>
          </p:cNvSpPr>
          <p:nvPr/>
        </p:nvSpPr>
        <p:spPr bwMode="auto">
          <a:xfrm flipV="1">
            <a:off x="6915267" y="2407198"/>
            <a:ext cx="0" cy="557788"/>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55" name="Line 10"/>
          <p:cNvSpPr>
            <a:spLocks noChangeShapeType="1"/>
          </p:cNvSpPr>
          <p:nvPr/>
        </p:nvSpPr>
        <p:spPr bwMode="auto">
          <a:xfrm flipV="1">
            <a:off x="6930044" y="2443774"/>
            <a:ext cx="0" cy="52121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56" name="Line 11"/>
          <p:cNvSpPr>
            <a:spLocks noChangeShapeType="1"/>
          </p:cNvSpPr>
          <p:nvPr/>
        </p:nvSpPr>
        <p:spPr bwMode="auto">
          <a:xfrm flipV="1">
            <a:off x="6943343" y="2468350"/>
            <a:ext cx="0" cy="49663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57" name="Line 12"/>
          <p:cNvSpPr>
            <a:spLocks noChangeShapeType="1"/>
          </p:cNvSpPr>
          <p:nvPr/>
        </p:nvSpPr>
        <p:spPr bwMode="auto">
          <a:xfrm flipV="1">
            <a:off x="6953686" y="2487209"/>
            <a:ext cx="0" cy="477778"/>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58" name="Line 13"/>
          <p:cNvSpPr>
            <a:spLocks noChangeShapeType="1"/>
          </p:cNvSpPr>
          <p:nvPr/>
        </p:nvSpPr>
        <p:spPr bwMode="auto">
          <a:xfrm flipV="1">
            <a:off x="6968462" y="2511784"/>
            <a:ext cx="0" cy="45320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59" name="Line 14"/>
          <p:cNvSpPr>
            <a:spLocks noChangeShapeType="1"/>
          </p:cNvSpPr>
          <p:nvPr/>
        </p:nvSpPr>
        <p:spPr bwMode="auto">
          <a:xfrm flipV="1">
            <a:off x="6978806" y="2541502"/>
            <a:ext cx="0" cy="42348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60" name="Line 15"/>
          <p:cNvSpPr>
            <a:spLocks noChangeShapeType="1"/>
          </p:cNvSpPr>
          <p:nvPr/>
        </p:nvSpPr>
        <p:spPr bwMode="auto">
          <a:xfrm flipV="1">
            <a:off x="6992105" y="2550647"/>
            <a:ext cx="0" cy="41434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61" name="Line 16"/>
          <p:cNvSpPr>
            <a:spLocks noChangeShapeType="1"/>
          </p:cNvSpPr>
          <p:nvPr/>
        </p:nvSpPr>
        <p:spPr bwMode="auto">
          <a:xfrm flipV="1">
            <a:off x="7002448" y="2552360"/>
            <a:ext cx="0" cy="41262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62" name="Line 17"/>
          <p:cNvSpPr>
            <a:spLocks noChangeShapeType="1"/>
          </p:cNvSpPr>
          <p:nvPr/>
        </p:nvSpPr>
        <p:spPr bwMode="auto">
          <a:xfrm flipV="1">
            <a:off x="7017225" y="2568362"/>
            <a:ext cx="0" cy="396624"/>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63" name="Line 18"/>
          <p:cNvSpPr>
            <a:spLocks noChangeShapeType="1"/>
          </p:cNvSpPr>
          <p:nvPr/>
        </p:nvSpPr>
        <p:spPr bwMode="auto">
          <a:xfrm flipV="1">
            <a:off x="7030524" y="2569506"/>
            <a:ext cx="0" cy="39548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64" name="Line 19"/>
          <p:cNvSpPr>
            <a:spLocks noChangeShapeType="1"/>
          </p:cNvSpPr>
          <p:nvPr/>
        </p:nvSpPr>
        <p:spPr bwMode="auto">
          <a:xfrm flipV="1">
            <a:off x="7040867" y="2586080"/>
            <a:ext cx="0" cy="37890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65" name="Line 20"/>
          <p:cNvSpPr>
            <a:spLocks noChangeShapeType="1"/>
          </p:cNvSpPr>
          <p:nvPr/>
        </p:nvSpPr>
        <p:spPr bwMode="auto">
          <a:xfrm flipV="1">
            <a:off x="7055644" y="2587222"/>
            <a:ext cx="0" cy="377764"/>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66" name="Line 21"/>
          <p:cNvSpPr>
            <a:spLocks noChangeShapeType="1"/>
          </p:cNvSpPr>
          <p:nvPr/>
        </p:nvSpPr>
        <p:spPr bwMode="auto">
          <a:xfrm flipV="1">
            <a:off x="7065987" y="2595224"/>
            <a:ext cx="0" cy="36976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67" name="Line 22"/>
          <p:cNvSpPr>
            <a:spLocks noChangeShapeType="1"/>
          </p:cNvSpPr>
          <p:nvPr/>
        </p:nvSpPr>
        <p:spPr bwMode="auto">
          <a:xfrm flipV="1">
            <a:off x="7079286" y="2596938"/>
            <a:ext cx="0" cy="36804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68" name="Line 23"/>
          <p:cNvSpPr>
            <a:spLocks noChangeShapeType="1"/>
          </p:cNvSpPr>
          <p:nvPr/>
        </p:nvSpPr>
        <p:spPr bwMode="auto">
          <a:xfrm flipV="1">
            <a:off x="7091107" y="2604938"/>
            <a:ext cx="0" cy="360048"/>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69" name="Line 24"/>
          <p:cNvSpPr>
            <a:spLocks noChangeShapeType="1"/>
          </p:cNvSpPr>
          <p:nvPr/>
        </p:nvSpPr>
        <p:spPr bwMode="auto">
          <a:xfrm flipV="1">
            <a:off x="7104406" y="2608940"/>
            <a:ext cx="0" cy="35604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70" name="Line 25"/>
          <p:cNvSpPr>
            <a:spLocks noChangeShapeType="1"/>
          </p:cNvSpPr>
          <p:nvPr/>
        </p:nvSpPr>
        <p:spPr bwMode="auto">
          <a:xfrm flipV="1">
            <a:off x="7117705" y="2610655"/>
            <a:ext cx="0" cy="35433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71" name="Line 26"/>
          <p:cNvSpPr>
            <a:spLocks noChangeShapeType="1"/>
          </p:cNvSpPr>
          <p:nvPr/>
        </p:nvSpPr>
        <p:spPr bwMode="auto">
          <a:xfrm flipV="1">
            <a:off x="7129526" y="2610655"/>
            <a:ext cx="0" cy="35433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72" name="Line 27"/>
          <p:cNvSpPr>
            <a:spLocks noChangeShapeType="1"/>
          </p:cNvSpPr>
          <p:nvPr/>
        </p:nvSpPr>
        <p:spPr bwMode="auto">
          <a:xfrm flipV="1">
            <a:off x="7142825" y="2625513"/>
            <a:ext cx="0" cy="339474"/>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73" name="Line 28"/>
          <p:cNvSpPr>
            <a:spLocks noChangeShapeType="1"/>
          </p:cNvSpPr>
          <p:nvPr/>
        </p:nvSpPr>
        <p:spPr bwMode="auto">
          <a:xfrm flipV="1">
            <a:off x="7153168" y="2627799"/>
            <a:ext cx="0" cy="337188"/>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74" name="Line 29"/>
          <p:cNvSpPr>
            <a:spLocks noChangeShapeType="1"/>
          </p:cNvSpPr>
          <p:nvPr/>
        </p:nvSpPr>
        <p:spPr bwMode="auto">
          <a:xfrm flipV="1">
            <a:off x="7167945" y="2652374"/>
            <a:ext cx="0" cy="31261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75" name="Line 30"/>
          <p:cNvSpPr>
            <a:spLocks noChangeShapeType="1"/>
          </p:cNvSpPr>
          <p:nvPr/>
        </p:nvSpPr>
        <p:spPr bwMode="auto">
          <a:xfrm flipV="1">
            <a:off x="7178288" y="2656374"/>
            <a:ext cx="0" cy="30861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76" name="Line 31"/>
          <p:cNvSpPr>
            <a:spLocks noChangeShapeType="1"/>
          </p:cNvSpPr>
          <p:nvPr/>
        </p:nvSpPr>
        <p:spPr bwMode="auto">
          <a:xfrm flipV="1">
            <a:off x="7191587" y="2656374"/>
            <a:ext cx="0" cy="30861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77" name="Line 32"/>
          <p:cNvSpPr>
            <a:spLocks noChangeShapeType="1"/>
          </p:cNvSpPr>
          <p:nvPr/>
        </p:nvSpPr>
        <p:spPr bwMode="auto">
          <a:xfrm flipV="1">
            <a:off x="7206363" y="2659232"/>
            <a:ext cx="0" cy="30575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78" name="Line 33"/>
          <p:cNvSpPr>
            <a:spLocks noChangeShapeType="1"/>
          </p:cNvSpPr>
          <p:nvPr/>
        </p:nvSpPr>
        <p:spPr bwMode="auto">
          <a:xfrm flipV="1">
            <a:off x="7216707" y="2668376"/>
            <a:ext cx="0" cy="29661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79" name="Line 34"/>
          <p:cNvSpPr>
            <a:spLocks noChangeShapeType="1"/>
          </p:cNvSpPr>
          <p:nvPr/>
        </p:nvSpPr>
        <p:spPr bwMode="auto">
          <a:xfrm flipV="1">
            <a:off x="7230006" y="2670090"/>
            <a:ext cx="0" cy="29489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80" name="Line 35"/>
          <p:cNvSpPr>
            <a:spLocks noChangeShapeType="1"/>
          </p:cNvSpPr>
          <p:nvPr/>
        </p:nvSpPr>
        <p:spPr bwMode="auto">
          <a:xfrm flipV="1">
            <a:off x="7240349" y="2670090"/>
            <a:ext cx="0" cy="29489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81" name="Line 36"/>
          <p:cNvSpPr>
            <a:spLocks noChangeShapeType="1"/>
          </p:cNvSpPr>
          <p:nvPr/>
        </p:nvSpPr>
        <p:spPr bwMode="auto">
          <a:xfrm flipV="1">
            <a:off x="7255126" y="2678092"/>
            <a:ext cx="0" cy="28689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82" name="Line 37"/>
          <p:cNvSpPr>
            <a:spLocks noChangeShapeType="1"/>
          </p:cNvSpPr>
          <p:nvPr/>
        </p:nvSpPr>
        <p:spPr bwMode="auto">
          <a:xfrm flipV="1">
            <a:off x="7265469" y="2684950"/>
            <a:ext cx="0" cy="28003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83" name="Line 38"/>
          <p:cNvSpPr>
            <a:spLocks noChangeShapeType="1"/>
          </p:cNvSpPr>
          <p:nvPr/>
        </p:nvSpPr>
        <p:spPr bwMode="auto">
          <a:xfrm flipV="1">
            <a:off x="7278768" y="2700952"/>
            <a:ext cx="0" cy="26403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84" name="Line 39"/>
          <p:cNvSpPr>
            <a:spLocks noChangeShapeType="1"/>
          </p:cNvSpPr>
          <p:nvPr/>
        </p:nvSpPr>
        <p:spPr bwMode="auto">
          <a:xfrm flipV="1">
            <a:off x="7293544" y="2700952"/>
            <a:ext cx="0" cy="26403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85" name="Line 40"/>
          <p:cNvSpPr>
            <a:spLocks noChangeShapeType="1"/>
          </p:cNvSpPr>
          <p:nvPr/>
        </p:nvSpPr>
        <p:spPr bwMode="auto">
          <a:xfrm flipV="1">
            <a:off x="7303888" y="2718668"/>
            <a:ext cx="0" cy="246318"/>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86" name="Line 41"/>
          <p:cNvSpPr>
            <a:spLocks noChangeShapeType="1"/>
          </p:cNvSpPr>
          <p:nvPr/>
        </p:nvSpPr>
        <p:spPr bwMode="auto">
          <a:xfrm flipV="1">
            <a:off x="7317187" y="2719812"/>
            <a:ext cx="0" cy="24517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87" name="Line 42"/>
          <p:cNvSpPr>
            <a:spLocks noChangeShapeType="1"/>
          </p:cNvSpPr>
          <p:nvPr/>
        </p:nvSpPr>
        <p:spPr bwMode="auto">
          <a:xfrm flipV="1">
            <a:off x="7329008" y="2726670"/>
            <a:ext cx="0" cy="23831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88" name="Line 43"/>
          <p:cNvSpPr>
            <a:spLocks noChangeShapeType="1"/>
          </p:cNvSpPr>
          <p:nvPr/>
        </p:nvSpPr>
        <p:spPr bwMode="auto">
          <a:xfrm flipV="1">
            <a:off x="7342307" y="2736384"/>
            <a:ext cx="0" cy="22860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89" name="Line 44"/>
          <p:cNvSpPr>
            <a:spLocks noChangeShapeType="1"/>
          </p:cNvSpPr>
          <p:nvPr/>
        </p:nvSpPr>
        <p:spPr bwMode="auto">
          <a:xfrm flipV="1">
            <a:off x="7352650" y="2737529"/>
            <a:ext cx="0" cy="22745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90" name="Line 45"/>
          <p:cNvSpPr>
            <a:spLocks noChangeShapeType="1"/>
          </p:cNvSpPr>
          <p:nvPr/>
        </p:nvSpPr>
        <p:spPr bwMode="auto">
          <a:xfrm flipV="1">
            <a:off x="7367427" y="2739242"/>
            <a:ext cx="0" cy="225744"/>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91" name="Line 46"/>
          <p:cNvSpPr>
            <a:spLocks noChangeShapeType="1"/>
          </p:cNvSpPr>
          <p:nvPr/>
        </p:nvSpPr>
        <p:spPr bwMode="auto">
          <a:xfrm flipV="1">
            <a:off x="7380725" y="2740386"/>
            <a:ext cx="0" cy="22460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92" name="Line 47"/>
          <p:cNvSpPr>
            <a:spLocks noChangeShapeType="1"/>
          </p:cNvSpPr>
          <p:nvPr/>
        </p:nvSpPr>
        <p:spPr bwMode="auto">
          <a:xfrm flipV="1">
            <a:off x="7391069" y="2744387"/>
            <a:ext cx="0" cy="22060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93" name="Line 48"/>
          <p:cNvSpPr>
            <a:spLocks noChangeShapeType="1"/>
          </p:cNvSpPr>
          <p:nvPr/>
        </p:nvSpPr>
        <p:spPr bwMode="auto">
          <a:xfrm flipV="1">
            <a:off x="7405845" y="2754102"/>
            <a:ext cx="0" cy="21088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94" name="Line 49"/>
          <p:cNvSpPr>
            <a:spLocks noChangeShapeType="1"/>
          </p:cNvSpPr>
          <p:nvPr/>
        </p:nvSpPr>
        <p:spPr bwMode="auto">
          <a:xfrm flipV="1">
            <a:off x="7416189" y="2760389"/>
            <a:ext cx="0" cy="20459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95" name="Line 50"/>
          <p:cNvSpPr>
            <a:spLocks noChangeShapeType="1"/>
          </p:cNvSpPr>
          <p:nvPr/>
        </p:nvSpPr>
        <p:spPr bwMode="auto">
          <a:xfrm flipV="1">
            <a:off x="7429488" y="2771246"/>
            <a:ext cx="0" cy="193740"/>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96" name="Line 51"/>
          <p:cNvSpPr>
            <a:spLocks noChangeShapeType="1"/>
          </p:cNvSpPr>
          <p:nvPr/>
        </p:nvSpPr>
        <p:spPr bwMode="auto">
          <a:xfrm flipV="1">
            <a:off x="7439831" y="2778104"/>
            <a:ext cx="0" cy="18688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97" name="Line 52"/>
          <p:cNvSpPr>
            <a:spLocks noChangeShapeType="1"/>
          </p:cNvSpPr>
          <p:nvPr/>
        </p:nvSpPr>
        <p:spPr bwMode="auto">
          <a:xfrm flipV="1">
            <a:off x="7454608" y="2782106"/>
            <a:ext cx="0" cy="18288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98" name="Line 53"/>
          <p:cNvSpPr>
            <a:spLocks noChangeShapeType="1"/>
          </p:cNvSpPr>
          <p:nvPr/>
        </p:nvSpPr>
        <p:spPr bwMode="auto">
          <a:xfrm flipV="1">
            <a:off x="7467906" y="2784962"/>
            <a:ext cx="0" cy="180024"/>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99" name="Line 54"/>
          <p:cNvSpPr>
            <a:spLocks noChangeShapeType="1"/>
          </p:cNvSpPr>
          <p:nvPr/>
        </p:nvSpPr>
        <p:spPr bwMode="auto">
          <a:xfrm flipV="1">
            <a:off x="7478250" y="2784962"/>
            <a:ext cx="0" cy="180024"/>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00" name="Line 55"/>
          <p:cNvSpPr>
            <a:spLocks noChangeShapeType="1"/>
          </p:cNvSpPr>
          <p:nvPr/>
        </p:nvSpPr>
        <p:spPr bwMode="auto">
          <a:xfrm flipV="1">
            <a:off x="7493026" y="2788964"/>
            <a:ext cx="0" cy="17602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01" name="Line 56"/>
          <p:cNvSpPr>
            <a:spLocks noChangeShapeType="1"/>
          </p:cNvSpPr>
          <p:nvPr/>
        </p:nvSpPr>
        <p:spPr bwMode="auto">
          <a:xfrm flipV="1">
            <a:off x="7503370" y="2791820"/>
            <a:ext cx="0" cy="17316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02" name="Line 57"/>
          <p:cNvSpPr>
            <a:spLocks noChangeShapeType="1"/>
          </p:cNvSpPr>
          <p:nvPr/>
        </p:nvSpPr>
        <p:spPr bwMode="auto">
          <a:xfrm flipV="1">
            <a:off x="7518146" y="2795822"/>
            <a:ext cx="0" cy="16916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03" name="Line 58"/>
          <p:cNvSpPr>
            <a:spLocks noChangeShapeType="1"/>
          </p:cNvSpPr>
          <p:nvPr/>
        </p:nvSpPr>
        <p:spPr bwMode="auto">
          <a:xfrm flipV="1">
            <a:off x="7528490" y="2796964"/>
            <a:ext cx="0" cy="16802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04" name="Line 59"/>
          <p:cNvSpPr>
            <a:spLocks noChangeShapeType="1"/>
          </p:cNvSpPr>
          <p:nvPr/>
        </p:nvSpPr>
        <p:spPr bwMode="auto">
          <a:xfrm flipV="1">
            <a:off x="7541789" y="2796964"/>
            <a:ext cx="0" cy="16802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05" name="Line 60"/>
          <p:cNvSpPr>
            <a:spLocks noChangeShapeType="1"/>
          </p:cNvSpPr>
          <p:nvPr/>
        </p:nvSpPr>
        <p:spPr bwMode="auto">
          <a:xfrm flipV="1">
            <a:off x="7556565" y="2799822"/>
            <a:ext cx="0" cy="16516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06" name="Line 61"/>
          <p:cNvSpPr>
            <a:spLocks noChangeShapeType="1"/>
          </p:cNvSpPr>
          <p:nvPr/>
        </p:nvSpPr>
        <p:spPr bwMode="auto">
          <a:xfrm flipV="1">
            <a:off x="7566909" y="2799822"/>
            <a:ext cx="0" cy="16516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07" name="Line 62"/>
          <p:cNvSpPr>
            <a:spLocks noChangeShapeType="1"/>
          </p:cNvSpPr>
          <p:nvPr/>
        </p:nvSpPr>
        <p:spPr bwMode="auto">
          <a:xfrm flipV="1">
            <a:off x="7580207" y="2801536"/>
            <a:ext cx="0" cy="163450"/>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08" name="Line 63"/>
          <p:cNvSpPr>
            <a:spLocks noChangeShapeType="1"/>
          </p:cNvSpPr>
          <p:nvPr/>
        </p:nvSpPr>
        <p:spPr bwMode="auto">
          <a:xfrm flipV="1">
            <a:off x="7590551" y="2806681"/>
            <a:ext cx="0" cy="15830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09" name="Line 64"/>
          <p:cNvSpPr>
            <a:spLocks noChangeShapeType="1"/>
          </p:cNvSpPr>
          <p:nvPr/>
        </p:nvSpPr>
        <p:spPr bwMode="auto">
          <a:xfrm flipV="1">
            <a:off x="7605327" y="2807823"/>
            <a:ext cx="0" cy="157164"/>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10" name="Line 65"/>
          <p:cNvSpPr>
            <a:spLocks noChangeShapeType="1"/>
          </p:cNvSpPr>
          <p:nvPr/>
        </p:nvSpPr>
        <p:spPr bwMode="auto">
          <a:xfrm flipV="1">
            <a:off x="7615671" y="2810680"/>
            <a:ext cx="0" cy="15430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11" name="Line 66"/>
          <p:cNvSpPr>
            <a:spLocks noChangeShapeType="1"/>
          </p:cNvSpPr>
          <p:nvPr/>
        </p:nvSpPr>
        <p:spPr bwMode="auto">
          <a:xfrm flipV="1">
            <a:off x="7628970" y="2813539"/>
            <a:ext cx="0" cy="15144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12" name="Line 67"/>
          <p:cNvSpPr>
            <a:spLocks noChangeShapeType="1"/>
          </p:cNvSpPr>
          <p:nvPr/>
        </p:nvSpPr>
        <p:spPr bwMode="auto">
          <a:xfrm flipV="1">
            <a:off x="7643746" y="2817538"/>
            <a:ext cx="0" cy="14744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13" name="Line 68"/>
          <p:cNvSpPr>
            <a:spLocks noChangeShapeType="1"/>
          </p:cNvSpPr>
          <p:nvPr/>
        </p:nvSpPr>
        <p:spPr bwMode="auto">
          <a:xfrm flipV="1">
            <a:off x="7654090" y="2817538"/>
            <a:ext cx="0" cy="14744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14" name="Line 69"/>
          <p:cNvSpPr>
            <a:spLocks noChangeShapeType="1"/>
          </p:cNvSpPr>
          <p:nvPr/>
        </p:nvSpPr>
        <p:spPr bwMode="auto">
          <a:xfrm flipV="1">
            <a:off x="7667389" y="2822683"/>
            <a:ext cx="0" cy="14230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15" name="Line 70"/>
          <p:cNvSpPr>
            <a:spLocks noChangeShapeType="1"/>
          </p:cNvSpPr>
          <p:nvPr/>
        </p:nvSpPr>
        <p:spPr bwMode="auto">
          <a:xfrm flipV="1">
            <a:off x="7677732" y="2822683"/>
            <a:ext cx="0" cy="14230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16" name="Line 71"/>
          <p:cNvSpPr>
            <a:spLocks noChangeShapeType="1"/>
          </p:cNvSpPr>
          <p:nvPr/>
        </p:nvSpPr>
        <p:spPr bwMode="auto">
          <a:xfrm flipV="1">
            <a:off x="7692508" y="2824396"/>
            <a:ext cx="0" cy="14059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17" name="Line 72"/>
          <p:cNvSpPr>
            <a:spLocks noChangeShapeType="1"/>
          </p:cNvSpPr>
          <p:nvPr/>
        </p:nvSpPr>
        <p:spPr bwMode="auto">
          <a:xfrm flipV="1">
            <a:off x="7702852" y="2824396"/>
            <a:ext cx="0" cy="14059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18" name="Line 73"/>
          <p:cNvSpPr>
            <a:spLocks noChangeShapeType="1"/>
          </p:cNvSpPr>
          <p:nvPr/>
        </p:nvSpPr>
        <p:spPr bwMode="auto">
          <a:xfrm flipV="1">
            <a:off x="7717628" y="2825540"/>
            <a:ext cx="0" cy="13944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19" name="Line 74"/>
          <p:cNvSpPr>
            <a:spLocks noChangeShapeType="1"/>
          </p:cNvSpPr>
          <p:nvPr/>
        </p:nvSpPr>
        <p:spPr bwMode="auto">
          <a:xfrm flipV="1">
            <a:off x="7730927" y="2829541"/>
            <a:ext cx="0" cy="13544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20" name="Line 75"/>
          <p:cNvSpPr>
            <a:spLocks noChangeShapeType="1"/>
          </p:cNvSpPr>
          <p:nvPr/>
        </p:nvSpPr>
        <p:spPr bwMode="auto">
          <a:xfrm flipV="1">
            <a:off x="7741271" y="2829541"/>
            <a:ext cx="0" cy="13544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21" name="Line 76"/>
          <p:cNvSpPr>
            <a:spLocks noChangeShapeType="1"/>
          </p:cNvSpPr>
          <p:nvPr/>
        </p:nvSpPr>
        <p:spPr bwMode="auto">
          <a:xfrm flipV="1">
            <a:off x="7756047" y="2836398"/>
            <a:ext cx="0" cy="12858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22" name="Line 77"/>
          <p:cNvSpPr>
            <a:spLocks noChangeShapeType="1"/>
          </p:cNvSpPr>
          <p:nvPr/>
        </p:nvSpPr>
        <p:spPr bwMode="auto">
          <a:xfrm flipV="1">
            <a:off x="7766391" y="2839256"/>
            <a:ext cx="0" cy="12573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23" name="Line 78"/>
          <p:cNvSpPr>
            <a:spLocks noChangeShapeType="1"/>
          </p:cNvSpPr>
          <p:nvPr/>
        </p:nvSpPr>
        <p:spPr bwMode="auto">
          <a:xfrm flipV="1">
            <a:off x="7779690" y="2843256"/>
            <a:ext cx="0" cy="12173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24" name="Line 79"/>
          <p:cNvSpPr>
            <a:spLocks noChangeShapeType="1"/>
          </p:cNvSpPr>
          <p:nvPr/>
        </p:nvSpPr>
        <p:spPr bwMode="auto">
          <a:xfrm flipV="1">
            <a:off x="7790033" y="2843256"/>
            <a:ext cx="0" cy="12173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25" name="Line 80"/>
          <p:cNvSpPr>
            <a:spLocks noChangeShapeType="1"/>
          </p:cNvSpPr>
          <p:nvPr/>
        </p:nvSpPr>
        <p:spPr bwMode="auto">
          <a:xfrm flipV="1">
            <a:off x="7804810" y="2843256"/>
            <a:ext cx="0" cy="12173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26" name="Line 81"/>
          <p:cNvSpPr>
            <a:spLocks noChangeShapeType="1"/>
          </p:cNvSpPr>
          <p:nvPr/>
        </p:nvSpPr>
        <p:spPr bwMode="auto">
          <a:xfrm flipV="1">
            <a:off x="7818108" y="2844400"/>
            <a:ext cx="0" cy="12058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27" name="Line 82"/>
          <p:cNvSpPr>
            <a:spLocks noChangeShapeType="1"/>
          </p:cNvSpPr>
          <p:nvPr/>
        </p:nvSpPr>
        <p:spPr bwMode="auto">
          <a:xfrm flipV="1">
            <a:off x="7828452" y="2844400"/>
            <a:ext cx="0" cy="12058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28" name="Line 83"/>
          <p:cNvSpPr>
            <a:spLocks noChangeShapeType="1"/>
          </p:cNvSpPr>
          <p:nvPr/>
        </p:nvSpPr>
        <p:spPr bwMode="auto">
          <a:xfrm flipV="1">
            <a:off x="7843228" y="2846114"/>
            <a:ext cx="0" cy="11887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29" name="Line 84"/>
          <p:cNvSpPr>
            <a:spLocks noChangeShapeType="1"/>
          </p:cNvSpPr>
          <p:nvPr/>
        </p:nvSpPr>
        <p:spPr bwMode="auto">
          <a:xfrm flipV="1">
            <a:off x="7853572" y="2847256"/>
            <a:ext cx="0" cy="11773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30" name="Line 85"/>
          <p:cNvSpPr>
            <a:spLocks noChangeShapeType="1"/>
          </p:cNvSpPr>
          <p:nvPr/>
        </p:nvSpPr>
        <p:spPr bwMode="auto">
          <a:xfrm flipV="1">
            <a:off x="7866871" y="2854114"/>
            <a:ext cx="0" cy="11087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31" name="Line 86"/>
          <p:cNvSpPr>
            <a:spLocks noChangeShapeType="1"/>
          </p:cNvSpPr>
          <p:nvPr/>
        </p:nvSpPr>
        <p:spPr bwMode="auto">
          <a:xfrm flipV="1">
            <a:off x="7877214" y="2855258"/>
            <a:ext cx="0" cy="10972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32" name="Line 87"/>
          <p:cNvSpPr>
            <a:spLocks noChangeShapeType="1"/>
          </p:cNvSpPr>
          <p:nvPr/>
        </p:nvSpPr>
        <p:spPr bwMode="auto">
          <a:xfrm flipV="1">
            <a:off x="7891991" y="2855258"/>
            <a:ext cx="0" cy="10972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33" name="Line 88"/>
          <p:cNvSpPr>
            <a:spLocks noChangeShapeType="1"/>
          </p:cNvSpPr>
          <p:nvPr/>
        </p:nvSpPr>
        <p:spPr bwMode="auto">
          <a:xfrm flipV="1">
            <a:off x="7905289" y="2858116"/>
            <a:ext cx="0" cy="10687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34" name="Line 89"/>
          <p:cNvSpPr>
            <a:spLocks noChangeShapeType="1"/>
          </p:cNvSpPr>
          <p:nvPr/>
        </p:nvSpPr>
        <p:spPr bwMode="auto">
          <a:xfrm flipV="1">
            <a:off x="7917111" y="2862116"/>
            <a:ext cx="0" cy="10287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35" name="Line 90"/>
          <p:cNvSpPr>
            <a:spLocks noChangeShapeType="1"/>
          </p:cNvSpPr>
          <p:nvPr/>
        </p:nvSpPr>
        <p:spPr bwMode="auto">
          <a:xfrm flipV="1">
            <a:off x="7930409" y="2863830"/>
            <a:ext cx="0" cy="10115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36" name="Line 91"/>
          <p:cNvSpPr>
            <a:spLocks noChangeShapeType="1"/>
          </p:cNvSpPr>
          <p:nvPr/>
        </p:nvSpPr>
        <p:spPr bwMode="auto">
          <a:xfrm flipV="1">
            <a:off x="7940753" y="2863830"/>
            <a:ext cx="0" cy="10115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37" name="Line 92"/>
          <p:cNvSpPr>
            <a:spLocks noChangeShapeType="1"/>
          </p:cNvSpPr>
          <p:nvPr/>
        </p:nvSpPr>
        <p:spPr bwMode="auto">
          <a:xfrm flipV="1">
            <a:off x="7955529" y="2864974"/>
            <a:ext cx="0" cy="10001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38" name="Line 93"/>
          <p:cNvSpPr>
            <a:spLocks noChangeShapeType="1"/>
          </p:cNvSpPr>
          <p:nvPr/>
        </p:nvSpPr>
        <p:spPr bwMode="auto">
          <a:xfrm flipV="1">
            <a:off x="7968828" y="2866116"/>
            <a:ext cx="0" cy="9887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39" name="Line 94"/>
          <p:cNvSpPr>
            <a:spLocks noChangeShapeType="1"/>
          </p:cNvSpPr>
          <p:nvPr/>
        </p:nvSpPr>
        <p:spPr bwMode="auto">
          <a:xfrm flipV="1">
            <a:off x="7979172" y="2875833"/>
            <a:ext cx="0" cy="8915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40" name="Line 95"/>
          <p:cNvSpPr>
            <a:spLocks noChangeShapeType="1"/>
          </p:cNvSpPr>
          <p:nvPr/>
        </p:nvSpPr>
        <p:spPr bwMode="auto">
          <a:xfrm flipV="1">
            <a:off x="7993948" y="2876975"/>
            <a:ext cx="0" cy="8801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41" name="Line 96"/>
          <p:cNvSpPr>
            <a:spLocks noChangeShapeType="1"/>
          </p:cNvSpPr>
          <p:nvPr/>
        </p:nvSpPr>
        <p:spPr bwMode="auto">
          <a:xfrm flipV="1">
            <a:off x="8004292" y="2878690"/>
            <a:ext cx="0" cy="8629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42" name="Line 97"/>
          <p:cNvSpPr>
            <a:spLocks noChangeShapeType="1"/>
          </p:cNvSpPr>
          <p:nvPr/>
        </p:nvSpPr>
        <p:spPr bwMode="auto">
          <a:xfrm flipV="1">
            <a:off x="8017590" y="2878690"/>
            <a:ext cx="0" cy="8629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43" name="Line 98"/>
          <p:cNvSpPr>
            <a:spLocks noChangeShapeType="1"/>
          </p:cNvSpPr>
          <p:nvPr/>
        </p:nvSpPr>
        <p:spPr bwMode="auto">
          <a:xfrm flipV="1">
            <a:off x="8027934" y="2880976"/>
            <a:ext cx="0" cy="8401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44" name="Line 99"/>
          <p:cNvSpPr>
            <a:spLocks noChangeShapeType="1"/>
          </p:cNvSpPr>
          <p:nvPr/>
        </p:nvSpPr>
        <p:spPr bwMode="auto">
          <a:xfrm flipV="1">
            <a:off x="8042710" y="2883833"/>
            <a:ext cx="0" cy="8115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45" name="Line 100"/>
          <p:cNvSpPr>
            <a:spLocks noChangeShapeType="1"/>
          </p:cNvSpPr>
          <p:nvPr/>
        </p:nvSpPr>
        <p:spPr bwMode="auto">
          <a:xfrm flipV="1">
            <a:off x="8056009" y="2884977"/>
            <a:ext cx="0" cy="8001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46" name="Line 101"/>
          <p:cNvSpPr>
            <a:spLocks noChangeShapeType="1"/>
          </p:cNvSpPr>
          <p:nvPr/>
        </p:nvSpPr>
        <p:spPr bwMode="auto">
          <a:xfrm flipV="1">
            <a:off x="8066353" y="2884977"/>
            <a:ext cx="0" cy="8001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47" name="Line 102"/>
          <p:cNvSpPr>
            <a:spLocks noChangeShapeType="1"/>
          </p:cNvSpPr>
          <p:nvPr/>
        </p:nvSpPr>
        <p:spPr bwMode="auto">
          <a:xfrm flipV="1">
            <a:off x="8081129" y="2884977"/>
            <a:ext cx="0" cy="8001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48" name="Line 103"/>
          <p:cNvSpPr>
            <a:spLocks noChangeShapeType="1"/>
          </p:cNvSpPr>
          <p:nvPr/>
        </p:nvSpPr>
        <p:spPr bwMode="auto">
          <a:xfrm flipV="1">
            <a:off x="8091473" y="2886690"/>
            <a:ext cx="0" cy="7829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49" name="Line 104"/>
          <p:cNvSpPr>
            <a:spLocks noChangeShapeType="1"/>
          </p:cNvSpPr>
          <p:nvPr/>
        </p:nvSpPr>
        <p:spPr bwMode="auto">
          <a:xfrm flipV="1">
            <a:off x="8104771" y="2887834"/>
            <a:ext cx="0" cy="7715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50" name="Line 105"/>
          <p:cNvSpPr>
            <a:spLocks noChangeShapeType="1"/>
          </p:cNvSpPr>
          <p:nvPr/>
        </p:nvSpPr>
        <p:spPr bwMode="auto">
          <a:xfrm flipV="1">
            <a:off x="8116593" y="2887834"/>
            <a:ext cx="0" cy="7715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51" name="Line 106"/>
          <p:cNvSpPr>
            <a:spLocks noChangeShapeType="1"/>
          </p:cNvSpPr>
          <p:nvPr/>
        </p:nvSpPr>
        <p:spPr bwMode="auto">
          <a:xfrm flipV="1">
            <a:off x="8129891" y="2890691"/>
            <a:ext cx="0" cy="7429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52" name="Line 107"/>
          <p:cNvSpPr>
            <a:spLocks noChangeShapeType="1"/>
          </p:cNvSpPr>
          <p:nvPr/>
        </p:nvSpPr>
        <p:spPr bwMode="auto">
          <a:xfrm flipV="1">
            <a:off x="8144668" y="2891835"/>
            <a:ext cx="0" cy="7315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53" name="Line 108"/>
          <p:cNvSpPr>
            <a:spLocks noChangeShapeType="1"/>
          </p:cNvSpPr>
          <p:nvPr/>
        </p:nvSpPr>
        <p:spPr bwMode="auto">
          <a:xfrm flipV="1">
            <a:off x="8155011" y="2893548"/>
            <a:ext cx="0" cy="7143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54" name="Line 109"/>
          <p:cNvSpPr>
            <a:spLocks noChangeShapeType="1"/>
          </p:cNvSpPr>
          <p:nvPr/>
        </p:nvSpPr>
        <p:spPr bwMode="auto">
          <a:xfrm flipV="1">
            <a:off x="8168310" y="2894692"/>
            <a:ext cx="0" cy="7029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55" name="Line 110"/>
          <p:cNvSpPr>
            <a:spLocks noChangeShapeType="1"/>
          </p:cNvSpPr>
          <p:nvPr/>
        </p:nvSpPr>
        <p:spPr bwMode="auto">
          <a:xfrm flipV="1">
            <a:off x="8178654" y="2895834"/>
            <a:ext cx="0" cy="6915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56" name="Line 111"/>
          <p:cNvSpPr>
            <a:spLocks noChangeShapeType="1"/>
          </p:cNvSpPr>
          <p:nvPr/>
        </p:nvSpPr>
        <p:spPr bwMode="auto">
          <a:xfrm flipV="1">
            <a:off x="8193430" y="2897549"/>
            <a:ext cx="0" cy="6743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57" name="Line 112"/>
          <p:cNvSpPr>
            <a:spLocks noChangeShapeType="1"/>
          </p:cNvSpPr>
          <p:nvPr/>
        </p:nvSpPr>
        <p:spPr bwMode="auto">
          <a:xfrm flipV="1">
            <a:off x="8203774" y="2898693"/>
            <a:ext cx="0" cy="6629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58" name="Line 113"/>
          <p:cNvSpPr>
            <a:spLocks noChangeShapeType="1"/>
          </p:cNvSpPr>
          <p:nvPr/>
        </p:nvSpPr>
        <p:spPr bwMode="auto">
          <a:xfrm flipV="1">
            <a:off x="8217072" y="2901550"/>
            <a:ext cx="0" cy="6343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59" name="Line 114"/>
          <p:cNvSpPr>
            <a:spLocks noChangeShapeType="1"/>
          </p:cNvSpPr>
          <p:nvPr/>
        </p:nvSpPr>
        <p:spPr bwMode="auto">
          <a:xfrm flipV="1">
            <a:off x="8231849" y="2901550"/>
            <a:ext cx="0" cy="6343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60" name="Line 115"/>
          <p:cNvSpPr>
            <a:spLocks noChangeShapeType="1"/>
          </p:cNvSpPr>
          <p:nvPr/>
        </p:nvSpPr>
        <p:spPr bwMode="auto">
          <a:xfrm flipV="1">
            <a:off x="8242192" y="2902692"/>
            <a:ext cx="0" cy="6229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61" name="Line 116"/>
          <p:cNvSpPr>
            <a:spLocks noChangeShapeType="1"/>
          </p:cNvSpPr>
          <p:nvPr/>
        </p:nvSpPr>
        <p:spPr bwMode="auto">
          <a:xfrm flipV="1">
            <a:off x="8255491" y="2902692"/>
            <a:ext cx="0" cy="6229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62" name="Line 117"/>
          <p:cNvSpPr>
            <a:spLocks noChangeShapeType="1"/>
          </p:cNvSpPr>
          <p:nvPr/>
        </p:nvSpPr>
        <p:spPr bwMode="auto">
          <a:xfrm flipV="1">
            <a:off x="8265835" y="2904408"/>
            <a:ext cx="0" cy="6057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63" name="Line 118"/>
          <p:cNvSpPr>
            <a:spLocks noChangeShapeType="1"/>
          </p:cNvSpPr>
          <p:nvPr/>
        </p:nvSpPr>
        <p:spPr bwMode="auto">
          <a:xfrm flipV="1">
            <a:off x="8280611" y="2906694"/>
            <a:ext cx="0" cy="5829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64" name="Line 119"/>
          <p:cNvSpPr>
            <a:spLocks noChangeShapeType="1"/>
          </p:cNvSpPr>
          <p:nvPr/>
        </p:nvSpPr>
        <p:spPr bwMode="auto">
          <a:xfrm flipV="1">
            <a:off x="8290955" y="2908408"/>
            <a:ext cx="0" cy="5657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65" name="Line 120"/>
          <p:cNvSpPr>
            <a:spLocks noChangeShapeType="1"/>
          </p:cNvSpPr>
          <p:nvPr/>
        </p:nvSpPr>
        <p:spPr bwMode="auto">
          <a:xfrm flipV="1">
            <a:off x="8304253" y="2909550"/>
            <a:ext cx="0" cy="5543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66" name="Line 121"/>
          <p:cNvSpPr>
            <a:spLocks noChangeShapeType="1"/>
          </p:cNvSpPr>
          <p:nvPr/>
        </p:nvSpPr>
        <p:spPr bwMode="auto">
          <a:xfrm flipV="1">
            <a:off x="8319030" y="2909550"/>
            <a:ext cx="0" cy="5543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67" name="Line 122"/>
          <p:cNvSpPr>
            <a:spLocks noChangeShapeType="1"/>
          </p:cNvSpPr>
          <p:nvPr/>
        </p:nvSpPr>
        <p:spPr bwMode="auto">
          <a:xfrm flipV="1">
            <a:off x="8329373" y="2909550"/>
            <a:ext cx="0" cy="5543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68" name="Line 123"/>
          <p:cNvSpPr>
            <a:spLocks noChangeShapeType="1"/>
          </p:cNvSpPr>
          <p:nvPr/>
        </p:nvSpPr>
        <p:spPr bwMode="auto">
          <a:xfrm flipV="1">
            <a:off x="8344150" y="2910694"/>
            <a:ext cx="0" cy="5429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69" name="Line 124"/>
          <p:cNvSpPr>
            <a:spLocks noChangeShapeType="1"/>
          </p:cNvSpPr>
          <p:nvPr/>
        </p:nvSpPr>
        <p:spPr bwMode="auto">
          <a:xfrm flipV="1">
            <a:off x="8354493" y="2915266"/>
            <a:ext cx="0" cy="4972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70" name="Line 125"/>
          <p:cNvSpPr>
            <a:spLocks noChangeShapeType="1"/>
          </p:cNvSpPr>
          <p:nvPr/>
        </p:nvSpPr>
        <p:spPr bwMode="auto">
          <a:xfrm flipV="1">
            <a:off x="8367792" y="2917552"/>
            <a:ext cx="0" cy="4743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71" name="Line 126"/>
          <p:cNvSpPr>
            <a:spLocks noChangeShapeType="1"/>
          </p:cNvSpPr>
          <p:nvPr/>
        </p:nvSpPr>
        <p:spPr bwMode="auto">
          <a:xfrm flipV="1">
            <a:off x="8378136" y="2919266"/>
            <a:ext cx="0" cy="4572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72" name="Line 127"/>
          <p:cNvSpPr>
            <a:spLocks noChangeShapeType="1"/>
          </p:cNvSpPr>
          <p:nvPr/>
        </p:nvSpPr>
        <p:spPr bwMode="auto">
          <a:xfrm flipV="1">
            <a:off x="8392912" y="2920410"/>
            <a:ext cx="0" cy="4457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73" name="Line 128"/>
          <p:cNvSpPr>
            <a:spLocks noChangeShapeType="1"/>
          </p:cNvSpPr>
          <p:nvPr/>
        </p:nvSpPr>
        <p:spPr bwMode="auto">
          <a:xfrm flipV="1">
            <a:off x="8406211" y="2925552"/>
            <a:ext cx="0" cy="3943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74" name="Line 129"/>
          <p:cNvSpPr>
            <a:spLocks noChangeShapeType="1"/>
          </p:cNvSpPr>
          <p:nvPr/>
        </p:nvSpPr>
        <p:spPr bwMode="auto">
          <a:xfrm flipV="1">
            <a:off x="8416554" y="2925552"/>
            <a:ext cx="0" cy="3943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75" name="Line 130"/>
          <p:cNvSpPr>
            <a:spLocks noChangeShapeType="1"/>
          </p:cNvSpPr>
          <p:nvPr/>
        </p:nvSpPr>
        <p:spPr bwMode="auto">
          <a:xfrm flipV="1">
            <a:off x="8431331" y="2927268"/>
            <a:ext cx="0" cy="3771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76" name="Line 131"/>
          <p:cNvSpPr>
            <a:spLocks noChangeShapeType="1"/>
          </p:cNvSpPr>
          <p:nvPr/>
        </p:nvSpPr>
        <p:spPr bwMode="auto">
          <a:xfrm flipV="1">
            <a:off x="8441674" y="2927268"/>
            <a:ext cx="0" cy="3771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77" name="Line 132"/>
          <p:cNvSpPr>
            <a:spLocks noChangeShapeType="1"/>
          </p:cNvSpPr>
          <p:nvPr/>
        </p:nvSpPr>
        <p:spPr bwMode="auto">
          <a:xfrm flipV="1">
            <a:off x="8454973" y="2935268"/>
            <a:ext cx="0" cy="2971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78" name="Line 133"/>
          <p:cNvSpPr>
            <a:spLocks noChangeShapeType="1"/>
          </p:cNvSpPr>
          <p:nvPr/>
        </p:nvSpPr>
        <p:spPr bwMode="auto">
          <a:xfrm flipV="1">
            <a:off x="8465317" y="2936412"/>
            <a:ext cx="0" cy="2857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79" name="Line 134"/>
          <p:cNvSpPr>
            <a:spLocks noChangeShapeType="1"/>
          </p:cNvSpPr>
          <p:nvPr/>
        </p:nvSpPr>
        <p:spPr bwMode="auto">
          <a:xfrm flipV="1">
            <a:off x="8480093" y="2938127"/>
            <a:ext cx="0" cy="2686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80" name="Line 135"/>
          <p:cNvSpPr>
            <a:spLocks noChangeShapeType="1"/>
          </p:cNvSpPr>
          <p:nvPr/>
        </p:nvSpPr>
        <p:spPr bwMode="auto">
          <a:xfrm flipV="1">
            <a:off x="8493392" y="2939269"/>
            <a:ext cx="0" cy="2571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81" name="Line 136"/>
          <p:cNvSpPr>
            <a:spLocks noChangeShapeType="1"/>
          </p:cNvSpPr>
          <p:nvPr/>
        </p:nvSpPr>
        <p:spPr bwMode="auto">
          <a:xfrm flipV="1">
            <a:off x="8503736" y="2939269"/>
            <a:ext cx="0" cy="2571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82" name="Line 137"/>
          <p:cNvSpPr>
            <a:spLocks noChangeShapeType="1"/>
          </p:cNvSpPr>
          <p:nvPr/>
        </p:nvSpPr>
        <p:spPr bwMode="auto">
          <a:xfrm flipV="1">
            <a:off x="8518512" y="2940984"/>
            <a:ext cx="0" cy="2400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83" name="Line 138"/>
          <p:cNvSpPr>
            <a:spLocks noChangeShapeType="1"/>
          </p:cNvSpPr>
          <p:nvPr/>
        </p:nvSpPr>
        <p:spPr bwMode="auto">
          <a:xfrm flipV="1">
            <a:off x="8528856" y="2942126"/>
            <a:ext cx="0" cy="2286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84" name="Line 139"/>
          <p:cNvSpPr>
            <a:spLocks noChangeShapeType="1"/>
          </p:cNvSpPr>
          <p:nvPr/>
        </p:nvSpPr>
        <p:spPr bwMode="auto">
          <a:xfrm flipV="1">
            <a:off x="8543632" y="2943270"/>
            <a:ext cx="0" cy="2171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85" name="Line 140"/>
          <p:cNvSpPr>
            <a:spLocks noChangeShapeType="1"/>
          </p:cNvSpPr>
          <p:nvPr/>
        </p:nvSpPr>
        <p:spPr bwMode="auto">
          <a:xfrm flipV="1">
            <a:off x="8553975" y="2944985"/>
            <a:ext cx="0" cy="2000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86" name="Line 141"/>
          <p:cNvSpPr>
            <a:spLocks noChangeShapeType="1"/>
          </p:cNvSpPr>
          <p:nvPr/>
        </p:nvSpPr>
        <p:spPr bwMode="auto">
          <a:xfrm flipV="1">
            <a:off x="8567274" y="2944985"/>
            <a:ext cx="0" cy="2000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87" name="Line 142"/>
          <p:cNvSpPr>
            <a:spLocks noChangeShapeType="1"/>
          </p:cNvSpPr>
          <p:nvPr/>
        </p:nvSpPr>
        <p:spPr bwMode="auto">
          <a:xfrm flipV="1">
            <a:off x="8582051" y="2944985"/>
            <a:ext cx="0" cy="2000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88" name="Line 143"/>
          <p:cNvSpPr>
            <a:spLocks noChangeShapeType="1"/>
          </p:cNvSpPr>
          <p:nvPr/>
        </p:nvSpPr>
        <p:spPr bwMode="auto">
          <a:xfrm flipV="1">
            <a:off x="8592394" y="2944985"/>
            <a:ext cx="0" cy="2000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89" name="Line 144"/>
          <p:cNvSpPr>
            <a:spLocks noChangeShapeType="1"/>
          </p:cNvSpPr>
          <p:nvPr/>
        </p:nvSpPr>
        <p:spPr bwMode="auto">
          <a:xfrm flipV="1">
            <a:off x="8605693" y="2947271"/>
            <a:ext cx="0" cy="1771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90" name="Line 145"/>
          <p:cNvSpPr>
            <a:spLocks noChangeShapeType="1"/>
          </p:cNvSpPr>
          <p:nvPr/>
        </p:nvSpPr>
        <p:spPr bwMode="auto">
          <a:xfrm flipV="1">
            <a:off x="8616037" y="2947271"/>
            <a:ext cx="0" cy="1771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91" name="Line 146"/>
          <p:cNvSpPr>
            <a:spLocks noChangeShapeType="1"/>
          </p:cNvSpPr>
          <p:nvPr/>
        </p:nvSpPr>
        <p:spPr bwMode="auto">
          <a:xfrm flipV="1">
            <a:off x="8630813" y="2951270"/>
            <a:ext cx="0" cy="1371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92" name="Line 147"/>
          <p:cNvSpPr>
            <a:spLocks noChangeShapeType="1"/>
          </p:cNvSpPr>
          <p:nvPr/>
        </p:nvSpPr>
        <p:spPr bwMode="auto">
          <a:xfrm flipV="1">
            <a:off x="8641157" y="2952985"/>
            <a:ext cx="0" cy="1200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93" name="Line 148"/>
          <p:cNvSpPr>
            <a:spLocks noChangeShapeType="1"/>
          </p:cNvSpPr>
          <p:nvPr/>
        </p:nvSpPr>
        <p:spPr bwMode="auto">
          <a:xfrm flipV="1">
            <a:off x="8654455" y="2952985"/>
            <a:ext cx="0" cy="1200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94" name="Line 149"/>
          <p:cNvSpPr>
            <a:spLocks noChangeShapeType="1"/>
          </p:cNvSpPr>
          <p:nvPr/>
        </p:nvSpPr>
        <p:spPr bwMode="auto">
          <a:xfrm flipV="1">
            <a:off x="8669232" y="2954129"/>
            <a:ext cx="0" cy="1085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95" name="Line 150"/>
          <p:cNvSpPr>
            <a:spLocks noChangeShapeType="1"/>
          </p:cNvSpPr>
          <p:nvPr/>
        </p:nvSpPr>
        <p:spPr bwMode="auto">
          <a:xfrm flipV="1">
            <a:off x="8679575" y="2958128"/>
            <a:ext cx="0" cy="685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96" name="Line 151"/>
          <p:cNvSpPr>
            <a:spLocks noChangeShapeType="1"/>
          </p:cNvSpPr>
          <p:nvPr/>
        </p:nvSpPr>
        <p:spPr bwMode="auto">
          <a:xfrm flipV="1">
            <a:off x="8692874" y="2958128"/>
            <a:ext cx="0" cy="685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97" name="Line 152"/>
          <p:cNvSpPr>
            <a:spLocks noChangeShapeType="1"/>
          </p:cNvSpPr>
          <p:nvPr/>
        </p:nvSpPr>
        <p:spPr bwMode="auto">
          <a:xfrm flipV="1">
            <a:off x="8704695" y="2958128"/>
            <a:ext cx="0" cy="685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98" name="Line 153"/>
          <p:cNvSpPr>
            <a:spLocks noChangeShapeType="1"/>
          </p:cNvSpPr>
          <p:nvPr/>
        </p:nvSpPr>
        <p:spPr bwMode="auto">
          <a:xfrm flipV="1">
            <a:off x="8717994" y="2962129"/>
            <a:ext cx="0" cy="285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299" name="Line 154"/>
          <p:cNvSpPr>
            <a:spLocks noChangeShapeType="1"/>
          </p:cNvSpPr>
          <p:nvPr/>
        </p:nvSpPr>
        <p:spPr bwMode="auto">
          <a:xfrm flipV="1">
            <a:off x="8728338" y="2963844"/>
            <a:ext cx="0" cy="114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00" name="Line 155"/>
          <p:cNvSpPr>
            <a:spLocks noChangeShapeType="1"/>
          </p:cNvSpPr>
          <p:nvPr/>
        </p:nvSpPr>
        <p:spPr bwMode="auto">
          <a:xfrm flipV="1">
            <a:off x="8743114" y="2963844"/>
            <a:ext cx="0" cy="114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01" name="Line 156"/>
          <p:cNvSpPr>
            <a:spLocks noChangeShapeType="1"/>
          </p:cNvSpPr>
          <p:nvPr/>
        </p:nvSpPr>
        <p:spPr bwMode="auto">
          <a:xfrm>
            <a:off x="8766756" y="2964986"/>
            <a:ext cx="0" cy="2858"/>
          </a:xfrm>
          <a:prstGeom prst="line">
            <a:avLst/>
          </a:prstGeom>
          <a:solidFill>
            <a:srgbClr val="FFFFFF"/>
          </a:solidFill>
          <a:ln w="6350">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02" name="Line 157"/>
          <p:cNvSpPr>
            <a:spLocks noChangeShapeType="1"/>
          </p:cNvSpPr>
          <p:nvPr/>
        </p:nvSpPr>
        <p:spPr bwMode="auto">
          <a:xfrm>
            <a:off x="8756413" y="2964986"/>
            <a:ext cx="0" cy="2858"/>
          </a:xfrm>
          <a:prstGeom prst="line">
            <a:avLst/>
          </a:prstGeom>
          <a:solidFill>
            <a:srgbClr val="FFFFFF"/>
          </a:solidFill>
          <a:ln w="6350">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grpSp>
        <p:nvGrpSpPr>
          <p:cNvPr id="5" name="Group 4"/>
          <p:cNvGrpSpPr/>
          <p:nvPr/>
        </p:nvGrpSpPr>
        <p:grpSpPr>
          <a:xfrm>
            <a:off x="8781533" y="2964986"/>
            <a:ext cx="1000366" cy="224602"/>
            <a:chOff x="7257533" y="2964986"/>
            <a:chExt cx="1000366" cy="224602"/>
          </a:xfrm>
        </p:grpSpPr>
        <p:sp>
          <p:nvSpPr>
            <p:cNvPr id="303" name="Line 158"/>
            <p:cNvSpPr>
              <a:spLocks noChangeShapeType="1"/>
            </p:cNvSpPr>
            <p:nvPr/>
          </p:nvSpPr>
          <p:spPr bwMode="auto">
            <a:xfrm>
              <a:off x="7257533" y="2964986"/>
              <a:ext cx="0" cy="4001"/>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04" name="Line 159"/>
            <p:cNvSpPr>
              <a:spLocks noChangeShapeType="1"/>
            </p:cNvSpPr>
            <p:nvPr/>
          </p:nvSpPr>
          <p:spPr bwMode="auto">
            <a:xfrm>
              <a:off x="7267876" y="2964986"/>
              <a:ext cx="0" cy="4001"/>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05" name="Line 160"/>
            <p:cNvSpPr>
              <a:spLocks noChangeShapeType="1"/>
            </p:cNvSpPr>
            <p:nvPr/>
          </p:nvSpPr>
          <p:spPr bwMode="auto">
            <a:xfrm>
              <a:off x="7281175" y="2964986"/>
              <a:ext cx="0" cy="10859"/>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06" name="Line 161"/>
            <p:cNvSpPr>
              <a:spLocks noChangeShapeType="1"/>
            </p:cNvSpPr>
            <p:nvPr/>
          </p:nvSpPr>
          <p:spPr bwMode="auto">
            <a:xfrm>
              <a:off x="7291519" y="2964986"/>
              <a:ext cx="0" cy="1200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07" name="Line 162"/>
            <p:cNvSpPr>
              <a:spLocks noChangeShapeType="1"/>
            </p:cNvSpPr>
            <p:nvPr/>
          </p:nvSpPr>
          <p:spPr bwMode="auto">
            <a:xfrm>
              <a:off x="7306295" y="2964986"/>
              <a:ext cx="0" cy="1200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08" name="Line 163"/>
            <p:cNvSpPr>
              <a:spLocks noChangeShapeType="1"/>
            </p:cNvSpPr>
            <p:nvPr/>
          </p:nvSpPr>
          <p:spPr bwMode="auto">
            <a:xfrm>
              <a:off x="7319594" y="2964986"/>
              <a:ext cx="0" cy="1200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09" name="Line 164"/>
            <p:cNvSpPr>
              <a:spLocks noChangeShapeType="1"/>
            </p:cNvSpPr>
            <p:nvPr/>
          </p:nvSpPr>
          <p:spPr bwMode="auto">
            <a:xfrm>
              <a:off x="7329937" y="2964986"/>
              <a:ext cx="0" cy="16574"/>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10" name="Line 165"/>
            <p:cNvSpPr>
              <a:spLocks noChangeShapeType="1"/>
            </p:cNvSpPr>
            <p:nvPr/>
          </p:nvSpPr>
          <p:spPr bwMode="auto">
            <a:xfrm>
              <a:off x="7344714" y="2964986"/>
              <a:ext cx="0" cy="17717"/>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11" name="Line 166"/>
            <p:cNvSpPr>
              <a:spLocks noChangeShapeType="1"/>
            </p:cNvSpPr>
            <p:nvPr/>
          </p:nvSpPr>
          <p:spPr bwMode="auto">
            <a:xfrm>
              <a:off x="7355057" y="2964986"/>
              <a:ext cx="0" cy="17717"/>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12" name="Line 167"/>
            <p:cNvSpPr>
              <a:spLocks noChangeShapeType="1"/>
            </p:cNvSpPr>
            <p:nvPr/>
          </p:nvSpPr>
          <p:spPr bwMode="auto">
            <a:xfrm>
              <a:off x="7368356" y="2964986"/>
              <a:ext cx="0" cy="21717"/>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13" name="Line 168"/>
            <p:cNvSpPr>
              <a:spLocks noChangeShapeType="1"/>
            </p:cNvSpPr>
            <p:nvPr/>
          </p:nvSpPr>
          <p:spPr bwMode="auto">
            <a:xfrm>
              <a:off x="7380177" y="2964986"/>
              <a:ext cx="0" cy="2286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14" name="Line 169"/>
            <p:cNvSpPr>
              <a:spLocks noChangeShapeType="1"/>
            </p:cNvSpPr>
            <p:nvPr/>
          </p:nvSpPr>
          <p:spPr bwMode="auto">
            <a:xfrm>
              <a:off x="7393476" y="2964986"/>
              <a:ext cx="0" cy="2743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15" name="Line 170"/>
            <p:cNvSpPr>
              <a:spLocks noChangeShapeType="1"/>
            </p:cNvSpPr>
            <p:nvPr/>
          </p:nvSpPr>
          <p:spPr bwMode="auto">
            <a:xfrm>
              <a:off x="7406775" y="2964986"/>
              <a:ext cx="0" cy="2743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16" name="Line 171"/>
            <p:cNvSpPr>
              <a:spLocks noChangeShapeType="1"/>
            </p:cNvSpPr>
            <p:nvPr/>
          </p:nvSpPr>
          <p:spPr bwMode="auto">
            <a:xfrm>
              <a:off x="7418596" y="2964986"/>
              <a:ext cx="0" cy="29718"/>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17" name="Line 172"/>
            <p:cNvSpPr>
              <a:spLocks noChangeShapeType="1"/>
            </p:cNvSpPr>
            <p:nvPr/>
          </p:nvSpPr>
          <p:spPr bwMode="auto">
            <a:xfrm>
              <a:off x="7431895" y="2964986"/>
              <a:ext cx="0" cy="31433"/>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18" name="Line 173"/>
            <p:cNvSpPr>
              <a:spLocks noChangeShapeType="1"/>
            </p:cNvSpPr>
            <p:nvPr/>
          </p:nvSpPr>
          <p:spPr bwMode="auto">
            <a:xfrm>
              <a:off x="7442238" y="2964986"/>
              <a:ext cx="0" cy="32576"/>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19" name="Line 174"/>
            <p:cNvSpPr>
              <a:spLocks noChangeShapeType="1"/>
            </p:cNvSpPr>
            <p:nvPr/>
          </p:nvSpPr>
          <p:spPr bwMode="auto">
            <a:xfrm>
              <a:off x="7457015" y="2964986"/>
              <a:ext cx="0" cy="33719"/>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20" name="Line 175"/>
            <p:cNvSpPr>
              <a:spLocks noChangeShapeType="1"/>
            </p:cNvSpPr>
            <p:nvPr/>
          </p:nvSpPr>
          <p:spPr bwMode="auto">
            <a:xfrm>
              <a:off x="7467358" y="2964986"/>
              <a:ext cx="0" cy="36576"/>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21" name="Line 176"/>
            <p:cNvSpPr>
              <a:spLocks noChangeShapeType="1"/>
            </p:cNvSpPr>
            <p:nvPr/>
          </p:nvSpPr>
          <p:spPr bwMode="auto">
            <a:xfrm>
              <a:off x="7480657" y="2964986"/>
              <a:ext cx="0" cy="44577"/>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22" name="Line 177"/>
            <p:cNvSpPr>
              <a:spLocks noChangeShapeType="1"/>
            </p:cNvSpPr>
            <p:nvPr/>
          </p:nvSpPr>
          <p:spPr bwMode="auto">
            <a:xfrm>
              <a:off x="7495434" y="2964986"/>
              <a:ext cx="0" cy="48578"/>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23" name="Line 178"/>
            <p:cNvSpPr>
              <a:spLocks noChangeShapeType="1"/>
            </p:cNvSpPr>
            <p:nvPr/>
          </p:nvSpPr>
          <p:spPr bwMode="auto">
            <a:xfrm>
              <a:off x="7505777" y="2964986"/>
              <a:ext cx="0" cy="48578"/>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24" name="Line 179"/>
            <p:cNvSpPr>
              <a:spLocks noChangeShapeType="1"/>
            </p:cNvSpPr>
            <p:nvPr/>
          </p:nvSpPr>
          <p:spPr bwMode="auto">
            <a:xfrm>
              <a:off x="7519076" y="2964986"/>
              <a:ext cx="0" cy="5029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25" name="Line 180"/>
            <p:cNvSpPr>
              <a:spLocks noChangeShapeType="1"/>
            </p:cNvSpPr>
            <p:nvPr/>
          </p:nvSpPr>
          <p:spPr bwMode="auto">
            <a:xfrm>
              <a:off x="7529419" y="2964986"/>
              <a:ext cx="0" cy="51435"/>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26" name="Line 181"/>
            <p:cNvSpPr>
              <a:spLocks noChangeShapeType="1"/>
            </p:cNvSpPr>
            <p:nvPr/>
          </p:nvSpPr>
          <p:spPr bwMode="auto">
            <a:xfrm>
              <a:off x="7544196" y="2964986"/>
              <a:ext cx="0" cy="51435"/>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27" name="Line 182"/>
            <p:cNvSpPr>
              <a:spLocks noChangeShapeType="1"/>
            </p:cNvSpPr>
            <p:nvPr/>
          </p:nvSpPr>
          <p:spPr bwMode="auto">
            <a:xfrm>
              <a:off x="7554539" y="2964986"/>
              <a:ext cx="0" cy="51435"/>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28" name="Line 183"/>
            <p:cNvSpPr>
              <a:spLocks noChangeShapeType="1"/>
            </p:cNvSpPr>
            <p:nvPr/>
          </p:nvSpPr>
          <p:spPr bwMode="auto">
            <a:xfrm>
              <a:off x="7567838" y="2964986"/>
              <a:ext cx="0" cy="5315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29" name="Line 184"/>
            <p:cNvSpPr>
              <a:spLocks noChangeShapeType="1"/>
            </p:cNvSpPr>
            <p:nvPr/>
          </p:nvSpPr>
          <p:spPr bwMode="auto">
            <a:xfrm>
              <a:off x="7582615" y="2964986"/>
              <a:ext cx="0" cy="5315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30" name="Line 185"/>
            <p:cNvSpPr>
              <a:spLocks noChangeShapeType="1"/>
            </p:cNvSpPr>
            <p:nvPr/>
          </p:nvSpPr>
          <p:spPr bwMode="auto">
            <a:xfrm>
              <a:off x="7592958" y="2964986"/>
              <a:ext cx="0" cy="5315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31" name="Line 186"/>
            <p:cNvSpPr>
              <a:spLocks noChangeShapeType="1"/>
            </p:cNvSpPr>
            <p:nvPr/>
          </p:nvSpPr>
          <p:spPr bwMode="auto">
            <a:xfrm>
              <a:off x="7606257" y="2964986"/>
              <a:ext cx="0" cy="58293"/>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32" name="Line 187"/>
            <p:cNvSpPr>
              <a:spLocks noChangeShapeType="1"/>
            </p:cNvSpPr>
            <p:nvPr/>
          </p:nvSpPr>
          <p:spPr bwMode="auto">
            <a:xfrm>
              <a:off x="7618078" y="2964986"/>
              <a:ext cx="0" cy="68009"/>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33" name="Line 188"/>
            <p:cNvSpPr>
              <a:spLocks noChangeShapeType="1"/>
            </p:cNvSpPr>
            <p:nvPr/>
          </p:nvSpPr>
          <p:spPr bwMode="auto">
            <a:xfrm>
              <a:off x="7631377" y="2964986"/>
              <a:ext cx="0" cy="6915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34" name="Line 189"/>
            <p:cNvSpPr>
              <a:spLocks noChangeShapeType="1"/>
            </p:cNvSpPr>
            <p:nvPr/>
          </p:nvSpPr>
          <p:spPr bwMode="auto">
            <a:xfrm>
              <a:off x="7641720" y="2964986"/>
              <a:ext cx="0" cy="6915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35" name="Line 190"/>
            <p:cNvSpPr>
              <a:spLocks noChangeShapeType="1"/>
            </p:cNvSpPr>
            <p:nvPr/>
          </p:nvSpPr>
          <p:spPr bwMode="auto">
            <a:xfrm>
              <a:off x="7656497" y="2964986"/>
              <a:ext cx="0" cy="7201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36" name="Line 191"/>
            <p:cNvSpPr>
              <a:spLocks noChangeShapeType="1"/>
            </p:cNvSpPr>
            <p:nvPr/>
          </p:nvSpPr>
          <p:spPr bwMode="auto">
            <a:xfrm>
              <a:off x="7669796" y="2964986"/>
              <a:ext cx="0" cy="7201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37" name="Line 192"/>
            <p:cNvSpPr>
              <a:spLocks noChangeShapeType="1"/>
            </p:cNvSpPr>
            <p:nvPr/>
          </p:nvSpPr>
          <p:spPr bwMode="auto">
            <a:xfrm>
              <a:off x="7680139" y="2964986"/>
              <a:ext cx="0" cy="7201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38" name="Line 193"/>
            <p:cNvSpPr>
              <a:spLocks noChangeShapeType="1"/>
            </p:cNvSpPr>
            <p:nvPr/>
          </p:nvSpPr>
          <p:spPr bwMode="auto">
            <a:xfrm>
              <a:off x="7694916" y="2964986"/>
              <a:ext cx="0" cy="74296"/>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39" name="Line 194"/>
            <p:cNvSpPr>
              <a:spLocks noChangeShapeType="1"/>
            </p:cNvSpPr>
            <p:nvPr/>
          </p:nvSpPr>
          <p:spPr bwMode="auto">
            <a:xfrm>
              <a:off x="7705259" y="2964986"/>
              <a:ext cx="0" cy="82868"/>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40" name="Line 195"/>
            <p:cNvSpPr>
              <a:spLocks noChangeShapeType="1"/>
            </p:cNvSpPr>
            <p:nvPr/>
          </p:nvSpPr>
          <p:spPr bwMode="auto">
            <a:xfrm>
              <a:off x="7718558" y="2964986"/>
              <a:ext cx="0" cy="85154"/>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41" name="Line 196"/>
            <p:cNvSpPr>
              <a:spLocks noChangeShapeType="1"/>
            </p:cNvSpPr>
            <p:nvPr/>
          </p:nvSpPr>
          <p:spPr bwMode="auto">
            <a:xfrm>
              <a:off x="7733334" y="2964986"/>
              <a:ext cx="0" cy="85154"/>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42" name="Line 197"/>
            <p:cNvSpPr>
              <a:spLocks noChangeShapeType="1"/>
            </p:cNvSpPr>
            <p:nvPr/>
          </p:nvSpPr>
          <p:spPr bwMode="auto">
            <a:xfrm>
              <a:off x="7743678" y="2964986"/>
              <a:ext cx="0" cy="85154"/>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43" name="Line 198"/>
            <p:cNvSpPr>
              <a:spLocks noChangeShapeType="1"/>
            </p:cNvSpPr>
            <p:nvPr/>
          </p:nvSpPr>
          <p:spPr bwMode="auto">
            <a:xfrm>
              <a:off x="7756977" y="2964986"/>
              <a:ext cx="0" cy="8801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44" name="Line 199"/>
            <p:cNvSpPr>
              <a:spLocks noChangeShapeType="1"/>
            </p:cNvSpPr>
            <p:nvPr/>
          </p:nvSpPr>
          <p:spPr bwMode="auto">
            <a:xfrm>
              <a:off x="7767320" y="2964986"/>
              <a:ext cx="0" cy="8801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45" name="Line 200"/>
            <p:cNvSpPr>
              <a:spLocks noChangeShapeType="1"/>
            </p:cNvSpPr>
            <p:nvPr/>
          </p:nvSpPr>
          <p:spPr bwMode="auto">
            <a:xfrm>
              <a:off x="7782097" y="2964986"/>
              <a:ext cx="0" cy="8801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46" name="Line 201"/>
            <p:cNvSpPr>
              <a:spLocks noChangeShapeType="1"/>
            </p:cNvSpPr>
            <p:nvPr/>
          </p:nvSpPr>
          <p:spPr bwMode="auto">
            <a:xfrm>
              <a:off x="7792440" y="2964986"/>
              <a:ext cx="0" cy="9201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47" name="Line 202"/>
            <p:cNvSpPr>
              <a:spLocks noChangeShapeType="1"/>
            </p:cNvSpPr>
            <p:nvPr/>
          </p:nvSpPr>
          <p:spPr bwMode="auto">
            <a:xfrm>
              <a:off x="7807217" y="2964986"/>
              <a:ext cx="0" cy="93727"/>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48" name="Line 203"/>
            <p:cNvSpPr>
              <a:spLocks noChangeShapeType="1"/>
            </p:cNvSpPr>
            <p:nvPr/>
          </p:nvSpPr>
          <p:spPr bwMode="auto">
            <a:xfrm>
              <a:off x="7820515" y="2964986"/>
              <a:ext cx="0" cy="93727"/>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49" name="Line 204"/>
            <p:cNvSpPr>
              <a:spLocks noChangeShapeType="1"/>
            </p:cNvSpPr>
            <p:nvPr/>
          </p:nvSpPr>
          <p:spPr bwMode="auto">
            <a:xfrm>
              <a:off x="7830859" y="2964986"/>
              <a:ext cx="0" cy="96013"/>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6" name="Line 206"/>
            <p:cNvSpPr>
              <a:spLocks noChangeShapeType="1"/>
            </p:cNvSpPr>
            <p:nvPr/>
          </p:nvSpPr>
          <p:spPr bwMode="auto">
            <a:xfrm>
              <a:off x="7845636" y="2964987"/>
              <a:ext cx="0" cy="104585"/>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7" name="Line 207"/>
            <p:cNvSpPr>
              <a:spLocks noChangeShapeType="1"/>
            </p:cNvSpPr>
            <p:nvPr/>
          </p:nvSpPr>
          <p:spPr bwMode="auto">
            <a:xfrm>
              <a:off x="7855979" y="2964987"/>
              <a:ext cx="0" cy="105728"/>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8" name="Line 208"/>
            <p:cNvSpPr>
              <a:spLocks noChangeShapeType="1"/>
            </p:cNvSpPr>
            <p:nvPr/>
          </p:nvSpPr>
          <p:spPr bwMode="auto">
            <a:xfrm>
              <a:off x="7869278" y="2964987"/>
              <a:ext cx="0" cy="106871"/>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9" name="Line 209"/>
            <p:cNvSpPr>
              <a:spLocks noChangeShapeType="1"/>
            </p:cNvSpPr>
            <p:nvPr/>
          </p:nvSpPr>
          <p:spPr bwMode="auto">
            <a:xfrm>
              <a:off x="7879622" y="2964987"/>
              <a:ext cx="0" cy="108586"/>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1" name="Line 210"/>
            <p:cNvSpPr>
              <a:spLocks noChangeShapeType="1"/>
            </p:cNvSpPr>
            <p:nvPr/>
          </p:nvSpPr>
          <p:spPr bwMode="auto">
            <a:xfrm>
              <a:off x="7894398" y="2964987"/>
              <a:ext cx="0" cy="109729"/>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85" name="Line 211"/>
            <p:cNvSpPr>
              <a:spLocks noChangeShapeType="1"/>
            </p:cNvSpPr>
            <p:nvPr/>
          </p:nvSpPr>
          <p:spPr bwMode="auto">
            <a:xfrm>
              <a:off x="7907697" y="2964987"/>
              <a:ext cx="0" cy="11087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86" name="Line 212"/>
            <p:cNvSpPr>
              <a:spLocks noChangeShapeType="1"/>
            </p:cNvSpPr>
            <p:nvPr/>
          </p:nvSpPr>
          <p:spPr bwMode="auto">
            <a:xfrm>
              <a:off x="7918041" y="2964987"/>
              <a:ext cx="0" cy="11773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87" name="Line 213"/>
            <p:cNvSpPr>
              <a:spLocks noChangeShapeType="1"/>
            </p:cNvSpPr>
            <p:nvPr/>
          </p:nvSpPr>
          <p:spPr bwMode="auto">
            <a:xfrm>
              <a:off x="7932817" y="2964987"/>
              <a:ext cx="0" cy="11773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88" name="Line 214"/>
            <p:cNvSpPr>
              <a:spLocks noChangeShapeType="1"/>
            </p:cNvSpPr>
            <p:nvPr/>
          </p:nvSpPr>
          <p:spPr bwMode="auto">
            <a:xfrm>
              <a:off x="7943160" y="2964987"/>
              <a:ext cx="0" cy="12173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89" name="Line 215"/>
            <p:cNvSpPr>
              <a:spLocks noChangeShapeType="1"/>
            </p:cNvSpPr>
            <p:nvPr/>
          </p:nvSpPr>
          <p:spPr bwMode="auto">
            <a:xfrm>
              <a:off x="7956459" y="2964987"/>
              <a:ext cx="0" cy="12173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90" name="Line 216"/>
            <p:cNvSpPr>
              <a:spLocks noChangeShapeType="1"/>
            </p:cNvSpPr>
            <p:nvPr/>
          </p:nvSpPr>
          <p:spPr bwMode="auto">
            <a:xfrm>
              <a:off x="7966803" y="2964987"/>
              <a:ext cx="0" cy="125731"/>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91" name="Line 217"/>
            <p:cNvSpPr>
              <a:spLocks noChangeShapeType="1"/>
            </p:cNvSpPr>
            <p:nvPr/>
          </p:nvSpPr>
          <p:spPr bwMode="auto">
            <a:xfrm>
              <a:off x="7981579" y="2964987"/>
              <a:ext cx="0" cy="125731"/>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92" name="Line 218"/>
            <p:cNvSpPr>
              <a:spLocks noChangeShapeType="1"/>
            </p:cNvSpPr>
            <p:nvPr/>
          </p:nvSpPr>
          <p:spPr bwMode="auto">
            <a:xfrm>
              <a:off x="7994878" y="2964987"/>
              <a:ext cx="0" cy="127446"/>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93" name="Line 219"/>
            <p:cNvSpPr>
              <a:spLocks noChangeShapeType="1"/>
            </p:cNvSpPr>
            <p:nvPr/>
          </p:nvSpPr>
          <p:spPr bwMode="auto">
            <a:xfrm>
              <a:off x="8006699" y="2964987"/>
              <a:ext cx="0" cy="128589"/>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94" name="Line 220"/>
            <p:cNvSpPr>
              <a:spLocks noChangeShapeType="1"/>
            </p:cNvSpPr>
            <p:nvPr/>
          </p:nvSpPr>
          <p:spPr bwMode="auto">
            <a:xfrm>
              <a:off x="8019998" y="2964987"/>
              <a:ext cx="0" cy="134304"/>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95" name="Line 221"/>
            <p:cNvSpPr>
              <a:spLocks noChangeShapeType="1"/>
            </p:cNvSpPr>
            <p:nvPr/>
          </p:nvSpPr>
          <p:spPr bwMode="auto">
            <a:xfrm>
              <a:off x="8030342" y="2964987"/>
              <a:ext cx="0" cy="143448"/>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96" name="Line 222"/>
            <p:cNvSpPr>
              <a:spLocks noChangeShapeType="1"/>
            </p:cNvSpPr>
            <p:nvPr/>
          </p:nvSpPr>
          <p:spPr bwMode="auto">
            <a:xfrm>
              <a:off x="8045118" y="2964987"/>
              <a:ext cx="0" cy="147448"/>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97" name="Line 223"/>
            <p:cNvSpPr>
              <a:spLocks noChangeShapeType="1"/>
            </p:cNvSpPr>
            <p:nvPr/>
          </p:nvSpPr>
          <p:spPr bwMode="auto">
            <a:xfrm>
              <a:off x="8055461" y="2964987"/>
              <a:ext cx="0" cy="149163"/>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98" name="Line 224"/>
            <p:cNvSpPr>
              <a:spLocks noChangeShapeType="1"/>
            </p:cNvSpPr>
            <p:nvPr/>
          </p:nvSpPr>
          <p:spPr bwMode="auto">
            <a:xfrm>
              <a:off x="8068760" y="2964987"/>
              <a:ext cx="0" cy="150306"/>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99" name="Line 225"/>
            <p:cNvSpPr>
              <a:spLocks noChangeShapeType="1"/>
            </p:cNvSpPr>
            <p:nvPr/>
          </p:nvSpPr>
          <p:spPr bwMode="auto">
            <a:xfrm>
              <a:off x="8083537" y="2964987"/>
              <a:ext cx="0" cy="16402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00" name="Line 226"/>
            <p:cNvSpPr>
              <a:spLocks noChangeShapeType="1"/>
            </p:cNvSpPr>
            <p:nvPr/>
          </p:nvSpPr>
          <p:spPr bwMode="auto">
            <a:xfrm>
              <a:off x="8093880" y="2964987"/>
              <a:ext cx="0" cy="165165"/>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01" name="Line 227"/>
            <p:cNvSpPr>
              <a:spLocks noChangeShapeType="1"/>
            </p:cNvSpPr>
            <p:nvPr/>
          </p:nvSpPr>
          <p:spPr bwMode="auto">
            <a:xfrm>
              <a:off x="8107179" y="2964987"/>
              <a:ext cx="0" cy="172023"/>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02" name="Line 228"/>
            <p:cNvSpPr>
              <a:spLocks noChangeShapeType="1"/>
            </p:cNvSpPr>
            <p:nvPr/>
          </p:nvSpPr>
          <p:spPr bwMode="auto">
            <a:xfrm>
              <a:off x="8117523" y="2964987"/>
              <a:ext cx="0" cy="182881"/>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03" name="Line 229"/>
            <p:cNvSpPr>
              <a:spLocks noChangeShapeType="1"/>
            </p:cNvSpPr>
            <p:nvPr/>
          </p:nvSpPr>
          <p:spPr bwMode="auto">
            <a:xfrm>
              <a:off x="8132299" y="2964987"/>
              <a:ext cx="0" cy="188025"/>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04" name="Line 230"/>
            <p:cNvSpPr>
              <a:spLocks noChangeShapeType="1"/>
            </p:cNvSpPr>
            <p:nvPr/>
          </p:nvSpPr>
          <p:spPr bwMode="auto">
            <a:xfrm>
              <a:off x="8142643" y="2964987"/>
              <a:ext cx="0" cy="196598"/>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05" name="Line 231"/>
            <p:cNvSpPr>
              <a:spLocks noChangeShapeType="1"/>
            </p:cNvSpPr>
            <p:nvPr/>
          </p:nvSpPr>
          <p:spPr bwMode="auto">
            <a:xfrm>
              <a:off x="8155941" y="2964987"/>
              <a:ext cx="0" cy="20974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06" name="Line 232"/>
            <p:cNvSpPr>
              <a:spLocks noChangeShapeType="1"/>
            </p:cNvSpPr>
            <p:nvPr/>
          </p:nvSpPr>
          <p:spPr bwMode="auto">
            <a:xfrm>
              <a:off x="8170718" y="2964987"/>
              <a:ext cx="0" cy="20974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07" name="Line 233"/>
            <p:cNvSpPr>
              <a:spLocks noChangeShapeType="1"/>
            </p:cNvSpPr>
            <p:nvPr/>
          </p:nvSpPr>
          <p:spPr bwMode="auto">
            <a:xfrm>
              <a:off x="8181061" y="2964987"/>
              <a:ext cx="0" cy="209742"/>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08" name="Line 234"/>
            <p:cNvSpPr>
              <a:spLocks noChangeShapeType="1"/>
            </p:cNvSpPr>
            <p:nvPr/>
          </p:nvSpPr>
          <p:spPr bwMode="auto">
            <a:xfrm>
              <a:off x="8194360" y="2964987"/>
              <a:ext cx="0" cy="215457"/>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09" name="Line 235"/>
            <p:cNvSpPr>
              <a:spLocks noChangeShapeType="1"/>
            </p:cNvSpPr>
            <p:nvPr/>
          </p:nvSpPr>
          <p:spPr bwMode="auto">
            <a:xfrm>
              <a:off x="8206181" y="2964987"/>
              <a:ext cx="0" cy="216600"/>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10" name="Line 236"/>
            <p:cNvSpPr>
              <a:spLocks noChangeShapeType="1"/>
            </p:cNvSpPr>
            <p:nvPr/>
          </p:nvSpPr>
          <p:spPr bwMode="auto">
            <a:xfrm>
              <a:off x="8219480" y="2964987"/>
              <a:ext cx="0" cy="218315"/>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11" name="Line 237"/>
            <p:cNvSpPr>
              <a:spLocks noChangeShapeType="1"/>
            </p:cNvSpPr>
            <p:nvPr/>
          </p:nvSpPr>
          <p:spPr bwMode="auto">
            <a:xfrm>
              <a:off x="8229824" y="2964987"/>
              <a:ext cx="0" cy="218315"/>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12" name="Line 238"/>
            <p:cNvSpPr>
              <a:spLocks noChangeShapeType="1"/>
            </p:cNvSpPr>
            <p:nvPr/>
          </p:nvSpPr>
          <p:spPr bwMode="auto">
            <a:xfrm>
              <a:off x="8244600" y="2964987"/>
              <a:ext cx="0" cy="220601"/>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13" name="Line 239"/>
            <p:cNvSpPr>
              <a:spLocks noChangeShapeType="1"/>
            </p:cNvSpPr>
            <p:nvPr/>
          </p:nvSpPr>
          <p:spPr bwMode="auto">
            <a:xfrm>
              <a:off x="8257899" y="2964987"/>
              <a:ext cx="0" cy="224601"/>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grpSp>
      <p:grpSp>
        <p:nvGrpSpPr>
          <p:cNvPr id="9" name="Group 8"/>
          <p:cNvGrpSpPr/>
          <p:nvPr/>
        </p:nvGrpSpPr>
        <p:grpSpPr>
          <a:xfrm>
            <a:off x="9792242" y="2964988"/>
            <a:ext cx="252678" cy="745813"/>
            <a:chOff x="8268242" y="2964987"/>
            <a:chExt cx="252678" cy="745813"/>
          </a:xfrm>
        </p:grpSpPr>
        <p:sp>
          <p:nvSpPr>
            <p:cNvPr id="114" name="Line 240"/>
            <p:cNvSpPr>
              <a:spLocks noChangeShapeType="1"/>
            </p:cNvSpPr>
            <p:nvPr/>
          </p:nvSpPr>
          <p:spPr bwMode="auto">
            <a:xfrm>
              <a:off x="8268242" y="2964987"/>
              <a:ext cx="0" cy="233174"/>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15" name="Line 241"/>
            <p:cNvSpPr>
              <a:spLocks noChangeShapeType="1"/>
            </p:cNvSpPr>
            <p:nvPr/>
          </p:nvSpPr>
          <p:spPr bwMode="auto">
            <a:xfrm>
              <a:off x="8283019" y="2964987"/>
              <a:ext cx="0" cy="246318"/>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16" name="Line 242"/>
            <p:cNvSpPr>
              <a:spLocks noChangeShapeType="1"/>
            </p:cNvSpPr>
            <p:nvPr/>
          </p:nvSpPr>
          <p:spPr bwMode="auto">
            <a:xfrm>
              <a:off x="8293362" y="2964987"/>
              <a:ext cx="0" cy="268036"/>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17" name="Line 243"/>
            <p:cNvSpPr>
              <a:spLocks noChangeShapeType="1"/>
            </p:cNvSpPr>
            <p:nvPr/>
          </p:nvSpPr>
          <p:spPr bwMode="auto">
            <a:xfrm>
              <a:off x="8306661" y="2964987"/>
              <a:ext cx="0" cy="273751"/>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18" name="Line 244"/>
            <p:cNvSpPr>
              <a:spLocks noChangeShapeType="1"/>
            </p:cNvSpPr>
            <p:nvPr/>
          </p:nvSpPr>
          <p:spPr bwMode="auto">
            <a:xfrm>
              <a:off x="8317005" y="2964987"/>
              <a:ext cx="0" cy="289753"/>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19" name="Line 245"/>
            <p:cNvSpPr>
              <a:spLocks noChangeShapeType="1"/>
            </p:cNvSpPr>
            <p:nvPr/>
          </p:nvSpPr>
          <p:spPr bwMode="auto">
            <a:xfrm>
              <a:off x="8331781" y="2964987"/>
              <a:ext cx="0" cy="296611"/>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20" name="Line 246"/>
            <p:cNvSpPr>
              <a:spLocks noChangeShapeType="1"/>
            </p:cNvSpPr>
            <p:nvPr/>
          </p:nvSpPr>
          <p:spPr bwMode="auto">
            <a:xfrm>
              <a:off x="8345080" y="2964987"/>
              <a:ext cx="0" cy="350904"/>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21" name="Line 247"/>
            <p:cNvSpPr>
              <a:spLocks noChangeShapeType="1"/>
            </p:cNvSpPr>
            <p:nvPr/>
          </p:nvSpPr>
          <p:spPr bwMode="auto">
            <a:xfrm>
              <a:off x="8355423" y="2964987"/>
              <a:ext cx="0" cy="377765"/>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22" name="Line 248"/>
            <p:cNvSpPr>
              <a:spLocks noChangeShapeType="1"/>
            </p:cNvSpPr>
            <p:nvPr/>
          </p:nvSpPr>
          <p:spPr bwMode="auto">
            <a:xfrm>
              <a:off x="8370200" y="2964987"/>
              <a:ext cx="0" cy="384623"/>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23" name="Line 249"/>
            <p:cNvSpPr>
              <a:spLocks noChangeShapeType="1"/>
            </p:cNvSpPr>
            <p:nvPr/>
          </p:nvSpPr>
          <p:spPr bwMode="auto">
            <a:xfrm>
              <a:off x="8380543" y="2964987"/>
              <a:ext cx="0" cy="402339"/>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24" name="Line 250"/>
            <p:cNvSpPr>
              <a:spLocks noChangeShapeType="1"/>
            </p:cNvSpPr>
            <p:nvPr/>
          </p:nvSpPr>
          <p:spPr bwMode="auto">
            <a:xfrm>
              <a:off x="8393842" y="2964987"/>
              <a:ext cx="0" cy="424056"/>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25" name="Line 251"/>
            <p:cNvSpPr>
              <a:spLocks noChangeShapeType="1"/>
            </p:cNvSpPr>
            <p:nvPr/>
          </p:nvSpPr>
          <p:spPr bwMode="auto">
            <a:xfrm>
              <a:off x="8405663" y="2964987"/>
              <a:ext cx="0" cy="449774"/>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26" name="Line 252"/>
            <p:cNvSpPr>
              <a:spLocks noChangeShapeType="1"/>
            </p:cNvSpPr>
            <p:nvPr/>
          </p:nvSpPr>
          <p:spPr bwMode="auto">
            <a:xfrm>
              <a:off x="8418962" y="2964987"/>
              <a:ext cx="0" cy="503496"/>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27" name="Line 253"/>
            <p:cNvSpPr>
              <a:spLocks noChangeShapeType="1"/>
            </p:cNvSpPr>
            <p:nvPr/>
          </p:nvSpPr>
          <p:spPr bwMode="auto">
            <a:xfrm>
              <a:off x="8433739" y="2964987"/>
              <a:ext cx="0" cy="516069"/>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28" name="Line 254"/>
            <p:cNvSpPr>
              <a:spLocks noChangeShapeType="1"/>
            </p:cNvSpPr>
            <p:nvPr/>
          </p:nvSpPr>
          <p:spPr bwMode="auto">
            <a:xfrm>
              <a:off x="8444082" y="2964987"/>
              <a:ext cx="0" cy="516069"/>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29" name="Line 255"/>
            <p:cNvSpPr>
              <a:spLocks noChangeShapeType="1"/>
            </p:cNvSpPr>
            <p:nvPr/>
          </p:nvSpPr>
          <p:spPr bwMode="auto">
            <a:xfrm>
              <a:off x="8457381" y="2964987"/>
              <a:ext cx="0" cy="516069"/>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30" name="Line 256"/>
            <p:cNvSpPr>
              <a:spLocks noChangeShapeType="1"/>
            </p:cNvSpPr>
            <p:nvPr/>
          </p:nvSpPr>
          <p:spPr bwMode="auto">
            <a:xfrm>
              <a:off x="8467724" y="2964987"/>
              <a:ext cx="0" cy="522927"/>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31" name="Line 257"/>
            <p:cNvSpPr>
              <a:spLocks noChangeShapeType="1"/>
            </p:cNvSpPr>
            <p:nvPr/>
          </p:nvSpPr>
          <p:spPr bwMode="auto">
            <a:xfrm>
              <a:off x="8482501" y="2964987"/>
              <a:ext cx="0" cy="610938"/>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32" name="Line 258"/>
            <p:cNvSpPr>
              <a:spLocks noChangeShapeType="1"/>
            </p:cNvSpPr>
            <p:nvPr/>
          </p:nvSpPr>
          <p:spPr bwMode="auto">
            <a:xfrm>
              <a:off x="8492844" y="2964987"/>
              <a:ext cx="0" cy="636656"/>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33" name="Line 259"/>
            <p:cNvSpPr>
              <a:spLocks noChangeShapeType="1"/>
            </p:cNvSpPr>
            <p:nvPr/>
          </p:nvSpPr>
          <p:spPr bwMode="auto">
            <a:xfrm>
              <a:off x="8506143" y="2964987"/>
              <a:ext cx="0" cy="638942"/>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34" name="Line 260"/>
            <p:cNvSpPr>
              <a:spLocks noChangeShapeType="1"/>
            </p:cNvSpPr>
            <p:nvPr/>
          </p:nvSpPr>
          <p:spPr bwMode="auto">
            <a:xfrm>
              <a:off x="8520920" y="2964987"/>
              <a:ext cx="0" cy="745813"/>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grpSp>
      <p:sp>
        <p:nvSpPr>
          <p:cNvPr id="135" name="Line 261"/>
          <p:cNvSpPr>
            <a:spLocks noChangeShapeType="1"/>
          </p:cNvSpPr>
          <p:nvPr/>
        </p:nvSpPr>
        <p:spPr bwMode="auto">
          <a:xfrm>
            <a:off x="6718742" y="2219173"/>
            <a:ext cx="45807"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36" name="Line 262"/>
          <p:cNvSpPr>
            <a:spLocks noChangeShapeType="1"/>
          </p:cNvSpPr>
          <p:nvPr/>
        </p:nvSpPr>
        <p:spPr bwMode="auto">
          <a:xfrm>
            <a:off x="6718742" y="2367764"/>
            <a:ext cx="45807"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37" name="Line 263"/>
          <p:cNvSpPr>
            <a:spLocks noChangeShapeType="1"/>
          </p:cNvSpPr>
          <p:nvPr/>
        </p:nvSpPr>
        <p:spPr bwMode="auto">
          <a:xfrm>
            <a:off x="6718742" y="2516927"/>
            <a:ext cx="45807"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38" name="Line 264"/>
          <p:cNvSpPr>
            <a:spLocks noChangeShapeType="1"/>
          </p:cNvSpPr>
          <p:nvPr/>
        </p:nvSpPr>
        <p:spPr bwMode="auto">
          <a:xfrm>
            <a:off x="6718742" y="2667233"/>
            <a:ext cx="45807"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39" name="Line 265"/>
          <p:cNvSpPr>
            <a:spLocks noChangeShapeType="1"/>
          </p:cNvSpPr>
          <p:nvPr/>
        </p:nvSpPr>
        <p:spPr bwMode="auto">
          <a:xfrm>
            <a:off x="6718742" y="2816395"/>
            <a:ext cx="45807"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40" name="Line 266"/>
          <p:cNvSpPr>
            <a:spLocks noChangeShapeType="1"/>
          </p:cNvSpPr>
          <p:nvPr/>
        </p:nvSpPr>
        <p:spPr bwMode="auto">
          <a:xfrm>
            <a:off x="6718742" y="2964987"/>
            <a:ext cx="45807"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41" name="Line 267"/>
          <p:cNvSpPr>
            <a:spLocks noChangeShapeType="1"/>
          </p:cNvSpPr>
          <p:nvPr/>
        </p:nvSpPr>
        <p:spPr bwMode="auto">
          <a:xfrm>
            <a:off x="6761594" y="2964987"/>
            <a:ext cx="350645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44" name="Line 270"/>
          <p:cNvSpPr>
            <a:spLocks noChangeShapeType="1"/>
          </p:cNvSpPr>
          <p:nvPr/>
        </p:nvSpPr>
        <p:spPr bwMode="auto">
          <a:xfrm>
            <a:off x="6718742" y="3114150"/>
            <a:ext cx="45807"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45" name="Line 271"/>
          <p:cNvSpPr>
            <a:spLocks noChangeShapeType="1"/>
          </p:cNvSpPr>
          <p:nvPr/>
        </p:nvSpPr>
        <p:spPr bwMode="auto">
          <a:xfrm>
            <a:off x="6718742" y="3262741"/>
            <a:ext cx="45807"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46" name="Line 272"/>
          <p:cNvSpPr>
            <a:spLocks noChangeShapeType="1"/>
          </p:cNvSpPr>
          <p:nvPr/>
        </p:nvSpPr>
        <p:spPr bwMode="auto">
          <a:xfrm>
            <a:off x="6718742" y="3411904"/>
            <a:ext cx="45807"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47" name="Line 273"/>
          <p:cNvSpPr>
            <a:spLocks noChangeShapeType="1"/>
          </p:cNvSpPr>
          <p:nvPr/>
        </p:nvSpPr>
        <p:spPr bwMode="auto">
          <a:xfrm>
            <a:off x="6718742" y="3560495"/>
            <a:ext cx="45807"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48" name="Line 274"/>
          <p:cNvSpPr>
            <a:spLocks noChangeShapeType="1"/>
          </p:cNvSpPr>
          <p:nvPr/>
        </p:nvSpPr>
        <p:spPr bwMode="auto">
          <a:xfrm>
            <a:off x="6718742" y="3709658"/>
            <a:ext cx="45807"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49" name="Freeform 275"/>
          <p:cNvSpPr>
            <a:spLocks/>
          </p:cNvSpPr>
          <p:nvPr/>
        </p:nvSpPr>
        <p:spPr bwMode="auto">
          <a:xfrm>
            <a:off x="6764548" y="2208505"/>
            <a:ext cx="3503496" cy="1501201"/>
          </a:xfrm>
          <a:custGeom>
            <a:avLst/>
            <a:gdLst>
              <a:gd name="T0" fmla="*/ 2371 w 2371"/>
              <a:gd name="T1" fmla="*/ 2610 h 2610"/>
              <a:gd name="T2" fmla="*/ 0 w 2371"/>
              <a:gd name="T3" fmla="*/ 2610 h 2610"/>
              <a:gd name="T4" fmla="*/ 0 w 2371"/>
              <a:gd name="T5" fmla="*/ 0 h 2610"/>
            </a:gdLst>
            <a:ahLst/>
            <a:cxnLst>
              <a:cxn ang="0">
                <a:pos x="T0" y="T1"/>
              </a:cxn>
              <a:cxn ang="0">
                <a:pos x="T2" y="T3"/>
              </a:cxn>
              <a:cxn ang="0">
                <a:pos x="T4" y="T5"/>
              </a:cxn>
            </a:cxnLst>
            <a:rect l="0" t="0" r="r" b="b"/>
            <a:pathLst>
              <a:path w="2371" h="2610">
                <a:moveTo>
                  <a:pt x="2371" y="2610"/>
                </a:moveTo>
                <a:lnTo>
                  <a:pt x="0" y="2610"/>
                </a:lnTo>
                <a:lnTo>
                  <a:pt x="0" y="0"/>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142" name="Line 268"/>
          <p:cNvSpPr>
            <a:spLocks noChangeShapeType="1"/>
          </p:cNvSpPr>
          <p:nvPr/>
        </p:nvSpPr>
        <p:spPr bwMode="auto">
          <a:xfrm>
            <a:off x="6761594" y="2816395"/>
            <a:ext cx="3506451" cy="0"/>
          </a:xfrm>
          <a:prstGeom prst="line">
            <a:avLst/>
          </a:prstGeom>
          <a:noFill/>
          <a:ln w="12700" cap="flat">
            <a:solidFill>
              <a:schemeClr val="tx2"/>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27" name="Line 553"/>
          <p:cNvSpPr>
            <a:spLocks noChangeShapeType="1"/>
          </p:cNvSpPr>
          <p:nvPr/>
        </p:nvSpPr>
        <p:spPr bwMode="auto">
          <a:xfrm>
            <a:off x="6761597" y="5147996"/>
            <a:ext cx="3506746" cy="0"/>
          </a:xfrm>
          <a:prstGeom prst="line">
            <a:avLst/>
          </a:prstGeom>
          <a:noFill/>
          <a:ln w="12700" cap="flat">
            <a:solidFill>
              <a:schemeClr val="tx2"/>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0" name="TextBox 29"/>
          <p:cNvSpPr txBox="1"/>
          <p:nvPr/>
        </p:nvSpPr>
        <p:spPr>
          <a:xfrm>
            <a:off x="6768176" y="5716570"/>
            <a:ext cx="3500440" cy="153888"/>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Patient Index Sorted by Maximum Decrease (%)</a:t>
            </a:r>
          </a:p>
        </p:txBody>
      </p:sp>
      <p:sp>
        <p:nvSpPr>
          <p:cNvPr id="49" name="TextBox 48"/>
          <p:cNvSpPr txBox="1"/>
          <p:nvPr/>
        </p:nvSpPr>
        <p:spPr>
          <a:xfrm>
            <a:off x="6507326" y="5608843"/>
            <a:ext cx="179536"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–100</a:t>
            </a:r>
          </a:p>
        </p:txBody>
      </p:sp>
      <p:sp>
        <p:nvSpPr>
          <p:cNvPr id="50" name="TextBox 49"/>
          <p:cNvSpPr txBox="1"/>
          <p:nvPr/>
        </p:nvSpPr>
        <p:spPr>
          <a:xfrm>
            <a:off x="6552210" y="5477159"/>
            <a:ext cx="134652"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–80</a:t>
            </a:r>
          </a:p>
        </p:txBody>
      </p:sp>
      <p:sp>
        <p:nvSpPr>
          <p:cNvPr id="51" name="TextBox 50"/>
          <p:cNvSpPr txBox="1"/>
          <p:nvPr/>
        </p:nvSpPr>
        <p:spPr>
          <a:xfrm>
            <a:off x="6552210" y="5327140"/>
            <a:ext cx="134652"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–60</a:t>
            </a:r>
          </a:p>
        </p:txBody>
      </p:sp>
      <p:sp>
        <p:nvSpPr>
          <p:cNvPr id="52" name="TextBox 51"/>
          <p:cNvSpPr txBox="1"/>
          <p:nvPr/>
        </p:nvSpPr>
        <p:spPr>
          <a:xfrm>
            <a:off x="6552210" y="5172907"/>
            <a:ext cx="134652"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–40</a:t>
            </a:r>
          </a:p>
        </p:txBody>
      </p:sp>
      <p:sp>
        <p:nvSpPr>
          <p:cNvPr id="53" name="TextBox 52"/>
          <p:cNvSpPr txBox="1"/>
          <p:nvPr/>
        </p:nvSpPr>
        <p:spPr>
          <a:xfrm>
            <a:off x="6554719" y="5019706"/>
            <a:ext cx="134652"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–20</a:t>
            </a:r>
          </a:p>
        </p:txBody>
      </p:sp>
      <p:sp>
        <p:nvSpPr>
          <p:cNvPr id="54" name="TextBox 53"/>
          <p:cNvSpPr txBox="1"/>
          <p:nvPr/>
        </p:nvSpPr>
        <p:spPr>
          <a:xfrm>
            <a:off x="6646871" y="4862553"/>
            <a:ext cx="44884"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0</a:t>
            </a:r>
          </a:p>
        </p:txBody>
      </p:sp>
      <p:sp>
        <p:nvSpPr>
          <p:cNvPr id="55" name="TextBox 54"/>
          <p:cNvSpPr txBox="1"/>
          <p:nvPr/>
        </p:nvSpPr>
        <p:spPr>
          <a:xfrm>
            <a:off x="6599735" y="4715261"/>
            <a:ext cx="89768"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20</a:t>
            </a:r>
          </a:p>
        </p:txBody>
      </p:sp>
      <p:sp>
        <p:nvSpPr>
          <p:cNvPr id="56" name="TextBox 55"/>
          <p:cNvSpPr txBox="1"/>
          <p:nvPr/>
        </p:nvSpPr>
        <p:spPr>
          <a:xfrm>
            <a:off x="6602115" y="4563821"/>
            <a:ext cx="89768"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40</a:t>
            </a:r>
          </a:p>
        </p:txBody>
      </p:sp>
      <p:sp>
        <p:nvSpPr>
          <p:cNvPr id="57" name="TextBox 56"/>
          <p:cNvSpPr txBox="1"/>
          <p:nvPr/>
        </p:nvSpPr>
        <p:spPr>
          <a:xfrm>
            <a:off x="6599345" y="4411307"/>
            <a:ext cx="89768"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60</a:t>
            </a:r>
          </a:p>
        </p:txBody>
      </p:sp>
      <p:sp>
        <p:nvSpPr>
          <p:cNvPr id="58" name="TextBox 57"/>
          <p:cNvSpPr txBox="1"/>
          <p:nvPr/>
        </p:nvSpPr>
        <p:spPr>
          <a:xfrm>
            <a:off x="6599735" y="4258528"/>
            <a:ext cx="89768"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80</a:t>
            </a:r>
          </a:p>
        </p:txBody>
      </p:sp>
      <p:sp>
        <p:nvSpPr>
          <p:cNvPr id="59" name="TextBox 58"/>
          <p:cNvSpPr txBox="1"/>
          <p:nvPr/>
        </p:nvSpPr>
        <p:spPr>
          <a:xfrm>
            <a:off x="6554591" y="4118819"/>
            <a:ext cx="134652" cy="107722"/>
          </a:xfrm>
          <a:prstGeom prst="rect">
            <a:avLst/>
          </a:prstGeom>
          <a:noFill/>
        </p:spPr>
        <p:txBody>
          <a:bodyPr wrap="non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100</a:t>
            </a:r>
          </a:p>
        </p:txBody>
      </p:sp>
      <p:sp>
        <p:nvSpPr>
          <p:cNvPr id="60" name="TextBox 59"/>
          <p:cNvSpPr txBox="1"/>
          <p:nvPr/>
        </p:nvSpPr>
        <p:spPr>
          <a:xfrm>
            <a:off x="9220067" y="4154279"/>
            <a:ext cx="99867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≥20% increase (n=74)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0–&lt;20% increase (n=101)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&gt;0–&lt;30% decrease (n=77)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≥30% decrease (n=13)</a:t>
            </a:r>
          </a:p>
        </p:txBody>
      </p:sp>
      <p:cxnSp>
        <p:nvCxnSpPr>
          <p:cNvPr id="62" name="Straight Connector 61"/>
          <p:cNvCxnSpPr/>
          <p:nvPr/>
        </p:nvCxnSpPr>
        <p:spPr>
          <a:xfrm>
            <a:off x="9054142" y="4314688"/>
            <a:ext cx="129175" cy="0"/>
          </a:xfrm>
          <a:prstGeom prst="line">
            <a:avLst/>
          </a:prstGeom>
          <a:solidFill>
            <a:srgbClr val="FFFFFF"/>
          </a:solidFill>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9054142" y="4206737"/>
            <a:ext cx="129175" cy="0"/>
          </a:xfrm>
          <a:prstGeom prst="line">
            <a:avLst/>
          </a:prstGeom>
          <a:solidFill>
            <a:srgbClr val="FFFFFF"/>
          </a:solidFill>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9054142" y="4422639"/>
            <a:ext cx="129175" cy="0"/>
          </a:xfrm>
          <a:prstGeom prst="line">
            <a:avLst/>
          </a:prstGeom>
          <a:solidFill>
            <a:srgbClr val="FFFFFF"/>
          </a:solidFill>
          <a:ln w="19050">
            <a:solidFill>
              <a:srgbClr val="00BDEB"/>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9054142" y="4530591"/>
            <a:ext cx="129175" cy="0"/>
          </a:xfrm>
          <a:prstGeom prst="line">
            <a:avLst/>
          </a:prstGeom>
          <a:solidFill>
            <a:srgbClr val="FFFFFF"/>
          </a:solidFill>
          <a:ln w="190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6090105" y="4168566"/>
            <a:ext cx="380480" cy="1511700"/>
          </a:xfrm>
          <a:prstGeom prst="rect">
            <a:avLst/>
          </a:prstGeom>
          <a:noFill/>
        </p:spPr>
        <p:txBody>
          <a:bodyPr vert="vert270" wrap="square" lIns="36000" tIns="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Maximum Decrease From Baseline SLD (%)</a:t>
            </a:r>
          </a:p>
        </p:txBody>
      </p:sp>
      <p:sp>
        <p:nvSpPr>
          <p:cNvPr id="434" name="Line 279"/>
          <p:cNvSpPr>
            <a:spLocks noChangeShapeType="1"/>
          </p:cNvSpPr>
          <p:nvPr/>
        </p:nvSpPr>
        <p:spPr bwMode="auto">
          <a:xfrm flipV="1">
            <a:off x="6869474" y="4174319"/>
            <a:ext cx="0" cy="747000"/>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35" name="Line 280"/>
          <p:cNvSpPr>
            <a:spLocks noChangeShapeType="1"/>
          </p:cNvSpPr>
          <p:nvPr/>
        </p:nvSpPr>
        <p:spPr bwMode="auto">
          <a:xfrm flipV="1">
            <a:off x="6884252" y="4213817"/>
            <a:ext cx="0" cy="70750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36" name="Line 281"/>
          <p:cNvSpPr>
            <a:spLocks noChangeShapeType="1"/>
          </p:cNvSpPr>
          <p:nvPr/>
        </p:nvSpPr>
        <p:spPr bwMode="auto">
          <a:xfrm flipV="1">
            <a:off x="6894596" y="4214960"/>
            <a:ext cx="0" cy="706358"/>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37" name="Line 282"/>
          <p:cNvSpPr>
            <a:spLocks noChangeShapeType="1"/>
          </p:cNvSpPr>
          <p:nvPr/>
        </p:nvSpPr>
        <p:spPr bwMode="auto">
          <a:xfrm flipV="1">
            <a:off x="6907896" y="4313989"/>
            <a:ext cx="0" cy="60733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38" name="Line 283"/>
          <p:cNvSpPr>
            <a:spLocks noChangeShapeType="1"/>
          </p:cNvSpPr>
          <p:nvPr/>
        </p:nvSpPr>
        <p:spPr bwMode="auto">
          <a:xfrm flipV="1">
            <a:off x="6918240" y="4354630"/>
            <a:ext cx="0" cy="56668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39" name="Line 284"/>
          <p:cNvSpPr>
            <a:spLocks noChangeShapeType="1"/>
          </p:cNvSpPr>
          <p:nvPr/>
        </p:nvSpPr>
        <p:spPr bwMode="auto">
          <a:xfrm flipV="1">
            <a:off x="6933018" y="4354630"/>
            <a:ext cx="0" cy="56668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40" name="Line 285"/>
          <p:cNvSpPr>
            <a:spLocks noChangeShapeType="1"/>
          </p:cNvSpPr>
          <p:nvPr/>
        </p:nvSpPr>
        <p:spPr bwMode="auto">
          <a:xfrm flipV="1">
            <a:off x="6943362" y="4358636"/>
            <a:ext cx="0" cy="56268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41" name="Line 286"/>
          <p:cNvSpPr>
            <a:spLocks noChangeShapeType="1"/>
          </p:cNvSpPr>
          <p:nvPr/>
        </p:nvSpPr>
        <p:spPr bwMode="auto">
          <a:xfrm flipV="1">
            <a:off x="6958140" y="4369513"/>
            <a:ext cx="0" cy="55180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42" name="Line 287"/>
          <p:cNvSpPr>
            <a:spLocks noChangeShapeType="1"/>
          </p:cNvSpPr>
          <p:nvPr/>
        </p:nvSpPr>
        <p:spPr bwMode="auto">
          <a:xfrm flipV="1">
            <a:off x="6971440" y="4381533"/>
            <a:ext cx="0" cy="53978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43" name="Line 288"/>
          <p:cNvSpPr>
            <a:spLocks noChangeShapeType="1"/>
          </p:cNvSpPr>
          <p:nvPr/>
        </p:nvSpPr>
        <p:spPr bwMode="auto">
          <a:xfrm flipV="1">
            <a:off x="6981784" y="4409009"/>
            <a:ext cx="0" cy="512310"/>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44" name="Line 289"/>
          <p:cNvSpPr>
            <a:spLocks noChangeShapeType="1"/>
          </p:cNvSpPr>
          <p:nvPr/>
        </p:nvSpPr>
        <p:spPr bwMode="auto">
          <a:xfrm flipV="1">
            <a:off x="6996562" y="4418168"/>
            <a:ext cx="0" cy="50315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45" name="Line 290"/>
          <p:cNvSpPr>
            <a:spLocks noChangeShapeType="1"/>
          </p:cNvSpPr>
          <p:nvPr/>
        </p:nvSpPr>
        <p:spPr bwMode="auto">
          <a:xfrm flipV="1">
            <a:off x="7006906" y="4438775"/>
            <a:ext cx="0" cy="48254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46" name="Line 291"/>
          <p:cNvSpPr>
            <a:spLocks noChangeShapeType="1"/>
          </p:cNvSpPr>
          <p:nvPr/>
        </p:nvSpPr>
        <p:spPr bwMode="auto">
          <a:xfrm flipV="1">
            <a:off x="7020206" y="4473692"/>
            <a:ext cx="0" cy="44762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47" name="Line 292"/>
          <p:cNvSpPr>
            <a:spLocks noChangeShapeType="1"/>
          </p:cNvSpPr>
          <p:nvPr/>
        </p:nvSpPr>
        <p:spPr bwMode="auto">
          <a:xfrm flipV="1">
            <a:off x="7030551" y="4521203"/>
            <a:ext cx="0" cy="40011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48" name="Line 293"/>
          <p:cNvSpPr>
            <a:spLocks noChangeShapeType="1"/>
          </p:cNvSpPr>
          <p:nvPr/>
        </p:nvSpPr>
        <p:spPr bwMode="auto">
          <a:xfrm flipV="1">
            <a:off x="7045328" y="4528071"/>
            <a:ext cx="0" cy="393248"/>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49" name="Line 294"/>
          <p:cNvSpPr>
            <a:spLocks noChangeShapeType="1"/>
          </p:cNvSpPr>
          <p:nvPr/>
        </p:nvSpPr>
        <p:spPr bwMode="auto">
          <a:xfrm flipV="1">
            <a:off x="7058628" y="4541808"/>
            <a:ext cx="0" cy="379510"/>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50" name="Line 295"/>
          <p:cNvSpPr>
            <a:spLocks noChangeShapeType="1"/>
          </p:cNvSpPr>
          <p:nvPr/>
        </p:nvSpPr>
        <p:spPr bwMode="auto">
          <a:xfrm flipV="1">
            <a:off x="7068973" y="4544670"/>
            <a:ext cx="0" cy="376648"/>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51" name="Line 296"/>
          <p:cNvSpPr>
            <a:spLocks noChangeShapeType="1"/>
          </p:cNvSpPr>
          <p:nvPr/>
        </p:nvSpPr>
        <p:spPr bwMode="auto">
          <a:xfrm flipV="1">
            <a:off x="7083750" y="4550968"/>
            <a:ext cx="0" cy="37035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52" name="Line 297"/>
          <p:cNvSpPr>
            <a:spLocks noChangeShapeType="1"/>
          </p:cNvSpPr>
          <p:nvPr/>
        </p:nvSpPr>
        <p:spPr bwMode="auto">
          <a:xfrm flipV="1">
            <a:off x="7094095" y="4553830"/>
            <a:ext cx="0" cy="36748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53" name="Line 298"/>
          <p:cNvSpPr>
            <a:spLocks noChangeShapeType="1"/>
          </p:cNvSpPr>
          <p:nvPr/>
        </p:nvSpPr>
        <p:spPr bwMode="auto">
          <a:xfrm flipV="1">
            <a:off x="7107395" y="4576727"/>
            <a:ext cx="0" cy="34459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54" name="Line 299"/>
          <p:cNvSpPr>
            <a:spLocks noChangeShapeType="1"/>
          </p:cNvSpPr>
          <p:nvPr/>
        </p:nvSpPr>
        <p:spPr bwMode="auto">
          <a:xfrm flipV="1">
            <a:off x="7117739" y="4598478"/>
            <a:ext cx="0" cy="32284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55" name="Line 300"/>
          <p:cNvSpPr>
            <a:spLocks noChangeShapeType="1"/>
          </p:cNvSpPr>
          <p:nvPr/>
        </p:nvSpPr>
        <p:spPr bwMode="auto">
          <a:xfrm flipV="1">
            <a:off x="7132517" y="4607065"/>
            <a:ext cx="0" cy="31425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56" name="Line 301"/>
          <p:cNvSpPr>
            <a:spLocks noChangeShapeType="1"/>
          </p:cNvSpPr>
          <p:nvPr/>
        </p:nvSpPr>
        <p:spPr bwMode="auto">
          <a:xfrm flipV="1">
            <a:off x="7145817" y="4617940"/>
            <a:ext cx="0" cy="30337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57" name="Line 302"/>
          <p:cNvSpPr>
            <a:spLocks noChangeShapeType="1"/>
          </p:cNvSpPr>
          <p:nvPr/>
        </p:nvSpPr>
        <p:spPr bwMode="auto">
          <a:xfrm flipV="1">
            <a:off x="7157639" y="4617940"/>
            <a:ext cx="0" cy="30337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58" name="Line 303"/>
          <p:cNvSpPr>
            <a:spLocks noChangeShapeType="1"/>
          </p:cNvSpPr>
          <p:nvPr/>
        </p:nvSpPr>
        <p:spPr bwMode="auto">
          <a:xfrm flipV="1">
            <a:off x="7170939" y="4628243"/>
            <a:ext cx="0" cy="29307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59" name="Line 304"/>
          <p:cNvSpPr>
            <a:spLocks noChangeShapeType="1"/>
          </p:cNvSpPr>
          <p:nvPr/>
        </p:nvSpPr>
        <p:spPr bwMode="auto">
          <a:xfrm flipV="1">
            <a:off x="7181283" y="4628243"/>
            <a:ext cx="0" cy="29307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60" name="Line 305"/>
          <p:cNvSpPr>
            <a:spLocks noChangeShapeType="1"/>
          </p:cNvSpPr>
          <p:nvPr/>
        </p:nvSpPr>
        <p:spPr bwMode="auto">
          <a:xfrm flipV="1">
            <a:off x="7196061" y="4635113"/>
            <a:ext cx="0" cy="28620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61" name="Line 306"/>
          <p:cNvSpPr>
            <a:spLocks noChangeShapeType="1"/>
          </p:cNvSpPr>
          <p:nvPr/>
        </p:nvSpPr>
        <p:spPr bwMode="auto">
          <a:xfrm flipV="1">
            <a:off x="7206405" y="4636830"/>
            <a:ext cx="0" cy="28448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62" name="Line 307"/>
          <p:cNvSpPr>
            <a:spLocks noChangeShapeType="1"/>
          </p:cNvSpPr>
          <p:nvPr/>
        </p:nvSpPr>
        <p:spPr bwMode="auto">
          <a:xfrm flipV="1">
            <a:off x="7219705" y="4639119"/>
            <a:ext cx="0" cy="282200"/>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63" name="Line 308"/>
          <p:cNvSpPr>
            <a:spLocks noChangeShapeType="1"/>
          </p:cNvSpPr>
          <p:nvPr/>
        </p:nvSpPr>
        <p:spPr bwMode="auto">
          <a:xfrm flipV="1">
            <a:off x="7234483" y="4641981"/>
            <a:ext cx="0" cy="279338"/>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64" name="Line 309"/>
          <p:cNvSpPr>
            <a:spLocks noChangeShapeType="1"/>
          </p:cNvSpPr>
          <p:nvPr/>
        </p:nvSpPr>
        <p:spPr bwMode="auto">
          <a:xfrm flipV="1">
            <a:off x="7244827" y="4654002"/>
            <a:ext cx="0" cy="26731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65" name="Line 310"/>
          <p:cNvSpPr>
            <a:spLocks noChangeShapeType="1"/>
          </p:cNvSpPr>
          <p:nvPr/>
        </p:nvSpPr>
        <p:spPr bwMode="auto">
          <a:xfrm flipV="1">
            <a:off x="7258127" y="4654002"/>
            <a:ext cx="0" cy="26731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66" name="Line 311"/>
          <p:cNvSpPr>
            <a:spLocks noChangeShapeType="1"/>
          </p:cNvSpPr>
          <p:nvPr/>
        </p:nvSpPr>
        <p:spPr bwMode="auto">
          <a:xfrm flipV="1">
            <a:off x="7268471" y="4659727"/>
            <a:ext cx="0" cy="26159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67" name="Line 312"/>
          <p:cNvSpPr>
            <a:spLocks noChangeShapeType="1"/>
          </p:cNvSpPr>
          <p:nvPr/>
        </p:nvSpPr>
        <p:spPr bwMode="auto">
          <a:xfrm flipV="1">
            <a:off x="7283249" y="4669457"/>
            <a:ext cx="0" cy="25186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68" name="Line 313"/>
          <p:cNvSpPr>
            <a:spLocks noChangeShapeType="1"/>
          </p:cNvSpPr>
          <p:nvPr/>
        </p:nvSpPr>
        <p:spPr bwMode="auto">
          <a:xfrm flipV="1">
            <a:off x="7293594" y="4669457"/>
            <a:ext cx="0" cy="25186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69" name="Line 314"/>
          <p:cNvSpPr>
            <a:spLocks noChangeShapeType="1"/>
          </p:cNvSpPr>
          <p:nvPr/>
        </p:nvSpPr>
        <p:spPr bwMode="auto">
          <a:xfrm flipV="1">
            <a:off x="7306893" y="4677470"/>
            <a:ext cx="0" cy="243848"/>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70" name="Line 315"/>
          <p:cNvSpPr>
            <a:spLocks noChangeShapeType="1"/>
          </p:cNvSpPr>
          <p:nvPr/>
        </p:nvSpPr>
        <p:spPr bwMode="auto">
          <a:xfrm flipV="1">
            <a:off x="7321671" y="4678616"/>
            <a:ext cx="0" cy="24270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71" name="Line 316"/>
          <p:cNvSpPr>
            <a:spLocks noChangeShapeType="1"/>
          </p:cNvSpPr>
          <p:nvPr/>
        </p:nvSpPr>
        <p:spPr bwMode="auto">
          <a:xfrm flipV="1">
            <a:off x="7332016" y="4685484"/>
            <a:ext cx="0" cy="235834"/>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72" name="Line 317"/>
          <p:cNvSpPr>
            <a:spLocks noChangeShapeType="1"/>
          </p:cNvSpPr>
          <p:nvPr/>
        </p:nvSpPr>
        <p:spPr bwMode="auto">
          <a:xfrm flipV="1">
            <a:off x="7345315" y="4686629"/>
            <a:ext cx="0" cy="234690"/>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73" name="Line 318"/>
          <p:cNvSpPr>
            <a:spLocks noChangeShapeType="1"/>
          </p:cNvSpPr>
          <p:nvPr/>
        </p:nvSpPr>
        <p:spPr bwMode="auto">
          <a:xfrm flipV="1">
            <a:off x="7357138" y="4688346"/>
            <a:ext cx="0" cy="23297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74" name="Line 319"/>
          <p:cNvSpPr>
            <a:spLocks noChangeShapeType="1"/>
          </p:cNvSpPr>
          <p:nvPr/>
        </p:nvSpPr>
        <p:spPr bwMode="auto">
          <a:xfrm flipV="1">
            <a:off x="7370437" y="4689492"/>
            <a:ext cx="0" cy="23182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75" name="Line 320"/>
          <p:cNvSpPr>
            <a:spLocks noChangeShapeType="1"/>
          </p:cNvSpPr>
          <p:nvPr/>
        </p:nvSpPr>
        <p:spPr bwMode="auto">
          <a:xfrm flipV="1">
            <a:off x="7380782" y="4689492"/>
            <a:ext cx="0" cy="23182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76" name="Line 321"/>
          <p:cNvSpPr>
            <a:spLocks noChangeShapeType="1"/>
          </p:cNvSpPr>
          <p:nvPr/>
        </p:nvSpPr>
        <p:spPr bwMode="auto">
          <a:xfrm flipV="1">
            <a:off x="7395560" y="4692354"/>
            <a:ext cx="0" cy="22896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77" name="Line 322"/>
          <p:cNvSpPr>
            <a:spLocks noChangeShapeType="1"/>
          </p:cNvSpPr>
          <p:nvPr/>
        </p:nvSpPr>
        <p:spPr bwMode="auto">
          <a:xfrm flipV="1">
            <a:off x="7408859" y="4693499"/>
            <a:ext cx="0" cy="22782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78" name="Line 323"/>
          <p:cNvSpPr>
            <a:spLocks noChangeShapeType="1"/>
          </p:cNvSpPr>
          <p:nvPr/>
        </p:nvSpPr>
        <p:spPr bwMode="auto">
          <a:xfrm flipV="1">
            <a:off x="7419204" y="4695216"/>
            <a:ext cx="0" cy="22610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79" name="Line 324"/>
          <p:cNvSpPr>
            <a:spLocks noChangeShapeType="1"/>
          </p:cNvSpPr>
          <p:nvPr/>
        </p:nvSpPr>
        <p:spPr bwMode="auto">
          <a:xfrm flipV="1">
            <a:off x="7433982" y="4701513"/>
            <a:ext cx="0" cy="21980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80" name="Line 325"/>
          <p:cNvSpPr>
            <a:spLocks noChangeShapeType="1"/>
          </p:cNvSpPr>
          <p:nvPr/>
        </p:nvSpPr>
        <p:spPr bwMode="auto">
          <a:xfrm flipV="1">
            <a:off x="7444326" y="4703229"/>
            <a:ext cx="0" cy="218090"/>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81" name="Line 326"/>
          <p:cNvSpPr>
            <a:spLocks noChangeShapeType="1"/>
          </p:cNvSpPr>
          <p:nvPr/>
        </p:nvSpPr>
        <p:spPr bwMode="auto">
          <a:xfrm flipV="1">
            <a:off x="7457626" y="4703229"/>
            <a:ext cx="0" cy="218090"/>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82" name="Line 327"/>
          <p:cNvSpPr>
            <a:spLocks noChangeShapeType="1"/>
          </p:cNvSpPr>
          <p:nvPr/>
        </p:nvSpPr>
        <p:spPr bwMode="auto">
          <a:xfrm flipV="1">
            <a:off x="7467970" y="4710099"/>
            <a:ext cx="0" cy="21122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83" name="Line 328"/>
          <p:cNvSpPr>
            <a:spLocks noChangeShapeType="1"/>
          </p:cNvSpPr>
          <p:nvPr/>
        </p:nvSpPr>
        <p:spPr bwMode="auto">
          <a:xfrm flipV="1">
            <a:off x="7482748" y="4715251"/>
            <a:ext cx="0" cy="20606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84" name="Line 329"/>
          <p:cNvSpPr>
            <a:spLocks noChangeShapeType="1"/>
          </p:cNvSpPr>
          <p:nvPr/>
        </p:nvSpPr>
        <p:spPr bwMode="auto">
          <a:xfrm flipV="1">
            <a:off x="7496048" y="4718113"/>
            <a:ext cx="0" cy="20320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85" name="Line 330"/>
          <p:cNvSpPr>
            <a:spLocks noChangeShapeType="1"/>
          </p:cNvSpPr>
          <p:nvPr/>
        </p:nvSpPr>
        <p:spPr bwMode="auto">
          <a:xfrm flipV="1">
            <a:off x="7506392" y="4719257"/>
            <a:ext cx="0" cy="20206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86" name="Line 331"/>
          <p:cNvSpPr>
            <a:spLocks noChangeShapeType="1"/>
          </p:cNvSpPr>
          <p:nvPr/>
        </p:nvSpPr>
        <p:spPr bwMode="auto">
          <a:xfrm flipV="1">
            <a:off x="7521170" y="4720975"/>
            <a:ext cx="0" cy="200345"/>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87" name="Line 332"/>
          <p:cNvSpPr>
            <a:spLocks noChangeShapeType="1"/>
          </p:cNvSpPr>
          <p:nvPr/>
        </p:nvSpPr>
        <p:spPr bwMode="auto">
          <a:xfrm flipV="1">
            <a:off x="7531514" y="4726127"/>
            <a:ext cx="0" cy="19519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88" name="Line 333"/>
          <p:cNvSpPr>
            <a:spLocks noChangeShapeType="1"/>
          </p:cNvSpPr>
          <p:nvPr/>
        </p:nvSpPr>
        <p:spPr bwMode="auto">
          <a:xfrm flipV="1">
            <a:off x="7544814" y="4728989"/>
            <a:ext cx="0" cy="19233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89" name="Line 334"/>
          <p:cNvSpPr>
            <a:spLocks noChangeShapeType="1"/>
          </p:cNvSpPr>
          <p:nvPr/>
        </p:nvSpPr>
        <p:spPr bwMode="auto">
          <a:xfrm flipV="1">
            <a:off x="7556636" y="4730132"/>
            <a:ext cx="0" cy="19118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90" name="Line 335"/>
          <p:cNvSpPr>
            <a:spLocks noChangeShapeType="1"/>
          </p:cNvSpPr>
          <p:nvPr/>
        </p:nvSpPr>
        <p:spPr bwMode="auto">
          <a:xfrm flipV="1">
            <a:off x="7569936" y="4730132"/>
            <a:ext cx="0" cy="19118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91" name="Line 336"/>
          <p:cNvSpPr>
            <a:spLocks noChangeShapeType="1"/>
          </p:cNvSpPr>
          <p:nvPr/>
        </p:nvSpPr>
        <p:spPr bwMode="auto">
          <a:xfrm flipV="1">
            <a:off x="7584714" y="4734140"/>
            <a:ext cx="0" cy="18717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92" name="Line 337"/>
          <p:cNvSpPr>
            <a:spLocks noChangeShapeType="1"/>
          </p:cNvSpPr>
          <p:nvPr/>
        </p:nvSpPr>
        <p:spPr bwMode="auto">
          <a:xfrm flipV="1">
            <a:off x="7595058" y="4738146"/>
            <a:ext cx="0" cy="18317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93" name="Line 338"/>
          <p:cNvSpPr>
            <a:spLocks noChangeShapeType="1"/>
          </p:cNvSpPr>
          <p:nvPr/>
        </p:nvSpPr>
        <p:spPr bwMode="auto">
          <a:xfrm flipV="1">
            <a:off x="7608358" y="4741008"/>
            <a:ext cx="0" cy="180310"/>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94" name="Line 339"/>
          <p:cNvSpPr>
            <a:spLocks noChangeShapeType="1"/>
          </p:cNvSpPr>
          <p:nvPr/>
        </p:nvSpPr>
        <p:spPr bwMode="auto">
          <a:xfrm flipV="1">
            <a:off x="7618703" y="4746732"/>
            <a:ext cx="0" cy="17458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95" name="Line 340"/>
          <p:cNvSpPr>
            <a:spLocks noChangeShapeType="1"/>
          </p:cNvSpPr>
          <p:nvPr/>
        </p:nvSpPr>
        <p:spPr bwMode="auto">
          <a:xfrm flipV="1">
            <a:off x="7633480" y="4746732"/>
            <a:ext cx="0" cy="17458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96" name="Line 341"/>
          <p:cNvSpPr>
            <a:spLocks noChangeShapeType="1"/>
          </p:cNvSpPr>
          <p:nvPr/>
        </p:nvSpPr>
        <p:spPr bwMode="auto">
          <a:xfrm flipV="1">
            <a:off x="7643825" y="4747878"/>
            <a:ext cx="0" cy="173441"/>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97" name="Line 342"/>
          <p:cNvSpPr>
            <a:spLocks noChangeShapeType="1"/>
          </p:cNvSpPr>
          <p:nvPr/>
        </p:nvSpPr>
        <p:spPr bwMode="auto">
          <a:xfrm flipV="1">
            <a:off x="7657125" y="4754746"/>
            <a:ext cx="0" cy="16657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98" name="Line 343"/>
          <p:cNvSpPr>
            <a:spLocks noChangeShapeType="1"/>
          </p:cNvSpPr>
          <p:nvPr/>
        </p:nvSpPr>
        <p:spPr bwMode="auto">
          <a:xfrm flipV="1">
            <a:off x="7671902" y="4755892"/>
            <a:ext cx="0" cy="16542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99" name="Line 344"/>
          <p:cNvSpPr>
            <a:spLocks noChangeShapeType="1"/>
          </p:cNvSpPr>
          <p:nvPr/>
        </p:nvSpPr>
        <p:spPr bwMode="auto">
          <a:xfrm flipV="1">
            <a:off x="7682247" y="4755892"/>
            <a:ext cx="0" cy="16542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00" name="Line 345"/>
          <p:cNvSpPr>
            <a:spLocks noChangeShapeType="1"/>
          </p:cNvSpPr>
          <p:nvPr/>
        </p:nvSpPr>
        <p:spPr bwMode="auto">
          <a:xfrm flipV="1">
            <a:off x="7695547" y="4755892"/>
            <a:ext cx="0" cy="165427"/>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01" name="Line 346"/>
          <p:cNvSpPr>
            <a:spLocks noChangeShapeType="1"/>
          </p:cNvSpPr>
          <p:nvPr/>
        </p:nvSpPr>
        <p:spPr bwMode="auto">
          <a:xfrm flipV="1">
            <a:off x="7705891" y="4761616"/>
            <a:ext cx="0" cy="159703"/>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02" name="Line 347"/>
          <p:cNvSpPr>
            <a:spLocks noChangeShapeType="1"/>
          </p:cNvSpPr>
          <p:nvPr/>
        </p:nvSpPr>
        <p:spPr bwMode="auto">
          <a:xfrm flipV="1">
            <a:off x="7720669" y="4762761"/>
            <a:ext cx="0" cy="158559"/>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03" name="Line 348"/>
          <p:cNvSpPr>
            <a:spLocks noChangeShapeType="1"/>
          </p:cNvSpPr>
          <p:nvPr/>
        </p:nvSpPr>
        <p:spPr bwMode="auto">
          <a:xfrm flipV="1">
            <a:off x="7731013" y="4763905"/>
            <a:ext cx="0" cy="157414"/>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04" name="Line 349"/>
          <p:cNvSpPr>
            <a:spLocks noChangeShapeType="1"/>
          </p:cNvSpPr>
          <p:nvPr/>
        </p:nvSpPr>
        <p:spPr bwMode="auto">
          <a:xfrm flipV="1">
            <a:off x="7744313" y="4765622"/>
            <a:ext cx="0" cy="15569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05" name="Line 350"/>
          <p:cNvSpPr>
            <a:spLocks noChangeShapeType="1"/>
          </p:cNvSpPr>
          <p:nvPr/>
        </p:nvSpPr>
        <p:spPr bwMode="auto">
          <a:xfrm flipV="1">
            <a:off x="7759091" y="4765622"/>
            <a:ext cx="0" cy="15569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06" name="Line 351"/>
          <p:cNvSpPr>
            <a:spLocks noChangeShapeType="1"/>
          </p:cNvSpPr>
          <p:nvPr/>
        </p:nvSpPr>
        <p:spPr bwMode="auto">
          <a:xfrm flipV="1">
            <a:off x="7769435" y="4765622"/>
            <a:ext cx="0" cy="155696"/>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07" name="Line 352"/>
          <p:cNvSpPr>
            <a:spLocks noChangeShapeType="1"/>
          </p:cNvSpPr>
          <p:nvPr/>
        </p:nvSpPr>
        <p:spPr bwMode="auto">
          <a:xfrm flipV="1">
            <a:off x="7784213" y="4766767"/>
            <a:ext cx="0" cy="154552"/>
          </a:xfrm>
          <a:prstGeom prst="line">
            <a:avLst/>
          </a:prstGeom>
          <a:solidFill>
            <a:srgbClr val="FFFFFF"/>
          </a:solidFill>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08" name="Line 353"/>
          <p:cNvSpPr>
            <a:spLocks noChangeShapeType="1"/>
          </p:cNvSpPr>
          <p:nvPr/>
        </p:nvSpPr>
        <p:spPr bwMode="auto">
          <a:xfrm flipV="1">
            <a:off x="7794557" y="4777643"/>
            <a:ext cx="0" cy="14367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09" name="Line 354"/>
          <p:cNvSpPr>
            <a:spLocks noChangeShapeType="1"/>
          </p:cNvSpPr>
          <p:nvPr/>
        </p:nvSpPr>
        <p:spPr bwMode="auto">
          <a:xfrm flipV="1">
            <a:off x="7807857" y="4783367"/>
            <a:ext cx="0" cy="13795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10" name="Line 355"/>
          <p:cNvSpPr>
            <a:spLocks noChangeShapeType="1"/>
          </p:cNvSpPr>
          <p:nvPr/>
        </p:nvSpPr>
        <p:spPr bwMode="auto">
          <a:xfrm flipV="1">
            <a:off x="7818201" y="4785657"/>
            <a:ext cx="0" cy="13566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11" name="Line 356"/>
          <p:cNvSpPr>
            <a:spLocks noChangeShapeType="1"/>
          </p:cNvSpPr>
          <p:nvPr/>
        </p:nvSpPr>
        <p:spPr bwMode="auto">
          <a:xfrm flipV="1">
            <a:off x="7832979" y="4791381"/>
            <a:ext cx="0" cy="12993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12" name="Line 357"/>
          <p:cNvSpPr>
            <a:spLocks noChangeShapeType="1"/>
          </p:cNvSpPr>
          <p:nvPr/>
        </p:nvSpPr>
        <p:spPr bwMode="auto">
          <a:xfrm flipV="1">
            <a:off x="7846279" y="4798251"/>
            <a:ext cx="0" cy="12306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13" name="Line 358"/>
          <p:cNvSpPr>
            <a:spLocks noChangeShapeType="1"/>
          </p:cNvSpPr>
          <p:nvPr/>
        </p:nvSpPr>
        <p:spPr bwMode="auto">
          <a:xfrm flipV="1">
            <a:off x="7856623" y="4800540"/>
            <a:ext cx="0" cy="12077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14" name="Line 359"/>
          <p:cNvSpPr>
            <a:spLocks noChangeShapeType="1"/>
          </p:cNvSpPr>
          <p:nvPr/>
        </p:nvSpPr>
        <p:spPr bwMode="auto">
          <a:xfrm flipV="1">
            <a:off x="7871401" y="4800540"/>
            <a:ext cx="0" cy="12077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15" name="Line 360"/>
          <p:cNvSpPr>
            <a:spLocks noChangeShapeType="1"/>
          </p:cNvSpPr>
          <p:nvPr/>
        </p:nvSpPr>
        <p:spPr bwMode="auto">
          <a:xfrm flipV="1">
            <a:off x="7881745" y="4803402"/>
            <a:ext cx="0" cy="11791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16" name="Line 361"/>
          <p:cNvSpPr>
            <a:spLocks noChangeShapeType="1"/>
          </p:cNvSpPr>
          <p:nvPr/>
        </p:nvSpPr>
        <p:spPr bwMode="auto">
          <a:xfrm flipV="1">
            <a:off x="7895045" y="4807408"/>
            <a:ext cx="0" cy="11391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17" name="Line 362"/>
          <p:cNvSpPr>
            <a:spLocks noChangeShapeType="1"/>
          </p:cNvSpPr>
          <p:nvPr/>
        </p:nvSpPr>
        <p:spPr bwMode="auto">
          <a:xfrm flipV="1">
            <a:off x="7905390" y="4815422"/>
            <a:ext cx="0" cy="10589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18" name="Line 363"/>
          <p:cNvSpPr>
            <a:spLocks noChangeShapeType="1"/>
          </p:cNvSpPr>
          <p:nvPr/>
        </p:nvSpPr>
        <p:spPr bwMode="auto">
          <a:xfrm flipV="1">
            <a:off x="7920167" y="4817140"/>
            <a:ext cx="0" cy="10417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19" name="Line 364"/>
          <p:cNvSpPr>
            <a:spLocks noChangeShapeType="1"/>
          </p:cNvSpPr>
          <p:nvPr/>
        </p:nvSpPr>
        <p:spPr bwMode="auto">
          <a:xfrm flipV="1">
            <a:off x="7933467" y="4818284"/>
            <a:ext cx="0" cy="10303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20" name="Line 365"/>
          <p:cNvSpPr>
            <a:spLocks noChangeShapeType="1"/>
          </p:cNvSpPr>
          <p:nvPr/>
        </p:nvSpPr>
        <p:spPr bwMode="auto">
          <a:xfrm flipV="1">
            <a:off x="7943812" y="4818284"/>
            <a:ext cx="0" cy="10303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21" name="Line 366"/>
          <p:cNvSpPr>
            <a:spLocks noChangeShapeType="1"/>
          </p:cNvSpPr>
          <p:nvPr/>
        </p:nvSpPr>
        <p:spPr bwMode="auto">
          <a:xfrm flipV="1">
            <a:off x="7958589" y="4825154"/>
            <a:ext cx="0" cy="9616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22" name="Line 367"/>
          <p:cNvSpPr>
            <a:spLocks noChangeShapeType="1"/>
          </p:cNvSpPr>
          <p:nvPr/>
        </p:nvSpPr>
        <p:spPr bwMode="auto">
          <a:xfrm flipV="1">
            <a:off x="7968934" y="4825154"/>
            <a:ext cx="0" cy="9616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23" name="Line 368"/>
          <p:cNvSpPr>
            <a:spLocks noChangeShapeType="1"/>
          </p:cNvSpPr>
          <p:nvPr/>
        </p:nvSpPr>
        <p:spPr bwMode="auto">
          <a:xfrm flipV="1">
            <a:off x="7983711" y="4825154"/>
            <a:ext cx="0" cy="9616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24" name="Line 369"/>
          <p:cNvSpPr>
            <a:spLocks noChangeShapeType="1"/>
          </p:cNvSpPr>
          <p:nvPr/>
        </p:nvSpPr>
        <p:spPr bwMode="auto">
          <a:xfrm flipV="1">
            <a:off x="7994056" y="4825154"/>
            <a:ext cx="0" cy="9616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25" name="Line 370"/>
          <p:cNvSpPr>
            <a:spLocks noChangeShapeType="1"/>
          </p:cNvSpPr>
          <p:nvPr/>
        </p:nvSpPr>
        <p:spPr bwMode="auto">
          <a:xfrm flipV="1">
            <a:off x="8007356" y="4826299"/>
            <a:ext cx="0" cy="9502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26" name="Line 371"/>
          <p:cNvSpPr>
            <a:spLocks noChangeShapeType="1"/>
          </p:cNvSpPr>
          <p:nvPr/>
        </p:nvSpPr>
        <p:spPr bwMode="auto">
          <a:xfrm flipV="1">
            <a:off x="8022133" y="4826299"/>
            <a:ext cx="0" cy="9502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27" name="Line 372"/>
          <p:cNvSpPr>
            <a:spLocks noChangeShapeType="1"/>
          </p:cNvSpPr>
          <p:nvPr/>
        </p:nvSpPr>
        <p:spPr bwMode="auto">
          <a:xfrm flipV="1">
            <a:off x="8032478" y="4826299"/>
            <a:ext cx="0" cy="9502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28" name="Line 373"/>
          <p:cNvSpPr>
            <a:spLocks noChangeShapeType="1"/>
          </p:cNvSpPr>
          <p:nvPr/>
        </p:nvSpPr>
        <p:spPr bwMode="auto">
          <a:xfrm flipV="1">
            <a:off x="8045778" y="4829161"/>
            <a:ext cx="0" cy="9215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29" name="Line 374"/>
          <p:cNvSpPr>
            <a:spLocks noChangeShapeType="1"/>
          </p:cNvSpPr>
          <p:nvPr/>
        </p:nvSpPr>
        <p:spPr bwMode="auto">
          <a:xfrm flipV="1">
            <a:off x="8056122" y="4829161"/>
            <a:ext cx="0" cy="9215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30" name="Line 375"/>
          <p:cNvSpPr>
            <a:spLocks noChangeShapeType="1"/>
          </p:cNvSpPr>
          <p:nvPr/>
        </p:nvSpPr>
        <p:spPr bwMode="auto">
          <a:xfrm flipV="1">
            <a:off x="8070900" y="4832022"/>
            <a:ext cx="0" cy="8929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31" name="Line 376"/>
          <p:cNvSpPr>
            <a:spLocks noChangeShapeType="1"/>
          </p:cNvSpPr>
          <p:nvPr/>
        </p:nvSpPr>
        <p:spPr bwMode="auto">
          <a:xfrm flipV="1">
            <a:off x="8081244" y="4833167"/>
            <a:ext cx="0" cy="8815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32" name="Line 377"/>
          <p:cNvSpPr>
            <a:spLocks noChangeShapeType="1"/>
          </p:cNvSpPr>
          <p:nvPr/>
        </p:nvSpPr>
        <p:spPr bwMode="auto">
          <a:xfrm flipV="1">
            <a:off x="8094544" y="4834884"/>
            <a:ext cx="0" cy="8643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33" name="Line 378"/>
          <p:cNvSpPr>
            <a:spLocks noChangeShapeType="1"/>
          </p:cNvSpPr>
          <p:nvPr/>
        </p:nvSpPr>
        <p:spPr bwMode="auto">
          <a:xfrm flipV="1">
            <a:off x="8109322" y="4834884"/>
            <a:ext cx="0" cy="8643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34" name="Line 379"/>
          <p:cNvSpPr>
            <a:spLocks noChangeShapeType="1"/>
          </p:cNvSpPr>
          <p:nvPr/>
        </p:nvSpPr>
        <p:spPr bwMode="auto">
          <a:xfrm flipV="1">
            <a:off x="8119666" y="4836029"/>
            <a:ext cx="0" cy="8529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35" name="Line 380"/>
          <p:cNvSpPr>
            <a:spLocks noChangeShapeType="1"/>
          </p:cNvSpPr>
          <p:nvPr/>
        </p:nvSpPr>
        <p:spPr bwMode="auto">
          <a:xfrm flipV="1">
            <a:off x="8132966" y="4841181"/>
            <a:ext cx="0" cy="8013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36" name="Line 381"/>
          <p:cNvSpPr>
            <a:spLocks noChangeShapeType="1"/>
          </p:cNvSpPr>
          <p:nvPr/>
        </p:nvSpPr>
        <p:spPr bwMode="auto">
          <a:xfrm flipV="1">
            <a:off x="8144788" y="4845761"/>
            <a:ext cx="0" cy="7555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37" name="Line 382"/>
          <p:cNvSpPr>
            <a:spLocks noChangeShapeType="1"/>
          </p:cNvSpPr>
          <p:nvPr/>
        </p:nvSpPr>
        <p:spPr bwMode="auto">
          <a:xfrm flipV="1">
            <a:off x="8158088" y="4845761"/>
            <a:ext cx="0" cy="7555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38" name="Line 383"/>
          <p:cNvSpPr>
            <a:spLocks noChangeShapeType="1"/>
          </p:cNvSpPr>
          <p:nvPr/>
        </p:nvSpPr>
        <p:spPr bwMode="auto">
          <a:xfrm flipV="1">
            <a:off x="8168432" y="4846905"/>
            <a:ext cx="0" cy="7441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39" name="Line 384"/>
          <p:cNvSpPr>
            <a:spLocks noChangeShapeType="1"/>
          </p:cNvSpPr>
          <p:nvPr/>
        </p:nvSpPr>
        <p:spPr bwMode="auto">
          <a:xfrm flipV="1">
            <a:off x="8183210" y="4846905"/>
            <a:ext cx="0" cy="7441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40" name="Line 385"/>
          <p:cNvSpPr>
            <a:spLocks noChangeShapeType="1"/>
          </p:cNvSpPr>
          <p:nvPr/>
        </p:nvSpPr>
        <p:spPr bwMode="auto">
          <a:xfrm flipV="1">
            <a:off x="8196510" y="4846905"/>
            <a:ext cx="0" cy="7441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41" name="Line 386"/>
          <p:cNvSpPr>
            <a:spLocks noChangeShapeType="1"/>
          </p:cNvSpPr>
          <p:nvPr/>
        </p:nvSpPr>
        <p:spPr bwMode="auto">
          <a:xfrm flipV="1">
            <a:off x="8206855" y="4846905"/>
            <a:ext cx="0" cy="7441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42" name="Line 387"/>
          <p:cNvSpPr>
            <a:spLocks noChangeShapeType="1"/>
          </p:cNvSpPr>
          <p:nvPr/>
        </p:nvSpPr>
        <p:spPr bwMode="auto">
          <a:xfrm flipV="1">
            <a:off x="8221633" y="4854919"/>
            <a:ext cx="0" cy="6640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43" name="Line 388"/>
          <p:cNvSpPr>
            <a:spLocks noChangeShapeType="1"/>
          </p:cNvSpPr>
          <p:nvPr/>
        </p:nvSpPr>
        <p:spPr bwMode="auto">
          <a:xfrm flipV="1">
            <a:off x="8231977" y="4857781"/>
            <a:ext cx="0" cy="6353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44" name="Line 389"/>
          <p:cNvSpPr>
            <a:spLocks noChangeShapeType="1"/>
          </p:cNvSpPr>
          <p:nvPr/>
        </p:nvSpPr>
        <p:spPr bwMode="auto">
          <a:xfrm flipV="1">
            <a:off x="8245277" y="4857781"/>
            <a:ext cx="0" cy="6353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45" name="Line 390"/>
          <p:cNvSpPr>
            <a:spLocks noChangeShapeType="1"/>
          </p:cNvSpPr>
          <p:nvPr/>
        </p:nvSpPr>
        <p:spPr bwMode="auto">
          <a:xfrm flipV="1">
            <a:off x="8255622" y="4858926"/>
            <a:ext cx="0" cy="6239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46" name="Line 391"/>
          <p:cNvSpPr>
            <a:spLocks noChangeShapeType="1"/>
          </p:cNvSpPr>
          <p:nvPr/>
        </p:nvSpPr>
        <p:spPr bwMode="auto">
          <a:xfrm flipV="1">
            <a:off x="8270399" y="4858926"/>
            <a:ext cx="0" cy="6239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47" name="Line 392"/>
          <p:cNvSpPr>
            <a:spLocks noChangeShapeType="1"/>
          </p:cNvSpPr>
          <p:nvPr/>
        </p:nvSpPr>
        <p:spPr bwMode="auto">
          <a:xfrm flipV="1">
            <a:off x="8283699" y="4860643"/>
            <a:ext cx="0" cy="6067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48" name="Line 393"/>
          <p:cNvSpPr>
            <a:spLocks noChangeShapeType="1"/>
          </p:cNvSpPr>
          <p:nvPr/>
        </p:nvSpPr>
        <p:spPr bwMode="auto">
          <a:xfrm flipV="1">
            <a:off x="8294044" y="4860643"/>
            <a:ext cx="0" cy="6067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49" name="Line 394"/>
          <p:cNvSpPr>
            <a:spLocks noChangeShapeType="1"/>
          </p:cNvSpPr>
          <p:nvPr/>
        </p:nvSpPr>
        <p:spPr bwMode="auto">
          <a:xfrm flipV="1">
            <a:off x="8308821" y="4860643"/>
            <a:ext cx="0" cy="6067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50" name="Line 395"/>
          <p:cNvSpPr>
            <a:spLocks noChangeShapeType="1"/>
          </p:cNvSpPr>
          <p:nvPr/>
        </p:nvSpPr>
        <p:spPr bwMode="auto">
          <a:xfrm flipV="1">
            <a:off x="8319166" y="4861789"/>
            <a:ext cx="0" cy="5953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51" name="Line 396"/>
          <p:cNvSpPr>
            <a:spLocks noChangeShapeType="1"/>
          </p:cNvSpPr>
          <p:nvPr/>
        </p:nvSpPr>
        <p:spPr bwMode="auto">
          <a:xfrm flipV="1">
            <a:off x="8332466" y="4861789"/>
            <a:ext cx="0" cy="5953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52" name="Line 397"/>
          <p:cNvSpPr>
            <a:spLocks noChangeShapeType="1"/>
          </p:cNvSpPr>
          <p:nvPr/>
        </p:nvSpPr>
        <p:spPr bwMode="auto">
          <a:xfrm flipV="1">
            <a:off x="8344288" y="4862932"/>
            <a:ext cx="0" cy="5838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53" name="Line 398"/>
          <p:cNvSpPr>
            <a:spLocks noChangeShapeType="1"/>
          </p:cNvSpPr>
          <p:nvPr/>
        </p:nvSpPr>
        <p:spPr bwMode="auto">
          <a:xfrm flipV="1">
            <a:off x="8357588" y="4864651"/>
            <a:ext cx="0" cy="5666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54" name="Line 399"/>
          <p:cNvSpPr>
            <a:spLocks noChangeShapeType="1"/>
          </p:cNvSpPr>
          <p:nvPr/>
        </p:nvSpPr>
        <p:spPr bwMode="auto">
          <a:xfrm flipV="1">
            <a:off x="8370888" y="4864651"/>
            <a:ext cx="0" cy="5666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55" name="Line 400"/>
          <p:cNvSpPr>
            <a:spLocks noChangeShapeType="1"/>
          </p:cNvSpPr>
          <p:nvPr/>
        </p:nvSpPr>
        <p:spPr bwMode="auto">
          <a:xfrm flipV="1">
            <a:off x="8382710" y="4864651"/>
            <a:ext cx="0" cy="5666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56" name="Line 401"/>
          <p:cNvSpPr>
            <a:spLocks noChangeShapeType="1"/>
          </p:cNvSpPr>
          <p:nvPr/>
        </p:nvSpPr>
        <p:spPr bwMode="auto">
          <a:xfrm flipV="1">
            <a:off x="8396010" y="4864651"/>
            <a:ext cx="0" cy="5666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57" name="Line 402"/>
          <p:cNvSpPr>
            <a:spLocks noChangeShapeType="1"/>
          </p:cNvSpPr>
          <p:nvPr/>
        </p:nvSpPr>
        <p:spPr bwMode="auto">
          <a:xfrm flipV="1">
            <a:off x="8406354" y="4866940"/>
            <a:ext cx="0" cy="5437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58" name="Line 403"/>
          <p:cNvSpPr>
            <a:spLocks noChangeShapeType="1"/>
          </p:cNvSpPr>
          <p:nvPr/>
        </p:nvSpPr>
        <p:spPr bwMode="auto">
          <a:xfrm flipV="1">
            <a:off x="8421132" y="4866940"/>
            <a:ext cx="0" cy="5437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59" name="Line 404"/>
          <p:cNvSpPr>
            <a:spLocks noChangeShapeType="1"/>
          </p:cNvSpPr>
          <p:nvPr/>
        </p:nvSpPr>
        <p:spPr bwMode="auto">
          <a:xfrm flipV="1">
            <a:off x="8431476" y="4868657"/>
            <a:ext cx="0" cy="5266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60" name="Line 405"/>
          <p:cNvSpPr>
            <a:spLocks noChangeShapeType="1"/>
          </p:cNvSpPr>
          <p:nvPr/>
        </p:nvSpPr>
        <p:spPr bwMode="auto">
          <a:xfrm flipV="1">
            <a:off x="8444776" y="4868657"/>
            <a:ext cx="0" cy="5266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61" name="Line 406"/>
          <p:cNvSpPr>
            <a:spLocks noChangeShapeType="1"/>
          </p:cNvSpPr>
          <p:nvPr/>
        </p:nvSpPr>
        <p:spPr bwMode="auto">
          <a:xfrm flipV="1">
            <a:off x="8459554" y="4868657"/>
            <a:ext cx="0" cy="5266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62" name="Line 407"/>
          <p:cNvSpPr>
            <a:spLocks noChangeShapeType="1"/>
          </p:cNvSpPr>
          <p:nvPr/>
        </p:nvSpPr>
        <p:spPr bwMode="auto">
          <a:xfrm flipV="1">
            <a:off x="8469898" y="4868657"/>
            <a:ext cx="0" cy="5266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63" name="Line 408"/>
          <p:cNvSpPr>
            <a:spLocks noChangeShapeType="1"/>
          </p:cNvSpPr>
          <p:nvPr/>
        </p:nvSpPr>
        <p:spPr bwMode="auto">
          <a:xfrm flipV="1">
            <a:off x="8483198" y="4869802"/>
            <a:ext cx="0" cy="5151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64" name="Line 409"/>
          <p:cNvSpPr>
            <a:spLocks noChangeShapeType="1"/>
          </p:cNvSpPr>
          <p:nvPr/>
        </p:nvSpPr>
        <p:spPr bwMode="auto">
          <a:xfrm flipV="1">
            <a:off x="8493542" y="4869802"/>
            <a:ext cx="0" cy="5151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65" name="Line 410"/>
          <p:cNvSpPr>
            <a:spLocks noChangeShapeType="1"/>
          </p:cNvSpPr>
          <p:nvPr/>
        </p:nvSpPr>
        <p:spPr bwMode="auto">
          <a:xfrm flipV="1">
            <a:off x="8508320" y="4875526"/>
            <a:ext cx="0" cy="4579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66" name="Line 411"/>
          <p:cNvSpPr>
            <a:spLocks noChangeShapeType="1"/>
          </p:cNvSpPr>
          <p:nvPr/>
        </p:nvSpPr>
        <p:spPr bwMode="auto">
          <a:xfrm flipV="1">
            <a:off x="8518665" y="4875526"/>
            <a:ext cx="0" cy="4579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67" name="Line 412"/>
          <p:cNvSpPr>
            <a:spLocks noChangeShapeType="1"/>
          </p:cNvSpPr>
          <p:nvPr/>
        </p:nvSpPr>
        <p:spPr bwMode="auto">
          <a:xfrm flipV="1">
            <a:off x="8531964" y="4875526"/>
            <a:ext cx="0" cy="4579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68" name="Line 413"/>
          <p:cNvSpPr>
            <a:spLocks noChangeShapeType="1"/>
          </p:cNvSpPr>
          <p:nvPr/>
        </p:nvSpPr>
        <p:spPr bwMode="auto">
          <a:xfrm flipV="1">
            <a:off x="8546742" y="4877816"/>
            <a:ext cx="0" cy="4350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69" name="Line 414"/>
          <p:cNvSpPr>
            <a:spLocks noChangeShapeType="1"/>
          </p:cNvSpPr>
          <p:nvPr/>
        </p:nvSpPr>
        <p:spPr bwMode="auto">
          <a:xfrm flipV="1">
            <a:off x="8557087" y="4879532"/>
            <a:ext cx="0" cy="4178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70" name="Line 415"/>
          <p:cNvSpPr>
            <a:spLocks noChangeShapeType="1"/>
          </p:cNvSpPr>
          <p:nvPr/>
        </p:nvSpPr>
        <p:spPr bwMode="auto">
          <a:xfrm flipV="1">
            <a:off x="8571864" y="4879532"/>
            <a:ext cx="0" cy="4178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71" name="Line 416"/>
          <p:cNvSpPr>
            <a:spLocks noChangeShapeType="1"/>
          </p:cNvSpPr>
          <p:nvPr/>
        </p:nvSpPr>
        <p:spPr bwMode="auto">
          <a:xfrm flipV="1">
            <a:off x="8582209" y="4880678"/>
            <a:ext cx="0" cy="4064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72" name="Line 417"/>
          <p:cNvSpPr>
            <a:spLocks noChangeShapeType="1"/>
          </p:cNvSpPr>
          <p:nvPr/>
        </p:nvSpPr>
        <p:spPr bwMode="auto">
          <a:xfrm flipV="1">
            <a:off x="8595509" y="4880678"/>
            <a:ext cx="0" cy="4064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73" name="Line 418"/>
          <p:cNvSpPr>
            <a:spLocks noChangeShapeType="1"/>
          </p:cNvSpPr>
          <p:nvPr/>
        </p:nvSpPr>
        <p:spPr bwMode="auto">
          <a:xfrm flipV="1">
            <a:off x="8605853" y="4881823"/>
            <a:ext cx="0" cy="3949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74" name="Line 419"/>
          <p:cNvSpPr>
            <a:spLocks noChangeShapeType="1"/>
          </p:cNvSpPr>
          <p:nvPr/>
        </p:nvSpPr>
        <p:spPr bwMode="auto">
          <a:xfrm flipV="1">
            <a:off x="8620631" y="4881823"/>
            <a:ext cx="0" cy="3949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75" name="Line 420"/>
          <p:cNvSpPr>
            <a:spLocks noChangeShapeType="1"/>
          </p:cNvSpPr>
          <p:nvPr/>
        </p:nvSpPr>
        <p:spPr bwMode="auto">
          <a:xfrm flipV="1">
            <a:off x="8633930" y="4881823"/>
            <a:ext cx="0" cy="3949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76" name="Line 421"/>
          <p:cNvSpPr>
            <a:spLocks noChangeShapeType="1"/>
          </p:cNvSpPr>
          <p:nvPr/>
        </p:nvSpPr>
        <p:spPr bwMode="auto">
          <a:xfrm flipV="1">
            <a:off x="8644275" y="4884684"/>
            <a:ext cx="0" cy="3663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77" name="Line 422"/>
          <p:cNvSpPr>
            <a:spLocks noChangeShapeType="1"/>
          </p:cNvSpPr>
          <p:nvPr/>
        </p:nvSpPr>
        <p:spPr bwMode="auto">
          <a:xfrm flipV="1">
            <a:off x="8659053" y="4884684"/>
            <a:ext cx="0" cy="36634"/>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78" name="Line 423"/>
          <p:cNvSpPr>
            <a:spLocks noChangeShapeType="1"/>
          </p:cNvSpPr>
          <p:nvPr/>
        </p:nvSpPr>
        <p:spPr bwMode="auto">
          <a:xfrm flipV="1">
            <a:off x="8669397" y="4886402"/>
            <a:ext cx="0" cy="3491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79" name="Line 424"/>
          <p:cNvSpPr>
            <a:spLocks noChangeShapeType="1"/>
          </p:cNvSpPr>
          <p:nvPr/>
        </p:nvSpPr>
        <p:spPr bwMode="auto">
          <a:xfrm flipV="1">
            <a:off x="8682697" y="4886402"/>
            <a:ext cx="0" cy="3491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80" name="Line 425"/>
          <p:cNvSpPr>
            <a:spLocks noChangeShapeType="1"/>
          </p:cNvSpPr>
          <p:nvPr/>
        </p:nvSpPr>
        <p:spPr bwMode="auto">
          <a:xfrm flipV="1">
            <a:off x="8693041" y="4887546"/>
            <a:ext cx="0" cy="3377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81" name="Line 426"/>
          <p:cNvSpPr>
            <a:spLocks noChangeShapeType="1"/>
          </p:cNvSpPr>
          <p:nvPr/>
        </p:nvSpPr>
        <p:spPr bwMode="auto">
          <a:xfrm flipV="1">
            <a:off x="8707819" y="4888691"/>
            <a:ext cx="0" cy="3262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82" name="Line 427"/>
          <p:cNvSpPr>
            <a:spLocks noChangeShapeType="1"/>
          </p:cNvSpPr>
          <p:nvPr/>
        </p:nvSpPr>
        <p:spPr bwMode="auto">
          <a:xfrm flipV="1">
            <a:off x="8721119" y="4891554"/>
            <a:ext cx="0" cy="2976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83" name="Line 428"/>
          <p:cNvSpPr>
            <a:spLocks noChangeShapeType="1"/>
          </p:cNvSpPr>
          <p:nvPr/>
        </p:nvSpPr>
        <p:spPr bwMode="auto">
          <a:xfrm flipV="1">
            <a:off x="8731463" y="4891554"/>
            <a:ext cx="0" cy="2976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84" name="Line 429"/>
          <p:cNvSpPr>
            <a:spLocks noChangeShapeType="1"/>
          </p:cNvSpPr>
          <p:nvPr/>
        </p:nvSpPr>
        <p:spPr bwMode="auto">
          <a:xfrm flipV="1">
            <a:off x="8746241" y="4894416"/>
            <a:ext cx="0" cy="2690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85" name="Line 430"/>
          <p:cNvSpPr>
            <a:spLocks noChangeShapeType="1"/>
          </p:cNvSpPr>
          <p:nvPr/>
        </p:nvSpPr>
        <p:spPr bwMode="auto">
          <a:xfrm flipV="1">
            <a:off x="8756585" y="4895561"/>
            <a:ext cx="0" cy="2575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86" name="Line 431"/>
          <p:cNvSpPr>
            <a:spLocks noChangeShapeType="1"/>
          </p:cNvSpPr>
          <p:nvPr/>
        </p:nvSpPr>
        <p:spPr bwMode="auto">
          <a:xfrm flipV="1">
            <a:off x="8771363" y="4898423"/>
            <a:ext cx="0" cy="2289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87" name="Line 432"/>
          <p:cNvSpPr>
            <a:spLocks noChangeShapeType="1"/>
          </p:cNvSpPr>
          <p:nvPr/>
        </p:nvSpPr>
        <p:spPr bwMode="auto">
          <a:xfrm flipV="1">
            <a:off x="8781707" y="4898423"/>
            <a:ext cx="0" cy="2289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88" name="Line 433"/>
          <p:cNvSpPr>
            <a:spLocks noChangeShapeType="1"/>
          </p:cNvSpPr>
          <p:nvPr/>
        </p:nvSpPr>
        <p:spPr bwMode="auto">
          <a:xfrm flipV="1">
            <a:off x="8795007" y="4899567"/>
            <a:ext cx="0" cy="2175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89" name="Line 434"/>
          <p:cNvSpPr>
            <a:spLocks noChangeShapeType="1"/>
          </p:cNvSpPr>
          <p:nvPr/>
        </p:nvSpPr>
        <p:spPr bwMode="auto">
          <a:xfrm flipV="1">
            <a:off x="8809785" y="4902429"/>
            <a:ext cx="0" cy="18890"/>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90" name="Line 435"/>
          <p:cNvSpPr>
            <a:spLocks noChangeShapeType="1"/>
          </p:cNvSpPr>
          <p:nvPr/>
        </p:nvSpPr>
        <p:spPr bwMode="auto">
          <a:xfrm flipV="1">
            <a:off x="8820129" y="4903575"/>
            <a:ext cx="0" cy="1774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91" name="Line 436"/>
          <p:cNvSpPr>
            <a:spLocks noChangeShapeType="1"/>
          </p:cNvSpPr>
          <p:nvPr/>
        </p:nvSpPr>
        <p:spPr bwMode="auto">
          <a:xfrm flipV="1">
            <a:off x="8833429" y="4903575"/>
            <a:ext cx="0" cy="1774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92" name="Line 437"/>
          <p:cNvSpPr>
            <a:spLocks noChangeShapeType="1"/>
          </p:cNvSpPr>
          <p:nvPr/>
        </p:nvSpPr>
        <p:spPr bwMode="auto">
          <a:xfrm flipV="1">
            <a:off x="8843774" y="4905291"/>
            <a:ext cx="0" cy="1602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93" name="Line 438"/>
          <p:cNvSpPr>
            <a:spLocks noChangeShapeType="1"/>
          </p:cNvSpPr>
          <p:nvPr/>
        </p:nvSpPr>
        <p:spPr bwMode="auto">
          <a:xfrm flipV="1">
            <a:off x="8858551" y="4906437"/>
            <a:ext cx="0" cy="14883"/>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94" name="Line 439"/>
          <p:cNvSpPr>
            <a:spLocks noChangeShapeType="1"/>
          </p:cNvSpPr>
          <p:nvPr/>
        </p:nvSpPr>
        <p:spPr bwMode="auto">
          <a:xfrm flipV="1">
            <a:off x="8868896" y="4907581"/>
            <a:ext cx="0" cy="13738"/>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95" name="Line 440"/>
          <p:cNvSpPr>
            <a:spLocks noChangeShapeType="1"/>
          </p:cNvSpPr>
          <p:nvPr/>
        </p:nvSpPr>
        <p:spPr bwMode="auto">
          <a:xfrm flipV="1">
            <a:off x="8882196" y="4909299"/>
            <a:ext cx="0" cy="1202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96" name="Line 441"/>
          <p:cNvSpPr>
            <a:spLocks noChangeShapeType="1"/>
          </p:cNvSpPr>
          <p:nvPr/>
        </p:nvSpPr>
        <p:spPr bwMode="auto">
          <a:xfrm flipV="1">
            <a:off x="8896973" y="4909299"/>
            <a:ext cx="0" cy="1202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97" name="Line 442"/>
          <p:cNvSpPr>
            <a:spLocks noChangeShapeType="1"/>
          </p:cNvSpPr>
          <p:nvPr/>
        </p:nvSpPr>
        <p:spPr bwMode="auto">
          <a:xfrm flipV="1">
            <a:off x="8907318" y="4909299"/>
            <a:ext cx="0" cy="12021"/>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98" name="Line 443"/>
          <p:cNvSpPr>
            <a:spLocks noChangeShapeType="1"/>
          </p:cNvSpPr>
          <p:nvPr/>
        </p:nvSpPr>
        <p:spPr bwMode="auto">
          <a:xfrm flipV="1">
            <a:off x="8920618" y="4910443"/>
            <a:ext cx="0" cy="1087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599" name="Line 444"/>
          <p:cNvSpPr>
            <a:spLocks noChangeShapeType="1"/>
          </p:cNvSpPr>
          <p:nvPr/>
        </p:nvSpPr>
        <p:spPr bwMode="auto">
          <a:xfrm flipV="1">
            <a:off x="8930962" y="4910443"/>
            <a:ext cx="0" cy="1087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00" name="Line 445"/>
          <p:cNvSpPr>
            <a:spLocks noChangeShapeType="1"/>
          </p:cNvSpPr>
          <p:nvPr/>
        </p:nvSpPr>
        <p:spPr bwMode="auto">
          <a:xfrm flipV="1">
            <a:off x="8945740" y="4910443"/>
            <a:ext cx="0" cy="10876"/>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01" name="Line 446"/>
          <p:cNvSpPr>
            <a:spLocks noChangeShapeType="1"/>
          </p:cNvSpPr>
          <p:nvPr/>
        </p:nvSpPr>
        <p:spPr bwMode="auto">
          <a:xfrm flipV="1">
            <a:off x="8956084" y="4912161"/>
            <a:ext cx="0" cy="915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02" name="Line 447"/>
          <p:cNvSpPr>
            <a:spLocks noChangeShapeType="1"/>
          </p:cNvSpPr>
          <p:nvPr/>
        </p:nvSpPr>
        <p:spPr bwMode="auto">
          <a:xfrm flipV="1">
            <a:off x="8970862" y="4914451"/>
            <a:ext cx="0" cy="686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03" name="Line 448"/>
          <p:cNvSpPr>
            <a:spLocks noChangeShapeType="1"/>
          </p:cNvSpPr>
          <p:nvPr/>
        </p:nvSpPr>
        <p:spPr bwMode="auto">
          <a:xfrm flipV="1">
            <a:off x="8984162" y="4914451"/>
            <a:ext cx="0" cy="686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04" name="Line 449"/>
          <p:cNvSpPr>
            <a:spLocks noChangeShapeType="1"/>
          </p:cNvSpPr>
          <p:nvPr/>
        </p:nvSpPr>
        <p:spPr bwMode="auto">
          <a:xfrm flipV="1">
            <a:off x="8994506" y="4914451"/>
            <a:ext cx="0" cy="6869"/>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05" name="Line 450"/>
          <p:cNvSpPr>
            <a:spLocks noChangeShapeType="1"/>
          </p:cNvSpPr>
          <p:nvPr/>
        </p:nvSpPr>
        <p:spPr bwMode="auto">
          <a:xfrm flipV="1">
            <a:off x="9009284" y="4917313"/>
            <a:ext cx="0" cy="400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06" name="Line 451"/>
          <p:cNvSpPr>
            <a:spLocks noChangeShapeType="1"/>
          </p:cNvSpPr>
          <p:nvPr/>
        </p:nvSpPr>
        <p:spPr bwMode="auto">
          <a:xfrm flipV="1">
            <a:off x="9019628" y="4917313"/>
            <a:ext cx="0" cy="400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07" name="Line 452"/>
          <p:cNvSpPr>
            <a:spLocks noChangeShapeType="1"/>
          </p:cNvSpPr>
          <p:nvPr/>
        </p:nvSpPr>
        <p:spPr bwMode="auto">
          <a:xfrm flipV="1">
            <a:off x="9032928" y="4918456"/>
            <a:ext cx="0" cy="2862"/>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08" name="Line 453"/>
          <p:cNvSpPr>
            <a:spLocks noChangeShapeType="1"/>
          </p:cNvSpPr>
          <p:nvPr/>
        </p:nvSpPr>
        <p:spPr bwMode="auto">
          <a:xfrm flipV="1">
            <a:off x="9043272" y="4920175"/>
            <a:ext cx="0" cy="1145"/>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09" name="Line 454"/>
          <p:cNvSpPr>
            <a:spLocks noChangeShapeType="1"/>
          </p:cNvSpPr>
          <p:nvPr/>
        </p:nvSpPr>
        <p:spPr bwMode="auto">
          <a:xfrm>
            <a:off x="9058050" y="4921320"/>
            <a:ext cx="0" cy="1717"/>
          </a:xfrm>
          <a:prstGeom prst="line">
            <a:avLst/>
          </a:prstGeom>
          <a:solidFill>
            <a:srgbClr val="FFFFFF"/>
          </a:solidFill>
          <a:ln w="63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10" name="Line 455"/>
          <p:cNvSpPr>
            <a:spLocks noChangeShapeType="1"/>
          </p:cNvSpPr>
          <p:nvPr/>
        </p:nvSpPr>
        <p:spPr bwMode="auto">
          <a:xfrm>
            <a:off x="9071350" y="4921320"/>
            <a:ext cx="0" cy="1717"/>
          </a:xfrm>
          <a:prstGeom prst="line">
            <a:avLst/>
          </a:prstGeom>
          <a:solidFill>
            <a:srgbClr val="FFFFFF"/>
          </a:solidFill>
          <a:ln w="6350">
            <a:solidFill>
              <a:srgbClr val="C2C2C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11" name="Line 456"/>
          <p:cNvSpPr>
            <a:spLocks noChangeShapeType="1"/>
          </p:cNvSpPr>
          <p:nvPr/>
        </p:nvSpPr>
        <p:spPr bwMode="auto">
          <a:xfrm>
            <a:off x="9081694" y="4921320"/>
            <a:ext cx="0" cy="1717"/>
          </a:xfrm>
          <a:prstGeom prst="line">
            <a:avLst/>
          </a:prstGeom>
          <a:solidFill>
            <a:srgbClr val="FFFFFF"/>
          </a:solidFill>
          <a:ln w="6350">
            <a:solidFill>
              <a:srgbClr val="C2C2C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grpSp>
        <p:nvGrpSpPr>
          <p:cNvPr id="14" name="Group 13"/>
          <p:cNvGrpSpPr/>
          <p:nvPr/>
        </p:nvGrpSpPr>
        <p:grpSpPr>
          <a:xfrm>
            <a:off x="9096472" y="4921320"/>
            <a:ext cx="923606" cy="224959"/>
            <a:chOff x="7572472" y="4921319"/>
            <a:chExt cx="923606" cy="224959"/>
          </a:xfrm>
        </p:grpSpPr>
        <p:sp>
          <p:nvSpPr>
            <p:cNvPr id="612" name="Line 457"/>
            <p:cNvSpPr>
              <a:spLocks noChangeShapeType="1"/>
            </p:cNvSpPr>
            <p:nvPr/>
          </p:nvSpPr>
          <p:spPr bwMode="auto">
            <a:xfrm>
              <a:off x="7572472" y="4921319"/>
              <a:ext cx="0" cy="1717"/>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13" name="Line 458"/>
            <p:cNvSpPr>
              <a:spLocks noChangeShapeType="1"/>
            </p:cNvSpPr>
            <p:nvPr/>
          </p:nvSpPr>
          <p:spPr bwMode="auto">
            <a:xfrm>
              <a:off x="7582816" y="4921319"/>
              <a:ext cx="0" cy="2862"/>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14" name="Line 459"/>
            <p:cNvSpPr>
              <a:spLocks noChangeShapeType="1"/>
            </p:cNvSpPr>
            <p:nvPr/>
          </p:nvSpPr>
          <p:spPr bwMode="auto">
            <a:xfrm>
              <a:off x="7596116" y="4921319"/>
              <a:ext cx="0" cy="2862"/>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15" name="Line 460"/>
            <p:cNvSpPr>
              <a:spLocks noChangeShapeType="1"/>
            </p:cNvSpPr>
            <p:nvPr/>
          </p:nvSpPr>
          <p:spPr bwMode="auto">
            <a:xfrm>
              <a:off x="7606461" y="4921319"/>
              <a:ext cx="0" cy="6869"/>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16" name="Line 461"/>
            <p:cNvSpPr>
              <a:spLocks noChangeShapeType="1"/>
            </p:cNvSpPr>
            <p:nvPr/>
          </p:nvSpPr>
          <p:spPr bwMode="auto">
            <a:xfrm>
              <a:off x="7621238" y="4921319"/>
              <a:ext cx="0" cy="9731"/>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17" name="Line 462"/>
            <p:cNvSpPr>
              <a:spLocks noChangeShapeType="1"/>
            </p:cNvSpPr>
            <p:nvPr/>
          </p:nvSpPr>
          <p:spPr bwMode="auto">
            <a:xfrm>
              <a:off x="7634538" y="4921319"/>
              <a:ext cx="0" cy="12021"/>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18" name="Line 463"/>
            <p:cNvSpPr>
              <a:spLocks noChangeShapeType="1"/>
            </p:cNvSpPr>
            <p:nvPr/>
          </p:nvSpPr>
          <p:spPr bwMode="auto">
            <a:xfrm>
              <a:off x="7646360" y="4921319"/>
              <a:ext cx="0" cy="16600"/>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19" name="Line 464"/>
            <p:cNvSpPr>
              <a:spLocks noChangeShapeType="1"/>
            </p:cNvSpPr>
            <p:nvPr/>
          </p:nvSpPr>
          <p:spPr bwMode="auto">
            <a:xfrm>
              <a:off x="7659660" y="4921319"/>
              <a:ext cx="0" cy="17745"/>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20" name="Line 465"/>
            <p:cNvSpPr>
              <a:spLocks noChangeShapeType="1"/>
            </p:cNvSpPr>
            <p:nvPr/>
          </p:nvSpPr>
          <p:spPr bwMode="auto">
            <a:xfrm>
              <a:off x="7670005" y="4921319"/>
              <a:ext cx="0" cy="18890"/>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21" name="Line 466"/>
            <p:cNvSpPr>
              <a:spLocks noChangeShapeType="1"/>
            </p:cNvSpPr>
            <p:nvPr/>
          </p:nvSpPr>
          <p:spPr bwMode="auto">
            <a:xfrm>
              <a:off x="7684782" y="4921319"/>
              <a:ext cx="0" cy="20607"/>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22" name="Line 467"/>
            <p:cNvSpPr>
              <a:spLocks noChangeShapeType="1"/>
            </p:cNvSpPr>
            <p:nvPr/>
          </p:nvSpPr>
          <p:spPr bwMode="auto">
            <a:xfrm>
              <a:off x="7695127" y="4921319"/>
              <a:ext cx="0" cy="20607"/>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23" name="Line 468"/>
            <p:cNvSpPr>
              <a:spLocks noChangeShapeType="1"/>
            </p:cNvSpPr>
            <p:nvPr/>
          </p:nvSpPr>
          <p:spPr bwMode="auto">
            <a:xfrm>
              <a:off x="7708427" y="4921319"/>
              <a:ext cx="0" cy="21752"/>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24" name="Line 469"/>
            <p:cNvSpPr>
              <a:spLocks noChangeShapeType="1"/>
            </p:cNvSpPr>
            <p:nvPr/>
          </p:nvSpPr>
          <p:spPr bwMode="auto">
            <a:xfrm>
              <a:off x="7723204" y="4921319"/>
              <a:ext cx="0" cy="24614"/>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25" name="Line 470"/>
            <p:cNvSpPr>
              <a:spLocks noChangeShapeType="1"/>
            </p:cNvSpPr>
            <p:nvPr/>
          </p:nvSpPr>
          <p:spPr bwMode="auto">
            <a:xfrm>
              <a:off x="7733549" y="4921319"/>
              <a:ext cx="0" cy="24614"/>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26" name="Line 471"/>
            <p:cNvSpPr>
              <a:spLocks noChangeShapeType="1"/>
            </p:cNvSpPr>
            <p:nvPr/>
          </p:nvSpPr>
          <p:spPr bwMode="auto">
            <a:xfrm>
              <a:off x="7746849" y="4921319"/>
              <a:ext cx="0" cy="24614"/>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27" name="Line 472"/>
            <p:cNvSpPr>
              <a:spLocks noChangeShapeType="1"/>
            </p:cNvSpPr>
            <p:nvPr/>
          </p:nvSpPr>
          <p:spPr bwMode="auto">
            <a:xfrm>
              <a:off x="7757193" y="4921319"/>
              <a:ext cx="0" cy="25759"/>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28" name="Line 473"/>
            <p:cNvSpPr>
              <a:spLocks noChangeShapeType="1"/>
            </p:cNvSpPr>
            <p:nvPr/>
          </p:nvSpPr>
          <p:spPr bwMode="auto">
            <a:xfrm>
              <a:off x="7771971" y="4921319"/>
              <a:ext cx="0" cy="27476"/>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29" name="Line 474"/>
            <p:cNvSpPr>
              <a:spLocks noChangeShapeType="1"/>
            </p:cNvSpPr>
            <p:nvPr/>
          </p:nvSpPr>
          <p:spPr bwMode="auto">
            <a:xfrm>
              <a:off x="7782315" y="4921319"/>
              <a:ext cx="0" cy="27476"/>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30" name="Line 475"/>
            <p:cNvSpPr>
              <a:spLocks noChangeShapeType="1"/>
            </p:cNvSpPr>
            <p:nvPr/>
          </p:nvSpPr>
          <p:spPr bwMode="auto">
            <a:xfrm>
              <a:off x="7795615" y="4921319"/>
              <a:ext cx="0" cy="28621"/>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31" name="Line 476"/>
            <p:cNvSpPr>
              <a:spLocks noChangeShapeType="1"/>
            </p:cNvSpPr>
            <p:nvPr/>
          </p:nvSpPr>
          <p:spPr bwMode="auto">
            <a:xfrm>
              <a:off x="7810393" y="4921319"/>
              <a:ext cx="0" cy="35490"/>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32" name="Line 477"/>
            <p:cNvSpPr>
              <a:spLocks noChangeShapeType="1"/>
            </p:cNvSpPr>
            <p:nvPr/>
          </p:nvSpPr>
          <p:spPr bwMode="auto">
            <a:xfrm>
              <a:off x="7820737" y="4921319"/>
              <a:ext cx="0" cy="36634"/>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633" name="Line 478"/>
            <p:cNvSpPr>
              <a:spLocks noChangeShapeType="1"/>
            </p:cNvSpPr>
            <p:nvPr/>
          </p:nvSpPr>
          <p:spPr bwMode="auto">
            <a:xfrm>
              <a:off x="7834037" y="4921319"/>
              <a:ext cx="0" cy="36634"/>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54" name="Line 480"/>
            <p:cNvSpPr>
              <a:spLocks noChangeShapeType="1"/>
            </p:cNvSpPr>
            <p:nvPr/>
          </p:nvSpPr>
          <p:spPr bwMode="auto">
            <a:xfrm>
              <a:off x="7845860" y="4921319"/>
              <a:ext cx="0" cy="36634"/>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55" name="Line 481"/>
            <p:cNvSpPr>
              <a:spLocks noChangeShapeType="1"/>
            </p:cNvSpPr>
            <p:nvPr/>
          </p:nvSpPr>
          <p:spPr bwMode="auto">
            <a:xfrm>
              <a:off x="7859160" y="4921319"/>
              <a:ext cx="0" cy="38352"/>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56" name="Line 482"/>
            <p:cNvSpPr>
              <a:spLocks noChangeShapeType="1"/>
            </p:cNvSpPr>
            <p:nvPr/>
          </p:nvSpPr>
          <p:spPr bwMode="auto">
            <a:xfrm>
              <a:off x="7869504" y="4921319"/>
              <a:ext cx="0" cy="38352"/>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57" name="Line 483"/>
            <p:cNvSpPr>
              <a:spLocks noChangeShapeType="1"/>
            </p:cNvSpPr>
            <p:nvPr/>
          </p:nvSpPr>
          <p:spPr bwMode="auto">
            <a:xfrm>
              <a:off x="7884282" y="4921319"/>
              <a:ext cx="0" cy="39497"/>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58" name="Line 484"/>
            <p:cNvSpPr>
              <a:spLocks noChangeShapeType="1"/>
            </p:cNvSpPr>
            <p:nvPr/>
          </p:nvSpPr>
          <p:spPr bwMode="auto">
            <a:xfrm>
              <a:off x="7897582" y="4921319"/>
              <a:ext cx="0" cy="40641"/>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59" name="Line 485"/>
            <p:cNvSpPr>
              <a:spLocks noChangeShapeType="1"/>
            </p:cNvSpPr>
            <p:nvPr/>
          </p:nvSpPr>
          <p:spPr bwMode="auto">
            <a:xfrm>
              <a:off x="7907926" y="4921319"/>
              <a:ext cx="0" cy="42359"/>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60" name="Line 486"/>
            <p:cNvSpPr>
              <a:spLocks noChangeShapeType="1"/>
            </p:cNvSpPr>
            <p:nvPr/>
          </p:nvSpPr>
          <p:spPr bwMode="auto">
            <a:xfrm>
              <a:off x="7922704" y="4921319"/>
              <a:ext cx="0" cy="44648"/>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61" name="Line 487"/>
            <p:cNvSpPr>
              <a:spLocks noChangeShapeType="1"/>
            </p:cNvSpPr>
            <p:nvPr/>
          </p:nvSpPr>
          <p:spPr bwMode="auto">
            <a:xfrm>
              <a:off x="7933048" y="4921319"/>
              <a:ext cx="0" cy="44648"/>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62" name="Line 488"/>
            <p:cNvSpPr>
              <a:spLocks noChangeShapeType="1"/>
            </p:cNvSpPr>
            <p:nvPr/>
          </p:nvSpPr>
          <p:spPr bwMode="auto">
            <a:xfrm>
              <a:off x="7946348" y="4921319"/>
              <a:ext cx="0" cy="46366"/>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63" name="Line 489"/>
            <p:cNvSpPr>
              <a:spLocks noChangeShapeType="1"/>
            </p:cNvSpPr>
            <p:nvPr/>
          </p:nvSpPr>
          <p:spPr bwMode="auto">
            <a:xfrm>
              <a:off x="7956692" y="4921319"/>
              <a:ext cx="0" cy="47510"/>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64" name="Line 490"/>
            <p:cNvSpPr>
              <a:spLocks noChangeShapeType="1"/>
            </p:cNvSpPr>
            <p:nvPr/>
          </p:nvSpPr>
          <p:spPr bwMode="auto">
            <a:xfrm>
              <a:off x="7971470" y="4921319"/>
              <a:ext cx="0" cy="53234"/>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65" name="Line 491"/>
            <p:cNvSpPr>
              <a:spLocks noChangeShapeType="1"/>
            </p:cNvSpPr>
            <p:nvPr/>
          </p:nvSpPr>
          <p:spPr bwMode="auto">
            <a:xfrm>
              <a:off x="7984770" y="4921319"/>
              <a:ext cx="0" cy="55524"/>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66" name="Line 492"/>
            <p:cNvSpPr>
              <a:spLocks noChangeShapeType="1"/>
            </p:cNvSpPr>
            <p:nvPr/>
          </p:nvSpPr>
          <p:spPr bwMode="auto">
            <a:xfrm>
              <a:off x="7995114" y="4921319"/>
              <a:ext cx="0" cy="57241"/>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67" name="Line 493"/>
            <p:cNvSpPr>
              <a:spLocks noChangeShapeType="1"/>
            </p:cNvSpPr>
            <p:nvPr/>
          </p:nvSpPr>
          <p:spPr bwMode="auto">
            <a:xfrm>
              <a:off x="8009892" y="4921319"/>
              <a:ext cx="0" cy="58386"/>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68" name="Line 494"/>
            <p:cNvSpPr>
              <a:spLocks noChangeShapeType="1"/>
            </p:cNvSpPr>
            <p:nvPr/>
          </p:nvSpPr>
          <p:spPr bwMode="auto">
            <a:xfrm>
              <a:off x="8020236" y="4921319"/>
              <a:ext cx="0" cy="58386"/>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69" name="Line 495"/>
            <p:cNvSpPr>
              <a:spLocks noChangeShapeType="1"/>
            </p:cNvSpPr>
            <p:nvPr/>
          </p:nvSpPr>
          <p:spPr bwMode="auto">
            <a:xfrm>
              <a:off x="8033536" y="4921319"/>
              <a:ext cx="0" cy="59531"/>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70" name="Line 496"/>
            <p:cNvSpPr>
              <a:spLocks noChangeShapeType="1"/>
            </p:cNvSpPr>
            <p:nvPr/>
          </p:nvSpPr>
          <p:spPr bwMode="auto">
            <a:xfrm>
              <a:off x="8045358" y="4921319"/>
              <a:ext cx="0" cy="61248"/>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71" name="Line 497"/>
            <p:cNvSpPr>
              <a:spLocks noChangeShapeType="1"/>
            </p:cNvSpPr>
            <p:nvPr/>
          </p:nvSpPr>
          <p:spPr bwMode="auto">
            <a:xfrm>
              <a:off x="8058658" y="4921319"/>
              <a:ext cx="0" cy="65255"/>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72" name="Line 498"/>
            <p:cNvSpPr>
              <a:spLocks noChangeShapeType="1"/>
            </p:cNvSpPr>
            <p:nvPr/>
          </p:nvSpPr>
          <p:spPr bwMode="auto">
            <a:xfrm>
              <a:off x="8073436" y="4921319"/>
              <a:ext cx="0" cy="65255"/>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73" name="Line 499"/>
            <p:cNvSpPr>
              <a:spLocks noChangeShapeType="1"/>
            </p:cNvSpPr>
            <p:nvPr/>
          </p:nvSpPr>
          <p:spPr bwMode="auto">
            <a:xfrm>
              <a:off x="8083780" y="4921319"/>
              <a:ext cx="0" cy="68117"/>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74" name="Line 500"/>
            <p:cNvSpPr>
              <a:spLocks noChangeShapeType="1"/>
            </p:cNvSpPr>
            <p:nvPr/>
          </p:nvSpPr>
          <p:spPr bwMode="auto">
            <a:xfrm>
              <a:off x="8097080" y="4921319"/>
              <a:ext cx="0" cy="68117"/>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75" name="Line 501"/>
            <p:cNvSpPr>
              <a:spLocks noChangeShapeType="1"/>
            </p:cNvSpPr>
            <p:nvPr/>
          </p:nvSpPr>
          <p:spPr bwMode="auto">
            <a:xfrm>
              <a:off x="8107425" y="4921319"/>
              <a:ext cx="0" cy="78993"/>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76" name="Line 502"/>
            <p:cNvSpPr>
              <a:spLocks noChangeShapeType="1"/>
            </p:cNvSpPr>
            <p:nvPr/>
          </p:nvSpPr>
          <p:spPr bwMode="auto">
            <a:xfrm>
              <a:off x="8122202" y="4921319"/>
              <a:ext cx="0" cy="78993"/>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77" name="Line 503"/>
            <p:cNvSpPr>
              <a:spLocks noChangeShapeType="1"/>
            </p:cNvSpPr>
            <p:nvPr/>
          </p:nvSpPr>
          <p:spPr bwMode="auto">
            <a:xfrm>
              <a:off x="8132547" y="4921319"/>
              <a:ext cx="0" cy="80138"/>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78" name="Line 504"/>
            <p:cNvSpPr>
              <a:spLocks noChangeShapeType="1"/>
            </p:cNvSpPr>
            <p:nvPr/>
          </p:nvSpPr>
          <p:spPr bwMode="auto">
            <a:xfrm>
              <a:off x="8145847" y="4921319"/>
              <a:ext cx="0" cy="81283"/>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79" name="Line 505"/>
            <p:cNvSpPr>
              <a:spLocks noChangeShapeType="1"/>
            </p:cNvSpPr>
            <p:nvPr/>
          </p:nvSpPr>
          <p:spPr bwMode="auto">
            <a:xfrm>
              <a:off x="8160624" y="4921319"/>
              <a:ext cx="0" cy="89869"/>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80" name="Line 506"/>
            <p:cNvSpPr>
              <a:spLocks noChangeShapeType="1"/>
            </p:cNvSpPr>
            <p:nvPr/>
          </p:nvSpPr>
          <p:spPr bwMode="auto">
            <a:xfrm>
              <a:off x="8170969" y="4921319"/>
              <a:ext cx="0" cy="93876"/>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81" name="Line 507"/>
            <p:cNvSpPr>
              <a:spLocks noChangeShapeType="1"/>
            </p:cNvSpPr>
            <p:nvPr/>
          </p:nvSpPr>
          <p:spPr bwMode="auto">
            <a:xfrm>
              <a:off x="8184269" y="4921319"/>
              <a:ext cx="0" cy="95021"/>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82" name="Line 508"/>
            <p:cNvSpPr>
              <a:spLocks noChangeShapeType="1"/>
            </p:cNvSpPr>
            <p:nvPr/>
          </p:nvSpPr>
          <p:spPr bwMode="auto">
            <a:xfrm>
              <a:off x="8194613" y="4921319"/>
              <a:ext cx="0" cy="97883"/>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83" name="Line 509"/>
            <p:cNvSpPr>
              <a:spLocks noChangeShapeType="1"/>
            </p:cNvSpPr>
            <p:nvPr/>
          </p:nvSpPr>
          <p:spPr bwMode="auto">
            <a:xfrm>
              <a:off x="8209391" y="4921319"/>
              <a:ext cx="0" cy="101890"/>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84" name="Line 510"/>
            <p:cNvSpPr>
              <a:spLocks noChangeShapeType="1"/>
            </p:cNvSpPr>
            <p:nvPr/>
          </p:nvSpPr>
          <p:spPr bwMode="auto">
            <a:xfrm>
              <a:off x="8219735" y="4921319"/>
              <a:ext cx="0" cy="103034"/>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85" name="Line 511"/>
            <p:cNvSpPr>
              <a:spLocks noChangeShapeType="1"/>
            </p:cNvSpPr>
            <p:nvPr/>
          </p:nvSpPr>
          <p:spPr bwMode="auto">
            <a:xfrm>
              <a:off x="8233035" y="4921319"/>
              <a:ext cx="0" cy="109903"/>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86" name="Line 512"/>
            <p:cNvSpPr>
              <a:spLocks noChangeShapeType="1"/>
            </p:cNvSpPr>
            <p:nvPr/>
          </p:nvSpPr>
          <p:spPr bwMode="auto">
            <a:xfrm>
              <a:off x="8247813" y="4921319"/>
              <a:ext cx="0" cy="117917"/>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87" name="Line 513"/>
            <p:cNvSpPr>
              <a:spLocks noChangeShapeType="1"/>
            </p:cNvSpPr>
            <p:nvPr/>
          </p:nvSpPr>
          <p:spPr bwMode="auto">
            <a:xfrm>
              <a:off x="8258157" y="4921319"/>
              <a:ext cx="0" cy="125931"/>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88" name="Line 514"/>
            <p:cNvSpPr>
              <a:spLocks noChangeShapeType="1"/>
            </p:cNvSpPr>
            <p:nvPr/>
          </p:nvSpPr>
          <p:spPr bwMode="auto">
            <a:xfrm>
              <a:off x="8272935" y="4921319"/>
              <a:ext cx="0" cy="130510"/>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89" name="Line 515"/>
            <p:cNvSpPr>
              <a:spLocks noChangeShapeType="1"/>
            </p:cNvSpPr>
            <p:nvPr/>
          </p:nvSpPr>
          <p:spPr bwMode="auto">
            <a:xfrm>
              <a:off x="8283279" y="4921319"/>
              <a:ext cx="0" cy="134517"/>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90" name="Line 516"/>
            <p:cNvSpPr>
              <a:spLocks noChangeShapeType="1"/>
            </p:cNvSpPr>
            <p:nvPr/>
          </p:nvSpPr>
          <p:spPr bwMode="auto">
            <a:xfrm>
              <a:off x="8296579" y="4921319"/>
              <a:ext cx="0" cy="135662"/>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91" name="Line 517"/>
            <p:cNvSpPr>
              <a:spLocks noChangeShapeType="1"/>
            </p:cNvSpPr>
            <p:nvPr/>
          </p:nvSpPr>
          <p:spPr bwMode="auto">
            <a:xfrm>
              <a:off x="8306924" y="4921319"/>
              <a:ext cx="0" cy="135662"/>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92" name="Line 518"/>
            <p:cNvSpPr>
              <a:spLocks noChangeShapeType="1"/>
            </p:cNvSpPr>
            <p:nvPr/>
          </p:nvSpPr>
          <p:spPr bwMode="auto">
            <a:xfrm>
              <a:off x="8321701" y="4921319"/>
              <a:ext cx="0" cy="135662"/>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93" name="Line 519"/>
            <p:cNvSpPr>
              <a:spLocks noChangeShapeType="1"/>
            </p:cNvSpPr>
            <p:nvPr/>
          </p:nvSpPr>
          <p:spPr bwMode="auto">
            <a:xfrm>
              <a:off x="8335001" y="4921319"/>
              <a:ext cx="0" cy="142531"/>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94" name="Line 520"/>
            <p:cNvSpPr>
              <a:spLocks noChangeShapeType="1"/>
            </p:cNvSpPr>
            <p:nvPr/>
          </p:nvSpPr>
          <p:spPr bwMode="auto">
            <a:xfrm>
              <a:off x="8345345" y="4921319"/>
              <a:ext cx="0" cy="154552"/>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95" name="Line 521"/>
            <p:cNvSpPr>
              <a:spLocks noChangeShapeType="1"/>
            </p:cNvSpPr>
            <p:nvPr/>
          </p:nvSpPr>
          <p:spPr bwMode="auto">
            <a:xfrm>
              <a:off x="8360123" y="4921319"/>
              <a:ext cx="0" cy="157414"/>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96" name="Line 522"/>
            <p:cNvSpPr>
              <a:spLocks noChangeShapeType="1"/>
            </p:cNvSpPr>
            <p:nvPr/>
          </p:nvSpPr>
          <p:spPr bwMode="auto">
            <a:xfrm>
              <a:off x="8370468" y="4921319"/>
              <a:ext cx="0" cy="158559"/>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97" name="Line 523"/>
            <p:cNvSpPr>
              <a:spLocks noChangeShapeType="1"/>
            </p:cNvSpPr>
            <p:nvPr/>
          </p:nvSpPr>
          <p:spPr bwMode="auto">
            <a:xfrm>
              <a:off x="8383767" y="4921319"/>
              <a:ext cx="0" cy="158559"/>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98" name="Line 524"/>
            <p:cNvSpPr>
              <a:spLocks noChangeShapeType="1"/>
            </p:cNvSpPr>
            <p:nvPr/>
          </p:nvSpPr>
          <p:spPr bwMode="auto">
            <a:xfrm>
              <a:off x="8394112" y="4921319"/>
              <a:ext cx="0" cy="161421"/>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399" name="Line 525"/>
            <p:cNvSpPr>
              <a:spLocks noChangeShapeType="1"/>
            </p:cNvSpPr>
            <p:nvPr/>
          </p:nvSpPr>
          <p:spPr bwMode="auto">
            <a:xfrm>
              <a:off x="8408890" y="4921319"/>
              <a:ext cx="0" cy="167145"/>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00" name="Line 526"/>
            <p:cNvSpPr>
              <a:spLocks noChangeShapeType="1"/>
            </p:cNvSpPr>
            <p:nvPr/>
          </p:nvSpPr>
          <p:spPr bwMode="auto">
            <a:xfrm>
              <a:off x="8422189" y="4921319"/>
              <a:ext cx="0" cy="179166"/>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01" name="Line 527"/>
            <p:cNvSpPr>
              <a:spLocks noChangeShapeType="1"/>
            </p:cNvSpPr>
            <p:nvPr/>
          </p:nvSpPr>
          <p:spPr bwMode="auto">
            <a:xfrm>
              <a:off x="8434012" y="4921319"/>
              <a:ext cx="0" cy="184317"/>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02" name="Line 528"/>
            <p:cNvSpPr>
              <a:spLocks noChangeShapeType="1"/>
            </p:cNvSpPr>
            <p:nvPr/>
          </p:nvSpPr>
          <p:spPr bwMode="auto">
            <a:xfrm>
              <a:off x="8447312" y="4921319"/>
              <a:ext cx="0" cy="184317"/>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03" name="Line 529"/>
            <p:cNvSpPr>
              <a:spLocks noChangeShapeType="1"/>
            </p:cNvSpPr>
            <p:nvPr/>
          </p:nvSpPr>
          <p:spPr bwMode="auto">
            <a:xfrm>
              <a:off x="8457656" y="4921319"/>
              <a:ext cx="0" cy="190041"/>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04" name="Line 530"/>
            <p:cNvSpPr>
              <a:spLocks noChangeShapeType="1"/>
            </p:cNvSpPr>
            <p:nvPr/>
          </p:nvSpPr>
          <p:spPr bwMode="auto">
            <a:xfrm>
              <a:off x="8472434" y="4921319"/>
              <a:ext cx="0" cy="191186"/>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05" name="Line 531"/>
            <p:cNvSpPr>
              <a:spLocks noChangeShapeType="1"/>
            </p:cNvSpPr>
            <p:nvPr/>
          </p:nvSpPr>
          <p:spPr bwMode="auto">
            <a:xfrm>
              <a:off x="8485734" y="4921319"/>
              <a:ext cx="0" cy="206069"/>
            </a:xfrm>
            <a:prstGeom prst="line">
              <a:avLst/>
            </a:prstGeom>
            <a:noFill/>
            <a:ln w="6350" cap="flat">
              <a:solidFill>
                <a:srgbClr val="00BDEB"/>
              </a:solidFill>
              <a:prstDash val="solid"/>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06" name="Line 532"/>
            <p:cNvSpPr>
              <a:spLocks noChangeShapeType="1"/>
            </p:cNvSpPr>
            <p:nvPr/>
          </p:nvSpPr>
          <p:spPr bwMode="auto">
            <a:xfrm>
              <a:off x="8496078" y="4921319"/>
              <a:ext cx="0" cy="224959"/>
            </a:xfrm>
            <a:prstGeom prst="line">
              <a:avLst/>
            </a:prstGeom>
            <a:solidFill>
              <a:srgbClr val="FFFFFF"/>
            </a:solidFill>
            <a:ln w="6350">
              <a:solidFill>
                <a:srgbClr val="00BDEB"/>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grpSp>
      <p:sp>
        <p:nvSpPr>
          <p:cNvPr id="407" name="Line 533"/>
          <p:cNvSpPr>
            <a:spLocks noChangeShapeType="1"/>
          </p:cNvSpPr>
          <p:nvPr/>
        </p:nvSpPr>
        <p:spPr bwMode="auto">
          <a:xfrm>
            <a:off x="10034856" y="4921320"/>
            <a:ext cx="0" cy="227821"/>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08" name="Line 534"/>
          <p:cNvSpPr>
            <a:spLocks noChangeShapeType="1"/>
          </p:cNvSpPr>
          <p:nvPr/>
        </p:nvSpPr>
        <p:spPr bwMode="auto">
          <a:xfrm>
            <a:off x="10045200" y="4921320"/>
            <a:ext cx="0" cy="233545"/>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09" name="Line 535"/>
          <p:cNvSpPr>
            <a:spLocks noChangeShapeType="1"/>
          </p:cNvSpPr>
          <p:nvPr/>
        </p:nvSpPr>
        <p:spPr bwMode="auto">
          <a:xfrm>
            <a:off x="10058500" y="4921319"/>
            <a:ext cx="0" cy="263310"/>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10" name="Line 536"/>
          <p:cNvSpPr>
            <a:spLocks noChangeShapeType="1"/>
          </p:cNvSpPr>
          <p:nvPr/>
        </p:nvSpPr>
        <p:spPr bwMode="auto">
          <a:xfrm>
            <a:off x="10068844" y="4921319"/>
            <a:ext cx="0" cy="268462"/>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11" name="Line 537"/>
          <p:cNvSpPr>
            <a:spLocks noChangeShapeType="1"/>
          </p:cNvSpPr>
          <p:nvPr/>
        </p:nvSpPr>
        <p:spPr bwMode="auto">
          <a:xfrm>
            <a:off x="10083622" y="4921319"/>
            <a:ext cx="0" cy="271324"/>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12" name="Line 538"/>
          <p:cNvSpPr>
            <a:spLocks noChangeShapeType="1"/>
          </p:cNvSpPr>
          <p:nvPr/>
        </p:nvSpPr>
        <p:spPr bwMode="auto">
          <a:xfrm>
            <a:off x="10096922" y="4921320"/>
            <a:ext cx="0" cy="275331"/>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13" name="Line 539"/>
          <p:cNvSpPr>
            <a:spLocks noChangeShapeType="1"/>
          </p:cNvSpPr>
          <p:nvPr/>
        </p:nvSpPr>
        <p:spPr bwMode="auto">
          <a:xfrm>
            <a:off x="10107266" y="4921320"/>
            <a:ext cx="0" cy="319979"/>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14" name="Line 540"/>
          <p:cNvSpPr>
            <a:spLocks noChangeShapeType="1"/>
          </p:cNvSpPr>
          <p:nvPr/>
        </p:nvSpPr>
        <p:spPr bwMode="auto">
          <a:xfrm>
            <a:off x="10122044" y="4921319"/>
            <a:ext cx="0" cy="329710"/>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15" name="Line 541"/>
          <p:cNvSpPr>
            <a:spLocks noChangeShapeType="1"/>
          </p:cNvSpPr>
          <p:nvPr/>
        </p:nvSpPr>
        <p:spPr bwMode="auto">
          <a:xfrm>
            <a:off x="10132388" y="4921319"/>
            <a:ext cx="0" cy="334862"/>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16" name="Line 542"/>
          <p:cNvSpPr>
            <a:spLocks noChangeShapeType="1"/>
          </p:cNvSpPr>
          <p:nvPr/>
        </p:nvSpPr>
        <p:spPr bwMode="auto">
          <a:xfrm>
            <a:off x="10145688" y="4921320"/>
            <a:ext cx="0" cy="397255"/>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17" name="Line 543"/>
          <p:cNvSpPr>
            <a:spLocks noChangeShapeType="1"/>
          </p:cNvSpPr>
          <p:nvPr/>
        </p:nvSpPr>
        <p:spPr bwMode="auto">
          <a:xfrm>
            <a:off x="10157510" y="4921319"/>
            <a:ext cx="0" cy="489414"/>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18" name="Line 544"/>
          <p:cNvSpPr>
            <a:spLocks noChangeShapeType="1"/>
          </p:cNvSpPr>
          <p:nvPr/>
        </p:nvSpPr>
        <p:spPr bwMode="auto">
          <a:xfrm>
            <a:off x="10170810" y="4921319"/>
            <a:ext cx="0" cy="660566"/>
          </a:xfrm>
          <a:prstGeom prst="line">
            <a:avLst/>
          </a:prstGeom>
          <a:solidFill>
            <a:srgbClr val="FFFFFF"/>
          </a:solidFill>
          <a:ln w="6350">
            <a:solidFill>
              <a:schemeClr val="accent2"/>
            </a:solidFill>
          </a:ln>
          <a:effec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19" name="Line 545"/>
          <p:cNvSpPr>
            <a:spLocks noChangeShapeType="1"/>
          </p:cNvSpPr>
          <p:nvPr/>
        </p:nvSpPr>
        <p:spPr bwMode="auto">
          <a:xfrm>
            <a:off x="6718743" y="4174319"/>
            <a:ext cx="4581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20" name="Line 546"/>
          <p:cNvSpPr>
            <a:spLocks noChangeShapeType="1"/>
          </p:cNvSpPr>
          <p:nvPr/>
        </p:nvSpPr>
        <p:spPr bwMode="auto">
          <a:xfrm>
            <a:off x="6718743" y="4323146"/>
            <a:ext cx="4581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21" name="Line 547"/>
          <p:cNvSpPr>
            <a:spLocks noChangeShapeType="1"/>
          </p:cNvSpPr>
          <p:nvPr/>
        </p:nvSpPr>
        <p:spPr bwMode="auto">
          <a:xfrm>
            <a:off x="6718743" y="4472546"/>
            <a:ext cx="4581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22" name="Line 548"/>
          <p:cNvSpPr>
            <a:spLocks noChangeShapeType="1"/>
          </p:cNvSpPr>
          <p:nvPr/>
        </p:nvSpPr>
        <p:spPr bwMode="auto">
          <a:xfrm>
            <a:off x="6718743" y="4623091"/>
            <a:ext cx="4581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23" name="Line 549"/>
          <p:cNvSpPr>
            <a:spLocks noChangeShapeType="1"/>
          </p:cNvSpPr>
          <p:nvPr/>
        </p:nvSpPr>
        <p:spPr bwMode="auto">
          <a:xfrm>
            <a:off x="6718743" y="4772491"/>
            <a:ext cx="4581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24" name="Line 550"/>
          <p:cNvSpPr>
            <a:spLocks noChangeShapeType="1"/>
          </p:cNvSpPr>
          <p:nvPr/>
        </p:nvSpPr>
        <p:spPr bwMode="auto">
          <a:xfrm>
            <a:off x="6718743" y="4921319"/>
            <a:ext cx="4581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25" name="Line 551"/>
          <p:cNvSpPr>
            <a:spLocks noChangeShapeType="1"/>
          </p:cNvSpPr>
          <p:nvPr/>
        </p:nvSpPr>
        <p:spPr bwMode="auto">
          <a:xfrm>
            <a:off x="6761597" y="4921319"/>
            <a:ext cx="3506746"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28" name="Line 554"/>
          <p:cNvSpPr>
            <a:spLocks noChangeShapeType="1"/>
          </p:cNvSpPr>
          <p:nvPr/>
        </p:nvSpPr>
        <p:spPr bwMode="auto">
          <a:xfrm>
            <a:off x="6718743" y="5070720"/>
            <a:ext cx="4581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29" name="Line 555"/>
          <p:cNvSpPr>
            <a:spLocks noChangeShapeType="1"/>
          </p:cNvSpPr>
          <p:nvPr/>
        </p:nvSpPr>
        <p:spPr bwMode="auto">
          <a:xfrm>
            <a:off x="6718743" y="5219547"/>
            <a:ext cx="4581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30" name="Line 556"/>
          <p:cNvSpPr>
            <a:spLocks noChangeShapeType="1"/>
          </p:cNvSpPr>
          <p:nvPr/>
        </p:nvSpPr>
        <p:spPr bwMode="auto">
          <a:xfrm>
            <a:off x="6718743" y="5368947"/>
            <a:ext cx="4581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31" name="Line 557"/>
          <p:cNvSpPr>
            <a:spLocks noChangeShapeType="1"/>
          </p:cNvSpPr>
          <p:nvPr/>
        </p:nvSpPr>
        <p:spPr bwMode="auto">
          <a:xfrm>
            <a:off x="6718743" y="5517775"/>
            <a:ext cx="4581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32" name="Line 558"/>
          <p:cNvSpPr>
            <a:spLocks noChangeShapeType="1"/>
          </p:cNvSpPr>
          <p:nvPr/>
        </p:nvSpPr>
        <p:spPr bwMode="auto">
          <a:xfrm>
            <a:off x="6718743" y="5667175"/>
            <a:ext cx="4581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33" name="Freeform 559"/>
          <p:cNvSpPr>
            <a:spLocks/>
          </p:cNvSpPr>
          <p:nvPr/>
        </p:nvSpPr>
        <p:spPr bwMode="auto">
          <a:xfrm>
            <a:off x="6764553" y="4163626"/>
            <a:ext cx="3503790" cy="1504801"/>
          </a:xfrm>
          <a:custGeom>
            <a:avLst/>
            <a:gdLst>
              <a:gd name="T0" fmla="*/ 2371 w 2371"/>
              <a:gd name="T1" fmla="*/ 2610 h 2610"/>
              <a:gd name="T2" fmla="*/ 0 w 2371"/>
              <a:gd name="T3" fmla="*/ 2610 h 2610"/>
              <a:gd name="T4" fmla="*/ 0 w 2371"/>
              <a:gd name="T5" fmla="*/ 0 h 2610"/>
            </a:gdLst>
            <a:ahLst/>
            <a:cxnLst>
              <a:cxn ang="0">
                <a:pos x="T0" y="T1"/>
              </a:cxn>
              <a:cxn ang="0">
                <a:pos x="T2" y="T3"/>
              </a:cxn>
              <a:cxn ang="0">
                <a:pos x="T4" y="T5"/>
              </a:cxn>
            </a:cxnLst>
            <a:rect l="0" t="0" r="r" b="b"/>
            <a:pathLst>
              <a:path w="2371" h="2610">
                <a:moveTo>
                  <a:pt x="2371" y="2610"/>
                </a:moveTo>
                <a:lnTo>
                  <a:pt x="0" y="2610"/>
                </a:lnTo>
                <a:lnTo>
                  <a:pt x="0" y="0"/>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sp>
        <p:nvSpPr>
          <p:cNvPr id="426" name="Line 552"/>
          <p:cNvSpPr>
            <a:spLocks noChangeShapeType="1"/>
          </p:cNvSpPr>
          <p:nvPr/>
        </p:nvSpPr>
        <p:spPr bwMode="auto">
          <a:xfrm>
            <a:off x="6761597" y="4772491"/>
            <a:ext cx="3506746" cy="0"/>
          </a:xfrm>
          <a:prstGeom prst="line">
            <a:avLst/>
          </a:prstGeom>
          <a:noFill/>
          <a:ln w="12700" cap="flat">
            <a:solidFill>
              <a:schemeClr val="tx2"/>
            </a:solidFill>
            <a:prstDash val="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endParaRPr>
          </a:p>
        </p:txBody>
      </p:sp>
      <p:graphicFrame>
        <p:nvGraphicFramePr>
          <p:cNvPr id="7" name="Chart 6"/>
          <p:cNvGraphicFramePr/>
          <p:nvPr/>
        </p:nvGraphicFramePr>
        <p:xfrm>
          <a:off x="1593700" y="1759270"/>
          <a:ext cx="4256225" cy="3349941"/>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4494073" y="3693694"/>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65000"/>
                    <a:lumOff val="35000"/>
                  </a:srgbClr>
                </a:solidFill>
                <a:effectLst/>
                <a:uLnTx/>
                <a:uFillTx/>
                <a:latin typeface="Times New Roman"/>
                <a:cs typeface="Lucida Sans Unicode"/>
              </a:rPr>
              <a:t>P</a:t>
            </a:r>
            <a:r>
              <a:rPr kumimoji="0" lang="en-US" sz="1200" b="0"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=0.055</a:t>
            </a:r>
          </a:p>
        </p:txBody>
      </p:sp>
      <p:sp>
        <p:nvSpPr>
          <p:cNvPr id="11" name="TextBox 10"/>
          <p:cNvSpPr txBox="1"/>
          <p:nvPr/>
        </p:nvSpPr>
        <p:spPr>
          <a:xfrm>
            <a:off x="2930659" y="2067190"/>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lumMod val="65000"/>
                    <a:lumOff val="35000"/>
                  </a:srgbClr>
                </a:solidFill>
                <a:effectLst/>
                <a:uLnTx/>
                <a:uFillTx/>
                <a:latin typeface="Times New Roman"/>
                <a:cs typeface="Lucida Sans Unicode"/>
              </a:rPr>
              <a:t>P</a:t>
            </a:r>
            <a:r>
              <a:rPr kumimoji="0" lang="en-US" sz="1200" b="0"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=0.002</a:t>
            </a:r>
          </a:p>
        </p:txBody>
      </p:sp>
      <p:sp>
        <p:nvSpPr>
          <p:cNvPr id="6" name="TextBox 5"/>
          <p:cNvSpPr txBox="1"/>
          <p:nvPr/>
        </p:nvSpPr>
        <p:spPr>
          <a:xfrm>
            <a:off x="1844195" y="2212833"/>
            <a:ext cx="369332" cy="2240598"/>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lumMod val="65000"/>
                    <a:lumOff val="35000"/>
                  </a:srgbClr>
                </a:solidFill>
                <a:effectLst/>
                <a:uLnTx/>
                <a:uFillTx/>
                <a:latin typeface="Times New Roman"/>
                <a:cs typeface="Lucida Sans Unicode"/>
              </a:rPr>
              <a:t>Percent</a:t>
            </a:r>
          </a:p>
        </p:txBody>
      </p:sp>
      <p:sp>
        <p:nvSpPr>
          <p:cNvPr id="4" name="Rectangle 3"/>
          <p:cNvSpPr/>
          <p:nvPr/>
        </p:nvSpPr>
        <p:spPr>
          <a:xfrm>
            <a:off x="2182175" y="4855673"/>
            <a:ext cx="3674117" cy="52322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00CC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Times New Roman"/>
                <a:cs typeface="Lucida Sans Unicode"/>
              </a:rPr>
              <a:t>Duration of response was 7.29 months for </a:t>
            </a:r>
            <a:br>
              <a:rPr kumimoji="0" lang="en-US" sz="1400" b="0" i="0" u="none" strike="noStrike" kern="1200" cap="none" spc="0" normalizeH="0" baseline="0" noProof="0" dirty="0">
                <a:ln>
                  <a:noFill/>
                </a:ln>
                <a:solidFill>
                  <a:srgbClr val="000000">
                    <a:lumMod val="75000"/>
                    <a:lumOff val="25000"/>
                  </a:srgbClr>
                </a:solidFill>
                <a:effectLst/>
                <a:uLnTx/>
                <a:uFillTx/>
                <a:latin typeface="Times New Roman"/>
                <a:cs typeface="Lucida Sans Unicode"/>
              </a:rPr>
            </a:br>
            <a:r>
              <a:rPr kumimoji="0" lang="en-US" sz="1400" b="0" i="0" u="none" strike="noStrike" kern="1200" cap="none" spc="0" normalizeH="0" baseline="0" noProof="0" dirty="0">
                <a:ln>
                  <a:noFill/>
                </a:ln>
                <a:solidFill>
                  <a:srgbClr val="000000">
                    <a:lumMod val="75000"/>
                    <a:lumOff val="25000"/>
                  </a:srgbClr>
                </a:solidFill>
                <a:effectLst/>
                <a:uLnTx/>
                <a:uFillTx/>
                <a:latin typeface="Times New Roman"/>
                <a:cs typeface="Lucida Sans Unicode"/>
              </a:rPr>
              <a:t>afatinib and 3.71 months for erlotinib</a:t>
            </a:r>
          </a:p>
        </p:txBody>
      </p:sp>
      <p:sp>
        <p:nvSpPr>
          <p:cNvPr id="641" name="Rectangle 640"/>
          <p:cNvSpPr/>
          <p:nvPr/>
        </p:nvSpPr>
        <p:spPr>
          <a:xfrm>
            <a:off x="4526856" y="6411881"/>
            <a:ext cx="224131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srgbClr val="000000"/>
                </a:solidFill>
                <a:effectLst/>
                <a:uLnTx/>
                <a:uFillTx/>
                <a:latin typeface="Times New Roman"/>
                <a:cs typeface="Lucida Sans Unicode"/>
              </a:rPr>
              <a:t>Soria</a:t>
            </a:r>
            <a:r>
              <a:rPr kumimoji="0" lang="it-IT" sz="1000" b="0" i="0" u="none" strike="noStrike" kern="1200" cap="none" spc="0" normalizeH="0" baseline="0" noProof="0" dirty="0">
                <a:ln>
                  <a:noFill/>
                </a:ln>
                <a:solidFill>
                  <a:srgbClr val="000000"/>
                </a:solidFill>
                <a:effectLst/>
                <a:uLnTx/>
                <a:uFillTx/>
                <a:latin typeface="Times New Roman"/>
                <a:cs typeface="Lucida Sans Unicode"/>
              </a:rPr>
              <a:t> et al. </a:t>
            </a:r>
            <a:r>
              <a:rPr kumimoji="0" lang="en-GB" sz="1000" b="0" i="1" u="none" strike="noStrike" kern="1200" cap="none" spc="0" normalizeH="0" baseline="0" noProof="0" dirty="0">
                <a:ln>
                  <a:noFill/>
                </a:ln>
                <a:solidFill>
                  <a:srgbClr val="000000"/>
                </a:solidFill>
                <a:effectLst/>
                <a:uLnTx/>
                <a:uFillTx/>
                <a:latin typeface="Times New Roman"/>
                <a:cs typeface="Lucida Sans Unicode"/>
              </a:rPr>
              <a:t>Lancet </a:t>
            </a:r>
            <a:r>
              <a:rPr kumimoji="0" lang="en-GB" sz="1000" b="0" i="1" u="none" strike="noStrike" kern="1200" cap="none" spc="0" normalizeH="0" baseline="0" noProof="0" dirty="0" err="1">
                <a:ln>
                  <a:noFill/>
                </a:ln>
                <a:solidFill>
                  <a:srgbClr val="000000"/>
                </a:solidFill>
                <a:effectLst/>
                <a:uLnTx/>
                <a:uFillTx/>
                <a:latin typeface="Times New Roman"/>
                <a:cs typeface="Lucida Sans Unicode"/>
              </a:rPr>
              <a:t>Oncol</a:t>
            </a:r>
            <a:r>
              <a:rPr kumimoji="0" lang="en-GB" sz="1000" b="0" i="0" u="none" strike="noStrike" kern="1200" cap="none" spc="0" normalizeH="0" baseline="0" noProof="0" dirty="0">
                <a:ln>
                  <a:noFill/>
                </a:ln>
                <a:solidFill>
                  <a:srgbClr val="000000"/>
                </a:solidFill>
                <a:effectLst/>
                <a:uLnTx/>
                <a:uFillTx/>
                <a:latin typeface="Times New Roman"/>
                <a:cs typeface="Lucida Sans Unicode"/>
              </a:rPr>
              <a:t>. 2015;16:897. </a:t>
            </a:r>
            <a:endParaRPr kumimoji="0" lang="de-DE" sz="1000" b="0" i="0" u="none" strike="noStrike" kern="1200" cap="none" spc="0" normalizeH="0" baseline="0" noProof="0" dirty="0">
              <a:ln>
                <a:noFill/>
              </a:ln>
              <a:solidFill>
                <a:srgbClr val="000000"/>
              </a:solidFill>
              <a:effectLst/>
              <a:uLnTx/>
              <a:uFillTx/>
              <a:latin typeface="Times New Roman"/>
              <a:cs typeface="Lucida Sans Unicode"/>
            </a:endParaRPr>
          </a:p>
        </p:txBody>
      </p:sp>
      <p:cxnSp>
        <p:nvCxnSpPr>
          <p:cNvPr id="634" name="Elbow Connector 633"/>
          <p:cNvCxnSpPr/>
          <p:nvPr/>
        </p:nvCxnSpPr>
        <p:spPr>
          <a:xfrm rot="5400000" flipH="1" flipV="1">
            <a:off x="3304381" y="2259983"/>
            <a:ext cx="12700" cy="396362"/>
          </a:xfrm>
          <a:prstGeom prst="bentConnector3">
            <a:avLst>
              <a:gd name="adj1" fmla="val 800000"/>
            </a:avLst>
          </a:prstGeom>
          <a:ln w="1905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35" name="Elbow Connector 634"/>
          <p:cNvCxnSpPr/>
          <p:nvPr/>
        </p:nvCxnSpPr>
        <p:spPr>
          <a:xfrm rot="5400000" flipH="1" flipV="1">
            <a:off x="4866197" y="3908208"/>
            <a:ext cx="12700" cy="396362"/>
          </a:xfrm>
          <a:prstGeom prst="bentConnector3">
            <a:avLst>
              <a:gd name="adj1" fmla="val 800000"/>
            </a:avLst>
          </a:prstGeom>
          <a:ln w="19050">
            <a:solidFill>
              <a:schemeClr val="tx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895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56" y="284385"/>
            <a:ext cx="10666728" cy="1141412"/>
          </a:xfrm>
          <a:solidFill>
            <a:srgbClr val="002060"/>
          </a:solidFill>
        </p:spPr>
        <p:txBody>
          <a:bodyPr>
            <a:normAutofit/>
          </a:bodyPr>
          <a:lstStyle/>
          <a:p>
            <a:r>
              <a:rPr lang="en-US" sz="4800" b="1" dirty="0">
                <a:solidFill>
                  <a:srgbClr val="FFFF00"/>
                </a:solidFill>
                <a:latin typeface="Arial Narrow" panose="020B0606020202030204" pitchFamily="34" charset="0"/>
              </a:rPr>
              <a:t>Platinum-</a:t>
            </a:r>
            <a:r>
              <a:rPr lang="en-US" sz="4800" b="1" dirty="0" err="1">
                <a:solidFill>
                  <a:srgbClr val="FFFF00"/>
                </a:solidFill>
                <a:latin typeface="Arial Narrow" panose="020B0606020202030204" pitchFamily="34" charset="0"/>
              </a:rPr>
              <a:t>Rechallenge</a:t>
            </a:r>
            <a:r>
              <a:rPr lang="en-US" sz="4800" b="1" dirty="0">
                <a:solidFill>
                  <a:srgbClr val="FFFF00"/>
                </a:solidFill>
                <a:latin typeface="Arial Narrow" panose="020B0606020202030204" pitchFamily="34" charset="0"/>
              </a:rPr>
              <a:t>: Trial Design</a:t>
            </a:r>
          </a:p>
        </p:txBody>
      </p:sp>
      <p:graphicFrame>
        <p:nvGraphicFramePr>
          <p:cNvPr id="4" name="Content Placeholder 3"/>
          <p:cNvGraphicFramePr>
            <a:graphicFrameLocks noGrp="1"/>
          </p:cNvGraphicFramePr>
          <p:nvPr>
            <p:ph idx="1"/>
          </p:nvPr>
        </p:nvGraphicFramePr>
        <p:xfrm>
          <a:off x="924560" y="1562485"/>
          <a:ext cx="10637520" cy="4093598"/>
        </p:xfrm>
        <a:graphic>
          <a:graphicData uri="http://schemas.openxmlformats.org/drawingml/2006/table">
            <a:tbl>
              <a:tblPr>
                <a:tableStyleId>{5C22544A-7EE6-4342-B048-85BDC9FD1C3A}</a:tableStyleId>
              </a:tblPr>
              <a:tblGrid>
                <a:gridCol w="2547580">
                  <a:extLst>
                    <a:ext uri="{9D8B030D-6E8A-4147-A177-3AD203B41FA5}">
                      <a16:colId xmlns:a16="http://schemas.microsoft.com/office/drawing/2014/main" val="4180380743"/>
                    </a:ext>
                  </a:extLst>
                </a:gridCol>
                <a:gridCol w="8089940">
                  <a:extLst>
                    <a:ext uri="{9D8B030D-6E8A-4147-A177-3AD203B41FA5}">
                      <a16:colId xmlns:a16="http://schemas.microsoft.com/office/drawing/2014/main" val="4180599506"/>
                    </a:ext>
                  </a:extLst>
                </a:gridCol>
              </a:tblGrid>
              <a:tr h="1494789">
                <a:tc>
                  <a:txBody>
                    <a:bodyPr/>
                    <a:lstStyle/>
                    <a:p>
                      <a:pPr marL="0" marR="0" algn="l">
                        <a:spcBef>
                          <a:spcPts val="0"/>
                        </a:spcBef>
                        <a:spcAft>
                          <a:spcPts val="0"/>
                        </a:spcAft>
                      </a:pPr>
                      <a:r>
                        <a:rPr lang="en-US" sz="2400" dirty="0">
                          <a:solidFill>
                            <a:schemeClr val="bg1"/>
                          </a:solidFill>
                          <a:effectLst/>
                          <a:latin typeface="Arial Narrow" panose="020B0606020202030204" pitchFamily="34" charset="0"/>
                        </a:rPr>
                        <a:t>Study</a:t>
                      </a:r>
                      <a:r>
                        <a:rPr lang="en-US" sz="2400" baseline="0" dirty="0">
                          <a:solidFill>
                            <a:schemeClr val="bg1"/>
                          </a:solidFill>
                          <a:effectLst/>
                          <a:latin typeface="Arial Narrow" panose="020B0606020202030204" pitchFamily="34" charset="0"/>
                        </a:rPr>
                        <a:t> </a:t>
                      </a:r>
                      <a:r>
                        <a:rPr lang="en-US" sz="2400" dirty="0">
                          <a:solidFill>
                            <a:schemeClr val="bg1"/>
                          </a:solidFill>
                          <a:effectLst/>
                          <a:latin typeface="Arial Narrow" panose="020B0606020202030204" pitchFamily="34" charset="0"/>
                        </a:rPr>
                        <a:t>Agents</a:t>
                      </a:r>
                    </a:p>
                    <a:p>
                      <a:pPr marL="0" marR="0" algn="l">
                        <a:spcBef>
                          <a:spcPts val="0"/>
                        </a:spcBef>
                        <a:spcAft>
                          <a:spcPts val="0"/>
                        </a:spcAft>
                      </a:pPr>
                      <a:r>
                        <a:rPr lang="en-US" sz="2400" dirty="0">
                          <a:solidFill>
                            <a:schemeClr val="bg1"/>
                          </a:solidFill>
                          <a:effectLst/>
                          <a:latin typeface="Arial Narrow" panose="020B0606020202030204" pitchFamily="34" charset="0"/>
                        </a:rPr>
                        <a:t> </a:t>
                      </a:r>
                      <a:endParaRPr lang="en-US" sz="2400" dirty="0">
                        <a:solidFill>
                          <a:schemeClr val="bg1"/>
                        </a:solidFill>
                        <a:effectLst/>
                        <a:latin typeface="Arial Narrow" panose="020B0606020202030204" pitchFamily="34" charset="0"/>
                        <a:ea typeface="Times" panose="02020603050405020304" pitchFamily="18" charset="0"/>
                        <a:cs typeface="Times New Roman" panose="02020603050405020304" pitchFamily="18" charset="0"/>
                      </a:endParaRPr>
                    </a:p>
                  </a:txBody>
                  <a:tcPr marL="68580" marR="68580" marT="0" marB="0">
                    <a:solidFill>
                      <a:srgbClr val="0070C0"/>
                    </a:solidFill>
                  </a:tcPr>
                </a:tc>
                <a:tc>
                  <a:txBody>
                    <a:bodyPr/>
                    <a:lstStyle/>
                    <a:p>
                      <a:pPr marL="342900" marR="0" lvl="0" indent="-342900" algn="l">
                        <a:spcBef>
                          <a:spcPts val="0"/>
                        </a:spcBef>
                        <a:spcAft>
                          <a:spcPts val="0"/>
                        </a:spcAft>
                        <a:buFont typeface="Symbol" panose="05050102010706020507" pitchFamily="18" charset="2"/>
                        <a:buChar char=""/>
                      </a:pPr>
                      <a:r>
                        <a:rPr lang="en-US" sz="2400" dirty="0">
                          <a:solidFill>
                            <a:schemeClr val="bg1"/>
                          </a:solidFill>
                          <a:effectLst/>
                          <a:latin typeface="Arial Narrow" panose="020B0606020202030204" pitchFamily="34" charset="0"/>
                        </a:rPr>
                        <a:t>Carboplatin AUC 5 IV every 3 </a:t>
                      </a:r>
                      <a:r>
                        <a:rPr lang="en-US" sz="2400" dirty="0" err="1">
                          <a:solidFill>
                            <a:schemeClr val="bg1"/>
                          </a:solidFill>
                          <a:effectLst/>
                          <a:latin typeface="Arial Narrow" panose="020B0606020202030204" pitchFamily="34" charset="0"/>
                        </a:rPr>
                        <a:t>wks</a:t>
                      </a:r>
                      <a:endParaRPr lang="en-US" sz="2400" dirty="0">
                        <a:solidFill>
                          <a:schemeClr val="bg1"/>
                        </a:solidFill>
                        <a:effectLst/>
                        <a:latin typeface="Arial Narrow" panose="020B0606020202030204" pitchFamily="34" charset="0"/>
                      </a:endParaRPr>
                    </a:p>
                    <a:p>
                      <a:pPr marL="342900" marR="0" lvl="0" indent="-342900" algn="l">
                        <a:spcBef>
                          <a:spcPts val="0"/>
                        </a:spcBef>
                        <a:spcAft>
                          <a:spcPts val="0"/>
                        </a:spcAft>
                        <a:buFont typeface="Symbol" panose="05050102010706020507" pitchFamily="18" charset="2"/>
                        <a:buChar char=""/>
                      </a:pPr>
                      <a:r>
                        <a:rPr lang="en-US" sz="2400" dirty="0">
                          <a:solidFill>
                            <a:schemeClr val="bg1"/>
                          </a:solidFill>
                          <a:effectLst/>
                          <a:latin typeface="Arial Narrow" panose="020B0606020202030204" pitchFamily="34" charset="0"/>
                        </a:rPr>
                        <a:t>Paclitaxel (Nab- or Sb-) 80 mg/m</a:t>
                      </a:r>
                      <a:r>
                        <a:rPr lang="en-US" sz="2400" baseline="30000" dirty="0">
                          <a:solidFill>
                            <a:schemeClr val="bg1"/>
                          </a:solidFill>
                          <a:effectLst/>
                          <a:latin typeface="Arial Narrow" panose="020B0606020202030204" pitchFamily="34" charset="0"/>
                        </a:rPr>
                        <a:t>2</a:t>
                      </a:r>
                      <a:r>
                        <a:rPr lang="en-US" sz="2400" dirty="0">
                          <a:solidFill>
                            <a:schemeClr val="bg1"/>
                          </a:solidFill>
                          <a:effectLst/>
                          <a:latin typeface="Arial Narrow" panose="020B0606020202030204" pitchFamily="34" charset="0"/>
                        </a:rPr>
                        <a:t> IV days 1 and 8 every 3 weeks</a:t>
                      </a:r>
                    </a:p>
                    <a:p>
                      <a:pPr marL="342900" marR="0" lvl="0" indent="-342900" algn="l">
                        <a:spcBef>
                          <a:spcPts val="0"/>
                        </a:spcBef>
                        <a:spcAft>
                          <a:spcPts val="0"/>
                        </a:spcAft>
                        <a:buFont typeface="Symbol" panose="05050102010706020507" pitchFamily="18" charset="2"/>
                        <a:buChar char=""/>
                      </a:pPr>
                      <a:r>
                        <a:rPr lang="en-US" sz="2400" dirty="0" err="1">
                          <a:solidFill>
                            <a:schemeClr val="bg1"/>
                          </a:solidFill>
                          <a:effectLst/>
                          <a:latin typeface="Arial Narrow" panose="020B0606020202030204" pitchFamily="34" charset="0"/>
                        </a:rPr>
                        <a:t>Ramucirumab</a:t>
                      </a:r>
                      <a:r>
                        <a:rPr lang="en-US" sz="2400" dirty="0">
                          <a:solidFill>
                            <a:schemeClr val="bg1"/>
                          </a:solidFill>
                          <a:effectLst/>
                          <a:latin typeface="Arial Narrow" panose="020B0606020202030204" pitchFamily="34" charset="0"/>
                        </a:rPr>
                        <a:t> 10 mg/kg IV every 3 weeks</a:t>
                      </a:r>
                    </a:p>
                    <a:p>
                      <a:pPr marL="0" marR="0" algn="l">
                        <a:spcBef>
                          <a:spcPts val="0"/>
                        </a:spcBef>
                        <a:spcAft>
                          <a:spcPts val="0"/>
                        </a:spcAft>
                      </a:pPr>
                      <a:r>
                        <a:rPr lang="en-US" sz="2400" dirty="0">
                          <a:solidFill>
                            <a:schemeClr val="bg1"/>
                          </a:solidFill>
                          <a:effectLst/>
                          <a:latin typeface="Arial Narrow" panose="020B0606020202030204" pitchFamily="34" charset="0"/>
                        </a:rPr>
                        <a:t> </a:t>
                      </a:r>
                      <a:endParaRPr lang="en-US" sz="2400" dirty="0">
                        <a:solidFill>
                          <a:schemeClr val="bg1"/>
                        </a:solidFill>
                        <a:effectLst/>
                        <a:latin typeface="Arial Narrow" panose="020B0606020202030204" pitchFamily="34" charset="0"/>
                        <a:ea typeface="Times" panose="02020603050405020304" pitchFamily="18"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1466205485"/>
                  </a:ext>
                </a:extLst>
              </a:tr>
              <a:tr h="632378">
                <a:tc>
                  <a:txBody>
                    <a:bodyPr/>
                    <a:lstStyle/>
                    <a:p>
                      <a:pPr marL="0" marR="0" algn="l">
                        <a:spcBef>
                          <a:spcPts val="0"/>
                        </a:spcBef>
                        <a:spcAft>
                          <a:spcPts val="0"/>
                        </a:spcAft>
                      </a:pPr>
                      <a:r>
                        <a:rPr lang="en-US" sz="2400" dirty="0">
                          <a:solidFill>
                            <a:schemeClr val="bg1"/>
                          </a:solidFill>
                          <a:effectLst/>
                          <a:latin typeface="Arial Narrow" panose="020B0606020202030204" pitchFamily="34" charset="0"/>
                          <a:ea typeface="Times" panose="02020603050405020304" pitchFamily="18" charset="0"/>
                          <a:cs typeface="Times New Roman" panose="02020603050405020304" pitchFamily="18" charset="0"/>
                        </a:rPr>
                        <a:t>Setting/Indication</a:t>
                      </a:r>
                    </a:p>
                  </a:txBody>
                  <a:tcPr marL="68580" marR="68580" marT="0" marB="0">
                    <a:solidFill>
                      <a:srgbClr val="0070C0"/>
                    </a:solidFill>
                  </a:tcPr>
                </a:tc>
                <a:tc>
                  <a:txBody>
                    <a:bodyPr/>
                    <a:lstStyle/>
                    <a:p>
                      <a:pPr marL="342900" marR="0" indent="-342900" algn="l">
                        <a:spcBef>
                          <a:spcPts val="0"/>
                        </a:spcBef>
                        <a:spcAft>
                          <a:spcPts val="0"/>
                        </a:spcAft>
                        <a:buSzPct val="150000"/>
                        <a:buFont typeface="Arial" panose="020B0604020202020204" pitchFamily="34" charset="0"/>
                        <a:buChar char="•"/>
                      </a:pPr>
                      <a:r>
                        <a:rPr lang="en-US" sz="2400" dirty="0">
                          <a:solidFill>
                            <a:schemeClr val="bg1"/>
                          </a:solidFill>
                          <a:effectLst/>
                          <a:latin typeface="Arial Narrow" panose="020B0606020202030204" pitchFamily="34" charset="0"/>
                          <a:ea typeface="Times" panose="02020603050405020304" pitchFamily="18" charset="0"/>
                          <a:cs typeface="Times New Roman" panose="02020603050405020304" pitchFamily="18" charset="0"/>
                        </a:rPr>
                        <a:t>PD post 6 cycles of maintenance Pemetrexed/Pembrolizumab</a:t>
                      </a:r>
                    </a:p>
                  </a:txBody>
                  <a:tcPr marL="68580" marR="68580" marT="0" marB="0">
                    <a:solidFill>
                      <a:srgbClr val="0070C0"/>
                    </a:solidFill>
                  </a:tcPr>
                </a:tc>
                <a:extLst>
                  <a:ext uri="{0D108BD9-81ED-4DB2-BD59-A6C34878D82A}">
                    <a16:rowId xmlns:a16="http://schemas.microsoft.com/office/drawing/2014/main" val="79119609"/>
                  </a:ext>
                </a:extLst>
              </a:tr>
              <a:tr h="1234911">
                <a:tc>
                  <a:txBody>
                    <a:bodyPr/>
                    <a:lstStyle/>
                    <a:p>
                      <a:pPr marL="0" marR="0" algn="l">
                        <a:spcBef>
                          <a:spcPts val="0"/>
                        </a:spcBef>
                        <a:spcAft>
                          <a:spcPts val="0"/>
                        </a:spcAft>
                      </a:pPr>
                      <a:r>
                        <a:rPr lang="en-US" sz="2400">
                          <a:solidFill>
                            <a:schemeClr val="bg1"/>
                          </a:solidFill>
                          <a:effectLst/>
                          <a:latin typeface="Arial Narrow" panose="020B0606020202030204" pitchFamily="34" charset="0"/>
                        </a:rPr>
                        <a:t>Duration of administration </a:t>
                      </a:r>
                      <a:endParaRPr lang="en-US" sz="2400">
                        <a:solidFill>
                          <a:schemeClr val="bg1"/>
                        </a:solidFill>
                        <a:effectLst/>
                        <a:latin typeface="Arial Narrow" panose="020B0606020202030204" pitchFamily="34" charset="0"/>
                        <a:ea typeface="Times" panose="02020603050405020304" pitchFamily="18" charset="0"/>
                        <a:cs typeface="Times New Roman" panose="02020603050405020304" pitchFamily="18" charset="0"/>
                      </a:endParaRPr>
                    </a:p>
                  </a:txBody>
                  <a:tcPr marL="68580" marR="68580" marT="0" marB="0">
                    <a:solidFill>
                      <a:srgbClr val="0070C0"/>
                    </a:solidFill>
                  </a:tcPr>
                </a:tc>
                <a:tc>
                  <a:txBody>
                    <a:bodyPr/>
                    <a:lstStyle/>
                    <a:p>
                      <a:pPr marL="342900" marR="0" lvl="0" indent="-342900" algn="l">
                        <a:spcBef>
                          <a:spcPts val="0"/>
                        </a:spcBef>
                        <a:spcAft>
                          <a:spcPts val="0"/>
                        </a:spcAft>
                        <a:buFont typeface="Symbol" panose="05050102010706020507" pitchFamily="18" charset="2"/>
                        <a:buChar char=""/>
                      </a:pPr>
                      <a:r>
                        <a:rPr lang="en-US" sz="2400" dirty="0">
                          <a:solidFill>
                            <a:schemeClr val="bg1"/>
                          </a:solidFill>
                          <a:effectLst/>
                          <a:latin typeface="Arial Narrow" panose="020B0606020202030204" pitchFamily="34" charset="0"/>
                        </a:rPr>
                        <a:t>4-6 cycles of the above combination</a:t>
                      </a:r>
                    </a:p>
                    <a:p>
                      <a:pPr marL="342900" marR="0" lvl="0" indent="-342900" algn="l">
                        <a:spcBef>
                          <a:spcPts val="0"/>
                        </a:spcBef>
                        <a:spcAft>
                          <a:spcPts val="0"/>
                        </a:spcAft>
                        <a:buFont typeface="Symbol" panose="05050102010706020507" pitchFamily="18" charset="2"/>
                        <a:buChar char=""/>
                      </a:pPr>
                      <a:r>
                        <a:rPr lang="en-US" sz="2400" dirty="0">
                          <a:solidFill>
                            <a:schemeClr val="bg1"/>
                          </a:solidFill>
                          <a:effectLst/>
                          <a:latin typeface="Arial Narrow" panose="020B0606020202030204" pitchFamily="34" charset="0"/>
                        </a:rPr>
                        <a:t>Indefinite maintenance therapy with combination Paclitaxel/</a:t>
                      </a:r>
                      <a:r>
                        <a:rPr lang="en-US" sz="2400" dirty="0" err="1">
                          <a:solidFill>
                            <a:schemeClr val="bg1"/>
                          </a:solidFill>
                          <a:effectLst/>
                          <a:latin typeface="Arial Narrow" panose="020B0606020202030204" pitchFamily="34" charset="0"/>
                        </a:rPr>
                        <a:t>Ramucirumab</a:t>
                      </a:r>
                      <a:r>
                        <a:rPr lang="en-US" sz="2400" dirty="0">
                          <a:solidFill>
                            <a:schemeClr val="bg1"/>
                          </a:solidFill>
                          <a:effectLst/>
                          <a:latin typeface="Arial Narrow" panose="020B0606020202030204" pitchFamily="34" charset="0"/>
                        </a:rPr>
                        <a:t> in the absence of untoward toxicity</a:t>
                      </a:r>
                    </a:p>
                  </a:txBody>
                  <a:tcPr marL="68580" marR="68580" marT="0" marB="0">
                    <a:solidFill>
                      <a:srgbClr val="0070C0"/>
                    </a:solidFill>
                  </a:tcPr>
                </a:tc>
                <a:extLst>
                  <a:ext uri="{0D108BD9-81ED-4DB2-BD59-A6C34878D82A}">
                    <a16:rowId xmlns:a16="http://schemas.microsoft.com/office/drawing/2014/main" val="711575109"/>
                  </a:ext>
                </a:extLst>
              </a:tr>
              <a:tr h="603315">
                <a:tc>
                  <a:txBody>
                    <a:bodyPr/>
                    <a:lstStyle/>
                    <a:p>
                      <a:pPr marL="0" marR="0" algn="l">
                        <a:spcBef>
                          <a:spcPts val="0"/>
                        </a:spcBef>
                        <a:spcAft>
                          <a:spcPts val="0"/>
                        </a:spcAft>
                      </a:pPr>
                      <a:r>
                        <a:rPr lang="en-US" sz="2400">
                          <a:solidFill>
                            <a:schemeClr val="bg1"/>
                          </a:solidFill>
                          <a:effectLst/>
                          <a:latin typeface="Arial Narrow" panose="020B0606020202030204" pitchFamily="34" charset="0"/>
                        </a:rPr>
                        <a:t>Reference therapy</a:t>
                      </a:r>
                      <a:endParaRPr lang="en-US" sz="2400">
                        <a:solidFill>
                          <a:schemeClr val="bg1"/>
                        </a:solidFill>
                        <a:effectLst/>
                        <a:latin typeface="Arial Narrow" panose="020B0606020202030204" pitchFamily="34" charset="0"/>
                        <a:ea typeface="Times" panose="02020603050405020304" pitchFamily="18" charset="0"/>
                        <a:cs typeface="Times New Roman" panose="02020603050405020304" pitchFamily="18" charset="0"/>
                      </a:endParaRPr>
                    </a:p>
                  </a:txBody>
                  <a:tcPr marL="68580" marR="68580" marT="0" marB="0">
                    <a:solidFill>
                      <a:srgbClr val="0070C0"/>
                    </a:solidFill>
                  </a:tcPr>
                </a:tc>
                <a:tc>
                  <a:txBody>
                    <a:bodyPr/>
                    <a:lstStyle/>
                    <a:p>
                      <a:pPr marL="342900" marR="0" indent="-342900" algn="l">
                        <a:spcBef>
                          <a:spcPts val="0"/>
                        </a:spcBef>
                        <a:spcAft>
                          <a:spcPts val="0"/>
                        </a:spcAft>
                        <a:buClr>
                          <a:schemeClr val="bg1"/>
                        </a:buClr>
                        <a:buSzPct val="150000"/>
                        <a:buFont typeface="Arial" panose="020B0604020202020204" pitchFamily="34" charset="0"/>
                        <a:buChar char="•"/>
                      </a:pPr>
                      <a:r>
                        <a:rPr lang="en-US" sz="2400" kern="50" dirty="0">
                          <a:solidFill>
                            <a:schemeClr val="bg1"/>
                          </a:solidFill>
                          <a:effectLst/>
                          <a:latin typeface="Arial Narrow" panose="020B0606020202030204" pitchFamily="34" charset="0"/>
                        </a:rPr>
                        <a:t>Comparison</a:t>
                      </a:r>
                      <a:r>
                        <a:rPr lang="en-US" sz="2400" kern="50" baseline="0" dirty="0">
                          <a:solidFill>
                            <a:schemeClr val="bg1"/>
                          </a:solidFill>
                          <a:effectLst/>
                          <a:latin typeface="Arial Narrow" panose="020B0606020202030204" pitchFamily="34" charset="0"/>
                        </a:rPr>
                        <a:t> </a:t>
                      </a:r>
                      <a:r>
                        <a:rPr lang="en-US" sz="2400" kern="50" dirty="0">
                          <a:solidFill>
                            <a:schemeClr val="bg1"/>
                          </a:solidFill>
                          <a:effectLst/>
                          <a:latin typeface="Arial Narrow" panose="020B0606020202030204" pitchFamily="34" charset="0"/>
                        </a:rPr>
                        <a:t>to </a:t>
                      </a:r>
                      <a:r>
                        <a:rPr lang="en-US" sz="2400" kern="50" spc="5" dirty="0">
                          <a:solidFill>
                            <a:schemeClr val="bg1"/>
                          </a:solidFill>
                          <a:effectLst/>
                          <a:latin typeface="Arial Narrow" panose="020B0606020202030204" pitchFamily="34" charset="0"/>
                        </a:rPr>
                        <a:t>historical</a:t>
                      </a:r>
                      <a:r>
                        <a:rPr lang="en-US" sz="2400" kern="50" dirty="0">
                          <a:solidFill>
                            <a:schemeClr val="bg1"/>
                          </a:solidFill>
                          <a:effectLst/>
                          <a:latin typeface="Arial Narrow" panose="020B0606020202030204" pitchFamily="34" charset="0"/>
                        </a:rPr>
                        <a:t> controls </a:t>
                      </a:r>
                      <a:r>
                        <a:rPr lang="en-US" sz="2400" kern="50" spc="10" dirty="0">
                          <a:solidFill>
                            <a:schemeClr val="bg1"/>
                          </a:solidFill>
                          <a:effectLst/>
                          <a:latin typeface="Arial Narrow" panose="020B0606020202030204" pitchFamily="34" charset="0"/>
                        </a:rPr>
                        <a:t>in</a:t>
                      </a:r>
                      <a:r>
                        <a:rPr lang="en-US" sz="2400" kern="50" spc="10" baseline="0" dirty="0">
                          <a:solidFill>
                            <a:schemeClr val="bg1"/>
                          </a:solidFill>
                          <a:effectLst/>
                          <a:latin typeface="Arial Narrow" panose="020B0606020202030204" pitchFamily="34" charset="0"/>
                        </a:rPr>
                        <a:t> 2L </a:t>
                      </a:r>
                      <a:r>
                        <a:rPr lang="en-US" sz="2400" kern="50" spc="10" baseline="0" dirty="0" err="1">
                          <a:solidFill>
                            <a:schemeClr val="bg1"/>
                          </a:solidFill>
                          <a:effectLst/>
                          <a:latin typeface="Arial Narrow" panose="020B0606020202030204" pitchFamily="34" charset="0"/>
                        </a:rPr>
                        <a:t>Tx</a:t>
                      </a:r>
                      <a:r>
                        <a:rPr lang="en-US" sz="2400" kern="50" spc="10" baseline="0" dirty="0">
                          <a:solidFill>
                            <a:schemeClr val="bg1"/>
                          </a:solidFill>
                          <a:effectLst/>
                          <a:latin typeface="Arial Narrow" panose="020B0606020202030204" pitchFamily="34" charset="0"/>
                        </a:rPr>
                        <a:t> of </a:t>
                      </a:r>
                      <a:r>
                        <a:rPr lang="en-US" sz="2400" kern="50" spc="10" baseline="0" dirty="0" err="1">
                          <a:solidFill>
                            <a:schemeClr val="bg1"/>
                          </a:solidFill>
                          <a:effectLst/>
                          <a:latin typeface="Arial Narrow" panose="020B0606020202030204" pitchFamily="34" charset="0"/>
                        </a:rPr>
                        <a:t>mNSCLC</a:t>
                      </a:r>
                      <a:endParaRPr lang="en-US" sz="2400" dirty="0">
                        <a:solidFill>
                          <a:schemeClr val="bg1"/>
                        </a:solidFill>
                        <a:effectLst/>
                        <a:latin typeface="Arial Narrow" panose="020B0606020202030204" pitchFamily="34" charset="0"/>
                      </a:endParaRPr>
                    </a:p>
                    <a:p>
                      <a:pPr marL="0" marR="0" algn="l">
                        <a:spcBef>
                          <a:spcPts val="0"/>
                        </a:spcBef>
                        <a:spcAft>
                          <a:spcPts val="0"/>
                        </a:spcAft>
                      </a:pPr>
                      <a:r>
                        <a:rPr lang="en-US" sz="2400" dirty="0">
                          <a:solidFill>
                            <a:schemeClr val="bg1"/>
                          </a:solidFill>
                          <a:effectLst/>
                          <a:latin typeface="Arial Narrow" panose="020B0606020202030204" pitchFamily="34" charset="0"/>
                        </a:rPr>
                        <a:t> </a:t>
                      </a:r>
                      <a:endParaRPr lang="en-US" sz="2400" dirty="0">
                        <a:solidFill>
                          <a:schemeClr val="bg1"/>
                        </a:solidFill>
                        <a:effectLst/>
                        <a:latin typeface="Arial Narrow" panose="020B0606020202030204" pitchFamily="34" charset="0"/>
                        <a:ea typeface="Times" panose="02020603050405020304" pitchFamily="18"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1091026996"/>
                  </a:ext>
                </a:extLst>
              </a:tr>
            </a:tbl>
          </a:graphicData>
        </a:graphic>
      </p:graphicFrame>
      <p:sp>
        <p:nvSpPr>
          <p:cNvPr id="3" name="Rectangle 2"/>
          <p:cNvSpPr/>
          <p:nvPr/>
        </p:nvSpPr>
        <p:spPr bwMode="auto">
          <a:xfrm>
            <a:off x="924560" y="5929460"/>
            <a:ext cx="10637520" cy="443059"/>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PI:  Melina Marmarelis, MD</a:t>
            </a:r>
          </a:p>
        </p:txBody>
      </p:sp>
    </p:spTree>
    <p:extLst>
      <p:ext uri="{BB962C8B-B14F-4D97-AF65-F5344CB8AC3E}">
        <p14:creationId xmlns:p14="http://schemas.microsoft.com/office/powerpoint/2010/main" val="3736323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F3744-E3A0-A065-61D5-411427D64147}"/>
              </a:ext>
            </a:extLst>
          </p:cNvPr>
          <p:cNvSpPr/>
          <p:nvPr/>
        </p:nvSpPr>
        <p:spPr bwMode="auto">
          <a:xfrm>
            <a:off x="695400" y="3429000"/>
            <a:ext cx="10515600" cy="72008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908720"/>
            <a:ext cx="9577064" cy="4799013"/>
          </a:xfrm>
        </p:spPr>
        <p:txBody>
          <a:bodyPr/>
          <a:lstStyle/>
          <a:p>
            <a:pPr marL="98425" indent="0">
              <a:lnSpc>
                <a:spcPct val="100000"/>
              </a:lnSpc>
              <a:spcBef>
                <a:spcPts val="2000"/>
              </a:spcBef>
              <a:spcAft>
                <a:spcPts val="0"/>
              </a:spcAft>
              <a:buNone/>
            </a:pPr>
            <a:r>
              <a:rPr lang="en-US" sz="2500" dirty="0">
                <a:solidFill>
                  <a:srgbClr val="0432FF"/>
                </a:solidFill>
              </a:rPr>
              <a:t>Introduction</a:t>
            </a:r>
          </a:p>
          <a:p>
            <a:pPr marL="98425" indent="0">
              <a:lnSpc>
                <a:spcPct val="100000"/>
              </a:lnSpc>
              <a:spcBef>
                <a:spcPts val="2000"/>
              </a:spcBef>
              <a:spcAft>
                <a:spcPts val="0"/>
              </a:spcAft>
              <a:buNone/>
            </a:pPr>
            <a:r>
              <a:rPr lang="en-US" sz="2500" dirty="0">
                <a:solidFill>
                  <a:srgbClr val="0432FF"/>
                </a:solidFill>
              </a:rPr>
              <a:t>Module 1: Case Discussions – Part 1 </a:t>
            </a:r>
          </a:p>
          <a:p>
            <a:pPr marL="98425" indent="0">
              <a:lnSpc>
                <a:spcPct val="100000"/>
              </a:lnSpc>
              <a:spcBef>
                <a:spcPts val="2000"/>
              </a:spcBef>
              <a:spcAft>
                <a:spcPts val="0"/>
              </a:spcAft>
              <a:buNone/>
            </a:pPr>
            <a:r>
              <a:rPr lang="en-US" sz="2500" dirty="0">
                <a:solidFill>
                  <a:srgbClr val="0432FF"/>
                </a:solidFill>
              </a:rPr>
              <a:t>Module 2: Faculty Presentations</a:t>
            </a:r>
          </a:p>
          <a:p>
            <a:pPr>
              <a:lnSpc>
                <a:spcPct val="100000"/>
              </a:lnSpc>
              <a:spcBef>
                <a:spcPts val="800"/>
              </a:spcBef>
              <a:spcAft>
                <a:spcPts val="0"/>
              </a:spcAft>
            </a:pPr>
            <a:r>
              <a:rPr lang="en-US" sz="2200" b="0" dirty="0">
                <a:solidFill>
                  <a:schemeClr val="tx1"/>
                </a:solidFill>
              </a:rPr>
              <a:t>Current Management of Non-Small Cell Lung Cancer (NSCLC) After Disease Progression on Anti-PD-1/PD-L1-Containing Regimens – Dr Langer</a:t>
            </a:r>
          </a:p>
          <a:p>
            <a:pPr>
              <a:lnSpc>
                <a:spcPct val="100000"/>
              </a:lnSpc>
              <a:spcBef>
                <a:spcPts val="800"/>
              </a:spcBef>
              <a:spcAft>
                <a:spcPts val="0"/>
              </a:spcAft>
            </a:pPr>
            <a:r>
              <a:rPr lang="en-US" sz="2200" b="0" dirty="0">
                <a:solidFill>
                  <a:schemeClr val="bg1"/>
                </a:solidFill>
              </a:rPr>
              <a:t>Potential Role of Novel Immunotherapy-Based Combination Strategies in Progressive Advanced NSCLC – Dr </a:t>
            </a:r>
            <a:r>
              <a:rPr lang="en-US" sz="2200" b="0" dirty="0" err="1">
                <a:solidFill>
                  <a:schemeClr val="bg1"/>
                </a:solidFill>
              </a:rPr>
              <a:t>Reckamp</a:t>
            </a:r>
            <a:endParaRPr lang="en-US" sz="2200" b="0" dirty="0">
              <a:solidFill>
                <a:schemeClr val="bg1"/>
              </a:solidFill>
            </a:endParaRPr>
          </a:p>
          <a:p>
            <a:pPr>
              <a:lnSpc>
                <a:spcPct val="100000"/>
              </a:lnSpc>
              <a:spcBef>
                <a:spcPts val="800"/>
              </a:spcBef>
              <a:spcAft>
                <a:spcPts val="0"/>
              </a:spcAft>
            </a:pPr>
            <a:r>
              <a:rPr lang="en-US" sz="2200" b="0" dirty="0">
                <a:solidFill>
                  <a:schemeClr val="tx1"/>
                </a:solidFill>
              </a:rPr>
              <a:t>Novel Antibody-Drug Conjugates (ADCs) Under Evaluation in NSCLC – Dr Sands</a:t>
            </a:r>
          </a:p>
          <a:p>
            <a:pPr>
              <a:lnSpc>
                <a:spcPct val="100000"/>
              </a:lnSpc>
              <a:spcBef>
                <a:spcPts val="800"/>
              </a:spcBef>
              <a:spcAft>
                <a:spcPts val="0"/>
              </a:spcAft>
            </a:pPr>
            <a:r>
              <a:rPr lang="en-US" sz="2200" b="0" dirty="0">
                <a:solidFill>
                  <a:schemeClr val="tx1"/>
                </a:solidFill>
              </a:rPr>
              <a:t>Other Promising Therapeutic Strategies for Patients with Progressive Metastatic NSCLC – Dr Leal</a:t>
            </a:r>
          </a:p>
          <a:p>
            <a:pPr marL="98425" indent="0">
              <a:lnSpc>
                <a:spcPct val="100000"/>
              </a:lnSpc>
              <a:spcBef>
                <a:spcPts val="2000"/>
              </a:spcBef>
              <a:spcAft>
                <a:spcPts val="0"/>
              </a:spcAft>
              <a:buNone/>
            </a:pPr>
            <a:r>
              <a:rPr lang="en-US" sz="2500" dirty="0">
                <a:solidFill>
                  <a:srgbClr val="0432FF"/>
                </a:solidFill>
              </a:rPr>
              <a:t>Module 3: </a:t>
            </a:r>
            <a:r>
              <a:rPr lang="en-US" sz="2500" dirty="0">
                <a:solidFill>
                  <a:srgbClr val="002AFA"/>
                </a:solidFill>
              </a:rPr>
              <a:t>Case Discussions – Part 2 </a:t>
            </a:r>
          </a:p>
        </p:txBody>
      </p:sp>
    </p:spTree>
    <p:extLst>
      <p:ext uri="{BB962C8B-B14F-4D97-AF65-F5344CB8AC3E}">
        <p14:creationId xmlns:p14="http://schemas.microsoft.com/office/powerpoint/2010/main" val="344829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405F02-819E-38EA-29A7-A82F74C97421}"/>
              </a:ext>
            </a:extLst>
          </p:cNvPr>
          <p:cNvSpPr txBox="1"/>
          <p:nvPr/>
        </p:nvSpPr>
        <p:spPr>
          <a:xfrm>
            <a:off x="-1" y="1852550"/>
            <a:ext cx="1219200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Potential Role of Novel Immunotherapy-Based Combination Strategies in Progressive Advanced NSCLC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17AE53C-9EC6-4564-A27C-65DFFC509CAB}"/>
              </a:ext>
            </a:extLst>
          </p:cNvPr>
          <p:cNvSpPr txBox="1"/>
          <p:nvPr/>
        </p:nvSpPr>
        <p:spPr>
          <a:xfrm>
            <a:off x="-1" y="3429000"/>
            <a:ext cx="1219200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Karen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mn-cs"/>
              </a:rPr>
              <a:t>Reckamp</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MD, 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Director, Division of Medical Oncology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Associate Director of Clinical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Clinical Professor, Department of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Cedars-Sinai 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Los Angeles, California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7229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67" dirty="0">
                <a:latin typeface="Arial" charset="0"/>
                <a:ea typeface="+mn-ea"/>
                <a:cs typeface="+mn-cs"/>
              </a:rPr>
              <a:t>NSCLC therapy following platinum-doublet</a:t>
            </a:r>
          </a:p>
        </p:txBody>
      </p:sp>
      <p:sp>
        <p:nvSpPr>
          <p:cNvPr id="3" name="Text Placeholder 2">
            <a:extLst>
              <a:ext uri="{FF2B5EF4-FFF2-40B4-BE49-F238E27FC236}">
                <a16:creationId xmlns:a16="http://schemas.microsoft.com/office/drawing/2014/main" id="{46424368-16B6-408E-844F-5751DC41E8F0}"/>
              </a:ext>
            </a:extLst>
          </p:cNvPr>
          <p:cNvSpPr>
            <a:spLocks noGrp="1"/>
          </p:cNvSpPr>
          <p:nvPr>
            <p:ph type="body" sz="quarter" idx="13"/>
          </p:nvPr>
        </p:nvSpPr>
        <p:spPr>
          <a:solidFill>
            <a:schemeClr val="bg1"/>
          </a:solidFill>
        </p:spPr>
        <p:txBody>
          <a:bodyPr/>
          <a:lstStyle/>
          <a:p>
            <a:r>
              <a:rPr lang="en-US" sz="1467" b="0" dirty="0"/>
              <a:t>Shepherd J Clin Oncol 2000; Anderson BJC 2000; Hanna JCO 2004; Garon Lancet 2014; Reck Lancet Oncol 2014</a:t>
            </a:r>
          </a:p>
        </p:txBody>
      </p:sp>
      <p:graphicFrame>
        <p:nvGraphicFramePr>
          <p:cNvPr id="5" name="Table 5">
            <a:extLst>
              <a:ext uri="{FF2B5EF4-FFF2-40B4-BE49-F238E27FC236}">
                <a16:creationId xmlns:a16="http://schemas.microsoft.com/office/drawing/2014/main" id="{0808CC0C-E19A-4BEA-84CD-8C30B861F237}"/>
              </a:ext>
            </a:extLst>
          </p:cNvPr>
          <p:cNvGraphicFramePr>
            <a:graphicFrameLocks noGrp="1"/>
          </p:cNvGraphicFramePr>
          <p:nvPr>
            <p:ph sz="quarter" idx="14"/>
          </p:nvPr>
        </p:nvGraphicFramePr>
        <p:xfrm>
          <a:off x="1335315" y="1723916"/>
          <a:ext cx="9554547" cy="4055276"/>
        </p:xfrm>
        <a:graphic>
          <a:graphicData uri="http://schemas.openxmlformats.org/drawingml/2006/table">
            <a:tbl>
              <a:tblPr firstRow="1" bandRow="1">
                <a:tableStyleId>{5C22544A-7EE6-4342-B048-85BDC9FD1C3A}</a:tableStyleId>
              </a:tblPr>
              <a:tblGrid>
                <a:gridCol w="3184849">
                  <a:extLst>
                    <a:ext uri="{9D8B030D-6E8A-4147-A177-3AD203B41FA5}">
                      <a16:colId xmlns:a16="http://schemas.microsoft.com/office/drawing/2014/main" val="1038557626"/>
                    </a:ext>
                  </a:extLst>
                </a:gridCol>
                <a:gridCol w="3184849">
                  <a:extLst>
                    <a:ext uri="{9D8B030D-6E8A-4147-A177-3AD203B41FA5}">
                      <a16:colId xmlns:a16="http://schemas.microsoft.com/office/drawing/2014/main" val="3449874400"/>
                    </a:ext>
                  </a:extLst>
                </a:gridCol>
                <a:gridCol w="3184849">
                  <a:extLst>
                    <a:ext uri="{9D8B030D-6E8A-4147-A177-3AD203B41FA5}">
                      <a16:colId xmlns:a16="http://schemas.microsoft.com/office/drawing/2014/main" val="3508320926"/>
                    </a:ext>
                  </a:extLst>
                </a:gridCol>
              </a:tblGrid>
              <a:tr h="587099">
                <a:tc>
                  <a:txBody>
                    <a:bodyPr/>
                    <a:lstStyle/>
                    <a:p>
                      <a:r>
                        <a:rPr lang="en-US" sz="2400" dirty="0"/>
                        <a:t>Regimen</a:t>
                      </a:r>
                    </a:p>
                  </a:txBody>
                  <a:tcPr marL="121920" marR="121920" marT="60960" marB="60960"/>
                </a:tc>
                <a:tc>
                  <a:txBody>
                    <a:bodyPr/>
                    <a:lstStyle/>
                    <a:p>
                      <a:r>
                        <a:rPr lang="en-US" sz="2400" dirty="0"/>
                        <a:t>PFS (months)</a:t>
                      </a:r>
                    </a:p>
                  </a:txBody>
                  <a:tcPr marL="121920" marR="121920" marT="60960" marB="60960"/>
                </a:tc>
                <a:tc>
                  <a:txBody>
                    <a:bodyPr/>
                    <a:lstStyle/>
                    <a:p>
                      <a:r>
                        <a:rPr lang="en-US" sz="2400" dirty="0"/>
                        <a:t>OS (months)</a:t>
                      </a:r>
                    </a:p>
                  </a:txBody>
                  <a:tcPr marL="121920" marR="121920" marT="60960" marB="60960"/>
                </a:tc>
                <a:extLst>
                  <a:ext uri="{0D108BD9-81ED-4DB2-BD59-A6C34878D82A}">
                    <a16:rowId xmlns:a16="http://schemas.microsoft.com/office/drawing/2014/main" val="1586154450"/>
                  </a:ext>
                </a:extLst>
              </a:tr>
              <a:tr h="587099">
                <a:tc>
                  <a:txBody>
                    <a:bodyPr/>
                    <a:lstStyle/>
                    <a:p>
                      <a:r>
                        <a:rPr lang="en-US" sz="2400" dirty="0"/>
                        <a:t>Docetaxel</a:t>
                      </a:r>
                    </a:p>
                  </a:txBody>
                  <a:tcPr marL="121920" marR="121920" marT="60960" marB="60960"/>
                </a:tc>
                <a:tc>
                  <a:txBody>
                    <a:bodyPr/>
                    <a:lstStyle/>
                    <a:p>
                      <a:r>
                        <a:rPr lang="en-US" sz="2400" dirty="0"/>
                        <a:t>3.0</a:t>
                      </a:r>
                    </a:p>
                  </a:txBody>
                  <a:tcPr marL="121920" marR="121920" marT="60960" marB="60960"/>
                </a:tc>
                <a:tc>
                  <a:txBody>
                    <a:bodyPr/>
                    <a:lstStyle/>
                    <a:p>
                      <a:r>
                        <a:rPr lang="en-US" sz="2400" dirty="0"/>
                        <a:t>9.1</a:t>
                      </a:r>
                    </a:p>
                  </a:txBody>
                  <a:tcPr marL="121920" marR="121920" marT="60960" marB="60960"/>
                </a:tc>
                <a:extLst>
                  <a:ext uri="{0D108BD9-81ED-4DB2-BD59-A6C34878D82A}">
                    <a16:rowId xmlns:a16="http://schemas.microsoft.com/office/drawing/2014/main" val="668621745"/>
                  </a:ext>
                </a:extLst>
              </a:tr>
              <a:tr h="587099">
                <a:tc>
                  <a:txBody>
                    <a:bodyPr/>
                    <a:lstStyle/>
                    <a:p>
                      <a:r>
                        <a:rPr lang="en-US" sz="2400" dirty="0"/>
                        <a:t>Gemcitabine</a:t>
                      </a:r>
                    </a:p>
                  </a:txBody>
                  <a:tcPr marL="121920" marR="121920" marT="60960" marB="60960"/>
                </a:tc>
                <a:tc>
                  <a:txBody>
                    <a:bodyPr/>
                    <a:lstStyle/>
                    <a:p>
                      <a:r>
                        <a:rPr lang="en-US" sz="2400" dirty="0"/>
                        <a:t>na</a:t>
                      </a:r>
                    </a:p>
                  </a:txBody>
                  <a:tcPr marL="121920" marR="121920" marT="60960" marB="60960"/>
                </a:tc>
                <a:tc>
                  <a:txBody>
                    <a:bodyPr/>
                    <a:lstStyle/>
                    <a:p>
                      <a:r>
                        <a:rPr lang="en-US" sz="2400" dirty="0"/>
                        <a:t>5.7 </a:t>
                      </a:r>
                    </a:p>
                  </a:txBody>
                  <a:tcPr marL="121920" marR="121920" marT="60960" marB="60960"/>
                </a:tc>
                <a:extLst>
                  <a:ext uri="{0D108BD9-81ED-4DB2-BD59-A6C34878D82A}">
                    <a16:rowId xmlns:a16="http://schemas.microsoft.com/office/drawing/2014/main" val="3034392937"/>
                  </a:ext>
                </a:extLst>
              </a:tr>
              <a:tr h="587099">
                <a:tc>
                  <a:txBody>
                    <a:bodyPr/>
                    <a:lstStyle/>
                    <a:p>
                      <a:r>
                        <a:rPr lang="en-US" sz="2400" dirty="0"/>
                        <a:t>Pemetrexed</a:t>
                      </a:r>
                    </a:p>
                  </a:txBody>
                  <a:tcPr marL="121920" marR="121920" marT="60960" marB="60960"/>
                </a:tc>
                <a:tc>
                  <a:txBody>
                    <a:bodyPr/>
                    <a:lstStyle/>
                    <a:p>
                      <a:r>
                        <a:rPr lang="en-US" sz="2400" dirty="0"/>
                        <a:t>2.9</a:t>
                      </a:r>
                    </a:p>
                  </a:txBody>
                  <a:tcPr marL="121920" marR="121920" marT="60960" marB="60960"/>
                </a:tc>
                <a:tc>
                  <a:txBody>
                    <a:bodyPr/>
                    <a:lstStyle/>
                    <a:p>
                      <a:r>
                        <a:rPr lang="en-US" sz="2400" dirty="0"/>
                        <a:t>8.3</a:t>
                      </a:r>
                    </a:p>
                  </a:txBody>
                  <a:tcPr marL="121920" marR="121920" marT="60960" marB="60960"/>
                </a:tc>
                <a:extLst>
                  <a:ext uri="{0D108BD9-81ED-4DB2-BD59-A6C34878D82A}">
                    <a16:rowId xmlns:a16="http://schemas.microsoft.com/office/drawing/2014/main" val="3735078502"/>
                  </a:ext>
                </a:extLst>
              </a:tr>
              <a:tr h="853440">
                <a:tc>
                  <a:txBody>
                    <a:bodyPr/>
                    <a:lstStyle/>
                    <a:p>
                      <a:r>
                        <a:rPr lang="en-US" sz="2400" dirty="0"/>
                        <a:t>Docetaxel and nintedanib</a:t>
                      </a:r>
                    </a:p>
                  </a:txBody>
                  <a:tcPr marL="121920" marR="121920" marT="60960" marB="60960"/>
                </a:tc>
                <a:tc>
                  <a:txBody>
                    <a:bodyPr/>
                    <a:lstStyle/>
                    <a:p>
                      <a:r>
                        <a:rPr lang="en-US" sz="2400" dirty="0"/>
                        <a:t>3.4</a:t>
                      </a:r>
                    </a:p>
                  </a:txBody>
                  <a:tcPr marL="121920" marR="121920" marT="60960" marB="60960"/>
                </a:tc>
                <a:tc>
                  <a:txBody>
                    <a:bodyPr/>
                    <a:lstStyle/>
                    <a:p>
                      <a:r>
                        <a:rPr lang="en-US" sz="2400" dirty="0"/>
                        <a:t>10.1</a:t>
                      </a:r>
                    </a:p>
                  </a:txBody>
                  <a:tcPr marL="121920" marR="121920" marT="60960" marB="60960"/>
                </a:tc>
                <a:extLst>
                  <a:ext uri="{0D108BD9-81ED-4DB2-BD59-A6C34878D82A}">
                    <a16:rowId xmlns:a16="http://schemas.microsoft.com/office/drawing/2014/main" val="2200406593"/>
                  </a:ext>
                </a:extLst>
              </a:tr>
              <a:tr h="853440">
                <a:tc>
                  <a:txBody>
                    <a:bodyPr/>
                    <a:lstStyle/>
                    <a:p>
                      <a:r>
                        <a:rPr lang="en-US" sz="2400" dirty="0"/>
                        <a:t>Docetaxel and ramucirumab</a:t>
                      </a:r>
                    </a:p>
                  </a:txBody>
                  <a:tcPr marL="121920" marR="121920" marT="60960" marB="60960"/>
                </a:tc>
                <a:tc>
                  <a:txBody>
                    <a:bodyPr/>
                    <a:lstStyle/>
                    <a:p>
                      <a:r>
                        <a:rPr lang="en-US" sz="2400" dirty="0"/>
                        <a:t>4.5</a:t>
                      </a:r>
                    </a:p>
                  </a:txBody>
                  <a:tcPr marL="121920" marR="121920" marT="60960" marB="60960"/>
                </a:tc>
                <a:tc>
                  <a:txBody>
                    <a:bodyPr/>
                    <a:lstStyle/>
                    <a:p>
                      <a:r>
                        <a:rPr lang="en-US" sz="2400" dirty="0"/>
                        <a:t>10.5</a:t>
                      </a:r>
                    </a:p>
                  </a:txBody>
                  <a:tcPr marL="121920" marR="121920" marT="60960" marB="60960"/>
                </a:tc>
                <a:extLst>
                  <a:ext uri="{0D108BD9-81ED-4DB2-BD59-A6C34878D82A}">
                    <a16:rowId xmlns:a16="http://schemas.microsoft.com/office/drawing/2014/main" val="3677260484"/>
                  </a:ext>
                </a:extLst>
              </a:tr>
            </a:tbl>
          </a:graphicData>
        </a:graphic>
      </p:graphicFrame>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5908E96-6571-4985-800D-ABEACE1B391B}"/>
              </a:ext>
            </a:extLst>
          </p:cNvPr>
          <p:cNvSpPr txBox="1">
            <a:spLocks/>
          </p:cNvSpPr>
          <p:nvPr/>
        </p:nvSpPr>
        <p:spPr>
          <a:xfrm>
            <a:off x="418568" y="121395"/>
            <a:ext cx="11773433" cy="1456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Effects of angiogenesis-modulating factors on the immune system</a:t>
            </a:r>
            <a:endPar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4" name="TextBox 13">
            <a:extLst>
              <a:ext uri="{FF2B5EF4-FFF2-40B4-BE49-F238E27FC236}">
                <a16:creationId xmlns:a16="http://schemas.microsoft.com/office/drawing/2014/main" id="{40E71C8E-C5B3-47F8-8E2C-75C2433C10B1}"/>
              </a:ext>
            </a:extLst>
          </p:cNvPr>
          <p:cNvSpPr txBox="1"/>
          <p:nvPr/>
        </p:nvSpPr>
        <p:spPr>
          <a:xfrm>
            <a:off x="101645" y="6375856"/>
            <a:ext cx="11957493"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Ziogas AC, et al. Int J Cancer. 2012;130:857-64; Rivera et al. Trends Immunol. 2015; 36:240-9; Ko JS, et al. Clin Cancer Res 2009; 15: 2148-2157; Terme M, et al Oncoimmunol 2013; 2:e25156; Roland CL, et al. PLoS ONE 2009; 4(11): e7669; Yasuda S, et al. Clin Exp Immunol. 2013; 172:500-6</a:t>
            </a:r>
          </a:p>
        </p:txBody>
      </p:sp>
      <p:sp>
        <p:nvSpPr>
          <p:cNvPr id="13" name="Content Placeholder 2">
            <a:extLst>
              <a:ext uri="{FF2B5EF4-FFF2-40B4-BE49-F238E27FC236}">
                <a16:creationId xmlns:a16="http://schemas.microsoft.com/office/drawing/2014/main" id="{6706F6D1-2AB7-47F9-90E5-8CB17EBEB32B}"/>
              </a:ext>
            </a:extLst>
          </p:cNvPr>
          <p:cNvSpPr txBox="1">
            <a:spLocks/>
          </p:cNvSpPr>
          <p:nvPr/>
        </p:nvSpPr>
        <p:spPr>
          <a:xfrm>
            <a:off x="609600" y="1443318"/>
            <a:ext cx="11039856" cy="4878751"/>
          </a:xfrm>
          <a:prstGeom prst="rect">
            <a:avLst/>
          </a:prstGeom>
        </p:spPr>
        <p:txBody>
          <a:bodyPr>
            <a:normAutofit fontScale="92500" lnSpcReduction="20000"/>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VEGF is important in modulating the tumor immune microenvironment </a:t>
            </a:r>
          </a:p>
          <a:p>
            <a:pPr marL="685800" marR="0" lvl="1" indent="-228600" algn="l" defTabSz="914400" rtl="0" eaLnBrk="1" fontAlgn="auto" latinLnBrk="0" hangingPunct="1">
              <a:lnSpc>
                <a:spcPct val="120000"/>
              </a:lnSpc>
              <a:spcBef>
                <a:spcPts val="500"/>
              </a:spcBef>
              <a:spcAft>
                <a:spcPts val="0"/>
              </a:spcAft>
              <a:buClr>
                <a:prstClr val="white"/>
              </a:buClr>
              <a:buSzTx/>
              <a:buFont typeface="Wingdings" panose="05000000000000000000" pitchFamily="2" charset="2"/>
              <a:buChar char="§"/>
              <a:tabLst/>
              <a:defRPr/>
            </a:pP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induces PD-L1 expression on dendritic cells and suppresses maturation</a:t>
            </a:r>
          </a:p>
          <a:p>
            <a:pPr marL="685800" marR="0" lvl="1" indent="-228600" algn="l" defTabSz="914400" rtl="0" eaLnBrk="1" fontAlgn="auto" latinLnBrk="0" hangingPunct="1">
              <a:lnSpc>
                <a:spcPct val="120000"/>
              </a:lnSpc>
              <a:spcBef>
                <a:spcPts val="500"/>
              </a:spcBef>
              <a:spcAft>
                <a:spcPts val="0"/>
              </a:spcAft>
              <a:buClr>
                <a:prstClr val="white"/>
              </a:buClr>
              <a:buSzTx/>
              <a:buFont typeface="Wingdings" panose="05000000000000000000" pitchFamily="2" charset="2"/>
              <a:buChar char="§"/>
              <a:tabLst/>
              <a:defRPr/>
            </a:pP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impedes T cell extravasation</a:t>
            </a:r>
          </a:p>
          <a:p>
            <a:pPr marL="685800" marR="0" lvl="1" indent="-228600" algn="l" defTabSz="914400" rtl="0" eaLnBrk="1" fontAlgn="auto" latinLnBrk="0" hangingPunct="1">
              <a:lnSpc>
                <a:spcPct val="120000"/>
              </a:lnSpc>
              <a:spcBef>
                <a:spcPts val="500"/>
              </a:spcBef>
              <a:spcAft>
                <a:spcPts val="0"/>
              </a:spcAft>
              <a:buClr>
                <a:prstClr val="white"/>
              </a:buClr>
              <a:buSzTx/>
              <a:buFont typeface="Wingdings" panose="05000000000000000000" pitchFamily="2" charset="2"/>
              <a:buChar char="§"/>
              <a:tabLst/>
              <a:defRPr/>
            </a:pP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inhibits the proliferation and cytotoxicity of cytotoxic T lymphocytes (CTLs)</a:t>
            </a:r>
          </a:p>
          <a:p>
            <a:pPr marL="685800" marR="0" lvl="1" indent="-228600" algn="l" defTabSz="914400" rtl="0" eaLnBrk="1" fontAlgn="auto" latinLnBrk="0" hangingPunct="1">
              <a:lnSpc>
                <a:spcPct val="120000"/>
              </a:lnSpc>
              <a:spcBef>
                <a:spcPts val="500"/>
              </a:spcBef>
              <a:spcAft>
                <a:spcPts val="0"/>
              </a:spcAft>
              <a:buClr>
                <a:prstClr val="white"/>
              </a:buClr>
              <a:buSzTx/>
              <a:buFont typeface="Wingdings" panose="05000000000000000000" pitchFamily="2" charset="2"/>
              <a:buChar char="§"/>
              <a:tabLst/>
              <a:defRPr/>
            </a:pP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stimulates the proliferation of T regulatory (Treg) cells</a:t>
            </a:r>
          </a:p>
          <a:p>
            <a:pPr marL="685800" marR="0" lvl="1" indent="-228600" algn="l" defTabSz="914400" rtl="0" eaLnBrk="1" fontAlgn="auto" latinLnBrk="0" hangingPunct="1">
              <a:lnSpc>
                <a:spcPct val="120000"/>
              </a:lnSpc>
              <a:spcBef>
                <a:spcPts val="500"/>
              </a:spcBef>
              <a:spcAft>
                <a:spcPts val="0"/>
              </a:spcAft>
              <a:buClr>
                <a:prstClr val="white"/>
              </a:buClr>
              <a:buSzTx/>
              <a:buFont typeface="Wingdings" panose="05000000000000000000" pitchFamily="2" charset="2"/>
              <a:buChar char="§"/>
              <a:tabLst/>
              <a:defRPr/>
            </a:pP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mediates effects on myeloid-derived suppressor cells (MDSCs)  </a:t>
            </a:r>
          </a:p>
          <a:p>
            <a:pPr marL="372613" marR="0" lvl="1" indent="-171450" algn="l" defTabSz="914400" rtl="0" eaLnBrk="1" fontAlgn="auto" latinLnBrk="0" hangingPunct="1">
              <a:lnSpc>
                <a:spcPct val="120000"/>
              </a:lnSpc>
              <a:spcBef>
                <a:spcPts val="500"/>
              </a:spcBef>
              <a:spcAft>
                <a:spcPts val="0"/>
              </a:spcAft>
              <a:buClr>
                <a:prstClr val="white"/>
              </a:buClr>
              <a:buSzTx/>
              <a:buFont typeface="Wingdings" panose="05000000000000000000" pitchFamily="2" charset="2"/>
              <a:buChar char="§"/>
              <a:tabLst/>
              <a:defRPr/>
            </a:pP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20000"/>
              </a:lnSpc>
              <a:spcBef>
                <a:spcPts val="1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Inhibition of VEGF restores many of these phenotypes</a:t>
            </a:r>
          </a:p>
          <a:p>
            <a:pPr marL="342900" marR="0" lvl="0" indent="-342900" algn="l" defTabSz="914400" rtl="0" eaLnBrk="1" fontAlgn="auto" latinLnBrk="0" hangingPunct="1">
              <a:lnSpc>
                <a:spcPct val="120000"/>
              </a:lnSpc>
              <a:spcBef>
                <a:spcPts val="1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VEGFR2 inhibition decreases infiltration of suppressive immune cells while increasing mature dendritic cells</a:t>
            </a:r>
          </a:p>
          <a:p>
            <a:pPr marL="342900" marR="0" lvl="0" indent="-342900" algn="l" defTabSz="914400" rtl="0" eaLnBrk="1" fontAlgn="auto" latinLnBrk="0" hangingPunct="1">
              <a:lnSpc>
                <a:spcPct val="120000"/>
              </a:lnSpc>
              <a:spcBef>
                <a:spcPts val="1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Combination blockade of PD1 (pembrolizumab) and VEGFR (ramucirumab) may overcome resistance by reducing tumor neovascularization with upregulation of proinflammatory cytokines</a:t>
            </a:r>
          </a:p>
          <a:p>
            <a:pPr marL="457200" marR="0" lvl="1" indent="0" algn="l" defTabSz="914400" rtl="0" eaLnBrk="1" fontAlgn="auto" latinLnBrk="0" hangingPunct="1">
              <a:lnSpc>
                <a:spcPct val="120000"/>
              </a:lnSpc>
              <a:spcBef>
                <a:spcPts val="500"/>
              </a:spcBef>
              <a:spcAft>
                <a:spcPts val="0"/>
              </a:spcAft>
              <a:buClr>
                <a:prstClr val="white"/>
              </a:buClr>
              <a:buSzTx/>
              <a:buFont typeface="Wingdings" panose="05000000000000000000" pitchFamily="2" charset="2"/>
              <a:buNone/>
              <a:tabLst/>
              <a:defRPr/>
            </a:pPr>
            <a:endPar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20000"/>
              </a:lnSpc>
              <a:spcBef>
                <a:spcPts val="500"/>
              </a:spcBef>
              <a:spcAft>
                <a:spcPts val="0"/>
              </a:spcAft>
              <a:buClr>
                <a:prstClr val="white"/>
              </a:buClr>
              <a:buSzTx/>
              <a:buFont typeface="Wingdings" panose="05000000000000000000" pitchFamily="2" charset="2"/>
              <a:buChar char="§"/>
              <a:tabLst/>
              <a:defRPr/>
            </a:pPr>
            <a:endPar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20000"/>
              </a:lnSpc>
              <a:spcBef>
                <a:spcPts val="1000"/>
              </a:spcBef>
              <a:spcAft>
                <a:spcPts val="0"/>
              </a:spcAft>
              <a:buClr>
                <a:prstClr val="white"/>
              </a:buClr>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56091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B1D9F3-22A6-4195-B2A9-EE9695B9475B}"/>
              </a:ext>
            </a:extLst>
          </p:cNvPr>
          <p:cNvSpPr txBox="1">
            <a:spLocks/>
          </p:cNvSpPr>
          <p:nvPr/>
        </p:nvSpPr>
        <p:spPr>
          <a:xfrm>
            <a:off x="735615" y="200637"/>
            <a:ext cx="10546080" cy="1456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VEGF/R inhibition plus immune checkpoint inhibition in the clinic</a:t>
            </a:r>
            <a:endParaRPr kumimoji="0" lang="en-US" sz="6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2" name="Content Placeholder 2">
            <a:extLst>
              <a:ext uri="{FF2B5EF4-FFF2-40B4-BE49-F238E27FC236}">
                <a16:creationId xmlns:a16="http://schemas.microsoft.com/office/drawing/2014/main" id="{D713E193-C4DB-45DB-935E-60A7AF110CCA}"/>
              </a:ext>
            </a:extLst>
          </p:cNvPr>
          <p:cNvSpPr txBox="1">
            <a:spLocks/>
          </p:cNvSpPr>
          <p:nvPr/>
        </p:nvSpPr>
        <p:spPr>
          <a:xfrm>
            <a:off x="688848" y="1657023"/>
            <a:ext cx="11039856" cy="4455280"/>
          </a:xfrm>
          <a:prstGeom prst="rect">
            <a:avLst/>
          </a:prstGeom>
        </p:spPr>
        <p:txBody>
          <a:bodyPr>
            <a:normAutofit lnSpcReduction="10000"/>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Combination VEGF/R and PD-1/L1 therapy has demonstrated benefit in ICI-naïve patients in multiple tumor types with FDA approvals</a:t>
            </a:r>
          </a:p>
          <a:p>
            <a:pPr marL="685800" marR="0" lvl="1" indent="-228600" algn="l" defTabSz="914400" rtl="0" eaLnBrk="1" fontAlgn="auto" latinLnBrk="0" hangingPunct="1">
              <a:lnSpc>
                <a:spcPct val="100000"/>
              </a:lnSpc>
              <a:spcBef>
                <a:spcPts val="500"/>
              </a:spcBef>
              <a:spcAft>
                <a:spcPts val="0"/>
              </a:spcAft>
              <a:buClr>
                <a:prstClr val="white"/>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Renal cell carcinoma—axitinib/pembrolizumab</a:t>
            </a:r>
            <a:r>
              <a:rPr kumimoji="0" lang="en-US" sz="2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axitinib/avelumab</a:t>
            </a:r>
            <a:r>
              <a:rPr kumimoji="0" lang="en-US" sz="2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cabozantinib/nivolumab</a:t>
            </a:r>
            <a:r>
              <a:rPr kumimoji="0" lang="en-US" sz="2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lenvatinib/pembrolizumab</a:t>
            </a:r>
            <a:r>
              <a:rPr kumimoji="0" lang="en-US" sz="2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
                <a:prstClr val="white"/>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Endometrial carcinoma—lenvatinib/pembrolizumab</a:t>
            </a:r>
            <a:r>
              <a:rPr kumimoji="0" lang="en-US" sz="2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
                <a:prstClr val="white"/>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Hepatocellular carcinoma—bevacizumab/atezolizumab</a:t>
            </a:r>
            <a:r>
              <a:rPr kumimoji="0" lang="en-US" sz="2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6</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Pembrolizumab is an anti–programmed death 1 (PD-1) monoclonal antibody</a:t>
            </a:r>
          </a:p>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Ramucirumab is a monoclonal antibody targeting the extracellular domain of vascular endothelial growth factor receptor 2 (VEGFR2) </a:t>
            </a:r>
          </a:p>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Preliminary activity and safety with pembrolizumab and ramucirumab was demonstrated in a phase I trial with anti-tumor activity seen</a:t>
            </a:r>
            <a:r>
              <a:rPr kumimoji="0" lang="en-US" sz="2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7,8</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
                <a:prstClr val="white"/>
              </a:buClr>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612BF77-B841-44E7-B879-D2C4B01ED085}"/>
              </a:ext>
            </a:extLst>
          </p:cNvPr>
          <p:cNvSpPr txBox="1"/>
          <p:nvPr/>
        </p:nvSpPr>
        <p:spPr>
          <a:xfrm>
            <a:off x="148492" y="6327691"/>
            <a:ext cx="1187156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1. Rini BI et al NEJM 2019; 2. Motzer RJ et al NEJM 2019; 3. Choueiri TK et al 2021; 4. Motzer RJ et al NEJM 2021; 5. Makker V et al NEJM 2022; 6. Finn RS et al NEJM 2020; 7. Herbst RS et al Lancet Oncol 2019; 8. Herbst RS et al J Thorac Oncol 2021</a:t>
            </a:r>
          </a:p>
        </p:txBody>
      </p:sp>
    </p:spTree>
    <p:extLst>
      <p:ext uri="{BB962C8B-B14F-4D97-AF65-F5344CB8AC3E}">
        <p14:creationId xmlns:p14="http://schemas.microsoft.com/office/powerpoint/2010/main" val="2727182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FF45-B43B-449F-A94E-0B13C8D6F108}"/>
              </a:ext>
            </a:extLst>
          </p:cNvPr>
          <p:cNvSpPr>
            <a:spLocks noGrp="1"/>
          </p:cNvSpPr>
          <p:nvPr>
            <p:ph type="title"/>
          </p:nvPr>
        </p:nvSpPr>
        <p:spPr>
          <a:xfrm>
            <a:off x="50203" y="83492"/>
            <a:ext cx="12192000" cy="1069680"/>
          </a:xfrm>
        </p:spPr>
        <p:txBody>
          <a:bodyPr/>
          <a:lstStyle/>
          <a:p>
            <a:r>
              <a:rPr lang="en-US" sz="4267" dirty="0"/>
              <a:t>S1800A Schema—Randomized Phase II trial</a:t>
            </a:r>
          </a:p>
        </p:txBody>
      </p:sp>
      <p:grpSp>
        <p:nvGrpSpPr>
          <p:cNvPr id="13" name="Group 12">
            <a:extLst>
              <a:ext uri="{FF2B5EF4-FFF2-40B4-BE49-F238E27FC236}">
                <a16:creationId xmlns:a16="http://schemas.microsoft.com/office/drawing/2014/main" id="{CB395AFE-AA8F-4C27-BC4F-D62189FFF584}"/>
              </a:ext>
            </a:extLst>
          </p:cNvPr>
          <p:cNvGrpSpPr/>
          <p:nvPr/>
        </p:nvGrpSpPr>
        <p:grpSpPr>
          <a:xfrm>
            <a:off x="1994869" y="1329493"/>
            <a:ext cx="8792195" cy="3556728"/>
            <a:chOff x="12281973" y="4452663"/>
            <a:chExt cx="12291180" cy="4929849"/>
          </a:xfrm>
        </p:grpSpPr>
        <p:grpSp>
          <p:nvGrpSpPr>
            <p:cNvPr id="14" name="Group 13">
              <a:extLst>
                <a:ext uri="{FF2B5EF4-FFF2-40B4-BE49-F238E27FC236}">
                  <a16:creationId xmlns:a16="http://schemas.microsoft.com/office/drawing/2014/main" id="{19028D5D-F02D-46B3-9EF2-B3E063200613}"/>
                </a:ext>
              </a:extLst>
            </p:cNvPr>
            <p:cNvGrpSpPr/>
            <p:nvPr/>
          </p:nvGrpSpPr>
          <p:grpSpPr>
            <a:xfrm>
              <a:off x="12281973" y="4452663"/>
              <a:ext cx="12291180" cy="4929849"/>
              <a:chOff x="469386" y="1482735"/>
              <a:chExt cx="12291180" cy="4929849"/>
            </a:xfrm>
          </p:grpSpPr>
          <p:sp>
            <p:nvSpPr>
              <p:cNvPr id="16" name="Rectangle 15">
                <a:extLst>
                  <a:ext uri="{FF2B5EF4-FFF2-40B4-BE49-F238E27FC236}">
                    <a16:creationId xmlns:a16="http://schemas.microsoft.com/office/drawing/2014/main" id="{E3278C04-1FFE-4BF3-9294-30953E3E7AE2}"/>
                  </a:ext>
                </a:extLst>
              </p:cNvPr>
              <p:cNvSpPr/>
              <p:nvPr/>
            </p:nvSpPr>
            <p:spPr>
              <a:xfrm>
                <a:off x="8271084" y="3926366"/>
                <a:ext cx="3536414" cy="2486218"/>
              </a:xfrm>
              <a:prstGeom prst="rect">
                <a:avLst/>
              </a:prstGeom>
              <a:solidFill>
                <a:schemeClr val="bg1"/>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ARM B</a:t>
                </a:r>
              </a:p>
              <a:p>
                <a:pPr marL="0" marR="0" lvl="0" indent="0" algn="ctr" defTabSz="544032" rtl="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Pembrolizumab</a:t>
                </a:r>
                <a:r>
                  <a:rPr kumimoji="0" lang="en-US" altLang="en-US" sz="1600" b="0" i="0" u="none" strike="noStrike" kern="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br>
                  <a:rPr kumimoji="0" lang="en-US" altLang="en-US" sz="1600" b="0" i="0" u="none" strike="noStrike" kern="0" cap="none" spc="0" normalizeH="0" baseline="0" noProof="0" dirty="0">
                    <a:ln>
                      <a:noFill/>
                    </a:ln>
                    <a:solidFill>
                      <a:srgbClr val="0070C0"/>
                    </a:solidFill>
                    <a:effectLst/>
                    <a:uLnTx/>
                    <a:uFillTx/>
                    <a:latin typeface="Calibri" panose="020F0502020204030204"/>
                    <a:ea typeface="+mn-ea"/>
                    <a:cs typeface="Arial" panose="020B0604020202020204" pitchFamily="34" charset="0"/>
                  </a:rPr>
                </a:br>
                <a:r>
                  <a:rPr kumimoji="0" lang="en-US" altLang="en-US" sz="1200" b="0" i="0"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200 mg Q3W for </a:t>
                </a:r>
                <a:br>
                  <a:rPr kumimoji="0" lang="en-US" altLang="en-US" sz="1200" b="0" i="0"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br>
                <a:r>
                  <a:rPr kumimoji="0" lang="en-US" altLang="en-US" sz="1200" b="0" i="0"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up to 35 cycles</a:t>
                </a:r>
                <a:br>
                  <a:rPr kumimoji="0" lang="en-US" altLang="en-US" sz="1600" b="0" i="0"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br>
                <a:r>
                  <a:rPr kumimoji="0" lang="en-US" altLang="en-US" sz="1200" b="0" i="0" u="none" strike="noStrike" kern="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a:t>
                </a:r>
                <a:br>
                  <a:rPr kumimoji="0" lang="en-US" altLang="en-US" sz="1600" b="0" i="0" u="none" strike="noStrike" kern="0" cap="none" spc="0" normalizeH="0" baseline="0" noProof="0" dirty="0">
                    <a:ln>
                      <a:noFill/>
                    </a:ln>
                    <a:solidFill>
                      <a:srgbClr val="0070C0"/>
                    </a:solidFill>
                    <a:effectLst/>
                    <a:uLnTx/>
                    <a:uFillTx/>
                    <a:latin typeface="Calibri" panose="020F0502020204030204"/>
                    <a:ea typeface="+mn-ea"/>
                    <a:cs typeface="Arial" panose="020B0604020202020204" pitchFamily="34" charset="0"/>
                  </a:rPr>
                </a:br>
                <a:r>
                  <a:rPr kumimoji="0" lang="en-US" altLang="en-US" sz="1600" b="0" i="0" u="none" strike="noStrike" kern="0" cap="none" spc="0" normalizeH="0" baseline="0" noProof="0" dirty="0">
                    <a:ln>
                      <a:noFill/>
                    </a:ln>
                    <a:solidFill>
                      <a:srgbClr val="E7E6E6">
                        <a:lumMod val="10000"/>
                      </a:srgbClr>
                    </a:solidFill>
                    <a:effectLst/>
                    <a:uLnTx/>
                    <a:uFillTx/>
                    <a:latin typeface="Calibri" panose="020F0502020204030204"/>
                    <a:ea typeface="+mn-ea"/>
                    <a:cs typeface="Arial" panose="020B0604020202020204" pitchFamily="34" charset="0"/>
                  </a:rPr>
                  <a:t>Ramucirumab</a:t>
                </a:r>
                <a:r>
                  <a:rPr kumimoji="0" lang="en-US" altLang="en-US" sz="1600" b="0" i="0" u="none" strike="noStrike" kern="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br>
                  <a:rPr kumimoji="0" lang="en-US" altLang="en-US" sz="1600" b="0" i="0" u="none" strike="noStrike" kern="0" cap="none" spc="0" normalizeH="0" baseline="0" noProof="0" dirty="0">
                    <a:ln>
                      <a:noFill/>
                    </a:ln>
                    <a:solidFill>
                      <a:srgbClr val="0070C0"/>
                    </a:solidFill>
                    <a:effectLst/>
                    <a:uLnTx/>
                    <a:uFillTx/>
                    <a:latin typeface="Calibri" panose="020F0502020204030204"/>
                    <a:ea typeface="+mn-ea"/>
                    <a:cs typeface="Arial" panose="020B0604020202020204" pitchFamily="34" charset="0"/>
                  </a:rPr>
                </a:br>
                <a:r>
                  <a:rPr kumimoji="0" lang="en-US" altLang="en-US" sz="1200" b="0" i="0"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10 mg/kg</a:t>
                </a:r>
                <a:r>
                  <a:rPr kumimoji="0" lang="en-US" altLang="en-US" sz="1200" b="0" i="0" u="none" strike="noStrike" kern="0" cap="none" spc="0" normalizeH="0" baseline="30000" noProof="0" dirty="0">
                    <a:ln>
                      <a:noFill/>
                    </a:ln>
                    <a:solidFill>
                      <a:srgbClr val="00B050"/>
                    </a:solidFill>
                    <a:effectLst/>
                    <a:uLnTx/>
                    <a:uFillTx/>
                    <a:latin typeface="Calibri" panose="020F0502020204030204"/>
                    <a:ea typeface="+mn-ea"/>
                    <a:cs typeface="Arial" panose="020B0604020202020204" pitchFamily="34" charset="0"/>
                  </a:rPr>
                  <a:t> </a:t>
                </a:r>
                <a:r>
                  <a:rPr kumimoji="0" lang="en-US" altLang="en-US" sz="1200" b="0" i="0"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Q3W</a:t>
                </a:r>
                <a:endParaRPr kumimoji="0" lang="en-US" altLang="en-US" sz="1600" b="0" i="0"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cxnSp>
            <p:nvCxnSpPr>
              <p:cNvPr id="18" name="Straight Arrow Connector 17">
                <a:extLst>
                  <a:ext uri="{FF2B5EF4-FFF2-40B4-BE49-F238E27FC236}">
                    <a16:creationId xmlns:a16="http://schemas.microsoft.com/office/drawing/2014/main" id="{E64556BB-D201-4A10-92BD-99F213FE2AA6}"/>
                  </a:ext>
                </a:extLst>
              </p:cNvPr>
              <p:cNvCxnSpPr>
                <a:cxnSpLocks/>
              </p:cNvCxnSpPr>
              <p:nvPr/>
            </p:nvCxnSpPr>
            <p:spPr>
              <a:xfrm>
                <a:off x="6865273" y="4398406"/>
                <a:ext cx="1405811" cy="25625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5CB2205-7127-4922-A945-8DD97F78CC95}"/>
                  </a:ext>
                </a:extLst>
              </p:cNvPr>
              <p:cNvCxnSpPr>
                <a:cxnSpLocks/>
              </p:cNvCxnSpPr>
              <p:nvPr/>
            </p:nvCxnSpPr>
            <p:spPr>
              <a:xfrm flipH="1">
                <a:off x="4027406" y="4398407"/>
                <a:ext cx="1180716" cy="25625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9039933C-8EED-4DC8-9838-2F151B5CBF2B}"/>
                  </a:ext>
                </a:extLst>
              </p:cNvPr>
              <p:cNvSpPr/>
              <p:nvPr/>
            </p:nvSpPr>
            <p:spPr>
              <a:xfrm>
                <a:off x="4498226" y="3847663"/>
                <a:ext cx="3180653" cy="857529"/>
              </a:xfrm>
              <a:prstGeom prst="ellipse">
                <a:avLst/>
              </a:prstGeom>
              <a:solidFill>
                <a:schemeClr val="accent2">
                  <a:lumMod val="40000"/>
                  <a:lumOff val="60000"/>
                </a:schemeClr>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Randomization</a:t>
                </a:r>
                <a:r>
                  <a:rPr kumimoji="0" lang="en-US"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p>
            </p:txBody>
          </p:sp>
          <p:sp>
            <p:nvSpPr>
              <p:cNvPr id="23" name="Rectangle 22">
                <a:extLst>
                  <a:ext uri="{FF2B5EF4-FFF2-40B4-BE49-F238E27FC236}">
                    <a16:creationId xmlns:a16="http://schemas.microsoft.com/office/drawing/2014/main" id="{C4292E68-E0F7-493A-96EF-0F973C330973}"/>
                  </a:ext>
                </a:extLst>
              </p:cNvPr>
              <p:cNvSpPr/>
              <p:nvPr/>
            </p:nvSpPr>
            <p:spPr>
              <a:xfrm>
                <a:off x="469386" y="3926366"/>
                <a:ext cx="3536415" cy="2416555"/>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solidFill>
                    <a:effectLst/>
                    <a:uLnTx/>
                    <a:uFillTx/>
                    <a:latin typeface="Calibri" panose="020F0502020204030204"/>
                    <a:ea typeface="+mn-ea"/>
                    <a:cs typeface="+mn-cs"/>
                  </a:rPr>
                  <a:t>ARM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Investigator’s Choice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Standard of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0070C0"/>
                    </a:solidFill>
                    <a:effectLst/>
                    <a:uLnTx/>
                    <a:uFillTx/>
                    <a:latin typeface="Calibri" panose="020F0502020204030204"/>
                    <a:ea typeface="+mn-ea"/>
                    <a:cs typeface="Arial" panose="020B0604020202020204" pitchFamily="34" charset="0"/>
                  </a:rPr>
                  <a:t>docetaxel + ramucirumab; docetaxel; gemcitabine; pemetrexed (nonSCC only)</a:t>
                </a:r>
                <a:endParaRPr kumimoji="0" lang="en-US" altLang="en-US" sz="1000" b="0" i="0" u="none" strike="noStrike" kern="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p:sp>
            <p:nvSpPr>
              <p:cNvPr id="24" name="TextBox 23">
                <a:extLst>
                  <a:ext uri="{FF2B5EF4-FFF2-40B4-BE49-F238E27FC236}">
                    <a16:creationId xmlns:a16="http://schemas.microsoft.com/office/drawing/2014/main" id="{C149D157-A6AA-4C26-B050-433D9153CFB0}"/>
                  </a:ext>
                </a:extLst>
              </p:cNvPr>
              <p:cNvSpPr txBox="1"/>
              <p:nvPr/>
            </p:nvSpPr>
            <p:spPr>
              <a:xfrm>
                <a:off x="5194939" y="4774434"/>
                <a:ext cx="1896539" cy="149309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09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R (1:1)</a:t>
                </a:r>
              </a:p>
              <a:p>
                <a:pPr marL="0" marR="0" lvl="0" indent="0" algn="ctr" defTabSz="45709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N= 130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41EF8CD-DDA7-4A48-9D8A-3A634AAFE016}"/>
                  </a:ext>
                </a:extLst>
              </p:cNvPr>
              <p:cNvSpPr txBox="1"/>
              <p:nvPr/>
            </p:nvSpPr>
            <p:spPr>
              <a:xfrm>
                <a:off x="8949082" y="1482735"/>
                <a:ext cx="3811484" cy="5119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Primary endpoint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OS</a:t>
                </a:r>
              </a:p>
            </p:txBody>
          </p:sp>
        </p:grpSp>
        <p:sp>
          <p:nvSpPr>
            <p:cNvPr id="15" name="TextBox 14">
              <a:extLst>
                <a:ext uri="{FF2B5EF4-FFF2-40B4-BE49-F238E27FC236}">
                  <a16:creationId xmlns:a16="http://schemas.microsoft.com/office/drawing/2014/main" id="{DD92FA5B-E923-46BF-8022-72C996250A6C}"/>
                </a:ext>
              </a:extLst>
            </p:cNvPr>
            <p:cNvSpPr txBox="1"/>
            <p:nvPr/>
          </p:nvSpPr>
          <p:spPr>
            <a:xfrm>
              <a:off x="20827008" y="5109195"/>
              <a:ext cx="3746145" cy="8958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Secondary endpoints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RR, DCR, DoR, PFS, Toxicities</a:t>
              </a:r>
            </a:p>
          </p:txBody>
        </p:sp>
      </p:grpSp>
      <p:sp>
        <p:nvSpPr>
          <p:cNvPr id="26" name="Rectangle 25">
            <a:extLst>
              <a:ext uri="{FF2B5EF4-FFF2-40B4-BE49-F238E27FC236}">
                <a16:creationId xmlns:a16="http://schemas.microsoft.com/office/drawing/2014/main" id="{4171B239-4A9B-44AA-83E0-CBE89A2D1359}"/>
              </a:ext>
            </a:extLst>
          </p:cNvPr>
          <p:cNvSpPr/>
          <p:nvPr/>
        </p:nvSpPr>
        <p:spPr>
          <a:xfrm>
            <a:off x="4540012" y="1449334"/>
            <a:ext cx="3035611" cy="1077218"/>
          </a:xfrm>
          <a:prstGeom prst="rect">
            <a:avLst/>
          </a:prstGeom>
          <a:ln w="38100">
            <a:solidFill>
              <a:schemeClr val="accent1">
                <a:lumMod val="40000"/>
                <a:lumOff val="6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Stratified by </a:t>
            </a: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1) PD-L1 expression, 2) histology, 3) intent to receive ramucirumab in standard of care arm</a:t>
            </a:r>
          </a:p>
        </p:txBody>
      </p:sp>
      <p:sp>
        <p:nvSpPr>
          <p:cNvPr id="27" name="TextBox 26">
            <a:extLst>
              <a:ext uri="{FF2B5EF4-FFF2-40B4-BE49-F238E27FC236}">
                <a16:creationId xmlns:a16="http://schemas.microsoft.com/office/drawing/2014/main" id="{50118FF1-40A1-4A21-8FAE-7F23F0C65BFE}"/>
              </a:ext>
            </a:extLst>
          </p:cNvPr>
          <p:cNvSpPr txBox="1"/>
          <p:nvPr/>
        </p:nvSpPr>
        <p:spPr>
          <a:xfrm>
            <a:off x="1250937" y="1441387"/>
            <a:ext cx="609442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NCT03971474</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DDE0C26-6DE2-42E9-A80A-67BF27F3729A}"/>
              </a:ext>
            </a:extLst>
          </p:cNvPr>
          <p:cNvSpPr txBox="1"/>
          <p:nvPr/>
        </p:nvSpPr>
        <p:spPr>
          <a:xfrm>
            <a:off x="1933106" y="5300501"/>
            <a:ext cx="8853959" cy="646331"/>
          </a:xfrm>
          <a:prstGeom prst="rect">
            <a:avLst/>
          </a:prstGeom>
          <a:noFill/>
          <a:ln w="28575">
            <a:solidFill>
              <a:schemeClr val="accent1">
                <a:lumMod val="40000"/>
                <a:lumOff val="6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Key eligibility</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1) Previously received PD-1 or PD-L1 inhibitor therapy with PD at least 84 days after initiation of ICI and platinum-based doublet therapy; 2) ECOG 0-1</a:t>
            </a:r>
          </a:p>
        </p:txBody>
      </p:sp>
      <p:sp>
        <p:nvSpPr>
          <p:cNvPr id="9" name="TextBox 8">
            <a:extLst>
              <a:ext uri="{FF2B5EF4-FFF2-40B4-BE49-F238E27FC236}">
                <a16:creationId xmlns:a16="http://schemas.microsoft.com/office/drawing/2014/main" id="{A8418597-6934-4D3A-903C-633AFD5B5FFB}"/>
              </a:ext>
            </a:extLst>
          </p:cNvPr>
          <p:cNvSpPr txBox="1"/>
          <p:nvPr/>
        </p:nvSpPr>
        <p:spPr>
          <a:xfrm>
            <a:off x="9423838" y="6025918"/>
            <a:ext cx="26244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Reckamp KL et al ASCO 2022; J Clin Oncol 2022</a:t>
            </a:r>
          </a:p>
        </p:txBody>
      </p:sp>
    </p:spTree>
    <p:extLst>
      <p:ext uri="{BB962C8B-B14F-4D97-AF65-F5344CB8AC3E}">
        <p14:creationId xmlns:p14="http://schemas.microsoft.com/office/powerpoint/2010/main" val="4267754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534037"/>
            <a:ext cx="121920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Case Presentation –</a:t>
            </a:r>
            <a:r>
              <a:rPr lang="en-US" sz="2800" kern="0" dirty="0">
                <a:solidFill>
                  <a:prstClr val="black"/>
                </a:solidFill>
                <a:latin typeface="Calibri Light" panose="020F0302020204030204"/>
                <a:ea typeface="ＭＳ Ｐゴシック"/>
              </a:rPr>
              <a:t> Dr Sands</a:t>
            </a:r>
            <a:endPar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endParaRPr>
          </a:p>
        </p:txBody>
      </p:sp>
      <p:sp>
        <p:nvSpPr>
          <p:cNvPr id="5" name="Content Placeholder 5">
            <a:extLst>
              <a:ext uri="{FF2B5EF4-FFF2-40B4-BE49-F238E27FC236}">
                <a16:creationId xmlns:a16="http://schemas.microsoft.com/office/drawing/2014/main" id="{70B046EF-31BF-41EA-B391-8AE2DBF898E0}"/>
              </a:ext>
            </a:extLst>
          </p:cNvPr>
          <p:cNvSpPr txBox="1">
            <a:spLocks/>
          </p:cNvSpPr>
          <p:nvPr/>
        </p:nvSpPr>
        <p:spPr>
          <a:xfrm>
            <a:off x="295723" y="1209474"/>
            <a:ext cx="6181277" cy="3840427"/>
          </a:xfrm>
          <a:prstGeom prst="rect">
            <a:avLst/>
          </a:prstGeom>
        </p:spPr>
        <p:txBody>
          <a:bodyPr/>
          <a:lstStyle>
            <a:lvl1pPr marL="457178" indent="-457178" algn="l" rtl="0" eaLnBrk="1" fontAlgn="base" hangingPunct="1">
              <a:spcBef>
                <a:spcPct val="20000"/>
              </a:spcBef>
              <a:spcAft>
                <a:spcPct val="0"/>
              </a:spcAft>
              <a:buChar char="•"/>
              <a:defRPr sz="3200">
                <a:solidFill>
                  <a:schemeClr val="tx1"/>
                </a:solidFill>
                <a:latin typeface="+mn-lt"/>
                <a:ea typeface="+mn-ea"/>
                <a:cs typeface="+mn-cs"/>
              </a:defRPr>
            </a:lvl1pPr>
            <a:lvl2pPr marL="990550" indent="-380981" algn="l" rtl="0" eaLnBrk="1" fontAlgn="base" hangingPunct="1">
              <a:spcBef>
                <a:spcPct val="20000"/>
              </a:spcBef>
              <a:spcAft>
                <a:spcPct val="0"/>
              </a:spcAft>
              <a:buChar char="–"/>
              <a:defRPr sz="2667">
                <a:solidFill>
                  <a:schemeClr val="tx1"/>
                </a:solidFill>
                <a:latin typeface="+mn-lt"/>
                <a:ea typeface="+mn-ea"/>
              </a:defRPr>
            </a:lvl2pPr>
            <a:lvl3pPr marL="1523925" indent="-304784" algn="l" rtl="0" eaLnBrk="1" fontAlgn="base" hangingPunct="1">
              <a:spcBef>
                <a:spcPct val="20000"/>
              </a:spcBef>
              <a:spcAft>
                <a:spcPct val="0"/>
              </a:spcAft>
              <a:buChar char="•"/>
              <a:defRPr>
                <a:solidFill>
                  <a:schemeClr val="tx1"/>
                </a:solidFill>
                <a:latin typeface="+mn-lt"/>
                <a:ea typeface="+mn-ea"/>
              </a:defRPr>
            </a:lvl3pPr>
            <a:lvl4pPr marL="2133493" indent="-304784" algn="l" rtl="0" eaLnBrk="1" fontAlgn="base" hangingPunct="1">
              <a:spcBef>
                <a:spcPct val="20000"/>
              </a:spcBef>
              <a:spcAft>
                <a:spcPct val="0"/>
              </a:spcAft>
              <a:defRPr sz="2667">
                <a:solidFill>
                  <a:schemeClr val="tx1"/>
                </a:solidFill>
                <a:latin typeface="+mn-lt"/>
                <a:ea typeface="+mn-ea"/>
              </a:defRPr>
            </a:lvl4pPr>
            <a:lvl5pPr marL="2743062" indent="-304784" algn="l" rtl="0" eaLnBrk="1" fontAlgn="base" hangingPunct="1">
              <a:spcBef>
                <a:spcPct val="20000"/>
              </a:spcBef>
              <a:spcAft>
                <a:spcPct val="0"/>
              </a:spcAft>
              <a:buChar char="»"/>
              <a:defRPr sz="2667">
                <a:solidFill>
                  <a:schemeClr val="tx1"/>
                </a:solidFill>
                <a:latin typeface="+mn-lt"/>
                <a:ea typeface="+mn-ea"/>
              </a:defRPr>
            </a:lvl5pPr>
            <a:lvl6pPr marL="3352632" indent="-304784" algn="l" rtl="0" eaLnBrk="1" fontAlgn="base" hangingPunct="1">
              <a:spcBef>
                <a:spcPct val="20000"/>
              </a:spcBef>
              <a:spcAft>
                <a:spcPct val="0"/>
              </a:spcAft>
              <a:buChar char="»"/>
              <a:defRPr sz="2667">
                <a:solidFill>
                  <a:schemeClr val="tx1"/>
                </a:solidFill>
                <a:latin typeface="+mn-lt"/>
                <a:ea typeface="+mn-ea"/>
              </a:defRPr>
            </a:lvl6pPr>
            <a:lvl7pPr marL="3962202" indent="-304784" algn="l" rtl="0" eaLnBrk="1" fontAlgn="base" hangingPunct="1">
              <a:spcBef>
                <a:spcPct val="20000"/>
              </a:spcBef>
              <a:spcAft>
                <a:spcPct val="0"/>
              </a:spcAft>
              <a:buChar char="»"/>
              <a:defRPr sz="2667">
                <a:solidFill>
                  <a:schemeClr val="tx1"/>
                </a:solidFill>
                <a:latin typeface="+mn-lt"/>
                <a:ea typeface="+mn-ea"/>
              </a:defRPr>
            </a:lvl7pPr>
            <a:lvl8pPr marL="4571772" indent="-304784" algn="l" rtl="0" eaLnBrk="1" fontAlgn="base" hangingPunct="1">
              <a:spcBef>
                <a:spcPct val="20000"/>
              </a:spcBef>
              <a:spcAft>
                <a:spcPct val="0"/>
              </a:spcAft>
              <a:buChar char="»"/>
              <a:defRPr sz="2667">
                <a:solidFill>
                  <a:schemeClr val="tx1"/>
                </a:solidFill>
                <a:latin typeface="+mn-lt"/>
                <a:ea typeface="+mn-ea"/>
              </a:defRPr>
            </a:lvl8pPr>
            <a:lvl9pPr marL="5181341" indent="-304784" algn="l" rtl="0" eaLnBrk="1" fontAlgn="base" hangingPunct="1">
              <a:spcBef>
                <a:spcPct val="20000"/>
              </a:spcBef>
              <a:spcAft>
                <a:spcPct val="0"/>
              </a:spcAft>
              <a:buChar char="»"/>
              <a:defRPr sz="2667">
                <a:solidFill>
                  <a:schemeClr val="tx1"/>
                </a:solidFill>
                <a:latin typeface="+mn-lt"/>
                <a:ea typeface="+mn-ea"/>
              </a:defRPr>
            </a:lvl9pPr>
          </a:lstStyle>
          <a:p>
            <a:pPr marL="457178" marR="0" lvl="0" indent="-457178" algn="l" defTabSz="914400" rtl="0" eaLnBrk="1" fontAlgn="base" latinLnBrk="0" hangingPunct="1">
              <a:lnSpc>
                <a:spcPct val="100000"/>
              </a:lnSpc>
              <a:spcBef>
                <a:spcPts val="1656"/>
              </a:spcBef>
              <a:spcAft>
                <a:spcPct val="0"/>
              </a:spcAft>
              <a:buClrTx/>
              <a:buSzTx/>
              <a:buFontTx/>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69 </a:t>
            </a:r>
            <a:r>
              <a:rPr kumimoji="0" lang="en-US" sz="1900" b="0" i="0" u="none" strike="noStrike" kern="1200" cap="none" spc="0" normalizeH="0" baseline="0" noProof="0" dirty="0" err="1">
                <a:ln>
                  <a:noFill/>
                </a:ln>
                <a:solidFill>
                  <a:prstClr val="black"/>
                </a:solidFill>
                <a:effectLst/>
                <a:uLnTx/>
                <a:uFillTx/>
                <a:latin typeface="Calibri" panose="020F0502020204030204"/>
                <a:ea typeface="+mn-ea"/>
                <a:cs typeface="+mn-cs"/>
              </a:rPr>
              <a:t>yr</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old man experienced worsening shortness of breath over 3 months leading to presentation to PCP. Diagnosed with pneumonia and treated without improvement. </a:t>
            </a:r>
          </a:p>
          <a:p>
            <a:pPr marL="457178" marR="0" lvl="0" indent="-457178" algn="l" defTabSz="914400" rtl="0" eaLnBrk="1" fontAlgn="base" latinLnBrk="0" hangingPunct="1">
              <a:lnSpc>
                <a:spcPct val="100000"/>
              </a:lnSpc>
              <a:spcBef>
                <a:spcPts val="1656"/>
              </a:spcBef>
              <a:spcAft>
                <a:spcPct val="0"/>
              </a:spcAft>
              <a:buClrTx/>
              <a:buSzTx/>
              <a:buFontTx/>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Referred to cardiology and pulmonology. Diagnosed with restrictive/obstructive disease and prescribed steroids and albuterol inhaler with some relief. </a:t>
            </a:r>
          </a:p>
          <a:p>
            <a:pPr marL="457178" marR="0" lvl="0" indent="-457178" algn="l" defTabSz="914400" rtl="0" eaLnBrk="1" fontAlgn="base" latinLnBrk="0" hangingPunct="1">
              <a:lnSpc>
                <a:spcPct val="100000"/>
              </a:lnSpc>
              <a:spcBef>
                <a:spcPts val="1656"/>
              </a:spcBef>
              <a:spcAft>
                <a:spcPct val="0"/>
              </a:spcAft>
              <a:buClrTx/>
              <a:buSzTx/>
              <a:buFontTx/>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About 1 month later, presented to PCP with worsening symptoms. CT scan showed bilateral pulmonary emboli, extensive infiltrates, “mass-like features”, and adenopathy. Wife drove him to BWH for worsening symptoms where he was admitted.  </a:t>
            </a:r>
          </a:p>
          <a:p>
            <a:pPr marL="457178" marR="0" lvl="0" indent="-457178" algn="l" defTabSz="914400" rtl="0" eaLnBrk="1" fontAlgn="base" latinLnBrk="0" hangingPunct="1">
              <a:lnSpc>
                <a:spcPct val="100000"/>
              </a:lnSpc>
              <a:spcBef>
                <a:spcPts val="1656"/>
              </a:spcBef>
              <a:spcAft>
                <a:spcPct val="0"/>
              </a:spcAft>
              <a:buClrTx/>
              <a:buSzTx/>
              <a:buFontTx/>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Lung adenocarcinoma diagnosed from EBUS nodes and pericardial fluid. No actionable alterations. PD-L1 = 20%</a:t>
            </a:r>
          </a:p>
        </p:txBody>
      </p:sp>
      <p:pic>
        <p:nvPicPr>
          <p:cNvPr id="2" name="Picture 1">
            <a:extLst>
              <a:ext uri="{FF2B5EF4-FFF2-40B4-BE49-F238E27FC236}">
                <a16:creationId xmlns:a16="http://schemas.microsoft.com/office/drawing/2014/main" id="{16E21F4C-5881-F844-E0B0-81E82747A97C}"/>
              </a:ext>
            </a:extLst>
          </p:cNvPr>
          <p:cNvPicPr>
            <a:picLocks noChangeAspect="1"/>
          </p:cNvPicPr>
          <p:nvPr/>
        </p:nvPicPr>
        <p:blipFill>
          <a:blip r:embed="rId2"/>
          <a:stretch>
            <a:fillRect/>
          </a:stretch>
        </p:blipFill>
        <p:spPr>
          <a:xfrm>
            <a:off x="0" y="-16164"/>
            <a:ext cx="12192000" cy="317985"/>
          </a:xfrm>
          <a:prstGeom prst="rect">
            <a:avLst/>
          </a:prstGeom>
        </p:spPr>
      </p:pic>
      <p:pic>
        <p:nvPicPr>
          <p:cNvPr id="4" name="Picture 3">
            <a:extLst>
              <a:ext uri="{FF2B5EF4-FFF2-40B4-BE49-F238E27FC236}">
                <a16:creationId xmlns:a16="http://schemas.microsoft.com/office/drawing/2014/main" id="{35E130DE-9E6E-5011-2C55-51074E421DCB}"/>
              </a:ext>
            </a:extLst>
          </p:cNvPr>
          <p:cNvPicPr>
            <a:picLocks noChangeAspect="1"/>
          </p:cNvPicPr>
          <p:nvPr/>
        </p:nvPicPr>
        <p:blipFill>
          <a:blip r:embed="rId3"/>
          <a:stretch>
            <a:fillRect/>
          </a:stretch>
        </p:blipFill>
        <p:spPr>
          <a:xfrm>
            <a:off x="220663" y="6363204"/>
            <a:ext cx="1474788" cy="397890"/>
          </a:xfrm>
          <a:prstGeom prst="rect">
            <a:avLst/>
          </a:prstGeom>
        </p:spPr>
      </p:pic>
      <p:pic>
        <p:nvPicPr>
          <p:cNvPr id="8" name="Picture 7">
            <a:extLst>
              <a:ext uri="{FF2B5EF4-FFF2-40B4-BE49-F238E27FC236}">
                <a16:creationId xmlns:a16="http://schemas.microsoft.com/office/drawing/2014/main" id="{2B929CFE-8EF0-389A-2881-47346C5E0D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6" name="Picture 5">
            <a:extLst>
              <a:ext uri="{FF2B5EF4-FFF2-40B4-BE49-F238E27FC236}">
                <a16:creationId xmlns:a16="http://schemas.microsoft.com/office/drawing/2014/main" id="{064D430B-1C6B-59D0-384F-C1506C1C363A}"/>
              </a:ext>
            </a:extLst>
          </p:cNvPr>
          <p:cNvPicPr>
            <a:picLocks noChangeAspect="1"/>
          </p:cNvPicPr>
          <p:nvPr/>
        </p:nvPicPr>
        <p:blipFill>
          <a:blip r:embed="rId5"/>
          <a:stretch>
            <a:fillRect/>
          </a:stretch>
        </p:blipFill>
        <p:spPr>
          <a:xfrm>
            <a:off x="6593959" y="1074580"/>
            <a:ext cx="3559704" cy="3056018"/>
          </a:xfrm>
          <a:prstGeom prst="rect">
            <a:avLst/>
          </a:prstGeom>
        </p:spPr>
      </p:pic>
      <p:pic>
        <p:nvPicPr>
          <p:cNvPr id="7" name="Picture 6">
            <a:extLst>
              <a:ext uri="{FF2B5EF4-FFF2-40B4-BE49-F238E27FC236}">
                <a16:creationId xmlns:a16="http://schemas.microsoft.com/office/drawing/2014/main" id="{24613117-C701-8578-A5AB-44B78F021D51}"/>
              </a:ext>
            </a:extLst>
          </p:cNvPr>
          <p:cNvPicPr>
            <a:picLocks noChangeAspect="1"/>
          </p:cNvPicPr>
          <p:nvPr/>
        </p:nvPicPr>
        <p:blipFill>
          <a:blip r:embed="rId6"/>
          <a:stretch>
            <a:fillRect/>
          </a:stretch>
        </p:blipFill>
        <p:spPr>
          <a:xfrm>
            <a:off x="8879507" y="3317953"/>
            <a:ext cx="3218488" cy="3111353"/>
          </a:xfrm>
          <a:prstGeom prst="rect">
            <a:avLst/>
          </a:prstGeom>
        </p:spPr>
      </p:pic>
    </p:spTree>
    <p:extLst>
      <p:ext uri="{BB962C8B-B14F-4D97-AF65-F5344CB8AC3E}">
        <p14:creationId xmlns:p14="http://schemas.microsoft.com/office/powerpoint/2010/main" val="31473760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FF45-B43B-449F-A94E-0B13C8D6F108}"/>
              </a:ext>
            </a:extLst>
          </p:cNvPr>
          <p:cNvSpPr>
            <a:spLocks noGrp="1"/>
          </p:cNvSpPr>
          <p:nvPr>
            <p:ph type="title"/>
          </p:nvPr>
        </p:nvSpPr>
        <p:spPr>
          <a:xfrm>
            <a:off x="0" y="76652"/>
            <a:ext cx="12192000" cy="1069680"/>
          </a:xfrm>
        </p:spPr>
        <p:txBody>
          <a:bodyPr/>
          <a:lstStyle/>
          <a:p>
            <a:r>
              <a:rPr lang="en-US" sz="4267" dirty="0"/>
              <a:t>S1800A—Overall survival</a:t>
            </a:r>
          </a:p>
        </p:txBody>
      </p:sp>
      <p:pic>
        <p:nvPicPr>
          <p:cNvPr id="4" name="Content Placeholder 3" descr="Graphical user interface, chart&#10;&#10;Description automatically generated">
            <a:extLst>
              <a:ext uri="{FF2B5EF4-FFF2-40B4-BE49-F238E27FC236}">
                <a16:creationId xmlns:a16="http://schemas.microsoft.com/office/drawing/2014/main" id="{23783249-026D-486F-90C7-6121E7EB73A5}"/>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b="4702"/>
          <a:stretch/>
        </p:blipFill>
        <p:spPr>
          <a:xfrm>
            <a:off x="75130" y="1106622"/>
            <a:ext cx="7505473" cy="5201871"/>
          </a:xfrm>
        </p:spPr>
      </p:pic>
      <p:pic>
        <p:nvPicPr>
          <p:cNvPr id="10" name="Picture 9" descr="lungmap-logo-bw (2).png">
            <a:extLst>
              <a:ext uri="{FF2B5EF4-FFF2-40B4-BE49-F238E27FC236}">
                <a16:creationId xmlns:a16="http://schemas.microsoft.com/office/drawing/2014/main" id="{AF709208-59BB-4035-8359-8450177F3206}"/>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5545105" y="6361886"/>
            <a:ext cx="1732735" cy="330743"/>
          </a:xfrm>
          <a:prstGeom prst="rect">
            <a:avLst/>
          </a:prstGeom>
        </p:spPr>
      </p:pic>
      <p:sp>
        <p:nvSpPr>
          <p:cNvPr id="11" name="Content Placeholder 7">
            <a:extLst>
              <a:ext uri="{FF2B5EF4-FFF2-40B4-BE49-F238E27FC236}">
                <a16:creationId xmlns:a16="http://schemas.microsoft.com/office/drawing/2014/main" id="{DD52A523-8D8F-4D42-BC9D-779928BCA7E4}"/>
              </a:ext>
            </a:extLst>
          </p:cNvPr>
          <p:cNvSpPr txBox="1">
            <a:spLocks/>
          </p:cNvSpPr>
          <p:nvPr/>
        </p:nvSpPr>
        <p:spPr>
          <a:xfrm>
            <a:off x="7504770" y="1478412"/>
            <a:ext cx="4620879" cy="4739403"/>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OS for RP 14.5 months v. SOC 11.6 months</a:t>
            </a:r>
          </a:p>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 0.69; SLR p-value 0.05</a:t>
            </a:r>
          </a:p>
        </p:txBody>
      </p:sp>
      <p:sp>
        <p:nvSpPr>
          <p:cNvPr id="12" name="TextBox 11">
            <a:extLst>
              <a:ext uri="{FF2B5EF4-FFF2-40B4-BE49-F238E27FC236}">
                <a16:creationId xmlns:a16="http://schemas.microsoft.com/office/drawing/2014/main" id="{F012E244-B0B8-4E21-97EC-C7A08EE13B2E}"/>
              </a:ext>
            </a:extLst>
          </p:cNvPr>
          <p:cNvSpPr txBox="1"/>
          <p:nvPr/>
        </p:nvSpPr>
        <p:spPr>
          <a:xfrm>
            <a:off x="7847134" y="4157222"/>
            <a:ext cx="4178989" cy="1864133"/>
          </a:xfrm>
          <a:prstGeom prst="rect">
            <a:avLst/>
          </a:prstGeom>
          <a:solidFill>
            <a:schemeClr val="accent1">
              <a:lumMod val="20000"/>
              <a:lumOff val="80000"/>
            </a:schemeClr>
          </a:solidFill>
          <a:ln>
            <a:noFill/>
          </a:ln>
        </p:spPr>
        <p:txBody>
          <a:bodyPr wrap="non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sng" strike="noStrike" kern="1200" cap="none" spc="0" normalizeH="0" baseline="0" noProof="0" dirty="0">
                <a:ln>
                  <a:noFill/>
                </a:ln>
                <a:solidFill>
                  <a:prstClr val="black"/>
                </a:solidFill>
                <a:effectLst/>
                <a:uLnTx/>
                <a:uFillTx/>
                <a:latin typeface="Calibri" panose="020F0502020204030204"/>
                <a:ea typeface="+mn-ea"/>
                <a:cs typeface="+mn-cs"/>
              </a:rPr>
              <a:t>Standard of care therapy received</a:t>
            </a: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Docetaxel + Ramucirumab (n = 45)</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Docetaxel (n = 3)</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Gemcitabine (n = 12)</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Pemetrexed (n = 1)</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No treatment (n = 6)</a:t>
            </a:r>
          </a:p>
        </p:txBody>
      </p:sp>
      <p:sp>
        <p:nvSpPr>
          <p:cNvPr id="13" name="Rectangle 12">
            <a:extLst>
              <a:ext uri="{FF2B5EF4-FFF2-40B4-BE49-F238E27FC236}">
                <a16:creationId xmlns:a16="http://schemas.microsoft.com/office/drawing/2014/main" id="{A96FDD6A-3A1D-4303-94F0-090F21C4BADB}"/>
              </a:ext>
            </a:extLst>
          </p:cNvPr>
          <p:cNvSpPr/>
          <p:nvPr/>
        </p:nvSpPr>
        <p:spPr>
          <a:xfrm>
            <a:off x="8154189" y="4520162"/>
            <a:ext cx="3871935" cy="29858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9856BE4-26A9-4149-B2E4-07901358CB00}"/>
              </a:ext>
            </a:extLst>
          </p:cNvPr>
          <p:cNvSpPr txBox="1"/>
          <p:nvPr/>
        </p:nvSpPr>
        <p:spPr>
          <a:xfrm>
            <a:off x="9283634" y="6062272"/>
            <a:ext cx="26244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Reckamp KL et al ASCO 2022; J Clin Oncol 2022</a:t>
            </a:r>
          </a:p>
        </p:txBody>
      </p:sp>
    </p:spTree>
    <p:extLst>
      <p:ext uri="{BB962C8B-B14F-4D97-AF65-F5344CB8AC3E}">
        <p14:creationId xmlns:p14="http://schemas.microsoft.com/office/powerpoint/2010/main" val="4033751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FF45-B43B-449F-A94E-0B13C8D6F108}"/>
              </a:ext>
            </a:extLst>
          </p:cNvPr>
          <p:cNvSpPr>
            <a:spLocks noGrp="1"/>
          </p:cNvSpPr>
          <p:nvPr>
            <p:ph type="title"/>
          </p:nvPr>
        </p:nvSpPr>
        <p:spPr>
          <a:xfrm>
            <a:off x="91440" y="-31171"/>
            <a:ext cx="12192000" cy="1069680"/>
          </a:xfrm>
        </p:spPr>
        <p:txBody>
          <a:bodyPr/>
          <a:lstStyle/>
          <a:p>
            <a:r>
              <a:rPr lang="en-US" sz="4267" dirty="0"/>
              <a:t>S1800A Overall survival—subgroup analysis</a:t>
            </a:r>
          </a:p>
        </p:txBody>
      </p:sp>
      <p:sp>
        <p:nvSpPr>
          <p:cNvPr id="8" name="Content Placeholder 7">
            <a:extLst>
              <a:ext uri="{FF2B5EF4-FFF2-40B4-BE49-F238E27FC236}">
                <a16:creationId xmlns:a16="http://schemas.microsoft.com/office/drawing/2014/main" id="{EEE4293E-5637-4FC8-93E5-5D594ED497D3}"/>
              </a:ext>
            </a:extLst>
          </p:cNvPr>
          <p:cNvSpPr>
            <a:spLocks noGrp="1"/>
          </p:cNvSpPr>
          <p:nvPr>
            <p:ph type="body" sz="quarter" idx="13"/>
          </p:nvPr>
        </p:nvSpPr>
        <p:spPr>
          <a:xfrm>
            <a:off x="7381861" y="4522117"/>
            <a:ext cx="4901579" cy="533399"/>
          </a:xfrm>
        </p:spPr>
        <p:txBody>
          <a:bodyPr>
            <a:noAutofit/>
          </a:bodyPr>
          <a:lstStyle/>
          <a:p>
            <a:pPr marL="228594" indent="-228594">
              <a:lnSpc>
                <a:spcPct val="100000"/>
              </a:lnSpc>
              <a:spcBef>
                <a:spcPts val="800"/>
              </a:spcBef>
              <a:buFont typeface="Arial" panose="020B0604020202020204" pitchFamily="34" charset="0"/>
              <a:buChar char="•"/>
            </a:pPr>
            <a:r>
              <a:rPr lang="en-US" sz="2400" b="0" dirty="0"/>
              <a:t>All subgroup HRs &lt; 1</a:t>
            </a:r>
          </a:p>
          <a:p>
            <a:pPr marL="228594" indent="-228594">
              <a:lnSpc>
                <a:spcPct val="100000"/>
              </a:lnSpc>
              <a:spcBef>
                <a:spcPts val="800"/>
              </a:spcBef>
              <a:buFont typeface="Arial" panose="020B0604020202020204" pitchFamily="34" charset="0"/>
              <a:buChar char="•"/>
            </a:pPr>
            <a:r>
              <a:rPr lang="en-US" sz="2400" b="0" dirty="0"/>
              <a:t>HRs by PD-L1 does not appear to vary</a:t>
            </a:r>
          </a:p>
          <a:p>
            <a:pPr marL="228594" indent="-228594">
              <a:lnSpc>
                <a:spcPct val="100000"/>
              </a:lnSpc>
              <a:spcBef>
                <a:spcPts val="800"/>
              </a:spcBef>
              <a:buFont typeface="Arial" panose="020B0604020202020204" pitchFamily="34" charset="0"/>
              <a:buChar char="•"/>
            </a:pPr>
            <a:r>
              <a:rPr lang="en-US" sz="2400" b="0" dirty="0"/>
              <a:t>Pronounced benefit in SCC/mixed histology</a:t>
            </a:r>
          </a:p>
          <a:p>
            <a:pPr marL="228594" indent="-228594">
              <a:lnSpc>
                <a:spcPct val="100000"/>
              </a:lnSpc>
              <a:spcBef>
                <a:spcPts val="800"/>
              </a:spcBef>
              <a:buFont typeface="Arial" panose="020B0604020202020204" pitchFamily="34" charset="0"/>
              <a:buChar char="•"/>
            </a:pPr>
            <a:r>
              <a:rPr lang="en-US" sz="2400" b="0" dirty="0"/>
              <a:t>Benefit seen with PS 0 and 1</a:t>
            </a:r>
          </a:p>
          <a:p>
            <a:pPr marL="228594" indent="-228594">
              <a:lnSpc>
                <a:spcPct val="100000"/>
              </a:lnSpc>
              <a:spcBef>
                <a:spcPts val="800"/>
              </a:spcBef>
              <a:buFont typeface="Arial" panose="020B0604020202020204" pitchFamily="34" charset="0"/>
              <a:buChar char="•"/>
            </a:pPr>
            <a:r>
              <a:rPr lang="en-US" sz="2400" b="0" dirty="0"/>
              <a:t>Co-mutations did not affect OS improvement</a:t>
            </a:r>
          </a:p>
        </p:txBody>
      </p:sp>
      <p:pic>
        <p:nvPicPr>
          <p:cNvPr id="13" name="Content Placeholder 6" descr="Text&#10;&#10;Description automatically generated">
            <a:extLst>
              <a:ext uri="{FF2B5EF4-FFF2-40B4-BE49-F238E27FC236}">
                <a16:creationId xmlns:a16="http://schemas.microsoft.com/office/drawing/2014/main" id="{A253009F-1AA0-4292-B6C7-89F3E05271E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333" t="10830" r="6553" b="5924"/>
          <a:stretch/>
        </p:blipFill>
        <p:spPr>
          <a:xfrm>
            <a:off x="91440" y="959371"/>
            <a:ext cx="7406640" cy="5394960"/>
          </a:xfrm>
          <a:prstGeom prst="rect">
            <a:avLst/>
          </a:prstGeom>
          <a:solidFill>
            <a:schemeClr val="accent5">
              <a:lumMod val="50000"/>
            </a:schemeClr>
          </a:solidFill>
        </p:spPr>
      </p:pic>
      <p:pic>
        <p:nvPicPr>
          <p:cNvPr id="11" name="Picture 10" descr="lungmap-logo-bw (2).png">
            <a:extLst>
              <a:ext uri="{FF2B5EF4-FFF2-40B4-BE49-F238E27FC236}">
                <a16:creationId xmlns:a16="http://schemas.microsoft.com/office/drawing/2014/main" id="{E0A5CB80-3160-42EF-BC5B-A8C8C41C321B}"/>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5545105" y="6361886"/>
            <a:ext cx="1732735" cy="330743"/>
          </a:xfrm>
          <a:prstGeom prst="rect">
            <a:avLst/>
          </a:prstGeom>
        </p:spPr>
      </p:pic>
      <p:sp>
        <p:nvSpPr>
          <p:cNvPr id="3" name="Arrow: Right 2">
            <a:extLst>
              <a:ext uri="{FF2B5EF4-FFF2-40B4-BE49-F238E27FC236}">
                <a16:creationId xmlns:a16="http://schemas.microsoft.com/office/drawing/2014/main" id="{1FA7904A-C7DA-45AB-8B32-840C00671F96}"/>
              </a:ext>
            </a:extLst>
          </p:cNvPr>
          <p:cNvSpPr/>
          <p:nvPr/>
        </p:nvSpPr>
        <p:spPr>
          <a:xfrm>
            <a:off x="282804" y="1913644"/>
            <a:ext cx="358171" cy="21681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417826CC-EA86-41AC-8CFF-F0109F1DF905}"/>
              </a:ext>
            </a:extLst>
          </p:cNvPr>
          <p:cNvSpPr/>
          <p:nvPr/>
        </p:nvSpPr>
        <p:spPr>
          <a:xfrm>
            <a:off x="282804" y="4031130"/>
            <a:ext cx="358171" cy="21681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712CB828-43BB-4EF9-B64B-4E3BCA7EFAD2}"/>
              </a:ext>
            </a:extLst>
          </p:cNvPr>
          <p:cNvSpPr/>
          <p:nvPr/>
        </p:nvSpPr>
        <p:spPr>
          <a:xfrm>
            <a:off x="282804" y="4680409"/>
            <a:ext cx="358171" cy="21681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Left Brace 3">
            <a:extLst>
              <a:ext uri="{FF2B5EF4-FFF2-40B4-BE49-F238E27FC236}">
                <a16:creationId xmlns:a16="http://schemas.microsoft.com/office/drawing/2014/main" id="{2CB9AD68-7DC2-4EA9-8FC0-A961C422B4C2}"/>
              </a:ext>
            </a:extLst>
          </p:cNvPr>
          <p:cNvSpPr/>
          <p:nvPr/>
        </p:nvSpPr>
        <p:spPr>
          <a:xfrm>
            <a:off x="452462" y="2235135"/>
            <a:ext cx="179087" cy="784196"/>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Left Brace 5">
            <a:extLst>
              <a:ext uri="{FF2B5EF4-FFF2-40B4-BE49-F238E27FC236}">
                <a16:creationId xmlns:a16="http://schemas.microsoft.com/office/drawing/2014/main" id="{B07DCFCC-F7AB-4825-B890-774598AA81BD}"/>
              </a:ext>
            </a:extLst>
          </p:cNvPr>
          <p:cNvSpPr/>
          <p:nvPr/>
        </p:nvSpPr>
        <p:spPr>
          <a:xfrm>
            <a:off x="518476" y="5146714"/>
            <a:ext cx="113073" cy="339687"/>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828F461-13E3-4F57-A894-52EB436CD4D9}"/>
              </a:ext>
            </a:extLst>
          </p:cNvPr>
          <p:cNvSpPr txBox="1"/>
          <p:nvPr/>
        </p:nvSpPr>
        <p:spPr>
          <a:xfrm>
            <a:off x="9340835" y="5958000"/>
            <a:ext cx="26244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Reckamp KL et al ASCO 2022; J Clin Oncol 2022</a:t>
            </a:r>
          </a:p>
        </p:txBody>
      </p:sp>
    </p:spTree>
    <p:extLst>
      <p:ext uri="{BB962C8B-B14F-4D97-AF65-F5344CB8AC3E}">
        <p14:creationId xmlns:p14="http://schemas.microsoft.com/office/powerpoint/2010/main" val="1454698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221" y="22567"/>
            <a:ext cx="11869371" cy="1377428"/>
          </a:xfrm>
          <a:prstGeom prst="rect">
            <a:avLst/>
          </a:prstGeom>
        </p:spPr>
        <p:txBody>
          <a:bodyPr vert="horz" wrap="square" lIns="0" tIns="63500" rIns="0" bIns="0" rtlCol="0" anchor="ctr">
            <a:spAutoFit/>
          </a:bodyPr>
          <a:lstStyle/>
          <a:p>
            <a:pPr marL="492746" marR="5080" indent="-480047">
              <a:lnSpc>
                <a:spcPct val="100000"/>
              </a:lnSpc>
              <a:spcBef>
                <a:spcPts val="500"/>
              </a:spcBef>
            </a:pPr>
            <a:r>
              <a:rPr sz="4267" dirty="0"/>
              <a:t>Immune-modification with receptor </a:t>
            </a:r>
            <a:r>
              <a:rPr sz="4267" spc="-5" dirty="0"/>
              <a:t>tyrosine kinase  </a:t>
            </a:r>
            <a:r>
              <a:rPr sz="4267" dirty="0"/>
              <a:t>inhibitors</a:t>
            </a:r>
            <a:r>
              <a:rPr lang="en-US" sz="4267" dirty="0"/>
              <a:t>—</a:t>
            </a:r>
            <a:r>
              <a:rPr sz="2667" spc="-5" dirty="0"/>
              <a:t>VEGFR, </a:t>
            </a:r>
            <a:r>
              <a:rPr sz="2667" dirty="0"/>
              <a:t>MET, AXL, MER, and</a:t>
            </a:r>
            <a:r>
              <a:rPr sz="2667" spc="-65" dirty="0"/>
              <a:t> </a:t>
            </a:r>
            <a:r>
              <a:rPr sz="2667" dirty="0"/>
              <a:t>TYRO3</a:t>
            </a:r>
            <a:endParaRPr sz="4267" dirty="0"/>
          </a:p>
        </p:txBody>
      </p:sp>
      <p:sp>
        <p:nvSpPr>
          <p:cNvPr id="4" name="object 4"/>
          <p:cNvSpPr txBox="1"/>
          <p:nvPr/>
        </p:nvSpPr>
        <p:spPr>
          <a:xfrm>
            <a:off x="62523" y="6385162"/>
            <a:ext cx="12129477" cy="333425"/>
          </a:xfrm>
          <a:prstGeom prst="rect">
            <a:avLst/>
          </a:prstGeom>
          <a:solidFill>
            <a:schemeClr val="bg1"/>
          </a:solid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1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Bergerot </a:t>
            </a: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 </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a:t>
            </a: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Mol </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Cancer </a:t>
            </a:r>
            <a:r>
              <a:rPr kumimoji="0" sz="1000" b="0" i="0" u="none" strike="noStrike" kern="1200" cap="none" spc="-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Ther</a:t>
            </a:r>
            <a:r>
              <a:rPr kumimoji="0" sz="1000" b="0" i="0" u="none" strike="noStrike" kern="1200" cap="none" spc="-3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2019</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object 5"/>
          <p:cNvSpPr txBox="1"/>
          <p:nvPr/>
        </p:nvSpPr>
        <p:spPr>
          <a:xfrm>
            <a:off x="198221" y="2056521"/>
            <a:ext cx="1386840" cy="167481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1" normalizeH="0" baseline="0" noProof="0" dirty="0">
                <a:ln>
                  <a:noFill/>
                </a:ln>
                <a:solidFill>
                  <a:prstClr val="black"/>
                </a:solidFill>
                <a:effectLst/>
                <a:uLnTx/>
                <a:uFillTx/>
                <a:latin typeface="Calibri"/>
                <a:ea typeface="+mn-ea"/>
                <a:cs typeface="Calibri"/>
              </a:rPr>
              <a:t>Sitravatinib  </a:t>
            </a:r>
            <a:r>
              <a:rPr kumimoji="0" sz="1800" b="0" i="0" u="none" strike="noStrike" kern="1200" cap="none" spc="-51" normalizeH="0" baseline="0" noProof="0" dirty="0">
                <a:ln>
                  <a:noFill/>
                </a:ln>
                <a:solidFill>
                  <a:prstClr val="black"/>
                </a:solidFill>
                <a:effectLst/>
                <a:uLnTx/>
                <a:uFillTx/>
                <a:latin typeface="Calibri"/>
                <a:ea typeface="+mn-ea"/>
                <a:cs typeface="Calibri"/>
              </a:rPr>
              <a:t>TAM </a:t>
            </a:r>
            <a:r>
              <a:rPr kumimoji="0" sz="1800" b="0" i="0" u="none" strike="noStrike" kern="1200" cap="none" spc="-11" normalizeH="0" baseline="0" noProof="0" dirty="0">
                <a:ln>
                  <a:noFill/>
                </a:ln>
                <a:solidFill>
                  <a:prstClr val="black"/>
                </a:solidFill>
                <a:effectLst/>
                <a:uLnTx/>
                <a:uFillTx/>
                <a:latin typeface="Calibri"/>
                <a:ea typeface="+mn-ea"/>
                <a:cs typeface="Calibri"/>
              </a:rPr>
              <a:t>(TYRO3,  </a:t>
            </a:r>
            <a:r>
              <a:rPr kumimoji="0" sz="1800" b="0" i="0" u="none" strike="noStrike" kern="1200" cap="none" spc="0" normalizeH="0" baseline="0" noProof="0" dirty="0">
                <a:ln>
                  <a:noFill/>
                </a:ln>
                <a:solidFill>
                  <a:prstClr val="black"/>
                </a:solidFill>
                <a:effectLst/>
                <a:uLnTx/>
                <a:uFillTx/>
                <a:latin typeface="Calibri"/>
                <a:ea typeface="+mn-ea"/>
                <a:cs typeface="Calibri"/>
              </a:rPr>
              <a:t>AXL, </a:t>
            </a:r>
            <a:r>
              <a:rPr kumimoji="0" sz="1800" b="0" i="0" u="none" strike="noStrike" kern="1200" cap="none" spc="-5" normalizeH="0" baseline="0" noProof="0" dirty="0">
                <a:ln>
                  <a:noFill/>
                </a:ln>
                <a:solidFill>
                  <a:prstClr val="black"/>
                </a:solidFill>
                <a:effectLst/>
                <a:uLnTx/>
                <a:uFillTx/>
                <a:latin typeface="Calibri"/>
                <a:ea typeface="+mn-ea"/>
                <a:cs typeface="Calibri"/>
              </a:rPr>
              <a:t>MER)</a:t>
            </a:r>
            <a:r>
              <a:rPr kumimoji="0" sz="1800" b="0" i="0" u="none" strike="noStrike" kern="1200" cap="none" spc="-6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and</a:t>
            </a:r>
          </a:p>
          <a:p>
            <a:pPr marL="12700" marR="325747"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Spl</a:t>
            </a:r>
            <a:r>
              <a:rPr kumimoji="0" sz="1800" b="0" i="0" u="none" strike="noStrike" kern="1200" cap="none" spc="-11"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t-</a:t>
            </a:r>
            <a:r>
              <a:rPr kumimoji="0" sz="1800" b="0" i="0" u="none" strike="noStrike" kern="1200" cap="none" spc="-35" normalizeH="0" baseline="0" noProof="0" dirty="0">
                <a:ln>
                  <a:noFill/>
                </a:ln>
                <a:solidFill>
                  <a:prstClr val="black"/>
                </a:solidFill>
                <a:effectLst/>
                <a:uLnTx/>
                <a:uFillTx/>
                <a:latin typeface="Calibri"/>
                <a:ea typeface="+mn-ea"/>
                <a:cs typeface="Calibri"/>
              </a:rPr>
              <a:t>f</a:t>
            </a:r>
            <a:r>
              <a:rPr kumimoji="0" sz="1800" b="0" i="0" u="none" strike="noStrike" kern="1200" cap="none" spc="0" normalizeH="0" baseline="0" noProof="0" dirty="0">
                <a:ln>
                  <a:noFill/>
                </a:ln>
                <a:solidFill>
                  <a:prstClr val="black"/>
                </a:solidFill>
                <a:effectLst/>
                <a:uLnTx/>
                <a:uFillTx/>
                <a:latin typeface="Calibri"/>
                <a:ea typeface="+mn-ea"/>
                <a:cs typeface="Calibri"/>
              </a:rPr>
              <a:t>ami</a:t>
            </a:r>
            <a:r>
              <a:rPr kumimoji="0" sz="1800" b="0" i="0" u="none" strike="noStrike" kern="1200" cap="none" spc="-11" normalizeH="0" baseline="0" noProof="0" dirty="0">
                <a:ln>
                  <a:noFill/>
                </a:ln>
                <a:solidFill>
                  <a:prstClr val="black"/>
                </a:solidFill>
                <a:effectLst/>
                <a:uLnTx/>
                <a:uFillTx/>
                <a:latin typeface="Calibri"/>
                <a:ea typeface="+mn-ea"/>
                <a:cs typeface="Calibri"/>
              </a:rPr>
              <a:t>l</a:t>
            </a:r>
            <a:r>
              <a:rPr kumimoji="0" sz="1800" b="0" i="0" u="none" strike="noStrike" kern="1200" cap="none" spc="0" normalizeH="0" baseline="0" noProof="0" dirty="0">
                <a:ln>
                  <a:noFill/>
                </a:ln>
                <a:solidFill>
                  <a:prstClr val="black"/>
                </a:solidFill>
                <a:effectLst/>
                <a:uLnTx/>
                <a:uFillTx/>
                <a:latin typeface="Calibri"/>
                <a:ea typeface="+mn-ea"/>
                <a:cs typeface="Calibri"/>
              </a:rPr>
              <a:t>y  </a:t>
            </a:r>
            <a:r>
              <a:rPr kumimoji="0" sz="1800" b="0" i="0" u="none" strike="noStrike" kern="1200" cap="none" spc="-15" normalizeH="0" baseline="0" noProof="0" dirty="0">
                <a:ln>
                  <a:noFill/>
                </a:ln>
                <a:solidFill>
                  <a:prstClr val="black"/>
                </a:solidFill>
                <a:effectLst/>
                <a:uLnTx/>
                <a:uFillTx/>
                <a:latin typeface="Calibri"/>
                <a:ea typeface="+mn-ea"/>
                <a:cs typeface="Calibri"/>
              </a:rPr>
              <a:t>Receptors  </a:t>
            </a:r>
            <a:r>
              <a:rPr kumimoji="0" sz="1800" b="0" i="0" u="none" strike="noStrike" kern="1200" cap="none" spc="-11" normalizeH="0" baseline="0" noProof="0" dirty="0">
                <a:ln>
                  <a:noFill/>
                </a:ln>
                <a:solidFill>
                  <a:prstClr val="black"/>
                </a:solidFill>
                <a:effectLst/>
                <a:uLnTx/>
                <a:uFillTx/>
                <a:latin typeface="Calibri"/>
                <a:ea typeface="+mn-ea"/>
                <a:cs typeface="Calibri"/>
              </a:rPr>
              <a:t>(VEGR2)</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object 6"/>
          <p:cNvSpPr txBox="1"/>
          <p:nvPr/>
        </p:nvSpPr>
        <p:spPr>
          <a:xfrm>
            <a:off x="10690122" y="1966455"/>
            <a:ext cx="1261111" cy="167481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prstClr val="black"/>
                </a:solidFill>
                <a:effectLst/>
                <a:uLnTx/>
                <a:uFillTx/>
                <a:latin typeface="Calibri"/>
                <a:ea typeface="+mn-ea"/>
                <a:cs typeface="Calibri"/>
              </a:rPr>
              <a:t>C</a:t>
            </a:r>
            <a:r>
              <a:rPr kumimoji="0" sz="1800" b="1" i="0" u="none" strike="noStrike" kern="1200" cap="none" spc="-11" normalizeH="0" baseline="0" noProof="0" dirty="0">
                <a:ln>
                  <a:noFill/>
                </a:ln>
                <a:solidFill>
                  <a:prstClr val="black"/>
                </a:solidFill>
                <a:effectLst/>
                <a:uLnTx/>
                <a:uFillTx/>
                <a:latin typeface="Calibri"/>
                <a:ea typeface="+mn-ea"/>
                <a:cs typeface="Calibri"/>
              </a:rPr>
              <a:t>a</a:t>
            </a:r>
            <a:r>
              <a:rPr kumimoji="0" sz="1800" b="1" i="0" u="none" strike="noStrike" kern="1200" cap="none" spc="0" normalizeH="0" baseline="0" noProof="0" dirty="0">
                <a:ln>
                  <a:noFill/>
                </a:ln>
                <a:solidFill>
                  <a:prstClr val="black"/>
                </a:solidFill>
                <a:effectLst/>
                <a:uLnTx/>
                <a:uFillTx/>
                <a:latin typeface="Calibri"/>
                <a:ea typeface="+mn-ea"/>
                <a:cs typeface="Calibri"/>
              </a:rPr>
              <a:t>b</a:t>
            </a:r>
            <a:r>
              <a:rPr kumimoji="0" sz="1800" b="1" i="0" u="none" strike="noStrike" kern="1200" cap="none" spc="-20" normalizeH="0" baseline="0" noProof="0" dirty="0">
                <a:ln>
                  <a:noFill/>
                </a:ln>
                <a:solidFill>
                  <a:prstClr val="black"/>
                </a:solidFill>
                <a:effectLst/>
                <a:uLnTx/>
                <a:uFillTx/>
                <a:latin typeface="Calibri"/>
                <a:ea typeface="+mn-ea"/>
                <a:cs typeface="Calibri"/>
              </a:rPr>
              <a:t>oz</a:t>
            </a:r>
            <a:r>
              <a:rPr kumimoji="0" sz="1800" b="1" i="0" u="none" strike="noStrike" kern="1200" cap="none" spc="0" normalizeH="0" baseline="0" noProof="0" dirty="0">
                <a:ln>
                  <a:noFill/>
                </a:ln>
                <a:solidFill>
                  <a:prstClr val="black"/>
                </a:solidFill>
                <a:effectLst/>
                <a:uLnTx/>
                <a:uFillTx/>
                <a:latin typeface="Calibri"/>
                <a:ea typeface="+mn-ea"/>
                <a:cs typeface="Calibri"/>
              </a:rPr>
              <a:t>a</a:t>
            </a:r>
            <a:r>
              <a:rPr kumimoji="0" sz="1800" b="1" i="0" u="none" strike="noStrike" kern="1200" cap="none" spc="-11" normalizeH="0" baseline="0" noProof="0" dirty="0">
                <a:ln>
                  <a:noFill/>
                </a:ln>
                <a:solidFill>
                  <a:prstClr val="black"/>
                </a:solidFill>
                <a:effectLst/>
                <a:uLnTx/>
                <a:uFillTx/>
                <a:latin typeface="Calibri"/>
                <a:ea typeface="+mn-ea"/>
                <a:cs typeface="Calibri"/>
              </a:rPr>
              <a:t>n</a:t>
            </a:r>
            <a:r>
              <a:rPr kumimoji="0" sz="1800" b="1" i="0" u="none" strike="noStrike" kern="1200" cap="none" spc="0" normalizeH="0" baseline="0" noProof="0" dirty="0">
                <a:ln>
                  <a:noFill/>
                </a:ln>
                <a:solidFill>
                  <a:prstClr val="black"/>
                </a:solidFill>
                <a:effectLst/>
                <a:uLnTx/>
                <a:uFillTx/>
                <a:latin typeface="Calibri"/>
                <a:ea typeface="+mn-ea"/>
                <a:cs typeface="Calibri"/>
              </a:rPr>
              <a:t>ti</a:t>
            </a:r>
            <a:r>
              <a:rPr kumimoji="0" sz="1800" b="1" i="0" u="none" strike="noStrike" kern="1200" cap="none" spc="-5" normalizeH="0" baseline="0" noProof="0" dirty="0">
                <a:ln>
                  <a:noFill/>
                </a:ln>
                <a:solidFill>
                  <a:prstClr val="black"/>
                </a:solidFill>
                <a:effectLst/>
                <a:uLnTx/>
                <a:uFillTx/>
                <a:latin typeface="Calibri"/>
                <a:ea typeface="+mn-ea"/>
                <a:cs typeface="Calibri"/>
              </a:rPr>
              <a:t>n</a:t>
            </a:r>
            <a:r>
              <a:rPr kumimoji="0" sz="1800" b="1" i="0" u="none" strike="noStrike" kern="1200" cap="none" spc="-15" normalizeH="0" baseline="0" noProof="0" dirty="0">
                <a:ln>
                  <a:noFill/>
                </a:ln>
                <a:solidFill>
                  <a:prstClr val="black"/>
                </a:solidFill>
                <a:effectLst/>
                <a:uLnTx/>
                <a:uFillTx/>
                <a:latin typeface="Calibri"/>
                <a:ea typeface="+mn-ea"/>
                <a:cs typeface="Calibri"/>
              </a:rPr>
              <a:t>i</a:t>
            </a:r>
            <a:r>
              <a:rPr kumimoji="0" sz="1800" b="1" i="0" u="none" strike="noStrike" kern="1200" cap="none" spc="0" normalizeH="0" baseline="0" noProof="0" dirty="0">
                <a:ln>
                  <a:noFill/>
                </a:ln>
                <a:solidFill>
                  <a:prstClr val="black"/>
                </a:solidFill>
                <a:effectLst/>
                <a:uLnTx/>
                <a:uFillTx/>
                <a:latin typeface="Calibri"/>
                <a:ea typeface="+mn-ea"/>
                <a:cs typeface="Calibri"/>
              </a:rPr>
              <a:t>b  </a:t>
            </a:r>
            <a:r>
              <a:rPr kumimoji="0" sz="1800" b="0" i="0" u="none" strike="noStrike" kern="1200" cap="none" spc="-51" normalizeH="0" baseline="0" noProof="0" dirty="0">
                <a:ln>
                  <a:noFill/>
                </a:ln>
                <a:solidFill>
                  <a:prstClr val="black"/>
                </a:solidFill>
                <a:effectLst/>
                <a:uLnTx/>
                <a:uFillTx/>
                <a:latin typeface="Calibri"/>
                <a:ea typeface="+mn-ea"/>
                <a:cs typeface="Calibri"/>
              </a:rPr>
              <a:t>MET, </a:t>
            </a:r>
            <a:r>
              <a:rPr kumimoji="0" sz="1800" b="0" i="0" u="none" strike="noStrike" kern="1200" cap="none" spc="-11" normalizeH="0" baseline="0" noProof="0" dirty="0">
                <a:ln>
                  <a:noFill/>
                </a:ln>
                <a:solidFill>
                  <a:prstClr val="black"/>
                </a:solidFill>
                <a:effectLst/>
                <a:uLnTx/>
                <a:uFillTx/>
                <a:latin typeface="Calibri"/>
                <a:ea typeface="+mn-ea"/>
                <a:cs typeface="Calibri"/>
              </a:rPr>
              <a:t>VEGFR,  </a:t>
            </a:r>
            <a:r>
              <a:rPr kumimoji="0" sz="1800" b="0" i="0" u="none" strike="noStrike" kern="1200" cap="none" spc="-51" normalizeH="0" baseline="0" noProof="0" dirty="0">
                <a:ln>
                  <a:noFill/>
                </a:ln>
                <a:solidFill>
                  <a:prstClr val="black"/>
                </a:solidFill>
                <a:effectLst/>
                <a:uLnTx/>
                <a:uFillTx/>
                <a:latin typeface="Calibri"/>
                <a:ea typeface="+mn-ea"/>
                <a:cs typeface="Calibri"/>
              </a:rPr>
              <a:t>RET,</a:t>
            </a:r>
            <a:r>
              <a:rPr kumimoji="0" sz="1800" b="0" i="0" u="none" strike="noStrike" kern="1200" cap="none" spc="-11" normalizeH="0" baseline="0" noProof="0" dirty="0">
                <a:ln>
                  <a:noFill/>
                </a:ln>
                <a:solidFill>
                  <a:prstClr val="black"/>
                </a:solidFill>
                <a:effectLst/>
                <a:uLnTx/>
                <a:uFillTx/>
                <a:latin typeface="Calibri"/>
                <a:ea typeface="+mn-ea"/>
                <a:cs typeface="Calibri"/>
              </a:rPr>
              <a:t> ROS1,</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45084"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and </a:t>
            </a:r>
            <a:r>
              <a:rPr kumimoji="0" sz="1800" b="0" i="0" u="none" strike="noStrike" kern="1200" cap="none" spc="-51" normalizeH="0" baseline="0" noProof="0" dirty="0">
                <a:ln>
                  <a:noFill/>
                </a:ln>
                <a:solidFill>
                  <a:prstClr val="black"/>
                </a:solidFill>
                <a:effectLst/>
                <a:uLnTx/>
                <a:uFillTx/>
                <a:latin typeface="Calibri"/>
                <a:ea typeface="+mn-ea"/>
                <a:cs typeface="Calibri"/>
              </a:rPr>
              <a:t>TAM  </a:t>
            </a:r>
            <a:r>
              <a:rPr kumimoji="0" sz="1800" b="0" i="0" u="none" strike="noStrike" kern="1200" cap="none" spc="-11" normalizeH="0" baseline="0" noProof="0" dirty="0">
                <a:ln>
                  <a:noFill/>
                </a:ln>
                <a:solidFill>
                  <a:prstClr val="black"/>
                </a:solidFill>
                <a:effectLst/>
                <a:uLnTx/>
                <a:uFillTx/>
                <a:latin typeface="Calibri"/>
                <a:ea typeface="+mn-ea"/>
                <a:cs typeface="Calibri"/>
              </a:rPr>
              <a:t>(TYRO3,</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AXL,</a:t>
            </a: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and </a:t>
            </a:r>
            <a:r>
              <a:rPr kumimoji="0" sz="1800" b="0" i="0" u="none" strike="noStrike" kern="1200" cap="none" spc="-5" normalizeH="0" baseline="0" noProof="0" dirty="0">
                <a:ln>
                  <a:noFill/>
                </a:ln>
                <a:solidFill>
                  <a:prstClr val="black"/>
                </a:solidFill>
                <a:effectLst/>
                <a:uLnTx/>
                <a:uFillTx/>
                <a:latin typeface="Calibri"/>
                <a:ea typeface="+mn-ea"/>
                <a:cs typeface="Calibri"/>
              </a:rPr>
              <a:t>MER)</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7" name="object 7"/>
          <p:cNvSpPr txBox="1"/>
          <p:nvPr/>
        </p:nvSpPr>
        <p:spPr>
          <a:xfrm>
            <a:off x="198222" y="4245619"/>
            <a:ext cx="1303655"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prstClr val="black"/>
                </a:solidFill>
                <a:effectLst/>
                <a:uLnTx/>
                <a:uFillTx/>
                <a:latin typeface="Calibri"/>
                <a:ea typeface="+mn-ea"/>
                <a:cs typeface="Calibri"/>
              </a:rPr>
              <a:t>Bemcentinib</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1" normalizeH="0" baseline="0" noProof="0" dirty="0">
                <a:ln>
                  <a:noFill/>
                </a:ln>
                <a:solidFill>
                  <a:prstClr val="black"/>
                </a:solidFill>
                <a:effectLst/>
                <a:uLnTx/>
                <a:uFillTx/>
                <a:latin typeface="Calibri"/>
                <a:ea typeface="+mn-ea"/>
                <a:cs typeface="Calibri"/>
              </a:rPr>
              <a:t>Selective</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AXLi</a:t>
            </a:r>
          </a:p>
        </p:txBody>
      </p:sp>
      <p:sp>
        <p:nvSpPr>
          <p:cNvPr id="8" name="object 6">
            <a:extLst>
              <a:ext uri="{FF2B5EF4-FFF2-40B4-BE49-F238E27FC236}">
                <a16:creationId xmlns:a16="http://schemas.microsoft.com/office/drawing/2014/main" id="{3B3DBE19-4E4E-4284-B80B-09B7078590E1}"/>
              </a:ext>
            </a:extLst>
          </p:cNvPr>
          <p:cNvSpPr txBox="1"/>
          <p:nvPr/>
        </p:nvSpPr>
        <p:spPr>
          <a:xfrm>
            <a:off x="10718673" y="4099921"/>
            <a:ext cx="1261111" cy="139781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5" normalizeH="0" baseline="0" noProof="0" dirty="0">
                <a:ln>
                  <a:noFill/>
                </a:ln>
                <a:solidFill>
                  <a:prstClr val="black"/>
                </a:solidFill>
                <a:effectLst/>
                <a:uLnTx/>
                <a:uFillTx/>
                <a:latin typeface="Calibri"/>
                <a:ea typeface="+mn-ea"/>
                <a:cs typeface="Calibri"/>
              </a:rPr>
              <a:t>Lenvatinib</a:t>
            </a:r>
            <a:r>
              <a:rPr kumimoji="0" sz="1800" b="1"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1" normalizeH="0" baseline="0" noProof="0" dirty="0">
                <a:ln>
                  <a:noFill/>
                </a:ln>
                <a:solidFill>
                  <a:prstClr val="black"/>
                </a:solidFill>
                <a:effectLst/>
                <a:uLnTx/>
                <a:uFillTx/>
                <a:latin typeface="Calibri"/>
                <a:ea typeface="+mn-ea"/>
                <a:cs typeface="Calibri"/>
              </a:rPr>
              <a:t>VEGFR</a:t>
            </a:r>
            <a:r>
              <a:rPr kumimoji="0" lang="en-US" sz="1800" b="0" i="0" u="none" strike="noStrike" kern="1200" cap="none" spc="-11" normalizeH="0" baseline="0" noProof="0" dirty="0">
                <a:ln>
                  <a:noFill/>
                </a:ln>
                <a:solidFill>
                  <a:prstClr val="black"/>
                </a:solidFill>
                <a:effectLst/>
                <a:uLnTx/>
                <a:uFillTx/>
                <a:latin typeface="Calibri"/>
                <a:ea typeface="+mn-ea"/>
                <a:cs typeface="Calibri"/>
              </a:rPr>
              <a:t> 1-3</a:t>
            </a:r>
            <a:r>
              <a:rPr kumimoji="0" sz="1800" b="0" i="0" u="none" strike="noStrike" kern="1200" cap="none" spc="-11" normalizeH="0" baseline="0" noProof="0" dirty="0">
                <a:ln>
                  <a:noFill/>
                </a:ln>
                <a:solidFill>
                  <a:prstClr val="black"/>
                </a:solidFill>
                <a:effectLst/>
                <a:uLnTx/>
                <a:uFillTx/>
                <a:latin typeface="Calibri"/>
                <a:ea typeface="+mn-ea"/>
                <a:cs typeface="Calibri"/>
              </a:rPr>
              <a:t>,  </a:t>
            </a:r>
            <a:r>
              <a:rPr kumimoji="0" lang="en-US" sz="1800" b="0" i="0" u="none" strike="noStrike" kern="1200" cap="none" spc="-51" normalizeH="0" baseline="0" noProof="0" dirty="0">
                <a:ln>
                  <a:noFill/>
                </a:ln>
                <a:solidFill>
                  <a:prstClr val="black"/>
                </a:solidFill>
                <a:effectLst/>
                <a:uLnTx/>
                <a:uFillTx/>
                <a:latin typeface="Calibri"/>
                <a:ea typeface="+mn-ea"/>
                <a:cs typeface="Calibri"/>
              </a:rPr>
              <a:t>FGFR 1-4</a:t>
            </a:r>
            <a:r>
              <a:rPr kumimoji="0" sz="1800" b="0" i="0" u="none" strike="noStrike" kern="1200" cap="none" spc="-11" normalizeH="0" baseline="0" noProof="0" dirty="0">
                <a:ln>
                  <a:noFill/>
                </a:ln>
                <a:solidFill>
                  <a:prstClr val="black"/>
                </a:solidFill>
                <a:effectLst/>
                <a:uLnTx/>
                <a:uFillTx/>
                <a:latin typeface="Calibri"/>
                <a:ea typeface="+mn-ea"/>
                <a:cs typeface="Calibri"/>
              </a:rPr>
              <a:t>,</a:t>
            </a:r>
            <a:r>
              <a:rPr kumimoji="0" lang="en-US" sz="1800" b="0" i="0" u="none" strike="noStrike" kern="1200" cap="none" spc="-11" normalizeH="0" baseline="0" noProof="0" dirty="0">
                <a:ln>
                  <a:noFill/>
                </a:ln>
                <a:solidFill>
                  <a:prstClr val="black"/>
                </a:solidFill>
                <a:effectLst/>
                <a:uLnTx/>
                <a:uFillTx/>
                <a:latin typeface="Calibri"/>
                <a:ea typeface="+mn-ea"/>
                <a:cs typeface="Calibri"/>
              </a:rPr>
              <a:t> PDGFRa, RET, KIT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3">
            <a:extLst>
              <a:ext uri="{FF2B5EF4-FFF2-40B4-BE49-F238E27FC236}">
                <a16:creationId xmlns:a16="http://schemas.microsoft.com/office/drawing/2014/main" id="{B3055094-2F01-DCC1-E753-C2EFE1E106B1}"/>
              </a:ext>
            </a:extLst>
          </p:cNvPr>
          <p:cNvSpPr/>
          <p:nvPr/>
        </p:nvSpPr>
        <p:spPr>
          <a:xfrm>
            <a:off x="1673351" y="1359926"/>
            <a:ext cx="8845296" cy="505510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5977" y="135692"/>
            <a:ext cx="11495315" cy="669479"/>
          </a:xfrm>
          <a:prstGeom prst="rect">
            <a:avLst/>
          </a:prstGeom>
        </p:spPr>
        <p:txBody>
          <a:bodyPr vert="horz" wrap="square" lIns="0" tIns="12700" rIns="0" bIns="0" rtlCol="0" anchor="ctr">
            <a:spAutoFit/>
          </a:bodyPr>
          <a:lstStyle/>
          <a:p>
            <a:pPr marL="12700">
              <a:lnSpc>
                <a:spcPct val="100000"/>
              </a:lnSpc>
              <a:spcBef>
                <a:spcPts val="100"/>
              </a:spcBef>
            </a:pPr>
            <a:r>
              <a:rPr sz="4267" dirty="0">
                <a:latin typeface="+mn-lt"/>
                <a:cs typeface="Century Gothic"/>
              </a:rPr>
              <a:t>COSMIC-021: </a:t>
            </a:r>
            <a:r>
              <a:rPr sz="4267" dirty="0" err="1">
                <a:latin typeface="+mn-lt"/>
                <a:cs typeface="Century Gothic"/>
              </a:rPr>
              <a:t>Cabozantinib</a:t>
            </a:r>
            <a:r>
              <a:rPr sz="4267" spc="-65" dirty="0">
                <a:latin typeface="+mn-lt"/>
                <a:cs typeface="Century Gothic"/>
              </a:rPr>
              <a:t> </a:t>
            </a:r>
            <a:r>
              <a:rPr sz="4267" spc="-5" dirty="0">
                <a:latin typeface="+mn-lt"/>
                <a:cs typeface="Century Gothic"/>
              </a:rPr>
              <a:t>+</a:t>
            </a:r>
            <a:r>
              <a:rPr lang="en-US" sz="4267" spc="-5" dirty="0">
                <a:latin typeface="+mn-lt"/>
                <a:cs typeface="Century Gothic"/>
              </a:rPr>
              <a:t> </a:t>
            </a:r>
            <a:r>
              <a:rPr sz="4267" spc="-5" dirty="0">
                <a:latin typeface="+mn-lt"/>
                <a:cs typeface="Century Gothic"/>
              </a:rPr>
              <a:t>Atezolizumab</a:t>
            </a:r>
            <a:endParaRPr sz="4267" dirty="0">
              <a:latin typeface="+mn-lt"/>
              <a:cs typeface="Century Gothic"/>
            </a:endParaRPr>
          </a:p>
        </p:txBody>
      </p:sp>
      <p:sp>
        <p:nvSpPr>
          <p:cNvPr id="3" name="object 3"/>
          <p:cNvSpPr/>
          <p:nvPr/>
        </p:nvSpPr>
        <p:spPr>
          <a:xfrm>
            <a:off x="1316740" y="1020811"/>
            <a:ext cx="9140246" cy="21936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bject 4"/>
          <p:cNvSpPr txBox="1"/>
          <p:nvPr/>
        </p:nvSpPr>
        <p:spPr>
          <a:xfrm>
            <a:off x="93786" y="6338281"/>
            <a:ext cx="11965352" cy="500137"/>
          </a:xfrm>
          <a:prstGeom prst="rect">
            <a:avLst/>
          </a:prstGeom>
          <a:solidFill>
            <a:schemeClr val="bg1"/>
          </a:solid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Neal </a:t>
            </a:r>
            <a:r>
              <a:rPr kumimoji="0" sz="1000" b="0" i="0" u="none" strike="noStrike" kern="1200" cap="none" spc="-6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JW, </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ASCO </a:t>
            </a: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object 5"/>
          <p:cNvSpPr/>
          <p:nvPr/>
        </p:nvSpPr>
        <p:spPr>
          <a:xfrm>
            <a:off x="3355834" y="3214510"/>
            <a:ext cx="5650992" cy="300685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67" dirty="0">
                <a:latin typeface="Arial" charset="0"/>
                <a:ea typeface="+mn-ea"/>
                <a:cs typeface="+mn-cs"/>
              </a:rPr>
              <a:t>COSMIC-021 Study Design</a:t>
            </a:r>
          </a:p>
        </p:txBody>
      </p:sp>
      <p:sp>
        <p:nvSpPr>
          <p:cNvPr id="4" name="Content Placeholder 3">
            <a:extLst>
              <a:ext uri="{FF2B5EF4-FFF2-40B4-BE49-F238E27FC236}">
                <a16:creationId xmlns:a16="http://schemas.microsoft.com/office/drawing/2014/main" id="{8BC25FC7-5DF0-492B-9B2F-BCC88F397F14}"/>
              </a:ext>
            </a:extLst>
          </p:cNvPr>
          <p:cNvSpPr>
            <a:spLocks noGrp="1"/>
          </p:cNvSpPr>
          <p:nvPr>
            <p:ph sz="quarter" idx="14"/>
          </p:nvPr>
        </p:nvSpPr>
        <p:spPr/>
        <p:txBody>
          <a:bodyPr/>
          <a:lstStyle/>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856" b="9571"/>
          <a:stretch/>
        </p:blipFill>
        <p:spPr bwMode="auto">
          <a:xfrm>
            <a:off x="389863" y="1354673"/>
            <a:ext cx="11413764" cy="4851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5">
            <a:extLst>
              <a:ext uri="{FF2B5EF4-FFF2-40B4-BE49-F238E27FC236}">
                <a16:creationId xmlns:a16="http://schemas.microsoft.com/office/drawing/2014/main" id="{47797DAD-9A68-4332-1781-3E0EA7F4673C}"/>
              </a:ext>
            </a:extLst>
          </p:cNvPr>
          <p:cNvSpPr>
            <a:spLocks noGrp="1"/>
          </p:cNvSpPr>
          <p:nvPr>
            <p:ph type="body" sz="quarter" idx="13"/>
          </p:nvPr>
        </p:nvSpPr>
        <p:spPr/>
        <p:txBody>
          <a:bodyPr/>
          <a:lstStyle/>
          <a:p>
            <a:endParaRPr lang="en-US"/>
          </a:p>
        </p:txBody>
      </p:sp>
      <p:sp>
        <p:nvSpPr>
          <p:cNvPr id="7" name="object 4">
            <a:extLst>
              <a:ext uri="{FF2B5EF4-FFF2-40B4-BE49-F238E27FC236}">
                <a16:creationId xmlns:a16="http://schemas.microsoft.com/office/drawing/2014/main" id="{53706A4D-EC43-CF88-CB42-D68A0DA93178}"/>
              </a:ext>
            </a:extLst>
          </p:cNvPr>
          <p:cNvSpPr txBox="1"/>
          <p:nvPr/>
        </p:nvSpPr>
        <p:spPr>
          <a:xfrm>
            <a:off x="93786" y="6338281"/>
            <a:ext cx="11965352" cy="500137"/>
          </a:xfrm>
          <a:prstGeom prst="rect">
            <a:avLst/>
          </a:prstGeom>
          <a:solidFill>
            <a:schemeClr val="bg1"/>
          </a:solid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Neal </a:t>
            </a:r>
            <a:r>
              <a:rPr kumimoji="0" sz="1000" b="0" i="0" u="none" strike="noStrike" kern="1200" cap="none" spc="-6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JW, </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ASCO </a:t>
            </a: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dirty="0">
                <a:latin typeface="Arial" charset="0"/>
                <a:ea typeface="+mn-ea"/>
                <a:cs typeface="+mn-cs"/>
              </a:rPr>
              <a:t>Slide 21</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264" b="9937"/>
          <a:stretch/>
        </p:blipFill>
        <p:spPr bwMode="auto">
          <a:xfrm>
            <a:off x="266029" y="1098580"/>
            <a:ext cx="11285110" cy="4875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67DE4B89-6237-4F84-8AB1-1EB5AB92A2DF}"/>
              </a:ext>
            </a:extLst>
          </p:cNvPr>
          <p:cNvSpPr txBox="1">
            <a:spLocks/>
          </p:cNvSpPr>
          <p:nvPr/>
        </p:nvSpPr>
        <p:spPr>
          <a:xfrm>
            <a:off x="363997" y="363812"/>
            <a:ext cx="12192000" cy="1069680"/>
          </a:xfrm>
        </p:spPr>
        <p:txBody>
          <a:bodyPr lIns="0" tIns="0" rIns="0" bIns="0"/>
          <a:lstStyle>
            <a:lvl1pPr algn="l" defTabSz="342900" rtl="0" eaLnBrk="1" latinLnBrk="0" hangingPunct="1">
              <a:lnSpc>
                <a:spcPct val="90000"/>
              </a:lnSpc>
              <a:spcBef>
                <a:spcPct val="0"/>
              </a:spcBef>
              <a:buNone/>
              <a:defRPr sz="3300" b="0" i="0" kern="1200">
                <a:solidFill>
                  <a:schemeClr val="tx1"/>
                </a:solidFill>
                <a:latin typeface="Arial"/>
                <a:ea typeface="+mj-ea"/>
                <a:cs typeface="Arial"/>
              </a:defRPr>
            </a:lvl1pPr>
          </a:lstStyle>
          <a:p>
            <a:pPr marL="0" marR="0" lvl="0" indent="0" algn="l" defTabSz="3429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Arial" charset="0"/>
                <a:ea typeface="+mj-ea"/>
                <a:cs typeface="Arial"/>
              </a:rPr>
              <a:t>COSMIC-021 Efficacy</a:t>
            </a:r>
          </a:p>
        </p:txBody>
      </p:sp>
      <p:sp>
        <p:nvSpPr>
          <p:cNvPr id="3" name="object 4">
            <a:extLst>
              <a:ext uri="{FF2B5EF4-FFF2-40B4-BE49-F238E27FC236}">
                <a16:creationId xmlns:a16="http://schemas.microsoft.com/office/drawing/2014/main" id="{AB0F6ED8-805B-FBEB-E9CE-D3A41E64D23F}"/>
              </a:ext>
            </a:extLst>
          </p:cNvPr>
          <p:cNvSpPr txBox="1"/>
          <p:nvPr/>
        </p:nvSpPr>
        <p:spPr>
          <a:xfrm>
            <a:off x="93786" y="6338281"/>
            <a:ext cx="11965352" cy="500137"/>
          </a:xfrm>
          <a:prstGeom prst="rect">
            <a:avLst/>
          </a:prstGeom>
          <a:solidFill>
            <a:schemeClr val="bg1"/>
          </a:solid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Neal </a:t>
            </a:r>
            <a:r>
              <a:rPr kumimoji="0" sz="1000" b="0" i="0" u="none" strike="noStrike" kern="1200" cap="none" spc="-6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JW, </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ASCO </a:t>
            </a: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0335" y="272095"/>
            <a:ext cx="11055739" cy="669479"/>
          </a:xfrm>
          <a:prstGeom prst="rect">
            <a:avLst/>
          </a:prstGeom>
        </p:spPr>
        <p:txBody>
          <a:bodyPr vert="horz" wrap="square" lIns="0" tIns="12700" rIns="0" bIns="0" rtlCol="0" anchor="ctr">
            <a:spAutoFit/>
          </a:bodyPr>
          <a:lstStyle/>
          <a:p>
            <a:pPr marL="12700">
              <a:lnSpc>
                <a:spcPct val="100000"/>
              </a:lnSpc>
              <a:spcBef>
                <a:spcPts val="100"/>
              </a:spcBef>
            </a:pPr>
            <a:r>
              <a:rPr sz="4267" spc="-5" dirty="0">
                <a:latin typeface="+mn-lt"/>
                <a:cs typeface="Century Gothic"/>
              </a:rPr>
              <a:t>Selected Trials: </a:t>
            </a:r>
            <a:r>
              <a:rPr sz="4267" dirty="0">
                <a:latin typeface="+mn-lt"/>
                <a:cs typeface="Century Gothic"/>
              </a:rPr>
              <a:t>Cabozantinib + ICI in</a:t>
            </a:r>
            <a:r>
              <a:rPr sz="4267" spc="15" dirty="0">
                <a:latin typeface="+mn-lt"/>
                <a:cs typeface="Century Gothic"/>
              </a:rPr>
              <a:t> </a:t>
            </a:r>
            <a:r>
              <a:rPr sz="4267" dirty="0">
                <a:latin typeface="+mn-lt"/>
                <a:cs typeface="Century Gothic"/>
              </a:rPr>
              <a:t>NSCLC</a:t>
            </a:r>
          </a:p>
        </p:txBody>
      </p:sp>
      <p:graphicFrame>
        <p:nvGraphicFramePr>
          <p:cNvPr id="3" name="object 3"/>
          <p:cNvGraphicFramePr>
            <a:graphicFrameLocks noGrp="1"/>
          </p:cNvGraphicFramePr>
          <p:nvPr/>
        </p:nvGraphicFramePr>
        <p:xfrm>
          <a:off x="638290" y="1478847"/>
          <a:ext cx="11272355" cy="4380484"/>
        </p:xfrm>
        <a:graphic>
          <a:graphicData uri="http://schemas.openxmlformats.org/drawingml/2006/table">
            <a:tbl>
              <a:tblPr firstRow="1" bandRow="1">
                <a:tableStyleId>{2D5ABB26-0587-4C30-8999-92F81FD0307C}</a:tableStyleId>
              </a:tblPr>
              <a:tblGrid>
                <a:gridCol w="3598373">
                  <a:extLst>
                    <a:ext uri="{9D8B030D-6E8A-4147-A177-3AD203B41FA5}">
                      <a16:colId xmlns:a16="http://schemas.microsoft.com/office/drawing/2014/main" val="20000"/>
                    </a:ext>
                  </a:extLst>
                </a:gridCol>
                <a:gridCol w="2922957">
                  <a:extLst>
                    <a:ext uri="{9D8B030D-6E8A-4147-A177-3AD203B41FA5}">
                      <a16:colId xmlns:a16="http://schemas.microsoft.com/office/drawing/2014/main" val="20001"/>
                    </a:ext>
                  </a:extLst>
                </a:gridCol>
                <a:gridCol w="2664318">
                  <a:extLst>
                    <a:ext uri="{9D8B030D-6E8A-4147-A177-3AD203B41FA5}">
                      <a16:colId xmlns:a16="http://schemas.microsoft.com/office/drawing/2014/main" val="20002"/>
                    </a:ext>
                  </a:extLst>
                </a:gridCol>
                <a:gridCol w="2086707">
                  <a:extLst>
                    <a:ext uri="{9D8B030D-6E8A-4147-A177-3AD203B41FA5}">
                      <a16:colId xmlns:a16="http://schemas.microsoft.com/office/drawing/2014/main" val="20003"/>
                    </a:ext>
                  </a:extLst>
                </a:gridCol>
              </a:tblGrid>
              <a:tr h="733089">
                <a:tc>
                  <a:txBody>
                    <a:bodyPr/>
                    <a:lstStyle/>
                    <a:p>
                      <a:pPr marL="91440">
                        <a:lnSpc>
                          <a:spcPct val="100000"/>
                        </a:lnSpc>
                        <a:spcBef>
                          <a:spcPts val="240"/>
                        </a:spcBef>
                      </a:pPr>
                      <a:r>
                        <a:rPr sz="2100" b="1" dirty="0">
                          <a:solidFill>
                            <a:srgbClr val="FFFFFF"/>
                          </a:solidFill>
                          <a:latin typeface="+mn-lt"/>
                          <a:cs typeface="Calibri"/>
                        </a:rPr>
                        <a:t>Study</a:t>
                      </a:r>
                      <a:endParaRPr sz="2100" dirty="0">
                        <a:latin typeface="+mn-lt"/>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91440">
                        <a:lnSpc>
                          <a:spcPct val="100000"/>
                        </a:lnSpc>
                        <a:spcBef>
                          <a:spcPts val="240"/>
                        </a:spcBef>
                      </a:pPr>
                      <a:r>
                        <a:rPr sz="2100" b="1" spc="-5" dirty="0">
                          <a:solidFill>
                            <a:srgbClr val="FFFFFF"/>
                          </a:solidFill>
                          <a:latin typeface="+mn-lt"/>
                          <a:cs typeface="Calibri"/>
                        </a:rPr>
                        <a:t>Setting</a:t>
                      </a:r>
                      <a:endParaRPr sz="2100" dirty="0">
                        <a:latin typeface="+mn-lt"/>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92075">
                        <a:lnSpc>
                          <a:spcPct val="100000"/>
                        </a:lnSpc>
                        <a:spcBef>
                          <a:spcPts val="240"/>
                        </a:spcBef>
                      </a:pPr>
                      <a:r>
                        <a:rPr sz="2100" b="1" spc="-10" dirty="0">
                          <a:solidFill>
                            <a:srgbClr val="FFFFFF"/>
                          </a:solidFill>
                          <a:latin typeface="+mn-lt"/>
                          <a:cs typeface="Calibri"/>
                        </a:rPr>
                        <a:t>Regimen</a:t>
                      </a:r>
                      <a:endParaRPr sz="2100" dirty="0">
                        <a:latin typeface="+mn-lt"/>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92075">
                        <a:lnSpc>
                          <a:spcPct val="100000"/>
                        </a:lnSpc>
                        <a:spcBef>
                          <a:spcPts val="240"/>
                        </a:spcBef>
                      </a:pPr>
                      <a:r>
                        <a:rPr sz="2100" b="1" dirty="0">
                          <a:solidFill>
                            <a:srgbClr val="FFFFFF"/>
                          </a:solidFill>
                          <a:latin typeface="+mn-lt"/>
                          <a:cs typeface="Calibri"/>
                        </a:rPr>
                        <a:t>No.</a:t>
                      </a:r>
                      <a:endParaRPr sz="2100" dirty="0">
                        <a:latin typeface="+mn-lt"/>
                        <a:cs typeface="Calibri"/>
                      </a:endParaRPr>
                    </a:p>
                    <a:p>
                      <a:pPr marL="92075">
                        <a:lnSpc>
                          <a:spcPct val="100000"/>
                        </a:lnSpc>
                        <a:spcBef>
                          <a:spcPts val="5"/>
                        </a:spcBef>
                      </a:pPr>
                      <a:r>
                        <a:rPr sz="2100" b="1" spc="-10" dirty="0">
                          <a:solidFill>
                            <a:srgbClr val="FFFFFF"/>
                          </a:solidFill>
                          <a:latin typeface="+mn-lt"/>
                          <a:cs typeface="Calibri"/>
                        </a:rPr>
                        <a:t>Patients</a:t>
                      </a:r>
                      <a:endParaRPr sz="2100" dirty="0">
                        <a:latin typeface="+mn-lt"/>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val="10000"/>
                  </a:ext>
                </a:extLst>
              </a:tr>
              <a:tr h="1513092">
                <a:tc>
                  <a:txBody>
                    <a:bodyPr/>
                    <a:lstStyle/>
                    <a:p>
                      <a:pPr marL="91440">
                        <a:lnSpc>
                          <a:spcPct val="100000"/>
                        </a:lnSpc>
                        <a:spcBef>
                          <a:spcPts val="240"/>
                        </a:spcBef>
                      </a:pPr>
                      <a:r>
                        <a:rPr sz="2100" b="1" dirty="0">
                          <a:latin typeface="+mn-lt"/>
                          <a:cs typeface="Calibri"/>
                        </a:rPr>
                        <a:t>Phase</a:t>
                      </a:r>
                      <a:r>
                        <a:rPr sz="2100" b="1" spc="-25" dirty="0">
                          <a:latin typeface="+mn-lt"/>
                          <a:cs typeface="Calibri"/>
                        </a:rPr>
                        <a:t> </a:t>
                      </a:r>
                      <a:r>
                        <a:rPr sz="2100" b="1" dirty="0">
                          <a:latin typeface="+mn-lt"/>
                          <a:cs typeface="Calibri"/>
                        </a:rPr>
                        <a:t>III</a:t>
                      </a:r>
                      <a:r>
                        <a:rPr lang="en-US" sz="2100" b="1" dirty="0">
                          <a:latin typeface="+mn-lt"/>
                          <a:cs typeface="Calibri"/>
                        </a:rPr>
                        <a:t>—CONTACT-01</a:t>
                      </a:r>
                      <a:endParaRPr sz="2100" dirty="0">
                        <a:latin typeface="+mn-lt"/>
                        <a:cs typeface="Calibri"/>
                      </a:endParaRPr>
                    </a:p>
                    <a:p>
                      <a:pPr marL="91440">
                        <a:lnSpc>
                          <a:spcPct val="100000"/>
                        </a:lnSpc>
                        <a:spcBef>
                          <a:spcPts val="5"/>
                        </a:spcBef>
                      </a:pPr>
                      <a:r>
                        <a:rPr sz="2100" i="1" spc="-5" dirty="0">
                          <a:latin typeface="+mn-lt"/>
                          <a:cs typeface="Calibri"/>
                        </a:rPr>
                        <a:t>NCT04471428</a:t>
                      </a:r>
                      <a:endParaRPr sz="2100" dirty="0">
                        <a:latin typeface="+mn-lt"/>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91440" marR="181610">
                        <a:lnSpc>
                          <a:spcPct val="100000"/>
                        </a:lnSpc>
                        <a:spcBef>
                          <a:spcPts val="240"/>
                        </a:spcBef>
                      </a:pPr>
                      <a:r>
                        <a:rPr sz="2100" b="1" spc="-10" dirty="0">
                          <a:latin typeface="+mn-lt"/>
                          <a:cs typeface="Calibri"/>
                        </a:rPr>
                        <a:t>Progression after  </a:t>
                      </a:r>
                      <a:r>
                        <a:rPr sz="2100" b="1" spc="-5" dirty="0">
                          <a:latin typeface="+mn-lt"/>
                          <a:cs typeface="Calibri"/>
                        </a:rPr>
                        <a:t>platinum doublet</a:t>
                      </a:r>
                      <a:r>
                        <a:rPr sz="2100" b="1" spc="-135" dirty="0">
                          <a:latin typeface="+mn-lt"/>
                          <a:cs typeface="Calibri"/>
                        </a:rPr>
                        <a:t> </a:t>
                      </a:r>
                      <a:r>
                        <a:rPr sz="2100" b="1" dirty="0">
                          <a:latin typeface="+mn-lt"/>
                          <a:cs typeface="Calibri"/>
                        </a:rPr>
                        <a:t>+  PD-(L)1</a:t>
                      </a:r>
                      <a:r>
                        <a:rPr sz="2100" b="1" spc="-5" dirty="0">
                          <a:latin typeface="+mn-lt"/>
                          <a:cs typeface="Calibri"/>
                        </a:rPr>
                        <a:t> </a:t>
                      </a:r>
                      <a:r>
                        <a:rPr sz="2100" b="1" spc="-10" dirty="0">
                          <a:latin typeface="+mn-lt"/>
                          <a:cs typeface="Calibri"/>
                        </a:rPr>
                        <a:t>therapy</a:t>
                      </a:r>
                      <a:endParaRPr sz="2100" dirty="0">
                        <a:latin typeface="+mn-lt"/>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92075" marR="113030">
                        <a:lnSpc>
                          <a:spcPct val="100000"/>
                        </a:lnSpc>
                        <a:spcBef>
                          <a:spcPts val="240"/>
                        </a:spcBef>
                      </a:pPr>
                      <a:r>
                        <a:rPr sz="2100" spc="-10" dirty="0">
                          <a:latin typeface="+mn-lt"/>
                          <a:cs typeface="Calibri"/>
                        </a:rPr>
                        <a:t>Cabozantinib </a:t>
                      </a:r>
                      <a:r>
                        <a:rPr sz="2100" dirty="0">
                          <a:latin typeface="+mn-lt"/>
                          <a:cs typeface="Calibri"/>
                        </a:rPr>
                        <a:t>+ </a:t>
                      </a:r>
                      <a:r>
                        <a:rPr sz="2100" spc="-30" dirty="0">
                          <a:latin typeface="+mn-lt"/>
                          <a:cs typeface="Calibri"/>
                        </a:rPr>
                        <a:t>Atezo  </a:t>
                      </a:r>
                      <a:r>
                        <a:rPr sz="2100" spc="-5" dirty="0">
                          <a:latin typeface="+mn-lt"/>
                          <a:cs typeface="Calibri"/>
                        </a:rPr>
                        <a:t>vs.</a:t>
                      </a:r>
                      <a:r>
                        <a:rPr sz="2100" spc="-20" dirty="0">
                          <a:latin typeface="+mn-lt"/>
                          <a:cs typeface="Calibri"/>
                        </a:rPr>
                        <a:t> </a:t>
                      </a:r>
                      <a:r>
                        <a:rPr sz="2100" spc="-15" dirty="0">
                          <a:latin typeface="+mn-lt"/>
                          <a:cs typeface="Calibri"/>
                        </a:rPr>
                        <a:t>Docetaxel</a:t>
                      </a:r>
                      <a:endParaRPr sz="2100" dirty="0">
                        <a:latin typeface="+mn-lt"/>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92075" marR="111125">
                        <a:lnSpc>
                          <a:spcPct val="100000"/>
                        </a:lnSpc>
                        <a:spcBef>
                          <a:spcPts val="240"/>
                        </a:spcBef>
                      </a:pPr>
                      <a:r>
                        <a:rPr lang="en-US" sz="2100" b="1" spc="-5" dirty="0">
                          <a:latin typeface="+mn-lt"/>
                          <a:cs typeface="Calibri"/>
                        </a:rPr>
                        <a:t>366; Dec 2022 </a:t>
                      </a:r>
                    </a:p>
                    <a:p>
                      <a:pPr marL="92075" marR="111125">
                        <a:lnSpc>
                          <a:spcPct val="100000"/>
                        </a:lnSpc>
                        <a:spcBef>
                          <a:spcPts val="240"/>
                        </a:spcBef>
                      </a:pPr>
                      <a:r>
                        <a:rPr lang="en-US" sz="2100" b="1" spc="-5" dirty="0">
                          <a:latin typeface="+mn-lt"/>
                          <a:cs typeface="Calibri"/>
                        </a:rPr>
                        <a:t>OS endpoint not met</a:t>
                      </a:r>
                      <a:endParaRPr sz="2100" b="1" dirty="0">
                        <a:latin typeface="+mn-lt"/>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val="10001"/>
                  </a:ext>
                </a:extLst>
              </a:tr>
              <a:tr h="2134303">
                <a:tc>
                  <a:txBody>
                    <a:bodyPr/>
                    <a:lstStyle/>
                    <a:p>
                      <a:pPr marL="91440">
                        <a:lnSpc>
                          <a:spcPct val="100000"/>
                        </a:lnSpc>
                        <a:spcBef>
                          <a:spcPts val="245"/>
                        </a:spcBef>
                      </a:pPr>
                      <a:r>
                        <a:rPr sz="2100" b="1" dirty="0">
                          <a:latin typeface="+mn-lt"/>
                          <a:cs typeface="Calibri"/>
                        </a:rPr>
                        <a:t>Phase</a:t>
                      </a:r>
                      <a:r>
                        <a:rPr sz="2100" b="1" spc="-25" dirty="0">
                          <a:latin typeface="+mn-lt"/>
                          <a:cs typeface="Calibri"/>
                        </a:rPr>
                        <a:t> </a:t>
                      </a:r>
                      <a:r>
                        <a:rPr sz="2100" b="1" dirty="0">
                          <a:latin typeface="+mn-lt"/>
                          <a:cs typeface="Calibri"/>
                        </a:rPr>
                        <a:t>II</a:t>
                      </a:r>
                      <a:endParaRPr sz="2100" dirty="0">
                        <a:latin typeface="+mn-lt"/>
                        <a:cs typeface="Calibri"/>
                      </a:endParaRPr>
                    </a:p>
                    <a:p>
                      <a:pPr marL="91440">
                        <a:lnSpc>
                          <a:spcPct val="100000"/>
                        </a:lnSpc>
                      </a:pPr>
                      <a:r>
                        <a:rPr sz="2100" i="1" spc="-5" dirty="0">
                          <a:latin typeface="+mn-lt"/>
                          <a:cs typeface="Calibri"/>
                        </a:rPr>
                        <a:t>EA5191; NCT04310007</a:t>
                      </a:r>
                      <a:endParaRPr sz="2100" dirty="0">
                        <a:latin typeface="+mn-lt"/>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1440" marR="181610">
                        <a:lnSpc>
                          <a:spcPct val="100000"/>
                        </a:lnSpc>
                        <a:spcBef>
                          <a:spcPts val="245"/>
                        </a:spcBef>
                      </a:pPr>
                      <a:r>
                        <a:rPr sz="2100" b="1" spc="-10" dirty="0">
                          <a:latin typeface="+mn-lt"/>
                          <a:cs typeface="Calibri"/>
                        </a:rPr>
                        <a:t>Progression after  </a:t>
                      </a:r>
                      <a:r>
                        <a:rPr sz="2100" b="1" spc="-5" dirty="0">
                          <a:latin typeface="+mn-lt"/>
                          <a:cs typeface="Calibri"/>
                        </a:rPr>
                        <a:t>platinum doublet</a:t>
                      </a:r>
                      <a:r>
                        <a:rPr sz="2100" b="1" spc="-135" dirty="0">
                          <a:latin typeface="+mn-lt"/>
                          <a:cs typeface="Calibri"/>
                        </a:rPr>
                        <a:t> </a:t>
                      </a:r>
                      <a:r>
                        <a:rPr sz="2100" b="1" dirty="0">
                          <a:latin typeface="+mn-lt"/>
                          <a:cs typeface="Calibri"/>
                        </a:rPr>
                        <a:t>+  PD-(L)1</a:t>
                      </a:r>
                      <a:r>
                        <a:rPr sz="2100" b="1" spc="-5" dirty="0">
                          <a:latin typeface="+mn-lt"/>
                          <a:cs typeface="Calibri"/>
                        </a:rPr>
                        <a:t> </a:t>
                      </a:r>
                      <a:r>
                        <a:rPr sz="2100" b="1" spc="-10" dirty="0">
                          <a:latin typeface="+mn-lt"/>
                          <a:cs typeface="Calibri"/>
                        </a:rPr>
                        <a:t>therapy</a:t>
                      </a:r>
                      <a:endParaRPr sz="2100" dirty="0">
                        <a:latin typeface="+mn-lt"/>
                        <a:cs typeface="Calibri"/>
                      </a:endParaRPr>
                    </a:p>
                    <a:p>
                      <a:pPr>
                        <a:lnSpc>
                          <a:spcPct val="100000"/>
                        </a:lnSpc>
                        <a:spcBef>
                          <a:spcPts val="35"/>
                        </a:spcBef>
                      </a:pPr>
                      <a:endParaRPr sz="2100" dirty="0">
                        <a:latin typeface="+mn-lt"/>
                        <a:cs typeface="Times New Roman"/>
                      </a:endParaRPr>
                    </a:p>
                    <a:p>
                      <a:pPr marL="91440" marR="164465">
                        <a:lnSpc>
                          <a:spcPct val="100000"/>
                        </a:lnSpc>
                      </a:pPr>
                      <a:r>
                        <a:rPr sz="2100" spc="-15" dirty="0">
                          <a:latin typeface="+mn-lt"/>
                          <a:cs typeface="Calibri"/>
                        </a:rPr>
                        <a:t>(Separate </a:t>
                      </a:r>
                      <a:r>
                        <a:rPr sz="2100" spc="-50" dirty="0">
                          <a:latin typeface="+mn-lt"/>
                          <a:cs typeface="Calibri"/>
                        </a:rPr>
                        <a:t>MET, RET,  </a:t>
                      </a:r>
                      <a:r>
                        <a:rPr sz="2100" spc="-10" dirty="0">
                          <a:latin typeface="+mn-lt"/>
                          <a:cs typeface="Calibri"/>
                        </a:rPr>
                        <a:t>ROS1</a:t>
                      </a:r>
                      <a:r>
                        <a:rPr sz="2100" spc="-15" dirty="0">
                          <a:latin typeface="+mn-lt"/>
                          <a:cs typeface="Calibri"/>
                        </a:rPr>
                        <a:t> </a:t>
                      </a:r>
                      <a:r>
                        <a:rPr sz="2100" spc="-10" dirty="0">
                          <a:latin typeface="+mn-lt"/>
                          <a:cs typeface="Calibri"/>
                        </a:rPr>
                        <a:t>cohort)</a:t>
                      </a:r>
                      <a:endParaRPr sz="2100" dirty="0">
                        <a:latin typeface="+mn-lt"/>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2075" marR="208915">
                        <a:lnSpc>
                          <a:spcPct val="100000"/>
                        </a:lnSpc>
                        <a:spcBef>
                          <a:spcPts val="245"/>
                        </a:spcBef>
                      </a:pPr>
                      <a:r>
                        <a:rPr sz="2100" spc="-10" dirty="0">
                          <a:latin typeface="+mn-lt"/>
                          <a:cs typeface="Calibri"/>
                        </a:rPr>
                        <a:t>Cabozantinib </a:t>
                      </a:r>
                      <a:r>
                        <a:rPr sz="2100" spc="-5" dirty="0">
                          <a:latin typeface="+mn-lt"/>
                          <a:cs typeface="Calibri"/>
                        </a:rPr>
                        <a:t>vs  </a:t>
                      </a:r>
                      <a:r>
                        <a:rPr sz="2100" spc="-10" dirty="0">
                          <a:latin typeface="+mn-lt"/>
                          <a:cs typeface="Calibri"/>
                        </a:rPr>
                        <a:t>Cabozantinib </a:t>
                      </a:r>
                      <a:r>
                        <a:rPr sz="2100" dirty="0">
                          <a:latin typeface="+mn-lt"/>
                          <a:cs typeface="Calibri"/>
                        </a:rPr>
                        <a:t>+</a:t>
                      </a:r>
                      <a:r>
                        <a:rPr sz="2100" spc="-50" dirty="0">
                          <a:latin typeface="+mn-lt"/>
                          <a:cs typeface="Calibri"/>
                        </a:rPr>
                        <a:t> </a:t>
                      </a:r>
                      <a:r>
                        <a:rPr sz="2100" spc="-5" dirty="0">
                          <a:latin typeface="+mn-lt"/>
                          <a:cs typeface="Calibri"/>
                        </a:rPr>
                        <a:t>Nivo  vs. </a:t>
                      </a:r>
                      <a:r>
                        <a:rPr sz="2100" spc="-10" dirty="0">
                          <a:latin typeface="+mn-lt"/>
                          <a:cs typeface="Calibri"/>
                        </a:rPr>
                        <a:t>Standard  chemotherapy</a:t>
                      </a:r>
                      <a:endParaRPr sz="2100" dirty="0">
                        <a:latin typeface="+mn-lt"/>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92075">
                        <a:lnSpc>
                          <a:spcPct val="100000"/>
                        </a:lnSpc>
                        <a:spcBef>
                          <a:spcPts val="245"/>
                        </a:spcBef>
                      </a:pPr>
                      <a:r>
                        <a:rPr sz="2100" spc="-10" dirty="0">
                          <a:latin typeface="+mn-lt"/>
                          <a:cs typeface="Calibri"/>
                        </a:rPr>
                        <a:t>Recruiting</a:t>
                      </a:r>
                      <a:endParaRPr sz="2100" dirty="0">
                        <a:latin typeface="+mn-lt"/>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val="10002"/>
                  </a:ext>
                </a:extLst>
              </a:tr>
            </a:tbl>
          </a:graphicData>
        </a:graphic>
      </p:graphicFrame>
      <p:sp>
        <p:nvSpPr>
          <p:cNvPr id="4" name="object 4">
            <a:extLst>
              <a:ext uri="{FF2B5EF4-FFF2-40B4-BE49-F238E27FC236}">
                <a16:creationId xmlns:a16="http://schemas.microsoft.com/office/drawing/2014/main" id="{0168E66E-1E6F-11C5-BB51-01417C5F64B7}"/>
              </a:ext>
            </a:extLst>
          </p:cNvPr>
          <p:cNvSpPr txBox="1"/>
          <p:nvPr/>
        </p:nvSpPr>
        <p:spPr>
          <a:xfrm>
            <a:off x="93786" y="6338281"/>
            <a:ext cx="11965352" cy="333425"/>
          </a:xfrm>
          <a:prstGeom prst="rect">
            <a:avLst/>
          </a:prstGeom>
          <a:solidFill>
            <a:schemeClr val="bg1"/>
          </a:solid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7DCE02A2-0785-426E-BBBD-DAF1D49BB34B}"/>
              </a:ext>
            </a:extLst>
          </p:cNvPr>
          <p:cNvSpPr txBox="1">
            <a:spLocks/>
          </p:cNvSpPr>
          <p:nvPr/>
        </p:nvSpPr>
        <p:spPr>
          <a:xfrm>
            <a:off x="824754" y="87985"/>
            <a:ext cx="10999693" cy="1069680"/>
          </a:xfrm>
          <a:prstGeom prst="rect">
            <a:avLst/>
          </a:prstGeom>
        </p:spPr>
        <p:txBody>
          <a:bodyPr anchor="ctr"/>
          <a:lstStyle>
            <a:lvl1pPr algn="ctr" defTabSz="342900" rtl="0" eaLnBrk="1" latinLnBrk="0" hangingPunct="1">
              <a:lnSpc>
                <a:spcPct val="90000"/>
              </a:lnSpc>
              <a:spcBef>
                <a:spcPct val="0"/>
              </a:spcBef>
              <a:buNone/>
              <a:defRPr sz="3000" b="0" i="0" kern="1200">
                <a:solidFill>
                  <a:schemeClr val="tx1"/>
                </a:solidFill>
                <a:latin typeface="+mj-lt"/>
                <a:ea typeface="+mj-ea"/>
                <a:cs typeface="Adobe Garamond Pro Bold"/>
              </a:defRPr>
            </a:lvl1pPr>
          </a:lstStyle>
          <a:p>
            <a:pPr marL="0" marR="0" lvl="0" indent="0" algn="l" defTabSz="3429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Light" panose="020F0302020204030204"/>
                <a:ea typeface="+mj-ea"/>
              </a:rPr>
              <a:t>Pembrolizumab and Lenvatinib in previously treated NSCLC</a:t>
            </a:r>
          </a:p>
        </p:txBody>
      </p:sp>
      <p:pic>
        <p:nvPicPr>
          <p:cNvPr id="10" name="Picture 1">
            <a:extLst>
              <a:ext uri="{FF2B5EF4-FFF2-40B4-BE49-F238E27FC236}">
                <a16:creationId xmlns:a16="http://schemas.microsoft.com/office/drawing/2014/main" id="{02185098-339A-4D12-95D0-FC90B7CA86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78464" y="2303930"/>
            <a:ext cx="5992779" cy="283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a:extLst>
              <a:ext uri="{FF2B5EF4-FFF2-40B4-BE49-F238E27FC236}">
                <a16:creationId xmlns:a16="http://schemas.microsoft.com/office/drawing/2014/main" id="{F06CA2F6-A753-9C60-D70D-4E157C01CCAD}"/>
              </a:ext>
            </a:extLst>
          </p:cNvPr>
          <p:cNvSpPr txBox="1">
            <a:spLocks/>
          </p:cNvSpPr>
          <p:nvPr/>
        </p:nvSpPr>
        <p:spPr>
          <a:xfrm>
            <a:off x="0" y="6324601"/>
            <a:ext cx="12192000" cy="533399"/>
          </a:xfrm>
          <a:prstGeom prst="rect">
            <a:avLst/>
          </a:prstGeom>
          <a:solidFill>
            <a:schemeClr val="bg1"/>
          </a:solidFill>
        </p:spPr>
        <p:txBody>
          <a:bodyPr lIns="365760" tIns="182880" rIns="365760" bIns="182880" anchor="b"/>
          <a:lstStyle>
            <a:lvl1pPr marL="0" indent="0" algn="l" defTabSz="342900" rtl="0" eaLnBrk="1" latinLnBrk="0" hangingPunct="1">
              <a:lnSpc>
                <a:spcPct val="85000"/>
              </a:lnSpc>
              <a:spcBef>
                <a:spcPct val="20000"/>
              </a:spcBef>
              <a:buFont typeface="Arial"/>
              <a:buNone/>
              <a:defRPr sz="1050" b="1" kern="1200" baseline="0">
                <a:solidFill>
                  <a:schemeClr val="tx1"/>
                </a:solidFill>
                <a:latin typeface="+mn-lt"/>
                <a:ea typeface="+mn-ea"/>
                <a:cs typeface="Helvetica" panose="020B0604020202020204" pitchFamily="34" charset="0"/>
              </a:defRPr>
            </a:lvl1pPr>
            <a:lvl2pPr marL="2964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2pPr>
            <a:lvl3pPr marL="601266"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3pPr>
            <a:lvl4pPr marL="897731"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4pPr>
            <a:lvl5pPr marL="1201340" indent="0" algn="l" defTabSz="342900" rtl="0" eaLnBrk="1" latinLnBrk="0" hangingPunct="1">
              <a:lnSpc>
                <a:spcPct val="85000"/>
              </a:lnSpc>
              <a:spcBef>
                <a:spcPct val="20000"/>
              </a:spcBef>
              <a:buFont typeface="Arial"/>
              <a:buNone/>
              <a:defRPr sz="1050" b="1"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r" defTabSz="342900" rtl="0" eaLnBrk="1" fontAlgn="auto" latinLnBrk="0" hangingPunct="1">
              <a:lnSpc>
                <a:spcPct val="85000"/>
              </a:lnSpc>
              <a:spcBef>
                <a:spcPct val="20000"/>
              </a:spcBef>
              <a:spcAft>
                <a:spcPts val="0"/>
              </a:spcAft>
              <a:buClrTx/>
              <a:buSzTx/>
              <a:buFont typeface="Arial"/>
              <a:buNone/>
              <a:tabLst/>
              <a:defRPr/>
            </a:pPr>
            <a:r>
              <a:rPr kumimoji="0" lang="en-US" sz="1467" b="0" i="0" u="none" strike="noStrike" kern="1200" cap="none" spc="0" normalizeH="0" baseline="0" noProof="0" dirty="0">
                <a:ln>
                  <a:noFill/>
                </a:ln>
                <a:solidFill>
                  <a:prstClr val="black"/>
                </a:solidFill>
                <a:effectLst/>
                <a:uLnTx/>
                <a:uFillTx/>
                <a:latin typeface="Calibri" panose="020F0502020204030204"/>
                <a:ea typeface="+mn-ea"/>
              </a:rPr>
              <a:t>Brose M ASCO SITC 2019; Taylor Future Oncol 2020</a:t>
            </a:r>
          </a:p>
        </p:txBody>
      </p:sp>
      <p:graphicFrame>
        <p:nvGraphicFramePr>
          <p:cNvPr id="5" name="Table 7">
            <a:extLst>
              <a:ext uri="{FF2B5EF4-FFF2-40B4-BE49-F238E27FC236}">
                <a16:creationId xmlns:a16="http://schemas.microsoft.com/office/drawing/2014/main" id="{40ACDCE5-784D-3865-230D-5F9BBCF5BFA8}"/>
              </a:ext>
            </a:extLst>
          </p:cNvPr>
          <p:cNvGraphicFramePr>
            <a:graphicFrameLocks/>
          </p:cNvGraphicFramePr>
          <p:nvPr/>
        </p:nvGraphicFramePr>
        <p:xfrm>
          <a:off x="465048" y="1333256"/>
          <a:ext cx="5448489" cy="5258044"/>
        </p:xfrm>
        <a:graphic>
          <a:graphicData uri="http://schemas.openxmlformats.org/drawingml/2006/table">
            <a:tbl>
              <a:tblPr firstRow="1" bandRow="1">
                <a:tableStyleId>{5C22544A-7EE6-4342-B048-85BDC9FD1C3A}</a:tableStyleId>
              </a:tblPr>
              <a:tblGrid>
                <a:gridCol w="3450253">
                  <a:extLst>
                    <a:ext uri="{9D8B030D-6E8A-4147-A177-3AD203B41FA5}">
                      <a16:colId xmlns:a16="http://schemas.microsoft.com/office/drawing/2014/main" val="1757325584"/>
                    </a:ext>
                  </a:extLst>
                </a:gridCol>
                <a:gridCol w="1998236">
                  <a:extLst>
                    <a:ext uri="{9D8B030D-6E8A-4147-A177-3AD203B41FA5}">
                      <a16:colId xmlns:a16="http://schemas.microsoft.com/office/drawing/2014/main" val="3842835344"/>
                    </a:ext>
                  </a:extLst>
                </a:gridCol>
              </a:tblGrid>
              <a:tr h="622378">
                <a:tc>
                  <a:txBody>
                    <a:bodyPr/>
                    <a:lstStyle/>
                    <a:p>
                      <a:endParaRPr lang="en-US" sz="2000" dirty="0"/>
                    </a:p>
                    <a:p>
                      <a:r>
                        <a:rPr lang="en-US" sz="2000" dirty="0"/>
                        <a:t>Best overall response</a:t>
                      </a:r>
                    </a:p>
                  </a:txBody>
                  <a:tcPr marL="121920" marR="121920" marT="60960" marB="60960"/>
                </a:tc>
                <a:tc>
                  <a:txBody>
                    <a:bodyPr/>
                    <a:lstStyle/>
                    <a:p>
                      <a:r>
                        <a:rPr lang="en-US" sz="2000" dirty="0"/>
                        <a:t>irRECIST (N= 21)</a:t>
                      </a:r>
                    </a:p>
                    <a:p>
                      <a:r>
                        <a:rPr lang="en-US" sz="2000" dirty="0"/>
                        <a:t>n (%)</a:t>
                      </a:r>
                    </a:p>
                  </a:txBody>
                  <a:tcPr marL="121920" marR="121920" marT="60960" marB="60960"/>
                </a:tc>
                <a:extLst>
                  <a:ext uri="{0D108BD9-81ED-4DB2-BD59-A6C34878D82A}">
                    <a16:rowId xmlns:a16="http://schemas.microsoft.com/office/drawing/2014/main" val="1475323604"/>
                  </a:ext>
                </a:extLst>
              </a:tr>
              <a:tr h="363054">
                <a:tc>
                  <a:txBody>
                    <a:bodyPr/>
                    <a:lstStyle/>
                    <a:p>
                      <a:r>
                        <a:rPr lang="en-US" sz="2000" dirty="0"/>
                        <a:t>Complete response</a:t>
                      </a:r>
                    </a:p>
                  </a:txBody>
                  <a:tcPr marL="121920" marR="121920" marT="60960" marB="60960" anchor="ctr"/>
                </a:tc>
                <a:tc>
                  <a:txBody>
                    <a:bodyPr/>
                    <a:lstStyle/>
                    <a:p>
                      <a:r>
                        <a:rPr lang="en-US" sz="2000" dirty="0"/>
                        <a:t>1 (4.8)</a:t>
                      </a:r>
                    </a:p>
                  </a:txBody>
                  <a:tcPr marL="121920" marR="121920" marT="60960" marB="60960" anchor="ctr"/>
                </a:tc>
                <a:extLst>
                  <a:ext uri="{0D108BD9-81ED-4DB2-BD59-A6C34878D82A}">
                    <a16:rowId xmlns:a16="http://schemas.microsoft.com/office/drawing/2014/main" val="3509403779"/>
                  </a:ext>
                </a:extLst>
              </a:tr>
              <a:tr h="363054">
                <a:tc>
                  <a:txBody>
                    <a:bodyPr/>
                    <a:lstStyle/>
                    <a:p>
                      <a:r>
                        <a:rPr lang="en-US" sz="2000" dirty="0"/>
                        <a:t>Partial response</a:t>
                      </a:r>
                    </a:p>
                  </a:txBody>
                  <a:tcPr marL="121920" marR="121920" marT="60960" marB="60960" anchor="ctr"/>
                </a:tc>
                <a:tc>
                  <a:txBody>
                    <a:bodyPr/>
                    <a:lstStyle/>
                    <a:p>
                      <a:r>
                        <a:rPr lang="en-US" sz="2000" dirty="0"/>
                        <a:t>6 (28.6)</a:t>
                      </a:r>
                    </a:p>
                  </a:txBody>
                  <a:tcPr marL="121920" marR="121920" marT="60960" marB="60960" anchor="ctr"/>
                </a:tc>
                <a:extLst>
                  <a:ext uri="{0D108BD9-81ED-4DB2-BD59-A6C34878D82A}">
                    <a16:rowId xmlns:a16="http://schemas.microsoft.com/office/drawing/2014/main" val="2838700709"/>
                  </a:ext>
                </a:extLst>
              </a:tr>
              <a:tr h="363054">
                <a:tc>
                  <a:txBody>
                    <a:bodyPr/>
                    <a:lstStyle/>
                    <a:p>
                      <a:r>
                        <a:rPr lang="en-US" sz="2000" dirty="0"/>
                        <a:t>Stable disease</a:t>
                      </a:r>
                    </a:p>
                  </a:txBody>
                  <a:tcPr marL="121920" marR="121920" marT="60960" marB="60960" anchor="ctr"/>
                </a:tc>
                <a:tc>
                  <a:txBody>
                    <a:bodyPr/>
                    <a:lstStyle/>
                    <a:p>
                      <a:r>
                        <a:rPr lang="en-US" sz="2000" dirty="0"/>
                        <a:t>10 (47.6)</a:t>
                      </a:r>
                    </a:p>
                  </a:txBody>
                  <a:tcPr marL="121920" marR="121920" marT="60960" marB="60960" anchor="ctr"/>
                </a:tc>
                <a:extLst>
                  <a:ext uri="{0D108BD9-81ED-4DB2-BD59-A6C34878D82A}">
                    <a16:rowId xmlns:a16="http://schemas.microsoft.com/office/drawing/2014/main" val="2859665733"/>
                  </a:ext>
                </a:extLst>
              </a:tr>
              <a:tr h="363054">
                <a:tc>
                  <a:txBody>
                    <a:bodyPr/>
                    <a:lstStyle/>
                    <a:p>
                      <a:r>
                        <a:rPr lang="en-US" sz="2000" dirty="0"/>
                        <a:t>Progressive disease</a:t>
                      </a:r>
                    </a:p>
                  </a:txBody>
                  <a:tcPr marL="121920" marR="121920" marT="60960" marB="60960" anchor="ctr"/>
                </a:tc>
                <a:tc>
                  <a:txBody>
                    <a:bodyPr/>
                    <a:lstStyle/>
                    <a:p>
                      <a:r>
                        <a:rPr lang="en-US" sz="2000" dirty="0"/>
                        <a:t>2 (9.5)</a:t>
                      </a:r>
                    </a:p>
                  </a:txBody>
                  <a:tcPr marL="121920" marR="121920" marT="60960" marB="60960" anchor="ctr"/>
                </a:tc>
                <a:extLst>
                  <a:ext uri="{0D108BD9-81ED-4DB2-BD59-A6C34878D82A}">
                    <a16:rowId xmlns:a16="http://schemas.microsoft.com/office/drawing/2014/main" val="1435259616"/>
                  </a:ext>
                </a:extLst>
              </a:tr>
              <a:tr h="363054">
                <a:tc>
                  <a:txBody>
                    <a:bodyPr/>
                    <a:lstStyle/>
                    <a:p>
                      <a:r>
                        <a:rPr lang="en-US" sz="2000" dirty="0"/>
                        <a:t>Unknown</a:t>
                      </a:r>
                    </a:p>
                  </a:txBody>
                  <a:tcPr marL="121920" marR="121920" marT="60960" marB="60960" anchor="ctr"/>
                </a:tc>
                <a:tc>
                  <a:txBody>
                    <a:bodyPr/>
                    <a:lstStyle/>
                    <a:p>
                      <a:r>
                        <a:rPr lang="en-US" sz="2000" dirty="0"/>
                        <a:t>2 (9.5)</a:t>
                      </a:r>
                    </a:p>
                  </a:txBody>
                  <a:tcPr marL="121920" marR="121920" marT="60960" marB="60960" anchor="ctr"/>
                </a:tc>
                <a:extLst>
                  <a:ext uri="{0D108BD9-81ED-4DB2-BD59-A6C34878D82A}">
                    <a16:rowId xmlns:a16="http://schemas.microsoft.com/office/drawing/2014/main" val="3801883236"/>
                  </a:ext>
                </a:extLst>
              </a:tr>
              <a:tr h="363054">
                <a:tc>
                  <a:txBody>
                    <a:bodyPr/>
                    <a:lstStyle/>
                    <a:p>
                      <a:r>
                        <a:rPr lang="en-US" sz="2000" dirty="0"/>
                        <a:t>ORR</a:t>
                      </a:r>
                    </a:p>
                  </a:txBody>
                  <a:tcPr marL="121920" marR="121920" marT="60960" marB="60960" anchor="ctr"/>
                </a:tc>
                <a:tc>
                  <a:txBody>
                    <a:bodyPr/>
                    <a:lstStyle/>
                    <a:p>
                      <a:r>
                        <a:rPr lang="en-US" sz="2000" dirty="0"/>
                        <a:t>7 (33.3)</a:t>
                      </a:r>
                    </a:p>
                  </a:txBody>
                  <a:tcPr marL="121920" marR="121920" marT="60960" marB="60960" anchor="ctr"/>
                </a:tc>
                <a:extLst>
                  <a:ext uri="{0D108BD9-81ED-4DB2-BD59-A6C34878D82A}">
                    <a16:rowId xmlns:a16="http://schemas.microsoft.com/office/drawing/2014/main" val="3167864661"/>
                  </a:ext>
                </a:extLst>
              </a:tr>
              <a:tr h="363054">
                <a:tc>
                  <a:txBody>
                    <a:bodyPr/>
                    <a:lstStyle/>
                    <a:p>
                      <a:r>
                        <a:rPr lang="en-US" sz="2000" dirty="0"/>
                        <a:t>95% CI</a:t>
                      </a:r>
                    </a:p>
                  </a:txBody>
                  <a:tcPr marL="121920" marR="121920" marT="60960" marB="60960" anchor="ctr"/>
                </a:tc>
                <a:tc>
                  <a:txBody>
                    <a:bodyPr/>
                    <a:lstStyle/>
                    <a:p>
                      <a:r>
                        <a:rPr lang="en-US" sz="2000" dirty="0"/>
                        <a:t>14.6-57</a:t>
                      </a:r>
                    </a:p>
                  </a:txBody>
                  <a:tcPr marL="121920" marR="121920" marT="60960" marB="60960" anchor="ctr"/>
                </a:tc>
                <a:extLst>
                  <a:ext uri="{0D108BD9-81ED-4DB2-BD59-A6C34878D82A}">
                    <a16:rowId xmlns:a16="http://schemas.microsoft.com/office/drawing/2014/main" val="4085108266"/>
                  </a:ext>
                </a:extLst>
              </a:tr>
              <a:tr h="363054">
                <a:tc>
                  <a:txBody>
                    <a:bodyPr/>
                    <a:lstStyle/>
                    <a:p>
                      <a:endParaRPr lang="en-US" sz="2000" dirty="0"/>
                    </a:p>
                  </a:txBody>
                  <a:tcPr marL="121920" marR="121920" marT="60960" marB="60960" anchor="ctr"/>
                </a:tc>
                <a:tc>
                  <a:txBody>
                    <a:bodyPr/>
                    <a:lstStyle/>
                    <a:p>
                      <a:endParaRPr lang="en-US" sz="2000" dirty="0"/>
                    </a:p>
                  </a:txBody>
                  <a:tcPr marL="121920" marR="121920" marT="60960" marB="60960" anchor="ctr"/>
                </a:tc>
                <a:extLst>
                  <a:ext uri="{0D108BD9-81ED-4DB2-BD59-A6C34878D82A}">
                    <a16:rowId xmlns:a16="http://schemas.microsoft.com/office/drawing/2014/main" val="607353962"/>
                  </a:ext>
                </a:extLst>
              </a:tr>
              <a:tr h="556382">
                <a:tc>
                  <a:txBody>
                    <a:bodyPr/>
                    <a:lstStyle/>
                    <a:p>
                      <a:r>
                        <a:rPr lang="en-US" sz="2000" dirty="0"/>
                        <a:t>Median DOR, mos (95% CI)</a:t>
                      </a:r>
                    </a:p>
                  </a:txBody>
                  <a:tcPr marL="121920" marR="121920" marT="60960" marB="60960" anchor="ctr"/>
                </a:tc>
                <a:tc>
                  <a:txBody>
                    <a:bodyPr/>
                    <a:lstStyle/>
                    <a:p>
                      <a:r>
                        <a:rPr lang="en-US" sz="2000" dirty="0"/>
                        <a:t>NE (2.4-NE)</a:t>
                      </a:r>
                    </a:p>
                  </a:txBody>
                  <a:tcPr marL="121920" marR="121920" marT="60960" marB="60960" anchor="ctr"/>
                </a:tc>
                <a:extLst>
                  <a:ext uri="{0D108BD9-81ED-4DB2-BD59-A6C34878D82A}">
                    <a16:rowId xmlns:a16="http://schemas.microsoft.com/office/drawing/2014/main" val="1236433658"/>
                  </a:ext>
                </a:extLst>
              </a:tr>
              <a:tr h="556382">
                <a:tc>
                  <a:txBody>
                    <a:bodyPr/>
                    <a:lstStyle/>
                    <a:p>
                      <a:r>
                        <a:rPr lang="en-US" sz="2000" dirty="0"/>
                        <a:t>Median PFS, mos (95% CI)</a:t>
                      </a:r>
                    </a:p>
                  </a:txBody>
                  <a:tcPr marL="121920" marR="121920" marT="60960" marB="60960" anchor="ctr"/>
                </a:tc>
                <a:tc>
                  <a:txBody>
                    <a:bodyPr/>
                    <a:lstStyle/>
                    <a:p>
                      <a:r>
                        <a:rPr lang="en-US" sz="2000" dirty="0"/>
                        <a:t>7.4 (5.3-NE)</a:t>
                      </a:r>
                    </a:p>
                  </a:txBody>
                  <a:tcPr marL="121920" marR="121920" marT="60960" marB="60960" anchor="ctr"/>
                </a:tc>
                <a:extLst>
                  <a:ext uri="{0D108BD9-81ED-4DB2-BD59-A6C34878D82A}">
                    <a16:rowId xmlns:a16="http://schemas.microsoft.com/office/drawing/2014/main" val="2502946168"/>
                  </a:ext>
                </a:extLst>
              </a:tr>
            </a:tbl>
          </a:graphicData>
        </a:graphic>
      </p:graphicFrame>
    </p:spTree>
    <p:extLst>
      <p:ext uri="{BB962C8B-B14F-4D97-AF65-F5344CB8AC3E}">
        <p14:creationId xmlns:p14="http://schemas.microsoft.com/office/powerpoint/2010/main" val="19359713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2705" y="121348"/>
            <a:ext cx="11133171" cy="1377428"/>
          </a:xfrm>
          <a:prstGeom prst="rect">
            <a:avLst/>
          </a:prstGeom>
        </p:spPr>
        <p:txBody>
          <a:bodyPr vert="horz" wrap="square" lIns="0" tIns="63500" rIns="0" bIns="0" rtlCol="0" anchor="ctr">
            <a:spAutoFit/>
          </a:bodyPr>
          <a:lstStyle/>
          <a:p>
            <a:pPr marL="12700" marR="5080">
              <a:lnSpc>
                <a:spcPct val="100000"/>
              </a:lnSpc>
              <a:spcBef>
                <a:spcPts val="0"/>
              </a:spcBef>
            </a:pPr>
            <a:r>
              <a:rPr sz="4267" dirty="0">
                <a:latin typeface="+mn-lt"/>
                <a:cs typeface="Century Gothic"/>
              </a:rPr>
              <a:t>MRTX-500: </a:t>
            </a:r>
            <a:r>
              <a:rPr sz="4267" spc="-5" dirty="0">
                <a:latin typeface="+mn-lt"/>
                <a:cs typeface="Century Gothic"/>
              </a:rPr>
              <a:t>PhII Sitravatinib </a:t>
            </a:r>
            <a:r>
              <a:rPr sz="4267" dirty="0">
                <a:latin typeface="+mn-lt"/>
                <a:cs typeface="Century Gothic"/>
              </a:rPr>
              <a:t>+ Nivo in Non-Sq NSCLC with </a:t>
            </a:r>
            <a:r>
              <a:rPr sz="4267" spc="-5" dirty="0">
                <a:latin typeface="+mn-lt"/>
                <a:cs typeface="Century Gothic"/>
              </a:rPr>
              <a:t>prior </a:t>
            </a:r>
            <a:r>
              <a:rPr sz="4267" dirty="0">
                <a:latin typeface="+mn-lt"/>
                <a:cs typeface="Century Gothic"/>
              </a:rPr>
              <a:t>ICI </a:t>
            </a:r>
            <a:r>
              <a:rPr sz="4267" spc="-5" dirty="0">
                <a:latin typeface="+mn-lt"/>
                <a:cs typeface="Century Gothic"/>
              </a:rPr>
              <a:t>clinical benefit</a:t>
            </a:r>
            <a:endParaRPr sz="4267" dirty="0">
              <a:latin typeface="+mn-lt"/>
              <a:cs typeface="Century Gothic"/>
            </a:endParaRPr>
          </a:p>
        </p:txBody>
      </p:sp>
      <p:sp>
        <p:nvSpPr>
          <p:cNvPr id="3" name="object 3"/>
          <p:cNvSpPr/>
          <p:nvPr/>
        </p:nvSpPr>
        <p:spPr>
          <a:xfrm>
            <a:off x="1661697" y="1579493"/>
            <a:ext cx="8521750" cy="4391461"/>
          </a:xfrm>
          <a:prstGeom prst="rect">
            <a:avLst/>
          </a:prstGeom>
          <a: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bject 5">
            <a:extLst>
              <a:ext uri="{FF2B5EF4-FFF2-40B4-BE49-F238E27FC236}">
                <a16:creationId xmlns:a16="http://schemas.microsoft.com/office/drawing/2014/main" id="{09A90AFD-FF67-90F9-5CE4-62FCA9151D18}"/>
              </a:ext>
            </a:extLst>
          </p:cNvPr>
          <p:cNvSpPr txBox="1"/>
          <p:nvPr/>
        </p:nvSpPr>
        <p:spPr>
          <a:xfrm>
            <a:off x="143797" y="6380818"/>
            <a:ext cx="11884080" cy="333425"/>
          </a:xfrm>
          <a:prstGeom prst="rect">
            <a:avLst/>
          </a:prstGeom>
          <a:solidFill>
            <a:schemeClr val="bg1"/>
          </a:solid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Leal </a:t>
            </a:r>
            <a:r>
              <a:rPr kumimoji="0" sz="1000" b="0" i="0" u="none" strike="noStrike" kern="1200" cap="none" spc="-4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 </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a:t>
            </a:r>
            <a:r>
              <a:rPr kumimoji="0" sz="1000" b="0" i="0" u="none" strike="noStrike" kern="1200" cap="none" spc="-1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ESMO</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2021</a:t>
            </a:r>
            <a:r>
              <a:rPr kumimoji="0" lang="en-US"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 K et al J </a:t>
            </a:r>
            <a:r>
              <a:rPr kumimoji="0" lang="en-US" sz="1000" b="0" i="0" u="none" strike="noStrike" kern="1200" cap="none" spc="-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Thorac</a:t>
            </a:r>
            <a:r>
              <a:rPr kumimoji="0" lang="en-US"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Oncol 2023</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object 4">
            <a:extLst>
              <a:ext uri="{FF2B5EF4-FFF2-40B4-BE49-F238E27FC236}">
                <a16:creationId xmlns:a16="http://schemas.microsoft.com/office/drawing/2014/main" id="{5C69B0F7-7BEB-1CF9-4ACF-6AF58F0D583C}"/>
              </a:ext>
            </a:extLst>
          </p:cNvPr>
          <p:cNvSpPr txBox="1"/>
          <p:nvPr/>
        </p:nvSpPr>
        <p:spPr>
          <a:xfrm>
            <a:off x="3874672" y="6337390"/>
            <a:ext cx="5146040" cy="3206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11" normalizeH="0" baseline="0" noProof="0" dirty="0">
                <a:ln>
                  <a:noFill/>
                </a:ln>
                <a:solidFill>
                  <a:prstClr val="black"/>
                </a:solidFill>
                <a:effectLst/>
                <a:uLnTx/>
                <a:uFillTx/>
                <a:latin typeface="Calibri"/>
                <a:ea typeface="+mn-ea"/>
                <a:cs typeface="Calibri"/>
              </a:rPr>
              <a:t>mPFS </a:t>
            </a:r>
            <a:r>
              <a:rPr kumimoji="0" sz="2000" b="1" i="0" u="none" strike="noStrike" kern="1200" cap="none" spc="0" normalizeH="0" baseline="0" noProof="0" dirty="0">
                <a:ln>
                  <a:noFill/>
                </a:ln>
                <a:solidFill>
                  <a:prstClr val="black"/>
                </a:solidFill>
                <a:effectLst/>
                <a:uLnTx/>
                <a:uFillTx/>
                <a:latin typeface="Calibri"/>
                <a:ea typeface="+mn-ea"/>
                <a:cs typeface="Calibri"/>
              </a:rPr>
              <a:t>5.7 </a:t>
            </a:r>
            <a:r>
              <a:rPr kumimoji="0" sz="2000" b="1" i="0" u="none" strike="noStrike" kern="1200" cap="none" spc="-5" normalizeH="0" baseline="0" noProof="0" dirty="0">
                <a:ln>
                  <a:noFill/>
                </a:ln>
                <a:solidFill>
                  <a:prstClr val="black"/>
                </a:solidFill>
                <a:effectLst/>
                <a:uLnTx/>
                <a:uFillTx/>
                <a:latin typeface="Calibri"/>
                <a:ea typeface="+mn-ea"/>
                <a:cs typeface="Calibri"/>
              </a:rPr>
              <a:t>mos </a:t>
            </a:r>
            <a:r>
              <a:rPr kumimoji="0" sz="2000" b="1" i="0" u="none" strike="noStrike" kern="1200" cap="none" spc="0" normalizeH="0" baseline="0" noProof="0" dirty="0">
                <a:ln>
                  <a:noFill/>
                </a:ln>
                <a:solidFill>
                  <a:prstClr val="black"/>
                </a:solidFill>
                <a:effectLst/>
                <a:uLnTx/>
                <a:uFillTx/>
                <a:latin typeface="Calibri"/>
                <a:ea typeface="+mn-ea"/>
                <a:cs typeface="Calibri"/>
              </a:rPr>
              <a:t>(4.9-7.6); </a:t>
            </a:r>
            <a:r>
              <a:rPr kumimoji="0" sz="2000" b="1" i="0" u="none" strike="noStrike" kern="1200" cap="none" spc="-5" normalizeH="0" baseline="0" noProof="0" dirty="0">
                <a:ln>
                  <a:noFill/>
                </a:ln>
                <a:solidFill>
                  <a:prstClr val="black"/>
                </a:solidFill>
                <a:effectLst/>
                <a:uLnTx/>
                <a:uFillTx/>
                <a:latin typeface="Calibri"/>
                <a:ea typeface="+mn-ea"/>
                <a:cs typeface="Calibri"/>
              </a:rPr>
              <a:t>mOS </a:t>
            </a:r>
            <a:r>
              <a:rPr kumimoji="0" sz="2000" b="1" i="0" u="none" strike="noStrike" kern="1200" cap="none" spc="0" normalizeH="0" baseline="0" noProof="0" dirty="0">
                <a:ln>
                  <a:noFill/>
                </a:ln>
                <a:solidFill>
                  <a:prstClr val="black"/>
                </a:solidFill>
                <a:effectLst/>
                <a:uLnTx/>
                <a:uFillTx/>
                <a:latin typeface="Calibri"/>
                <a:ea typeface="+mn-ea"/>
                <a:cs typeface="Calibri"/>
              </a:rPr>
              <a:t>14.9 </a:t>
            </a:r>
            <a:r>
              <a:rPr kumimoji="0" sz="2000" b="1" i="0" u="none" strike="noStrike" kern="1200" cap="none" spc="-5" normalizeH="0" baseline="0" noProof="0" dirty="0">
                <a:ln>
                  <a:noFill/>
                </a:ln>
                <a:solidFill>
                  <a:prstClr val="black"/>
                </a:solidFill>
                <a:effectLst/>
                <a:uLnTx/>
                <a:uFillTx/>
                <a:latin typeface="Calibri"/>
                <a:ea typeface="+mn-ea"/>
                <a:cs typeface="Calibri"/>
              </a:rPr>
              <a:t>mos</a:t>
            </a:r>
            <a:r>
              <a:rPr kumimoji="0" sz="2000" b="1" i="0" u="none" strike="noStrike" kern="1200" cap="none" spc="-91"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(9.3-21.1)</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400" y="409639"/>
            <a:ext cx="11297285" cy="1326773"/>
          </a:xfrm>
          <a:prstGeom prst="rect">
            <a:avLst/>
          </a:prstGeom>
        </p:spPr>
        <p:txBody>
          <a:bodyPr vert="horz" wrap="square" lIns="0" tIns="13335" rIns="0" bIns="0" rtlCol="0" anchor="ctr">
            <a:spAutoFit/>
          </a:bodyPr>
          <a:lstStyle/>
          <a:p>
            <a:pPr marL="12700">
              <a:lnSpc>
                <a:spcPct val="100000"/>
              </a:lnSpc>
              <a:spcBef>
                <a:spcPts val="105"/>
              </a:spcBef>
            </a:pPr>
            <a:r>
              <a:rPr sz="4267" spc="-5" dirty="0">
                <a:latin typeface="+mn-lt"/>
                <a:cs typeface="Century Gothic"/>
              </a:rPr>
              <a:t>Phase </a:t>
            </a:r>
            <a:r>
              <a:rPr sz="4267" dirty="0">
                <a:latin typeface="+mn-lt"/>
                <a:cs typeface="Century Gothic"/>
              </a:rPr>
              <a:t>Ib </a:t>
            </a:r>
            <a:r>
              <a:rPr sz="4267" spc="-5" dirty="0">
                <a:latin typeface="+mn-lt"/>
                <a:cs typeface="Century Gothic"/>
              </a:rPr>
              <a:t>Sitravatinib </a:t>
            </a:r>
            <a:r>
              <a:rPr sz="4267" dirty="0">
                <a:latin typeface="+mn-lt"/>
                <a:cs typeface="Century Gothic"/>
              </a:rPr>
              <a:t>+ Tislelizumab in </a:t>
            </a:r>
            <a:r>
              <a:rPr sz="4267" spc="-5" dirty="0">
                <a:latin typeface="+mn-lt"/>
                <a:cs typeface="Century Gothic"/>
              </a:rPr>
              <a:t>R/R Sq and </a:t>
            </a:r>
            <a:r>
              <a:rPr sz="4267" dirty="0">
                <a:latin typeface="+mn-lt"/>
                <a:cs typeface="Century Gothic"/>
              </a:rPr>
              <a:t>non-Sq</a:t>
            </a:r>
            <a:r>
              <a:rPr sz="4267" spc="-15" dirty="0">
                <a:latin typeface="+mn-lt"/>
                <a:cs typeface="Century Gothic"/>
              </a:rPr>
              <a:t> </a:t>
            </a:r>
            <a:r>
              <a:rPr sz="4267" dirty="0">
                <a:latin typeface="+mn-lt"/>
                <a:cs typeface="Century Gothic"/>
              </a:rPr>
              <a:t>NSCLC</a:t>
            </a:r>
          </a:p>
        </p:txBody>
      </p:sp>
      <p:sp>
        <p:nvSpPr>
          <p:cNvPr id="3" name="object 3"/>
          <p:cNvSpPr/>
          <p:nvPr/>
        </p:nvSpPr>
        <p:spPr>
          <a:xfrm>
            <a:off x="1190244" y="1971531"/>
            <a:ext cx="9811512" cy="3028188"/>
          </a:xfrm>
          <a:prstGeom prst="rect">
            <a:avLst/>
          </a:prstGeom>
          <a: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bject 4"/>
          <p:cNvSpPr txBox="1"/>
          <p:nvPr/>
        </p:nvSpPr>
        <p:spPr>
          <a:xfrm>
            <a:off x="348489" y="5377416"/>
            <a:ext cx="11356340"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ORR 13.6% (5.2-27.4), DOR 6.9 (1-NE), </a:t>
            </a:r>
            <a:r>
              <a:rPr kumimoji="0" sz="2400" b="1" i="0" u="none" strike="noStrike" kern="1200" cap="none" spc="-15" normalizeH="0" baseline="0" noProof="0" dirty="0">
                <a:ln>
                  <a:noFill/>
                </a:ln>
                <a:solidFill>
                  <a:prstClr val="black"/>
                </a:solidFill>
                <a:effectLst/>
                <a:uLnTx/>
                <a:uFillTx/>
                <a:latin typeface="Calibri"/>
                <a:ea typeface="+mn-ea"/>
                <a:cs typeface="Calibri"/>
              </a:rPr>
              <a:t>PFS </a:t>
            </a:r>
            <a:r>
              <a:rPr kumimoji="0" sz="2400" b="1" i="0" u="none" strike="noStrike" kern="1200" cap="none" spc="-5" normalizeH="0" baseline="0" noProof="0" dirty="0">
                <a:ln>
                  <a:noFill/>
                </a:ln>
                <a:solidFill>
                  <a:prstClr val="black"/>
                </a:solidFill>
                <a:effectLst/>
                <a:uLnTx/>
                <a:uFillTx/>
                <a:latin typeface="Calibri"/>
                <a:ea typeface="+mn-ea"/>
                <a:cs typeface="Calibri"/>
              </a:rPr>
              <a:t>5.2 </a:t>
            </a:r>
            <a:r>
              <a:rPr kumimoji="0" sz="2400" b="1" i="0" u="none" strike="noStrike" kern="1200" cap="none" spc="-11" normalizeH="0" baseline="0" noProof="0" dirty="0">
                <a:ln>
                  <a:noFill/>
                </a:ln>
                <a:solidFill>
                  <a:prstClr val="black"/>
                </a:solidFill>
                <a:effectLst/>
                <a:uLnTx/>
                <a:uFillTx/>
                <a:latin typeface="Calibri"/>
                <a:ea typeface="+mn-ea"/>
                <a:cs typeface="Calibri"/>
              </a:rPr>
              <a:t>months </a:t>
            </a:r>
            <a:r>
              <a:rPr kumimoji="0" sz="2400" b="1" i="0" u="none" strike="noStrike" kern="1200" cap="none" spc="-5" normalizeH="0" baseline="0" noProof="0" dirty="0">
                <a:ln>
                  <a:noFill/>
                </a:ln>
                <a:solidFill>
                  <a:prstClr val="black"/>
                </a:solidFill>
                <a:effectLst/>
                <a:uLnTx/>
                <a:uFillTx/>
                <a:latin typeface="Calibri"/>
                <a:ea typeface="+mn-ea"/>
                <a:cs typeface="Calibri"/>
              </a:rPr>
              <a:t>(4.1-5.9), OS 10.1 </a:t>
            </a:r>
            <a:r>
              <a:rPr kumimoji="0" sz="2400" b="1" i="0" u="none" strike="noStrike" kern="1200" cap="none" spc="-11" normalizeH="0" baseline="0" noProof="0" dirty="0">
                <a:ln>
                  <a:noFill/>
                </a:ln>
                <a:solidFill>
                  <a:prstClr val="black"/>
                </a:solidFill>
                <a:effectLst/>
                <a:uLnTx/>
                <a:uFillTx/>
                <a:latin typeface="Calibri"/>
                <a:ea typeface="+mn-ea"/>
                <a:cs typeface="Calibri"/>
              </a:rPr>
              <a:t>months</a:t>
            </a:r>
            <a:r>
              <a:rPr kumimoji="0" sz="2400" b="1" i="0" u="none" strike="noStrike" kern="1200" cap="none" spc="6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(6.1-18.1)</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object 5">
            <a:extLst>
              <a:ext uri="{FF2B5EF4-FFF2-40B4-BE49-F238E27FC236}">
                <a16:creationId xmlns:a16="http://schemas.microsoft.com/office/drawing/2014/main" id="{2DA95AED-8B00-08A5-8034-AA66AD42D8B3}"/>
              </a:ext>
            </a:extLst>
          </p:cNvPr>
          <p:cNvSpPr txBox="1"/>
          <p:nvPr/>
        </p:nvSpPr>
        <p:spPr>
          <a:xfrm>
            <a:off x="143797" y="6380818"/>
            <a:ext cx="11884080" cy="333425"/>
          </a:xfrm>
          <a:prstGeom prst="rect">
            <a:avLst/>
          </a:prstGeom>
          <a:solidFill>
            <a:schemeClr val="bg1"/>
          </a:solidFill>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Leal </a:t>
            </a:r>
            <a:r>
              <a:rPr kumimoji="0" sz="1000" b="0" i="0" u="none" strike="noStrike" kern="1200" cap="none" spc="-4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 </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a:t>
            </a:r>
            <a:r>
              <a:rPr kumimoji="0" sz="1000" b="0" i="0" u="none" strike="noStrike" kern="1200" cap="none" spc="-1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ESMO</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2021</a:t>
            </a:r>
            <a:r>
              <a:rPr kumimoji="0" lang="en-US"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 K et al J </a:t>
            </a:r>
            <a:r>
              <a:rPr kumimoji="0" lang="en-US" sz="1000" b="0" i="0" u="none" strike="noStrike" kern="1200" cap="none" spc="-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Thorac</a:t>
            </a:r>
            <a:r>
              <a:rPr kumimoji="0" lang="en-US"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Oncol 2023</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534037"/>
            <a:ext cx="121920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Case Presentation –</a:t>
            </a:r>
            <a:r>
              <a:rPr lang="en-US" sz="2800" kern="0" dirty="0">
                <a:solidFill>
                  <a:prstClr val="black"/>
                </a:solidFill>
                <a:latin typeface="Calibri Light" panose="020F0302020204030204"/>
                <a:ea typeface="ＭＳ Ｐゴシック"/>
              </a:rPr>
              <a:t> Dr Sands (continued)</a:t>
            </a:r>
            <a:endPar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endParaRPr>
          </a:p>
        </p:txBody>
      </p:sp>
      <p:sp>
        <p:nvSpPr>
          <p:cNvPr id="5" name="Content Placeholder 5">
            <a:extLst>
              <a:ext uri="{FF2B5EF4-FFF2-40B4-BE49-F238E27FC236}">
                <a16:creationId xmlns:a16="http://schemas.microsoft.com/office/drawing/2014/main" id="{70B046EF-31BF-41EA-B391-8AE2DBF898E0}"/>
              </a:ext>
            </a:extLst>
          </p:cNvPr>
          <p:cNvSpPr txBox="1">
            <a:spLocks/>
          </p:cNvSpPr>
          <p:nvPr/>
        </p:nvSpPr>
        <p:spPr>
          <a:xfrm>
            <a:off x="294750" y="1508786"/>
            <a:ext cx="6298236" cy="3840427"/>
          </a:xfrm>
          <a:prstGeom prst="rect">
            <a:avLst/>
          </a:prstGeom>
        </p:spPr>
        <p:txBody>
          <a:bodyPr/>
          <a:lstStyle>
            <a:lvl1pPr marL="457178" indent="-457178" algn="l" rtl="0" eaLnBrk="1" fontAlgn="base" hangingPunct="1">
              <a:spcBef>
                <a:spcPct val="20000"/>
              </a:spcBef>
              <a:spcAft>
                <a:spcPct val="0"/>
              </a:spcAft>
              <a:buChar char="•"/>
              <a:defRPr sz="3200">
                <a:solidFill>
                  <a:schemeClr val="tx1"/>
                </a:solidFill>
                <a:latin typeface="+mn-lt"/>
                <a:ea typeface="+mn-ea"/>
                <a:cs typeface="+mn-cs"/>
              </a:defRPr>
            </a:lvl1pPr>
            <a:lvl2pPr marL="990550" indent="-380981" algn="l" rtl="0" eaLnBrk="1" fontAlgn="base" hangingPunct="1">
              <a:spcBef>
                <a:spcPct val="20000"/>
              </a:spcBef>
              <a:spcAft>
                <a:spcPct val="0"/>
              </a:spcAft>
              <a:buChar char="–"/>
              <a:defRPr sz="2667">
                <a:solidFill>
                  <a:schemeClr val="tx1"/>
                </a:solidFill>
                <a:latin typeface="+mn-lt"/>
                <a:ea typeface="+mn-ea"/>
              </a:defRPr>
            </a:lvl2pPr>
            <a:lvl3pPr marL="1523925" indent="-304784" algn="l" rtl="0" eaLnBrk="1" fontAlgn="base" hangingPunct="1">
              <a:spcBef>
                <a:spcPct val="20000"/>
              </a:spcBef>
              <a:spcAft>
                <a:spcPct val="0"/>
              </a:spcAft>
              <a:buChar char="•"/>
              <a:defRPr>
                <a:solidFill>
                  <a:schemeClr val="tx1"/>
                </a:solidFill>
                <a:latin typeface="+mn-lt"/>
                <a:ea typeface="+mn-ea"/>
              </a:defRPr>
            </a:lvl3pPr>
            <a:lvl4pPr marL="2133493" indent="-304784" algn="l" rtl="0" eaLnBrk="1" fontAlgn="base" hangingPunct="1">
              <a:spcBef>
                <a:spcPct val="20000"/>
              </a:spcBef>
              <a:spcAft>
                <a:spcPct val="0"/>
              </a:spcAft>
              <a:defRPr sz="2667">
                <a:solidFill>
                  <a:schemeClr val="tx1"/>
                </a:solidFill>
                <a:latin typeface="+mn-lt"/>
                <a:ea typeface="+mn-ea"/>
              </a:defRPr>
            </a:lvl4pPr>
            <a:lvl5pPr marL="2743062" indent="-304784" algn="l" rtl="0" eaLnBrk="1" fontAlgn="base" hangingPunct="1">
              <a:spcBef>
                <a:spcPct val="20000"/>
              </a:spcBef>
              <a:spcAft>
                <a:spcPct val="0"/>
              </a:spcAft>
              <a:buChar char="»"/>
              <a:defRPr sz="2667">
                <a:solidFill>
                  <a:schemeClr val="tx1"/>
                </a:solidFill>
                <a:latin typeface="+mn-lt"/>
                <a:ea typeface="+mn-ea"/>
              </a:defRPr>
            </a:lvl5pPr>
            <a:lvl6pPr marL="3352632" indent="-304784" algn="l" rtl="0" eaLnBrk="1" fontAlgn="base" hangingPunct="1">
              <a:spcBef>
                <a:spcPct val="20000"/>
              </a:spcBef>
              <a:spcAft>
                <a:spcPct val="0"/>
              </a:spcAft>
              <a:buChar char="»"/>
              <a:defRPr sz="2667">
                <a:solidFill>
                  <a:schemeClr val="tx1"/>
                </a:solidFill>
                <a:latin typeface="+mn-lt"/>
                <a:ea typeface="+mn-ea"/>
              </a:defRPr>
            </a:lvl6pPr>
            <a:lvl7pPr marL="3962202" indent="-304784" algn="l" rtl="0" eaLnBrk="1" fontAlgn="base" hangingPunct="1">
              <a:spcBef>
                <a:spcPct val="20000"/>
              </a:spcBef>
              <a:spcAft>
                <a:spcPct val="0"/>
              </a:spcAft>
              <a:buChar char="»"/>
              <a:defRPr sz="2667">
                <a:solidFill>
                  <a:schemeClr val="tx1"/>
                </a:solidFill>
                <a:latin typeface="+mn-lt"/>
                <a:ea typeface="+mn-ea"/>
              </a:defRPr>
            </a:lvl7pPr>
            <a:lvl8pPr marL="4571772" indent="-304784" algn="l" rtl="0" eaLnBrk="1" fontAlgn="base" hangingPunct="1">
              <a:spcBef>
                <a:spcPct val="20000"/>
              </a:spcBef>
              <a:spcAft>
                <a:spcPct val="0"/>
              </a:spcAft>
              <a:buChar char="»"/>
              <a:defRPr sz="2667">
                <a:solidFill>
                  <a:schemeClr val="tx1"/>
                </a:solidFill>
                <a:latin typeface="+mn-lt"/>
                <a:ea typeface="+mn-ea"/>
              </a:defRPr>
            </a:lvl8pPr>
            <a:lvl9pPr marL="5181341" indent="-304784" algn="l" rtl="0" eaLnBrk="1" fontAlgn="base" hangingPunct="1">
              <a:spcBef>
                <a:spcPct val="20000"/>
              </a:spcBef>
              <a:spcAft>
                <a:spcPct val="0"/>
              </a:spcAft>
              <a:buChar char="»"/>
              <a:defRPr sz="2667">
                <a:solidFill>
                  <a:schemeClr val="tx1"/>
                </a:solidFill>
                <a:latin typeface="+mn-lt"/>
                <a:ea typeface="+mn-ea"/>
              </a:defRPr>
            </a:lvl9pPr>
          </a:lstStyle>
          <a:p>
            <a:pPr marL="457178" marR="0" lvl="0" indent="-457178" algn="l" defTabSz="914400" rtl="0" eaLnBrk="1" fontAlgn="base" latinLnBrk="0" hangingPunct="1">
              <a:lnSpc>
                <a:spcPct val="100000"/>
              </a:lnSpc>
              <a:spcBef>
                <a:spcPts val="1704"/>
              </a:spcBef>
              <a:spcAft>
                <a:spcPct val="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1L treatment: carboplatin, pemetrexed, and pembrolizumab and had partial response with total ~10 months disease control</a:t>
            </a:r>
          </a:p>
          <a:p>
            <a:pPr marL="457178" marR="0" lvl="0" indent="-457178" algn="l" defTabSz="914400" rtl="0" eaLnBrk="1" fontAlgn="base" latinLnBrk="0" hangingPunct="1">
              <a:lnSpc>
                <a:spcPct val="100000"/>
              </a:lnSpc>
              <a:spcBef>
                <a:spcPts val="1704"/>
              </a:spcBef>
              <a:spcAft>
                <a:spcPct val="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2L treatment: Initiated DS-1062 on clinical trial</a:t>
            </a:r>
          </a:p>
          <a:p>
            <a:pPr marL="457178" marR="0" lvl="0" indent="-457178" algn="l" defTabSz="914400" rtl="0" eaLnBrk="1" fontAlgn="base" latinLnBrk="0" hangingPunct="1">
              <a:lnSpc>
                <a:spcPct val="100000"/>
              </a:lnSpc>
              <a:spcBef>
                <a:spcPts val="1704"/>
              </a:spcBef>
              <a:spcAft>
                <a:spcPct val="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Tolerated treatment well with only significant toxicity being ocular. He did not like using eye drops and did not consistently start using until being told that if symptoms worsened, he might have to stop the treatment. </a:t>
            </a:r>
            <a:endParaRPr kumimoji="0" lang="en-US" sz="2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6E21F4C-5881-F844-E0B0-81E82747A97C}"/>
              </a:ext>
            </a:extLst>
          </p:cNvPr>
          <p:cNvPicPr>
            <a:picLocks noChangeAspect="1"/>
          </p:cNvPicPr>
          <p:nvPr/>
        </p:nvPicPr>
        <p:blipFill>
          <a:blip r:embed="rId2"/>
          <a:stretch>
            <a:fillRect/>
          </a:stretch>
        </p:blipFill>
        <p:spPr>
          <a:xfrm>
            <a:off x="0" y="-16164"/>
            <a:ext cx="12192000" cy="317985"/>
          </a:xfrm>
          <a:prstGeom prst="rect">
            <a:avLst/>
          </a:prstGeom>
        </p:spPr>
      </p:pic>
      <p:pic>
        <p:nvPicPr>
          <p:cNvPr id="4" name="Picture 3">
            <a:extLst>
              <a:ext uri="{FF2B5EF4-FFF2-40B4-BE49-F238E27FC236}">
                <a16:creationId xmlns:a16="http://schemas.microsoft.com/office/drawing/2014/main" id="{35E130DE-9E6E-5011-2C55-51074E421DCB}"/>
              </a:ext>
            </a:extLst>
          </p:cNvPr>
          <p:cNvPicPr>
            <a:picLocks noChangeAspect="1"/>
          </p:cNvPicPr>
          <p:nvPr/>
        </p:nvPicPr>
        <p:blipFill>
          <a:blip r:embed="rId3"/>
          <a:stretch>
            <a:fillRect/>
          </a:stretch>
        </p:blipFill>
        <p:spPr>
          <a:xfrm>
            <a:off x="220663" y="6363204"/>
            <a:ext cx="1474788" cy="397890"/>
          </a:xfrm>
          <a:prstGeom prst="rect">
            <a:avLst/>
          </a:prstGeom>
        </p:spPr>
      </p:pic>
      <p:pic>
        <p:nvPicPr>
          <p:cNvPr id="8" name="Picture 7">
            <a:extLst>
              <a:ext uri="{FF2B5EF4-FFF2-40B4-BE49-F238E27FC236}">
                <a16:creationId xmlns:a16="http://schemas.microsoft.com/office/drawing/2014/main" id="{2B929CFE-8EF0-389A-2881-47346C5E0D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9" name="Picture 8">
            <a:extLst>
              <a:ext uri="{FF2B5EF4-FFF2-40B4-BE49-F238E27FC236}">
                <a16:creationId xmlns:a16="http://schemas.microsoft.com/office/drawing/2014/main" id="{1F35E8B5-9631-A5DE-53E2-3EB6C83C4886}"/>
              </a:ext>
            </a:extLst>
          </p:cNvPr>
          <p:cNvPicPr>
            <a:picLocks noChangeAspect="1"/>
          </p:cNvPicPr>
          <p:nvPr/>
        </p:nvPicPr>
        <p:blipFill>
          <a:blip r:embed="rId5"/>
          <a:stretch>
            <a:fillRect/>
          </a:stretch>
        </p:blipFill>
        <p:spPr>
          <a:xfrm>
            <a:off x="7849443" y="1400996"/>
            <a:ext cx="3086100" cy="4200525"/>
          </a:xfrm>
          <a:prstGeom prst="rect">
            <a:avLst/>
          </a:prstGeom>
        </p:spPr>
      </p:pic>
      <p:sp>
        <p:nvSpPr>
          <p:cNvPr id="10" name="TextBox 9">
            <a:extLst>
              <a:ext uri="{FF2B5EF4-FFF2-40B4-BE49-F238E27FC236}">
                <a16:creationId xmlns:a16="http://schemas.microsoft.com/office/drawing/2014/main" id="{0DCA793F-BEFF-37E3-7696-C4AB1DEA8590}"/>
              </a:ext>
            </a:extLst>
          </p:cNvPr>
          <p:cNvSpPr txBox="1"/>
          <p:nvPr/>
        </p:nvSpPr>
        <p:spPr>
          <a:xfrm>
            <a:off x="8126726" y="5610724"/>
            <a:ext cx="2531533" cy="3725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 the actual patient</a:t>
            </a:r>
          </a:p>
        </p:txBody>
      </p:sp>
    </p:spTree>
    <p:extLst>
      <p:ext uri="{BB962C8B-B14F-4D97-AF65-F5344CB8AC3E}">
        <p14:creationId xmlns:p14="http://schemas.microsoft.com/office/powerpoint/2010/main" val="2041195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462" y="192351"/>
            <a:ext cx="11887198" cy="6531499"/>
          </a:xfrm>
          <a:prstGeom prst="rect">
            <a:avLst/>
          </a:prstGeom>
          <a: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object 3"/>
          <p:cNvSpPr txBox="1"/>
          <p:nvPr/>
        </p:nvSpPr>
        <p:spPr>
          <a:xfrm>
            <a:off x="10148062" y="5948274"/>
            <a:ext cx="1484631" cy="3206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1" u="none" strike="noStrike" kern="1200" cap="none" spc="-5" normalizeH="0" baseline="0" noProof="0" dirty="0">
                <a:ln>
                  <a:noFill/>
                </a:ln>
                <a:solidFill>
                  <a:prstClr val="black"/>
                </a:solidFill>
                <a:effectLst/>
                <a:uLnTx/>
                <a:uFillTx/>
                <a:latin typeface="Calibri"/>
                <a:ea typeface="+mn-ea"/>
                <a:cs typeface="Calibri"/>
              </a:rPr>
              <a:t>N</a:t>
            </a:r>
            <a:r>
              <a:rPr kumimoji="0" sz="2000" b="1" i="1" u="none" strike="noStrike" kern="1200" cap="none" spc="15" normalizeH="0" baseline="0" noProof="0" dirty="0">
                <a:ln>
                  <a:noFill/>
                </a:ln>
                <a:solidFill>
                  <a:prstClr val="black"/>
                </a:solidFill>
                <a:effectLst/>
                <a:uLnTx/>
                <a:uFillTx/>
                <a:latin typeface="Calibri"/>
                <a:ea typeface="+mn-ea"/>
                <a:cs typeface="Calibri"/>
              </a:rPr>
              <a:t>C</a:t>
            </a:r>
            <a:r>
              <a:rPr kumimoji="0" sz="2000" b="1" i="1" u="none" strike="noStrike" kern="1200" cap="none" spc="-5" normalizeH="0" baseline="0" noProof="0" dirty="0">
                <a:ln>
                  <a:noFill/>
                </a:ln>
                <a:solidFill>
                  <a:prstClr val="black"/>
                </a:solidFill>
                <a:effectLst/>
                <a:uLnTx/>
                <a:uFillTx/>
                <a:latin typeface="Calibri"/>
                <a:ea typeface="+mn-ea"/>
                <a:cs typeface="Calibri"/>
              </a:rPr>
              <a:t>T</a:t>
            </a:r>
            <a:r>
              <a:rPr kumimoji="0" sz="2000" b="1" i="1" u="none" strike="noStrike" kern="1200" cap="none" spc="5" normalizeH="0" baseline="0" noProof="0" dirty="0">
                <a:ln>
                  <a:noFill/>
                </a:ln>
                <a:solidFill>
                  <a:prstClr val="black"/>
                </a:solidFill>
                <a:effectLst/>
                <a:uLnTx/>
                <a:uFillTx/>
                <a:latin typeface="Calibri"/>
                <a:ea typeface="+mn-ea"/>
                <a:cs typeface="Calibri"/>
              </a:rPr>
              <a:t>0</a:t>
            </a:r>
            <a:r>
              <a:rPr kumimoji="0" sz="2000" b="1" i="1" u="none" strike="noStrike" kern="1200" cap="none" spc="0" normalizeH="0" baseline="0" noProof="0" dirty="0">
                <a:ln>
                  <a:noFill/>
                </a:ln>
                <a:solidFill>
                  <a:prstClr val="black"/>
                </a:solidFill>
                <a:effectLst/>
                <a:uLnTx/>
                <a:uFillTx/>
                <a:latin typeface="Calibri"/>
                <a:ea typeface="+mn-ea"/>
                <a:cs typeface="Calibri"/>
              </a:rPr>
              <a:t>39</a:t>
            </a:r>
            <a:r>
              <a:rPr kumimoji="0" sz="2000" b="1" i="1" u="none" strike="noStrike" kern="1200" cap="none" spc="-15" normalizeH="0" baseline="0" noProof="0" dirty="0">
                <a:ln>
                  <a:noFill/>
                </a:ln>
                <a:solidFill>
                  <a:prstClr val="black"/>
                </a:solidFill>
                <a:effectLst/>
                <a:uLnTx/>
                <a:uFillTx/>
                <a:latin typeface="Calibri"/>
                <a:ea typeface="+mn-ea"/>
                <a:cs typeface="Calibri"/>
              </a:rPr>
              <a:t>0</a:t>
            </a:r>
            <a:r>
              <a:rPr kumimoji="0" sz="2000" b="1" i="1" u="none" strike="noStrike" kern="1200" cap="none" spc="0" normalizeH="0" baseline="0" noProof="0" dirty="0">
                <a:ln>
                  <a:noFill/>
                </a:ln>
                <a:solidFill>
                  <a:prstClr val="black"/>
                </a:solidFill>
                <a:effectLst/>
                <a:uLnTx/>
                <a:uFillTx/>
                <a:latin typeface="Calibri"/>
                <a:ea typeface="+mn-ea"/>
                <a:cs typeface="Calibri"/>
              </a:rPr>
              <a:t>6071</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TextBox 3">
            <a:extLst>
              <a:ext uri="{FF2B5EF4-FFF2-40B4-BE49-F238E27FC236}">
                <a16:creationId xmlns:a16="http://schemas.microsoft.com/office/drawing/2014/main" id="{1FC2A501-5F4F-A458-04AD-BC7DFF015E7F}"/>
              </a:ext>
            </a:extLst>
          </p:cNvPr>
          <p:cNvSpPr txBox="1"/>
          <p:nvPr/>
        </p:nvSpPr>
        <p:spPr>
          <a:xfrm>
            <a:off x="5117668" y="5908519"/>
            <a:ext cx="44683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May 2023 OS primary endpoint not met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7593" y="199172"/>
            <a:ext cx="9040324" cy="669479"/>
          </a:xfrm>
          <a:prstGeom prst="rect">
            <a:avLst/>
          </a:prstGeom>
        </p:spPr>
        <p:txBody>
          <a:bodyPr vert="horz" wrap="square" lIns="0" tIns="12700" rIns="0" bIns="0" rtlCol="0" anchor="ctr">
            <a:spAutoFit/>
          </a:bodyPr>
          <a:lstStyle/>
          <a:p>
            <a:pPr marL="12700">
              <a:lnSpc>
                <a:spcPct val="100000"/>
              </a:lnSpc>
              <a:spcBef>
                <a:spcPts val="100"/>
              </a:spcBef>
            </a:pPr>
            <a:r>
              <a:rPr sz="4267" spc="-5" dirty="0"/>
              <a:t>HUDSON: </a:t>
            </a:r>
            <a:r>
              <a:rPr sz="4267" dirty="0"/>
              <a:t>ICI </a:t>
            </a:r>
            <a:r>
              <a:rPr sz="4267" spc="-5" dirty="0"/>
              <a:t>Pretreated</a:t>
            </a:r>
            <a:r>
              <a:rPr sz="4267" spc="-95" dirty="0"/>
              <a:t> </a:t>
            </a:r>
            <a:r>
              <a:rPr sz="4267" dirty="0"/>
              <a:t>NSCLC</a:t>
            </a:r>
          </a:p>
        </p:txBody>
      </p:sp>
      <p:sp>
        <p:nvSpPr>
          <p:cNvPr id="3" name="object 3"/>
          <p:cNvSpPr/>
          <p:nvPr/>
        </p:nvSpPr>
        <p:spPr>
          <a:xfrm>
            <a:off x="192657" y="1220204"/>
            <a:ext cx="11828587" cy="5419239"/>
          </a:xfrm>
          <a:prstGeom prst="rect">
            <a:avLst/>
          </a:prstGeom>
          <a: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bject 4"/>
          <p:cNvSpPr txBox="1"/>
          <p:nvPr/>
        </p:nvSpPr>
        <p:spPr>
          <a:xfrm>
            <a:off x="10240106" y="6575792"/>
            <a:ext cx="2186305" cy="166071"/>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Besse, B </a:t>
            </a:r>
            <a:r>
              <a:rPr kumimoji="0" sz="10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 </a:t>
            </a:r>
            <a:r>
              <a:rPr kumimoji="0" sz="10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WCLC</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000" b="0" i="0" u="none" strike="noStrike" kern="1200" cap="none" spc="-1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a:t>
            </a: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object 5"/>
          <p:cNvSpPr/>
          <p:nvPr/>
        </p:nvSpPr>
        <p:spPr>
          <a:xfrm>
            <a:off x="4211573" y="1150052"/>
            <a:ext cx="5134611" cy="1038225"/>
          </a:xfrm>
          <a:custGeom>
            <a:avLst/>
            <a:gdLst/>
            <a:ahLst/>
            <a:cxnLst/>
            <a:rect l="l" t="t" r="r" b="b"/>
            <a:pathLst>
              <a:path w="5134609" h="1038225">
                <a:moveTo>
                  <a:pt x="0" y="1037844"/>
                </a:moveTo>
                <a:lnTo>
                  <a:pt x="5134356" y="1037844"/>
                </a:lnTo>
                <a:lnTo>
                  <a:pt x="5134356" y="0"/>
                </a:lnTo>
                <a:lnTo>
                  <a:pt x="0" y="0"/>
                </a:lnTo>
                <a:lnTo>
                  <a:pt x="0" y="1037844"/>
                </a:lnTo>
                <a:close/>
              </a:path>
            </a:pathLst>
          </a:custGeom>
          <a:ln w="3809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bject 6"/>
          <p:cNvSpPr/>
          <p:nvPr/>
        </p:nvSpPr>
        <p:spPr>
          <a:xfrm>
            <a:off x="5997703" y="3487869"/>
            <a:ext cx="3274060" cy="424180"/>
          </a:xfrm>
          <a:custGeom>
            <a:avLst/>
            <a:gdLst/>
            <a:ahLst/>
            <a:cxnLst/>
            <a:rect l="l" t="t" r="r" b="b"/>
            <a:pathLst>
              <a:path w="3274059" h="424179">
                <a:moveTo>
                  <a:pt x="0" y="423672"/>
                </a:moveTo>
                <a:lnTo>
                  <a:pt x="3273552" y="423672"/>
                </a:lnTo>
                <a:lnTo>
                  <a:pt x="3273552" y="0"/>
                </a:lnTo>
                <a:lnTo>
                  <a:pt x="0" y="0"/>
                </a:lnTo>
                <a:lnTo>
                  <a:pt x="0" y="423672"/>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bject 7"/>
          <p:cNvSpPr/>
          <p:nvPr/>
        </p:nvSpPr>
        <p:spPr>
          <a:xfrm>
            <a:off x="5997703" y="4193481"/>
            <a:ext cx="3274060" cy="424180"/>
          </a:xfrm>
          <a:custGeom>
            <a:avLst/>
            <a:gdLst/>
            <a:ahLst/>
            <a:cxnLst/>
            <a:rect l="l" t="t" r="r" b="b"/>
            <a:pathLst>
              <a:path w="3274059" h="424179">
                <a:moveTo>
                  <a:pt x="0" y="423671"/>
                </a:moveTo>
                <a:lnTo>
                  <a:pt x="3273552" y="423671"/>
                </a:lnTo>
                <a:lnTo>
                  <a:pt x="3273552" y="0"/>
                </a:lnTo>
                <a:lnTo>
                  <a:pt x="0" y="0"/>
                </a:lnTo>
                <a:lnTo>
                  <a:pt x="0" y="423671"/>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object 8"/>
          <p:cNvSpPr/>
          <p:nvPr/>
        </p:nvSpPr>
        <p:spPr>
          <a:xfrm>
            <a:off x="5997703" y="4929573"/>
            <a:ext cx="3274060" cy="424180"/>
          </a:xfrm>
          <a:custGeom>
            <a:avLst/>
            <a:gdLst/>
            <a:ahLst/>
            <a:cxnLst/>
            <a:rect l="l" t="t" r="r" b="b"/>
            <a:pathLst>
              <a:path w="3274059" h="424179">
                <a:moveTo>
                  <a:pt x="0" y="423672"/>
                </a:moveTo>
                <a:lnTo>
                  <a:pt x="3273552" y="423672"/>
                </a:lnTo>
                <a:lnTo>
                  <a:pt x="3273552" y="0"/>
                </a:lnTo>
                <a:lnTo>
                  <a:pt x="0" y="0"/>
                </a:lnTo>
                <a:lnTo>
                  <a:pt x="0" y="423672"/>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bject 9"/>
          <p:cNvSpPr/>
          <p:nvPr/>
        </p:nvSpPr>
        <p:spPr>
          <a:xfrm>
            <a:off x="5997703" y="5684578"/>
            <a:ext cx="3274060" cy="365760"/>
          </a:xfrm>
          <a:custGeom>
            <a:avLst/>
            <a:gdLst/>
            <a:ahLst/>
            <a:cxnLst/>
            <a:rect l="l" t="t" r="r" b="b"/>
            <a:pathLst>
              <a:path w="3274059" h="424179">
                <a:moveTo>
                  <a:pt x="0" y="423671"/>
                </a:moveTo>
                <a:lnTo>
                  <a:pt x="3273552" y="423671"/>
                </a:lnTo>
                <a:lnTo>
                  <a:pt x="3273552" y="0"/>
                </a:lnTo>
                <a:lnTo>
                  <a:pt x="0" y="0"/>
                </a:lnTo>
                <a:lnTo>
                  <a:pt x="0" y="423671"/>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222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7907" y="927711"/>
            <a:ext cx="5297575" cy="4794519"/>
          </a:xfrm>
          <a:prstGeom prst="rect">
            <a:avLst/>
          </a:prstGeom>
          <a: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b="792"/>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bject 4"/>
          <p:cNvSpPr/>
          <p:nvPr/>
        </p:nvSpPr>
        <p:spPr>
          <a:xfrm>
            <a:off x="6364685" y="991355"/>
            <a:ext cx="5429408" cy="4721836"/>
          </a:xfrm>
          <a:prstGeom prst="rect">
            <a:avLst/>
          </a:prstGeom>
          <a:blipFill>
            <a:blip r:embed="rId4" cstate="print">
              <a:extLst>
                <a:ext uri="{BEBA8EAE-BF5A-486C-A8C5-ECC9F3942E4B}">
                  <a14:imgProps xmlns:a14="http://schemas.microsoft.com/office/drawing/2010/main">
                    <a14:imgLayer r:embed="rId5">
                      <a14:imgEffect>
                        <a14:sharpenSoften amount="25000"/>
                      </a14:imgEffect>
                    </a14:imgLayer>
                  </a14:imgProps>
                </a:ext>
              </a:extLst>
            </a:blip>
            <a:stretch>
              <a:fillRect b="886"/>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bject 2">
            <a:extLst>
              <a:ext uri="{FF2B5EF4-FFF2-40B4-BE49-F238E27FC236}">
                <a16:creationId xmlns:a16="http://schemas.microsoft.com/office/drawing/2014/main" id="{85B70CCB-FC5A-45A3-A44B-108128093816}"/>
              </a:ext>
            </a:extLst>
          </p:cNvPr>
          <p:cNvSpPr txBox="1">
            <a:spLocks/>
          </p:cNvSpPr>
          <p:nvPr/>
        </p:nvSpPr>
        <p:spPr>
          <a:xfrm>
            <a:off x="514221" y="199204"/>
            <a:ext cx="10972799" cy="669479"/>
          </a:xfrm>
          <a:prstGeom prst="rect">
            <a:avLst/>
          </a:prstGeom>
        </p:spPr>
        <p:txBody>
          <a:bodyPr vert="horz" wrap="square" lIns="0" tIns="12700" rIns="0" bIns="0" rtlCol="0">
            <a:spAutoFit/>
          </a:bodyPr>
          <a:lstStyle>
            <a:lvl1pPr algn="l" defTabSz="342900" rtl="0" eaLnBrk="1" latinLnBrk="0" hangingPunct="1">
              <a:lnSpc>
                <a:spcPct val="90000"/>
              </a:lnSpc>
              <a:spcBef>
                <a:spcPct val="0"/>
              </a:spcBef>
              <a:buNone/>
              <a:defRPr sz="2400" b="0" i="0" kern="1200">
                <a:solidFill>
                  <a:schemeClr val="tx2">
                    <a:lumMod val="75000"/>
                  </a:schemeClr>
                </a:solidFill>
                <a:latin typeface="+mj-lt"/>
                <a:ea typeface="+mj-ea"/>
                <a:cs typeface="Adobe Garamond Pro Bold"/>
              </a:defRPr>
            </a:lvl1pPr>
          </a:lstStyle>
          <a:p>
            <a:pPr marL="12700" marR="0" lvl="0" indent="0" algn="l" defTabSz="342900" rtl="0" eaLnBrk="1" fontAlgn="auto" latinLnBrk="0" hangingPunct="1">
              <a:lnSpc>
                <a:spcPct val="100000"/>
              </a:lnSpc>
              <a:spcBef>
                <a:spcPts val="100"/>
              </a:spcBef>
              <a:spcAft>
                <a:spcPts val="0"/>
              </a:spcAft>
              <a:buClrTx/>
              <a:buSzTx/>
              <a:buFontTx/>
              <a:buNone/>
              <a:tabLst/>
              <a:defRPr/>
            </a:pPr>
            <a:r>
              <a:rPr kumimoji="0" lang="en-US" sz="4267" b="0" i="0" u="none" strike="noStrike" kern="1200" cap="none" spc="-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HUDSON: </a:t>
            </a:r>
            <a:r>
              <a:rPr kumimoji="0" lang="en-US" sz="4267"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ICI </a:t>
            </a:r>
            <a:r>
              <a:rPr kumimoji="0" lang="en-US" sz="4267" b="0" i="0" u="none" strike="noStrike" kern="1200" cap="none" spc="-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Pretreated</a:t>
            </a:r>
            <a:r>
              <a:rPr kumimoji="0" lang="en-US" sz="4267" b="0" i="0" u="none" strike="noStrike" kern="1200" cap="none" spc="-95"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4267"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NSCLC Outcomes</a:t>
            </a:r>
          </a:p>
        </p:txBody>
      </p:sp>
      <p:sp>
        <p:nvSpPr>
          <p:cNvPr id="6" name="TextBox 5">
            <a:extLst>
              <a:ext uri="{FF2B5EF4-FFF2-40B4-BE49-F238E27FC236}">
                <a16:creationId xmlns:a16="http://schemas.microsoft.com/office/drawing/2014/main" id="{32852F58-EB76-3D6A-B544-259850FFF15B}"/>
              </a:ext>
            </a:extLst>
          </p:cNvPr>
          <p:cNvSpPr txBox="1"/>
          <p:nvPr/>
        </p:nvSpPr>
        <p:spPr>
          <a:xfrm>
            <a:off x="203962" y="5781258"/>
            <a:ext cx="11988038" cy="1077218"/>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1A1A1A"/>
                </a:solidFill>
                <a:effectLst/>
                <a:uLnTx/>
                <a:uFillTx/>
                <a:latin typeface="Calibri" panose="020F0502020204030204"/>
                <a:ea typeface="+mn-ea"/>
                <a:cs typeface="+mn-cs"/>
              </a:rPr>
              <a:t>Ceralasertib</a:t>
            </a:r>
            <a:r>
              <a:rPr kumimoji="0" lang="en-US" sz="1600" b="1" i="0" u="none" strike="noStrike" kern="1200" cap="none" spc="0" normalizeH="0" baseline="0" noProof="0" dirty="0">
                <a:ln>
                  <a:noFill/>
                </a:ln>
                <a:solidFill>
                  <a:srgbClr val="1A1A1A"/>
                </a:solidFill>
                <a:effectLst/>
                <a:uLnTx/>
                <a:uFillTx/>
                <a:latin typeface="Calibri" panose="020F0502020204030204"/>
                <a:ea typeface="+mn-ea"/>
                <a:cs typeface="+mn-cs"/>
              </a:rPr>
              <a:t> and durvalumab (acquired resistance): PFS 5 months; OS 17 months </a:t>
            </a:r>
          </a:p>
          <a:p>
            <a:pPr marL="304792" marR="0" lvl="0" indent="-304792"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1A1A1A"/>
                </a:solidFill>
                <a:effectLst/>
                <a:uLnTx/>
                <a:uFillTx/>
                <a:latin typeface="Calibri" panose="020F0502020204030204"/>
                <a:ea typeface="+mn-ea"/>
                <a:cs typeface="+mn-cs"/>
              </a:rPr>
              <a:t>decreased signatures associated with exhausted T-cells and, conversely, </a:t>
            </a:r>
          </a:p>
          <a:p>
            <a:pPr marL="304792" marR="0" lvl="0" indent="-304792"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1A1A1A"/>
                </a:solidFill>
                <a:effectLst/>
                <a:uLnTx/>
                <a:uFillTx/>
                <a:latin typeface="Calibri" panose="020F0502020204030204"/>
                <a:ea typeface="+mn-ea"/>
                <a:cs typeface="+mn-cs"/>
              </a:rPr>
              <a:t>increased interferon pathway activation</a:t>
            </a:r>
          </a:p>
          <a:p>
            <a:pPr marL="304792" marR="0" lvl="0" indent="-304792"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1A1A1A"/>
                </a:solidFill>
                <a:effectLst/>
                <a:uLnTx/>
                <a:uFillTx/>
                <a:latin typeface="Calibri" panose="020F0502020204030204"/>
                <a:ea typeface="+mn-ea"/>
                <a:cs typeface="+mn-cs"/>
              </a:rPr>
              <a:t>demonstrated expansion and maintenance of abundant T-cell clones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bject 3">
            <a:extLst>
              <a:ext uri="{FF2B5EF4-FFF2-40B4-BE49-F238E27FC236}">
                <a16:creationId xmlns:a16="http://schemas.microsoft.com/office/drawing/2014/main" id="{CD19F44E-6031-C788-DAD1-31D537A2AD8D}"/>
              </a:ext>
            </a:extLst>
          </p:cNvPr>
          <p:cNvSpPr txBox="1"/>
          <p:nvPr/>
        </p:nvSpPr>
        <p:spPr>
          <a:xfrm>
            <a:off x="8957243" y="6606982"/>
            <a:ext cx="4621525" cy="16671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Besse, B </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t>
            </a: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 </a:t>
            </a:r>
            <a:r>
              <a:rPr kumimoji="0" sz="1000" b="0"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WCLC</a:t>
            </a:r>
            <a:r>
              <a:rPr kumimoji="0" sz="1000" b="0" i="0" u="none" strike="noStrike" kern="1200" cap="none" spc="-7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a:t>
            </a:r>
            <a:r>
              <a:rPr kumimoji="0" lang="en-US" sz="1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Iyer S er al AACR 2023</a:t>
            </a: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7579E8E6-AA93-FCA5-F9EC-D30EF9CC0455}"/>
              </a:ext>
            </a:extLst>
          </p:cNvPr>
          <p:cNvSpPr txBox="1"/>
          <p:nvPr/>
        </p:nvSpPr>
        <p:spPr>
          <a:xfrm>
            <a:off x="7528392" y="5800251"/>
            <a:ext cx="373961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Phase III LATIFY trial ongoing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NCT05450692</a:t>
            </a:r>
          </a:p>
        </p:txBody>
      </p:sp>
    </p:spTree>
    <p:extLst>
      <p:ext uri="{BB962C8B-B14F-4D97-AF65-F5344CB8AC3E}">
        <p14:creationId xmlns:p14="http://schemas.microsoft.com/office/powerpoint/2010/main" val="30601890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60E2323-56B8-342B-84A9-58698C7EDD53}"/>
              </a:ext>
            </a:extLst>
          </p:cNvPr>
          <p:cNvGrpSpPr/>
          <p:nvPr/>
        </p:nvGrpSpPr>
        <p:grpSpPr>
          <a:xfrm>
            <a:off x="124637" y="1785734"/>
            <a:ext cx="8562162" cy="3524134"/>
            <a:chOff x="178051" y="1416821"/>
            <a:chExt cx="11222283" cy="4990276"/>
          </a:xfrm>
        </p:grpSpPr>
        <p:cxnSp>
          <p:nvCxnSpPr>
            <p:cNvPr id="18" name="Straight Arrow Connector 17">
              <a:extLst>
                <a:ext uri="{FF2B5EF4-FFF2-40B4-BE49-F238E27FC236}">
                  <a16:creationId xmlns:a16="http://schemas.microsoft.com/office/drawing/2014/main" id="{26E01BCC-B133-4CF2-B0D7-ED27E420E936}"/>
                </a:ext>
              </a:extLst>
            </p:cNvPr>
            <p:cNvCxnSpPr>
              <a:cxnSpLocks/>
              <a:stCxn id="22" idx="4"/>
              <a:endCxn id="24" idx="0"/>
            </p:cNvCxnSpPr>
            <p:nvPr/>
          </p:nvCxnSpPr>
          <p:spPr>
            <a:xfrm>
              <a:off x="6096000" y="3227151"/>
              <a:ext cx="1629897" cy="875671"/>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C968A03-EB63-470A-85FE-CDA7BE1DA2E4}"/>
                </a:ext>
              </a:extLst>
            </p:cNvPr>
            <p:cNvCxnSpPr>
              <a:cxnSpLocks/>
              <a:stCxn id="22" idx="4"/>
              <a:endCxn id="23" idx="0"/>
            </p:cNvCxnSpPr>
            <p:nvPr/>
          </p:nvCxnSpPr>
          <p:spPr>
            <a:xfrm flipH="1">
              <a:off x="4466106" y="3227151"/>
              <a:ext cx="1629894" cy="880148"/>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B10F235-451E-4AFD-BB16-728416DA885E}"/>
                </a:ext>
              </a:extLst>
            </p:cNvPr>
            <p:cNvSpPr/>
            <p:nvPr/>
          </p:nvSpPr>
          <p:spPr>
            <a:xfrm>
              <a:off x="4558736" y="2765188"/>
              <a:ext cx="3074528" cy="461963"/>
            </a:xfrm>
            <a:prstGeom prst="ellipse">
              <a:avLst/>
            </a:prstGeom>
            <a:solidFill>
              <a:schemeClr val="accent6">
                <a:lumMod val="40000"/>
                <a:lumOff val="60000"/>
              </a:schemeClr>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Randomization</a:t>
              </a:r>
              <a:r>
                <a:rPr kumimoji="0" lang="en-US" sz="1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p>
          </p:txBody>
        </p:sp>
        <p:sp>
          <p:nvSpPr>
            <p:cNvPr id="23" name="Rectangle 22">
              <a:extLst>
                <a:ext uri="{FF2B5EF4-FFF2-40B4-BE49-F238E27FC236}">
                  <a16:creationId xmlns:a16="http://schemas.microsoft.com/office/drawing/2014/main" id="{B8E9A5A0-19B6-453F-9F57-9962871E5F0A}"/>
                </a:ext>
              </a:extLst>
            </p:cNvPr>
            <p:cNvSpPr/>
            <p:nvPr/>
          </p:nvSpPr>
          <p:spPr>
            <a:xfrm>
              <a:off x="3096093" y="4107299"/>
              <a:ext cx="2740025" cy="1360052"/>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ARM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Standard of Care (SoC)*</a:t>
              </a:r>
            </a:p>
          </p:txBody>
        </p:sp>
        <p:sp>
          <p:nvSpPr>
            <p:cNvPr id="24" name="Rectangle 23">
              <a:extLst>
                <a:ext uri="{FF2B5EF4-FFF2-40B4-BE49-F238E27FC236}">
                  <a16:creationId xmlns:a16="http://schemas.microsoft.com/office/drawing/2014/main" id="{0FD15A42-67B5-40D2-B6C2-136E915A291A}"/>
                </a:ext>
              </a:extLst>
            </p:cNvPr>
            <p:cNvSpPr/>
            <p:nvPr/>
          </p:nvSpPr>
          <p:spPr>
            <a:xfrm>
              <a:off x="6355884" y="4102822"/>
              <a:ext cx="2740025" cy="1362075"/>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 B</a:t>
              </a:r>
            </a:p>
            <a:p>
              <a:pPr marL="0" marR="0" lvl="0" indent="0" algn="ctr" defTabSz="914400" rtl="0" eaLnBrk="1" fontAlgn="auto" latinLnBrk="0" hangingPunct="1">
                <a:lnSpc>
                  <a:spcPct val="95000"/>
                </a:lnSpc>
                <a:spcBef>
                  <a:spcPts val="80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Ramucirumab</a:t>
              </a:r>
              <a:b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b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Pembrolizumab</a:t>
              </a:r>
            </a:p>
          </p:txBody>
        </p:sp>
        <p:sp>
          <p:nvSpPr>
            <p:cNvPr id="25" name="TextBox 24">
              <a:extLst>
                <a:ext uri="{FF2B5EF4-FFF2-40B4-BE49-F238E27FC236}">
                  <a16:creationId xmlns:a16="http://schemas.microsoft.com/office/drawing/2014/main" id="{2B8162FD-BB84-4ABA-882B-CF26354DD56F}"/>
                </a:ext>
              </a:extLst>
            </p:cNvPr>
            <p:cNvSpPr txBox="1"/>
            <p:nvPr/>
          </p:nvSpPr>
          <p:spPr>
            <a:xfrm>
              <a:off x="178051" y="2125662"/>
              <a:ext cx="4105185" cy="897791"/>
            </a:xfrm>
            <a:prstGeom prst="rect">
              <a:avLst/>
            </a:prstGeom>
            <a:noFill/>
            <a:ln w="28575">
              <a:solidFill>
                <a:schemeClr val="accent3"/>
              </a:solidFill>
            </a:ln>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Primary endpoint: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Overall Survival</a:t>
              </a: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Accrual Goal: </a:t>
              </a: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a:t>
              </a:r>
            </a:p>
          </p:txBody>
        </p:sp>
        <p:sp>
          <p:nvSpPr>
            <p:cNvPr id="7183" name="TextBox 33">
              <a:extLst>
                <a:ext uri="{FF2B5EF4-FFF2-40B4-BE49-F238E27FC236}">
                  <a16:creationId xmlns:a16="http://schemas.microsoft.com/office/drawing/2014/main" id="{9F0FD74A-51CF-4D62-988F-60179099492B}"/>
                </a:ext>
              </a:extLst>
            </p:cNvPr>
            <p:cNvSpPr txBox="1">
              <a:spLocks noChangeArrowheads="1"/>
            </p:cNvSpPr>
            <p:nvPr/>
          </p:nvSpPr>
          <p:spPr bwMode="auto">
            <a:xfrm>
              <a:off x="1938059" y="5609272"/>
              <a:ext cx="8325852" cy="79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85000"/>
                </a:lnSpc>
                <a:spcBef>
                  <a:spcPts val="600"/>
                </a:spcBef>
                <a:spcAft>
                  <a:spcPts val="0"/>
                </a:spcAft>
                <a:buClrTx/>
                <a:buSzTx/>
                <a:buFont typeface="Arial" panose="020B0604020202020204" pitchFamily="34" charset="0"/>
                <a:buNone/>
                <a:tabLst>
                  <a:tab pos="231775" algn="l"/>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*SoC treatment is to be determined by the treating investigator and participant.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It is recommended that the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choice of SoC drug(s) is based on NCCN guidelines for a “systemic therapy for advanced or metastatic disease-subsequent.”</a:t>
              </a:r>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5">
              <a:extLst>
                <a:ext uri="{FF2B5EF4-FFF2-40B4-BE49-F238E27FC236}">
                  <a16:creationId xmlns:a16="http://schemas.microsoft.com/office/drawing/2014/main" id="{4ADEDA36-8038-06D9-4D6B-E3FE56DDAC51}"/>
                </a:ext>
              </a:extLst>
            </p:cNvPr>
            <p:cNvSpPr txBox="1">
              <a:spLocks noChangeArrowheads="1"/>
            </p:cNvSpPr>
            <p:nvPr/>
          </p:nvSpPr>
          <p:spPr bwMode="auto">
            <a:xfrm>
              <a:off x="808006" y="1416821"/>
              <a:ext cx="10592328" cy="40531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Previously treated Stage IV or recurrent non-small cell lung cancer</a:t>
              </a:r>
            </a:p>
          </p:txBody>
        </p:sp>
        <p:cxnSp>
          <p:nvCxnSpPr>
            <p:cNvPr id="14" name="Straight Arrow Connector 13">
              <a:extLst>
                <a:ext uri="{FF2B5EF4-FFF2-40B4-BE49-F238E27FC236}">
                  <a16:creationId xmlns:a16="http://schemas.microsoft.com/office/drawing/2014/main" id="{B282EB2F-CC4C-179B-4978-C08E17DE476D}"/>
                </a:ext>
              </a:extLst>
            </p:cNvPr>
            <p:cNvCxnSpPr>
              <a:cxnSpLocks/>
              <a:stCxn id="3" idx="2"/>
              <a:endCxn id="22" idx="0"/>
            </p:cNvCxnSpPr>
            <p:nvPr/>
          </p:nvCxnSpPr>
          <p:spPr>
            <a:xfrm flipH="1">
              <a:off x="6096000" y="1822134"/>
              <a:ext cx="8171" cy="943054"/>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46E42E71-0454-09A5-FA25-2C10E8277087}"/>
              </a:ext>
            </a:extLst>
          </p:cNvPr>
          <p:cNvSpPr txBox="1"/>
          <p:nvPr/>
        </p:nvSpPr>
        <p:spPr>
          <a:xfrm>
            <a:off x="9684472" y="115060"/>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NCT05633602</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Content Placeholder 2">
            <a:extLst>
              <a:ext uri="{FF2B5EF4-FFF2-40B4-BE49-F238E27FC236}">
                <a16:creationId xmlns:a16="http://schemas.microsoft.com/office/drawing/2014/main" id="{9895CD4D-CB78-2A5A-09CB-FF5E90F704EA}"/>
              </a:ext>
            </a:extLst>
          </p:cNvPr>
          <p:cNvSpPr>
            <a:spLocks noGrp="1"/>
          </p:cNvSpPr>
          <p:nvPr>
            <p:ph idx="1"/>
          </p:nvPr>
        </p:nvSpPr>
        <p:spPr>
          <a:xfrm>
            <a:off x="7917722" y="1706269"/>
            <a:ext cx="4092898" cy="4124964"/>
          </a:xfrm>
        </p:spPr>
        <p:txBody>
          <a:bodyPr>
            <a:noAutofit/>
          </a:bodyPr>
          <a:lstStyle/>
          <a:p>
            <a:pPr marL="1588" indent="0">
              <a:spcBef>
                <a:spcPts val="0"/>
              </a:spcBef>
              <a:spcAft>
                <a:spcPts val="600"/>
              </a:spcAft>
              <a:buNone/>
            </a:pPr>
            <a:r>
              <a:rPr lang="en-US" altLang="en-US" sz="1800" b="1" dirty="0">
                <a:solidFill>
                  <a:srgbClr val="002060"/>
                </a:solidFill>
                <a:ea typeface="Calibri" panose="020F0502020204030204" pitchFamily="34" charset="0"/>
                <a:cs typeface="Arial" panose="020B0604020202020204" pitchFamily="34" charset="0"/>
              </a:rPr>
              <a:t>Objectives</a:t>
            </a:r>
          </a:p>
          <a:p>
            <a:pPr marL="230188">
              <a:spcBef>
                <a:spcPts val="0"/>
              </a:spcBef>
              <a:spcAft>
                <a:spcPts val="600"/>
              </a:spcAft>
            </a:pPr>
            <a:r>
              <a:rPr lang="en-US" altLang="en-US" sz="1800" b="1" dirty="0">
                <a:solidFill>
                  <a:srgbClr val="002060"/>
                </a:solidFill>
                <a:ea typeface="Calibri" panose="020F0502020204030204" pitchFamily="34" charset="0"/>
                <a:cs typeface="Arial" panose="020B0604020202020204" pitchFamily="34" charset="0"/>
              </a:rPr>
              <a:t>Primary study objective:</a:t>
            </a:r>
            <a:r>
              <a:rPr lang="en-US" altLang="en-US" sz="1800" dirty="0">
                <a:solidFill>
                  <a:srgbClr val="002060"/>
                </a:solidFill>
                <a:ea typeface="Calibri" panose="020F0502020204030204" pitchFamily="34" charset="0"/>
                <a:cs typeface="Arial" panose="020B0604020202020204" pitchFamily="34" charset="0"/>
              </a:rPr>
              <a:t>  To compare </a:t>
            </a:r>
            <a:r>
              <a:rPr lang="en-US" altLang="en-US" sz="1800" b="1" dirty="0">
                <a:solidFill>
                  <a:srgbClr val="002060"/>
                </a:solidFill>
                <a:ea typeface="Calibri" panose="020F0502020204030204" pitchFamily="34" charset="0"/>
                <a:cs typeface="Arial" panose="020B0604020202020204" pitchFamily="34" charset="0"/>
              </a:rPr>
              <a:t>overall survival (OS) </a:t>
            </a:r>
            <a:r>
              <a:rPr lang="en-US" altLang="en-US" sz="1800" dirty="0">
                <a:solidFill>
                  <a:srgbClr val="002060"/>
                </a:solidFill>
                <a:ea typeface="Calibri" panose="020F0502020204030204" pitchFamily="34" charset="0"/>
                <a:cs typeface="Arial" panose="020B0604020202020204" pitchFamily="34" charset="0"/>
              </a:rPr>
              <a:t>between participants previously treated with platinum-based chemotherapy and immunotherapy for Stage IV or recurrent NSCLC randomized to pembrolizumab and ramucirumab versus SOC.</a:t>
            </a:r>
          </a:p>
          <a:p>
            <a:pPr marL="230188">
              <a:lnSpc>
                <a:spcPct val="100000"/>
              </a:lnSpc>
              <a:spcBef>
                <a:spcPts val="0"/>
              </a:spcBef>
              <a:spcAft>
                <a:spcPts val="600"/>
              </a:spcAft>
            </a:pPr>
            <a:endParaRPr lang="en-US" altLang="en-US" sz="1800" b="1" dirty="0">
              <a:solidFill>
                <a:srgbClr val="002060"/>
              </a:solidFill>
              <a:ea typeface="Calibri" panose="020F0502020204030204" pitchFamily="34" charset="0"/>
              <a:cs typeface="Arial" panose="020B0604020202020204" pitchFamily="34" charset="0"/>
            </a:endParaRPr>
          </a:p>
          <a:p>
            <a:pPr marL="230188">
              <a:lnSpc>
                <a:spcPct val="100000"/>
              </a:lnSpc>
              <a:spcBef>
                <a:spcPts val="0"/>
              </a:spcBef>
              <a:spcAft>
                <a:spcPts val="600"/>
              </a:spcAft>
            </a:pPr>
            <a:r>
              <a:rPr lang="en-US" altLang="en-US" sz="1800" b="1" dirty="0">
                <a:solidFill>
                  <a:srgbClr val="002060"/>
                </a:solidFill>
                <a:ea typeface="Calibri" panose="020F0502020204030204" pitchFamily="34" charset="0"/>
                <a:cs typeface="Arial" panose="020B0604020202020204" pitchFamily="34" charset="0"/>
              </a:rPr>
              <a:t>Secondary study objective: </a:t>
            </a:r>
            <a:r>
              <a:rPr lang="en-US" sz="1800" dirty="0">
                <a:solidFill>
                  <a:srgbClr val="002060"/>
                </a:solidFill>
                <a:effectLst/>
                <a:ea typeface="Times New Roman" panose="02020603050405020304" pitchFamily="18" charset="0"/>
                <a:cs typeface="Times New Roman" panose="02020603050405020304" pitchFamily="18" charset="0"/>
              </a:rPr>
              <a:t>To summarize reports of serious and unexpected high-grade (≥ Grade 3) treatment-related </a:t>
            </a:r>
            <a:r>
              <a:rPr lang="en-US" sz="1800" b="1" dirty="0">
                <a:solidFill>
                  <a:srgbClr val="002060"/>
                </a:solidFill>
                <a:effectLst/>
                <a:ea typeface="Times New Roman" panose="02020603050405020304" pitchFamily="18" charset="0"/>
                <a:cs typeface="Times New Roman" panose="02020603050405020304" pitchFamily="18" charset="0"/>
              </a:rPr>
              <a:t>adverse events </a:t>
            </a:r>
            <a:r>
              <a:rPr lang="en-US" sz="1800" dirty="0">
                <a:solidFill>
                  <a:srgbClr val="002060"/>
                </a:solidFill>
                <a:effectLst/>
                <a:ea typeface="Times New Roman" panose="02020603050405020304" pitchFamily="18" charset="0"/>
                <a:cs typeface="Times New Roman" panose="02020603050405020304" pitchFamily="18" charset="0"/>
              </a:rPr>
              <a:t>determined by the treating physician within each treatment arm.</a:t>
            </a:r>
          </a:p>
          <a:p>
            <a:pPr marL="571500" lvl="1" indent="0">
              <a:lnSpc>
                <a:spcPct val="100000"/>
              </a:lnSpc>
              <a:spcBef>
                <a:spcPts val="0"/>
              </a:spcBef>
              <a:spcAft>
                <a:spcPts val="600"/>
              </a:spcAft>
              <a:buNone/>
            </a:pPr>
            <a:endParaRPr lang="en-US" altLang="en-US" sz="1400" dirty="0">
              <a:solidFill>
                <a:srgbClr val="002060"/>
              </a:solidFill>
              <a:latin typeface="Arial" panose="020B0604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98C945F-E9B8-4F9A-B7BF-1D85C8675380}"/>
              </a:ext>
            </a:extLst>
          </p:cNvPr>
          <p:cNvSpPr txBox="1"/>
          <p:nvPr/>
        </p:nvSpPr>
        <p:spPr>
          <a:xfrm>
            <a:off x="110379" y="2966729"/>
            <a:ext cx="3160609" cy="646331"/>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Current Accrual: 39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(6/14/23)</a:t>
            </a:r>
          </a:p>
        </p:txBody>
      </p:sp>
      <p:sp>
        <p:nvSpPr>
          <p:cNvPr id="7" name="Title 1">
            <a:extLst>
              <a:ext uri="{FF2B5EF4-FFF2-40B4-BE49-F238E27FC236}">
                <a16:creationId xmlns:a16="http://schemas.microsoft.com/office/drawing/2014/main" id="{08586122-02AA-242E-1DB1-B5233154C458}"/>
              </a:ext>
            </a:extLst>
          </p:cNvPr>
          <p:cNvSpPr txBox="1">
            <a:spLocks/>
          </p:cNvSpPr>
          <p:nvPr/>
        </p:nvSpPr>
        <p:spPr>
          <a:xfrm>
            <a:off x="138681" y="99564"/>
            <a:ext cx="10145137" cy="724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S2302 </a:t>
            </a:r>
            <a:r>
              <a:rPr kumimoji="0" lang="en-US" altLang="en-US" sz="36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rPr>
              <a:t>Pragmatica</a:t>
            </a:r>
            <a:r>
              <a:rPr kumimoji="0" lang="en-US" altLang="en-US" sz="3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-Lung</a:t>
            </a:r>
          </a:p>
        </p:txBody>
      </p:sp>
      <p:sp>
        <p:nvSpPr>
          <p:cNvPr id="9" name="TextBox 26">
            <a:extLst>
              <a:ext uri="{FF2B5EF4-FFF2-40B4-BE49-F238E27FC236}">
                <a16:creationId xmlns:a16="http://schemas.microsoft.com/office/drawing/2014/main" id="{140D9CBE-9E6E-FF56-B744-1C9DA28EA788}"/>
              </a:ext>
            </a:extLst>
          </p:cNvPr>
          <p:cNvSpPr txBox="1">
            <a:spLocks noChangeArrowheads="1"/>
          </p:cNvSpPr>
          <p:nvPr/>
        </p:nvSpPr>
        <p:spPr bwMode="auto">
          <a:xfrm>
            <a:off x="236434" y="5551695"/>
            <a:ext cx="7786048"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Chair: Karen Reckamp, MD; Co-chair: Konstantin Dragnev, MD (Alliance); Statistical Chair: Mary Redman, PhD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Co-statisticians: Jieling Miao, MS, James Moon, MS   Study Champion(s): Wade Iams, MD (ECOG), Brian </a:t>
            </a:r>
            <a:r>
              <a:rPr kumimoji="0" lang="en-US" alt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Henick</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(NRG);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Lung community engagement subcommittee representative: Daniel Carrizosa, MD, MS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5C99853B-4DBC-5C51-4039-CE72C0EC5DC5}"/>
              </a:ext>
            </a:extLst>
          </p:cNvPr>
          <p:cNvSpPr/>
          <p:nvPr/>
        </p:nvSpPr>
        <p:spPr>
          <a:xfrm>
            <a:off x="124637" y="6564840"/>
            <a:ext cx="1179319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This is an FDA Registration Trial. </a:t>
            </a:r>
          </a:p>
        </p:txBody>
      </p:sp>
      <p:sp>
        <p:nvSpPr>
          <p:cNvPr id="17" name="Title 1">
            <a:extLst>
              <a:ext uri="{FF2B5EF4-FFF2-40B4-BE49-F238E27FC236}">
                <a16:creationId xmlns:a16="http://schemas.microsoft.com/office/drawing/2014/main" id="{EA45A50F-CCEB-CEB6-5479-6C8A3C6349D1}"/>
              </a:ext>
            </a:extLst>
          </p:cNvPr>
          <p:cNvSpPr txBox="1">
            <a:spLocks noChangeArrowheads="1"/>
          </p:cNvSpPr>
          <p:nvPr/>
        </p:nvSpPr>
        <p:spPr bwMode="auto">
          <a:xfrm>
            <a:off x="464024" y="516670"/>
            <a:ext cx="11444648" cy="128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tabLst>
                <a:tab pos="32004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2004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2004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2004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2004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2004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2004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2004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200400" algn="l"/>
              </a:tabLst>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tab pos="3200400" algn="l"/>
              </a:tabLst>
              <a:defRPr/>
            </a:pPr>
            <a:r>
              <a:rPr kumimoji="0" lang="en-US" alt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A Prospective Randomized Study of Ramucirumab plus Pembrolizumab v Standard of Care for Participants Previously Treated w</a:t>
            </a:r>
            <a:r>
              <a:rPr kumimoji="0" lang="en-US" altLang="en-US" sz="2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ith</a:t>
            </a:r>
            <a:r>
              <a:rPr kumimoji="0" lang="en-US" altLang="en-US" sz="2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 Immunotherapy for Stage IV or Recurrent NSCLC</a:t>
            </a:r>
          </a:p>
        </p:txBody>
      </p:sp>
    </p:spTree>
    <p:extLst>
      <p:ext uri="{BB962C8B-B14F-4D97-AF65-F5344CB8AC3E}">
        <p14:creationId xmlns:p14="http://schemas.microsoft.com/office/powerpoint/2010/main" val="3324244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AF26-81F5-A553-6801-4C22AE552F04}"/>
              </a:ext>
            </a:extLst>
          </p:cNvPr>
          <p:cNvSpPr>
            <a:spLocks noGrp="1"/>
          </p:cNvSpPr>
          <p:nvPr>
            <p:ph type="title"/>
          </p:nvPr>
        </p:nvSpPr>
        <p:spPr>
          <a:xfrm>
            <a:off x="213644" y="66501"/>
            <a:ext cx="11759013" cy="565265"/>
          </a:xfrm>
        </p:spPr>
        <p:txBody>
          <a:bodyPr>
            <a:noAutofit/>
          </a:bodyPr>
          <a:lstStyle/>
          <a:p>
            <a:pPr algn="ctr"/>
            <a:r>
              <a:rPr lang="en-US" sz="3200" b="1" dirty="0">
                <a:solidFill>
                  <a:srgbClr val="002060"/>
                </a:solidFill>
              </a:rPr>
              <a:t>Pragmatic</a:t>
            </a:r>
            <a:r>
              <a:rPr lang="en-US" sz="3200" dirty="0"/>
              <a:t> </a:t>
            </a:r>
            <a:r>
              <a:rPr lang="en-US" sz="3200" b="1" dirty="0">
                <a:solidFill>
                  <a:srgbClr val="002060"/>
                </a:solidFill>
              </a:rPr>
              <a:t>Design</a:t>
            </a:r>
          </a:p>
        </p:txBody>
      </p:sp>
      <p:sp>
        <p:nvSpPr>
          <p:cNvPr id="3" name="Content Placeholder 2">
            <a:extLst>
              <a:ext uri="{FF2B5EF4-FFF2-40B4-BE49-F238E27FC236}">
                <a16:creationId xmlns:a16="http://schemas.microsoft.com/office/drawing/2014/main" id="{AF2F63BF-1DAA-74C5-578F-F5738DDA2826}"/>
              </a:ext>
            </a:extLst>
          </p:cNvPr>
          <p:cNvSpPr>
            <a:spLocks noGrp="1"/>
          </p:cNvSpPr>
          <p:nvPr>
            <p:ph idx="1"/>
          </p:nvPr>
        </p:nvSpPr>
        <p:spPr>
          <a:xfrm>
            <a:off x="213644" y="772648"/>
            <a:ext cx="11759013" cy="5511774"/>
          </a:xfrm>
        </p:spPr>
        <p:txBody>
          <a:bodyPr>
            <a:noAutofit/>
          </a:bodyPr>
          <a:lstStyle/>
          <a:p>
            <a:pPr marL="0" indent="0">
              <a:spcBef>
                <a:spcPts val="0"/>
              </a:spcBef>
              <a:spcAft>
                <a:spcPts val="600"/>
              </a:spcAft>
              <a:buNone/>
            </a:pPr>
            <a:r>
              <a:rPr lang="en-US" altLang="en-US" sz="2400" dirty="0"/>
              <a:t>Specifically, the goals of S2302 include: </a:t>
            </a:r>
          </a:p>
          <a:p>
            <a:pPr lvl="1">
              <a:spcBef>
                <a:spcPts val="0"/>
              </a:spcBef>
              <a:spcAft>
                <a:spcPts val="600"/>
              </a:spcAft>
            </a:pPr>
            <a:r>
              <a:rPr lang="en-US" altLang="en-US" dirty="0"/>
              <a:t>Empowerment of investigators to treat patients as would be done in real world practice.</a:t>
            </a:r>
          </a:p>
          <a:p>
            <a:pPr lvl="1">
              <a:spcBef>
                <a:spcPts val="0"/>
              </a:spcBef>
              <a:spcAft>
                <a:spcPts val="600"/>
              </a:spcAft>
            </a:pPr>
            <a:r>
              <a:rPr lang="en-US" altLang="en-US" dirty="0"/>
              <a:t>To decrease barriers to enrollment.</a:t>
            </a:r>
          </a:p>
          <a:p>
            <a:pPr lvl="1">
              <a:spcBef>
                <a:spcPts val="0"/>
              </a:spcBef>
              <a:spcAft>
                <a:spcPts val="1200"/>
              </a:spcAft>
            </a:pPr>
            <a:r>
              <a:rPr lang="en-US" altLang="en-US" dirty="0"/>
              <a:t>To minimize the data collection burden.</a:t>
            </a:r>
          </a:p>
          <a:p>
            <a:pPr marL="457200" lvl="1" indent="-225425">
              <a:spcBef>
                <a:spcPts val="0"/>
              </a:spcBef>
              <a:spcAft>
                <a:spcPts val="2200"/>
              </a:spcAft>
              <a:buNone/>
            </a:pPr>
            <a:r>
              <a:rPr lang="en-US" altLang="en-US" sz="2400" dirty="0">
                <a:solidFill>
                  <a:srgbClr val="C00000"/>
                </a:solidFill>
              </a:rPr>
              <a:t>- Such trials are in the </a:t>
            </a:r>
            <a:r>
              <a:rPr lang="en-US" altLang="en-US" b="1" i="1" dirty="0">
                <a:solidFill>
                  <a:srgbClr val="C00000"/>
                </a:solidFill>
              </a:rPr>
              <a:t>Pragmatic Design </a:t>
            </a:r>
            <a:r>
              <a:rPr lang="en-US" altLang="en-US" sz="2400" dirty="0">
                <a:solidFill>
                  <a:srgbClr val="C00000"/>
                </a:solidFill>
              </a:rPr>
              <a:t>class of studies</a:t>
            </a:r>
            <a:r>
              <a:rPr lang="en-US" altLang="en-US" sz="2400" b="1" i="1" dirty="0">
                <a:solidFill>
                  <a:srgbClr val="C00000"/>
                </a:solidFill>
              </a:rPr>
              <a:t>. </a:t>
            </a:r>
          </a:p>
          <a:p>
            <a:pPr>
              <a:spcBef>
                <a:spcPts val="0"/>
              </a:spcBef>
              <a:spcAft>
                <a:spcPts val="1200"/>
              </a:spcAft>
            </a:pPr>
            <a:r>
              <a:rPr lang="en-US" altLang="en-US" sz="2400" dirty="0"/>
              <a:t>A </a:t>
            </a:r>
            <a:r>
              <a:rPr lang="en-US" altLang="en-US" sz="2400" b="1" dirty="0"/>
              <a:t>pragmatic</a:t>
            </a:r>
            <a:r>
              <a:rPr lang="en-US" altLang="en-US" sz="2400" dirty="0"/>
              <a:t> trial is designed to inform decision-makers on </a:t>
            </a:r>
            <a:r>
              <a:rPr lang="en-US" altLang="en-US" sz="2400" u="sng" dirty="0"/>
              <a:t>effectiveness</a:t>
            </a:r>
            <a:r>
              <a:rPr lang="en-US" altLang="en-US" sz="2400" dirty="0"/>
              <a:t>, the comparative balance of benefits, burdens, and risks of a health intervention in clinical practice. In contrast to an “explanatory” trial that tests </a:t>
            </a:r>
            <a:r>
              <a:rPr lang="en-US" altLang="en-US" sz="2400" u="sng" dirty="0"/>
              <a:t>efficacy </a:t>
            </a:r>
            <a:r>
              <a:rPr lang="en-US" altLang="en-US" sz="2400" dirty="0"/>
              <a:t>under ideal conditions, a </a:t>
            </a:r>
            <a:r>
              <a:rPr lang="en-US" altLang="en-US" sz="2400" b="1" dirty="0"/>
              <a:t>pragmatic</a:t>
            </a:r>
            <a:r>
              <a:rPr lang="en-US" altLang="en-US" sz="2400" dirty="0"/>
              <a:t> trial asks, </a:t>
            </a:r>
          </a:p>
          <a:p>
            <a:pPr marL="685800" indent="0">
              <a:spcBef>
                <a:spcPts val="0"/>
              </a:spcBef>
              <a:spcAft>
                <a:spcPts val="2200"/>
              </a:spcAft>
              <a:buNone/>
              <a:tabLst>
                <a:tab pos="685800" algn="l"/>
              </a:tabLst>
            </a:pPr>
            <a:r>
              <a:rPr lang="en-US" altLang="en-US" dirty="0"/>
              <a:t>“Does this intervention work under usual conditions?”</a:t>
            </a:r>
          </a:p>
          <a:p>
            <a:pPr marL="0" indent="0" algn="ctr">
              <a:spcBef>
                <a:spcPts val="0"/>
              </a:spcBef>
              <a:buNone/>
              <a:tabLst>
                <a:tab pos="914400" algn="l"/>
              </a:tabLst>
            </a:pPr>
            <a:r>
              <a:rPr lang="en-US" altLang="en-US" sz="2400" dirty="0">
                <a:solidFill>
                  <a:srgbClr val="C00000"/>
                </a:solidFill>
              </a:rPr>
              <a:t>The </a:t>
            </a:r>
            <a:r>
              <a:rPr lang="en-US" altLang="en-US" sz="2400" b="1" dirty="0">
                <a:solidFill>
                  <a:srgbClr val="C00000"/>
                </a:solidFill>
              </a:rPr>
              <a:t>pragmatic </a:t>
            </a:r>
            <a:r>
              <a:rPr lang="en-US" altLang="en-US" sz="2400" dirty="0">
                <a:solidFill>
                  <a:srgbClr val="C00000"/>
                </a:solidFill>
              </a:rPr>
              <a:t>design approach for </a:t>
            </a:r>
            <a:r>
              <a:rPr lang="en-US" altLang="en-US" sz="2400" dirty="0" err="1">
                <a:solidFill>
                  <a:srgbClr val="C00000"/>
                </a:solidFill>
              </a:rPr>
              <a:t>registrational</a:t>
            </a:r>
            <a:r>
              <a:rPr lang="en-US" altLang="en-US" sz="2400" dirty="0">
                <a:solidFill>
                  <a:srgbClr val="C00000"/>
                </a:solidFill>
              </a:rPr>
              <a:t> intent trials is novel and potentially paradigm-changing.</a:t>
            </a:r>
          </a:p>
          <a:p>
            <a:pPr marL="685800" indent="0">
              <a:spcBef>
                <a:spcPts val="0"/>
              </a:spcBef>
              <a:buNone/>
              <a:tabLst>
                <a:tab pos="685800" algn="l"/>
              </a:tabLst>
            </a:pPr>
            <a:endParaRPr lang="en-US" altLang="en-US" sz="2400" dirty="0">
              <a:highlight>
                <a:srgbClr val="FFFF00"/>
              </a:highlight>
            </a:endParaRPr>
          </a:p>
          <a:p>
            <a:pPr marL="0" indent="0">
              <a:spcBef>
                <a:spcPts val="0"/>
              </a:spcBef>
              <a:buNone/>
            </a:pPr>
            <a:endParaRPr lang="en-US" sz="2400" dirty="0"/>
          </a:p>
        </p:txBody>
      </p:sp>
    </p:spTree>
    <p:extLst>
      <p:ext uri="{BB962C8B-B14F-4D97-AF65-F5344CB8AC3E}">
        <p14:creationId xmlns:p14="http://schemas.microsoft.com/office/powerpoint/2010/main" val="519634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AF26-81F5-A553-6801-4C22AE552F04}"/>
              </a:ext>
            </a:extLst>
          </p:cNvPr>
          <p:cNvSpPr>
            <a:spLocks noGrp="1"/>
          </p:cNvSpPr>
          <p:nvPr>
            <p:ph type="title"/>
          </p:nvPr>
        </p:nvSpPr>
        <p:spPr>
          <a:xfrm>
            <a:off x="236435" y="219351"/>
            <a:ext cx="11719131" cy="1325563"/>
          </a:xfrm>
        </p:spPr>
        <p:txBody>
          <a:bodyPr>
            <a:noAutofit/>
          </a:bodyPr>
          <a:lstStyle/>
          <a:p>
            <a:pPr algn="ctr"/>
            <a:r>
              <a:rPr lang="en-US" sz="3200" b="1" dirty="0">
                <a:solidFill>
                  <a:srgbClr val="002060"/>
                </a:solidFill>
              </a:rPr>
              <a:t>Pragmatic</a:t>
            </a:r>
            <a:r>
              <a:rPr lang="en-US" sz="3200" dirty="0"/>
              <a:t> </a:t>
            </a:r>
            <a:r>
              <a:rPr lang="en-US" sz="3200" b="1" dirty="0">
                <a:solidFill>
                  <a:srgbClr val="002060"/>
                </a:solidFill>
              </a:rPr>
              <a:t>Design</a:t>
            </a:r>
            <a:br>
              <a:rPr lang="en-US" sz="3200" b="1" dirty="0">
                <a:solidFill>
                  <a:srgbClr val="002060"/>
                </a:solidFill>
              </a:rPr>
            </a:br>
            <a:r>
              <a:rPr lang="en-US" sz="3200" dirty="0">
                <a:solidFill>
                  <a:srgbClr val="002060"/>
                </a:solidFill>
              </a:rPr>
              <a:t>Eligibility and study calendar</a:t>
            </a:r>
          </a:p>
        </p:txBody>
      </p:sp>
      <p:sp>
        <p:nvSpPr>
          <p:cNvPr id="3" name="Content Placeholder 2">
            <a:extLst>
              <a:ext uri="{FF2B5EF4-FFF2-40B4-BE49-F238E27FC236}">
                <a16:creationId xmlns:a16="http://schemas.microsoft.com/office/drawing/2014/main" id="{AF2F63BF-1DAA-74C5-578F-F5738DDA2826}"/>
              </a:ext>
            </a:extLst>
          </p:cNvPr>
          <p:cNvSpPr>
            <a:spLocks noGrp="1"/>
          </p:cNvSpPr>
          <p:nvPr>
            <p:ph sz="half" idx="1"/>
          </p:nvPr>
        </p:nvSpPr>
        <p:spPr>
          <a:xfrm>
            <a:off x="236434" y="1752739"/>
            <a:ext cx="5783366" cy="4351338"/>
          </a:xfrm>
        </p:spPr>
        <p:txBody>
          <a:bodyPr>
            <a:noAutofit/>
          </a:bodyPr>
          <a:lstStyle/>
          <a:p>
            <a:pPr marL="457200" lvl="1" indent="0">
              <a:spcBef>
                <a:spcPts val="0"/>
              </a:spcBef>
              <a:spcAft>
                <a:spcPts val="1200"/>
              </a:spcAft>
              <a:buNone/>
            </a:pPr>
            <a:r>
              <a:rPr lang="en-US" altLang="en-US" b="1" dirty="0"/>
              <a:t>PRAGMATIC</a:t>
            </a:r>
          </a:p>
          <a:p>
            <a:pPr lvl="1">
              <a:spcBef>
                <a:spcPts val="0"/>
              </a:spcBef>
              <a:spcAft>
                <a:spcPts val="1200"/>
              </a:spcAft>
            </a:pPr>
            <a:r>
              <a:rPr lang="en-US" altLang="en-US" dirty="0"/>
              <a:t>Limited eligibility criteria </a:t>
            </a:r>
          </a:p>
          <a:p>
            <a:pPr lvl="2">
              <a:spcBef>
                <a:spcPts val="0"/>
              </a:spcBef>
              <a:spcAft>
                <a:spcPts val="1200"/>
              </a:spcAft>
            </a:pPr>
            <a:r>
              <a:rPr lang="en-US" altLang="en-US" dirty="0"/>
              <a:t>Items focus on stage, prior therapy, PS and safety</a:t>
            </a:r>
          </a:p>
          <a:p>
            <a:pPr lvl="1">
              <a:spcBef>
                <a:spcPts val="0"/>
              </a:spcBef>
              <a:spcAft>
                <a:spcPts val="1200"/>
              </a:spcAft>
            </a:pPr>
            <a:r>
              <a:rPr lang="en-US" altLang="en-US" dirty="0"/>
              <a:t>Enroll and treat patients as would be done in real world practice with institutional guidelines and investigator discretion.</a:t>
            </a:r>
          </a:p>
          <a:p>
            <a:pPr lvl="1">
              <a:spcBef>
                <a:spcPts val="0"/>
              </a:spcBef>
              <a:spcAft>
                <a:spcPts val="1200"/>
              </a:spcAft>
            </a:pPr>
            <a:r>
              <a:rPr lang="en-US" altLang="en-US" dirty="0"/>
              <a:t>Minimal items on study calendar.</a:t>
            </a:r>
          </a:p>
          <a:p>
            <a:pPr lvl="2">
              <a:spcBef>
                <a:spcPts val="0"/>
              </a:spcBef>
              <a:spcAft>
                <a:spcPts val="1200"/>
              </a:spcAft>
            </a:pPr>
            <a:r>
              <a:rPr lang="en-US" altLang="en-US" dirty="0"/>
              <a:t>No labs</a:t>
            </a:r>
          </a:p>
          <a:p>
            <a:pPr lvl="2">
              <a:spcBef>
                <a:spcPts val="0"/>
              </a:spcBef>
              <a:spcAft>
                <a:spcPts val="1200"/>
              </a:spcAft>
            </a:pPr>
            <a:r>
              <a:rPr lang="en-US" altLang="en-US" dirty="0"/>
              <a:t>No imaging or RECIST</a:t>
            </a:r>
          </a:p>
          <a:p>
            <a:pPr lvl="1">
              <a:spcBef>
                <a:spcPts val="0"/>
              </a:spcBef>
              <a:spcAft>
                <a:spcPts val="1200"/>
              </a:spcAft>
            </a:pPr>
            <a:r>
              <a:rPr lang="en-US" altLang="en-US" dirty="0"/>
              <a:t>.</a:t>
            </a:r>
          </a:p>
          <a:p>
            <a:pPr marL="0" indent="0">
              <a:spcBef>
                <a:spcPts val="0"/>
              </a:spcBef>
              <a:spcAft>
                <a:spcPts val="1200"/>
              </a:spcAft>
              <a:buNone/>
            </a:pPr>
            <a:endParaRPr lang="en-US" sz="2400" dirty="0"/>
          </a:p>
        </p:txBody>
      </p:sp>
      <p:sp>
        <p:nvSpPr>
          <p:cNvPr id="4" name="Content Placeholder 3">
            <a:extLst>
              <a:ext uri="{FF2B5EF4-FFF2-40B4-BE49-F238E27FC236}">
                <a16:creationId xmlns:a16="http://schemas.microsoft.com/office/drawing/2014/main" id="{30F884C3-C280-D3F4-3A9D-4A78320DC67C}"/>
              </a:ext>
            </a:extLst>
          </p:cNvPr>
          <p:cNvSpPr>
            <a:spLocks noGrp="1"/>
          </p:cNvSpPr>
          <p:nvPr>
            <p:ph sz="half" idx="2"/>
          </p:nvPr>
        </p:nvSpPr>
        <p:spPr>
          <a:xfrm>
            <a:off x="6172200" y="1746113"/>
            <a:ext cx="5783366" cy="4351338"/>
          </a:xfrm>
        </p:spPr>
        <p:txBody>
          <a:bodyPr>
            <a:normAutofit/>
          </a:bodyPr>
          <a:lstStyle/>
          <a:p>
            <a:pPr marL="0" indent="0">
              <a:buNone/>
            </a:pPr>
            <a:r>
              <a:rPr lang="en-US" sz="2400" b="1" dirty="0"/>
              <a:t>STANDARD</a:t>
            </a:r>
          </a:p>
          <a:p>
            <a:r>
              <a:rPr lang="en-US" sz="2400" dirty="0"/>
              <a:t>Extensive, complex eligibility.</a:t>
            </a:r>
          </a:p>
          <a:p>
            <a:r>
              <a:rPr lang="en-US" sz="2400" dirty="0"/>
              <a:t>Specifics of treatment may vary from institutional standards.</a:t>
            </a:r>
          </a:p>
          <a:p>
            <a:r>
              <a:rPr lang="en-US" sz="2400" dirty="0"/>
              <a:t>Complicated study calendar with labs/imaging/biomarker testing.</a:t>
            </a:r>
          </a:p>
          <a:p>
            <a:endParaRPr lang="en-US" sz="2400" dirty="0"/>
          </a:p>
        </p:txBody>
      </p:sp>
    </p:spTree>
    <p:extLst>
      <p:ext uri="{BB962C8B-B14F-4D97-AF65-F5344CB8AC3E}">
        <p14:creationId xmlns:p14="http://schemas.microsoft.com/office/powerpoint/2010/main" val="12917112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AF26-81F5-A553-6801-4C22AE552F04}"/>
              </a:ext>
            </a:extLst>
          </p:cNvPr>
          <p:cNvSpPr>
            <a:spLocks noGrp="1"/>
          </p:cNvSpPr>
          <p:nvPr>
            <p:ph type="title"/>
          </p:nvPr>
        </p:nvSpPr>
        <p:spPr>
          <a:xfrm>
            <a:off x="160234" y="99046"/>
            <a:ext cx="11719131" cy="1325563"/>
          </a:xfrm>
        </p:spPr>
        <p:txBody>
          <a:bodyPr>
            <a:noAutofit/>
          </a:bodyPr>
          <a:lstStyle/>
          <a:p>
            <a:pPr algn="ctr"/>
            <a:r>
              <a:rPr lang="en-US" sz="3200" b="1" dirty="0">
                <a:solidFill>
                  <a:srgbClr val="002060"/>
                </a:solidFill>
              </a:rPr>
              <a:t>Pragmatic</a:t>
            </a:r>
            <a:r>
              <a:rPr lang="en-US" sz="3200" dirty="0"/>
              <a:t> </a:t>
            </a:r>
            <a:r>
              <a:rPr lang="en-US" sz="3200" b="1" dirty="0">
                <a:solidFill>
                  <a:srgbClr val="002060"/>
                </a:solidFill>
              </a:rPr>
              <a:t>Design</a:t>
            </a:r>
            <a:br>
              <a:rPr lang="en-US" sz="3200" b="1" dirty="0">
                <a:solidFill>
                  <a:srgbClr val="002060"/>
                </a:solidFill>
              </a:rPr>
            </a:br>
            <a:r>
              <a:rPr lang="en-US" sz="3200" dirty="0">
                <a:solidFill>
                  <a:srgbClr val="002060"/>
                </a:solidFill>
              </a:rPr>
              <a:t>Data capture</a:t>
            </a:r>
          </a:p>
        </p:txBody>
      </p:sp>
      <p:sp>
        <p:nvSpPr>
          <p:cNvPr id="3" name="Content Placeholder 2">
            <a:extLst>
              <a:ext uri="{FF2B5EF4-FFF2-40B4-BE49-F238E27FC236}">
                <a16:creationId xmlns:a16="http://schemas.microsoft.com/office/drawing/2014/main" id="{AF2F63BF-1DAA-74C5-578F-F5738DDA2826}"/>
              </a:ext>
            </a:extLst>
          </p:cNvPr>
          <p:cNvSpPr>
            <a:spLocks noGrp="1"/>
          </p:cNvSpPr>
          <p:nvPr>
            <p:ph sz="half" idx="1"/>
          </p:nvPr>
        </p:nvSpPr>
        <p:spPr>
          <a:xfrm>
            <a:off x="236434" y="1378227"/>
            <a:ext cx="5783366" cy="4699346"/>
          </a:xfrm>
        </p:spPr>
        <p:txBody>
          <a:bodyPr>
            <a:noAutofit/>
          </a:bodyPr>
          <a:lstStyle/>
          <a:p>
            <a:pPr marL="457200" lvl="1" indent="0">
              <a:spcBef>
                <a:spcPts val="0"/>
              </a:spcBef>
              <a:spcAft>
                <a:spcPts val="1200"/>
              </a:spcAft>
              <a:buNone/>
            </a:pPr>
            <a:r>
              <a:rPr lang="en-US" altLang="en-US" b="1" dirty="0"/>
              <a:t>PRAGMATIC</a:t>
            </a:r>
          </a:p>
          <a:p>
            <a:pPr lvl="1">
              <a:spcBef>
                <a:spcPts val="0"/>
              </a:spcBef>
            </a:pPr>
            <a:r>
              <a:rPr lang="en-US" altLang="en-US" dirty="0"/>
              <a:t>Minimize the data collection burden</a:t>
            </a:r>
          </a:p>
          <a:p>
            <a:pPr lvl="2"/>
            <a:r>
              <a:rPr lang="en-US" dirty="0"/>
              <a:t>Reduced time points for data submitted</a:t>
            </a:r>
          </a:p>
          <a:p>
            <a:pPr lvl="2"/>
            <a:r>
              <a:rPr lang="en-US" dirty="0"/>
              <a:t>Reduced number of forms </a:t>
            </a:r>
          </a:p>
          <a:p>
            <a:pPr lvl="2"/>
            <a:r>
              <a:rPr lang="en-US" dirty="0"/>
              <a:t>Reduced number of data elements</a:t>
            </a:r>
            <a:endParaRPr lang="en-US" altLang="en-US" dirty="0"/>
          </a:p>
          <a:p>
            <a:pPr lvl="1">
              <a:spcBef>
                <a:spcPts val="0"/>
              </a:spcBef>
              <a:spcAft>
                <a:spcPts val="600"/>
              </a:spcAft>
            </a:pPr>
            <a:r>
              <a:rPr lang="en-US" altLang="en-US" dirty="0"/>
              <a:t>No protocol required disease assessment (CT, imaging)</a:t>
            </a:r>
          </a:p>
          <a:p>
            <a:pPr lvl="1">
              <a:spcBef>
                <a:spcPts val="0"/>
              </a:spcBef>
              <a:spcAft>
                <a:spcPts val="600"/>
              </a:spcAft>
            </a:pPr>
            <a:r>
              <a:rPr lang="en-US" altLang="en-US" dirty="0"/>
              <a:t>No protocol required lab tests</a:t>
            </a:r>
          </a:p>
          <a:p>
            <a:pPr lvl="1">
              <a:spcBef>
                <a:spcPts val="0"/>
              </a:spcBef>
              <a:spcAft>
                <a:spcPts val="600"/>
              </a:spcAft>
            </a:pPr>
            <a:r>
              <a:rPr lang="en-US" altLang="en-US" dirty="0"/>
              <a:t>No specimen collection</a:t>
            </a:r>
          </a:p>
          <a:p>
            <a:pPr lvl="1">
              <a:spcBef>
                <a:spcPts val="0"/>
              </a:spcBef>
              <a:spcAft>
                <a:spcPts val="600"/>
              </a:spcAft>
            </a:pPr>
            <a:r>
              <a:rPr lang="en-US" altLang="en-US" dirty="0"/>
              <a:t>Grade 5 and unexpected, related Grade 3-4 AE </a:t>
            </a:r>
            <a:r>
              <a:rPr lang="en-US" altLang="en-US" sz="1800" dirty="0"/>
              <a:t>(~90% fewer AEs reported)</a:t>
            </a:r>
          </a:p>
          <a:p>
            <a:pPr lvl="1">
              <a:spcBef>
                <a:spcPts val="0"/>
              </a:spcBef>
              <a:spcAft>
                <a:spcPts val="600"/>
              </a:spcAft>
            </a:pPr>
            <a:r>
              <a:rPr lang="en-US" altLang="en-US" dirty="0"/>
              <a:t>No </a:t>
            </a:r>
            <a:r>
              <a:rPr lang="en-US" altLang="en-US" dirty="0" err="1"/>
              <a:t>conmed</a:t>
            </a:r>
            <a:r>
              <a:rPr lang="en-US" altLang="en-US" dirty="0"/>
              <a:t> collection</a:t>
            </a:r>
          </a:p>
          <a:p>
            <a:pPr lvl="1">
              <a:spcBef>
                <a:spcPts val="0"/>
              </a:spcBef>
              <a:spcAft>
                <a:spcPts val="600"/>
              </a:spcAft>
            </a:pPr>
            <a:r>
              <a:rPr lang="en-US" altLang="en-US" dirty="0"/>
              <a:t>Reduced data to monitor and audit</a:t>
            </a:r>
          </a:p>
          <a:p>
            <a:pPr lvl="1">
              <a:spcBef>
                <a:spcPts val="0"/>
              </a:spcBef>
              <a:spcAft>
                <a:spcPts val="600"/>
              </a:spcAft>
            </a:pPr>
            <a:endParaRPr lang="en-US" altLang="en-US" dirty="0"/>
          </a:p>
          <a:p>
            <a:pPr marL="0" indent="0">
              <a:spcBef>
                <a:spcPts val="0"/>
              </a:spcBef>
              <a:spcAft>
                <a:spcPts val="1200"/>
              </a:spcAft>
              <a:buNone/>
            </a:pPr>
            <a:endParaRPr lang="en-US" sz="2400" dirty="0"/>
          </a:p>
        </p:txBody>
      </p:sp>
      <p:sp>
        <p:nvSpPr>
          <p:cNvPr id="4" name="Content Placeholder 3">
            <a:extLst>
              <a:ext uri="{FF2B5EF4-FFF2-40B4-BE49-F238E27FC236}">
                <a16:creationId xmlns:a16="http://schemas.microsoft.com/office/drawing/2014/main" id="{30F884C3-C280-D3F4-3A9D-4A78320DC67C}"/>
              </a:ext>
            </a:extLst>
          </p:cNvPr>
          <p:cNvSpPr>
            <a:spLocks noGrp="1"/>
          </p:cNvSpPr>
          <p:nvPr>
            <p:ph sz="half" idx="2"/>
          </p:nvPr>
        </p:nvSpPr>
        <p:spPr>
          <a:xfrm>
            <a:off x="6172200" y="1477617"/>
            <a:ext cx="5783366" cy="4699346"/>
          </a:xfrm>
        </p:spPr>
        <p:txBody>
          <a:bodyPr>
            <a:normAutofit/>
          </a:bodyPr>
          <a:lstStyle/>
          <a:p>
            <a:pPr marL="0" indent="0">
              <a:buNone/>
            </a:pPr>
            <a:r>
              <a:rPr lang="en-US" sz="2400" b="1" dirty="0"/>
              <a:t>STANDARD</a:t>
            </a:r>
          </a:p>
          <a:p>
            <a:r>
              <a:rPr lang="en-US" sz="2400" dirty="0"/>
              <a:t>Extensive, complex electronic data capture</a:t>
            </a:r>
          </a:p>
          <a:p>
            <a:r>
              <a:rPr lang="en-US" sz="2400" dirty="0"/>
              <a:t>Collection of labs</a:t>
            </a:r>
          </a:p>
          <a:p>
            <a:r>
              <a:rPr lang="en-US" sz="2400" dirty="0"/>
              <a:t>Collection of RECIST and associated queries</a:t>
            </a:r>
          </a:p>
          <a:p>
            <a:r>
              <a:rPr lang="en-US" sz="2400" dirty="0" err="1"/>
              <a:t>Conmed</a:t>
            </a:r>
            <a:r>
              <a:rPr lang="en-US" sz="2400" dirty="0"/>
              <a:t> collection and dates</a:t>
            </a:r>
          </a:p>
          <a:p>
            <a:r>
              <a:rPr lang="en-US" sz="2400" dirty="0"/>
              <a:t>Extensive study monitoring and auditing</a:t>
            </a:r>
          </a:p>
          <a:p>
            <a:endParaRPr lang="en-US" sz="2400" dirty="0"/>
          </a:p>
        </p:txBody>
      </p:sp>
    </p:spTree>
    <p:extLst>
      <p:ext uri="{BB962C8B-B14F-4D97-AF65-F5344CB8AC3E}">
        <p14:creationId xmlns:p14="http://schemas.microsoft.com/office/powerpoint/2010/main" val="18932831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F3744-E3A0-A065-61D5-411427D64147}"/>
              </a:ext>
            </a:extLst>
          </p:cNvPr>
          <p:cNvSpPr/>
          <p:nvPr/>
        </p:nvSpPr>
        <p:spPr bwMode="auto">
          <a:xfrm>
            <a:off x="695400" y="4149080"/>
            <a:ext cx="10515600"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908720"/>
            <a:ext cx="9577064" cy="4799013"/>
          </a:xfrm>
        </p:spPr>
        <p:txBody>
          <a:bodyPr/>
          <a:lstStyle/>
          <a:p>
            <a:pPr marL="98425" indent="0">
              <a:lnSpc>
                <a:spcPct val="100000"/>
              </a:lnSpc>
              <a:spcBef>
                <a:spcPts val="2000"/>
              </a:spcBef>
              <a:spcAft>
                <a:spcPts val="0"/>
              </a:spcAft>
              <a:buNone/>
            </a:pPr>
            <a:r>
              <a:rPr lang="en-US" sz="2500" dirty="0">
                <a:solidFill>
                  <a:srgbClr val="0432FF"/>
                </a:solidFill>
              </a:rPr>
              <a:t>Introduction</a:t>
            </a:r>
          </a:p>
          <a:p>
            <a:pPr marL="98425" indent="0">
              <a:lnSpc>
                <a:spcPct val="100000"/>
              </a:lnSpc>
              <a:spcBef>
                <a:spcPts val="2000"/>
              </a:spcBef>
              <a:spcAft>
                <a:spcPts val="0"/>
              </a:spcAft>
              <a:buNone/>
            </a:pPr>
            <a:r>
              <a:rPr lang="en-US" sz="2500" dirty="0">
                <a:solidFill>
                  <a:srgbClr val="0432FF"/>
                </a:solidFill>
              </a:rPr>
              <a:t>Module 1: Case Discussions – Part 1 </a:t>
            </a:r>
          </a:p>
          <a:p>
            <a:pPr marL="98425" indent="0">
              <a:lnSpc>
                <a:spcPct val="100000"/>
              </a:lnSpc>
              <a:spcBef>
                <a:spcPts val="2000"/>
              </a:spcBef>
              <a:spcAft>
                <a:spcPts val="0"/>
              </a:spcAft>
              <a:buNone/>
            </a:pPr>
            <a:r>
              <a:rPr lang="en-US" sz="2500" dirty="0">
                <a:solidFill>
                  <a:srgbClr val="0432FF"/>
                </a:solidFill>
              </a:rPr>
              <a:t>Module 2: Faculty Presentations</a:t>
            </a:r>
          </a:p>
          <a:p>
            <a:pPr>
              <a:lnSpc>
                <a:spcPct val="100000"/>
              </a:lnSpc>
              <a:spcBef>
                <a:spcPts val="800"/>
              </a:spcBef>
              <a:spcAft>
                <a:spcPts val="0"/>
              </a:spcAft>
            </a:pPr>
            <a:r>
              <a:rPr lang="en-US" sz="2200" b="0" dirty="0">
                <a:solidFill>
                  <a:schemeClr val="tx1"/>
                </a:solidFill>
              </a:rPr>
              <a:t>Current Management of Non-Small Cell Lung Cancer (NSCLC) After Disease Progression on Anti-PD-1/PD-L1-Containing Regimens – Dr Langer</a:t>
            </a:r>
          </a:p>
          <a:p>
            <a:pPr>
              <a:lnSpc>
                <a:spcPct val="100000"/>
              </a:lnSpc>
              <a:spcBef>
                <a:spcPts val="800"/>
              </a:spcBef>
              <a:spcAft>
                <a:spcPts val="0"/>
              </a:spcAft>
            </a:pPr>
            <a:r>
              <a:rPr lang="en-US" sz="2200" b="0" dirty="0">
                <a:solidFill>
                  <a:schemeClr val="tx1"/>
                </a:solidFill>
              </a:rPr>
              <a:t>Potential Role of Novel Immunotherapy-Based Combination Strategies in Progressive Advanced NSCLC – Dr </a:t>
            </a:r>
            <a:r>
              <a:rPr lang="en-US" sz="2200" b="0" dirty="0" err="1">
                <a:solidFill>
                  <a:schemeClr val="tx1"/>
                </a:solidFill>
              </a:rPr>
              <a:t>Reckamp</a:t>
            </a:r>
            <a:endParaRPr lang="en-US" sz="2200" b="0" dirty="0">
              <a:solidFill>
                <a:schemeClr val="tx1"/>
              </a:solidFill>
            </a:endParaRPr>
          </a:p>
          <a:p>
            <a:pPr>
              <a:lnSpc>
                <a:spcPct val="100000"/>
              </a:lnSpc>
              <a:spcBef>
                <a:spcPts val="800"/>
              </a:spcBef>
              <a:spcAft>
                <a:spcPts val="0"/>
              </a:spcAft>
            </a:pPr>
            <a:r>
              <a:rPr lang="en-US" sz="2200" b="0" dirty="0">
                <a:solidFill>
                  <a:schemeClr val="bg1"/>
                </a:solidFill>
              </a:rPr>
              <a:t>Novel Antibody-Drug Conjugates (ADCs) Under Evaluation in NSCLC – Dr Sands</a:t>
            </a:r>
          </a:p>
          <a:p>
            <a:pPr>
              <a:lnSpc>
                <a:spcPct val="100000"/>
              </a:lnSpc>
              <a:spcBef>
                <a:spcPts val="800"/>
              </a:spcBef>
              <a:spcAft>
                <a:spcPts val="0"/>
              </a:spcAft>
            </a:pPr>
            <a:r>
              <a:rPr lang="en-US" sz="2200" b="0" dirty="0">
                <a:solidFill>
                  <a:schemeClr val="tx1"/>
                </a:solidFill>
              </a:rPr>
              <a:t>Other Promising Therapeutic Strategies for Patients with Progressive Metastatic NSCLC – Dr Leal</a:t>
            </a:r>
          </a:p>
          <a:p>
            <a:pPr marL="98425" indent="0">
              <a:lnSpc>
                <a:spcPct val="100000"/>
              </a:lnSpc>
              <a:spcBef>
                <a:spcPts val="2000"/>
              </a:spcBef>
              <a:spcAft>
                <a:spcPts val="0"/>
              </a:spcAft>
              <a:buNone/>
            </a:pPr>
            <a:r>
              <a:rPr lang="en-US" sz="2500" dirty="0">
                <a:solidFill>
                  <a:srgbClr val="0432FF"/>
                </a:solidFill>
              </a:rPr>
              <a:t>Module 3: </a:t>
            </a:r>
            <a:r>
              <a:rPr lang="en-US" sz="2500" dirty="0">
                <a:solidFill>
                  <a:srgbClr val="002AFA"/>
                </a:solidFill>
              </a:rPr>
              <a:t>Case Discussions – Part 2 </a:t>
            </a:r>
          </a:p>
        </p:txBody>
      </p:sp>
    </p:spTree>
    <p:extLst>
      <p:ext uri="{BB962C8B-B14F-4D97-AF65-F5344CB8AC3E}">
        <p14:creationId xmlns:p14="http://schemas.microsoft.com/office/powerpoint/2010/main" val="3357649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AEDD-5764-4596-B1FC-DC2EF2B2ABA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97BD86B-E6BC-44E9-A0D3-4EB063CB9FCC}"/>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94E354F1-A4BD-4CC2-BAC5-64C5012F4D3F}"/>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FAC2117-3081-4B74-B0F4-186C4E804008}"/>
              </a:ext>
            </a:extLst>
          </p:cNvPr>
          <p:cNvSpPr txBox="1"/>
          <p:nvPr/>
        </p:nvSpPr>
        <p:spPr>
          <a:xfrm>
            <a:off x="3987800" y="4078639"/>
            <a:ext cx="8204200"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TROP2 and Novel Antibody Drug Conjugates Under Evaluation in NSCLC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Jacob Sands, MD</a:t>
            </a: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344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482" y="364700"/>
            <a:ext cx="12192000" cy="1208079"/>
          </a:xfrm>
        </p:spPr>
        <p:txBody>
          <a:bodyPr anchor="ctr"/>
          <a:lstStyle/>
          <a:p>
            <a:r>
              <a:rPr lang="en-US" b="1" dirty="0"/>
              <a:t>Trophoblast-Cell Surface Antigen 2 (TROP 2)</a:t>
            </a:r>
          </a:p>
        </p:txBody>
      </p:sp>
      <p:sp>
        <p:nvSpPr>
          <p:cNvPr id="6" name="Content Placeholder 5"/>
          <p:cNvSpPr>
            <a:spLocks noGrp="1"/>
          </p:cNvSpPr>
          <p:nvPr>
            <p:ph sz="half" idx="1"/>
          </p:nvPr>
        </p:nvSpPr>
        <p:spPr>
          <a:xfrm>
            <a:off x="514830" y="1829964"/>
            <a:ext cx="11450818" cy="3840427"/>
          </a:xfrm>
        </p:spPr>
        <p:txBody>
          <a:bodyPr>
            <a:normAutofit fontScale="25000" lnSpcReduction="20000"/>
          </a:bodyPr>
          <a:lstStyle/>
          <a:p>
            <a:pPr marL="342900" indent="-342900" algn="l">
              <a:spcBef>
                <a:spcPts val="600"/>
              </a:spcBef>
              <a:buFont typeface="Arial" panose="020B0604020202020204" pitchFamily="34" charset="0"/>
              <a:buChar char="•"/>
            </a:pPr>
            <a:r>
              <a:rPr lang="en-US" sz="8000" dirty="0"/>
              <a:t>Initially discovered in human trophoblast and choriocarcinoma cells</a:t>
            </a:r>
          </a:p>
          <a:p>
            <a:pPr marL="342900" indent="-342900" algn="l">
              <a:spcBef>
                <a:spcPts val="600"/>
              </a:spcBef>
              <a:buFont typeface="Arial" panose="020B0604020202020204" pitchFamily="34" charset="0"/>
              <a:buChar char="•"/>
            </a:pPr>
            <a:endParaRPr lang="en-US" sz="8000" dirty="0"/>
          </a:p>
          <a:p>
            <a:pPr marL="342900" indent="-342900" algn="l">
              <a:spcBef>
                <a:spcPts val="600"/>
              </a:spcBef>
              <a:buFont typeface="Arial" panose="020B0604020202020204" pitchFamily="34" charset="0"/>
              <a:buChar char="•"/>
            </a:pPr>
            <a:r>
              <a:rPr lang="en-US" sz="8000" dirty="0"/>
              <a:t>An intracellular calcium signal transducer overexpressed in various epithelial cancers</a:t>
            </a:r>
            <a:endParaRPr lang="en-US" sz="8000" baseline="30000" dirty="0"/>
          </a:p>
          <a:p>
            <a:pPr marL="342900" indent="-342900" algn="l">
              <a:spcBef>
                <a:spcPts val="600"/>
              </a:spcBef>
              <a:buFont typeface="Arial" panose="020B0604020202020204" pitchFamily="34" charset="0"/>
              <a:buChar char="•"/>
            </a:pPr>
            <a:endParaRPr lang="en-US" sz="8000" dirty="0"/>
          </a:p>
          <a:p>
            <a:pPr marL="342900" indent="-342900" algn="l">
              <a:spcBef>
                <a:spcPts val="600"/>
              </a:spcBef>
              <a:buFont typeface="Arial" panose="020B0604020202020204" pitchFamily="34" charset="0"/>
              <a:buChar char="•"/>
            </a:pPr>
            <a:r>
              <a:rPr lang="en-US" sz="8000" dirty="0"/>
              <a:t>Associated with poor prognosis in some data sets</a:t>
            </a:r>
            <a:endParaRPr lang="en-US" sz="8000" baseline="30000" dirty="0"/>
          </a:p>
          <a:p>
            <a:pPr marL="342900" indent="-342900" algn="l">
              <a:spcBef>
                <a:spcPts val="600"/>
              </a:spcBef>
              <a:buFont typeface="Arial" panose="020B0604020202020204" pitchFamily="34" charset="0"/>
              <a:buChar char="•"/>
            </a:pPr>
            <a:endParaRPr lang="en-US" sz="8000" dirty="0"/>
          </a:p>
          <a:p>
            <a:pPr marL="342900" indent="-342900" algn="l">
              <a:spcBef>
                <a:spcPts val="600"/>
              </a:spcBef>
              <a:buFont typeface="Arial" panose="020B0604020202020204" pitchFamily="34" charset="0"/>
              <a:buChar char="•"/>
            </a:pPr>
            <a:r>
              <a:rPr lang="en-US" sz="8000" dirty="0"/>
              <a:t>Not expressed in normal tissue</a:t>
            </a:r>
          </a:p>
          <a:p>
            <a:pPr marL="342900" indent="-342900" algn="l">
              <a:spcBef>
                <a:spcPts val="600"/>
              </a:spcBef>
              <a:buFont typeface="Arial" panose="020B0604020202020204" pitchFamily="34" charset="0"/>
              <a:buChar char="•"/>
            </a:pPr>
            <a:endParaRPr lang="en-US" sz="8000" dirty="0"/>
          </a:p>
          <a:p>
            <a:pPr marL="342900" indent="-342900" algn="l">
              <a:spcBef>
                <a:spcPts val="600"/>
              </a:spcBef>
              <a:buFont typeface="Arial" panose="020B0604020202020204" pitchFamily="34" charset="0"/>
              <a:buChar char="•"/>
            </a:pPr>
            <a:r>
              <a:rPr lang="en-US" sz="8000" dirty="0"/>
              <a:t>Encoded by TACSTD2</a:t>
            </a:r>
          </a:p>
          <a:p>
            <a:pPr marL="342900" indent="-342900" algn="l">
              <a:spcBef>
                <a:spcPts val="600"/>
              </a:spcBef>
              <a:buFont typeface="Arial" panose="020B0604020202020204" pitchFamily="34" charset="0"/>
              <a:buChar char="•"/>
            </a:pPr>
            <a:endParaRPr lang="en-US" sz="8000" dirty="0"/>
          </a:p>
          <a:p>
            <a:pPr marL="342900" indent="-342900" algn="l">
              <a:spcBef>
                <a:spcPts val="600"/>
              </a:spcBef>
              <a:buFont typeface="Arial" panose="020B0604020202020204" pitchFamily="34" charset="0"/>
              <a:buChar char="•"/>
            </a:pPr>
            <a:r>
              <a:rPr lang="en-US" sz="8000" dirty="0"/>
              <a:t>Role is not fully understood but thought to have a role in growth and proliferation of carcinoma cells</a:t>
            </a:r>
          </a:p>
          <a:p>
            <a:pPr marL="342900" indent="-342900" algn="l">
              <a:spcBef>
                <a:spcPts val="600"/>
              </a:spcBef>
              <a:buFont typeface="Arial" panose="020B0604020202020204" pitchFamily="34" charset="0"/>
              <a:buChar char="•"/>
            </a:pPr>
            <a:endParaRPr lang="en-US" sz="8000" dirty="0"/>
          </a:p>
          <a:p>
            <a:pPr marL="342900" indent="-342900" algn="l">
              <a:spcBef>
                <a:spcPts val="600"/>
              </a:spcBef>
              <a:buFont typeface="Arial" panose="020B0604020202020204" pitchFamily="34" charset="0"/>
              <a:buChar char="•"/>
            </a:pPr>
            <a:r>
              <a:rPr lang="en-US" sz="8000" dirty="0"/>
              <a:t>Thought to be an oncogene with a role in initiating signaling mechanisms that can increase tumorigenicity, aggressiveness, and metastasis</a:t>
            </a:r>
          </a:p>
          <a:p>
            <a:pPr marL="342900" indent="-342900" algn="l">
              <a:buFont typeface="Arial" panose="020B0604020202020204" pitchFamily="34" charset="0"/>
              <a:buChar char="•"/>
            </a:pPr>
            <a:endParaRPr lang="en-US" dirty="0"/>
          </a:p>
          <a:p>
            <a:pPr algn="l"/>
            <a:endParaRPr lang="en-US" dirty="0"/>
          </a:p>
        </p:txBody>
      </p:sp>
      <p:sp>
        <p:nvSpPr>
          <p:cNvPr id="3" name="TextBox 2">
            <a:extLst>
              <a:ext uri="{FF2B5EF4-FFF2-40B4-BE49-F238E27FC236}">
                <a16:creationId xmlns:a16="http://schemas.microsoft.com/office/drawing/2014/main" id="{9A4BA303-6CD3-4FAB-9EAE-15F58CA6285A}"/>
              </a:ext>
            </a:extLst>
          </p:cNvPr>
          <p:cNvSpPr txBox="1"/>
          <p:nvPr/>
        </p:nvSpPr>
        <p:spPr>
          <a:xfrm>
            <a:off x="6969031" y="5927576"/>
            <a:ext cx="425917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Basu A, et al. Int J Cancer. 1995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Lipinski M, et al. Proc Natl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Acad</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Sci U S A. 1981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Shvartsur</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 et al. Genes Cancer.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Wang J, et al. Mol Cancer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Ther</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2008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S Mincho" panose="02020609040205080304" pitchFamily="49" charset="-128"/>
                <a:cs typeface="+mn-cs"/>
              </a:rPr>
              <a:t>Ohmachi</a:t>
            </a:r>
            <a:r>
              <a:rPr kumimoji="0" lang="en-US" sz="1000" b="0"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mn-cs"/>
              </a:rPr>
              <a:t>, et al. </a:t>
            </a:r>
            <a:r>
              <a:rPr kumimoji="0" lang="en-US" sz="1000" b="0" i="1"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mn-cs"/>
              </a:rPr>
              <a:t>Clin Cancer Res. </a:t>
            </a:r>
            <a:r>
              <a:rPr kumimoji="0" lang="en-US" sz="1000" b="0"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mn-cs"/>
              </a:rPr>
              <a:t>2006;12:3057</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23BA97-13DB-DF7E-DF75-52C33CC3891D}"/>
              </a:ext>
            </a:extLst>
          </p:cNvPr>
          <p:cNvPicPr>
            <a:picLocks noChangeAspect="1"/>
          </p:cNvPicPr>
          <p:nvPr/>
        </p:nvPicPr>
        <p:blipFill>
          <a:blip r:embed="rId2"/>
          <a:stretch>
            <a:fillRect/>
          </a:stretch>
        </p:blipFill>
        <p:spPr>
          <a:xfrm>
            <a:off x="0" y="-16164"/>
            <a:ext cx="12192000" cy="317985"/>
          </a:xfrm>
          <a:prstGeom prst="rect">
            <a:avLst/>
          </a:prstGeom>
        </p:spPr>
      </p:pic>
      <p:pic>
        <p:nvPicPr>
          <p:cNvPr id="4" name="Picture 3">
            <a:extLst>
              <a:ext uri="{FF2B5EF4-FFF2-40B4-BE49-F238E27FC236}">
                <a16:creationId xmlns:a16="http://schemas.microsoft.com/office/drawing/2014/main" id="{BB6294D4-27C6-4304-6044-9D71CDB14110}"/>
              </a:ext>
            </a:extLst>
          </p:cNvPr>
          <p:cNvPicPr>
            <a:picLocks noChangeAspect="1"/>
          </p:cNvPicPr>
          <p:nvPr/>
        </p:nvPicPr>
        <p:blipFill>
          <a:blip r:embed="rId3"/>
          <a:stretch>
            <a:fillRect/>
          </a:stretch>
        </p:blipFill>
        <p:spPr>
          <a:xfrm>
            <a:off x="220663" y="6363204"/>
            <a:ext cx="1474788" cy="397890"/>
          </a:xfrm>
          <a:prstGeom prst="rect">
            <a:avLst/>
          </a:prstGeom>
        </p:spPr>
      </p:pic>
      <p:pic>
        <p:nvPicPr>
          <p:cNvPr id="7" name="Picture 6">
            <a:extLst>
              <a:ext uri="{FF2B5EF4-FFF2-40B4-BE49-F238E27FC236}">
                <a16:creationId xmlns:a16="http://schemas.microsoft.com/office/drawing/2014/main" id="{3E00AA38-2174-F197-353E-F1ABF9FAE9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spTree>
    <p:extLst>
      <p:ext uri="{BB962C8B-B14F-4D97-AF65-F5344CB8AC3E}">
        <p14:creationId xmlns:p14="http://schemas.microsoft.com/office/powerpoint/2010/main" val="1229039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534037"/>
            <a:ext cx="121920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Case Presentation –</a:t>
            </a:r>
            <a:r>
              <a:rPr lang="en-US" sz="2800" kern="0" dirty="0">
                <a:solidFill>
                  <a:prstClr val="black"/>
                </a:solidFill>
                <a:latin typeface="Calibri Light" panose="020F0302020204030204"/>
                <a:ea typeface="ＭＳ Ｐゴシック"/>
              </a:rPr>
              <a:t> Dr Sands (continued)</a:t>
            </a:r>
            <a:endPar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endParaRPr>
          </a:p>
        </p:txBody>
      </p:sp>
      <p:sp>
        <p:nvSpPr>
          <p:cNvPr id="5" name="Content Placeholder 5">
            <a:extLst>
              <a:ext uri="{FF2B5EF4-FFF2-40B4-BE49-F238E27FC236}">
                <a16:creationId xmlns:a16="http://schemas.microsoft.com/office/drawing/2014/main" id="{70B046EF-31BF-41EA-B391-8AE2DBF898E0}"/>
              </a:ext>
            </a:extLst>
          </p:cNvPr>
          <p:cNvSpPr txBox="1">
            <a:spLocks/>
          </p:cNvSpPr>
          <p:nvPr/>
        </p:nvSpPr>
        <p:spPr>
          <a:xfrm>
            <a:off x="294750" y="1508786"/>
            <a:ext cx="6012285" cy="3840427"/>
          </a:xfrm>
          <a:prstGeom prst="rect">
            <a:avLst/>
          </a:prstGeom>
        </p:spPr>
        <p:txBody>
          <a:bodyPr/>
          <a:lstStyle>
            <a:lvl1pPr marL="457178" indent="-457178" algn="l" rtl="0" eaLnBrk="1" fontAlgn="base" hangingPunct="1">
              <a:spcBef>
                <a:spcPct val="20000"/>
              </a:spcBef>
              <a:spcAft>
                <a:spcPct val="0"/>
              </a:spcAft>
              <a:buChar char="•"/>
              <a:defRPr sz="3200">
                <a:solidFill>
                  <a:schemeClr val="tx1"/>
                </a:solidFill>
                <a:latin typeface="+mn-lt"/>
                <a:ea typeface="+mn-ea"/>
                <a:cs typeface="+mn-cs"/>
              </a:defRPr>
            </a:lvl1pPr>
            <a:lvl2pPr marL="990550" indent="-380981" algn="l" rtl="0" eaLnBrk="1" fontAlgn="base" hangingPunct="1">
              <a:spcBef>
                <a:spcPct val="20000"/>
              </a:spcBef>
              <a:spcAft>
                <a:spcPct val="0"/>
              </a:spcAft>
              <a:buChar char="–"/>
              <a:defRPr sz="2667">
                <a:solidFill>
                  <a:schemeClr val="tx1"/>
                </a:solidFill>
                <a:latin typeface="+mn-lt"/>
                <a:ea typeface="+mn-ea"/>
              </a:defRPr>
            </a:lvl2pPr>
            <a:lvl3pPr marL="1523925" indent="-304784" algn="l" rtl="0" eaLnBrk="1" fontAlgn="base" hangingPunct="1">
              <a:spcBef>
                <a:spcPct val="20000"/>
              </a:spcBef>
              <a:spcAft>
                <a:spcPct val="0"/>
              </a:spcAft>
              <a:buChar char="•"/>
              <a:defRPr>
                <a:solidFill>
                  <a:schemeClr val="tx1"/>
                </a:solidFill>
                <a:latin typeface="+mn-lt"/>
                <a:ea typeface="+mn-ea"/>
              </a:defRPr>
            </a:lvl3pPr>
            <a:lvl4pPr marL="2133493" indent="-304784" algn="l" rtl="0" eaLnBrk="1" fontAlgn="base" hangingPunct="1">
              <a:spcBef>
                <a:spcPct val="20000"/>
              </a:spcBef>
              <a:spcAft>
                <a:spcPct val="0"/>
              </a:spcAft>
              <a:defRPr sz="2667">
                <a:solidFill>
                  <a:schemeClr val="tx1"/>
                </a:solidFill>
                <a:latin typeface="+mn-lt"/>
                <a:ea typeface="+mn-ea"/>
              </a:defRPr>
            </a:lvl4pPr>
            <a:lvl5pPr marL="2743062" indent="-304784" algn="l" rtl="0" eaLnBrk="1" fontAlgn="base" hangingPunct="1">
              <a:spcBef>
                <a:spcPct val="20000"/>
              </a:spcBef>
              <a:spcAft>
                <a:spcPct val="0"/>
              </a:spcAft>
              <a:buChar char="»"/>
              <a:defRPr sz="2667">
                <a:solidFill>
                  <a:schemeClr val="tx1"/>
                </a:solidFill>
                <a:latin typeface="+mn-lt"/>
                <a:ea typeface="+mn-ea"/>
              </a:defRPr>
            </a:lvl5pPr>
            <a:lvl6pPr marL="3352632" indent="-304784" algn="l" rtl="0" eaLnBrk="1" fontAlgn="base" hangingPunct="1">
              <a:spcBef>
                <a:spcPct val="20000"/>
              </a:spcBef>
              <a:spcAft>
                <a:spcPct val="0"/>
              </a:spcAft>
              <a:buChar char="»"/>
              <a:defRPr sz="2667">
                <a:solidFill>
                  <a:schemeClr val="tx1"/>
                </a:solidFill>
                <a:latin typeface="+mn-lt"/>
                <a:ea typeface="+mn-ea"/>
              </a:defRPr>
            </a:lvl6pPr>
            <a:lvl7pPr marL="3962202" indent="-304784" algn="l" rtl="0" eaLnBrk="1" fontAlgn="base" hangingPunct="1">
              <a:spcBef>
                <a:spcPct val="20000"/>
              </a:spcBef>
              <a:spcAft>
                <a:spcPct val="0"/>
              </a:spcAft>
              <a:buChar char="»"/>
              <a:defRPr sz="2667">
                <a:solidFill>
                  <a:schemeClr val="tx1"/>
                </a:solidFill>
                <a:latin typeface="+mn-lt"/>
                <a:ea typeface="+mn-ea"/>
              </a:defRPr>
            </a:lvl7pPr>
            <a:lvl8pPr marL="4571772" indent="-304784" algn="l" rtl="0" eaLnBrk="1" fontAlgn="base" hangingPunct="1">
              <a:spcBef>
                <a:spcPct val="20000"/>
              </a:spcBef>
              <a:spcAft>
                <a:spcPct val="0"/>
              </a:spcAft>
              <a:buChar char="»"/>
              <a:defRPr sz="2667">
                <a:solidFill>
                  <a:schemeClr val="tx1"/>
                </a:solidFill>
                <a:latin typeface="+mn-lt"/>
                <a:ea typeface="+mn-ea"/>
              </a:defRPr>
            </a:lvl8pPr>
            <a:lvl9pPr marL="5181341" indent="-304784" algn="l" rtl="0" eaLnBrk="1" fontAlgn="base" hangingPunct="1">
              <a:spcBef>
                <a:spcPct val="20000"/>
              </a:spcBef>
              <a:spcAft>
                <a:spcPct val="0"/>
              </a:spcAft>
              <a:buChar char="»"/>
              <a:defRPr sz="2667">
                <a:solidFill>
                  <a:schemeClr val="tx1"/>
                </a:solidFill>
                <a:latin typeface="+mn-lt"/>
                <a:ea typeface="+mn-ea"/>
              </a:defRPr>
            </a:lvl9pPr>
          </a:lstStyle>
          <a:p>
            <a:pPr marL="457178" marR="0" lvl="0" indent="-457178" algn="l" defTabSz="914400" rtl="0" eaLnBrk="1" fontAlgn="base" latinLnBrk="0" hangingPunct="1">
              <a:lnSpc>
                <a:spcPct val="100000"/>
              </a:lnSpc>
              <a:spcBef>
                <a:spcPts val="1728"/>
              </a:spcBef>
              <a:spcAft>
                <a:spcPct val="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These scans show baseline to 9 months into treatment with a 72% reduction in measurable tumor volume. </a:t>
            </a:r>
          </a:p>
          <a:p>
            <a:pPr marL="457178" marR="0" lvl="0" indent="-457178" algn="l" defTabSz="914400" rtl="0" eaLnBrk="1" fontAlgn="base" latinLnBrk="0" hangingPunct="1">
              <a:lnSpc>
                <a:spcPct val="100000"/>
              </a:lnSpc>
              <a:spcBef>
                <a:spcPts val="1728"/>
              </a:spcBef>
              <a:spcAft>
                <a:spcPct val="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Had partial response with disease control for ~21 months.</a:t>
            </a:r>
          </a:p>
          <a:p>
            <a:pPr marL="457178" marR="0" lvl="0" indent="-457178" algn="l" defTabSz="914400" rtl="0" eaLnBrk="1" fontAlgn="base" latinLnBrk="0" hangingPunct="1">
              <a:lnSpc>
                <a:spcPct val="100000"/>
              </a:lnSpc>
              <a:spcBef>
                <a:spcPts val="1728"/>
              </a:spcBef>
              <a:spcAft>
                <a:spcPct val="0"/>
              </a:spcAft>
              <a:buClrTx/>
              <a:buSzTx/>
              <a:buFontTx/>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At progression, he was treated on docetaxel as next line therapy with early progression and then with gemcitabine with brief disease control. </a:t>
            </a:r>
          </a:p>
        </p:txBody>
      </p:sp>
      <p:pic>
        <p:nvPicPr>
          <p:cNvPr id="2" name="Picture 1">
            <a:extLst>
              <a:ext uri="{FF2B5EF4-FFF2-40B4-BE49-F238E27FC236}">
                <a16:creationId xmlns:a16="http://schemas.microsoft.com/office/drawing/2014/main" id="{16E21F4C-5881-F844-E0B0-81E82747A97C}"/>
              </a:ext>
            </a:extLst>
          </p:cNvPr>
          <p:cNvPicPr>
            <a:picLocks noChangeAspect="1"/>
          </p:cNvPicPr>
          <p:nvPr/>
        </p:nvPicPr>
        <p:blipFill>
          <a:blip r:embed="rId2"/>
          <a:stretch>
            <a:fillRect/>
          </a:stretch>
        </p:blipFill>
        <p:spPr>
          <a:xfrm>
            <a:off x="0" y="-16164"/>
            <a:ext cx="12192000" cy="317985"/>
          </a:xfrm>
          <a:prstGeom prst="rect">
            <a:avLst/>
          </a:prstGeom>
        </p:spPr>
      </p:pic>
      <p:pic>
        <p:nvPicPr>
          <p:cNvPr id="4" name="Picture 3">
            <a:extLst>
              <a:ext uri="{FF2B5EF4-FFF2-40B4-BE49-F238E27FC236}">
                <a16:creationId xmlns:a16="http://schemas.microsoft.com/office/drawing/2014/main" id="{35E130DE-9E6E-5011-2C55-51074E421DCB}"/>
              </a:ext>
            </a:extLst>
          </p:cNvPr>
          <p:cNvPicPr>
            <a:picLocks noChangeAspect="1"/>
          </p:cNvPicPr>
          <p:nvPr/>
        </p:nvPicPr>
        <p:blipFill>
          <a:blip r:embed="rId3"/>
          <a:stretch>
            <a:fillRect/>
          </a:stretch>
        </p:blipFill>
        <p:spPr>
          <a:xfrm>
            <a:off x="220663" y="6363204"/>
            <a:ext cx="1474788" cy="397890"/>
          </a:xfrm>
          <a:prstGeom prst="rect">
            <a:avLst/>
          </a:prstGeom>
        </p:spPr>
      </p:pic>
      <p:pic>
        <p:nvPicPr>
          <p:cNvPr id="8" name="Picture 7">
            <a:extLst>
              <a:ext uri="{FF2B5EF4-FFF2-40B4-BE49-F238E27FC236}">
                <a16:creationId xmlns:a16="http://schemas.microsoft.com/office/drawing/2014/main" id="{2B929CFE-8EF0-389A-2881-47346C5E0D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6" name="Picture 5">
            <a:extLst>
              <a:ext uri="{FF2B5EF4-FFF2-40B4-BE49-F238E27FC236}">
                <a16:creationId xmlns:a16="http://schemas.microsoft.com/office/drawing/2014/main" id="{C3ADC3C2-FA66-B221-DC29-2823922F2087}"/>
              </a:ext>
            </a:extLst>
          </p:cNvPr>
          <p:cNvPicPr>
            <a:picLocks noChangeAspect="1"/>
          </p:cNvPicPr>
          <p:nvPr/>
        </p:nvPicPr>
        <p:blipFill>
          <a:blip r:embed="rId5"/>
          <a:stretch>
            <a:fillRect/>
          </a:stretch>
        </p:blipFill>
        <p:spPr>
          <a:xfrm>
            <a:off x="8068667" y="3428999"/>
            <a:ext cx="4015049" cy="3137588"/>
          </a:xfrm>
          <a:prstGeom prst="rect">
            <a:avLst/>
          </a:prstGeom>
        </p:spPr>
      </p:pic>
      <p:pic>
        <p:nvPicPr>
          <p:cNvPr id="7" name="Picture 6">
            <a:extLst>
              <a:ext uri="{FF2B5EF4-FFF2-40B4-BE49-F238E27FC236}">
                <a16:creationId xmlns:a16="http://schemas.microsoft.com/office/drawing/2014/main" id="{CD00A573-E1B9-EEBD-7286-3EE4D1B2AD78}"/>
              </a:ext>
            </a:extLst>
          </p:cNvPr>
          <p:cNvPicPr>
            <a:picLocks noChangeAspect="1"/>
          </p:cNvPicPr>
          <p:nvPr/>
        </p:nvPicPr>
        <p:blipFill>
          <a:blip r:embed="rId6"/>
          <a:stretch>
            <a:fillRect/>
          </a:stretch>
        </p:blipFill>
        <p:spPr>
          <a:xfrm>
            <a:off x="6838144" y="1158801"/>
            <a:ext cx="3509922" cy="3198055"/>
          </a:xfrm>
          <a:prstGeom prst="rect">
            <a:avLst/>
          </a:prstGeom>
        </p:spPr>
      </p:pic>
      <p:sp>
        <p:nvSpPr>
          <p:cNvPr id="11" name="Oval 10">
            <a:extLst>
              <a:ext uri="{FF2B5EF4-FFF2-40B4-BE49-F238E27FC236}">
                <a16:creationId xmlns:a16="http://schemas.microsoft.com/office/drawing/2014/main" id="{03D6F1F9-D9E2-B349-6E39-0CEDB2093A41}"/>
              </a:ext>
            </a:extLst>
          </p:cNvPr>
          <p:cNvSpPr/>
          <p:nvPr/>
        </p:nvSpPr>
        <p:spPr>
          <a:xfrm>
            <a:off x="8655821" y="3034233"/>
            <a:ext cx="1161136" cy="10544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22C919B-B827-4415-CCFF-987DB2DD331E}"/>
              </a:ext>
            </a:extLst>
          </p:cNvPr>
          <p:cNvSpPr/>
          <p:nvPr/>
        </p:nvSpPr>
        <p:spPr>
          <a:xfrm>
            <a:off x="10348066" y="5067335"/>
            <a:ext cx="1161136" cy="10544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7642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220663" y="317871"/>
            <a:ext cx="12192000" cy="1081087"/>
          </a:xfrm>
          <a:prstGeom prst="rect">
            <a:avLst/>
          </a:prstGeom>
        </p:spPr>
        <p:txBody>
          <a:bodyPr/>
          <a:lstStyle/>
          <a:p>
            <a:r>
              <a:rPr lang="en-US" b="1" dirty="0"/>
              <a:t>TROP 2 Targeting Strategies</a:t>
            </a:r>
          </a:p>
        </p:txBody>
      </p:sp>
      <p:sp>
        <p:nvSpPr>
          <p:cNvPr id="6" name="Footer Placeholder 5"/>
          <p:cNvSpPr>
            <a:spLocks noGrp="1"/>
          </p:cNvSpPr>
          <p:nvPr>
            <p:ph type="ftr" sz="quarter" idx="4294967295"/>
          </p:nvPr>
        </p:nvSpPr>
        <p:spPr>
          <a:xfrm>
            <a:off x="7727394" y="5580816"/>
            <a:ext cx="3041587" cy="404812"/>
          </a:xfrm>
          <a:prstGeom prst="rect">
            <a:avLst/>
          </a:prstGeom>
        </p:spPr>
        <p: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Syed YY. Drugs 2020;80:1019-1025</a:t>
            </a: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sp>
        <p:nvSpPr>
          <p:cNvPr id="2" name="Rectangle 1">
            <a:extLst>
              <a:ext uri="{FF2B5EF4-FFF2-40B4-BE49-F238E27FC236}">
                <a16:creationId xmlns:a16="http://schemas.microsoft.com/office/drawing/2014/main" id="{27F0A8A6-D881-4330-8391-61DF79D5F833}"/>
              </a:ext>
            </a:extLst>
          </p:cNvPr>
          <p:cNvSpPr/>
          <p:nvPr/>
        </p:nvSpPr>
        <p:spPr bwMode="auto">
          <a:xfrm>
            <a:off x="10335127" y="2117559"/>
            <a:ext cx="120316" cy="795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pic>
        <p:nvPicPr>
          <p:cNvPr id="7" name="Picture 6">
            <a:extLst>
              <a:ext uri="{FF2B5EF4-FFF2-40B4-BE49-F238E27FC236}">
                <a16:creationId xmlns:a16="http://schemas.microsoft.com/office/drawing/2014/main" id="{0900DEB5-B9A5-4862-B403-5EBEC8A13B31}"/>
              </a:ext>
            </a:extLst>
          </p:cNvPr>
          <p:cNvPicPr>
            <a:picLocks noChangeAspect="1"/>
          </p:cNvPicPr>
          <p:nvPr/>
        </p:nvPicPr>
        <p:blipFill>
          <a:blip r:embed="rId2"/>
          <a:stretch>
            <a:fillRect/>
          </a:stretch>
        </p:blipFill>
        <p:spPr>
          <a:xfrm>
            <a:off x="6096000" y="2282834"/>
            <a:ext cx="5790034" cy="3096995"/>
          </a:xfrm>
          <a:prstGeom prst="rect">
            <a:avLst/>
          </a:prstGeom>
        </p:spPr>
      </p:pic>
      <p:pic>
        <p:nvPicPr>
          <p:cNvPr id="269" name="Picture 268">
            <a:extLst>
              <a:ext uri="{FF2B5EF4-FFF2-40B4-BE49-F238E27FC236}">
                <a16:creationId xmlns:a16="http://schemas.microsoft.com/office/drawing/2014/main" id="{684F1826-3D30-406A-B4C9-0D1F70C38CE8}"/>
              </a:ext>
            </a:extLst>
          </p:cNvPr>
          <p:cNvPicPr>
            <a:picLocks noChangeAspect="1"/>
          </p:cNvPicPr>
          <p:nvPr/>
        </p:nvPicPr>
        <p:blipFill>
          <a:blip r:embed="rId3"/>
          <a:stretch>
            <a:fillRect/>
          </a:stretch>
        </p:blipFill>
        <p:spPr>
          <a:xfrm>
            <a:off x="507617" y="2031867"/>
            <a:ext cx="5167258" cy="3738219"/>
          </a:xfrm>
          <a:prstGeom prst="rect">
            <a:avLst/>
          </a:prstGeom>
        </p:spPr>
      </p:pic>
      <p:sp>
        <p:nvSpPr>
          <p:cNvPr id="3" name="TextBox 2">
            <a:extLst>
              <a:ext uri="{FF2B5EF4-FFF2-40B4-BE49-F238E27FC236}">
                <a16:creationId xmlns:a16="http://schemas.microsoft.com/office/drawing/2014/main" id="{ABA94D70-D2D9-47DA-9857-1B26D5CD3A01}"/>
              </a:ext>
            </a:extLst>
          </p:cNvPr>
          <p:cNvSpPr txBox="1"/>
          <p:nvPr/>
        </p:nvSpPr>
        <p:spPr>
          <a:xfrm>
            <a:off x="350314" y="1383164"/>
            <a:ext cx="60478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Datopotamab</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Deruxtecan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(DS-1062)</a:t>
            </a:r>
          </a:p>
        </p:txBody>
      </p:sp>
      <p:sp>
        <p:nvSpPr>
          <p:cNvPr id="270" name="TextBox 269">
            <a:extLst>
              <a:ext uri="{FF2B5EF4-FFF2-40B4-BE49-F238E27FC236}">
                <a16:creationId xmlns:a16="http://schemas.microsoft.com/office/drawing/2014/main" id="{D426A123-8CB6-43A5-852B-B67E6BA5D9FD}"/>
              </a:ext>
            </a:extLst>
          </p:cNvPr>
          <p:cNvSpPr txBox="1"/>
          <p:nvPr/>
        </p:nvSpPr>
        <p:spPr>
          <a:xfrm>
            <a:off x="7235731" y="1508647"/>
            <a:ext cx="44346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Sacituzumab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govitecan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ooter Placeholder 5">
            <a:extLst>
              <a:ext uri="{FF2B5EF4-FFF2-40B4-BE49-F238E27FC236}">
                <a16:creationId xmlns:a16="http://schemas.microsoft.com/office/drawing/2014/main" id="{2344288E-D33A-AAE2-EFEC-311B1E526A05}"/>
              </a:ext>
            </a:extLst>
          </p:cNvPr>
          <p:cNvSpPr txBox="1">
            <a:spLocks/>
          </p:cNvSpPr>
          <p:nvPr/>
        </p:nvSpPr>
        <p:spPr>
          <a:xfrm>
            <a:off x="965255" y="5855778"/>
            <a:ext cx="3041587" cy="40481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Sands et al. ASCO 2018</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DD25514-B482-7123-58EC-9E78703020AF}"/>
              </a:ext>
            </a:extLst>
          </p:cNvPr>
          <p:cNvPicPr>
            <a:picLocks noChangeAspect="1"/>
          </p:cNvPicPr>
          <p:nvPr/>
        </p:nvPicPr>
        <p:blipFill>
          <a:blip r:embed="rId4"/>
          <a:stretch>
            <a:fillRect/>
          </a:stretch>
        </p:blipFill>
        <p:spPr>
          <a:xfrm>
            <a:off x="0" y="-16164"/>
            <a:ext cx="12192000" cy="317985"/>
          </a:xfrm>
          <a:prstGeom prst="rect">
            <a:avLst/>
          </a:prstGeom>
        </p:spPr>
      </p:pic>
      <p:pic>
        <p:nvPicPr>
          <p:cNvPr id="9" name="Picture 8">
            <a:extLst>
              <a:ext uri="{FF2B5EF4-FFF2-40B4-BE49-F238E27FC236}">
                <a16:creationId xmlns:a16="http://schemas.microsoft.com/office/drawing/2014/main" id="{375C1032-93BE-5552-ACF4-3AD31FA807CF}"/>
              </a:ext>
            </a:extLst>
          </p:cNvPr>
          <p:cNvPicPr>
            <a:picLocks noChangeAspect="1"/>
          </p:cNvPicPr>
          <p:nvPr/>
        </p:nvPicPr>
        <p:blipFill>
          <a:blip r:embed="rId5"/>
          <a:stretch>
            <a:fillRect/>
          </a:stretch>
        </p:blipFill>
        <p:spPr>
          <a:xfrm>
            <a:off x="220663" y="6363204"/>
            <a:ext cx="1474788" cy="397890"/>
          </a:xfrm>
          <a:prstGeom prst="rect">
            <a:avLst/>
          </a:prstGeom>
        </p:spPr>
      </p:pic>
      <p:pic>
        <p:nvPicPr>
          <p:cNvPr id="10" name="Picture 9">
            <a:extLst>
              <a:ext uri="{FF2B5EF4-FFF2-40B4-BE49-F238E27FC236}">
                <a16:creationId xmlns:a16="http://schemas.microsoft.com/office/drawing/2014/main" id="{B05711E8-541A-DB7E-1016-F4B88F16A7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spTree>
    <p:extLst>
      <p:ext uri="{BB962C8B-B14F-4D97-AF65-F5344CB8AC3E}">
        <p14:creationId xmlns:p14="http://schemas.microsoft.com/office/powerpoint/2010/main" val="2212636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184057" y="395154"/>
            <a:ext cx="10972800" cy="763082"/>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267" b="1" i="0" u="none" strike="noStrike" kern="0" cap="none" spc="0" normalizeH="0" baseline="0" noProof="0" dirty="0">
                <a:ln>
                  <a:noFill/>
                </a:ln>
                <a:solidFill>
                  <a:prstClr val="black"/>
                </a:solidFill>
                <a:effectLst/>
                <a:uLnTx/>
                <a:uFillTx/>
                <a:latin typeface="Calibri Light" panose="020F0302020204030204" pitchFamily="34" charset="0"/>
                <a:ea typeface="ＭＳ Ｐゴシック"/>
                <a:cs typeface="Calibri Light" panose="020F0302020204030204" pitchFamily="34" charset="0"/>
              </a:rPr>
              <a:t>Sacituzumab </a:t>
            </a:r>
            <a:r>
              <a:rPr kumimoji="0" lang="en-US" sz="4267" b="1" i="0" u="none" strike="noStrike" kern="0" cap="none" spc="0" normalizeH="0" baseline="0" noProof="0" dirty="0" err="1">
                <a:ln>
                  <a:noFill/>
                </a:ln>
                <a:solidFill>
                  <a:prstClr val="black"/>
                </a:solidFill>
                <a:effectLst/>
                <a:uLnTx/>
                <a:uFillTx/>
                <a:latin typeface="Calibri Light" panose="020F0302020204030204" pitchFamily="34" charset="0"/>
                <a:ea typeface="ＭＳ Ｐゴシック"/>
                <a:cs typeface="Calibri Light" panose="020F0302020204030204" pitchFamily="34" charset="0"/>
              </a:rPr>
              <a:t>Govitecan</a:t>
            </a:r>
            <a:r>
              <a:rPr kumimoji="0" lang="en-US" sz="4267" b="1" i="0" u="none" strike="noStrike" kern="0" cap="none" spc="0" normalizeH="0" baseline="0" noProof="0" dirty="0">
                <a:ln>
                  <a:noFill/>
                </a:ln>
                <a:solidFill>
                  <a:prstClr val="black"/>
                </a:solidFill>
                <a:effectLst/>
                <a:uLnTx/>
                <a:uFillTx/>
                <a:latin typeface="Calibri Light" panose="020F0302020204030204" pitchFamily="34" charset="0"/>
                <a:ea typeface="ＭＳ Ｐゴシック"/>
                <a:cs typeface="Calibri Light" panose="020F0302020204030204" pitchFamily="34" charset="0"/>
              </a:rPr>
              <a:t> in NSCLC</a:t>
            </a:r>
            <a:br>
              <a:rPr kumimoji="0" lang="en-US" sz="4267" b="1" i="0" u="none" strike="noStrike" kern="0" cap="none" spc="0" normalizeH="0" baseline="0" noProof="0" dirty="0">
                <a:ln>
                  <a:noFill/>
                </a:ln>
                <a:solidFill>
                  <a:srgbClr val="14467E"/>
                </a:solidFill>
                <a:effectLst/>
                <a:uLnTx/>
                <a:uFillTx/>
                <a:latin typeface="Arial"/>
                <a:ea typeface="ＭＳ Ｐゴシック"/>
                <a:cs typeface="+mj-cs"/>
              </a:rPr>
            </a:br>
            <a:endParaRPr kumimoji="0" lang="en-US" sz="2800" b="1" i="0" u="none" strike="noStrike" kern="0" cap="none" spc="0" normalizeH="0" baseline="0" noProof="0" dirty="0">
              <a:ln>
                <a:noFill/>
              </a:ln>
              <a:solidFill>
                <a:srgbClr val="14467E"/>
              </a:solidFill>
              <a:effectLst/>
              <a:uLnTx/>
              <a:uFillTx/>
              <a:latin typeface="Arial"/>
              <a:ea typeface="ＭＳ Ｐゴシック"/>
              <a:cs typeface="+mj-cs"/>
            </a:endParaRPr>
          </a:p>
        </p:txBody>
      </p:sp>
      <p:sp>
        <p:nvSpPr>
          <p:cNvPr id="5" name="Footer Placeholder 5">
            <a:extLst>
              <a:ext uri="{FF2B5EF4-FFF2-40B4-BE49-F238E27FC236}">
                <a16:creationId xmlns:a16="http://schemas.microsoft.com/office/drawing/2014/main" id="{BF5CF552-3122-4FCB-A663-1D185F7EF3E9}"/>
              </a:ext>
            </a:extLst>
          </p:cNvPr>
          <p:cNvSpPr txBox="1">
            <a:spLocks/>
          </p:cNvSpPr>
          <p:nvPr/>
        </p:nvSpPr>
        <p:spPr>
          <a:xfrm>
            <a:off x="6096000" y="6356282"/>
            <a:ext cx="5276349" cy="4048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mn-cs"/>
              </a:rPr>
              <a:t>Heist et al. JCO 2017; 35:2790-2797</a:t>
            </a:r>
          </a:p>
        </p:txBody>
      </p:sp>
      <p:sp>
        <p:nvSpPr>
          <p:cNvPr id="6" name="Content Placeholder 2">
            <a:extLst>
              <a:ext uri="{FF2B5EF4-FFF2-40B4-BE49-F238E27FC236}">
                <a16:creationId xmlns:a16="http://schemas.microsoft.com/office/drawing/2014/main" id="{270A5405-25B3-4985-ACF2-A1406F944A20}"/>
              </a:ext>
            </a:extLst>
          </p:cNvPr>
          <p:cNvSpPr txBox="1">
            <a:spLocks/>
          </p:cNvSpPr>
          <p:nvPr/>
        </p:nvSpPr>
        <p:spPr>
          <a:xfrm>
            <a:off x="653969" y="1205807"/>
            <a:ext cx="12091986" cy="1479902"/>
          </a:xfrm>
          <a:prstGeom prst="rect">
            <a:avLst/>
          </a:prstGeom>
        </p:spPr>
        <p:txBody>
          <a:bodyPr/>
          <a:lstStyle>
            <a:lvl1pPr marL="457178" indent="-457178" algn="l" rtl="0" eaLnBrk="1" fontAlgn="base" hangingPunct="1">
              <a:spcBef>
                <a:spcPct val="20000"/>
              </a:spcBef>
              <a:spcAft>
                <a:spcPct val="0"/>
              </a:spcAft>
              <a:buChar char="•"/>
              <a:defRPr sz="3200">
                <a:solidFill>
                  <a:schemeClr val="tx1"/>
                </a:solidFill>
                <a:latin typeface="+mn-lt"/>
                <a:ea typeface="+mn-ea"/>
                <a:cs typeface="+mn-cs"/>
              </a:defRPr>
            </a:lvl1pPr>
            <a:lvl2pPr marL="990550" indent="-380981" algn="l" rtl="0" eaLnBrk="1" fontAlgn="base" hangingPunct="1">
              <a:spcBef>
                <a:spcPct val="20000"/>
              </a:spcBef>
              <a:spcAft>
                <a:spcPct val="0"/>
              </a:spcAft>
              <a:buChar char="–"/>
              <a:defRPr sz="2667">
                <a:solidFill>
                  <a:schemeClr val="tx1"/>
                </a:solidFill>
                <a:latin typeface="+mn-lt"/>
                <a:ea typeface="+mn-ea"/>
              </a:defRPr>
            </a:lvl2pPr>
            <a:lvl3pPr marL="1523925" indent="-304784" algn="l" rtl="0" eaLnBrk="1" fontAlgn="base" hangingPunct="1">
              <a:spcBef>
                <a:spcPct val="20000"/>
              </a:spcBef>
              <a:spcAft>
                <a:spcPct val="0"/>
              </a:spcAft>
              <a:buChar char="•"/>
              <a:defRPr>
                <a:solidFill>
                  <a:schemeClr val="tx1"/>
                </a:solidFill>
                <a:latin typeface="+mn-lt"/>
                <a:ea typeface="+mn-ea"/>
              </a:defRPr>
            </a:lvl3pPr>
            <a:lvl4pPr marL="2133493" indent="-304784" algn="l" rtl="0" eaLnBrk="1" fontAlgn="base" hangingPunct="1">
              <a:spcBef>
                <a:spcPct val="20000"/>
              </a:spcBef>
              <a:spcAft>
                <a:spcPct val="0"/>
              </a:spcAft>
              <a:defRPr sz="2667">
                <a:solidFill>
                  <a:schemeClr val="tx1"/>
                </a:solidFill>
                <a:latin typeface="+mn-lt"/>
                <a:ea typeface="+mn-ea"/>
              </a:defRPr>
            </a:lvl4pPr>
            <a:lvl5pPr marL="2743062" indent="-304784" algn="l" rtl="0" eaLnBrk="1" fontAlgn="base" hangingPunct="1">
              <a:spcBef>
                <a:spcPct val="20000"/>
              </a:spcBef>
              <a:spcAft>
                <a:spcPct val="0"/>
              </a:spcAft>
              <a:buChar char="»"/>
              <a:defRPr sz="2667">
                <a:solidFill>
                  <a:schemeClr val="tx1"/>
                </a:solidFill>
                <a:latin typeface="+mn-lt"/>
                <a:ea typeface="+mn-ea"/>
              </a:defRPr>
            </a:lvl5pPr>
            <a:lvl6pPr marL="3352632" indent="-304784" algn="l" rtl="0" eaLnBrk="1" fontAlgn="base" hangingPunct="1">
              <a:spcBef>
                <a:spcPct val="20000"/>
              </a:spcBef>
              <a:spcAft>
                <a:spcPct val="0"/>
              </a:spcAft>
              <a:buChar char="»"/>
              <a:defRPr sz="2667">
                <a:solidFill>
                  <a:schemeClr val="tx1"/>
                </a:solidFill>
                <a:latin typeface="+mn-lt"/>
                <a:ea typeface="+mn-ea"/>
              </a:defRPr>
            </a:lvl6pPr>
            <a:lvl7pPr marL="3962202" indent="-304784" algn="l" rtl="0" eaLnBrk="1" fontAlgn="base" hangingPunct="1">
              <a:spcBef>
                <a:spcPct val="20000"/>
              </a:spcBef>
              <a:spcAft>
                <a:spcPct val="0"/>
              </a:spcAft>
              <a:buChar char="»"/>
              <a:defRPr sz="2667">
                <a:solidFill>
                  <a:schemeClr val="tx1"/>
                </a:solidFill>
                <a:latin typeface="+mn-lt"/>
                <a:ea typeface="+mn-ea"/>
              </a:defRPr>
            </a:lvl7pPr>
            <a:lvl8pPr marL="4571772" indent="-304784" algn="l" rtl="0" eaLnBrk="1" fontAlgn="base" hangingPunct="1">
              <a:spcBef>
                <a:spcPct val="20000"/>
              </a:spcBef>
              <a:spcAft>
                <a:spcPct val="0"/>
              </a:spcAft>
              <a:buChar char="»"/>
              <a:defRPr sz="2667">
                <a:solidFill>
                  <a:schemeClr val="tx1"/>
                </a:solidFill>
                <a:latin typeface="+mn-lt"/>
                <a:ea typeface="+mn-ea"/>
              </a:defRPr>
            </a:lvl8pPr>
            <a:lvl9pPr marL="5181341" indent="-304784" algn="l" rtl="0" eaLnBrk="1" fontAlgn="base" hangingPunct="1">
              <a:spcBef>
                <a:spcPct val="20000"/>
              </a:spcBef>
              <a:spcAft>
                <a:spcPct val="0"/>
              </a:spcAft>
              <a:buChar char="»"/>
              <a:defRPr sz="2667">
                <a:solidFill>
                  <a:schemeClr val="tx1"/>
                </a:solidFill>
                <a:latin typeface="+mn-lt"/>
                <a:ea typeface="+mn-ea"/>
              </a:defRPr>
            </a:lvl9pPr>
          </a:lstStyle>
          <a:p>
            <a:pPr marL="457178" marR="0" lvl="0" indent="-457178"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ORR 19%</a:t>
            </a:r>
          </a:p>
          <a:p>
            <a:pPr marL="457178" marR="0" lvl="0" indent="-457178"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Median response duration 6 months</a:t>
            </a:r>
          </a:p>
          <a:p>
            <a:pPr marL="457178" marR="0" lvl="0" indent="-457178"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Clinical benefit rate 43%</a:t>
            </a:r>
          </a:p>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24E4715-2BD1-438E-A7FB-18E31F004601}"/>
              </a:ext>
            </a:extLst>
          </p:cNvPr>
          <p:cNvPicPr>
            <a:picLocks noChangeAspect="1"/>
          </p:cNvPicPr>
          <p:nvPr/>
        </p:nvPicPr>
        <p:blipFill>
          <a:blip r:embed="rId3"/>
          <a:stretch>
            <a:fillRect/>
          </a:stretch>
        </p:blipFill>
        <p:spPr>
          <a:xfrm>
            <a:off x="1466151" y="2919498"/>
            <a:ext cx="9259698" cy="3308832"/>
          </a:xfrm>
          <a:prstGeom prst="rect">
            <a:avLst/>
          </a:prstGeom>
        </p:spPr>
      </p:pic>
      <p:pic>
        <p:nvPicPr>
          <p:cNvPr id="2" name="Picture 1">
            <a:extLst>
              <a:ext uri="{FF2B5EF4-FFF2-40B4-BE49-F238E27FC236}">
                <a16:creationId xmlns:a16="http://schemas.microsoft.com/office/drawing/2014/main" id="{7BA34119-7D64-18F2-8732-3096A7F9EADD}"/>
              </a:ext>
            </a:extLst>
          </p:cNvPr>
          <p:cNvPicPr>
            <a:picLocks noChangeAspect="1"/>
          </p:cNvPicPr>
          <p:nvPr/>
        </p:nvPicPr>
        <p:blipFill>
          <a:blip r:embed="rId4"/>
          <a:stretch>
            <a:fillRect/>
          </a:stretch>
        </p:blipFill>
        <p:spPr>
          <a:xfrm>
            <a:off x="0" y="-16164"/>
            <a:ext cx="12192000" cy="317985"/>
          </a:xfrm>
          <a:prstGeom prst="rect">
            <a:avLst/>
          </a:prstGeom>
        </p:spPr>
      </p:pic>
      <p:pic>
        <p:nvPicPr>
          <p:cNvPr id="3" name="Picture 2">
            <a:extLst>
              <a:ext uri="{FF2B5EF4-FFF2-40B4-BE49-F238E27FC236}">
                <a16:creationId xmlns:a16="http://schemas.microsoft.com/office/drawing/2014/main" id="{44F43822-D09C-4DB3-6BAD-80EE2A0A739E}"/>
              </a:ext>
            </a:extLst>
          </p:cNvPr>
          <p:cNvPicPr>
            <a:picLocks noChangeAspect="1"/>
          </p:cNvPicPr>
          <p:nvPr/>
        </p:nvPicPr>
        <p:blipFill>
          <a:blip r:embed="rId5"/>
          <a:stretch>
            <a:fillRect/>
          </a:stretch>
        </p:blipFill>
        <p:spPr>
          <a:xfrm>
            <a:off x="220663" y="6363204"/>
            <a:ext cx="1474788" cy="397890"/>
          </a:xfrm>
          <a:prstGeom prst="rect">
            <a:avLst/>
          </a:prstGeom>
        </p:spPr>
      </p:pic>
      <p:pic>
        <p:nvPicPr>
          <p:cNvPr id="8" name="Picture 7">
            <a:extLst>
              <a:ext uri="{FF2B5EF4-FFF2-40B4-BE49-F238E27FC236}">
                <a16:creationId xmlns:a16="http://schemas.microsoft.com/office/drawing/2014/main" id="{21CD3FAA-EC49-6F08-0687-4068564246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spTree>
    <p:extLst>
      <p:ext uri="{BB962C8B-B14F-4D97-AF65-F5344CB8AC3E}">
        <p14:creationId xmlns:p14="http://schemas.microsoft.com/office/powerpoint/2010/main" val="30677457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0" y="331791"/>
            <a:ext cx="109728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267" b="1" i="0" u="none" strike="noStrike" kern="0" cap="none" spc="0" normalizeH="0" baseline="0" noProof="0" dirty="0" err="1">
                <a:ln>
                  <a:noFill/>
                </a:ln>
                <a:solidFill>
                  <a:prstClr val="black"/>
                </a:solidFill>
                <a:effectLst/>
                <a:uLnTx/>
                <a:uFillTx/>
                <a:latin typeface="Calibri Light" panose="020F0302020204030204" pitchFamily="34" charset="0"/>
                <a:ea typeface="ＭＳ Ｐゴシック"/>
                <a:cs typeface="Calibri Light" panose="020F0302020204030204" pitchFamily="34" charset="0"/>
              </a:rPr>
              <a:t>Datopotamab</a:t>
            </a:r>
            <a:r>
              <a:rPr kumimoji="0" lang="en-US" sz="4267" b="1" i="0" u="none" strike="noStrike" kern="0" cap="none" spc="0" normalizeH="0" baseline="0" noProof="0" dirty="0">
                <a:ln>
                  <a:noFill/>
                </a:ln>
                <a:solidFill>
                  <a:prstClr val="black"/>
                </a:solidFill>
                <a:effectLst/>
                <a:uLnTx/>
                <a:uFillTx/>
                <a:latin typeface="Calibri Light" panose="020F0302020204030204" pitchFamily="34" charset="0"/>
                <a:ea typeface="ＭＳ Ｐゴシック"/>
                <a:cs typeface="Calibri Light" panose="020F0302020204030204" pitchFamily="34" charset="0"/>
              </a:rPr>
              <a:t> </a:t>
            </a:r>
            <a:r>
              <a:rPr kumimoji="0" lang="en-US" sz="4267" b="1" i="0" u="none" strike="noStrike" kern="0" cap="none" spc="0" normalizeH="0" baseline="0" noProof="0" dirty="0" err="1">
                <a:ln>
                  <a:noFill/>
                </a:ln>
                <a:solidFill>
                  <a:prstClr val="black"/>
                </a:solidFill>
                <a:effectLst/>
                <a:uLnTx/>
                <a:uFillTx/>
                <a:latin typeface="Calibri Light" panose="020F0302020204030204" pitchFamily="34" charset="0"/>
                <a:ea typeface="ＭＳ Ｐゴシック"/>
                <a:cs typeface="Calibri Light" panose="020F0302020204030204" pitchFamily="34" charset="0"/>
              </a:rPr>
              <a:t>Deruxtecan</a:t>
            </a:r>
            <a:r>
              <a:rPr kumimoji="0" lang="en-US" sz="4267" b="1" i="0" u="none" strike="noStrike" kern="0" cap="none" spc="0" normalizeH="0" baseline="0" noProof="0" dirty="0">
                <a:ln>
                  <a:noFill/>
                </a:ln>
                <a:solidFill>
                  <a:prstClr val="black"/>
                </a:solidFill>
                <a:effectLst/>
                <a:uLnTx/>
                <a:uFillTx/>
                <a:latin typeface="Calibri Light" panose="020F0302020204030204" pitchFamily="34" charset="0"/>
                <a:ea typeface="ＭＳ Ｐゴシック"/>
                <a:cs typeface="Calibri Light" panose="020F0302020204030204" pitchFamily="34" charset="0"/>
              </a:rPr>
              <a:t> </a:t>
            </a:r>
            <a:endParaRPr kumimoji="0" lang="en-US" sz="2800" b="1" i="0" u="none" strike="noStrike" kern="0" cap="none" spc="0" normalizeH="0" baseline="0" noProof="0" dirty="0">
              <a:ln>
                <a:noFill/>
              </a:ln>
              <a:solidFill>
                <a:prstClr val="black"/>
              </a:solidFill>
              <a:effectLst/>
              <a:uLnTx/>
              <a:uFillTx/>
              <a:latin typeface="Calibri Light" panose="020F0302020204030204" pitchFamily="34" charset="0"/>
              <a:ea typeface="ＭＳ Ｐゴシック"/>
              <a:cs typeface="Calibri Light" panose="020F0302020204030204" pitchFamily="34" charset="0"/>
            </a:endParaRPr>
          </a:p>
        </p:txBody>
      </p:sp>
      <p:sp>
        <p:nvSpPr>
          <p:cNvPr id="5" name="Footer Placeholder 5">
            <a:extLst>
              <a:ext uri="{FF2B5EF4-FFF2-40B4-BE49-F238E27FC236}">
                <a16:creationId xmlns:a16="http://schemas.microsoft.com/office/drawing/2014/main" id="{BF5CF552-3122-4FCB-A663-1D185F7EF3E9}"/>
              </a:ext>
            </a:extLst>
          </p:cNvPr>
          <p:cNvSpPr txBox="1">
            <a:spLocks/>
          </p:cNvSpPr>
          <p:nvPr/>
        </p:nvSpPr>
        <p:spPr>
          <a:xfrm>
            <a:off x="7241526" y="6218640"/>
            <a:ext cx="5276349" cy="4048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mn-cs"/>
              </a:rPr>
              <a:t>Lisberg et al. ASCO 2020</a:t>
            </a:r>
          </a:p>
          <a:p>
            <a:pPr marL="0" marR="0" lvl="0" indent="0" algn="l" defTabSz="45717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6" name="Picture 5">
            <a:extLst>
              <a:ext uri="{FF2B5EF4-FFF2-40B4-BE49-F238E27FC236}">
                <a16:creationId xmlns:a16="http://schemas.microsoft.com/office/drawing/2014/main" id="{75325D54-4709-433D-8C6F-2672CCE585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0663" y="2093868"/>
            <a:ext cx="6970566" cy="3355019"/>
          </a:xfrm>
          <a:prstGeom prst="rect">
            <a:avLst/>
          </a:prstGeom>
          <a:ln w="28575">
            <a:solidFill>
              <a:schemeClr val="accent2"/>
            </a:solidFill>
          </a:ln>
        </p:spPr>
      </p:pic>
      <p:pic>
        <p:nvPicPr>
          <p:cNvPr id="189" name="Picture 188">
            <a:extLst>
              <a:ext uri="{FF2B5EF4-FFF2-40B4-BE49-F238E27FC236}">
                <a16:creationId xmlns:a16="http://schemas.microsoft.com/office/drawing/2014/main" id="{DDFDA1D8-D356-4DE2-A6AE-C941DA4D155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815262" y="1858090"/>
            <a:ext cx="3843337" cy="3590798"/>
          </a:xfrm>
          <a:prstGeom prst="rect">
            <a:avLst/>
          </a:prstGeom>
        </p:spPr>
      </p:pic>
      <p:pic>
        <p:nvPicPr>
          <p:cNvPr id="2" name="Picture 1">
            <a:extLst>
              <a:ext uri="{FF2B5EF4-FFF2-40B4-BE49-F238E27FC236}">
                <a16:creationId xmlns:a16="http://schemas.microsoft.com/office/drawing/2014/main" id="{AA736DE2-5308-7A21-236F-D6915FD47523}"/>
              </a:ext>
            </a:extLst>
          </p:cNvPr>
          <p:cNvPicPr>
            <a:picLocks noChangeAspect="1"/>
          </p:cNvPicPr>
          <p:nvPr/>
        </p:nvPicPr>
        <p:blipFill>
          <a:blip r:embed="rId6"/>
          <a:stretch>
            <a:fillRect/>
          </a:stretch>
        </p:blipFill>
        <p:spPr>
          <a:xfrm>
            <a:off x="0" y="-16164"/>
            <a:ext cx="12192000" cy="317985"/>
          </a:xfrm>
          <a:prstGeom prst="rect">
            <a:avLst/>
          </a:prstGeom>
        </p:spPr>
      </p:pic>
      <p:pic>
        <p:nvPicPr>
          <p:cNvPr id="3" name="Picture 2">
            <a:extLst>
              <a:ext uri="{FF2B5EF4-FFF2-40B4-BE49-F238E27FC236}">
                <a16:creationId xmlns:a16="http://schemas.microsoft.com/office/drawing/2014/main" id="{03022C8A-13EA-FEFC-C51C-F75C73AB9160}"/>
              </a:ext>
            </a:extLst>
          </p:cNvPr>
          <p:cNvPicPr>
            <a:picLocks noChangeAspect="1"/>
          </p:cNvPicPr>
          <p:nvPr/>
        </p:nvPicPr>
        <p:blipFill>
          <a:blip r:embed="rId7"/>
          <a:stretch>
            <a:fillRect/>
          </a:stretch>
        </p:blipFill>
        <p:spPr>
          <a:xfrm>
            <a:off x="220663" y="6363204"/>
            <a:ext cx="1474788" cy="397890"/>
          </a:xfrm>
          <a:prstGeom prst="rect">
            <a:avLst/>
          </a:prstGeom>
        </p:spPr>
      </p:pic>
      <p:pic>
        <p:nvPicPr>
          <p:cNvPr id="7" name="Picture 6">
            <a:extLst>
              <a:ext uri="{FF2B5EF4-FFF2-40B4-BE49-F238E27FC236}">
                <a16:creationId xmlns:a16="http://schemas.microsoft.com/office/drawing/2014/main" id="{AB924675-FF31-6999-AE38-52E1BFCD87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spTree>
    <p:extLst>
      <p:ext uri="{BB962C8B-B14F-4D97-AF65-F5344CB8AC3E}">
        <p14:creationId xmlns:p14="http://schemas.microsoft.com/office/powerpoint/2010/main" val="17024451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331791"/>
            <a:ext cx="121920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libri Light" panose="020F0302020204030204"/>
                <a:ea typeface="ＭＳ Ｐゴシック"/>
                <a:cs typeface="+mj-cs"/>
              </a:rPr>
              <a:t>Datopotamab</a:t>
            </a:r>
            <a:r>
              <a:rPr kumimoji="0" lang="en-US" sz="44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 Deruxtecan </a:t>
            </a:r>
            <a:br>
              <a:rPr kumimoji="0" lang="en-US" sz="4267" b="1" i="0" u="none" strike="noStrike" kern="0" cap="none" spc="0" normalizeH="0" baseline="0" noProof="0" dirty="0">
                <a:ln>
                  <a:noFill/>
                </a:ln>
                <a:solidFill>
                  <a:srgbClr val="14467E"/>
                </a:solidFill>
                <a:effectLst/>
                <a:uLnTx/>
                <a:uFillTx/>
                <a:latin typeface="Arial"/>
                <a:ea typeface="ＭＳ Ｐゴシック"/>
                <a:cs typeface="+mj-cs"/>
              </a:rPr>
            </a:br>
            <a:endParaRPr kumimoji="0" lang="en-US" sz="2800" b="1" i="0" u="none" strike="noStrike" kern="0" cap="none" spc="0" normalizeH="0" baseline="0" noProof="0" dirty="0">
              <a:ln>
                <a:noFill/>
              </a:ln>
              <a:solidFill>
                <a:srgbClr val="14467E"/>
              </a:solidFill>
              <a:effectLst/>
              <a:uLnTx/>
              <a:uFillTx/>
              <a:latin typeface="Arial"/>
              <a:ea typeface="ＭＳ Ｐゴシック"/>
              <a:cs typeface="+mj-cs"/>
            </a:endParaRPr>
          </a:p>
        </p:txBody>
      </p:sp>
      <p:sp>
        <p:nvSpPr>
          <p:cNvPr id="7" name="Content Placeholder 2">
            <a:extLst>
              <a:ext uri="{FF2B5EF4-FFF2-40B4-BE49-F238E27FC236}">
                <a16:creationId xmlns:a16="http://schemas.microsoft.com/office/drawing/2014/main" id="{5C3AC5D2-402B-448F-852B-029F81B532B0}"/>
              </a:ext>
            </a:extLst>
          </p:cNvPr>
          <p:cNvSpPr txBox="1">
            <a:spLocks/>
          </p:cNvSpPr>
          <p:nvPr/>
        </p:nvSpPr>
        <p:spPr>
          <a:xfrm>
            <a:off x="266971" y="1412879"/>
            <a:ext cx="11062445" cy="1937888"/>
          </a:xfrm>
          <a:prstGeom prst="rect">
            <a:avLst/>
          </a:prstGeom>
        </p:spPr>
        <p:txBody>
          <a:bodyPr>
            <a:normAutofit/>
          </a:bodyPr>
          <a:lstStyle>
            <a:lvl1pPr marL="457178" indent="-457178" algn="l" rtl="0" eaLnBrk="1" fontAlgn="base" hangingPunct="1">
              <a:spcBef>
                <a:spcPct val="20000"/>
              </a:spcBef>
              <a:spcAft>
                <a:spcPct val="0"/>
              </a:spcAft>
              <a:buChar char="•"/>
              <a:defRPr sz="3200">
                <a:solidFill>
                  <a:schemeClr val="tx1"/>
                </a:solidFill>
                <a:latin typeface="+mn-lt"/>
                <a:ea typeface="+mn-ea"/>
                <a:cs typeface="+mn-cs"/>
              </a:defRPr>
            </a:lvl1pPr>
            <a:lvl2pPr marL="990550" indent="-380981" algn="l" rtl="0" eaLnBrk="1" fontAlgn="base" hangingPunct="1">
              <a:spcBef>
                <a:spcPct val="20000"/>
              </a:spcBef>
              <a:spcAft>
                <a:spcPct val="0"/>
              </a:spcAft>
              <a:buChar char="–"/>
              <a:defRPr sz="2667">
                <a:solidFill>
                  <a:schemeClr val="tx1"/>
                </a:solidFill>
                <a:latin typeface="+mn-lt"/>
                <a:ea typeface="+mn-ea"/>
              </a:defRPr>
            </a:lvl2pPr>
            <a:lvl3pPr marL="1523925" indent="-304784" algn="l" rtl="0" eaLnBrk="1" fontAlgn="base" hangingPunct="1">
              <a:spcBef>
                <a:spcPct val="20000"/>
              </a:spcBef>
              <a:spcAft>
                <a:spcPct val="0"/>
              </a:spcAft>
              <a:buChar char="•"/>
              <a:defRPr>
                <a:solidFill>
                  <a:schemeClr val="tx1"/>
                </a:solidFill>
                <a:latin typeface="+mn-lt"/>
                <a:ea typeface="+mn-ea"/>
              </a:defRPr>
            </a:lvl3pPr>
            <a:lvl4pPr marL="2133493" indent="-304784" algn="l" rtl="0" eaLnBrk="1" fontAlgn="base" hangingPunct="1">
              <a:spcBef>
                <a:spcPct val="20000"/>
              </a:spcBef>
              <a:spcAft>
                <a:spcPct val="0"/>
              </a:spcAft>
              <a:defRPr sz="2667">
                <a:solidFill>
                  <a:schemeClr val="tx1"/>
                </a:solidFill>
                <a:latin typeface="+mn-lt"/>
                <a:ea typeface="+mn-ea"/>
              </a:defRPr>
            </a:lvl4pPr>
            <a:lvl5pPr marL="2743062" indent="-304784" algn="l" rtl="0" eaLnBrk="1" fontAlgn="base" hangingPunct="1">
              <a:spcBef>
                <a:spcPct val="20000"/>
              </a:spcBef>
              <a:spcAft>
                <a:spcPct val="0"/>
              </a:spcAft>
              <a:buChar char="»"/>
              <a:defRPr sz="2667">
                <a:solidFill>
                  <a:schemeClr val="tx1"/>
                </a:solidFill>
                <a:latin typeface="+mn-lt"/>
                <a:ea typeface="+mn-ea"/>
              </a:defRPr>
            </a:lvl5pPr>
            <a:lvl6pPr marL="3352632" indent="-304784" algn="l" rtl="0" eaLnBrk="1" fontAlgn="base" hangingPunct="1">
              <a:spcBef>
                <a:spcPct val="20000"/>
              </a:spcBef>
              <a:spcAft>
                <a:spcPct val="0"/>
              </a:spcAft>
              <a:buChar char="»"/>
              <a:defRPr sz="2667">
                <a:solidFill>
                  <a:schemeClr val="tx1"/>
                </a:solidFill>
                <a:latin typeface="+mn-lt"/>
                <a:ea typeface="+mn-ea"/>
              </a:defRPr>
            </a:lvl6pPr>
            <a:lvl7pPr marL="3962202" indent="-304784" algn="l" rtl="0" eaLnBrk="1" fontAlgn="base" hangingPunct="1">
              <a:spcBef>
                <a:spcPct val="20000"/>
              </a:spcBef>
              <a:spcAft>
                <a:spcPct val="0"/>
              </a:spcAft>
              <a:buChar char="»"/>
              <a:defRPr sz="2667">
                <a:solidFill>
                  <a:schemeClr val="tx1"/>
                </a:solidFill>
                <a:latin typeface="+mn-lt"/>
                <a:ea typeface="+mn-ea"/>
              </a:defRPr>
            </a:lvl7pPr>
            <a:lvl8pPr marL="4571772" indent="-304784" algn="l" rtl="0" eaLnBrk="1" fontAlgn="base" hangingPunct="1">
              <a:spcBef>
                <a:spcPct val="20000"/>
              </a:spcBef>
              <a:spcAft>
                <a:spcPct val="0"/>
              </a:spcAft>
              <a:buChar char="»"/>
              <a:defRPr sz="2667">
                <a:solidFill>
                  <a:schemeClr val="tx1"/>
                </a:solidFill>
                <a:latin typeface="+mn-lt"/>
                <a:ea typeface="+mn-ea"/>
              </a:defRPr>
            </a:lvl8pPr>
            <a:lvl9pPr marL="5181341" indent="-304784" algn="l" rtl="0" eaLnBrk="1" fontAlgn="base" hangingPunct="1">
              <a:spcBef>
                <a:spcPct val="20000"/>
              </a:spcBef>
              <a:spcAft>
                <a:spcPct val="0"/>
              </a:spcAft>
              <a:buChar char="»"/>
              <a:defRPr sz="2667">
                <a:solidFill>
                  <a:schemeClr val="tx1"/>
                </a:solidFill>
                <a:latin typeface="+mn-lt"/>
                <a:ea typeface="+mn-ea"/>
              </a:defRPr>
            </a:lvl9pPr>
          </a:lstStyle>
          <a:p>
            <a:pPr marL="457178" marR="0" lvl="0" indent="-457178"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rPr>
              <a:t>Dose expansion presented by Dr. Garon at WCLC 2021</a:t>
            </a:r>
          </a:p>
        </p:txBody>
      </p:sp>
      <p:pic>
        <p:nvPicPr>
          <p:cNvPr id="8" name="Picture 7">
            <a:extLst>
              <a:ext uri="{FF2B5EF4-FFF2-40B4-BE49-F238E27FC236}">
                <a16:creationId xmlns:a16="http://schemas.microsoft.com/office/drawing/2014/main" id="{683138C4-06E6-4BF3-BD7C-A89177682EA2}"/>
              </a:ext>
            </a:extLst>
          </p:cNvPr>
          <p:cNvPicPr>
            <a:picLocks noChangeAspect="1"/>
          </p:cNvPicPr>
          <p:nvPr/>
        </p:nvPicPr>
        <p:blipFill>
          <a:blip r:embed="rId2"/>
          <a:stretch>
            <a:fillRect/>
          </a:stretch>
        </p:blipFill>
        <p:spPr>
          <a:xfrm>
            <a:off x="266971" y="2635179"/>
            <a:ext cx="11610542" cy="2552387"/>
          </a:xfrm>
          <a:prstGeom prst="rect">
            <a:avLst/>
          </a:prstGeom>
        </p:spPr>
      </p:pic>
      <p:pic>
        <p:nvPicPr>
          <p:cNvPr id="2" name="Picture 1">
            <a:extLst>
              <a:ext uri="{FF2B5EF4-FFF2-40B4-BE49-F238E27FC236}">
                <a16:creationId xmlns:a16="http://schemas.microsoft.com/office/drawing/2014/main" id="{656ADB87-F3F7-7A23-00FC-1D5C497E7E8A}"/>
              </a:ext>
            </a:extLst>
          </p:cNvPr>
          <p:cNvPicPr>
            <a:picLocks noChangeAspect="1"/>
          </p:cNvPicPr>
          <p:nvPr/>
        </p:nvPicPr>
        <p:blipFill>
          <a:blip r:embed="rId3"/>
          <a:stretch>
            <a:fillRect/>
          </a:stretch>
        </p:blipFill>
        <p:spPr>
          <a:xfrm>
            <a:off x="0" y="-16164"/>
            <a:ext cx="12192000" cy="317985"/>
          </a:xfrm>
          <a:prstGeom prst="rect">
            <a:avLst/>
          </a:prstGeom>
        </p:spPr>
      </p:pic>
      <p:pic>
        <p:nvPicPr>
          <p:cNvPr id="4" name="Picture 3">
            <a:extLst>
              <a:ext uri="{FF2B5EF4-FFF2-40B4-BE49-F238E27FC236}">
                <a16:creationId xmlns:a16="http://schemas.microsoft.com/office/drawing/2014/main" id="{3C587B7F-DF70-2D45-0A6C-72A4F4DEB699}"/>
              </a:ext>
            </a:extLst>
          </p:cNvPr>
          <p:cNvPicPr>
            <a:picLocks noChangeAspect="1"/>
          </p:cNvPicPr>
          <p:nvPr/>
        </p:nvPicPr>
        <p:blipFill>
          <a:blip r:embed="rId4"/>
          <a:stretch>
            <a:fillRect/>
          </a:stretch>
        </p:blipFill>
        <p:spPr>
          <a:xfrm>
            <a:off x="220663" y="6363204"/>
            <a:ext cx="1474788" cy="397890"/>
          </a:xfrm>
          <a:prstGeom prst="rect">
            <a:avLst/>
          </a:prstGeom>
        </p:spPr>
      </p:pic>
      <p:pic>
        <p:nvPicPr>
          <p:cNvPr id="5" name="Picture 4">
            <a:extLst>
              <a:ext uri="{FF2B5EF4-FFF2-40B4-BE49-F238E27FC236}">
                <a16:creationId xmlns:a16="http://schemas.microsoft.com/office/drawing/2014/main" id="{D19327AD-C466-5103-ADA1-0D7C0E9D17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sp>
        <p:nvSpPr>
          <p:cNvPr id="6" name="Footer Placeholder 5">
            <a:extLst>
              <a:ext uri="{FF2B5EF4-FFF2-40B4-BE49-F238E27FC236}">
                <a16:creationId xmlns:a16="http://schemas.microsoft.com/office/drawing/2014/main" id="{B9CB24DE-4ED7-FDD1-06D4-4C420BD6DC3F}"/>
              </a:ext>
            </a:extLst>
          </p:cNvPr>
          <p:cNvSpPr txBox="1">
            <a:spLocks/>
          </p:cNvSpPr>
          <p:nvPr/>
        </p:nvSpPr>
        <p:spPr>
          <a:xfrm>
            <a:off x="7236073" y="6281800"/>
            <a:ext cx="2904959" cy="331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Garon et al. WCLC 2021</a:t>
            </a: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45563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331791"/>
            <a:ext cx="121920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Light" panose="020F0302020204030204"/>
                <a:ea typeface="ＭＳ Ｐゴシック"/>
                <a:cs typeface="+mj-cs"/>
              </a:rPr>
              <a:t>Datopotamab</a:t>
            </a:r>
            <a:r>
              <a:rPr kumimoji="0" lang="en-US" sz="36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 Deruxtecan </a:t>
            </a:r>
            <a:br>
              <a:rPr kumimoji="0" lang="en-US" sz="4267"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br>
            <a:r>
              <a:rPr kumimoji="0" lang="en-US" sz="20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Baseline Characteristics</a:t>
            </a:r>
            <a:endPar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endParaRPr>
          </a:p>
        </p:txBody>
      </p:sp>
      <p:sp>
        <p:nvSpPr>
          <p:cNvPr id="7" name="Content Placeholder 2">
            <a:extLst>
              <a:ext uri="{FF2B5EF4-FFF2-40B4-BE49-F238E27FC236}">
                <a16:creationId xmlns:a16="http://schemas.microsoft.com/office/drawing/2014/main" id="{5C3AC5D2-402B-448F-852B-029F81B532B0}"/>
              </a:ext>
            </a:extLst>
          </p:cNvPr>
          <p:cNvSpPr txBox="1">
            <a:spLocks/>
          </p:cNvSpPr>
          <p:nvPr/>
        </p:nvSpPr>
        <p:spPr>
          <a:xfrm>
            <a:off x="266971" y="1412879"/>
            <a:ext cx="11062445" cy="1937888"/>
          </a:xfrm>
          <a:prstGeom prst="rect">
            <a:avLst/>
          </a:prstGeom>
        </p:spPr>
        <p:txBody>
          <a:bodyPr>
            <a:normAutofit/>
          </a:bodyPr>
          <a:lstStyle>
            <a:lvl1pPr marL="457178" indent="-457178" algn="l" rtl="0" eaLnBrk="1" fontAlgn="base" hangingPunct="1">
              <a:spcBef>
                <a:spcPct val="20000"/>
              </a:spcBef>
              <a:spcAft>
                <a:spcPct val="0"/>
              </a:spcAft>
              <a:buChar char="•"/>
              <a:defRPr sz="3200">
                <a:solidFill>
                  <a:schemeClr val="tx1"/>
                </a:solidFill>
                <a:latin typeface="+mn-lt"/>
                <a:ea typeface="+mn-ea"/>
                <a:cs typeface="+mn-cs"/>
              </a:defRPr>
            </a:lvl1pPr>
            <a:lvl2pPr marL="990550" indent="-380981" algn="l" rtl="0" eaLnBrk="1" fontAlgn="base" hangingPunct="1">
              <a:spcBef>
                <a:spcPct val="20000"/>
              </a:spcBef>
              <a:spcAft>
                <a:spcPct val="0"/>
              </a:spcAft>
              <a:buChar char="–"/>
              <a:defRPr sz="2667">
                <a:solidFill>
                  <a:schemeClr val="tx1"/>
                </a:solidFill>
                <a:latin typeface="+mn-lt"/>
                <a:ea typeface="+mn-ea"/>
              </a:defRPr>
            </a:lvl2pPr>
            <a:lvl3pPr marL="1523925" indent="-304784" algn="l" rtl="0" eaLnBrk="1" fontAlgn="base" hangingPunct="1">
              <a:spcBef>
                <a:spcPct val="20000"/>
              </a:spcBef>
              <a:spcAft>
                <a:spcPct val="0"/>
              </a:spcAft>
              <a:buChar char="•"/>
              <a:defRPr>
                <a:solidFill>
                  <a:schemeClr val="tx1"/>
                </a:solidFill>
                <a:latin typeface="+mn-lt"/>
                <a:ea typeface="+mn-ea"/>
              </a:defRPr>
            </a:lvl3pPr>
            <a:lvl4pPr marL="2133493" indent="-304784" algn="l" rtl="0" eaLnBrk="1" fontAlgn="base" hangingPunct="1">
              <a:spcBef>
                <a:spcPct val="20000"/>
              </a:spcBef>
              <a:spcAft>
                <a:spcPct val="0"/>
              </a:spcAft>
              <a:defRPr sz="2667">
                <a:solidFill>
                  <a:schemeClr val="tx1"/>
                </a:solidFill>
                <a:latin typeface="+mn-lt"/>
                <a:ea typeface="+mn-ea"/>
              </a:defRPr>
            </a:lvl4pPr>
            <a:lvl5pPr marL="2743062" indent="-304784" algn="l" rtl="0" eaLnBrk="1" fontAlgn="base" hangingPunct="1">
              <a:spcBef>
                <a:spcPct val="20000"/>
              </a:spcBef>
              <a:spcAft>
                <a:spcPct val="0"/>
              </a:spcAft>
              <a:buChar char="»"/>
              <a:defRPr sz="2667">
                <a:solidFill>
                  <a:schemeClr val="tx1"/>
                </a:solidFill>
                <a:latin typeface="+mn-lt"/>
                <a:ea typeface="+mn-ea"/>
              </a:defRPr>
            </a:lvl5pPr>
            <a:lvl6pPr marL="3352632" indent="-304784" algn="l" rtl="0" eaLnBrk="1" fontAlgn="base" hangingPunct="1">
              <a:spcBef>
                <a:spcPct val="20000"/>
              </a:spcBef>
              <a:spcAft>
                <a:spcPct val="0"/>
              </a:spcAft>
              <a:buChar char="»"/>
              <a:defRPr sz="2667">
                <a:solidFill>
                  <a:schemeClr val="tx1"/>
                </a:solidFill>
                <a:latin typeface="+mn-lt"/>
                <a:ea typeface="+mn-ea"/>
              </a:defRPr>
            </a:lvl6pPr>
            <a:lvl7pPr marL="3962202" indent="-304784" algn="l" rtl="0" eaLnBrk="1" fontAlgn="base" hangingPunct="1">
              <a:spcBef>
                <a:spcPct val="20000"/>
              </a:spcBef>
              <a:spcAft>
                <a:spcPct val="0"/>
              </a:spcAft>
              <a:buChar char="»"/>
              <a:defRPr sz="2667">
                <a:solidFill>
                  <a:schemeClr val="tx1"/>
                </a:solidFill>
                <a:latin typeface="+mn-lt"/>
                <a:ea typeface="+mn-ea"/>
              </a:defRPr>
            </a:lvl7pPr>
            <a:lvl8pPr marL="4571772" indent="-304784" algn="l" rtl="0" eaLnBrk="1" fontAlgn="base" hangingPunct="1">
              <a:spcBef>
                <a:spcPct val="20000"/>
              </a:spcBef>
              <a:spcAft>
                <a:spcPct val="0"/>
              </a:spcAft>
              <a:buChar char="»"/>
              <a:defRPr sz="2667">
                <a:solidFill>
                  <a:schemeClr val="tx1"/>
                </a:solidFill>
                <a:latin typeface="+mn-lt"/>
                <a:ea typeface="+mn-ea"/>
              </a:defRPr>
            </a:lvl8pPr>
            <a:lvl9pPr marL="5181341" indent="-304784" algn="l" rtl="0" eaLnBrk="1" fontAlgn="base" hangingPunct="1">
              <a:spcBef>
                <a:spcPct val="20000"/>
              </a:spcBef>
              <a:spcAft>
                <a:spcPct val="0"/>
              </a:spcAft>
              <a:buChar char="»"/>
              <a:defRPr sz="2667">
                <a:solidFill>
                  <a:schemeClr val="tx1"/>
                </a:solidFill>
                <a:latin typeface="+mn-lt"/>
                <a:ea typeface="+mn-ea"/>
              </a:defRPr>
            </a:lvl9pPr>
          </a:lstStyle>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Footer Placeholder 5">
            <a:extLst>
              <a:ext uri="{FF2B5EF4-FFF2-40B4-BE49-F238E27FC236}">
                <a16:creationId xmlns:a16="http://schemas.microsoft.com/office/drawing/2014/main" id="{EB24C092-0B6F-4860-8A13-0E4B981E05DE}"/>
              </a:ext>
            </a:extLst>
          </p:cNvPr>
          <p:cNvSpPr txBox="1">
            <a:spLocks/>
          </p:cNvSpPr>
          <p:nvPr/>
        </p:nvSpPr>
        <p:spPr>
          <a:xfrm>
            <a:off x="4938795" y="6413481"/>
            <a:ext cx="2904959" cy="331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Garon et al. WCLC 2021</a:t>
            </a: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11" name="Picture 10">
            <a:extLst>
              <a:ext uri="{FF2B5EF4-FFF2-40B4-BE49-F238E27FC236}">
                <a16:creationId xmlns:a16="http://schemas.microsoft.com/office/drawing/2014/main" id="{189684AB-53E9-44F9-937F-DE9C034CED81}"/>
              </a:ext>
            </a:extLst>
          </p:cNvPr>
          <p:cNvPicPr>
            <a:picLocks noChangeAspect="1"/>
          </p:cNvPicPr>
          <p:nvPr/>
        </p:nvPicPr>
        <p:blipFill>
          <a:blip r:embed="rId2"/>
          <a:stretch>
            <a:fillRect/>
          </a:stretch>
        </p:blipFill>
        <p:spPr>
          <a:xfrm>
            <a:off x="2775857" y="1261100"/>
            <a:ext cx="6324599" cy="5078978"/>
          </a:xfrm>
          <a:prstGeom prst="rect">
            <a:avLst/>
          </a:prstGeom>
        </p:spPr>
      </p:pic>
      <p:pic>
        <p:nvPicPr>
          <p:cNvPr id="2" name="Picture 1">
            <a:extLst>
              <a:ext uri="{FF2B5EF4-FFF2-40B4-BE49-F238E27FC236}">
                <a16:creationId xmlns:a16="http://schemas.microsoft.com/office/drawing/2014/main" id="{21D1145E-A17B-E9AE-1D70-3AFC83CA1B7E}"/>
              </a:ext>
            </a:extLst>
          </p:cNvPr>
          <p:cNvPicPr>
            <a:picLocks noChangeAspect="1"/>
          </p:cNvPicPr>
          <p:nvPr/>
        </p:nvPicPr>
        <p:blipFill>
          <a:blip r:embed="rId3"/>
          <a:stretch>
            <a:fillRect/>
          </a:stretch>
        </p:blipFill>
        <p:spPr>
          <a:xfrm>
            <a:off x="0" y="-16164"/>
            <a:ext cx="12192000" cy="317985"/>
          </a:xfrm>
          <a:prstGeom prst="rect">
            <a:avLst/>
          </a:prstGeom>
        </p:spPr>
      </p:pic>
      <p:pic>
        <p:nvPicPr>
          <p:cNvPr id="5" name="Picture 4">
            <a:extLst>
              <a:ext uri="{FF2B5EF4-FFF2-40B4-BE49-F238E27FC236}">
                <a16:creationId xmlns:a16="http://schemas.microsoft.com/office/drawing/2014/main" id="{005CF75E-CD67-4C0B-3393-B2E98B3AABBF}"/>
              </a:ext>
            </a:extLst>
          </p:cNvPr>
          <p:cNvPicPr>
            <a:picLocks noChangeAspect="1"/>
          </p:cNvPicPr>
          <p:nvPr/>
        </p:nvPicPr>
        <p:blipFill>
          <a:blip r:embed="rId4"/>
          <a:stretch>
            <a:fillRect/>
          </a:stretch>
        </p:blipFill>
        <p:spPr>
          <a:xfrm>
            <a:off x="220663" y="6363204"/>
            <a:ext cx="1474788" cy="397890"/>
          </a:xfrm>
          <a:prstGeom prst="rect">
            <a:avLst/>
          </a:prstGeom>
        </p:spPr>
      </p:pic>
      <p:pic>
        <p:nvPicPr>
          <p:cNvPr id="6" name="Picture 5">
            <a:extLst>
              <a:ext uri="{FF2B5EF4-FFF2-40B4-BE49-F238E27FC236}">
                <a16:creationId xmlns:a16="http://schemas.microsoft.com/office/drawing/2014/main" id="{F1F78679-1466-2696-282D-7F31A7A167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spTree>
    <p:extLst>
      <p:ext uri="{BB962C8B-B14F-4D97-AF65-F5344CB8AC3E}">
        <p14:creationId xmlns:p14="http://schemas.microsoft.com/office/powerpoint/2010/main" val="29228646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379029" y="350786"/>
            <a:ext cx="10972800" cy="1081087"/>
          </a:xfrm>
          <a:prstGeom prst="rect">
            <a:avLst/>
          </a:prstGeom>
        </p:spPr>
        <p:txBody>
          <a:bodyPr/>
          <a:lstStyle/>
          <a:p>
            <a:r>
              <a:rPr lang="en-US" b="1" kern="0" dirty="0" err="1">
                <a:ea typeface="ＭＳ Ｐゴシック"/>
              </a:rPr>
              <a:t>Datopotamab</a:t>
            </a:r>
            <a:r>
              <a:rPr lang="en-US" b="1" dirty="0"/>
              <a:t> </a:t>
            </a:r>
            <a:r>
              <a:rPr lang="en-US" b="1" dirty="0" err="1"/>
              <a:t>Deruxtecan</a:t>
            </a:r>
            <a:r>
              <a:rPr lang="en-US" b="1" dirty="0"/>
              <a:t> </a:t>
            </a:r>
            <a:endParaRPr lang="en-US" sz="2800" b="1" dirty="0"/>
          </a:p>
        </p:txBody>
      </p:sp>
      <p:pic>
        <p:nvPicPr>
          <p:cNvPr id="2" name="Picture 1">
            <a:extLst>
              <a:ext uri="{FF2B5EF4-FFF2-40B4-BE49-F238E27FC236}">
                <a16:creationId xmlns:a16="http://schemas.microsoft.com/office/drawing/2014/main" id="{51603DBC-1A04-4A11-DAA9-715C6BC27C2F}"/>
              </a:ext>
            </a:extLst>
          </p:cNvPr>
          <p:cNvPicPr>
            <a:picLocks noChangeAspect="1"/>
          </p:cNvPicPr>
          <p:nvPr/>
        </p:nvPicPr>
        <p:blipFill>
          <a:blip r:embed="rId2"/>
          <a:stretch>
            <a:fillRect/>
          </a:stretch>
        </p:blipFill>
        <p:spPr>
          <a:xfrm>
            <a:off x="0" y="-16164"/>
            <a:ext cx="12192000" cy="317985"/>
          </a:xfrm>
          <a:prstGeom prst="rect">
            <a:avLst/>
          </a:prstGeom>
        </p:spPr>
      </p:pic>
      <p:pic>
        <p:nvPicPr>
          <p:cNvPr id="3" name="Picture 2">
            <a:extLst>
              <a:ext uri="{FF2B5EF4-FFF2-40B4-BE49-F238E27FC236}">
                <a16:creationId xmlns:a16="http://schemas.microsoft.com/office/drawing/2014/main" id="{03D0698C-F99E-F761-8D14-4F29CAA45477}"/>
              </a:ext>
            </a:extLst>
          </p:cNvPr>
          <p:cNvPicPr>
            <a:picLocks noChangeAspect="1"/>
          </p:cNvPicPr>
          <p:nvPr/>
        </p:nvPicPr>
        <p:blipFill>
          <a:blip r:embed="rId3"/>
          <a:stretch>
            <a:fillRect/>
          </a:stretch>
        </p:blipFill>
        <p:spPr>
          <a:xfrm>
            <a:off x="220663" y="6363204"/>
            <a:ext cx="1474788" cy="397890"/>
          </a:xfrm>
          <a:prstGeom prst="rect">
            <a:avLst/>
          </a:prstGeom>
        </p:spPr>
      </p:pic>
      <p:pic>
        <p:nvPicPr>
          <p:cNvPr id="4" name="Picture 3">
            <a:extLst>
              <a:ext uri="{FF2B5EF4-FFF2-40B4-BE49-F238E27FC236}">
                <a16:creationId xmlns:a16="http://schemas.microsoft.com/office/drawing/2014/main" id="{84C2ED19-5262-68E6-F8E2-3E763C177A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11" name="Picture 10">
            <a:extLst>
              <a:ext uri="{FF2B5EF4-FFF2-40B4-BE49-F238E27FC236}">
                <a16:creationId xmlns:a16="http://schemas.microsoft.com/office/drawing/2014/main" id="{274758F9-05AD-F563-9E96-82B6C15EAE7E}"/>
              </a:ext>
            </a:extLst>
          </p:cNvPr>
          <p:cNvPicPr>
            <a:picLocks noChangeAspect="1"/>
          </p:cNvPicPr>
          <p:nvPr/>
        </p:nvPicPr>
        <p:blipFill>
          <a:blip r:embed="rId5"/>
          <a:stretch>
            <a:fillRect/>
          </a:stretch>
        </p:blipFill>
        <p:spPr>
          <a:xfrm>
            <a:off x="116039" y="1327654"/>
            <a:ext cx="7059564" cy="2367184"/>
          </a:xfrm>
          <a:prstGeom prst="rect">
            <a:avLst/>
          </a:prstGeom>
        </p:spPr>
      </p:pic>
      <p:pic>
        <p:nvPicPr>
          <p:cNvPr id="13" name="Picture 12">
            <a:extLst>
              <a:ext uri="{FF2B5EF4-FFF2-40B4-BE49-F238E27FC236}">
                <a16:creationId xmlns:a16="http://schemas.microsoft.com/office/drawing/2014/main" id="{1281B1C9-05EE-CB00-4408-ED364E8B0B53}"/>
              </a:ext>
            </a:extLst>
          </p:cNvPr>
          <p:cNvPicPr>
            <a:picLocks noChangeAspect="1"/>
          </p:cNvPicPr>
          <p:nvPr/>
        </p:nvPicPr>
        <p:blipFill>
          <a:blip r:embed="rId6"/>
          <a:stretch>
            <a:fillRect/>
          </a:stretch>
        </p:blipFill>
        <p:spPr>
          <a:xfrm>
            <a:off x="113391" y="3752851"/>
            <a:ext cx="6973209" cy="2617555"/>
          </a:xfrm>
          <a:prstGeom prst="rect">
            <a:avLst/>
          </a:prstGeom>
        </p:spPr>
      </p:pic>
      <p:sp>
        <p:nvSpPr>
          <p:cNvPr id="14" name="Footer Placeholder 5">
            <a:extLst>
              <a:ext uri="{FF2B5EF4-FFF2-40B4-BE49-F238E27FC236}">
                <a16:creationId xmlns:a16="http://schemas.microsoft.com/office/drawing/2014/main" id="{7E6ACD67-CF5F-44F5-EC21-5A999E016575}"/>
              </a:ext>
            </a:extLst>
          </p:cNvPr>
          <p:cNvSpPr txBox="1">
            <a:spLocks/>
          </p:cNvSpPr>
          <p:nvPr/>
        </p:nvSpPr>
        <p:spPr>
          <a:xfrm>
            <a:off x="5046445" y="6449995"/>
            <a:ext cx="2904959" cy="3317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Shimizu et al. JCO 2023</a:t>
            </a:r>
            <a:endPar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pic>
        <p:nvPicPr>
          <p:cNvPr id="17" name="Picture 16">
            <a:extLst>
              <a:ext uri="{FF2B5EF4-FFF2-40B4-BE49-F238E27FC236}">
                <a16:creationId xmlns:a16="http://schemas.microsoft.com/office/drawing/2014/main" id="{48E09084-B34F-5DBA-B164-52166C529EDF}"/>
              </a:ext>
            </a:extLst>
          </p:cNvPr>
          <p:cNvPicPr>
            <a:picLocks noChangeAspect="1"/>
          </p:cNvPicPr>
          <p:nvPr/>
        </p:nvPicPr>
        <p:blipFill>
          <a:blip r:embed="rId7"/>
          <a:stretch>
            <a:fillRect/>
          </a:stretch>
        </p:blipFill>
        <p:spPr>
          <a:xfrm>
            <a:off x="7533911" y="565296"/>
            <a:ext cx="4279060" cy="5600535"/>
          </a:xfrm>
          <a:prstGeom prst="rect">
            <a:avLst/>
          </a:prstGeom>
          <a:ln>
            <a:solidFill>
              <a:schemeClr val="tx1"/>
            </a:solidFill>
          </a:ln>
        </p:spPr>
      </p:pic>
      <p:sp>
        <p:nvSpPr>
          <p:cNvPr id="18" name="Rectangle 17">
            <a:extLst>
              <a:ext uri="{FF2B5EF4-FFF2-40B4-BE49-F238E27FC236}">
                <a16:creationId xmlns:a16="http://schemas.microsoft.com/office/drawing/2014/main" id="{6794B3AD-4D36-6FF3-C17C-A34F5758766C}"/>
              </a:ext>
            </a:extLst>
          </p:cNvPr>
          <p:cNvSpPr/>
          <p:nvPr/>
        </p:nvSpPr>
        <p:spPr>
          <a:xfrm>
            <a:off x="7576241" y="2235730"/>
            <a:ext cx="4194393" cy="48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F0D87CD-F383-0E6A-D186-875B10036E50}"/>
              </a:ext>
            </a:extLst>
          </p:cNvPr>
          <p:cNvSpPr/>
          <p:nvPr/>
        </p:nvSpPr>
        <p:spPr>
          <a:xfrm>
            <a:off x="7576242" y="5639079"/>
            <a:ext cx="4194393" cy="3839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C223CE2-C672-15C6-904D-3B46E1A1AA03}"/>
              </a:ext>
            </a:extLst>
          </p:cNvPr>
          <p:cNvSpPr/>
          <p:nvPr/>
        </p:nvSpPr>
        <p:spPr>
          <a:xfrm>
            <a:off x="7576243" y="5252792"/>
            <a:ext cx="4194393" cy="3839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01F604-C281-68CA-FF13-E4F8076CEBA5}"/>
              </a:ext>
            </a:extLst>
          </p:cNvPr>
          <p:cNvSpPr/>
          <p:nvPr/>
        </p:nvSpPr>
        <p:spPr>
          <a:xfrm>
            <a:off x="7576244" y="4770192"/>
            <a:ext cx="4194393" cy="48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20868392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331791"/>
            <a:ext cx="121920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Light" panose="020F0302020204030204"/>
                <a:ea typeface="ＭＳ Ｐゴシック"/>
                <a:cs typeface="+mj-cs"/>
              </a:rPr>
              <a:t>Datopotamab</a:t>
            </a:r>
            <a:r>
              <a:rPr kumimoji="0" lang="en-US" sz="36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 Deruxtecan </a:t>
            </a:r>
            <a:br>
              <a:rPr kumimoji="0" lang="en-US" sz="4267"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br>
            <a:r>
              <a:rPr kumimoji="0" lang="en-US" sz="20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Manageable safety profile</a:t>
            </a:r>
            <a:endPar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endParaRPr>
          </a:p>
        </p:txBody>
      </p:sp>
      <p:sp>
        <p:nvSpPr>
          <p:cNvPr id="7" name="Content Placeholder 2">
            <a:extLst>
              <a:ext uri="{FF2B5EF4-FFF2-40B4-BE49-F238E27FC236}">
                <a16:creationId xmlns:a16="http://schemas.microsoft.com/office/drawing/2014/main" id="{5C3AC5D2-402B-448F-852B-029F81B532B0}"/>
              </a:ext>
            </a:extLst>
          </p:cNvPr>
          <p:cNvSpPr txBox="1">
            <a:spLocks/>
          </p:cNvSpPr>
          <p:nvPr/>
        </p:nvSpPr>
        <p:spPr>
          <a:xfrm>
            <a:off x="266971" y="1412879"/>
            <a:ext cx="11062445" cy="1937888"/>
          </a:xfrm>
          <a:prstGeom prst="rect">
            <a:avLst/>
          </a:prstGeom>
        </p:spPr>
        <p:txBody>
          <a:bodyPr>
            <a:normAutofit/>
          </a:bodyPr>
          <a:lstStyle>
            <a:lvl1pPr marL="457178" indent="-457178" algn="l" rtl="0" eaLnBrk="1" fontAlgn="base" hangingPunct="1">
              <a:spcBef>
                <a:spcPct val="20000"/>
              </a:spcBef>
              <a:spcAft>
                <a:spcPct val="0"/>
              </a:spcAft>
              <a:buChar char="•"/>
              <a:defRPr sz="3200">
                <a:solidFill>
                  <a:schemeClr val="tx1"/>
                </a:solidFill>
                <a:latin typeface="+mn-lt"/>
                <a:ea typeface="+mn-ea"/>
                <a:cs typeface="+mn-cs"/>
              </a:defRPr>
            </a:lvl1pPr>
            <a:lvl2pPr marL="990550" indent="-380981" algn="l" rtl="0" eaLnBrk="1" fontAlgn="base" hangingPunct="1">
              <a:spcBef>
                <a:spcPct val="20000"/>
              </a:spcBef>
              <a:spcAft>
                <a:spcPct val="0"/>
              </a:spcAft>
              <a:buChar char="–"/>
              <a:defRPr sz="2667">
                <a:solidFill>
                  <a:schemeClr val="tx1"/>
                </a:solidFill>
                <a:latin typeface="+mn-lt"/>
                <a:ea typeface="+mn-ea"/>
              </a:defRPr>
            </a:lvl2pPr>
            <a:lvl3pPr marL="1523925" indent="-304784" algn="l" rtl="0" eaLnBrk="1" fontAlgn="base" hangingPunct="1">
              <a:spcBef>
                <a:spcPct val="20000"/>
              </a:spcBef>
              <a:spcAft>
                <a:spcPct val="0"/>
              </a:spcAft>
              <a:buChar char="•"/>
              <a:defRPr>
                <a:solidFill>
                  <a:schemeClr val="tx1"/>
                </a:solidFill>
                <a:latin typeface="+mn-lt"/>
                <a:ea typeface="+mn-ea"/>
              </a:defRPr>
            </a:lvl3pPr>
            <a:lvl4pPr marL="2133493" indent="-304784" algn="l" rtl="0" eaLnBrk="1" fontAlgn="base" hangingPunct="1">
              <a:spcBef>
                <a:spcPct val="20000"/>
              </a:spcBef>
              <a:spcAft>
                <a:spcPct val="0"/>
              </a:spcAft>
              <a:defRPr sz="2667">
                <a:solidFill>
                  <a:schemeClr val="tx1"/>
                </a:solidFill>
                <a:latin typeface="+mn-lt"/>
                <a:ea typeface="+mn-ea"/>
              </a:defRPr>
            </a:lvl4pPr>
            <a:lvl5pPr marL="2743062" indent="-304784" algn="l" rtl="0" eaLnBrk="1" fontAlgn="base" hangingPunct="1">
              <a:spcBef>
                <a:spcPct val="20000"/>
              </a:spcBef>
              <a:spcAft>
                <a:spcPct val="0"/>
              </a:spcAft>
              <a:buChar char="»"/>
              <a:defRPr sz="2667">
                <a:solidFill>
                  <a:schemeClr val="tx1"/>
                </a:solidFill>
                <a:latin typeface="+mn-lt"/>
                <a:ea typeface="+mn-ea"/>
              </a:defRPr>
            </a:lvl5pPr>
            <a:lvl6pPr marL="3352632" indent="-304784" algn="l" rtl="0" eaLnBrk="1" fontAlgn="base" hangingPunct="1">
              <a:spcBef>
                <a:spcPct val="20000"/>
              </a:spcBef>
              <a:spcAft>
                <a:spcPct val="0"/>
              </a:spcAft>
              <a:buChar char="»"/>
              <a:defRPr sz="2667">
                <a:solidFill>
                  <a:schemeClr val="tx1"/>
                </a:solidFill>
                <a:latin typeface="+mn-lt"/>
                <a:ea typeface="+mn-ea"/>
              </a:defRPr>
            </a:lvl6pPr>
            <a:lvl7pPr marL="3962202" indent="-304784" algn="l" rtl="0" eaLnBrk="1" fontAlgn="base" hangingPunct="1">
              <a:spcBef>
                <a:spcPct val="20000"/>
              </a:spcBef>
              <a:spcAft>
                <a:spcPct val="0"/>
              </a:spcAft>
              <a:buChar char="»"/>
              <a:defRPr sz="2667">
                <a:solidFill>
                  <a:schemeClr val="tx1"/>
                </a:solidFill>
                <a:latin typeface="+mn-lt"/>
                <a:ea typeface="+mn-ea"/>
              </a:defRPr>
            </a:lvl7pPr>
            <a:lvl8pPr marL="4571772" indent="-304784" algn="l" rtl="0" eaLnBrk="1" fontAlgn="base" hangingPunct="1">
              <a:spcBef>
                <a:spcPct val="20000"/>
              </a:spcBef>
              <a:spcAft>
                <a:spcPct val="0"/>
              </a:spcAft>
              <a:buChar char="»"/>
              <a:defRPr sz="2667">
                <a:solidFill>
                  <a:schemeClr val="tx1"/>
                </a:solidFill>
                <a:latin typeface="+mn-lt"/>
                <a:ea typeface="+mn-ea"/>
              </a:defRPr>
            </a:lvl8pPr>
            <a:lvl9pPr marL="5181341" indent="-304784" algn="l" rtl="0" eaLnBrk="1" fontAlgn="base" hangingPunct="1">
              <a:spcBef>
                <a:spcPct val="20000"/>
              </a:spcBef>
              <a:spcAft>
                <a:spcPct val="0"/>
              </a:spcAft>
              <a:buChar char="»"/>
              <a:defRPr sz="2667">
                <a:solidFill>
                  <a:schemeClr val="tx1"/>
                </a:solidFill>
                <a:latin typeface="+mn-lt"/>
                <a:ea typeface="+mn-ea"/>
              </a:defRPr>
            </a:lvl9pPr>
          </a:lstStyle>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69384D7-C884-47FB-6CEF-CCD3A6C528C8}"/>
              </a:ext>
            </a:extLst>
          </p:cNvPr>
          <p:cNvPicPr>
            <a:picLocks noChangeAspect="1"/>
          </p:cNvPicPr>
          <p:nvPr/>
        </p:nvPicPr>
        <p:blipFill>
          <a:blip r:embed="rId2"/>
          <a:stretch>
            <a:fillRect/>
          </a:stretch>
        </p:blipFill>
        <p:spPr>
          <a:xfrm>
            <a:off x="0" y="-16164"/>
            <a:ext cx="12192000" cy="317985"/>
          </a:xfrm>
          <a:prstGeom prst="rect">
            <a:avLst/>
          </a:prstGeom>
        </p:spPr>
      </p:pic>
      <p:pic>
        <p:nvPicPr>
          <p:cNvPr id="4" name="Picture 3">
            <a:extLst>
              <a:ext uri="{FF2B5EF4-FFF2-40B4-BE49-F238E27FC236}">
                <a16:creationId xmlns:a16="http://schemas.microsoft.com/office/drawing/2014/main" id="{AD9DD484-FECE-749B-FD06-4BEFB2599883}"/>
              </a:ext>
            </a:extLst>
          </p:cNvPr>
          <p:cNvPicPr>
            <a:picLocks noChangeAspect="1"/>
          </p:cNvPicPr>
          <p:nvPr/>
        </p:nvPicPr>
        <p:blipFill>
          <a:blip r:embed="rId3"/>
          <a:stretch>
            <a:fillRect/>
          </a:stretch>
        </p:blipFill>
        <p:spPr>
          <a:xfrm>
            <a:off x="220663" y="6363204"/>
            <a:ext cx="1474788" cy="397890"/>
          </a:xfrm>
          <a:prstGeom prst="rect">
            <a:avLst/>
          </a:prstGeom>
        </p:spPr>
      </p:pic>
      <p:pic>
        <p:nvPicPr>
          <p:cNvPr id="5" name="Picture 4">
            <a:extLst>
              <a:ext uri="{FF2B5EF4-FFF2-40B4-BE49-F238E27FC236}">
                <a16:creationId xmlns:a16="http://schemas.microsoft.com/office/drawing/2014/main" id="{9548196C-9426-F7F1-22A4-06CED1F7C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sp>
        <p:nvSpPr>
          <p:cNvPr id="8" name="Footer Placeholder 5">
            <a:extLst>
              <a:ext uri="{FF2B5EF4-FFF2-40B4-BE49-F238E27FC236}">
                <a16:creationId xmlns:a16="http://schemas.microsoft.com/office/drawing/2014/main" id="{48640848-A81E-55A4-BCF5-94643B007CBE}"/>
              </a:ext>
            </a:extLst>
          </p:cNvPr>
          <p:cNvSpPr txBox="1">
            <a:spLocks/>
          </p:cNvSpPr>
          <p:nvPr/>
        </p:nvSpPr>
        <p:spPr>
          <a:xfrm>
            <a:off x="8036173" y="6466082"/>
            <a:ext cx="2904959" cy="331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Garon et al. WCLC 2021</a:t>
            </a:r>
            <a:endParaRPr kumimoji="0" 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11" name="Picture 10">
            <a:extLst>
              <a:ext uri="{FF2B5EF4-FFF2-40B4-BE49-F238E27FC236}">
                <a16:creationId xmlns:a16="http://schemas.microsoft.com/office/drawing/2014/main" id="{B63BC74E-41BC-21B9-8103-B5E3EB1FE96A}"/>
              </a:ext>
            </a:extLst>
          </p:cNvPr>
          <p:cNvPicPr>
            <a:picLocks noChangeAspect="1"/>
          </p:cNvPicPr>
          <p:nvPr/>
        </p:nvPicPr>
        <p:blipFill>
          <a:blip r:embed="rId5"/>
          <a:stretch>
            <a:fillRect/>
          </a:stretch>
        </p:blipFill>
        <p:spPr>
          <a:xfrm>
            <a:off x="783771" y="1234928"/>
            <a:ext cx="5221089" cy="4963609"/>
          </a:xfrm>
          <a:prstGeom prst="rect">
            <a:avLst/>
          </a:prstGeom>
        </p:spPr>
      </p:pic>
      <p:pic>
        <p:nvPicPr>
          <p:cNvPr id="16" name="Picture 15">
            <a:extLst>
              <a:ext uri="{FF2B5EF4-FFF2-40B4-BE49-F238E27FC236}">
                <a16:creationId xmlns:a16="http://schemas.microsoft.com/office/drawing/2014/main" id="{B2801B8D-890C-1723-6A30-6717FD38F4D8}"/>
              </a:ext>
            </a:extLst>
          </p:cNvPr>
          <p:cNvPicPr>
            <a:picLocks noChangeAspect="1"/>
          </p:cNvPicPr>
          <p:nvPr/>
        </p:nvPicPr>
        <p:blipFill>
          <a:blip r:embed="rId6"/>
          <a:stretch>
            <a:fillRect/>
          </a:stretch>
        </p:blipFill>
        <p:spPr>
          <a:xfrm>
            <a:off x="6101669" y="1392591"/>
            <a:ext cx="5669337" cy="4918786"/>
          </a:xfrm>
          <a:prstGeom prst="rect">
            <a:avLst/>
          </a:prstGeom>
        </p:spPr>
      </p:pic>
      <p:sp>
        <p:nvSpPr>
          <p:cNvPr id="17" name="Footer Placeholder 5">
            <a:extLst>
              <a:ext uri="{FF2B5EF4-FFF2-40B4-BE49-F238E27FC236}">
                <a16:creationId xmlns:a16="http://schemas.microsoft.com/office/drawing/2014/main" id="{4A32F5E4-72F7-31A4-9F82-2F2DA3182B13}"/>
              </a:ext>
            </a:extLst>
          </p:cNvPr>
          <p:cNvSpPr txBox="1">
            <a:spLocks/>
          </p:cNvSpPr>
          <p:nvPr/>
        </p:nvSpPr>
        <p:spPr>
          <a:xfrm>
            <a:off x="1960852" y="6447694"/>
            <a:ext cx="2904959" cy="3317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Shimizu et al. JCO 2023</a:t>
            </a:r>
            <a:endPar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9267233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5546-FC68-4130-9786-50AEF8A5ACB2}"/>
              </a:ext>
            </a:extLst>
          </p:cNvPr>
          <p:cNvSpPr>
            <a:spLocks noGrp="1"/>
          </p:cNvSpPr>
          <p:nvPr>
            <p:ph type="title"/>
          </p:nvPr>
        </p:nvSpPr>
        <p:spPr/>
        <p:txBody>
          <a:bodyPr/>
          <a:lstStyle/>
          <a:p>
            <a:r>
              <a:rPr lang="en-US" dirty="0"/>
              <a:t>Dato-</a:t>
            </a:r>
            <a:r>
              <a:rPr lang="en-US" dirty="0" err="1"/>
              <a:t>DXd</a:t>
            </a:r>
            <a:r>
              <a:rPr lang="en-US" dirty="0"/>
              <a:t> + </a:t>
            </a:r>
            <a:r>
              <a:rPr lang="en-US" dirty="0" err="1"/>
              <a:t>Pembro</a:t>
            </a:r>
            <a:endParaRPr lang="en-US" dirty="0"/>
          </a:p>
        </p:txBody>
      </p:sp>
      <p:sp>
        <p:nvSpPr>
          <p:cNvPr id="3" name="Content Placeholder 2">
            <a:extLst>
              <a:ext uri="{FF2B5EF4-FFF2-40B4-BE49-F238E27FC236}">
                <a16:creationId xmlns:a16="http://schemas.microsoft.com/office/drawing/2014/main" id="{A979C530-0CE2-46BE-B6E3-C0FB16140328}"/>
              </a:ext>
            </a:extLst>
          </p:cNvPr>
          <p:cNvSpPr>
            <a:spLocks noGrp="1"/>
          </p:cNvSpPr>
          <p:nvPr>
            <p:ph idx="1"/>
          </p:nvPr>
        </p:nvSpPr>
        <p:spPr>
          <a:xfrm>
            <a:off x="465668" y="1909387"/>
            <a:ext cx="5281940" cy="4267575"/>
          </a:xfrm>
        </p:spPr>
        <p:txBody>
          <a:bodyPr>
            <a:normAutofit/>
          </a:bodyPr>
          <a:lstStyle/>
          <a:p>
            <a:r>
              <a:rPr lang="en-US" dirty="0"/>
              <a:t>Preclinical data demonstrates greater activity with combination Dato-</a:t>
            </a:r>
            <a:r>
              <a:rPr lang="en-US" dirty="0" err="1"/>
              <a:t>DXd</a:t>
            </a:r>
            <a:r>
              <a:rPr lang="en-US" dirty="0"/>
              <a:t> and anti-PD-(L)1</a:t>
            </a:r>
          </a:p>
          <a:p>
            <a:r>
              <a:rPr lang="en-US" dirty="0"/>
              <a:t>TROPION-Lung02 (Phase </a:t>
            </a:r>
            <a:r>
              <a:rPr lang="en-US" dirty="0" err="1"/>
              <a:t>Ib</a:t>
            </a:r>
            <a:r>
              <a:rPr lang="en-US" dirty="0"/>
              <a:t>)</a:t>
            </a:r>
          </a:p>
        </p:txBody>
      </p:sp>
      <p:pic>
        <p:nvPicPr>
          <p:cNvPr id="6" name="Picture 5">
            <a:extLst>
              <a:ext uri="{FF2B5EF4-FFF2-40B4-BE49-F238E27FC236}">
                <a16:creationId xmlns:a16="http://schemas.microsoft.com/office/drawing/2014/main" id="{369D1F96-575B-43E6-A470-E18570A31556}"/>
              </a:ext>
            </a:extLst>
          </p:cNvPr>
          <p:cNvPicPr>
            <a:picLocks noChangeAspect="1"/>
          </p:cNvPicPr>
          <p:nvPr/>
        </p:nvPicPr>
        <p:blipFill>
          <a:blip r:embed="rId2"/>
          <a:stretch>
            <a:fillRect/>
          </a:stretch>
        </p:blipFill>
        <p:spPr>
          <a:xfrm>
            <a:off x="220663" y="6363204"/>
            <a:ext cx="1474788" cy="397890"/>
          </a:xfrm>
          <a:prstGeom prst="rect">
            <a:avLst/>
          </a:prstGeom>
        </p:spPr>
      </p:pic>
      <p:pic>
        <p:nvPicPr>
          <p:cNvPr id="7" name="Picture 6">
            <a:extLst>
              <a:ext uri="{FF2B5EF4-FFF2-40B4-BE49-F238E27FC236}">
                <a16:creationId xmlns:a16="http://schemas.microsoft.com/office/drawing/2014/main" id="{A6B677F5-510A-453F-9960-996CAA766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8" name="Picture 7">
            <a:extLst>
              <a:ext uri="{FF2B5EF4-FFF2-40B4-BE49-F238E27FC236}">
                <a16:creationId xmlns:a16="http://schemas.microsoft.com/office/drawing/2014/main" id="{21AD849E-F928-4B14-820C-6C33CF021B8C}"/>
              </a:ext>
            </a:extLst>
          </p:cNvPr>
          <p:cNvPicPr>
            <a:picLocks noChangeAspect="1"/>
          </p:cNvPicPr>
          <p:nvPr/>
        </p:nvPicPr>
        <p:blipFill>
          <a:blip r:embed="rId4"/>
          <a:stretch>
            <a:fillRect/>
          </a:stretch>
        </p:blipFill>
        <p:spPr>
          <a:xfrm>
            <a:off x="0" y="-16164"/>
            <a:ext cx="12192000" cy="317985"/>
          </a:xfrm>
          <a:prstGeom prst="rect">
            <a:avLst/>
          </a:prstGeom>
        </p:spPr>
      </p:pic>
      <p:pic>
        <p:nvPicPr>
          <p:cNvPr id="5" name="Picture 4">
            <a:extLst>
              <a:ext uri="{FF2B5EF4-FFF2-40B4-BE49-F238E27FC236}">
                <a16:creationId xmlns:a16="http://schemas.microsoft.com/office/drawing/2014/main" id="{1C4C9210-9DB8-93C1-2101-1C2A15DCF3EA}"/>
              </a:ext>
            </a:extLst>
          </p:cNvPr>
          <p:cNvPicPr>
            <a:picLocks noChangeAspect="1"/>
          </p:cNvPicPr>
          <p:nvPr/>
        </p:nvPicPr>
        <p:blipFill>
          <a:blip r:embed="rId5"/>
          <a:stretch>
            <a:fillRect/>
          </a:stretch>
        </p:blipFill>
        <p:spPr>
          <a:xfrm>
            <a:off x="6351260" y="579066"/>
            <a:ext cx="5616228" cy="3082307"/>
          </a:xfrm>
          <a:prstGeom prst="rect">
            <a:avLst/>
          </a:prstGeom>
          <a:ln>
            <a:solidFill>
              <a:schemeClr val="tx1"/>
            </a:solidFill>
          </a:ln>
        </p:spPr>
      </p:pic>
      <p:pic>
        <p:nvPicPr>
          <p:cNvPr id="10" name="Picture 9">
            <a:extLst>
              <a:ext uri="{FF2B5EF4-FFF2-40B4-BE49-F238E27FC236}">
                <a16:creationId xmlns:a16="http://schemas.microsoft.com/office/drawing/2014/main" id="{06EE3EDF-67D5-074F-C4FB-E3E87A19295C}"/>
              </a:ext>
            </a:extLst>
          </p:cNvPr>
          <p:cNvPicPr>
            <a:picLocks noChangeAspect="1"/>
          </p:cNvPicPr>
          <p:nvPr/>
        </p:nvPicPr>
        <p:blipFill>
          <a:blip r:embed="rId6"/>
          <a:stretch>
            <a:fillRect/>
          </a:stretch>
        </p:blipFill>
        <p:spPr>
          <a:xfrm>
            <a:off x="2186573" y="3969887"/>
            <a:ext cx="8329374" cy="2393317"/>
          </a:xfrm>
          <a:prstGeom prst="rect">
            <a:avLst/>
          </a:prstGeom>
          <a:ln>
            <a:solidFill>
              <a:schemeClr val="tx1"/>
            </a:solidFill>
          </a:ln>
        </p:spPr>
      </p:pic>
      <p:sp>
        <p:nvSpPr>
          <p:cNvPr id="11" name="TextBox 10">
            <a:extLst>
              <a:ext uri="{FF2B5EF4-FFF2-40B4-BE49-F238E27FC236}">
                <a16:creationId xmlns:a16="http://schemas.microsoft.com/office/drawing/2014/main" id="{FFD0CD12-A48A-95DA-EBC8-86B200D4D99A}"/>
              </a:ext>
            </a:extLst>
          </p:cNvPr>
          <p:cNvSpPr txBox="1"/>
          <p:nvPr/>
        </p:nvSpPr>
        <p:spPr>
          <a:xfrm>
            <a:off x="4886325" y="6492875"/>
            <a:ext cx="5200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Goto et al. ASCO 2023</a:t>
            </a:r>
          </a:p>
        </p:txBody>
      </p:sp>
    </p:spTree>
    <p:extLst>
      <p:ext uri="{BB962C8B-B14F-4D97-AF65-F5344CB8AC3E}">
        <p14:creationId xmlns:p14="http://schemas.microsoft.com/office/powerpoint/2010/main" val="33590396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5546-FC68-4130-9786-50AEF8A5ACB2}"/>
              </a:ext>
            </a:extLst>
          </p:cNvPr>
          <p:cNvSpPr>
            <a:spLocks noGrp="1"/>
          </p:cNvSpPr>
          <p:nvPr>
            <p:ph type="title"/>
          </p:nvPr>
        </p:nvSpPr>
        <p:spPr/>
        <p:txBody>
          <a:bodyPr/>
          <a:lstStyle/>
          <a:p>
            <a:r>
              <a:rPr lang="en-US" dirty="0"/>
              <a:t>TROPION-Lung02</a:t>
            </a:r>
          </a:p>
        </p:txBody>
      </p:sp>
      <p:pic>
        <p:nvPicPr>
          <p:cNvPr id="6" name="Picture 5">
            <a:extLst>
              <a:ext uri="{FF2B5EF4-FFF2-40B4-BE49-F238E27FC236}">
                <a16:creationId xmlns:a16="http://schemas.microsoft.com/office/drawing/2014/main" id="{369D1F96-575B-43E6-A470-E18570A31556}"/>
              </a:ext>
            </a:extLst>
          </p:cNvPr>
          <p:cNvPicPr>
            <a:picLocks noChangeAspect="1"/>
          </p:cNvPicPr>
          <p:nvPr/>
        </p:nvPicPr>
        <p:blipFill>
          <a:blip r:embed="rId2"/>
          <a:stretch>
            <a:fillRect/>
          </a:stretch>
        </p:blipFill>
        <p:spPr>
          <a:xfrm>
            <a:off x="220663" y="6363204"/>
            <a:ext cx="1474788" cy="397890"/>
          </a:xfrm>
          <a:prstGeom prst="rect">
            <a:avLst/>
          </a:prstGeom>
        </p:spPr>
      </p:pic>
      <p:pic>
        <p:nvPicPr>
          <p:cNvPr id="7" name="Picture 6">
            <a:extLst>
              <a:ext uri="{FF2B5EF4-FFF2-40B4-BE49-F238E27FC236}">
                <a16:creationId xmlns:a16="http://schemas.microsoft.com/office/drawing/2014/main" id="{A6B677F5-510A-453F-9960-996CAA766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8" name="Picture 7">
            <a:extLst>
              <a:ext uri="{FF2B5EF4-FFF2-40B4-BE49-F238E27FC236}">
                <a16:creationId xmlns:a16="http://schemas.microsoft.com/office/drawing/2014/main" id="{21AD849E-F928-4B14-820C-6C33CF021B8C}"/>
              </a:ext>
            </a:extLst>
          </p:cNvPr>
          <p:cNvPicPr>
            <a:picLocks noChangeAspect="1"/>
          </p:cNvPicPr>
          <p:nvPr/>
        </p:nvPicPr>
        <p:blipFill>
          <a:blip r:embed="rId4"/>
          <a:stretch>
            <a:fillRect/>
          </a:stretch>
        </p:blipFill>
        <p:spPr>
          <a:xfrm>
            <a:off x="0" y="-16164"/>
            <a:ext cx="12192000" cy="317985"/>
          </a:xfrm>
          <a:prstGeom prst="rect">
            <a:avLst/>
          </a:prstGeom>
        </p:spPr>
      </p:pic>
      <p:pic>
        <p:nvPicPr>
          <p:cNvPr id="5" name="Picture 4">
            <a:extLst>
              <a:ext uri="{FF2B5EF4-FFF2-40B4-BE49-F238E27FC236}">
                <a16:creationId xmlns:a16="http://schemas.microsoft.com/office/drawing/2014/main" id="{5B5C0A7C-CFA9-D5B3-2DE6-CDAFA2DFD0D3}"/>
              </a:ext>
            </a:extLst>
          </p:cNvPr>
          <p:cNvPicPr>
            <a:picLocks noChangeAspect="1"/>
          </p:cNvPicPr>
          <p:nvPr/>
        </p:nvPicPr>
        <p:blipFill>
          <a:blip r:embed="rId5"/>
          <a:stretch>
            <a:fillRect/>
          </a:stretch>
        </p:blipFill>
        <p:spPr>
          <a:xfrm>
            <a:off x="171450" y="1825624"/>
            <a:ext cx="5446843" cy="3737157"/>
          </a:xfrm>
          <a:prstGeom prst="rect">
            <a:avLst/>
          </a:prstGeom>
        </p:spPr>
      </p:pic>
      <p:pic>
        <p:nvPicPr>
          <p:cNvPr id="10" name="Picture 9">
            <a:extLst>
              <a:ext uri="{FF2B5EF4-FFF2-40B4-BE49-F238E27FC236}">
                <a16:creationId xmlns:a16="http://schemas.microsoft.com/office/drawing/2014/main" id="{9DF8F469-2D92-CCAE-9706-BC1188EB394D}"/>
              </a:ext>
            </a:extLst>
          </p:cNvPr>
          <p:cNvPicPr>
            <a:picLocks noChangeAspect="1"/>
          </p:cNvPicPr>
          <p:nvPr/>
        </p:nvPicPr>
        <p:blipFill>
          <a:blip r:embed="rId6"/>
          <a:stretch>
            <a:fillRect/>
          </a:stretch>
        </p:blipFill>
        <p:spPr>
          <a:xfrm>
            <a:off x="5717523" y="1825623"/>
            <a:ext cx="6305276" cy="3641727"/>
          </a:xfrm>
          <a:prstGeom prst="rect">
            <a:avLst/>
          </a:prstGeom>
        </p:spPr>
      </p:pic>
      <p:sp>
        <p:nvSpPr>
          <p:cNvPr id="11" name="TextBox 10">
            <a:extLst>
              <a:ext uri="{FF2B5EF4-FFF2-40B4-BE49-F238E27FC236}">
                <a16:creationId xmlns:a16="http://schemas.microsoft.com/office/drawing/2014/main" id="{D1D2D9E1-7DE7-C9F0-F96D-7E5A1774A8D4}"/>
              </a:ext>
            </a:extLst>
          </p:cNvPr>
          <p:cNvSpPr txBox="1"/>
          <p:nvPr/>
        </p:nvSpPr>
        <p:spPr>
          <a:xfrm>
            <a:off x="4886325" y="6492875"/>
            <a:ext cx="5200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Goto et al. ASCO 2023</a:t>
            </a:r>
          </a:p>
        </p:txBody>
      </p:sp>
      <p:sp>
        <p:nvSpPr>
          <p:cNvPr id="12" name="Rectangle 11">
            <a:extLst>
              <a:ext uri="{FF2B5EF4-FFF2-40B4-BE49-F238E27FC236}">
                <a16:creationId xmlns:a16="http://schemas.microsoft.com/office/drawing/2014/main" id="{ABBA5797-8C3B-57E0-DB54-9B7D6123099B}"/>
              </a:ext>
            </a:extLst>
          </p:cNvPr>
          <p:cNvSpPr/>
          <p:nvPr/>
        </p:nvSpPr>
        <p:spPr>
          <a:xfrm>
            <a:off x="220663" y="4914900"/>
            <a:ext cx="5056187" cy="4857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9E274-5C5E-2DA3-AEF6-4B2EE2F9B096}"/>
              </a:ext>
            </a:extLst>
          </p:cNvPr>
          <p:cNvSpPr/>
          <p:nvPr/>
        </p:nvSpPr>
        <p:spPr>
          <a:xfrm>
            <a:off x="6100670" y="2838450"/>
            <a:ext cx="5767480" cy="5238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C63513F-BFBE-F426-E64E-652ED52752F4}"/>
              </a:ext>
            </a:extLst>
          </p:cNvPr>
          <p:cNvSpPr/>
          <p:nvPr/>
        </p:nvSpPr>
        <p:spPr>
          <a:xfrm>
            <a:off x="220663" y="2670356"/>
            <a:ext cx="5056187" cy="5441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4944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5546-FC68-4130-9786-50AEF8A5ACB2}"/>
              </a:ext>
            </a:extLst>
          </p:cNvPr>
          <p:cNvSpPr>
            <a:spLocks noGrp="1"/>
          </p:cNvSpPr>
          <p:nvPr>
            <p:ph type="title"/>
          </p:nvPr>
        </p:nvSpPr>
        <p:spPr/>
        <p:txBody>
          <a:bodyPr/>
          <a:lstStyle/>
          <a:p>
            <a:r>
              <a:rPr lang="en-US" dirty="0"/>
              <a:t>TROPION-Lung02 </a:t>
            </a:r>
          </a:p>
        </p:txBody>
      </p:sp>
      <p:pic>
        <p:nvPicPr>
          <p:cNvPr id="6" name="Picture 5">
            <a:extLst>
              <a:ext uri="{FF2B5EF4-FFF2-40B4-BE49-F238E27FC236}">
                <a16:creationId xmlns:a16="http://schemas.microsoft.com/office/drawing/2014/main" id="{369D1F96-575B-43E6-A470-E18570A31556}"/>
              </a:ext>
            </a:extLst>
          </p:cNvPr>
          <p:cNvPicPr>
            <a:picLocks noChangeAspect="1"/>
          </p:cNvPicPr>
          <p:nvPr/>
        </p:nvPicPr>
        <p:blipFill>
          <a:blip r:embed="rId2"/>
          <a:stretch>
            <a:fillRect/>
          </a:stretch>
        </p:blipFill>
        <p:spPr>
          <a:xfrm>
            <a:off x="220663" y="6363204"/>
            <a:ext cx="1474788" cy="397890"/>
          </a:xfrm>
          <a:prstGeom prst="rect">
            <a:avLst/>
          </a:prstGeom>
        </p:spPr>
      </p:pic>
      <p:pic>
        <p:nvPicPr>
          <p:cNvPr id="7" name="Picture 6">
            <a:extLst>
              <a:ext uri="{FF2B5EF4-FFF2-40B4-BE49-F238E27FC236}">
                <a16:creationId xmlns:a16="http://schemas.microsoft.com/office/drawing/2014/main" id="{A6B677F5-510A-453F-9960-996CAA766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8" name="Picture 7">
            <a:extLst>
              <a:ext uri="{FF2B5EF4-FFF2-40B4-BE49-F238E27FC236}">
                <a16:creationId xmlns:a16="http://schemas.microsoft.com/office/drawing/2014/main" id="{21AD849E-F928-4B14-820C-6C33CF021B8C}"/>
              </a:ext>
            </a:extLst>
          </p:cNvPr>
          <p:cNvPicPr>
            <a:picLocks noChangeAspect="1"/>
          </p:cNvPicPr>
          <p:nvPr/>
        </p:nvPicPr>
        <p:blipFill>
          <a:blip r:embed="rId4"/>
          <a:stretch>
            <a:fillRect/>
          </a:stretch>
        </p:blipFill>
        <p:spPr>
          <a:xfrm>
            <a:off x="0" y="-16164"/>
            <a:ext cx="12192000" cy="317985"/>
          </a:xfrm>
          <a:prstGeom prst="rect">
            <a:avLst/>
          </a:prstGeom>
        </p:spPr>
      </p:pic>
      <p:pic>
        <p:nvPicPr>
          <p:cNvPr id="5" name="Picture 4">
            <a:extLst>
              <a:ext uri="{FF2B5EF4-FFF2-40B4-BE49-F238E27FC236}">
                <a16:creationId xmlns:a16="http://schemas.microsoft.com/office/drawing/2014/main" id="{9BB71BA6-97BC-FE26-EFF8-3F84A8E0A396}"/>
              </a:ext>
            </a:extLst>
          </p:cNvPr>
          <p:cNvPicPr>
            <a:picLocks noChangeAspect="1"/>
          </p:cNvPicPr>
          <p:nvPr/>
        </p:nvPicPr>
        <p:blipFill>
          <a:blip r:embed="rId5"/>
          <a:stretch>
            <a:fillRect/>
          </a:stretch>
        </p:blipFill>
        <p:spPr>
          <a:xfrm>
            <a:off x="95269" y="1690688"/>
            <a:ext cx="11782421" cy="4232443"/>
          </a:xfrm>
          <a:prstGeom prst="rect">
            <a:avLst/>
          </a:prstGeom>
        </p:spPr>
      </p:pic>
      <p:sp>
        <p:nvSpPr>
          <p:cNvPr id="9" name="TextBox 8">
            <a:extLst>
              <a:ext uri="{FF2B5EF4-FFF2-40B4-BE49-F238E27FC236}">
                <a16:creationId xmlns:a16="http://schemas.microsoft.com/office/drawing/2014/main" id="{802C34FE-FDB3-65DE-B70F-999D3FD14C19}"/>
              </a:ext>
            </a:extLst>
          </p:cNvPr>
          <p:cNvSpPr txBox="1"/>
          <p:nvPr/>
        </p:nvSpPr>
        <p:spPr>
          <a:xfrm>
            <a:off x="4886325" y="6492875"/>
            <a:ext cx="5200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Goto et al. ASCO 2023</a:t>
            </a:r>
          </a:p>
        </p:txBody>
      </p:sp>
    </p:spTree>
    <p:extLst>
      <p:ext uri="{BB962C8B-B14F-4D97-AF65-F5344CB8AC3E}">
        <p14:creationId xmlns:p14="http://schemas.microsoft.com/office/powerpoint/2010/main" val="3466054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D38CF7-42EF-4815-9191-EE0ABF92B79D}"/>
              </a:ext>
            </a:extLst>
          </p:cNvPr>
          <p:cNvSpPr>
            <a:spLocks noGrp="1"/>
          </p:cNvSpPr>
          <p:nvPr>
            <p:ph type="title"/>
          </p:nvPr>
        </p:nvSpPr>
        <p:spPr>
          <a:xfrm>
            <a:off x="219360" y="188640"/>
            <a:ext cx="11776105" cy="1325563"/>
          </a:xfrm>
        </p:spPr>
        <p:txBody>
          <a:bodyPr/>
          <a:lstStyle/>
          <a:p>
            <a:r>
              <a:rPr lang="en-US" dirty="0">
                <a:latin typeface="Arial" panose="020B0604020202020204" pitchFamily="34" charset="0"/>
              </a:rPr>
              <a:t>Case Presentation – Dr </a:t>
            </a:r>
            <a:r>
              <a:rPr lang="en-US" dirty="0" err="1">
                <a:latin typeface="Arial" panose="020B0604020202020204" pitchFamily="34" charset="0"/>
              </a:rPr>
              <a:t>Reckamp</a:t>
            </a:r>
            <a:endParaRPr lang="en-US" dirty="0">
              <a:latin typeface="Arial" panose="020B0604020202020204" pitchFamily="34" charset="0"/>
            </a:endParaRPr>
          </a:p>
        </p:txBody>
      </p:sp>
      <p:sp>
        <p:nvSpPr>
          <p:cNvPr id="7" name="Content Placeholder 6">
            <a:extLst>
              <a:ext uri="{FF2B5EF4-FFF2-40B4-BE49-F238E27FC236}">
                <a16:creationId xmlns:a16="http://schemas.microsoft.com/office/drawing/2014/main" id="{D84211B5-D4E0-4F90-B891-80619D87646D}"/>
              </a:ext>
            </a:extLst>
          </p:cNvPr>
          <p:cNvSpPr>
            <a:spLocks noGrp="1"/>
          </p:cNvSpPr>
          <p:nvPr>
            <p:ph idx="1"/>
          </p:nvPr>
        </p:nvSpPr>
        <p:spPr>
          <a:xfrm>
            <a:off x="110122" y="1367501"/>
            <a:ext cx="11916697" cy="4700790"/>
          </a:xfrm>
        </p:spPr>
        <p:txBody>
          <a:bodyPr>
            <a:normAutofit lnSpcReduction="10000"/>
          </a:bodyPr>
          <a:lstStyle/>
          <a:p>
            <a:pPr marL="457189" indent="-457189">
              <a:lnSpc>
                <a:spcPct val="100000"/>
              </a:lnSpc>
              <a:spcBef>
                <a:spcPts val="800"/>
              </a:spcBef>
              <a:buFont typeface="Arial" panose="020B0604020202020204" pitchFamily="34" charset="0"/>
              <a:buChar char="•"/>
            </a:pPr>
            <a:r>
              <a:rPr lang="en-US" altLang="en-US" sz="2400" dirty="0">
                <a:latin typeface="Arial" panose="020B0604020202020204" pitchFamily="34" charset="0"/>
              </a:rPr>
              <a:t>72-year-old man with progressive cough and chest discomfort for 4 months</a:t>
            </a:r>
          </a:p>
          <a:p>
            <a:pPr marL="457189" indent="-457189">
              <a:lnSpc>
                <a:spcPct val="100000"/>
              </a:lnSpc>
              <a:spcBef>
                <a:spcPts val="800"/>
              </a:spcBef>
              <a:buFont typeface="Arial" panose="020B0604020202020204" pitchFamily="34" charset="0"/>
              <a:buChar char="•"/>
            </a:pPr>
            <a:r>
              <a:rPr lang="en-US" altLang="en-US" sz="2400" dirty="0">
                <a:latin typeface="Arial" panose="020B0604020202020204" pitchFamily="34" charset="0"/>
              </a:rPr>
              <a:t>40 pack-year smoking history, quit 10 years ago</a:t>
            </a:r>
          </a:p>
          <a:p>
            <a:pPr marL="457189" indent="-457189">
              <a:lnSpc>
                <a:spcPct val="100000"/>
              </a:lnSpc>
              <a:spcBef>
                <a:spcPts val="800"/>
              </a:spcBef>
              <a:buFont typeface="Arial" panose="020B0604020202020204" pitchFamily="34" charset="0"/>
              <a:buChar char="•"/>
            </a:pPr>
            <a:r>
              <a:rPr lang="en-US" altLang="en-US" sz="2400" dirty="0">
                <a:latin typeface="Arial" panose="020B0604020202020204" pitchFamily="34" charset="0"/>
              </a:rPr>
              <a:t>CT chest/abdomen/pelvis: </a:t>
            </a:r>
            <a:r>
              <a:rPr lang="en-US" sz="2400" dirty="0">
                <a:latin typeface="Arial" panose="020B0604020202020204" pitchFamily="34" charset="0"/>
                <a:ea typeface="Times New Roman" panose="02020603050405020304" pitchFamily="18" charset="0"/>
              </a:rPr>
              <a:t>LUL mass 9.5 x 6.5 x 6.4 cm mass extends into left hilum and abuts left superior aspect of pericardium. Extensive mediastinal and right hilar lymphadenopathy. Multiple bilateral rounded pulmonary masses up to 19 mm in diameter. Left adrenal gland mass 4.3 x 3.2 x 4.5 cm. </a:t>
            </a:r>
            <a:endParaRPr lang="en-US" altLang="en-US" sz="2400" dirty="0">
              <a:latin typeface="Arial" panose="020B0604020202020204" pitchFamily="34" charset="0"/>
            </a:endParaRPr>
          </a:p>
          <a:p>
            <a:pPr marL="457189" indent="-457189">
              <a:lnSpc>
                <a:spcPct val="100000"/>
              </a:lnSpc>
              <a:spcBef>
                <a:spcPts val="800"/>
              </a:spcBef>
              <a:buFont typeface="Arial" panose="020B0604020202020204" pitchFamily="34" charset="0"/>
              <a:buChar char="•"/>
            </a:pPr>
            <a:r>
              <a:rPr lang="en-US" altLang="en-US" sz="2400" dirty="0">
                <a:latin typeface="Arial" panose="020B0604020202020204" pitchFamily="34" charset="0"/>
              </a:rPr>
              <a:t>PET/CT: </a:t>
            </a:r>
            <a:r>
              <a:rPr lang="en-US" sz="2400" dirty="0">
                <a:latin typeface="Arial" panose="020B0604020202020204" pitchFamily="34" charset="0"/>
                <a:ea typeface="Times New Roman" panose="02020603050405020304" pitchFamily="18" charset="0"/>
              </a:rPr>
              <a:t>Dominant hypermetabolic mass in the left upper lobe with atelectasis, 7.9 x 10.7 cm with multiple bilateral lung nodules with FDG activity. Bulky right hilar adenopathy and mediastinal LN, largest 2.4 cm in the subcarinal region. Increased uptake in the left adrenal gland. Hypermetabolic bone metastases, prominent lesion in L3, left iliac bone and right sacrum.</a:t>
            </a:r>
          </a:p>
          <a:p>
            <a:pPr marL="457189" indent="-457189">
              <a:lnSpc>
                <a:spcPct val="100000"/>
              </a:lnSpc>
              <a:spcBef>
                <a:spcPts val="800"/>
              </a:spcBef>
              <a:buFont typeface="Arial" panose="020B0604020202020204" pitchFamily="34" charset="0"/>
              <a:buChar char="•"/>
            </a:pPr>
            <a:r>
              <a:rPr lang="en-US" altLang="en-US" sz="2400" dirty="0">
                <a:latin typeface="Arial" panose="020B0604020202020204" pitchFamily="34" charset="0"/>
              </a:rPr>
              <a:t>MRI of the brain had no metastases</a:t>
            </a:r>
            <a:endParaRPr lang="en-US" sz="2400" dirty="0">
              <a:latin typeface="Arial" panose="020B0604020202020204" pitchFamily="34" charset="0"/>
            </a:endParaRPr>
          </a:p>
        </p:txBody>
      </p:sp>
      <p:sp>
        <p:nvSpPr>
          <p:cNvPr id="2" name="Footer Placeholder 1">
            <a:extLst>
              <a:ext uri="{FF2B5EF4-FFF2-40B4-BE49-F238E27FC236}">
                <a16:creationId xmlns:a16="http://schemas.microsoft.com/office/drawing/2014/main" id="{CBB4FEE5-2DD2-4092-B23C-1E163E138D0A}"/>
              </a:ext>
            </a:extLst>
          </p:cNvPr>
          <p:cNvSpPr>
            <a:spLocks noGrp="1"/>
          </p:cNvSpPr>
          <p:nvPr>
            <p:ph type="ftr" sz="quarter" idx="11"/>
          </p:nvPr>
        </p:nvSpPr>
        <p:spPr>
          <a:xfrm>
            <a:off x="188007" y="6353908"/>
            <a:ext cx="11838812" cy="367567"/>
          </a:xfr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9184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5546-FC68-4130-9786-50AEF8A5ACB2}"/>
              </a:ext>
            </a:extLst>
          </p:cNvPr>
          <p:cNvSpPr>
            <a:spLocks noGrp="1"/>
          </p:cNvSpPr>
          <p:nvPr>
            <p:ph type="title"/>
          </p:nvPr>
        </p:nvSpPr>
        <p:spPr/>
        <p:txBody>
          <a:bodyPr/>
          <a:lstStyle/>
          <a:p>
            <a:r>
              <a:rPr lang="en-US" dirty="0"/>
              <a:t>TROPION-Lung02</a:t>
            </a:r>
          </a:p>
        </p:txBody>
      </p:sp>
      <p:pic>
        <p:nvPicPr>
          <p:cNvPr id="6" name="Picture 5">
            <a:extLst>
              <a:ext uri="{FF2B5EF4-FFF2-40B4-BE49-F238E27FC236}">
                <a16:creationId xmlns:a16="http://schemas.microsoft.com/office/drawing/2014/main" id="{369D1F96-575B-43E6-A470-E18570A31556}"/>
              </a:ext>
            </a:extLst>
          </p:cNvPr>
          <p:cNvPicPr>
            <a:picLocks noChangeAspect="1"/>
          </p:cNvPicPr>
          <p:nvPr/>
        </p:nvPicPr>
        <p:blipFill>
          <a:blip r:embed="rId2"/>
          <a:stretch>
            <a:fillRect/>
          </a:stretch>
        </p:blipFill>
        <p:spPr>
          <a:xfrm>
            <a:off x="220663" y="6363204"/>
            <a:ext cx="1474788" cy="397890"/>
          </a:xfrm>
          <a:prstGeom prst="rect">
            <a:avLst/>
          </a:prstGeom>
        </p:spPr>
      </p:pic>
      <p:pic>
        <p:nvPicPr>
          <p:cNvPr id="7" name="Picture 6">
            <a:extLst>
              <a:ext uri="{FF2B5EF4-FFF2-40B4-BE49-F238E27FC236}">
                <a16:creationId xmlns:a16="http://schemas.microsoft.com/office/drawing/2014/main" id="{A6B677F5-510A-453F-9960-996CAA766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8" name="Picture 7">
            <a:extLst>
              <a:ext uri="{FF2B5EF4-FFF2-40B4-BE49-F238E27FC236}">
                <a16:creationId xmlns:a16="http://schemas.microsoft.com/office/drawing/2014/main" id="{21AD849E-F928-4B14-820C-6C33CF021B8C}"/>
              </a:ext>
            </a:extLst>
          </p:cNvPr>
          <p:cNvPicPr>
            <a:picLocks noChangeAspect="1"/>
          </p:cNvPicPr>
          <p:nvPr/>
        </p:nvPicPr>
        <p:blipFill>
          <a:blip r:embed="rId4"/>
          <a:stretch>
            <a:fillRect/>
          </a:stretch>
        </p:blipFill>
        <p:spPr>
          <a:xfrm>
            <a:off x="0" y="-16164"/>
            <a:ext cx="12192000" cy="317985"/>
          </a:xfrm>
          <a:prstGeom prst="rect">
            <a:avLst/>
          </a:prstGeom>
        </p:spPr>
      </p:pic>
      <p:pic>
        <p:nvPicPr>
          <p:cNvPr id="5" name="Picture 4">
            <a:extLst>
              <a:ext uri="{FF2B5EF4-FFF2-40B4-BE49-F238E27FC236}">
                <a16:creationId xmlns:a16="http://schemas.microsoft.com/office/drawing/2014/main" id="{C1375E51-E3CC-8D9C-1B77-7DA1AA7DBF41}"/>
              </a:ext>
            </a:extLst>
          </p:cNvPr>
          <p:cNvPicPr>
            <a:picLocks noChangeAspect="1"/>
          </p:cNvPicPr>
          <p:nvPr/>
        </p:nvPicPr>
        <p:blipFill>
          <a:blip r:embed="rId5"/>
          <a:stretch>
            <a:fillRect/>
          </a:stretch>
        </p:blipFill>
        <p:spPr>
          <a:xfrm>
            <a:off x="325530" y="1753992"/>
            <a:ext cx="11540940" cy="4244037"/>
          </a:xfrm>
          <a:prstGeom prst="rect">
            <a:avLst/>
          </a:prstGeom>
        </p:spPr>
      </p:pic>
      <p:sp>
        <p:nvSpPr>
          <p:cNvPr id="9" name="TextBox 8">
            <a:extLst>
              <a:ext uri="{FF2B5EF4-FFF2-40B4-BE49-F238E27FC236}">
                <a16:creationId xmlns:a16="http://schemas.microsoft.com/office/drawing/2014/main" id="{D65F18FE-F1FB-ECB1-CFC0-9DEE1DC57C49}"/>
              </a:ext>
            </a:extLst>
          </p:cNvPr>
          <p:cNvSpPr txBox="1"/>
          <p:nvPr/>
        </p:nvSpPr>
        <p:spPr>
          <a:xfrm>
            <a:off x="4886325" y="6492875"/>
            <a:ext cx="5200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Goto et al. ASCO 2023</a:t>
            </a:r>
          </a:p>
        </p:txBody>
      </p:sp>
    </p:spTree>
    <p:extLst>
      <p:ext uri="{BB962C8B-B14F-4D97-AF65-F5344CB8AC3E}">
        <p14:creationId xmlns:p14="http://schemas.microsoft.com/office/powerpoint/2010/main" val="38643528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5546-FC68-4130-9786-50AEF8A5ACB2}"/>
              </a:ext>
            </a:extLst>
          </p:cNvPr>
          <p:cNvSpPr>
            <a:spLocks noGrp="1"/>
          </p:cNvSpPr>
          <p:nvPr>
            <p:ph type="title"/>
          </p:nvPr>
        </p:nvSpPr>
        <p:spPr/>
        <p:txBody>
          <a:bodyPr/>
          <a:lstStyle/>
          <a:p>
            <a:r>
              <a:rPr lang="en-US" dirty="0"/>
              <a:t>TEAEs of Dato-</a:t>
            </a:r>
            <a:r>
              <a:rPr lang="en-US" dirty="0" err="1"/>
              <a:t>DXd</a:t>
            </a:r>
            <a:r>
              <a:rPr lang="en-US" dirty="0"/>
              <a:t> &amp; </a:t>
            </a:r>
            <a:r>
              <a:rPr lang="en-US" dirty="0" err="1"/>
              <a:t>Pembro</a:t>
            </a:r>
            <a:r>
              <a:rPr lang="en-US" dirty="0"/>
              <a:t> +/- chemo</a:t>
            </a:r>
          </a:p>
        </p:txBody>
      </p:sp>
      <p:pic>
        <p:nvPicPr>
          <p:cNvPr id="6" name="Picture 5">
            <a:extLst>
              <a:ext uri="{FF2B5EF4-FFF2-40B4-BE49-F238E27FC236}">
                <a16:creationId xmlns:a16="http://schemas.microsoft.com/office/drawing/2014/main" id="{369D1F96-575B-43E6-A470-E18570A31556}"/>
              </a:ext>
            </a:extLst>
          </p:cNvPr>
          <p:cNvPicPr>
            <a:picLocks noChangeAspect="1"/>
          </p:cNvPicPr>
          <p:nvPr/>
        </p:nvPicPr>
        <p:blipFill>
          <a:blip r:embed="rId2"/>
          <a:stretch>
            <a:fillRect/>
          </a:stretch>
        </p:blipFill>
        <p:spPr>
          <a:xfrm>
            <a:off x="220663" y="6363204"/>
            <a:ext cx="1474788" cy="397890"/>
          </a:xfrm>
          <a:prstGeom prst="rect">
            <a:avLst/>
          </a:prstGeom>
        </p:spPr>
      </p:pic>
      <p:pic>
        <p:nvPicPr>
          <p:cNvPr id="7" name="Picture 6">
            <a:extLst>
              <a:ext uri="{FF2B5EF4-FFF2-40B4-BE49-F238E27FC236}">
                <a16:creationId xmlns:a16="http://schemas.microsoft.com/office/drawing/2014/main" id="{A6B677F5-510A-453F-9960-996CAA766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8" name="Picture 7">
            <a:extLst>
              <a:ext uri="{FF2B5EF4-FFF2-40B4-BE49-F238E27FC236}">
                <a16:creationId xmlns:a16="http://schemas.microsoft.com/office/drawing/2014/main" id="{21AD849E-F928-4B14-820C-6C33CF021B8C}"/>
              </a:ext>
            </a:extLst>
          </p:cNvPr>
          <p:cNvPicPr>
            <a:picLocks noChangeAspect="1"/>
          </p:cNvPicPr>
          <p:nvPr/>
        </p:nvPicPr>
        <p:blipFill>
          <a:blip r:embed="rId4"/>
          <a:stretch>
            <a:fillRect/>
          </a:stretch>
        </p:blipFill>
        <p:spPr>
          <a:xfrm>
            <a:off x="0" y="-16164"/>
            <a:ext cx="12192000" cy="317985"/>
          </a:xfrm>
          <a:prstGeom prst="rect">
            <a:avLst/>
          </a:prstGeom>
        </p:spPr>
      </p:pic>
      <p:pic>
        <p:nvPicPr>
          <p:cNvPr id="5" name="Picture 4">
            <a:extLst>
              <a:ext uri="{FF2B5EF4-FFF2-40B4-BE49-F238E27FC236}">
                <a16:creationId xmlns:a16="http://schemas.microsoft.com/office/drawing/2014/main" id="{EEACBB6E-5A4E-5A96-09EF-FE762A22353F}"/>
              </a:ext>
            </a:extLst>
          </p:cNvPr>
          <p:cNvPicPr>
            <a:picLocks noChangeAspect="1"/>
          </p:cNvPicPr>
          <p:nvPr/>
        </p:nvPicPr>
        <p:blipFill>
          <a:blip r:embed="rId5"/>
          <a:stretch>
            <a:fillRect/>
          </a:stretch>
        </p:blipFill>
        <p:spPr>
          <a:xfrm>
            <a:off x="5553074" y="1573245"/>
            <a:ext cx="6600825" cy="4155297"/>
          </a:xfrm>
          <a:prstGeom prst="rect">
            <a:avLst/>
          </a:prstGeom>
        </p:spPr>
      </p:pic>
      <p:sp>
        <p:nvSpPr>
          <p:cNvPr id="9" name="TextBox 8">
            <a:extLst>
              <a:ext uri="{FF2B5EF4-FFF2-40B4-BE49-F238E27FC236}">
                <a16:creationId xmlns:a16="http://schemas.microsoft.com/office/drawing/2014/main" id="{893AC2E5-71C7-C2DA-6224-116C28272672}"/>
              </a:ext>
            </a:extLst>
          </p:cNvPr>
          <p:cNvSpPr txBox="1"/>
          <p:nvPr/>
        </p:nvSpPr>
        <p:spPr>
          <a:xfrm>
            <a:off x="4886325" y="6492875"/>
            <a:ext cx="5200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Goto et al. ASCO 2023</a:t>
            </a:r>
          </a:p>
        </p:txBody>
      </p:sp>
      <p:pic>
        <p:nvPicPr>
          <p:cNvPr id="11" name="Picture 10">
            <a:extLst>
              <a:ext uri="{FF2B5EF4-FFF2-40B4-BE49-F238E27FC236}">
                <a16:creationId xmlns:a16="http://schemas.microsoft.com/office/drawing/2014/main" id="{ED001FD8-CEBD-3AA8-F48B-350187939613}"/>
              </a:ext>
            </a:extLst>
          </p:cNvPr>
          <p:cNvPicPr>
            <a:picLocks noChangeAspect="1"/>
          </p:cNvPicPr>
          <p:nvPr/>
        </p:nvPicPr>
        <p:blipFill>
          <a:blip r:embed="rId6"/>
          <a:stretch>
            <a:fillRect/>
          </a:stretch>
        </p:blipFill>
        <p:spPr>
          <a:xfrm>
            <a:off x="171451" y="2027185"/>
            <a:ext cx="5324474" cy="3096227"/>
          </a:xfrm>
          <a:prstGeom prst="rect">
            <a:avLst/>
          </a:prstGeom>
          <a:ln>
            <a:solidFill>
              <a:schemeClr val="tx1"/>
            </a:solidFill>
          </a:ln>
        </p:spPr>
      </p:pic>
    </p:spTree>
    <p:extLst>
      <p:ext uri="{BB962C8B-B14F-4D97-AF65-F5344CB8AC3E}">
        <p14:creationId xmlns:p14="http://schemas.microsoft.com/office/powerpoint/2010/main" val="41864595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5546-FC68-4130-9786-50AEF8A5ACB2}"/>
              </a:ext>
            </a:extLst>
          </p:cNvPr>
          <p:cNvSpPr>
            <a:spLocks noGrp="1"/>
          </p:cNvSpPr>
          <p:nvPr>
            <p:ph type="title"/>
          </p:nvPr>
        </p:nvSpPr>
        <p:spPr/>
        <p:txBody>
          <a:bodyPr/>
          <a:lstStyle/>
          <a:p>
            <a:r>
              <a:rPr lang="en-US" dirty="0"/>
              <a:t>Adverse Events of Special Interest</a:t>
            </a:r>
          </a:p>
        </p:txBody>
      </p:sp>
      <p:pic>
        <p:nvPicPr>
          <p:cNvPr id="6" name="Picture 5">
            <a:extLst>
              <a:ext uri="{FF2B5EF4-FFF2-40B4-BE49-F238E27FC236}">
                <a16:creationId xmlns:a16="http://schemas.microsoft.com/office/drawing/2014/main" id="{369D1F96-575B-43E6-A470-E18570A31556}"/>
              </a:ext>
            </a:extLst>
          </p:cNvPr>
          <p:cNvPicPr>
            <a:picLocks noChangeAspect="1"/>
          </p:cNvPicPr>
          <p:nvPr/>
        </p:nvPicPr>
        <p:blipFill>
          <a:blip r:embed="rId2"/>
          <a:stretch>
            <a:fillRect/>
          </a:stretch>
        </p:blipFill>
        <p:spPr>
          <a:xfrm>
            <a:off x="220663" y="6363204"/>
            <a:ext cx="1474788" cy="397890"/>
          </a:xfrm>
          <a:prstGeom prst="rect">
            <a:avLst/>
          </a:prstGeom>
        </p:spPr>
      </p:pic>
      <p:pic>
        <p:nvPicPr>
          <p:cNvPr id="7" name="Picture 6">
            <a:extLst>
              <a:ext uri="{FF2B5EF4-FFF2-40B4-BE49-F238E27FC236}">
                <a16:creationId xmlns:a16="http://schemas.microsoft.com/office/drawing/2014/main" id="{A6B677F5-510A-453F-9960-996CAA766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8" name="Picture 7">
            <a:extLst>
              <a:ext uri="{FF2B5EF4-FFF2-40B4-BE49-F238E27FC236}">
                <a16:creationId xmlns:a16="http://schemas.microsoft.com/office/drawing/2014/main" id="{21AD849E-F928-4B14-820C-6C33CF021B8C}"/>
              </a:ext>
            </a:extLst>
          </p:cNvPr>
          <p:cNvPicPr>
            <a:picLocks noChangeAspect="1"/>
          </p:cNvPicPr>
          <p:nvPr/>
        </p:nvPicPr>
        <p:blipFill>
          <a:blip r:embed="rId4"/>
          <a:stretch>
            <a:fillRect/>
          </a:stretch>
        </p:blipFill>
        <p:spPr>
          <a:xfrm>
            <a:off x="0" y="-16164"/>
            <a:ext cx="12192000" cy="317985"/>
          </a:xfrm>
          <a:prstGeom prst="rect">
            <a:avLst/>
          </a:prstGeom>
        </p:spPr>
      </p:pic>
      <p:pic>
        <p:nvPicPr>
          <p:cNvPr id="5" name="Picture 4">
            <a:extLst>
              <a:ext uri="{FF2B5EF4-FFF2-40B4-BE49-F238E27FC236}">
                <a16:creationId xmlns:a16="http://schemas.microsoft.com/office/drawing/2014/main" id="{FE8AE11F-35A6-DE9D-D2E6-38405D0A01E5}"/>
              </a:ext>
            </a:extLst>
          </p:cNvPr>
          <p:cNvPicPr>
            <a:picLocks noChangeAspect="1"/>
          </p:cNvPicPr>
          <p:nvPr/>
        </p:nvPicPr>
        <p:blipFill>
          <a:blip r:embed="rId5"/>
          <a:stretch>
            <a:fillRect/>
          </a:stretch>
        </p:blipFill>
        <p:spPr>
          <a:xfrm>
            <a:off x="6691528" y="1967289"/>
            <a:ext cx="5256406" cy="2715156"/>
          </a:xfrm>
          <a:prstGeom prst="rect">
            <a:avLst/>
          </a:prstGeom>
          <a:ln>
            <a:solidFill>
              <a:schemeClr val="tx1"/>
            </a:solidFill>
          </a:ln>
        </p:spPr>
      </p:pic>
      <p:pic>
        <p:nvPicPr>
          <p:cNvPr id="10" name="Picture 9">
            <a:extLst>
              <a:ext uri="{FF2B5EF4-FFF2-40B4-BE49-F238E27FC236}">
                <a16:creationId xmlns:a16="http://schemas.microsoft.com/office/drawing/2014/main" id="{F6F4C422-E7AD-E7A6-249B-2CC0F6DC2BE5}"/>
              </a:ext>
            </a:extLst>
          </p:cNvPr>
          <p:cNvPicPr>
            <a:picLocks noChangeAspect="1"/>
          </p:cNvPicPr>
          <p:nvPr/>
        </p:nvPicPr>
        <p:blipFill>
          <a:blip r:embed="rId6"/>
          <a:stretch>
            <a:fillRect/>
          </a:stretch>
        </p:blipFill>
        <p:spPr>
          <a:xfrm>
            <a:off x="220663" y="1952762"/>
            <a:ext cx="6265862" cy="2729683"/>
          </a:xfrm>
          <a:prstGeom prst="rect">
            <a:avLst/>
          </a:prstGeom>
          <a:ln>
            <a:solidFill>
              <a:schemeClr val="tx1"/>
            </a:solidFill>
          </a:ln>
        </p:spPr>
      </p:pic>
      <p:sp>
        <p:nvSpPr>
          <p:cNvPr id="11" name="TextBox 10">
            <a:extLst>
              <a:ext uri="{FF2B5EF4-FFF2-40B4-BE49-F238E27FC236}">
                <a16:creationId xmlns:a16="http://schemas.microsoft.com/office/drawing/2014/main" id="{834DDD00-157B-8482-4548-920650C71A08}"/>
              </a:ext>
            </a:extLst>
          </p:cNvPr>
          <p:cNvSpPr txBox="1"/>
          <p:nvPr/>
        </p:nvSpPr>
        <p:spPr>
          <a:xfrm>
            <a:off x="2047875" y="5071622"/>
            <a:ext cx="52006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Goto et al. ASCO 2023</a:t>
            </a:r>
          </a:p>
        </p:txBody>
      </p:sp>
      <p:sp>
        <p:nvSpPr>
          <p:cNvPr id="12" name="Footer Placeholder 5">
            <a:extLst>
              <a:ext uri="{FF2B5EF4-FFF2-40B4-BE49-F238E27FC236}">
                <a16:creationId xmlns:a16="http://schemas.microsoft.com/office/drawing/2014/main" id="{12C1517C-0E0F-9A7C-5895-79165DFA4EEC}"/>
              </a:ext>
            </a:extLst>
          </p:cNvPr>
          <p:cNvSpPr txBox="1">
            <a:spLocks/>
          </p:cNvSpPr>
          <p:nvPr/>
        </p:nvSpPr>
        <p:spPr>
          <a:xfrm>
            <a:off x="7867251" y="4948124"/>
            <a:ext cx="2904959" cy="3317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Shimizu et al. JCO 2023</a:t>
            </a:r>
            <a:endPar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sp>
        <p:nvSpPr>
          <p:cNvPr id="13" name="Rectangle 12">
            <a:extLst>
              <a:ext uri="{FF2B5EF4-FFF2-40B4-BE49-F238E27FC236}">
                <a16:creationId xmlns:a16="http://schemas.microsoft.com/office/drawing/2014/main" id="{1AE12EB7-FC4E-7C70-1405-6562A228BE22}"/>
              </a:ext>
            </a:extLst>
          </p:cNvPr>
          <p:cNvSpPr/>
          <p:nvPr/>
        </p:nvSpPr>
        <p:spPr>
          <a:xfrm>
            <a:off x="220663" y="3388178"/>
            <a:ext cx="6180137" cy="447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4344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331791"/>
            <a:ext cx="121920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libri Light" panose="020F0302020204030204"/>
                <a:ea typeface="ＭＳ Ｐゴシック"/>
                <a:cs typeface="+mj-cs"/>
              </a:rPr>
              <a:t>Datopotamab</a:t>
            </a:r>
            <a:r>
              <a:rPr kumimoji="0" lang="en-US" sz="44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 </a:t>
            </a:r>
            <a:r>
              <a:rPr kumimoji="0" lang="en-US" sz="4400" b="1" i="0" u="none" strike="noStrike" kern="0" cap="none" spc="0" normalizeH="0" baseline="0" noProof="0" dirty="0" err="1">
                <a:ln>
                  <a:noFill/>
                </a:ln>
                <a:solidFill>
                  <a:prstClr val="black"/>
                </a:solidFill>
                <a:effectLst/>
                <a:uLnTx/>
                <a:uFillTx/>
                <a:latin typeface="Calibri Light" panose="020F0302020204030204"/>
                <a:ea typeface="ＭＳ Ｐゴシック"/>
                <a:cs typeface="+mj-cs"/>
              </a:rPr>
              <a:t>Deruxtecan</a:t>
            </a:r>
            <a:r>
              <a:rPr kumimoji="0" lang="en-US" sz="44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 in NSCLC </a:t>
            </a:r>
            <a:br>
              <a:rPr kumimoji="0" lang="en-US" sz="4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br>
            <a:r>
              <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Ongoing Trials</a:t>
            </a:r>
            <a:endParaRPr kumimoji="0" lang="en-US" sz="3600" b="1" i="0" u="none" strike="noStrike" kern="0" cap="none" spc="0" normalizeH="0" baseline="0" noProof="0" dirty="0">
              <a:ln>
                <a:noFill/>
              </a:ln>
              <a:solidFill>
                <a:prstClr val="black"/>
              </a:solidFill>
              <a:effectLst/>
              <a:uLnTx/>
              <a:uFillTx/>
              <a:latin typeface="Calibri Light" panose="020F0302020204030204"/>
              <a:ea typeface="ＭＳ Ｐゴシック"/>
              <a:cs typeface="+mj-cs"/>
            </a:endParaRPr>
          </a:p>
        </p:txBody>
      </p:sp>
      <p:sp>
        <p:nvSpPr>
          <p:cNvPr id="5" name="Content Placeholder 5">
            <a:extLst>
              <a:ext uri="{FF2B5EF4-FFF2-40B4-BE49-F238E27FC236}">
                <a16:creationId xmlns:a16="http://schemas.microsoft.com/office/drawing/2014/main" id="{70B046EF-31BF-41EA-B391-8AE2DBF898E0}"/>
              </a:ext>
            </a:extLst>
          </p:cNvPr>
          <p:cNvSpPr txBox="1">
            <a:spLocks/>
          </p:cNvSpPr>
          <p:nvPr/>
        </p:nvSpPr>
        <p:spPr>
          <a:xfrm>
            <a:off x="220663" y="1508786"/>
            <a:ext cx="7532687" cy="3840427"/>
          </a:xfrm>
          <a:prstGeom prst="rect">
            <a:avLst/>
          </a:prstGeom>
        </p:spPr>
        <p:txBody>
          <a:bodyPr/>
          <a:lstStyle>
            <a:lvl1pPr marL="457178" indent="-457178" algn="l" rtl="0" eaLnBrk="1" fontAlgn="base" hangingPunct="1">
              <a:spcBef>
                <a:spcPct val="20000"/>
              </a:spcBef>
              <a:spcAft>
                <a:spcPct val="0"/>
              </a:spcAft>
              <a:buChar char="•"/>
              <a:defRPr sz="3200">
                <a:solidFill>
                  <a:schemeClr val="tx1"/>
                </a:solidFill>
                <a:latin typeface="+mn-lt"/>
                <a:ea typeface="+mn-ea"/>
                <a:cs typeface="+mn-cs"/>
              </a:defRPr>
            </a:lvl1pPr>
            <a:lvl2pPr marL="990550" indent="-380981" algn="l" rtl="0" eaLnBrk="1" fontAlgn="base" hangingPunct="1">
              <a:spcBef>
                <a:spcPct val="20000"/>
              </a:spcBef>
              <a:spcAft>
                <a:spcPct val="0"/>
              </a:spcAft>
              <a:buChar char="–"/>
              <a:defRPr sz="2667">
                <a:solidFill>
                  <a:schemeClr val="tx1"/>
                </a:solidFill>
                <a:latin typeface="+mn-lt"/>
                <a:ea typeface="+mn-ea"/>
              </a:defRPr>
            </a:lvl2pPr>
            <a:lvl3pPr marL="1523925" indent="-304784" algn="l" rtl="0" eaLnBrk="1" fontAlgn="base" hangingPunct="1">
              <a:spcBef>
                <a:spcPct val="20000"/>
              </a:spcBef>
              <a:spcAft>
                <a:spcPct val="0"/>
              </a:spcAft>
              <a:buChar char="•"/>
              <a:defRPr>
                <a:solidFill>
                  <a:schemeClr val="tx1"/>
                </a:solidFill>
                <a:latin typeface="+mn-lt"/>
                <a:ea typeface="+mn-ea"/>
              </a:defRPr>
            </a:lvl3pPr>
            <a:lvl4pPr marL="2133493" indent="-304784" algn="l" rtl="0" eaLnBrk="1" fontAlgn="base" hangingPunct="1">
              <a:spcBef>
                <a:spcPct val="20000"/>
              </a:spcBef>
              <a:spcAft>
                <a:spcPct val="0"/>
              </a:spcAft>
              <a:defRPr sz="2667">
                <a:solidFill>
                  <a:schemeClr val="tx1"/>
                </a:solidFill>
                <a:latin typeface="+mn-lt"/>
                <a:ea typeface="+mn-ea"/>
              </a:defRPr>
            </a:lvl4pPr>
            <a:lvl5pPr marL="2743062" indent="-304784" algn="l" rtl="0" eaLnBrk="1" fontAlgn="base" hangingPunct="1">
              <a:spcBef>
                <a:spcPct val="20000"/>
              </a:spcBef>
              <a:spcAft>
                <a:spcPct val="0"/>
              </a:spcAft>
              <a:buChar char="»"/>
              <a:defRPr sz="2667">
                <a:solidFill>
                  <a:schemeClr val="tx1"/>
                </a:solidFill>
                <a:latin typeface="+mn-lt"/>
                <a:ea typeface="+mn-ea"/>
              </a:defRPr>
            </a:lvl5pPr>
            <a:lvl6pPr marL="3352632" indent="-304784" algn="l" rtl="0" eaLnBrk="1" fontAlgn="base" hangingPunct="1">
              <a:spcBef>
                <a:spcPct val="20000"/>
              </a:spcBef>
              <a:spcAft>
                <a:spcPct val="0"/>
              </a:spcAft>
              <a:buChar char="»"/>
              <a:defRPr sz="2667">
                <a:solidFill>
                  <a:schemeClr val="tx1"/>
                </a:solidFill>
                <a:latin typeface="+mn-lt"/>
                <a:ea typeface="+mn-ea"/>
              </a:defRPr>
            </a:lvl6pPr>
            <a:lvl7pPr marL="3962202" indent="-304784" algn="l" rtl="0" eaLnBrk="1" fontAlgn="base" hangingPunct="1">
              <a:spcBef>
                <a:spcPct val="20000"/>
              </a:spcBef>
              <a:spcAft>
                <a:spcPct val="0"/>
              </a:spcAft>
              <a:buChar char="»"/>
              <a:defRPr sz="2667">
                <a:solidFill>
                  <a:schemeClr val="tx1"/>
                </a:solidFill>
                <a:latin typeface="+mn-lt"/>
                <a:ea typeface="+mn-ea"/>
              </a:defRPr>
            </a:lvl7pPr>
            <a:lvl8pPr marL="4571772" indent="-304784" algn="l" rtl="0" eaLnBrk="1" fontAlgn="base" hangingPunct="1">
              <a:spcBef>
                <a:spcPct val="20000"/>
              </a:spcBef>
              <a:spcAft>
                <a:spcPct val="0"/>
              </a:spcAft>
              <a:buChar char="»"/>
              <a:defRPr sz="2667">
                <a:solidFill>
                  <a:schemeClr val="tx1"/>
                </a:solidFill>
                <a:latin typeface="+mn-lt"/>
                <a:ea typeface="+mn-ea"/>
              </a:defRPr>
            </a:lvl8pPr>
            <a:lvl9pPr marL="5181341" indent="-304784" algn="l" rtl="0" eaLnBrk="1" fontAlgn="base" hangingPunct="1">
              <a:spcBef>
                <a:spcPct val="20000"/>
              </a:spcBef>
              <a:spcAft>
                <a:spcPct val="0"/>
              </a:spcAft>
              <a:buChar char="»"/>
              <a:defRPr sz="2667">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TROPION-Lung01: Dato-</a:t>
            </a:r>
            <a:r>
              <a:rPr kumimoji="0" lang="en-US" sz="2000" b="0" i="0" u="none" strike="noStrike" kern="0" cap="none" spc="0" normalizeH="0" baseline="0" noProof="0" dirty="0" err="1">
                <a:ln>
                  <a:noFill/>
                </a:ln>
                <a:solidFill>
                  <a:prstClr val="black"/>
                </a:solidFill>
                <a:effectLst/>
                <a:uLnTx/>
                <a:uFillTx/>
                <a:latin typeface="Calibri" panose="020F0502020204030204"/>
                <a:ea typeface="+mn-ea"/>
                <a:cs typeface="+mn-cs"/>
              </a:rPr>
              <a:t>DXd</a:t>
            </a: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 vs docetaxel</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TROPION-Lung02: Dato-</a:t>
            </a:r>
            <a:r>
              <a:rPr kumimoji="0" lang="en-US" sz="2000" b="0" i="0" u="none" strike="noStrike" kern="0" cap="none" spc="0" normalizeH="0" baseline="0" noProof="0" dirty="0" err="1">
                <a:ln>
                  <a:noFill/>
                </a:ln>
                <a:solidFill>
                  <a:prstClr val="black"/>
                </a:solidFill>
                <a:effectLst/>
                <a:uLnTx/>
                <a:uFillTx/>
                <a:latin typeface="Calibri" panose="020F0502020204030204"/>
                <a:ea typeface="+mn-ea"/>
                <a:cs typeface="+mn-cs"/>
              </a:rPr>
              <a:t>DXd</a:t>
            </a: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 in combination with </a:t>
            </a:r>
            <a:r>
              <a:rPr kumimoji="0" lang="en-US" sz="2000" b="0" i="0" u="none" strike="noStrike" kern="0" cap="none" spc="0" normalizeH="0" baseline="0" noProof="0" dirty="0" err="1">
                <a:ln>
                  <a:noFill/>
                </a:ln>
                <a:solidFill>
                  <a:prstClr val="black"/>
                </a:solidFill>
                <a:effectLst/>
                <a:uLnTx/>
                <a:uFillTx/>
                <a:latin typeface="Calibri" panose="020F0502020204030204"/>
                <a:ea typeface="+mn-ea"/>
                <a:cs typeface="+mn-cs"/>
              </a:rPr>
              <a:t>pembro</a:t>
            </a: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 +/- platinum chemo</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TROPION-Lung04: Dato-</a:t>
            </a:r>
            <a:r>
              <a:rPr kumimoji="0" lang="en-US" sz="2000" b="0" i="0" u="none" strike="noStrike" kern="0" cap="none" spc="0" normalizeH="0" baseline="0" noProof="0" dirty="0" err="1">
                <a:ln>
                  <a:noFill/>
                </a:ln>
                <a:solidFill>
                  <a:prstClr val="black"/>
                </a:solidFill>
                <a:effectLst/>
                <a:uLnTx/>
                <a:uFillTx/>
                <a:latin typeface="Calibri" panose="020F0502020204030204"/>
                <a:ea typeface="+mn-ea"/>
                <a:cs typeface="+mn-cs"/>
              </a:rPr>
              <a:t>DXd</a:t>
            </a: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 in combo with </a:t>
            </a:r>
            <a:r>
              <a:rPr kumimoji="0" lang="en-US" sz="2000" b="0" i="0" u="none" strike="noStrike" kern="0" cap="none" spc="0" normalizeH="0" baseline="0" noProof="0" dirty="0" err="1">
                <a:ln>
                  <a:noFill/>
                </a:ln>
                <a:solidFill>
                  <a:prstClr val="black"/>
                </a:solidFill>
                <a:effectLst/>
                <a:uLnTx/>
                <a:uFillTx/>
                <a:latin typeface="Calibri" panose="020F0502020204030204"/>
                <a:ea typeface="+mn-ea"/>
                <a:cs typeface="+mn-cs"/>
              </a:rPr>
              <a:t>durva</a:t>
            </a: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 +/- carboplatin</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TROPION-Lung05: Dato-</a:t>
            </a:r>
            <a:r>
              <a:rPr kumimoji="0" lang="en-US" sz="2000" b="0" i="0" u="none" strike="noStrike" kern="0" cap="none" spc="0" normalizeH="0" baseline="0" noProof="0" dirty="0" err="1">
                <a:ln>
                  <a:noFill/>
                </a:ln>
                <a:solidFill>
                  <a:prstClr val="black"/>
                </a:solidFill>
                <a:effectLst/>
                <a:uLnTx/>
                <a:uFillTx/>
                <a:latin typeface="Calibri" panose="020F0502020204030204"/>
                <a:ea typeface="+mn-ea"/>
                <a:cs typeface="+mn-cs"/>
              </a:rPr>
              <a:t>DXd</a:t>
            </a: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 in NSCLC with actionable alteration</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TROPION-Lung07: Dato-</a:t>
            </a:r>
            <a:r>
              <a:rPr kumimoji="0" lang="en-US" sz="2000" b="0" i="0" u="none" strike="noStrike" kern="0" cap="none" spc="0" normalizeH="0" baseline="0" noProof="0" dirty="0" err="1">
                <a:ln>
                  <a:noFill/>
                </a:ln>
                <a:solidFill>
                  <a:prstClr val="black"/>
                </a:solidFill>
                <a:effectLst/>
                <a:uLnTx/>
                <a:uFillTx/>
                <a:latin typeface="Calibri" panose="020F0502020204030204"/>
                <a:ea typeface="+mn-ea"/>
                <a:cs typeface="+mn-cs"/>
              </a:rPr>
              <a:t>DXd</a:t>
            </a: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 in 1</a:t>
            </a:r>
            <a:r>
              <a:rPr kumimoji="0" lang="en-US" sz="2000" b="0" i="0" u="none" strike="noStrike" kern="0" cap="none" spc="0" normalizeH="0" baseline="30000" noProof="0" dirty="0">
                <a:ln>
                  <a:noFill/>
                </a:ln>
                <a:solidFill>
                  <a:prstClr val="black"/>
                </a:solidFill>
                <a:effectLst/>
                <a:uLnTx/>
                <a:uFillTx/>
                <a:latin typeface="Calibri" panose="020F0502020204030204"/>
                <a:ea typeface="+mn-ea"/>
                <a:cs typeface="+mn-cs"/>
              </a:rPr>
              <a:t>st</a:t>
            </a: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 line NSCLC, PD-L &lt;50%: </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TROPION-Lung08: Dato-</a:t>
            </a:r>
            <a:r>
              <a:rPr kumimoji="0" lang="en-US" sz="2000" b="0" i="0" u="none" strike="noStrike" kern="0" cap="none" spc="0" normalizeH="0" baseline="0" noProof="0" dirty="0" err="1">
                <a:ln>
                  <a:noFill/>
                </a:ln>
                <a:solidFill>
                  <a:prstClr val="black"/>
                </a:solidFill>
                <a:effectLst/>
                <a:uLnTx/>
                <a:uFillTx/>
                <a:latin typeface="Calibri" panose="020F0502020204030204"/>
                <a:ea typeface="+mn-ea"/>
                <a:cs typeface="+mn-cs"/>
              </a:rPr>
              <a:t>DXd</a:t>
            </a: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 in 1</a:t>
            </a:r>
            <a:r>
              <a:rPr kumimoji="0" lang="en-US" sz="2000" b="0" i="0" u="none" strike="noStrike" kern="0" cap="none" spc="0" normalizeH="0" baseline="30000" noProof="0" dirty="0">
                <a:ln>
                  <a:noFill/>
                </a:ln>
                <a:solidFill>
                  <a:prstClr val="black"/>
                </a:solidFill>
                <a:effectLst/>
                <a:uLnTx/>
                <a:uFillTx/>
                <a:latin typeface="Calibri" panose="020F0502020204030204"/>
                <a:ea typeface="+mn-ea"/>
                <a:cs typeface="+mn-cs"/>
              </a:rPr>
              <a:t>st</a:t>
            </a: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 line NSCLC, </a:t>
            </a:r>
            <a:r>
              <a:rPr kumimoji="0" lang="en-US" sz="2000" b="0" i="0" u="none" strike="noStrike" kern="0" cap="none" spc="0" normalizeH="0" baseline="0" noProof="0" dirty="0" err="1">
                <a:ln>
                  <a:noFill/>
                </a:ln>
                <a:solidFill>
                  <a:prstClr val="black"/>
                </a:solidFill>
                <a:effectLst/>
                <a:uLnTx/>
                <a:uFillTx/>
                <a:latin typeface="Calibri" panose="020F0502020204030204"/>
                <a:ea typeface="+mn-ea"/>
                <a:cs typeface="+mn-cs"/>
              </a:rPr>
              <a:t>Pembro</a:t>
            </a: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 +/- Dato-</a:t>
            </a:r>
            <a:r>
              <a:rPr kumimoji="0" lang="en-US" sz="2000" b="0" i="0" u="none" strike="noStrike" kern="0" cap="none" spc="0" normalizeH="0" baseline="0" noProof="0" dirty="0" err="1">
                <a:ln>
                  <a:noFill/>
                </a:ln>
                <a:solidFill>
                  <a:prstClr val="black"/>
                </a:solidFill>
                <a:effectLst/>
                <a:uLnTx/>
                <a:uFillTx/>
                <a:latin typeface="Calibri" panose="020F0502020204030204"/>
                <a:ea typeface="+mn-ea"/>
                <a:cs typeface="+mn-cs"/>
              </a:rPr>
              <a:t>DXd</a:t>
            </a: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8BB36CB-180C-A9E3-3643-F9CAA13B532B}"/>
              </a:ext>
            </a:extLst>
          </p:cNvPr>
          <p:cNvPicPr>
            <a:picLocks noChangeAspect="1"/>
          </p:cNvPicPr>
          <p:nvPr/>
        </p:nvPicPr>
        <p:blipFill>
          <a:blip r:embed="rId2"/>
          <a:stretch>
            <a:fillRect/>
          </a:stretch>
        </p:blipFill>
        <p:spPr>
          <a:xfrm>
            <a:off x="0" y="-16164"/>
            <a:ext cx="12192000" cy="317985"/>
          </a:xfrm>
          <a:prstGeom prst="rect">
            <a:avLst/>
          </a:prstGeom>
        </p:spPr>
      </p:pic>
      <p:pic>
        <p:nvPicPr>
          <p:cNvPr id="4" name="Picture 3">
            <a:extLst>
              <a:ext uri="{FF2B5EF4-FFF2-40B4-BE49-F238E27FC236}">
                <a16:creationId xmlns:a16="http://schemas.microsoft.com/office/drawing/2014/main" id="{B4B6A488-0743-0085-2C6B-F236D53828D6}"/>
              </a:ext>
            </a:extLst>
          </p:cNvPr>
          <p:cNvPicPr>
            <a:picLocks noChangeAspect="1"/>
          </p:cNvPicPr>
          <p:nvPr/>
        </p:nvPicPr>
        <p:blipFill>
          <a:blip r:embed="rId3"/>
          <a:stretch>
            <a:fillRect/>
          </a:stretch>
        </p:blipFill>
        <p:spPr>
          <a:xfrm>
            <a:off x="220663" y="6363204"/>
            <a:ext cx="1474788" cy="397890"/>
          </a:xfrm>
          <a:prstGeom prst="rect">
            <a:avLst/>
          </a:prstGeom>
        </p:spPr>
      </p:pic>
      <p:pic>
        <p:nvPicPr>
          <p:cNvPr id="7" name="Picture 6">
            <a:extLst>
              <a:ext uri="{FF2B5EF4-FFF2-40B4-BE49-F238E27FC236}">
                <a16:creationId xmlns:a16="http://schemas.microsoft.com/office/drawing/2014/main" id="{759EA677-B549-B2D9-1B72-B87DD23F99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9" name="Picture 8">
            <a:extLst>
              <a:ext uri="{FF2B5EF4-FFF2-40B4-BE49-F238E27FC236}">
                <a16:creationId xmlns:a16="http://schemas.microsoft.com/office/drawing/2014/main" id="{F0B78779-56E1-35E0-D27C-21D871C93596}"/>
              </a:ext>
            </a:extLst>
          </p:cNvPr>
          <p:cNvPicPr>
            <a:picLocks noChangeAspect="1"/>
          </p:cNvPicPr>
          <p:nvPr/>
        </p:nvPicPr>
        <p:blipFill>
          <a:blip r:embed="rId5"/>
          <a:stretch>
            <a:fillRect/>
          </a:stretch>
        </p:blipFill>
        <p:spPr>
          <a:xfrm>
            <a:off x="7946098" y="3428999"/>
            <a:ext cx="4019550" cy="2476500"/>
          </a:xfrm>
          <a:prstGeom prst="rect">
            <a:avLst/>
          </a:prstGeom>
        </p:spPr>
      </p:pic>
      <p:cxnSp>
        <p:nvCxnSpPr>
          <p:cNvPr id="11" name="Straight Connector 10">
            <a:extLst>
              <a:ext uri="{FF2B5EF4-FFF2-40B4-BE49-F238E27FC236}">
                <a16:creationId xmlns:a16="http://schemas.microsoft.com/office/drawing/2014/main" id="{A3FFA957-0700-791E-E9A2-890C3B3548E1}"/>
              </a:ext>
            </a:extLst>
          </p:cNvPr>
          <p:cNvCxnSpPr>
            <a:endCxn id="9" idx="1"/>
          </p:cNvCxnSpPr>
          <p:nvPr/>
        </p:nvCxnSpPr>
        <p:spPr>
          <a:xfrm flipV="1">
            <a:off x="6705600" y="4667249"/>
            <a:ext cx="1240498" cy="25717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0114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A8D5-8BC1-7945-87E3-3AA5DA94DDF8}"/>
              </a:ext>
            </a:extLst>
          </p:cNvPr>
          <p:cNvSpPr>
            <a:spLocks noGrp="1"/>
          </p:cNvSpPr>
          <p:nvPr>
            <p:ph type="title"/>
          </p:nvPr>
        </p:nvSpPr>
        <p:spPr>
          <a:xfrm>
            <a:off x="912286" y="158917"/>
            <a:ext cx="10358967" cy="1143000"/>
          </a:xfrm>
        </p:spPr>
        <p:txBody>
          <a:bodyPr/>
          <a:lstStyle/>
          <a:p>
            <a:pPr algn="l"/>
            <a:r>
              <a:rPr lang="en-US" dirty="0"/>
              <a:t>Positive High-Level Results from Phase III TROPION-Lung01 Study Announced</a:t>
            </a:r>
            <a:br>
              <a:rPr lang="en-US" dirty="0"/>
            </a:br>
            <a:r>
              <a:rPr lang="en-US" sz="2000" dirty="0"/>
              <a:t>Press Release – July 3, 2023</a:t>
            </a:r>
            <a:endParaRPr lang="en-US" dirty="0"/>
          </a:p>
        </p:txBody>
      </p:sp>
      <p:sp>
        <p:nvSpPr>
          <p:cNvPr id="3" name="Content Placeholder 2">
            <a:extLst>
              <a:ext uri="{FF2B5EF4-FFF2-40B4-BE49-F238E27FC236}">
                <a16:creationId xmlns:a16="http://schemas.microsoft.com/office/drawing/2014/main" id="{DFDE0D88-51E0-DE4D-AE50-D0259B251EC0}"/>
              </a:ext>
            </a:extLst>
          </p:cNvPr>
          <p:cNvSpPr>
            <a:spLocks noGrp="1"/>
          </p:cNvSpPr>
          <p:nvPr>
            <p:ph idx="1"/>
          </p:nvPr>
        </p:nvSpPr>
        <p:spPr>
          <a:xfrm>
            <a:off x="809040" y="1501362"/>
            <a:ext cx="10659871" cy="4514258"/>
          </a:xfrm>
        </p:spPr>
        <p:txBody>
          <a:bodyPr/>
          <a:lstStyle/>
          <a:p>
            <a:pPr marL="98425" indent="0">
              <a:spcAft>
                <a:spcPts val="0"/>
              </a:spcAft>
              <a:buNone/>
            </a:pPr>
            <a:r>
              <a:rPr lang="en-US" sz="1700" b="0" dirty="0"/>
              <a:t>“Positive high-level results from the TROPION-Lung01 Phase III trial showed </a:t>
            </a:r>
            <a:r>
              <a:rPr lang="en-US" sz="1700" b="0" dirty="0" err="1"/>
              <a:t>datopotamab</a:t>
            </a:r>
            <a:r>
              <a:rPr lang="en-US" sz="1700" b="0" dirty="0"/>
              <a:t> </a:t>
            </a:r>
            <a:r>
              <a:rPr lang="en-US" sz="1700" b="0" dirty="0" err="1"/>
              <a:t>deruxtecan</a:t>
            </a:r>
            <a:r>
              <a:rPr lang="en-US" sz="1700" b="0" dirty="0"/>
              <a:t> (Dato-</a:t>
            </a:r>
            <a:r>
              <a:rPr lang="en-US" sz="1700" b="0" dirty="0" err="1"/>
              <a:t>DXd</a:t>
            </a:r>
            <a:r>
              <a:rPr lang="en-US" sz="1700" b="0" dirty="0"/>
              <a:t>) demonstrated a statistically significant improvement for the dual primary endpoint of progression-free survival (PFS) compared to docetaxel, the current standard of care chemotherapy, in patients with locally advanced or metastatic non-small cell lung cancer (NSCLC) treated with at least one prior therapy.</a:t>
            </a:r>
          </a:p>
          <a:p>
            <a:pPr marL="98425" indent="0">
              <a:spcAft>
                <a:spcPts val="0"/>
              </a:spcAft>
              <a:buNone/>
            </a:pPr>
            <a:r>
              <a:rPr lang="en-US" sz="1700" b="0" dirty="0"/>
              <a:t>For the dual primary endpoint of overall survival (OS), the data were not mature and an early trend was observed in </a:t>
            </a:r>
            <a:r>
              <a:rPr lang="en-US" sz="1700" b="0" dirty="0" err="1"/>
              <a:t>favour</a:t>
            </a:r>
            <a:r>
              <a:rPr lang="en-US" sz="1700" b="0" dirty="0"/>
              <a:t> of </a:t>
            </a:r>
            <a:r>
              <a:rPr lang="en-US" sz="1700" b="0" dirty="0" err="1"/>
              <a:t>datopotamab</a:t>
            </a:r>
            <a:r>
              <a:rPr lang="en-US" sz="1700" b="0" dirty="0"/>
              <a:t> </a:t>
            </a:r>
            <a:r>
              <a:rPr lang="en-US" sz="1700" b="0" dirty="0" err="1"/>
              <a:t>deruxtecan</a:t>
            </a:r>
            <a:r>
              <a:rPr lang="en-US" sz="1700" b="0" dirty="0"/>
              <a:t> versus docetaxel that did not meet the prespecified threshold for statistical significance at this interim analysis. The trial will continue as planned to assess OS with greater maturity. The investigators and participants will remain blinded to the results.</a:t>
            </a:r>
          </a:p>
          <a:p>
            <a:pPr marL="98425" indent="0">
              <a:spcAft>
                <a:spcPts val="0"/>
              </a:spcAft>
              <a:buNone/>
            </a:pPr>
            <a:r>
              <a:rPr lang="en-US" sz="1700" b="0" dirty="0"/>
              <a:t>The safety profile of </a:t>
            </a:r>
            <a:r>
              <a:rPr lang="en-US" sz="1700" b="0" dirty="0" err="1"/>
              <a:t>datopotamab</a:t>
            </a:r>
            <a:r>
              <a:rPr lang="en-US" sz="1700" b="0" dirty="0"/>
              <a:t> </a:t>
            </a:r>
            <a:r>
              <a:rPr lang="en-US" sz="1700" b="0" dirty="0" err="1"/>
              <a:t>deruxtecan</a:t>
            </a:r>
            <a:r>
              <a:rPr lang="en-US" sz="1700" b="0" dirty="0"/>
              <a:t> was consistent with previous clinical trials with no new safety signals identified. All grade interstitial lung disease was generally consistent with prior clinical trials, with the majority being low grade. Some Grade 5 events were observed. </a:t>
            </a:r>
          </a:p>
          <a:p>
            <a:pPr marL="98425" indent="0">
              <a:spcAft>
                <a:spcPts val="0"/>
              </a:spcAft>
              <a:buNone/>
            </a:pPr>
            <a:r>
              <a:rPr lang="en-US" sz="1700" b="0" dirty="0"/>
              <a:t>TROPION-Lung01 enrolled patients with and without actionable genomic alterations, such as EGFR and ALK. Patients with actionable genomic alterations were previously treated with platinum-based chemotherapy and an approved targeted therapy. Patients without actionable genomic alterations were previously treated, concurrently or sequentially, with platinum-based chemotherapy and a PD-1 or PD-L1 inhibitor. The data will be presented at a forthcoming medical meeting and shared with health authorities.”</a:t>
            </a:r>
          </a:p>
        </p:txBody>
      </p:sp>
      <p:sp>
        <p:nvSpPr>
          <p:cNvPr id="4" name="TextBox 3">
            <a:extLst>
              <a:ext uri="{FF2B5EF4-FFF2-40B4-BE49-F238E27FC236}">
                <a16:creationId xmlns:a16="http://schemas.microsoft.com/office/drawing/2014/main" id="{04D2D9DC-5DE6-B24F-A75C-6C14F681B7C0}"/>
              </a:ext>
            </a:extLst>
          </p:cNvPr>
          <p:cNvSpPr txBox="1"/>
          <p:nvPr/>
        </p:nvSpPr>
        <p:spPr>
          <a:xfrm>
            <a:off x="263352" y="6215066"/>
            <a:ext cx="10659871" cy="52322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https://</a:t>
            </a: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www.astrazeneca.com</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/media-</a:t>
            </a: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centre</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/press-releases/2023/datopotamab-deruxtecan-met-dual-primary-endpoint-of-progression-free-survival-in-patients-with-advanced-non-small-cell-lung-cancer.html</a:t>
            </a:r>
          </a:p>
        </p:txBody>
      </p:sp>
    </p:spTree>
    <p:extLst>
      <p:ext uri="{BB962C8B-B14F-4D97-AF65-F5344CB8AC3E}">
        <p14:creationId xmlns:p14="http://schemas.microsoft.com/office/powerpoint/2010/main" val="1988770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534037"/>
            <a:ext cx="121920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CEACAM5</a:t>
            </a:r>
            <a:br>
              <a:rPr kumimoji="0" lang="en-US" sz="4267"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br>
            <a:endParaRPr kumimoji="0" lang="en-US" sz="2800" b="1" i="0" u="none" strike="noStrike" kern="0" cap="none" spc="0" normalizeH="0" baseline="0" noProof="0" dirty="0">
              <a:ln>
                <a:noFill/>
              </a:ln>
              <a:solidFill>
                <a:prstClr val="black"/>
              </a:solidFill>
              <a:effectLst/>
              <a:uLnTx/>
              <a:uFillTx/>
              <a:latin typeface="Calibri Light" panose="020F0302020204030204"/>
              <a:ea typeface="ＭＳ Ｐゴシック"/>
              <a:cs typeface="+mj-cs"/>
            </a:endParaRPr>
          </a:p>
        </p:txBody>
      </p:sp>
      <p:sp>
        <p:nvSpPr>
          <p:cNvPr id="5" name="Content Placeholder 5">
            <a:extLst>
              <a:ext uri="{FF2B5EF4-FFF2-40B4-BE49-F238E27FC236}">
                <a16:creationId xmlns:a16="http://schemas.microsoft.com/office/drawing/2014/main" id="{70B046EF-31BF-41EA-B391-8AE2DBF898E0}"/>
              </a:ext>
            </a:extLst>
          </p:cNvPr>
          <p:cNvSpPr txBox="1">
            <a:spLocks/>
          </p:cNvSpPr>
          <p:nvPr/>
        </p:nvSpPr>
        <p:spPr>
          <a:xfrm>
            <a:off x="520700" y="1508786"/>
            <a:ext cx="11450818" cy="3840427"/>
          </a:xfrm>
          <a:prstGeom prst="rect">
            <a:avLst/>
          </a:prstGeom>
        </p:spPr>
        <p:txBody>
          <a:bodyPr/>
          <a:lstStyle>
            <a:lvl1pPr marL="457178" indent="-457178" algn="l" rtl="0" eaLnBrk="1" fontAlgn="base" hangingPunct="1">
              <a:spcBef>
                <a:spcPct val="20000"/>
              </a:spcBef>
              <a:spcAft>
                <a:spcPct val="0"/>
              </a:spcAft>
              <a:buChar char="•"/>
              <a:defRPr sz="3200">
                <a:solidFill>
                  <a:schemeClr val="tx1"/>
                </a:solidFill>
                <a:latin typeface="+mn-lt"/>
                <a:ea typeface="+mn-ea"/>
                <a:cs typeface="+mn-cs"/>
              </a:defRPr>
            </a:lvl1pPr>
            <a:lvl2pPr marL="990550" indent="-380981" algn="l" rtl="0" eaLnBrk="1" fontAlgn="base" hangingPunct="1">
              <a:spcBef>
                <a:spcPct val="20000"/>
              </a:spcBef>
              <a:spcAft>
                <a:spcPct val="0"/>
              </a:spcAft>
              <a:buChar char="–"/>
              <a:defRPr sz="2667">
                <a:solidFill>
                  <a:schemeClr val="tx1"/>
                </a:solidFill>
                <a:latin typeface="+mn-lt"/>
                <a:ea typeface="+mn-ea"/>
              </a:defRPr>
            </a:lvl2pPr>
            <a:lvl3pPr marL="1523925" indent="-304784" algn="l" rtl="0" eaLnBrk="1" fontAlgn="base" hangingPunct="1">
              <a:spcBef>
                <a:spcPct val="20000"/>
              </a:spcBef>
              <a:spcAft>
                <a:spcPct val="0"/>
              </a:spcAft>
              <a:buChar char="•"/>
              <a:defRPr>
                <a:solidFill>
                  <a:schemeClr val="tx1"/>
                </a:solidFill>
                <a:latin typeface="+mn-lt"/>
                <a:ea typeface="+mn-ea"/>
              </a:defRPr>
            </a:lvl3pPr>
            <a:lvl4pPr marL="2133493" indent="-304784" algn="l" rtl="0" eaLnBrk="1" fontAlgn="base" hangingPunct="1">
              <a:spcBef>
                <a:spcPct val="20000"/>
              </a:spcBef>
              <a:spcAft>
                <a:spcPct val="0"/>
              </a:spcAft>
              <a:defRPr sz="2667">
                <a:solidFill>
                  <a:schemeClr val="tx1"/>
                </a:solidFill>
                <a:latin typeface="+mn-lt"/>
                <a:ea typeface="+mn-ea"/>
              </a:defRPr>
            </a:lvl4pPr>
            <a:lvl5pPr marL="2743062" indent="-304784" algn="l" rtl="0" eaLnBrk="1" fontAlgn="base" hangingPunct="1">
              <a:spcBef>
                <a:spcPct val="20000"/>
              </a:spcBef>
              <a:spcAft>
                <a:spcPct val="0"/>
              </a:spcAft>
              <a:buChar char="»"/>
              <a:defRPr sz="2667">
                <a:solidFill>
                  <a:schemeClr val="tx1"/>
                </a:solidFill>
                <a:latin typeface="+mn-lt"/>
                <a:ea typeface="+mn-ea"/>
              </a:defRPr>
            </a:lvl5pPr>
            <a:lvl6pPr marL="3352632" indent="-304784" algn="l" rtl="0" eaLnBrk="1" fontAlgn="base" hangingPunct="1">
              <a:spcBef>
                <a:spcPct val="20000"/>
              </a:spcBef>
              <a:spcAft>
                <a:spcPct val="0"/>
              </a:spcAft>
              <a:buChar char="»"/>
              <a:defRPr sz="2667">
                <a:solidFill>
                  <a:schemeClr val="tx1"/>
                </a:solidFill>
                <a:latin typeface="+mn-lt"/>
                <a:ea typeface="+mn-ea"/>
              </a:defRPr>
            </a:lvl6pPr>
            <a:lvl7pPr marL="3962202" indent="-304784" algn="l" rtl="0" eaLnBrk="1" fontAlgn="base" hangingPunct="1">
              <a:spcBef>
                <a:spcPct val="20000"/>
              </a:spcBef>
              <a:spcAft>
                <a:spcPct val="0"/>
              </a:spcAft>
              <a:buChar char="»"/>
              <a:defRPr sz="2667">
                <a:solidFill>
                  <a:schemeClr val="tx1"/>
                </a:solidFill>
                <a:latin typeface="+mn-lt"/>
                <a:ea typeface="+mn-ea"/>
              </a:defRPr>
            </a:lvl7pPr>
            <a:lvl8pPr marL="4571772" indent="-304784" algn="l" rtl="0" eaLnBrk="1" fontAlgn="base" hangingPunct="1">
              <a:spcBef>
                <a:spcPct val="20000"/>
              </a:spcBef>
              <a:spcAft>
                <a:spcPct val="0"/>
              </a:spcAft>
              <a:buChar char="»"/>
              <a:defRPr sz="2667">
                <a:solidFill>
                  <a:schemeClr val="tx1"/>
                </a:solidFill>
                <a:latin typeface="+mn-lt"/>
                <a:ea typeface="+mn-ea"/>
              </a:defRPr>
            </a:lvl8pPr>
            <a:lvl9pPr marL="5181341" indent="-304784" algn="l" rtl="0" eaLnBrk="1" fontAlgn="base" hangingPunct="1">
              <a:spcBef>
                <a:spcPct val="20000"/>
              </a:spcBef>
              <a:spcAft>
                <a:spcPct val="0"/>
              </a:spcAft>
              <a:buChar char="»"/>
              <a:defRPr sz="2667">
                <a:solidFill>
                  <a:schemeClr val="tx1"/>
                </a:solidFill>
                <a:latin typeface="+mn-lt"/>
                <a:ea typeface="+mn-ea"/>
              </a:defRPr>
            </a:lvl9pPr>
          </a:lstStyle>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457178" marR="0" lvl="0" indent="-457178"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Overexpressed on multiple solid tumors, including NSCLC (about 20% of lung adenocarcinoma), but not on normal lung tissue. </a:t>
            </a:r>
          </a:p>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457178" marR="0" lvl="0" indent="-457178"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Impacts progression of NSCLC by stimulating proliferation and migration</a:t>
            </a:r>
          </a:p>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5">
            <a:extLst>
              <a:ext uri="{FF2B5EF4-FFF2-40B4-BE49-F238E27FC236}">
                <a16:creationId xmlns:a16="http://schemas.microsoft.com/office/drawing/2014/main" id="{C1F02AC4-C98A-4EDB-97D3-B8B27ACACC62}"/>
              </a:ext>
            </a:extLst>
          </p:cNvPr>
          <p:cNvSpPr txBox="1">
            <a:spLocks/>
          </p:cNvSpPr>
          <p:nvPr/>
        </p:nvSpPr>
        <p:spPr>
          <a:xfrm>
            <a:off x="4048626" y="5975491"/>
            <a:ext cx="6828018" cy="7754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mn-cs"/>
              </a:rPr>
              <a:t>Zhang X, et al. Journal Int Med Research 2020</a:t>
            </a:r>
          </a:p>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mn-cs"/>
              </a:rPr>
              <a:t>Han ZW, et al. Invest New Drugs 2020</a:t>
            </a:r>
          </a:p>
        </p:txBody>
      </p:sp>
      <p:pic>
        <p:nvPicPr>
          <p:cNvPr id="2" name="Picture 1">
            <a:extLst>
              <a:ext uri="{FF2B5EF4-FFF2-40B4-BE49-F238E27FC236}">
                <a16:creationId xmlns:a16="http://schemas.microsoft.com/office/drawing/2014/main" id="{16E21F4C-5881-F844-E0B0-81E82747A97C}"/>
              </a:ext>
            </a:extLst>
          </p:cNvPr>
          <p:cNvPicPr>
            <a:picLocks noChangeAspect="1"/>
          </p:cNvPicPr>
          <p:nvPr/>
        </p:nvPicPr>
        <p:blipFill>
          <a:blip r:embed="rId2"/>
          <a:stretch>
            <a:fillRect/>
          </a:stretch>
        </p:blipFill>
        <p:spPr>
          <a:xfrm>
            <a:off x="0" y="-16164"/>
            <a:ext cx="12192000" cy="317985"/>
          </a:xfrm>
          <a:prstGeom prst="rect">
            <a:avLst/>
          </a:prstGeom>
        </p:spPr>
      </p:pic>
      <p:pic>
        <p:nvPicPr>
          <p:cNvPr id="4" name="Picture 3">
            <a:extLst>
              <a:ext uri="{FF2B5EF4-FFF2-40B4-BE49-F238E27FC236}">
                <a16:creationId xmlns:a16="http://schemas.microsoft.com/office/drawing/2014/main" id="{35E130DE-9E6E-5011-2C55-51074E421DCB}"/>
              </a:ext>
            </a:extLst>
          </p:cNvPr>
          <p:cNvPicPr>
            <a:picLocks noChangeAspect="1"/>
          </p:cNvPicPr>
          <p:nvPr/>
        </p:nvPicPr>
        <p:blipFill>
          <a:blip r:embed="rId3"/>
          <a:stretch>
            <a:fillRect/>
          </a:stretch>
        </p:blipFill>
        <p:spPr>
          <a:xfrm>
            <a:off x="220663" y="6363204"/>
            <a:ext cx="1474788" cy="397890"/>
          </a:xfrm>
          <a:prstGeom prst="rect">
            <a:avLst/>
          </a:prstGeom>
        </p:spPr>
      </p:pic>
      <p:pic>
        <p:nvPicPr>
          <p:cNvPr id="8" name="Picture 7">
            <a:extLst>
              <a:ext uri="{FF2B5EF4-FFF2-40B4-BE49-F238E27FC236}">
                <a16:creationId xmlns:a16="http://schemas.microsoft.com/office/drawing/2014/main" id="{2B929CFE-8EF0-389A-2881-47346C5E0D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spTree>
    <p:extLst>
      <p:ext uri="{BB962C8B-B14F-4D97-AF65-F5344CB8AC3E}">
        <p14:creationId xmlns:p14="http://schemas.microsoft.com/office/powerpoint/2010/main" val="7655539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331791"/>
            <a:ext cx="12192000" cy="1081087"/>
          </a:xfrm>
          <a:prstGeom prst="rect">
            <a:avLst/>
          </a:prstGeom>
        </p:spPr>
        <p:txBody>
          <a:bodyPr/>
          <a:lstStyle>
            <a:lvl1pPr algn="ctr" rtl="0" eaLnBrk="1" fontAlgn="base" hangingPunct="1">
              <a:spcBef>
                <a:spcPct val="0"/>
              </a:spcBef>
              <a:spcAft>
                <a:spcPct val="0"/>
              </a:spcAft>
              <a:defRPr sz="4267" b="1" i="0">
                <a:solidFill>
                  <a:srgbClr val="14467E"/>
                </a:solidFill>
                <a:latin typeface="+mn-lt"/>
                <a:ea typeface="+mj-ea"/>
                <a:cs typeface="+mj-cs"/>
              </a:defRPr>
            </a:lvl1pPr>
            <a:lvl2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5pPr>
            <a:lvl6pPr marL="60957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6pPr>
            <a:lvl7pPr marL="1219140"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7pPr>
            <a:lvl8pPr marL="1828709"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8pPr>
            <a:lvl9pPr marL="2438278" algn="l" rtl="0" eaLnBrk="1" fontAlgn="base" hangingPunct="1">
              <a:spcBef>
                <a:spcPct val="0"/>
              </a:spcBef>
              <a:spcAft>
                <a:spcPct val="0"/>
              </a:spcAft>
              <a:defRPr sz="4267">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Light" panose="020F0302020204030204"/>
                <a:ea typeface="ＭＳ Ｐゴシック"/>
                <a:cs typeface="+mj-cs"/>
              </a:rPr>
              <a:t>Tusamitamab</a:t>
            </a:r>
            <a:r>
              <a:rPr kumimoji="0" lang="en-US" sz="36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 </a:t>
            </a:r>
            <a:r>
              <a:rPr kumimoji="0" lang="en-US" sz="3600" b="1" i="0" u="none" strike="noStrike" kern="0" cap="none" spc="0" normalizeH="0" baseline="0" noProof="0" dirty="0" err="1">
                <a:ln>
                  <a:noFill/>
                </a:ln>
                <a:solidFill>
                  <a:prstClr val="black"/>
                </a:solidFill>
                <a:effectLst/>
                <a:uLnTx/>
                <a:uFillTx/>
                <a:latin typeface="Calibri Light" panose="020F0302020204030204"/>
                <a:ea typeface="ＭＳ Ｐゴシック"/>
                <a:cs typeface="+mj-cs"/>
              </a:rPr>
              <a:t>Ravtansine</a:t>
            </a:r>
            <a:r>
              <a:rPr kumimoji="0" lang="en-US" sz="3600" b="1" i="0" u="none" strike="noStrike" kern="0" cap="none" spc="0" normalizeH="0" baseline="0" noProof="0" dirty="0">
                <a:ln>
                  <a:noFill/>
                </a:ln>
                <a:solidFill>
                  <a:prstClr val="black"/>
                </a:solidFill>
                <a:effectLst/>
                <a:uLnTx/>
                <a:uFillTx/>
                <a:latin typeface="Calibri Light" panose="020F0302020204030204"/>
                <a:ea typeface="ＭＳ Ｐゴシック"/>
                <a:cs typeface="+mj-cs"/>
              </a:rPr>
              <a:t> (SAR408701) </a:t>
            </a:r>
            <a:br>
              <a:rPr kumimoji="0" lang="en-US" sz="4267" b="1" i="0" u="none" strike="noStrike" kern="0" cap="none" spc="0" normalizeH="0" baseline="0" noProof="0" dirty="0">
                <a:ln>
                  <a:noFill/>
                </a:ln>
                <a:solidFill>
                  <a:srgbClr val="14467E"/>
                </a:solidFill>
                <a:effectLst/>
                <a:uLnTx/>
                <a:uFillTx/>
                <a:latin typeface="Arial"/>
                <a:ea typeface="ＭＳ Ｐゴシック"/>
                <a:cs typeface="+mj-cs"/>
              </a:rPr>
            </a:br>
            <a:endParaRPr kumimoji="0" lang="en-US" sz="2800" b="1" i="0" u="none" strike="noStrike" kern="0" cap="none" spc="0" normalizeH="0" baseline="0" noProof="0" dirty="0">
              <a:ln>
                <a:noFill/>
              </a:ln>
              <a:solidFill>
                <a:srgbClr val="14467E"/>
              </a:solidFill>
              <a:effectLst/>
              <a:uLnTx/>
              <a:uFillTx/>
              <a:latin typeface="Arial"/>
              <a:ea typeface="ＭＳ Ｐゴシック"/>
              <a:cs typeface="+mj-cs"/>
            </a:endParaRPr>
          </a:p>
        </p:txBody>
      </p:sp>
      <p:sp>
        <p:nvSpPr>
          <p:cNvPr id="5" name="Content Placeholder 5">
            <a:extLst>
              <a:ext uri="{FF2B5EF4-FFF2-40B4-BE49-F238E27FC236}">
                <a16:creationId xmlns:a16="http://schemas.microsoft.com/office/drawing/2014/main" id="{70B046EF-31BF-41EA-B391-8AE2DBF898E0}"/>
              </a:ext>
            </a:extLst>
          </p:cNvPr>
          <p:cNvSpPr txBox="1">
            <a:spLocks/>
          </p:cNvSpPr>
          <p:nvPr/>
        </p:nvSpPr>
        <p:spPr>
          <a:xfrm>
            <a:off x="520700" y="2375060"/>
            <a:ext cx="4851400" cy="3840427"/>
          </a:xfrm>
          <a:prstGeom prst="rect">
            <a:avLst/>
          </a:prstGeom>
        </p:spPr>
        <p:txBody>
          <a:bodyPr/>
          <a:lstStyle>
            <a:lvl1pPr marL="457178" indent="-457178" algn="l" rtl="0" eaLnBrk="1" fontAlgn="base" hangingPunct="1">
              <a:spcBef>
                <a:spcPct val="20000"/>
              </a:spcBef>
              <a:spcAft>
                <a:spcPct val="0"/>
              </a:spcAft>
              <a:buChar char="•"/>
              <a:defRPr sz="3200">
                <a:solidFill>
                  <a:schemeClr val="tx1"/>
                </a:solidFill>
                <a:latin typeface="+mn-lt"/>
                <a:ea typeface="+mn-ea"/>
                <a:cs typeface="+mn-cs"/>
              </a:defRPr>
            </a:lvl1pPr>
            <a:lvl2pPr marL="990550" indent="-380981" algn="l" rtl="0" eaLnBrk="1" fontAlgn="base" hangingPunct="1">
              <a:spcBef>
                <a:spcPct val="20000"/>
              </a:spcBef>
              <a:spcAft>
                <a:spcPct val="0"/>
              </a:spcAft>
              <a:buChar char="–"/>
              <a:defRPr sz="2667">
                <a:solidFill>
                  <a:schemeClr val="tx1"/>
                </a:solidFill>
                <a:latin typeface="+mn-lt"/>
                <a:ea typeface="+mn-ea"/>
              </a:defRPr>
            </a:lvl2pPr>
            <a:lvl3pPr marL="1523925" indent="-304784" algn="l" rtl="0" eaLnBrk="1" fontAlgn="base" hangingPunct="1">
              <a:spcBef>
                <a:spcPct val="20000"/>
              </a:spcBef>
              <a:spcAft>
                <a:spcPct val="0"/>
              </a:spcAft>
              <a:buChar char="•"/>
              <a:defRPr>
                <a:solidFill>
                  <a:schemeClr val="tx1"/>
                </a:solidFill>
                <a:latin typeface="+mn-lt"/>
                <a:ea typeface="+mn-ea"/>
              </a:defRPr>
            </a:lvl3pPr>
            <a:lvl4pPr marL="2133493" indent="-304784" algn="l" rtl="0" eaLnBrk="1" fontAlgn="base" hangingPunct="1">
              <a:spcBef>
                <a:spcPct val="20000"/>
              </a:spcBef>
              <a:spcAft>
                <a:spcPct val="0"/>
              </a:spcAft>
              <a:defRPr sz="2667">
                <a:solidFill>
                  <a:schemeClr val="tx1"/>
                </a:solidFill>
                <a:latin typeface="+mn-lt"/>
                <a:ea typeface="+mn-ea"/>
              </a:defRPr>
            </a:lvl4pPr>
            <a:lvl5pPr marL="2743062" indent="-304784" algn="l" rtl="0" eaLnBrk="1" fontAlgn="base" hangingPunct="1">
              <a:spcBef>
                <a:spcPct val="20000"/>
              </a:spcBef>
              <a:spcAft>
                <a:spcPct val="0"/>
              </a:spcAft>
              <a:buChar char="»"/>
              <a:defRPr sz="2667">
                <a:solidFill>
                  <a:schemeClr val="tx1"/>
                </a:solidFill>
                <a:latin typeface="+mn-lt"/>
                <a:ea typeface="+mn-ea"/>
              </a:defRPr>
            </a:lvl5pPr>
            <a:lvl6pPr marL="3352632" indent="-304784" algn="l" rtl="0" eaLnBrk="1" fontAlgn="base" hangingPunct="1">
              <a:spcBef>
                <a:spcPct val="20000"/>
              </a:spcBef>
              <a:spcAft>
                <a:spcPct val="0"/>
              </a:spcAft>
              <a:buChar char="»"/>
              <a:defRPr sz="2667">
                <a:solidFill>
                  <a:schemeClr val="tx1"/>
                </a:solidFill>
                <a:latin typeface="+mn-lt"/>
                <a:ea typeface="+mn-ea"/>
              </a:defRPr>
            </a:lvl6pPr>
            <a:lvl7pPr marL="3962202" indent="-304784" algn="l" rtl="0" eaLnBrk="1" fontAlgn="base" hangingPunct="1">
              <a:spcBef>
                <a:spcPct val="20000"/>
              </a:spcBef>
              <a:spcAft>
                <a:spcPct val="0"/>
              </a:spcAft>
              <a:buChar char="»"/>
              <a:defRPr sz="2667">
                <a:solidFill>
                  <a:schemeClr val="tx1"/>
                </a:solidFill>
                <a:latin typeface="+mn-lt"/>
                <a:ea typeface="+mn-ea"/>
              </a:defRPr>
            </a:lvl7pPr>
            <a:lvl8pPr marL="4571772" indent="-304784" algn="l" rtl="0" eaLnBrk="1" fontAlgn="base" hangingPunct="1">
              <a:spcBef>
                <a:spcPct val="20000"/>
              </a:spcBef>
              <a:spcAft>
                <a:spcPct val="0"/>
              </a:spcAft>
              <a:buChar char="»"/>
              <a:defRPr sz="2667">
                <a:solidFill>
                  <a:schemeClr val="tx1"/>
                </a:solidFill>
                <a:latin typeface="+mn-lt"/>
                <a:ea typeface="+mn-ea"/>
              </a:defRPr>
            </a:lvl8pPr>
            <a:lvl9pPr marL="5181341" indent="-304784" algn="l" rtl="0" eaLnBrk="1" fontAlgn="base" hangingPunct="1">
              <a:spcBef>
                <a:spcPct val="20000"/>
              </a:spcBef>
              <a:spcAft>
                <a:spcPct val="0"/>
              </a:spcAft>
              <a:buChar char="»"/>
              <a:defRPr sz="2667">
                <a:solidFill>
                  <a:schemeClr val="tx1"/>
                </a:solidFill>
                <a:latin typeface="+mn-lt"/>
                <a:ea typeface="+mn-ea"/>
              </a:defRPr>
            </a:lvl9pPr>
          </a:lstStyle>
          <a:p>
            <a:pPr marL="457178" marR="0" lvl="0" indent="-457178"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ADC to CEACAM5 with an anti-tubulin payload</a:t>
            </a:r>
          </a:p>
          <a:p>
            <a:pPr marL="457178" marR="0" lvl="0" indent="-457178"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457178" marR="0" lvl="0" indent="-457178"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Study enrollment has required expression of CEACAM5</a:t>
            </a:r>
          </a:p>
        </p:txBody>
      </p:sp>
      <p:pic>
        <p:nvPicPr>
          <p:cNvPr id="4" name="Picture 3">
            <a:extLst>
              <a:ext uri="{FF2B5EF4-FFF2-40B4-BE49-F238E27FC236}">
                <a16:creationId xmlns:a16="http://schemas.microsoft.com/office/drawing/2014/main" id="{00F77F3E-51C5-42B7-85BB-652FB69C6A75}"/>
              </a:ext>
            </a:extLst>
          </p:cNvPr>
          <p:cNvPicPr>
            <a:picLocks noChangeAspect="1"/>
          </p:cNvPicPr>
          <p:nvPr/>
        </p:nvPicPr>
        <p:blipFill>
          <a:blip r:embed="rId2"/>
          <a:stretch>
            <a:fillRect/>
          </a:stretch>
        </p:blipFill>
        <p:spPr>
          <a:xfrm>
            <a:off x="5228746" y="1996413"/>
            <a:ext cx="6705600" cy="3352800"/>
          </a:xfrm>
          <a:prstGeom prst="rect">
            <a:avLst/>
          </a:prstGeom>
        </p:spPr>
      </p:pic>
      <p:pic>
        <p:nvPicPr>
          <p:cNvPr id="2" name="Picture 1">
            <a:extLst>
              <a:ext uri="{FF2B5EF4-FFF2-40B4-BE49-F238E27FC236}">
                <a16:creationId xmlns:a16="http://schemas.microsoft.com/office/drawing/2014/main" id="{5FC4B552-564C-C797-1E34-8C87CB0CB616}"/>
              </a:ext>
            </a:extLst>
          </p:cNvPr>
          <p:cNvPicPr>
            <a:picLocks noChangeAspect="1"/>
          </p:cNvPicPr>
          <p:nvPr/>
        </p:nvPicPr>
        <p:blipFill>
          <a:blip r:embed="rId3"/>
          <a:stretch>
            <a:fillRect/>
          </a:stretch>
        </p:blipFill>
        <p:spPr>
          <a:xfrm>
            <a:off x="0" y="-16164"/>
            <a:ext cx="12192000" cy="317985"/>
          </a:xfrm>
          <a:prstGeom prst="rect">
            <a:avLst/>
          </a:prstGeom>
        </p:spPr>
      </p:pic>
      <p:pic>
        <p:nvPicPr>
          <p:cNvPr id="7" name="Picture 6">
            <a:extLst>
              <a:ext uri="{FF2B5EF4-FFF2-40B4-BE49-F238E27FC236}">
                <a16:creationId xmlns:a16="http://schemas.microsoft.com/office/drawing/2014/main" id="{BC72AD7C-5022-1BA2-E07A-F0345E44F714}"/>
              </a:ext>
            </a:extLst>
          </p:cNvPr>
          <p:cNvPicPr>
            <a:picLocks noChangeAspect="1"/>
          </p:cNvPicPr>
          <p:nvPr/>
        </p:nvPicPr>
        <p:blipFill>
          <a:blip r:embed="rId4"/>
          <a:stretch>
            <a:fillRect/>
          </a:stretch>
        </p:blipFill>
        <p:spPr>
          <a:xfrm>
            <a:off x="220663" y="6363204"/>
            <a:ext cx="1474788" cy="397890"/>
          </a:xfrm>
          <a:prstGeom prst="rect">
            <a:avLst/>
          </a:prstGeom>
        </p:spPr>
      </p:pic>
      <p:pic>
        <p:nvPicPr>
          <p:cNvPr id="8" name="Picture 7">
            <a:extLst>
              <a:ext uri="{FF2B5EF4-FFF2-40B4-BE49-F238E27FC236}">
                <a16:creationId xmlns:a16="http://schemas.microsoft.com/office/drawing/2014/main" id="{668A814A-F662-2D6A-BA18-A0FDB5C983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spTree>
    <p:extLst>
      <p:ext uri="{BB962C8B-B14F-4D97-AF65-F5344CB8AC3E}">
        <p14:creationId xmlns:p14="http://schemas.microsoft.com/office/powerpoint/2010/main" val="19194643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5546-FC68-4130-9786-50AEF8A5ACB2}"/>
              </a:ext>
            </a:extLst>
          </p:cNvPr>
          <p:cNvSpPr>
            <a:spLocks noGrp="1"/>
          </p:cNvSpPr>
          <p:nvPr>
            <p:ph type="title"/>
          </p:nvPr>
        </p:nvSpPr>
        <p:spPr>
          <a:xfrm>
            <a:off x="838200" y="158945"/>
            <a:ext cx="10515600" cy="1325563"/>
          </a:xfrm>
        </p:spPr>
        <p:txBody>
          <a:bodyPr>
            <a:normAutofit/>
          </a:bodyPr>
          <a:lstStyle/>
          <a:p>
            <a:r>
              <a:rPr lang="en-US" sz="4400" kern="0" dirty="0" err="1">
                <a:solidFill>
                  <a:schemeClr val="tx1"/>
                </a:solidFill>
                <a:latin typeface="+mj-lt"/>
                <a:ea typeface="ＭＳ Ｐゴシック"/>
              </a:rPr>
              <a:t>Tusamitamab</a:t>
            </a:r>
            <a:r>
              <a:rPr lang="en-US" sz="4400" kern="0" dirty="0">
                <a:solidFill>
                  <a:schemeClr val="tx1"/>
                </a:solidFill>
                <a:latin typeface="+mj-lt"/>
                <a:ea typeface="ＭＳ Ｐゴシック"/>
              </a:rPr>
              <a:t> </a:t>
            </a:r>
            <a:r>
              <a:rPr lang="en-US" sz="4400" kern="0" dirty="0" err="1">
                <a:solidFill>
                  <a:schemeClr val="tx1"/>
                </a:solidFill>
                <a:latin typeface="+mj-lt"/>
                <a:ea typeface="ＭＳ Ｐゴシック"/>
              </a:rPr>
              <a:t>Ravtansine</a:t>
            </a:r>
            <a:r>
              <a:rPr lang="en-US" sz="4400" kern="0" dirty="0">
                <a:solidFill>
                  <a:schemeClr val="tx1"/>
                </a:solidFill>
                <a:latin typeface="+mj-lt"/>
                <a:ea typeface="ＭＳ Ｐゴシック"/>
              </a:rPr>
              <a:t> (SAR408701) </a:t>
            </a:r>
            <a:endParaRPr lang="en-US" dirty="0"/>
          </a:p>
        </p:txBody>
      </p:sp>
      <p:pic>
        <p:nvPicPr>
          <p:cNvPr id="6" name="Picture 5">
            <a:extLst>
              <a:ext uri="{FF2B5EF4-FFF2-40B4-BE49-F238E27FC236}">
                <a16:creationId xmlns:a16="http://schemas.microsoft.com/office/drawing/2014/main" id="{369D1F96-575B-43E6-A470-E18570A31556}"/>
              </a:ext>
            </a:extLst>
          </p:cNvPr>
          <p:cNvPicPr>
            <a:picLocks noChangeAspect="1"/>
          </p:cNvPicPr>
          <p:nvPr/>
        </p:nvPicPr>
        <p:blipFill>
          <a:blip r:embed="rId2"/>
          <a:stretch>
            <a:fillRect/>
          </a:stretch>
        </p:blipFill>
        <p:spPr>
          <a:xfrm>
            <a:off x="220663" y="6363204"/>
            <a:ext cx="1474788" cy="397890"/>
          </a:xfrm>
          <a:prstGeom prst="rect">
            <a:avLst/>
          </a:prstGeom>
        </p:spPr>
      </p:pic>
      <p:pic>
        <p:nvPicPr>
          <p:cNvPr id="7" name="Picture 6">
            <a:extLst>
              <a:ext uri="{FF2B5EF4-FFF2-40B4-BE49-F238E27FC236}">
                <a16:creationId xmlns:a16="http://schemas.microsoft.com/office/drawing/2014/main" id="{A6B677F5-510A-453F-9960-996CAA766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8" name="Picture 7">
            <a:extLst>
              <a:ext uri="{FF2B5EF4-FFF2-40B4-BE49-F238E27FC236}">
                <a16:creationId xmlns:a16="http://schemas.microsoft.com/office/drawing/2014/main" id="{21AD849E-F928-4B14-820C-6C33CF021B8C}"/>
              </a:ext>
            </a:extLst>
          </p:cNvPr>
          <p:cNvPicPr>
            <a:picLocks noChangeAspect="1"/>
          </p:cNvPicPr>
          <p:nvPr/>
        </p:nvPicPr>
        <p:blipFill>
          <a:blip r:embed="rId4"/>
          <a:stretch>
            <a:fillRect/>
          </a:stretch>
        </p:blipFill>
        <p:spPr>
          <a:xfrm>
            <a:off x="0" y="-16164"/>
            <a:ext cx="12192000" cy="317985"/>
          </a:xfrm>
          <a:prstGeom prst="rect">
            <a:avLst/>
          </a:prstGeom>
        </p:spPr>
      </p:pic>
      <p:pic>
        <p:nvPicPr>
          <p:cNvPr id="4" name="Picture 3">
            <a:extLst>
              <a:ext uri="{FF2B5EF4-FFF2-40B4-BE49-F238E27FC236}">
                <a16:creationId xmlns:a16="http://schemas.microsoft.com/office/drawing/2014/main" id="{E1221BAC-1C46-6E2E-8063-5D0E56568545}"/>
              </a:ext>
            </a:extLst>
          </p:cNvPr>
          <p:cNvPicPr>
            <a:picLocks noChangeAspect="1"/>
          </p:cNvPicPr>
          <p:nvPr/>
        </p:nvPicPr>
        <p:blipFill>
          <a:blip r:embed="rId5"/>
          <a:stretch>
            <a:fillRect/>
          </a:stretch>
        </p:blipFill>
        <p:spPr>
          <a:xfrm>
            <a:off x="410445" y="2077452"/>
            <a:ext cx="5048566" cy="3594005"/>
          </a:xfrm>
          <a:prstGeom prst="rect">
            <a:avLst/>
          </a:prstGeom>
        </p:spPr>
      </p:pic>
      <p:pic>
        <p:nvPicPr>
          <p:cNvPr id="5" name="Picture 4">
            <a:extLst>
              <a:ext uri="{FF2B5EF4-FFF2-40B4-BE49-F238E27FC236}">
                <a16:creationId xmlns:a16="http://schemas.microsoft.com/office/drawing/2014/main" id="{6DF59A46-8773-9D76-3FC8-8542954E2BE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862805" y="1403685"/>
            <a:ext cx="6020289" cy="4855601"/>
          </a:xfrm>
          <a:prstGeom prst="rect">
            <a:avLst/>
          </a:prstGeom>
        </p:spPr>
      </p:pic>
      <p:sp>
        <p:nvSpPr>
          <p:cNvPr id="9" name="Rectangle 8">
            <a:extLst>
              <a:ext uri="{FF2B5EF4-FFF2-40B4-BE49-F238E27FC236}">
                <a16:creationId xmlns:a16="http://schemas.microsoft.com/office/drawing/2014/main" id="{CC05D730-7A1E-9989-0A4D-049A4F117F9B}"/>
              </a:ext>
            </a:extLst>
          </p:cNvPr>
          <p:cNvSpPr/>
          <p:nvPr/>
        </p:nvSpPr>
        <p:spPr>
          <a:xfrm>
            <a:off x="2875707" y="6496207"/>
            <a:ext cx="6440588" cy="276999"/>
          </a:xfrm>
          <a:prstGeom prst="rect">
            <a:avLst/>
          </a:prstGeom>
        </p:spPr>
        <p:txBody>
          <a:bodyPr wrap="square">
            <a:spAutoFit/>
          </a:bodyPr>
          <a:lstStyle/>
          <a:p>
            <a:pPr marL="0" marR="0" lvl="0" indent="0" algn="ctr" defTabSz="457195" rtl="0" eaLnBrk="1" fontAlgn="auto" latinLnBrk="0" hangingPunct="1">
              <a:lnSpc>
                <a:spcPct val="100000"/>
              </a:lnSpc>
              <a:spcBef>
                <a:spcPts val="0"/>
              </a:spcBef>
              <a:spcAft>
                <a:spcPts val="301"/>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Gazzah</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A et al. ASCO 2020. Abstract 9505.</a:t>
            </a:r>
          </a:p>
        </p:txBody>
      </p:sp>
    </p:spTree>
    <p:extLst>
      <p:ext uri="{BB962C8B-B14F-4D97-AF65-F5344CB8AC3E}">
        <p14:creationId xmlns:p14="http://schemas.microsoft.com/office/powerpoint/2010/main" val="31532605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5546-FC68-4130-9786-50AEF8A5ACB2}"/>
              </a:ext>
            </a:extLst>
          </p:cNvPr>
          <p:cNvSpPr>
            <a:spLocks noGrp="1"/>
          </p:cNvSpPr>
          <p:nvPr>
            <p:ph type="title"/>
          </p:nvPr>
        </p:nvSpPr>
        <p:spPr/>
        <p:txBody>
          <a:bodyPr/>
          <a:lstStyle/>
          <a:p>
            <a:r>
              <a:rPr lang="en-US" dirty="0"/>
              <a:t>Treatment-Emergent Adverse Events</a:t>
            </a:r>
          </a:p>
        </p:txBody>
      </p:sp>
      <p:pic>
        <p:nvPicPr>
          <p:cNvPr id="6" name="Picture 5">
            <a:extLst>
              <a:ext uri="{FF2B5EF4-FFF2-40B4-BE49-F238E27FC236}">
                <a16:creationId xmlns:a16="http://schemas.microsoft.com/office/drawing/2014/main" id="{369D1F96-575B-43E6-A470-E18570A31556}"/>
              </a:ext>
            </a:extLst>
          </p:cNvPr>
          <p:cNvPicPr>
            <a:picLocks noChangeAspect="1"/>
          </p:cNvPicPr>
          <p:nvPr/>
        </p:nvPicPr>
        <p:blipFill>
          <a:blip r:embed="rId2"/>
          <a:stretch>
            <a:fillRect/>
          </a:stretch>
        </p:blipFill>
        <p:spPr>
          <a:xfrm>
            <a:off x="220663" y="6363204"/>
            <a:ext cx="1474788" cy="397890"/>
          </a:xfrm>
          <a:prstGeom prst="rect">
            <a:avLst/>
          </a:prstGeom>
        </p:spPr>
      </p:pic>
      <p:pic>
        <p:nvPicPr>
          <p:cNvPr id="7" name="Picture 6">
            <a:extLst>
              <a:ext uri="{FF2B5EF4-FFF2-40B4-BE49-F238E27FC236}">
                <a16:creationId xmlns:a16="http://schemas.microsoft.com/office/drawing/2014/main" id="{A6B677F5-510A-453F-9960-996CAA766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8066" y="6429306"/>
            <a:ext cx="1617582" cy="368564"/>
          </a:xfrm>
          <a:prstGeom prst="rect">
            <a:avLst/>
          </a:prstGeom>
        </p:spPr>
      </p:pic>
      <p:pic>
        <p:nvPicPr>
          <p:cNvPr id="8" name="Picture 7">
            <a:extLst>
              <a:ext uri="{FF2B5EF4-FFF2-40B4-BE49-F238E27FC236}">
                <a16:creationId xmlns:a16="http://schemas.microsoft.com/office/drawing/2014/main" id="{21AD849E-F928-4B14-820C-6C33CF021B8C}"/>
              </a:ext>
            </a:extLst>
          </p:cNvPr>
          <p:cNvPicPr>
            <a:picLocks noChangeAspect="1"/>
          </p:cNvPicPr>
          <p:nvPr/>
        </p:nvPicPr>
        <p:blipFill>
          <a:blip r:embed="rId4"/>
          <a:stretch>
            <a:fillRect/>
          </a:stretch>
        </p:blipFill>
        <p:spPr>
          <a:xfrm>
            <a:off x="0" y="-16164"/>
            <a:ext cx="12192000" cy="317985"/>
          </a:xfrm>
          <a:prstGeom prst="rect">
            <a:avLst/>
          </a:prstGeom>
        </p:spPr>
      </p:pic>
      <p:pic>
        <p:nvPicPr>
          <p:cNvPr id="5" name="Picture 4">
            <a:extLst>
              <a:ext uri="{FF2B5EF4-FFF2-40B4-BE49-F238E27FC236}">
                <a16:creationId xmlns:a16="http://schemas.microsoft.com/office/drawing/2014/main" id="{0DBD2AF5-A473-DFDC-280F-EE242A6B7312}"/>
              </a:ext>
            </a:extLst>
          </p:cNvPr>
          <p:cNvPicPr>
            <a:picLocks noChangeAspect="1"/>
          </p:cNvPicPr>
          <p:nvPr/>
        </p:nvPicPr>
        <p:blipFill>
          <a:blip r:embed="rId5"/>
          <a:stretch>
            <a:fillRect/>
          </a:stretch>
        </p:blipFill>
        <p:spPr>
          <a:xfrm>
            <a:off x="6482283" y="2588926"/>
            <a:ext cx="5266795" cy="1876333"/>
          </a:xfrm>
          <a:prstGeom prst="rect">
            <a:avLst/>
          </a:prstGeom>
        </p:spPr>
      </p:pic>
      <p:pic>
        <p:nvPicPr>
          <p:cNvPr id="10" name="Picture 9">
            <a:extLst>
              <a:ext uri="{FF2B5EF4-FFF2-40B4-BE49-F238E27FC236}">
                <a16:creationId xmlns:a16="http://schemas.microsoft.com/office/drawing/2014/main" id="{5DAA47C0-D218-5B91-F1B0-CB9ECA4F8BB4}"/>
              </a:ext>
            </a:extLst>
          </p:cNvPr>
          <p:cNvPicPr>
            <a:picLocks noChangeAspect="1"/>
          </p:cNvPicPr>
          <p:nvPr/>
        </p:nvPicPr>
        <p:blipFill>
          <a:blip r:embed="rId6"/>
          <a:stretch>
            <a:fillRect/>
          </a:stretch>
        </p:blipFill>
        <p:spPr>
          <a:xfrm>
            <a:off x="571846" y="1524000"/>
            <a:ext cx="5133316" cy="4432522"/>
          </a:xfrm>
          <a:prstGeom prst="rect">
            <a:avLst/>
          </a:prstGeom>
        </p:spPr>
      </p:pic>
      <p:sp>
        <p:nvSpPr>
          <p:cNvPr id="11" name="Rectangle 10">
            <a:extLst>
              <a:ext uri="{FF2B5EF4-FFF2-40B4-BE49-F238E27FC236}">
                <a16:creationId xmlns:a16="http://schemas.microsoft.com/office/drawing/2014/main" id="{A917D157-FE2C-DB62-6A18-65C1C94A8031}"/>
              </a:ext>
            </a:extLst>
          </p:cNvPr>
          <p:cNvSpPr/>
          <p:nvPr/>
        </p:nvSpPr>
        <p:spPr>
          <a:xfrm>
            <a:off x="2875706" y="6499077"/>
            <a:ext cx="6440588" cy="307777"/>
          </a:xfrm>
          <a:prstGeom prst="rect">
            <a:avLst/>
          </a:prstGeom>
        </p:spPr>
        <p:txBody>
          <a:bodyPr wrap="square">
            <a:spAutoFit/>
          </a:bodyPr>
          <a:lstStyle/>
          <a:p>
            <a:pPr marL="0" marR="0" lvl="0" indent="0" algn="ctr" defTabSz="457195" rtl="0" eaLnBrk="1" fontAlgn="auto" latinLnBrk="0" hangingPunct="1">
              <a:lnSpc>
                <a:spcPct val="100000"/>
              </a:lnSpc>
              <a:spcBef>
                <a:spcPts val="0"/>
              </a:spcBef>
              <a:spcAft>
                <a:spcPts val="301"/>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Gazzah</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 et al. ASCO 2020. Abstract 9505.</a:t>
            </a:r>
          </a:p>
        </p:txBody>
      </p:sp>
      <p:sp>
        <p:nvSpPr>
          <p:cNvPr id="12" name="Rectangle 11">
            <a:extLst>
              <a:ext uri="{FF2B5EF4-FFF2-40B4-BE49-F238E27FC236}">
                <a16:creationId xmlns:a16="http://schemas.microsoft.com/office/drawing/2014/main" id="{C6ED0AA0-A445-706A-078F-76FB3B3F4137}"/>
              </a:ext>
            </a:extLst>
          </p:cNvPr>
          <p:cNvSpPr/>
          <p:nvPr/>
        </p:nvSpPr>
        <p:spPr>
          <a:xfrm>
            <a:off x="6593305" y="3910263"/>
            <a:ext cx="4760495"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617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1F3744-E3A0-A065-61D5-411427D64147}"/>
              </a:ext>
            </a:extLst>
          </p:cNvPr>
          <p:cNvSpPr/>
          <p:nvPr/>
        </p:nvSpPr>
        <p:spPr bwMode="auto">
          <a:xfrm>
            <a:off x="695400" y="4581128"/>
            <a:ext cx="10515600" cy="72008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767409" y="908720"/>
            <a:ext cx="9577064" cy="4799013"/>
          </a:xfrm>
        </p:spPr>
        <p:txBody>
          <a:bodyPr/>
          <a:lstStyle/>
          <a:p>
            <a:pPr marL="98425" indent="0">
              <a:lnSpc>
                <a:spcPct val="100000"/>
              </a:lnSpc>
              <a:spcBef>
                <a:spcPts val="2000"/>
              </a:spcBef>
              <a:spcAft>
                <a:spcPts val="0"/>
              </a:spcAft>
              <a:buNone/>
            </a:pPr>
            <a:r>
              <a:rPr lang="en-US" sz="2500" dirty="0">
                <a:solidFill>
                  <a:srgbClr val="0432FF"/>
                </a:solidFill>
              </a:rPr>
              <a:t>Introduction</a:t>
            </a:r>
          </a:p>
          <a:p>
            <a:pPr marL="98425" indent="0">
              <a:lnSpc>
                <a:spcPct val="100000"/>
              </a:lnSpc>
              <a:spcBef>
                <a:spcPts val="2000"/>
              </a:spcBef>
              <a:spcAft>
                <a:spcPts val="0"/>
              </a:spcAft>
              <a:buNone/>
            </a:pPr>
            <a:r>
              <a:rPr lang="en-US" sz="2500" dirty="0">
                <a:solidFill>
                  <a:srgbClr val="0432FF"/>
                </a:solidFill>
              </a:rPr>
              <a:t>Module 1: Case Discussions – Part 1 </a:t>
            </a:r>
          </a:p>
          <a:p>
            <a:pPr marL="98425" indent="0">
              <a:lnSpc>
                <a:spcPct val="100000"/>
              </a:lnSpc>
              <a:spcBef>
                <a:spcPts val="2000"/>
              </a:spcBef>
              <a:spcAft>
                <a:spcPts val="0"/>
              </a:spcAft>
              <a:buNone/>
            </a:pPr>
            <a:r>
              <a:rPr lang="en-US" sz="2500" dirty="0">
                <a:solidFill>
                  <a:srgbClr val="0432FF"/>
                </a:solidFill>
              </a:rPr>
              <a:t>Module 2: Faculty Presentations</a:t>
            </a:r>
          </a:p>
          <a:p>
            <a:pPr>
              <a:lnSpc>
                <a:spcPct val="100000"/>
              </a:lnSpc>
              <a:spcBef>
                <a:spcPts val="800"/>
              </a:spcBef>
              <a:spcAft>
                <a:spcPts val="0"/>
              </a:spcAft>
            </a:pPr>
            <a:r>
              <a:rPr lang="en-US" sz="2200" b="0" dirty="0">
                <a:solidFill>
                  <a:schemeClr val="tx1"/>
                </a:solidFill>
              </a:rPr>
              <a:t>Current Management of Non-Small Cell Lung Cancer (NSCLC) After Disease Progression on Anti-PD-1/PD-L1-Containing Regimens – Dr Langer</a:t>
            </a:r>
          </a:p>
          <a:p>
            <a:pPr>
              <a:lnSpc>
                <a:spcPct val="100000"/>
              </a:lnSpc>
              <a:spcBef>
                <a:spcPts val="800"/>
              </a:spcBef>
              <a:spcAft>
                <a:spcPts val="0"/>
              </a:spcAft>
            </a:pPr>
            <a:r>
              <a:rPr lang="en-US" sz="2200" b="0" dirty="0">
                <a:solidFill>
                  <a:schemeClr val="tx1"/>
                </a:solidFill>
              </a:rPr>
              <a:t>Potential Role of Novel Immunotherapy-Based Combination Strategies in Progressive Advanced NSCLC – Dr </a:t>
            </a:r>
            <a:r>
              <a:rPr lang="en-US" sz="2200" b="0" dirty="0" err="1">
                <a:solidFill>
                  <a:schemeClr val="tx1"/>
                </a:solidFill>
              </a:rPr>
              <a:t>Reckamp</a:t>
            </a:r>
            <a:endParaRPr lang="en-US" sz="2200" b="0" dirty="0">
              <a:solidFill>
                <a:schemeClr val="tx1"/>
              </a:solidFill>
            </a:endParaRPr>
          </a:p>
          <a:p>
            <a:pPr>
              <a:lnSpc>
                <a:spcPct val="100000"/>
              </a:lnSpc>
              <a:spcBef>
                <a:spcPts val="800"/>
              </a:spcBef>
              <a:spcAft>
                <a:spcPts val="0"/>
              </a:spcAft>
            </a:pPr>
            <a:r>
              <a:rPr lang="en-US" sz="2200" b="0" dirty="0">
                <a:solidFill>
                  <a:schemeClr val="tx1"/>
                </a:solidFill>
              </a:rPr>
              <a:t>Novel Antibody-Drug Conjugates (ADCs) Under Evaluation in NSCLC – Dr Sands</a:t>
            </a:r>
          </a:p>
          <a:p>
            <a:pPr>
              <a:lnSpc>
                <a:spcPct val="100000"/>
              </a:lnSpc>
              <a:spcBef>
                <a:spcPts val="800"/>
              </a:spcBef>
              <a:spcAft>
                <a:spcPts val="0"/>
              </a:spcAft>
            </a:pPr>
            <a:r>
              <a:rPr lang="en-US" sz="2200" b="0" dirty="0">
                <a:solidFill>
                  <a:schemeClr val="bg1"/>
                </a:solidFill>
              </a:rPr>
              <a:t>Other Promising Therapeutic Strategies for Patients with Progressive Metastatic NSCLC – Dr Leal</a:t>
            </a:r>
          </a:p>
          <a:p>
            <a:pPr marL="98425" indent="0">
              <a:lnSpc>
                <a:spcPct val="100000"/>
              </a:lnSpc>
              <a:spcBef>
                <a:spcPts val="2000"/>
              </a:spcBef>
              <a:spcAft>
                <a:spcPts val="0"/>
              </a:spcAft>
              <a:buNone/>
            </a:pPr>
            <a:r>
              <a:rPr lang="en-US" sz="2500" dirty="0">
                <a:solidFill>
                  <a:srgbClr val="0432FF"/>
                </a:solidFill>
              </a:rPr>
              <a:t>Module 3: </a:t>
            </a:r>
            <a:r>
              <a:rPr lang="en-US" sz="2500" dirty="0">
                <a:solidFill>
                  <a:srgbClr val="002AFA"/>
                </a:solidFill>
              </a:rPr>
              <a:t>Case Discussions – Part 2 </a:t>
            </a:r>
          </a:p>
        </p:txBody>
      </p:sp>
    </p:spTree>
    <p:extLst>
      <p:ext uri="{BB962C8B-B14F-4D97-AF65-F5344CB8AC3E}">
        <p14:creationId xmlns:p14="http://schemas.microsoft.com/office/powerpoint/2010/main" val="3540061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Roche med ed deck - June 2015">
  <a:themeElements>
    <a:clrScheme name="Roche med ed deck - June 2015">
      <a:dk1>
        <a:srgbClr val="000000"/>
      </a:dk1>
      <a:lt1>
        <a:srgbClr val="FFFFFF"/>
      </a:lt1>
      <a:dk2>
        <a:srgbClr val="FFC000"/>
      </a:dk2>
      <a:lt2>
        <a:srgbClr val="0075C5"/>
      </a:lt2>
      <a:accent1>
        <a:srgbClr val="0075C5"/>
      </a:accent1>
      <a:accent2>
        <a:srgbClr val="112966"/>
      </a:accent2>
      <a:accent3>
        <a:srgbClr val="FF6600"/>
      </a:accent3>
      <a:accent4>
        <a:srgbClr val="FF0000"/>
      </a:accent4>
      <a:accent5>
        <a:srgbClr val="2CAE2C"/>
      </a:accent5>
      <a:accent6>
        <a:srgbClr val="00B0F0"/>
      </a:accent6>
      <a:hlink>
        <a:srgbClr val="0075C5"/>
      </a:hlink>
      <a:folHlink>
        <a:srgbClr val="1129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12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oche med ed template_300715.potx" id="{BD91E030-8D0D-455A-AA89-5A98B1B2956E}" vid="{6A43BC93-3F01-4DEE-BE9D-4A7F02F3680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OG Template 16 x 9" id="{46CDEE7E-D942-374F-9F36-46893A2E8B1D}" vid="{2CC77ED1-4C87-7B46-B1AA-8CA275D2D840}"/>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Custom 3">
      <a:dk1>
        <a:srgbClr val="333F7F"/>
      </a:dk1>
      <a:lt1>
        <a:srgbClr val="FFFFFF"/>
      </a:lt1>
      <a:dk2>
        <a:srgbClr val="333333"/>
      </a:dk2>
      <a:lt2>
        <a:srgbClr val="FFDE75"/>
      </a:lt2>
      <a:accent1>
        <a:srgbClr val="A0C3DA"/>
      </a:accent1>
      <a:accent2>
        <a:srgbClr val="98002E"/>
      </a:accent2>
      <a:accent3>
        <a:srgbClr val="BDBFC1"/>
      </a:accent3>
      <a:accent4>
        <a:srgbClr val="E7A614"/>
      </a:accent4>
      <a:accent5>
        <a:srgbClr val="007698"/>
      </a:accent5>
      <a:accent6>
        <a:srgbClr val="006A5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Custom 3">
      <a:dk1>
        <a:srgbClr val="333F7F"/>
      </a:dk1>
      <a:lt1>
        <a:srgbClr val="FFFFFF"/>
      </a:lt1>
      <a:dk2>
        <a:srgbClr val="333333"/>
      </a:dk2>
      <a:lt2>
        <a:srgbClr val="FFDE75"/>
      </a:lt2>
      <a:accent1>
        <a:srgbClr val="A0C3DA"/>
      </a:accent1>
      <a:accent2>
        <a:srgbClr val="98002E"/>
      </a:accent2>
      <a:accent3>
        <a:srgbClr val="BDBFC1"/>
      </a:accent3>
      <a:accent4>
        <a:srgbClr val="E7A614"/>
      </a:accent4>
      <a:accent5>
        <a:srgbClr val="007698"/>
      </a:accent5>
      <a:accent6>
        <a:srgbClr val="006A5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0" ma:contentTypeDescription="Create a new document." ma:contentTypeScope="" ma:versionID="42313d248ba35013c6f23fcedd0391f9">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9822f659af8aa18c39dc480cf07ae51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1E57B2-FFB2-4762-94D0-C69DAC58D8F8}"/>
</file>

<file path=customXml/itemProps2.xml><?xml version="1.0" encoding="utf-8"?>
<ds:datastoreItem xmlns:ds="http://schemas.openxmlformats.org/officeDocument/2006/customXml" ds:itemID="{B4D44BFA-9BDB-46F7-B728-86DDEAB02B23}"/>
</file>

<file path=docProps/app.xml><?xml version="1.0" encoding="utf-8"?>
<Properties xmlns="http://schemas.openxmlformats.org/officeDocument/2006/extended-properties" xmlns:vt="http://schemas.openxmlformats.org/officeDocument/2006/docPropsVTypes">
  <Template/>
  <TotalTime>64407</TotalTime>
  <Words>11987</Words>
  <Application>Microsoft Macintosh PowerPoint</Application>
  <PresentationFormat>Widescreen</PresentationFormat>
  <Paragraphs>1753</Paragraphs>
  <Slides>141</Slides>
  <Notes>41</Notes>
  <HiddenSlides>0</HiddenSlides>
  <MMClips>0</MMClips>
  <ScaleCrop>false</ScaleCrop>
  <HeadingPairs>
    <vt:vector size="6" baseType="variant">
      <vt:variant>
        <vt:lpstr>Fonts Used</vt:lpstr>
      </vt:variant>
      <vt:variant>
        <vt:i4>24</vt:i4>
      </vt:variant>
      <vt:variant>
        <vt:lpstr>Theme</vt:lpstr>
      </vt:variant>
      <vt:variant>
        <vt:i4>8</vt:i4>
      </vt:variant>
      <vt:variant>
        <vt:lpstr>Slide Titles</vt:lpstr>
      </vt:variant>
      <vt:variant>
        <vt:i4>141</vt:i4>
      </vt:variant>
    </vt:vector>
  </HeadingPairs>
  <TitlesOfParts>
    <vt:vector size="173" baseType="lpstr">
      <vt:lpstr>Arial</vt:lpstr>
      <vt:lpstr>Arial Black</vt:lpstr>
      <vt:lpstr>Arial Narrow</vt:lpstr>
      <vt:lpstr>Calibri</vt:lpstr>
      <vt:lpstr>Calibri Light</vt:lpstr>
      <vt:lpstr>Courier New</vt:lpstr>
      <vt:lpstr>Helvetica</vt:lpstr>
      <vt:lpstr>Lucida Grande</vt:lpstr>
      <vt:lpstr>Museo Sans 300</vt:lpstr>
      <vt:lpstr>Museo Sans 500</vt:lpstr>
      <vt:lpstr>Museo Sans Rounded 100</vt:lpstr>
      <vt:lpstr>Museo Sans Rounded 300</vt:lpstr>
      <vt:lpstr>MuseoSans-300</vt:lpstr>
      <vt:lpstr>News Gothic MT</vt:lpstr>
      <vt:lpstr>PT Sans</vt:lpstr>
      <vt:lpstr>StarSymbol</vt:lpstr>
      <vt:lpstr>Symbol</vt:lpstr>
      <vt:lpstr>system-ui</vt:lpstr>
      <vt:lpstr>Tahoma</vt:lpstr>
      <vt:lpstr>Times</vt:lpstr>
      <vt:lpstr>Times New Roman</vt:lpstr>
      <vt:lpstr>Verdana</vt:lpstr>
      <vt:lpstr>Wingdings</vt:lpstr>
      <vt:lpstr>Wingdings 2</vt:lpstr>
      <vt:lpstr>1_Default Design</vt:lpstr>
      <vt:lpstr>4_Roche med ed deck - June 2015</vt:lpstr>
      <vt:lpstr>2_Office Theme</vt:lpstr>
      <vt:lpstr>Default Design</vt:lpstr>
      <vt:lpstr>Office Theme</vt:lpstr>
      <vt:lpstr>1_Office Theme</vt:lpstr>
      <vt:lpstr>3_Office Theme</vt:lpstr>
      <vt:lpstr>4_Office Theme</vt:lpstr>
      <vt:lpstr>Striving for Consensus — Current and Future  Management of Metastatic Non-Small Cell Lung Cancer  in Patients Who Experience Disease Progression  on Immune Checkpoint Inhibitor Therapy</vt:lpstr>
      <vt:lpstr>Faculty</vt:lpstr>
      <vt:lpstr>Agenda</vt:lpstr>
      <vt:lpstr>Agenda</vt:lpstr>
      <vt:lpstr>Agenda</vt:lpstr>
      <vt:lpstr>PowerPoint Presentation</vt:lpstr>
      <vt:lpstr>PowerPoint Presentation</vt:lpstr>
      <vt:lpstr>PowerPoint Presentation</vt:lpstr>
      <vt:lpstr>Case Presentation – Dr Reckamp</vt:lpstr>
      <vt:lpstr>Case Presentation – Dr Reckamp (continued)</vt:lpstr>
      <vt:lpstr>Case Presentation – Dr Reckamp  (continued)</vt:lpstr>
      <vt:lpstr>Case Presentation – Dr Reckamp (continued)</vt:lpstr>
      <vt:lpstr>Case Presentation – Dr Langer</vt:lpstr>
      <vt:lpstr>Case Presentation – Dr Langer (cont’d)</vt:lpstr>
      <vt:lpstr>PowerPoint Presentation</vt:lpstr>
      <vt:lpstr>PowerPoint Presentation</vt:lpstr>
      <vt:lpstr>PowerPoint Presentation</vt:lpstr>
      <vt:lpstr>PowerPoint Presentation</vt:lpstr>
      <vt:lpstr>Case Presentation – Dr Leal</vt:lpstr>
      <vt:lpstr>Case Presentation – Dr Leal (cont’d)</vt:lpstr>
      <vt:lpstr>Case Presentation  – Dr Leal (cont’d)</vt:lpstr>
      <vt:lpstr>Case Presentation – Dr Leal (cont’d)</vt:lpstr>
      <vt:lpstr>Case Presentation – Dr Leal (cont’d)</vt:lpstr>
      <vt:lpstr>Case Presentation – Dr Leal (cont’d)</vt:lpstr>
      <vt:lpstr>Agenda</vt:lpstr>
      <vt:lpstr>PowerPoint Presentation</vt:lpstr>
      <vt:lpstr>Langer’s Current Paradigm in wt NSCLC: August, 2023 (could change at any moment)</vt:lpstr>
      <vt:lpstr>PowerPoint Presentation</vt:lpstr>
      <vt:lpstr>What happens after first line therapy in mNSCLC?</vt:lpstr>
      <vt:lpstr>Mechanisms of Immune Checkpoint Inhibitor Resistance</vt:lpstr>
      <vt:lpstr>Potential Strategies to Overcome Resistance to ICIs</vt:lpstr>
      <vt:lpstr>Potential Tx Strategies: 2nd Line mNSCLC (wt) </vt:lpstr>
      <vt:lpstr>REVEL: Study Design</vt:lpstr>
      <vt:lpstr>REVEL Study: Docetaxel With or Without Ramucirumab in Second-Line Treatment</vt:lpstr>
      <vt:lpstr>Ramucirumab: Survival Figures</vt:lpstr>
      <vt:lpstr>Docetaxel and Ramucirumab vs. Docetaxel and Placebo in Second-Line Treatment of Stage IV NSCLC:  Safety</vt:lpstr>
      <vt:lpstr>PowerPoint Presentation</vt:lpstr>
      <vt:lpstr>PowerPoint Presentation</vt:lpstr>
      <vt:lpstr>PowerPoint Presentation</vt:lpstr>
      <vt:lpstr>PowerPoint Presentation</vt:lpstr>
      <vt:lpstr>PowerPoint Presentation</vt:lpstr>
      <vt:lpstr>Other 2nd Line Strategies</vt:lpstr>
      <vt:lpstr>Efficacy and safety results from AvaALL:  open-label, randomized phase III trial of standard of care (SOC) with or without continuous bevacizumab (Bev) treatment beyond progression (PD) in patients (pts) with advanced  non-small-cell lung cancer (NSCLC) progressing after  first-line Bev and chemotherapy (chemo):   ASCO 2017</vt:lpstr>
      <vt:lpstr>AvaALL study design</vt:lpstr>
      <vt:lpstr>Primary endpoint: OS (ITT population)</vt:lpstr>
      <vt:lpstr>Secondary endpoints: PFS2 and PFS3 (ITT population)</vt:lpstr>
      <vt:lpstr>AvaALL:  Conclusions</vt:lpstr>
      <vt:lpstr>Study Design: LUX-Lung 8</vt:lpstr>
      <vt:lpstr>Demographics and Baseline Characteristics</vt:lpstr>
      <vt:lpstr>LUX-Lung 8: Final Analysis of Overall Survival</vt:lpstr>
      <vt:lpstr>PFS: Independent Review— Updated With All Randomised Patients (N=795)</vt:lpstr>
      <vt:lpstr>Objective Response and Tumour Shrinkage</vt:lpstr>
      <vt:lpstr>Platinum-Rechallenge: Trial Design</vt:lpstr>
      <vt:lpstr>Agenda</vt:lpstr>
      <vt:lpstr>PowerPoint Presentation</vt:lpstr>
      <vt:lpstr>NSCLC therapy following platinum-doublet</vt:lpstr>
      <vt:lpstr>PowerPoint Presentation</vt:lpstr>
      <vt:lpstr>PowerPoint Presentation</vt:lpstr>
      <vt:lpstr>S1800A Schema—Randomized Phase II trial</vt:lpstr>
      <vt:lpstr>S1800A—Overall survival</vt:lpstr>
      <vt:lpstr>S1800A Overall survival—subgroup analysis</vt:lpstr>
      <vt:lpstr>Immune-modification with receptor tyrosine kinase  inhibitors—VEGFR, MET, AXL, MER, and TYRO3</vt:lpstr>
      <vt:lpstr>COSMIC-021: Cabozantinib + Atezolizumab</vt:lpstr>
      <vt:lpstr>COSMIC-021 Study Design</vt:lpstr>
      <vt:lpstr>Slide 21</vt:lpstr>
      <vt:lpstr>Selected Trials: Cabozantinib + ICI in NSCLC</vt:lpstr>
      <vt:lpstr>PowerPoint Presentation</vt:lpstr>
      <vt:lpstr>MRTX-500: PhII Sitravatinib + Nivo in Non-Sq NSCLC with prior ICI clinical benefit</vt:lpstr>
      <vt:lpstr>Phase Ib Sitravatinib + Tislelizumab in R/R Sq and non-Sq NSCLC</vt:lpstr>
      <vt:lpstr>PowerPoint Presentation</vt:lpstr>
      <vt:lpstr>HUDSON: ICI Pretreated NSCLC</vt:lpstr>
      <vt:lpstr>PowerPoint Presentation</vt:lpstr>
      <vt:lpstr>PowerPoint Presentation</vt:lpstr>
      <vt:lpstr>Pragmatic Design</vt:lpstr>
      <vt:lpstr>Pragmatic Design Eligibility and study calendar</vt:lpstr>
      <vt:lpstr>Pragmatic Design Data capture</vt:lpstr>
      <vt:lpstr>Agenda</vt:lpstr>
      <vt:lpstr>PowerPoint Presentation</vt:lpstr>
      <vt:lpstr>Trophoblast-Cell Surface Antigen 2 (TROP 2)</vt:lpstr>
      <vt:lpstr>TROP 2 Targeting Strategies</vt:lpstr>
      <vt:lpstr>PowerPoint Presentation</vt:lpstr>
      <vt:lpstr>PowerPoint Presentation</vt:lpstr>
      <vt:lpstr>PowerPoint Presentation</vt:lpstr>
      <vt:lpstr>PowerPoint Presentation</vt:lpstr>
      <vt:lpstr>Datopotamab Deruxtecan </vt:lpstr>
      <vt:lpstr>PowerPoint Presentation</vt:lpstr>
      <vt:lpstr>Dato-DXd + Pembro</vt:lpstr>
      <vt:lpstr>TROPION-Lung02</vt:lpstr>
      <vt:lpstr>TROPION-Lung02 </vt:lpstr>
      <vt:lpstr>TROPION-Lung02</vt:lpstr>
      <vt:lpstr>TEAEs of Dato-DXd &amp; Pembro +/- chemo</vt:lpstr>
      <vt:lpstr>Adverse Events of Special Interest</vt:lpstr>
      <vt:lpstr>PowerPoint Presentation</vt:lpstr>
      <vt:lpstr>Positive High-Level Results from Phase III TROPION-Lung01 Study Announced Press Release – July 3, 2023</vt:lpstr>
      <vt:lpstr>PowerPoint Presentation</vt:lpstr>
      <vt:lpstr>PowerPoint Presentation</vt:lpstr>
      <vt:lpstr>Tusamitamab Ravtansine (SAR408701) </vt:lpstr>
      <vt:lpstr>Treatment-Emergent Adverse Events</vt:lpstr>
      <vt:lpstr>Agenda</vt:lpstr>
      <vt:lpstr>Other Promising Therapeutic Strategies for Patients with Progressive Metastatic NSCLC </vt:lpstr>
      <vt:lpstr>Learning Objectives</vt:lpstr>
      <vt:lpstr>Tumor Treating Fields: A Platform Therapy Targeting Dividing Cancer Cells</vt:lpstr>
      <vt:lpstr>TTFields Affect Multiple Phases of Mitosis: Metaphase</vt:lpstr>
      <vt:lpstr>TTFields Affect Multiple Phases of Mitosis: Telophase</vt:lpstr>
      <vt:lpstr>Tumor Treating Fields</vt:lpstr>
      <vt:lpstr>In Vitro Evidence: Mechanism of Action  TTFields Are Frequency Tuned to Cancer Cell Histologies</vt:lpstr>
      <vt:lpstr>TTFields Treatment-Induced Frequency-Dependent Reductions in Viability of NSCLC and MPM Cells In Vitro </vt:lpstr>
      <vt:lpstr>Addition of TTFields Treatment to Chemotherapy Demonstrated Increased Efficacy In NSCLC Cells In Vitro </vt:lpstr>
      <vt:lpstr>TTFields Treatment-Induced Immunogenic Cell Death and Apoptosis in LLC1 Cancer Cells</vt:lpstr>
      <vt:lpstr>The Addition of TTFields Treatment to Anti-PD-1 Immunotherapy Enhances Antitumor Immunity and Tumor Control In Vivo</vt:lpstr>
      <vt:lpstr>EF-15: Phase 1/2 Trial Design1,2</vt:lpstr>
      <vt:lpstr>EF-15: Phase 2 Trial Results</vt:lpstr>
      <vt:lpstr>EF-15: Progression-Free and Overall Survival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Post-Progression: Immunotherapy Resistance</vt:lpstr>
      <vt:lpstr>Potential pathways contributing to sensitivity and resistance to PD‐(L)1 inhibitors in NSCLC </vt:lpstr>
      <vt:lpstr>Early integration of palliative care services </vt:lpstr>
      <vt:lpstr>Conclusions</vt:lpstr>
      <vt:lpstr>Agenda</vt:lpstr>
      <vt:lpstr>Case Presentation – Dr Langer</vt:lpstr>
      <vt:lpstr>How would you treat this patient?</vt:lpstr>
      <vt:lpstr>Case Presentation – Dr Langer (cont’d)</vt:lpstr>
      <vt:lpstr>Case Presentation – Dr Langer (cont’d)</vt:lpstr>
      <vt:lpstr>Case Presentation – Dr Langer (cont’d)</vt:lpstr>
      <vt:lpstr>Case Presentation – Dr Langer (cont’d)</vt:lpstr>
      <vt:lpstr>Case Presentation – Dr Langer (cont’d)</vt:lpstr>
      <vt:lpstr>Case Presentation – Dr Reckamp </vt:lpstr>
      <vt:lpstr>Case Presentation – Dr Reckamp (cont’d)</vt:lpstr>
      <vt:lpstr>Case Presentation – Dr Reckamp (cont’d)</vt:lpstr>
      <vt:lpstr>PowerPoint Presentation</vt:lpstr>
      <vt:lpstr>Clinical Presentation – Dr Leal</vt:lpstr>
      <vt:lpstr>Case Presentation – Dr Leal (cont’d)</vt:lpstr>
      <vt:lpstr>Case Presentatoin – Dr Leal (cont’d)</vt:lpstr>
      <vt:lpstr>Case Presentation– Dr Leal (cont’d)</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7881</cp:revision>
  <cp:lastPrinted>2020-08-04T16:05:31Z</cp:lastPrinted>
  <dcterms:created xsi:type="dcterms:W3CDTF">2013-03-19T19:50:02Z</dcterms:created>
  <dcterms:modified xsi:type="dcterms:W3CDTF">2023-08-11T15:32:05Z</dcterms:modified>
  <cp:category/>
</cp:coreProperties>
</file>